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108" r:id="rId4"/>
  </p:sldMasterIdLst>
  <p:notesMasterIdLst>
    <p:notesMasterId r:id="rId46"/>
  </p:notesMasterIdLst>
  <p:handoutMasterIdLst>
    <p:handoutMasterId r:id="rId47"/>
  </p:handoutMasterIdLst>
  <p:sldIdLst>
    <p:sldId id="256" r:id="rId5"/>
    <p:sldId id="1178" r:id="rId6"/>
    <p:sldId id="257" r:id="rId7"/>
    <p:sldId id="1181" r:id="rId8"/>
    <p:sldId id="261" r:id="rId9"/>
    <p:sldId id="258" r:id="rId10"/>
    <p:sldId id="1359" r:id="rId11"/>
    <p:sldId id="262" r:id="rId12"/>
    <p:sldId id="1357" r:id="rId13"/>
    <p:sldId id="1358" r:id="rId14"/>
    <p:sldId id="1136" r:id="rId15"/>
    <p:sldId id="1138" r:id="rId16"/>
    <p:sldId id="1137" r:id="rId17"/>
    <p:sldId id="1139" r:id="rId18"/>
    <p:sldId id="1146" r:id="rId19"/>
    <p:sldId id="1147" r:id="rId20"/>
    <p:sldId id="1149" r:id="rId21"/>
    <p:sldId id="1148" r:id="rId22"/>
    <p:sldId id="1140" r:id="rId23"/>
    <p:sldId id="1141" r:id="rId24"/>
    <p:sldId id="1142" r:id="rId25"/>
    <p:sldId id="1143" r:id="rId26"/>
    <p:sldId id="855" r:id="rId27"/>
    <p:sldId id="844" r:id="rId28"/>
    <p:sldId id="1123" r:id="rId29"/>
    <p:sldId id="845" r:id="rId30"/>
    <p:sldId id="1118" r:id="rId31"/>
    <p:sldId id="1119" r:id="rId32"/>
    <p:sldId id="1125" r:id="rId33"/>
    <p:sldId id="1121" r:id="rId34"/>
    <p:sldId id="1122" r:id="rId35"/>
    <p:sldId id="979" r:id="rId36"/>
    <p:sldId id="601" r:id="rId37"/>
    <p:sldId id="971" r:id="rId38"/>
    <p:sldId id="955" r:id="rId39"/>
    <p:sldId id="783" r:id="rId40"/>
    <p:sldId id="843" r:id="rId41"/>
    <p:sldId id="1185" r:id="rId42"/>
    <p:sldId id="1356" r:id="rId43"/>
    <p:sldId id="1184" r:id="rId44"/>
    <p:sldId id="1179" r:id="rId45"/>
  </p:sldIdLst>
  <p:sldSz cx="12192000" cy="6858000"/>
  <p:notesSz cx="7010400" cy="9296400"/>
  <p:defaultTextStyle>
    <a:defPPr>
      <a:defRPr lang="en-US"/>
    </a:defPPr>
    <a:lvl1pPr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FF00"/>
    <a:srgbClr val="1F4081"/>
    <a:srgbClr val="3366CC"/>
    <a:srgbClr val="FFFFCC"/>
    <a:srgbClr val="CC0000"/>
    <a:srgbClr val="F0EFE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F3D792-6291-46A2-88FB-F1C111CD6B16}" v="1" dt="2026-05-20T13:24:31.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3" autoAdjust="0"/>
    <p:restoredTop sz="94660"/>
  </p:normalViewPr>
  <p:slideViewPr>
    <p:cSldViewPr snapToGrid="0">
      <p:cViewPr varScale="1">
        <p:scale>
          <a:sx n="93" d="100"/>
          <a:sy n="93" d="100"/>
        </p:scale>
        <p:origin x="1308" y="30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a:extLst>
              <a:ext uri="{FF2B5EF4-FFF2-40B4-BE49-F238E27FC236}">
                <a16:creationId xmlns:a16="http://schemas.microsoft.com/office/drawing/2014/main" id="{D40400E7-5B4D-497A-B1AD-CF40B3111F36}"/>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defTabSz="928688" eaLnBrk="1" hangingPunct="1">
              <a:defRPr kumimoji="0" sz="1200">
                <a:latin typeface="Arial Narrow" pitchFamily="34" charset="0"/>
                <a:cs typeface="Arial" charset="0"/>
              </a:defRPr>
            </a:lvl1pPr>
          </a:lstStyle>
          <a:p>
            <a:pPr>
              <a:defRPr/>
            </a:pPr>
            <a:endParaRPr lang="en-US"/>
          </a:p>
        </p:txBody>
      </p:sp>
      <p:sp>
        <p:nvSpPr>
          <p:cNvPr id="628739" name="Rectangle 3">
            <a:extLst>
              <a:ext uri="{FF2B5EF4-FFF2-40B4-BE49-F238E27FC236}">
                <a16:creationId xmlns:a16="http://schemas.microsoft.com/office/drawing/2014/main" id="{472BD1BE-9DE4-4EBF-9B5D-054F3E9B28A3}"/>
              </a:ext>
            </a:extLst>
          </p:cNvPr>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algn="r" defTabSz="928688" eaLnBrk="1" hangingPunct="1">
              <a:defRPr kumimoji="0" sz="1200">
                <a:latin typeface="Arial Narrow" pitchFamily="34" charset="0"/>
                <a:cs typeface="Arial" charset="0"/>
              </a:defRPr>
            </a:lvl1pPr>
          </a:lstStyle>
          <a:p>
            <a:pPr>
              <a:defRPr/>
            </a:pPr>
            <a:fld id="{E7C2AF2E-F808-4FB1-960B-244F00C9A449}" type="datetime1">
              <a:rPr lang="en-US"/>
              <a:pPr>
                <a:defRPr/>
              </a:pPr>
              <a:t>5/20/2026</a:t>
            </a:fld>
            <a:endParaRPr lang="en-US"/>
          </a:p>
        </p:txBody>
      </p:sp>
      <p:sp>
        <p:nvSpPr>
          <p:cNvPr id="628740" name="Rectangle 4">
            <a:extLst>
              <a:ext uri="{FF2B5EF4-FFF2-40B4-BE49-F238E27FC236}">
                <a16:creationId xmlns:a16="http://schemas.microsoft.com/office/drawing/2014/main" id="{AA555065-3626-4867-82E2-F308DC954E9F}"/>
              </a:ext>
            </a:extLst>
          </p:cNvPr>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defTabSz="928688" eaLnBrk="1" hangingPunct="1">
              <a:defRPr kumimoji="0" sz="1200">
                <a:latin typeface="Arial Narrow" pitchFamily="34" charset="0"/>
                <a:cs typeface="Arial" charset="0"/>
              </a:defRPr>
            </a:lvl1pPr>
          </a:lstStyle>
          <a:p>
            <a:pPr>
              <a:defRPr/>
            </a:pPr>
            <a:endParaRPr lang="en-US"/>
          </a:p>
        </p:txBody>
      </p:sp>
      <p:sp>
        <p:nvSpPr>
          <p:cNvPr id="628741" name="Rectangle 5">
            <a:extLst>
              <a:ext uri="{FF2B5EF4-FFF2-40B4-BE49-F238E27FC236}">
                <a16:creationId xmlns:a16="http://schemas.microsoft.com/office/drawing/2014/main" id="{2D66CA3F-83C4-4C2B-AB58-C286E9D4E125}"/>
              </a:ext>
            </a:extLst>
          </p:cNvPr>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algn="r" defTabSz="928688" eaLnBrk="1" hangingPunct="1">
              <a:defRPr kumimoji="0" sz="1200">
                <a:latin typeface="Arial Narrow" panose="020B0606020202030204" pitchFamily="34" charset="0"/>
              </a:defRPr>
            </a:lvl1pPr>
          </a:lstStyle>
          <a:p>
            <a:pPr>
              <a:defRPr/>
            </a:pPr>
            <a:fld id="{8EA04F85-2567-4FF1-B603-B6941F75F99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6690" name="Rectangle 2">
            <a:extLst>
              <a:ext uri="{FF2B5EF4-FFF2-40B4-BE49-F238E27FC236}">
                <a16:creationId xmlns:a16="http://schemas.microsoft.com/office/drawing/2014/main" id="{D80451EC-881A-44C2-9533-DE8DECC622CB}"/>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defTabSz="928688" eaLnBrk="1" hangingPunct="1">
              <a:defRPr kumimoji="0" sz="1200">
                <a:latin typeface="Arial Narrow" pitchFamily="34" charset="0"/>
                <a:cs typeface="Arial" charset="0"/>
              </a:defRPr>
            </a:lvl1pPr>
          </a:lstStyle>
          <a:p>
            <a:pPr>
              <a:defRPr/>
            </a:pPr>
            <a:endParaRPr lang="en-US"/>
          </a:p>
        </p:txBody>
      </p:sp>
      <p:sp>
        <p:nvSpPr>
          <p:cNvPr id="626691" name="Rectangle 3">
            <a:extLst>
              <a:ext uri="{FF2B5EF4-FFF2-40B4-BE49-F238E27FC236}">
                <a16:creationId xmlns:a16="http://schemas.microsoft.com/office/drawing/2014/main" id="{0B119DDB-2B0F-4E97-BC8C-E52E36636FA3}"/>
              </a:ext>
            </a:extLst>
          </p:cNvPr>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lvl1pPr algn="r" defTabSz="928688" eaLnBrk="1" hangingPunct="1">
              <a:defRPr kumimoji="0" sz="1200">
                <a:latin typeface="Arial Narrow" pitchFamily="34" charset="0"/>
                <a:cs typeface="Arial" charset="0"/>
              </a:defRPr>
            </a:lvl1pPr>
          </a:lstStyle>
          <a:p>
            <a:pPr>
              <a:defRPr/>
            </a:pPr>
            <a:fld id="{E4EA3E64-9B79-42EE-A8B6-1FA86921C787}" type="datetime1">
              <a:rPr lang="en-US"/>
              <a:pPr>
                <a:defRPr/>
              </a:pPr>
              <a:t>5/20/2026</a:t>
            </a:fld>
            <a:endParaRPr lang="en-US"/>
          </a:p>
        </p:txBody>
      </p:sp>
      <p:sp>
        <p:nvSpPr>
          <p:cNvPr id="10244" name="Rectangle 4">
            <a:extLst>
              <a:ext uri="{FF2B5EF4-FFF2-40B4-BE49-F238E27FC236}">
                <a16:creationId xmlns:a16="http://schemas.microsoft.com/office/drawing/2014/main" id="{CACE834D-72B5-42FF-863E-49AD29F457D7}"/>
              </a:ext>
            </a:extLst>
          </p:cNvPr>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6693" name="Rectangle 5">
            <a:extLst>
              <a:ext uri="{FF2B5EF4-FFF2-40B4-BE49-F238E27FC236}">
                <a16:creationId xmlns:a16="http://schemas.microsoft.com/office/drawing/2014/main" id="{FA4E7995-FE00-4C82-ACAA-45A26F04BCDD}"/>
              </a:ext>
            </a:extLst>
          </p:cNvPr>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2879" tIns="46440" rIns="92879" bIns="464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26695" name="Rectangle 7">
            <a:extLst>
              <a:ext uri="{FF2B5EF4-FFF2-40B4-BE49-F238E27FC236}">
                <a16:creationId xmlns:a16="http://schemas.microsoft.com/office/drawing/2014/main" id="{BDE911B7-1B2E-4DC9-9F88-AA302E7C96D8}"/>
              </a:ext>
            </a:extLst>
          </p:cNvPr>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2879" tIns="46440" rIns="92879" bIns="46440" numCol="1" anchor="b" anchorCtr="0" compatLnSpc="1">
            <a:prstTxWarp prst="textNoShape">
              <a:avLst/>
            </a:prstTxWarp>
          </a:bodyPr>
          <a:lstStyle>
            <a:lvl1pPr algn="r" defTabSz="928688" eaLnBrk="1" hangingPunct="1">
              <a:defRPr kumimoji="0" sz="1200">
                <a:latin typeface="Arial Narrow" panose="020B0606020202030204" pitchFamily="34" charset="0"/>
              </a:defRPr>
            </a:lvl1pPr>
          </a:lstStyle>
          <a:p>
            <a:pPr>
              <a:defRPr/>
            </a:pPr>
            <a:fld id="{2E415910-2DD3-4639-AC0B-538B4882D6F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kumimoji="1"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2pPr>
    <a:lvl3pPr marL="9144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3pPr>
    <a:lvl4pPr marL="13716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4pPr>
    <a:lvl5pPr marL="1828800" algn="l" rtl="0" eaLnBrk="0" fontAlgn="base" hangingPunct="0">
      <a:spcBef>
        <a:spcPct val="30000"/>
      </a:spcBef>
      <a:spcAft>
        <a:spcPct val="0"/>
      </a:spcAft>
      <a:defRPr kumimoji="1" sz="1200" kern="1200">
        <a:solidFill>
          <a:schemeClr val="tx1"/>
        </a:solidFill>
        <a:latin typeface="Arial Narrow"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t>Tax Cap deadline = (Ind. Code § 6-1.1-20.6-11.1)</a:t>
            </a:r>
          </a:p>
          <a:p>
            <a:pPr marL="0" marR="0" lvl="0" indent="0" algn="l" defTabSz="914400" rtl="0" eaLnBrk="0" fontAlgn="base" latinLnBrk="0" hangingPunct="0">
              <a:lnSpc>
                <a:spcPct val="100000"/>
              </a:lnSpc>
              <a:spcBef>
                <a:spcPct val="0"/>
              </a:spcBef>
              <a:spcAft>
                <a:spcPct val="0"/>
              </a:spcAft>
              <a:buClrTx/>
              <a:buSzTx/>
              <a:buFontTx/>
              <a:buNone/>
              <a:tabLst/>
              <a:defRPr/>
            </a:pPr>
            <a:endParaRPr lang="en-US"/>
          </a:p>
          <a:p>
            <a:pPr marL="0" marR="0" lvl="0" indent="0" algn="l" defTabSz="914400" rtl="0" eaLnBrk="0" fontAlgn="base" latinLnBrk="0" hangingPunct="0">
              <a:lnSpc>
                <a:spcPct val="100000"/>
              </a:lnSpc>
              <a:spcBef>
                <a:spcPct val="0"/>
              </a:spcBef>
              <a:spcAft>
                <a:spcPct val="0"/>
              </a:spcAft>
              <a:buClrTx/>
              <a:buSzTx/>
              <a:buFontTx/>
              <a:buNone/>
              <a:tabLst/>
              <a:defRPr/>
            </a:pPr>
            <a:r>
              <a:rPr lang="en-US"/>
              <a:t>Tax Cap = The report will be posted on the Department's website and the values will be loaded onto the Form 3 in the Gateway – Budget.</a:t>
            </a:r>
          </a:p>
          <a:p>
            <a:pPr marL="0" marR="0" lvl="0" indent="0" algn="l" defTabSz="914400" rtl="0" eaLnBrk="0" fontAlgn="base" latinLnBrk="0" hangingPunct="0">
              <a:lnSpc>
                <a:spcPct val="100000"/>
              </a:lnSpc>
              <a:spcBef>
                <a:spcPct val="0"/>
              </a:spcBef>
              <a:spcAft>
                <a:spcPct val="0"/>
              </a:spcAft>
              <a:buClrTx/>
              <a:buSzTx/>
              <a:buFontTx/>
              <a:buNone/>
              <a:tabLst/>
              <a:defRPr/>
            </a:pPr>
            <a:endParaRPr lang="en-US"/>
          </a:p>
          <a:p>
            <a:endParaRPr lang="en-US"/>
          </a:p>
        </p:txBody>
      </p:sp>
      <p:sp>
        <p:nvSpPr>
          <p:cNvPr id="4" name="Slide Number Placeholder 3"/>
          <p:cNvSpPr>
            <a:spLocks noGrp="1"/>
          </p:cNvSpPr>
          <p:nvPr>
            <p:ph type="sldNum" sz="quarter" idx="5"/>
          </p:nvPr>
        </p:nvSpPr>
        <p:spPr/>
        <p:txBody>
          <a:bodyPr/>
          <a:lstStyle/>
          <a:p>
            <a:pPr>
              <a:defRPr/>
            </a:pPr>
            <a:fld id="{A823D4D3-77C5-4A72-97F7-589F96D6F206}" type="slidenum">
              <a:rPr lang="en-US" smtClean="0"/>
              <a:pPr>
                <a:defRPr/>
              </a:pPr>
              <a:t>28</a:t>
            </a:fld>
            <a:endParaRPr lang="en-US"/>
          </a:p>
        </p:txBody>
      </p:sp>
    </p:spTree>
    <p:extLst>
      <p:ext uri="{BB962C8B-B14F-4D97-AF65-F5344CB8AC3E}">
        <p14:creationId xmlns:p14="http://schemas.microsoft.com/office/powerpoint/2010/main" val="499554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744">
              <a:spcBef>
                <a:spcPct val="30000"/>
              </a:spcBef>
              <a:defRPr sz="1200">
                <a:solidFill>
                  <a:schemeClr val="tx1"/>
                </a:solidFill>
                <a:latin typeface="Calibri" panose="020F0502020204030204" pitchFamily="34" charset="0"/>
              </a:defRPr>
            </a:lvl1pPr>
            <a:lvl2pPr marL="757066" indent="-291179" defTabSz="910744">
              <a:spcBef>
                <a:spcPct val="30000"/>
              </a:spcBef>
              <a:defRPr sz="1200">
                <a:solidFill>
                  <a:schemeClr val="tx1"/>
                </a:solidFill>
                <a:latin typeface="Calibri" panose="020F0502020204030204" pitchFamily="34" charset="0"/>
              </a:defRPr>
            </a:lvl2pPr>
            <a:lvl3pPr marL="1164717" indent="-232943" defTabSz="910744">
              <a:spcBef>
                <a:spcPct val="30000"/>
              </a:spcBef>
              <a:defRPr sz="1200">
                <a:solidFill>
                  <a:schemeClr val="tx1"/>
                </a:solidFill>
                <a:latin typeface="Calibri" panose="020F0502020204030204" pitchFamily="34" charset="0"/>
              </a:defRPr>
            </a:lvl3pPr>
            <a:lvl4pPr marL="1630604" indent="-232943" defTabSz="910744">
              <a:spcBef>
                <a:spcPct val="30000"/>
              </a:spcBef>
              <a:defRPr sz="1200">
                <a:solidFill>
                  <a:schemeClr val="tx1"/>
                </a:solidFill>
                <a:latin typeface="Calibri" panose="020F0502020204030204" pitchFamily="34" charset="0"/>
              </a:defRPr>
            </a:lvl4pPr>
            <a:lvl5pPr marL="2096491" indent="-232943" defTabSz="910744">
              <a:spcBef>
                <a:spcPct val="30000"/>
              </a:spcBef>
              <a:defRPr sz="1200">
                <a:solidFill>
                  <a:schemeClr val="tx1"/>
                </a:solidFill>
                <a:latin typeface="Calibri" panose="020F0502020204030204" pitchFamily="34" charset="0"/>
              </a:defRPr>
            </a:lvl5pPr>
            <a:lvl6pPr marL="2562377" indent="-232943" defTabSz="910744" eaLnBrk="0" fontAlgn="base" hangingPunct="0">
              <a:spcBef>
                <a:spcPct val="30000"/>
              </a:spcBef>
              <a:spcAft>
                <a:spcPct val="0"/>
              </a:spcAft>
              <a:defRPr sz="1200">
                <a:solidFill>
                  <a:schemeClr val="tx1"/>
                </a:solidFill>
                <a:latin typeface="Calibri" panose="020F0502020204030204" pitchFamily="34" charset="0"/>
              </a:defRPr>
            </a:lvl6pPr>
            <a:lvl7pPr marL="3028264" indent="-232943" defTabSz="910744" eaLnBrk="0" fontAlgn="base" hangingPunct="0">
              <a:spcBef>
                <a:spcPct val="30000"/>
              </a:spcBef>
              <a:spcAft>
                <a:spcPct val="0"/>
              </a:spcAft>
              <a:defRPr sz="1200">
                <a:solidFill>
                  <a:schemeClr val="tx1"/>
                </a:solidFill>
                <a:latin typeface="Calibri" panose="020F0502020204030204" pitchFamily="34" charset="0"/>
              </a:defRPr>
            </a:lvl7pPr>
            <a:lvl8pPr marL="3494151" indent="-232943" defTabSz="910744" eaLnBrk="0" fontAlgn="base" hangingPunct="0">
              <a:spcBef>
                <a:spcPct val="30000"/>
              </a:spcBef>
              <a:spcAft>
                <a:spcPct val="0"/>
              </a:spcAft>
              <a:defRPr sz="1200">
                <a:solidFill>
                  <a:schemeClr val="tx1"/>
                </a:solidFill>
                <a:latin typeface="Calibri" panose="020F0502020204030204" pitchFamily="34" charset="0"/>
              </a:defRPr>
            </a:lvl8pPr>
            <a:lvl9pPr marL="3960038" indent="-232943" defTabSz="910744"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C12A6F-3222-4566-9FC0-A53F5CBE91A4}" type="slidenum">
              <a:rPr lang="en-US" altLang="en-US"/>
              <a:pPr>
                <a:spcBef>
                  <a:spcPct val="0"/>
                </a:spcBef>
              </a:pPr>
              <a:t>33</a:t>
            </a:fld>
            <a:endParaRPr lang="en-US" altLang="en-US"/>
          </a:p>
        </p:txBody>
      </p:sp>
      <p:sp>
        <p:nvSpPr>
          <p:cNvPr id="96259" name="Rectangle 2"/>
          <p:cNvSpPr>
            <a:spLocks noGrp="1" noRot="1" noChangeAspect="1" noChangeArrowheads="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60" name="Rectangle 3"/>
          <p:cNvSpPr>
            <a:spLocks noGrp="1" noChangeArrowheads="1"/>
          </p:cNvSpPr>
          <p:nvPr>
            <p:ph type="body" idx="1"/>
          </p:nvPr>
        </p:nvSpPr>
        <p:spPr bwMode="auto">
          <a:xfrm>
            <a:off x="77893" y="4415790"/>
            <a:ext cx="7010400" cy="48806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000"/>
          </a:p>
        </p:txBody>
      </p:sp>
    </p:spTree>
    <p:extLst>
      <p:ext uri="{BB962C8B-B14F-4D97-AF65-F5344CB8AC3E}">
        <p14:creationId xmlns:p14="http://schemas.microsoft.com/office/powerpoint/2010/main" val="107192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A823D4D3-77C5-4A72-97F7-589F96D6F206}" type="slidenum">
              <a:rPr lang="en-US" smtClean="0"/>
              <a:pPr>
                <a:defRPr/>
              </a:pPr>
              <a:t>35</a:t>
            </a:fld>
            <a:endParaRPr lang="en-US"/>
          </a:p>
        </p:txBody>
      </p:sp>
    </p:spTree>
    <p:extLst>
      <p:ext uri="{BB962C8B-B14F-4D97-AF65-F5344CB8AC3E}">
        <p14:creationId xmlns:p14="http://schemas.microsoft.com/office/powerpoint/2010/main" val="3389370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744">
              <a:spcBef>
                <a:spcPct val="30000"/>
              </a:spcBef>
              <a:defRPr sz="1200">
                <a:solidFill>
                  <a:schemeClr val="tx1"/>
                </a:solidFill>
                <a:latin typeface="Calibri" panose="020F0502020204030204" pitchFamily="34" charset="0"/>
              </a:defRPr>
            </a:lvl1pPr>
            <a:lvl2pPr marL="757066" indent="-291179" defTabSz="910744">
              <a:spcBef>
                <a:spcPct val="30000"/>
              </a:spcBef>
              <a:defRPr sz="1200">
                <a:solidFill>
                  <a:schemeClr val="tx1"/>
                </a:solidFill>
                <a:latin typeface="Calibri" panose="020F0502020204030204" pitchFamily="34" charset="0"/>
              </a:defRPr>
            </a:lvl2pPr>
            <a:lvl3pPr marL="1164717" indent="-232943" defTabSz="910744">
              <a:spcBef>
                <a:spcPct val="30000"/>
              </a:spcBef>
              <a:defRPr sz="1200">
                <a:solidFill>
                  <a:schemeClr val="tx1"/>
                </a:solidFill>
                <a:latin typeface="Calibri" panose="020F0502020204030204" pitchFamily="34" charset="0"/>
              </a:defRPr>
            </a:lvl3pPr>
            <a:lvl4pPr marL="1630604" indent="-232943" defTabSz="910744">
              <a:spcBef>
                <a:spcPct val="30000"/>
              </a:spcBef>
              <a:defRPr sz="1200">
                <a:solidFill>
                  <a:schemeClr val="tx1"/>
                </a:solidFill>
                <a:latin typeface="Calibri" panose="020F0502020204030204" pitchFamily="34" charset="0"/>
              </a:defRPr>
            </a:lvl4pPr>
            <a:lvl5pPr marL="2096491" indent="-232943" defTabSz="910744">
              <a:spcBef>
                <a:spcPct val="30000"/>
              </a:spcBef>
              <a:defRPr sz="1200">
                <a:solidFill>
                  <a:schemeClr val="tx1"/>
                </a:solidFill>
                <a:latin typeface="Calibri" panose="020F0502020204030204" pitchFamily="34" charset="0"/>
              </a:defRPr>
            </a:lvl5pPr>
            <a:lvl6pPr marL="2562377" indent="-232943" defTabSz="910744" eaLnBrk="0" fontAlgn="base" hangingPunct="0">
              <a:spcBef>
                <a:spcPct val="30000"/>
              </a:spcBef>
              <a:spcAft>
                <a:spcPct val="0"/>
              </a:spcAft>
              <a:defRPr sz="1200">
                <a:solidFill>
                  <a:schemeClr val="tx1"/>
                </a:solidFill>
                <a:latin typeface="Calibri" panose="020F0502020204030204" pitchFamily="34" charset="0"/>
              </a:defRPr>
            </a:lvl6pPr>
            <a:lvl7pPr marL="3028264" indent="-232943" defTabSz="910744" eaLnBrk="0" fontAlgn="base" hangingPunct="0">
              <a:spcBef>
                <a:spcPct val="30000"/>
              </a:spcBef>
              <a:spcAft>
                <a:spcPct val="0"/>
              </a:spcAft>
              <a:defRPr sz="1200">
                <a:solidFill>
                  <a:schemeClr val="tx1"/>
                </a:solidFill>
                <a:latin typeface="Calibri" panose="020F0502020204030204" pitchFamily="34" charset="0"/>
              </a:defRPr>
            </a:lvl7pPr>
            <a:lvl8pPr marL="3494151" indent="-232943" defTabSz="910744" eaLnBrk="0" fontAlgn="base" hangingPunct="0">
              <a:spcBef>
                <a:spcPct val="30000"/>
              </a:spcBef>
              <a:spcAft>
                <a:spcPct val="0"/>
              </a:spcAft>
              <a:defRPr sz="1200">
                <a:solidFill>
                  <a:schemeClr val="tx1"/>
                </a:solidFill>
                <a:latin typeface="Calibri" panose="020F0502020204030204" pitchFamily="34" charset="0"/>
              </a:defRPr>
            </a:lvl8pPr>
            <a:lvl9pPr marL="3960038" indent="-232943" defTabSz="910744"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93269A-2DED-46C4-9A1A-35813E157E5A}" type="slidenum">
              <a:rPr lang="en-US" altLang="en-US"/>
              <a:pPr>
                <a:spcBef>
                  <a:spcPct val="0"/>
                </a:spcBef>
              </a:pPr>
              <a:t>38</a:t>
            </a:fld>
            <a:endParaRPr lang="en-US" altLang="en-US"/>
          </a:p>
        </p:txBody>
      </p:sp>
      <p:sp>
        <p:nvSpPr>
          <p:cNvPr id="110595" name="Rectangle 2"/>
          <p:cNvSpPr>
            <a:spLocks noGrp="1" noRot="1" noChangeAspect="1" noChangeArrowheads="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6" name="Rectangle 3"/>
          <p:cNvSpPr>
            <a:spLocks noGrp="1" noChangeArrowheads="1"/>
          </p:cNvSpPr>
          <p:nvPr>
            <p:ph type="body" idx="1"/>
          </p:nvPr>
        </p:nvSpPr>
        <p:spPr bwMode="auto">
          <a:xfrm>
            <a:off x="77893" y="4415790"/>
            <a:ext cx="7010400" cy="48806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6908383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BA1F35-CA13-4A67-B22A-E4826C458558}"/>
              </a:ext>
            </a:extLst>
          </p:cNvPr>
          <p:cNvSpPr/>
          <p:nvPr/>
        </p:nvSpPr>
        <p:spPr>
          <a:xfrm>
            <a:off x="0" y="0"/>
            <a:ext cx="12192000" cy="1581150"/>
          </a:xfrm>
          <a:prstGeom prst="rect">
            <a:avLst/>
          </a:prstGeom>
          <a:solidFill>
            <a:srgbClr val="383056"/>
          </a:solidFill>
          <a:ln>
            <a:solidFill>
              <a:srgbClr val="38305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300" b="1">
                <a:solidFill>
                  <a:schemeClr val="bg1">
                    <a:lumMod val="95000"/>
                  </a:schemeClr>
                </a:solidFill>
                <a:latin typeface="Franklin Gothic Book" panose="020B0503020102020204" pitchFamily="34" charset="0"/>
                <a:ea typeface="Arial Unicode MS" panose="020B0604020202020204" pitchFamily="34" charset="-128"/>
                <a:cs typeface="Arial Unicode MS" panose="020B0604020202020204" pitchFamily="34" charset="-128"/>
              </a:rPr>
              <a:t>             </a:t>
            </a:r>
            <a:r>
              <a:rPr lang="en-US" sz="4000" b="1">
                <a:solidFill>
                  <a:schemeClr val="bg1">
                    <a:lumMod val="95000"/>
                  </a:schemeClr>
                </a:solidFill>
                <a:latin typeface="Franklin Gothic Book" panose="020B0503020102020204" pitchFamily="34" charset="0"/>
                <a:ea typeface="Arial Unicode MS" panose="020B0604020202020204" pitchFamily="34" charset="-128"/>
                <a:cs typeface="Arial Unicode MS" panose="020B0604020202020204" pitchFamily="34" charset="-128"/>
              </a:rPr>
              <a:t>Department of Local Government Finance</a:t>
            </a:r>
          </a:p>
        </p:txBody>
      </p:sp>
      <p:cxnSp>
        <p:nvCxnSpPr>
          <p:cNvPr id="5" name="Straight Connector 4">
            <a:extLst>
              <a:ext uri="{FF2B5EF4-FFF2-40B4-BE49-F238E27FC236}">
                <a16:creationId xmlns:a16="http://schemas.microsoft.com/office/drawing/2014/main" id="{F5694D03-B94B-4932-AE7D-01E181873B17}"/>
              </a:ext>
            </a:extLst>
          </p:cNvPr>
          <p:cNvCxnSpPr/>
          <p:nvPr/>
        </p:nvCxnSpPr>
        <p:spPr>
          <a:xfrm>
            <a:off x="0" y="1355725"/>
            <a:ext cx="12192000" cy="7938"/>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6" name="Picture 8">
            <a:extLst>
              <a:ext uri="{FF2B5EF4-FFF2-40B4-BE49-F238E27FC236}">
                <a16:creationId xmlns:a16="http://schemas.microsoft.com/office/drawing/2014/main" id="{5FB99849-6019-4134-A789-8DAB7BE68EE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413" y="130175"/>
            <a:ext cx="1741487"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p:cNvSpPr>
            <a:spLocks noGrp="1"/>
          </p:cNvSpPr>
          <p:nvPr>
            <p:ph type="subTitle" idx="1"/>
          </p:nvPr>
        </p:nvSpPr>
        <p:spPr>
          <a:xfrm>
            <a:off x="1524000" y="4153580"/>
            <a:ext cx="9144000" cy="1655762"/>
          </a:xfrm>
        </p:spPr>
        <p:txBody>
          <a:bodyPr>
            <a:noAutofit/>
          </a:bodyPr>
          <a:lstStyle>
            <a:lvl1pPr marL="0" indent="0" algn="ctr">
              <a:buNone/>
              <a:defRPr sz="3200" b="0">
                <a:latin typeface="Franklin Gothic Book" panose="020B0503020102020204" pitchFamily="34" charset="0"/>
              </a:defRPr>
            </a:lvl1pPr>
          </a:lstStyle>
          <a:p>
            <a:r>
              <a:rPr lang="en-US"/>
              <a:t>Click to edit Master subtitle style</a:t>
            </a:r>
          </a:p>
        </p:txBody>
      </p:sp>
      <p:sp>
        <p:nvSpPr>
          <p:cNvPr id="14" name="Title 13"/>
          <p:cNvSpPr>
            <a:spLocks noGrp="1"/>
          </p:cNvSpPr>
          <p:nvPr>
            <p:ph type="title"/>
          </p:nvPr>
        </p:nvSpPr>
        <p:spPr>
          <a:xfrm>
            <a:off x="838200" y="2446369"/>
            <a:ext cx="10515600" cy="1325563"/>
          </a:xfrm>
        </p:spPr>
        <p:txBody>
          <a:bodyPr>
            <a:normAutofit/>
          </a:bodyPr>
          <a:lstStyle>
            <a:lvl1pPr algn="ctr">
              <a:defRPr sz="4000" b="1">
                <a:latin typeface="Franklin Gothic Book" panose="020B0503020102020204" pitchFamily="34" charset="0"/>
              </a:defRPr>
            </a:lvl1pPr>
          </a:lstStyle>
          <a:p>
            <a:r>
              <a:rPr lang="en-US"/>
              <a:t>Click to edit Master title style</a:t>
            </a:r>
          </a:p>
        </p:txBody>
      </p:sp>
    </p:spTree>
    <p:extLst>
      <p:ext uri="{BB962C8B-B14F-4D97-AF65-F5344CB8AC3E}">
        <p14:creationId xmlns:p14="http://schemas.microsoft.com/office/powerpoint/2010/main" val="33289602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418C15B-9A33-4D39-942F-40C667CB0E75}"/>
              </a:ext>
            </a:extLst>
          </p:cNvPr>
          <p:cNvCxnSpPr/>
          <p:nvPr/>
        </p:nvCxnSpPr>
        <p:spPr>
          <a:xfrm>
            <a:off x="0" y="1238250"/>
            <a:ext cx="12192000" cy="6350"/>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EF24E316-6CDE-4361-A3A0-4AAC5E714104}"/>
              </a:ext>
            </a:extLst>
          </p:cNvPr>
          <p:cNvCxnSpPr/>
          <p:nvPr/>
        </p:nvCxnSpPr>
        <p:spPr>
          <a:xfrm>
            <a:off x="0" y="1338263"/>
            <a:ext cx="12192000" cy="7937"/>
          </a:xfrm>
          <a:prstGeom prst="line">
            <a:avLst/>
          </a:prstGeom>
          <a:ln w="57150">
            <a:solidFill>
              <a:srgbClr val="003399"/>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2BCDFCF1-A7CD-4FB6-A636-08D28934651F}"/>
              </a:ext>
            </a:extLst>
          </p:cNvPr>
          <p:cNvCxnSpPr/>
          <p:nvPr/>
        </p:nvCxnSpPr>
        <p:spPr>
          <a:xfrm>
            <a:off x="0" y="1439863"/>
            <a:ext cx="12192000" cy="7937"/>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7" name="Picture 9">
            <a:extLst>
              <a:ext uri="{FF2B5EF4-FFF2-40B4-BE49-F238E27FC236}">
                <a16:creationId xmlns:a16="http://schemas.microsoft.com/office/drawing/2014/main" id="{E6DF8829-10CA-4C56-B139-73FEEBB9ED4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413" y="130175"/>
            <a:ext cx="1741487"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title"/>
          </p:nvPr>
        </p:nvSpPr>
        <p:spPr>
          <a:xfrm>
            <a:off x="1995056" y="365126"/>
            <a:ext cx="9358745" cy="872408"/>
          </a:xfrm>
        </p:spPr>
        <p:txBody>
          <a:bodyPr>
            <a:normAutofit/>
          </a:bodyPr>
          <a:lstStyle>
            <a:lvl1pPr>
              <a:defRPr sz="4000" b="1">
                <a:latin typeface="Franklin Gothic Book" panose="020B0503020102020204" pitchFamily="34" charset="0"/>
              </a:defRPr>
            </a:lvl1pPr>
          </a:lstStyle>
          <a:p>
            <a:r>
              <a:rPr lang="en-US"/>
              <a:t>Click to edit Master title style</a:t>
            </a:r>
          </a:p>
        </p:txBody>
      </p:sp>
      <p:sp>
        <p:nvSpPr>
          <p:cNvPr id="3" name="Text Placeholder 2"/>
          <p:cNvSpPr>
            <a:spLocks noGrp="1"/>
          </p:cNvSpPr>
          <p:nvPr>
            <p:ph type="body" sz="quarter" idx="10"/>
          </p:nvPr>
        </p:nvSpPr>
        <p:spPr>
          <a:xfrm>
            <a:off x="1068781" y="2078040"/>
            <a:ext cx="10545289" cy="4370387"/>
          </a:xfrm>
        </p:spPr>
        <p:txBody>
          <a:bodyPr/>
          <a:lstStyle>
            <a:lvl1pPr marL="463550" indent="-463550">
              <a:lnSpc>
                <a:spcPct val="100000"/>
              </a:lnSpc>
              <a:spcBef>
                <a:spcPts val="0"/>
              </a:spcBef>
              <a:buSzPct val="100000"/>
              <a:buFont typeface="Arial" panose="020B0604020202020204" pitchFamily="34" charset="0"/>
              <a:buChar char="•"/>
              <a:defRPr sz="2400">
                <a:latin typeface="Franklin Gothic Book" panose="020B0503020102020204" pitchFamily="34" charset="0"/>
              </a:defRPr>
            </a:lvl1pPr>
            <a:lvl2pPr marL="914400" indent="-457200">
              <a:lnSpc>
                <a:spcPct val="100000"/>
              </a:lnSpc>
              <a:spcBef>
                <a:spcPts val="0"/>
              </a:spcBef>
              <a:buSzPct val="100000"/>
              <a:buFont typeface="Arial" panose="020B0604020202020204" pitchFamily="34" charset="0"/>
              <a:buChar char="•"/>
              <a:defRPr sz="2400">
                <a:latin typeface="Franklin Gothic Book" panose="020B0503020102020204" pitchFamily="34" charset="0"/>
              </a:defRPr>
            </a:lvl2pPr>
            <a:lvl3pPr marL="1377950" indent="-463550">
              <a:lnSpc>
                <a:spcPct val="100000"/>
              </a:lnSpc>
              <a:spcBef>
                <a:spcPts val="0"/>
              </a:spcBef>
              <a:buSzPct val="100000"/>
              <a:buFont typeface="Arial" panose="020B0604020202020204" pitchFamily="34" charset="0"/>
              <a:buChar char="•"/>
              <a:defRPr sz="2400">
                <a:latin typeface="Franklin Gothic Book" panose="020B0503020102020204" pitchFamily="34" charset="0"/>
              </a:defRPr>
            </a:lvl3pPr>
            <a:lvl4pPr marL="1828800" indent="-457200">
              <a:lnSpc>
                <a:spcPct val="100000"/>
              </a:lnSpc>
              <a:spcBef>
                <a:spcPts val="0"/>
              </a:spcBef>
              <a:buSzPct val="100000"/>
              <a:buFont typeface="Arial" panose="020B0604020202020204" pitchFamily="34" charset="0"/>
              <a:buChar char="•"/>
              <a:defRPr sz="2400">
                <a:latin typeface="Franklin Gothic Book" panose="020B0503020102020204" pitchFamily="34" charset="0"/>
              </a:defRPr>
            </a:lvl4pPr>
            <a:lvl5pPr marL="2292350" indent="-468313">
              <a:lnSpc>
                <a:spcPct val="100000"/>
              </a:lnSpc>
              <a:spcBef>
                <a:spcPts val="0"/>
              </a:spcBef>
              <a:buSzPct val="100000"/>
              <a:buFont typeface="Arial" panose="020B0604020202020204" pitchFamily="34" charset="0"/>
              <a:buChar char="•"/>
              <a:defRPr sz="2400">
                <a:latin typeface="Franklin Gothic Book" panose="020B05030201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4">
            <a:extLst>
              <a:ext uri="{FF2B5EF4-FFF2-40B4-BE49-F238E27FC236}">
                <a16:creationId xmlns:a16="http://schemas.microsoft.com/office/drawing/2014/main" id="{614F5F48-FE11-491F-B42A-F019D2F59ECF}"/>
              </a:ext>
            </a:extLst>
          </p:cNvPr>
          <p:cNvSpPr>
            <a:spLocks noGrp="1"/>
          </p:cNvSpPr>
          <p:nvPr>
            <p:ph type="sldNum" sz="quarter" idx="11"/>
          </p:nvPr>
        </p:nvSpPr>
        <p:spPr/>
        <p:txBody>
          <a:bodyPr/>
          <a:lstStyle>
            <a:lvl1pPr>
              <a:defRPr/>
            </a:lvl1pPr>
          </a:lstStyle>
          <a:p>
            <a:pPr>
              <a:defRPr/>
            </a:pPr>
            <a:fld id="{8408DA03-A583-4B26-A31A-DAE13D8AB6C1}" type="slidenum">
              <a:rPr lang="en-US" altLang="en-US"/>
              <a:pPr>
                <a:defRPr/>
              </a:pPr>
              <a:t>‹#›</a:t>
            </a:fld>
            <a:endParaRPr lang="en-US" altLang="en-US"/>
          </a:p>
        </p:txBody>
      </p:sp>
    </p:spTree>
    <p:extLst>
      <p:ext uri="{BB962C8B-B14F-4D97-AF65-F5344CB8AC3E}">
        <p14:creationId xmlns:p14="http://schemas.microsoft.com/office/powerpoint/2010/main" val="310693474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2AA67073-A4FA-406F-BA2B-A8B80C48391E}"/>
              </a:ext>
            </a:extLst>
          </p:cNvPr>
          <p:cNvCxnSpPr/>
          <p:nvPr/>
        </p:nvCxnSpPr>
        <p:spPr>
          <a:xfrm>
            <a:off x="0" y="4568825"/>
            <a:ext cx="12192000" cy="7938"/>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4" name="Straight Connector 3">
            <a:extLst>
              <a:ext uri="{FF2B5EF4-FFF2-40B4-BE49-F238E27FC236}">
                <a16:creationId xmlns:a16="http://schemas.microsoft.com/office/drawing/2014/main" id="{4110E859-FDE9-4AA8-A8D3-01BCC07FDE33}"/>
              </a:ext>
            </a:extLst>
          </p:cNvPr>
          <p:cNvCxnSpPr/>
          <p:nvPr/>
        </p:nvCxnSpPr>
        <p:spPr>
          <a:xfrm>
            <a:off x="0" y="4670425"/>
            <a:ext cx="12192000" cy="6350"/>
          </a:xfrm>
          <a:prstGeom prst="line">
            <a:avLst/>
          </a:prstGeom>
          <a:ln w="57150">
            <a:solidFill>
              <a:srgbClr val="003399"/>
            </a:solidFill>
          </a:ln>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E357C9C1-06C5-4F62-96E2-0ADCCF769442}"/>
              </a:ext>
            </a:extLst>
          </p:cNvPr>
          <p:cNvCxnSpPr/>
          <p:nvPr/>
        </p:nvCxnSpPr>
        <p:spPr>
          <a:xfrm>
            <a:off x="0" y="4770438"/>
            <a:ext cx="12192000" cy="7937"/>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6" name="Picture 9">
            <a:extLst>
              <a:ext uri="{FF2B5EF4-FFF2-40B4-BE49-F238E27FC236}">
                <a16:creationId xmlns:a16="http://schemas.microsoft.com/office/drawing/2014/main" id="{B2864035-1B3D-473E-8644-6477616C32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9225" y="3279775"/>
            <a:ext cx="1741488"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title"/>
          </p:nvPr>
        </p:nvSpPr>
        <p:spPr>
          <a:xfrm>
            <a:off x="1891410" y="3555271"/>
            <a:ext cx="9358745" cy="872408"/>
          </a:xfrm>
        </p:spPr>
        <p:txBody>
          <a:bodyPr/>
          <a:lstStyle>
            <a:lvl1pPr algn="ctr">
              <a:defRPr sz="4000" b="1">
                <a:latin typeface="Franklin Gothic Book" panose="020B0503020102020204" pitchFamily="34" charset="0"/>
              </a:defRPr>
            </a:lvl1pPr>
          </a:lstStyle>
          <a:p>
            <a:r>
              <a:rPr lang="en-US"/>
              <a:t>Click to edit Master title style</a:t>
            </a:r>
          </a:p>
        </p:txBody>
      </p:sp>
      <p:sp>
        <p:nvSpPr>
          <p:cNvPr id="7" name="Slide Number Placeholder 3">
            <a:extLst>
              <a:ext uri="{FF2B5EF4-FFF2-40B4-BE49-F238E27FC236}">
                <a16:creationId xmlns:a16="http://schemas.microsoft.com/office/drawing/2014/main" id="{F136B178-86F5-41F2-8ABD-84BF62F1C022}"/>
              </a:ext>
            </a:extLst>
          </p:cNvPr>
          <p:cNvSpPr>
            <a:spLocks noGrp="1"/>
          </p:cNvSpPr>
          <p:nvPr>
            <p:ph type="sldNum" sz="quarter" idx="10"/>
          </p:nvPr>
        </p:nvSpPr>
        <p:spPr/>
        <p:txBody>
          <a:bodyPr/>
          <a:lstStyle>
            <a:lvl1pPr>
              <a:defRPr/>
            </a:lvl1pPr>
          </a:lstStyle>
          <a:p>
            <a:pPr>
              <a:defRPr/>
            </a:pPr>
            <a:fld id="{F554BBBF-434A-4E0E-B96C-E00D645A11D8}" type="slidenum">
              <a:rPr lang="en-US" altLang="en-US"/>
              <a:pPr>
                <a:defRPr/>
              </a:pPr>
              <a:t>‹#›</a:t>
            </a:fld>
            <a:endParaRPr lang="en-US" altLang="en-US"/>
          </a:p>
        </p:txBody>
      </p:sp>
    </p:spTree>
    <p:extLst>
      <p:ext uri="{BB962C8B-B14F-4D97-AF65-F5344CB8AC3E}">
        <p14:creationId xmlns:p14="http://schemas.microsoft.com/office/powerpoint/2010/main" val="408689968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9B54765-3102-407B-BA08-AF7D550B8B5B}"/>
              </a:ext>
            </a:extLst>
          </p:cNvPr>
          <p:cNvCxnSpPr/>
          <p:nvPr/>
        </p:nvCxnSpPr>
        <p:spPr>
          <a:xfrm>
            <a:off x="0" y="1238250"/>
            <a:ext cx="12192000" cy="6350"/>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F4A43B76-C2B0-4BF0-B8E8-41B0FE67BDB7}"/>
              </a:ext>
            </a:extLst>
          </p:cNvPr>
          <p:cNvCxnSpPr/>
          <p:nvPr/>
        </p:nvCxnSpPr>
        <p:spPr>
          <a:xfrm>
            <a:off x="0" y="1338263"/>
            <a:ext cx="12192000" cy="7937"/>
          </a:xfrm>
          <a:prstGeom prst="line">
            <a:avLst/>
          </a:prstGeom>
          <a:ln w="57150">
            <a:solidFill>
              <a:srgbClr val="003399"/>
            </a:solidFill>
          </a:ln>
        </p:spPr>
        <p:style>
          <a:lnRef idx="3">
            <a:schemeClr val="accent1"/>
          </a:lnRef>
          <a:fillRef idx="0">
            <a:schemeClr val="accent1"/>
          </a:fillRef>
          <a:effectRef idx="2">
            <a:schemeClr val="accent1"/>
          </a:effectRef>
          <a:fontRef idx="minor">
            <a:schemeClr val="tx1"/>
          </a:fontRef>
        </p:style>
      </p:cxnSp>
      <p:cxnSp>
        <p:nvCxnSpPr>
          <p:cNvPr id="10" name="Straight Connector 9">
            <a:extLst>
              <a:ext uri="{FF2B5EF4-FFF2-40B4-BE49-F238E27FC236}">
                <a16:creationId xmlns:a16="http://schemas.microsoft.com/office/drawing/2014/main" id="{D56AAE0D-3DAB-4737-9DD4-52990FA948DA}"/>
              </a:ext>
            </a:extLst>
          </p:cNvPr>
          <p:cNvCxnSpPr/>
          <p:nvPr/>
        </p:nvCxnSpPr>
        <p:spPr>
          <a:xfrm>
            <a:off x="0" y="1439863"/>
            <a:ext cx="12192000" cy="7937"/>
          </a:xfrm>
          <a:prstGeom prst="line">
            <a:avLst/>
          </a:prstGeom>
          <a:ln w="57150">
            <a:solidFill>
              <a:srgbClr val="EED200"/>
            </a:solidFill>
          </a:ln>
        </p:spPr>
        <p:style>
          <a:lnRef idx="3">
            <a:schemeClr val="accent1"/>
          </a:lnRef>
          <a:fillRef idx="0">
            <a:schemeClr val="accent1"/>
          </a:fillRef>
          <a:effectRef idx="2">
            <a:schemeClr val="accent1"/>
          </a:effectRef>
          <a:fontRef idx="minor">
            <a:schemeClr val="tx1"/>
          </a:fontRef>
        </p:style>
      </p:cxnSp>
      <p:pic>
        <p:nvPicPr>
          <p:cNvPr id="11" name="Picture 9">
            <a:extLst>
              <a:ext uri="{FF2B5EF4-FFF2-40B4-BE49-F238E27FC236}">
                <a16:creationId xmlns:a16="http://schemas.microsoft.com/office/drawing/2014/main" id="{D0B6DB61-BDBA-4513-BC3E-C5CBF7A60E9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413" y="130175"/>
            <a:ext cx="1741487" cy="174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7"/>
          <p:cNvSpPr>
            <a:spLocks noGrp="1"/>
          </p:cNvSpPr>
          <p:nvPr>
            <p:ph type="title"/>
          </p:nvPr>
        </p:nvSpPr>
        <p:spPr>
          <a:xfrm>
            <a:off x="1995056" y="365126"/>
            <a:ext cx="9358745" cy="872408"/>
          </a:xfrm>
        </p:spPr>
        <p:txBody>
          <a:bodyPr/>
          <a:lstStyle>
            <a:lvl1pPr>
              <a:defRPr b="1">
                <a:latin typeface="Franklin Gothic Book" panose="020B0503020102020204" pitchFamily="34" charset="0"/>
              </a:defRPr>
            </a:lvl1pPr>
          </a:lstStyle>
          <a:p>
            <a:r>
              <a:rPr lang="en-US"/>
              <a:t>Click to edit Master title style</a:t>
            </a:r>
          </a:p>
        </p:txBody>
      </p:sp>
      <p:sp>
        <p:nvSpPr>
          <p:cNvPr id="5" name="Picture Placeholder 4"/>
          <p:cNvSpPr>
            <a:spLocks noGrp="1"/>
          </p:cNvSpPr>
          <p:nvPr>
            <p:ph type="pic" sz="quarter" idx="10"/>
          </p:nvPr>
        </p:nvSpPr>
        <p:spPr>
          <a:xfrm>
            <a:off x="1995488" y="2043115"/>
            <a:ext cx="3669043" cy="4346575"/>
          </a:xfrm>
        </p:spPr>
        <p:txBody>
          <a:bodyPr rtlCol="0">
            <a:normAutofit/>
          </a:bodyPr>
          <a:lstStyle/>
          <a:p>
            <a:pPr lvl="0"/>
            <a:r>
              <a:rPr lang="en-US" noProof="0"/>
              <a:t>Click icon to add picture</a:t>
            </a:r>
          </a:p>
        </p:txBody>
      </p:sp>
      <p:sp>
        <p:nvSpPr>
          <p:cNvPr id="7" name="Content Placeholder 6"/>
          <p:cNvSpPr>
            <a:spLocks noGrp="1"/>
          </p:cNvSpPr>
          <p:nvPr>
            <p:ph sz="quarter" idx="11"/>
          </p:nvPr>
        </p:nvSpPr>
        <p:spPr>
          <a:xfrm>
            <a:off x="7018317" y="2043115"/>
            <a:ext cx="4335483" cy="4346575"/>
          </a:xfrm>
        </p:spPr>
        <p:txBody>
          <a:bodyPr/>
          <a:lstStyle>
            <a:lvl1pPr marL="0" indent="0" algn="l">
              <a:lnSpc>
                <a:spcPct val="100000"/>
              </a:lnSpc>
              <a:spcBef>
                <a:spcPts val="0"/>
              </a:spcBef>
              <a:buNone/>
              <a:defRPr b="1" baseline="0">
                <a:latin typeface="Franklin Gothic Book" panose="020B0503020102020204" pitchFamily="34" charset="0"/>
              </a:defRPr>
            </a:lvl1pPr>
            <a:lvl2pPr marL="342900" indent="0">
              <a:buNone/>
              <a:defRPr/>
            </a:lvl2pPr>
            <a:lvl3pPr marL="685800" indent="0">
              <a:buNone/>
              <a:defRPr/>
            </a:lvl3pPr>
            <a:lvl4pPr marL="1028700" indent="0">
              <a:buNone/>
              <a:defRPr/>
            </a:lvl4pPr>
            <a:lvl5pPr marL="13716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70135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5EE14E-0641-43F5-9B01-97F59BBCE2BE}"/>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374602E-E91A-4469-BD45-C6040F5A26C2}"/>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963B4DE-7B59-48D3-8A89-9F1223FD47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900">
                <a:solidFill>
                  <a:prstClr val="black">
                    <a:tint val="75000"/>
                  </a:prstClr>
                </a:solidFill>
                <a:cs typeface="Arial" charset="0"/>
              </a:defRPr>
            </a:lvl1pPr>
          </a:lstStyle>
          <a:p>
            <a:pPr>
              <a:defRPr/>
            </a:pPr>
            <a:fld id="{FA1DB237-CCFE-46C3-96A2-CE66C856A860}" type="datetimeFigureOut">
              <a:rPr lang="en-US"/>
              <a:pPr>
                <a:defRPr/>
              </a:pPr>
              <a:t>5/20/2026</a:t>
            </a:fld>
            <a:endParaRPr lang="en-US"/>
          </a:p>
        </p:txBody>
      </p:sp>
      <p:sp>
        <p:nvSpPr>
          <p:cNvPr id="5" name="Footer Placeholder 4">
            <a:extLst>
              <a:ext uri="{FF2B5EF4-FFF2-40B4-BE49-F238E27FC236}">
                <a16:creationId xmlns:a16="http://schemas.microsoft.com/office/drawing/2014/main" id="{1E50DF1A-2554-439A-9F32-91994ACFC4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900">
                <a:solidFill>
                  <a:prstClr val="black">
                    <a:tint val="75000"/>
                  </a:prstClr>
                </a:solidFill>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8943859-1E18-4F5C-ACF6-189F28653A72}"/>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258D41D8-8683-4BCE-BC61-DB3D456B982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457" r:id="rId1"/>
    <p:sldLayoutId id="2147484458" r:id="rId2"/>
    <p:sldLayoutId id="2147484459" r:id="rId3"/>
    <p:sldLayoutId id="2147484461" r:id="rId4"/>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in.gov/dlgf/county-specific-inform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www.in.gov/dlgf/files/2026-memos/260218-Culy-Memo-2026-Budget-Calendar.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gateway.ifionline.org/report_builde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http://www.in.gov/dlg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in.gov/dlgf/2444.htm"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in.gov/dlgf/county-specific-information/" TargetMode="Externa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support@dlgf.in.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in.gov/dlgf/files/maps/Map-Field-Rep-Map-Budget.pdf" TargetMode="External"/><Relationship Id="rId4" Type="http://schemas.openxmlformats.org/officeDocument/2006/relationships/hyperlink" Target="http://www.in.gov/dlgf"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in.gov/dlgf/files/maps/Map-Field-Rep-Map-Budget.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dlgf/continuing-education/webinar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Budget2.ifionline.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4282E9-0A2A-445F-9216-80C32DD5B144}"/>
              </a:ext>
            </a:extLst>
          </p:cNvPr>
          <p:cNvSpPr>
            <a:spLocks noGrp="1"/>
          </p:cNvSpPr>
          <p:nvPr>
            <p:ph type="title"/>
          </p:nvPr>
        </p:nvSpPr>
        <p:spPr/>
        <p:txBody>
          <a:bodyPr>
            <a:normAutofit fontScale="90000"/>
          </a:bodyPr>
          <a:lstStyle/>
          <a:p>
            <a:r>
              <a:rPr lang="en-US" dirty="0"/>
              <a:t>State Library</a:t>
            </a:r>
            <a:br>
              <a:rPr lang="en-US" dirty="0"/>
            </a:br>
            <a:r>
              <a:rPr lang="en-US" dirty="0"/>
              <a:t>Introduction to the 2026 Pay 2027 Budget Cycle</a:t>
            </a:r>
          </a:p>
        </p:txBody>
      </p:sp>
      <p:sp>
        <p:nvSpPr>
          <p:cNvPr id="2" name="Subtitle 1">
            <a:extLst>
              <a:ext uri="{FF2B5EF4-FFF2-40B4-BE49-F238E27FC236}">
                <a16:creationId xmlns:a16="http://schemas.microsoft.com/office/drawing/2014/main" id="{DF78CFA3-6D3C-4754-96D2-04BF07C1859E}"/>
              </a:ext>
            </a:extLst>
          </p:cNvPr>
          <p:cNvSpPr>
            <a:spLocks noGrp="1"/>
          </p:cNvSpPr>
          <p:nvPr>
            <p:ph type="subTitle" idx="1"/>
          </p:nvPr>
        </p:nvSpPr>
        <p:spPr>
          <a:xfrm>
            <a:off x="1524000" y="4800600"/>
            <a:ext cx="9144000" cy="1655762"/>
          </a:xfrm>
        </p:spPr>
        <p:txBody>
          <a:bodyPr/>
          <a:lstStyle/>
          <a:p>
            <a:r>
              <a:rPr lang="en-US" dirty="0"/>
              <a:t>Ryan Burke</a:t>
            </a:r>
          </a:p>
          <a:p>
            <a:r>
              <a:rPr lang="en-US" dirty="0"/>
              <a:t>May 21, 2026</a:t>
            </a:r>
          </a:p>
        </p:txBody>
      </p:sp>
    </p:spTree>
    <p:extLst>
      <p:ext uri="{BB962C8B-B14F-4D97-AF65-F5344CB8AC3E}">
        <p14:creationId xmlns:p14="http://schemas.microsoft.com/office/powerpoint/2010/main" val="75928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BC8472-FB9F-3EAF-FA1E-C3090F1CAA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A99C6-7D43-8113-3129-B4CF2AC54E47}"/>
              </a:ext>
            </a:extLst>
          </p:cNvPr>
          <p:cNvSpPr>
            <a:spLocks noGrp="1"/>
          </p:cNvSpPr>
          <p:nvPr>
            <p:ph type="title"/>
          </p:nvPr>
        </p:nvSpPr>
        <p:spPr>
          <a:xfrm>
            <a:off x="1995056" y="365126"/>
            <a:ext cx="9358745" cy="872408"/>
          </a:xfrm>
        </p:spPr>
        <p:txBody>
          <a:bodyPr>
            <a:noAutofit/>
          </a:bodyPr>
          <a:lstStyle/>
          <a:p>
            <a:r>
              <a:rPr lang="en-US" dirty="0"/>
              <a:t>Maximum Non-Binding Budgets for Libraries (Change for Pay 2027)</a:t>
            </a:r>
          </a:p>
        </p:txBody>
      </p:sp>
      <p:sp>
        <p:nvSpPr>
          <p:cNvPr id="3" name="Text Placeholder 2">
            <a:extLst>
              <a:ext uri="{FF2B5EF4-FFF2-40B4-BE49-F238E27FC236}">
                <a16:creationId xmlns:a16="http://schemas.microsoft.com/office/drawing/2014/main" id="{9D7D5B8B-9CE5-6E02-E923-554810CCAA16}"/>
              </a:ext>
            </a:extLst>
          </p:cNvPr>
          <p:cNvSpPr>
            <a:spLocks noGrp="1"/>
          </p:cNvSpPr>
          <p:nvPr>
            <p:ph type="body" sz="quarter" idx="10"/>
          </p:nvPr>
        </p:nvSpPr>
        <p:spPr>
          <a:xfrm>
            <a:off x="838201" y="2078040"/>
            <a:ext cx="4236706" cy="4370387"/>
          </a:xfrm>
        </p:spPr>
        <p:txBody>
          <a:bodyPr/>
          <a:lstStyle/>
          <a:p>
            <a:r>
              <a:rPr lang="en-US" dirty="0"/>
              <a:t>The Budget application doesn’t accommodate the budgeting/advertising of cents in budget. </a:t>
            </a:r>
          </a:p>
          <a:p>
            <a:r>
              <a:rPr lang="en-US" dirty="0"/>
              <a:t>In this example, the “</a:t>
            </a:r>
            <a:r>
              <a:rPr lang="en-US" u="sng" dirty="0"/>
              <a:t>Amount that the budget must be under</a:t>
            </a:r>
            <a:r>
              <a:rPr lang="en-US" dirty="0"/>
              <a:t>” contains cents. </a:t>
            </a:r>
          </a:p>
          <a:p>
            <a:r>
              <a:rPr lang="en-US" dirty="0"/>
              <a:t>In these cases, rounding down would be sufficient to not exceed the maximum amount.</a:t>
            </a:r>
          </a:p>
        </p:txBody>
      </p:sp>
      <p:sp>
        <p:nvSpPr>
          <p:cNvPr id="4" name="Slide Number Placeholder 3">
            <a:extLst>
              <a:ext uri="{FF2B5EF4-FFF2-40B4-BE49-F238E27FC236}">
                <a16:creationId xmlns:a16="http://schemas.microsoft.com/office/drawing/2014/main" id="{CA8205BE-0EBB-D348-D686-9EADA5EAD407}"/>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10</a:t>
            </a:fld>
            <a:endParaRPr lang="en-US" altLang="en-US"/>
          </a:p>
        </p:txBody>
      </p:sp>
      <p:pic>
        <p:nvPicPr>
          <p:cNvPr id="15" name="Picture 14">
            <a:extLst>
              <a:ext uri="{FF2B5EF4-FFF2-40B4-BE49-F238E27FC236}">
                <a16:creationId xmlns:a16="http://schemas.microsoft.com/office/drawing/2014/main" id="{A4212212-3502-D999-5523-C8D868718782}"/>
              </a:ext>
            </a:extLst>
          </p:cNvPr>
          <p:cNvPicPr>
            <a:picLocks noChangeAspect="1"/>
          </p:cNvPicPr>
          <p:nvPr/>
        </p:nvPicPr>
        <p:blipFill>
          <a:blip r:embed="rId2"/>
          <a:stretch>
            <a:fillRect/>
          </a:stretch>
        </p:blipFill>
        <p:spPr>
          <a:xfrm>
            <a:off x="5006714" y="2405602"/>
            <a:ext cx="7147374" cy="3786854"/>
          </a:xfrm>
          <a:prstGeom prst="rect">
            <a:avLst/>
          </a:prstGeom>
        </p:spPr>
      </p:pic>
    </p:spTree>
    <p:extLst>
      <p:ext uri="{BB962C8B-B14F-4D97-AF65-F5344CB8AC3E}">
        <p14:creationId xmlns:p14="http://schemas.microsoft.com/office/powerpoint/2010/main" val="2515376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C80DD-FD75-4A1C-BD53-A2664EF00254}"/>
              </a:ext>
            </a:extLst>
          </p:cNvPr>
          <p:cNvSpPr>
            <a:spLocks noGrp="1"/>
          </p:cNvSpPr>
          <p:nvPr>
            <p:ph type="title"/>
          </p:nvPr>
        </p:nvSpPr>
        <p:spPr>
          <a:xfrm>
            <a:off x="1995056" y="365126"/>
            <a:ext cx="9358745" cy="872408"/>
          </a:xfrm>
        </p:spPr>
        <p:txBody>
          <a:bodyPr>
            <a:noAutofit/>
          </a:bodyPr>
          <a:lstStyle/>
          <a:p>
            <a:r>
              <a:rPr lang="en-US"/>
              <a:t>Maximum Non-Binding Budgets for Libraries</a:t>
            </a:r>
          </a:p>
        </p:txBody>
      </p:sp>
      <p:sp>
        <p:nvSpPr>
          <p:cNvPr id="8" name="Text Placeholder 7">
            <a:extLst>
              <a:ext uri="{FF2B5EF4-FFF2-40B4-BE49-F238E27FC236}">
                <a16:creationId xmlns:a16="http://schemas.microsoft.com/office/drawing/2014/main" id="{2D15AB03-66AD-4AB6-B007-D9A3BD0B6FD2}"/>
              </a:ext>
            </a:extLst>
          </p:cNvPr>
          <p:cNvSpPr>
            <a:spLocks noGrp="1"/>
          </p:cNvSpPr>
          <p:nvPr>
            <p:ph type="body" sz="quarter" idx="10"/>
          </p:nvPr>
        </p:nvSpPr>
        <p:spPr>
          <a:xfrm>
            <a:off x="1068781" y="2078040"/>
            <a:ext cx="10545289" cy="4370387"/>
          </a:xfrm>
        </p:spPr>
        <p:txBody>
          <a:bodyPr/>
          <a:lstStyle/>
          <a:p>
            <a:r>
              <a:rPr lang="en-US" dirty="0"/>
              <a:t>The Department notes that the library </a:t>
            </a:r>
            <a:r>
              <a:rPr lang="en-US" u="sng" dirty="0"/>
              <a:t>may</a:t>
            </a:r>
            <a:r>
              <a:rPr lang="en-US" dirty="0"/>
              <a:t> advertise a budget of any amount, but if the library in this example advertises a budget that is greater than the maximum, then the library becomes subject to a binding budget adoption.</a:t>
            </a:r>
          </a:p>
          <a:p>
            <a:r>
              <a:rPr lang="en-US" dirty="0"/>
              <a:t>For binding libraries, the appropriate fiscal body of the city, town, or county (whichever applies) shall review and adopt each budget and tax levy for the public library. </a:t>
            </a:r>
          </a:p>
          <a:p>
            <a:r>
              <a:rPr lang="en-US" dirty="0"/>
              <a:t>The fiscal body may reduce or modify but not increase the proposed budget or tax levy.</a:t>
            </a:r>
          </a:p>
        </p:txBody>
      </p:sp>
      <p:sp>
        <p:nvSpPr>
          <p:cNvPr id="4" name="Slide Number Placeholder 3">
            <a:extLst>
              <a:ext uri="{FF2B5EF4-FFF2-40B4-BE49-F238E27FC236}">
                <a16:creationId xmlns:a16="http://schemas.microsoft.com/office/drawing/2014/main" id="{5E2F8310-AD87-48D0-AA04-F8FA95315649}"/>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11</a:t>
            </a:fld>
            <a:endParaRPr lang="en-US" altLang="en-US"/>
          </a:p>
        </p:txBody>
      </p:sp>
    </p:spTree>
    <p:extLst>
      <p:ext uri="{BB962C8B-B14F-4D97-AF65-F5344CB8AC3E}">
        <p14:creationId xmlns:p14="http://schemas.microsoft.com/office/powerpoint/2010/main" val="1578429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007A-AB75-420E-9F5B-277B1D9334C0}"/>
              </a:ext>
            </a:extLst>
          </p:cNvPr>
          <p:cNvSpPr>
            <a:spLocks noGrp="1"/>
          </p:cNvSpPr>
          <p:nvPr>
            <p:ph type="title"/>
          </p:nvPr>
        </p:nvSpPr>
        <p:spPr>
          <a:xfrm>
            <a:off x="1995056" y="365126"/>
            <a:ext cx="9358745" cy="872408"/>
          </a:xfrm>
        </p:spPr>
        <p:txBody>
          <a:bodyPr>
            <a:noAutofit/>
          </a:bodyPr>
          <a:lstStyle/>
          <a:p>
            <a:r>
              <a:rPr lang="en-US"/>
              <a:t>Maximum Non-Binding Budgets for Libraries</a:t>
            </a:r>
          </a:p>
        </p:txBody>
      </p:sp>
      <p:sp>
        <p:nvSpPr>
          <p:cNvPr id="3" name="Text Placeholder 2">
            <a:extLst>
              <a:ext uri="{FF2B5EF4-FFF2-40B4-BE49-F238E27FC236}">
                <a16:creationId xmlns:a16="http://schemas.microsoft.com/office/drawing/2014/main" id="{C1049E3C-4FE6-4EEA-9DEF-0E8810D846F4}"/>
              </a:ext>
            </a:extLst>
          </p:cNvPr>
          <p:cNvSpPr>
            <a:spLocks noGrp="1"/>
          </p:cNvSpPr>
          <p:nvPr>
            <p:ph type="body" sz="quarter" idx="10"/>
          </p:nvPr>
        </p:nvSpPr>
        <p:spPr>
          <a:xfrm>
            <a:off x="1068781" y="2078040"/>
            <a:ext cx="10545289" cy="4370387"/>
          </a:xfrm>
        </p:spPr>
        <p:txBody>
          <a:bodyPr/>
          <a:lstStyle/>
          <a:p>
            <a:r>
              <a:rPr lang="en-US" dirty="0"/>
              <a:t>After the budget adoption by the appropriate fiscal body, the budget will be reviewed and certified by the Department. </a:t>
            </a:r>
          </a:p>
          <a:p>
            <a:r>
              <a:rPr lang="en-US" dirty="0"/>
              <a:t>If the advertised budget does not exceed maximum non-binding review budget, then the library board will be able to adopt their own budget. </a:t>
            </a:r>
          </a:p>
          <a:p>
            <a:r>
              <a:rPr lang="en-US" dirty="0"/>
              <a:t>For the following budget cycle, the budget control will default back to the library board.</a:t>
            </a:r>
          </a:p>
        </p:txBody>
      </p:sp>
      <p:sp>
        <p:nvSpPr>
          <p:cNvPr id="4" name="Slide Number Placeholder 3">
            <a:extLst>
              <a:ext uri="{FF2B5EF4-FFF2-40B4-BE49-F238E27FC236}">
                <a16:creationId xmlns:a16="http://schemas.microsoft.com/office/drawing/2014/main" id="{E28806DD-43B3-4214-971E-2907DF4992F8}"/>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12</a:t>
            </a:fld>
            <a:endParaRPr lang="en-US" altLang="en-US"/>
          </a:p>
        </p:txBody>
      </p:sp>
    </p:spTree>
    <p:extLst>
      <p:ext uri="{BB962C8B-B14F-4D97-AF65-F5344CB8AC3E}">
        <p14:creationId xmlns:p14="http://schemas.microsoft.com/office/powerpoint/2010/main" val="3768929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A4A0-4644-467D-A326-B9C152ABD56A}"/>
              </a:ext>
            </a:extLst>
          </p:cNvPr>
          <p:cNvSpPr>
            <a:spLocks noGrp="1"/>
          </p:cNvSpPr>
          <p:nvPr>
            <p:ph type="title"/>
          </p:nvPr>
        </p:nvSpPr>
        <p:spPr>
          <a:xfrm>
            <a:off x="1995056" y="365126"/>
            <a:ext cx="9358745" cy="872408"/>
          </a:xfrm>
        </p:spPr>
        <p:txBody>
          <a:bodyPr>
            <a:noAutofit/>
          </a:bodyPr>
          <a:lstStyle/>
          <a:p>
            <a:r>
              <a:rPr lang="en-US"/>
              <a:t>Maximum Non-Binding Budgets for Libraries</a:t>
            </a:r>
          </a:p>
        </p:txBody>
      </p:sp>
      <p:sp>
        <p:nvSpPr>
          <p:cNvPr id="3" name="Text Placeholder 2">
            <a:extLst>
              <a:ext uri="{FF2B5EF4-FFF2-40B4-BE49-F238E27FC236}">
                <a16:creationId xmlns:a16="http://schemas.microsoft.com/office/drawing/2014/main" id="{641F0915-F4B9-49C5-BECC-355D1E364D78}"/>
              </a:ext>
            </a:extLst>
          </p:cNvPr>
          <p:cNvSpPr>
            <a:spLocks noGrp="1"/>
          </p:cNvSpPr>
          <p:nvPr>
            <p:ph type="body" sz="quarter" idx="10"/>
          </p:nvPr>
        </p:nvSpPr>
        <p:spPr>
          <a:xfrm>
            <a:off x="1068781" y="2078040"/>
            <a:ext cx="10545289" cy="4370387"/>
          </a:xfrm>
        </p:spPr>
        <p:txBody>
          <a:bodyPr/>
          <a:lstStyle/>
          <a:p>
            <a:r>
              <a:rPr lang="en-US" dirty="0"/>
              <a:t>The Department created a report specifically for libraries that will outline the maximum budget amount. </a:t>
            </a:r>
          </a:p>
          <a:p>
            <a:r>
              <a:rPr lang="en-US" dirty="0"/>
              <a:t>The Pay 2027 Library Report will be posted by July 15, 2026 at: </a:t>
            </a:r>
          </a:p>
          <a:p>
            <a:pPr lvl="2"/>
            <a:r>
              <a:rPr lang="en-US" dirty="0">
                <a:hlinkClick r:id="rId2"/>
              </a:rPr>
              <a:t>https://www.in.gov/dlgf/county-specific-information/</a:t>
            </a:r>
            <a:endParaRPr lang="en-US" dirty="0"/>
          </a:p>
          <a:p>
            <a:pPr lvl="1"/>
            <a:r>
              <a:rPr lang="en-US" dirty="0"/>
              <a:t>This excel spreadsheet will display the detailed calculation after you select your county and library.</a:t>
            </a:r>
          </a:p>
          <a:p>
            <a:r>
              <a:rPr lang="en-US" dirty="0"/>
              <a:t>Budget 2.0’s Unit Questions page will ask libraries if they are pursing a binding or non-binding review. If a library selects that it is pursing a non-binding review, a library will not be able to mark Form 1 as complete if the budget exceeds the maximum non-binding amount.</a:t>
            </a:r>
          </a:p>
        </p:txBody>
      </p:sp>
      <p:sp>
        <p:nvSpPr>
          <p:cNvPr id="4" name="Slide Number Placeholder 3">
            <a:extLst>
              <a:ext uri="{FF2B5EF4-FFF2-40B4-BE49-F238E27FC236}">
                <a16:creationId xmlns:a16="http://schemas.microsoft.com/office/drawing/2014/main" id="{C38663AE-DB42-44C0-8640-27A1512BC50A}"/>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13</a:t>
            </a:fld>
            <a:endParaRPr lang="en-US" altLang="en-US"/>
          </a:p>
        </p:txBody>
      </p:sp>
    </p:spTree>
    <p:extLst>
      <p:ext uri="{BB962C8B-B14F-4D97-AF65-F5344CB8AC3E}">
        <p14:creationId xmlns:p14="http://schemas.microsoft.com/office/powerpoint/2010/main" val="646694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7D6B-CAEA-4D0E-B10F-6677047198B0}"/>
              </a:ext>
            </a:extLst>
          </p:cNvPr>
          <p:cNvSpPr>
            <a:spLocks noGrp="1"/>
          </p:cNvSpPr>
          <p:nvPr>
            <p:ph type="title"/>
          </p:nvPr>
        </p:nvSpPr>
        <p:spPr>
          <a:xfrm>
            <a:off x="1995056" y="365126"/>
            <a:ext cx="9358745" cy="872408"/>
          </a:xfrm>
        </p:spPr>
        <p:txBody>
          <a:bodyPr/>
          <a:lstStyle/>
          <a:p>
            <a:r>
              <a:rPr lang="en-US"/>
              <a:t>Maximum Budgets for Libraries – FAQ #1</a:t>
            </a:r>
          </a:p>
        </p:txBody>
      </p:sp>
      <p:sp>
        <p:nvSpPr>
          <p:cNvPr id="3" name="Text Placeholder 2">
            <a:extLst>
              <a:ext uri="{FF2B5EF4-FFF2-40B4-BE49-F238E27FC236}">
                <a16:creationId xmlns:a16="http://schemas.microsoft.com/office/drawing/2014/main" id="{1A9DF614-939B-4F21-A54F-F095388D4945}"/>
              </a:ext>
            </a:extLst>
          </p:cNvPr>
          <p:cNvSpPr>
            <a:spLocks noGrp="1"/>
          </p:cNvSpPr>
          <p:nvPr>
            <p:ph type="body" sz="quarter" idx="10"/>
          </p:nvPr>
        </p:nvSpPr>
        <p:spPr>
          <a:xfrm>
            <a:off x="1068781" y="2078040"/>
            <a:ext cx="10545289" cy="4370387"/>
          </a:xfrm>
        </p:spPr>
        <p:txBody>
          <a:bodyPr/>
          <a:lstStyle/>
          <a:p>
            <a:r>
              <a:rPr lang="en-US" dirty="0"/>
              <a:t>If I accidently advertise too high, can I just readvertise a lower amount so that I’m not binding?</a:t>
            </a:r>
          </a:p>
          <a:p>
            <a:pPr lvl="1"/>
            <a:r>
              <a:rPr lang="en-US" dirty="0">
                <a:effectLst/>
                <a:ea typeface="Times New Roman" panose="02020603050405020304" pitchFamily="18" charset="0"/>
              </a:rPr>
              <a:t>Ind. Code § </a:t>
            </a:r>
            <a:r>
              <a:rPr lang="en-US" dirty="0"/>
              <a:t>6-1.1-17-20.3(d) outlines that binding units, including certain libraries, must submit their budget to their appropriate fiscal body no later than September 1*.  </a:t>
            </a:r>
          </a:p>
          <a:p>
            <a:pPr lvl="1"/>
            <a:r>
              <a:rPr lang="en-US" dirty="0"/>
              <a:t>A library may correct their advertised budget to avoid a binding adoption if it is readvertised by September 1. On September 2, the Form 3 can be changed, but the change will not change the appropriate adopting body.</a:t>
            </a:r>
          </a:p>
          <a:p>
            <a:pPr marL="457200" lvl="1" indent="0">
              <a:buNone/>
            </a:pPr>
            <a:endParaRPr lang="en-US" dirty="0"/>
          </a:p>
          <a:p>
            <a:pPr marL="457200" lvl="1" indent="0">
              <a:buNone/>
            </a:pPr>
            <a:r>
              <a:rPr lang="en-US" sz="2000" i="1" dirty="0"/>
              <a:t>*If September 1 falls on a weekend or legal holiday, the deadline is extended until the next business day. </a:t>
            </a:r>
          </a:p>
        </p:txBody>
      </p:sp>
      <p:sp>
        <p:nvSpPr>
          <p:cNvPr id="4" name="Slide Number Placeholder 3">
            <a:extLst>
              <a:ext uri="{FF2B5EF4-FFF2-40B4-BE49-F238E27FC236}">
                <a16:creationId xmlns:a16="http://schemas.microsoft.com/office/drawing/2014/main" id="{3358C23F-39C4-4F74-9391-48F7270504FB}"/>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14</a:t>
            </a:fld>
            <a:endParaRPr lang="en-US" altLang="en-US"/>
          </a:p>
        </p:txBody>
      </p:sp>
    </p:spTree>
    <p:extLst>
      <p:ext uri="{BB962C8B-B14F-4D97-AF65-F5344CB8AC3E}">
        <p14:creationId xmlns:p14="http://schemas.microsoft.com/office/powerpoint/2010/main" val="3207855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8DFF-592A-CB4E-FB16-B2113FBDB211}"/>
              </a:ext>
            </a:extLst>
          </p:cNvPr>
          <p:cNvSpPr>
            <a:spLocks noGrp="1"/>
          </p:cNvSpPr>
          <p:nvPr>
            <p:ph type="title"/>
          </p:nvPr>
        </p:nvSpPr>
        <p:spPr>
          <a:xfrm>
            <a:off x="1995056" y="365126"/>
            <a:ext cx="9358745" cy="872408"/>
          </a:xfrm>
        </p:spPr>
        <p:txBody>
          <a:bodyPr/>
          <a:lstStyle/>
          <a:p>
            <a:r>
              <a:rPr lang="en-US"/>
              <a:t>Maximum Budgets for Libraries – FAQ #2</a:t>
            </a:r>
          </a:p>
        </p:txBody>
      </p:sp>
      <p:sp>
        <p:nvSpPr>
          <p:cNvPr id="3" name="Text Placeholder 2">
            <a:extLst>
              <a:ext uri="{FF2B5EF4-FFF2-40B4-BE49-F238E27FC236}">
                <a16:creationId xmlns:a16="http://schemas.microsoft.com/office/drawing/2014/main" id="{9B39E67A-2E00-6F96-6852-3FA70C96C65A}"/>
              </a:ext>
            </a:extLst>
          </p:cNvPr>
          <p:cNvSpPr>
            <a:spLocks noGrp="1"/>
          </p:cNvSpPr>
          <p:nvPr>
            <p:ph type="body" sz="quarter" idx="10"/>
          </p:nvPr>
        </p:nvSpPr>
        <p:spPr>
          <a:xfrm>
            <a:off x="1068781" y="2078040"/>
            <a:ext cx="10545289" cy="4370387"/>
          </a:xfrm>
        </p:spPr>
        <p:txBody>
          <a:bodyPr/>
          <a:lstStyle/>
          <a:p>
            <a:r>
              <a:rPr lang="en-US" b="1" dirty="0"/>
              <a:t>Does that mean that a library cannot update any of their budget forms after September 1?</a:t>
            </a:r>
          </a:p>
          <a:p>
            <a:pPr lvl="1"/>
            <a:r>
              <a:rPr lang="en-US" dirty="0"/>
              <a:t>A library may make updates to any of their budget forms throughout the process but must be aware of the impact that the changes have on their advertised budget on the Form 3. </a:t>
            </a:r>
          </a:p>
          <a:p>
            <a:pPr lvl="1"/>
            <a:r>
              <a:rPr lang="en-US" dirty="0"/>
              <a:t>If the changes cause the library to advertise over their maximum budget, they will need to work with the appropriate fiscal body to have their budget adopted.</a:t>
            </a:r>
          </a:p>
          <a:p>
            <a:pPr lvl="1"/>
            <a:r>
              <a:rPr lang="en-US" dirty="0"/>
              <a:t>Libraries advertising a budget over their maximum non-binding amount will have read-only access after September 1.</a:t>
            </a:r>
          </a:p>
        </p:txBody>
      </p:sp>
      <p:sp>
        <p:nvSpPr>
          <p:cNvPr id="4" name="Slide Number Placeholder 3">
            <a:extLst>
              <a:ext uri="{FF2B5EF4-FFF2-40B4-BE49-F238E27FC236}">
                <a16:creationId xmlns:a16="http://schemas.microsoft.com/office/drawing/2014/main" id="{3BE2D438-5ED6-A74D-4ADA-4F037BDD123F}"/>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15</a:t>
            </a:fld>
            <a:endParaRPr lang="en-US" altLang="en-US"/>
          </a:p>
        </p:txBody>
      </p:sp>
    </p:spTree>
    <p:extLst>
      <p:ext uri="{BB962C8B-B14F-4D97-AF65-F5344CB8AC3E}">
        <p14:creationId xmlns:p14="http://schemas.microsoft.com/office/powerpoint/2010/main" val="3305687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8DFF-592A-CB4E-FB16-B2113FBDB211}"/>
              </a:ext>
            </a:extLst>
          </p:cNvPr>
          <p:cNvSpPr>
            <a:spLocks noGrp="1"/>
          </p:cNvSpPr>
          <p:nvPr>
            <p:ph type="title"/>
          </p:nvPr>
        </p:nvSpPr>
        <p:spPr/>
        <p:txBody>
          <a:bodyPr/>
          <a:lstStyle/>
          <a:p>
            <a:r>
              <a:rPr lang="en-US"/>
              <a:t>Maximum Budgets for Libraries – FAQ #3</a:t>
            </a:r>
          </a:p>
        </p:txBody>
      </p:sp>
      <p:sp>
        <p:nvSpPr>
          <p:cNvPr id="3" name="Text Placeholder 2">
            <a:extLst>
              <a:ext uri="{FF2B5EF4-FFF2-40B4-BE49-F238E27FC236}">
                <a16:creationId xmlns:a16="http://schemas.microsoft.com/office/drawing/2014/main" id="{9B39E67A-2E00-6F96-6852-3FA70C96C65A}"/>
              </a:ext>
            </a:extLst>
          </p:cNvPr>
          <p:cNvSpPr>
            <a:spLocks noGrp="1"/>
          </p:cNvSpPr>
          <p:nvPr>
            <p:ph type="body" sz="quarter" idx="10"/>
          </p:nvPr>
        </p:nvSpPr>
        <p:spPr/>
        <p:txBody>
          <a:bodyPr/>
          <a:lstStyle/>
          <a:p>
            <a:r>
              <a:rPr lang="en-US" b="1" dirty="0"/>
              <a:t>When calculating the maximum budget for the ensuing year, do I include my home rule or gift funds?</a:t>
            </a:r>
          </a:p>
          <a:p>
            <a:pPr lvl="1"/>
            <a:r>
              <a:rPr lang="en-US" dirty="0"/>
              <a:t>No, The maximum budget is calculated exclusively using the budgets for funds certified by the Department on the budget order.</a:t>
            </a:r>
          </a:p>
          <a:p>
            <a:pPr lvl="1"/>
            <a:r>
              <a:rPr lang="en-US" dirty="0"/>
              <a:t>This includes, but is not limited to the General, LIRF, Rainy Day, and/or any debt funds. </a:t>
            </a:r>
          </a:p>
        </p:txBody>
      </p:sp>
      <p:sp>
        <p:nvSpPr>
          <p:cNvPr id="4" name="Slide Number Placeholder 3">
            <a:extLst>
              <a:ext uri="{FF2B5EF4-FFF2-40B4-BE49-F238E27FC236}">
                <a16:creationId xmlns:a16="http://schemas.microsoft.com/office/drawing/2014/main" id="{3BE2D438-5ED6-A74D-4ADA-4F037BDD123F}"/>
              </a:ext>
            </a:extLst>
          </p:cNvPr>
          <p:cNvSpPr>
            <a:spLocks noGrp="1"/>
          </p:cNvSpPr>
          <p:nvPr>
            <p:ph type="sldNum" sz="quarter" idx="11"/>
          </p:nvPr>
        </p:nvSpPr>
        <p:spPr/>
        <p:txBody>
          <a:bodyPr/>
          <a:lstStyle/>
          <a:p>
            <a:pPr>
              <a:defRPr/>
            </a:pPr>
            <a:fld id="{8408DA03-A583-4B26-A31A-DAE13D8AB6C1}" type="slidenum">
              <a:rPr lang="en-US" altLang="en-US" smtClean="0"/>
              <a:pPr>
                <a:defRPr/>
              </a:pPr>
              <a:t>16</a:t>
            </a:fld>
            <a:endParaRPr lang="en-US" altLang="en-US"/>
          </a:p>
        </p:txBody>
      </p:sp>
    </p:spTree>
    <p:extLst>
      <p:ext uri="{BB962C8B-B14F-4D97-AF65-F5344CB8AC3E}">
        <p14:creationId xmlns:p14="http://schemas.microsoft.com/office/powerpoint/2010/main" val="3192559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8DFF-592A-CB4E-FB16-B2113FBDB211}"/>
              </a:ext>
            </a:extLst>
          </p:cNvPr>
          <p:cNvSpPr>
            <a:spLocks noGrp="1"/>
          </p:cNvSpPr>
          <p:nvPr>
            <p:ph type="title"/>
          </p:nvPr>
        </p:nvSpPr>
        <p:spPr/>
        <p:txBody>
          <a:bodyPr/>
          <a:lstStyle/>
          <a:p>
            <a:r>
              <a:rPr lang="en-US"/>
              <a:t>Maximum Budgets for Libraries – FAQ #4</a:t>
            </a:r>
          </a:p>
        </p:txBody>
      </p:sp>
      <p:sp>
        <p:nvSpPr>
          <p:cNvPr id="3" name="Text Placeholder 2">
            <a:extLst>
              <a:ext uri="{FF2B5EF4-FFF2-40B4-BE49-F238E27FC236}">
                <a16:creationId xmlns:a16="http://schemas.microsoft.com/office/drawing/2014/main" id="{9B39E67A-2E00-6F96-6852-3FA70C96C65A}"/>
              </a:ext>
            </a:extLst>
          </p:cNvPr>
          <p:cNvSpPr>
            <a:spLocks noGrp="1"/>
          </p:cNvSpPr>
          <p:nvPr>
            <p:ph type="body" sz="quarter" idx="10"/>
          </p:nvPr>
        </p:nvSpPr>
        <p:spPr/>
        <p:txBody>
          <a:bodyPr/>
          <a:lstStyle/>
          <a:p>
            <a:r>
              <a:rPr lang="en-US" b="1"/>
              <a:t>Is the Department considering the advertised budget (Form 3), the adopted budget (Form 4), or the certified budget?</a:t>
            </a:r>
          </a:p>
          <a:p>
            <a:pPr lvl="1"/>
            <a:r>
              <a:rPr lang="en-US"/>
              <a:t>When calculating the maximum budget, the Department is using the certified budget amount found on the budget order. </a:t>
            </a:r>
          </a:p>
          <a:p>
            <a:pPr lvl="1"/>
            <a:r>
              <a:rPr lang="en-US"/>
              <a:t>The advertised and adopted amounts are not considered for this calculation. </a:t>
            </a:r>
          </a:p>
        </p:txBody>
      </p:sp>
      <p:sp>
        <p:nvSpPr>
          <p:cNvPr id="4" name="Slide Number Placeholder 3">
            <a:extLst>
              <a:ext uri="{FF2B5EF4-FFF2-40B4-BE49-F238E27FC236}">
                <a16:creationId xmlns:a16="http://schemas.microsoft.com/office/drawing/2014/main" id="{3BE2D438-5ED6-A74D-4ADA-4F037BDD123F}"/>
              </a:ext>
            </a:extLst>
          </p:cNvPr>
          <p:cNvSpPr>
            <a:spLocks noGrp="1"/>
          </p:cNvSpPr>
          <p:nvPr>
            <p:ph type="sldNum" sz="quarter" idx="11"/>
          </p:nvPr>
        </p:nvSpPr>
        <p:spPr/>
        <p:txBody>
          <a:bodyPr/>
          <a:lstStyle/>
          <a:p>
            <a:pPr>
              <a:defRPr/>
            </a:pPr>
            <a:fld id="{8408DA03-A583-4B26-A31A-DAE13D8AB6C1}" type="slidenum">
              <a:rPr lang="en-US" altLang="en-US" smtClean="0"/>
              <a:pPr>
                <a:defRPr/>
              </a:pPr>
              <a:t>17</a:t>
            </a:fld>
            <a:endParaRPr lang="en-US" altLang="en-US"/>
          </a:p>
        </p:txBody>
      </p:sp>
    </p:spTree>
    <p:extLst>
      <p:ext uri="{BB962C8B-B14F-4D97-AF65-F5344CB8AC3E}">
        <p14:creationId xmlns:p14="http://schemas.microsoft.com/office/powerpoint/2010/main" val="982781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8DFF-592A-CB4E-FB16-B2113FBDB211}"/>
              </a:ext>
            </a:extLst>
          </p:cNvPr>
          <p:cNvSpPr>
            <a:spLocks noGrp="1"/>
          </p:cNvSpPr>
          <p:nvPr>
            <p:ph type="title"/>
          </p:nvPr>
        </p:nvSpPr>
        <p:spPr/>
        <p:txBody>
          <a:bodyPr/>
          <a:lstStyle/>
          <a:p>
            <a:r>
              <a:rPr lang="en-US"/>
              <a:t>Maximum Budgets for Libraries – FAQ #5</a:t>
            </a:r>
          </a:p>
        </p:txBody>
      </p:sp>
      <p:sp>
        <p:nvSpPr>
          <p:cNvPr id="3" name="Text Placeholder 2">
            <a:extLst>
              <a:ext uri="{FF2B5EF4-FFF2-40B4-BE49-F238E27FC236}">
                <a16:creationId xmlns:a16="http://schemas.microsoft.com/office/drawing/2014/main" id="{9B39E67A-2E00-6F96-6852-3FA70C96C65A}"/>
              </a:ext>
            </a:extLst>
          </p:cNvPr>
          <p:cNvSpPr>
            <a:spLocks noGrp="1"/>
          </p:cNvSpPr>
          <p:nvPr>
            <p:ph type="body" sz="quarter" idx="10"/>
          </p:nvPr>
        </p:nvSpPr>
        <p:spPr/>
        <p:txBody>
          <a:bodyPr/>
          <a:lstStyle/>
          <a:p>
            <a:r>
              <a:rPr lang="en-US" b="1" dirty="0"/>
              <a:t>What impact do approved additional appropriations have on the “maximum budget calculation”?</a:t>
            </a:r>
          </a:p>
          <a:p>
            <a:pPr lvl="1"/>
            <a:r>
              <a:rPr lang="en-US" dirty="0"/>
              <a:t>The maximum budget calculation only considers the total budget amount listed on the Department budget order and the max levy growth quotient. </a:t>
            </a:r>
          </a:p>
          <a:p>
            <a:pPr lvl="1"/>
            <a:r>
              <a:rPr lang="en-US" dirty="0"/>
              <a:t>If a library had an approved additional appropriation during the budget year, it is not factored into the calculation.</a:t>
            </a:r>
          </a:p>
        </p:txBody>
      </p:sp>
      <p:sp>
        <p:nvSpPr>
          <p:cNvPr id="4" name="Slide Number Placeholder 3">
            <a:extLst>
              <a:ext uri="{FF2B5EF4-FFF2-40B4-BE49-F238E27FC236}">
                <a16:creationId xmlns:a16="http://schemas.microsoft.com/office/drawing/2014/main" id="{3BE2D438-5ED6-A74D-4ADA-4F037BDD123F}"/>
              </a:ext>
            </a:extLst>
          </p:cNvPr>
          <p:cNvSpPr>
            <a:spLocks noGrp="1"/>
          </p:cNvSpPr>
          <p:nvPr>
            <p:ph type="sldNum" sz="quarter" idx="11"/>
          </p:nvPr>
        </p:nvSpPr>
        <p:spPr/>
        <p:txBody>
          <a:bodyPr/>
          <a:lstStyle/>
          <a:p>
            <a:pPr>
              <a:defRPr/>
            </a:pPr>
            <a:fld id="{8408DA03-A583-4B26-A31A-DAE13D8AB6C1}" type="slidenum">
              <a:rPr lang="en-US" altLang="en-US" smtClean="0"/>
              <a:pPr>
                <a:defRPr/>
              </a:pPr>
              <a:t>18</a:t>
            </a:fld>
            <a:endParaRPr lang="en-US" altLang="en-US"/>
          </a:p>
        </p:txBody>
      </p:sp>
    </p:spTree>
    <p:extLst>
      <p:ext uri="{BB962C8B-B14F-4D97-AF65-F5344CB8AC3E}">
        <p14:creationId xmlns:p14="http://schemas.microsoft.com/office/powerpoint/2010/main" val="3304837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6DF5F-94BB-4CB3-9EF5-02561C6FBEE2}"/>
              </a:ext>
            </a:extLst>
          </p:cNvPr>
          <p:cNvSpPr>
            <a:spLocks noGrp="1"/>
          </p:cNvSpPr>
          <p:nvPr>
            <p:ph type="title"/>
          </p:nvPr>
        </p:nvSpPr>
        <p:spPr/>
        <p:txBody>
          <a:bodyPr>
            <a:noAutofit/>
          </a:bodyPr>
          <a:lstStyle/>
          <a:p>
            <a:r>
              <a:rPr lang="en-US"/>
              <a:t>Public Library Eligibility for Binding Review by Fiscal Body Resolution</a:t>
            </a:r>
          </a:p>
        </p:txBody>
      </p:sp>
      <p:sp>
        <p:nvSpPr>
          <p:cNvPr id="4" name="Slide Number Placeholder 3">
            <a:extLst>
              <a:ext uri="{FF2B5EF4-FFF2-40B4-BE49-F238E27FC236}">
                <a16:creationId xmlns:a16="http://schemas.microsoft.com/office/drawing/2014/main" id="{C1DB2A7F-3620-4848-B1B0-01E17C0488C8}"/>
              </a:ext>
            </a:extLst>
          </p:cNvPr>
          <p:cNvSpPr>
            <a:spLocks noGrp="1"/>
          </p:cNvSpPr>
          <p:nvPr>
            <p:ph type="sldNum" sz="quarter" idx="10"/>
          </p:nvPr>
        </p:nvSpPr>
        <p:spPr/>
        <p:txBody>
          <a:bodyPr/>
          <a:lstStyle/>
          <a:p>
            <a:pPr>
              <a:defRPr/>
            </a:pPr>
            <a:fld id="{8408DA03-A583-4B26-A31A-DAE13D8AB6C1}" type="slidenum">
              <a:rPr lang="en-US" altLang="en-US" smtClean="0"/>
              <a:pPr>
                <a:defRPr/>
              </a:pPr>
              <a:t>19</a:t>
            </a:fld>
            <a:endParaRPr lang="en-US" altLang="en-US"/>
          </a:p>
        </p:txBody>
      </p:sp>
    </p:spTree>
    <p:extLst>
      <p:ext uri="{BB962C8B-B14F-4D97-AF65-F5344CB8AC3E}">
        <p14:creationId xmlns:p14="http://schemas.microsoft.com/office/powerpoint/2010/main" val="1339439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84437-E58D-1A67-1C8B-56278C3B4393}"/>
              </a:ext>
            </a:extLst>
          </p:cNvPr>
          <p:cNvSpPr>
            <a:spLocks noGrp="1"/>
          </p:cNvSpPr>
          <p:nvPr>
            <p:ph type="title"/>
          </p:nvPr>
        </p:nvSpPr>
        <p:spPr>
          <a:xfrm>
            <a:off x="1995056" y="365126"/>
            <a:ext cx="9358745" cy="872408"/>
          </a:xfrm>
        </p:spPr>
        <p:txBody>
          <a:bodyPr/>
          <a:lstStyle/>
          <a:p>
            <a:r>
              <a:rPr lang="en-US"/>
              <a:t>Disclaimer</a:t>
            </a:r>
          </a:p>
        </p:txBody>
      </p:sp>
      <p:sp>
        <p:nvSpPr>
          <p:cNvPr id="3" name="Text Placeholder 2">
            <a:extLst>
              <a:ext uri="{FF2B5EF4-FFF2-40B4-BE49-F238E27FC236}">
                <a16:creationId xmlns:a16="http://schemas.microsoft.com/office/drawing/2014/main" id="{021A4BBB-D4C6-3D91-D597-3E69CF8D2F24}"/>
              </a:ext>
            </a:extLst>
          </p:cNvPr>
          <p:cNvSpPr>
            <a:spLocks noGrp="1"/>
          </p:cNvSpPr>
          <p:nvPr>
            <p:ph type="body" sz="quarter" idx="10"/>
          </p:nvPr>
        </p:nvSpPr>
        <p:spPr>
          <a:xfrm>
            <a:off x="1068781" y="2078040"/>
            <a:ext cx="10545289" cy="4370387"/>
          </a:xfrm>
        </p:spPr>
        <p:txBody>
          <a:bodyPr/>
          <a:lstStyle/>
          <a:p>
            <a:r>
              <a:rPr lang="en-US"/>
              <a:t>This presentation and other Department of Local Government Finance materials are not a substitute for the law. The following is not legal advice, just an informative presentation. The Indiana Code always governs.</a:t>
            </a:r>
          </a:p>
        </p:txBody>
      </p:sp>
      <p:sp>
        <p:nvSpPr>
          <p:cNvPr id="4" name="Slide Number Placeholder 3">
            <a:extLst>
              <a:ext uri="{FF2B5EF4-FFF2-40B4-BE49-F238E27FC236}">
                <a16:creationId xmlns:a16="http://schemas.microsoft.com/office/drawing/2014/main" id="{006DB573-990D-F9E9-4859-89FCB169BCA6}"/>
              </a:ext>
            </a:extLst>
          </p:cNvPr>
          <p:cNvSpPr>
            <a:spLocks noGrp="1"/>
          </p:cNvSpPr>
          <p:nvPr>
            <p:ph type="sldNum" sz="quarter" idx="4294967295"/>
          </p:nvPr>
        </p:nvSpPr>
        <p:spPr>
          <a:xfrm>
            <a:off x="9448800" y="635635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kumimoji="1" sz="900" kern="1200">
                <a:solidFill>
                  <a:schemeClr val="tx1">
                    <a:tint val="75000"/>
                  </a:schemeClr>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a:lstStyle>
          <a:p>
            <a:pPr>
              <a:defRPr/>
            </a:pPr>
            <a:fld id="{6398EDBA-AD89-457C-937A-D23926AF1608}" type="slidenum">
              <a:rPr lang="en-US" smtClean="0"/>
              <a:pPr>
                <a:defRPr/>
              </a:pPr>
              <a:t>2</a:t>
            </a:fld>
            <a:endParaRPr lang="en-US"/>
          </a:p>
        </p:txBody>
      </p:sp>
    </p:spTree>
    <p:extLst>
      <p:ext uri="{BB962C8B-B14F-4D97-AF65-F5344CB8AC3E}">
        <p14:creationId xmlns:p14="http://schemas.microsoft.com/office/powerpoint/2010/main" val="366644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A207C-8D72-493E-895B-66A303C3ABB2}"/>
              </a:ext>
            </a:extLst>
          </p:cNvPr>
          <p:cNvSpPr>
            <a:spLocks noGrp="1"/>
          </p:cNvSpPr>
          <p:nvPr>
            <p:ph type="title"/>
          </p:nvPr>
        </p:nvSpPr>
        <p:spPr>
          <a:xfrm>
            <a:off x="1995056" y="365126"/>
            <a:ext cx="9358745" cy="872408"/>
          </a:xfrm>
        </p:spPr>
        <p:txBody>
          <a:bodyPr>
            <a:normAutofit/>
          </a:bodyPr>
          <a:lstStyle/>
          <a:p>
            <a:r>
              <a:rPr lang="en-US"/>
              <a:t>Binding Review by Fiscal Body Resolution</a:t>
            </a:r>
          </a:p>
        </p:txBody>
      </p:sp>
      <p:sp>
        <p:nvSpPr>
          <p:cNvPr id="3" name="Text Placeholder 2">
            <a:extLst>
              <a:ext uri="{FF2B5EF4-FFF2-40B4-BE49-F238E27FC236}">
                <a16:creationId xmlns:a16="http://schemas.microsoft.com/office/drawing/2014/main" id="{96DF2467-D300-4E7F-A1D5-DCAEFC8C9791}"/>
              </a:ext>
            </a:extLst>
          </p:cNvPr>
          <p:cNvSpPr>
            <a:spLocks noGrp="1"/>
          </p:cNvSpPr>
          <p:nvPr>
            <p:ph type="body" sz="quarter" idx="10"/>
          </p:nvPr>
        </p:nvSpPr>
        <p:spPr>
          <a:xfrm>
            <a:off x="1068781" y="2078040"/>
            <a:ext cx="10545289" cy="4370387"/>
          </a:xfrm>
        </p:spPr>
        <p:txBody>
          <a:bodyPr/>
          <a:lstStyle/>
          <a:p>
            <a:r>
              <a:rPr lang="en-US" dirty="0"/>
              <a:t>Libraries are unique as it relates to determining the appropriate fiscal body that is responsible for adopting their annual budget.</a:t>
            </a:r>
          </a:p>
          <a:p>
            <a:r>
              <a:rPr lang="en-US" dirty="0"/>
              <a:t>In the prior section, we examined how the budgeted amount a library advertises may impact its authority to adopt its own budget. </a:t>
            </a:r>
          </a:p>
          <a:p>
            <a:r>
              <a:rPr lang="en-US" dirty="0"/>
              <a:t>In this section, we will examine how the fiscal body of a county, city, or town may require a library to become subject to binding review (</a:t>
            </a:r>
            <a:r>
              <a:rPr lang="en-US" dirty="0">
                <a:effectLst/>
                <a:ea typeface="Times New Roman" panose="02020603050405020304" pitchFamily="18" charset="0"/>
              </a:rPr>
              <a:t>Ind. Code § </a:t>
            </a:r>
            <a:r>
              <a:rPr lang="en-US" dirty="0"/>
              <a:t>6-1.1-17-20.4).</a:t>
            </a:r>
          </a:p>
        </p:txBody>
      </p:sp>
      <p:sp>
        <p:nvSpPr>
          <p:cNvPr id="4" name="Slide Number Placeholder 3">
            <a:extLst>
              <a:ext uri="{FF2B5EF4-FFF2-40B4-BE49-F238E27FC236}">
                <a16:creationId xmlns:a16="http://schemas.microsoft.com/office/drawing/2014/main" id="{BBEEE17B-4C20-4519-8D78-52F9350E7F39}"/>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20</a:t>
            </a:fld>
            <a:endParaRPr lang="en-US" altLang="en-US"/>
          </a:p>
        </p:txBody>
      </p:sp>
    </p:spTree>
    <p:extLst>
      <p:ext uri="{BB962C8B-B14F-4D97-AF65-F5344CB8AC3E}">
        <p14:creationId xmlns:p14="http://schemas.microsoft.com/office/powerpoint/2010/main" val="917328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5595E-4789-47B4-BBA6-4EF78F552135}"/>
              </a:ext>
            </a:extLst>
          </p:cNvPr>
          <p:cNvSpPr>
            <a:spLocks noGrp="1"/>
          </p:cNvSpPr>
          <p:nvPr>
            <p:ph type="title"/>
          </p:nvPr>
        </p:nvSpPr>
        <p:spPr>
          <a:xfrm>
            <a:off x="1995056" y="365126"/>
            <a:ext cx="9358745" cy="872408"/>
          </a:xfrm>
        </p:spPr>
        <p:txBody>
          <a:bodyPr>
            <a:normAutofit/>
          </a:bodyPr>
          <a:lstStyle/>
          <a:p>
            <a:r>
              <a:rPr lang="en-US"/>
              <a:t>Binding Review by Fiscal Body Resolution</a:t>
            </a:r>
          </a:p>
        </p:txBody>
      </p:sp>
      <p:sp>
        <p:nvSpPr>
          <p:cNvPr id="3" name="Text Placeholder 2">
            <a:extLst>
              <a:ext uri="{FF2B5EF4-FFF2-40B4-BE49-F238E27FC236}">
                <a16:creationId xmlns:a16="http://schemas.microsoft.com/office/drawing/2014/main" id="{0CFC4CB3-B59D-424F-BE88-EE3B7700955C}"/>
              </a:ext>
            </a:extLst>
          </p:cNvPr>
          <p:cNvSpPr>
            <a:spLocks noGrp="1"/>
          </p:cNvSpPr>
          <p:nvPr>
            <p:ph type="body" sz="quarter" idx="10"/>
          </p:nvPr>
        </p:nvSpPr>
        <p:spPr>
          <a:xfrm>
            <a:off x="1068781" y="2078040"/>
            <a:ext cx="10545289" cy="4370387"/>
          </a:xfrm>
        </p:spPr>
        <p:txBody>
          <a:bodyPr/>
          <a:lstStyle/>
          <a:p>
            <a:r>
              <a:rPr lang="en-US"/>
              <a:t>A library will be subject to a binding adoption if both conditions below are met: </a:t>
            </a:r>
          </a:p>
          <a:p>
            <a:pPr lvl="1">
              <a:buFont typeface="+mj-lt"/>
              <a:buAutoNum type="arabicPeriod"/>
            </a:pPr>
            <a:r>
              <a:rPr lang="en-US"/>
              <a:t>Based on the Annual Financial Report (AFR), if the library’s cash balance of all funds derived from tax revenue is greater than one hundred fifty percent (150%) of the library’s certified budget for the ensuing year.</a:t>
            </a:r>
          </a:p>
          <a:p>
            <a:pPr lvl="1">
              <a:buFont typeface="+mj-lt"/>
              <a:buAutoNum type="arabicPeriod"/>
            </a:pPr>
            <a:endParaRPr lang="en-US"/>
          </a:p>
          <a:p>
            <a:pPr lvl="1">
              <a:buFont typeface="+mj-lt"/>
              <a:buAutoNum type="arabicPeriod"/>
            </a:pPr>
            <a:r>
              <a:rPr lang="en-US"/>
              <a:t>If the appropriate fiscal body for the library advertises a public hearing to make the library subject to binding adoption and adopts the resolution not later than July 1.</a:t>
            </a:r>
          </a:p>
        </p:txBody>
      </p:sp>
      <p:sp>
        <p:nvSpPr>
          <p:cNvPr id="4" name="Slide Number Placeholder 3">
            <a:extLst>
              <a:ext uri="{FF2B5EF4-FFF2-40B4-BE49-F238E27FC236}">
                <a16:creationId xmlns:a16="http://schemas.microsoft.com/office/drawing/2014/main" id="{0685D55B-2CE5-4F9A-9ACD-147DF698617A}"/>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21</a:t>
            </a:fld>
            <a:endParaRPr lang="en-US" altLang="en-US"/>
          </a:p>
        </p:txBody>
      </p:sp>
    </p:spTree>
    <p:extLst>
      <p:ext uri="{BB962C8B-B14F-4D97-AF65-F5344CB8AC3E}">
        <p14:creationId xmlns:p14="http://schemas.microsoft.com/office/powerpoint/2010/main" val="3378276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325E7-A1D2-4ACF-8CB8-1E1D59F5B6FF}"/>
              </a:ext>
            </a:extLst>
          </p:cNvPr>
          <p:cNvSpPr>
            <a:spLocks noGrp="1"/>
          </p:cNvSpPr>
          <p:nvPr>
            <p:ph type="title"/>
          </p:nvPr>
        </p:nvSpPr>
        <p:spPr>
          <a:xfrm>
            <a:off x="1995056" y="365126"/>
            <a:ext cx="9358745" cy="872408"/>
          </a:xfrm>
        </p:spPr>
        <p:txBody>
          <a:bodyPr>
            <a:normAutofit/>
          </a:bodyPr>
          <a:lstStyle/>
          <a:p>
            <a:r>
              <a:rPr lang="en-US"/>
              <a:t>Binding Review by Fiscal Body Resolution</a:t>
            </a:r>
          </a:p>
        </p:txBody>
      </p:sp>
      <p:sp>
        <p:nvSpPr>
          <p:cNvPr id="3" name="Text Placeholder 2">
            <a:extLst>
              <a:ext uri="{FF2B5EF4-FFF2-40B4-BE49-F238E27FC236}">
                <a16:creationId xmlns:a16="http://schemas.microsoft.com/office/drawing/2014/main" id="{B7E1F613-0F79-4758-86C5-C07B30054160}"/>
              </a:ext>
            </a:extLst>
          </p:cNvPr>
          <p:cNvSpPr>
            <a:spLocks noGrp="1"/>
          </p:cNvSpPr>
          <p:nvPr>
            <p:ph type="body" sz="quarter" idx="10"/>
          </p:nvPr>
        </p:nvSpPr>
        <p:spPr>
          <a:xfrm>
            <a:off x="1068781" y="2078040"/>
            <a:ext cx="10545289" cy="4370387"/>
          </a:xfrm>
        </p:spPr>
        <p:txBody>
          <a:bodyPr/>
          <a:lstStyle/>
          <a:p>
            <a:r>
              <a:rPr lang="en-US"/>
              <a:t>The fiscal body of the city, town, or county may not reduce a public library's proposed budget or levy in a budget year by more than ten percent (10%) of the public library's operating levy in the immediately preceding budget year.</a:t>
            </a:r>
          </a:p>
          <a:p>
            <a:r>
              <a:rPr lang="en-US"/>
              <a:t>The library will be subject to binding review until the December 31 cash balance of all funds of the public library derived from tax revenue, as reported on the AFR, no longer exceeds one hundred fifty percent (150%) of the library's certified budget.</a:t>
            </a:r>
          </a:p>
        </p:txBody>
      </p:sp>
      <p:sp>
        <p:nvSpPr>
          <p:cNvPr id="4" name="Slide Number Placeholder 3">
            <a:extLst>
              <a:ext uri="{FF2B5EF4-FFF2-40B4-BE49-F238E27FC236}">
                <a16:creationId xmlns:a16="http://schemas.microsoft.com/office/drawing/2014/main" id="{C99BF931-CC04-4BDF-927E-C045CAFBEE11}"/>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22</a:t>
            </a:fld>
            <a:endParaRPr lang="en-US" altLang="en-US"/>
          </a:p>
        </p:txBody>
      </p:sp>
    </p:spTree>
    <p:extLst>
      <p:ext uri="{BB962C8B-B14F-4D97-AF65-F5344CB8AC3E}">
        <p14:creationId xmlns:p14="http://schemas.microsoft.com/office/powerpoint/2010/main" val="3897573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B1DABE-8850-442B-B9E6-257AFA2A92A4}"/>
              </a:ext>
            </a:extLst>
          </p:cNvPr>
          <p:cNvSpPr>
            <a:spLocks noGrp="1"/>
          </p:cNvSpPr>
          <p:nvPr>
            <p:ph type="title"/>
          </p:nvPr>
        </p:nvSpPr>
        <p:spPr/>
        <p:txBody>
          <a:bodyPr/>
          <a:lstStyle/>
          <a:p>
            <a:r>
              <a:rPr lang="en-US"/>
              <a:t>Budget Calendar</a:t>
            </a:r>
          </a:p>
        </p:txBody>
      </p:sp>
      <p:sp>
        <p:nvSpPr>
          <p:cNvPr id="4" name="Slide Number Placeholder 3">
            <a:extLst>
              <a:ext uri="{FF2B5EF4-FFF2-40B4-BE49-F238E27FC236}">
                <a16:creationId xmlns:a16="http://schemas.microsoft.com/office/drawing/2014/main" id="{79BDA0D2-8A6A-4513-98A8-9BB2A1165E11}"/>
              </a:ext>
            </a:extLst>
          </p:cNvPr>
          <p:cNvSpPr>
            <a:spLocks noGrp="1"/>
          </p:cNvSpPr>
          <p:nvPr>
            <p:ph type="sldNum" sz="quarter" idx="10"/>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pPr>
              <a:defRPr/>
            </a:pPr>
            <a:fld id="{F554BBBF-434A-4E0E-B96C-E00D645A11D8}" type="slidenum">
              <a:rPr lang="en-US" altLang="en-US" smtClean="0"/>
              <a:pPr>
                <a:defRPr/>
              </a:pPr>
              <a:t>23</a:t>
            </a:fld>
            <a:endParaRPr lang="en-US" altLang="en-US"/>
          </a:p>
        </p:txBody>
      </p:sp>
    </p:spTree>
    <p:extLst>
      <p:ext uri="{BB962C8B-B14F-4D97-AF65-F5344CB8AC3E}">
        <p14:creationId xmlns:p14="http://schemas.microsoft.com/office/powerpoint/2010/main" val="37421610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3CAAB-25FD-46F9-B142-86BB19122698}"/>
              </a:ext>
            </a:extLst>
          </p:cNvPr>
          <p:cNvSpPr>
            <a:spLocks noGrp="1"/>
          </p:cNvSpPr>
          <p:nvPr>
            <p:ph type="title"/>
          </p:nvPr>
        </p:nvSpPr>
        <p:spPr>
          <a:xfrm>
            <a:off x="1995056" y="365126"/>
            <a:ext cx="9358745" cy="872408"/>
          </a:xfrm>
        </p:spPr>
        <p:txBody>
          <a:bodyPr/>
          <a:lstStyle/>
          <a:p>
            <a:r>
              <a:rPr lang="en-US"/>
              <a:t>Budget Calendar</a:t>
            </a:r>
          </a:p>
        </p:txBody>
      </p:sp>
      <p:sp>
        <p:nvSpPr>
          <p:cNvPr id="3" name="Text Placeholder 2">
            <a:extLst>
              <a:ext uri="{FF2B5EF4-FFF2-40B4-BE49-F238E27FC236}">
                <a16:creationId xmlns:a16="http://schemas.microsoft.com/office/drawing/2014/main" id="{F87C7785-837E-463B-8FAA-9EA5C526E3F5}"/>
              </a:ext>
            </a:extLst>
          </p:cNvPr>
          <p:cNvSpPr>
            <a:spLocks noGrp="1"/>
          </p:cNvSpPr>
          <p:nvPr>
            <p:ph type="body" sz="quarter" idx="10"/>
          </p:nvPr>
        </p:nvSpPr>
        <p:spPr>
          <a:xfrm>
            <a:off x="1068781" y="2078040"/>
            <a:ext cx="10545289" cy="4370387"/>
          </a:xfrm>
        </p:spPr>
        <p:txBody>
          <a:bodyPr/>
          <a:lstStyle/>
          <a:p>
            <a:r>
              <a:rPr lang="en-US" dirty="0"/>
              <a:t>The Department has posted its 2026 pay 2027 budget calendar.  The calendar contains the statutory submission/due dates for some of the key deadlines for the budget certification process.</a:t>
            </a:r>
          </a:p>
          <a:p>
            <a:r>
              <a:rPr lang="en-US" dirty="0"/>
              <a:t>Units are encouraged to use the budget calendar as a starting point for creating a unit specific calendar. </a:t>
            </a:r>
          </a:p>
          <a:p>
            <a:pPr lvl="1"/>
            <a:r>
              <a:rPr lang="en-US" dirty="0">
                <a:hlinkClick r:id="rId2"/>
              </a:rPr>
              <a:t>https://www.in.gov/dlgf/files/2026-memos/260218-Culy-Memo-2026-Budget-Calendar.pdf</a:t>
            </a:r>
            <a:r>
              <a:rPr lang="en-US" dirty="0"/>
              <a:t> </a:t>
            </a:r>
          </a:p>
        </p:txBody>
      </p:sp>
      <p:sp>
        <p:nvSpPr>
          <p:cNvPr id="4" name="Slide Number Placeholder 3">
            <a:extLst>
              <a:ext uri="{FF2B5EF4-FFF2-40B4-BE49-F238E27FC236}">
                <a16:creationId xmlns:a16="http://schemas.microsoft.com/office/drawing/2014/main" id="{1541F049-27B0-4C03-9279-FD47C479124E}"/>
              </a:ext>
            </a:extLst>
          </p:cNvPr>
          <p:cNvSpPr>
            <a:spLocks noGrp="1"/>
          </p:cNvSpPr>
          <p:nvPr>
            <p:ph type="sldNum" sz="quarter" idx="11"/>
          </p:nvPr>
        </p:nvSpPr>
        <p:spPr>
          <a:xfrm>
            <a:off x="8610600" y="6356350"/>
            <a:ext cx="2743200" cy="365125"/>
          </a:xfr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fld id="{8408DA03-A583-4B26-A31A-DAE13D8AB6C1}" type="slidenum">
              <a:rPr lang="en-US" altLang="en-US" smtClean="0"/>
              <a:pPr/>
              <a:t>24</a:t>
            </a:fld>
            <a:endParaRPr lang="en-US" altLang="en-US"/>
          </a:p>
        </p:txBody>
      </p:sp>
    </p:spTree>
    <p:extLst>
      <p:ext uri="{BB962C8B-B14F-4D97-AF65-F5344CB8AC3E}">
        <p14:creationId xmlns:p14="http://schemas.microsoft.com/office/powerpoint/2010/main" val="38512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BF54-595C-4030-85A4-FE56501E9B30}"/>
              </a:ext>
            </a:extLst>
          </p:cNvPr>
          <p:cNvSpPr>
            <a:spLocks noGrp="1"/>
          </p:cNvSpPr>
          <p:nvPr>
            <p:ph type="title"/>
          </p:nvPr>
        </p:nvSpPr>
        <p:spPr>
          <a:xfrm>
            <a:off x="1995056" y="365126"/>
            <a:ext cx="9358745" cy="872408"/>
          </a:xfrm>
        </p:spPr>
        <p:txBody>
          <a:bodyPr/>
          <a:lstStyle/>
          <a:p>
            <a:r>
              <a:rPr lang="en-US" dirty="0"/>
              <a:t>Budget Calendar – June 2026</a:t>
            </a:r>
          </a:p>
        </p:txBody>
      </p:sp>
      <p:sp>
        <p:nvSpPr>
          <p:cNvPr id="3" name="Text Placeholder 2">
            <a:extLst>
              <a:ext uri="{FF2B5EF4-FFF2-40B4-BE49-F238E27FC236}">
                <a16:creationId xmlns:a16="http://schemas.microsoft.com/office/drawing/2014/main" id="{EDC2598A-6570-49BB-AB53-4DBB8E20254A}"/>
              </a:ext>
            </a:extLst>
          </p:cNvPr>
          <p:cNvSpPr>
            <a:spLocks noGrp="1"/>
          </p:cNvSpPr>
          <p:nvPr>
            <p:ph type="body" sz="quarter" idx="10"/>
          </p:nvPr>
        </p:nvSpPr>
        <p:spPr>
          <a:xfrm>
            <a:off x="1068781" y="2078040"/>
            <a:ext cx="10545289" cy="4370387"/>
          </a:xfrm>
        </p:spPr>
        <p:txBody>
          <a:bodyPr/>
          <a:lstStyle/>
          <a:p>
            <a:r>
              <a:rPr lang="en-US" dirty="0">
                <a:latin typeface="Franklin Gothic Book"/>
              </a:rPr>
              <a:t>The Pre-Budget Worksheet has been replaced with the Unit Questions and Debt Worksheet (if applicable) in Budget 2.0.</a:t>
            </a:r>
          </a:p>
          <a:p>
            <a:pPr lvl="1"/>
            <a:r>
              <a:rPr lang="en-US" dirty="0">
                <a:latin typeface="Franklin Gothic Book"/>
              </a:rPr>
              <a:t>The Budget 2.0 application is estimated to launch in early June.</a:t>
            </a:r>
          </a:p>
          <a:p>
            <a:pPr lvl="1"/>
            <a:r>
              <a:rPr lang="en-US" dirty="0">
                <a:latin typeface="Franklin Gothic Book"/>
              </a:rPr>
              <a:t>These pages are to be completed by June 30.</a:t>
            </a:r>
          </a:p>
          <a:p>
            <a:pPr lvl="1"/>
            <a:r>
              <a:rPr lang="en-US" dirty="0"/>
              <a:t>The Department incorporates this data into their July estimates.</a:t>
            </a:r>
          </a:p>
          <a:p>
            <a:pPr lvl="1"/>
            <a:endParaRPr lang="en-US" dirty="0"/>
          </a:p>
        </p:txBody>
      </p:sp>
      <p:sp>
        <p:nvSpPr>
          <p:cNvPr id="4" name="Slide Number Placeholder 3">
            <a:extLst>
              <a:ext uri="{FF2B5EF4-FFF2-40B4-BE49-F238E27FC236}">
                <a16:creationId xmlns:a16="http://schemas.microsoft.com/office/drawing/2014/main" id="{52830E08-FF30-447C-9480-9511D77CCF85}"/>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25</a:t>
            </a:fld>
            <a:endParaRPr lang="en-US" altLang="en-US"/>
          </a:p>
        </p:txBody>
      </p:sp>
    </p:spTree>
    <p:extLst>
      <p:ext uri="{BB962C8B-B14F-4D97-AF65-F5344CB8AC3E}">
        <p14:creationId xmlns:p14="http://schemas.microsoft.com/office/powerpoint/2010/main" val="2600008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BE725-ED41-4631-A8A9-1FA6E9EB5CEB}"/>
              </a:ext>
            </a:extLst>
          </p:cNvPr>
          <p:cNvSpPr>
            <a:spLocks noGrp="1"/>
          </p:cNvSpPr>
          <p:nvPr>
            <p:ph type="title"/>
          </p:nvPr>
        </p:nvSpPr>
        <p:spPr>
          <a:xfrm>
            <a:off x="1995056" y="365126"/>
            <a:ext cx="9358745" cy="872408"/>
          </a:xfrm>
        </p:spPr>
        <p:txBody>
          <a:bodyPr/>
          <a:lstStyle/>
          <a:p>
            <a:r>
              <a:rPr lang="en-US"/>
              <a:t>Budget Calendar – June 30</a:t>
            </a:r>
          </a:p>
        </p:txBody>
      </p:sp>
      <p:sp>
        <p:nvSpPr>
          <p:cNvPr id="3" name="Text Placeholder 2">
            <a:extLst>
              <a:ext uri="{FF2B5EF4-FFF2-40B4-BE49-F238E27FC236}">
                <a16:creationId xmlns:a16="http://schemas.microsoft.com/office/drawing/2014/main" id="{36E384CC-DEA3-4EE2-A081-DE4E931A3F79}"/>
              </a:ext>
            </a:extLst>
          </p:cNvPr>
          <p:cNvSpPr>
            <a:spLocks noGrp="1"/>
          </p:cNvSpPr>
          <p:nvPr>
            <p:ph type="body" sz="quarter" idx="10"/>
          </p:nvPr>
        </p:nvSpPr>
        <p:spPr>
          <a:xfrm>
            <a:off x="1068781" y="2078040"/>
            <a:ext cx="10545289" cy="4370387"/>
          </a:xfrm>
        </p:spPr>
        <p:txBody>
          <a:bodyPr/>
          <a:lstStyle/>
          <a:p>
            <a:r>
              <a:rPr lang="en-US" dirty="0"/>
              <a:t>Deadline for State Budget Agency (“SBA”) to provide the MLGQ to civil taxing units, school corporations, and the Department. (Ind. Code § 6-1.1-18.5-2(d)) </a:t>
            </a:r>
          </a:p>
          <a:p>
            <a:endParaRPr lang="en-US" dirty="0"/>
          </a:p>
        </p:txBody>
      </p:sp>
      <p:sp>
        <p:nvSpPr>
          <p:cNvPr id="4" name="Slide Number Placeholder 3">
            <a:extLst>
              <a:ext uri="{FF2B5EF4-FFF2-40B4-BE49-F238E27FC236}">
                <a16:creationId xmlns:a16="http://schemas.microsoft.com/office/drawing/2014/main" id="{1413E283-1D47-4D8F-A87E-EB999D5F0E22}"/>
              </a:ext>
            </a:extLst>
          </p:cNvPr>
          <p:cNvSpPr>
            <a:spLocks noGrp="1"/>
          </p:cNvSpPr>
          <p:nvPr>
            <p:ph type="sldNum" sz="quarter" idx="11"/>
          </p:nvPr>
        </p:nvSpPr>
        <p:spPr>
          <a:xfrm>
            <a:off x="8610600" y="6356350"/>
            <a:ext cx="2743200" cy="365125"/>
          </a:xfr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fld id="{8408DA03-A583-4B26-A31A-DAE13D8AB6C1}" type="slidenum">
              <a:rPr lang="en-US" altLang="en-US" smtClean="0"/>
              <a:pPr/>
              <a:t>26</a:t>
            </a:fld>
            <a:endParaRPr lang="en-US" altLang="en-US"/>
          </a:p>
        </p:txBody>
      </p:sp>
    </p:spTree>
    <p:extLst>
      <p:ext uri="{BB962C8B-B14F-4D97-AF65-F5344CB8AC3E}">
        <p14:creationId xmlns:p14="http://schemas.microsoft.com/office/powerpoint/2010/main" val="2617178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BE725-ED41-4631-A8A9-1FA6E9EB5CEB}"/>
              </a:ext>
            </a:extLst>
          </p:cNvPr>
          <p:cNvSpPr>
            <a:spLocks noGrp="1"/>
          </p:cNvSpPr>
          <p:nvPr>
            <p:ph type="title"/>
          </p:nvPr>
        </p:nvSpPr>
        <p:spPr>
          <a:xfrm>
            <a:off x="1995056" y="365126"/>
            <a:ext cx="9358745" cy="872408"/>
          </a:xfrm>
        </p:spPr>
        <p:txBody>
          <a:bodyPr/>
          <a:lstStyle/>
          <a:p>
            <a:r>
              <a:rPr lang="en-US"/>
              <a:t>Budget Calendar – July 15</a:t>
            </a:r>
          </a:p>
        </p:txBody>
      </p:sp>
      <p:sp>
        <p:nvSpPr>
          <p:cNvPr id="3" name="Text Placeholder 2">
            <a:extLst>
              <a:ext uri="{FF2B5EF4-FFF2-40B4-BE49-F238E27FC236}">
                <a16:creationId xmlns:a16="http://schemas.microsoft.com/office/drawing/2014/main" id="{36E384CC-DEA3-4EE2-A081-DE4E931A3F79}"/>
              </a:ext>
            </a:extLst>
          </p:cNvPr>
          <p:cNvSpPr>
            <a:spLocks noGrp="1"/>
          </p:cNvSpPr>
          <p:nvPr>
            <p:ph type="body" sz="quarter" idx="10"/>
          </p:nvPr>
        </p:nvSpPr>
        <p:spPr>
          <a:xfrm>
            <a:off x="1068781" y="2078040"/>
            <a:ext cx="10545289" cy="4370387"/>
          </a:xfrm>
        </p:spPr>
        <p:txBody>
          <a:bodyPr/>
          <a:lstStyle/>
          <a:p>
            <a:r>
              <a:rPr lang="en-US" dirty="0"/>
              <a:t>Department will provide each </a:t>
            </a:r>
            <a:r>
              <a:rPr lang="en-US" u="sng" dirty="0"/>
              <a:t>unit</a:t>
            </a:r>
            <a:r>
              <a:rPr lang="en-US" dirty="0"/>
              <a:t> with an:</a:t>
            </a:r>
          </a:p>
          <a:p>
            <a:pPr lvl="1"/>
            <a:r>
              <a:rPr lang="en-US" dirty="0"/>
              <a:t>Estimate of the maximum amount of property taxes that may be levied in the ensuing budget year. </a:t>
            </a:r>
          </a:p>
          <a:p>
            <a:pPr lvl="1"/>
            <a:r>
              <a:rPr lang="en-US" dirty="0"/>
              <a:t>Estimate for non-property tax revenues for FIT, CVET, and Excise.</a:t>
            </a:r>
          </a:p>
          <a:p>
            <a:pPr lvl="1"/>
            <a:r>
              <a:rPr lang="en-US" dirty="0"/>
              <a:t>Estimate for circuit breaker loss for the ensuing year.</a:t>
            </a:r>
          </a:p>
          <a:p>
            <a:pPr lvl="1"/>
            <a:endParaRPr lang="en-US" dirty="0"/>
          </a:p>
          <a:p>
            <a:r>
              <a:rPr lang="en-US" dirty="0"/>
              <a:t>Department will provide each library </a:t>
            </a:r>
            <a:r>
              <a:rPr lang="en-US" u="sng" dirty="0"/>
              <a:t>with</a:t>
            </a:r>
            <a:r>
              <a:rPr lang="en-US" dirty="0"/>
              <a:t>:</a:t>
            </a:r>
          </a:p>
          <a:p>
            <a:pPr lvl="1"/>
            <a:r>
              <a:rPr lang="en-US" dirty="0"/>
              <a:t>The “Library Estimated Maximum Budget Report” based on the MLGQ and the certified budget amount.</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413E283-1D47-4D8F-A87E-EB999D5F0E22}"/>
              </a:ext>
            </a:extLst>
          </p:cNvPr>
          <p:cNvSpPr>
            <a:spLocks noGrp="1"/>
          </p:cNvSpPr>
          <p:nvPr>
            <p:ph type="sldNum" sz="quarter" idx="11"/>
          </p:nvPr>
        </p:nvSpPr>
        <p:spPr>
          <a:xfrm>
            <a:off x="8610600" y="6356350"/>
            <a:ext cx="2743200" cy="365125"/>
          </a:xfr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fld id="{8408DA03-A583-4B26-A31A-DAE13D8AB6C1}" type="slidenum">
              <a:rPr lang="en-US" altLang="en-US" smtClean="0"/>
              <a:pPr/>
              <a:t>27</a:t>
            </a:fld>
            <a:endParaRPr lang="en-US" altLang="en-US"/>
          </a:p>
        </p:txBody>
      </p:sp>
    </p:spTree>
    <p:extLst>
      <p:ext uri="{BB962C8B-B14F-4D97-AF65-F5344CB8AC3E}">
        <p14:creationId xmlns:p14="http://schemas.microsoft.com/office/powerpoint/2010/main" val="2183992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BE725-ED41-4631-A8A9-1FA6E9EB5CEB}"/>
              </a:ext>
            </a:extLst>
          </p:cNvPr>
          <p:cNvSpPr>
            <a:spLocks noGrp="1"/>
          </p:cNvSpPr>
          <p:nvPr>
            <p:ph type="title"/>
          </p:nvPr>
        </p:nvSpPr>
        <p:spPr/>
        <p:txBody>
          <a:bodyPr/>
          <a:lstStyle/>
          <a:p>
            <a:r>
              <a:rPr lang="en-US"/>
              <a:t>Budget Calendar – August 1</a:t>
            </a:r>
          </a:p>
        </p:txBody>
      </p:sp>
      <p:sp>
        <p:nvSpPr>
          <p:cNvPr id="3" name="Text Placeholder 2">
            <a:extLst>
              <a:ext uri="{FF2B5EF4-FFF2-40B4-BE49-F238E27FC236}">
                <a16:creationId xmlns:a16="http://schemas.microsoft.com/office/drawing/2014/main" id="{36E384CC-DEA3-4EE2-A081-DE4E931A3F79}"/>
              </a:ext>
            </a:extLst>
          </p:cNvPr>
          <p:cNvSpPr>
            <a:spLocks noGrp="1"/>
          </p:cNvSpPr>
          <p:nvPr>
            <p:ph type="body" sz="quarter" idx="10"/>
          </p:nvPr>
        </p:nvSpPr>
        <p:spPr/>
        <p:txBody>
          <a:bodyPr>
            <a:normAutofit/>
          </a:bodyPr>
          <a:lstStyle/>
          <a:p>
            <a:pPr>
              <a:lnSpc>
                <a:spcPct val="110000"/>
              </a:lnSpc>
            </a:pPr>
            <a:r>
              <a:rPr lang="en-US"/>
              <a:t>Last day for county auditor to certify net assessed values (“CNAV”) to the Department. </a:t>
            </a:r>
          </a:p>
          <a:p>
            <a:pPr lvl="1">
              <a:lnSpc>
                <a:spcPct val="110000"/>
              </a:lnSpc>
            </a:pPr>
            <a:r>
              <a:rPr lang="en-US"/>
              <a:t>The Department will make assessed values (“AV”s) visible to every political subdivision via Gateway.</a:t>
            </a:r>
          </a:p>
          <a:p>
            <a:pPr lvl="1">
              <a:lnSpc>
                <a:spcPct val="110000"/>
              </a:lnSpc>
            </a:pPr>
            <a:r>
              <a:rPr lang="en-US"/>
              <a:t>All units are encouraged to use Gateway’s public site to validate the AVs certified by the county auditor. </a:t>
            </a:r>
          </a:p>
          <a:p>
            <a:pPr lvl="1">
              <a:lnSpc>
                <a:spcPct val="110000"/>
              </a:lnSpc>
            </a:pPr>
            <a:r>
              <a:rPr lang="en-US">
                <a:hlinkClick r:id="rId3"/>
              </a:rPr>
              <a:t>https://gateway.ifionline.org/report_builder</a:t>
            </a:r>
            <a:endParaRPr lang="en-US"/>
          </a:p>
          <a:p>
            <a:pPr marL="457200" lvl="1" indent="0">
              <a:buNone/>
            </a:pPr>
            <a:endParaRPr lang="en-US"/>
          </a:p>
        </p:txBody>
      </p:sp>
      <p:sp>
        <p:nvSpPr>
          <p:cNvPr id="4" name="Slide Number Placeholder 3">
            <a:extLst>
              <a:ext uri="{FF2B5EF4-FFF2-40B4-BE49-F238E27FC236}">
                <a16:creationId xmlns:a16="http://schemas.microsoft.com/office/drawing/2014/main" id="{1413E283-1D47-4D8F-A87E-EB999D5F0E22}"/>
              </a:ext>
            </a:extLst>
          </p:cNvPr>
          <p:cNvSpPr>
            <a:spLocks noGrp="1"/>
          </p:cNvSpPr>
          <p:nvPr>
            <p:ph type="sldNum" sz="quarter" idx="11"/>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pPr>
              <a:defRPr/>
            </a:pPr>
            <a:fld id="{8408DA03-A583-4B26-A31A-DAE13D8AB6C1}" type="slidenum">
              <a:rPr lang="en-US" altLang="en-US" smtClean="0"/>
              <a:pPr>
                <a:defRPr/>
              </a:pPr>
              <a:t>28</a:t>
            </a:fld>
            <a:endParaRPr lang="en-US" altLang="en-US"/>
          </a:p>
        </p:txBody>
      </p:sp>
    </p:spTree>
    <p:extLst>
      <p:ext uri="{BB962C8B-B14F-4D97-AF65-F5344CB8AC3E}">
        <p14:creationId xmlns:p14="http://schemas.microsoft.com/office/powerpoint/2010/main" val="2316246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093FF-54D6-4CA7-B1C1-37B02912DDB7}"/>
              </a:ext>
            </a:extLst>
          </p:cNvPr>
          <p:cNvSpPr>
            <a:spLocks noGrp="1"/>
          </p:cNvSpPr>
          <p:nvPr>
            <p:ph type="title"/>
          </p:nvPr>
        </p:nvSpPr>
        <p:spPr/>
        <p:txBody>
          <a:bodyPr/>
          <a:lstStyle/>
          <a:p>
            <a:r>
              <a:rPr lang="en-US" dirty="0"/>
              <a:t>Budget Calendar – September 1</a:t>
            </a:r>
          </a:p>
        </p:txBody>
      </p:sp>
      <p:sp>
        <p:nvSpPr>
          <p:cNvPr id="3" name="Text Placeholder 2">
            <a:extLst>
              <a:ext uri="{FF2B5EF4-FFF2-40B4-BE49-F238E27FC236}">
                <a16:creationId xmlns:a16="http://schemas.microsoft.com/office/drawing/2014/main" id="{67C88BC2-818A-49E8-A7B1-C0CEFB29E5D2}"/>
              </a:ext>
            </a:extLst>
          </p:cNvPr>
          <p:cNvSpPr>
            <a:spLocks noGrp="1"/>
          </p:cNvSpPr>
          <p:nvPr>
            <p:ph type="body" sz="quarter" idx="10"/>
          </p:nvPr>
        </p:nvSpPr>
        <p:spPr/>
        <p:txBody>
          <a:bodyPr/>
          <a:lstStyle/>
          <a:p>
            <a:r>
              <a:rPr lang="en-US" dirty="0"/>
              <a:t>Last day for units with appointed boards, including certain libraries, to have the proposed 2027 budgets, tax rates, and tax levies entered into Budget 2.0 for the appropriate fiscal body to conduct the binding adoption. </a:t>
            </a:r>
          </a:p>
          <a:p>
            <a:r>
              <a:rPr lang="en-US" dirty="0"/>
              <a:t>Pertains exclusively to units that are subject to binding review, libraries that prepare a budget in excess of the maximum allowable, and libraries whose fiscal body adopted a resolution no later than July 1. </a:t>
            </a:r>
          </a:p>
        </p:txBody>
      </p:sp>
      <p:sp>
        <p:nvSpPr>
          <p:cNvPr id="4" name="Slide Number Placeholder 3">
            <a:extLst>
              <a:ext uri="{FF2B5EF4-FFF2-40B4-BE49-F238E27FC236}">
                <a16:creationId xmlns:a16="http://schemas.microsoft.com/office/drawing/2014/main" id="{7F8397B5-8DA0-4BA0-9065-6F2DA61C8513}"/>
              </a:ext>
            </a:extLst>
          </p:cNvPr>
          <p:cNvSpPr>
            <a:spLocks noGrp="1"/>
          </p:cNvSpPr>
          <p:nvPr>
            <p:ph type="sldNum" sz="quarter" idx="11"/>
          </p:nvPr>
        </p:nvSpPr>
        <p:spPr/>
        <p:txBody>
          <a:bodyPr/>
          <a:lstStyle/>
          <a:p>
            <a:pPr>
              <a:defRPr/>
            </a:pPr>
            <a:fld id="{8408DA03-A583-4B26-A31A-DAE13D8AB6C1}" type="slidenum">
              <a:rPr lang="en-US" altLang="en-US" smtClean="0"/>
              <a:pPr>
                <a:defRPr/>
              </a:pPr>
              <a:t>29</a:t>
            </a:fld>
            <a:endParaRPr lang="en-US" altLang="en-US"/>
          </a:p>
        </p:txBody>
      </p:sp>
    </p:spTree>
    <p:extLst>
      <p:ext uri="{BB962C8B-B14F-4D97-AF65-F5344CB8AC3E}">
        <p14:creationId xmlns:p14="http://schemas.microsoft.com/office/powerpoint/2010/main" val="263941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F96FA-899C-46BF-A7C8-4BA78FFD1972}"/>
              </a:ext>
            </a:extLst>
          </p:cNvPr>
          <p:cNvSpPr>
            <a:spLocks noGrp="1"/>
          </p:cNvSpPr>
          <p:nvPr>
            <p:ph type="title"/>
          </p:nvPr>
        </p:nvSpPr>
        <p:spPr>
          <a:xfrm>
            <a:off x="1995056" y="365126"/>
            <a:ext cx="9358745" cy="872408"/>
          </a:xfrm>
        </p:spPr>
        <p:txBody>
          <a:bodyPr/>
          <a:lstStyle/>
          <a:p>
            <a:r>
              <a:rPr lang="en-US"/>
              <a:t>Agenda</a:t>
            </a:r>
          </a:p>
        </p:txBody>
      </p:sp>
      <p:sp>
        <p:nvSpPr>
          <p:cNvPr id="3" name="Text Placeholder 2">
            <a:extLst>
              <a:ext uri="{FF2B5EF4-FFF2-40B4-BE49-F238E27FC236}">
                <a16:creationId xmlns:a16="http://schemas.microsoft.com/office/drawing/2014/main" id="{887D96C2-C97A-4973-8F92-5AC162101C0D}"/>
              </a:ext>
            </a:extLst>
          </p:cNvPr>
          <p:cNvSpPr>
            <a:spLocks noGrp="1"/>
          </p:cNvSpPr>
          <p:nvPr>
            <p:ph type="body" sz="quarter" idx="10"/>
          </p:nvPr>
        </p:nvSpPr>
        <p:spPr>
          <a:xfrm>
            <a:off x="1068781" y="2078040"/>
            <a:ext cx="10545289" cy="4370387"/>
          </a:xfrm>
        </p:spPr>
        <p:txBody>
          <a:bodyPr/>
          <a:lstStyle/>
          <a:p>
            <a:r>
              <a:rPr lang="en-US" dirty="0"/>
              <a:t>New Legislation Webinar </a:t>
            </a:r>
          </a:p>
          <a:p>
            <a:r>
              <a:rPr lang="en-US" dirty="0"/>
              <a:t>Maximum Non-Binding Budgets (</a:t>
            </a:r>
            <a:r>
              <a:rPr lang="en-US" dirty="0">
                <a:effectLst/>
                <a:ea typeface="Times New Roman" panose="02020603050405020304" pitchFamily="18" charset="0"/>
              </a:rPr>
              <a:t>Ind. Code § </a:t>
            </a:r>
            <a:r>
              <a:rPr lang="en-US" dirty="0"/>
              <a:t>6-1.1-17-20.3)</a:t>
            </a:r>
          </a:p>
          <a:p>
            <a:r>
              <a:rPr lang="en-US" dirty="0"/>
              <a:t>Public Library Eligibility for Binding Review by Fiscal Body Resolution (</a:t>
            </a:r>
            <a:r>
              <a:rPr lang="en-US" dirty="0">
                <a:effectLst/>
                <a:ea typeface="Times New Roman" panose="02020603050405020304" pitchFamily="18" charset="0"/>
              </a:rPr>
              <a:t>Ind. Code § </a:t>
            </a:r>
            <a:r>
              <a:rPr lang="en-US" dirty="0"/>
              <a:t>6-1.1-17-20.4)</a:t>
            </a:r>
          </a:p>
          <a:p>
            <a:r>
              <a:rPr lang="en-US" dirty="0"/>
              <a:t>Abridged Budget Calendar</a:t>
            </a:r>
          </a:p>
          <a:p>
            <a:r>
              <a:rPr lang="en-US" dirty="0"/>
              <a:t>Department Resources</a:t>
            </a:r>
          </a:p>
          <a:p>
            <a:r>
              <a:rPr lang="en-US" dirty="0"/>
              <a:t>“Budgets 2.0” Demo</a:t>
            </a:r>
          </a:p>
        </p:txBody>
      </p:sp>
      <p:sp>
        <p:nvSpPr>
          <p:cNvPr id="4" name="Slide Number Placeholder 3">
            <a:extLst>
              <a:ext uri="{FF2B5EF4-FFF2-40B4-BE49-F238E27FC236}">
                <a16:creationId xmlns:a16="http://schemas.microsoft.com/office/drawing/2014/main" id="{14C11F0E-662F-4335-BC20-1BC64FF25A75}"/>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3</a:t>
            </a:fld>
            <a:endParaRPr lang="en-US" altLang="en-US"/>
          </a:p>
        </p:txBody>
      </p:sp>
    </p:spTree>
    <p:extLst>
      <p:ext uri="{BB962C8B-B14F-4D97-AF65-F5344CB8AC3E}">
        <p14:creationId xmlns:p14="http://schemas.microsoft.com/office/powerpoint/2010/main" val="7913099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45741-6304-4EEE-A4D2-A04DFBDC52A1}"/>
              </a:ext>
            </a:extLst>
          </p:cNvPr>
          <p:cNvSpPr>
            <a:spLocks noGrp="1"/>
          </p:cNvSpPr>
          <p:nvPr>
            <p:ph type="title"/>
          </p:nvPr>
        </p:nvSpPr>
        <p:spPr/>
        <p:txBody>
          <a:bodyPr/>
          <a:lstStyle/>
          <a:p>
            <a:r>
              <a:rPr lang="en-US"/>
              <a:t>Budget Calendar – Last Action Dates</a:t>
            </a:r>
          </a:p>
        </p:txBody>
      </p:sp>
      <p:sp>
        <p:nvSpPr>
          <p:cNvPr id="3" name="Text Placeholder 2">
            <a:extLst>
              <a:ext uri="{FF2B5EF4-FFF2-40B4-BE49-F238E27FC236}">
                <a16:creationId xmlns:a16="http://schemas.microsoft.com/office/drawing/2014/main" id="{9EC16BAE-6CAB-4532-AF6C-2FCEC1324E35}"/>
              </a:ext>
            </a:extLst>
          </p:cNvPr>
          <p:cNvSpPr>
            <a:spLocks noGrp="1"/>
          </p:cNvSpPr>
          <p:nvPr>
            <p:ph type="body" sz="quarter" idx="10"/>
          </p:nvPr>
        </p:nvSpPr>
        <p:spPr/>
        <p:txBody>
          <a:bodyPr/>
          <a:lstStyle/>
          <a:p>
            <a:r>
              <a:rPr lang="en-US" dirty="0"/>
              <a:t>October 13: Last day to post a notice to taxpayers (“Budget Form 3”) of proposed 2027 budgets, net tax levies, and a public hearing to Gateway. </a:t>
            </a:r>
          </a:p>
          <a:p>
            <a:r>
              <a:rPr lang="en-US" dirty="0"/>
              <a:t>October 23: Last possible day for most taxing units to hold a public hearing on their 2027 budgets.</a:t>
            </a:r>
          </a:p>
          <a:p>
            <a:r>
              <a:rPr lang="en-US" dirty="0"/>
              <a:t>November 2: Deadline for all taxing units to adopt 2027 budgets, tax rates, and tax levies.</a:t>
            </a:r>
          </a:p>
        </p:txBody>
      </p:sp>
      <p:sp>
        <p:nvSpPr>
          <p:cNvPr id="4" name="Slide Number Placeholder 3">
            <a:extLst>
              <a:ext uri="{FF2B5EF4-FFF2-40B4-BE49-F238E27FC236}">
                <a16:creationId xmlns:a16="http://schemas.microsoft.com/office/drawing/2014/main" id="{067DBDEC-C86D-4797-B404-00553B16E511}"/>
              </a:ext>
            </a:extLst>
          </p:cNvPr>
          <p:cNvSpPr>
            <a:spLocks noGrp="1"/>
          </p:cNvSpPr>
          <p:nvPr>
            <p:ph type="sldNum" sz="quarter" idx="11"/>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pPr>
              <a:defRPr/>
            </a:pPr>
            <a:fld id="{8408DA03-A583-4B26-A31A-DAE13D8AB6C1}" type="slidenum">
              <a:rPr lang="en-US" altLang="en-US" smtClean="0"/>
              <a:pPr>
                <a:defRPr/>
              </a:pPr>
              <a:t>30</a:t>
            </a:fld>
            <a:endParaRPr lang="en-US" altLang="en-US"/>
          </a:p>
        </p:txBody>
      </p:sp>
    </p:spTree>
    <p:extLst>
      <p:ext uri="{BB962C8B-B14F-4D97-AF65-F5344CB8AC3E}">
        <p14:creationId xmlns:p14="http://schemas.microsoft.com/office/powerpoint/2010/main" val="4056171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B349E-E136-421E-8CC4-0EB0BE1DD3A0}"/>
              </a:ext>
            </a:extLst>
          </p:cNvPr>
          <p:cNvSpPr>
            <a:spLocks noGrp="1"/>
          </p:cNvSpPr>
          <p:nvPr>
            <p:ph type="title"/>
          </p:nvPr>
        </p:nvSpPr>
        <p:spPr>
          <a:xfrm>
            <a:off x="1995056" y="365126"/>
            <a:ext cx="9358745" cy="872408"/>
          </a:xfrm>
        </p:spPr>
        <p:txBody>
          <a:bodyPr/>
          <a:lstStyle/>
          <a:p>
            <a:r>
              <a:rPr lang="en-US"/>
              <a:t>Budget Calendar – Budget Order Dates</a:t>
            </a:r>
          </a:p>
        </p:txBody>
      </p:sp>
      <p:sp>
        <p:nvSpPr>
          <p:cNvPr id="3" name="Text Placeholder 2">
            <a:extLst>
              <a:ext uri="{FF2B5EF4-FFF2-40B4-BE49-F238E27FC236}">
                <a16:creationId xmlns:a16="http://schemas.microsoft.com/office/drawing/2014/main" id="{26AF0CF1-5965-44DF-B583-67C47AE52B06}"/>
              </a:ext>
            </a:extLst>
          </p:cNvPr>
          <p:cNvSpPr>
            <a:spLocks noGrp="1"/>
          </p:cNvSpPr>
          <p:nvPr>
            <p:ph type="body" sz="quarter" idx="10"/>
          </p:nvPr>
        </p:nvSpPr>
        <p:spPr>
          <a:xfrm>
            <a:off x="1068781" y="2078040"/>
            <a:ext cx="10545289" cy="4370387"/>
          </a:xfrm>
        </p:spPr>
        <p:txBody>
          <a:bodyPr/>
          <a:lstStyle/>
          <a:p>
            <a:r>
              <a:rPr lang="en-US" dirty="0"/>
              <a:t>December 31 </a:t>
            </a:r>
          </a:p>
          <a:p>
            <a:pPr lvl="1"/>
            <a:r>
              <a:rPr lang="en-US" dirty="0"/>
              <a:t>Deadline for the Department to certify 2027 budgets, tax rates, and tax levies unless a taxing unit in a county is issuing debt after December 1 in the year preceding the budget year or intends to file a shortfall appeal.</a:t>
            </a:r>
          </a:p>
          <a:p>
            <a:r>
              <a:rPr lang="en-US" dirty="0"/>
              <a:t>January 15</a:t>
            </a:r>
          </a:p>
          <a:p>
            <a:pPr lvl="1"/>
            <a:r>
              <a:rPr lang="en-US" dirty="0"/>
              <a:t>Deadline for the Department to certify 2027 budgets, tax rates, and tax levies if a taxing unit in a county is issuing debt after December 1 in the year preceding the budget year or intends to file a shortfall appeal.</a:t>
            </a:r>
          </a:p>
        </p:txBody>
      </p:sp>
      <p:sp>
        <p:nvSpPr>
          <p:cNvPr id="4" name="Slide Number Placeholder 3">
            <a:extLst>
              <a:ext uri="{FF2B5EF4-FFF2-40B4-BE49-F238E27FC236}">
                <a16:creationId xmlns:a16="http://schemas.microsoft.com/office/drawing/2014/main" id="{D1E1700D-233D-4EF2-A350-34F540AF694F}"/>
              </a:ext>
            </a:extLst>
          </p:cNvPr>
          <p:cNvSpPr>
            <a:spLocks noGrp="1"/>
          </p:cNvSpPr>
          <p:nvPr>
            <p:ph type="sldNum" sz="quarter" idx="11"/>
          </p:nvPr>
        </p:nvSpPr>
        <p:spPr>
          <a:xfrm>
            <a:off x="8610600" y="6356350"/>
            <a:ext cx="2743200" cy="365125"/>
          </a:xfr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kumimoji="1" sz="900" kern="1200">
                <a:solidFill>
                  <a:srgbClr val="898989"/>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imes New Roman" panose="02020603050405020304" pitchFamily="18" charset="0"/>
                <a:ea typeface="+mn-ea"/>
                <a:cs typeface="Arial" panose="020B0604020202020204" pitchFamily="34" charset="0"/>
              </a:defRPr>
            </a:lvl9pPr>
          </a:lstStyle>
          <a:p>
            <a:fld id="{8408DA03-A583-4B26-A31A-DAE13D8AB6C1}" type="slidenum">
              <a:rPr lang="en-US" altLang="en-US" smtClean="0"/>
              <a:pPr/>
              <a:t>31</a:t>
            </a:fld>
            <a:endParaRPr lang="en-US" altLang="en-US"/>
          </a:p>
        </p:txBody>
      </p:sp>
    </p:spTree>
    <p:extLst>
      <p:ext uri="{BB962C8B-B14F-4D97-AF65-F5344CB8AC3E}">
        <p14:creationId xmlns:p14="http://schemas.microsoft.com/office/powerpoint/2010/main" val="599323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Resources</a:t>
            </a:r>
          </a:p>
        </p:txBody>
      </p:sp>
      <p:sp>
        <p:nvSpPr>
          <p:cNvPr id="3" name="Slide Number Placeholder 2"/>
          <p:cNvSpPr>
            <a:spLocks noGrp="1"/>
          </p:cNvSpPr>
          <p:nvPr>
            <p:ph type="sldNum" sz="quarter" idx="12"/>
          </p:nvPr>
        </p:nvSpPr>
        <p:spPr>
          <a:xfrm>
            <a:off x="8610600" y="6356352"/>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kumimoji="1" sz="900" kern="1200">
                <a:solidFill>
                  <a:schemeClr val="tx1">
                    <a:tint val="75000"/>
                  </a:schemeClr>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a:lstStyle>
          <a:p>
            <a:pPr>
              <a:defRPr/>
            </a:pPr>
            <a:fld id="{6398EDBA-AD89-457C-937A-D23926AF1608}" type="slidenum">
              <a:rPr lang="en-US" smtClean="0"/>
              <a:pPr>
                <a:defRPr/>
              </a:pPr>
              <a:t>32</a:t>
            </a:fld>
            <a:endParaRPr lang="en-US"/>
          </a:p>
        </p:txBody>
      </p:sp>
    </p:spTree>
    <p:extLst>
      <p:ext uri="{BB962C8B-B14F-4D97-AF65-F5344CB8AC3E}">
        <p14:creationId xmlns:p14="http://schemas.microsoft.com/office/powerpoint/2010/main" val="294186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1995057" y="365126"/>
            <a:ext cx="9358745" cy="872408"/>
          </a:xfrm>
        </p:spPr>
        <p:txBody>
          <a:bodyPr/>
          <a:lstStyle/>
          <a:p>
            <a:r>
              <a:rPr lang="en-US" altLang="en-US"/>
              <a:t>Memos &amp; Presentations </a:t>
            </a:r>
          </a:p>
        </p:txBody>
      </p:sp>
      <p:sp>
        <p:nvSpPr>
          <p:cNvPr id="95235" name="Content Placeholder 10"/>
          <p:cNvSpPr>
            <a:spLocks noGrp="1"/>
          </p:cNvSpPr>
          <p:nvPr>
            <p:ph type="body" sz="quarter" idx="10"/>
          </p:nvPr>
        </p:nvSpPr>
        <p:spPr>
          <a:xfrm>
            <a:off x="5428528" y="1931990"/>
            <a:ext cx="6323582" cy="4370387"/>
          </a:xfrm>
        </p:spPr>
        <p:txBody>
          <a:bodyPr>
            <a:normAutofit/>
          </a:bodyPr>
          <a:lstStyle/>
          <a:p>
            <a:r>
              <a:rPr lang="en-US" dirty="0"/>
              <a:t>The Department maintains a listing of the communications and legislative guidance from the last 5 years.</a:t>
            </a:r>
          </a:p>
          <a:p>
            <a:r>
              <a:rPr lang="en-US" altLang="en-US" dirty="0"/>
              <a:t>This section of the website is where the following memos and more are posted:</a:t>
            </a:r>
          </a:p>
          <a:p>
            <a:pPr lvl="1"/>
            <a:r>
              <a:rPr lang="en-US" altLang="en-US" dirty="0"/>
              <a:t>Budget Calendar</a:t>
            </a:r>
          </a:p>
          <a:p>
            <a:pPr lvl="1"/>
            <a:r>
              <a:rPr lang="en-US" altLang="en-US" dirty="0"/>
              <a:t>Additional Appropriation</a:t>
            </a:r>
          </a:p>
          <a:p>
            <a:pPr lvl="1"/>
            <a:r>
              <a:rPr lang="en-US" altLang="en-US" dirty="0"/>
              <a:t>Various Department presentations</a:t>
            </a:r>
          </a:p>
          <a:p>
            <a:r>
              <a:rPr lang="en-US" altLang="en-US" dirty="0"/>
              <a:t>This page can be accessed by going to </a:t>
            </a:r>
            <a:r>
              <a:rPr lang="en-US" dirty="0">
                <a:hlinkClick r:id="rId3"/>
              </a:rPr>
              <a:t>www.in.gov/dlgf</a:t>
            </a:r>
            <a:r>
              <a:rPr lang="en-US" dirty="0"/>
              <a:t> and selecting “</a:t>
            </a:r>
            <a:r>
              <a:rPr lang="en-US" dirty="0">
                <a:hlinkClick r:id="rId4"/>
              </a:rPr>
              <a:t>Memos and Presentations</a:t>
            </a:r>
            <a:r>
              <a:rPr lang="en-US" dirty="0"/>
              <a:t>”.</a:t>
            </a:r>
            <a:endParaRPr lang="en-US" altLang="en-US" dirty="0"/>
          </a:p>
        </p:txBody>
      </p:sp>
      <p:sp>
        <p:nvSpPr>
          <p:cNvPr id="6" name="Slide Number Placeholder 5"/>
          <p:cNvSpPr>
            <a:spLocks noGrp="1"/>
          </p:cNvSpPr>
          <p:nvPr>
            <p:ph type="sldNum" sz="quarter" idx="13"/>
          </p:nvPr>
        </p:nvSpPr>
        <p:spPr>
          <a:xfrm>
            <a:off x="8610600" y="6356354"/>
            <a:ext cx="2743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675" kern="1200">
                <a:solidFill>
                  <a:schemeClr val="tx1">
                    <a:tint val="75000"/>
                  </a:schemeClr>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52C8A70D-44AE-4C35-83FA-BE9ACB2EA4F7}" type="slidenum">
              <a:rPr lang="en-US" altLang="en-US" smtClean="0"/>
              <a:pPr>
                <a:defRPr/>
              </a:pPr>
              <a:t>33</a:t>
            </a:fld>
            <a:endParaRPr lang="en-US" altLang="en-US"/>
          </a:p>
        </p:txBody>
      </p:sp>
      <p:pic>
        <p:nvPicPr>
          <p:cNvPr id="3" name="Picture 2" descr="Department website screenshot">
            <a:extLst>
              <a:ext uri="{FF2B5EF4-FFF2-40B4-BE49-F238E27FC236}">
                <a16:creationId xmlns:a16="http://schemas.microsoft.com/office/drawing/2014/main" id="{031FD9E6-F79F-D30C-4984-16B2C89AF58E}"/>
              </a:ext>
            </a:extLst>
          </p:cNvPr>
          <p:cNvPicPr>
            <a:picLocks noChangeAspect="1"/>
          </p:cNvPicPr>
          <p:nvPr/>
        </p:nvPicPr>
        <p:blipFill>
          <a:blip r:embed="rId5"/>
          <a:stretch>
            <a:fillRect/>
          </a:stretch>
        </p:blipFill>
        <p:spPr>
          <a:xfrm>
            <a:off x="571500" y="2053430"/>
            <a:ext cx="4610100" cy="4394997"/>
          </a:xfrm>
          <a:prstGeom prst="rect">
            <a:avLst/>
          </a:prstGeom>
        </p:spPr>
      </p:pic>
      <p:cxnSp>
        <p:nvCxnSpPr>
          <p:cNvPr id="5" name="Straight Arrow Connector 4">
            <a:extLst>
              <a:ext uri="{FF2B5EF4-FFF2-40B4-BE49-F238E27FC236}">
                <a16:creationId xmlns:a16="http://schemas.microsoft.com/office/drawing/2014/main" id="{D1CB78F3-424E-BFA5-B52C-AF93D021A1AE}"/>
              </a:ext>
              <a:ext uri="{C183D7F6-B498-43B3-948B-1728B52AA6E4}">
                <adec:decorative xmlns:adec="http://schemas.microsoft.com/office/drawing/2017/decorative" val="1"/>
              </a:ext>
            </a:extLst>
          </p:cNvPr>
          <p:cNvCxnSpPr>
            <a:cxnSpLocks/>
          </p:cNvCxnSpPr>
          <p:nvPr/>
        </p:nvCxnSpPr>
        <p:spPr>
          <a:xfrm flipH="1">
            <a:off x="2514600" y="5257800"/>
            <a:ext cx="2667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849702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95056" y="365126"/>
            <a:ext cx="9358745" cy="872408"/>
          </a:xfrm>
        </p:spPr>
        <p:txBody>
          <a:bodyPr/>
          <a:lstStyle/>
          <a:p>
            <a:r>
              <a:rPr lang="en-US"/>
              <a:t>County Specific Information</a:t>
            </a:r>
          </a:p>
        </p:txBody>
      </p:sp>
      <p:pic>
        <p:nvPicPr>
          <p:cNvPr id="5" name="Picture 4" descr="Department website screenshot"/>
          <p:cNvPicPr>
            <a:picLocks noChangeAspect="1"/>
          </p:cNvPicPr>
          <p:nvPr/>
        </p:nvPicPr>
        <p:blipFill>
          <a:blip r:embed="rId2"/>
          <a:stretch>
            <a:fillRect/>
          </a:stretch>
        </p:blipFill>
        <p:spPr>
          <a:xfrm>
            <a:off x="608410" y="2038190"/>
            <a:ext cx="4573190" cy="4394997"/>
          </a:xfrm>
          <a:prstGeom prst="rect">
            <a:avLst/>
          </a:prstGeom>
        </p:spPr>
      </p:pic>
      <p:cxnSp>
        <p:nvCxnSpPr>
          <p:cNvPr id="7" name="Straight Arrow Connector 6">
            <a:extLst>
              <a:ext uri="{C183D7F6-B498-43B3-948B-1728B52AA6E4}">
                <adec:decorative xmlns:adec="http://schemas.microsoft.com/office/drawing/2017/decorative" val="1"/>
              </a:ext>
            </a:extLst>
          </p:cNvPr>
          <p:cNvCxnSpPr/>
          <p:nvPr/>
        </p:nvCxnSpPr>
        <p:spPr>
          <a:xfrm flipH="1">
            <a:off x="2667000" y="4343400"/>
            <a:ext cx="2667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0"/>
          </p:nvPr>
        </p:nvSpPr>
        <p:spPr>
          <a:xfrm>
            <a:off x="6096000" y="2078038"/>
            <a:ext cx="5518150" cy="4370387"/>
          </a:xfrm>
        </p:spPr>
        <p:txBody>
          <a:bodyPr/>
          <a:lstStyle/>
          <a:p>
            <a:r>
              <a:rPr lang="en-US" dirty="0"/>
              <a:t>In addition to the written guidance, the Department posts various calculations summarized by county. </a:t>
            </a:r>
          </a:p>
          <a:p>
            <a:r>
              <a:rPr lang="en-US" dirty="0"/>
              <a:t>This includes budget orders, maximum levies, estimated circuit breaker report, and the Library Maximum Budget Report.</a:t>
            </a:r>
          </a:p>
        </p:txBody>
      </p:sp>
      <p:sp>
        <p:nvSpPr>
          <p:cNvPr id="4" name="Slide Number Placeholder 3"/>
          <p:cNvSpPr>
            <a:spLocks noGrp="1"/>
          </p:cNvSpPr>
          <p:nvPr>
            <p:ph type="sldNum" sz="quarter" idx="11"/>
          </p:nvPr>
        </p:nvSpPr>
        <p:spPr>
          <a:xfrm>
            <a:off x="8610600" y="6356350"/>
            <a:ext cx="2743200" cy="365125"/>
          </a:xfrm>
        </p:spPr>
        <p:txBody>
          <a:bodyPr vert="horz" lIns="91440" tIns="45720" rIns="91440" bIns="45720" rtlCol="0" anchor="ctr"/>
          <a:lstStyle>
            <a:defPPr>
              <a:defRPr lang="en-US"/>
            </a:defPPr>
            <a:lvl1pPr algn="r" rtl="0" fontAlgn="base">
              <a:spcBef>
                <a:spcPct val="0"/>
              </a:spcBef>
              <a:spcAft>
                <a:spcPct val="0"/>
              </a:spcAft>
              <a:defRPr kumimoji="1" sz="900" kern="1200">
                <a:solidFill>
                  <a:schemeClr val="tx1">
                    <a:tint val="75000"/>
                  </a:schemeClr>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a:lstStyle>
          <a:p>
            <a:fld id="{6398EDBA-AD89-457C-937A-D23926AF1608}" type="slidenum">
              <a:rPr lang="en-US" smtClean="0"/>
              <a:pPr/>
              <a:t>34</a:t>
            </a:fld>
            <a:endParaRPr lang="en-US"/>
          </a:p>
        </p:txBody>
      </p:sp>
    </p:spTree>
    <p:extLst>
      <p:ext uri="{BB962C8B-B14F-4D97-AF65-F5344CB8AC3E}">
        <p14:creationId xmlns:p14="http://schemas.microsoft.com/office/powerpoint/2010/main" val="1752982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EF639DDC-3720-5A97-DF05-967F59399E00}"/>
              </a:ext>
            </a:extLst>
          </p:cNvPr>
          <p:cNvPicPr>
            <a:picLocks noChangeAspect="1"/>
          </p:cNvPicPr>
          <p:nvPr/>
        </p:nvPicPr>
        <p:blipFill>
          <a:blip r:embed="rId3"/>
          <a:stretch>
            <a:fillRect/>
          </a:stretch>
        </p:blipFill>
        <p:spPr>
          <a:xfrm>
            <a:off x="1612392" y="6329100"/>
            <a:ext cx="2441448" cy="229992"/>
          </a:xfrm>
          <a:prstGeom prst="rect">
            <a:avLst/>
          </a:prstGeom>
        </p:spPr>
      </p:pic>
      <p:pic>
        <p:nvPicPr>
          <p:cNvPr id="7" name="Picture 6">
            <a:extLst>
              <a:ext uri="{FF2B5EF4-FFF2-40B4-BE49-F238E27FC236}">
                <a16:creationId xmlns:a16="http://schemas.microsoft.com/office/drawing/2014/main" id="{E915582E-6A71-54A6-D413-F0CCA5254D75}"/>
              </a:ext>
            </a:extLst>
          </p:cNvPr>
          <p:cNvPicPr>
            <a:picLocks noChangeAspect="1"/>
          </p:cNvPicPr>
          <p:nvPr/>
        </p:nvPicPr>
        <p:blipFill>
          <a:blip r:embed="rId4"/>
          <a:stretch>
            <a:fillRect/>
          </a:stretch>
        </p:blipFill>
        <p:spPr>
          <a:xfrm>
            <a:off x="1447800" y="3210587"/>
            <a:ext cx="7216497" cy="3172771"/>
          </a:xfrm>
          <a:prstGeom prst="rect">
            <a:avLst/>
          </a:prstGeom>
        </p:spPr>
      </p:pic>
      <p:sp>
        <p:nvSpPr>
          <p:cNvPr id="2" name="Title 1"/>
          <p:cNvSpPr>
            <a:spLocks noGrp="1"/>
          </p:cNvSpPr>
          <p:nvPr>
            <p:ph type="title"/>
          </p:nvPr>
        </p:nvSpPr>
        <p:spPr/>
        <p:txBody>
          <a:bodyPr/>
          <a:lstStyle/>
          <a:p>
            <a:r>
              <a:rPr lang="en-US"/>
              <a:t>County Specific Information	</a:t>
            </a:r>
          </a:p>
        </p:txBody>
      </p:sp>
      <p:sp>
        <p:nvSpPr>
          <p:cNvPr id="3" name="Text Placeholder 2"/>
          <p:cNvSpPr>
            <a:spLocks noGrp="1"/>
          </p:cNvSpPr>
          <p:nvPr>
            <p:ph type="body" sz="quarter" idx="10"/>
          </p:nvPr>
        </p:nvSpPr>
        <p:spPr>
          <a:xfrm>
            <a:off x="1080355" y="1937231"/>
            <a:ext cx="10545289" cy="4370387"/>
          </a:xfrm>
        </p:spPr>
        <p:txBody>
          <a:bodyPr/>
          <a:lstStyle/>
          <a:p>
            <a:r>
              <a:rPr lang="en-US" sz="2400" dirty="0"/>
              <a:t>The Department will issue the following reports on the </a:t>
            </a:r>
            <a:r>
              <a:rPr lang="en-US" sz="2400" dirty="0">
                <a:hlinkClick r:id="rId5"/>
              </a:rPr>
              <a:t>County Specific Information</a:t>
            </a:r>
            <a:r>
              <a:rPr lang="en-US" sz="2400" dirty="0"/>
              <a:t> page. </a:t>
            </a:r>
          </a:p>
          <a:p>
            <a:r>
              <a:rPr lang="en-US" sz="2400" dirty="0"/>
              <a:t>Not all reports will apply to all unit types.</a:t>
            </a:r>
          </a:p>
        </p:txBody>
      </p:sp>
      <p:sp>
        <p:nvSpPr>
          <p:cNvPr id="9" name="5-Point Star 5">
            <a:extLst>
              <a:ext uri="{FF2B5EF4-FFF2-40B4-BE49-F238E27FC236}">
                <a16:creationId xmlns:a16="http://schemas.microsoft.com/office/drawing/2014/main" id="{7960FFD5-555D-4624-A54A-DC7BEC921F5F}"/>
              </a:ext>
              <a:ext uri="{C183D7F6-B498-43B3-948B-1728B52AA6E4}">
                <adec:decorative xmlns:adec="http://schemas.microsoft.com/office/drawing/2017/decorative" val="1"/>
              </a:ext>
            </a:extLst>
          </p:cNvPr>
          <p:cNvSpPr/>
          <p:nvPr/>
        </p:nvSpPr>
        <p:spPr>
          <a:xfrm>
            <a:off x="1504188" y="3561336"/>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0" name="5-Point Star 5">
            <a:extLst>
              <a:ext uri="{FF2B5EF4-FFF2-40B4-BE49-F238E27FC236}">
                <a16:creationId xmlns:a16="http://schemas.microsoft.com/office/drawing/2014/main" id="{1AB76FAD-E041-39D0-C0FF-71129682E0D6}"/>
              </a:ext>
              <a:ext uri="{C183D7F6-B498-43B3-948B-1728B52AA6E4}">
                <adec:decorative xmlns:adec="http://schemas.microsoft.com/office/drawing/2017/decorative" val="1"/>
              </a:ext>
            </a:extLst>
          </p:cNvPr>
          <p:cNvSpPr/>
          <p:nvPr/>
        </p:nvSpPr>
        <p:spPr>
          <a:xfrm>
            <a:off x="1485900" y="3853194"/>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 name="Frame 4">
            <a:extLst>
              <a:ext uri="{FF2B5EF4-FFF2-40B4-BE49-F238E27FC236}">
                <a16:creationId xmlns:a16="http://schemas.microsoft.com/office/drawing/2014/main" id="{14D6CD49-66AA-4558-874F-6BA2D3E105A1}"/>
              </a:ext>
              <a:ext uri="{C183D7F6-B498-43B3-948B-1728B52AA6E4}">
                <adec:decorative xmlns:adec="http://schemas.microsoft.com/office/drawing/2017/decorative" val="1"/>
              </a:ext>
            </a:extLst>
          </p:cNvPr>
          <p:cNvSpPr/>
          <p:nvPr/>
        </p:nvSpPr>
        <p:spPr>
          <a:xfrm>
            <a:off x="1324336" y="4325211"/>
            <a:ext cx="7772400" cy="394648"/>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5-Point Star 5">
            <a:extLst>
              <a:ext uri="{FF2B5EF4-FFF2-40B4-BE49-F238E27FC236}">
                <a16:creationId xmlns:a16="http://schemas.microsoft.com/office/drawing/2014/main" id="{EDE5DB03-70D3-F43F-496A-F82EC97CD037}"/>
              </a:ext>
              <a:ext uri="{C183D7F6-B498-43B3-948B-1728B52AA6E4}">
                <adec:decorative xmlns:adec="http://schemas.microsoft.com/office/drawing/2017/decorative" val="1"/>
              </a:ext>
            </a:extLst>
          </p:cNvPr>
          <p:cNvSpPr/>
          <p:nvPr/>
        </p:nvSpPr>
        <p:spPr>
          <a:xfrm>
            <a:off x="1499616" y="4397376"/>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6" name="5-Point Star 5">
            <a:extLst>
              <a:ext uri="{FF2B5EF4-FFF2-40B4-BE49-F238E27FC236}">
                <a16:creationId xmlns:a16="http://schemas.microsoft.com/office/drawing/2014/main" id="{B1965BC5-34AF-4412-9E63-17C8ED9AC073}"/>
              </a:ext>
              <a:ext uri="{C183D7F6-B498-43B3-948B-1728B52AA6E4}">
                <adec:decorative xmlns:adec="http://schemas.microsoft.com/office/drawing/2017/decorative" val="1"/>
              </a:ext>
            </a:extLst>
          </p:cNvPr>
          <p:cNvSpPr/>
          <p:nvPr/>
        </p:nvSpPr>
        <p:spPr>
          <a:xfrm>
            <a:off x="1499616" y="4962527"/>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15" name="5-Point Star 5">
            <a:extLst>
              <a:ext uri="{FF2B5EF4-FFF2-40B4-BE49-F238E27FC236}">
                <a16:creationId xmlns:a16="http://schemas.microsoft.com/office/drawing/2014/main" id="{2E61A788-A0ED-4EE9-B803-FCAF9ADE6FEF}"/>
              </a:ext>
              <a:ext uri="{C183D7F6-B498-43B3-948B-1728B52AA6E4}">
                <adec:decorative xmlns:adec="http://schemas.microsoft.com/office/drawing/2017/decorative" val="1"/>
              </a:ext>
            </a:extLst>
          </p:cNvPr>
          <p:cNvSpPr/>
          <p:nvPr/>
        </p:nvSpPr>
        <p:spPr>
          <a:xfrm>
            <a:off x="1516380" y="5756735"/>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7" name="5-Point Star 5">
            <a:extLst>
              <a:ext uri="{FF2B5EF4-FFF2-40B4-BE49-F238E27FC236}">
                <a16:creationId xmlns:a16="http://schemas.microsoft.com/office/drawing/2014/main" id="{EFA77020-F6E0-48C9-8126-AC45C775D105}"/>
              </a:ext>
              <a:ext uri="{C183D7F6-B498-43B3-948B-1728B52AA6E4}">
                <adec:decorative xmlns:adec="http://schemas.microsoft.com/office/drawing/2017/decorative" val="1"/>
              </a:ext>
            </a:extLst>
          </p:cNvPr>
          <p:cNvSpPr/>
          <p:nvPr/>
        </p:nvSpPr>
        <p:spPr>
          <a:xfrm>
            <a:off x="1502664" y="5495927"/>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5-Point Star 5">
            <a:extLst>
              <a:ext uri="{FF2B5EF4-FFF2-40B4-BE49-F238E27FC236}">
                <a16:creationId xmlns:a16="http://schemas.microsoft.com/office/drawing/2014/main" id="{B7133E98-9B6B-4E4F-92BF-CA840D45ABA1}"/>
              </a:ext>
              <a:ext uri="{C183D7F6-B498-43B3-948B-1728B52AA6E4}">
                <adec:decorative xmlns:adec="http://schemas.microsoft.com/office/drawing/2017/decorative" val="1"/>
              </a:ext>
            </a:extLst>
          </p:cNvPr>
          <p:cNvSpPr/>
          <p:nvPr/>
        </p:nvSpPr>
        <p:spPr>
          <a:xfrm>
            <a:off x="1524000" y="6054528"/>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4294967295"/>
          </p:nvPr>
        </p:nvSpPr>
        <p:spPr>
          <a:xfrm>
            <a:off x="9448800" y="635635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kumimoji="1" sz="900" kern="1200">
                <a:solidFill>
                  <a:schemeClr val="tx1">
                    <a:tint val="75000"/>
                  </a:schemeClr>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a:lstStyle>
          <a:p>
            <a:pPr>
              <a:defRPr/>
            </a:pPr>
            <a:fld id="{6398EDBA-AD89-457C-937A-D23926AF1608}" type="slidenum">
              <a:rPr lang="en-US" smtClean="0"/>
              <a:pPr>
                <a:defRPr/>
              </a:pPr>
              <a:t>35</a:t>
            </a:fld>
            <a:endParaRPr lang="en-US"/>
          </a:p>
        </p:txBody>
      </p:sp>
      <p:sp>
        <p:nvSpPr>
          <p:cNvPr id="20" name="5-Point Star 5">
            <a:extLst>
              <a:ext uri="{FF2B5EF4-FFF2-40B4-BE49-F238E27FC236}">
                <a16:creationId xmlns:a16="http://schemas.microsoft.com/office/drawing/2014/main" id="{32D790A1-61CE-F6EE-8745-B28440523BFC}"/>
              </a:ext>
              <a:ext uri="{C183D7F6-B498-43B3-948B-1728B52AA6E4}">
                <adec:decorative xmlns:adec="http://schemas.microsoft.com/office/drawing/2017/decorative" val="1"/>
              </a:ext>
            </a:extLst>
          </p:cNvPr>
          <p:cNvSpPr/>
          <p:nvPr/>
        </p:nvSpPr>
        <p:spPr>
          <a:xfrm>
            <a:off x="1522476" y="6309010"/>
            <a:ext cx="228600" cy="2286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691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95057" y="365126"/>
            <a:ext cx="9358745" cy="872408"/>
          </a:xfrm>
        </p:spPr>
        <p:txBody>
          <a:bodyPr/>
          <a:lstStyle/>
          <a:p>
            <a:r>
              <a:rPr lang="en-US"/>
              <a:t>Budget Workshops</a:t>
            </a:r>
          </a:p>
        </p:txBody>
      </p:sp>
      <p:sp>
        <p:nvSpPr>
          <p:cNvPr id="3" name="Content Placeholder 2"/>
          <p:cNvSpPr>
            <a:spLocks noGrp="1"/>
          </p:cNvSpPr>
          <p:nvPr>
            <p:ph type="body" sz="quarter" idx="10"/>
          </p:nvPr>
        </p:nvSpPr>
        <p:spPr>
          <a:xfrm>
            <a:off x="1068782" y="2078042"/>
            <a:ext cx="10545289" cy="4370387"/>
          </a:xfrm>
        </p:spPr>
        <p:txBody>
          <a:bodyPr>
            <a:noAutofit/>
          </a:bodyPr>
          <a:lstStyle/>
          <a:p>
            <a:r>
              <a:rPr lang="en-US" dirty="0"/>
              <a:t>One of the most important resources available are the Budget Workshops held from July 15 through early September.</a:t>
            </a:r>
          </a:p>
          <a:p>
            <a:r>
              <a:rPr lang="en-US" dirty="0"/>
              <a:t>Many units can:</a:t>
            </a:r>
          </a:p>
          <a:p>
            <a:pPr lvl="1"/>
            <a:r>
              <a:rPr lang="en-US" dirty="0"/>
              <a:t>Work through a majority of the budget forms with their Budget Field Representative.</a:t>
            </a:r>
          </a:p>
          <a:p>
            <a:pPr lvl="1"/>
            <a:r>
              <a:rPr lang="en-US" dirty="0"/>
              <a:t>Learn to evaluate their proposed budget to understand if it is fully funded and if not, options to adopting a funded budget.</a:t>
            </a:r>
          </a:p>
          <a:p>
            <a:pPr lvl="1"/>
            <a:r>
              <a:rPr lang="en-US" dirty="0"/>
              <a:t>Receive a checklist that provides a detailed walkthrough of the remainder of the budgeting process that highlights important deadlines.</a:t>
            </a:r>
          </a:p>
        </p:txBody>
      </p:sp>
    </p:spTree>
    <p:extLst>
      <p:ext uri="{BB962C8B-B14F-4D97-AF65-F5344CB8AC3E}">
        <p14:creationId xmlns:p14="http://schemas.microsoft.com/office/powerpoint/2010/main" val="38524259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95057" y="365126"/>
            <a:ext cx="9358745" cy="872408"/>
          </a:xfrm>
        </p:spPr>
        <p:txBody>
          <a:bodyPr/>
          <a:lstStyle/>
          <a:p>
            <a:r>
              <a:rPr lang="en-US" dirty="0"/>
              <a:t>Budget Workshops</a:t>
            </a:r>
            <a:endParaRPr lang="en-US" altLang="en-US" dirty="0">
              <a:solidFill>
                <a:schemeClr val="bg1"/>
              </a:solidFill>
            </a:endParaRPr>
          </a:p>
        </p:txBody>
      </p:sp>
      <p:sp>
        <p:nvSpPr>
          <p:cNvPr id="30723" name="Content Placeholder 8"/>
          <p:cNvSpPr>
            <a:spLocks noGrp="1"/>
          </p:cNvSpPr>
          <p:nvPr>
            <p:ph type="body" sz="quarter" idx="10"/>
          </p:nvPr>
        </p:nvSpPr>
        <p:spPr>
          <a:xfrm>
            <a:off x="1068782" y="2078042"/>
            <a:ext cx="10545289" cy="4370387"/>
          </a:xfrm>
        </p:spPr>
        <p:txBody>
          <a:bodyPr/>
          <a:lstStyle/>
          <a:p>
            <a:r>
              <a:rPr lang="en-US" altLang="en-US" dirty="0"/>
              <a:t>Be sure to carefully review the list of required documents in the invitation that largely includes:</a:t>
            </a:r>
          </a:p>
          <a:p>
            <a:pPr lvl="1"/>
            <a:r>
              <a:rPr lang="en-US" altLang="en-US" dirty="0"/>
              <a:t>June 30 cash balances and expenditures</a:t>
            </a:r>
          </a:p>
          <a:p>
            <a:pPr lvl="1"/>
            <a:r>
              <a:rPr lang="en-US" altLang="en-US" dirty="0"/>
              <a:t>Next year’s budget (Form 1) completed in Budgets 2.0</a:t>
            </a:r>
          </a:p>
          <a:p>
            <a:pPr lvl="1"/>
            <a:r>
              <a:rPr lang="en-US" altLang="en-US" dirty="0"/>
              <a:t>Public hearing and adoption meeting dates</a:t>
            </a:r>
          </a:p>
          <a:p>
            <a:r>
              <a:rPr lang="en-US" altLang="en-US" dirty="0"/>
              <a:t>Preparation is required to get the most from this 45-minute appointment.</a:t>
            </a:r>
          </a:p>
          <a:p>
            <a:endParaRPr lang="en-US" altLang="en-US" dirty="0"/>
          </a:p>
        </p:txBody>
      </p:sp>
      <p:sp>
        <p:nvSpPr>
          <p:cNvPr id="7" name="Slide Number Placeholder 6"/>
          <p:cNvSpPr>
            <a:spLocks noGrp="1"/>
          </p:cNvSpPr>
          <p:nvPr>
            <p:ph type="sldNum" sz="quarter" idx="13"/>
          </p:nvPr>
        </p:nvSpPr>
        <p:spPr>
          <a:xfrm>
            <a:off x="8610600" y="6356354"/>
            <a:ext cx="2743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675" kern="1200">
                <a:solidFill>
                  <a:schemeClr val="tx1">
                    <a:tint val="75000"/>
                  </a:schemeClr>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52C8A70D-44AE-4C35-83FA-BE9ACB2EA4F7}" type="slidenum">
              <a:rPr lang="en-US" altLang="en-US" smtClean="0"/>
              <a:pPr>
                <a:defRPr/>
              </a:pPr>
              <a:t>37</a:t>
            </a:fld>
            <a:endParaRPr lang="en-US" altLang="en-US"/>
          </a:p>
        </p:txBody>
      </p:sp>
    </p:spTree>
    <p:extLst>
      <p:ext uri="{BB962C8B-B14F-4D97-AF65-F5344CB8AC3E}">
        <p14:creationId xmlns:p14="http://schemas.microsoft.com/office/powerpoint/2010/main" val="37519814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ltLang="en-US"/>
              <a:t>Contact the Department</a:t>
            </a:r>
          </a:p>
        </p:txBody>
      </p:sp>
      <p:sp>
        <p:nvSpPr>
          <p:cNvPr id="109571" name="Content Placeholder 9"/>
          <p:cNvSpPr>
            <a:spLocks noGrp="1"/>
          </p:cNvSpPr>
          <p:nvPr>
            <p:ph type="body" sz="quarter" idx="10"/>
          </p:nvPr>
        </p:nvSpPr>
        <p:spPr/>
        <p:txBody>
          <a:bodyPr>
            <a:normAutofit/>
          </a:bodyPr>
          <a:lstStyle/>
          <a:p>
            <a:r>
              <a:rPr lang="en-US" altLang="en-US"/>
              <a:t>Gateway Support: </a:t>
            </a:r>
            <a:r>
              <a:rPr lang="en-US" altLang="en-US">
                <a:hlinkClick r:id="rId3"/>
              </a:rPr>
              <a:t>support@dlgf.in.gov</a:t>
            </a:r>
            <a:r>
              <a:rPr lang="en-US" altLang="en-US"/>
              <a:t> </a:t>
            </a:r>
          </a:p>
          <a:p>
            <a:r>
              <a:rPr lang="en-US" altLang="en-US"/>
              <a:t>Telephone: (317) 232-3777</a:t>
            </a:r>
          </a:p>
          <a:p>
            <a:r>
              <a:rPr lang="en-US" altLang="en-US"/>
              <a:t>Toll Free: (888) 739-9826</a:t>
            </a:r>
          </a:p>
          <a:p>
            <a:r>
              <a:rPr lang="en-US" altLang="en-US"/>
              <a:t>Website: </a:t>
            </a:r>
            <a:r>
              <a:rPr lang="en-US" altLang="en-US">
                <a:hlinkClick r:id="rId4"/>
              </a:rPr>
              <a:t>www.in.gov/dlgf</a:t>
            </a:r>
            <a:endParaRPr lang="en-US" altLang="en-US"/>
          </a:p>
          <a:p>
            <a:pPr lvl="1"/>
            <a:r>
              <a:rPr lang="en-US" altLang="en-US"/>
              <a:t>“Contact Us”: https://www.in.gov/dlgf/contact-us/ </a:t>
            </a:r>
          </a:p>
          <a:p>
            <a:pPr lvl="1"/>
            <a:r>
              <a:rPr lang="en-US" altLang="en-US"/>
              <a:t>Budget Field Representative Map: </a:t>
            </a:r>
            <a:r>
              <a:rPr lang="en-US" altLang="en-US">
                <a:hlinkClick r:id="rId5"/>
              </a:rPr>
              <a:t>https://www.in.gov/dlgf/files/maps/Map-Field-Rep-Map-Budget.pdf</a:t>
            </a:r>
            <a:r>
              <a:rPr lang="en-US" altLang="en-US"/>
              <a:t> </a:t>
            </a:r>
          </a:p>
        </p:txBody>
      </p:sp>
      <p:sp>
        <p:nvSpPr>
          <p:cNvPr id="6" name="Slide Number Placeholder 5"/>
          <p:cNvSpPr>
            <a:spLocks noGrp="1"/>
          </p:cNvSpPr>
          <p:nvPr>
            <p:ph type="sldNum" sz="quarter" idx="13"/>
          </p:nvPr>
        </p:nvSpPr>
        <p:spPr>
          <a:xfrm>
            <a:off x="8610600" y="6356354"/>
            <a:ext cx="2743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675" kern="1200">
                <a:solidFill>
                  <a:schemeClr val="tx1">
                    <a:tint val="75000"/>
                  </a:schemeClr>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52C8A70D-44AE-4C35-83FA-BE9ACB2EA4F7}" type="slidenum">
              <a:rPr lang="en-US" altLang="en-US" smtClean="0"/>
              <a:pPr>
                <a:defRPr/>
              </a:pPr>
              <a:t>38</a:t>
            </a:fld>
            <a:endParaRPr lang="en-US" altLang="en-US"/>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4C6FB5-B21E-D7A1-4DE6-A71B2B48C8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B2830-D2A2-9904-B2AF-169F6B3A35CD}"/>
              </a:ext>
            </a:extLst>
          </p:cNvPr>
          <p:cNvSpPr>
            <a:spLocks noGrp="1"/>
          </p:cNvSpPr>
          <p:nvPr>
            <p:ph type="title"/>
          </p:nvPr>
        </p:nvSpPr>
        <p:spPr>
          <a:xfrm>
            <a:off x="1995057" y="365126"/>
            <a:ext cx="9358745" cy="872408"/>
          </a:xfrm>
        </p:spPr>
        <p:txBody>
          <a:bodyPr/>
          <a:lstStyle/>
          <a:p>
            <a:r>
              <a:rPr lang="en-US"/>
              <a:t>Resources Available 3</a:t>
            </a:r>
          </a:p>
        </p:txBody>
      </p:sp>
      <p:sp>
        <p:nvSpPr>
          <p:cNvPr id="3" name="Text Placeholder 2">
            <a:extLst>
              <a:ext uri="{FF2B5EF4-FFF2-40B4-BE49-F238E27FC236}">
                <a16:creationId xmlns:a16="http://schemas.microsoft.com/office/drawing/2014/main" id="{4BCC8A08-852F-EDC5-1909-8C8506DF8815}"/>
              </a:ext>
            </a:extLst>
          </p:cNvPr>
          <p:cNvSpPr>
            <a:spLocks noGrp="1"/>
          </p:cNvSpPr>
          <p:nvPr>
            <p:ph type="body" sz="quarter" idx="10"/>
          </p:nvPr>
        </p:nvSpPr>
        <p:spPr>
          <a:xfrm>
            <a:off x="1068388" y="2078038"/>
            <a:ext cx="5027612" cy="4370387"/>
          </a:xfrm>
        </p:spPr>
        <p:txBody>
          <a:bodyPr>
            <a:normAutofit fontScale="92500"/>
          </a:bodyPr>
          <a:lstStyle/>
          <a:p>
            <a:r>
              <a:rPr lang="en-US" dirty="0"/>
              <a:t>Your Budget Field Representative is your primary point of contact for Department budget matters.</a:t>
            </a:r>
          </a:p>
          <a:p>
            <a:r>
              <a:rPr lang="en-US" dirty="0"/>
              <a:t>While not able to provide legal or financial advice, they can:</a:t>
            </a:r>
          </a:p>
          <a:p>
            <a:pPr lvl="1"/>
            <a:r>
              <a:rPr lang="en-US" dirty="0"/>
              <a:t>Explain changes in procedures.</a:t>
            </a:r>
          </a:p>
          <a:p>
            <a:pPr lvl="1"/>
            <a:r>
              <a:rPr lang="en-US" dirty="0"/>
              <a:t>Identify resources available for local officials.</a:t>
            </a:r>
          </a:p>
          <a:p>
            <a:pPr lvl="1"/>
            <a:r>
              <a:rPr lang="en-US" dirty="0"/>
              <a:t>Help you to avoid common mistakes made during the budget cycle.</a:t>
            </a:r>
          </a:p>
          <a:p>
            <a:r>
              <a:rPr lang="en-US" dirty="0">
                <a:hlinkClick r:id="rId2"/>
              </a:rPr>
              <a:t>Budget Field Rep Assignments Map</a:t>
            </a:r>
            <a:r>
              <a:rPr lang="en-US" dirty="0"/>
              <a:t>.</a:t>
            </a:r>
          </a:p>
        </p:txBody>
      </p:sp>
      <p:sp>
        <p:nvSpPr>
          <p:cNvPr id="4" name="Slide Number Placeholder 3">
            <a:extLst>
              <a:ext uri="{FF2B5EF4-FFF2-40B4-BE49-F238E27FC236}">
                <a16:creationId xmlns:a16="http://schemas.microsoft.com/office/drawing/2014/main" id="{4C3F581D-27CB-424A-DC4A-FE0A7701A2E3}"/>
              </a:ext>
            </a:extLst>
          </p:cNvPr>
          <p:cNvSpPr>
            <a:spLocks noGrp="1"/>
          </p:cNvSpPr>
          <p:nvPr>
            <p:ph type="sldNum" sz="quarter" idx="13"/>
          </p:nvPr>
        </p:nvSpPr>
        <p:spPr>
          <a:xfrm>
            <a:off x="8610600" y="6356354"/>
            <a:ext cx="2743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675" kern="1200">
                <a:solidFill>
                  <a:schemeClr val="tx1">
                    <a:tint val="75000"/>
                  </a:schemeClr>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52C8A70D-44AE-4C35-83FA-BE9ACB2EA4F7}" type="slidenum">
              <a:rPr lang="en-US" altLang="en-US" smtClean="0"/>
              <a:pPr>
                <a:defRPr/>
              </a:pPr>
              <a:t>39</a:t>
            </a:fld>
            <a:endParaRPr lang="en-US"/>
          </a:p>
        </p:txBody>
      </p:sp>
      <p:pic>
        <p:nvPicPr>
          <p:cNvPr id="6" name="Picture 5" descr="Budget Field Representative County Assignments Map">
            <a:extLst>
              <a:ext uri="{FF2B5EF4-FFF2-40B4-BE49-F238E27FC236}">
                <a16:creationId xmlns:a16="http://schemas.microsoft.com/office/drawing/2014/main" id="{EA17E6C2-2CCA-F8D0-ACF1-BB8970349ED7}"/>
              </a:ext>
            </a:extLst>
          </p:cNvPr>
          <p:cNvPicPr>
            <a:picLocks noChangeAspect="1"/>
          </p:cNvPicPr>
          <p:nvPr/>
        </p:nvPicPr>
        <p:blipFill>
          <a:blip r:embed="rId3"/>
          <a:srcRect t="8414"/>
          <a:stretch>
            <a:fillRect/>
          </a:stretch>
        </p:blipFill>
        <p:spPr>
          <a:xfrm>
            <a:off x="6504879" y="76200"/>
            <a:ext cx="5510719" cy="6645279"/>
          </a:xfrm>
          <a:prstGeom prst="rect">
            <a:avLst/>
          </a:prstGeom>
        </p:spPr>
      </p:pic>
    </p:spTree>
    <p:extLst>
      <p:ext uri="{BB962C8B-B14F-4D97-AF65-F5344CB8AC3E}">
        <p14:creationId xmlns:p14="http://schemas.microsoft.com/office/powerpoint/2010/main" val="3205348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F1F657-6FFB-23DC-2CE1-B2FB58DF7A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CABD6-0327-5348-3338-3C82B8CC7418}"/>
              </a:ext>
            </a:extLst>
          </p:cNvPr>
          <p:cNvSpPr>
            <a:spLocks noGrp="1"/>
          </p:cNvSpPr>
          <p:nvPr>
            <p:ph type="title"/>
          </p:nvPr>
        </p:nvSpPr>
        <p:spPr>
          <a:xfrm>
            <a:off x="1995056" y="365126"/>
            <a:ext cx="9358745" cy="872408"/>
          </a:xfrm>
        </p:spPr>
        <p:txBody>
          <a:bodyPr>
            <a:noAutofit/>
          </a:bodyPr>
          <a:lstStyle/>
          <a:p>
            <a:r>
              <a:rPr lang="en-US" dirty="0"/>
              <a:t>Legislative Overview Webinar</a:t>
            </a:r>
          </a:p>
        </p:txBody>
      </p:sp>
      <p:sp>
        <p:nvSpPr>
          <p:cNvPr id="3" name="Text Placeholder 2">
            <a:extLst>
              <a:ext uri="{FF2B5EF4-FFF2-40B4-BE49-F238E27FC236}">
                <a16:creationId xmlns:a16="http://schemas.microsoft.com/office/drawing/2014/main" id="{7333AAE1-19E7-EABA-5A99-E4C5DFB46119}"/>
              </a:ext>
            </a:extLst>
          </p:cNvPr>
          <p:cNvSpPr>
            <a:spLocks noGrp="1"/>
          </p:cNvSpPr>
          <p:nvPr>
            <p:ph type="body" sz="quarter" idx="10"/>
          </p:nvPr>
        </p:nvSpPr>
        <p:spPr>
          <a:xfrm>
            <a:off x="1068388" y="2078038"/>
            <a:ext cx="4121450" cy="4370387"/>
          </a:xfrm>
        </p:spPr>
        <p:txBody>
          <a:bodyPr/>
          <a:lstStyle/>
          <a:p>
            <a:r>
              <a:rPr lang="en-US" dirty="0"/>
              <a:t>On June 17, the Department will be holding a legislative overview webinar. </a:t>
            </a:r>
          </a:p>
          <a:p>
            <a:r>
              <a:rPr lang="en-US" dirty="0"/>
              <a:t>Sign up for the webinar at: </a:t>
            </a:r>
          </a:p>
          <a:p>
            <a:pPr lvl="1"/>
            <a:r>
              <a:rPr lang="en-US" dirty="0">
                <a:hlinkClick r:id="rId2"/>
              </a:rPr>
              <a:t>https://www.in.gov/dlgf/continuing-education/webinars/</a:t>
            </a:r>
            <a:endParaRPr lang="en-US" dirty="0"/>
          </a:p>
          <a:p>
            <a:r>
              <a:rPr lang="en-US" dirty="0"/>
              <a:t>The webinar will be recorded and posted shortly after.</a:t>
            </a:r>
          </a:p>
        </p:txBody>
      </p:sp>
      <p:sp>
        <p:nvSpPr>
          <p:cNvPr id="4" name="Slide Number Placeholder 3">
            <a:extLst>
              <a:ext uri="{FF2B5EF4-FFF2-40B4-BE49-F238E27FC236}">
                <a16:creationId xmlns:a16="http://schemas.microsoft.com/office/drawing/2014/main" id="{CEA55113-6D87-CE99-F744-22E574F63B53}"/>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4</a:t>
            </a:fld>
            <a:endParaRPr lang="en-US" altLang="en-US"/>
          </a:p>
        </p:txBody>
      </p:sp>
      <p:pic>
        <p:nvPicPr>
          <p:cNvPr id="6" name="Picture 5">
            <a:extLst>
              <a:ext uri="{FF2B5EF4-FFF2-40B4-BE49-F238E27FC236}">
                <a16:creationId xmlns:a16="http://schemas.microsoft.com/office/drawing/2014/main" id="{30E05CF6-F27D-5910-7D51-8C1B289880A5}"/>
              </a:ext>
            </a:extLst>
          </p:cNvPr>
          <p:cNvPicPr>
            <a:picLocks noChangeAspect="1"/>
          </p:cNvPicPr>
          <p:nvPr/>
        </p:nvPicPr>
        <p:blipFill>
          <a:blip r:embed="rId3"/>
          <a:stretch>
            <a:fillRect/>
          </a:stretch>
        </p:blipFill>
        <p:spPr>
          <a:xfrm>
            <a:off x="5811885" y="1647409"/>
            <a:ext cx="6226080" cy="4801016"/>
          </a:xfrm>
          <a:prstGeom prst="rect">
            <a:avLst/>
          </a:prstGeom>
        </p:spPr>
      </p:pic>
      <p:sp>
        <p:nvSpPr>
          <p:cNvPr id="8" name="Rectangle 7">
            <a:extLst>
              <a:ext uri="{FF2B5EF4-FFF2-40B4-BE49-F238E27FC236}">
                <a16:creationId xmlns:a16="http://schemas.microsoft.com/office/drawing/2014/main" id="{EBF059D1-AFEA-4789-9A08-497356C1EDCC}"/>
              </a:ext>
            </a:extLst>
          </p:cNvPr>
          <p:cNvSpPr/>
          <p:nvPr/>
        </p:nvSpPr>
        <p:spPr>
          <a:xfrm>
            <a:off x="6029325" y="6191250"/>
            <a:ext cx="885825" cy="257175"/>
          </a:xfrm>
          <a:prstGeom prst="rect">
            <a:avLst/>
          </a:prstGeom>
          <a:no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59290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E0B847-A424-5163-1E11-C6040896CB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378996-C8A7-DCAE-B97B-39B6E9F4CF2F}"/>
              </a:ext>
            </a:extLst>
          </p:cNvPr>
          <p:cNvSpPr>
            <a:spLocks noGrp="1"/>
          </p:cNvSpPr>
          <p:nvPr>
            <p:ph type="title"/>
          </p:nvPr>
        </p:nvSpPr>
        <p:spPr/>
        <p:txBody>
          <a:bodyPr>
            <a:normAutofit/>
          </a:bodyPr>
          <a:lstStyle/>
          <a:p>
            <a:r>
              <a:rPr lang="en-US" dirty="0"/>
              <a:t>Budget 2.0 Demo</a:t>
            </a:r>
          </a:p>
        </p:txBody>
      </p:sp>
      <p:sp>
        <p:nvSpPr>
          <p:cNvPr id="3" name="Slide Number Placeholder 2">
            <a:extLst>
              <a:ext uri="{FF2B5EF4-FFF2-40B4-BE49-F238E27FC236}">
                <a16:creationId xmlns:a16="http://schemas.microsoft.com/office/drawing/2014/main" id="{8266F059-2F6A-250B-71A1-A929F686AB38}"/>
              </a:ext>
            </a:extLst>
          </p:cNvPr>
          <p:cNvSpPr>
            <a:spLocks noGrp="1"/>
          </p:cNvSpPr>
          <p:nvPr>
            <p:ph type="sldNum" sz="quarter" idx="12"/>
          </p:nvPr>
        </p:nvSpPr>
        <p:spPr>
          <a:xfrm>
            <a:off x="8610600" y="6356352"/>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kumimoji="1" sz="900" kern="1200">
                <a:solidFill>
                  <a:schemeClr val="tx1">
                    <a:tint val="75000"/>
                  </a:schemeClr>
                </a:solidFill>
                <a:latin typeface="Times New Roman" pitchFamily="18" charset="0"/>
                <a:ea typeface="+mn-ea"/>
                <a:cs typeface="Arial" charset="0"/>
              </a:defRPr>
            </a:lvl1pPr>
            <a:lvl2pPr marL="457200" algn="l" rtl="0" fontAlgn="base">
              <a:spcBef>
                <a:spcPct val="0"/>
              </a:spcBef>
              <a:spcAft>
                <a:spcPct val="0"/>
              </a:spcAft>
              <a:defRPr kumimoji="1" sz="20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0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0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000" kern="1200">
                <a:solidFill>
                  <a:schemeClr val="tx1"/>
                </a:solidFill>
                <a:latin typeface="Times New Roman" pitchFamily="18" charset="0"/>
                <a:ea typeface="+mn-ea"/>
                <a:cs typeface="Arial" charset="0"/>
              </a:defRPr>
            </a:lvl5pPr>
            <a:lvl6pPr marL="2286000" algn="l" defTabSz="914400" rtl="0" eaLnBrk="1" latinLnBrk="0" hangingPunct="1">
              <a:defRPr kumimoji="1" sz="2000" kern="1200">
                <a:solidFill>
                  <a:schemeClr val="tx1"/>
                </a:solidFill>
                <a:latin typeface="Times New Roman" pitchFamily="18" charset="0"/>
                <a:ea typeface="+mn-ea"/>
                <a:cs typeface="Arial" charset="0"/>
              </a:defRPr>
            </a:lvl6pPr>
            <a:lvl7pPr marL="2743200" algn="l" defTabSz="914400" rtl="0" eaLnBrk="1" latinLnBrk="0" hangingPunct="1">
              <a:defRPr kumimoji="1" sz="2000" kern="1200">
                <a:solidFill>
                  <a:schemeClr val="tx1"/>
                </a:solidFill>
                <a:latin typeface="Times New Roman" pitchFamily="18" charset="0"/>
                <a:ea typeface="+mn-ea"/>
                <a:cs typeface="Arial" charset="0"/>
              </a:defRPr>
            </a:lvl7pPr>
            <a:lvl8pPr marL="3200400" algn="l" defTabSz="914400" rtl="0" eaLnBrk="1" latinLnBrk="0" hangingPunct="1">
              <a:defRPr kumimoji="1" sz="2000" kern="1200">
                <a:solidFill>
                  <a:schemeClr val="tx1"/>
                </a:solidFill>
                <a:latin typeface="Times New Roman" pitchFamily="18" charset="0"/>
                <a:ea typeface="+mn-ea"/>
                <a:cs typeface="Arial" charset="0"/>
              </a:defRPr>
            </a:lvl8pPr>
            <a:lvl9pPr marL="3657600" algn="l" defTabSz="914400" rtl="0" eaLnBrk="1" latinLnBrk="0" hangingPunct="1">
              <a:defRPr kumimoji="1" sz="2000" kern="1200">
                <a:solidFill>
                  <a:schemeClr val="tx1"/>
                </a:solidFill>
                <a:latin typeface="Times New Roman" pitchFamily="18" charset="0"/>
                <a:ea typeface="+mn-ea"/>
                <a:cs typeface="Arial" charset="0"/>
              </a:defRPr>
            </a:lvl9pPr>
          </a:lstStyle>
          <a:p>
            <a:pPr>
              <a:defRPr/>
            </a:pPr>
            <a:fld id="{6398EDBA-AD89-457C-937A-D23926AF1608}" type="slidenum">
              <a:rPr lang="en-US" smtClean="0"/>
              <a:pPr>
                <a:defRPr/>
              </a:pPr>
              <a:t>40</a:t>
            </a:fld>
            <a:endParaRPr lang="en-US"/>
          </a:p>
        </p:txBody>
      </p:sp>
    </p:spTree>
    <p:extLst>
      <p:ext uri="{BB962C8B-B14F-4D97-AF65-F5344CB8AC3E}">
        <p14:creationId xmlns:p14="http://schemas.microsoft.com/office/powerpoint/2010/main" val="10821892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C8B954-D332-2782-CB47-1AAB549A0F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69C5C4-E1E5-FE08-DF31-E83C0D7BBD8C}"/>
              </a:ext>
            </a:extLst>
          </p:cNvPr>
          <p:cNvSpPr>
            <a:spLocks noGrp="1"/>
          </p:cNvSpPr>
          <p:nvPr>
            <p:ph type="title"/>
          </p:nvPr>
        </p:nvSpPr>
        <p:spPr>
          <a:xfrm>
            <a:off x="1995056" y="365126"/>
            <a:ext cx="9358745" cy="872408"/>
          </a:xfrm>
        </p:spPr>
        <p:txBody>
          <a:bodyPr/>
          <a:lstStyle/>
          <a:p>
            <a:r>
              <a:rPr lang="en-US" dirty="0"/>
              <a:t>Budget 2.0 Testing</a:t>
            </a:r>
          </a:p>
        </p:txBody>
      </p:sp>
      <p:sp>
        <p:nvSpPr>
          <p:cNvPr id="4" name="Slide Number Placeholder 3">
            <a:extLst>
              <a:ext uri="{FF2B5EF4-FFF2-40B4-BE49-F238E27FC236}">
                <a16:creationId xmlns:a16="http://schemas.microsoft.com/office/drawing/2014/main" id="{F08F62BD-032C-F51A-62CD-E8B328C52916}"/>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41</a:t>
            </a:fld>
            <a:endParaRPr lang="en-US" altLang="en-US"/>
          </a:p>
        </p:txBody>
      </p:sp>
      <p:sp>
        <p:nvSpPr>
          <p:cNvPr id="5" name="Text Placeholder 4">
            <a:extLst>
              <a:ext uri="{FF2B5EF4-FFF2-40B4-BE49-F238E27FC236}">
                <a16:creationId xmlns:a16="http://schemas.microsoft.com/office/drawing/2014/main" id="{B8139277-AEEE-A4B0-E3C8-5334CADE5AB8}"/>
              </a:ext>
            </a:extLst>
          </p:cNvPr>
          <p:cNvSpPr>
            <a:spLocks noGrp="1"/>
          </p:cNvSpPr>
          <p:nvPr>
            <p:ph type="body" sz="quarter" idx="10"/>
          </p:nvPr>
        </p:nvSpPr>
        <p:spPr/>
        <p:txBody>
          <a:bodyPr/>
          <a:lstStyle/>
          <a:p>
            <a:r>
              <a:rPr lang="en-US" dirty="0">
                <a:latin typeface="Franklin Gothic Book"/>
              </a:rPr>
              <a:t>This streamlined budget application is currently launched for testing until May 28, 2026 at </a:t>
            </a:r>
            <a:r>
              <a:rPr lang="en-US" dirty="0">
                <a:latin typeface="Franklin Gothic Book"/>
                <a:hlinkClick r:id="rId2"/>
              </a:rPr>
              <a:t>Budget2.ifionline.org</a:t>
            </a:r>
            <a:r>
              <a:rPr lang="en-US" dirty="0">
                <a:latin typeface="Franklin Gothic Book"/>
              </a:rPr>
              <a:t>. Budget 2.0 is currently scheduled to launch in early June for 2026 pay 2027.</a:t>
            </a:r>
          </a:p>
          <a:p>
            <a:r>
              <a:rPr lang="en-US" dirty="0">
                <a:latin typeface="Franklin Gothic Book"/>
              </a:rPr>
              <a:t>Below are some of the notable planned features The budgeting steps presented in a clear linear process.</a:t>
            </a:r>
          </a:p>
          <a:p>
            <a:pPr lvl="1"/>
            <a:r>
              <a:rPr lang="en-US" dirty="0">
                <a:latin typeface="Franklin Gothic Book"/>
              </a:rPr>
              <a:t>It will ask a few questions before certain forms to tailor the data collection process to only those that apply to you.</a:t>
            </a:r>
          </a:p>
          <a:p>
            <a:pPr lvl="1"/>
            <a:r>
              <a:rPr lang="en-US" dirty="0">
                <a:latin typeface="Franklin Gothic Book"/>
              </a:rPr>
              <a:t>Side by side comparisons of the previous year’s amounts will be available in the Form 1: Line-Item Budget Estimates and Form 2: Non-Property Tax Revenue Estimates. </a:t>
            </a:r>
          </a:p>
          <a:p>
            <a:pPr lvl="1"/>
            <a:r>
              <a:rPr lang="en-US" dirty="0">
                <a:latin typeface="Franklin Gothic Book"/>
              </a:rPr>
              <a:t>Incorporation of Department estimates available if desired.</a:t>
            </a:r>
            <a:endParaRPr lang="en-US" dirty="0"/>
          </a:p>
        </p:txBody>
      </p:sp>
    </p:spTree>
    <p:extLst>
      <p:ext uri="{BB962C8B-B14F-4D97-AF65-F5344CB8AC3E}">
        <p14:creationId xmlns:p14="http://schemas.microsoft.com/office/powerpoint/2010/main" val="49408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2E143-B4D6-44E9-B1FC-DF1FFC96593C}"/>
              </a:ext>
            </a:extLst>
          </p:cNvPr>
          <p:cNvSpPr>
            <a:spLocks noGrp="1"/>
          </p:cNvSpPr>
          <p:nvPr>
            <p:ph type="title"/>
          </p:nvPr>
        </p:nvSpPr>
        <p:spPr/>
        <p:txBody>
          <a:bodyPr/>
          <a:lstStyle/>
          <a:p>
            <a:r>
              <a:rPr lang="en-US"/>
              <a:t>Maximum Non-Binding Budgets for Libraries</a:t>
            </a:r>
          </a:p>
        </p:txBody>
      </p:sp>
      <p:sp>
        <p:nvSpPr>
          <p:cNvPr id="4" name="Slide Number Placeholder 3">
            <a:extLst>
              <a:ext uri="{FF2B5EF4-FFF2-40B4-BE49-F238E27FC236}">
                <a16:creationId xmlns:a16="http://schemas.microsoft.com/office/drawing/2014/main" id="{E8B35D9A-4E28-4427-BAF1-017CED3A0C20}"/>
              </a:ext>
            </a:extLst>
          </p:cNvPr>
          <p:cNvSpPr>
            <a:spLocks noGrp="1"/>
          </p:cNvSpPr>
          <p:nvPr>
            <p:ph type="sldNum" sz="quarter" idx="10"/>
          </p:nvPr>
        </p:nvSpPr>
        <p:spPr/>
        <p:txBody>
          <a:bodyPr/>
          <a:lstStyle/>
          <a:p>
            <a:pPr>
              <a:defRPr/>
            </a:pPr>
            <a:fld id="{8408DA03-A583-4B26-A31A-DAE13D8AB6C1}" type="slidenum">
              <a:rPr lang="en-US" altLang="en-US" smtClean="0"/>
              <a:pPr>
                <a:defRPr/>
              </a:pPr>
              <a:t>5</a:t>
            </a:fld>
            <a:endParaRPr lang="en-US" altLang="en-US"/>
          </a:p>
        </p:txBody>
      </p:sp>
    </p:spTree>
    <p:extLst>
      <p:ext uri="{BB962C8B-B14F-4D97-AF65-F5344CB8AC3E}">
        <p14:creationId xmlns:p14="http://schemas.microsoft.com/office/powerpoint/2010/main" val="3036945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A59C-6757-4F80-9930-AECF10EFDAE7}"/>
              </a:ext>
            </a:extLst>
          </p:cNvPr>
          <p:cNvSpPr>
            <a:spLocks noGrp="1"/>
          </p:cNvSpPr>
          <p:nvPr>
            <p:ph type="title"/>
          </p:nvPr>
        </p:nvSpPr>
        <p:spPr>
          <a:xfrm>
            <a:off x="1995056" y="365126"/>
            <a:ext cx="9358745" cy="872408"/>
          </a:xfrm>
        </p:spPr>
        <p:txBody>
          <a:bodyPr>
            <a:noAutofit/>
          </a:bodyPr>
          <a:lstStyle/>
          <a:p>
            <a:r>
              <a:rPr lang="en-US"/>
              <a:t>Maximum Non-Binding Budgets for Libraries</a:t>
            </a:r>
          </a:p>
        </p:txBody>
      </p:sp>
      <p:sp>
        <p:nvSpPr>
          <p:cNvPr id="3" name="Text Placeholder 2">
            <a:extLst>
              <a:ext uri="{FF2B5EF4-FFF2-40B4-BE49-F238E27FC236}">
                <a16:creationId xmlns:a16="http://schemas.microsoft.com/office/drawing/2014/main" id="{5F86FBEB-C05B-4B02-9283-A2A7BA8C8EA3}"/>
              </a:ext>
            </a:extLst>
          </p:cNvPr>
          <p:cNvSpPr>
            <a:spLocks noGrp="1"/>
          </p:cNvSpPr>
          <p:nvPr>
            <p:ph type="body" sz="quarter" idx="10"/>
          </p:nvPr>
        </p:nvSpPr>
        <p:spPr>
          <a:xfrm>
            <a:off x="1068781" y="2078040"/>
            <a:ext cx="10545289" cy="4370387"/>
          </a:xfrm>
        </p:spPr>
        <p:txBody>
          <a:bodyPr/>
          <a:lstStyle/>
          <a:p>
            <a:r>
              <a:rPr lang="en-US" dirty="0"/>
              <a:t>Libraries are unique as it relates to determining the appropriate fiscal body that is responsible for adopting their annual budget.</a:t>
            </a:r>
          </a:p>
          <a:p>
            <a:r>
              <a:rPr lang="en-US" dirty="0"/>
              <a:t>Annually, libraries will determine whether the budget will be adopted by the library board or an appropriate county, city, or town fiscal body.</a:t>
            </a:r>
          </a:p>
          <a:p>
            <a:r>
              <a:rPr lang="en-US" dirty="0"/>
              <a:t>The determination will be based on the:</a:t>
            </a:r>
          </a:p>
          <a:p>
            <a:pPr lvl="1"/>
            <a:r>
              <a:rPr lang="en-US" dirty="0"/>
              <a:t>Current year Department certified budget. </a:t>
            </a:r>
          </a:p>
          <a:p>
            <a:pPr lvl="1"/>
            <a:r>
              <a:rPr lang="en-US" dirty="0"/>
              <a:t>Maximum Levy Growth Quotient (MLGQ)</a:t>
            </a:r>
          </a:p>
          <a:p>
            <a:pPr lvl="1"/>
            <a:r>
              <a:rPr lang="en-US" dirty="0"/>
              <a:t>Ensuing year advertised budget.</a:t>
            </a:r>
          </a:p>
          <a:p>
            <a:pPr marL="457200" lvl="1" indent="0">
              <a:buNone/>
            </a:pPr>
            <a:endParaRPr lang="en-US" dirty="0"/>
          </a:p>
        </p:txBody>
      </p:sp>
      <p:sp>
        <p:nvSpPr>
          <p:cNvPr id="4" name="Slide Number Placeholder 3">
            <a:extLst>
              <a:ext uri="{FF2B5EF4-FFF2-40B4-BE49-F238E27FC236}">
                <a16:creationId xmlns:a16="http://schemas.microsoft.com/office/drawing/2014/main" id="{1BB391B1-D2AD-4059-8F34-CED1EC400B89}"/>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6</a:t>
            </a:fld>
            <a:endParaRPr lang="en-US" altLang="en-US"/>
          </a:p>
        </p:txBody>
      </p:sp>
    </p:spTree>
    <p:extLst>
      <p:ext uri="{BB962C8B-B14F-4D97-AF65-F5344CB8AC3E}">
        <p14:creationId xmlns:p14="http://schemas.microsoft.com/office/powerpoint/2010/main" val="409531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F05C6B-17B6-84F3-3758-5289E39C6B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1A1A3-0EED-1E88-709B-82131FE516FD}"/>
              </a:ext>
            </a:extLst>
          </p:cNvPr>
          <p:cNvSpPr>
            <a:spLocks noGrp="1"/>
          </p:cNvSpPr>
          <p:nvPr>
            <p:ph type="title"/>
          </p:nvPr>
        </p:nvSpPr>
        <p:spPr>
          <a:xfrm>
            <a:off x="1995056" y="365126"/>
            <a:ext cx="9358745" cy="872408"/>
          </a:xfrm>
        </p:spPr>
        <p:txBody>
          <a:bodyPr>
            <a:noAutofit/>
          </a:bodyPr>
          <a:lstStyle/>
          <a:p>
            <a:r>
              <a:rPr lang="en-US" dirty="0"/>
              <a:t>Maximum Non-Binding Budgets for Libraries (Change for Pay 2027)</a:t>
            </a:r>
          </a:p>
        </p:txBody>
      </p:sp>
      <p:sp>
        <p:nvSpPr>
          <p:cNvPr id="3" name="Text Placeholder 2">
            <a:extLst>
              <a:ext uri="{FF2B5EF4-FFF2-40B4-BE49-F238E27FC236}">
                <a16:creationId xmlns:a16="http://schemas.microsoft.com/office/drawing/2014/main" id="{3F6F10CD-0501-1788-6082-6C4667080F0F}"/>
              </a:ext>
            </a:extLst>
          </p:cNvPr>
          <p:cNvSpPr>
            <a:spLocks noGrp="1"/>
          </p:cNvSpPr>
          <p:nvPr>
            <p:ph type="body" sz="quarter" idx="10"/>
          </p:nvPr>
        </p:nvSpPr>
        <p:spPr>
          <a:xfrm>
            <a:off x="1068781" y="2078040"/>
            <a:ext cx="10545289" cy="4370387"/>
          </a:xfrm>
        </p:spPr>
        <p:txBody>
          <a:bodyPr/>
          <a:lstStyle/>
          <a:p>
            <a:r>
              <a:rPr lang="en-US" dirty="0">
                <a:ea typeface="Times New Roman" panose="02020603050405020304" pitchFamily="18" charset="0"/>
              </a:rPr>
              <a:t>Ind. Code §</a:t>
            </a:r>
            <a:r>
              <a:rPr lang="en-US" dirty="0"/>
              <a:t> 6-1.1-17-20.3 states that a public library is subject to binding review if its proposed upcoming year’s budget is increased by a certain percentage compared to the previous year’s budget. As amended by HEA 1406-2026, the threshold is the percent increase that is the result of:</a:t>
            </a:r>
          </a:p>
          <a:p>
            <a:pPr lvl="1"/>
            <a:r>
              <a:rPr lang="en-US" dirty="0"/>
              <a:t>the MLGQ, rounded to the nearest thousandth (0.001); </a:t>
            </a:r>
          </a:p>
          <a:p>
            <a:pPr lvl="2"/>
            <a:r>
              <a:rPr lang="en-US" dirty="0"/>
              <a:t>minus one (1);</a:t>
            </a:r>
          </a:p>
          <a:p>
            <a:pPr lvl="2"/>
            <a:r>
              <a:rPr lang="en-US" dirty="0"/>
              <a:t>multiplied by five-tenths (0.5).</a:t>
            </a:r>
          </a:p>
          <a:p>
            <a:pPr marL="0" indent="0">
              <a:buNone/>
            </a:pPr>
            <a:r>
              <a:rPr lang="en-US" dirty="0"/>
              <a:t> </a:t>
            </a:r>
          </a:p>
          <a:p>
            <a:pPr marL="0" indent="0">
              <a:buNone/>
            </a:pPr>
            <a:r>
              <a:rPr lang="en-US" dirty="0"/>
              <a:t>For example, assume that for the upcoming budget year, the MLGQ is 1.05. Following the order of operations above, the percent increase that would determine whether a public library’s budget is subject to binding review is </a:t>
            </a:r>
            <a:r>
              <a:rPr lang="en-US" b="1" dirty="0"/>
              <a:t>0.025 or 2.5%.</a:t>
            </a:r>
            <a:endParaRPr lang="en-US" dirty="0"/>
          </a:p>
          <a:p>
            <a:endParaRPr lang="en-US" dirty="0"/>
          </a:p>
        </p:txBody>
      </p:sp>
      <p:sp>
        <p:nvSpPr>
          <p:cNvPr id="4" name="Slide Number Placeholder 3">
            <a:extLst>
              <a:ext uri="{FF2B5EF4-FFF2-40B4-BE49-F238E27FC236}">
                <a16:creationId xmlns:a16="http://schemas.microsoft.com/office/drawing/2014/main" id="{E4748803-8B9D-1E8B-7A42-D09E7D9F99EE}"/>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7</a:t>
            </a:fld>
            <a:endParaRPr lang="en-US" altLang="en-US"/>
          </a:p>
        </p:txBody>
      </p:sp>
    </p:spTree>
    <p:extLst>
      <p:ext uri="{BB962C8B-B14F-4D97-AF65-F5344CB8AC3E}">
        <p14:creationId xmlns:p14="http://schemas.microsoft.com/office/powerpoint/2010/main" val="2484665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C80DD-FD75-4A1C-BD53-A2664EF00254}"/>
              </a:ext>
            </a:extLst>
          </p:cNvPr>
          <p:cNvSpPr>
            <a:spLocks noGrp="1"/>
          </p:cNvSpPr>
          <p:nvPr>
            <p:ph type="title"/>
          </p:nvPr>
        </p:nvSpPr>
        <p:spPr>
          <a:xfrm>
            <a:off x="1995056" y="365126"/>
            <a:ext cx="9358745" cy="872408"/>
          </a:xfrm>
        </p:spPr>
        <p:txBody>
          <a:bodyPr>
            <a:noAutofit/>
          </a:bodyPr>
          <a:lstStyle/>
          <a:p>
            <a:r>
              <a:rPr lang="en-US" dirty="0"/>
              <a:t>Maximum Non-Binding Budgets for Libraries (Change for Pay 2027)</a:t>
            </a:r>
          </a:p>
        </p:txBody>
      </p:sp>
      <p:sp>
        <p:nvSpPr>
          <p:cNvPr id="3" name="Text Placeholder 2">
            <a:extLst>
              <a:ext uri="{FF2B5EF4-FFF2-40B4-BE49-F238E27FC236}">
                <a16:creationId xmlns:a16="http://schemas.microsoft.com/office/drawing/2014/main" id="{7C0D633B-5551-4B63-85AA-8EC37C6F4EB5}"/>
              </a:ext>
            </a:extLst>
          </p:cNvPr>
          <p:cNvSpPr>
            <a:spLocks noGrp="1"/>
          </p:cNvSpPr>
          <p:nvPr>
            <p:ph type="body" sz="quarter" idx="10"/>
          </p:nvPr>
        </p:nvSpPr>
        <p:spPr>
          <a:xfrm>
            <a:off x="1068781" y="2078040"/>
            <a:ext cx="10545289" cy="4370387"/>
          </a:xfrm>
        </p:spPr>
        <p:txBody>
          <a:bodyPr/>
          <a:lstStyle/>
          <a:p>
            <a:r>
              <a:rPr lang="en-US" dirty="0"/>
              <a:t>Library boards wanting to advertise and adopt their own budgets and levies, may not increase their budget by </a:t>
            </a:r>
            <a:r>
              <a:rPr lang="en-US" u="sng" dirty="0"/>
              <a:t>half of the MLGQ</a:t>
            </a:r>
            <a:r>
              <a:rPr lang="en-US" dirty="0"/>
              <a:t> or </a:t>
            </a:r>
            <a:r>
              <a:rPr lang="en-US" u="sng" dirty="0"/>
              <a:t>more</a:t>
            </a:r>
            <a:r>
              <a:rPr lang="en-US" dirty="0"/>
              <a:t>. </a:t>
            </a:r>
          </a:p>
          <a:p>
            <a:r>
              <a:rPr lang="en-US" dirty="0"/>
              <a:t>In the next two examples for the ensuing year, the library board will have the authority to advertise and adopt any budget less than or equal to the calculated maximum amount.</a:t>
            </a:r>
          </a:p>
          <a:p>
            <a:r>
              <a:rPr lang="en-US" dirty="0"/>
              <a:t>Any budget advertised for more than this maximum amount, must be adopted by the appropriate county, city, or town fiscal body.</a:t>
            </a:r>
          </a:p>
          <a:p>
            <a:endParaRPr lang="en-US" dirty="0"/>
          </a:p>
        </p:txBody>
      </p:sp>
      <p:sp>
        <p:nvSpPr>
          <p:cNvPr id="4" name="Slide Number Placeholder 3">
            <a:extLst>
              <a:ext uri="{FF2B5EF4-FFF2-40B4-BE49-F238E27FC236}">
                <a16:creationId xmlns:a16="http://schemas.microsoft.com/office/drawing/2014/main" id="{5E2F8310-AD87-48D0-AA04-F8FA95315649}"/>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8</a:t>
            </a:fld>
            <a:endParaRPr lang="en-US" altLang="en-US"/>
          </a:p>
        </p:txBody>
      </p:sp>
    </p:spTree>
    <p:extLst>
      <p:ext uri="{BB962C8B-B14F-4D97-AF65-F5344CB8AC3E}">
        <p14:creationId xmlns:p14="http://schemas.microsoft.com/office/powerpoint/2010/main" val="1471161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374ABE-24ED-E789-A7FE-F7097699C37E}"/>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B285EA0C-D6C8-0A2E-3777-7FD1CAF32E36}"/>
              </a:ext>
            </a:extLst>
          </p:cNvPr>
          <p:cNvPicPr>
            <a:picLocks noChangeAspect="1"/>
          </p:cNvPicPr>
          <p:nvPr/>
        </p:nvPicPr>
        <p:blipFill>
          <a:blip r:embed="rId2"/>
          <a:stretch>
            <a:fillRect/>
          </a:stretch>
        </p:blipFill>
        <p:spPr>
          <a:xfrm>
            <a:off x="1678329" y="1683398"/>
            <a:ext cx="9004359" cy="4721035"/>
          </a:xfrm>
          <a:prstGeom prst="rect">
            <a:avLst/>
          </a:prstGeom>
        </p:spPr>
      </p:pic>
      <p:sp>
        <p:nvSpPr>
          <p:cNvPr id="2" name="Title 1">
            <a:extLst>
              <a:ext uri="{FF2B5EF4-FFF2-40B4-BE49-F238E27FC236}">
                <a16:creationId xmlns:a16="http://schemas.microsoft.com/office/drawing/2014/main" id="{700EE12A-50F5-7E7F-4E19-50D6D62D92FC}"/>
              </a:ext>
            </a:extLst>
          </p:cNvPr>
          <p:cNvSpPr>
            <a:spLocks noGrp="1"/>
          </p:cNvSpPr>
          <p:nvPr>
            <p:ph type="title"/>
          </p:nvPr>
        </p:nvSpPr>
        <p:spPr>
          <a:xfrm>
            <a:off x="1995056" y="365126"/>
            <a:ext cx="9358745" cy="872408"/>
          </a:xfrm>
        </p:spPr>
        <p:txBody>
          <a:bodyPr>
            <a:noAutofit/>
          </a:bodyPr>
          <a:lstStyle/>
          <a:p>
            <a:r>
              <a:rPr lang="en-US" dirty="0"/>
              <a:t>Maximum Non-Binding Budgets for Libraries (Change for Pay 2027)</a:t>
            </a:r>
          </a:p>
        </p:txBody>
      </p:sp>
      <p:sp>
        <p:nvSpPr>
          <p:cNvPr id="4" name="Slide Number Placeholder 3">
            <a:extLst>
              <a:ext uri="{FF2B5EF4-FFF2-40B4-BE49-F238E27FC236}">
                <a16:creationId xmlns:a16="http://schemas.microsoft.com/office/drawing/2014/main" id="{F9B507E5-05FE-A392-A7ED-34F691C50C8D}"/>
              </a:ext>
            </a:extLst>
          </p:cNvPr>
          <p:cNvSpPr>
            <a:spLocks noGrp="1"/>
          </p:cNvSpPr>
          <p:nvPr>
            <p:ph type="sldNum" sz="quarter" idx="11"/>
          </p:nvPr>
        </p:nvSpPr>
        <p:spPr>
          <a:xfrm>
            <a:off x="8610600" y="6356350"/>
            <a:ext cx="2743200" cy="365125"/>
          </a:xfrm>
        </p:spPr>
        <p:txBody>
          <a:bodyPr/>
          <a:lstStyle/>
          <a:p>
            <a:fld id="{8408DA03-A583-4B26-A31A-DAE13D8AB6C1}" type="slidenum">
              <a:rPr lang="en-US" altLang="en-US" smtClean="0"/>
              <a:pPr/>
              <a:t>9</a:t>
            </a:fld>
            <a:endParaRPr lang="en-US" altLang="en-US"/>
          </a:p>
        </p:txBody>
      </p:sp>
    </p:spTree>
    <p:extLst>
      <p:ext uri="{BB962C8B-B14F-4D97-AF65-F5344CB8AC3E}">
        <p14:creationId xmlns:p14="http://schemas.microsoft.com/office/powerpoint/2010/main" val="2744314860"/>
      </p:ext>
    </p:extLst>
  </p:cSld>
  <p:clrMapOvr>
    <a:masterClrMapping/>
  </p:clrMapOvr>
</p:sld>
</file>

<file path=ppt/theme/theme1.xml><?xml version="1.0" encoding="utf-8"?>
<a:theme xmlns:a="http://schemas.openxmlformats.org/drawingml/2006/main" name="Powerpoint Template 2019">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LGF Powerpoint Template.potx [Read-Only]" id="{6D15198A-10D1-4348-A148-45C5DE51FB1A}" vid="{FE88FFE3-8720-46A9-8B72-F465BBC9798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0564F9A4414A4A94B62627C536D70F" ma:contentTypeVersion="12" ma:contentTypeDescription="Create a new document." ma:contentTypeScope="" ma:versionID="47237384dba5ba5617ef532e5b362883">
  <xsd:schema xmlns:xsd="http://www.w3.org/2001/XMLSchema" xmlns:xs="http://www.w3.org/2001/XMLSchema" xmlns:p="http://schemas.microsoft.com/office/2006/metadata/properties" xmlns:ns2="4498fcad-af25-402b-ba78-edbcef40e3af" xmlns:ns3="ddb5066c-6899-482b-9ea0-5145f9da9989" targetNamespace="http://schemas.microsoft.com/office/2006/metadata/properties" ma:root="true" ma:fieldsID="3b3933e037f67892c3737eb5f0d67a7e" ns2:_="" ns3:_="">
    <xsd:import namespace="4498fcad-af25-402b-ba78-edbcef40e3af"/>
    <xsd:import namespace="ddb5066c-6899-482b-9ea0-5145f9da998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98fcad-af25-402b-ba78-edbcef40e3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2675d46-00a0-495e-b90c-e7abf5d36b7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db5066c-6899-482b-9ea0-5145f9da998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534a851-e52f-46fd-8e5e-09f3adb8a1eb}" ma:internalName="TaxCatchAll" ma:showField="CatchAllData" ma:web="6492d27a-8e88-483e-9a00-bb9b68bcd5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db5066c-6899-482b-9ea0-5145f9da9989" xsi:nil="true"/>
    <lcf76f155ced4ddcb4097134ff3c332f xmlns="4498fcad-af25-402b-ba78-edbcef40e3a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2C7C1BA-17F1-4F4C-B00F-4F32DEDC2A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98fcad-af25-402b-ba78-edbcef40e3af"/>
    <ds:schemaRef ds:uri="ddb5066c-6899-482b-9ea0-5145f9da99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72EDB9-FCB5-41DB-B9E6-B1C925B942F1}">
  <ds:schemaRefs>
    <ds:schemaRef ds:uri="http://schemas.microsoft.com/sharepoint/v3/contenttype/forms"/>
  </ds:schemaRefs>
</ds:datastoreItem>
</file>

<file path=customXml/itemProps3.xml><?xml version="1.0" encoding="utf-8"?>
<ds:datastoreItem xmlns:ds="http://schemas.openxmlformats.org/officeDocument/2006/customXml" ds:itemID="{42959595-636E-4289-A29A-8C427770E233}">
  <ds:schemaRefs>
    <ds:schemaRef ds:uri="http://purl.org/dc/terms/"/>
    <ds:schemaRef ds:uri="4498fcad-af25-402b-ba78-edbcef40e3af"/>
    <ds:schemaRef ds:uri="http://schemas.microsoft.com/office/2006/documentManagement/types"/>
    <ds:schemaRef ds:uri="http://schemas.microsoft.com/office/infopath/2007/PartnerControls"/>
    <ds:schemaRef ds:uri="http://purl.org/dc/dcmitype/"/>
    <ds:schemaRef ds:uri="http://www.w3.org/XML/1998/namespace"/>
    <ds:schemaRef ds:uri="http://schemas.openxmlformats.org/package/2006/metadata/core-properties"/>
    <ds:schemaRef ds:uri="ddb5066c-6899-482b-9ea0-5145f9da9989"/>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Practice Presentation</Template>
  <TotalTime>0</TotalTime>
  <Words>2702</Words>
  <Application>Microsoft Office PowerPoint</Application>
  <PresentationFormat>Widescreen</PresentationFormat>
  <Paragraphs>222</Paragraphs>
  <Slides>41</Slides>
  <Notes>4</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Powerpoint Template 2019</vt:lpstr>
      <vt:lpstr>State Library Introduction to the 2026 Pay 2027 Budget Cycle</vt:lpstr>
      <vt:lpstr>Disclaimer</vt:lpstr>
      <vt:lpstr>Agenda</vt:lpstr>
      <vt:lpstr>Legislative Overview Webinar</vt:lpstr>
      <vt:lpstr>Maximum Non-Binding Budgets for Libraries</vt:lpstr>
      <vt:lpstr>Maximum Non-Binding Budgets for Libraries</vt:lpstr>
      <vt:lpstr>Maximum Non-Binding Budgets for Libraries (Change for Pay 2027)</vt:lpstr>
      <vt:lpstr>Maximum Non-Binding Budgets for Libraries (Change for Pay 2027)</vt:lpstr>
      <vt:lpstr>Maximum Non-Binding Budgets for Libraries (Change for Pay 2027)</vt:lpstr>
      <vt:lpstr>Maximum Non-Binding Budgets for Libraries (Change for Pay 2027)</vt:lpstr>
      <vt:lpstr>Maximum Non-Binding Budgets for Libraries</vt:lpstr>
      <vt:lpstr>Maximum Non-Binding Budgets for Libraries</vt:lpstr>
      <vt:lpstr>Maximum Non-Binding Budgets for Libraries</vt:lpstr>
      <vt:lpstr>Maximum Budgets for Libraries – FAQ #1</vt:lpstr>
      <vt:lpstr>Maximum Budgets for Libraries – FAQ #2</vt:lpstr>
      <vt:lpstr>Maximum Budgets for Libraries – FAQ #3</vt:lpstr>
      <vt:lpstr>Maximum Budgets for Libraries – FAQ #4</vt:lpstr>
      <vt:lpstr>Maximum Budgets for Libraries – FAQ #5</vt:lpstr>
      <vt:lpstr>Public Library Eligibility for Binding Review by Fiscal Body Resolution</vt:lpstr>
      <vt:lpstr>Binding Review by Fiscal Body Resolution</vt:lpstr>
      <vt:lpstr>Binding Review by Fiscal Body Resolution</vt:lpstr>
      <vt:lpstr>Binding Review by Fiscal Body Resolution</vt:lpstr>
      <vt:lpstr>Budget Calendar</vt:lpstr>
      <vt:lpstr>Budget Calendar</vt:lpstr>
      <vt:lpstr>Budget Calendar – June 2026</vt:lpstr>
      <vt:lpstr>Budget Calendar – June 30</vt:lpstr>
      <vt:lpstr>Budget Calendar – July 15</vt:lpstr>
      <vt:lpstr>Budget Calendar – August 1</vt:lpstr>
      <vt:lpstr>Budget Calendar – September 1</vt:lpstr>
      <vt:lpstr>Budget Calendar – Last Action Dates</vt:lpstr>
      <vt:lpstr>Budget Calendar – Budget Order Dates</vt:lpstr>
      <vt:lpstr>Resources</vt:lpstr>
      <vt:lpstr>Memos &amp; Presentations </vt:lpstr>
      <vt:lpstr>County Specific Information</vt:lpstr>
      <vt:lpstr>County Specific Information </vt:lpstr>
      <vt:lpstr>Budget Workshops</vt:lpstr>
      <vt:lpstr>Budget Workshops</vt:lpstr>
      <vt:lpstr>Contact the Department</vt:lpstr>
      <vt:lpstr>Resources Available 3</vt:lpstr>
      <vt:lpstr>Budget 2.0 Demo</vt:lpstr>
      <vt:lpstr>Budget 2.0 Testing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2025 Budget Cycle</dc:title>
  <dc:creator/>
  <cp:lastModifiedBy/>
  <cp:revision>3</cp:revision>
  <dcterms:created xsi:type="dcterms:W3CDTF">2025-05-19T14:33:26Z</dcterms:created>
  <dcterms:modified xsi:type="dcterms:W3CDTF">2026-05-20T16:11:55Z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0x0101006A0564F9A4414A4A94B62627C536D70F</vt:lpwstr>
  </property>
</Properties>
</file>