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48"/>
  </p:notesMasterIdLst>
  <p:sldIdLst>
    <p:sldId id="530" r:id="rId2"/>
    <p:sldId id="534" r:id="rId3"/>
    <p:sldId id="257" r:id="rId4"/>
    <p:sldId id="258" r:id="rId5"/>
    <p:sldId id="532" r:id="rId6"/>
    <p:sldId id="528" r:id="rId7"/>
    <p:sldId id="529" r:id="rId8"/>
    <p:sldId id="531" r:id="rId9"/>
    <p:sldId id="533" r:id="rId10"/>
    <p:sldId id="360" r:id="rId11"/>
    <p:sldId id="361" r:id="rId12"/>
    <p:sldId id="526" r:id="rId13"/>
    <p:sldId id="362" r:id="rId14"/>
    <p:sldId id="527" r:id="rId15"/>
    <p:sldId id="518" r:id="rId16"/>
    <p:sldId id="519" r:id="rId17"/>
    <p:sldId id="536" r:id="rId18"/>
    <p:sldId id="259" r:id="rId19"/>
    <p:sldId id="352" r:id="rId20"/>
    <p:sldId id="353" r:id="rId21"/>
    <p:sldId id="354" r:id="rId22"/>
    <p:sldId id="291" r:id="rId23"/>
    <p:sldId id="292" r:id="rId24"/>
    <p:sldId id="355" r:id="rId25"/>
    <p:sldId id="260" r:id="rId26"/>
    <p:sldId id="261" r:id="rId27"/>
    <p:sldId id="356" r:id="rId28"/>
    <p:sldId id="359" r:id="rId29"/>
    <p:sldId id="358" r:id="rId30"/>
    <p:sldId id="363" r:id="rId31"/>
    <p:sldId id="535" r:id="rId32"/>
    <p:sldId id="357" r:id="rId33"/>
    <p:sldId id="277" r:id="rId34"/>
    <p:sldId id="364" r:id="rId35"/>
    <p:sldId id="510" r:id="rId36"/>
    <p:sldId id="496" r:id="rId37"/>
    <p:sldId id="497" r:id="rId38"/>
    <p:sldId id="498" r:id="rId39"/>
    <p:sldId id="499" r:id="rId40"/>
    <p:sldId id="503" r:id="rId41"/>
    <p:sldId id="521" r:id="rId42"/>
    <p:sldId id="522" r:id="rId43"/>
    <p:sldId id="523" r:id="rId44"/>
    <p:sldId id="524" r:id="rId45"/>
    <p:sldId id="525" r:id="rId46"/>
    <p:sldId id="537"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3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53C60-0E24-4529-9350-0810514838D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89B0DBF-F283-4BB6-9D5D-2EA9BE11B6E3}">
      <dgm:prSet/>
      <dgm:spPr/>
      <dgm:t>
        <a:bodyPr/>
        <a:lstStyle/>
        <a:p>
          <a:pPr>
            <a:lnSpc>
              <a:spcPct val="100000"/>
            </a:lnSpc>
          </a:pPr>
          <a:r>
            <a:rPr lang="en-US"/>
            <a:t>HEA 1033: Retainage Requirements</a:t>
          </a:r>
        </a:p>
      </dgm:t>
    </dgm:pt>
    <dgm:pt modelId="{C8AB3C0D-07DF-4217-94F9-8EF4E230A68B}" type="parTrans" cxnId="{672AA2E0-6AD1-4324-9E50-522CB53684B3}">
      <dgm:prSet/>
      <dgm:spPr/>
      <dgm:t>
        <a:bodyPr/>
        <a:lstStyle/>
        <a:p>
          <a:endParaRPr lang="en-US"/>
        </a:p>
      </dgm:t>
    </dgm:pt>
    <dgm:pt modelId="{35E053CC-90EB-4073-91C7-48A0916ED85D}" type="sibTrans" cxnId="{672AA2E0-6AD1-4324-9E50-522CB53684B3}">
      <dgm:prSet/>
      <dgm:spPr/>
      <dgm:t>
        <a:bodyPr/>
        <a:lstStyle/>
        <a:p>
          <a:endParaRPr lang="en-US"/>
        </a:p>
      </dgm:t>
    </dgm:pt>
    <dgm:pt modelId="{64341220-DB30-4DF1-A805-943E9CEAE927}">
      <dgm:prSet/>
      <dgm:spPr/>
      <dgm:t>
        <a:bodyPr/>
        <a:lstStyle/>
        <a:p>
          <a:pPr>
            <a:lnSpc>
              <a:spcPct val="100000"/>
            </a:lnSpc>
          </a:pPr>
          <a:r>
            <a:rPr lang="en-US"/>
            <a:t>HEA 1392: State Comptroller Matters</a:t>
          </a:r>
        </a:p>
      </dgm:t>
    </dgm:pt>
    <dgm:pt modelId="{61F498A4-AAD3-4A5A-AE30-FE89E7D3A33B}" type="parTrans" cxnId="{3FCC0F26-1921-4992-A448-F0D3144FB9A2}">
      <dgm:prSet/>
      <dgm:spPr/>
      <dgm:t>
        <a:bodyPr/>
        <a:lstStyle/>
        <a:p>
          <a:endParaRPr lang="en-US"/>
        </a:p>
      </dgm:t>
    </dgm:pt>
    <dgm:pt modelId="{D9671998-1BC9-44D9-B122-8F960228CF3D}" type="sibTrans" cxnId="{3FCC0F26-1921-4992-A448-F0D3144FB9A2}">
      <dgm:prSet/>
      <dgm:spPr/>
      <dgm:t>
        <a:bodyPr/>
        <a:lstStyle/>
        <a:p>
          <a:endParaRPr lang="en-US"/>
        </a:p>
      </dgm:t>
    </dgm:pt>
    <dgm:pt modelId="{25BB4B2B-40DC-40A9-95CC-BEE8F9AA2B5A}">
      <dgm:prSet/>
      <dgm:spPr/>
      <dgm:t>
        <a:bodyPr/>
        <a:lstStyle/>
        <a:p>
          <a:pPr>
            <a:lnSpc>
              <a:spcPct val="100000"/>
            </a:lnSpc>
          </a:pPr>
          <a:r>
            <a:rPr lang="en-US"/>
            <a:t>HEA 1134: Executive Sessions</a:t>
          </a:r>
        </a:p>
      </dgm:t>
    </dgm:pt>
    <dgm:pt modelId="{3188EA34-E85A-46FD-8C7C-8A60DDE886E8}" type="sibTrans" cxnId="{BD3FC45B-3176-423B-B1B5-54AD7D92DF3E}">
      <dgm:prSet/>
      <dgm:spPr/>
      <dgm:t>
        <a:bodyPr/>
        <a:lstStyle/>
        <a:p>
          <a:endParaRPr lang="en-US"/>
        </a:p>
      </dgm:t>
    </dgm:pt>
    <dgm:pt modelId="{374F36E3-95E9-446B-BC36-ABC59D120A17}" type="parTrans" cxnId="{BD3FC45B-3176-423B-B1B5-54AD7D92DF3E}">
      <dgm:prSet/>
      <dgm:spPr/>
      <dgm:t>
        <a:bodyPr/>
        <a:lstStyle/>
        <a:p>
          <a:endParaRPr lang="en-US"/>
        </a:p>
      </dgm:t>
    </dgm:pt>
    <dgm:pt modelId="{5C90CC00-532E-411E-B38C-BC74C46BD9FE}">
      <dgm:prSet/>
      <dgm:spPr/>
      <dgm:t>
        <a:bodyPr/>
        <a:lstStyle/>
        <a:p>
          <a:pPr>
            <a:lnSpc>
              <a:spcPct val="100000"/>
            </a:lnSpc>
          </a:pPr>
          <a:r>
            <a:rPr lang="en-US"/>
            <a:t>HEA 1198: Local Public Works Projects</a:t>
          </a:r>
        </a:p>
      </dgm:t>
    </dgm:pt>
    <dgm:pt modelId="{BA98ABCD-BAF8-4797-B5E1-61A1A1317FEF}" type="parTrans" cxnId="{217B96FD-D3E7-4BCA-A08C-EC2763DFC1F9}">
      <dgm:prSet/>
      <dgm:spPr/>
    </dgm:pt>
    <dgm:pt modelId="{A1BE128A-0044-4BF8-B9E4-3A79E52C9BE7}" type="sibTrans" cxnId="{217B96FD-D3E7-4BCA-A08C-EC2763DFC1F9}">
      <dgm:prSet/>
      <dgm:spPr/>
    </dgm:pt>
    <dgm:pt modelId="{0DBE2E5A-3DBF-45DF-9FD2-9D1AA92FB5CF}" type="pres">
      <dgm:prSet presAssocID="{FBA53C60-0E24-4529-9350-0810514838DC}" presName="root" presStyleCnt="0">
        <dgm:presLayoutVars>
          <dgm:dir/>
          <dgm:resizeHandles val="exact"/>
        </dgm:presLayoutVars>
      </dgm:prSet>
      <dgm:spPr/>
    </dgm:pt>
    <dgm:pt modelId="{26DFD3AD-1074-46E9-9216-84706004615D}" type="pres">
      <dgm:prSet presAssocID="{5C90CC00-532E-411E-B38C-BC74C46BD9FE}" presName="compNode" presStyleCnt="0"/>
      <dgm:spPr/>
    </dgm:pt>
    <dgm:pt modelId="{E998D692-AB70-488C-9917-D857C3697498}" type="pres">
      <dgm:prSet presAssocID="{5C90CC00-532E-411E-B38C-BC74C46BD9FE}" presName="bgRect" presStyleLbl="bgShp" presStyleIdx="0" presStyleCnt="4"/>
      <dgm:spPr/>
    </dgm:pt>
    <dgm:pt modelId="{E56C91EE-3CF2-4F6A-AA7E-1917F08D4C9E}" type="pres">
      <dgm:prSet presAssocID="{5C90CC00-532E-411E-B38C-BC74C46BD9F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ilding with solid fill"/>
        </a:ext>
      </dgm:extLst>
    </dgm:pt>
    <dgm:pt modelId="{C548E8D2-90F8-4CAF-89F8-9DB0D594655B}" type="pres">
      <dgm:prSet presAssocID="{5C90CC00-532E-411E-B38C-BC74C46BD9FE}" presName="spaceRect" presStyleCnt="0"/>
      <dgm:spPr/>
    </dgm:pt>
    <dgm:pt modelId="{53622B79-23D4-452A-B0CA-20CF18E60611}" type="pres">
      <dgm:prSet presAssocID="{5C90CC00-532E-411E-B38C-BC74C46BD9FE}" presName="parTx" presStyleLbl="revTx" presStyleIdx="0" presStyleCnt="4">
        <dgm:presLayoutVars>
          <dgm:chMax val="0"/>
          <dgm:chPref val="0"/>
        </dgm:presLayoutVars>
      </dgm:prSet>
      <dgm:spPr/>
    </dgm:pt>
    <dgm:pt modelId="{1AC9E525-230F-40A0-B580-830B8716418E}" type="pres">
      <dgm:prSet presAssocID="{A1BE128A-0044-4BF8-B9E4-3A79E52C9BE7}" presName="sibTrans" presStyleCnt="0"/>
      <dgm:spPr/>
    </dgm:pt>
    <dgm:pt modelId="{1E70A7C9-D059-4F2C-8787-3670FB79B392}" type="pres">
      <dgm:prSet presAssocID="{589B0DBF-F283-4BB6-9D5D-2EA9BE11B6E3}" presName="compNode" presStyleCnt="0"/>
      <dgm:spPr/>
    </dgm:pt>
    <dgm:pt modelId="{9588F3BC-9674-4FB5-83F6-8CE906838DF2}" type="pres">
      <dgm:prSet presAssocID="{589B0DBF-F283-4BB6-9D5D-2EA9BE11B6E3}" presName="bgRect" presStyleLbl="bgShp" presStyleIdx="1" presStyleCnt="4"/>
      <dgm:spPr/>
    </dgm:pt>
    <dgm:pt modelId="{A96322BC-FD6C-4B6C-ABF0-CE60486FED2C}" type="pres">
      <dgm:prSet presAssocID="{589B0DBF-F283-4BB6-9D5D-2EA9BE11B6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E8EEDEA8-E5D6-4BD6-9A62-51FC96505DA0}" type="pres">
      <dgm:prSet presAssocID="{589B0DBF-F283-4BB6-9D5D-2EA9BE11B6E3}" presName="spaceRect" presStyleCnt="0"/>
      <dgm:spPr/>
    </dgm:pt>
    <dgm:pt modelId="{30E242AC-51B9-4294-B10F-752A5120A4E5}" type="pres">
      <dgm:prSet presAssocID="{589B0DBF-F283-4BB6-9D5D-2EA9BE11B6E3}" presName="parTx" presStyleLbl="revTx" presStyleIdx="1" presStyleCnt="4">
        <dgm:presLayoutVars>
          <dgm:chMax val="0"/>
          <dgm:chPref val="0"/>
        </dgm:presLayoutVars>
      </dgm:prSet>
      <dgm:spPr/>
    </dgm:pt>
    <dgm:pt modelId="{8B702CC9-2F93-4909-B6FE-D02D44C570C6}" type="pres">
      <dgm:prSet presAssocID="{35E053CC-90EB-4073-91C7-48A0916ED85D}" presName="sibTrans" presStyleCnt="0"/>
      <dgm:spPr/>
    </dgm:pt>
    <dgm:pt modelId="{2773EAF5-15CA-4874-AEDB-77C2E67424C8}" type="pres">
      <dgm:prSet presAssocID="{25BB4B2B-40DC-40A9-95CC-BEE8F9AA2B5A}" presName="compNode" presStyleCnt="0"/>
      <dgm:spPr/>
    </dgm:pt>
    <dgm:pt modelId="{6AD83851-99E7-4800-91BD-8DC22052527B}" type="pres">
      <dgm:prSet presAssocID="{25BB4B2B-40DC-40A9-95CC-BEE8F9AA2B5A}" presName="bgRect" presStyleLbl="bgShp" presStyleIdx="2" presStyleCnt="4"/>
      <dgm:spPr/>
    </dgm:pt>
    <dgm:pt modelId="{A4E3BFEB-83B4-4AE6-AEE6-42AD7527771D}" type="pres">
      <dgm:prSet presAssocID="{25BB4B2B-40DC-40A9-95CC-BEE8F9AA2B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21148FE8-ED0E-4227-82BE-0F216E3985E9}" type="pres">
      <dgm:prSet presAssocID="{25BB4B2B-40DC-40A9-95CC-BEE8F9AA2B5A}" presName="spaceRect" presStyleCnt="0"/>
      <dgm:spPr/>
    </dgm:pt>
    <dgm:pt modelId="{4CF6DBFD-B44D-47A7-8C9E-DB51F6FC7286}" type="pres">
      <dgm:prSet presAssocID="{25BB4B2B-40DC-40A9-95CC-BEE8F9AA2B5A}" presName="parTx" presStyleLbl="revTx" presStyleIdx="2" presStyleCnt="4">
        <dgm:presLayoutVars>
          <dgm:chMax val="0"/>
          <dgm:chPref val="0"/>
        </dgm:presLayoutVars>
      </dgm:prSet>
      <dgm:spPr/>
    </dgm:pt>
    <dgm:pt modelId="{05DE9438-6289-4DAB-9955-4E31F278AA79}" type="pres">
      <dgm:prSet presAssocID="{3188EA34-E85A-46FD-8C7C-8A60DDE886E8}" presName="sibTrans" presStyleCnt="0"/>
      <dgm:spPr/>
    </dgm:pt>
    <dgm:pt modelId="{0B0DE43B-9F72-41DD-82E6-2AC215599D5F}" type="pres">
      <dgm:prSet presAssocID="{64341220-DB30-4DF1-A805-943E9CEAE927}" presName="compNode" presStyleCnt="0"/>
      <dgm:spPr/>
    </dgm:pt>
    <dgm:pt modelId="{78559963-D80C-415B-BCE4-60D6C6B6E81E}" type="pres">
      <dgm:prSet presAssocID="{64341220-DB30-4DF1-A805-943E9CEAE927}" presName="bgRect" presStyleLbl="bgShp" presStyleIdx="3" presStyleCnt="4"/>
      <dgm:spPr/>
    </dgm:pt>
    <dgm:pt modelId="{61138A65-D502-4B0B-9B75-97155B42AB5D}" type="pres">
      <dgm:prSet presAssocID="{64341220-DB30-4DF1-A805-943E9CEAE9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E692457C-F1B6-40C3-A1DE-41AFF7136988}" type="pres">
      <dgm:prSet presAssocID="{64341220-DB30-4DF1-A805-943E9CEAE927}" presName="spaceRect" presStyleCnt="0"/>
      <dgm:spPr/>
    </dgm:pt>
    <dgm:pt modelId="{090A3766-310E-40EF-9A59-CFD2A524FAED}" type="pres">
      <dgm:prSet presAssocID="{64341220-DB30-4DF1-A805-943E9CEAE927}" presName="parTx" presStyleLbl="revTx" presStyleIdx="3" presStyleCnt="4">
        <dgm:presLayoutVars>
          <dgm:chMax val="0"/>
          <dgm:chPref val="0"/>
        </dgm:presLayoutVars>
      </dgm:prSet>
      <dgm:spPr/>
    </dgm:pt>
  </dgm:ptLst>
  <dgm:cxnLst>
    <dgm:cxn modelId="{164FF904-801C-42D6-8F94-6B7E4E11AD96}" type="presOf" srcId="{64341220-DB30-4DF1-A805-943E9CEAE927}" destId="{090A3766-310E-40EF-9A59-CFD2A524FAED}" srcOrd="0" destOrd="0" presId="urn:microsoft.com/office/officeart/2018/2/layout/IconVerticalSolidList"/>
    <dgm:cxn modelId="{7A98C123-2BB1-4337-8B99-F9B50073C160}" type="presOf" srcId="{5C90CC00-532E-411E-B38C-BC74C46BD9FE}" destId="{53622B79-23D4-452A-B0CA-20CF18E60611}" srcOrd="0" destOrd="0" presId="urn:microsoft.com/office/officeart/2018/2/layout/IconVerticalSolidList"/>
    <dgm:cxn modelId="{3FCC0F26-1921-4992-A448-F0D3144FB9A2}" srcId="{FBA53C60-0E24-4529-9350-0810514838DC}" destId="{64341220-DB30-4DF1-A805-943E9CEAE927}" srcOrd="3" destOrd="0" parTransId="{61F498A4-AAD3-4A5A-AE30-FE89E7D3A33B}" sibTransId="{D9671998-1BC9-44D9-B122-8F960228CF3D}"/>
    <dgm:cxn modelId="{BD3FC45B-3176-423B-B1B5-54AD7D92DF3E}" srcId="{FBA53C60-0E24-4529-9350-0810514838DC}" destId="{25BB4B2B-40DC-40A9-95CC-BEE8F9AA2B5A}" srcOrd="2" destOrd="0" parTransId="{374F36E3-95E9-446B-BC36-ABC59D120A17}" sibTransId="{3188EA34-E85A-46FD-8C7C-8A60DDE886E8}"/>
    <dgm:cxn modelId="{86C74348-990C-4ED5-A3F0-F7C1176D82C6}" type="presOf" srcId="{FBA53C60-0E24-4529-9350-0810514838DC}" destId="{0DBE2E5A-3DBF-45DF-9FD2-9D1AA92FB5CF}" srcOrd="0" destOrd="0" presId="urn:microsoft.com/office/officeart/2018/2/layout/IconVerticalSolidList"/>
    <dgm:cxn modelId="{6EB61B98-7FCF-4E7B-9789-B0361293122B}" type="presOf" srcId="{25BB4B2B-40DC-40A9-95CC-BEE8F9AA2B5A}" destId="{4CF6DBFD-B44D-47A7-8C9E-DB51F6FC7286}" srcOrd="0" destOrd="0" presId="urn:microsoft.com/office/officeart/2018/2/layout/IconVerticalSolidList"/>
    <dgm:cxn modelId="{672AA2E0-6AD1-4324-9E50-522CB53684B3}" srcId="{FBA53C60-0E24-4529-9350-0810514838DC}" destId="{589B0DBF-F283-4BB6-9D5D-2EA9BE11B6E3}" srcOrd="1" destOrd="0" parTransId="{C8AB3C0D-07DF-4217-94F9-8EF4E230A68B}" sibTransId="{35E053CC-90EB-4073-91C7-48A0916ED85D}"/>
    <dgm:cxn modelId="{CF2155FD-D5A2-41CA-AB28-5ABD8C8F0018}" type="presOf" srcId="{589B0DBF-F283-4BB6-9D5D-2EA9BE11B6E3}" destId="{30E242AC-51B9-4294-B10F-752A5120A4E5}" srcOrd="0" destOrd="0" presId="urn:microsoft.com/office/officeart/2018/2/layout/IconVerticalSolidList"/>
    <dgm:cxn modelId="{217B96FD-D3E7-4BCA-A08C-EC2763DFC1F9}" srcId="{FBA53C60-0E24-4529-9350-0810514838DC}" destId="{5C90CC00-532E-411E-B38C-BC74C46BD9FE}" srcOrd="0" destOrd="0" parTransId="{BA98ABCD-BAF8-4797-B5E1-61A1A1317FEF}" sibTransId="{A1BE128A-0044-4BF8-B9E4-3A79E52C9BE7}"/>
    <dgm:cxn modelId="{47309077-97FD-48CE-AEFF-F2B3317EC690}" type="presParOf" srcId="{0DBE2E5A-3DBF-45DF-9FD2-9D1AA92FB5CF}" destId="{26DFD3AD-1074-46E9-9216-84706004615D}" srcOrd="0" destOrd="0" presId="urn:microsoft.com/office/officeart/2018/2/layout/IconVerticalSolidList"/>
    <dgm:cxn modelId="{6F42E11C-0A32-4B1C-8886-6755586E01EE}" type="presParOf" srcId="{26DFD3AD-1074-46E9-9216-84706004615D}" destId="{E998D692-AB70-488C-9917-D857C3697498}" srcOrd="0" destOrd="0" presId="urn:microsoft.com/office/officeart/2018/2/layout/IconVerticalSolidList"/>
    <dgm:cxn modelId="{2D0D319F-8109-41B1-AEB4-86E4CD50956B}" type="presParOf" srcId="{26DFD3AD-1074-46E9-9216-84706004615D}" destId="{E56C91EE-3CF2-4F6A-AA7E-1917F08D4C9E}" srcOrd="1" destOrd="0" presId="urn:microsoft.com/office/officeart/2018/2/layout/IconVerticalSolidList"/>
    <dgm:cxn modelId="{4555448B-F24F-4BCC-9C84-003222090F9E}" type="presParOf" srcId="{26DFD3AD-1074-46E9-9216-84706004615D}" destId="{C548E8D2-90F8-4CAF-89F8-9DB0D594655B}" srcOrd="2" destOrd="0" presId="urn:microsoft.com/office/officeart/2018/2/layout/IconVerticalSolidList"/>
    <dgm:cxn modelId="{B40DFDB1-0619-4A75-B96C-98F17527C292}" type="presParOf" srcId="{26DFD3AD-1074-46E9-9216-84706004615D}" destId="{53622B79-23D4-452A-B0CA-20CF18E60611}" srcOrd="3" destOrd="0" presId="urn:microsoft.com/office/officeart/2018/2/layout/IconVerticalSolidList"/>
    <dgm:cxn modelId="{07EA3C8D-D2CE-4C15-BED9-EEB1C42004EA}" type="presParOf" srcId="{0DBE2E5A-3DBF-45DF-9FD2-9D1AA92FB5CF}" destId="{1AC9E525-230F-40A0-B580-830B8716418E}" srcOrd="1" destOrd="0" presId="urn:microsoft.com/office/officeart/2018/2/layout/IconVerticalSolidList"/>
    <dgm:cxn modelId="{A30AE557-97B3-4B8F-AC82-FA4115F20100}" type="presParOf" srcId="{0DBE2E5A-3DBF-45DF-9FD2-9D1AA92FB5CF}" destId="{1E70A7C9-D059-4F2C-8787-3670FB79B392}" srcOrd="2" destOrd="0" presId="urn:microsoft.com/office/officeart/2018/2/layout/IconVerticalSolidList"/>
    <dgm:cxn modelId="{6F0E8A5B-4497-4DB0-BDD3-71A2EE00743D}" type="presParOf" srcId="{1E70A7C9-D059-4F2C-8787-3670FB79B392}" destId="{9588F3BC-9674-4FB5-83F6-8CE906838DF2}" srcOrd="0" destOrd="0" presId="urn:microsoft.com/office/officeart/2018/2/layout/IconVerticalSolidList"/>
    <dgm:cxn modelId="{C785CBEB-C288-49D4-9D7F-3536C601F1AC}" type="presParOf" srcId="{1E70A7C9-D059-4F2C-8787-3670FB79B392}" destId="{A96322BC-FD6C-4B6C-ABF0-CE60486FED2C}" srcOrd="1" destOrd="0" presId="urn:microsoft.com/office/officeart/2018/2/layout/IconVerticalSolidList"/>
    <dgm:cxn modelId="{779A402E-E51F-4DA4-8A88-1F83450559D7}" type="presParOf" srcId="{1E70A7C9-D059-4F2C-8787-3670FB79B392}" destId="{E8EEDEA8-E5D6-4BD6-9A62-51FC96505DA0}" srcOrd="2" destOrd="0" presId="urn:microsoft.com/office/officeart/2018/2/layout/IconVerticalSolidList"/>
    <dgm:cxn modelId="{57BE84E1-EAB2-4DD2-9EB3-4CBBE9636319}" type="presParOf" srcId="{1E70A7C9-D059-4F2C-8787-3670FB79B392}" destId="{30E242AC-51B9-4294-B10F-752A5120A4E5}" srcOrd="3" destOrd="0" presId="urn:microsoft.com/office/officeart/2018/2/layout/IconVerticalSolidList"/>
    <dgm:cxn modelId="{AD5B9EEE-4328-4CE6-A040-04CF8F75B2ED}" type="presParOf" srcId="{0DBE2E5A-3DBF-45DF-9FD2-9D1AA92FB5CF}" destId="{8B702CC9-2F93-4909-B6FE-D02D44C570C6}" srcOrd="3" destOrd="0" presId="urn:microsoft.com/office/officeart/2018/2/layout/IconVerticalSolidList"/>
    <dgm:cxn modelId="{57866A06-78D3-4A8B-B61A-352FA9E0A462}" type="presParOf" srcId="{0DBE2E5A-3DBF-45DF-9FD2-9D1AA92FB5CF}" destId="{2773EAF5-15CA-4874-AEDB-77C2E67424C8}" srcOrd="4" destOrd="0" presId="urn:microsoft.com/office/officeart/2018/2/layout/IconVerticalSolidList"/>
    <dgm:cxn modelId="{6832CD92-3475-4C14-8573-AD1BE72466CF}" type="presParOf" srcId="{2773EAF5-15CA-4874-AEDB-77C2E67424C8}" destId="{6AD83851-99E7-4800-91BD-8DC22052527B}" srcOrd="0" destOrd="0" presId="urn:microsoft.com/office/officeart/2018/2/layout/IconVerticalSolidList"/>
    <dgm:cxn modelId="{C4C93EE1-3C9B-4CFB-938F-98C3461B3D58}" type="presParOf" srcId="{2773EAF5-15CA-4874-AEDB-77C2E67424C8}" destId="{A4E3BFEB-83B4-4AE6-AEE6-42AD7527771D}" srcOrd="1" destOrd="0" presId="urn:microsoft.com/office/officeart/2018/2/layout/IconVerticalSolidList"/>
    <dgm:cxn modelId="{3D8C05EA-25DB-4FFE-896E-40D1DF598C95}" type="presParOf" srcId="{2773EAF5-15CA-4874-AEDB-77C2E67424C8}" destId="{21148FE8-ED0E-4227-82BE-0F216E3985E9}" srcOrd="2" destOrd="0" presId="urn:microsoft.com/office/officeart/2018/2/layout/IconVerticalSolidList"/>
    <dgm:cxn modelId="{FBB40430-5766-4168-BC0B-B3D0E9C6D03A}" type="presParOf" srcId="{2773EAF5-15CA-4874-AEDB-77C2E67424C8}" destId="{4CF6DBFD-B44D-47A7-8C9E-DB51F6FC7286}" srcOrd="3" destOrd="0" presId="urn:microsoft.com/office/officeart/2018/2/layout/IconVerticalSolidList"/>
    <dgm:cxn modelId="{209F283C-1FB1-4E4E-BFA4-D5B19D015FEA}" type="presParOf" srcId="{0DBE2E5A-3DBF-45DF-9FD2-9D1AA92FB5CF}" destId="{05DE9438-6289-4DAB-9955-4E31F278AA79}" srcOrd="5" destOrd="0" presId="urn:microsoft.com/office/officeart/2018/2/layout/IconVerticalSolidList"/>
    <dgm:cxn modelId="{D6378056-A584-42E7-9DAB-4982CACA550A}" type="presParOf" srcId="{0DBE2E5A-3DBF-45DF-9FD2-9D1AA92FB5CF}" destId="{0B0DE43B-9F72-41DD-82E6-2AC215599D5F}" srcOrd="6" destOrd="0" presId="urn:microsoft.com/office/officeart/2018/2/layout/IconVerticalSolidList"/>
    <dgm:cxn modelId="{B576C182-2954-4634-9437-A2BF36BE27F5}" type="presParOf" srcId="{0B0DE43B-9F72-41DD-82E6-2AC215599D5F}" destId="{78559963-D80C-415B-BCE4-60D6C6B6E81E}" srcOrd="0" destOrd="0" presId="urn:microsoft.com/office/officeart/2018/2/layout/IconVerticalSolidList"/>
    <dgm:cxn modelId="{903E5D63-5B3B-43DB-A4BB-F3522F8B2562}" type="presParOf" srcId="{0B0DE43B-9F72-41DD-82E6-2AC215599D5F}" destId="{61138A65-D502-4B0B-9B75-97155B42AB5D}" srcOrd="1" destOrd="0" presId="urn:microsoft.com/office/officeart/2018/2/layout/IconVerticalSolidList"/>
    <dgm:cxn modelId="{B1A58378-3FDF-45B9-83BD-B90FD87D2E67}" type="presParOf" srcId="{0B0DE43B-9F72-41DD-82E6-2AC215599D5F}" destId="{E692457C-F1B6-40C3-A1DE-41AFF7136988}" srcOrd="2" destOrd="0" presId="urn:microsoft.com/office/officeart/2018/2/layout/IconVerticalSolidList"/>
    <dgm:cxn modelId="{FF6A08A3-00E3-4E9A-AF55-16D69F44B428}" type="presParOf" srcId="{0B0DE43B-9F72-41DD-82E6-2AC215599D5F}" destId="{090A3766-310E-40EF-9A59-CFD2A524FA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F79A7-C2AA-4549-AAA2-C6F546D644D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9FB5246-1A6E-4483-A9D8-44B63D68C69E}">
      <dgm:prSet/>
      <dgm:spPr/>
      <dgm:t>
        <a:bodyPr/>
        <a:lstStyle/>
        <a:p>
          <a:pPr>
            <a:lnSpc>
              <a:spcPct val="100000"/>
            </a:lnSpc>
            <a:defRPr cap="all"/>
          </a:pPr>
          <a:r>
            <a:rPr lang="en-US"/>
            <a:t>Credit Card Transactions</a:t>
          </a:r>
        </a:p>
      </dgm:t>
    </dgm:pt>
    <dgm:pt modelId="{A74917ED-DFFA-4993-B576-E13A1E6F1021}" type="parTrans" cxnId="{D074F414-DC03-43AF-A696-2F5898155123}">
      <dgm:prSet/>
      <dgm:spPr/>
      <dgm:t>
        <a:bodyPr/>
        <a:lstStyle/>
        <a:p>
          <a:endParaRPr lang="en-US"/>
        </a:p>
      </dgm:t>
    </dgm:pt>
    <dgm:pt modelId="{4A253149-BAF1-4D42-9A3D-716972D3E205}" type="sibTrans" cxnId="{D074F414-DC03-43AF-A696-2F5898155123}">
      <dgm:prSet/>
      <dgm:spPr/>
      <dgm:t>
        <a:bodyPr/>
        <a:lstStyle/>
        <a:p>
          <a:endParaRPr lang="en-US"/>
        </a:p>
      </dgm:t>
    </dgm:pt>
    <dgm:pt modelId="{0E043986-1A51-4C2A-8920-B2FFF9FF64A0}">
      <dgm:prSet/>
      <dgm:spPr/>
      <dgm:t>
        <a:bodyPr/>
        <a:lstStyle/>
        <a:p>
          <a:pPr>
            <a:lnSpc>
              <a:spcPct val="100000"/>
            </a:lnSpc>
            <a:defRPr cap="all"/>
          </a:pPr>
          <a:r>
            <a:rPr lang="en-US"/>
            <a:t>Electronic Payments</a:t>
          </a:r>
        </a:p>
      </dgm:t>
    </dgm:pt>
    <dgm:pt modelId="{1419193B-1CA5-48E3-8234-4ACAE3F2AC32}" type="parTrans" cxnId="{72A61372-F2F0-4129-8830-E406B2E39C9C}">
      <dgm:prSet/>
      <dgm:spPr/>
      <dgm:t>
        <a:bodyPr/>
        <a:lstStyle/>
        <a:p>
          <a:endParaRPr lang="en-US"/>
        </a:p>
      </dgm:t>
    </dgm:pt>
    <dgm:pt modelId="{E3F5BC95-FB4F-482E-907A-710B81F71967}" type="sibTrans" cxnId="{72A61372-F2F0-4129-8830-E406B2E39C9C}">
      <dgm:prSet/>
      <dgm:spPr/>
      <dgm:t>
        <a:bodyPr/>
        <a:lstStyle/>
        <a:p>
          <a:endParaRPr lang="en-US"/>
        </a:p>
      </dgm:t>
    </dgm:pt>
    <dgm:pt modelId="{BE538E16-1925-4497-9157-3B97B96D0FA9}" type="pres">
      <dgm:prSet presAssocID="{4D6F79A7-C2AA-4549-AAA2-C6F546D644D5}" presName="root" presStyleCnt="0">
        <dgm:presLayoutVars>
          <dgm:dir/>
          <dgm:resizeHandles val="exact"/>
        </dgm:presLayoutVars>
      </dgm:prSet>
      <dgm:spPr/>
    </dgm:pt>
    <dgm:pt modelId="{FCE08360-D3A9-4A39-8D93-B1A3E63991D2}" type="pres">
      <dgm:prSet presAssocID="{A9FB5246-1A6E-4483-A9D8-44B63D68C69E}" presName="compNode" presStyleCnt="0"/>
      <dgm:spPr/>
    </dgm:pt>
    <dgm:pt modelId="{60ADE21C-5865-43C4-ADA0-C539AF375427}" type="pres">
      <dgm:prSet presAssocID="{A9FB5246-1A6E-4483-A9D8-44B63D68C69E}" presName="iconBgRect" presStyleLbl="bgShp" presStyleIdx="0" presStyleCnt="2"/>
      <dgm:spPr/>
    </dgm:pt>
    <dgm:pt modelId="{9377CB64-BBF6-408D-A4F5-3C65728BCA95}" type="pres">
      <dgm:prSet presAssocID="{A9FB5246-1A6E-4483-A9D8-44B63D68C69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redit card"/>
        </a:ext>
      </dgm:extLst>
    </dgm:pt>
    <dgm:pt modelId="{F3A44393-4ED7-4A83-8337-631B86B511DC}" type="pres">
      <dgm:prSet presAssocID="{A9FB5246-1A6E-4483-A9D8-44B63D68C69E}" presName="spaceRect" presStyleCnt="0"/>
      <dgm:spPr/>
    </dgm:pt>
    <dgm:pt modelId="{3B60BCA5-4BF0-442D-8B31-5FD1B99F1094}" type="pres">
      <dgm:prSet presAssocID="{A9FB5246-1A6E-4483-A9D8-44B63D68C69E}" presName="textRect" presStyleLbl="revTx" presStyleIdx="0" presStyleCnt="2">
        <dgm:presLayoutVars>
          <dgm:chMax val="1"/>
          <dgm:chPref val="1"/>
        </dgm:presLayoutVars>
      </dgm:prSet>
      <dgm:spPr/>
    </dgm:pt>
    <dgm:pt modelId="{37387CA2-4C42-4E7D-9BAE-259EF1694E6D}" type="pres">
      <dgm:prSet presAssocID="{4A253149-BAF1-4D42-9A3D-716972D3E205}" presName="sibTrans" presStyleCnt="0"/>
      <dgm:spPr/>
    </dgm:pt>
    <dgm:pt modelId="{45CDC3A7-9A41-437C-8CFD-8B4D87AF1192}" type="pres">
      <dgm:prSet presAssocID="{0E043986-1A51-4C2A-8920-B2FFF9FF64A0}" presName="compNode" presStyleCnt="0"/>
      <dgm:spPr/>
    </dgm:pt>
    <dgm:pt modelId="{944A7CD2-5442-4235-A6CB-198EAA39D585}" type="pres">
      <dgm:prSet presAssocID="{0E043986-1A51-4C2A-8920-B2FFF9FF64A0}" presName="iconBgRect" presStyleLbl="bgShp" presStyleIdx="1" presStyleCnt="2"/>
      <dgm:spPr/>
    </dgm:pt>
    <dgm:pt modelId="{E3EC3266-BBD5-4532-B6B5-2D0F422B8A4F}" type="pres">
      <dgm:prSet presAssocID="{0E043986-1A51-4C2A-8920-B2FFF9FF64A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C163FFEB-07EF-419C-B0EE-064B97A34CB3}" type="pres">
      <dgm:prSet presAssocID="{0E043986-1A51-4C2A-8920-B2FFF9FF64A0}" presName="spaceRect" presStyleCnt="0"/>
      <dgm:spPr/>
    </dgm:pt>
    <dgm:pt modelId="{CAC9AF93-101E-4E41-B5D0-2EC0044E48F3}" type="pres">
      <dgm:prSet presAssocID="{0E043986-1A51-4C2A-8920-B2FFF9FF64A0}" presName="textRect" presStyleLbl="revTx" presStyleIdx="1" presStyleCnt="2">
        <dgm:presLayoutVars>
          <dgm:chMax val="1"/>
          <dgm:chPref val="1"/>
        </dgm:presLayoutVars>
      </dgm:prSet>
      <dgm:spPr/>
    </dgm:pt>
  </dgm:ptLst>
  <dgm:cxnLst>
    <dgm:cxn modelId="{D074F414-DC03-43AF-A696-2F5898155123}" srcId="{4D6F79A7-C2AA-4549-AAA2-C6F546D644D5}" destId="{A9FB5246-1A6E-4483-A9D8-44B63D68C69E}" srcOrd="0" destOrd="0" parTransId="{A74917ED-DFFA-4993-B576-E13A1E6F1021}" sibTransId="{4A253149-BAF1-4D42-9A3D-716972D3E205}"/>
    <dgm:cxn modelId="{1C1F4522-DDC5-4FC6-829F-1A2875549C16}" type="presOf" srcId="{4D6F79A7-C2AA-4549-AAA2-C6F546D644D5}" destId="{BE538E16-1925-4497-9157-3B97B96D0FA9}" srcOrd="0" destOrd="0" presId="urn:microsoft.com/office/officeart/2018/5/layout/IconCircleLabelList"/>
    <dgm:cxn modelId="{72A61372-F2F0-4129-8830-E406B2E39C9C}" srcId="{4D6F79A7-C2AA-4549-AAA2-C6F546D644D5}" destId="{0E043986-1A51-4C2A-8920-B2FFF9FF64A0}" srcOrd="1" destOrd="0" parTransId="{1419193B-1CA5-48E3-8234-4ACAE3F2AC32}" sibTransId="{E3F5BC95-FB4F-482E-907A-710B81F71967}"/>
    <dgm:cxn modelId="{95F7F5CF-F84E-4069-BFC2-F4B145689078}" type="presOf" srcId="{A9FB5246-1A6E-4483-A9D8-44B63D68C69E}" destId="{3B60BCA5-4BF0-442D-8B31-5FD1B99F1094}" srcOrd="0" destOrd="0" presId="urn:microsoft.com/office/officeart/2018/5/layout/IconCircleLabelList"/>
    <dgm:cxn modelId="{325A47F3-6966-4FEF-ADF5-C3FDD7907203}" type="presOf" srcId="{0E043986-1A51-4C2A-8920-B2FFF9FF64A0}" destId="{CAC9AF93-101E-4E41-B5D0-2EC0044E48F3}" srcOrd="0" destOrd="0" presId="urn:microsoft.com/office/officeart/2018/5/layout/IconCircleLabelList"/>
    <dgm:cxn modelId="{013F04A9-48F0-4B28-9ECF-DD4EB98F3CE4}" type="presParOf" srcId="{BE538E16-1925-4497-9157-3B97B96D0FA9}" destId="{FCE08360-D3A9-4A39-8D93-B1A3E63991D2}" srcOrd="0" destOrd="0" presId="urn:microsoft.com/office/officeart/2018/5/layout/IconCircleLabelList"/>
    <dgm:cxn modelId="{D3A80CDB-EAD1-44C9-80CE-CCE316991A12}" type="presParOf" srcId="{FCE08360-D3A9-4A39-8D93-B1A3E63991D2}" destId="{60ADE21C-5865-43C4-ADA0-C539AF375427}" srcOrd="0" destOrd="0" presId="urn:microsoft.com/office/officeart/2018/5/layout/IconCircleLabelList"/>
    <dgm:cxn modelId="{32B73B20-EFE0-4C82-ACC7-0C3B5CBD4AAD}" type="presParOf" srcId="{FCE08360-D3A9-4A39-8D93-B1A3E63991D2}" destId="{9377CB64-BBF6-408D-A4F5-3C65728BCA95}" srcOrd="1" destOrd="0" presId="urn:microsoft.com/office/officeart/2018/5/layout/IconCircleLabelList"/>
    <dgm:cxn modelId="{D47B44CA-DBDF-4413-8B64-2FBAC5D42BA7}" type="presParOf" srcId="{FCE08360-D3A9-4A39-8D93-B1A3E63991D2}" destId="{F3A44393-4ED7-4A83-8337-631B86B511DC}" srcOrd="2" destOrd="0" presId="urn:microsoft.com/office/officeart/2018/5/layout/IconCircleLabelList"/>
    <dgm:cxn modelId="{77B28458-B387-4188-8377-8315DE032FC6}" type="presParOf" srcId="{FCE08360-D3A9-4A39-8D93-B1A3E63991D2}" destId="{3B60BCA5-4BF0-442D-8B31-5FD1B99F1094}" srcOrd="3" destOrd="0" presId="urn:microsoft.com/office/officeart/2018/5/layout/IconCircleLabelList"/>
    <dgm:cxn modelId="{137C4172-5B3B-4ECD-A5C5-203BAC18DFAB}" type="presParOf" srcId="{BE538E16-1925-4497-9157-3B97B96D0FA9}" destId="{37387CA2-4C42-4E7D-9BAE-259EF1694E6D}" srcOrd="1" destOrd="0" presId="urn:microsoft.com/office/officeart/2018/5/layout/IconCircleLabelList"/>
    <dgm:cxn modelId="{B7C074C1-AE14-4D27-998C-42C08A567EA5}" type="presParOf" srcId="{BE538E16-1925-4497-9157-3B97B96D0FA9}" destId="{45CDC3A7-9A41-437C-8CFD-8B4D87AF1192}" srcOrd="2" destOrd="0" presId="urn:microsoft.com/office/officeart/2018/5/layout/IconCircleLabelList"/>
    <dgm:cxn modelId="{12F98D9B-49FB-46FA-B5FA-48331E3738CF}" type="presParOf" srcId="{45CDC3A7-9A41-437C-8CFD-8B4D87AF1192}" destId="{944A7CD2-5442-4235-A6CB-198EAA39D585}" srcOrd="0" destOrd="0" presId="urn:microsoft.com/office/officeart/2018/5/layout/IconCircleLabelList"/>
    <dgm:cxn modelId="{50104210-96FF-41B7-BB1E-627FFF51C9A0}" type="presParOf" srcId="{45CDC3A7-9A41-437C-8CFD-8B4D87AF1192}" destId="{E3EC3266-BBD5-4532-B6B5-2D0F422B8A4F}" srcOrd="1" destOrd="0" presId="urn:microsoft.com/office/officeart/2018/5/layout/IconCircleLabelList"/>
    <dgm:cxn modelId="{585F3020-3990-4008-B464-0298E398775E}" type="presParOf" srcId="{45CDC3A7-9A41-437C-8CFD-8B4D87AF1192}" destId="{C163FFEB-07EF-419C-B0EE-064B97A34CB3}" srcOrd="2" destOrd="0" presId="urn:microsoft.com/office/officeart/2018/5/layout/IconCircleLabelList"/>
    <dgm:cxn modelId="{1F458D72-9DA6-44E5-9E13-EC87A9A83669}" type="presParOf" srcId="{45CDC3A7-9A41-437C-8CFD-8B4D87AF1192}" destId="{CAC9AF93-101E-4E41-B5D0-2EC0044E48F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B9535-40EF-41F5-B3E1-49B4F64238F2}"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6FCFFEB8-1C3C-4286-AFE1-69AC96518783}">
      <dgm:prSet/>
      <dgm:spPr/>
      <dgm:t>
        <a:bodyPr/>
        <a:lstStyle/>
        <a:p>
          <a:r>
            <a:rPr lang="en-US"/>
            <a:t>Electronic Payments to Vendors</a:t>
          </a:r>
        </a:p>
      </dgm:t>
    </dgm:pt>
    <dgm:pt modelId="{7923D0E4-0C01-41E6-ADA3-1E08D294C79D}" type="parTrans" cxnId="{D50F04D1-8B4A-4177-AFB4-D2B9BF25FC29}">
      <dgm:prSet/>
      <dgm:spPr/>
      <dgm:t>
        <a:bodyPr/>
        <a:lstStyle/>
        <a:p>
          <a:endParaRPr lang="en-US"/>
        </a:p>
      </dgm:t>
    </dgm:pt>
    <dgm:pt modelId="{E8E26AD4-D877-44CC-AC6D-7407E383B0CF}" type="sibTrans" cxnId="{D50F04D1-8B4A-4177-AFB4-D2B9BF25FC29}">
      <dgm:prSet/>
      <dgm:spPr/>
      <dgm:t>
        <a:bodyPr/>
        <a:lstStyle/>
        <a:p>
          <a:endParaRPr lang="en-US"/>
        </a:p>
      </dgm:t>
    </dgm:pt>
    <dgm:pt modelId="{A8905F1D-4C69-4D17-9D6F-1738120A872B}">
      <dgm:prSet/>
      <dgm:spPr/>
      <dgm:t>
        <a:bodyPr/>
        <a:lstStyle/>
        <a:p>
          <a:r>
            <a:rPr lang="en-US">
              <a:solidFill>
                <a:schemeClr val="tx1"/>
              </a:solidFill>
            </a:rPr>
            <a:t>Indiana Code 36-12-3-16.5 covers the payment of claims via electronic transfer. Note that subdivision (c) requires a unit to utilize the normal claims process, even for electronic funds transactions. </a:t>
          </a:r>
        </a:p>
      </dgm:t>
    </dgm:pt>
    <dgm:pt modelId="{1BFD38DF-03C7-4455-9FA0-8AEC01BB3040}" type="parTrans" cxnId="{DD5F2D01-7CD0-47A4-A648-4414E97C6A67}">
      <dgm:prSet/>
      <dgm:spPr/>
      <dgm:t>
        <a:bodyPr/>
        <a:lstStyle/>
        <a:p>
          <a:endParaRPr lang="en-US"/>
        </a:p>
      </dgm:t>
    </dgm:pt>
    <dgm:pt modelId="{DDC48ED7-64FA-4731-9B6E-57D2BA9BB361}" type="sibTrans" cxnId="{DD5F2D01-7CD0-47A4-A648-4414E97C6A67}">
      <dgm:prSet/>
      <dgm:spPr/>
      <dgm:t>
        <a:bodyPr/>
        <a:lstStyle/>
        <a:p>
          <a:endParaRPr lang="en-US"/>
        </a:p>
      </dgm:t>
    </dgm:pt>
    <dgm:pt modelId="{D7B94DE2-CF5A-43D5-A04D-0F77F7198B52}">
      <dgm:prSet/>
      <dgm:spPr/>
      <dgm:t>
        <a:bodyPr/>
        <a:lstStyle/>
        <a:p>
          <a:r>
            <a:rPr lang="en-US"/>
            <a:t>Among other limitations, this means that it is impermissible for a third party to “pull” money out of a unit’s bank account.  Instead, the fiscal agent must initiate or direct the unit’s financial institution to disburse the funds. </a:t>
          </a:r>
        </a:p>
      </dgm:t>
    </dgm:pt>
    <dgm:pt modelId="{D6374067-43D8-48AF-AD42-08D295BAA49C}" type="parTrans" cxnId="{D29A2F22-199E-4F05-8291-390D5299FBC7}">
      <dgm:prSet/>
      <dgm:spPr/>
      <dgm:t>
        <a:bodyPr/>
        <a:lstStyle/>
        <a:p>
          <a:endParaRPr lang="en-US"/>
        </a:p>
      </dgm:t>
    </dgm:pt>
    <dgm:pt modelId="{D48E968C-8E20-4B2B-8B6A-533D2875EB76}" type="sibTrans" cxnId="{D29A2F22-199E-4F05-8291-390D5299FBC7}">
      <dgm:prSet/>
      <dgm:spPr/>
      <dgm:t>
        <a:bodyPr/>
        <a:lstStyle/>
        <a:p>
          <a:endParaRPr lang="en-US"/>
        </a:p>
      </dgm:t>
    </dgm:pt>
    <dgm:pt modelId="{AC35AB8F-C7E8-4560-A188-E484E4E33F07}" type="pres">
      <dgm:prSet presAssocID="{630B9535-40EF-41F5-B3E1-49B4F64238F2}" presName="Name0" presStyleCnt="0">
        <dgm:presLayoutVars>
          <dgm:dir/>
          <dgm:animLvl val="lvl"/>
          <dgm:resizeHandles val="exact"/>
        </dgm:presLayoutVars>
      </dgm:prSet>
      <dgm:spPr/>
    </dgm:pt>
    <dgm:pt modelId="{D503C99E-7BA7-4DFD-A2E1-F1DF2734BC55}" type="pres">
      <dgm:prSet presAssocID="{A8905F1D-4C69-4D17-9D6F-1738120A872B}" presName="boxAndChildren" presStyleCnt="0"/>
      <dgm:spPr/>
    </dgm:pt>
    <dgm:pt modelId="{B3D9B863-08AE-460A-81D3-E99CA319C5FF}" type="pres">
      <dgm:prSet presAssocID="{A8905F1D-4C69-4D17-9D6F-1738120A872B}" presName="parentTextBox" presStyleLbl="node1" presStyleIdx="0" presStyleCnt="2"/>
      <dgm:spPr/>
    </dgm:pt>
    <dgm:pt modelId="{E0300940-DBB7-4C1C-99DE-04A27DF8E91C}" type="pres">
      <dgm:prSet presAssocID="{A8905F1D-4C69-4D17-9D6F-1738120A872B}" presName="entireBox" presStyleLbl="node1" presStyleIdx="0" presStyleCnt="2"/>
      <dgm:spPr/>
    </dgm:pt>
    <dgm:pt modelId="{060F735B-A988-4BAD-95EA-897631AC472B}" type="pres">
      <dgm:prSet presAssocID="{A8905F1D-4C69-4D17-9D6F-1738120A872B}" presName="descendantBox" presStyleCnt="0"/>
      <dgm:spPr/>
    </dgm:pt>
    <dgm:pt modelId="{6F32756E-F49F-4B7D-B2EF-DA5BD1545693}" type="pres">
      <dgm:prSet presAssocID="{D7B94DE2-CF5A-43D5-A04D-0F77F7198B52}" presName="childTextBox" presStyleLbl="fgAccFollowNode1" presStyleIdx="0" presStyleCnt="1">
        <dgm:presLayoutVars>
          <dgm:bulletEnabled val="1"/>
        </dgm:presLayoutVars>
      </dgm:prSet>
      <dgm:spPr/>
    </dgm:pt>
    <dgm:pt modelId="{22FA1ED6-5230-413E-A15E-7921E60DBA65}" type="pres">
      <dgm:prSet presAssocID="{E8E26AD4-D877-44CC-AC6D-7407E383B0CF}" presName="sp" presStyleCnt="0"/>
      <dgm:spPr/>
    </dgm:pt>
    <dgm:pt modelId="{3205BB1F-8D50-4A0B-8DA1-E6852AD0BC84}" type="pres">
      <dgm:prSet presAssocID="{6FCFFEB8-1C3C-4286-AFE1-69AC96518783}" presName="arrowAndChildren" presStyleCnt="0"/>
      <dgm:spPr/>
    </dgm:pt>
    <dgm:pt modelId="{3148E68E-D292-4868-8A1A-61FDA32B8D20}" type="pres">
      <dgm:prSet presAssocID="{6FCFFEB8-1C3C-4286-AFE1-69AC96518783}" presName="parentTextArrow" presStyleLbl="node1" presStyleIdx="1" presStyleCnt="2"/>
      <dgm:spPr/>
    </dgm:pt>
  </dgm:ptLst>
  <dgm:cxnLst>
    <dgm:cxn modelId="{BCD4C200-BF4F-4414-AA94-C8817AC0C9E4}" type="presOf" srcId="{A8905F1D-4C69-4D17-9D6F-1738120A872B}" destId="{B3D9B863-08AE-460A-81D3-E99CA319C5FF}" srcOrd="0" destOrd="0" presId="urn:microsoft.com/office/officeart/2005/8/layout/process4"/>
    <dgm:cxn modelId="{DD5F2D01-7CD0-47A4-A648-4414E97C6A67}" srcId="{630B9535-40EF-41F5-B3E1-49B4F64238F2}" destId="{A8905F1D-4C69-4D17-9D6F-1738120A872B}" srcOrd="1" destOrd="0" parTransId="{1BFD38DF-03C7-4455-9FA0-8AEC01BB3040}" sibTransId="{DDC48ED7-64FA-4731-9B6E-57D2BA9BB361}"/>
    <dgm:cxn modelId="{D29A2F22-199E-4F05-8291-390D5299FBC7}" srcId="{A8905F1D-4C69-4D17-9D6F-1738120A872B}" destId="{D7B94DE2-CF5A-43D5-A04D-0F77F7198B52}" srcOrd="0" destOrd="0" parTransId="{D6374067-43D8-48AF-AD42-08D295BAA49C}" sibTransId="{D48E968C-8E20-4B2B-8B6A-533D2875EB76}"/>
    <dgm:cxn modelId="{594EA741-A7E9-48D1-B5FB-91BC66992068}" type="presOf" srcId="{630B9535-40EF-41F5-B3E1-49B4F64238F2}" destId="{AC35AB8F-C7E8-4560-A188-E484E4E33F07}" srcOrd="0" destOrd="0" presId="urn:microsoft.com/office/officeart/2005/8/layout/process4"/>
    <dgm:cxn modelId="{C9AFED88-424C-437E-B41D-E94021C1C1F7}" type="presOf" srcId="{A8905F1D-4C69-4D17-9D6F-1738120A872B}" destId="{E0300940-DBB7-4C1C-99DE-04A27DF8E91C}" srcOrd="1" destOrd="0" presId="urn:microsoft.com/office/officeart/2005/8/layout/process4"/>
    <dgm:cxn modelId="{04E1F7C1-AAB2-4E2C-B43E-3C0D11F23B86}" type="presOf" srcId="{D7B94DE2-CF5A-43D5-A04D-0F77F7198B52}" destId="{6F32756E-F49F-4B7D-B2EF-DA5BD1545693}" srcOrd="0" destOrd="0" presId="urn:microsoft.com/office/officeart/2005/8/layout/process4"/>
    <dgm:cxn modelId="{61F639CE-0E07-48C7-9D42-614A20534025}" type="presOf" srcId="{6FCFFEB8-1C3C-4286-AFE1-69AC96518783}" destId="{3148E68E-D292-4868-8A1A-61FDA32B8D20}" srcOrd="0" destOrd="0" presId="urn:microsoft.com/office/officeart/2005/8/layout/process4"/>
    <dgm:cxn modelId="{D50F04D1-8B4A-4177-AFB4-D2B9BF25FC29}" srcId="{630B9535-40EF-41F5-B3E1-49B4F64238F2}" destId="{6FCFFEB8-1C3C-4286-AFE1-69AC96518783}" srcOrd="0" destOrd="0" parTransId="{7923D0E4-0C01-41E6-ADA3-1E08D294C79D}" sibTransId="{E8E26AD4-D877-44CC-AC6D-7407E383B0CF}"/>
    <dgm:cxn modelId="{192C0C56-4395-403D-A6D3-B03263062B17}" type="presParOf" srcId="{AC35AB8F-C7E8-4560-A188-E484E4E33F07}" destId="{D503C99E-7BA7-4DFD-A2E1-F1DF2734BC55}" srcOrd="0" destOrd="0" presId="urn:microsoft.com/office/officeart/2005/8/layout/process4"/>
    <dgm:cxn modelId="{5F792620-6B1C-4620-B8DF-8535B6E9A612}" type="presParOf" srcId="{D503C99E-7BA7-4DFD-A2E1-F1DF2734BC55}" destId="{B3D9B863-08AE-460A-81D3-E99CA319C5FF}" srcOrd="0" destOrd="0" presId="urn:microsoft.com/office/officeart/2005/8/layout/process4"/>
    <dgm:cxn modelId="{400003B4-5D0B-4D0C-B647-0A7BD847F265}" type="presParOf" srcId="{D503C99E-7BA7-4DFD-A2E1-F1DF2734BC55}" destId="{E0300940-DBB7-4C1C-99DE-04A27DF8E91C}" srcOrd="1" destOrd="0" presId="urn:microsoft.com/office/officeart/2005/8/layout/process4"/>
    <dgm:cxn modelId="{A602C406-D51C-4F83-841F-B73988217374}" type="presParOf" srcId="{D503C99E-7BA7-4DFD-A2E1-F1DF2734BC55}" destId="{060F735B-A988-4BAD-95EA-897631AC472B}" srcOrd="2" destOrd="0" presId="urn:microsoft.com/office/officeart/2005/8/layout/process4"/>
    <dgm:cxn modelId="{7B461FE1-8738-48B0-9744-22A1CA95EDDA}" type="presParOf" srcId="{060F735B-A988-4BAD-95EA-897631AC472B}" destId="{6F32756E-F49F-4B7D-B2EF-DA5BD1545693}" srcOrd="0" destOrd="0" presId="urn:microsoft.com/office/officeart/2005/8/layout/process4"/>
    <dgm:cxn modelId="{8EB448A6-44AD-4C98-BDAF-BECE7F8E24A1}" type="presParOf" srcId="{AC35AB8F-C7E8-4560-A188-E484E4E33F07}" destId="{22FA1ED6-5230-413E-A15E-7921E60DBA65}" srcOrd="1" destOrd="0" presId="urn:microsoft.com/office/officeart/2005/8/layout/process4"/>
    <dgm:cxn modelId="{C60CD090-7182-4E65-A5A5-0372BCAEB6DE}" type="presParOf" srcId="{AC35AB8F-C7E8-4560-A188-E484E4E33F07}" destId="{3205BB1F-8D50-4A0B-8DA1-E6852AD0BC84}" srcOrd="2" destOrd="0" presId="urn:microsoft.com/office/officeart/2005/8/layout/process4"/>
    <dgm:cxn modelId="{660CD140-9B3E-423A-B608-252C88D85F91}" type="presParOf" srcId="{3205BB1F-8D50-4A0B-8DA1-E6852AD0BC84}" destId="{3148E68E-D292-4868-8A1A-61FDA32B8D2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50C402-6AE1-4A08-97AA-27ABEDF47159}"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4A7BAA14-B6D7-423B-BE95-E37B2AAA37A2}">
      <dgm:prSet/>
      <dgm:spPr/>
      <dgm:t>
        <a:bodyPr/>
        <a:lstStyle/>
        <a:p>
          <a:r>
            <a:rPr lang="en-US">
              <a:solidFill>
                <a:schemeClr val="tx1"/>
              </a:solidFill>
            </a:rPr>
            <a:t>Our position is that automatic payments or the pulling of payments from unit bank accounts should not occur.</a:t>
          </a:r>
        </a:p>
      </dgm:t>
    </dgm:pt>
    <dgm:pt modelId="{4FE59A44-A1EF-4322-B89C-C80D0659D293}" type="parTrans" cxnId="{16DCC754-7D51-4C9A-A1B1-B5EF0578F361}">
      <dgm:prSet/>
      <dgm:spPr/>
      <dgm:t>
        <a:bodyPr/>
        <a:lstStyle/>
        <a:p>
          <a:endParaRPr lang="en-US"/>
        </a:p>
      </dgm:t>
    </dgm:pt>
    <dgm:pt modelId="{30B42DCC-4E80-4577-9A1F-5287FB979AC9}" type="sibTrans" cxnId="{16DCC754-7D51-4C9A-A1B1-B5EF0578F361}">
      <dgm:prSet/>
      <dgm:spPr/>
      <dgm:t>
        <a:bodyPr/>
        <a:lstStyle/>
        <a:p>
          <a:endParaRPr lang="en-US"/>
        </a:p>
      </dgm:t>
    </dgm:pt>
    <dgm:pt modelId="{D26847CC-13EB-4CB9-A2E2-1FD9CD4EB90E}">
      <dgm:prSet/>
      <dgm:spPr/>
      <dgm:t>
        <a:bodyPr/>
        <a:lstStyle/>
        <a:p>
          <a:r>
            <a:rPr lang="en-US"/>
            <a:t>Be on the lookout for future updates to Chapter 1 of the Uniform Compliance Guidelines (UCG) Manual for Libraries.</a:t>
          </a:r>
        </a:p>
      </dgm:t>
    </dgm:pt>
    <dgm:pt modelId="{8B0B6BCD-EC6A-41A6-89BA-CC400AECB9FB}" type="parTrans" cxnId="{F8DB5EE5-2007-43F6-B4E2-43F32E62BDE2}">
      <dgm:prSet/>
      <dgm:spPr/>
      <dgm:t>
        <a:bodyPr/>
        <a:lstStyle/>
        <a:p>
          <a:endParaRPr lang="en-US"/>
        </a:p>
      </dgm:t>
    </dgm:pt>
    <dgm:pt modelId="{693E455A-A211-4B42-9A38-215E346316E5}" type="sibTrans" cxnId="{F8DB5EE5-2007-43F6-B4E2-43F32E62BDE2}">
      <dgm:prSet/>
      <dgm:spPr/>
      <dgm:t>
        <a:bodyPr/>
        <a:lstStyle/>
        <a:p>
          <a:endParaRPr lang="en-US"/>
        </a:p>
      </dgm:t>
    </dgm:pt>
    <dgm:pt modelId="{E21241DC-E015-42BF-BDA6-E07D4B461CA3}">
      <dgm:prSet/>
      <dgm:spPr/>
      <dgm:t>
        <a:bodyPr/>
        <a:lstStyle/>
        <a:p>
          <a:r>
            <a:rPr lang="en-US"/>
            <a:t>This update will include a new section discussing this topic.</a:t>
          </a:r>
        </a:p>
      </dgm:t>
    </dgm:pt>
    <dgm:pt modelId="{800066BC-6775-4478-A698-E3E5E7416BB8}" type="parTrans" cxnId="{1A0E6CFB-C221-4E03-8487-C9F1088EA6C5}">
      <dgm:prSet/>
      <dgm:spPr/>
      <dgm:t>
        <a:bodyPr/>
        <a:lstStyle/>
        <a:p>
          <a:endParaRPr lang="en-US"/>
        </a:p>
      </dgm:t>
    </dgm:pt>
    <dgm:pt modelId="{D65BE399-8833-4535-ABF4-D5754ACBB1D1}" type="sibTrans" cxnId="{1A0E6CFB-C221-4E03-8487-C9F1088EA6C5}">
      <dgm:prSet/>
      <dgm:spPr/>
      <dgm:t>
        <a:bodyPr/>
        <a:lstStyle/>
        <a:p>
          <a:endParaRPr lang="en-US"/>
        </a:p>
      </dgm:t>
    </dgm:pt>
    <dgm:pt modelId="{7839DB47-D9B4-4E60-B9BA-41794482A483}" type="pres">
      <dgm:prSet presAssocID="{5050C402-6AE1-4A08-97AA-27ABEDF47159}" presName="outerComposite" presStyleCnt="0">
        <dgm:presLayoutVars>
          <dgm:chMax val="5"/>
          <dgm:dir/>
          <dgm:resizeHandles val="exact"/>
        </dgm:presLayoutVars>
      </dgm:prSet>
      <dgm:spPr/>
    </dgm:pt>
    <dgm:pt modelId="{7CCE666C-E0DA-4734-92B2-BEF100086FC3}" type="pres">
      <dgm:prSet presAssocID="{5050C402-6AE1-4A08-97AA-27ABEDF47159}" presName="dummyMaxCanvas" presStyleCnt="0">
        <dgm:presLayoutVars/>
      </dgm:prSet>
      <dgm:spPr/>
    </dgm:pt>
    <dgm:pt modelId="{4E656182-ACDC-4351-8CA0-8906C49FAD7B}" type="pres">
      <dgm:prSet presAssocID="{5050C402-6AE1-4A08-97AA-27ABEDF47159}" presName="TwoNodes_1" presStyleLbl="node1" presStyleIdx="0" presStyleCnt="2">
        <dgm:presLayoutVars>
          <dgm:bulletEnabled val="1"/>
        </dgm:presLayoutVars>
      </dgm:prSet>
      <dgm:spPr/>
    </dgm:pt>
    <dgm:pt modelId="{A3D8842E-1870-424D-8E39-13943FA1E79D}" type="pres">
      <dgm:prSet presAssocID="{5050C402-6AE1-4A08-97AA-27ABEDF47159}" presName="TwoNodes_2" presStyleLbl="node1" presStyleIdx="1" presStyleCnt="2">
        <dgm:presLayoutVars>
          <dgm:bulletEnabled val="1"/>
        </dgm:presLayoutVars>
      </dgm:prSet>
      <dgm:spPr/>
    </dgm:pt>
    <dgm:pt modelId="{11E68D81-C86A-4C66-AD91-91F31DA904F6}" type="pres">
      <dgm:prSet presAssocID="{5050C402-6AE1-4A08-97AA-27ABEDF47159}" presName="TwoConn_1-2" presStyleLbl="fgAccFollowNode1" presStyleIdx="0" presStyleCnt="1">
        <dgm:presLayoutVars>
          <dgm:bulletEnabled val="1"/>
        </dgm:presLayoutVars>
      </dgm:prSet>
      <dgm:spPr/>
    </dgm:pt>
    <dgm:pt modelId="{2FFD4520-8E5F-471B-B7DF-37BDA291A652}" type="pres">
      <dgm:prSet presAssocID="{5050C402-6AE1-4A08-97AA-27ABEDF47159}" presName="TwoNodes_1_text" presStyleLbl="node1" presStyleIdx="1" presStyleCnt="2">
        <dgm:presLayoutVars>
          <dgm:bulletEnabled val="1"/>
        </dgm:presLayoutVars>
      </dgm:prSet>
      <dgm:spPr/>
    </dgm:pt>
    <dgm:pt modelId="{383479B4-9266-4274-AE93-28C3E2526756}" type="pres">
      <dgm:prSet presAssocID="{5050C402-6AE1-4A08-97AA-27ABEDF47159}" presName="TwoNodes_2_text" presStyleLbl="node1" presStyleIdx="1" presStyleCnt="2">
        <dgm:presLayoutVars>
          <dgm:bulletEnabled val="1"/>
        </dgm:presLayoutVars>
      </dgm:prSet>
      <dgm:spPr/>
    </dgm:pt>
  </dgm:ptLst>
  <dgm:cxnLst>
    <dgm:cxn modelId="{9EA6F42D-957D-42FE-BCBE-1A201D86A818}" type="presOf" srcId="{5050C402-6AE1-4A08-97AA-27ABEDF47159}" destId="{7839DB47-D9B4-4E60-B9BA-41794482A483}" srcOrd="0" destOrd="0" presId="urn:microsoft.com/office/officeart/2005/8/layout/vProcess5"/>
    <dgm:cxn modelId="{2C198D6D-478D-4056-BEE5-F067090626AA}" type="presOf" srcId="{D26847CC-13EB-4CB9-A2E2-1FD9CD4EB90E}" destId="{383479B4-9266-4274-AE93-28C3E2526756}" srcOrd="1" destOrd="0" presId="urn:microsoft.com/office/officeart/2005/8/layout/vProcess5"/>
    <dgm:cxn modelId="{FF2F5473-2A6D-4B0E-ACE3-27A2274A0B92}" type="presOf" srcId="{E21241DC-E015-42BF-BDA6-E07D4B461CA3}" destId="{383479B4-9266-4274-AE93-28C3E2526756}" srcOrd="1" destOrd="1" presId="urn:microsoft.com/office/officeart/2005/8/layout/vProcess5"/>
    <dgm:cxn modelId="{16DCC754-7D51-4C9A-A1B1-B5EF0578F361}" srcId="{5050C402-6AE1-4A08-97AA-27ABEDF47159}" destId="{4A7BAA14-B6D7-423B-BE95-E37B2AAA37A2}" srcOrd="0" destOrd="0" parTransId="{4FE59A44-A1EF-4322-B89C-C80D0659D293}" sibTransId="{30B42DCC-4E80-4577-9A1F-5287FB979AC9}"/>
    <dgm:cxn modelId="{BD7F7899-10E2-402C-9E49-8D10461780E5}" type="presOf" srcId="{4A7BAA14-B6D7-423B-BE95-E37B2AAA37A2}" destId="{2FFD4520-8E5F-471B-B7DF-37BDA291A652}" srcOrd="1" destOrd="0" presId="urn:microsoft.com/office/officeart/2005/8/layout/vProcess5"/>
    <dgm:cxn modelId="{E5D25AB6-1C9F-4978-A176-ED5880131987}" type="presOf" srcId="{4A7BAA14-B6D7-423B-BE95-E37B2AAA37A2}" destId="{4E656182-ACDC-4351-8CA0-8906C49FAD7B}" srcOrd="0" destOrd="0" presId="urn:microsoft.com/office/officeart/2005/8/layout/vProcess5"/>
    <dgm:cxn modelId="{3CB2CFB6-6792-4DCE-8ED3-1CD40968B6E9}" type="presOf" srcId="{30B42DCC-4E80-4577-9A1F-5287FB979AC9}" destId="{11E68D81-C86A-4C66-AD91-91F31DA904F6}" srcOrd="0" destOrd="0" presId="urn:microsoft.com/office/officeart/2005/8/layout/vProcess5"/>
    <dgm:cxn modelId="{D367E1C4-B0AD-4866-BB11-456A0FD72A5B}" type="presOf" srcId="{D26847CC-13EB-4CB9-A2E2-1FD9CD4EB90E}" destId="{A3D8842E-1870-424D-8E39-13943FA1E79D}" srcOrd="0" destOrd="0" presId="urn:microsoft.com/office/officeart/2005/8/layout/vProcess5"/>
    <dgm:cxn modelId="{E9FD81E3-E1FB-4FF4-A124-164BC838C397}" type="presOf" srcId="{E21241DC-E015-42BF-BDA6-E07D4B461CA3}" destId="{A3D8842E-1870-424D-8E39-13943FA1E79D}" srcOrd="0" destOrd="1" presId="urn:microsoft.com/office/officeart/2005/8/layout/vProcess5"/>
    <dgm:cxn modelId="{F8DB5EE5-2007-43F6-B4E2-43F32E62BDE2}" srcId="{5050C402-6AE1-4A08-97AA-27ABEDF47159}" destId="{D26847CC-13EB-4CB9-A2E2-1FD9CD4EB90E}" srcOrd="1" destOrd="0" parTransId="{8B0B6BCD-EC6A-41A6-89BA-CC400AECB9FB}" sibTransId="{693E455A-A211-4B42-9A38-215E346316E5}"/>
    <dgm:cxn modelId="{1A0E6CFB-C221-4E03-8487-C9F1088EA6C5}" srcId="{D26847CC-13EB-4CB9-A2E2-1FD9CD4EB90E}" destId="{E21241DC-E015-42BF-BDA6-E07D4B461CA3}" srcOrd="0" destOrd="0" parTransId="{800066BC-6775-4478-A698-E3E5E7416BB8}" sibTransId="{D65BE399-8833-4535-ABF4-D5754ACBB1D1}"/>
    <dgm:cxn modelId="{A9CC606A-5A46-4A81-94C2-E3BFD907E27D}" type="presParOf" srcId="{7839DB47-D9B4-4E60-B9BA-41794482A483}" destId="{7CCE666C-E0DA-4734-92B2-BEF100086FC3}" srcOrd="0" destOrd="0" presId="urn:microsoft.com/office/officeart/2005/8/layout/vProcess5"/>
    <dgm:cxn modelId="{79C5A4DC-D9A4-4954-81DF-5325BEC4AD73}" type="presParOf" srcId="{7839DB47-D9B4-4E60-B9BA-41794482A483}" destId="{4E656182-ACDC-4351-8CA0-8906C49FAD7B}" srcOrd="1" destOrd="0" presId="urn:microsoft.com/office/officeart/2005/8/layout/vProcess5"/>
    <dgm:cxn modelId="{0AF3FA1D-BCBD-4340-991C-140C988188E7}" type="presParOf" srcId="{7839DB47-D9B4-4E60-B9BA-41794482A483}" destId="{A3D8842E-1870-424D-8E39-13943FA1E79D}" srcOrd="2" destOrd="0" presId="urn:microsoft.com/office/officeart/2005/8/layout/vProcess5"/>
    <dgm:cxn modelId="{A63DD522-A723-4665-BD26-593575825228}" type="presParOf" srcId="{7839DB47-D9B4-4E60-B9BA-41794482A483}" destId="{11E68D81-C86A-4C66-AD91-91F31DA904F6}" srcOrd="3" destOrd="0" presId="urn:microsoft.com/office/officeart/2005/8/layout/vProcess5"/>
    <dgm:cxn modelId="{5A49E2B3-EF31-484A-851A-3A7B04F2A176}" type="presParOf" srcId="{7839DB47-D9B4-4E60-B9BA-41794482A483}" destId="{2FFD4520-8E5F-471B-B7DF-37BDA291A652}" srcOrd="4" destOrd="0" presId="urn:microsoft.com/office/officeart/2005/8/layout/vProcess5"/>
    <dgm:cxn modelId="{ABFD1E4E-DD62-4C85-9A58-A2216B48DDFB}" type="presParOf" srcId="{7839DB47-D9B4-4E60-B9BA-41794482A483}" destId="{383479B4-9266-4274-AE93-28C3E2526756}"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8D692-AB70-488C-9917-D857C3697498}">
      <dsp:nvSpPr>
        <dsp:cNvPr id="0" name=""/>
        <dsp:cNvSpPr/>
      </dsp:nvSpPr>
      <dsp:spPr>
        <a:xfrm>
          <a:off x="0" y="1567"/>
          <a:ext cx="8131550" cy="794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C91EE-3CF2-4F6A-AA7E-1917F08D4C9E}">
      <dsp:nvSpPr>
        <dsp:cNvPr id="0" name=""/>
        <dsp:cNvSpPr/>
      </dsp:nvSpPr>
      <dsp:spPr>
        <a:xfrm>
          <a:off x="240375" y="180359"/>
          <a:ext cx="437045" cy="43704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22B79-23D4-452A-B0CA-20CF18E60611}">
      <dsp:nvSpPr>
        <dsp:cNvPr id="0" name=""/>
        <dsp:cNvSpPr/>
      </dsp:nvSpPr>
      <dsp:spPr>
        <a:xfrm>
          <a:off x="917796" y="1567"/>
          <a:ext cx="7213753" cy="79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98" tIns="84098" rIns="84098" bIns="84098" numCol="1" spcCol="1270" anchor="ctr" anchorCtr="0">
          <a:noAutofit/>
        </a:bodyPr>
        <a:lstStyle/>
        <a:p>
          <a:pPr marL="0" lvl="0" indent="0" algn="l" defTabSz="977900">
            <a:lnSpc>
              <a:spcPct val="100000"/>
            </a:lnSpc>
            <a:spcBef>
              <a:spcPct val="0"/>
            </a:spcBef>
            <a:spcAft>
              <a:spcPct val="35000"/>
            </a:spcAft>
            <a:buNone/>
          </a:pPr>
          <a:r>
            <a:rPr lang="en-US" sz="2200" kern="1200"/>
            <a:t>HEA 1198: Local Public Works Projects</a:t>
          </a:r>
        </a:p>
      </dsp:txBody>
      <dsp:txXfrm>
        <a:off x="917796" y="1567"/>
        <a:ext cx="7213753" cy="794628"/>
      </dsp:txXfrm>
    </dsp:sp>
    <dsp:sp modelId="{9588F3BC-9674-4FB5-83F6-8CE906838DF2}">
      <dsp:nvSpPr>
        <dsp:cNvPr id="0" name=""/>
        <dsp:cNvSpPr/>
      </dsp:nvSpPr>
      <dsp:spPr>
        <a:xfrm>
          <a:off x="0" y="994853"/>
          <a:ext cx="8131550" cy="794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6322BC-FD6C-4B6C-ABF0-CE60486FED2C}">
      <dsp:nvSpPr>
        <dsp:cNvPr id="0" name=""/>
        <dsp:cNvSpPr/>
      </dsp:nvSpPr>
      <dsp:spPr>
        <a:xfrm>
          <a:off x="240375" y="1173645"/>
          <a:ext cx="437045" cy="4370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242AC-51B9-4294-B10F-752A5120A4E5}">
      <dsp:nvSpPr>
        <dsp:cNvPr id="0" name=""/>
        <dsp:cNvSpPr/>
      </dsp:nvSpPr>
      <dsp:spPr>
        <a:xfrm>
          <a:off x="917796" y="994853"/>
          <a:ext cx="7213753" cy="79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98" tIns="84098" rIns="84098" bIns="84098" numCol="1" spcCol="1270" anchor="ctr" anchorCtr="0">
          <a:noAutofit/>
        </a:bodyPr>
        <a:lstStyle/>
        <a:p>
          <a:pPr marL="0" lvl="0" indent="0" algn="l" defTabSz="977900">
            <a:lnSpc>
              <a:spcPct val="100000"/>
            </a:lnSpc>
            <a:spcBef>
              <a:spcPct val="0"/>
            </a:spcBef>
            <a:spcAft>
              <a:spcPct val="35000"/>
            </a:spcAft>
            <a:buNone/>
          </a:pPr>
          <a:r>
            <a:rPr lang="en-US" sz="2200" kern="1200"/>
            <a:t>HEA 1033: Retainage Requirements</a:t>
          </a:r>
        </a:p>
      </dsp:txBody>
      <dsp:txXfrm>
        <a:off x="917796" y="994853"/>
        <a:ext cx="7213753" cy="794628"/>
      </dsp:txXfrm>
    </dsp:sp>
    <dsp:sp modelId="{6AD83851-99E7-4800-91BD-8DC22052527B}">
      <dsp:nvSpPr>
        <dsp:cNvPr id="0" name=""/>
        <dsp:cNvSpPr/>
      </dsp:nvSpPr>
      <dsp:spPr>
        <a:xfrm>
          <a:off x="0" y="1988139"/>
          <a:ext cx="8131550" cy="794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3BFEB-83B4-4AE6-AEE6-42AD7527771D}">
      <dsp:nvSpPr>
        <dsp:cNvPr id="0" name=""/>
        <dsp:cNvSpPr/>
      </dsp:nvSpPr>
      <dsp:spPr>
        <a:xfrm>
          <a:off x="240375" y="2166931"/>
          <a:ext cx="437045" cy="4370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6DBFD-B44D-47A7-8C9E-DB51F6FC7286}">
      <dsp:nvSpPr>
        <dsp:cNvPr id="0" name=""/>
        <dsp:cNvSpPr/>
      </dsp:nvSpPr>
      <dsp:spPr>
        <a:xfrm>
          <a:off x="917796" y="1988139"/>
          <a:ext cx="7213753" cy="79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98" tIns="84098" rIns="84098" bIns="84098" numCol="1" spcCol="1270" anchor="ctr" anchorCtr="0">
          <a:noAutofit/>
        </a:bodyPr>
        <a:lstStyle/>
        <a:p>
          <a:pPr marL="0" lvl="0" indent="0" algn="l" defTabSz="977900">
            <a:lnSpc>
              <a:spcPct val="100000"/>
            </a:lnSpc>
            <a:spcBef>
              <a:spcPct val="0"/>
            </a:spcBef>
            <a:spcAft>
              <a:spcPct val="35000"/>
            </a:spcAft>
            <a:buNone/>
          </a:pPr>
          <a:r>
            <a:rPr lang="en-US" sz="2200" kern="1200"/>
            <a:t>HEA 1134: Executive Sessions</a:t>
          </a:r>
        </a:p>
      </dsp:txBody>
      <dsp:txXfrm>
        <a:off x="917796" y="1988139"/>
        <a:ext cx="7213753" cy="794628"/>
      </dsp:txXfrm>
    </dsp:sp>
    <dsp:sp modelId="{78559963-D80C-415B-BCE4-60D6C6B6E81E}">
      <dsp:nvSpPr>
        <dsp:cNvPr id="0" name=""/>
        <dsp:cNvSpPr/>
      </dsp:nvSpPr>
      <dsp:spPr>
        <a:xfrm>
          <a:off x="0" y="2981425"/>
          <a:ext cx="8131550" cy="7946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38A65-D502-4B0B-9B75-97155B42AB5D}">
      <dsp:nvSpPr>
        <dsp:cNvPr id="0" name=""/>
        <dsp:cNvSpPr/>
      </dsp:nvSpPr>
      <dsp:spPr>
        <a:xfrm>
          <a:off x="240375" y="3160216"/>
          <a:ext cx="437045" cy="4370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A3766-310E-40EF-9A59-CFD2A524FAED}">
      <dsp:nvSpPr>
        <dsp:cNvPr id="0" name=""/>
        <dsp:cNvSpPr/>
      </dsp:nvSpPr>
      <dsp:spPr>
        <a:xfrm>
          <a:off x="917796" y="2981425"/>
          <a:ext cx="7213753" cy="794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98" tIns="84098" rIns="84098" bIns="84098" numCol="1" spcCol="1270" anchor="ctr" anchorCtr="0">
          <a:noAutofit/>
        </a:bodyPr>
        <a:lstStyle/>
        <a:p>
          <a:pPr marL="0" lvl="0" indent="0" algn="l" defTabSz="977900">
            <a:lnSpc>
              <a:spcPct val="100000"/>
            </a:lnSpc>
            <a:spcBef>
              <a:spcPct val="0"/>
            </a:spcBef>
            <a:spcAft>
              <a:spcPct val="35000"/>
            </a:spcAft>
            <a:buNone/>
          </a:pPr>
          <a:r>
            <a:rPr lang="en-US" sz="2200" kern="1200"/>
            <a:t>HEA 1392: State Comptroller Matters</a:t>
          </a:r>
        </a:p>
      </dsp:txBody>
      <dsp:txXfrm>
        <a:off x="917796" y="2981425"/>
        <a:ext cx="7213753" cy="794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DE21C-5865-43C4-ADA0-C539AF375427}">
      <dsp:nvSpPr>
        <dsp:cNvPr id="0" name=""/>
        <dsp:cNvSpPr/>
      </dsp:nvSpPr>
      <dsp:spPr>
        <a:xfrm>
          <a:off x="1220192" y="31540"/>
          <a:ext cx="1235250" cy="1235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77CB64-BBF6-408D-A4F5-3C65728BCA95}">
      <dsp:nvSpPr>
        <dsp:cNvPr id="0" name=""/>
        <dsp:cNvSpPr/>
      </dsp:nvSpPr>
      <dsp:spPr>
        <a:xfrm>
          <a:off x="1483442" y="294791"/>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0BCA5-4BF0-442D-8B31-5FD1B99F1094}">
      <dsp:nvSpPr>
        <dsp:cNvPr id="0" name=""/>
        <dsp:cNvSpPr/>
      </dsp:nvSpPr>
      <dsp:spPr>
        <a:xfrm>
          <a:off x="825317" y="1651541"/>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Credit Card Transactions</a:t>
          </a:r>
        </a:p>
      </dsp:txBody>
      <dsp:txXfrm>
        <a:off x="825317" y="1651541"/>
        <a:ext cx="2025000" cy="720000"/>
      </dsp:txXfrm>
    </dsp:sp>
    <dsp:sp modelId="{944A7CD2-5442-4235-A6CB-198EAA39D585}">
      <dsp:nvSpPr>
        <dsp:cNvPr id="0" name=""/>
        <dsp:cNvSpPr/>
      </dsp:nvSpPr>
      <dsp:spPr>
        <a:xfrm>
          <a:off x="1220192" y="2877791"/>
          <a:ext cx="1235250" cy="1235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EC3266-BBD5-4532-B6B5-2D0F422B8A4F}">
      <dsp:nvSpPr>
        <dsp:cNvPr id="0" name=""/>
        <dsp:cNvSpPr/>
      </dsp:nvSpPr>
      <dsp:spPr>
        <a:xfrm>
          <a:off x="1483442" y="3141041"/>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9AF93-101E-4E41-B5D0-2EC0044E48F3}">
      <dsp:nvSpPr>
        <dsp:cNvPr id="0" name=""/>
        <dsp:cNvSpPr/>
      </dsp:nvSpPr>
      <dsp:spPr>
        <a:xfrm>
          <a:off x="825317" y="4497791"/>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Electronic Payments</a:t>
          </a:r>
        </a:p>
      </dsp:txBody>
      <dsp:txXfrm>
        <a:off x="825317" y="4497791"/>
        <a:ext cx="2025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00940-DBB7-4C1C-99DE-04A27DF8E91C}">
      <dsp:nvSpPr>
        <dsp:cNvPr id="0" name=""/>
        <dsp:cNvSpPr/>
      </dsp:nvSpPr>
      <dsp:spPr>
        <a:xfrm>
          <a:off x="0" y="3177573"/>
          <a:ext cx="6832212" cy="208483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Indiana Code 36-12-3-16.5 covers the payment of claims via electronic transfer. Note that subdivision (c) requires a unit to utilize the normal claims process, even for electronic funds transactions. </a:t>
          </a:r>
        </a:p>
      </dsp:txBody>
      <dsp:txXfrm>
        <a:off x="0" y="3177573"/>
        <a:ext cx="6832212" cy="1125809"/>
      </dsp:txXfrm>
    </dsp:sp>
    <dsp:sp modelId="{6F32756E-F49F-4B7D-B2EF-DA5BD1545693}">
      <dsp:nvSpPr>
        <dsp:cNvPr id="0" name=""/>
        <dsp:cNvSpPr/>
      </dsp:nvSpPr>
      <dsp:spPr>
        <a:xfrm>
          <a:off x="0" y="4261685"/>
          <a:ext cx="6832212" cy="95902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Among other limitations, this means that it is impermissible for a third party to “pull” money out of a unit’s bank account.  Instead, the fiscal agent must initiate or direct the unit’s financial institution to disburse the funds. </a:t>
          </a:r>
        </a:p>
      </dsp:txBody>
      <dsp:txXfrm>
        <a:off x="0" y="4261685"/>
        <a:ext cx="6832212" cy="959022"/>
      </dsp:txXfrm>
    </dsp:sp>
    <dsp:sp modelId="{3148E68E-D292-4868-8A1A-61FDA32B8D20}">
      <dsp:nvSpPr>
        <dsp:cNvPr id="0" name=""/>
        <dsp:cNvSpPr/>
      </dsp:nvSpPr>
      <dsp:spPr>
        <a:xfrm rot="10800000">
          <a:off x="0" y="2374"/>
          <a:ext cx="6832212" cy="3206471"/>
        </a:xfrm>
        <a:prstGeom prst="upArrowCallout">
          <a:avLst/>
        </a:prstGeom>
        <a:solidFill>
          <a:schemeClr val="accent2">
            <a:hueOff val="10743688"/>
            <a:satOff val="-24111"/>
            <a:lumOff val="-5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Electronic Payments to Vendors</a:t>
          </a:r>
        </a:p>
      </dsp:txBody>
      <dsp:txXfrm rot="10800000">
        <a:off x="0" y="2374"/>
        <a:ext cx="6832212" cy="2083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56182-ACDC-4351-8CA0-8906C49FAD7B}">
      <dsp:nvSpPr>
        <dsp:cNvPr id="0" name=""/>
        <dsp:cNvSpPr/>
      </dsp:nvSpPr>
      <dsp:spPr>
        <a:xfrm>
          <a:off x="0" y="0"/>
          <a:ext cx="7639293" cy="164427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Our position is that automatic payments or the pulling of payments from unit bank accounts should not occur.</a:t>
          </a:r>
        </a:p>
      </dsp:txBody>
      <dsp:txXfrm>
        <a:off x="48159" y="48159"/>
        <a:ext cx="5939808" cy="1547955"/>
      </dsp:txXfrm>
    </dsp:sp>
    <dsp:sp modelId="{A3D8842E-1870-424D-8E39-13943FA1E79D}">
      <dsp:nvSpPr>
        <dsp:cNvPr id="0" name=""/>
        <dsp:cNvSpPr/>
      </dsp:nvSpPr>
      <dsp:spPr>
        <a:xfrm>
          <a:off x="1348110" y="2009667"/>
          <a:ext cx="7639293" cy="1644273"/>
        </a:xfrm>
        <a:prstGeom prst="roundRect">
          <a:avLst>
            <a:gd name="adj" fmla="val 10000"/>
          </a:avLst>
        </a:prstGeom>
        <a:gradFill rotWithShape="0">
          <a:gsLst>
            <a:gs pos="0">
              <a:schemeClr val="accent2">
                <a:hueOff val="10743688"/>
                <a:satOff val="-24111"/>
                <a:lumOff val="-52745"/>
                <a:alphaOff val="0"/>
                <a:tint val="96000"/>
                <a:lumMod val="104000"/>
              </a:schemeClr>
            </a:gs>
            <a:gs pos="100000">
              <a:schemeClr val="accent2">
                <a:hueOff val="10743688"/>
                <a:satOff val="-24111"/>
                <a:lumOff val="-5274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Be on the lookout for future updates to Chapter 1 of the Uniform Compliance Guidelines (UCG) Manual for Libraries.</a:t>
          </a:r>
        </a:p>
        <a:p>
          <a:pPr marL="114300" lvl="1" indent="-114300" algn="l" defTabSz="666750">
            <a:lnSpc>
              <a:spcPct val="90000"/>
            </a:lnSpc>
            <a:spcBef>
              <a:spcPct val="0"/>
            </a:spcBef>
            <a:spcAft>
              <a:spcPct val="15000"/>
            </a:spcAft>
            <a:buChar char="•"/>
          </a:pPr>
          <a:r>
            <a:rPr lang="en-US" sz="1500" kern="1200"/>
            <a:t>This update will include a new section discussing this topic.</a:t>
          </a:r>
        </a:p>
      </dsp:txBody>
      <dsp:txXfrm>
        <a:off x="1396269" y="2057826"/>
        <a:ext cx="5126087" cy="1547955"/>
      </dsp:txXfrm>
    </dsp:sp>
    <dsp:sp modelId="{11E68D81-C86A-4C66-AD91-91F31DA904F6}">
      <dsp:nvSpPr>
        <dsp:cNvPr id="0" name=""/>
        <dsp:cNvSpPr/>
      </dsp:nvSpPr>
      <dsp:spPr>
        <a:xfrm>
          <a:off x="6570515" y="1292581"/>
          <a:ext cx="1068777" cy="1068777"/>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10990" y="1292581"/>
        <a:ext cx="587827" cy="8042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B74B6A-5984-4F58-B334-604C752FD0A3}" type="datetimeFigureOut">
              <a:rPr lang="en-US" smtClean="0"/>
              <a:t>5/29/2025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1D4831-F30D-4389-9EE8-25C569586994}" type="slidenum">
              <a:rPr lang="en-US" smtClean="0"/>
              <a:t>‹#›</a:t>
            </a:fld>
            <a:endParaRPr lang="en-US"/>
          </a:p>
        </p:txBody>
      </p:sp>
    </p:spTree>
    <p:extLst>
      <p:ext uri="{BB962C8B-B14F-4D97-AF65-F5344CB8AC3E}">
        <p14:creationId xmlns:p14="http://schemas.microsoft.com/office/powerpoint/2010/main" val="60719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iga.in.gov/laws/2024/ic/titles/36#5-22"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iga.in.gov/laws/2024/ic/titles/36#4-23-7.1-11"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investopedia.com/articles/personal-finance/112515/top-5-reasons-banks-wont-cash-your-check.asp"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iga.in.gov/laws/2024/ic/titles/5#16-22-1"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iga.in.gov/laws/2024/ic/titles/5#16-23-1" TargetMode="External"/><Relationship Id="rId4" Type="http://schemas.openxmlformats.org/officeDocument/2006/relationships/hyperlink" Target="https://iga.in.gov/laws/2024/ic/titles/5#16-22-5"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pac@opac.in.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everyone!</a:t>
            </a:r>
          </a:p>
          <a:p>
            <a:endParaRPr lang="en-US"/>
          </a:p>
          <a:p>
            <a:r>
              <a:rPr lang="en-US"/>
              <a:t>As always my name is Mitch Wilson and my partner Beth Goss is here with me and we are with the State Board of Accounts. </a:t>
            </a:r>
          </a:p>
          <a:p>
            <a:endParaRPr lang="en-US"/>
          </a:p>
          <a:p>
            <a:r>
              <a:rPr lang="en-US"/>
              <a:t>It`s always a pleasure to be here with you for your workshops and I will say I am a little biased towards the Spring Workshops solely due to the fact that we have the warm weather of the Summer to look forward to.</a:t>
            </a:r>
          </a:p>
          <a:p>
            <a:endParaRPr lang="en-US"/>
          </a:p>
          <a:p>
            <a:endParaRPr lang="en-US"/>
          </a:p>
        </p:txBody>
      </p:sp>
      <p:sp>
        <p:nvSpPr>
          <p:cNvPr id="4" name="Slide Number Placeholder 3"/>
          <p:cNvSpPr>
            <a:spLocks noGrp="1"/>
          </p:cNvSpPr>
          <p:nvPr>
            <p:ph type="sldNum" sz="quarter" idx="5"/>
          </p:nvPr>
        </p:nvSpPr>
        <p:spPr/>
        <p:txBody>
          <a:bodyPr/>
          <a:lstStyle/>
          <a:p>
            <a:fld id="{A71D4831-F30D-4389-9EE8-25C569586994}" type="slidenum">
              <a:rPr lang="en-US" smtClean="0"/>
              <a:t>1</a:t>
            </a:fld>
            <a:endParaRPr lang="en-US"/>
          </a:p>
        </p:txBody>
      </p:sp>
    </p:spTree>
    <p:extLst>
      <p:ext uri="{BB962C8B-B14F-4D97-AF65-F5344CB8AC3E}">
        <p14:creationId xmlns:p14="http://schemas.microsoft.com/office/powerpoint/2010/main" val="2635436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tackled the new legislation there are two smaller topics we wanted to go over today.</a:t>
            </a:r>
          </a:p>
          <a:p>
            <a:endParaRPr lang="en-US"/>
          </a:p>
          <a:p>
            <a:r>
              <a:rPr lang="en-US"/>
              <a:t>The first one here is in relation to Gateway retention of documents.</a:t>
            </a:r>
          </a:p>
          <a:p>
            <a:endParaRPr lang="en-US"/>
          </a:p>
          <a:p>
            <a:r>
              <a:rPr lang="en-US"/>
              <a:t>This subject was in the March 2025 Libraries Bulletin where we received some questions over this article so we thought we would bring it up today.</a:t>
            </a:r>
          </a:p>
        </p:txBody>
      </p:sp>
      <p:sp>
        <p:nvSpPr>
          <p:cNvPr id="4" name="Slide Number Placeholder 3"/>
          <p:cNvSpPr>
            <a:spLocks noGrp="1"/>
          </p:cNvSpPr>
          <p:nvPr>
            <p:ph type="sldNum" sz="quarter" idx="5"/>
          </p:nvPr>
        </p:nvSpPr>
        <p:spPr/>
        <p:txBody>
          <a:bodyPr/>
          <a:lstStyle/>
          <a:p>
            <a:fld id="{A71D4831-F30D-4389-9EE8-25C569586994}" type="slidenum">
              <a:rPr lang="en-US" smtClean="0"/>
              <a:t>10</a:t>
            </a:fld>
            <a:endParaRPr lang="en-US"/>
          </a:p>
        </p:txBody>
      </p:sp>
    </p:spTree>
    <p:extLst>
      <p:ext uri="{BB962C8B-B14F-4D97-AF65-F5344CB8AC3E}">
        <p14:creationId xmlns:p14="http://schemas.microsoft.com/office/powerpoint/2010/main" val="292249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So going back and looking at the article from the Bulletin it essentially noted that the Indiana Business Research Center that maintains gateway for us will be conducting maintenance in the coming months. </a:t>
            </a:r>
          </a:p>
          <a:p>
            <a:endParaRPr lang="en-US" sz="1000"/>
          </a:p>
          <a:p>
            <a:r>
              <a:rPr lang="en-US" sz="1000"/>
              <a:t>The main reason behind the maintenance is that the amount of documents maintained on Gateway is becoming quite cumbersome. I don`t have an IT background, but I`m sure this can start to lead to some issues.</a:t>
            </a:r>
          </a:p>
          <a:p>
            <a:endParaRPr lang="en-US" sz="1000"/>
          </a:p>
          <a:p>
            <a:r>
              <a:rPr lang="en-US" sz="1000"/>
              <a:t>Anyways though how this affects us is that older monthly and annual uploads will be removed from the site. </a:t>
            </a:r>
          </a:p>
          <a:p>
            <a:endParaRPr lang="en-US" sz="1000"/>
          </a:p>
          <a:p>
            <a:r>
              <a:rPr lang="en-US" sz="1000"/>
              <a:t>So going forward the only documentation that will remain on Gateway are records that have not been audited and records from the most recent year following an audit.</a:t>
            </a:r>
          </a:p>
          <a:p>
            <a:endParaRPr lang="en-US" sz="1000"/>
          </a:p>
          <a:p>
            <a:r>
              <a:rPr lang="en-US" sz="1000"/>
              <a:t>As we have noted here on the slide this again only applies to the monthly and annual uploads and not the Annual Financial Report.</a:t>
            </a:r>
          </a:p>
          <a:p>
            <a:endParaRPr lang="en-US" sz="1000"/>
          </a:p>
          <a:p>
            <a:r>
              <a:rPr lang="en-US" sz="1000"/>
              <a:t>All this is to just remind you that Gateway was not established as a document storage service like your OneDrive or Dropbox may be and that you are responsible for maintaining your records.</a:t>
            </a:r>
          </a:p>
          <a:p>
            <a:endParaRPr lang="en-US" sz="1000"/>
          </a:p>
          <a:p>
            <a:r>
              <a:rPr lang="en-US" sz="1000"/>
              <a:t>Now if you do have any questions about those retention laws the Indiana Archives and Records Administration is wonderful to work with, and I know they will be able to provide answers to any of your retention questions.</a:t>
            </a:r>
          </a:p>
        </p:txBody>
      </p:sp>
      <p:sp>
        <p:nvSpPr>
          <p:cNvPr id="4" name="Slide Number Placeholder 3"/>
          <p:cNvSpPr>
            <a:spLocks noGrp="1"/>
          </p:cNvSpPr>
          <p:nvPr>
            <p:ph type="sldNum" sz="quarter" idx="5"/>
          </p:nvPr>
        </p:nvSpPr>
        <p:spPr/>
        <p:txBody>
          <a:bodyPr/>
          <a:lstStyle/>
          <a:p>
            <a:fld id="{A71D4831-F30D-4389-9EE8-25C569586994}" type="slidenum">
              <a:rPr lang="en-US" smtClean="0"/>
              <a:t>11</a:t>
            </a:fld>
            <a:endParaRPr lang="en-US"/>
          </a:p>
        </p:txBody>
      </p:sp>
    </p:spTree>
    <p:extLst>
      <p:ext uri="{BB962C8B-B14F-4D97-AF65-F5344CB8AC3E}">
        <p14:creationId xmlns:p14="http://schemas.microsoft.com/office/powerpoint/2010/main" val="374388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a:t>Slides out of order (go to next one on computer)</a:t>
            </a:r>
          </a:p>
          <a:p>
            <a:endParaRPr lang="en-US" sz="800"/>
          </a:p>
          <a:p>
            <a:r>
              <a:rPr lang="en-US" sz="800"/>
              <a:t>The other Gateway item we`re again going to tackle are accounts payable and accounts receivable. </a:t>
            </a:r>
          </a:p>
          <a:p>
            <a:endParaRPr lang="en-US" sz="800"/>
          </a:p>
          <a:p>
            <a:r>
              <a:rPr lang="en-US" sz="800"/>
              <a:t>I will say this is where the virtual presentations are nice since I don`t have to hear all the groans because yes I know we have already covered this previously.</a:t>
            </a:r>
          </a:p>
          <a:p>
            <a:endParaRPr lang="en-US" sz="800"/>
          </a:p>
          <a:p>
            <a:r>
              <a:rPr lang="en-US" sz="800"/>
              <a:t>However, Crowe, that has performed some of our procured engagements for us, has noted that the libraries they have audited, frequently are having issues with accounts payable and accounts receivable.</a:t>
            </a:r>
          </a:p>
          <a:p>
            <a:endParaRPr lang="en-US" sz="800"/>
          </a:p>
          <a:p>
            <a:r>
              <a:rPr lang="en-US" sz="800"/>
              <a:t>So yes, this slide may have some verbiage that looks familiar, but again we just want to go through what makes up accounts payable and accounts receivable.</a:t>
            </a:r>
          </a:p>
          <a:p>
            <a:endParaRPr lang="en-US" sz="800"/>
          </a:p>
          <a:p>
            <a:r>
              <a:rPr lang="en-US" sz="800"/>
              <a:t>First with accounts payable these are going to be all the various goods and/or services that have been provided to you that you have not paid for yet. Most of you are going to have some accounts payable at year end unless somehow you were able to get everything paid by December 31</a:t>
            </a:r>
            <a:r>
              <a:rPr lang="en-US" sz="800" baseline="30000"/>
              <a:t>st</a:t>
            </a:r>
            <a:r>
              <a:rPr lang="en-US" sz="800"/>
              <a:t>.</a:t>
            </a:r>
          </a:p>
          <a:p>
            <a:endParaRPr lang="en-US" sz="800"/>
          </a:p>
          <a:p>
            <a:r>
              <a:rPr lang="en-US" sz="800"/>
              <a:t>Like we`ve noted on the slide though typically this would include those claims that have been submitted in December that are not paid until January.</a:t>
            </a:r>
          </a:p>
          <a:p>
            <a:endParaRPr lang="en-US" sz="800"/>
          </a:p>
          <a:p>
            <a:r>
              <a:rPr lang="en-US" sz="800"/>
              <a:t>Then on the other hand we have the exact opposite in accounts receivable.</a:t>
            </a:r>
          </a:p>
          <a:p>
            <a:endParaRPr lang="en-US" sz="800"/>
          </a:p>
          <a:p>
            <a:r>
              <a:rPr lang="en-US" sz="800"/>
              <a:t>These are going to be items you have billed or charged an individual or entity that you have not received payment on by the end of the year.</a:t>
            </a:r>
          </a:p>
          <a:p>
            <a:endParaRPr lang="en-US" sz="800"/>
          </a:p>
          <a:p>
            <a:r>
              <a:rPr lang="en-US" sz="800"/>
              <a:t>Now again some units may say this is $0 for them which I hope is the case for many of you though I`m sure there is at least that one patron out there for many of you that has some type of fine or fee they have not paid yet.</a:t>
            </a:r>
          </a:p>
          <a:p>
            <a:endParaRPr lang="en-US" sz="800"/>
          </a:p>
          <a:p>
            <a:r>
              <a:rPr lang="en-US" sz="800"/>
              <a:t>So looking at those definitions are there any questions?</a:t>
            </a:r>
          </a:p>
        </p:txBody>
      </p:sp>
      <p:sp>
        <p:nvSpPr>
          <p:cNvPr id="4" name="Slide Number Placeholder 3"/>
          <p:cNvSpPr>
            <a:spLocks noGrp="1"/>
          </p:cNvSpPr>
          <p:nvPr>
            <p:ph type="sldNum" sz="quarter" idx="5"/>
          </p:nvPr>
        </p:nvSpPr>
        <p:spPr/>
        <p:txBody>
          <a:bodyPr/>
          <a:lstStyle/>
          <a:p>
            <a:fld id="{A71D4831-F30D-4389-9EE8-25C569586994}" type="slidenum">
              <a:rPr lang="en-US" smtClean="0"/>
              <a:t>12</a:t>
            </a:fld>
            <a:endParaRPr lang="en-US"/>
          </a:p>
        </p:txBody>
      </p:sp>
    </p:spTree>
    <p:extLst>
      <p:ext uri="{BB962C8B-B14F-4D97-AF65-F5344CB8AC3E}">
        <p14:creationId xmlns:p14="http://schemas.microsoft.com/office/powerpoint/2010/main" val="41612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700" b="1"/>
              <a:t>Slides out of order (go to last one on computer)</a:t>
            </a:r>
            <a:endParaRPr lang="en-US" sz="700"/>
          </a:p>
          <a:p>
            <a:endParaRPr lang="en-US" sz="700"/>
          </a:p>
          <a:p>
            <a:r>
              <a:rPr lang="en-US" sz="700"/>
              <a:t>Alright now that we hopefully have an understanding of what exactly accounts payable and accounts receivable are let`s look at the two places this comes up on Gateway.</a:t>
            </a:r>
          </a:p>
          <a:p>
            <a:endParaRPr lang="en-US" sz="700"/>
          </a:p>
          <a:p>
            <a:r>
              <a:rPr lang="en-US" sz="700"/>
              <a:t>The first item here on the left is on your AFR. This is the easy one as all you need are two numbers.</a:t>
            </a:r>
          </a:p>
          <a:p>
            <a:endParaRPr lang="en-US" sz="700"/>
          </a:p>
          <a:p>
            <a:r>
              <a:rPr lang="en-US" sz="700"/>
              <a:t>The first is your total of accounts payable at December 31</a:t>
            </a:r>
            <a:r>
              <a:rPr lang="en-US" sz="700" baseline="30000"/>
              <a:t>st</a:t>
            </a:r>
            <a:r>
              <a:rPr lang="en-US" sz="700"/>
              <a:t> and the second is your total accounts receivable at December 31</a:t>
            </a:r>
            <a:r>
              <a:rPr lang="en-US" sz="700" baseline="30000"/>
              <a:t>st</a:t>
            </a:r>
            <a:r>
              <a:rPr lang="en-US" sz="700"/>
              <a:t> and that`s it. No explanations or lists at all just two numbers.</a:t>
            </a:r>
          </a:p>
          <a:p>
            <a:endParaRPr lang="en-US" sz="700"/>
          </a:p>
          <a:p>
            <a:r>
              <a:rPr lang="en-US" sz="700"/>
              <a:t>Now on the right here are the annual uploads where we ask for a little more detail. </a:t>
            </a:r>
          </a:p>
          <a:p>
            <a:endParaRPr lang="en-US" sz="700"/>
          </a:p>
          <a:p>
            <a:r>
              <a:rPr lang="en-US" sz="700"/>
              <a:t>Here we are looking for the supporting documentation for those two numbers listed on your AFR.</a:t>
            </a:r>
          </a:p>
          <a:p>
            <a:endParaRPr lang="en-US" sz="700"/>
          </a:p>
          <a:p>
            <a:r>
              <a:rPr lang="en-US" sz="700"/>
              <a:t>Traditionally, for your accounts payable support you would simply provide a list of those outstanding claims at 12/31 that have not been paid yet.</a:t>
            </a:r>
          </a:p>
          <a:p>
            <a:endParaRPr lang="en-US" sz="700"/>
          </a:p>
          <a:p>
            <a:r>
              <a:rPr lang="en-US" sz="700"/>
              <a:t>Then for your accounts receivable support it would most likely be a list of those outstanding fines and fees that have not been paid to the library yet though if you have any other unique circumstances where a business or induvial owes the library be sure to include that as well.</a:t>
            </a:r>
          </a:p>
          <a:p>
            <a:endParaRPr lang="en-US" sz="700"/>
          </a:p>
          <a:p>
            <a:r>
              <a:rPr lang="en-US" sz="700"/>
              <a:t>The most important thing with these two items is first that you get them submitted and second that they match. </a:t>
            </a:r>
          </a:p>
          <a:p>
            <a:endParaRPr lang="en-US" sz="700"/>
          </a:p>
          <a:p>
            <a:r>
              <a:rPr lang="en-US" sz="700"/>
              <a:t>So if on your AFR you put $534 as your accounts payable figure then the accounts payable support you provide on the annual uploads should total $534.</a:t>
            </a:r>
          </a:p>
          <a:p>
            <a:endParaRPr lang="en-US" sz="700"/>
          </a:p>
          <a:p>
            <a:r>
              <a:rPr lang="en-US" sz="700"/>
              <a:t>Then the same goes for your accounts receivable and corresponding support upload.</a:t>
            </a:r>
          </a:p>
          <a:p>
            <a:endParaRPr lang="en-US" sz="700"/>
          </a:p>
          <a:p>
            <a:r>
              <a:rPr lang="en-US" sz="700"/>
              <a:t>Hopefully that all makes sense as this is too easy to get written up for on an audit. Make the auditors write you up for something more complicated than this.</a:t>
            </a:r>
          </a:p>
          <a:p>
            <a:endParaRPr lang="en-US" sz="700"/>
          </a:p>
          <a:p>
            <a:r>
              <a:rPr lang="en-US" sz="700"/>
              <a:t>Just to make sure we understand this do we have any questions at all about accounts payable or accounts receivable?</a:t>
            </a:r>
          </a:p>
          <a:p>
            <a:endParaRPr lang="en-US"/>
          </a:p>
        </p:txBody>
      </p:sp>
      <p:sp>
        <p:nvSpPr>
          <p:cNvPr id="4" name="Slide Number Placeholder 3"/>
          <p:cNvSpPr>
            <a:spLocks noGrp="1"/>
          </p:cNvSpPr>
          <p:nvPr>
            <p:ph type="sldNum" sz="quarter" idx="5"/>
          </p:nvPr>
        </p:nvSpPr>
        <p:spPr/>
        <p:txBody>
          <a:bodyPr/>
          <a:lstStyle/>
          <a:p>
            <a:fld id="{A71D4831-F30D-4389-9EE8-25C569586994}" type="slidenum">
              <a:rPr lang="en-US" smtClean="0"/>
              <a:t>13</a:t>
            </a:fld>
            <a:endParaRPr lang="en-US"/>
          </a:p>
        </p:txBody>
      </p:sp>
    </p:spTree>
    <p:extLst>
      <p:ext uri="{BB962C8B-B14F-4D97-AF65-F5344CB8AC3E}">
        <p14:creationId xmlns:p14="http://schemas.microsoft.com/office/powerpoint/2010/main" val="225161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move to our next topic here I have just a quick story from when I first started at the SBOA. At that time new employees were handed all the </a:t>
            </a:r>
            <a:r>
              <a:rPr lang="en-US" i="0"/>
              <a:t>fun tasks—like verifying outstanding check lists. So during one of my first audits, I was reviewing the list when I noticed a check that had been written back when I was in elementary school. </a:t>
            </a:r>
          </a:p>
          <a:p>
            <a:endParaRPr lang="en-US" i="0"/>
          </a:p>
          <a:p>
            <a:pPr defTabSz="931774">
              <a:defRPr/>
            </a:pPr>
            <a:r>
              <a:rPr lang="en-US" i="0"/>
              <a:t>What I learned here is that as much as we hope something will just go away if we don`t address it the truth is that most likely it`ll keeping rearing its head until it is addressed.</a:t>
            </a:r>
            <a:r>
              <a:rPr lang="en-US"/>
              <a:t> </a:t>
            </a:r>
          </a:p>
          <a:p>
            <a:pPr defTabSz="931774">
              <a:defRPr/>
            </a:pPr>
            <a:endParaRPr lang="en-US"/>
          </a:p>
          <a:p>
            <a:pPr defTabSz="931774">
              <a:defRPr/>
            </a:pPr>
            <a:r>
              <a:rPr lang="en-US"/>
              <a:t>All this to say that I know there are some of you out there that may be in a similar circumstance but don`t worry, I`m not gonna make anyone admit to having checks on your outstanding checks lists from the 2000s, but we are gonna solve this for you today.</a:t>
            </a:r>
          </a:p>
        </p:txBody>
      </p:sp>
      <p:sp>
        <p:nvSpPr>
          <p:cNvPr id="4" name="Slide Number Placeholder 3"/>
          <p:cNvSpPr>
            <a:spLocks noGrp="1"/>
          </p:cNvSpPr>
          <p:nvPr>
            <p:ph type="sldNum" sz="quarter" idx="5"/>
          </p:nvPr>
        </p:nvSpPr>
        <p:spPr/>
        <p:txBody>
          <a:bodyPr/>
          <a:lstStyle/>
          <a:p>
            <a:fld id="{A71D4831-F30D-4389-9EE8-25C569586994}" type="slidenum">
              <a:rPr lang="en-US" smtClean="0"/>
              <a:t>14</a:t>
            </a:fld>
            <a:endParaRPr lang="en-US"/>
          </a:p>
        </p:txBody>
      </p:sp>
    </p:spTree>
    <p:extLst>
      <p:ext uri="{BB962C8B-B14F-4D97-AF65-F5344CB8AC3E}">
        <p14:creationId xmlns:p14="http://schemas.microsoft.com/office/powerpoint/2010/main" val="451388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Today we are first going to discuss the process for vendor checks specifically as payroll checks or items held in nature of a trust (like court funds) would in fact go to the AG`s office.</a:t>
            </a:r>
          </a:p>
          <a:p>
            <a:endParaRPr lang="en-US" sz="900"/>
          </a:p>
          <a:p>
            <a:r>
              <a:rPr lang="en-US" sz="900"/>
              <a:t>When it comes to these stale dated vendor checks though there are two parts.</a:t>
            </a:r>
          </a:p>
          <a:p>
            <a:endParaRPr lang="en-US" sz="900"/>
          </a:p>
          <a:p>
            <a:r>
              <a:rPr lang="en-US" sz="900"/>
              <a:t>The first here is to create a list of those outstanding checks as required per IC 5-11-10.5-3</a:t>
            </a:r>
          </a:p>
          <a:p>
            <a:endParaRPr lang="en-US" sz="900"/>
          </a:p>
          <a:p>
            <a:r>
              <a:rPr lang="en-US" sz="900"/>
              <a:t>The key with this list is that you would include those checks that have been outstanding for two or more years at December 31</a:t>
            </a:r>
            <a:r>
              <a:rPr lang="en-US" sz="900" baseline="30000"/>
              <a:t>st</a:t>
            </a:r>
            <a:r>
              <a:rPr lang="en-US" sz="900"/>
              <a:t> of the preceding year.</a:t>
            </a:r>
          </a:p>
          <a:p>
            <a:r>
              <a:rPr lang="en-US" sz="900"/>
              <a:t>	So in laymans terms come January 2025 you would include any checks written prior to January 1</a:t>
            </a:r>
            <a:r>
              <a:rPr lang="en-US" sz="900" baseline="30000"/>
              <a:t>st</a:t>
            </a:r>
            <a:r>
              <a:rPr lang="en-US" sz="900"/>
              <a:t> 2023</a:t>
            </a:r>
          </a:p>
          <a:p>
            <a:endParaRPr lang="en-US" sz="900"/>
          </a:p>
          <a:p>
            <a:r>
              <a:rPr lang="en-US" sz="900"/>
              <a:t>Within this list the statute specifically notes that 5 things must be included.</a:t>
            </a:r>
          </a:p>
          <a:p>
            <a:endParaRPr lang="en-US" sz="900"/>
          </a:p>
          <a:p>
            <a:r>
              <a:rPr lang="en-US" sz="900"/>
              <a:t>The first 4 simply involve the information to be included for each check.</a:t>
            </a:r>
          </a:p>
          <a:p>
            <a:endParaRPr lang="en-US" sz="900"/>
          </a:p>
          <a:p>
            <a:r>
              <a:rPr lang="en-US" sz="900"/>
              <a:t>These entail:</a:t>
            </a:r>
          </a:p>
          <a:p>
            <a:pPr marL="174708" indent="-174708">
              <a:buFont typeface="Arial" panose="020B0604020202020204" pitchFamily="34" charset="0"/>
              <a:buChar char="•"/>
            </a:pPr>
            <a:r>
              <a:rPr lang="en-US" sz="900"/>
              <a:t>The date the check was written</a:t>
            </a:r>
          </a:p>
          <a:p>
            <a:pPr marL="174708" indent="-174708">
              <a:buFont typeface="Arial" panose="020B0604020202020204" pitchFamily="34" charset="0"/>
              <a:buChar char="•"/>
            </a:pPr>
            <a:r>
              <a:rPr lang="en-US" sz="900"/>
              <a:t>The name of the payee</a:t>
            </a:r>
          </a:p>
          <a:p>
            <a:pPr marL="174708" indent="-174708">
              <a:buFont typeface="Arial" panose="020B0604020202020204" pitchFamily="34" charset="0"/>
              <a:buChar char="•"/>
            </a:pPr>
            <a:r>
              <a:rPr lang="en-US" sz="900"/>
              <a:t>The amount of the check</a:t>
            </a:r>
          </a:p>
          <a:p>
            <a:pPr marL="174708" indent="-174708">
              <a:buFont typeface="Arial" panose="020B0604020202020204" pitchFamily="34" charset="0"/>
              <a:buChar char="•"/>
            </a:pPr>
            <a:r>
              <a:rPr lang="en-US" sz="900"/>
              <a:t>The fund it was paid out of</a:t>
            </a:r>
          </a:p>
          <a:p>
            <a:pPr marL="174708" indent="-174708">
              <a:buFont typeface="Arial" panose="020B0604020202020204" pitchFamily="34" charset="0"/>
              <a:buChar char="•"/>
            </a:pPr>
            <a:endParaRPr lang="en-US" sz="900"/>
          </a:p>
          <a:p>
            <a:r>
              <a:rPr lang="en-US" sz="900"/>
              <a:t>Then the fifth item you are to include is a total amount for each fund of those stale dated checks. So if you had 3 outstanding checks paid from the Operating Fund for $100 each you would simply include a total amount of $300 for the General Fund.</a:t>
            </a:r>
          </a:p>
          <a:p>
            <a:endParaRPr lang="en-US" sz="900"/>
          </a:p>
          <a:p>
            <a:r>
              <a:rPr lang="en-US" sz="900"/>
              <a:t>Lastly here on the slide is that we want to get this process completed by March 1</a:t>
            </a:r>
            <a:r>
              <a:rPr lang="en-US" sz="900" baseline="30000"/>
              <a:t>st</a:t>
            </a:r>
            <a:r>
              <a:rPr lang="en-US" sz="900"/>
              <a:t> each year.</a:t>
            </a:r>
          </a:p>
        </p:txBody>
      </p:sp>
      <p:sp>
        <p:nvSpPr>
          <p:cNvPr id="4" name="Slide Number Placeholder 3"/>
          <p:cNvSpPr>
            <a:spLocks noGrp="1"/>
          </p:cNvSpPr>
          <p:nvPr>
            <p:ph type="sldNum" sz="quarter" idx="5"/>
          </p:nvPr>
        </p:nvSpPr>
        <p:spPr/>
        <p:txBody>
          <a:bodyPr/>
          <a:lstStyle/>
          <a:p>
            <a:fld id="{1CAAB245-8EBB-494F-9F0F-2A05E75B63E3}" type="slidenum">
              <a:rPr lang="en-US" smtClean="0"/>
              <a:t>15</a:t>
            </a:fld>
            <a:endParaRPr lang="en-US"/>
          </a:p>
        </p:txBody>
      </p:sp>
    </p:spTree>
    <p:extLst>
      <p:ext uri="{BB962C8B-B14F-4D97-AF65-F5344CB8AC3E}">
        <p14:creationId xmlns:p14="http://schemas.microsoft.com/office/powerpoint/2010/main" val="4259229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Aptos" panose="020B0004020202020204" pitchFamily="34" charset="0"/>
              </a:rPr>
              <a:t>The reasoning for this total amount for each fund comes into play for the next step here as we are going to now receipt those checks back into your ledger.</a:t>
            </a:r>
          </a:p>
          <a:p>
            <a:endParaRPr lang="en-US">
              <a:ea typeface="Aptos" panose="020B0004020202020204" pitchFamily="34" charset="0"/>
            </a:endParaRPr>
          </a:p>
          <a:p>
            <a:r>
              <a:rPr lang="en-US">
                <a:ea typeface="Aptos" panose="020B0004020202020204" pitchFamily="34" charset="0"/>
              </a:rPr>
              <a:t>First though you will want to notify the library board the checks are considered by statute [ IC 5-11-10.5 ] to be ‘stale’ and ‘void’.  </a:t>
            </a:r>
          </a:p>
          <a:p>
            <a:endParaRPr lang="en-US">
              <a:ea typeface="Aptos" panose="020B0004020202020204" pitchFamily="34" charset="0"/>
            </a:endParaRPr>
          </a:p>
          <a:p>
            <a:r>
              <a:rPr lang="en-US">
                <a:ea typeface="Aptos" panose="020B0004020202020204" pitchFamily="34" charset="0"/>
              </a:rPr>
              <a:t>While doing this you are to provide them the listing of those stale dated checks.</a:t>
            </a:r>
          </a:p>
          <a:p>
            <a:endParaRPr lang="en-US">
              <a:ea typeface="Aptos" panose="020B0004020202020204" pitchFamily="34" charset="0"/>
            </a:endParaRPr>
          </a:p>
          <a:p>
            <a:r>
              <a:rPr lang="en-US">
                <a:ea typeface="Aptos" panose="020B0004020202020204" pitchFamily="34" charset="0"/>
              </a:rPr>
              <a:t>Then you will write a receipt back into the fund from where the checks were original disbursed from.</a:t>
            </a:r>
          </a:p>
          <a:p>
            <a:endParaRPr lang="en-US"/>
          </a:p>
          <a:p>
            <a:r>
              <a:rPr lang="en-US"/>
              <a:t>One item to note here is that if you are unable to determine the fund that a check initially was disbursed from, you can simply receipt that back into the Operating Fund.</a:t>
            </a:r>
          </a:p>
          <a:p>
            <a:endParaRPr lang="en-US"/>
          </a:p>
          <a:p>
            <a:r>
              <a:rPr lang="en-US"/>
              <a:t>Before I go over the Indiana Unclaimed website does anyone have any questions about this process at all?</a:t>
            </a:r>
          </a:p>
        </p:txBody>
      </p:sp>
      <p:sp>
        <p:nvSpPr>
          <p:cNvPr id="4" name="Slide Number Placeholder 3"/>
          <p:cNvSpPr>
            <a:spLocks noGrp="1"/>
          </p:cNvSpPr>
          <p:nvPr>
            <p:ph type="sldNum" sz="quarter" idx="5"/>
          </p:nvPr>
        </p:nvSpPr>
        <p:spPr/>
        <p:txBody>
          <a:bodyPr/>
          <a:lstStyle/>
          <a:p>
            <a:fld id="{1CAAB245-8EBB-494F-9F0F-2A05E75B63E3}" type="slidenum">
              <a:rPr lang="en-US" smtClean="0"/>
              <a:t>16</a:t>
            </a:fld>
            <a:endParaRPr lang="en-US"/>
          </a:p>
        </p:txBody>
      </p:sp>
    </p:spTree>
    <p:extLst>
      <p:ext uri="{BB962C8B-B14F-4D97-AF65-F5344CB8AC3E}">
        <p14:creationId xmlns:p14="http://schemas.microsoft.com/office/powerpoint/2010/main" val="12384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Now I mentioned that this process was only for vendor checks as if you have checks for individuals and employees they may be subject to the unclaimed property act.</a:t>
            </a:r>
          </a:p>
          <a:p>
            <a:endParaRPr lang="en-US" sz="900"/>
          </a:p>
          <a:p>
            <a:r>
              <a:rPr lang="en-US" sz="900"/>
              <a:t>Hopefully at some point the Indiana Unclaimed website has come up where the first thing we all do is put in our name to see if we are to receive any personal unclaimed funds to which if any of you are like me you are drastically disappointed to only see some odd change due to you from an odd BMV adjustment years ago</a:t>
            </a:r>
          </a:p>
          <a:p>
            <a:endParaRPr lang="en-US" sz="900"/>
          </a:p>
          <a:p>
            <a:r>
              <a:rPr lang="en-US" sz="900"/>
              <a:t>Anyways though when talking about these staled dated checks due to individuals or employees the Indiana Unclaimed Department of the Attorney General`s Office is gonna be your go to.</a:t>
            </a:r>
          </a:p>
          <a:p>
            <a:endParaRPr lang="en-US" sz="900"/>
          </a:p>
          <a:p>
            <a:r>
              <a:rPr lang="en-US" sz="900"/>
              <a:t>Just as some general information though I did want to provide some background to what I have learned from them in regard to this process.</a:t>
            </a:r>
          </a:p>
          <a:p>
            <a:endParaRPr lang="en-US" sz="900"/>
          </a:p>
          <a:p>
            <a:r>
              <a:rPr lang="en-US" sz="900"/>
              <a:t>I will say there is a lot of information on this slide, but I wanted to be sure you had plenty to refer back to.</a:t>
            </a:r>
          </a:p>
          <a:p>
            <a:endParaRPr lang="en-US" sz="900"/>
          </a:p>
          <a:p>
            <a:r>
              <a:rPr lang="en-US" sz="900"/>
              <a:t>The first thing listed here is simply a link to the Unclaimed Property Division website.</a:t>
            </a:r>
          </a:p>
          <a:p>
            <a:endParaRPr lang="en-US" sz="900"/>
          </a:p>
          <a:p>
            <a:r>
              <a:rPr lang="en-US" sz="900"/>
              <a:t>The next set of bullet points guides you to the unclaimed property submission portal on their website.</a:t>
            </a:r>
          </a:p>
          <a:p>
            <a:endParaRPr lang="en-US" sz="900"/>
          </a:p>
          <a:p>
            <a:r>
              <a:rPr lang="en-US" sz="900"/>
              <a:t>So on the unclaimed property website there is a “Reporting Property” dropdown in the top right and if you simply hover over that, a submenu will pop up where you will want to click on “Report Unclaimed Property”</a:t>
            </a:r>
          </a:p>
          <a:p>
            <a:endParaRPr lang="en-US" sz="900"/>
          </a:p>
          <a:p>
            <a:r>
              <a:rPr lang="en-US" sz="900"/>
              <a:t>From here you will click on “Enter a Manual Report” to which it will then either have you login to your account or register for an account to complete that process.</a:t>
            </a:r>
          </a:p>
          <a:p>
            <a:endParaRPr lang="en-US" sz="900"/>
          </a:p>
          <a:p>
            <a:r>
              <a:rPr lang="en-US" sz="900"/>
              <a:t>Another key item on the website is again under that “Reporting Property” dropdown. This time we are going to click on “Reporting Guidelines.”</a:t>
            </a:r>
          </a:p>
          <a:p>
            <a:endParaRPr lang="en-US" sz="900"/>
          </a:p>
          <a:p>
            <a:r>
              <a:rPr lang="en-US" sz="900"/>
              <a:t>This is exactly what it states in that it shows those reporting requirements along with instructions as to how to report the unclaimed property. The thing I do want to mention here is that it references due diligence. </a:t>
            </a:r>
          </a:p>
          <a:p>
            <a:endParaRPr lang="en-US" sz="900"/>
          </a:p>
          <a:p>
            <a:r>
              <a:rPr lang="en-US" sz="900"/>
              <a:t>The reason for this is that before submitting unclaimed property you are required to perform due diligence to return the property to the owner. Thus, these guidelines describe what qualifies as due diligence.</a:t>
            </a:r>
          </a:p>
          <a:p>
            <a:endParaRPr lang="en-US" sz="900"/>
          </a:p>
          <a:p>
            <a:r>
              <a:rPr lang="en-US" sz="900"/>
              <a:t>When it comes to due diligence one item that has been mentioned to us is that the Secretary of State`s office can often assist in finding those individuals. </a:t>
            </a:r>
          </a:p>
          <a:p>
            <a:endParaRPr lang="en-US" sz="900"/>
          </a:p>
          <a:p>
            <a:r>
              <a:rPr lang="en-US" sz="900"/>
              <a:t>Then the last item I did want to go over on their website is under the “About” dropdown in the top right. This time we are going to click on the very first option that says “Contact Us”.</a:t>
            </a:r>
          </a:p>
          <a:p>
            <a:endParaRPr lang="en-US" sz="900">
              <a:solidFill>
                <a:srgbClr val="404040"/>
              </a:solidFill>
            </a:endParaRPr>
          </a:p>
          <a:p>
            <a:r>
              <a:rPr lang="en-US" sz="900">
                <a:solidFill>
                  <a:srgbClr val="404040"/>
                </a:solidFill>
              </a:rPr>
              <a:t>Here you will find both an email address and phone number for the unclaimed property division to which I have been told they are very responsive to any questions you may have.</a:t>
            </a:r>
          </a:p>
          <a:p>
            <a:endParaRPr lang="en-US" sz="900">
              <a:solidFill>
                <a:srgbClr val="404040"/>
              </a:solidFill>
            </a:endParaRPr>
          </a:p>
          <a:p>
            <a:r>
              <a:rPr lang="en-US" sz="900">
                <a:solidFill>
                  <a:srgbClr val="404040"/>
                </a:solidFill>
              </a:rPr>
              <a:t>Again, I know that`s a lot of information, but hopefully that website will be able to help you out when it comes to getting those remitted.</a:t>
            </a:r>
          </a:p>
          <a:p>
            <a:endParaRPr lang="en-US" sz="900">
              <a:solidFill>
                <a:srgbClr val="404040"/>
              </a:solidFill>
            </a:endParaRPr>
          </a:p>
          <a:p>
            <a:r>
              <a:rPr lang="en-US" sz="900">
                <a:solidFill>
                  <a:srgbClr val="404040"/>
                </a:solidFill>
              </a:rPr>
              <a:t>Before I hand it over to Beth are there any questions at all about any of the topics we`ve discussed so far today?</a:t>
            </a:r>
          </a:p>
        </p:txBody>
      </p:sp>
      <p:sp>
        <p:nvSpPr>
          <p:cNvPr id="4" name="Slide Number Placeholder 3"/>
          <p:cNvSpPr>
            <a:spLocks noGrp="1"/>
          </p:cNvSpPr>
          <p:nvPr>
            <p:ph type="sldNum" sz="quarter" idx="5"/>
          </p:nvPr>
        </p:nvSpPr>
        <p:spPr/>
        <p:txBody>
          <a:bodyPr/>
          <a:lstStyle/>
          <a:p>
            <a:fld id="{1CAAB245-8EBB-494F-9F0F-2A05E75B63E3}" type="slidenum">
              <a:rPr lang="en-US" smtClean="0"/>
              <a:t>17</a:t>
            </a:fld>
            <a:endParaRPr lang="en-US"/>
          </a:p>
        </p:txBody>
      </p:sp>
    </p:spTree>
    <p:extLst>
      <p:ext uri="{BB962C8B-B14F-4D97-AF65-F5344CB8AC3E}">
        <p14:creationId xmlns:p14="http://schemas.microsoft.com/office/powerpoint/2010/main" val="371335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a:t>
            </a:r>
          </a:p>
          <a:p>
            <a:endParaRPr lang="en-US"/>
          </a:p>
          <a:p>
            <a:r>
              <a:rPr lang="en-US"/>
              <a:t>Recently we have received an influx of questions related to electronic transactions specifically relating to the payment of claims.  So, even though we covered this topic recently, we decided we should go over the information again so that we can further discuss our agency’s stance on this topic as it relates to statute.</a:t>
            </a:r>
          </a:p>
          <a:p>
            <a:endParaRPr lang="en-US"/>
          </a:p>
          <a:p>
            <a:endParaRPr lang="en-US"/>
          </a:p>
        </p:txBody>
      </p:sp>
      <p:sp>
        <p:nvSpPr>
          <p:cNvPr id="4" name="Slide Number Placeholder 3"/>
          <p:cNvSpPr>
            <a:spLocks noGrp="1"/>
          </p:cNvSpPr>
          <p:nvPr>
            <p:ph type="sldNum" sz="quarter" idx="5"/>
          </p:nvPr>
        </p:nvSpPr>
        <p:spPr/>
        <p:txBody>
          <a:bodyPr/>
          <a:lstStyle/>
          <a:p>
            <a:fld id="{A71D4831-F30D-4389-9EE8-25C569586994}" type="slidenum">
              <a:rPr lang="en-US" smtClean="0"/>
              <a:t>18</a:t>
            </a:fld>
            <a:endParaRPr lang="en-US"/>
          </a:p>
        </p:txBody>
      </p:sp>
    </p:spTree>
    <p:extLst>
      <p:ext uri="{BB962C8B-B14F-4D97-AF65-F5344CB8AC3E}">
        <p14:creationId xmlns:p14="http://schemas.microsoft.com/office/powerpoint/2010/main" val="2611480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000">
                <a:ea typeface="Times New Roman" panose="02020603050405020304" pitchFamily="18" charset="0"/>
                <a:cs typeface="Times New Roman" panose="02020603050405020304" pitchFamily="18" charset="0"/>
              </a:rPr>
              <a:t>First, I`m going to discuss receiving electronic payments and then we will discuss the  disbursement side.</a:t>
            </a:r>
            <a:endParaRPr lang="en-US" sz="1000">
              <a:ea typeface="Calibri" panose="020F0502020204030204" pitchFamily="34" charset="0"/>
              <a:cs typeface="Times New Roman" panose="02020603050405020304" pitchFamily="18" charset="0"/>
            </a:endParaRPr>
          </a:p>
          <a:p>
            <a:endParaRPr lang="en-US" sz="1000"/>
          </a:p>
          <a:p>
            <a:r>
              <a:rPr lang="en-US" sz="1000"/>
              <a:t>Firstly, Indiana Code 36-1-8-11 lays out the methods of payment that a Fiscal Body can authorize to accept. </a:t>
            </a:r>
          </a:p>
          <a:p>
            <a:pPr defTabSz="931774">
              <a:defRPr/>
            </a:pPr>
            <a:r>
              <a:rPr lang="en-US" sz="1000">
                <a:ea typeface="Times New Roman" panose="02020603050405020304" pitchFamily="18" charset="0"/>
                <a:cs typeface="Times New Roman" panose="02020603050405020304" pitchFamily="18" charset="0"/>
              </a:rPr>
              <a:t>The code provides that a payment to a library can be made by any of the following instruments that your board authorizes. </a:t>
            </a:r>
            <a:endParaRPr lang="en-US" sz="1000" b="1">
              <a:ea typeface="Times New Roman" panose="02020603050405020304" pitchFamily="18" charset="0"/>
              <a:cs typeface="Times New Roman" panose="02020603050405020304" pitchFamily="18" charset="0"/>
            </a:endParaRPr>
          </a:p>
          <a:p>
            <a:endParaRPr lang="en-US" sz="1000"/>
          </a:p>
          <a:p>
            <a:pPr>
              <a:lnSpc>
                <a:spcPct val="107000"/>
              </a:lnSpc>
            </a:pPr>
            <a:r>
              <a:rPr lang="en-US" sz="1000">
                <a:ea typeface="Times New Roman" panose="02020603050405020304" pitchFamily="18" charset="0"/>
                <a:cs typeface="Times New Roman" panose="02020603050405020304" pitchFamily="18" charset="0"/>
              </a:rPr>
              <a:t>This can obviously entail cash, but you can then authorize to accept checks, bank drafts, money orders, credit cards, debit cards, and electronic funds transfers.</a:t>
            </a:r>
          </a:p>
          <a:p>
            <a:pPr>
              <a:lnSpc>
                <a:spcPct val="107000"/>
              </a:lnSpc>
            </a:pPr>
            <a:r>
              <a:rPr lang="en-US" sz="1000">
                <a:ea typeface="Times New Roman" panose="02020603050405020304" pitchFamily="18" charset="0"/>
                <a:cs typeface="Times New Roman" panose="02020603050405020304" pitchFamily="18" charset="0"/>
              </a:rPr>
              <a:t>The last item noted in this code is classified as “Other board approved methods” to which this would entail Venmo, PayPal, and Cashapp.</a:t>
            </a:r>
          </a:p>
          <a:p>
            <a:pPr>
              <a:lnSpc>
                <a:spcPct val="107000"/>
              </a:lnSpc>
            </a:pPr>
            <a:r>
              <a:rPr lang="en-US" sz="1000">
                <a:ea typeface="Times New Roman" panose="02020603050405020304" pitchFamily="18" charset="0"/>
                <a:cs typeface="Times New Roman" panose="02020603050405020304" pitchFamily="18" charset="0"/>
              </a:rPr>
              <a:t>As we have been receiving a lot of questions regarding those recently we are going to drill down into those a little further.</a:t>
            </a:r>
          </a:p>
          <a:p>
            <a:endParaRPr lang="en-US" sz="1000"/>
          </a:p>
          <a:p>
            <a:pPr defTabSz="931774">
              <a:defRPr/>
            </a:pPr>
            <a:r>
              <a:rPr lang="en-US" sz="1000"/>
              <a:t>One item to note is that whatever your policy states as authorized forms of payment is what we would look to during an audit.  So, make sure your policy is up to date and has all of the forms of payment your library will accept noted.  If it doesn’t get it amended.</a:t>
            </a:r>
          </a:p>
          <a:p>
            <a:pPr defTabSz="931774">
              <a:defRPr/>
            </a:pPr>
            <a:endParaRPr lang="en-US" sz="1000"/>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a:p>
        </p:txBody>
      </p:sp>
    </p:spTree>
    <p:extLst>
      <p:ext uri="{BB962C8B-B14F-4D97-AF65-F5344CB8AC3E}">
        <p14:creationId xmlns:p14="http://schemas.microsoft.com/office/powerpoint/2010/main" val="220870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Anyways, </a:t>
            </a:r>
            <a:r>
              <a:rPr lang="en-US">
                <a:cs typeface="Calibri"/>
              </a:rPr>
              <a:t>I know we introduced you to our State Examine in the Fall last year</a:t>
            </a:r>
            <a:r>
              <a:rPr lang="en-US">
                <a:ea typeface="Calibri"/>
                <a:cs typeface="Calibri"/>
              </a:rPr>
              <a:t>, but we did want to be sure that you are always aware of the role he plays for our agency. Beth and I are always here to assist in any manner, but as Paul wears a variety of different hats for our agency if for any reason you may need to reach out to him, his direct contact information is on our website.</a:t>
            </a:r>
          </a:p>
          <a:p>
            <a:endParaRPr lang="en-US"/>
          </a:p>
        </p:txBody>
      </p:sp>
      <p:sp>
        <p:nvSpPr>
          <p:cNvPr id="4" name="Slide Number Placeholder 3"/>
          <p:cNvSpPr>
            <a:spLocks noGrp="1"/>
          </p:cNvSpPr>
          <p:nvPr>
            <p:ph type="sldNum" sz="quarter" idx="5"/>
          </p:nvPr>
        </p:nvSpPr>
        <p:spPr/>
        <p:txBody>
          <a:bodyPr/>
          <a:lstStyle/>
          <a:p>
            <a:fld id="{A71D4831-F30D-4389-9EE8-25C569586994}" type="slidenum">
              <a:rPr lang="en-US" smtClean="0"/>
              <a:t>2</a:t>
            </a:fld>
            <a:endParaRPr lang="en-US"/>
          </a:p>
        </p:txBody>
      </p:sp>
    </p:spTree>
    <p:extLst>
      <p:ext uri="{BB962C8B-B14F-4D97-AF65-F5344CB8AC3E}">
        <p14:creationId xmlns:p14="http://schemas.microsoft.com/office/powerpoint/2010/main" val="3460877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000">
                <a:ea typeface="Times New Roman" panose="02020603050405020304" pitchFamily="18" charset="0"/>
                <a:cs typeface="Times New Roman" panose="02020603050405020304" pitchFamily="18" charset="0"/>
              </a:rPr>
              <a:t>Next, we are going to discuss subsection 11(f) of that same Indiana Code as it discusses collecting fees for credit or debit card use.</a:t>
            </a:r>
          </a:p>
          <a:p>
            <a:pPr>
              <a:lnSpc>
                <a:spcPct val="107000"/>
              </a:lnSpc>
            </a:pPr>
            <a:endParaRPr lang="en-US" sz="1000">
              <a:ea typeface="Times New Roman" panose="02020603050405020304" pitchFamily="18" charset="0"/>
              <a:cs typeface="Times New Roman" panose="02020603050405020304" pitchFamily="18" charset="0"/>
            </a:endParaRPr>
          </a:p>
          <a:p>
            <a:pPr>
              <a:lnSpc>
                <a:spcPct val="107000"/>
              </a:lnSpc>
            </a:pPr>
            <a:r>
              <a:rPr lang="en-US" sz="1000">
                <a:ea typeface="Times New Roman" panose="02020603050405020304" pitchFamily="18" charset="0"/>
                <a:cs typeface="Times New Roman" panose="02020603050405020304" pitchFamily="18" charset="0"/>
              </a:rPr>
              <a:t>The code specifically notes that you can contract with a bank or a credit card vendor to accept bank or credit cards.</a:t>
            </a:r>
          </a:p>
          <a:p>
            <a:pPr>
              <a:lnSpc>
                <a:spcPct val="107000"/>
              </a:lnSpc>
            </a:pPr>
            <a:r>
              <a:rPr lang="en-US" sz="1000">
                <a:ea typeface="Times New Roman" panose="02020603050405020304" pitchFamily="18" charset="0"/>
                <a:cs typeface="Times New Roman" panose="02020603050405020304" pitchFamily="18" charset="0"/>
              </a:rPr>
              <a:t>However, if there is a vendor transaction charge you can collect from the person using the card or charge to offset that cost.</a:t>
            </a:r>
          </a:p>
          <a:p>
            <a:pPr>
              <a:lnSpc>
                <a:spcPct val="107000"/>
              </a:lnSpc>
            </a:pPr>
            <a:endParaRPr lang="en-US" sz="1000">
              <a:ea typeface="Calibri" panose="020F0502020204030204" pitchFamily="34" charset="0"/>
              <a:cs typeface="Times New Roman" panose="02020603050405020304" pitchFamily="18" charset="0"/>
            </a:endParaRPr>
          </a:p>
          <a:p>
            <a:pPr>
              <a:lnSpc>
                <a:spcPct val="107000"/>
              </a:lnSpc>
            </a:pPr>
            <a:r>
              <a:rPr lang="en-US" sz="1000">
                <a:ea typeface="Times New Roman" panose="02020603050405020304" pitchFamily="18" charset="0"/>
                <a:cs typeface="Times New Roman" panose="02020603050405020304" pitchFamily="18" charset="0"/>
              </a:rPr>
              <a:t>Statute says you can either charge an official fee to which that fee can't exceed the actual transaction charge that is charged to you.</a:t>
            </a:r>
            <a:endParaRPr lang="en-US" sz="1000">
              <a:ea typeface="Calibri" panose="020F0502020204030204" pitchFamily="34" charset="0"/>
              <a:cs typeface="Times New Roman" panose="02020603050405020304" pitchFamily="18" charset="0"/>
            </a:endParaRPr>
          </a:p>
          <a:p>
            <a:pPr>
              <a:lnSpc>
                <a:spcPct val="107000"/>
              </a:lnSpc>
            </a:pPr>
            <a:r>
              <a:rPr lang="en-US" sz="1000">
                <a:ea typeface="Times New Roman" panose="02020603050405020304" pitchFamily="18" charset="0"/>
                <a:cs typeface="Times New Roman" panose="02020603050405020304" pitchFamily="18" charset="0"/>
              </a:rPr>
              <a:t>Or you can charge a convenience fee that's not to exceed three dollars.</a:t>
            </a:r>
            <a:endParaRPr lang="en-US" sz="1000">
              <a:ea typeface="Calibri" panose="020F0502020204030204" pitchFamily="34" charset="0"/>
              <a:cs typeface="Times New Roman" panose="02020603050405020304" pitchFamily="18" charset="0"/>
            </a:endParaRPr>
          </a:p>
          <a:p>
            <a:pPr>
              <a:lnSpc>
                <a:spcPct val="107000"/>
              </a:lnSpc>
            </a:pPr>
            <a:r>
              <a:rPr lang="en-US" sz="1000">
                <a:ea typeface="Times New Roman" panose="02020603050405020304" pitchFamily="18" charset="0"/>
                <a:cs typeface="Times New Roman" panose="02020603050405020304" pitchFamily="18" charset="0"/>
              </a:rPr>
              <a:t>If you elect to charge a convenience fee, that has to be uniformly charged to everyone regardless of debit card or credit card type.</a:t>
            </a:r>
          </a:p>
          <a:p>
            <a:pPr>
              <a:lnSpc>
                <a:spcPct val="107000"/>
              </a:lnSpc>
            </a:pPr>
            <a:endParaRPr lang="en-US" sz="1000">
              <a:ea typeface="Calibri" panose="020F0502020204030204" pitchFamily="34" charset="0"/>
              <a:cs typeface="Times New Roman" panose="02020603050405020304" pitchFamily="18" charset="0"/>
            </a:endParaRPr>
          </a:p>
          <a:p>
            <a:pPr>
              <a:lnSpc>
                <a:spcPct val="107000"/>
              </a:lnSpc>
            </a:pPr>
            <a:r>
              <a:rPr lang="en-US" sz="1000">
                <a:ea typeface="Times New Roman" panose="02020603050405020304" pitchFamily="18" charset="0"/>
                <a:cs typeface="Times New Roman" panose="02020603050405020304" pitchFamily="18" charset="0"/>
              </a:rPr>
              <a:t>There is also a third option where you can charge both the official fee and the convenience fee if you want.</a:t>
            </a:r>
          </a:p>
          <a:p>
            <a:pPr>
              <a:lnSpc>
                <a:spcPct val="107000"/>
              </a:lnSpc>
            </a:pPr>
            <a:endParaRPr lang="en-US" sz="1000">
              <a:ea typeface="Calibri" panose="020F0502020204030204" pitchFamily="34" charset="0"/>
              <a:cs typeface="Times New Roman" panose="02020603050405020304" pitchFamily="18" charset="0"/>
            </a:endParaRPr>
          </a:p>
          <a:p>
            <a:pPr>
              <a:lnSpc>
                <a:spcPct val="107000"/>
              </a:lnSpc>
            </a:pPr>
            <a:r>
              <a:rPr lang="en-US" sz="1000">
                <a:ea typeface="Times New Roman" panose="02020603050405020304" pitchFamily="18" charset="0"/>
                <a:cs typeface="Times New Roman" panose="02020603050405020304" pitchFamily="18" charset="0"/>
              </a:rPr>
              <a:t>We do get quite a few questions asking if the library has to charge a fee for credit or debit card use.</a:t>
            </a:r>
            <a:endParaRPr lang="en-US" sz="1000">
              <a:ea typeface="Calibri" panose="020F0502020204030204" pitchFamily="34" charset="0"/>
              <a:cs typeface="Times New Roman" panose="02020603050405020304" pitchFamily="18" charset="0"/>
            </a:endParaRPr>
          </a:p>
          <a:p>
            <a:pPr>
              <a:lnSpc>
                <a:spcPct val="107000"/>
              </a:lnSpc>
            </a:pPr>
            <a:r>
              <a:rPr lang="en-US" sz="1000">
                <a:ea typeface="Times New Roman" panose="02020603050405020304" pitchFamily="18" charset="0"/>
                <a:cs typeface="Times New Roman" panose="02020603050405020304" pitchFamily="18" charset="0"/>
              </a:rPr>
              <a:t>To this I will say that we are aware of some communities that have accepted that charge as a cost of doing business for lack of a better term.</a:t>
            </a:r>
          </a:p>
          <a:p>
            <a:pPr>
              <a:lnSpc>
                <a:spcPct val="107000"/>
              </a:lnSpc>
            </a:pPr>
            <a:r>
              <a:rPr lang="en-US" sz="1000">
                <a:ea typeface="Calibri" panose="020F0502020204030204" pitchFamily="34" charset="0"/>
                <a:cs typeface="Times New Roman" panose="02020603050405020304" pitchFamily="18" charset="0"/>
              </a:rPr>
              <a:t>Thus, their boards have elected not to put this cost on the citizens.</a:t>
            </a:r>
          </a:p>
          <a:p>
            <a:pPr>
              <a:lnSpc>
                <a:spcPct val="107000"/>
              </a:lnSpc>
            </a:pPr>
            <a:r>
              <a:rPr lang="en-US" sz="1000">
                <a:ea typeface="Times New Roman" panose="02020603050405020304" pitchFamily="18" charset="0"/>
                <a:cs typeface="Times New Roman" panose="02020603050405020304" pitchFamily="18" charset="0"/>
              </a:rPr>
              <a:t>However, you certainly can charge these fees. You just want to make sure your board authorizes it.</a:t>
            </a:r>
          </a:p>
          <a:p>
            <a:pPr>
              <a:lnSpc>
                <a:spcPct val="107000"/>
              </a:lnSpc>
            </a:pPr>
            <a:endParaRPr lang="en-US" sz="1000">
              <a:ea typeface="Times New Roman" panose="02020603050405020304" pitchFamily="18" charset="0"/>
              <a:cs typeface="Times New Roman" panose="02020603050405020304" pitchFamily="18" charset="0"/>
            </a:endParaRPr>
          </a:p>
          <a:p>
            <a:pPr defTabSz="934942">
              <a:lnSpc>
                <a:spcPct val="107000"/>
              </a:lnSpc>
            </a:pPr>
            <a:r>
              <a:rPr lang="en-US" sz="1000">
                <a:ea typeface="Calibri" panose="020F0502020204030204" pitchFamily="34" charset="0"/>
                <a:cs typeface="Times New Roman" panose="02020603050405020304" pitchFamily="18" charset="0"/>
              </a:rPr>
              <a:t>Additionally, when charging these fees, we would also advise ensuring customers are aware of them to hopefully alleviate any issues that may arise during their payment.</a:t>
            </a:r>
          </a:p>
          <a:p>
            <a:pPr defTabSz="934942">
              <a:lnSpc>
                <a:spcPct val="107000"/>
              </a:lnSpc>
            </a:pPr>
            <a:endParaRPr lang="en-US" sz="1000">
              <a:ea typeface="Times New Roman" panose="02020603050405020304" pitchFamily="18" charset="0"/>
              <a:cs typeface="Times New Roman" panose="02020603050405020304" pitchFamily="18" charset="0"/>
            </a:endParaRPr>
          </a:p>
          <a:p>
            <a:pPr>
              <a:lnSpc>
                <a:spcPct val="107000"/>
              </a:lnSpc>
            </a:pPr>
            <a:r>
              <a:rPr lang="en-US" sz="1000">
                <a:cs typeface="Times New Roman" panose="02020603050405020304" pitchFamily="18" charset="0"/>
              </a:rPr>
              <a:t>This then leads into the final element I want to discuss as the Code does allow these fees to be collected regardless of any retail agreements.</a:t>
            </a:r>
            <a:endParaRPr lang="en-US" sz="100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a:p>
        </p:txBody>
      </p:sp>
    </p:spTree>
    <p:extLst>
      <p:ext uri="{BB962C8B-B14F-4D97-AF65-F5344CB8AC3E}">
        <p14:creationId xmlns:p14="http://schemas.microsoft.com/office/powerpoint/2010/main" val="1445843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000">
                <a:ea typeface="Times New Roman" panose="02020603050405020304" pitchFamily="18" charset="0"/>
                <a:cs typeface="Times New Roman" panose="02020603050405020304" pitchFamily="18" charset="0"/>
              </a:rPr>
              <a:t>Again, in section 36-1-8-11(f) it states specifically that these fees can be charged regardless of any agreements with the bank or credit card vendors that may prohibit it.</a:t>
            </a:r>
          </a:p>
          <a:p>
            <a:pPr>
              <a:lnSpc>
                <a:spcPct val="107000"/>
              </a:lnSpc>
            </a:pPr>
            <a:r>
              <a:rPr lang="en-US" sz="1000">
                <a:ea typeface="Times New Roman" panose="02020603050405020304" pitchFamily="18" charset="0"/>
                <a:cs typeface="Times New Roman" panose="02020603050405020304" pitchFamily="18" charset="0"/>
              </a:rPr>
              <a:t>So in accepting or taking certain credit cards at your locations if that vendor agreement has something included in it that says you can't pass along those costs, you'll want to have your attorney examine it. </a:t>
            </a:r>
          </a:p>
          <a:p>
            <a:pPr>
              <a:lnSpc>
                <a:spcPct val="107000"/>
              </a:lnSpc>
            </a:pPr>
            <a:r>
              <a:rPr lang="en-US" sz="1000">
                <a:ea typeface="Times New Roman" panose="02020603050405020304" pitchFamily="18" charset="0"/>
                <a:cs typeface="Times New Roman" panose="02020603050405020304" pitchFamily="18" charset="0"/>
              </a:rPr>
              <a:t>The reason being is that the statute clearly states that you can collect those fees regardless of what your agreement might prohibit.</a:t>
            </a:r>
          </a:p>
          <a:p>
            <a:pPr>
              <a:lnSpc>
                <a:spcPct val="107000"/>
              </a:lnSpc>
            </a:pPr>
            <a:endParaRPr lang="en-US" sz="1000">
              <a:ea typeface="Calibri" panose="020F0502020204030204" pitchFamily="34" charset="0"/>
              <a:cs typeface="Times New Roman" panose="02020603050405020304" pitchFamily="18" charset="0"/>
            </a:endParaRPr>
          </a:p>
          <a:p>
            <a:pPr>
              <a:lnSpc>
                <a:spcPct val="107000"/>
              </a:lnSpc>
            </a:pPr>
            <a:r>
              <a:rPr lang="en-US" sz="1000">
                <a:ea typeface="Times New Roman" panose="02020603050405020304" pitchFamily="18" charset="0"/>
                <a:cs typeface="Times New Roman" panose="02020603050405020304" pitchFamily="18" charset="0"/>
              </a:rPr>
              <a:t>Then the last item pertaining to bank and credit cards I want to mention is that in IC 36-1-8-11(g) it gives you the authority to pay any related service charges associated to the use bank or credit cards.</a:t>
            </a:r>
          </a:p>
          <a:p>
            <a:pPr>
              <a:lnSpc>
                <a:spcPct val="107000"/>
              </a:lnSpc>
            </a:pPr>
            <a:r>
              <a:rPr lang="en-US" sz="1000">
                <a:ea typeface="Times New Roman" panose="02020603050405020304" pitchFamily="18" charset="0"/>
                <a:cs typeface="Times New Roman" panose="02020603050405020304" pitchFamily="18" charset="0"/>
              </a:rPr>
              <a:t>Sometimes we get questions about paying certain charges or fees as in most cases libraries are prohibited from paying various charges or fees.</a:t>
            </a:r>
          </a:p>
          <a:p>
            <a:pPr>
              <a:lnSpc>
                <a:spcPct val="107000"/>
              </a:lnSpc>
            </a:pPr>
            <a:r>
              <a:rPr lang="en-US" sz="1000">
                <a:ea typeface="Times New Roman" panose="02020603050405020304" pitchFamily="18" charset="0"/>
                <a:cs typeface="Times New Roman" panose="02020603050405020304" pitchFamily="18" charset="0"/>
              </a:rPr>
              <a:t>However, this statute gives you the authority to pay any fees or service charges that are related to accepting bank card and credit card payments.</a:t>
            </a:r>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a:p>
        </p:txBody>
      </p:sp>
    </p:spTree>
    <p:extLst>
      <p:ext uri="{BB962C8B-B14F-4D97-AF65-F5344CB8AC3E}">
        <p14:creationId xmlns:p14="http://schemas.microsoft.com/office/powerpoint/2010/main" val="1278676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Alright, so I had mentioned we were going to discuss the Any Other Financial Instrument Authorized by the Fiscal Body payment type a little.</a:t>
            </a:r>
          </a:p>
          <a:p>
            <a:pPr defTabSz="931774">
              <a:defRPr/>
            </a:pPr>
            <a:endParaRPr lang="en-US"/>
          </a:p>
          <a:p>
            <a:r>
              <a:rPr lang="en-US"/>
              <a:t>Well, obviously this verbiage is somewhat of a catch all, but specifically today this would apply to electronic payments.</a:t>
            </a:r>
          </a:p>
          <a:p>
            <a:endParaRPr lang="en-US"/>
          </a:p>
          <a:p>
            <a:r>
              <a:rPr lang="en-US"/>
              <a:t>I imagine your question though is what exactly entails electronic payments to which from our viewpoint this would include PayPal, Venmo, and Cash App which are those common ones we have received questions regarding.</a:t>
            </a:r>
          </a:p>
          <a:p>
            <a:endParaRPr lang="en-US"/>
          </a:p>
        </p:txBody>
      </p:sp>
      <p:sp>
        <p:nvSpPr>
          <p:cNvPr id="4" name="Slide Number Placeholder 3"/>
          <p:cNvSpPr>
            <a:spLocks noGrp="1"/>
          </p:cNvSpPr>
          <p:nvPr>
            <p:ph type="sldNum" sz="quarter" idx="5"/>
          </p:nvPr>
        </p:nvSpPr>
        <p:spPr/>
        <p:txBody>
          <a:bodyPr/>
          <a:lstStyle/>
          <a:p>
            <a:fld id="{C6AAF9CF-D1E5-49FD-94F7-B246BB67E246}" type="slidenum">
              <a:rPr lang="en-US" smtClean="0"/>
              <a:t>22</a:t>
            </a:fld>
            <a:endParaRPr lang="en-US"/>
          </a:p>
        </p:txBody>
      </p:sp>
    </p:spTree>
    <p:extLst>
      <p:ext uri="{BB962C8B-B14F-4D97-AF65-F5344CB8AC3E}">
        <p14:creationId xmlns:p14="http://schemas.microsoft.com/office/powerpoint/2010/main" val="3992849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all newer things there are some additional requirements when accepting these forms of payments.</a:t>
            </a:r>
          </a:p>
          <a:p>
            <a:endParaRPr lang="en-US"/>
          </a:p>
          <a:p>
            <a:r>
              <a:rPr lang="en-US"/>
              <a:t>First here is that your Fiscal Body must authorize the use of these payment methods specifically via an ordinance or resolution that is approved in a public meeting and documented in the minutes.</a:t>
            </a:r>
          </a:p>
          <a:p>
            <a:endParaRPr lang="en-US"/>
          </a:p>
          <a:p>
            <a:r>
              <a:rPr lang="en-US"/>
              <a:t>Next is that each account for these types of payment methods should have an authorized officer or employee that is designated by the Board. This individual would be the one to retain the username and password of the account.</a:t>
            </a:r>
          </a:p>
          <a:p>
            <a:endParaRPr lang="en-US"/>
          </a:p>
          <a:p>
            <a:r>
              <a:rPr lang="en-US"/>
              <a:t>Then the receipting, recording, and depositing of these funds must be timely as this would be no different than the requirements for other payment methods. </a:t>
            </a:r>
          </a:p>
          <a:p>
            <a:r>
              <a:rPr lang="en-US"/>
              <a:t>One thing to note with these types of accounts is that pushing the funds from these apps to the bank account would be considered depositing.</a:t>
            </a:r>
          </a:p>
          <a:p>
            <a:endParaRPr lang="en-US"/>
          </a:p>
          <a:p>
            <a:r>
              <a:rPr lang="en-US"/>
              <a:t>One of the most important items is that a monthly reconcilement must be completed. When I say a monthly reconcilement, this would entail running a transaction history report from the Venmo/PayPal/Cashapp account and reconciling that to the amounts deposited in the bank. You will want to retain both the reconcilement and transaction history report for audit purposes.</a:t>
            </a:r>
          </a:p>
          <a:p>
            <a:endParaRPr lang="en-US"/>
          </a:p>
          <a:p>
            <a:r>
              <a:rPr lang="en-US"/>
              <a:t>Establishing these accounts for receipting purposes is obviously acceptable, but they should not be used to make disbursements as this would bypass the accounting system and claims process.</a:t>
            </a:r>
          </a:p>
          <a:p>
            <a:endParaRPr lang="en-US"/>
          </a:p>
          <a:p>
            <a:r>
              <a:rPr lang="en-US"/>
              <a:t>And finally, you had to know I couldn`t go a whole presentation without mentioning it, but proper internal controls must be in place when accepting these forms of payment. So, you will want to establish controls for the collection of payments, receipting, and depositing of these funds.</a:t>
            </a:r>
          </a:p>
          <a:p>
            <a:endParaRPr lang="en-US"/>
          </a:p>
          <a:p>
            <a:r>
              <a:rPr lang="en-US"/>
              <a:t>If you find yourself having questions on these, we have updated the Local Policies section of Chapter 1 in the Compliance manual to include information on Receiving Electronic Payments.</a:t>
            </a:r>
          </a:p>
          <a:p>
            <a:r>
              <a:rPr lang="en-US"/>
              <a:t>And again, to get to that you would just go to our website (in.gov/sboa) then under the “Entities We Examine” on the left-hand side click “Libraries”</a:t>
            </a:r>
          </a:p>
          <a:p>
            <a:r>
              <a:rPr lang="en-US"/>
              <a:t>Then on that next landing page you will just click the manuals dropdown under Uniform Compliance guidelines and select chapter 1</a:t>
            </a:r>
          </a:p>
          <a:p>
            <a:endParaRPr lang="en-US"/>
          </a:p>
          <a:p>
            <a:r>
              <a:rPr lang="en-US"/>
              <a:t>On this landing page this is also where you will find our presentation today under the Presentations and Training Materials section.</a:t>
            </a:r>
          </a:p>
          <a:p>
            <a:endParaRPr lang="en-US"/>
          </a:p>
          <a:p>
            <a:r>
              <a:rPr lang="en-US"/>
              <a:t>Questions on Receiving Electronic Payments?</a:t>
            </a:r>
          </a:p>
        </p:txBody>
      </p:sp>
      <p:sp>
        <p:nvSpPr>
          <p:cNvPr id="4" name="Slide Number Placeholder 3"/>
          <p:cNvSpPr>
            <a:spLocks noGrp="1"/>
          </p:cNvSpPr>
          <p:nvPr>
            <p:ph type="sldNum" sz="quarter" idx="5"/>
          </p:nvPr>
        </p:nvSpPr>
        <p:spPr/>
        <p:txBody>
          <a:bodyPr/>
          <a:lstStyle/>
          <a:p>
            <a:fld id="{C6AAF9CF-D1E5-49FD-94F7-B246BB67E246}" type="slidenum">
              <a:rPr lang="en-US" smtClean="0"/>
              <a:t>23</a:t>
            </a:fld>
            <a:endParaRPr lang="en-US"/>
          </a:p>
        </p:txBody>
      </p:sp>
    </p:spTree>
    <p:extLst>
      <p:ext uri="{BB962C8B-B14F-4D97-AF65-F5344CB8AC3E}">
        <p14:creationId xmlns:p14="http://schemas.microsoft.com/office/powerpoint/2010/main" val="942001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DBE81-9DEB-90E0-B899-3990D5F93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513F0-D2DD-DA61-7899-33C22F863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3EB8A-1EB2-982D-1F26-383D5CCFC359}"/>
              </a:ext>
            </a:extLst>
          </p:cNvPr>
          <p:cNvSpPr>
            <a:spLocks noGrp="1"/>
          </p:cNvSpPr>
          <p:nvPr>
            <p:ph type="body" idx="1"/>
          </p:nvPr>
        </p:nvSpPr>
        <p:spPr/>
        <p:txBody>
          <a:bodyPr/>
          <a:lstStyle/>
          <a:p>
            <a:pPr>
              <a:lnSpc>
                <a:spcPct val="107000"/>
              </a:lnSpc>
            </a:pPr>
            <a:r>
              <a:rPr lang="en-US" sz="1000">
                <a:ea typeface="Calibri" panose="020F0502020204030204" pitchFamily="34" charset="0"/>
                <a:cs typeface="Times New Roman" panose="02020603050405020304" pitchFamily="18" charset="0"/>
              </a:rPr>
              <a:t>Now that we have discussed different ways you can receive payments, we are now going to go into disbursing funds.  However, just like receipts we are going to focus on those electronic payments.</a:t>
            </a:r>
          </a:p>
        </p:txBody>
      </p:sp>
      <p:sp>
        <p:nvSpPr>
          <p:cNvPr id="4" name="Slide Number Placeholder 3">
            <a:extLst>
              <a:ext uri="{FF2B5EF4-FFF2-40B4-BE49-F238E27FC236}">
                <a16:creationId xmlns:a16="http://schemas.microsoft.com/office/drawing/2014/main" id="{C1F6F7FD-7B9F-A637-EA11-31B9736E2C3C}"/>
              </a:ext>
            </a:extLst>
          </p:cNvPr>
          <p:cNvSpPr>
            <a:spLocks noGrp="1"/>
          </p:cNvSpPr>
          <p:nvPr>
            <p:ph type="sldNum" sz="quarter" idx="5"/>
          </p:nvPr>
        </p:nvSpPr>
        <p:spPr/>
        <p:txBody>
          <a:bodyPr/>
          <a:lstStyle/>
          <a:p>
            <a:fld id="{22289C57-55D7-40A4-A101-E74FAC7A092B}" type="slidenum">
              <a:rPr lang="en-US" smtClean="0"/>
              <a:t>24</a:t>
            </a:fld>
            <a:endParaRPr lang="en-US"/>
          </a:p>
        </p:txBody>
      </p:sp>
    </p:spTree>
    <p:extLst>
      <p:ext uri="{BB962C8B-B14F-4D97-AF65-F5344CB8AC3E}">
        <p14:creationId xmlns:p14="http://schemas.microsoft.com/office/powerpoint/2010/main" val="519595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a:ea typeface="Times New Roman" panose="02020603050405020304" pitchFamily="18" charset="0"/>
                <a:cs typeface="Times New Roman" panose="02020603050405020304" pitchFamily="18" charset="0"/>
              </a:rPr>
              <a:t>Probably the most common method that we see is the use of credit cards to which you can have and use credit cards as long as you have a policy that's been adopted by your board in the form of either a resolution or an ordinance.</a:t>
            </a:r>
          </a:p>
          <a:p>
            <a:pPr>
              <a:lnSpc>
                <a:spcPct val="107000"/>
              </a:lnSpc>
            </a:pPr>
            <a:endParaRPr lang="en-US" sz="1100">
              <a:ea typeface="Calibri" panose="020F0502020204030204" pitchFamily="34"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There are specific items that need to be included in that policy though to which you can find those in chapter one of the Library manual </a:t>
            </a:r>
          </a:p>
          <a:p>
            <a:pPr>
              <a:lnSpc>
                <a:spcPct val="107000"/>
              </a:lnSpc>
            </a:pPr>
            <a:endParaRPr lang="en-US" sz="1100">
              <a:ea typeface="Times New Roman" panose="02020603050405020304" pitchFamily="18"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One thing to note is that when we talk about credit cards and having a credit card policy there's also in chapter one provisions for a debit card policy if your unit decides to have a debit card either instead of or in addition to a credit card </a:t>
            </a:r>
          </a:p>
          <a:p>
            <a:pPr>
              <a:lnSpc>
                <a:spcPct val="107000"/>
              </a:lnSpc>
            </a:pPr>
            <a:endParaRPr lang="en-US" sz="1100">
              <a:ea typeface="Times New Roman" panose="02020603050405020304" pitchFamily="18"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So, I would definitely advise you to check out chapter one and what the requirements for each of those policies need to be.</a:t>
            </a:r>
          </a:p>
          <a:p>
            <a:pPr>
              <a:lnSpc>
                <a:spcPct val="107000"/>
              </a:lnSpc>
            </a:pPr>
            <a:endParaRPr lang="en-US" sz="1100">
              <a:ea typeface="Calibri" panose="020F0502020204030204" pitchFamily="34"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However, I`m also going to go through some of those key elements today.</a:t>
            </a:r>
          </a:p>
          <a:p>
            <a:pPr>
              <a:lnSpc>
                <a:spcPct val="107000"/>
              </a:lnSpc>
            </a:pPr>
            <a:endParaRPr lang="en-US" sz="1100">
              <a:ea typeface="Times New Roman" panose="02020603050405020304" pitchFamily="18"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At the basis of the policy, it should include the purpose for which the card can be used.</a:t>
            </a:r>
          </a:p>
          <a:p>
            <a:pPr>
              <a:lnSpc>
                <a:spcPct val="107000"/>
              </a:lnSpc>
            </a:pPr>
            <a:endParaRPr lang="en-US" sz="1100">
              <a:ea typeface="Times New Roman" panose="02020603050405020304" pitchFamily="18"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You will also want to ensure that the policy entails which employees in your library are going to have custody of those cards.</a:t>
            </a:r>
            <a:endParaRPr lang="en-US" sz="1100">
              <a:ea typeface="Calibri" panose="020F0502020204030204" pitchFamily="34"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That can be by position as it doesn't have to be by name because obviously names are going to change people are going to move around.</a:t>
            </a:r>
          </a:p>
          <a:p>
            <a:pPr>
              <a:lnSpc>
                <a:spcPct val="107000"/>
              </a:lnSpc>
            </a:pPr>
            <a:r>
              <a:rPr lang="en-US" sz="1100">
                <a:ea typeface="Times New Roman" panose="02020603050405020304" pitchFamily="18" charset="0"/>
                <a:cs typeface="Times New Roman" panose="02020603050405020304" pitchFamily="18" charset="0"/>
              </a:rPr>
              <a:t>So, if your policy says that the director is going to have custody of those cards or the treasurer or whomever, that can be part of your policy.</a:t>
            </a:r>
          </a:p>
          <a:p>
            <a:pPr>
              <a:lnSpc>
                <a:spcPct val="107000"/>
              </a:lnSpc>
            </a:pPr>
            <a:endParaRPr lang="en-US" sz="1100">
              <a:ea typeface="Calibri" panose="020F0502020204030204" pitchFamily="34"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As I had mentioned earlier you want to remember that the cards should not be used to bypass the claims process.</a:t>
            </a:r>
            <a:endParaRPr lang="en-US" sz="1100">
              <a:ea typeface="Calibri" panose="020F0502020204030204" pitchFamily="34"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If we see a unit using a credit card primarily as their method of dispersing funds this is thus bypassing the claims process and can be an issue in an audit. </a:t>
            </a:r>
          </a:p>
          <a:p>
            <a:pPr>
              <a:lnSpc>
                <a:spcPct val="107000"/>
              </a:lnSpc>
            </a:pPr>
            <a:r>
              <a:rPr lang="en-US" sz="1100">
                <a:ea typeface="Times New Roman" panose="02020603050405020304" pitchFamily="18" charset="0"/>
                <a:cs typeface="Times New Roman" panose="02020603050405020304" pitchFamily="18" charset="0"/>
              </a:rPr>
              <a:t>If we do see this, we would want to have a conversation with you at that time, but the power to use a credit card should not be to bypass any of the other prescribed guidelines or systems that are in place.</a:t>
            </a:r>
            <a:endParaRPr lang="en-US" sz="1100">
              <a:ea typeface="Calibri" panose="020F0502020204030204" pitchFamily="34" charset="0"/>
              <a:cs typeface="Times New Roman" panose="02020603050405020304" pitchFamily="18" charset="0"/>
            </a:endParaRPr>
          </a:p>
          <a:p>
            <a:pPr>
              <a:lnSpc>
                <a:spcPct val="107000"/>
              </a:lnSpc>
            </a:pPr>
            <a:endParaRPr lang="en-US" sz="1100">
              <a:ea typeface="Times New Roman" panose="02020603050405020304" pitchFamily="18"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Your policy should also talk about the requirements for supporting documentation.</a:t>
            </a:r>
            <a:endParaRPr lang="en-US" sz="1100">
              <a:ea typeface="Calibri" panose="020F0502020204030204" pitchFamily="34"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This would entail receipts being required and when they're to be turned.</a:t>
            </a:r>
          </a:p>
          <a:p>
            <a:pPr>
              <a:lnSpc>
                <a:spcPct val="107000"/>
              </a:lnSpc>
            </a:pPr>
            <a:r>
              <a:rPr lang="en-US" sz="1100">
                <a:ea typeface="Times New Roman" panose="02020603050405020304" pitchFamily="18" charset="0"/>
                <a:cs typeface="Times New Roman" panose="02020603050405020304" pitchFamily="18" charset="0"/>
              </a:rPr>
              <a:t>This may be when the card is returned or how basically how that process is going to work and how those receipts are going to get to the fiscal officer's office.</a:t>
            </a:r>
            <a:endParaRPr lang="en-US" sz="1100">
              <a:ea typeface="Calibri" panose="020F0502020204030204" pitchFamily="34"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This is obviously something you will need to have for when the credit card statement comes these will be matched to the statement in order for you to make that payment </a:t>
            </a:r>
          </a:p>
          <a:p>
            <a:pPr>
              <a:lnSpc>
                <a:spcPct val="107000"/>
              </a:lnSpc>
            </a:pPr>
            <a:endParaRPr lang="en-US" sz="1100">
              <a:ea typeface="Times New Roman" panose="02020603050405020304" pitchFamily="18" charset="0"/>
              <a:cs typeface="Times New Roman" panose="02020603050405020304" pitchFamily="18" charset="0"/>
            </a:endParaRPr>
          </a:p>
          <a:p>
            <a:pPr>
              <a:lnSpc>
                <a:spcPct val="107000"/>
              </a:lnSpc>
            </a:pPr>
            <a:r>
              <a:rPr lang="en-US" sz="1100">
                <a:ea typeface="Times New Roman" panose="02020603050405020304" pitchFamily="18" charset="0"/>
                <a:cs typeface="Times New Roman" panose="02020603050405020304" pitchFamily="18" charset="0"/>
              </a:rPr>
              <a:t>Those are just some of the things to keep in mind about your policy.</a:t>
            </a:r>
          </a:p>
          <a:p>
            <a:pPr>
              <a:lnSpc>
                <a:spcPct val="107000"/>
              </a:lnSpc>
            </a:pPr>
            <a:r>
              <a:rPr lang="en-US" sz="1100">
                <a:ea typeface="Times New Roman" panose="02020603050405020304" pitchFamily="18" charset="0"/>
                <a:cs typeface="Times New Roman" panose="02020603050405020304" pitchFamily="18" charset="0"/>
              </a:rPr>
              <a:t>Again, in chapter one of library manual that will give you a lot more specific information. </a:t>
            </a:r>
          </a:p>
          <a:p>
            <a:pPr>
              <a:lnSpc>
                <a:spcPct val="107000"/>
              </a:lnSpc>
            </a:pPr>
            <a:r>
              <a:rPr lang="en-US" sz="1100">
                <a:ea typeface="Times New Roman" panose="02020603050405020304" pitchFamily="18" charset="0"/>
                <a:cs typeface="Times New Roman" panose="02020603050405020304" pitchFamily="18" charset="0"/>
              </a:rPr>
              <a:t>I know I mentioned it when we were discussing receipting electronic payments but disbursing electronic payments is similar in that internal controls are of utmost importance.</a:t>
            </a:r>
          </a:p>
          <a:p>
            <a:pPr>
              <a:lnSpc>
                <a:spcPct val="107000"/>
              </a:lnSpc>
            </a:pPr>
            <a:r>
              <a:rPr lang="en-US" sz="1100">
                <a:ea typeface="Calibri" panose="020F0502020204030204" pitchFamily="34" charset="0"/>
                <a:cs typeface="Times New Roman" panose="02020603050405020304" pitchFamily="18" charset="0"/>
              </a:rPr>
              <a:t>The key reason here is that you may have multiple people using those credit cards are you just want to be sure they are being used appropriately.</a:t>
            </a:r>
            <a:endParaRPr lang="en-US" sz="110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2678004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So, during an audit we're going to look at your controls over the use of your credit cards.</a:t>
            </a:r>
          </a:p>
          <a:p>
            <a:pPr>
              <a:lnSpc>
                <a:spcPct val="107000"/>
              </a:lnSpc>
            </a:pPr>
            <a:endParaRPr lang="en-US" sz="110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What we're going to want to see is firstly the supporting documentation.</a:t>
            </a: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This would entail the paid receipts when someone used the card. Just like we would with any other</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claim this would be the supporting documentation.</a:t>
            </a: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Looking at that supporting documentation we'll determine</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if the card was used for the permitted purposes.</a:t>
            </a:r>
          </a:p>
          <a:p>
            <a:pPr>
              <a:lnSpc>
                <a:spcPct val="107000"/>
              </a:lnSpc>
            </a:pPr>
            <a:endParaRPr lang="en-US" sz="110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Now one thing about the original receipts that you might want to consider</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on some of the ones that are heat printed (gas station receipt comes to mind) is that you may want to copy that receipt</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and attach it to the actual receipt.</a:t>
            </a: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The reason for this is that with those heat printed receipts they tend to fade over time and if it's a few years between our</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engagements those might fade and not be readable by the time we come in to audit them.</a:t>
            </a:r>
          </a:p>
          <a:p>
            <a:pPr>
              <a:lnSpc>
                <a:spcPct val="107000"/>
              </a:lnSpc>
            </a:pPr>
            <a:r>
              <a:rPr lang="en-US" sz="1100">
                <a:latin typeface="Calibri" panose="020F0502020204030204" pitchFamily="34" charset="0"/>
                <a:ea typeface="Times New Roman" panose="02020603050405020304" pitchFamily="18" charset="0"/>
                <a:cs typeface="Times New Roman" panose="02020603050405020304" pitchFamily="18" charset="0"/>
              </a:rPr>
              <a:t>Again, that`s just something to</a:t>
            </a:r>
            <a:r>
              <a:rPr lang="en-US" sz="1100">
                <a:latin typeface="Arial" panose="020B0604020202020204" pitchFamily="34" charset="0"/>
                <a:ea typeface="Times New Roman" panose="02020603050405020304" pitchFamily="18" charset="0"/>
                <a:cs typeface="Times New Roman" panose="02020603050405020304" pitchFamily="18" charset="0"/>
              </a:rPr>
              <a:t> keep in mind that you don't want to wait until an audit to find out these receipts can't be read by the auditors, and it becomes an issue for you.</a:t>
            </a:r>
          </a:p>
          <a:p>
            <a:pPr>
              <a:lnSpc>
                <a:spcPct val="107000"/>
              </a:lnSpc>
            </a:pP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Another thing we like to note is that you remember that you can’t pay from the credit card statement alone.</a:t>
            </a: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We see that sometimes the statement comes in and the unit writes a check to ensure late fees are not accrued and they forget about the supporting documentation. </a:t>
            </a: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If you don`t have that supporting documentation</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that's going to be an issue during an audit.</a:t>
            </a: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Ideally, you should get the credit card statement and have those receipts already on file to where you can just match up all the purchases listed on the statement to the corresponding receipts.</a:t>
            </a:r>
          </a:p>
          <a:p>
            <a:pPr>
              <a:lnSpc>
                <a:spcPct val="107000"/>
              </a:lnSpc>
            </a:pPr>
            <a:endParaRPr lang="en-US" sz="110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Then lastly here I want to talk about late fees and interest.</a:t>
            </a: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We get questions where units thought they were exempt from paying late fees and</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interest to which there's nothing in statute that says</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you don't have to pay late fees on anything including credit card statements.</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Where I think some of that confusion comes in is from our manual as it does talk about</a:t>
            </a:r>
            <a:r>
              <a:rPr lang="en-US" sz="1100">
                <a:latin typeface="Calibri" panose="020F0502020204030204" pitchFamily="34" charset="0"/>
                <a:ea typeface="Times New Roman" panose="02020603050405020304" pitchFamily="18" charset="0"/>
                <a:cs typeface="Times New Roman" panose="02020603050405020304" pitchFamily="18" charset="0"/>
              </a:rPr>
              <a:t> the fact that </a:t>
            </a:r>
            <a:r>
              <a:rPr lang="en-US" sz="1100">
                <a:latin typeface="Arial" panose="020B0604020202020204" pitchFamily="34" charset="0"/>
                <a:ea typeface="Times New Roman" panose="02020603050405020304" pitchFamily="18" charset="0"/>
                <a:cs typeface="Times New Roman" panose="02020603050405020304" pitchFamily="18" charset="0"/>
              </a:rPr>
              <a:t>you all should have the tools at your access to</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pay bills and to do so timely and therefore not incur these late fees</a:t>
            </a: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So if we see</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late fees or interest that are paid not only on credit cards but any other type of claim</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that is something that creates an audit issue.</a:t>
            </a:r>
          </a:p>
          <a:p>
            <a:pPr>
              <a:lnSpc>
                <a:spcPct val="107000"/>
              </a:lnSpc>
            </a:pPr>
            <a:r>
              <a:rPr lang="en-US" sz="1100">
                <a:latin typeface="Arial" panose="020B0604020202020204" pitchFamily="34" charset="0"/>
                <a:ea typeface="Times New Roman" panose="02020603050405020304" pitchFamily="18" charset="0"/>
                <a:cs typeface="Times New Roman" panose="02020603050405020304" pitchFamily="18" charset="0"/>
              </a:rPr>
              <a:t>Then if we find that it's happening a lot and if it's very pervasive to your unit we have asked people to</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latin typeface="Arial" panose="020B0604020202020204" pitchFamily="34" charset="0"/>
                <a:ea typeface="Times New Roman" panose="02020603050405020304" pitchFamily="18" charset="0"/>
                <a:cs typeface="Times New Roman" panose="02020603050405020304" pitchFamily="18" charset="0"/>
              </a:rPr>
              <a:t>reimburse the library if those late fees are getting charged.</a:t>
            </a:r>
            <a:endParaRPr lang="en-US" sz="1100"/>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1450199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To continue on with our theme of electronic payments, we get a lot of questions on making electronic payments through online bill pay.</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291179" indent="-291179">
              <a:lnSpc>
                <a:spcPct val="107000"/>
              </a:lnSpc>
              <a:buFont typeface="Wingdings" panose="05000000000000000000" pitchFamily="2" charset="2"/>
              <a:buChar char="Ø"/>
            </a:pP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Per IC 36-12-3-16.5 this is permitted that you initiate payment through your bank's online bill pay method whether that be through ACHs or other similar types of</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methods.</a:t>
            </a:r>
          </a:p>
          <a:p>
            <a:pPr>
              <a:lnSpc>
                <a:spcPct val="107000"/>
              </a:lnSpc>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291179" indent="-291179">
              <a:lnSpc>
                <a:spcPct val="107000"/>
              </a:lnSpc>
              <a:buFont typeface="Wingdings" panose="05000000000000000000" pitchFamily="2" charset="2"/>
              <a:buChar char="Ø"/>
            </a:pP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Again though, statute does require your board to adopt a resolution in order to authorize an electronic transfer of money for the payment of your claims.</a:t>
            </a:r>
          </a:p>
          <a:p>
            <a:pPr>
              <a:lnSpc>
                <a:spcPct val="107000"/>
              </a:lnSpc>
            </a:pPr>
            <a:endPar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So if you’ve never utilized this method before</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and maybe you have a vendor or two requesting that or</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maybe even demanding that you pay electronically. You will just want to ensure that you have a resolution in place.</a:t>
            </a:r>
          </a:p>
          <a:p>
            <a:pPr>
              <a:lnSpc>
                <a:spcPct val="107000"/>
              </a:lnSpc>
            </a:pP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Again, that resolution essentially is proclaiming that your board</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has authorized that form of payment.</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endParaRPr>
          </a:p>
          <a:p>
            <a:pPr marL="291179" indent="-291179">
              <a:lnSpc>
                <a:spcPct val="107000"/>
              </a:lnSpc>
              <a:buFont typeface="Wingdings" panose="05000000000000000000" pitchFamily="2" charset="2"/>
              <a:buChar char="Ø"/>
            </a:pP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With all these forms of payments I just want to reiterate that you still have to comply with</a:t>
            </a:r>
            <a:r>
              <a:rPr lang="en-US" sz="1100">
                <a:latin typeface="Calibri" panose="020F0502020204030204" pitchFamily="34" charset="0"/>
                <a:ea typeface="Times New Roman" panose="02020603050405020304" pitchFamily="18" charset="0"/>
                <a:cs typeface="Times New Roman" panose="02020603050405020304" pitchFamily="18" charset="0"/>
              </a:rPr>
              <a:t> </a:t>
            </a:r>
            <a:r>
              <a:rPr lang="en-US" sz="1100">
                <a:solidFill>
                  <a:srgbClr val="7030A0"/>
                </a:solidFill>
                <a:latin typeface="Arial" panose="020B0604020202020204" pitchFamily="34" charset="0"/>
                <a:ea typeface="Times New Roman" panose="02020603050405020304" pitchFamily="18" charset="0"/>
                <a:cs typeface="Times New Roman" panose="02020603050405020304" pitchFamily="18" charset="0"/>
              </a:rPr>
              <a:t>other statutory provisions for the payment of claims just like if you were writing a check.</a:t>
            </a:r>
          </a:p>
          <a:p>
            <a:pPr>
              <a:lnSpc>
                <a:spcPct val="107000"/>
              </a:lnSpc>
            </a:pPr>
            <a:endParaRPr lang="en-US" sz="18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27</a:t>
            </a:fld>
            <a:endParaRPr lang="en-US"/>
          </a:p>
        </p:txBody>
      </p:sp>
    </p:spTree>
    <p:extLst>
      <p:ext uri="{BB962C8B-B14F-4D97-AF65-F5344CB8AC3E}">
        <p14:creationId xmlns:p14="http://schemas.microsoft.com/office/powerpoint/2010/main" val="4107348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The last slide stated that “</a:t>
            </a:r>
            <a:r>
              <a:rPr lang="en-US" b="0" i="0">
                <a:solidFill>
                  <a:srgbClr val="333333"/>
                </a:solidFill>
                <a:effectLst/>
              </a:rPr>
              <a:t>A public library that pays a claim by electronic funds transfer shall comply with all other requirements for the payment of claims by the public library.”  So, what are the requirements to pay a claim? </a:t>
            </a:r>
            <a:r>
              <a:rPr lang="en-US" b="0" i="0" err="1">
                <a:solidFill>
                  <a:srgbClr val="333333"/>
                </a:solidFill>
                <a:effectLst/>
              </a:rPr>
              <a:t>Wel,l</a:t>
            </a:r>
            <a:r>
              <a:rPr lang="en-US" b="0" i="0">
                <a:solidFill>
                  <a:srgbClr val="333333"/>
                </a:solidFill>
                <a:effectLst/>
              </a:rPr>
              <a:t> it is noted in IC 5-11-10-2 </a:t>
            </a:r>
            <a:r>
              <a:rPr lang="en-US">
                <a:solidFill>
                  <a:srgbClr val="7030A0"/>
                </a:solidFill>
                <a:latin typeface="Arial" panose="020B0604020202020204" pitchFamily="34" charset="0"/>
                <a:ea typeface="Times New Roman" panose="02020603050405020304" pitchFamily="18" charset="0"/>
                <a:cs typeface="Times New Roman" panose="02020603050405020304" pitchFamily="18" charset="0"/>
              </a:rPr>
              <a:t>as that is the statue that talks about the</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solidFill>
                  <a:srgbClr val="7030A0"/>
                </a:solidFill>
                <a:latin typeface="Arial" panose="020B0604020202020204" pitchFamily="34" charset="0"/>
                <a:ea typeface="Times New Roman" panose="02020603050405020304" pitchFamily="18" charset="0"/>
                <a:cs typeface="Times New Roman" panose="02020603050405020304" pitchFamily="18" charset="0"/>
              </a:rPr>
              <a:t>issuance of claims and what needs to happen before the fiscal officer of the library can issue a warrant or a check and in IC 36-12-3-16</a:t>
            </a:r>
            <a:r>
              <a:rPr lang="en-US" b="0" i="0">
                <a:solidFill>
                  <a:srgbClr val="333333"/>
                </a:solidFill>
                <a:effectLst/>
              </a:rPr>
              <a:t>. These are noted on this slide.  </a:t>
            </a:r>
          </a:p>
          <a:p>
            <a:pPr defTabSz="931774">
              <a:defRPr/>
            </a:pPr>
            <a:endParaRPr lang="en-US" b="0" i="0">
              <a:solidFill>
                <a:srgbClr val="333333"/>
              </a:solidFill>
              <a:effectLst/>
            </a:endParaRPr>
          </a:p>
          <a:p>
            <a:pPr defTabSz="931774">
              <a:defRPr/>
            </a:pPr>
            <a:r>
              <a:rPr lang="en-US" b="0" i="0">
                <a:solidFill>
                  <a:srgbClr val="333333"/>
                </a:solidFill>
                <a:effectLst/>
              </a:rPr>
              <a:t>READ SLIDE.</a:t>
            </a:r>
            <a:endParaRPr lang="en-US"/>
          </a:p>
          <a:p>
            <a:pPr>
              <a:lnSpc>
                <a:spcPct val="107000"/>
              </a:lnSpc>
            </a:pPr>
            <a:endParaRPr lang="en-US">
              <a:solidFill>
                <a:srgbClr val="7030A0"/>
              </a:solidFill>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1D4831-F30D-4389-9EE8-25C569586994}" type="slidenum">
              <a:rPr lang="en-US" smtClean="0"/>
              <a:t>28</a:t>
            </a:fld>
            <a:endParaRPr lang="en-US"/>
          </a:p>
        </p:txBody>
      </p:sp>
    </p:spTree>
    <p:extLst>
      <p:ext uri="{BB962C8B-B14F-4D97-AF65-F5344CB8AC3E}">
        <p14:creationId xmlns:p14="http://schemas.microsoft.com/office/powerpoint/2010/main" val="2835718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a:t>
            </a:r>
          </a:p>
          <a:p>
            <a:endParaRPr lang="en-US"/>
          </a:p>
          <a:p>
            <a:r>
              <a:rPr lang="en-US"/>
              <a:t>This last portion is stating that it is impermissible for a 3</a:t>
            </a:r>
            <a:r>
              <a:rPr lang="en-US" baseline="30000"/>
              <a:t>rd</a:t>
            </a:r>
            <a:r>
              <a:rPr lang="en-US"/>
              <a:t> party to “pull” money out of a unit's bank account has caused a lot of concern and questions to arise.  So, we are going to discuss this a little further.</a:t>
            </a:r>
          </a:p>
        </p:txBody>
      </p:sp>
      <p:sp>
        <p:nvSpPr>
          <p:cNvPr id="4" name="Slide Number Placeholder 3"/>
          <p:cNvSpPr>
            <a:spLocks noGrp="1"/>
          </p:cNvSpPr>
          <p:nvPr>
            <p:ph type="sldNum" sz="quarter" idx="5"/>
          </p:nvPr>
        </p:nvSpPr>
        <p:spPr/>
        <p:txBody>
          <a:bodyPr/>
          <a:lstStyle/>
          <a:p>
            <a:fld id="{A71D4831-F30D-4389-9EE8-25C569586994}" type="slidenum">
              <a:rPr lang="en-US" smtClean="0"/>
              <a:t>29</a:t>
            </a:fld>
            <a:endParaRPr lang="en-US"/>
          </a:p>
        </p:txBody>
      </p:sp>
    </p:spTree>
    <p:extLst>
      <p:ext uri="{BB962C8B-B14F-4D97-AF65-F5344CB8AC3E}">
        <p14:creationId xmlns:p14="http://schemas.microsoft.com/office/powerpoint/2010/main" val="422073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With the introductions out of the way let`s take a look at what we are going to cover today.</a:t>
            </a:r>
          </a:p>
          <a:p>
            <a:endParaRPr lang="en-US" sz="1000"/>
          </a:p>
          <a:p>
            <a:r>
              <a:rPr lang="en-US" sz="1000"/>
              <a:t>As it is our Spring workshop, that always gives us the opportunity to talk about new legislation.</a:t>
            </a:r>
          </a:p>
          <a:p>
            <a:endParaRPr lang="en-US" sz="1000"/>
          </a:p>
          <a:p>
            <a:r>
              <a:rPr lang="en-US" sz="1000"/>
              <a:t>Then we do have a couple Gateway items to discuss.</a:t>
            </a:r>
          </a:p>
          <a:p>
            <a:endParaRPr lang="en-US" sz="1000"/>
          </a:p>
          <a:p>
            <a:r>
              <a:rPr lang="en-US" sz="1000"/>
              <a:t>Following our wonderful Gateway discussion we are going to talk about those pesky stale dated checks that I`m sure many of you still have sitting on your outstanding checks list.</a:t>
            </a:r>
          </a:p>
          <a:p>
            <a:endParaRPr lang="en-US" sz="1000"/>
          </a:p>
          <a:p>
            <a:r>
              <a:rPr lang="en-US" sz="1000"/>
              <a:t>Then I will hand it over to Beth where she is going to talk about the wonderful world of electronic payments, receipts, and banking as we have had a multitude of questions pertaining to those topics since the beginning of the new year.</a:t>
            </a:r>
          </a:p>
          <a:p>
            <a:endParaRPr lang="en-US" sz="1000"/>
          </a:p>
          <a:p>
            <a:r>
              <a:rPr lang="en-US" sz="1000"/>
              <a:t>Now I will say Haley did inform us that we do just have an hour and half today as opposed to our traditional time frame where usually you all are full of great questions so we will try to be concise in our presentation of each topic to allow for questions.</a:t>
            </a:r>
          </a:p>
          <a:p>
            <a:endParaRPr lang="en-US" sz="1000"/>
          </a:p>
          <a:p>
            <a:r>
              <a:rPr lang="en-US" sz="1000"/>
              <a:t>And no that doesn`t mean if you don`t ask questions you can be done early as I don`t wanna threaten it, but if we have extra time at the end, Beth and I can always talk about internal controls.</a:t>
            </a:r>
          </a:p>
        </p:txBody>
      </p:sp>
      <p:sp>
        <p:nvSpPr>
          <p:cNvPr id="4" name="Slide Number Placeholder 3"/>
          <p:cNvSpPr>
            <a:spLocks noGrp="1"/>
          </p:cNvSpPr>
          <p:nvPr>
            <p:ph type="sldNum" sz="quarter" idx="5"/>
          </p:nvPr>
        </p:nvSpPr>
        <p:spPr/>
        <p:txBody>
          <a:bodyPr/>
          <a:lstStyle/>
          <a:p>
            <a:fld id="{A71D4831-F30D-4389-9EE8-25C569586994}" type="slidenum">
              <a:rPr lang="en-US" smtClean="0"/>
              <a:t>3</a:t>
            </a:fld>
            <a:endParaRPr lang="en-US"/>
          </a:p>
        </p:txBody>
      </p:sp>
    </p:spTree>
    <p:extLst>
      <p:ext uri="{BB962C8B-B14F-4D97-AF65-F5344CB8AC3E}">
        <p14:creationId xmlns:p14="http://schemas.microsoft.com/office/powerpoint/2010/main" val="2114900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r>
              <a:rPr lang="en-US"/>
              <a:t>Bullet 1 -  you might be able to do all the things noted for the claims process indicated in the referenced IC, however the fiscal officer has the control to disburse the funds of the library.  As well as being charged with the safeguarding of library assets noted in the 2</a:t>
            </a:r>
            <a:r>
              <a:rPr lang="en-US" baseline="30000"/>
              <a:t>nd</a:t>
            </a:r>
            <a:r>
              <a:rPr lang="en-US"/>
              <a:t> bullet. If you allow a 3</a:t>
            </a:r>
            <a:r>
              <a:rPr lang="en-US" baseline="30000"/>
              <a:t>rd</a:t>
            </a:r>
            <a:r>
              <a:rPr lang="en-US"/>
              <a:t> party access to pull funds, they now have the control to disburse, and the assets are not safeguarded.</a:t>
            </a:r>
          </a:p>
          <a:p>
            <a:endParaRPr lang="en-US"/>
          </a:p>
          <a:p>
            <a:r>
              <a:rPr lang="en-US"/>
              <a:t>Issues can arise from giving a 3</a:t>
            </a:r>
            <a:r>
              <a:rPr lang="en-US" baseline="30000"/>
              <a:t>rd</a:t>
            </a:r>
            <a:r>
              <a:rPr lang="en-US"/>
              <a:t> party this control.  </a:t>
            </a:r>
          </a:p>
          <a:p>
            <a:pPr marL="174708" indent="-174708">
              <a:buFont typeface="Arial" panose="020B0604020202020204" pitchFamily="34" charset="0"/>
              <a:buChar char="•"/>
            </a:pPr>
            <a:r>
              <a:rPr lang="en-US"/>
              <a:t>They could pull more money than noted on the invoice and then you will have to work on getting a refund.</a:t>
            </a:r>
          </a:p>
          <a:p>
            <a:pPr marL="174708" indent="-174708">
              <a:buFont typeface="Arial" panose="020B0604020202020204" pitchFamily="34" charset="0"/>
              <a:buChar char="•"/>
            </a:pPr>
            <a:r>
              <a:rPr lang="en-US"/>
              <a:t>They could pull funds when they are not supposed to</a:t>
            </a:r>
          </a:p>
        </p:txBody>
      </p:sp>
      <p:sp>
        <p:nvSpPr>
          <p:cNvPr id="4" name="Slide Number Placeholder 3"/>
          <p:cNvSpPr>
            <a:spLocks noGrp="1"/>
          </p:cNvSpPr>
          <p:nvPr>
            <p:ph type="sldNum" sz="quarter" idx="5"/>
          </p:nvPr>
        </p:nvSpPr>
        <p:spPr/>
        <p:txBody>
          <a:bodyPr/>
          <a:lstStyle/>
          <a:p>
            <a:fld id="{A71D4831-F30D-4389-9EE8-25C569586994}" type="slidenum">
              <a:rPr lang="en-US" smtClean="0"/>
              <a:t>30</a:t>
            </a:fld>
            <a:endParaRPr lang="en-US"/>
          </a:p>
        </p:txBody>
      </p:sp>
    </p:spTree>
    <p:extLst>
      <p:ext uri="{BB962C8B-B14F-4D97-AF65-F5344CB8AC3E}">
        <p14:creationId xmlns:p14="http://schemas.microsoft.com/office/powerpoint/2010/main" val="2286833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endParaRPr lang="en-US"/>
          </a:p>
          <a:p>
            <a:r>
              <a:rPr lang="en-US"/>
              <a:t>Questions over EFT payments push vs pull?</a:t>
            </a:r>
          </a:p>
        </p:txBody>
      </p:sp>
      <p:sp>
        <p:nvSpPr>
          <p:cNvPr id="4" name="Slide Number Placeholder 3"/>
          <p:cNvSpPr>
            <a:spLocks noGrp="1"/>
          </p:cNvSpPr>
          <p:nvPr>
            <p:ph type="sldNum" sz="quarter" idx="5"/>
          </p:nvPr>
        </p:nvSpPr>
        <p:spPr/>
        <p:txBody>
          <a:bodyPr/>
          <a:lstStyle/>
          <a:p>
            <a:fld id="{A71D4831-F30D-4389-9EE8-25C569586994}" type="slidenum">
              <a:rPr lang="en-US" smtClean="0"/>
              <a:t>31</a:t>
            </a:fld>
            <a:endParaRPr lang="en-US"/>
          </a:p>
        </p:txBody>
      </p:sp>
    </p:spTree>
    <p:extLst>
      <p:ext uri="{BB962C8B-B14F-4D97-AF65-F5344CB8AC3E}">
        <p14:creationId xmlns:p14="http://schemas.microsoft.com/office/powerpoint/2010/main" val="3052241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Four slides ago paying claims in advance of board approval was mentioned</a:t>
            </a: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One thing to note is that it is not the same thing as I'm paying for things in advance of</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receiving them.</a:t>
            </a: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What I`m referring to is that you can pay for things in advance of board approval if</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you have an ordinance that allows it.</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The ordinance must describe the items</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that the board is okay with you paying </a:t>
            </a:r>
          </a:p>
          <a:p>
            <a:pPr>
              <a:lnSpc>
                <a:spcPct val="107000"/>
              </a:lnSpc>
            </a:pPr>
            <a:endParaRPr lang="en-US">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I have provided that statute here again for reference as when you look at it there's a list of several things that it notes as allowable to pay in</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advance of board approval.</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The last item in the IC list states “</a:t>
            </a:r>
            <a:r>
              <a:rPr lang="en-US">
                <a:solidFill>
                  <a:srgbClr val="333333"/>
                </a:solidFill>
                <a:latin typeface="Times New Roman" panose="02020603050405020304" pitchFamily="18" charset="0"/>
              </a:rPr>
              <a:t>Other expenses described in a library board resolution” to which that opens it up for your board to list any other specific items in that ordinance.</a:t>
            </a:r>
          </a:p>
          <a:p>
            <a:pPr>
              <a:lnSpc>
                <a:spcPct val="107000"/>
              </a:lnSpc>
            </a:pPr>
            <a:r>
              <a:rPr lang="en-US">
                <a:latin typeface="Calibri" panose="020F0502020204030204" pitchFamily="34" charset="0"/>
                <a:ea typeface="Times New Roman" panose="02020603050405020304" pitchFamily="18" charset="0"/>
                <a:cs typeface="Times New Roman" panose="02020603050405020304" pitchFamily="18" charset="0"/>
              </a:rPr>
              <a:t>An example of this may be c</a:t>
            </a:r>
            <a:r>
              <a:rPr lang="en-US">
                <a:latin typeface="Arial" panose="020B0604020202020204" pitchFamily="34" charset="0"/>
                <a:ea typeface="Times New Roman" panose="02020603050405020304" pitchFamily="18" charset="0"/>
                <a:cs typeface="Times New Roman" panose="02020603050405020304" pitchFamily="18" charset="0"/>
              </a:rPr>
              <a:t>redit card bills as that's not one of the items within the original list.</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So, if your board adopts this</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ordinance and they want to allow you to pay the credit card statement when it comes in and they include that in the ordinance this would not be an issue with us.</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As you know, sometimes those statements come in before the next board meeting, so you don't have a chance to get</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that payment approved prior to it being due.</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Then if you’re</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late you get those late charges as we talked about earlier. So, you will want to try to avoid that, and this may help alleviate those late fees.</a:t>
            </a: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So, if that's not included in your ordinance currently or if you don't have an ordinance</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currently talk to your board about getting that updated or passed if you do not have one and wish to do so.</a:t>
            </a:r>
          </a:p>
          <a:p>
            <a:pPr>
              <a:lnSpc>
                <a:spcPct val="107000"/>
              </a:lnSpc>
            </a:pPr>
            <a:endParaRPr lang="en-US">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All this is not to say the board doesn’t have to approve these claims. At the next public meeting when they're approving claims you would</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want to include the claims you've already paid prior to the board meeting within the claims docket.</a:t>
            </a:r>
          </a:p>
          <a:p>
            <a:pPr>
              <a:lnSpc>
                <a:spcPct val="107000"/>
              </a:lnSpc>
            </a:pPr>
            <a:endParaRPr lang="en-US">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Questions on paying certain claims prior to board approval?</a:t>
            </a:r>
          </a:p>
          <a:p>
            <a:pPr>
              <a:lnSpc>
                <a:spcPct val="107000"/>
              </a:lnSpc>
            </a:pPr>
            <a:endParaRPr lang="en-US">
              <a:latin typeface="Arial" panose="020B0604020202020204" pitchFamily="34" charset="0"/>
              <a:ea typeface="Calibri" panose="020F0502020204030204" pitchFamily="34" charset="0"/>
              <a:cs typeface="Times New Roman" panose="02020603050405020304" pitchFamily="18" charset="0"/>
            </a:endParaRPr>
          </a:p>
          <a:p>
            <a:pPr algn="l">
              <a:buNone/>
            </a:pPr>
            <a:r>
              <a:rPr lang="en-US" b="1">
                <a:solidFill>
                  <a:srgbClr val="333333"/>
                </a:solidFill>
                <a:latin typeface="Times New Roman" panose="02020603050405020304" pitchFamily="18" charset="0"/>
              </a:rPr>
              <a:t>IC 36-12-3-16  Authorization of disbursements; purchases</a:t>
            </a:r>
          </a:p>
          <a:p>
            <a:pPr>
              <a:spcAft>
                <a:spcPts val="76"/>
              </a:spcAft>
            </a:pPr>
            <a:r>
              <a:rPr lang="en-US">
                <a:solidFill>
                  <a:srgbClr val="333333"/>
                </a:solidFill>
                <a:latin typeface="Times New Roman" panose="02020603050405020304" pitchFamily="18" charset="0"/>
              </a:rPr>
              <a:t>     Sec. 16. (a) The library board may adopt a resolution allowing money to be disbursed under this section for lawful library purposes, including advertising and promoting the programs and services of the library.</a:t>
            </a:r>
          </a:p>
          <a:p>
            <a:pPr>
              <a:spcAft>
                <a:spcPts val="76"/>
              </a:spcAft>
            </a:pPr>
            <a:r>
              <a:rPr lang="en-US">
                <a:solidFill>
                  <a:srgbClr val="333333"/>
                </a:solidFill>
                <a:latin typeface="Times New Roman" panose="02020603050405020304" pitchFamily="18" charset="0"/>
              </a:rPr>
              <a:t>     (b) With the prior written approval of the library board and if the library board has adopted a resolution under subsection (a), claim payments may be made in advance of library board allowance for any of the following types of expenses:</a:t>
            </a:r>
          </a:p>
          <a:p>
            <a:pPr marL="288850">
              <a:spcAft>
                <a:spcPts val="76"/>
              </a:spcAft>
            </a:pPr>
            <a:r>
              <a:rPr lang="en-US">
                <a:solidFill>
                  <a:srgbClr val="333333"/>
                </a:solidFill>
                <a:latin typeface="Times New Roman" panose="02020603050405020304" pitchFamily="18" charset="0"/>
              </a:rPr>
              <a:t>(1) Property or services purchased or leased from the federal government or the federal government's agencies and the state, the state's agencies, or the state's political subdivisions.</a:t>
            </a:r>
          </a:p>
          <a:p>
            <a:pPr marL="288850">
              <a:spcAft>
                <a:spcPts val="76"/>
              </a:spcAft>
            </a:pPr>
            <a:r>
              <a:rPr lang="en-US">
                <a:solidFill>
                  <a:srgbClr val="333333"/>
                </a:solidFill>
                <a:latin typeface="Times New Roman" panose="02020603050405020304" pitchFamily="18" charset="0"/>
              </a:rPr>
              <a:t>(2) Dues, subscriptions, and publications.</a:t>
            </a:r>
          </a:p>
          <a:p>
            <a:pPr marL="288850">
              <a:spcAft>
                <a:spcPts val="76"/>
              </a:spcAft>
            </a:pPr>
            <a:r>
              <a:rPr lang="en-US">
                <a:solidFill>
                  <a:srgbClr val="333333"/>
                </a:solidFill>
                <a:latin typeface="Times New Roman" panose="02020603050405020304" pitchFamily="18" charset="0"/>
              </a:rPr>
              <a:t>(3) License or permit fees.</a:t>
            </a:r>
          </a:p>
          <a:p>
            <a:pPr marL="288850">
              <a:spcAft>
                <a:spcPts val="76"/>
              </a:spcAft>
            </a:pPr>
            <a:r>
              <a:rPr lang="en-US">
                <a:solidFill>
                  <a:srgbClr val="333333"/>
                </a:solidFill>
                <a:latin typeface="Times New Roman" panose="02020603050405020304" pitchFamily="18" charset="0"/>
              </a:rPr>
              <a:t>(4) Insurance premiums.</a:t>
            </a:r>
          </a:p>
          <a:p>
            <a:pPr marL="288850">
              <a:spcAft>
                <a:spcPts val="76"/>
              </a:spcAft>
            </a:pPr>
            <a:r>
              <a:rPr lang="en-US">
                <a:solidFill>
                  <a:srgbClr val="333333"/>
                </a:solidFill>
                <a:latin typeface="Times New Roman" panose="02020603050405020304" pitchFamily="18" charset="0"/>
              </a:rPr>
              <a:t>(5) Utility payments or connection charges.</a:t>
            </a:r>
          </a:p>
          <a:p>
            <a:pPr marL="288850">
              <a:spcAft>
                <a:spcPts val="76"/>
              </a:spcAft>
            </a:pPr>
            <a:r>
              <a:rPr lang="en-US">
                <a:solidFill>
                  <a:srgbClr val="333333"/>
                </a:solidFill>
                <a:latin typeface="Times New Roman" panose="02020603050405020304" pitchFamily="18" charset="0"/>
              </a:rPr>
              <a:t>(6) Federal grant programs where:</a:t>
            </a:r>
          </a:p>
          <a:p>
            <a:pPr marL="407185">
              <a:spcAft>
                <a:spcPts val="76"/>
              </a:spcAft>
            </a:pPr>
            <a:r>
              <a:rPr lang="en-US">
                <a:solidFill>
                  <a:srgbClr val="333333"/>
                </a:solidFill>
                <a:latin typeface="Times New Roman" panose="02020603050405020304" pitchFamily="18" charset="0"/>
              </a:rPr>
              <a:t>(A) advance funding is not prohibited; and</a:t>
            </a:r>
          </a:p>
          <a:p>
            <a:pPr marL="407185">
              <a:spcAft>
                <a:spcPts val="76"/>
              </a:spcAft>
            </a:pPr>
            <a:r>
              <a:rPr lang="en-US">
                <a:solidFill>
                  <a:srgbClr val="333333"/>
                </a:solidFill>
                <a:latin typeface="Times New Roman" panose="02020603050405020304" pitchFamily="18" charset="0"/>
              </a:rPr>
              <a:t>(B) the contracting party posts sufficient security to cover the amount advanced.</a:t>
            </a:r>
          </a:p>
          <a:p>
            <a:pPr marL="288850">
              <a:spcAft>
                <a:spcPts val="76"/>
              </a:spcAft>
            </a:pPr>
            <a:r>
              <a:rPr lang="en-US">
                <a:solidFill>
                  <a:srgbClr val="333333"/>
                </a:solidFill>
                <a:latin typeface="Times New Roman" panose="02020603050405020304" pitchFamily="18" charset="0"/>
              </a:rPr>
              <a:t>(7) Grants of state funds authorized by statute.</a:t>
            </a:r>
          </a:p>
          <a:p>
            <a:pPr marL="288850">
              <a:spcAft>
                <a:spcPts val="76"/>
              </a:spcAft>
            </a:pPr>
            <a:r>
              <a:rPr lang="en-US">
                <a:solidFill>
                  <a:srgbClr val="333333"/>
                </a:solidFill>
                <a:latin typeface="Times New Roman" panose="02020603050405020304" pitchFamily="18" charset="0"/>
              </a:rPr>
              <a:t>(8) Maintenance and service agreements.</a:t>
            </a:r>
          </a:p>
          <a:p>
            <a:pPr marL="288850">
              <a:spcAft>
                <a:spcPts val="76"/>
              </a:spcAft>
            </a:pPr>
            <a:r>
              <a:rPr lang="en-US">
                <a:solidFill>
                  <a:srgbClr val="333333"/>
                </a:solidFill>
                <a:latin typeface="Times New Roman" panose="02020603050405020304" pitchFamily="18" charset="0"/>
              </a:rPr>
              <a:t>(9) Legal retainer fees.</a:t>
            </a:r>
          </a:p>
          <a:p>
            <a:pPr marL="288850">
              <a:spcAft>
                <a:spcPts val="76"/>
              </a:spcAft>
            </a:pPr>
            <a:r>
              <a:rPr lang="en-US">
                <a:solidFill>
                  <a:srgbClr val="333333"/>
                </a:solidFill>
                <a:latin typeface="Times New Roman" panose="02020603050405020304" pitchFamily="18" charset="0"/>
              </a:rPr>
              <a:t>(10) Conference fees.</a:t>
            </a:r>
          </a:p>
          <a:p>
            <a:pPr marL="288850">
              <a:spcAft>
                <a:spcPts val="76"/>
              </a:spcAft>
            </a:pPr>
            <a:r>
              <a:rPr lang="en-US">
                <a:solidFill>
                  <a:srgbClr val="333333"/>
                </a:solidFill>
                <a:latin typeface="Times New Roman" panose="02020603050405020304" pitchFamily="18" charset="0"/>
              </a:rPr>
              <a:t>(11) Expenses related to the educational or professional development of an individual employed by the library board, including:</a:t>
            </a:r>
          </a:p>
          <a:p>
            <a:pPr marL="407185">
              <a:spcAft>
                <a:spcPts val="76"/>
              </a:spcAft>
            </a:pPr>
            <a:r>
              <a:rPr lang="en-US">
                <a:solidFill>
                  <a:srgbClr val="333333"/>
                </a:solidFill>
                <a:latin typeface="Times New Roman" panose="02020603050405020304" pitchFamily="18" charset="0"/>
              </a:rPr>
              <a:t>(A) </a:t>
            </a:r>
            <a:r>
              <a:rPr lang="en-US" err="1">
                <a:solidFill>
                  <a:srgbClr val="333333"/>
                </a:solidFill>
                <a:latin typeface="Times New Roman" panose="02020603050405020304" pitchFamily="18" charset="0"/>
              </a:rPr>
              <a:t>inservice</a:t>
            </a:r>
            <a:r>
              <a:rPr lang="en-US">
                <a:solidFill>
                  <a:srgbClr val="333333"/>
                </a:solidFill>
                <a:latin typeface="Times New Roman" panose="02020603050405020304" pitchFamily="18" charset="0"/>
              </a:rPr>
              <a:t> training;</a:t>
            </a:r>
          </a:p>
          <a:p>
            <a:pPr marL="407185">
              <a:spcAft>
                <a:spcPts val="76"/>
              </a:spcAft>
            </a:pPr>
            <a:r>
              <a:rPr lang="en-US">
                <a:solidFill>
                  <a:srgbClr val="333333"/>
                </a:solidFill>
                <a:latin typeface="Times New Roman" panose="02020603050405020304" pitchFamily="18" charset="0"/>
              </a:rPr>
              <a:t>(B) attending seminars or other special courses of instruction; and</a:t>
            </a:r>
          </a:p>
          <a:p>
            <a:pPr marL="407185">
              <a:spcAft>
                <a:spcPts val="76"/>
              </a:spcAft>
            </a:pPr>
            <a:r>
              <a:rPr lang="en-US">
                <a:solidFill>
                  <a:srgbClr val="333333"/>
                </a:solidFill>
                <a:latin typeface="Times New Roman" panose="02020603050405020304" pitchFamily="18" charset="0"/>
              </a:rPr>
              <a:t>(C) tuition reimbursement;</a:t>
            </a:r>
          </a:p>
          <a:p>
            <a:pPr marL="288850">
              <a:spcAft>
                <a:spcPts val="76"/>
              </a:spcAft>
            </a:pPr>
            <a:r>
              <a:rPr lang="en-US">
                <a:solidFill>
                  <a:srgbClr val="333333"/>
                </a:solidFill>
                <a:latin typeface="Times New Roman" panose="02020603050405020304" pitchFamily="18" charset="0"/>
              </a:rPr>
              <a:t>if the library board determines that the expenditures under this subdivision directly benefit the library.</a:t>
            </a:r>
          </a:p>
          <a:p>
            <a:pPr marL="288850">
              <a:spcAft>
                <a:spcPts val="76"/>
              </a:spcAft>
            </a:pPr>
            <a:r>
              <a:rPr lang="en-US">
                <a:solidFill>
                  <a:srgbClr val="333333"/>
                </a:solidFill>
                <a:latin typeface="Times New Roman" panose="02020603050405020304" pitchFamily="18" charset="0"/>
              </a:rPr>
              <a:t>(12) Leases or rental agreements.</a:t>
            </a:r>
          </a:p>
          <a:p>
            <a:pPr marL="288850">
              <a:spcAft>
                <a:spcPts val="76"/>
              </a:spcAft>
            </a:pPr>
            <a:r>
              <a:rPr lang="en-US">
                <a:solidFill>
                  <a:srgbClr val="333333"/>
                </a:solidFill>
                <a:latin typeface="Times New Roman" panose="02020603050405020304" pitchFamily="18" charset="0"/>
              </a:rPr>
              <a:t>(13) Bond or coupon payments.</a:t>
            </a:r>
          </a:p>
          <a:p>
            <a:pPr marL="288850">
              <a:spcAft>
                <a:spcPts val="76"/>
              </a:spcAft>
            </a:pPr>
            <a:r>
              <a:rPr lang="en-US">
                <a:solidFill>
                  <a:srgbClr val="333333"/>
                </a:solidFill>
                <a:latin typeface="Times New Roman" panose="02020603050405020304" pitchFamily="18" charset="0"/>
              </a:rPr>
              <a:t>(14) Payroll costs.</a:t>
            </a:r>
          </a:p>
          <a:p>
            <a:pPr marL="288850">
              <a:spcAft>
                <a:spcPts val="76"/>
              </a:spcAft>
            </a:pPr>
            <a:r>
              <a:rPr lang="en-US">
                <a:solidFill>
                  <a:srgbClr val="333333"/>
                </a:solidFill>
                <a:latin typeface="Times New Roman" panose="02020603050405020304" pitchFamily="18" charset="0"/>
              </a:rPr>
              <a:t>(15) State, federal, or county taxes.</a:t>
            </a:r>
          </a:p>
          <a:p>
            <a:pPr marL="288850">
              <a:spcAft>
                <a:spcPts val="76"/>
              </a:spcAft>
            </a:pPr>
            <a:r>
              <a:rPr lang="en-US">
                <a:solidFill>
                  <a:srgbClr val="333333"/>
                </a:solidFill>
                <a:latin typeface="Times New Roman" panose="02020603050405020304" pitchFamily="18" charset="0"/>
              </a:rPr>
              <a:t>(16) Expenses that must be paid because of emergency circumstances.</a:t>
            </a:r>
          </a:p>
          <a:p>
            <a:pPr marL="288850">
              <a:spcAft>
                <a:spcPts val="76"/>
              </a:spcAft>
            </a:pPr>
            <a:r>
              <a:rPr lang="en-US">
                <a:solidFill>
                  <a:srgbClr val="333333"/>
                </a:solidFill>
                <a:latin typeface="Times New Roman" panose="02020603050405020304" pitchFamily="18" charset="0"/>
              </a:rPr>
              <a:t>(17) Expenses incurred to advertise and promote the programs and services of the library.</a:t>
            </a:r>
          </a:p>
          <a:p>
            <a:pPr marL="288850">
              <a:spcAft>
                <a:spcPts val="76"/>
              </a:spcAft>
            </a:pPr>
            <a:r>
              <a:rPr lang="en-US">
                <a:solidFill>
                  <a:srgbClr val="333333"/>
                </a:solidFill>
                <a:latin typeface="Times New Roman" panose="02020603050405020304" pitchFamily="18" charset="0"/>
              </a:rPr>
              <a:t>(18) Other expenses described in a library board resolution.</a:t>
            </a:r>
          </a:p>
          <a:p>
            <a:pPr>
              <a:spcAft>
                <a:spcPts val="76"/>
              </a:spcAft>
            </a:pPr>
            <a:r>
              <a:rPr lang="en-US">
                <a:solidFill>
                  <a:srgbClr val="333333"/>
                </a:solidFill>
                <a:latin typeface="Times New Roman" panose="02020603050405020304" pitchFamily="18" charset="0"/>
              </a:rPr>
              <a:t>The library board shall review and allow the claim at the library board's first regular or special meeting following the payment of a claim under this section.</a:t>
            </a:r>
          </a:p>
          <a:p>
            <a:pPr>
              <a:spcAft>
                <a:spcPts val="76"/>
              </a:spcAft>
            </a:pPr>
            <a:r>
              <a:rPr lang="en-US">
                <a:solidFill>
                  <a:srgbClr val="333333"/>
                </a:solidFill>
                <a:latin typeface="Times New Roman" panose="02020603050405020304" pitchFamily="18" charset="0"/>
              </a:rPr>
              <a:t>     (c) Each payment of expenses lawfully incurred for library purposes must be supported by a fully itemized invoice or other documentation. The library director shall certify to the library board before payment that each claim for payment is true and correct. The certification must be on a form prescribed by the state board of accounts.</a:t>
            </a:r>
          </a:p>
          <a:p>
            <a:pPr>
              <a:spcAft>
                <a:spcPts val="76"/>
              </a:spcAft>
            </a:pPr>
            <a:r>
              <a:rPr lang="en-US">
                <a:solidFill>
                  <a:srgbClr val="333333"/>
                </a:solidFill>
                <a:latin typeface="Times New Roman" panose="02020603050405020304" pitchFamily="18" charset="0"/>
              </a:rPr>
              <a:t>     (d) Purchases of books, magazines, pamphlets, films, filmstrips, microforms, microfilms, slides, transparencies, </a:t>
            </a:r>
            <a:r>
              <a:rPr lang="en-US" err="1">
                <a:solidFill>
                  <a:srgbClr val="333333"/>
                </a:solidFill>
                <a:latin typeface="Times New Roman" panose="02020603050405020304" pitchFamily="18" charset="0"/>
              </a:rPr>
              <a:t>phonodiscs</a:t>
            </a:r>
            <a:r>
              <a:rPr lang="en-US">
                <a:solidFill>
                  <a:srgbClr val="333333"/>
                </a:solidFill>
                <a:latin typeface="Times New Roman" panose="02020603050405020304" pitchFamily="18" charset="0"/>
              </a:rPr>
              <a:t>, </a:t>
            </a:r>
            <a:r>
              <a:rPr lang="en-US" err="1">
                <a:solidFill>
                  <a:srgbClr val="333333"/>
                </a:solidFill>
                <a:latin typeface="Times New Roman" panose="02020603050405020304" pitchFamily="18" charset="0"/>
              </a:rPr>
              <a:t>phonotapes</a:t>
            </a:r>
            <a:r>
              <a:rPr lang="en-US">
                <a:solidFill>
                  <a:srgbClr val="333333"/>
                </a:solidFill>
                <a:latin typeface="Times New Roman" panose="02020603050405020304" pitchFamily="18" charset="0"/>
              </a:rPr>
              <a:t>, models, art reproductions, and all other forms of library and audiovisual materials are exempt from the restrictions imposed by </a:t>
            </a:r>
            <a:r>
              <a:rPr lang="en-US">
                <a:solidFill>
                  <a:srgbClr val="00718C"/>
                </a:solidFill>
                <a:latin typeface="Times New Roman" panose="02020603050405020304" pitchFamily="18" charset="0"/>
                <a:hlinkClick r:id="rId3"/>
              </a:rPr>
              <a:t>IC 5-22</a:t>
            </a:r>
            <a:r>
              <a:rPr lang="en-US">
                <a:solidFill>
                  <a:srgbClr val="333333"/>
                </a:solidFill>
                <a:latin typeface="Times New Roman" panose="02020603050405020304" pitchFamily="18" charset="0"/>
              </a:rPr>
              <a:t>.</a:t>
            </a:r>
          </a:p>
          <a:p>
            <a:pPr>
              <a:spcAft>
                <a:spcPts val="76"/>
              </a:spcAft>
            </a:pPr>
            <a:r>
              <a:rPr lang="en-US">
                <a:solidFill>
                  <a:srgbClr val="333333"/>
                </a:solidFill>
                <a:latin typeface="Times New Roman" panose="02020603050405020304" pitchFamily="18" charset="0"/>
              </a:rPr>
              <a:t>     (e) The purchase of library automation systems must meet the standards established by the Indiana library and historical board under </a:t>
            </a:r>
            <a:r>
              <a:rPr lang="en-US">
                <a:solidFill>
                  <a:srgbClr val="00718C"/>
                </a:solidFill>
                <a:latin typeface="Times New Roman" panose="02020603050405020304" pitchFamily="18" charset="0"/>
                <a:hlinkClick r:id="rId4"/>
              </a:rPr>
              <a:t>IC 4-23-7.1-11</a:t>
            </a:r>
            <a:r>
              <a:rPr lang="en-US">
                <a:solidFill>
                  <a:srgbClr val="333333"/>
                </a:solidFill>
                <a:latin typeface="Times New Roman" panose="02020603050405020304" pitchFamily="18" charset="0"/>
              </a:rPr>
              <a:t>(b).</a:t>
            </a:r>
          </a:p>
          <a:p>
            <a:pPr>
              <a:buNone/>
            </a:pPr>
            <a:br>
              <a:rPr lang="en-US"/>
            </a:br>
            <a:endParaRPr lang="en-US">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32</a:t>
            </a:fld>
            <a:endParaRPr lang="en-US"/>
          </a:p>
        </p:txBody>
      </p:sp>
    </p:spTree>
    <p:extLst>
      <p:ext uri="{BB962C8B-B14F-4D97-AF65-F5344CB8AC3E}">
        <p14:creationId xmlns:p14="http://schemas.microsoft.com/office/powerpoint/2010/main" val="2360776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I know I briefly touched on the internal controls when we talking about receiving payments but also keep your internal controls in mind when paying money electronically as well.</a:t>
            </a: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I really can`t stress internal controls enough as we continue to consistently see a lack of internal controls in our audit reports that are coming out</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Electronic payments</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themselves require electronic controls, and those controls probably ought to be a little tighter</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than maybe what your paper checks are just by the nature of an electronic transaction.</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The reason being that when you're writing a check there's that physical piece of paper someone's signing, but when we get into electronic transactions it's somebody sitting down at a computer and typing things in and</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shooting them off to get paid so you want to have your controls in place to help protect</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your unit from unauthorized use or erroneous use.</a:t>
            </a: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Factors you want to consider in your electronic internal controls are not that different than your regular</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controls other than maybe a little more segregation of duties.</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I know there are a lot of one person offices out there</a:t>
            </a:r>
            <a:r>
              <a:rPr lang="en-US">
                <a:latin typeface="Calibri" panose="020F0502020204030204" pitchFamily="34" charset="0"/>
                <a:ea typeface="Times New Roman" panose="02020603050405020304" pitchFamily="18" charset="0"/>
                <a:cs typeface="Times New Roman" panose="02020603050405020304" pitchFamily="18" charset="0"/>
              </a:rPr>
              <a:t> and thus when </a:t>
            </a:r>
            <a:r>
              <a:rPr lang="en-US">
                <a:latin typeface="Arial" panose="020B0604020202020204" pitchFamily="34" charset="0"/>
                <a:ea typeface="Times New Roman" panose="02020603050405020304" pitchFamily="18" charset="0"/>
                <a:cs typeface="Times New Roman" panose="02020603050405020304" pitchFamily="18" charset="0"/>
              </a:rPr>
              <a:t>making these payments be sure to get someone else involved the best that you can.</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You will want to think about reviews in that who can review electronic payments and how will you document those.</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Then maybe it`s something where you hear us talk about reviews, segregation of duties, and the approvals so you put a plan into place.</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Then when we come in and do</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an audit and maybe it's two or three years down the road it's not enough to say well here's our</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internal controls in writing and it says a, b, and c are going to happen.</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We need to see that a, b, and c did in fact happen.</a:t>
            </a:r>
            <a:r>
              <a:rPr lang="en-US">
                <a:latin typeface="Calibri" panose="020F0502020204030204" pitchFamily="34" charset="0"/>
                <a:ea typeface="Times New Roman" panose="02020603050405020304" pitchFamily="18" charset="0"/>
                <a:cs typeface="Times New Roman" panose="02020603050405020304" pitchFamily="18" charset="0"/>
              </a:rPr>
              <a:t> So, if </a:t>
            </a:r>
            <a:r>
              <a:rPr lang="en-US">
                <a:latin typeface="Arial" panose="020B0604020202020204" pitchFamily="34" charset="0"/>
                <a:ea typeface="Times New Roman" panose="02020603050405020304" pitchFamily="18" charset="0"/>
                <a:cs typeface="Times New Roman" panose="02020603050405020304" pitchFamily="18" charset="0"/>
              </a:rPr>
              <a:t>somebody reviews your electronic payments, we need to see evidence of that.</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That could be a signature or initials on</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something noting that they reviewed it.</a:t>
            </a:r>
          </a:p>
          <a:p>
            <a:pPr>
              <a:lnSpc>
                <a:spcPct val="107000"/>
              </a:lnSpc>
            </a:pPr>
            <a:endParaRPr lang="en-US">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This is no different with approvals as maybe someone is reviewing and approving</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or maybe that's two separate people doing that, but we need to see those approvals.</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Essentially, we need to know</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someone's looked at something and that the person in authority to approve</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it is approving it.</a:t>
            </a: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Again, just initial or sign an email or something to document for the</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field examiners when they come in down the road that here are your controls and here we</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a:latin typeface="Arial" panose="020B0604020202020204" pitchFamily="34" charset="0"/>
                <a:ea typeface="Times New Roman" panose="02020603050405020304" pitchFamily="18" charset="0"/>
                <a:cs typeface="Times New Roman" panose="02020603050405020304" pitchFamily="18" charset="0"/>
              </a:rPr>
              <a:t>can see evidence that those were being followed.</a:t>
            </a: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33</a:t>
            </a:fld>
            <a:endParaRPr lang="en-US"/>
          </a:p>
        </p:txBody>
      </p:sp>
    </p:spTree>
    <p:extLst>
      <p:ext uri="{BB962C8B-B14F-4D97-AF65-F5344CB8AC3E}">
        <p14:creationId xmlns:p14="http://schemas.microsoft.com/office/powerpoint/2010/main" val="3636303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we have discussed electronic disbursements we thought we would dive into some miscellaneous banking items.  </a:t>
            </a:r>
          </a:p>
        </p:txBody>
      </p:sp>
      <p:sp>
        <p:nvSpPr>
          <p:cNvPr id="4" name="Slide Number Placeholder 3"/>
          <p:cNvSpPr>
            <a:spLocks noGrp="1"/>
          </p:cNvSpPr>
          <p:nvPr>
            <p:ph type="sldNum" sz="quarter" idx="5"/>
          </p:nvPr>
        </p:nvSpPr>
        <p:spPr/>
        <p:txBody>
          <a:bodyPr/>
          <a:lstStyle/>
          <a:p>
            <a:fld id="{A71D4831-F30D-4389-9EE8-25C569586994}" type="slidenum">
              <a:rPr lang="en-US" smtClean="0"/>
              <a:t>34</a:t>
            </a:fld>
            <a:endParaRPr lang="en-US"/>
          </a:p>
        </p:txBody>
      </p:sp>
    </p:spTree>
    <p:extLst>
      <p:ext uri="{BB962C8B-B14F-4D97-AF65-F5344CB8AC3E}">
        <p14:creationId xmlns:p14="http://schemas.microsoft.com/office/powerpoint/2010/main" val="3118372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topic was covered last year at the spring workshop; however, we understand that check fraud is a constant factor in today’s world.  That is why a lot of units want to use electronic payments instead of mailing out a physical check.</a:t>
            </a:r>
          </a:p>
          <a:p>
            <a:endParaRPr lang="en-US"/>
          </a:p>
          <a:p>
            <a:r>
              <a:rPr lang="en-US"/>
              <a:t>Banks offer a lot of services that can assist with check fraud and even when the disbursement involves an electronic transfer.  These services are typically offered with a fee, so keep that in mind.  If you choose to utilize one of the services similar to what is discussed today you will want to meet with your bank to determine what services they can provide, the fees involved, terms and conditions, and then discuss with your board.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E54239CE-2571-4484-8944-B4950F1BDB00}" type="slidenum">
              <a:rPr lang="en-US" smtClean="0"/>
              <a:t>35</a:t>
            </a:fld>
            <a:endParaRPr lang="en-US"/>
          </a:p>
        </p:txBody>
      </p:sp>
    </p:spTree>
    <p:extLst>
      <p:ext uri="{BB962C8B-B14F-4D97-AF65-F5344CB8AC3E}">
        <p14:creationId xmlns:p14="http://schemas.microsoft.com/office/powerpoint/2010/main" val="4098475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591">
              <a:defRPr/>
            </a:pPr>
            <a:r>
              <a:rPr lang="en-US">
                <a:latin typeface="Arial" panose="020B0604020202020204" pitchFamily="34" charset="0"/>
                <a:ea typeface="Times New Roman" panose="02020603050405020304" pitchFamily="18" charset="0"/>
              </a:rPr>
              <a:t>Read slide</a:t>
            </a:r>
          </a:p>
          <a:p>
            <a:pPr defTabSz="961591">
              <a:defRPr/>
            </a:pPr>
            <a:endParaRPr lang="en-US">
              <a:latin typeface="Arial" panose="020B0604020202020204" pitchFamily="34" charset="0"/>
              <a:ea typeface="Times New Roman" panose="02020603050405020304" pitchFamily="18" charset="0"/>
            </a:endParaRPr>
          </a:p>
          <a:p>
            <a:pPr defTabSz="961591">
              <a:defRPr/>
            </a:pPr>
            <a:r>
              <a:rPr lang="en-US">
                <a:latin typeface="Arial" panose="020B0604020202020204" pitchFamily="34" charset="0"/>
                <a:ea typeface="Times New Roman" panose="02020603050405020304" pitchFamily="18" charset="0"/>
              </a:rPr>
              <a:t>In order to protect against forged, altered, and counterfeit checks, the service matches the check number, dollar amount, and account number of each check against a list provided by the governmental unit. In some cases, the vendor or payee may also be included on the list. If these do not match, the bank will not clear the check.</a:t>
            </a:r>
          </a:p>
          <a:p>
            <a:pPr defTabSz="961591">
              <a:defRPr/>
            </a:pPr>
            <a:endParaRPr lang="en-US"/>
          </a:p>
        </p:txBody>
      </p:sp>
      <p:sp>
        <p:nvSpPr>
          <p:cNvPr id="4" name="Slide Number Placeholder 3"/>
          <p:cNvSpPr>
            <a:spLocks noGrp="1"/>
          </p:cNvSpPr>
          <p:nvPr>
            <p:ph type="sldNum" sz="quarter" idx="5"/>
          </p:nvPr>
        </p:nvSpPr>
        <p:spPr/>
        <p:txBody>
          <a:bodyPr/>
          <a:lstStyle/>
          <a:p>
            <a:fld id="{E54239CE-2571-4484-8944-B4950F1BDB00}" type="slidenum">
              <a:rPr lang="en-US" smtClean="0"/>
              <a:t>36</a:t>
            </a:fld>
            <a:endParaRPr lang="en-US"/>
          </a:p>
        </p:txBody>
      </p:sp>
    </p:spTree>
    <p:extLst>
      <p:ext uri="{BB962C8B-B14F-4D97-AF65-F5344CB8AC3E}">
        <p14:creationId xmlns:p14="http://schemas.microsoft.com/office/powerpoint/2010/main" val="1026845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2"/>
              </a:spcAft>
            </a:pPr>
            <a:r>
              <a:rPr lang="en-US">
                <a:latin typeface="Arial" panose="020B0604020202020204" pitchFamily="34" charset="0"/>
                <a:ea typeface="Times New Roman" panose="02020603050405020304" pitchFamily="18" charset="0"/>
                <a:cs typeface="Times New Roman" panose="02020603050405020304" pitchFamily="18" charset="0"/>
              </a:rPr>
              <a:t>Read the slide</a:t>
            </a:r>
          </a:p>
          <a:p>
            <a:pPr>
              <a:lnSpc>
                <a:spcPct val="107000"/>
              </a:lnSpc>
              <a:spcAft>
                <a:spcPts val="842"/>
              </a:spcAft>
            </a:pPr>
            <a:endParaRPr lang="en-US">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42"/>
              </a:spcAft>
            </a:pPr>
            <a:r>
              <a:rPr lang="en-US">
                <a:latin typeface="Arial" panose="020B0604020202020204" pitchFamily="34" charset="0"/>
                <a:ea typeface="Times New Roman" panose="02020603050405020304" pitchFamily="18" charset="0"/>
                <a:cs typeface="Times New Roman" panose="02020603050405020304" pitchFamily="18" charset="0"/>
              </a:rPr>
              <a:t>When the information does not match the check, the bank notifies the local unit through an exception report, withholding payment until they, local unit, advises the bank to accept or reject the check. </a:t>
            </a:r>
          </a:p>
          <a:p>
            <a:pPr>
              <a:lnSpc>
                <a:spcPct val="107000"/>
              </a:lnSpc>
              <a:spcAft>
                <a:spcPts val="842"/>
              </a:spcAft>
            </a:pPr>
            <a:endParaRPr lang="en-US">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42"/>
              </a:spcAft>
            </a:pPr>
            <a:r>
              <a:rPr lang="en-US">
                <a:latin typeface="Arial" panose="020B0604020202020204" pitchFamily="34" charset="0"/>
                <a:ea typeface="Times New Roman" panose="02020603050405020304" pitchFamily="18" charset="0"/>
                <a:cs typeface="Times New Roman" panose="02020603050405020304" pitchFamily="18" charset="0"/>
              </a:rPr>
              <a:t>The bank can flag the check, notify a representative at the local unit, and seek permission to clear the check. If the local unit finds only a slight error or other minor problem, it can choose to advise the bank to clear the check. </a:t>
            </a:r>
          </a:p>
          <a:p>
            <a:pPr>
              <a:lnSpc>
                <a:spcPct val="107000"/>
              </a:lnSpc>
              <a:spcAft>
                <a:spcPts val="842"/>
              </a:spcAft>
            </a:pPr>
            <a:endParaRPr lang="en-US">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42"/>
              </a:spcAft>
            </a:pPr>
            <a:r>
              <a:rPr lang="en-US">
                <a:latin typeface="Arial" panose="020B0604020202020204" pitchFamily="34" charset="0"/>
                <a:ea typeface="Times New Roman" panose="02020603050405020304" pitchFamily="18" charset="0"/>
                <a:cs typeface="Times New Roman" panose="02020603050405020304" pitchFamily="18" charset="0"/>
              </a:rPr>
              <a:t>Be mindful that if the local unit forgets to send a list to the bank, all checks presented that should have been included </a:t>
            </a:r>
            <a:r>
              <a:rPr lang="en-US" u="sng">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may be rejected</a:t>
            </a:r>
            <a:r>
              <a:rPr lang="en-US">
                <a:latin typeface="Arial" panose="020B0604020202020204" pitchFamily="34" charset="0"/>
                <a:ea typeface="Times New Roman" panose="02020603050405020304" pitchFamily="18" charset="0"/>
                <a:cs typeface="Times New Roman" panose="02020603050405020304" pitchFamily="18" charset="0"/>
              </a:rPr>
              <a:t>.  This is because the bank was not expecting any of these checks because you did not provide a list.</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42"/>
              </a:spcAft>
            </a:pPr>
            <a:r>
              <a:rPr lang="en-US">
                <a:latin typeface="Arial" panose="020B0604020202020204" pitchFamily="34" charset="0"/>
                <a:ea typeface="Times New Roman" panose="02020603050405020304" pitchFamily="18" charset="0"/>
                <a:cs typeface="Times New Roman" panose="02020603050405020304" pitchFamily="18" charset="0"/>
              </a:rPr>
              <a:t>In addition, banks may not be responsible for fraudulent checks if you sign up for either of these services; local units should review the institution’s terms and conditions thoroughly.</a:t>
            </a:r>
            <a:endParaRPr lang="en-US">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54239CE-2571-4484-8944-B4950F1BDB00}" type="slidenum">
              <a:rPr lang="en-US" smtClean="0"/>
              <a:t>37</a:t>
            </a:fld>
            <a:endParaRPr lang="en-US"/>
          </a:p>
        </p:txBody>
      </p:sp>
    </p:spTree>
    <p:extLst>
      <p:ext uri="{BB962C8B-B14F-4D97-AF65-F5344CB8AC3E}">
        <p14:creationId xmlns:p14="http://schemas.microsoft.com/office/powerpoint/2010/main" val="3834769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variation of the positive pay concept.  (read slide)</a:t>
            </a:r>
          </a:p>
          <a:p>
            <a:endParaRPr lang="en-US"/>
          </a:p>
        </p:txBody>
      </p:sp>
      <p:sp>
        <p:nvSpPr>
          <p:cNvPr id="4" name="Slide Number Placeholder 3"/>
          <p:cNvSpPr>
            <a:spLocks noGrp="1"/>
          </p:cNvSpPr>
          <p:nvPr>
            <p:ph type="sldNum" sz="quarter" idx="5"/>
          </p:nvPr>
        </p:nvSpPr>
        <p:spPr/>
        <p:txBody>
          <a:bodyPr/>
          <a:lstStyle/>
          <a:p>
            <a:fld id="{E54239CE-2571-4484-8944-B4950F1BDB00}" type="slidenum">
              <a:rPr lang="en-US" smtClean="0"/>
              <a:t>38</a:t>
            </a:fld>
            <a:endParaRPr lang="en-US"/>
          </a:p>
        </p:txBody>
      </p:sp>
    </p:spTree>
    <p:extLst>
      <p:ext uri="{BB962C8B-B14F-4D97-AF65-F5344CB8AC3E}">
        <p14:creationId xmlns:p14="http://schemas.microsoft.com/office/powerpoint/2010/main" val="3961608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endParaRPr lang="en-US"/>
          </a:p>
          <a:p>
            <a:pPr>
              <a:lnSpc>
                <a:spcPct val="107000"/>
              </a:lnSpc>
              <a:spcAft>
                <a:spcPts val="842"/>
              </a:spcAft>
            </a:pPr>
            <a:r>
              <a:rPr lang="en-US">
                <a:latin typeface="Arial" panose="020B0604020202020204" pitchFamily="34" charset="0"/>
                <a:ea typeface="Times New Roman" panose="02020603050405020304" pitchFamily="18" charset="0"/>
                <a:cs typeface="Times New Roman" panose="02020603050405020304" pitchFamily="18" charset="0"/>
              </a:rPr>
              <a:t>This system requires the issuer (local governmental unit) to monitor its checks on its own, making it the local unit’s responsibility to alert the bank to decline a check. The bank notifies the local unit daily about all presented checks and clears the checks approved by the local unit.</a:t>
            </a:r>
          </a:p>
          <a:p>
            <a:pPr>
              <a:lnSpc>
                <a:spcPct val="107000"/>
              </a:lnSpc>
              <a:spcAft>
                <a:spcPts val="842"/>
              </a:spcAft>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2"/>
              </a:spcAft>
            </a:pPr>
            <a:r>
              <a:rPr lang="en-US">
                <a:latin typeface="Arial" panose="020B0604020202020204" pitchFamily="34" charset="0"/>
                <a:ea typeface="Times New Roman" panose="02020603050405020304" pitchFamily="18" charset="0"/>
                <a:cs typeface="Times New Roman" panose="02020603050405020304" pitchFamily="18" charset="0"/>
              </a:rPr>
              <a:t>Typically, if the local unit does not respond within a fairly short time, the bank will go ahead and cash the check. This method, therefore, is not as reliable and effective as positive pay.</a:t>
            </a:r>
          </a:p>
          <a:p>
            <a:pPr>
              <a:lnSpc>
                <a:spcPct val="107000"/>
              </a:lnSpc>
              <a:spcAft>
                <a:spcPts val="842"/>
              </a:spcAft>
            </a:pPr>
            <a:endParaRPr lang="en-US">
              <a:latin typeface="Calibri" panose="020F0502020204030204" pitchFamily="34" charset="0"/>
              <a:ea typeface="Calibri" panose="020F0502020204030204" pitchFamily="34" charset="0"/>
              <a:cs typeface="Times New Roman" panose="02020603050405020304" pitchFamily="18" charset="0"/>
            </a:endParaRPr>
          </a:p>
          <a:p>
            <a:r>
              <a:rPr lang="en-US"/>
              <a:t>This is a cheaper method, but it relies on the local unit to monitor what is clearing and alert the bank.  So, if you are busy or out of the office and no one does this for you there is a chance fraudulent checks could clear the bank.  If you choose this route you will want to have a process that can incorporate multiple staff when the main person is out.</a:t>
            </a:r>
          </a:p>
          <a:p>
            <a:endParaRPr lang="en-US"/>
          </a:p>
        </p:txBody>
      </p:sp>
      <p:sp>
        <p:nvSpPr>
          <p:cNvPr id="4" name="Slide Number Placeholder 3"/>
          <p:cNvSpPr>
            <a:spLocks noGrp="1"/>
          </p:cNvSpPr>
          <p:nvPr>
            <p:ph type="sldNum" sz="quarter" idx="5"/>
          </p:nvPr>
        </p:nvSpPr>
        <p:spPr/>
        <p:txBody>
          <a:bodyPr/>
          <a:lstStyle/>
          <a:p>
            <a:fld id="{E54239CE-2571-4484-8944-B4950F1BDB00}" type="slidenum">
              <a:rPr lang="en-US" smtClean="0"/>
              <a:t>39</a:t>
            </a:fld>
            <a:endParaRPr lang="en-US"/>
          </a:p>
        </p:txBody>
      </p:sp>
    </p:spTree>
    <p:extLst>
      <p:ext uri="{BB962C8B-B14F-4D97-AF65-F5344CB8AC3E}">
        <p14:creationId xmlns:p14="http://schemas.microsoft.com/office/powerpoint/2010/main" val="326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at new legislation we really didn`t have much last year to inform you of since it was a shorter legislative session. However, we are back at it this year with a couple items to discuss today.</a:t>
            </a:r>
          </a:p>
          <a:p>
            <a:endParaRPr lang="en-US"/>
          </a:p>
          <a:p>
            <a:r>
              <a:rPr lang="en-US"/>
              <a:t>Looking at these four House Enrolled Acts there is not going to be too much that is earth shattering as two of them involve public works projects, one involves executive sessions, and the last one deals with your distributions you receive from the State Comptroller.</a:t>
            </a:r>
          </a:p>
          <a:p>
            <a:endParaRPr lang="en-US"/>
          </a:p>
          <a:p>
            <a:r>
              <a:rPr lang="en-US"/>
              <a:t>So again, nothing too major, but we do want to be sure that you are informed of these changes.</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A71D4831-F30D-4389-9EE8-25C569586994}" type="slidenum">
              <a:rPr lang="en-US" smtClean="0"/>
              <a:t>4</a:t>
            </a:fld>
            <a:endParaRPr lang="en-US"/>
          </a:p>
        </p:txBody>
      </p:sp>
    </p:spTree>
    <p:extLst>
      <p:ext uri="{BB962C8B-B14F-4D97-AF65-F5344CB8AC3E}">
        <p14:creationId xmlns:p14="http://schemas.microsoft.com/office/powerpoint/2010/main" val="2825505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endParaRPr lang="en-US"/>
          </a:p>
          <a:p>
            <a:r>
              <a:rPr lang="en-US"/>
              <a:t>It comes down to your local unit to determine which is the best choice.  We recommend having open conversation with your legislative body to come to an agreement as to which method if any you want to implement. This can be documented in the board minutes.</a:t>
            </a:r>
          </a:p>
          <a:p>
            <a:endParaRPr lang="en-US"/>
          </a:p>
          <a:p>
            <a:r>
              <a:rPr lang="en-US"/>
              <a:t>I didn’t dive into internal controls related to these methods, however, just like anything else you will want to establish internal controls related to whichever method you choose.  Especially consider what you would do if the person that has a significant step in the process such as reviewing the list of cleared checks or reviewing the list of exceptions received from the bank is out of the office that day.  Because if you do nothing you could be liable for that fraudulent check.</a:t>
            </a:r>
          </a:p>
          <a:p>
            <a:endParaRPr lang="en-US"/>
          </a:p>
          <a:p>
            <a:endParaRPr lang="en-US"/>
          </a:p>
        </p:txBody>
      </p:sp>
      <p:sp>
        <p:nvSpPr>
          <p:cNvPr id="4" name="Slide Number Placeholder 3"/>
          <p:cNvSpPr>
            <a:spLocks noGrp="1"/>
          </p:cNvSpPr>
          <p:nvPr>
            <p:ph type="sldNum" sz="quarter" idx="5"/>
          </p:nvPr>
        </p:nvSpPr>
        <p:spPr/>
        <p:txBody>
          <a:bodyPr/>
          <a:lstStyle/>
          <a:p>
            <a:fld id="{E54239CE-2571-4484-8944-B4950F1BDB00}" type="slidenum">
              <a:rPr lang="en-US" smtClean="0"/>
              <a:t>40</a:t>
            </a:fld>
            <a:endParaRPr lang="en-US"/>
          </a:p>
        </p:txBody>
      </p:sp>
    </p:spTree>
    <p:extLst>
      <p:ext uri="{BB962C8B-B14F-4D97-AF65-F5344CB8AC3E}">
        <p14:creationId xmlns:p14="http://schemas.microsoft.com/office/powerpoint/2010/main" val="2168909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4239CE-2571-4484-8944-B4950F1BDB00}" type="slidenum">
              <a:rPr lang="en-US" smtClean="0"/>
              <a:t>41</a:t>
            </a:fld>
            <a:endParaRPr lang="en-US"/>
          </a:p>
        </p:txBody>
      </p:sp>
    </p:spTree>
    <p:extLst>
      <p:ext uri="{BB962C8B-B14F-4D97-AF65-F5344CB8AC3E}">
        <p14:creationId xmlns:p14="http://schemas.microsoft.com/office/powerpoint/2010/main" val="1454707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Recently we received an influx of questions about the number of bank accounts libraries are supposed to have. So, we thought today would be a good time to discuss this statute, as it can be very confusing!  Even Mitch and I get a little rattled when this topic comes up.</a:t>
            </a:r>
          </a:p>
        </p:txBody>
      </p:sp>
      <p:sp>
        <p:nvSpPr>
          <p:cNvPr id="4" name="Slide Number Placeholder 3"/>
          <p:cNvSpPr>
            <a:spLocks noGrp="1"/>
          </p:cNvSpPr>
          <p:nvPr>
            <p:ph type="sldNum" sz="quarter" idx="5"/>
          </p:nvPr>
        </p:nvSpPr>
        <p:spPr/>
        <p:txBody>
          <a:bodyPr/>
          <a:lstStyle/>
          <a:p>
            <a:fld id="{A71D4831-F30D-4389-9EE8-25C569586994}" type="slidenum">
              <a:rPr lang="en-US" smtClean="0"/>
              <a:t>42</a:t>
            </a:fld>
            <a:endParaRPr lang="en-US"/>
          </a:p>
        </p:txBody>
      </p:sp>
    </p:spTree>
    <p:extLst>
      <p:ext uri="{BB962C8B-B14F-4D97-AF65-F5344CB8AC3E}">
        <p14:creationId xmlns:p14="http://schemas.microsoft.com/office/powerpoint/2010/main" val="93776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a:solidFill>
                  <a:srgbClr val="333333"/>
                </a:solidFill>
                <a:latin typeface="Times New Roman" panose="02020603050405020304" pitchFamily="18" charset="0"/>
              </a:rPr>
              <a:t>This slide documents subsection (f) of IC 5-13-8-9.  I can’t get a number of hands to see who has seen this statute before, but as you can see on this slide after reading this statute it is a little confusing.  At least I think it is.  </a:t>
            </a:r>
          </a:p>
          <a:p>
            <a:pPr algn="l">
              <a:buNone/>
            </a:pPr>
            <a:endParaRPr lang="en-US">
              <a:solidFill>
                <a:srgbClr val="333333"/>
              </a:solidFill>
              <a:latin typeface="Times New Roman" panose="02020603050405020304" pitchFamily="18" charset="0"/>
            </a:endParaRPr>
          </a:p>
          <a:p>
            <a:pPr algn="l">
              <a:buNone/>
            </a:pPr>
            <a:r>
              <a:rPr lang="en-US">
                <a:solidFill>
                  <a:srgbClr val="333333"/>
                </a:solidFill>
                <a:latin typeface="Times New Roman" panose="02020603050405020304" pitchFamily="18" charset="0"/>
              </a:rPr>
              <a:t>So, we are going to break this down a little on the next slide.</a:t>
            </a:r>
          </a:p>
          <a:p>
            <a:pPr algn="l">
              <a:buNone/>
            </a:pPr>
            <a:endParaRPr lang="en-US" b="1">
              <a:solidFill>
                <a:srgbClr val="333333"/>
              </a:solidFill>
              <a:latin typeface="Times New Roman" panose="02020603050405020304" pitchFamily="18" charset="0"/>
            </a:endParaRPr>
          </a:p>
          <a:p>
            <a:pPr algn="l">
              <a:buNone/>
            </a:pPr>
            <a:r>
              <a:rPr lang="en-US" b="1">
                <a:solidFill>
                  <a:srgbClr val="333333"/>
                </a:solidFill>
                <a:latin typeface="Times New Roman" panose="02020603050405020304" pitchFamily="18" charset="0"/>
              </a:rPr>
              <a:t>IC 5-13-8-9Deposit of funds in depositories within respective territorial limits of political subdivisions; exceptions</a:t>
            </a:r>
          </a:p>
          <a:p>
            <a:pPr>
              <a:spcAft>
                <a:spcPts val="76"/>
              </a:spcAft>
            </a:pPr>
            <a:r>
              <a:rPr lang="en-US">
                <a:solidFill>
                  <a:srgbClr val="333333"/>
                </a:solidFill>
                <a:latin typeface="Times New Roman" panose="02020603050405020304" pitchFamily="18" charset="0"/>
              </a:rPr>
              <a:t>     Sec. 9. (a) All public funds of all political subdivisions shall be deposited in the designated depositories located in the respective territorial limits of the political subdivisions, except as provided in this section.</a:t>
            </a:r>
          </a:p>
          <a:p>
            <a:pPr>
              <a:spcAft>
                <a:spcPts val="76"/>
              </a:spcAft>
            </a:pPr>
            <a:r>
              <a:rPr lang="en-US">
                <a:solidFill>
                  <a:srgbClr val="333333"/>
                </a:solidFill>
                <a:latin typeface="Times New Roman" panose="02020603050405020304" pitchFamily="18" charset="0"/>
              </a:rPr>
              <a:t>     (b) Each board of finance of a political subdivision:</a:t>
            </a:r>
          </a:p>
          <a:p>
            <a:pPr marL="288850">
              <a:spcAft>
                <a:spcPts val="76"/>
              </a:spcAft>
            </a:pPr>
            <a:r>
              <a:rPr lang="en-US">
                <a:solidFill>
                  <a:srgbClr val="333333"/>
                </a:solidFill>
                <a:latin typeface="Times New Roman" panose="02020603050405020304" pitchFamily="18" charset="0"/>
              </a:rPr>
              <a:t>(1) that is not a city, town, or school corporation; and</a:t>
            </a:r>
          </a:p>
          <a:p>
            <a:pPr marL="288850">
              <a:spcAft>
                <a:spcPts val="76"/>
              </a:spcAft>
            </a:pPr>
            <a:r>
              <a:rPr lang="en-US">
                <a:solidFill>
                  <a:srgbClr val="333333"/>
                </a:solidFill>
                <a:latin typeface="Times New Roman" panose="02020603050405020304" pitchFamily="18" charset="0"/>
              </a:rPr>
              <a:t>(2) whose jurisdiction crosses one (1) or more county lines;</a:t>
            </a:r>
          </a:p>
          <a:p>
            <a:pPr>
              <a:spcAft>
                <a:spcPts val="76"/>
              </a:spcAft>
            </a:pPr>
            <a:r>
              <a:rPr lang="en-US">
                <a:solidFill>
                  <a:srgbClr val="333333"/>
                </a:solidFill>
                <a:latin typeface="Times New Roman" panose="02020603050405020304" pitchFamily="18" charset="0"/>
              </a:rPr>
              <a:t>may limit its boundaries for the purpose of this section to that portion of the political subdivision within the county where its principal office is located.</a:t>
            </a:r>
          </a:p>
          <a:p>
            <a:pPr>
              <a:spcAft>
                <a:spcPts val="76"/>
              </a:spcAft>
            </a:pPr>
            <a:r>
              <a:rPr lang="en-US">
                <a:solidFill>
                  <a:srgbClr val="333333"/>
                </a:solidFill>
                <a:latin typeface="Times New Roman" panose="02020603050405020304" pitchFamily="18" charset="0"/>
              </a:rPr>
              <a:t>     (c) If there is no principal office or branch of a financial institution located in the county or political subdivision, or if no financial institution with a principal office or branch in the county or political subdivision will accept public funds under this chapter, the board of finance of the county and the boards of finance of the political subdivisions in the county shall designate one (1) or more financial institutions with a principal office or branch outside of the county or political subdivision, and in the state, as a depository or depositories.</a:t>
            </a:r>
          </a:p>
          <a:p>
            <a:pPr>
              <a:spcAft>
                <a:spcPts val="76"/>
              </a:spcAft>
            </a:pPr>
            <a:r>
              <a:rPr lang="en-US">
                <a:solidFill>
                  <a:srgbClr val="333333"/>
                </a:solidFill>
                <a:latin typeface="Times New Roman" panose="02020603050405020304" pitchFamily="18" charset="0"/>
              </a:rPr>
              <a:t>     (d) The board of trustees for a hospital organized or operated under </a:t>
            </a:r>
            <a:r>
              <a:rPr lang="en-US">
                <a:solidFill>
                  <a:srgbClr val="00718C"/>
                </a:solidFill>
                <a:latin typeface="Times New Roman" panose="02020603050405020304" pitchFamily="18" charset="0"/>
                <a:hlinkClick r:id="rId3"/>
              </a:rPr>
              <a:t>IC 16-22-1</a:t>
            </a:r>
            <a:r>
              <a:rPr lang="en-US">
                <a:solidFill>
                  <a:srgbClr val="333333"/>
                </a:solidFill>
                <a:latin typeface="Times New Roman" panose="02020603050405020304" pitchFamily="18" charset="0"/>
              </a:rPr>
              <a:t> through </a:t>
            </a:r>
            <a:r>
              <a:rPr lang="en-US">
                <a:solidFill>
                  <a:srgbClr val="00718C"/>
                </a:solidFill>
                <a:latin typeface="Times New Roman" panose="02020603050405020304" pitchFamily="18" charset="0"/>
                <a:hlinkClick r:id="rId4"/>
              </a:rPr>
              <a:t>IC 16-22-5</a:t>
            </a:r>
            <a:r>
              <a:rPr lang="en-US">
                <a:solidFill>
                  <a:srgbClr val="333333"/>
                </a:solidFill>
                <a:latin typeface="Times New Roman" panose="02020603050405020304" pitchFamily="18" charset="0"/>
              </a:rPr>
              <a:t> or </a:t>
            </a:r>
            <a:r>
              <a:rPr lang="en-US">
                <a:solidFill>
                  <a:srgbClr val="00718C"/>
                </a:solidFill>
                <a:latin typeface="Times New Roman" panose="02020603050405020304" pitchFamily="18" charset="0"/>
                <a:hlinkClick r:id="rId5"/>
              </a:rPr>
              <a:t>IC 16-23-1</a:t>
            </a:r>
            <a:r>
              <a:rPr lang="en-US">
                <a:solidFill>
                  <a:srgbClr val="333333"/>
                </a:solidFill>
                <a:latin typeface="Times New Roman" panose="02020603050405020304" pitchFamily="18" charset="0"/>
              </a:rPr>
              <a:t> may invest any money in the hospital fund anywhere in the state with any financial institution designated by the state board of finance as depositories for state deposits.</a:t>
            </a:r>
          </a:p>
          <a:p>
            <a:pPr>
              <a:spcAft>
                <a:spcPts val="76"/>
              </a:spcAft>
            </a:pPr>
            <a:r>
              <a:rPr lang="en-US">
                <a:solidFill>
                  <a:srgbClr val="333333"/>
                </a:solidFill>
                <a:latin typeface="Times New Roman" panose="02020603050405020304" pitchFamily="18" charset="0"/>
              </a:rPr>
              <a:t>     (e) If only one (1) financial institution that has a branch or principal office in a county or political subdivision is willing to accept public funds, the board of finance for the county or political subdivision may:</a:t>
            </a:r>
          </a:p>
          <a:p>
            <a:pPr marL="288850">
              <a:spcAft>
                <a:spcPts val="76"/>
              </a:spcAft>
            </a:pPr>
            <a:r>
              <a:rPr lang="en-US">
                <a:solidFill>
                  <a:srgbClr val="333333"/>
                </a:solidFill>
                <a:latin typeface="Times New Roman" panose="02020603050405020304" pitchFamily="18" charset="0"/>
              </a:rPr>
              <a:t>(1) treat the financial institution that is located within the county or political subdivision as if the financial institution were not located within the county or political subdivision; and</a:t>
            </a:r>
          </a:p>
          <a:p>
            <a:pPr marL="288850">
              <a:spcAft>
                <a:spcPts val="76"/>
              </a:spcAft>
            </a:pPr>
            <a:r>
              <a:rPr lang="en-US">
                <a:solidFill>
                  <a:srgbClr val="333333"/>
                </a:solidFill>
                <a:latin typeface="Times New Roman" panose="02020603050405020304" pitchFamily="18" charset="0"/>
              </a:rPr>
              <a:t>(2) designate one (1) or more financial institutions to receive public funds under the requirements of subsection (c).</a:t>
            </a:r>
          </a:p>
          <a:p>
            <a:pPr>
              <a:spcAft>
                <a:spcPts val="76"/>
              </a:spcAft>
            </a:pPr>
            <a:r>
              <a:rPr lang="en-US">
                <a:solidFill>
                  <a:srgbClr val="333333"/>
                </a:solidFill>
                <a:latin typeface="Times New Roman" panose="02020603050405020304" pitchFamily="18" charset="0"/>
              </a:rPr>
              <a:t>     (f) The investing officer shall maintain the deposits as follows:</a:t>
            </a:r>
          </a:p>
          <a:p>
            <a:pPr marL="288850">
              <a:spcAft>
                <a:spcPts val="76"/>
              </a:spcAft>
            </a:pPr>
            <a:r>
              <a:rPr lang="en-US">
                <a:solidFill>
                  <a:srgbClr val="333333"/>
                </a:solidFill>
                <a:latin typeface="Times New Roman" panose="02020603050405020304" pitchFamily="18" charset="0"/>
              </a:rPr>
              <a:t>(1) In one (1) or more depositories designated for the political subdivision, if the sum of the monthly average balances of all the transaction accounts for the political subdivision does not exceed one hundred thousand dollars ($100,000).</a:t>
            </a:r>
          </a:p>
          <a:p>
            <a:pPr marL="288850">
              <a:spcAft>
                <a:spcPts val="76"/>
              </a:spcAft>
            </a:pPr>
            <a:r>
              <a:rPr lang="en-US">
                <a:solidFill>
                  <a:srgbClr val="333333"/>
                </a:solidFill>
                <a:latin typeface="Times New Roman" panose="02020603050405020304" pitchFamily="18" charset="0"/>
              </a:rPr>
              <a:t>(2) In each depository designated for the political subdivision, if subdivision (1) does not apply and fewer than three (3) financial institutions are designated by the local board of finance as a depository.</a:t>
            </a:r>
          </a:p>
          <a:p>
            <a:pPr marL="288850">
              <a:spcAft>
                <a:spcPts val="76"/>
              </a:spcAft>
            </a:pPr>
            <a:r>
              <a:rPr lang="en-US">
                <a:solidFill>
                  <a:srgbClr val="333333"/>
                </a:solidFill>
                <a:latin typeface="Times New Roman" panose="02020603050405020304" pitchFamily="18" charset="0"/>
              </a:rPr>
              <a:t>(3) In at least two (2) depositories designated for the political subdivision, if subdivision (1) does not apply and at least three (3) financial institutions are designated by the local board of finance as a depository.</a:t>
            </a:r>
          </a:p>
          <a:p>
            <a:endParaRPr lang="en-US"/>
          </a:p>
        </p:txBody>
      </p:sp>
      <p:sp>
        <p:nvSpPr>
          <p:cNvPr id="4" name="Slide Number Placeholder 3"/>
          <p:cNvSpPr>
            <a:spLocks noGrp="1"/>
          </p:cNvSpPr>
          <p:nvPr>
            <p:ph type="sldNum" sz="quarter" idx="5"/>
          </p:nvPr>
        </p:nvSpPr>
        <p:spPr/>
        <p:txBody>
          <a:bodyPr/>
          <a:lstStyle/>
          <a:p>
            <a:fld id="{A71D4831-F30D-4389-9EE8-25C569586994}" type="slidenum">
              <a:rPr lang="en-US" smtClean="0"/>
              <a:t>43</a:t>
            </a:fld>
            <a:endParaRPr lang="en-US"/>
          </a:p>
        </p:txBody>
      </p:sp>
    </p:spTree>
    <p:extLst>
      <p:ext uri="{BB962C8B-B14F-4D97-AF65-F5344CB8AC3E}">
        <p14:creationId xmlns:p14="http://schemas.microsoft.com/office/powerpoint/2010/main" val="2450779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I wanted to apologize for this slide.  I had made additions to the slide, and I don’t think it saved them.  Then we sent it to Hayley, and I noticed today the additional verbiage was missing.  We will have the updated slides on our website though!  So, please navigate to our presentation on our library landing page to see the updated slides.</a:t>
            </a:r>
          </a:p>
          <a:p>
            <a:endParaRPr lang="en-US"/>
          </a:p>
          <a:p>
            <a:r>
              <a:rPr lang="en-US"/>
              <a:t>Bullet 1 -- IC 5-13-8-9 states that the board of finance shall designate depositories to be utilized by the political subdivision. READ SLIDE</a:t>
            </a:r>
          </a:p>
          <a:p>
            <a:endParaRPr lang="en-US"/>
          </a:p>
          <a:p>
            <a:endParaRPr lang="en-US"/>
          </a:p>
          <a:p>
            <a:r>
              <a:rPr lang="en-US"/>
              <a:t>NOTE:  if assuming over $100,000 – and there are 3 or more depositories designated then you HAVE TO keep your funds in at least 2 of the designated depositories. </a:t>
            </a:r>
          </a:p>
          <a:p>
            <a:endParaRPr lang="en-US"/>
          </a:p>
          <a:p>
            <a:r>
              <a:rPr lang="en-US"/>
              <a:t>There are a lot of other circumstances that can occur with this statute, so if you have specific questions relating to your library please send us an email and we will research it!</a:t>
            </a:r>
          </a:p>
        </p:txBody>
      </p:sp>
      <p:sp>
        <p:nvSpPr>
          <p:cNvPr id="4" name="Slide Number Placeholder 3"/>
          <p:cNvSpPr>
            <a:spLocks noGrp="1"/>
          </p:cNvSpPr>
          <p:nvPr>
            <p:ph type="sldNum" sz="quarter" idx="5"/>
          </p:nvPr>
        </p:nvSpPr>
        <p:spPr/>
        <p:txBody>
          <a:bodyPr/>
          <a:lstStyle/>
          <a:p>
            <a:fld id="{A71D4831-F30D-4389-9EE8-25C569586994}" type="slidenum">
              <a:rPr lang="en-US" smtClean="0"/>
              <a:t>44</a:t>
            </a:fld>
            <a:endParaRPr lang="en-US"/>
          </a:p>
        </p:txBody>
      </p:sp>
    </p:spTree>
    <p:extLst>
      <p:ext uri="{BB962C8B-B14F-4D97-AF65-F5344CB8AC3E}">
        <p14:creationId xmlns:p14="http://schemas.microsoft.com/office/powerpoint/2010/main" val="2991735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A71D4831-F30D-4389-9EE8-25C569586994}" type="slidenum">
              <a:rPr lang="en-US" smtClean="0"/>
              <a:t>45</a:t>
            </a:fld>
            <a:endParaRPr lang="en-US"/>
          </a:p>
        </p:txBody>
      </p:sp>
    </p:spTree>
    <p:extLst>
      <p:ext uri="{BB962C8B-B14F-4D97-AF65-F5344CB8AC3E}">
        <p14:creationId xmlns:p14="http://schemas.microsoft.com/office/powerpoint/2010/main" val="3145181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717F4-FF4F-F256-FDDA-90A4CC685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CA181-6DDA-6D43-DE11-ECA94F46B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B80C2-BA17-9569-244F-59D7DE6362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E2F4E2-530C-CAAE-14B3-F0A27013EB11}"/>
              </a:ext>
            </a:extLst>
          </p:cNvPr>
          <p:cNvSpPr>
            <a:spLocks noGrp="1"/>
          </p:cNvSpPr>
          <p:nvPr>
            <p:ph type="sldNum" sz="quarter" idx="5"/>
          </p:nvPr>
        </p:nvSpPr>
        <p:spPr/>
        <p:txBody>
          <a:bodyPr/>
          <a:lstStyle/>
          <a:p>
            <a:fld id="{A71D4831-F30D-4389-9EE8-25C569586994}" type="slidenum">
              <a:rPr lang="en-US" smtClean="0"/>
              <a:t>46</a:t>
            </a:fld>
            <a:endParaRPr lang="en-US"/>
          </a:p>
        </p:txBody>
      </p:sp>
    </p:spTree>
    <p:extLst>
      <p:ext uri="{BB962C8B-B14F-4D97-AF65-F5344CB8AC3E}">
        <p14:creationId xmlns:p14="http://schemas.microsoft.com/office/powerpoint/2010/main" val="189426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7E799-5A03-AC4F-D0C4-1CFBDE827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0BA90-B788-A6E3-0B19-35A3EE44CB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82E91-69D0-0637-664E-224A196D3EB4}"/>
              </a:ext>
            </a:extLst>
          </p:cNvPr>
          <p:cNvSpPr>
            <a:spLocks noGrp="1"/>
          </p:cNvSpPr>
          <p:nvPr>
            <p:ph type="body" idx="1"/>
          </p:nvPr>
        </p:nvSpPr>
        <p:spPr/>
        <p:txBody>
          <a:bodyPr/>
          <a:lstStyle/>
          <a:p>
            <a:r>
              <a:rPr lang="en-US" sz="1100"/>
              <a:t>We are going to first look at HEA 1198 that discusses public works projects.</a:t>
            </a:r>
          </a:p>
          <a:p>
            <a:endParaRPr lang="en-US" sz="1100"/>
          </a:p>
          <a:p>
            <a:pPr defTabSz="931774">
              <a:defRPr/>
            </a:pPr>
            <a:r>
              <a:rPr lang="en-US" sz="1100"/>
              <a:t>This house enrolled act amends multiple statutes and goes into effect on July 1 of this year.</a:t>
            </a:r>
          </a:p>
          <a:p>
            <a:endParaRPr lang="en-US" sz="1100"/>
          </a:p>
          <a:p>
            <a:r>
              <a:rPr lang="en-US" sz="1100"/>
              <a:t>Now when I say it affects multiple statutes that is mainly because the $150,000 threshold you are familiar with for public works projects is increasing. The three main areas this targets are the three statutes I have listed here.</a:t>
            </a:r>
          </a:p>
          <a:p>
            <a:endParaRPr lang="en-US" sz="1100"/>
          </a:p>
          <a:p>
            <a:r>
              <a:rPr lang="en-US" sz="1100"/>
              <a:t>However, the change is rather simple as the $50,000 to $150,000 range you are familiar with to invite quotes is being bumped to $50,000 to $300,000.</a:t>
            </a:r>
          </a:p>
          <a:p>
            <a:endParaRPr lang="en-US" sz="1100"/>
          </a:p>
          <a:p>
            <a:r>
              <a:rPr lang="en-US" sz="1100"/>
              <a:t>Which means any public works projects $300,000 and more will then require you to go through the bidding process.</a:t>
            </a:r>
          </a:p>
          <a:p>
            <a:endParaRPr lang="en-US" sz="1100"/>
          </a:p>
          <a:p>
            <a:r>
              <a:rPr lang="en-US" sz="1100"/>
              <a:t>Remember though that this is only for public works projects and not public purchases as those public purchase thresholds will remain the same.</a:t>
            </a:r>
          </a:p>
          <a:p>
            <a:endParaRPr lang="en-US" sz="1100"/>
          </a:p>
          <a:p>
            <a:r>
              <a:rPr lang="en-US" sz="1100"/>
              <a:t>On the slide for reference I do have what is classified as a public works project so if you have any questions definitely take a look at IC 36-1-12-2.</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BE64187D-4EB2-D6A5-F0C7-1DFB1B487B45}"/>
              </a:ext>
            </a:extLst>
          </p:cNvPr>
          <p:cNvSpPr>
            <a:spLocks noGrp="1"/>
          </p:cNvSpPr>
          <p:nvPr>
            <p:ph type="sldNum" sz="quarter" idx="5"/>
          </p:nvPr>
        </p:nvSpPr>
        <p:spPr/>
        <p:txBody>
          <a:bodyPr/>
          <a:lstStyle/>
          <a:p>
            <a:fld id="{A71D4831-F30D-4389-9EE8-25C569586994}" type="slidenum">
              <a:rPr lang="en-US" smtClean="0"/>
              <a:t>5</a:t>
            </a:fld>
            <a:endParaRPr lang="en-US"/>
          </a:p>
        </p:txBody>
      </p:sp>
    </p:spTree>
    <p:extLst>
      <p:ext uri="{BB962C8B-B14F-4D97-AF65-F5344CB8AC3E}">
        <p14:creationId xmlns:p14="http://schemas.microsoft.com/office/powerpoint/2010/main" val="195130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a:t>We are going to stick with the Public Works topic and look at HEA 1033 pertaining to retainage thresholds. </a:t>
            </a:r>
          </a:p>
          <a:p>
            <a:endParaRPr lang="en-US" sz="800"/>
          </a:p>
          <a:p>
            <a:r>
              <a:rPr lang="en-US" sz="800"/>
              <a:t>This house enrolled act amends IC 36-1-12-14 and again goes into effect on July 1 of this year.</a:t>
            </a:r>
          </a:p>
          <a:p>
            <a:endParaRPr lang="en-US" sz="800"/>
          </a:p>
          <a:p>
            <a:r>
              <a:rPr lang="en-US" sz="800"/>
              <a:t>Here we are looking at those public works projects in excess of $200,000.</a:t>
            </a:r>
          </a:p>
          <a:p>
            <a:endParaRPr lang="en-US" sz="800"/>
          </a:p>
          <a:p>
            <a:r>
              <a:rPr lang="en-US" sz="800"/>
              <a:t>For these projects there are retainage requirements to which the amount of the retainage is the only facet that changed here.</a:t>
            </a:r>
          </a:p>
          <a:p>
            <a:endParaRPr lang="en-US" sz="800"/>
          </a:p>
          <a:p>
            <a:r>
              <a:rPr lang="en-US" sz="800"/>
              <a:t>There are two options for retainage in that the retainage percentage can be based either on 50% or 100% of project completion.</a:t>
            </a:r>
          </a:p>
          <a:p>
            <a:endParaRPr lang="en-US" sz="800"/>
          </a:p>
          <a:p>
            <a:r>
              <a:rPr lang="en-US" sz="800"/>
              <a:t>Previously if you elected to base it on 50% project completion you were required to withhold no more than 10% and not less than 6% of the dollar value of all work completed up to 50% of project completion and then none after that point.</a:t>
            </a:r>
          </a:p>
          <a:p>
            <a:endParaRPr lang="en-US" sz="800"/>
          </a:p>
          <a:p>
            <a:r>
              <a:rPr lang="en-US" sz="800"/>
              <a:t>This has been amended to where you are to withhold no more than 6% of the dollar value of all work completed up to that 50% and then still none after that point.</a:t>
            </a:r>
          </a:p>
          <a:p>
            <a:endParaRPr lang="en-US" sz="800"/>
          </a:p>
          <a:p>
            <a:r>
              <a:rPr lang="en-US" sz="800"/>
              <a:t>Then the other option is based on full completion of the project to which previously you were to withhold no more than 5% and not less than 3% of the dollar value of all completed work until the project was substantially complete.</a:t>
            </a:r>
          </a:p>
          <a:p>
            <a:endParaRPr lang="en-US" sz="800"/>
          </a:p>
          <a:p>
            <a:r>
              <a:rPr lang="en-US" sz="800"/>
              <a:t>This has been amended similarly to that you are now to withhold no more than 3% of the dollar value of all completed work until the project is substantially completed.</a:t>
            </a:r>
          </a:p>
          <a:p>
            <a:endParaRPr lang="en-US" sz="800"/>
          </a:p>
          <a:p>
            <a:r>
              <a:rPr lang="en-US" sz="800"/>
              <a:t>So essentially for your retainage amount on those public works projects over $200,000 you can elect to withhold no more than 6% of completed work up to 50% of project completion and no more after that or no more than 3% of the of all completed work until the project is completed.</a:t>
            </a:r>
          </a:p>
          <a:p>
            <a:endParaRPr lang="en-US" sz="800"/>
          </a:p>
          <a:p>
            <a:r>
              <a:rPr lang="en-US" sz="800"/>
              <a:t>Those are two new laws in regard to public works though so do we have any questions before we move on to the next one?</a:t>
            </a:r>
          </a:p>
        </p:txBody>
      </p:sp>
      <p:sp>
        <p:nvSpPr>
          <p:cNvPr id="4" name="Slide Number Placeholder 3"/>
          <p:cNvSpPr>
            <a:spLocks noGrp="1"/>
          </p:cNvSpPr>
          <p:nvPr>
            <p:ph type="sldNum" sz="quarter" idx="5"/>
          </p:nvPr>
        </p:nvSpPr>
        <p:spPr/>
        <p:txBody>
          <a:bodyPr/>
          <a:lstStyle/>
          <a:p>
            <a:fld id="{A71D4831-F30D-4389-9EE8-25C569586994}" type="slidenum">
              <a:rPr lang="en-US" smtClean="0"/>
              <a:t>6</a:t>
            </a:fld>
            <a:endParaRPr lang="en-US"/>
          </a:p>
        </p:txBody>
      </p:sp>
    </p:spTree>
    <p:extLst>
      <p:ext uri="{BB962C8B-B14F-4D97-AF65-F5344CB8AC3E}">
        <p14:creationId xmlns:p14="http://schemas.microsoft.com/office/powerpoint/2010/main" val="87150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3243D-E6DB-C99E-E992-D7253BBB7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C5244-B5A3-7C91-28DD-41FC8877F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D206D5-9081-2452-D8B9-90D28B493D81}"/>
              </a:ext>
            </a:extLst>
          </p:cNvPr>
          <p:cNvSpPr>
            <a:spLocks noGrp="1"/>
          </p:cNvSpPr>
          <p:nvPr>
            <p:ph type="body" idx="1"/>
          </p:nvPr>
        </p:nvSpPr>
        <p:spPr/>
        <p:txBody>
          <a:bodyPr/>
          <a:lstStyle/>
          <a:p>
            <a:r>
              <a:rPr lang="en-US" sz="1100"/>
              <a:t>The next one here isn`t quite as focused on your financials, but we receive a variety of questions on public meetings, so we wanted to bring this to your attention.</a:t>
            </a:r>
          </a:p>
          <a:p>
            <a:endParaRPr lang="en-US" sz="1100"/>
          </a:p>
          <a:p>
            <a:r>
              <a:rPr lang="en-US" sz="1100"/>
              <a:t>Here we have HEA 1134 that once again is effective July 1, 2025 and the applicable statute is IC 5-14-1.5-6.1</a:t>
            </a:r>
          </a:p>
          <a:p>
            <a:endParaRPr lang="en-US" sz="1100"/>
          </a:p>
          <a:p>
            <a:r>
              <a:rPr lang="en-US" sz="1100"/>
              <a:t>This statute is specific to executive sessions.</a:t>
            </a:r>
          </a:p>
          <a:p>
            <a:endParaRPr lang="en-US" sz="1100"/>
          </a:p>
          <a:p>
            <a:r>
              <a:rPr lang="en-US" sz="1100"/>
              <a:t>HEA 1134 expanded on those instances where an executive session may be held.</a:t>
            </a:r>
          </a:p>
          <a:p>
            <a:endParaRPr lang="en-US" sz="1100"/>
          </a:p>
          <a:p>
            <a:r>
              <a:rPr lang="en-US" sz="1100"/>
              <a:t>The first 3 additional instances revolve around employee matters.</a:t>
            </a:r>
          </a:p>
          <a:p>
            <a:endParaRPr lang="en-US" sz="1100"/>
          </a:p>
          <a:p>
            <a:r>
              <a:rPr lang="en-US" sz="1100"/>
              <a:t>Specifically, those three instances entail where:</a:t>
            </a:r>
          </a:p>
          <a:p>
            <a:pPr marL="174708" indent="-174708">
              <a:buFont typeface="Arial" panose="020B0604020202020204" pitchFamily="34" charset="0"/>
              <a:buChar char="•"/>
            </a:pPr>
            <a:r>
              <a:rPr lang="en-US" sz="1100"/>
              <a:t>Employee specific compensation or employee specific matters are to be discussed</a:t>
            </a:r>
          </a:p>
          <a:p>
            <a:pPr marL="174708" indent="-174708">
              <a:buFont typeface="Arial" panose="020B0604020202020204" pitchFamily="34" charset="0"/>
              <a:buChar char="•"/>
            </a:pPr>
            <a:r>
              <a:rPr lang="en-US" sz="1100"/>
              <a:t>Employee health care options pertaining to special exceptions for coverage are to be discussed</a:t>
            </a:r>
          </a:p>
          <a:p>
            <a:pPr marL="174708" indent="-174708">
              <a:buFont typeface="Arial" panose="020B0604020202020204" pitchFamily="34" charset="0"/>
              <a:buChar char="•"/>
            </a:pPr>
            <a:r>
              <a:rPr lang="en-US" sz="1100"/>
              <a:t>And then where there is to be discussion in regard to changes to the employee handbook</a:t>
            </a:r>
          </a:p>
          <a:p>
            <a:pPr marL="174708" indent="-174708">
              <a:buFont typeface="Arial" panose="020B0604020202020204" pitchFamily="34" charset="0"/>
              <a:buChar char="•"/>
            </a:pPr>
            <a:endParaRPr lang="en-US" sz="1100"/>
          </a:p>
          <a:p>
            <a:r>
              <a:rPr lang="en-US" sz="1100"/>
              <a:t>So again, any of these circumstances would now allow for an executive session to be held.</a:t>
            </a:r>
          </a:p>
          <a:p>
            <a:endParaRPr lang="en-US"/>
          </a:p>
        </p:txBody>
      </p:sp>
      <p:sp>
        <p:nvSpPr>
          <p:cNvPr id="4" name="Slide Number Placeholder 3">
            <a:extLst>
              <a:ext uri="{FF2B5EF4-FFF2-40B4-BE49-F238E27FC236}">
                <a16:creationId xmlns:a16="http://schemas.microsoft.com/office/drawing/2014/main" id="{7E0B2188-7045-1060-D7FD-E12881743644}"/>
              </a:ext>
            </a:extLst>
          </p:cNvPr>
          <p:cNvSpPr>
            <a:spLocks noGrp="1"/>
          </p:cNvSpPr>
          <p:nvPr>
            <p:ph type="sldNum" sz="quarter" idx="5"/>
          </p:nvPr>
        </p:nvSpPr>
        <p:spPr/>
        <p:txBody>
          <a:bodyPr/>
          <a:lstStyle/>
          <a:p>
            <a:fld id="{A71D4831-F30D-4389-9EE8-25C569586994}" type="slidenum">
              <a:rPr lang="en-US" smtClean="0"/>
              <a:t>7</a:t>
            </a:fld>
            <a:endParaRPr lang="en-US"/>
          </a:p>
        </p:txBody>
      </p:sp>
    </p:spTree>
    <p:extLst>
      <p:ext uri="{BB962C8B-B14F-4D97-AF65-F5344CB8AC3E}">
        <p14:creationId xmlns:p14="http://schemas.microsoft.com/office/powerpoint/2010/main" val="118146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46A63-FC41-1340-E842-CF73432DA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F940A-1F3D-B66F-1D58-379711262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39930-10BE-CCD1-ADF6-1C98DD97C9E6}"/>
              </a:ext>
            </a:extLst>
          </p:cNvPr>
          <p:cNvSpPr>
            <a:spLocks noGrp="1"/>
          </p:cNvSpPr>
          <p:nvPr>
            <p:ph type="body" idx="1"/>
          </p:nvPr>
        </p:nvSpPr>
        <p:spPr/>
        <p:txBody>
          <a:bodyPr/>
          <a:lstStyle/>
          <a:p>
            <a:r>
              <a:rPr lang="en-US" sz="800"/>
              <a:t>In addition to those 3 payroll instances there are 2 additional instances pertaining to contracts that would now allow for an executive session to be held.</a:t>
            </a:r>
          </a:p>
          <a:p>
            <a:endParaRPr lang="en-US" sz="800"/>
          </a:p>
          <a:p>
            <a:pPr defTabSz="931774">
              <a:defRPr/>
            </a:pPr>
            <a:r>
              <a:rPr lang="en-US" sz="800"/>
              <a:t>The first one is pretty straightforward in that if there is to be review of negotiations on the performance of publicly bid contracts when public disclosure could lead to higher costs you can now hold that at an executive session.</a:t>
            </a:r>
          </a:p>
          <a:p>
            <a:pPr defTabSz="931774">
              <a:defRPr/>
            </a:pPr>
            <a:endParaRPr lang="en-US" sz="800"/>
          </a:p>
          <a:p>
            <a:pPr defTabSz="931774">
              <a:defRPr/>
            </a:pPr>
            <a:r>
              <a:rPr lang="en-US" sz="800"/>
              <a:t>The other one here has two parts and revolves around the discussion of soliciting proposals for awarding contracts.</a:t>
            </a:r>
          </a:p>
          <a:p>
            <a:pPr defTabSz="931774">
              <a:defRPr/>
            </a:pPr>
            <a:endParaRPr lang="en-US" sz="800"/>
          </a:p>
          <a:p>
            <a:pPr defTabSz="931774">
              <a:defRPr/>
            </a:pPr>
            <a:r>
              <a:rPr lang="en-US" sz="800"/>
              <a:t>If the discussion would entail proprietary data, trade secrets, or other information contained in the bidder's proposal relating to the bidder's unique methods of conducting business </a:t>
            </a:r>
            <a:r>
              <a:rPr lang="en-US" sz="800" b="1"/>
              <a:t>or</a:t>
            </a:r>
            <a:r>
              <a:rPr lang="en-US" sz="800"/>
              <a:t> determining those prices or rates to be charged for goods and services this may allow for an executive session.</a:t>
            </a:r>
          </a:p>
          <a:p>
            <a:pPr defTabSz="931774">
              <a:defRPr/>
            </a:pPr>
            <a:endParaRPr lang="en-US" sz="800"/>
          </a:p>
          <a:p>
            <a:pPr defTabSz="931774">
              <a:defRPr/>
            </a:pPr>
            <a:r>
              <a:rPr lang="en-US" sz="800"/>
              <a:t>I say may as again the second part here on the slide needs to be applicable as well where public knowledge regarding the discussion would reasonably be expected to result in loss to the providers of the information discussed.</a:t>
            </a:r>
          </a:p>
          <a:p>
            <a:pPr defTabSz="931774">
              <a:defRPr/>
            </a:pPr>
            <a:endParaRPr lang="en-US" sz="800"/>
          </a:p>
          <a:p>
            <a:r>
              <a:rPr lang="en-US" sz="800"/>
              <a:t>As I alluded to earlier, the allowability of executive sessions are not something we are necessarily going to audit as these are more of a Public Access Counselor matter, but we just wanted to be sure you were informed of these changes as employee compensation and contracts are items that are looked at during an audit.</a:t>
            </a:r>
          </a:p>
          <a:p>
            <a:endParaRPr lang="en-US" sz="800"/>
          </a:p>
          <a:p>
            <a:pPr defTabSz="931774">
              <a:defRPr/>
            </a:pPr>
            <a:r>
              <a:rPr lang="en-US" sz="800"/>
              <a:t>Also so everyone is aware we do have a new Public Access Counselor in Jennifer Ruby though the contact information is still the same if you may need to reach out to her office.</a:t>
            </a:r>
          </a:p>
          <a:p>
            <a:pPr defTabSz="931774">
              <a:defRPr/>
            </a:pPr>
            <a:endParaRPr lang="en-US" sz="800"/>
          </a:p>
          <a:p>
            <a:pPr defTabSz="931774">
              <a:defRPr/>
            </a:pPr>
            <a:r>
              <a:rPr lang="en-US" sz="800" b="1" i="1">
                <a:highlight>
                  <a:srgbClr val="FFFF00"/>
                </a:highlight>
              </a:rPr>
              <a:t>Phone – (317) 234-0906</a:t>
            </a:r>
          </a:p>
          <a:p>
            <a:pPr defTabSz="931774">
              <a:defRPr/>
            </a:pPr>
            <a:r>
              <a:rPr lang="en-US" sz="800" b="1" i="1">
                <a:highlight>
                  <a:srgbClr val="FFFF00"/>
                </a:highlight>
              </a:rPr>
              <a:t>Email – </a:t>
            </a:r>
            <a:r>
              <a:rPr lang="en-US" sz="800" b="1" i="1">
                <a:highlight>
                  <a:srgbClr val="FFFF00"/>
                </a:highlight>
                <a:hlinkClick r:id="rId3">
                  <a:extLst>
                    <a:ext uri="{A12FA001-AC4F-418D-AE19-62706E023703}">
                      <ahyp:hlinkClr xmlns:ahyp="http://schemas.microsoft.com/office/drawing/2018/hyperlinkcolor" val="tx"/>
                    </a:ext>
                  </a:extLst>
                </a:hlinkClick>
              </a:rPr>
              <a:t>pac@opac.in.gov</a:t>
            </a:r>
            <a:endParaRPr lang="en-US" sz="800" b="1" i="1">
              <a:highlight>
                <a:srgbClr val="FFFF00"/>
              </a:highlight>
            </a:endParaRPr>
          </a:p>
          <a:p>
            <a:endParaRPr lang="en-US"/>
          </a:p>
        </p:txBody>
      </p:sp>
      <p:sp>
        <p:nvSpPr>
          <p:cNvPr id="4" name="Slide Number Placeholder 3">
            <a:extLst>
              <a:ext uri="{FF2B5EF4-FFF2-40B4-BE49-F238E27FC236}">
                <a16:creationId xmlns:a16="http://schemas.microsoft.com/office/drawing/2014/main" id="{577B79E7-6B81-FA6A-1160-32C42840C627}"/>
              </a:ext>
            </a:extLst>
          </p:cNvPr>
          <p:cNvSpPr>
            <a:spLocks noGrp="1"/>
          </p:cNvSpPr>
          <p:nvPr>
            <p:ph type="sldNum" sz="quarter" idx="5"/>
          </p:nvPr>
        </p:nvSpPr>
        <p:spPr/>
        <p:txBody>
          <a:bodyPr/>
          <a:lstStyle/>
          <a:p>
            <a:fld id="{A71D4831-F30D-4389-9EE8-25C569586994}" type="slidenum">
              <a:rPr lang="en-US" smtClean="0"/>
              <a:t>8</a:t>
            </a:fld>
            <a:endParaRPr lang="en-US"/>
          </a:p>
        </p:txBody>
      </p:sp>
    </p:spTree>
    <p:extLst>
      <p:ext uri="{BB962C8B-B14F-4D97-AF65-F5344CB8AC3E}">
        <p14:creationId xmlns:p14="http://schemas.microsoft.com/office/powerpoint/2010/main" val="174241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F5586-ADE6-6CF5-4D6C-AA13F68E4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41848-3D78-871E-AE34-C0A1972EB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7DA50-E8BE-DB2F-A728-B2C76FE194C9}"/>
              </a:ext>
            </a:extLst>
          </p:cNvPr>
          <p:cNvSpPr>
            <a:spLocks noGrp="1"/>
          </p:cNvSpPr>
          <p:nvPr>
            <p:ph type="body" idx="1"/>
          </p:nvPr>
        </p:nvSpPr>
        <p:spPr/>
        <p:txBody>
          <a:bodyPr/>
          <a:lstStyle/>
          <a:p>
            <a:r>
              <a:rPr lang="en-US" sz="1100"/>
              <a:t>Then the last one here that we wanted to touch on is HEA 1392 as this one also goes into effect July 1 of this year.</a:t>
            </a:r>
          </a:p>
          <a:p>
            <a:endParaRPr lang="en-US" sz="1100"/>
          </a:p>
          <a:p>
            <a:r>
              <a:rPr lang="en-US" sz="1100"/>
              <a:t>There are two applicable statutes here as our focus is going to be on Financial Institutions Tax or FIT and Commercial Vehicle Excise Tax or CVET.</a:t>
            </a:r>
          </a:p>
          <a:p>
            <a:endParaRPr lang="en-US" sz="1100"/>
          </a:p>
          <a:p>
            <a:r>
              <a:rPr lang="en-US" sz="1100"/>
              <a:t>There were two similar changes to each of these statutes in that each of these types of distributions you receive from the State Comptroller can now be receipted into any fund.</a:t>
            </a:r>
          </a:p>
          <a:p>
            <a:endParaRPr lang="en-US" sz="1100"/>
          </a:p>
          <a:p>
            <a:r>
              <a:rPr lang="en-US" sz="1100"/>
              <a:t>This does provide some challenges as to how to potentially track those funds if receipted into a fund with restricted uses. Thus, it is our position that if FIT or CVET are receipted into a fund with restricted uses then those distributions would take on the restricted uses of that fund. </a:t>
            </a:r>
          </a:p>
          <a:p>
            <a:endParaRPr lang="en-US" sz="1100"/>
          </a:p>
          <a:p>
            <a:r>
              <a:rPr lang="en-US" sz="1100"/>
              <a:t>So, for example, if you receipted those distributions into Rainy Day then those distributions would only be able to be used for allowable expenses as noted on your Rainy Day ordinance.</a:t>
            </a:r>
          </a:p>
          <a:p>
            <a:endParaRPr lang="en-US" sz="1100"/>
          </a:p>
          <a:p>
            <a:r>
              <a:rPr lang="en-US" sz="1100"/>
              <a:t>This is a fun one that has evoked a few discussions in our office, but does anyone have any questions in regard to HEA 1392 or any of the others I went over today?</a:t>
            </a:r>
          </a:p>
        </p:txBody>
      </p:sp>
      <p:sp>
        <p:nvSpPr>
          <p:cNvPr id="4" name="Slide Number Placeholder 3">
            <a:extLst>
              <a:ext uri="{FF2B5EF4-FFF2-40B4-BE49-F238E27FC236}">
                <a16:creationId xmlns:a16="http://schemas.microsoft.com/office/drawing/2014/main" id="{5CE87340-4FA0-7DA2-1B4E-DF2C2589D9A1}"/>
              </a:ext>
            </a:extLst>
          </p:cNvPr>
          <p:cNvSpPr>
            <a:spLocks noGrp="1"/>
          </p:cNvSpPr>
          <p:nvPr>
            <p:ph type="sldNum" sz="quarter" idx="5"/>
          </p:nvPr>
        </p:nvSpPr>
        <p:spPr/>
        <p:txBody>
          <a:bodyPr/>
          <a:lstStyle/>
          <a:p>
            <a:fld id="{A71D4831-F30D-4389-9EE8-25C569586994}" type="slidenum">
              <a:rPr lang="en-US" smtClean="0"/>
              <a:t>9</a:t>
            </a:fld>
            <a:endParaRPr lang="en-US"/>
          </a:p>
        </p:txBody>
      </p:sp>
    </p:spTree>
    <p:extLst>
      <p:ext uri="{BB962C8B-B14F-4D97-AF65-F5344CB8AC3E}">
        <p14:creationId xmlns:p14="http://schemas.microsoft.com/office/powerpoint/2010/main" val="382954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AF5C8D-25FE-4384-8995-E91C24C890BA}"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346853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AF5C8D-25FE-4384-8995-E91C24C890BA}"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368683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AF5C8D-25FE-4384-8995-E91C24C890BA}"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99BD1E-66FA-4067-988B-6974AD874BE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46386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FAF5C8D-25FE-4384-8995-E91C24C890BA}"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174899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FAF5C8D-25FE-4384-8995-E91C24C890BA}"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99BD1E-66FA-4067-988B-6974AD874BE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650923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FAF5C8D-25FE-4384-8995-E91C24C890BA}"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153251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F5C8D-25FE-4384-8995-E91C24C890BA}"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229369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F5C8D-25FE-4384-8995-E91C24C890BA}"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995605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464846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7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F5C8D-25FE-4384-8995-E91C24C890BA}"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285997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AF5C8D-25FE-4384-8995-E91C24C890BA}"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331725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AF5C8D-25FE-4384-8995-E91C24C890BA}"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282960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AF5C8D-25FE-4384-8995-E91C24C890BA}"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87299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AF5C8D-25FE-4384-8995-E91C24C890BA}"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398483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F5C8D-25FE-4384-8995-E91C24C890BA}"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375050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F5C8D-25FE-4384-8995-E91C24C890BA}"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312577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F5C8D-25FE-4384-8995-E91C24C890BA}"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99BD1E-66FA-4067-988B-6974AD874BE6}" type="slidenum">
              <a:rPr lang="en-US" smtClean="0"/>
              <a:t>‹#›</a:t>
            </a:fld>
            <a:endParaRPr lang="en-US"/>
          </a:p>
        </p:txBody>
      </p:sp>
    </p:spTree>
    <p:extLst>
      <p:ext uri="{BB962C8B-B14F-4D97-AF65-F5344CB8AC3E}">
        <p14:creationId xmlns:p14="http://schemas.microsoft.com/office/powerpoint/2010/main" val="355537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FAF5C8D-25FE-4384-8995-E91C24C890BA}" type="datetimeFigureOut">
              <a:rPr lang="en-US" smtClean="0"/>
              <a:t>5/29/2025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399BD1E-66FA-4067-988B-6974AD874BE6}" type="slidenum">
              <a:rPr lang="en-US" smtClean="0"/>
              <a:t>‹#›</a:t>
            </a:fld>
            <a:endParaRPr lang="en-US"/>
          </a:p>
        </p:txBody>
      </p:sp>
    </p:spTree>
    <p:extLst>
      <p:ext uri="{BB962C8B-B14F-4D97-AF65-F5344CB8AC3E}">
        <p14:creationId xmlns:p14="http://schemas.microsoft.com/office/powerpoint/2010/main" val="109881545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dianaunclaimed.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4.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9.sv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in.gov/tos/deposit/indiana-approved-depositories-and-how-to-appl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libraries@sboa.in.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3893" y="-10094"/>
            <a:ext cx="9228107" cy="6868094"/>
          </a:xfrm>
          <a:custGeom>
            <a:avLst/>
            <a:gdLst/>
            <a:ahLst/>
            <a:cxnLst/>
            <a:rect l="l" t="t" r="r" b="b"/>
            <a:pathLst>
              <a:path w="13842160" h="10302141">
                <a:moveTo>
                  <a:pt x="0" y="0"/>
                </a:moveTo>
                <a:lnTo>
                  <a:pt x="13842160" y="0"/>
                </a:lnTo>
                <a:lnTo>
                  <a:pt x="13842160" y="10302141"/>
                </a:lnTo>
                <a:lnTo>
                  <a:pt x="0" y="10302141"/>
                </a:lnTo>
                <a:lnTo>
                  <a:pt x="0" y="0"/>
                </a:lnTo>
                <a:close/>
              </a:path>
            </a:pathLst>
          </a:custGeom>
          <a:blipFill>
            <a:blip r:embed="rId3"/>
            <a:stretch>
              <a:fillRect t="-787" r="-7548" b="-787"/>
            </a:stretch>
          </a:blipFill>
        </p:spPr>
        <p:txBody>
          <a:bodyPr/>
          <a:lstStyle/>
          <a:p>
            <a:endParaRPr lang="en-US" sz="1200"/>
          </a:p>
        </p:txBody>
      </p:sp>
      <p:sp>
        <p:nvSpPr>
          <p:cNvPr id="3" name="AutoShape 3"/>
          <p:cNvSpPr/>
          <p:nvPr/>
        </p:nvSpPr>
        <p:spPr>
          <a:xfrm rot="-7020778">
            <a:off x="-718127" y="2606609"/>
            <a:ext cx="8582725" cy="2449696"/>
          </a:xfrm>
          <a:prstGeom prst="rect">
            <a:avLst/>
          </a:prstGeom>
          <a:solidFill>
            <a:srgbClr val="D49D0F"/>
          </a:solidFill>
        </p:spPr>
        <p:txBody>
          <a:bodyPr/>
          <a:lstStyle/>
          <a:p>
            <a:endParaRPr lang="en-US" sz="1200"/>
          </a:p>
        </p:txBody>
      </p:sp>
      <p:sp>
        <p:nvSpPr>
          <p:cNvPr id="4" name="AutoShape 4"/>
          <p:cNvSpPr/>
          <p:nvPr/>
        </p:nvSpPr>
        <p:spPr>
          <a:xfrm rot="-7020778">
            <a:off x="-3215096" y="1825560"/>
            <a:ext cx="9160214" cy="4988067"/>
          </a:xfrm>
          <a:prstGeom prst="rect">
            <a:avLst/>
          </a:prstGeom>
          <a:solidFill>
            <a:srgbClr val="0A3268"/>
          </a:solidFill>
        </p:spPr>
        <p:txBody>
          <a:bodyPr/>
          <a:lstStyle/>
          <a:p>
            <a:endParaRPr lang="en-US" sz="1200"/>
          </a:p>
        </p:txBody>
      </p:sp>
      <p:sp>
        <p:nvSpPr>
          <p:cNvPr id="5" name="Freeform 5"/>
          <p:cNvSpPr/>
          <p:nvPr/>
        </p:nvSpPr>
        <p:spPr>
          <a:xfrm>
            <a:off x="685800" y="685800"/>
            <a:ext cx="1188705" cy="196677"/>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p:cNvSpPr/>
          <p:nvPr/>
        </p:nvSpPr>
        <p:spPr>
          <a:xfrm>
            <a:off x="10317495" y="5971202"/>
            <a:ext cx="1188705" cy="196677"/>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AutoShape 7"/>
          <p:cNvSpPr/>
          <p:nvPr/>
        </p:nvSpPr>
        <p:spPr>
          <a:xfrm>
            <a:off x="-1062278" y="2856949"/>
            <a:ext cx="3496155" cy="0"/>
          </a:xfrm>
          <a:prstGeom prst="line">
            <a:avLst/>
          </a:prstGeom>
          <a:ln w="19050" cap="rnd">
            <a:solidFill>
              <a:srgbClr val="FFFFFF"/>
            </a:solidFill>
            <a:prstDash val="solid"/>
            <a:headEnd type="none" w="sm" len="sm"/>
            <a:tailEnd type="none" w="sm" len="sm"/>
          </a:ln>
        </p:spPr>
        <p:txBody>
          <a:bodyPr/>
          <a:lstStyle/>
          <a:p>
            <a:endParaRPr lang="en-US" sz="1200"/>
          </a:p>
        </p:txBody>
      </p:sp>
      <p:sp>
        <p:nvSpPr>
          <p:cNvPr id="8" name="AutoShape 8"/>
          <p:cNvSpPr/>
          <p:nvPr/>
        </p:nvSpPr>
        <p:spPr>
          <a:xfrm>
            <a:off x="-1532663" y="6388561"/>
            <a:ext cx="6003849" cy="0"/>
          </a:xfrm>
          <a:prstGeom prst="line">
            <a:avLst/>
          </a:prstGeom>
          <a:ln w="19050" cap="rnd">
            <a:solidFill>
              <a:srgbClr val="FFFFFF"/>
            </a:solidFill>
            <a:prstDash val="solid"/>
            <a:headEnd type="none" w="sm" len="sm"/>
            <a:tailEnd type="none" w="sm" len="sm"/>
          </a:ln>
        </p:spPr>
        <p:txBody>
          <a:bodyPr/>
          <a:lstStyle/>
          <a:p>
            <a:endParaRPr lang="en-US" sz="1200"/>
          </a:p>
        </p:txBody>
      </p:sp>
      <p:sp>
        <p:nvSpPr>
          <p:cNvPr id="9" name="AutoShape 9"/>
          <p:cNvSpPr/>
          <p:nvPr/>
        </p:nvSpPr>
        <p:spPr>
          <a:xfrm>
            <a:off x="-2302775" y="3500383"/>
            <a:ext cx="3813453" cy="0"/>
          </a:xfrm>
          <a:prstGeom prst="line">
            <a:avLst/>
          </a:prstGeom>
          <a:ln w="19050" cap="rnd">
            <a:solidFill>
              <a:srgbClr val="FFFFFF"/>
            </a:solidFill>
            <a:prstDash val="solid"/>
            <a:headEnd type="none" w="sm" len="sm"/>
            <a:tailEnd type="none" w="sm" len="sm"/>
          </a:ln>
        </p:spPr>
        <p:txBody>
          <a:bodyPr/>
          <a:lstStyle/>
          <a:p>
            <a:endParaRPr lang="en-US" sz="1200"/>
          </a:p>
        </p:txBody>
      </p:sp>
      <p:sp>
        <p:nvSpPr>
          <p:cNvPr id="10" name="AutoShape 10"/>
          <p:cNvSpPr/>
          <p:nvPr/>
        </p:nvSpPr>
        <p:spPr>
          <a:xfrm>
            <a:off x="1510679" y="4034405"/>
            <a:ext cx="620625" cy="0"/>
          </a:xfrm>
          <a:prstGeom prst="line">
            <a:avLst/>
          </a:prstGeom>
          <a:ln w="19050" cap="rnd">
            <a:solidFill>
              <a:srgbClr val="FFFFFF"/>
            </a:solidFill>
            <a:prstDash val="solid"/>
            <a:headEnd type="none" w="sm" len="sm"/>
            <a:tailEnd type="none" w="sm" len="sm"/>
          </a:ln>
        </p:spPr>
        <p:txBody>
          <a:bodyPr/>
          <a:lstStyle/>
          <a:p>
            <a:endParaRPr lang="en-US" sz="1200"/>
          </a:p>
        </p:txBody>
      </p:sp>
      <p:sp>
        <p:nvSpPr>
          <p:cNvPr id="11" name="AutoShape 11"/>
          <p:cNvSpPr/>
          <p:nvPr/>
        </p:nvSpPr>
        <p:spPr>
          <a:xfrm>
            <a:off x="280703" y="3166917"/>
            <a:ext cx="861020" cy="0"/>
          </a:xfrm>
          <a:prstGeom prst="line">
            <a:avLst/>
          </a:prstGeom>
          <a:ln w="19050" cap="rnd">
            <a:solidFill>
              <a:srgbClr val="FFFFFF"/>
            </a:solidFill>
            <a:prstDash val="solid"/>
            <a:headEnd type="none" w="sm" len="sm"/>
            <a:tailEnd type="none" w="sm" len="sm"/>
          </a:ln>
        </p:spPr>
        <p:txBody>
          <a:bodyPr/>
          <a:lstStyle/>
          <a:p>
            <a:endParaRPr lang="en-US" sz="1200"/>
          </a:p>
        </p:txBody>
      </p:sp>
      <p:sp>
        <p:nvSpPr>
          <p:cNvPr id="12" name="Freeform 12"/>
          <p:cNvSpPr/>
          <p:nvPr/>
        </p:nvSpPr>
        <p:spPr>
          <a:xfrm>
            <a:off x="10614386" y="196324"/>
            <a:ext cx="1380473" cy="1372305"/>
          </a:xfrm>
          <a:custGeom>
            <a:avLst/>
            <a:gdLst/>
            <a:ahLst/>
            <a:cxnLst/>
            <a:rect l="l" t="t" r="r" b="b"/>
            <a:pathLst>
              <a:path w="2070710" h="2058458">
                <a:moveTo>
                  <a:pt x="0" y="0"/>
                </a:moveTo>
                <a:lnTo>
                  <a:pt x="2070711" y="0"/>
                </a:lnTo>
                <a:lnTo>
                  <a:pt x="2070711" y="2058458"/>
                </a:lnTo>
                <a:lnTo>
                  <a:pt x="0" y="2058458"/>
                </a:lnTo>
                <a:lnTo>
                  <a:pt x="0" y="0"/>
                </a:lnTo>
                <a:close/>
              </a:path>
            </a:pathLst>
          </a:custGeom>
          <a:blipFill>
            <a:blip r:embed="rId6"/>
            <a:stretch>
              <a:fillRect/>
            </a:stretch>
          </a:blipFill>
        </p:spPr>
        <p:txBody>
          <a:bodyPr/>
          <a:lstStyle/>
          <a:p>
            <a:endParaRPr lang="en-US" sz="1200"/>
          </a:p>
        </p:txBody>
      </p:sp>
      <p:sp>
        <p:nvSpPr>
          <p:cNvPr id="13" name="TextBox 13"/>
          <p:cNvSpPr txBox="1"/>
          <p:nvPr/>
        </p:nvSpPr>
        <p:spPr>
          <a:xfrm>
            <a:off x="-160861" y="1151412"/>
            <a:ext cx="7738808" cy="1646348"/>
          </a:xfrm>
          <a:prstGeom prst="rect">
            <a:avLst/>
          </a:prstGeom>
        </p:spPr>
        <p:txBody>
          <a:bodyPr lIns="0" tIns="0" rIns="0" bIns="0" rtlCol="0" anchor="t">
            <a:spAutoFit/>
          </a:bodyPr>
          <a:lstStyle/>
          <a:p>
            <a:pPr algn="ctr">
              <a:lnSpc>
                <a:spcPts val="6400"/>
              </a:lnSpc>
            </a:pPr>
            <a:r>
              <a:rPr lang="en-US" sz="7192" b="1">
                <a:ln w="6600">
                  <a:solidFill>
                    <a:schemeClr val="tx1"/>
                  </a:solidFill>
                  <a:prstDash val="solid"/>
                </a:ln>
                <a:solidFill>
                  <a:schemeClr val="bg1"/>
                </a:solidFill>
                <a:latin typeface="Montserrat Ultra-Bold Italics"/>
                <a:ea typeface="Montserrat Ultra-Bold Italics"/>
                <a:cs typeface="Montserrat Ultra-Bold Italics"/>
                <a:sym typeface="Montserrat Ultra-Bold Italics"/>
              </a:rPr>
              <a:t>STATE BOARD OF ACCOUNTS</a:t>
            </a:r>
          </a:p>
        </p:txBody>
      </p:sp>
      <p:sp>
        <p:nvSpPr>
          <p:cNvPr id="14" name="TextBox 13">
            <a:extLst>
              <a:ext uri="{FF2B5EF4-FFF2-40B4-BE49-F238E27FC236}">
                <a16:creationId xmlns:a16="http://schemas.microsoft.com/office/drawing/2014/main" id="{63D4579A-4C80-36E7-88AA-85609F4958E7}"/>
              </a:ext>
            </a:extLst>
          </p:cNvPr>
          <p:cNvSpPr txBox="1"/>
          <p:nvPr/>
        </p:nvSpPr>
        <p:spPr>
          <a:xfrm>
            <a:off x="-786307" y="4503896"/>
            <a:ext cx="4739640" cy="2123658"/>
          </a:xfrm>
          <a:prstGeom prst="rect">
            <a:avLst/>
          </a:prstGeom>
          <a:noFill/>
        </p:spPr>
        <p:txBody>
          <a:bodyPr wrap="square" rtlCol="0">
            <a:spAutoFit/>
          </a:bodyPr>
          <a:lstStyle/>
          <a:p>
            <a:pPr algn="ctr"/>
            <a:r>
              <a:rPr lang="en-US" sz="2400">
                <a:solidFill>
                  <a:schemeClr val="bg1"/>
                </a:solidFill>
              </a:rPr>
              <a:t>INDIANA PUBLIC LIBRARY SPRING WORKSHOP</a:t>
            </a:r>
          </a:p>
          <a:p>
            <a:pPr algn="ctr"/>
            <a:endParaRPr lang="en-US" sz="2400">
              <a:solidFill>
                <a:schemeClr val="bg1"/>
              </a:solidFill>
            </a:endParaRPr>
          </a:p>
          <a:p>
            <a:pPr algn="ctr"/>
            <a:r>
              <a:rPr lang="en-US" sz="2400">
                <a:solidFill>
                  <a:schemeClr val="bg1"/>
                </a:solidFill>
              </a:rPr>
              <a:t>MAY 29, 2025</a:t>
            </a:r>
          </a:p>
          <a:p>
            <a:endParaRPr lang="en-US" sz="1800">
              <a:solidFill>
                <a:schemeClr val="bg1"/>
              </a:solidFill>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58D9-3DD8-3483-08EF-01FBADD14342}"/>
              </a:ext>
            </a:extLst>
          </p:cNvPr>
          <p:cNvSpPr>
            <a:spLocks noGrp="1"/>
          </p:cNvSpPr>
          <p:nvPr>
            <p:ph type="title"/>
          </p:nvPr>
        </p:nvSpPr>
        <p:spPr/>
        <p:txBody>
          <a:bodyPr/>
          <a:lstStyle/>
          <a:p>
            <a:r>
              <a:rPr lang="en-US"/>
              <a:t>GATEWAY HOUSEKEEPING</a:t>
            </a:r>
          </a:p>
        </p:txBody>
      </p:sp>
      <p:sp>
        <p:nvSpPr>
          <p:cNvPr id="3" name="Text Placeholder 2">
            <a:extLst>
              <a:ext uri="{FF2B5EF4-FFF2-40B4-BE49-F238E27FC236}">
                <a16:creationId xmlns:a16="http://schemas.microsoft.com/office/drawing/2014/main" id="{F250CE80-797C-E131-15D3-8196A87D33F2}"/>
              </a:ext>
            </a:extLst>
          </p:cNvPr>
          <p:cNvSpPr>
            <a:spLocks noGrp="1"/>
          </p:cNvSpPr>
          <p:nvPr>
            <p:ph type="body" idx="1"/>
          </p:nvPr>
        </p:nvSpPr>
        <p:spPr/>
        <p:txBody>
          <a:bodyPr/>
          <a:lstStyle/>
          <a:p>
            <a:r>
              <a:rPr lang="en-US"/>
              <a:t>MARCH 2025 LIBRARIES BULLETIN</a:t>
            </a:r>
          </a:p>
        </p:txBody>
      </p:sp>
      <p:pic>
        <p:nvPicPr>
          <p:cNvPr id="5" name="Picture 4" descr="A picture containing text, watch, black, compass&#10;&#10;AI-generated content may be incorrect.">
            <a:extLst>
              <a:ext uri="{FF2B5EF4-FFF2-40B4-BE49-F238E27FC236}">
                <a16:creationId xmlns:a16="http://schemas.microsoft.com/office/drawing/2014/main" id="{1249DC85-4791-4A85-3927-9DEB327BA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196" y="5029196"/>
            <a:ext cx="1828804" cy="1828804"/>
          </a:xfrm>
          <a:prstGeom prst="rect">
            <a:avLst/>
          </a:prstGeom>
        </p:spPr>
      </p:pic>
    </p:spTree>
    <p:extLst>
      <p:ext uri="{BB962C8B-B14F-4D97-AF65-F5344CB8AC3E}">
        <p14:creationId xmlns:p14="http://schemas.microsoft.com/office/powerpoint/2010/main" val="400461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1FF5-6469-5EF0-75C2-6D54EAA734E5}"/>
              </a:ext>
            </a:extLst>
          </p:cNvPr>
          <p:cNvSpPr>
            <a:spLocks noGrp="1"/>
          </p:cNvSpPr>
          <p:nvPr>
            <p:ph type="title"/>
          </p:nvPr>
        </p:nvSpPr>
        <p:spPr/>
        <p:txBody>
          <a:bodyPr/>
          <a:lstStyle/>
          <a:p>
            <a:r>
              <a:rPr lang="en-US"/>
              <a:t>GATEWAY HOUSEKEEPING </a:t>
            </a:r>
          </a:p>
        </p:txBody>
      </p:sp>
      <p:sp>
        <p:nvSpPr>
          <p:cNvPr id="3" name="Content Placeholder 2">
            <a:extLst>
              <a:ext uri="{FF2B5EF4-FFF2-40B4-BE49-F238E27FC236}">
                <a16:creationId xmlns:a16="http://schemas.microsoft.com/office/drawing/2014/main" id="{35D4F49A-B29C-A084-7918-438D55960DAF}"/>
              </a:ext>
            </a:extLst>
          </p:cNvPr>
          <p:cNvSpPr>
            <a:spLocks noGrp="1"/>
          </p:cNvSpPr>
          <p:nvPr>
            <p:ph idx="1"/>
          </p:nvPr>
        </p:nvSpPr>
        <p:spPr>
          <a:xfrm>
            <a:off x="2022542" y="1661375"/>
            <a:ext cx="8915400" cy="4224090"/>
          </a:xfrm>
        </p:spPr>
        <p:txBody>
          <a:bodyPr>
            <a:normAutofit/>
          </a:bodyPr>
          <a:lstStyle/>
          <a:p>
            <a:r>
              <a:rPr lang="en-US"/>
              <a:t>The Indiana Business Research Center (IBRC) will be conducting maintenance within Gateway in the coming months to optimize storage space. As part of this effort, older Monthly and Annual Engagement uploads will be removed. Going forward, the only documentation retained in Gateway will be records from years that have not yet been audited by the SBOA, along with the most recent year following an audit.</a:t>
            </a:r>
          </a:p>
          <a:p>
            <a:r>
              <a:rPr lang="en-US"/>
              <a:t>Only applies to Monthly and Annual Uploads.</a:t>
            </a:r>
          </a:p>
          <a:p>
            <a:pPr lvl="1"/>
            <a:r>
              <a:rPr lang="en-US" u="sng"/>
              <a:t>Does NOT apply to AFRs</a:t>
            </a:r>
          </a:p>
          <a:p>
            <a:r>
              <a:rPr lang="en-US"/>
              <a:t>This is a reminder that Gateway is not intended as a document storage system.  </a:t>
            </a:r>
          </a:p>
          <a:p>
            <a:r>
              <a:rPr lang="en-US"/>
              <a:t>Governmental units are responsible for maintaining their own records in accordance with applicable retention laws.</a:t>
            </a:r>
          </a:p>
        </p:txBody>
      </p:sp>
      <p:pic>
        <p:nvPicPr>
          <p:cNvPr id="5" name="Picture 4" descr="A picture containing text, watch, black, compass&#10;&#10;AI-generated content may be incorrect.">
            <a:extLst>
              <a:ext uri="{FF2B5EF4-FFF2-40B4-BE49-F238E27FC236}">
                <a16:creationId xmlns:a16="http://schemas.microsoft.com/office/drawing/2014/main" id="{A0373850-9CA0-45AB-C793-53BCC6964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44" y="5029196"/>
            <a:ext cx="1828804" cy="1828804"/>
          </a:xfrm>
          <a:prstGeom prst="rect">
            <a:avLst/>
          </a:prstGeom>
        </p:spPr>
      </p:pic>
    </p:spTree>
    <p:extLst>
      <p:ext uri="{BB962C8B-B14F-4D97-AF65-F5344CB8AC3E}">
        <p14:creationId xmlns:p14="http://schemas.microsoft.com/office/powerpoint/2010/main" val="226496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7A05-F28E-E503-2530-E9A14844FC7A}"/>
              </a:ext>
            </a:extLst>
          </p:cNvPr>
          <p:cNvSpPr>
            <a:spLocks noGrp="1"/>
          </p:cNvSpPr>
          <p:nvPr>
            <p:ph type="title"/>
          </p:nvPr>
        </p:nvSpPr>
        <p:spPr>
          <a:xfrm>
            <a:off x="2040572" y="585609"/>
            <a:ext cx="8911687" cy="1509490"/>
          </a:xfrm>
        </p:spPr>
        <p:txBody>
          <a:bodyPr>
            <a:normAutofit/>
          </a:bodyPr>
          <a:lstStyle/>
          <a:p>
            <a:r>
              <a:rPr lang="en-US"/>
              <a:t>Accounts Payable and </a:t>
            </a:r>
            <a:br>
              <a:rPr lang="en-US"/>
            </a:br>
            <a:r>
              <a:rPr lang="en-US"/>
              <a:t>Accounts Receivable (AP and AR)</a:t>
            </a:r>
          </a:p>
        </p:txBody>
      </p:sp>
      <p:sp>
        <p:nvSpPr>
          <p:cNvPr id="3" name="Content Placeholder 2">
            <a:extLst>
              <a:ext uri="{FF2B5EF4-FFF2-40B4-BE49-F238E27FC236}">
                <a16:creationId xmlns:a16="http://schemas.microsoft.com/office/drawing/2014/main" id="{D4FAAB74-4657-7C07-4C5C-33FC3B1D8B3A}"/>
              </a:ext>
            </a:extLst>
          </p:cNvPr>
          <p:cNvSpPr>
            <a:spLocks noGrp="1"/>
          </p:cNvSpPr>
          <p:nvPr>
            <p:ph idx="1"/>
          </p:nvPr>
        </p:nvSpPr>
        <p:spPr>
          <a:xfrm>
            <a:off x="2036859" y="2388891"/>
            <a:ext cx="8915400" cy="3777622"/>
          </a:xfrm>
        </p:spPr>
        <p:txBody>
          <a:bodyPr/>
          <a:lstStyle/>
          <a:p>
            <a:r>
              <a:rPr lang="en-US"/>
              <a:t>What makes up AP and AR?</a:t>
            </a:r>
          </a:p>
          <a:p>
            <a:pPr lvl="1"/>
            <a:r>
              <a:rPr lang="en-US"/>
              <a:t>Accounts Payable – These are goods and services that you received, but you have not paid for them by the end of the year.  </a:t>
            </a:r>
          </a:p>
          <a:p>
            <a:pPr lvl="2"/>
            <a:r>
              <a:rPr lang="en-US"/>
              <a:t>Most units of government will have some accounts payable.  These would be claims submitted in December, but you will not pay them until January.</a:t>
            </a:r>
          </a:p>
          <a:p>
            <a:pPr lvl="1"/>
            <a:r>
              <a:rPr lang="en-US"/>
              <a:t>Accounts Receivable -  These are amounts that are owed to your unit that haven’t been received by the end of the year.</a:t>
            </a:r>
          </a:p>
          <a:p>
            <a:pPr lvl="2"/>
            <a:r>
              <a:rPr lang="en-US"/>
              <a:t>Some units of government will NOT have accounts receivable. However, for libraries this commonly would include fines or fees charged to patrons.</a:t>
            </a:r>
          </a:p>
        </p:txBody>
      </p:sp>
      <p:pic>
        <p:nvPicPr>
          <p:cNvPr id="5" name="Picture 4" descr="A picture containing text, watch, black, compass&#10;&#10;AI-generated content may be incorrect.">
            <a:extLst>
              <a:ext uri="{FF2B5EF4-FFF2-40B4-BE49-F238E27FC236}">
                <a16:creationId xmlns:a16="http://schemas.microsoft.com/office/drawing/2014/main" id="{9892A690-4F64-67C5-8BE4-1B2124994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196" y="5029196"/>
            <a:ext cx="1828804" cy="1828804"/>
          </a:xfrm>
          <a:prstGeom prst="rect">
            <a:avLst/>
          </a:prstGeom>
        </p:spPr>
      </p:pic>
    </p:spTree>
    <p:extLst>
      <p:ext uri="{BB962C8B-B14F-4D97-AF65-F5344CB8AC3E}">
        <p14:creationId xmlns:p14="http://schemas.microsoft.com/office/powerpoint/2010/main" val="382264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E1FD-7B6C-DEF1-58D8-E8BC28A04FE7}"/>
              </a:ext>
            </a:extLst>
          </p:cNvPr>
          <p:cNvSpPr>
            <a:spLocks noGrp="1"/>
          </p:cNvSpPr>
          <p:nvPr>
            <p:ph type="title"/>
          </p:nvPr>
        </p:nvSpPr>
        <p:spPr>
          <a:xfrm>
            <a:off x="2598980" y="372859"/>
            <a:ext cx="8911687" cy="1280890"/>
          </a:xfrm>
        </p:spPr>
        <p:txBody>
          <a:bodyPr>
            <a:normAutofit fontScale="90000"/>
          </a:bodyPr>
          <a:lstStyle/>
          <a:p>
            <a:r>
              <a:rPr lang="en-US"/>
              <a:t>Accounts Payable and </a:t>
            </a:r>
            <a:br>
              <a:rPr lang="en-US"/>
            </a:br>
            <a:r>
              <a:rPr lang="en-US"/>
              <a:t>Accounts Receivable (AP and AR) (Continued)</a:t>
            </a:r>
          </a:p>
        </p:txBody>
      </p:sp>
      <p:sp>
        <p:nvSpPr>
          <p:cNvPr id="3" name="Content Placeholder 2">
            <a:extLst>
              <a:ext uri="{FF2B5EF4-FFF2-40B4-BE49-F238E27FC236}">
                <a16:creationId xmlns:a16="http://schemas.microsoft.com/office/drawing/2014/main" id="{6C1FB9C7-6D2F-2594-82D6-2C5A442E23E0}"/>
              </a:ext>
            </a:extLst>
          </p:cNvPr>
          <p:cNvSpPr>
            <a:spLocks noGrp="1"/>
          </p:cNvSpPr>
          <p:nvPr>
            <p:ph sz="half" idx="1"/>
          </p:nvPr>
        </p:nvSpPr>
        <p:spPr>
          <a:xfrm>
            <a:off x="1677103" y="2249510"/>
            <a:ext cx="4313864" cy="3777622"/>
          </a:xfrm>
        </p:spPr>
        <p:txBody>
          <a:bodyPr/>
          <a:lstStyle/>
          <a:p>
            <a:r>
              <a:rPr lang="en-US"/>
              <a:t>Annual Financial Report (AFR)</a:t>
            </a:r>
          </a:p>
          <a:p>
            <a:pPr lvl="1"/>
            <a:r>
              <a:rPr lang="en-US"/>
              <a:t>Total dollar amount of your AP and AR.</a:t>
            </a:r>
          </a:p>
          <a:p>
            <a:pPr lvl="1"/>
            <a:endParaRPr lang="en-US"/>
          </a:p>
        </p:txBody>
      </p:sp>
      <p:sp>
        <p:nvSpPr>
          <p:cNvPr id="4" name="Content Placeholder 3">
            <a:extLst>
              <a:ext uri="{FF2B5EF4-FFF2-40B4-BE49-F238E27FC236}">
                <a16:creationId xmlns:a16="http://schemas.microsoft.com/office/drawing/2014/main" id="{48A1EAE2-1D48-DA48-DE95-8A2F5C79F614}"/>
              </a:ext>
            </a:extLst>
          </p:cNvPr>
          <p:cNvSpPr>
            <a:spLocks noGrp="1"/>
          </p:cNvSpPr>
          <p:nvPr>
            <p:ph sz="half" idx="2"/>
          </p:nvPr>
        </p:nvSpPr>
        <p:spPr>
          <a:xfrm>
            <a:off x="6348523" y="2145632"/>
            <a:ext cx="4313864" cy="3777622"/>
          </a:xfrm>
        </p:spPr>
        <p:txBody>
          <a:bodyPr/>
          <a:lstStyle/>
          <a:p>
            <a:r>
              <a:rPr lang="en-US"/>
              <a:t>Annual Uploads</a:t>
            </a:r>
          </a:p>
          <a:p>
            <a:pPr lvl="1"/>
            <a:r>
              <a:rPr lang="en-US"/>
              <a:t>List of AP and AR by vendor and amount totaling the amount entered on the AFR.</a:t>
            </a:r>
          </a:p>
          <a:p>
            <a:pPr lvl="1"/>
            <a:endParaRPr lang="en-US"/>
          </a:p>
        </p:txBody>
      </p:sp>
      <p:pic>
        <p:nvPicPr>
          <p:cNvPr id="8" name="Picture 7">
            <a:extLst>
              <a:ext uri="{FF2B5EF4-FFF2-40B4-BE49-F238E27FC236}">
                <a16:creationId xmlns:a16="http://schemas.microsoft.com/office/drawing/2014/main" id="{7792B23C-8A3F-0F37-6B32-A9197E953595}"/>
              </a:ext>
            </a:extLst>
          </p:cNvPr>
          <p:cNvPicPr>
            <a:picLocks noChangeAspect="1"/>
          </p:cNvPicPr>
          <p:nvPr/>
        </p:nvPicPr>
        <p:blipFill>
          <a:blip r:embed="rId3"/>
          <a:stretch>
            <a:fillRect/>
          </a:stretch>
        </p:blipFill>
        <p:spPr>
          <a:xfrm>
            <a:off x="2188663" y="3441032"/>
            <a:ext cx="2482222" cy="2482222"/>
          </a:xfrm>
          <a:prstGeom prst="rect">
            <a:avLst/>
          </a:prstGeom>
        </p:spPr>
      </p:pic>
      <p:pic>
        <p:nvPicPr>
          <p:cNvPr id="10" name="Picture 9">
            <a:extLst>
              <a:ext uri="{FF2B5EF4-FFF2-40B4-BE49-F238E27FC236}">
                <a16:creationId xmlns:a16="http://schemas.microsoft.com/office/drawing/2014/main" id="{E48E2668-4930-1D44-A3C0-68043188D0C9}"/>
              </a:ext>
            </a:extLst>
          </p:cNvPr>
          <p:cNvPicPr>
            <a:picLocks noChangeAspect="1"/>
          </p:cNvPicPr>
          <p:nvPr/>
        </p:nvPicPr>
        <p:blipFill>
          <a:blip r:embed="rId4"/>
          <a:stretch>
            <a:fillRect/>
          </a:stretch>
        </p:blipFill>
        <p:spPr>
          <a:xfrm>
            <a:off x="6744571" y="3429000"/>
            <a:ext cx="3521768" cy="3134206"/>
          </a:xfrm>
          <a:prstGeom prst="rect">
            <a:avLst/>
          </a:prstGeom>
        </p:spPr>
      </p:pic>
      <p:pic>
        <p:nvPicPr>
          <p:cNvPr id="6" name="Picture 5" descr="A picture containing text, watch, black, compass&#10;&#10;AI-generated content may be incorrect.">
            <a:extLst>
              <a:ext uri="{FF2B5EF4-FFF2-40B4-BE49-F238E27FC236}">
                <a16:creationId xmlns:a16="http://schemas.microsoft.com/office/drawing/2014/main" id="{6DAFBEB2-4D6B-94FA-2620-FE0A8EB0F4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196" y="5029196"/>
            <a:ext cx="1828804" cy="1828804"/>
          </a:xfrm>
          <a:prstGeom prst="rect">
            <a:avLst/>
          </a:prstGeom>
        </p:spPr>
      </p:pic>
    </p:spTree>
    <p:extLst>
      <p:ext uri="{BB962C8B-B14F-4D97-AF65-F5344CB8AC3E}">
        <p14:creationId xmlns:p14="http://schemas.microsoft.com/office/powerpoint/2010/main" val="250541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3" name="Group 42">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4"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5"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6"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7"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8"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49"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50"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51"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2"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3"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4"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5"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D3BC9BA1-AA51-8674-5F3B-039D14DF1771}"/>
              </a:ext>
            </a:extLst>
          </p:cNvPr>
          <p:cNvSpPr>
            <a:spLocks noGrp="1"/>
          </p:cNvSpPr>
          <p:nvPr>
            <p:ph type="title"/>
          </p:nvPr>
        </p:nvSpPr>
        <p:spPr>
          <a:xfrm>
            <a:off x="1304103" y="1318591"/>
            <a:ext cx="5800929" cy="4220820"/>
          </a:xfrm>
        </p:spPr>
        <p:txBody>
          <a:bodyPr vert="horz" lIns="91440" tIns="45720" rIns="91440" bIns="45720" rtlCol="0" anchor="ctr">
            <a:normAutofit/>
          </a:bodyPr>
          <a:lstStyle/>
          <a:p>
            <a:pPr algn="ctr"/>
            <a:r>
              <a:rPr lang="en-US" sz="6600">
                <a:solidFill>
                  <a:schemeClr val="tx2">
                    <a:lumMod val="75000"/>
                  </a:schemeClr>
                </a:solidFill>
              </a:rPr>
              <a:t>Stale Dated Checks</a:t>
            </a:r>
          </a:p>
        </p:txBody>
      </p:sp>
      <p:cxnSp>
        <p:nvCxnSpPr>
          <p:cNvPr id="57" name="Straight Connector 56">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watch, black, compass&#10;&#10;AI-generated content may be incorrect.">
            <a:extLst>
              <a:ext uri="{FF2B5EF4-FFF2-40B4-BE49-F238E27FC236}">
                <a16:creationId xmlns:a16="http://schemas.microsoft.com/office/drawing/2014/main" id="{F880637F-CC44-9C8D-C093-34515EC21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039" y="5015328"/>
            <a:ext cx="1828804" cy="1828804"/>
          </a:xfrm>
          <a:prstGeom prst="rect">
            <a:avLst/>
          </a:prstGeom>
        </p:spPr>
      </p:pic>
    </p:spTree>
    <p:extLst>
      <p:ext uri="{BB962C8B-B14F-4D97-AF65-F5344CB8AC3E}">
        <p14:creationId xmlns:p14="http://schemas.microsoft.com/office/powerpoint/2010/main" val="37946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7"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2C8FB7F4-C504-47F3-013C-D675CE291459}"/>
              </a:ext>
            </a:extLst>
          </p:cNvPr>
          <p:cNvSpPr>
            <a:spLocks noGrp="1"/>
          </p:cNvSpPr>
          <p:nvPr>
            <p:ph type="title"/>
          </p:nvPr>
        </p:nvSpPr>
        <p:spPr>
          <a:xfrm>
            <a:off x="1217056" y="1093380"/>
            <a:ext cx="3068182" cy="4671240"/>
          </a:xfrm>
          <a:prstGeom prst="ellipse">
            <a:avLst/>
          </a:prstGeom>
        </p:spPr>
        <p:txBody>
          <a:bodyPr anchor="ctr">
            <a:normAutofit/>
          </a:bodyPr>
          <a:lstStyle/>
          <a:p>
            <a:pPr algn="ctr"/>
            <a:r>
              <a:rPr lang="en-US"/>
              <a:t>Stale Dated Checks</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F40892-39A0-A635-C202-D26DB0F64944}"/>
              </a:ext>
            </a:extLst>
          </p:cNvPr>
          <p:cNvSpPr>
            <a:spLocks noGrp="1"/>
          </p:cNvSpPr>
          <p:nvPr>
            <p:ph idx="1"/>
          </p:nvPr>
        </p:nvSpPr>
        <p:spPr>
          <a:xfrm>
            <a:off x="5285509" y="1093380"/>
            <a:ext cx="6219103" cy="4679250"/>
          </a:xfrm>
        </p:spPr>
        <p:txBody>
          <a:bodyPr anchor="ctr">
            <a:normAutofit/>
          </a:bodyPr>
          <a:lstStyle/>
          <a:p>
            <a:pPr marL="0" indent="0">
              <a:lnSpc>
                <a:spcPct val="90000"/>
              </a:lnSpc>
              <a:buNone/>
            </a:pPr>
            <a:r>
              <a:rPr lang="en-US"/>
              <a:t>Prepare a list of checks (IC 5-11-10.5-3)</a:t>
            </a:r>
          </a:p>
          <a:p>
            <a:pPr marL="0" indent="0">
              <a:lnSpc>
                <a:spcPct val="90000"/>
              </a:lnSpc>
              <a:buNone/>
            </a:pPr>
            <a:endParaRPr lang="en-US"/>
          </a:p>
          <a:p>
            <a:pPr lvl="1">
              <a:lnSpc>
                <a:spcPct val="90000"/>
              </a:lnSpc>
            </a:pPr>
            <a:r>
              <a:rPr lang="en-US"/>
              <a:t>Outstanding two or more years at December 31</a:t>
            </a:r>
            <a:r>
              <a:rPr lang="en-US" baseline="30000"/>
              <a:t>st</a:t>
            </a:r>
            <a:r>
              <a:rPr lang="en-US"/>
              <a:t> of preceding year</a:t>
            </a:r>
          </a:p>
          <a:p>
            <a:pPr lvl="2">
              <a:lnSpc>
                <a:spcPct val="90000"/>
              </a:lnSpc>
            </a:pPr>
            <a:r>
              <a:rPr lang="en-US"/>
              <a:t>January 2025 – Checks written prior to 1/1/2023</a:t>
            </a:r>
          </a:p>
          <a:p>
            <a:pPr marL="457200" lvl="2" indent="0">
              <a:lnSpc>
                <a:spcPct val="90000"/>
              </a:lnSpc>
              <a:buNone/>
            </a:pPr>
            <a:endParaRPr lang="en-US"/>
          </a:p>
          <a:p>
            <a:pPr lvl="1">
              <a:lnSpc>
                <a:spcPct val="90000"/>
              </a:lnSpc>
            </a:pPr>
            <a:r>
              <a:rPr lang="en-US"/>
              <a:t>List requirements (IC 5-11-10.5-4):</a:t>
            </a:r>
          </a:p>
          <a:p>
            <a:pPr lvl="2">
              <a:lnSpc>
                <a:spcPct val="90000"/>
              </a:lnSpc>
            </a:pPr>
            <a:r>
              <a:rPr lang="en-US"/>
              <a:t>Check date</a:t>
            </a:r>
          </a:p>
          <a:p>
            <a:pPr lvl="2">
              <a:lnSpc>
                <a:spcPct val="90000"/>
              </a:lnSpc>
            </a:pPr>
            <a:r>
              <a:rPr lang="en-US"/>
              <a:t>Fund drawn from</a:t>
            </a:r>
          </a:p>
          <a:p>
            <a:pPr lvl="2">
              <a:lnSpc>
                <a:spcPct val="90000"/>
              </a:lnSpc>
            </a:pPr>
            <a:r>
              <a:rPr lang="en-US"/>
              <a:t>Name of payee</a:t>
            </a:r>
          </a:p>
          <a:p>
            <a:pPr lvl="2">
              <a:lnSpc>
                <a:spcPct val="90000"/>
              </a:lnSpc>
            </a:pPr>
            <a:r>
              <a:rPr lang="en-US"/>
              <a:t>Amount</a:t>
            </a:r>
          </a:p>
          <a:p>
            <a:pPr lvl="2">
              <a:lnSpc>
                <a:spcPct val="90000"/>
              </a:lnSpc>
            </a:pPr>
            <a:r>
              <a:rPr lang="en-US"/>
              <a:t>Total of checks for each fund</a:t>
            </a:r>
          </a:p>
          <a:p>
            <a:pPr marL="457200" lvl="2" indent="0">
              <a:lnSpc>
                <a:spcPct val="90000"/>
              </a:lnSpc>
              <a:buNone/>
            </a:pPr>
            <a:endParaRPr lang="en-US"/>
          </a:p>
          <a:p>
            <a:pPr lvl="1">
              <a:lnSpc>
                <a:spcPct val="90000"/>
              </a:lnSpc>
            </a:pPr>
            <a:r>
              <a:rPr lang="en-US"/>
              <a:t>Not later than March 1</a:t>
            </a:r>
            <a:r>
              <a:rPr lang="en-US" baseline="30000"/>
              <a:t>st</a:t>
            </a:r>
            <a:r>
              <a:rPr lang="en-US"/>
              <a:t> each year</a:t>
            </a:r>
          </a:p>
          <a:p>
            <a:pPr lvl="1">
              <a:lnSpc>
                <a:spcPct val="90000"/>
              </a:lnSpc>
            </a:pPr>
            <a:endParaRPr lang="en-US"/>
          </a:p>
        </p:txBody>
      </p:sp>
    </p:spTree>
    <p:extLst>
      <p:ext uri="{BB962C8B-B14F-4D97-AF65-F5344CB8AC3E}">
        <p14:creationId xmlns:p14="http://schemas.microsoft.com/office/powerpoint/2010/main" val="302849520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7"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8"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9"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20"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21"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22"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23"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24"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25"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6"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7"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8"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2C8FB7F4-C504-47F3-013C-D675CE291459}"/>
              </a:ext>
            </a:extLst>
          </p:cNvPr>
          <p:cNvSpPr>
            <a:spLocks noGrp="1"/>
          </p:cNvSpPr>
          <p:nvPr>
            <p:ph type="title"/>
          </p:nvPr>
        </p:nvSpPr>
        <p:spPr>
          <a:xfrm>
            <a:off x="1217056" y="1093380"/>
            <a:ext cx="3068182" cy="4671240"/>
          </a:xfrm>
          <a:prstGeom prst="ellipse">
            <a:avLst/>
          </a:prstGeom>
        </p:spPr>
        <p:txBody>
          <a:bodyPr anchor="ctr">
            <a:normAutofit/>
          </a:bodyPr>
          <a:lstStyle/>
          <a:p>
            <a:pPr algn="ctr"/>
            <a:r>
              <a:rPr lang="en-US"/>
              <a:t>Stale Dated Checks (cont.)</a:t>
            </a:r>
          </a:p>
        </p:txBody>
      </p:sp>
      <p:sp>
        <p:nvSpPr>
          <p:cNvPr id="30"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2" name="Rectangle 31">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605AA0BF-F3EB-436B-2454-329BF75D223B}"/>
              </a:ext>
            </a:extLst>
          </p:cNvPr>
          <p:cNvSpPr>
            <a:spLocks noGrp="1"/>
          </p:cNvSpPr>
          <p:nvPr>
            <p:ph idx="1"/>
          </p:nvPr>
        </p:nvSpPr>
        <p:spPr>
          <a:xfrm>
            <a:off x="5285509" y="1093380"/>
            <a:ext cx="6219103" cy="4679250"/>
          </a:xfrm>
        </p:spPr>
        <p:txBody>
          <a:bodyPr anchor="ctr">
            <a:normAutofit/>
          </a:bodyPr>
          <a:lstStyle/>
          <a:p>
            <a:pPr marL="0" indent="0">
              <a:buNone/>
            </a:pPr>
            <a:r>
              <a:rPr lang="en-US"/>
              <a:t>Receipt in checks (IC 5-11-10.5-5)</a:t>
            </a:r>
          </a:p>
          <a:p>
            <a:pPr marL="0" indent="0">
              <a:buNone/>
            </a:pPr>
            <a:endParaRPr lang="en-US"/>
          </a:p>
          <a:p>
            <a:pPr lvl="1"/>
            <a:r>
              <a:rPr lang="en-US"/>
              <a:t>Provide copy of checks to Library Board</a:t>
            </a:r>
          </a:p>
          <a:p>
            <a:pPr lvl="1"/>
            <a:endParaRPr lang="en-US"/>
          </a:p>
          <a:p>
            <a:pPr lvl="1"/>
            <a:r>
              <a:rPr lang="en-US"/>
              <a:t>Notify that they are stale/void</a:t>
            </a:r>
          </a:p>
          <a:p>
            <a:pPr lvl="1"/>
            <a:endParaRPr lang="en-US"/>
          </a:p>
          <a:p>
            <a:pPr lvl="1"/>
            <a:r>
              <a:rPr lang="en-US"/>
              <a:t>Receipt into fund from which the checks were initially drawn</a:t>
            </a:r>
          </a:p>
          <a:p>
            <a:pPr lvl="2"/>
            <a:r>
              <a:rPr lang="en-US"/>
              <a:t>If unable to determine then receipt into Operating Fund</a:t>
            </a:r>
          </a:p>
          <a:p>
            <a:pPr marL="457200" lvl="2" indent="0">
              <a:buNone/>
            </a:pPr>
            <a:endParaRPr lang="en-US"/>
          </a:p>
        </p:txBody>
      </p:sp>
    </p:spTree>
    <p:extLst>
      <p:ext uri="{BB962C8B-B14F-4D97-AF65-F5344CB8AC3E}">
        <p14:creationId xmlns:p14="http://schemas.microsoft.com/office/powerpoint/2010/main" val="177522480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8"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2"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20"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3"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22"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23"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24"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25"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6"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7"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8"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2C8FB7F4-C504-47F3-013C-D675CE291459}"/>
              </a:ext>
            </a:extLst>
          </p:cNvPr>
          <p:cNvSpPr>
            <a:spLocks noGrp="1"/>
          </p:cNvSpPr>
          <p:nvPr>
            <p:ph type="title"/>
          </p:nvPr>
        </p:nvSpPr>
        <p:spPr>
          <a:xfrm>
            <a:off x="1217056" y="1093380"/>
            <a:ext cx="3068182" cy="4671240"/>
          </a:xfrm>
          <a:prstGeom prst="ellipse">
            <a:avLst/>
          </a:prstGeom>
        </p:spPr>
        <p:txBody>
          <a:bodyPr anchor="ctr">
            <a:normAutofit/>
          </a:bodyPr>
          <a:lstStyle/>
          <a:p>
            <a:pPr algn="ctr"/>
            <a:r>
              <a:rPr lang="en-US"/>
              <a:t>Stale Dated Checks</a:t>
            </a:r>
            <a:br>
              <a:rPr lang="en-US"/>
            </a:br>
            <a:r>
              <a:rPr lang="en-US"/>
              <a:t>(cont.)</a:t>
            </a:r>
          </a:p>
        </p:txBody>
      </p:sp>
      <p:sp>
        <p:nvSpPr>
          <p:cNvPr id="30"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2" name="Rectangle 31">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605AA0BF-F3EB-436B-2454-329BF75D223B}"/>
              </a:ext>
            </a:extLst>
          </p:cNvPr>
          <p:cNvSpPr>
            <a:spLocks noGrp="1"/>
          </p:cNvSpPr>
          <p:nvPr>
            <p:ph idx="1"/>
          </p:nvPr>
        </p:nvSpPr>
        <p:spPr>
          <a:xfrm>
            <a:off x="5285509" y="1093380"/>
            <a:ext cx="6219103" cy="4679250"/>
          </a:xfrm>
        </p:spPr>
        <p:txBody>
          <a:bodyPr anchor="ctr">
            <a:normAutofit fontScale="92500" lnSpcReduction="10000"/>
          </a:bodyPr>
          <a:lstStyle/>
          <a:p>
            <a:pPr marL="0" indent="0">
              <a:lnSpc>
                <a:spcPct val="90000"/>
              </a:lnSpc>
              <a:buNone/>
            </a:pPr>
            <a:r>
              <a:rPr lang="en-US" sz="1700"/>
              <a:t>Indiana Unclaimed</a:t>
            </a:r>
          </a:p>
          <a:p>
            <a:pPr>
              <a:lnSpc>
                <a:spcPct val="90000"/>
              </a:lnSpc>
            </a:pPr>
            <a:r>
              <a:rPr lang="en-US" sz="1700" u="none" strike="noStrike">
                <a:effectLst/>
              </a:rPr>
              <a:t>Unclaimed Property Division on Attorney General website</a:t>
            </a:r>
          </a:p>
          <a:p>
            <a:pPr marL="0" indent="0">
              <a:lnSpc>
                <a:spcPct val="90000"/>
              </a:lnSpc>
              <a:buNone/>
            </a:pPr>
            <a:r>
              <a:rPr lang="en-US" sz="1700"/>
              <a:t>	(</a:t>
            </a:r>
            <a:r>
              <a:rPr lang="en-US" sz="1700">
                <a:hlinkClick r:id="rId3"/>
              </a:rPr>
              <a:t>https://www.indianaunclaimed.gov/</a:t>
            </a:r>
            <a:r>
              <a:rPr lang="en-US" sz="1700"/>
              <a:t>)</a:t>
            </a:r>
          </a:p>
          <a:p>
            <a:pPr lvl="1">
              <a:lnSpc>
                <a:spcPct val="90000"/>
              </a:lnSpc>
            </a:pPr>
            <a:r>
              <a:rPr lang="en-US" sz="1700"/>
              <a:t>Report unclaimed property</a:t>
            </a:r>
            <a:endParaRPr lang="en-US" sz="1700" u="none" strike="noStrike">
              <a:effectLst/>
            </a:endParaRPr>
          </a:p>
          <a:p>
            <a:pPr lvl="2">
              <a:lnSpc>
                <a:spcPct val="90000"/>
              </a:lnSpc>
            </a:pPr>
            <a:r>
              <a:rPr lang="en-US" sz="1700"/>
              <a:t>Reporting Property dropdown</a:t>
            </a:r>
          </a:p>
          <a:p>
            <a:pPr lvl="2">
              <a:lnSpc>
                <a:spcPct val="90000"/>
              </a:lnSpc>
            </a:pPr>
            <a:r>
              <a:rPr lang="en-US" sz="1700"/>
              <a:t>Report Unclaimed Property</a:t>
            </a:r>
          </a:p>
          <a:p>
            <a:pPr lvl="2">
              <a:lnSpc>
                <a:spcPct val="90000"/>
              </a:lnSpc>
            </a:pPr>
            <a:r>
              <a:rPr lang="en-US" sz="1700"/>
              <a:t>Enter a Manual Report</a:t>
            </a:r>
          </a:p>
          <a:p>
            <a:pPr lvl="1">
              <a:lnSpc>
                <a:spcPct val="90000"/>
              </a:lnSpc>
            </a:pPr>
            <a:r>
              <a:rPr lang="en-US" sz="1700"/>
              <a:t>Reporting Guidelines &amp; Information</a:t>
            </a:r>
          </a:p>
          <a:p>
            <a:pPr lvl="2">
              <a:lnSpc>
                <a:spcPct val="90000"/>
              </a:lnSpc>
            </a:pPr>
            <a:r>
              <a:rPr lang="en-US" sz="1700"/>
              <a:t>Reporting Property dropdown</a:t>
            </a:r>
          </a:p>
          <a:p>
            <a:pPr lvl="2">
              <a:lnSpc>
                <a:spcPct val="90000"/>
              </a:lnSpc>
            </a:pPr>
            <a:r>
              <a:rPr lang="en-US" sz="1700"/>
              <a:t>Reporting Guidelines (shows reporting requirements and necessary due diligence</a:t>
            </a:r>
          </a:p>
          <a:p>
            <a:pPr lvl="1">
              <a:lnSpc>
                <a:spcPct val="90000"/>
              </a:lnSpc>
            </a:pPr>
            <a:r>
              <a:rPr lang="en-US" sz="1700"/>
              <a:t>Unclaimed Property Contact Information</a:t>
            </a:r>
          </a:p>
          <a:p>
            <a:pPr lvl="2">
              <a:lnSpc>
                <a:spcPct val="90000"/>
              </a:lnSpc>
            </a:pPr>
            <a:r>
              <a:rPr lang="en-US" sz="1700"/>
              <a:t>About dropdown</a:t>
            </a:r>
          </a:p>
          <a:p>
            <a:pPr lvl="2">
              <a:lnSpc>
                <a:spcPct val="90000"/>
              </a:lnSpc>
            </a:pPr>
            <a:r>
              <a:rPr lang="en-US" sz="1700"/>
              <a:t>Contact Us</a:t>
            </a:r>
          </a:p>
        </p:txBody>
      </p:sp>
    </p:spTree>
    <p:extLst>
      <p:ext uri="{BB962C8B-B14F-4D97-AF65-F5344CB8AC3E}">
        <p14:creationId xmlns:p14="http://schemas.microsoft.com/office/powerpoint/2010/main" val="285854544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2" name="Group 6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6" name="Rectangle 7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80" name="Rectangle 79">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63391F2-55D6-C3BD-E127-0E3567B75689}"/>
              </a:ext>
            </a:extLst>
          </p:cNvPr>
          <p:cNvSpPr>
            <a:spLocks noGrp="1"/>
          </p:cNvSpPr>
          <p:nvPr>
            <p:ph type="title"/>
          </p:nvPr>
        </p:nvSpPr>
        <p:spPr>
          <a:xfrm>
            <a:off x="540279" y="967417"/>
            <a:ext cx="3778870" cy="3192662"/>
          </a:xfrm>
        </p:spPr>
        <p:txBody>
          <a:bodyPr vert="horz" lIns="91440" tIns="45720" rIns="91440" bIns="45720" rtlCol="0" anchor="b">
            <a:normAutofit/>
          </a:bodyPr>
          <a:lstStyle/>
          <a:p>
            <a:r>
              <a:rPr lang="en-US" sz="4000">
                <a:solidFill>
                  <a:srgbClr val="FEFFFF"/>
                </a:solidFill>
              </a:rPr>
              <a:t>Electronic</a:t>
            </a:r>
            <a:br>
              <a:rPr lang="en-US" sz="4000">
                <a:solidFill>
                  <a:srgbClr val="FEFFFF"/>
                </a:solidFill>
              </a:rPr>
            </a:br>
            <a:r>
              <a:rPr lang="en-US" sz="4000">
                <a:solidFill>
                  <a:srgbClr val="FEFFFF"/>
                </a:solidFill>
              </a:rPr>
              <a:t>Transactions</a:t>
            </a:r>
          </a:p>
        </p:txBody>
      </p:sp>
      <p:sp>
        <p:nvSpPr>
          <p:cNvPr id="8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A36B8BE-2715-8DCB-D46E-BB9E23A05D1D}"/>
              </a:ext>
            </a:extLst>
          </p:cNvPr>
          <p:cNvSpPr>
            <a:spLocks noGrp="1"/>
          </p:cNvSpPr>
          <p:nvPr>
            <p:ph idx="1"/>
          </p:nvPr>
        </p:nvSpPr>
        <p:spPr>
          <a:xfrm>
            <a:off x="521549" y="5179540"/>
            <a:ext cx="4384747" cy="544260"/>
          </a:xfrm>
        </p:spPr>
        <p:txBody>
          <a:bodyPr vert="horz" lIns="91440" tIns="45720" rIns="91440" bIns="45720" rtlCol="0" anchor="ctr">
            <a:noAutofit/>
          </a:bodyPr>
          <a:lstStyle/>
          <a:p>
            <a:pPr marL="0" indent="0">
              <a:buNone/>
            </a:pPr>
            <a:r>
              <a:rPr lang="en-US" sz="2000">
                <a:solidFill>
                  <a:srgbClr val="FEFFFF"/>
                </a:solidFill>
              </a:rPr>
              <a:t>Receiving and Sending Payments</a:t>
            </a:r>
          </a:p>
        </p:txBody>
      </p:sp>
      <p:pic>
        <p:nvPicPr>
          <p:cNvPr id="45" name="Graphic 44" descr="Money">
            <a:extLst>
              <a:ext uri="{FF2B5EF4-FFF2-40B4-BE49-F238E27FC236}">
                <a16:creationId xmlns:a16="http://schemas.microsoft.com/office/drawing/2014/main" id="{BF164E35-C621-9D06-7573-BBC5B1F0F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8778" y="228600"/>
            <a:ext cx="4930468" cy="4930468"/>
          </a:xfrm>
          <a:prstGeom prst="rect">
            <a:avLst/>
          </a:prstGeom>
        </p:spPr>
      </p:pic>
      <p:pic>
        <p:nvPicPr>
          <p:cNvPr id="5" name="Picture 4" descr="A picture containing text, watch, black, compass&#10;&#10;AI-generated content may be incorrect.">
            <a:extLst>
              <a:ext uri="{FF2B5EF4-FFF2-40B4-BE49-F238E27FC236}">
                <a16:creationId xmlns:a16="http://schemas.microsoft.com/office/drawing/2014/main" id="{C9B14AF9-3288-0C62-D31D-7EDDBAC31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746" y="4561814"/>
            <a:ext cx="2291438" cy="2291438"/>
          </a:xfrm>
          <a:prstGeom prst="rect">
            <a:avLst/>
          </a:prstGeom>
        </p:spPr>
      </p:pic>
    </p:spTree>
    <p:extLst>
      <p:ext uri="{BB962C8B-B14F-4D97-AF65-F5344CB8AC3E}">
        <p14:creationId xmlns:p14="http://schemas.microsoft.com/office/powerpoint/2010/main" val="270954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6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6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6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6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6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6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6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6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6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7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71" name="Group 7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7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7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7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7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7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8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8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8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8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84" name="Rectangle 83">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86" name="Rectangle 85">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88"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89"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90"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91"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92"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93"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94"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95"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96"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97"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98"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99"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100"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n-US"/>
          </a:p>
        </p:txBody>
      </p:sp>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a:solidFill>
                  <a:srgbClr val="FFFFFF"/>
                </a:solidFill>
              </a:rPr>
              <a:t>Receiving Payments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7586186" y="352997"/>
            <a:ext cx="4352472" cy="5249332"/>
          </a:xfrm>
        </p:spPr>
        <p:txBody>
          <a:bodyPr vert="horz" lIns="91440" tIns="45720" rIns="91440" bIns="45720" rtlCol="0" anchor="ctr">
            <a:normAutofit/>
          </a:bodyPr>
          <a:lstStyle/>
          <a:p>
            <a:r>
              <a:rPr lang="en-US" sz="1800" u="sng">
                <a:solidFill>
                  <a:schemeClr val="tx1"/>
                </a:solidFill>
              </a:rPr>
              <a:t>Indiana Code 36-1-8-11</a:t>
            </a:r>
          </a:p>
          <a:p>
            <a:pPr marL="285750" indent="-285750">
              <a:buFont typeface="Arial" panose="020B0604020202020204" pitchFamily="34" charset="0"/>
              <a:buChar char="•"/>
            </a:pPr>
            <a:r>
              <a:rPr lang="en-US" sz="1800">
                <a:solidFill>
                  <a:schemeClr val="tx1"/>
                </a:solidFill>
              </a:rPr>
              <a:t>Cash</a:t>
            </a:r>
          </a:p>
          <a:p>
            <a:pPr marL="285750" indent="-285750">
              <a:buFont typeface="Arial" panose="020B0604020202020204" pitchFamily="34" charset="0"/>
              <a:buChar char="•"/>
            </a:pPr>
            <a:r>
              <a:rPr lang="en-US" sz="1800">
                <a:solidFill>
                  <a:schemeClr val="tx1"/>
                </a:solidFill>
              </a:rPr>
              <a:t>Check</a:t>
            </a:r>
          </a:p>
          <a:p>
            <a:pPr marL="285750" indent="-285750">
              <a:buFont typeface="Arial" panose="020B0604020202020204" pitchFamily="34" charset="0"/>
              <a:buChar char="•"/>
            </a:pPr>
            <a:r>
              <a:rPr lang="en-US" sz="1800">
                <a:solidFill>
                  <a:schemeClr val="tx1"/>
                </a:solidFill>
              </a:rPr>
              <a:t>Bank Drafts</a:t>
            </a:r>
          </a:p>
          <a:p>
            <a:pPr marL="285750" indent="-285750">
              <a:buFont typeface="Arial" panose="020B0604020202020204" pitchFamily="34" charset="0"/>
              <a:buChar char="•"/>
            </a:pPr>
            <a:r>
              <a:rPr lang="en-US" sz="1800">
                <a:solidFill>
                  <a:schemeClr val="tx1"/>
                </a:solidFill>
              </a:rPr>
              <a:t>Money Orders</a:t>
            </a:r>
          </a:p>
          <a:p>
            <a:pPr marL="285750" indent="-285750">
              <a:buFont typeface="Arial" panose="020B0604020202020204" pitchFamily="34" charset="0"/>
              <a:buChar char="•"/>
            </a:pPr>
            <a:r>
              <a:rPr lang="en-US" sz="1800">
                <a:solidFill>
                  <a:schemeClr val="tx1"/>
                </a:solidFill>
              </a:rPr>
              <a:t>Credit Cards</a:t>
            </a:r>
          </a:p>
          <a:p>
            <a:pPr marL="285750" indent="-285750">
              <a:buFont typeface="Arial" panose="020B0604020202020204" pitchFamily="34" charset="0"/>
              <a:buChar char="•"/>
            </a:pPr>
            <a:r>
              <a:rPr lang="en-US" sz="1800">
                <a:solidFill>
                  <a:schemeClr val="tx1"/>
                </a:solidFill>
              </a:rPr>
              <a:t>Debit Cards</a:t>
            </a:r>
          </a:p>
          <a:p>
            <a:pPr marL="285750" indent="-285750">
              <a:buFont typeface="Arial" panose="020B0604020202020204" pitchFamily="34" charset="0"/>
              <a:buChar char="•"/>
            </a:pPr>
            <a:r>
              <a:rPr lang="en-US" sz="1800">
                <a:solidFill>
                  <a:schemeClr val="tx1"/>
                </a:solidFill>
              </a:rPr>
              <a:t>EFT (Electronic Funds Transfers)</a:t>
            </a:r>
          </a:p>
          <a:p>
            <a:pPr marL="285750" indent="-285750">
              <a:buFont typeface="Arial" panose="020B0604020202020204" pitchFamily="34" charset="0"/>
              <a:buChar char="•"/>
            </a:pPr>
            <a:r>
              <a:rPr lang="en-US" sz="1800">
                <a:solidFill>
                  <a:schemeClr val="tx1"/>
                </a:solidFill>
              </a:rPr>
              <a:t>Any Other Financial Instrument Authorized by the Fiscal Body</a:t>
            </a:r>
          </a:p>
          <a:p>
            <a:pPr marL="0" lvl="1"/>
            <a:r>
              <a:rPr lang="en-US">
                <a:solidFill>
                  <a:schemeClr val="tx1"/>
                </a:solidFill>
              </a:rPr>
              <a:t>		-Venmo, PayPal, Cashapp</a:t>
            </a:r>
          </a:p>
        </p:txBody>
      </p:sp>
      <p:pic>
        <p:nvPicPr>
          <p:cNvPr id="5" name="Picture 4" descr="A picture containing text, watch, black, compass&#10;&#10;AI-generated content may be incorrect.">
            <a:extLst>
              <a:ext uri="{FF2B5EF4-FFF2-40B4-BE49-F238E27FC236}">
                <a16:creationId xmlns:a16="http://schemas.microsoft.com/office/drawing/2014/main" id="{4ECFE31C-EA48-5DE4-AD30-9C5B05986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643" y="5168177"/>
            <a:ext cx="1828804" cy="1828804"/>
          </a:xfrm>
          <a:prstGeom prst="rect">
            <a:avLst/>
          </a:prstGeom>
        </p:spPr>
      </p:pic>
    </p:spTree>
    <p:extLst>
      <p:ext uri="{BB962C8B-B14F-4D97-AF65-F5344CB8AC3E}">
        <p14:creationId xmlns:p14="http://schemas.microsoft.com/office/powerpoint/2010/main" val="357151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742203" y="2902905"/>
            <a:ext cx="17188995" cy="6390775"/>
          </a:xfrm>
          <a:prstGeom prst="rect">
            <a:avLst/>
          </a:prstGeom>
          <a:solidFill>
            <a:srgbClr val="545454">
              <a:alpha val="4706"/>
            </a:srgbClr>
          </a:solidFill>
        </p:spPr>
        <p:txBody>
          <a:bodyPr/>
          <a:lstStyle/>
          <a:p>
            <a:endParaRPr lang="en-US" sz="1200"/>
          </a:p>
        </p:txBody>
      </p:sp>
      <p:sp>
        <p:nvSpPr>
          <p:cNvPr id="3" name="Freeform 3"/>
          <p:cNvSpPr/>
          <p:nvPr/>
        </p:nvSpPr>
        <p:spPr>
          <a:xfrm>
            <a:off x="5417185" y="0"/>
            <a:ext cx="7342664" cy="7342664"/>
          </a:xfrm>
          <a:custGeom>
            <a:avLst/>
            <a:gdLst/>
            <a:ahLst/>
            <a:cxnLst/>
            <a:rect l="l" t="t" r="r" b="b"/>
            <a:pathLst>
              <a:path w="11013996" h="11013996">
                <a:moveTo>
                  <a:pt x="0" y="0"/>
                </a:moveTo>
                <a:lnTo>
                  <a:pt x="11013995" y="0"/>
                </a:lnTo>
                <a:lnTo>
                  <a:pt x="11013995" y="11013996"/>
                </a:lnTo>
                <a:lnTo>
                  <a:pt x="0" y="11013996"/>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AutoShape 4"/>
          <p:cNvSpPr/>
          <p:nvPr/>
        </p:nvSpPr>
        <p:spPr>
          <a:xfrm>
            <a:off x="685800" y="410401"/>
            <a:ext cx="10820400" cy="6037198"/>
          </a:xfrm>
          <a:prstGeom prst="rect">
            <a:avLst/>
          </a:prstGeom>
          <a:solidFill>
            <a:srgbClr val="0A3268"/>
          </a:solidFill>
        </p:spPr>
        <p:txBody>
          <a:bodyPr/>
          <a:lstStyle/>
          <a:p>
            <a:endParaRPr lang="en-US" sz="1200"/>
          </a:p>
        </p:txBody>
      </p:sp>
      <p:sp>
        <p:nvSpPr>
          <p:cNvPr id="7" name="Freeform 7"/>
          <p:cNvSpPr/>
          <p:nvPr/>
        </p:nvSpPr>
        <p:spPr>
          <a:xfrm>
            <a:off x="10047423" y="702988"/>
            <a:ext cx="1188705" cy="196677"/>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8" name="AutoShape 8"/>
          <p:cNvSpPr/>
          <p:nvPr/>
        </p:nvSpPr>
        <p:spPr>
          <a:xfrm rot="-5400000">
            <a:off x="9029735" y="3593884"/>
            <a:ext cx="4328160" cy="0"/>
          </a:xfrm>
          <a:prstGeom prst="line">
            <a:avLst/>
          </a:prstGeom>
          <a:ln w="9525" cap="rnd">
            <a:solidFill>
              <a:srgbClr val="FFFFFF"/>
            </a:solidFill>
            <a:prstDash val="solid"/>
            <a:headEnd type="none" w="sm" len="sm"/>
            <a:tailEnd type="none" w="sm" len="sm"/>
          </a:ln>
        </p:spPr>
        <p:txBody>
          <a:bodyPr/>
          <a:lstStyle/>
          <a:p>
            <a:endParaRPr lang="en-US" sz="1200"/>
          </a:p>
        </p:txBody>
      </p:sp>
      <p:sp>
        <p:nvSpPr>
          <p:cNvPr id="9" name="TextBox 9"/>
          <p:cNvSpPr txBox="1"/>
          <p:nvPr/>
        </p:nvSpPr>
        <p:spPr>
          <a:xfrm>
            <a:off x="5732984" y="1429804"/>
            <a:ext cx="5503142" cy="1692771"/>
          </a:xfrm>
          <a:prstGeom prst="rect">
            <a:avLst/>
          </a:prstGeom>
        </p:spPr>
        <p:txBody>
          <a:bodyPr wrap="square" lIns="0" tIns="0" rIns="0" bIns="0" rtlCol="0" anchor="t">
            <a:spAutoFit/>
          </a:bodyPr>
          <a:lstStyle/>
          <a:p>
            <a:pPr>
              <a:lnSpc>
                <a:spcPts val="4424"/>
              </a:lnSpc>
            </a:pPr>
            <a:r>
              <a:rPr lang="en-US" sz="4515" spc="-266">
                <a:solidFill>
                  <a:srgbClr val="FFFFFF"/>
                </a:solidFill>
                <a:latin typeface="Arial Bold Italics"/>
                <a:ea typeface="Arial Bold Italics"/>
                <a:cs typeface="Arial Bold Italics"/>
                <a:sym typeface="Arial Bold Italics"/>
              </a:rPr>
              <a:t>PAUL D. JOYCE, CPA STATE  EXAMINER</a:t>
            </a:r>
          </a:p>
          <a:p>
            <a:pPr algn="just">
              <a:lnSpc>
                <a:spcPts val="4424"/>
              </a:lnSpc>
            </a:pPr>
            <a:endParaRPr lang="en-US" sz="4515" spc="-266">
              <a:solidFill>
                <a:srgbClr val="FFFFFF"/>
              </a:solidFill>
              <a:latin typeface="Arial Bold Italics"/>
              <a:ea typeface="Arial Bold Italics"/>
              <a:cs typeface="Arial Bold Italics"/>
              <a:sym typeface="Arial Bold Italics"/>
            </a:endParaRPr>
          </a:p>
        </p:txBody>
      </p:sp>
      <p:sp>
        <p:nvSpPr>
          <p:cNvPr id="10" name="TextBox 10"/>
          <p:cNvSpPr txBox="1"/>
          <p:nvPr/>
        </p:nvSpPr>
        <p:spPr>
          <a:xfrm>
            <a:off x="5914492" y="2820537"/>
            <a:ext cx="4603301" cy="2753511"/>
          </a:xfrm>
          <a:prstGeom prst="rect">
            <a:avLst/>
          </a:prstGeom>
        </p:spPr>
        <p:txBody>
          <a:bodyPr lIns="0" tIns="0" rIns="0" bIns="0" rtlCol="0" anchor="t">
            <a:spAutoFit/>
          </a:bodyPr>
          <a:lstStyle/>
          <a:p>
            <a:pPr algn="ctr">
              <a:lnSpc>
                <a:spcPts val="3122"/>
              </a:lnSpc>
              <a:spcBef>
                <a:spcPct val="0"/>
              </a:spcBef>
            </a:pPr>
            <a:r>
              <a:rPr lang="en-US" sz="2401" spc="48">
                <a:solidFill>
                  <a:srgbClr val="FFFFFF"/>
                </a:solidFill>
                <a:latin typeface="Arial"/>
                <a:ea typeface="Arial"/>
                <a:cs typeface="Arial"/>
                <a:sym typeface="Arial"/>
              </a:rPr>
              <a:t>Indiana’s State Examiner and the agency head for the State Board of Accounts, Paul Joyce coordinates and manages the post-audits and examinations of over 4,000 state and local governmental entities in Indiana.</a:t>
            </a:r>
          </a:p>
        </p:txBody>
      </p:sp>
      <p:pic>
        <p:nvPicPr>
          <p:cNvPr id="6" name="Picture 5" descr="A person in a suit and tie&#10;&#10;Description automatically generated">
            <a:extLst>
              <a:ext uri="{FF2B5EF4-FFF2-40B4-BE49-F238E27FC236}">
                <a16:creationId xmlns:a16="http://schemas.microsoft.com/office/drawing/2014/main" id="{372AF6A0-8126-7AA7-052F-58439B8413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5417184"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DA1C-E44C-894E-6554-0B5C720613EC}"/>
              </a:ext>
            </a:extLst>
          </p:cNvPr>
          <p:cNvSpPr>
            <a:spLocks noGrp="1"/>
          </p:cNvSpPr>
          <p:nvPr>
            <p:ph type="title"/>
          </p:nvPr>
        </p:nvSpPr>
        <p:spPr>
          <a:xfrm>
            <a:off x="2523574" y="478047"/>
            <a:ext cx="5649050" cy="1204912"/>
          </a:xfrm>
        </p:spPr>
        <p:txBody>
          <a:bodyPr>
            <a:normAutofit fontScale="90000"/>
          </a:bodyPr>
          <a:lstStyle/>
          <a:p>
            <a:r>
              <a:rPr lang="en-US"/>
              <a:t>Receiving Credit Cards Payments</a:t>
            </a:r>
          </a:p>
        </p:txBody>
      </p:sp>
      <p:sp>
        <p:nvSpPr>
          <p:cNvPr id="3" name="Text Placeholder 2">
            <a:extLst>
              <a:ext uri="{FF2B5EF4-FFF2-40B4-BE49-F238E27FC236}">
                <a16:creationId xmlns:a16="http://schemas.microsoft.com/office/drawing/2014/main" id="{3C73EE9F-C769-FED9-8393-B42117271B1D}"/>
              </a:ext>
            </a:extLst>
          </p:cNvPr>
          <p:cNvSpPr>
            <a:spLocks noGrp="1"/>
          </p:cNvSpPr>
          <p:nvPr>
            <p:ph type="body" idx="1"/>
          </p:nvPr>
        </p:nvSpPr>
        <p:spPr>
          <a:xfrm>
            <a:off x="2718601" y="2019901"/>
            <a:ext cx="6330630" cy="3984769"/>
          </a:xfrm>
        </p:spPr>
        <p:txBody>
          <a:bodyPr>
            <a:normAutofit/>
          </a:bodyPr>
          <a:lstStyle/>
          <a:p>
            <a:r>
              <a:rPr lang="en-US" sz="1600">
                <a:solidFill>
                  <a:schemeClr val="tx1"/>
                </a:solidFill>
              </a:rPr>
              <a:t>Indiana Code 36-1-8-11(f)</a:t>
            </a:r>
          </a:p>
          <a:p>
            <a:r>
              <a:rPr lang="en-US" sz="1600">
                <a:solidFill>
                  <a:schemeClr val="tx1"/>
                </a:solidFill>
              </a:rPr>
              <a:t>If a bank charges the unit a fee for accepting credit cards, you can collect from the customer using the card either </a:t>
            </a:r>
            <a:r>
              <a:rPr lang="en-US" sz="1600" b="1">
                <a:solidFill>
                  <a:schemeClr val="tx1"/>
                </a:solidFill>
              </a:rPr>
              <a:t>or </a:t>
            </a:r>
            <a:r>
              <a:rPr lang="en-US" sz="1600">
                <a:solidFill>
                  <a:schemeClr val="tx1"/>
                </a:solidFill>
              </a:rPr>
              <a:t>both:</a:t>
            </a:r>
          </a:p>
          <a:p>
            <a:pPr marL="742950" lvl="1" indent="-285750">
              <a:buFont typeface="Arial" panose="020B0604020202020204" pitchFamily="34" charset="0"/>
              <a:buChar char="•"/>
            </a:pPr>
            <a:r>
              <a:rPr lang="en-US">
                <a:solidFill>
                  <a:schemeClr val="tx1"/>
                </a:solidFill>
              </a:rPr>
              <a:t>Official fee that cannot exceed the transaction charge from the bank </a:t>
            </a:r>
          </a:p>
          <a:p>
            <a:pPr marL="742950" lvl="1" indent="-285750">
              <a:buFont typeface="Arial" panose="020B0604020202020204" pitchFamily="34" charset="0"/>
              <a:buChar char="•"/>
            </a:pPr>
            <a:r>
              <a:rPr lang="en-US">
                <a:solidFill>
                  <a:schemeClr val="tx1"/>
                </a:solidFill>
              </a:rPr>
              <a:t>Convenience fee</a:t>
            </a:r>
          </a:p>
          <a:p>
            <a:pPr marL="1200150" lvl="2" indent="-285750">
              <a:buFont typeface="Arial" panose="020B0604020202020204" pitchFamily="34" charset="0"/>
              <a:buChar char="•"/>
            </a:pPr>
            <a:r>
              <a:rPr lang="en-US">
                <a:solidFill>
                  <a:schemeClr val="tx1"/>
                </a:solidFill>
              </a:rPr>
              <a:t>Not to exceed $3</a:t>
            </a:r>
          </a:p>
          <a:p>
            <a:pPr marL="1200150" lvl="2" indent="-285750">
              <a:buFont typeface="Arial" panose="020B0604020202020204" pitchFamily="34" charset="0"/>
              <a:buChar char="•"/>
            </a:pPr>
            <a:r>
              <a:rPr lang="en-US">
                <a:solidFill>
                  <a:schemeClr val="tx1"/>
                </a:solidFill>
              </a:rPr>
              <a:t>Must be uniformly charged</a:t>
            </a:r>
          </a:p>
          <a:p>
            <a:pPr lvl="2"/>
            <a:r>
              <a:rPr lang="en-US">
                <a:solidFill>
                  <a:schemeClr val="tx1"/>
                </a:solidFill>
              </a:rPr>
              <a:t>Fees can be collected regardless of retail agreements between bank and credit card vendors that may prohibit such fees</a:t>
            </a:r>
          </a:p>
          <a:p>
            <a:pPr marL="1200150" lvl="2" indent="-285750">
              <a:buFont typeface="Arial" panose="020B0604020202020204" pitchFamily="34" charset="0"/>
              <a:buChar char="•"/>
            </a:pPr>
            <a:endParaRPr lang="en-US">
              <a:solidFill>
                <a:schemeClr val="tx1"/>
              </a:solidFill>
            </a:endParaRPr>
          </a:p>
          <a:p>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A1E3D337-E3BA-D8A5-796C-FBF1876B4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333" y="4546597"/>
            <a:ext cx="2119491" cy="2119491"/>
          </a:xfrm>
          <a:prstGeom prst="rect">
            <a:avLst/>
          </a:prstGeom>
        </p:spPr>
      </p:pic>
    </p:spTree>
    <p:extLst>
      <p:ext uri="{BB962C8B-B14F-4D97-AF65-F5344CB8AC3E}">
        <p14:creationId xmlns:p14="http://schemas.microsoft.com/office/powerpoint/2010/main" val="293085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DA1C-E44C-894E-6554-0B5C720613EC}"/>
              </a:ext>
            </a:extLst>
          </p:cNvPr>
          <p:cNvSpPr>
            <a:spLocks noGrp="1"/>
          </p:cNvSpPr>
          <p:nvPr>
            <p:ph type="title"/>
          </p:nvPr>
        </p:nvSpPr>
        <p:spPr>
          <a:xfrm>
            <a:off x="2614426" y="561758"/>
            <a:ext cx="5844866" cy="1204912"/>
          </a:xfrm>
        </p:spPr>
        <p:txBody>
          <a:bodyPr>
            <a:normAutofit fontScale="90000"/>
          </a:bodyPr>
          <a:lstStyle/>
          <a:p>
            <a:r>
              <a:rPr lang="en-US"/>
              <a:t>Receiving Credit Cards Payments </a:t>
            </a:r>
            <a:r>
              <a:rPr lang="en-US" sz="1800"/>
              <a:t>(continued)</a:t>
            </a:r>
            <a:endParaRPr lang="en-US"/>
          </a:p>
        </p:txBody>
      </p:sp>
      <p:sp>
        <p:nvSpPr>
          <p:cNvPr id="3" name="Text Placeholder 2">
            <a:extLst>
              <a:ext uri="{FF2B5EF4-FFF2-40B4-BE49-F238E27FC236}">
                <a16:creationId xmlns:a16="http://schemas.microsoft.com/office/drawing/2014/main" id="{3C73EE9F-C769-FED9-8393-B42117271B1D}"/>
              </a:ext>
            </a:extLst>
          </p:cNvPr>
          <p:cNvSpPr>
            <a:spLocks noGrp="1"/>
          </p:cNvSpPr>
          <p:nvPr>
            <p:ph type="body" idx="1"/>
          </p:nvPr>
        </p:nvSpPr>
        <p:spPr>
          <a:xfrm>
            <a:off x="2846876" y="2311473"/>
            <a:ext cx="6330630" cy="3984769"/>
          </a:xfrm>
        </p:spPr>
        <p:txBody>
          <a:bodyPr>
            <a:normAutofit/>
          </a:bodyPr>
          <a:lstStyle/>
          <a:p>
            <a:r>
              <a:rPr lang="en-US" sz="2000">
                <a:solidFill>
                  <a:schemeClr val="tx1"/>
                </a:solidFill>
              </a:rPr>
              <a:t>Indiana Code 36-1-8-11(f) </a:t>
            </a:r>
            <a:r>
              <a:rPr lang="en-US">
                <a:solidFill>
                  <a:schemeClr val="tx1"/>
                </a:solidFill>
              </a:rPr>
              <a:t>(continued) </a:t>
            </a:r>
          </a:p>
          <a:p>
            <a:pPr marL="342900" indent="-342900">
              <a:buFont typeface="Arial" panose="020B0604020202020204" pitchFamily="34" charset="0"/>
              <a:buChar char="•"/>
            </a:pPr>
            <a:r>
              <a:rPr lang="en-US" sz="2000">
                <a:solidFill>
                  <a:schemeClr val="tx1"/>
                </a:solidFill>
              </a:rPr>
              <a:t>Fees can be collected regardless of retail agreements between bank and credit card vendors that may prohibit such fees</a:t>
            </a:r>
          </a:p>
          <a:p>
            <a:r>
              <a:rPr lang="en-US" sz="2000">
                <a:solidFill>
                  <a:schemeClr val="tx1"/>
                </a:solidFill>
              </a:rPr>
              <a:t> IC 36-1-8-11(g) </a:t>
            </a:r>
          </a:p>
          <a:p>
            <a:pPr marL="342900" indent="-342900">
              <a:buFont typeface="Arial" panose="020B0604020202020204" pitchFamily="34" charset="0"/>
              <a:buChar char="•"/>
            </a:pPr>
            <a:r>
              <a:rPr lang="en-US" sz="2000">
                <a:solidFill>
                  <a:schemeClr val="tx1"/>
                </a:solidFill>
              </a:rPr>
              <a:t>If any service charges are assessed for accepting credit cards, you can pay them under IC 36-1-8-11</a:t>
            </a:r>
            <a:endParaRPr lang="en-US">
              <a:solidFill>
                <a:schemeClr val="tx1"/>
              </a:solidFill>
            </a:endParaRPr>
          </a:p>
          <a:p>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888AEC24-9E36-2ADE-5B31-B720DBFC3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8324" y="4416775"/>
            <a:ext cx="2441225" cy="2441225"/>
          </a:xfrm>
          <a:prstGeom prst="rect">
            <a:avLst/>
          </a:prstGeom>
        </p:spPr>
      </p:pic>
    </p:spTree>
    <p:extLst>
      <p:ext uri="{BB962C8B-B14F-4D97-AF65-F5344CB8AC3E}">
        <p14:creationId xmlns:p14="http://schemas.microsoft.com/office/powerpoint/2010/main" val="353096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CAAE906-2B27-2A66-D8C2-9006E561A9ED}"/>
              </a:ext>
            </a:extLst>
          </p:cNvPr>
          <p:cNvSpPr>
            <a:spLocks noGrp="1"/>
          </p:cNvSpPr>
          <p:nvPr>
            <p:ph type="title"/>
          </p:nvPr>
        </p:nvSpPr>
        <p:spPr>
          <a:xfrm>
            <a:off x="5746045" y="600992"/>
            <a:ext cx="5067984" cy="1324340"/>
          </a:xfrm>
        </p:spPr>
        <p:txBody>
          <a:bodyPr vert="horz" lIns="91440" tIns="45720" rIns="91440" bIns="45720" rtlCol="0" anchor="b">
            <a:noAutofit/>
          </a:bodyPr>
          <a:lstStyle/>
          <a:p>
            <a:r>
              <a:rPr lang="en-US" sz="3200"/>
              <a:t>Receiving Electronic Payments</a:t>
            </a:r>
          </a:p>
        </p:txBody>
      </p:sp>
      <p:sp>
        <p:nvSpPr>
          <p:cNvPr id="20" name="Rectangle 19">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Graphic 4" descr="Cloud Computing outline">
            <a:extLst>
              <a:ext uri="{FF2B5EF4-FFF2-40B4-BE49-F238E27FC236}">
                <a16:creationId xmlns:a16="http://schemas.microsoft.com/office/drawing/2014/main" id="{198B19C9-6C6E-B3C0-B7CE-E5C64C5485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1794" y="1119893"/>
            <a:ext cx="4095573" cy="4095573"/>
          </a:xfrm>
          <a:prstGeom prst="rect">
            <a:avLst/>
          </a:prstGeom>
        </p:spPr>
      </p:pic>
      <p:sp>
        <p:nvSpPr>
          <p:cNvPr id="13" name="Text Placeholder 3">
            <a:extLst>
              <a:ext uri="{FF2B5EF4-FFF2-40B4-BE49-F238E27FC236}">
                <a16:creationId xmlns:a16="http://schemas.microsoft.com/office/drawing/2014/main" id="{3FAEADBF-7D23-3F0B-B211-CBE9884A624D}"/>
              </a:ext>
            </a:extLst>
          </p:cNvPr>
          <p:cNvSpPr txBox="1">
            <a:spLocks/>
          </p:cNvSpPr>
          <p:nvPr/>
        </p:nvSpPr>
        <p:spPr>
          <a:xfrm>
            <a:off x="6495640" y="2116364"/>
            <a:ext cx="4093878" cy="2621309"/>
          </a:xfrm>
          <a:prstGeom prst="rect">
            <a:avLst/>
          </a:prstGeom>
        </p:spPr>
        <p:txBody>
          <a:bodyPr vert="horz" lIns="91440" tIns="45720" rIns="91440" bIns="45720" rtlCol="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Bef>
                <a:spcPts val="1000"/>
              </a:spcBef>
              <a:spcAft>
                <a:spcPts val="0"/>
              </a:spcAft>
              <a:buClr>
                <a:schemeClr val="accent1"/>
              </a:buClr>
              <a:buFont typeface="Wingdings 3" charset="2"/>
              <a:buChar char=""/>
            </a:pPr>
            <a:r>
              <a:rPr lang="en-US" sz="2400">
                <a:solidFill>
                  <a:schemeClr val="tx1">
                    <a:lumMod val="75000"/>
                    <a:lumOff val="25000"/>
                  </a:schemeClr>
                </a:solidFill>
              </a:rPr>
              <a:t>Types of Electronic Payments</a:t>
            </a:r>
          </a:p>
          <a:p>
            <a:pPr lvl="1">
              <a:spcBef>
                <a:spcPts val="1000"/>
              </a:spcBef>
              <a:spcAft>
                <a:spcPts val="0"/>
              </a:spcAft>
              <a:buClr>
                <a:schemeClr val="accent1"/>
              </a:buClr>
              <a:buFont typeface="Wingdings 3" charset="2"/>
              <a:buChar char=""/>
            </a:pPr>
            <a:r>
              <a:rPr lang="en-US" sz="2400">
                <a:solidFill>
                  <a:schemeClr val="tx1">
                    <a:lumMod val="75000"/>
                    <a:lumOff val="25000"/>
                  </a:schemeClr>
                </a:solidFill>
              </a:rPr>
              <a:t>PayPal</a:t>
            </a:r>
          </a:p>
          <a:p>
            <a:pPr lvl="1">
              <a:spcBef>
                <a:spcPts val="1000"/>
              </a:spcBef>
              <a:spcAft>
                <a:spcPts val="0"/>
              </a:spcAft>
              <a:buClr>
                <a:schemeClr val="accent1"/>
              </a:buClr>
              <a:buFont typeface="Wingdings 3" charset="2"/>
              <a:buChar char=""/>
            </a:pPr>
            <a:r>
              <a:rPr lang="en-US" sz="2400">
                <a:solidFill>
                  <a:schemeClr val="tx1">
                    <a:lumMod val="75000"/>
                    <a:lumOff val="25000"/>
                  </a:schemeClr>
                </a:solidFill>
              </a:rPr>
              <a:t>Venmo</a:t>
            </a:r>
          </a:p>
          <a:p>
            <a:pPr lvl="1">
              <a:spcBef>
                <a:spcPts val="1000"/>
              </a:spcBef>
              <a:spcAft>
                <a:spcPts val="0"/>
              </a:spcAft>
              <a:buClr>
                <a:schemeClr val="accent1"/>
              </a:buClr>
              <a:buFont typeface="Wingdings 3" charset="2"/>
              <a:buChar char=""/>
            </a:pPr>
            <a:r>
              <a:rPr lang="en-US" sz="2400">
                <a:solidFill>
                  <a:schemeClr val="tx1">
                    <a:lumMod val="75000"/>
                    <a:lumOff val="25000"/>
                  </a:schemeClr>
                </a:solidFill>
              </a:rPr>
              <a:t>Cash App</a:t>
            </a:r>
          </a:p>
        </p:txBody>
      </p:sp>
      <p:pic>
        <p:nvPicPr>
          <p:cNvPr id="3" name="Picture 2" descr="A picture containing text, watch, black, compass&#10;&#10;AI-generated content may be incorrect.">
            <a:extLst>
              <a:ext uri="{FF2B5EF4-FFF2-40B4-BE49-F238E27FC236}">
                <a16:creationId xmlns:a16="http://schemas.microsoft.com/office/drawing/2014/main" id="{8B0D8377-5BB9-4824-38B8-EDD8898E0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4702" y="4374241"/>
            <a:ext cx="2358653" cy="2358653"/>
          </a:xfrm>
          <a:prstGeom prst="rect">
            <a:avLst/>
          </a:prstGeom>
        </p:spPr>
      </p:pic>
    </p:spTree>
    <p:extLst>
      <p:ext uri="{BB962C8B-B14F-4D97-AF65-F5344CB8AC3E}">
        <p14:creationId xmlns:p14="http://schemas.microsoft.com/office/powerpoint/2010/main" val="4258282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CAAE906-2B27-2A66-D8C2-9006E561A9ED}"/>
              </a:ext>
            </a:extLst>
          </p:cNvPr>
          <p:cNvSpPr>
            <a:spLocks noGrp="1"/>
          </p:cNvSpPr>
          <p:nvPr>
            <p:ph type="title"/>
          </p:nvPr>
        </p:nvSpPr>
        <p:spPr>
          <a:xfrm>
            <a:off x="1046019" y="942108"/>
            <a:ext cx="3256550" cy="4969113"/>
          </a:xfrm>
        </p:spPr>
        <p:txBody>
          <a:bodyPr vert="horz" lIns="91440" tIns="45720" rIns="91440" bIns="45720" rtlCol="0" anchor="ctr">
            <a:normAutofit/>
          </a:bodyPr>
          <a:lstStyle/>
          <a:p>
            <a:r>
              <a:rPr lang="en-US" sz="4000">
                <a:solidFill>
                  <a:schemeClr val="tx2">
                    <a:lumMod val="75000"/>
                  </a:schemeClr>
                </a:solidFill>
              </a:rPr>
              <a:t>Receiving Electronic Payments</a:t>
            </a:r>
            <a:br>
              <a:rPr lang="en-US">
                <a:solidFill>
                  <a:schemeClr val="tx2">
                    <a:lumMod val="75000"/>
                  </a:schemeClr>
                </a:solidFill>
              </a:rPr>
            </a:br>
            <a:r>
              <a:rPr kumimoji="0" lang="en-US" sz="3200" b="0" i="0" u="none" strike="noStrike" cap="none" spc="0" normalizeH="0" baseline="0" noProof="0">
                <a:ln w="3175" cmpd="sng">
                  <a:noFill/>
                </a:ln>
                <a:solidFill>
                  <a:schemeClr val="tx2">
                    <a:lumMod val="75000"/>
                  </a:schemeClr>
                </a:solidFill>
                <a:effectLst/>
                <a:uLnTx/>
                <a:uFillTx/>
              </a:rPr>
              <a:t>(continued)</a:t>
            </a:r>
            <a:endParaRPr lang="en-US" sz="3200">
              <a:solidFill>
                <a:schemeClr val="tx2">
                  <a:lumMod val="75000"/>
                </a:schemeClr>
              </a:solidFill>
            </a:endParaRPr>
          </a:p>
        </p:txBody>
      </p:sp>
      <p:sp>
        <p:nvSpPr>
          <p:cNvPr id="20" name="Rectangle 1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2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2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2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2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2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3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3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3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3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3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3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3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13" name="Text Placeholder 3">
            <a:extLst>
              <a:ext uri="{FF2B5EF4-FFF2-40B4-BE49-F238E27FC236}">
                <a16:creationId xmlns:a16="http://schemas.microsoft.com/office/drawing/2014/main" id="{3FAEADBF-7D23-3F0B-B211-CBE9884A624D}"/>
              </a:ext>
            </a:extLst>
          </p:cNvPr>
          <p:cNvSpPr txBox="1">
            <a:spLocks/>
          </p:cNvSpPr>
          <p:nvPr/>
        </p:nvSpPr>
        <p:spPr>
          <a:xfrm>
            <a:off x="4871466" y="584203"/>
            <a:ext cx="6455549" cy="4969114"/>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Bef>
                <a:spcPts val="1000"/>
              </a:spcBef>
              <a:spcAft>
                <a:spcPts val="0"/>
              </a:spcAft>
              <a:buClr>
                <a:schemeClr val="accent1"/>
              </a:buClr>
              <a:buFont typeface="Wingdings 3" charset="2"/>
              <a:buChar char=""/>
            </a:pPr>
            <a:r>
              <a:rPr lang="en-US" sz="2000" b="1">
                <a:solidFill>
                  <a:schemeClr val="tx2">
                    <a:lumMod val="75000"/>
                  </a:schemeClr>
                </a:solidFill>
              </a:rPr>
              <a:t>Requirements of accepting electronic payments:</a:t>
            </a:r>
          </a:p>
          <a:p>
            <a:pPr lvl="1">
              <a:spcBef>
                <a:spcPts val="1000"/>
              </a:spcBef>
              <a:spcAft>
                <a:spcPts val="0"/>
              </a:spcAft>
              <a:buClr>
                <a:schemeClr val="accent1"/>
              </a:buClr>
              <a:buFont typeface="Wingdings 3" charset="2"/>
              <a:buChar char=""/>
            </a:pPr>
            <a:r>
              <a:rPr lang="en-US" sz="2000">
                <a:solidFill>
                  <a:schemeClr val="tx2">
                    <a:lumMod val="75000"/>
                  </a:schemeClr>
                </a:solidFill>
              </a:rPr>
              <a:t>Fiscal body authorizes use of payment method</a:t>
            </a:r>
          </a:p>
          <a:p>
            <a:pPr lvl="1">
              <a:spcBef>
                <a:spcPts val="1000"/>
              </a:spcBef>
              <a:spcAft>
                <a:spcPts val="0"/>
              </a:spcAft>
              <a:buClr>
                <a:schemeClr val="accent1"/>
              </a:buClr>
              <a:buFont typeface="Wingdings 3" charset="2"/>
              <a:buChar char=""/>
            </a:pPr>
            <a:r>
              <a:rPr lang="en-US" sz="2000">
                <a:solidFill>
                  <a:schemeClr val="tx2">
                    <a:lumMod val="75000"/>
                  </a:schemeClr>
                </a:solidFill>
              </a:rPr>
              <a:t>Authorized user for each account</a:t>
            </a:r>
          </a:p>
          <a:p>
            <a:pPr lvl="1">
              <a:spcBef>
                <a:spcPts val="1000"/>
              </a:spcBef>
              <a:spcAft>
                <a:spcPts val="0"/>
              </a:spcAft>
              <a:buClr>
                <a:schemeClr val="accent1"/>
              </a:buClr>
              <a:buFont typeface="Wingdings 3" charset="2"/>
              <a:buChar char=""/>
            </a:pPr>
            <a:r>
              <a:rPr lang="en-US" sz="2000">
                <a:solidFill>
                  <a:schemeClr val="tx2">
                    <a:lumMod val="75000"/>
                  </a:schemeClr>
                </a:solidFill>
              </a:rPr>
              <a:t>Timely receipting, recording, and depositing</a:t>
            </a:r>
          </a:p>
          <a:p>
            <a:pPr lvl="1">
              <a:spcBef>
                <a:spcPts val="1000"/>
              </a:spcBef>
              <a:spcAft>
                <a:spcPts val="0"/>
              </a:spcAft>
              <a:buClr>
                <a:schemeClr val="accent1"/>
              </a:buClr>
              <a:buFont typeface="Wingdings 3" charset="2"/>
              <a:buChar char=""/>
            </a:pPr>
            <a:r>
              <a:rPr lang="en-US" sz="2000">
                <a:solidFill>
                  <a:schemeClr val="tx2">
                    <a:lumMod val="75000"/>
                  </a:schemeClr>
                </a:solidFill>
              </a:rPr>
              <a:t>Monthly reconcilement must be completed</a:t>
            </a:r>
          </a:p>
          <a:p>
            <a:pPr lvl="1">
              <a:spcBef>
                <a:spcPts val="1000"/>
              </a:spcBef>
              <a:spcAft>
                <a:spcPts val="0"/>
              </a:spcAft>
              <a:buClr>
                <a:schemeClr val="accent1"/>
              </a:buClr>
              <a:buFont typeface="Wingdings 3" charset="2"/>
              <a:buChar char=""/>
            </a:pPr>
            <a:r>
              <a:rPr lang="en-US" sz="2000">
                <a:solidFill>
                  <a:schemeClr val="tx2">
                    <a:lumMod val="75000"/>
                  </a:schemeClr>
                </a:solidFill>
              </a:rPr>
              <a:t>Methods should not be used for disbursements</a:t>
            </a:r>
          </a:p>
          <a:p>
            <a:pPr lvl="1">
              <a:spcBef>
                <a:spcPts val="1000"/>
              </a:spcBef>
              <a:spcAft>
                <a:spcPts val="0"/>
              </a:spcAft>
              <a:buClr>
                <a:schemeClr val="accent1"/>
              </a:buClr>
              <a:buFont typeface="Wingdings 3" charset="2"/>
              <a:buChar char=""/>
            </a:pPr>
            <a:r>
              <a:rPr lang="en-US" sz="2000">
                <a:solidFill>
                  <a:schemeClr val="tx2">
                    <a:lumMod val="75000"/>
                  </a:schemeClr>
                </a:solidFill>
              </a:rPr>
              <a:t>Proper internal controls must be in place</a:t>
            </a:r>
          </a:p>
        </p:txBody>
      </p:sp>
      <p:pic>
        <p:nvPicPr>
          <p:cNvPr id="3" name="Picture 2" descr="A picture containing text, watch, black, compass&#10;&#10;AI-generated content may be incorrect.">
            <a:extLst>
              <a:ext uri="{FF2B5EF4-FFF2-40B4-BE49-F238E27FC236}">
                <a16:creationId xmlns:a16="http://schemas.microsoft.com/office/drawing/2014/main" id="{1C317DEC-2456-F199-B9FA-C8076E8A8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5854" y="4957610"/>
            <a:ext cx="1828804" cy="1828804"/>
          </a:xfrm>
          <a:prstGeom prst="rect">
            <a:avLst/>
          </a:prstGeom>
        </p:spPr>
      </p:pic>
    </p:spTree>
    <p:extLst>
      <p:ext uri="{BB962C8B-B14F-4D97-AF65-F5344CB8AC3E}">
        <p14:creationId xmlns:p14="http://schemas.microsoft.com/office/powerpoint/2010/main" val="331604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B04313C-FA03-3BB7-AA87-98D93E7ABBE6}"/>
            </a:ext>
          </a:extLst>
        </p:cNvPr>
        <p:cNvGrpSpPr/>
        <p:nvPr/>
      </p:nvGrpSpPr>
      <p:grpSpPr>
        <a:xfrm>
          <a:off x="0" y="0"/>
          <a:ext cx="0" cy="0"/>
          <a:chOff x="0" y="0"/>
          <a:chExt cx="0" cy="0"/>
        </a:xfrm>
      </p:grpSpPr>
      <p:grpSp>
        <p:nvGrpSpPr>
          <p:cNvPr id="130" name="Group 12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3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3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3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3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3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4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4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4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44" name="Group 14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4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4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4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4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5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5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5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5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5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5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5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58" name="Rectangle 15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0"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62" name="Rectangle 161">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65"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66"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67"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8"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69"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70"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71"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172"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173"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174"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175"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176"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178"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n-US"/>
          </a:p>
        </p:txBody>
      </p:sp>
      <p:sp>
        <p:nvSpPr>
          <p:cNvPr id="2" name="Title 1">
            <a:extLst>
              <a:ext uri="{FF2B5EF4-FFF2-40B4-BE49-F238E27FC236}">
                <a16:creationId xmlns:a16="http://schemas.microsoft.com/office/drawing/2014/main" id="{3A1114D9-B3D2-B2BB-000F-ECA714F3EA5C}"/>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a:solidFill>
                  <a:srgbClr val="FFFFFF"/>
                </a:solidFill>
              </a:rPr>
              <a:t>Disbursing Funds</a:t>
            </a:r>
          </a:p>
        </p:txBody>
      </p:sp>
      <p:pic>
        <p:nvPicPr>
          <p:cNvPr id="5" name="Picture 4" descr="A picture containing text, watch, black, compass&#10;&#10;AI-generated content may be incorrect.">
            <a:extLst>
              <a:ext uri="{FF2B5EF4-FFF2-40B4-BE49-F238E27FC236}">
                <a16:creationId xmlns:a16="http://schemas.microsoft.com/office/drawing/2014/main" id="{28BF1D0C-A4AC-8FF9-614E-5B116067F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762" y="4911434"/>
            <a:ext cx="1828804" cy="1828804"/>
          </a:xfrm>
          <a:prstGeom prst="rect">
            <a:avLst/>
          </a:prstGeom>
        </p:spPr>
      </p:pic>
      <p:graphicFrame>
        <p:nvGraphicFramePr>
          <p:cNvPr id="180" name="Text Placeholder 2">
            <a:extLst>
              <a:ext uri="{FF2B5EF4-FFF2-40B4-BE49-F238E27FC236}">
                <a16:creationId xmlns:a16="http://schemas.microsoft.com/office/drawing/2014/main" id="{82D02ABE-4A9E-394F-FC44-0EB58BD72C97}"/>
              </a:ext>
            </a:extLst>
          </p:cNvPr>
          <p:cNvGraphicFramePr/>
          <p:nvPr/>
        </p:nvGraphicFramePr>
        <p:xfrm>
          <a:off x="7712032" y="804334"/>
          <a:ext cx="3675634" cy="524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651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438848" y="1217615"/>
            <a:ext cx="8421688" cy="1325563"/>
          </a:xfrm>
        </p:spPr>
        <p:txBody>
          <a:bodyPr/>
          <a:lstStyle/>
          <a:p>
            <a:r>
              <a:rPr lang="en-US"/>
              <a:t>Credit Card Transactions</a:t>
            </a:r>
          </a:p>
        </p:txBody>
      </p:sp>
      <p:sp>
        <p:nvSpPr>
          <p:cNvPr id="3" name="Text Placeholder 2">
            <a:extLst>
              <a:ext uri="{FF2B5EF4-FFF2-40B4-BE49-F238E27FC236}">
                <a16:creationId xmlns:a16="http://schemas.microsoft.com/office/drawing/2014/main" id="{A45AD8B9-3719-4696-A80F-16A618C5D134}"/>
              </a:ext>
            </a:extLst>
          </p:cNvPr>
          <p:cNvSpPr>
            <a:spLocks noGrp="1"/>
          </p:cNvSpPr>
          <p:nvPr>
            <p:ph type="body" idx="1"/>
          </p:nvPr>
        </p:nvSpPr>
        <p:spPr>
          <a:xfrm>
            <a:off x="1761116" y="2778399"/>
            <a:ext cx="3924300" cy="823912"/>
          </a:xfrm>
        </p:spPr>
        <p:txBody>
          <a:bodyPr/>
          <a:lstStyle/>
          <a:p>
            <a:r>
              <a:rPr lang="en-US" u="sng"/>
              <a:t>Credit Cards</a:t>
            </a:r>
          </a:p>
        </p:txBody>
      </p:sp>
      <p:sp>
        <p:nvSpPr>
          <p:cNvPr id="4"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1761116" y="3834605"/>
            <a:ext cx="3924300" cy="1997867"/>
          </a:xfrm>
        </p:spPr>
        <p:txBody>
          <a:bodyPr>
            <a:normAutofit fontScale="85000" lnSpcReduction="10000"/>
          </a:bodyPr>
          <a:lstStyle/>
          <a:p>
            <a:pPr marL="285750" indent="-285750">
              <a:buFont typeface="Wingdings" panose="05000000000000000000" pitchFamily="2" charset="2"/>
              <a:buChar char="Ø"/>
            </a:pPr>
            <a:r>
              <a:rPr lang="en-US"/>
              <a:t>Board adopts policy in resolution or ordinance</a:t>
            </a:r>
          </a:p>
          <a:p>
            <a:pPr marL="285750" indent="-285750">
              <a:buFont typeface="Wingdings" panose="05000000000000000000" pitchFamily="2" charset="2"/>
              <a:buChar char="Ø"/>
            </a:pPr>
            <a:r>
              <a:rPr lang="en-US"/>
              <a:t>In Accordance with Libraries Manual chapter 1 </a:t>
            </a:r>
          </a:p>
        </p:txBody>
      </p:sp>
      <p:sp>
        <p:nvSpPr>
          <p:cNvPr id="5" name="Text Placeholder 4">
            <a:extLst>
              <a:ext uri="{FF2B5EF4-FFF2-40B4-BE49-F238E27FC236}">
                <a16:creationId xmlns:a16="http://schemas.microsoft.com/office/drawing/2014/main" id="{91CDEC5F-B8EE-4BC1-843F-13135E6E7AB2}"/>
              </a:ext>
            </a:extLst>
          </p:cNvPr>
          <p:cNvSpPr>
            <a:spLocks noGrp="1"/>
          </p:cNvSpPr>
          <p:nvPr>
            <p:ph type="body" sz="quarter" idx="3"/>
          </p:nvPr>
        </p:nvSpPr>
        <p:spPr>
          <a:xfrm>
            <a:off x="6259103" y="2778399"/>
            <a:ext cx="3943627" cy="823912"/>
          </a:xfrm>
        </p:spPr>
        <p:txBody>
          <a:bodyPr/>
          <a:lstStyle/>
          <a:p>
            <a:r>
              <a:rPr lang="en-US" u="sng"/>
              <a:t>Credit Card Policy Should Contain</a:t>
            </a:r>
          </a:p>
        </p:txBody>
      </p:sp>
      <p:sp>
        <p:nvSpPr>
          <p:cNvPr id="6" name="Content Placeholder 5">
            <a:extLst>
              <a:ext uri="{FF2B5EF4-FFF2-40B4-BE49-F238E27FC236}">
                <a16:creationId xmlns:a16="http://schemas.microsoft.com/office/drawing/2014/main" id="{50B65871-FA95-449A-B8BC-90486DE532EF}"/>
              </a:ext>
            </a:extLst>
          </p:cNvPr>
          <p:cNvSpPr>
            <a:spLocks noGrp="1"/>
          </p:cNvSpPr>
          <p:nvPr>
            <p:ph sz="quarter" idx="4"/>
          </p:nvPr>
        </p:nvSpPr>
        <p:spPr>
          <a:xfrm>
            <a:off x="6259104" y="3834604"/>
            <a:ext cx="3943627" cy="1997867"/>
          </a:xfrm>
        </p:spPr>
        <p:txBody>
          <a:bodyPr>
            <a:normAutofit fontScale="85000" lnSpcReduction="10000"/>
          </a:bodyPr>
          <a:lstStyle/>
          <a:p>
            <a:pPr marL="285750" indent="-285750">
              <a:buFont typeface="Wingdings" panose="05000000000000000000" pitchFamily="2" charset="2"/>
              <a:buChar char="Ø"/>
            </a:pPr>
            <a:r>
              <a:rPr lang="en-US"/>
              <a:t>Purposes for which card can be used</a:t>
            </a:r>
          </a:p>
          <a:p>
            <a:pPr marL="285750" indent="-285750">
              <a:buFont typeface="Wingdings" panose="05000000000000000000" pitchFamily="2" charset="2"/>
              <a:buChar char="Ø"/>
            </a:pPr>
            <a:r>
              <a:rPr lang="en-US"/>
              <a:t>Procedures for custody of card(s)</a:t>
            </a:r>
          </a:p>
          <a:p>
            <a:pPr marL="285750" indent="-285750">
              <a:buFont typeface="Wingdings" panose="05000000000000000000" pitchFamily="2" charset="2"/>
              <a:buChar char="Ø"/>
            </a:pPr>
            <a:r>
              <a:rPr lang="en-US"/>
              <a:t>Not used to bypass the claims process</a:t>
            </a:r>
          </a:p>
          <a:p>
            <a:pPr marL="285750" indent="-285750">
              <a:buFont typeface="Wingdings" panose="05000000000000000000" pitchFamily="2" charset="2"/>
              <a:buChar char="Ø"/>
            </a:pPr>
            <a:r>
              <a:rPr lang="en-US"/>
              <a:t>Requirements for supporting documentation</a:t>
            </a:r>
          </a:p>
        </p:txBody>
      </p:sp>
      <p:pic>
        <p:nvPicPr>
          <p:cNvPr id="8" name="Picture 7">
            <a:extLst>
              <a:ext uri="{FF2B5EF4-FFF2-40B4-BE49-F238E27FC236}">
                <a16:creationId xmlns:a16="http://schemas.microsoft.com/office/drawing/2014/main" id="{38F77A59-2C41-649B-9A90-1C0CA0770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9375" y="4534072"/>
            <a:ext cx="2212625" cy="2212625"/>
          </a:xfrm>
          <a:prstGeom prst="rect">
            <a:avLst/>
          </a:prstGeom>
        </p:spPr>
      </p:pic>
    </p:spTree>
    <p:extLst>
      <p:ext uri="{BB962C8B-B14F-4D97-AF65-F5344CB8AC3E}">
        <p14:creationId xmlns:p14="http://schemas.microsoft.com/office/powerpoint/2010/main" val="1663780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1465608" y="897600"/>
            <a:ext cx="8421688" cy="1325563"/>
          </a:xfrm>
        </p:spPr>
        <p:txBody>
          <a:bodyPr/>
          <a:lstStyle/>
          <a:p>
            <a:r>
              <a:rPr lang="en-US"/>
              <a:t>Credit Card Transactions (continued)</a:t>
            </a:r>
          </a:p>
        </p:txBody>
      </p:sp>
      <p:sp>
        <p:nvSpPr>
          <p:cNvPr id="5" name="Text Placeholder 4">
            <a:extLst>
              <a:ext uri="{FF2B5EF4-FFF2-40B4-BE49-F238E27FC236}">
                <a16:creationId xmlns:a16="http://schemas.microsoft.com/office/drawing/2014/main" id="{DDE59236-37DD-4582-A2A0-3F9A13A3B55D}"/>
              </a:ext>
            </a:extLst>
          </p:cNvPr>
          <p:cNvSpPr>
            <a:spLocks noGrp="1"/>
          </p:cNvSpPr>
          <p:nvPr>
            <p:ph type="body" idx="1"/>
          </p:nvPr>
        </p:nvSpPr>
        <p:spPr>
          <a:xfrm>
            <a:off x="2570156" y="1757498"/>
            <a:ext cx="5041620" cy="823912"/>
          </a:xfrm>
        </p:spPr>
        <p:txBody>
          <a:bodyPr/>
          <a:lstStyle/>
          <a:p>
            <a:r>
              <a:rPr lang="en-US"/>
              <a:t>Credit cards – Audit Tips</a:t>
            </a:r>
          </a:p>
        </p:txBody>
      </p:sp>
      <p:sp>
        <p:nvSpPr>
          <p:cNvPr id="6" name="Content Placeholder 5">
            <a:extLst>
              <a:ext uri="{FF2B5EF4-FFF2-40B4-BE49-F238E27FC236}">
                <a16:creationId xmlns:a16="http://schemas.microsoft.com/office/drawing/2014/main" id="{DE1CCF0F-F0BB-42D7-B3C2-C29336739F32}"/>
              </a:ext>
            </a:extLst>
          </p:cNvPr>
          <p:cNvSpPr>
            <a:spLocks noGrp="1"/>
          </p:cNvSpPr>
          <p:nvPr>
            <p:ph sz="half" idx="2"/>
          </p:nvPr>
        </p:nvSpPr>
        <p:spPr>
          <a:xfrm>
            <a:off x="2785309" y="2581410"/>
            <a:ext cx="6688494" cy="3047604"/>
          </a:xfrm>
        </p:spPr>
        <p:txBody>
          <a:bodyPr>
            <a:normAutofit/>
          </a:bodyPr>
          <a:lstStyle/>
          <a:p>
            <a:pPr marL="285750" indent="-285750">
              <a:buFont typeface="Courier New" panose="02070309020205020404" pitchFamily="49" charset="0"/>
              <a:buChar char="o"/>
            </a:pPr>
            <a:r>
              <a:rPr lang="en-US"/>
              <a:t>Internal Controls</a:t>
            </a:r>
          </a:p>
          <a:p>
            <a:pPr marL="285750" indent="-285750">
              <a:buFont typeface="Courier New" panose="02070309020205020404" pitchFamily="49" charset="0"/>
              <a:buChar char="o"/>
            </a:pPr>
            <a:r>
              <a:rPr lang="en-US"/>
              <a:t>Supporting documentation</a:t>
            </a:r>
          </a:p>
          <a:p>
            <a:pPr marL="285750" indent="-285750">
              <a:buFont typeface="Courier New" panose="02070309020205020404" pitchFamily="49" charset="0"/>
              <a:buChar char="o"/>
            </a:pPr>
            <a:r>
              <a:rPr lang="en-US"/>
              <a:t>Purposes for which card can be used</a:t>
            </a:r>
          </a:p>
          <a:p>
            <a:pPr marL="742950" lvl="1" indent="-285750">
              <a:buFont typeface="Courier New" panose="02070309020205020404" pitchFamily="49" charset="0"/>
              <a:buChar char="o"/>
            </a:pPr>
            <a:r>
              <a:rPr lang="en-US"/>
              <a:t>Original Receipts</a:t>
            </a:r>
          </a:p>
          <a:p>
            <a:pPr marL="742950" lvl="1" indent="-285750">
              <a:buFont typeface="Courier New" panose="02070309020205020404" pitchFamily="49" charset="0"/>
              <a:buChar char="o"/>
            </a:pPr>
            <a:r>
              <a:rPr lang="en-US"/>
              <a:t>Consider copying heat printed receipts &amp; attaching to original</a:t>
            </a:r>
          </a:p>
          <a:p>
            <a:pPr marL="742950" lvl="1" indent="-285750">
              <a:buFont typeface="Courier New" panose="02070309020205020404" pitchFamily="49" charset="0"/>
              <a:buChar char="o"/>
            </a:pPr>
            <a:r>
              <a:rPr lang="en-US"/>
              <a:t>Something should exist for each card usage</a:t>
            </a:r>
          </a:p>
          <a:p>
            <a:pPr marL="742950" lvl="1" indent="-285750">
              <a:buFont typeface="Courier New" panose="02070309020205020404" pitchFamily="49" charset="0"/>
              <a:buChar char="o"/>
            </a:pPr>
            <a:r>
              <a:rPr lang="en-US"/>
              <a:t>Cannot pay from statement alone</a:t>
            </a:r>
          </a:p>
          <a:p>
            <a:pPr marL="742950" lvl="1" indent="-285750">
              <a:buFont typeface="Courier New" panose="02070309020205020404" pitchFamily="49" charset="0"/>
              <a:buChar char="o"/>
            </a:pPr>
            <a:r>
              <a:rPr lang="en-US"/>
              <a:t>Late Fees / Interest</a:t>
            </a:r>
          </a:p>
        </p:txBody>
      </p:sp>
      <p:pic>
        <p:nvPicPr>
          <p:cNvPr id="4" name="Picture 3" descr="A picture containing text, watch, black, compass&#10;&#10;AI-generated content may be incorrect.">
            <a:extLst>
              <a:ext uri="{FF2B5EF4-FFF2-40B4-BE49-F238E27FC236}">
                <a16:creationId xmlns:a16="http://schemas.microsoft.com/office/drawing/2014/main" id="{E48AFAA3-A74D-BA8C-D035-A0690947E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267" y="4375944"/>
            <a:ext cx="2482055" cy="2482055"/>
          </a:xfrm>
          <a:prstGeom prst="rect">
            <a:avLst/>
          </a:prstGeom>
        </p:spPr>
      </p:pic>
    </p:spTree>
    <p:extLst>
      <p:ext uri="{BB962C8B-B14F-4D97-AF65-F5344CB8AC3E}">
        <p14:creationId xmlns:p14="http://schemas.microsoft.com/office/powerpoint/2010/main" val="1429429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1843391" y="624110"/>
            <a:ext cx="9383408" cy="1280890"/>
          </a:xfrm>
        </p:spPr>
        <p:txBody>
          <a:bodyPr>
            <a:normAutofit/>
          </a:bodyPr>
          <a:lstStyle/>
          <a:p>
            <a:r>
              <a:rPr lang="en-US">
                <a:solidFill>
                  <a:srgbClr val="FFFFFF"/>
                </a:solidFill>
              </a:rPr>
              <a:t>Electronic Payments</a:t>
            </a:r>
          </a:p>
        </p:txBody>
      </p:sp>
      <p:sp>
        <p:nvSpPr>
          <p:cNvPr id="13"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Content Placeholder 3">
            <a:extLst>
              <a:ext uri="{FF2B5EF4-FFF2-40B4-BE49-F238E27FC236}">
                <a16:creationId xmlns:a16="http://schemas.microsoft.com/office/drawing/2014/main" id="{33D8731E-4977-402E-8BFD-895B4D0544CC}"/>
              </a:ext>
            </a:extLst>
          </p:cNvPr>
          <p:cNvSpPr>
            <a:spLocks noGrp="1"/>
          </p:cNvSpPr>
          <p:nvPr>
            <p:ph idx="1"/>
          </p:nvPr>
        </p:nvSpPr>
        <p:spPr>
          <a:xfrm>
            <a:off x="872548" y="2529110"/>
            <a:ext cx="9383408" cy="3867181"/>
          </a:xfrm>
        </p:spPr>
        <p:txBody>
          <a:bodyPr>
            <a:noAutofit/>
          </a:bodyPr>
          <a:lstStyle/>
          <a:p>
            <a:pPr>
              <a:buFont typeface="Wingdings" panose="05000000000000000000" pitchFamily="2" charset="2"/>
              <a:buChar char="Ø"/>
            </a:pPr>
            <a:r>
              <a:rPr lang="en-US" sz="1600"/>
              <a:t>Indiana Code 36-12-3-16.5</a:t>
            </a:r>
          </a:p>
          <a:p>
            <a:pPr lvl="1">
              <a:buFont typeface="Wingdings" panose="05000000000000000000" pitchFamily="2" charset="2"/>
              <a:buChar char="Ø"/>
            </a:pPr>
            <a:r>
              <a:rPr lang="en-US" b="0" i="0">
                <a:solidFill>
                  <a:srgbClr val="333333"/>
                </a:solidFill>
                <a:effectLst/>
              </a:rPr>
              <a:t>"electronic funds transfer" means any transfer of funds, other than a transaction originated by check, draft, or similar paper instrument, that is initiated through an electronic terminal, telephone, or computer or magnetic tape for the purpose of ordering, instructing, or authorizing a financial institution to debit or credit an account.</a:t>
            </a:r>
          </a:p>
          <a:p>
            <a:pPr lvl="2">
              <a:buFont typeface="Courier New" panose="02070309020205020404" pitchFamily="49" charset="0"/>
              <a:buChar char="o"/>
            </a:pPr>
            <a:r>
              <a:rPr lang="en-US" sz="1600" b="0" i="0">
                <a:effectLst/>
              </a:rPr>
              <a:t>Online bill pay through bank, ACHs, etc.</a:t>
            </a:r>
          </a:p>
          <a:p>
            <a:pPr lvl="1">
              <a:buFont typeface="Wingdings" panose="05000000000000000000" pitchFamily="2" charset="2"/>
              <a:buChar char="Ø"/>
            </a:pPr>
            <a:r>
              <a:rPr lang="en-US" b="0" i="0">
                <a:solidFill>
                  <a:srgbClr val="333333"/>
                </a:solidFill>
                <a:effectLst/>
              </a:rPr>
              <a:t>A library board may adopt a resolution to authorize an electronic funds transfer method of payment of claims. If a library board adopts a resolution under this subsection, the public library may pay money from its funds by electronic funds transfer.</a:t>
            </a:r>
          </a:p>
          <a:p>
            <a:pPr lvl="1">
              <a:buFont typeface="Wingdings" panose="05000000000000000000" pitchFamily="2" charset="2"/>
              <a:buChar char="Ø"/>
            </a:pPr>
            <a:r>
              <a:rPr lang="en-US" b="0" i="0">
                <a:solidFill>
                  <a:srgbClr val="333333"/>
                </a:solidFill>
                <a:effectLst/>
              </a:rPr>
              <a:t>A public library that pays a claim by electronic funds transfer shall comply with all other requirements for the payment of claims by the public library.</a:t>
            </a:r>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E86FF7B1-CF8F-AD03-4C79-AB6E8089F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334" y="4614334"/>
            <a:ext cx="2243665" cy="2243665"/>
          </a:xfrm>
          <a:prstGeom prst="rect">
            <a:avLst/>
          </a:prstGeom>
        </p:spPr>
      </p:pic>
    </p:spTree>
    <p:extLst>
      <p:ext uri="{BB962C8B-B14F-4D97-AF65-F5344CB8AC3E}">
        <p14:creationId xmlns:p14="http://schemas.microsoft.com/office/powerpoint/2010/main" val="395185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6601-D9FA-5FC4-C892-B22CDCC1C03F}"/>
              </a:ext>
            </a:extLst>
          </p:cNvPr>
          <p:cNvSpPr>
            <a:spLocks noGrp="1"/>
          </p:cNvSpPr>
          <p:nvPr>
            <p:ph type="title"/>
          </p:nvPr>
        </p:nvSpPr>
        <p:spPr/>
        <p:txBody>
          <a:bodyPr/>
          <a:lstStyle/>
          <a:p>
            <a:r>
              <a:rPr lang="en-US"/>
              <a:t>Electronic Payments (continued)</a:t>
            </a:r>
          </a:p>
        </p:txBody>
      </p:sp>
      <p:sp>
        <p:nvSpPr>
          <p:cNvPr id="3" name="Content Placeholder 2">
            <a:extLst>
              <a:ext uri="{FF2B5EF4-FFF2-40B4-BE49-F238E27FC236}">
                <a16:creationId xmlns:a16="http://schemas.microsoft.com/office/drawing/2014/main" id="{21E35755-EA83-4B5D-D50E-6D804F6F3DAC}"/>
              </a:ext>
            </a:extLst>
          </p:cNvPr>
          <p:cNvSpPr>
            <a:spLocks noGrp="1"/>
          </p:cNvSpPr>
          <p:nvPr>
            <p:ph idx="1"/>
          </p:nvPr>
        </p:nvSpPr>
        <p:spPr>
          <a:xfrm>
            <a:off x="1638300" y="2153354"/>
            <a:ext cx="8915400" cy="4080535"/>
          </a:xfrm>
        </p:spPr>
        <p:txBody>
          <a:bodyPr>
            <a:normAutofit fontScale="92500" lnSpcReduction="10000"/>
          </a:bodyPr>
          <a:lstStyle/>
          <a:p>
            <a:r>
              <a:rPr lang="en-US" sz="2000"/>
              <a:t>IC 5-11-10-2 </a:t>
            </a:r>
          </a:p>
          <a:p>
            <a:pPr lvl="1"/>
            <a:r>
              <a:rPr lang="en-US" sz="1800"/>
              <a:t>Claim must be approved by the fiscal officer or person receiving the goods or services</a:t>
            </a:r>
          </a:p>
          <a:p>
            <a:pPr lvl="1"/>
            <a:r>
              <a:rPr lang="en-US" sz="1800"/>
              <a:t>Be audited for correctness and approved by the disbursing officer</a:t>
            </a:r>
          </a:p>
          <a:p>
            <a:pPr lvl="1"/>
            <a:r>
              <a:rPr lang="en-US" sz="1800"/>
              <a:t>Be allowed by the governing body having jurisdiction over allowance of such claims before they are paid.</a:t>
            </a:r>
          </a:p>
          <a:p>
            <a:pPr lvl="2"/>
            <a:r>
              <a:rPr lang="en-US" sz="1600"/>
              <a:t>Unless there is a resolution allowing certain claims to be paid prior to governing body approval (IC 36-12-3-16). This is discussed in an upcoming slide.</a:t>
            </a:r>
          </a:p>
          <a:p>
            <a:r>
              <a:rPr lang="en-US" sz="2000"/>
              <a:t>IC 36-12-3-16 (c) </a:t>
            </a:r>
          </a:p>
          <a:p>
            <a:pPr lvl="1"/>
            <a:r>
              <a:rPr lang="en-US" sz="1800" b="0" i="0">
                <a:effectLst/>
              </a:rPr>
              <a:t>Each payment of expenses lawfully incurred for library purposes must be supported by a fully itemized invoice or other documentation. The library director shall certify to the library board before payment that each claim for payment is true and correct. </a:t>
            </a:r>
            <a:endParaRPr lang="en-US" sz="1800"/>
          </a:p>
          <a:p>
            <a:pPr lvl="2"/>
            <a:endParaRPr lang="en-US" sz="1600"/>
          </a:p>
          <a:p>
            <a:pPr marL="914400" lvl="2" indent="0">
              <a:buNone/>
            </a:pPr>
            <a:endParaRPr lang="en-US" sz="1600"/>
          </a:p>
          <a:p>
            <a:pPr marL="457200" lvl="1" indent="0">
              <a:buNone/>
            </a:pPr>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DEEDD492-830D-B245-1705-3D04235E4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0309" y="4840110"/>
            <a:ext cx="1828804" cy="1828804"/>
          </a:xfrm>
          <a:prstGeom prst="rect">
            <a:avLst/>
          </a:prstGeom>
        </p:spPr>
      </p:pic>
    </p:spTree>
    <p:extLst>
      <p:ext uri="{BB962C8B-B14F-4D97-AF65-F5344CB8AC3E}">
        <p14:creationId xmlns:p14="http://schemas.microsoft.com/office/powerpoint/2010/main" val="10768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D81D6-9C05-EDED-7887-61456AED35E3}"/>
              </a:ext>
            </a:extLst>
          </p:cNvPr>
          <p:cNvSpPr>
            <a:spLocks noGrp="1"/>
          </p:cNvSpPr>
          <p:nvPr>
            <p:ph type="title"/>
          </p:nvPr>
        </p:nvSpPr>
        <p:spPr>
          <a:xfrm>
            <a:off x="9392813" y="3101093"/>
            <a:ext cx="2454052" cy="3029344"/>
          </a:xfrm>
        </p:spPr>
        <p:txBody>
          <a:bodyPr>
            <a:normAutofit/>
          </a:bodyPr>
          <a:lstStyle/>
          <a:p>
            <a:r>
              <a:rPr lang="en-US" sz="3000">
                <a:solidFill>
                  <a:schemeClr val="bg1"/>
                </a:solidFill>
              </a:rPr>
              <a:t>Electronic Payments (continued)</a:t>
            </a:r>
          </a:p>
        </p:txBody>
      </p:sp>
      <p:sp>
        <p:nvSpPr>
          <p:cNvPr id="15" name="Freeform: Shape 14">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A2A525F8-BF68-820F-1564-B0CDF2DFD427}"/>
              </a:ext>
            </a:extLst>
          </p:cNvPr>
          <p:cNvGraphicFramePr>
            <a:graphicFrameLocks noGrp="1"/>
          </p:cNvGraphicFramePr>
          <p:nvPr>
            <p:ph idx="1"/>
            <p:extLst>
              <p:ext uri="{D42A27DB-BD31-4B8C-83A1-F6EECF244321}">
                <p14:modId xmlns:p14="http://schemas.microsoft.com/office/powerpoint/2010/main" val="3409342434"/>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EFC40106-4FD1-E171-B6D0-88868194C0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9930" y="4431199"/>
            <a:ext cx="2604462" cy="260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2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BA37-E91E-8E94-B15C-2685D759DC81}"/>
              </a:ext>
            </a:extLst>
          </p:cNvPr>
          <p:cNvSpPr>
            <a:spLocks noGrp="1"/>
          </p:cNvSpPr>
          <p:nvPr>
            <p:ph type="title"/>
          </p:nvPr>
        </p:nvSpPr>
        <p:spPr>
          <a:xfrm>
            <a:off x="2592925" y="624110"/>
            <a:ext cx="8911687" cy="1280890"/>
          </a:xfrm>
        </p:spPr>
        <p:txBody>
          <a:bodyPr>
            <a:normAutofit/>
          </a:bodyPr>
          <a:lstStyle/>
          <a:p>
            <a:r>
              <a:rPr lang="en-US"/>
              <a:t>Today’s Topics:</a:t>
            </a:r>
          </a:p>
        </p:txBody>
      </p:sp>
      <p:sp>
        <p:nvSpPr>
          <p:cNvPr id="3" name="Content Placeholder 2">
            <a:extLst>
              <a:ext uri="{FF2B5EF4-FFF2-40B4-BE49-F238E27FC236}">
                <a16:creationId xmlns:a16="http://schemas.microsoft.com/office/drawing/2014/main" id="{52111114-B869-B26C-6D5B-42A5D16DF5A2}"/>
              </a:ext>
            </a:extLst>
          </p:cNvPr>
          <p:cNvSpPr>
            <a:spLocks noGrp="1"/>
          </p:cNvSpPr>
          <p:nvPr>
            <p:ph idx="1"/>
          </p:nvPr>
        </p:nvSpPr>
        <p:spPr>
          <a:xfrm>
            <a:off x="2589212" y="2125362"/>
            <a:ext cx="5835121" cy="3785860"/>
          </a:xfrm>
        </p:spPr>
        <p:txBody>
          <a:bodyPr>
            <a:normAutofit/>
          </a:bodyPr>
          <a:lstStyle/>
          <a:p>
            <a:r>
              <a:rPr lang="en-US"/>
              <a:t>New Legislation</a:t>
            </a:r>
          </a:p>
          <a:p>
            <a:r>
              <a:rPr lang="en-US"/>
              <a:t>Gateway Housekeeping</a:t>
            </a:r>
          </a:p>
          <a:p>
            <a:r>
              <a:rPr lang="en-US"/>
              <a:t>Accounts Payable and Accounts Receivable</a:t>
            </a:r>
          </a:p>
          <a:p>
            <a:r>
              <a:rPr lang="en-US"/>
              <a:t>Stale Dated Checks</a:t>
            </a:r>
          </a:p>
          <a:p>
            <a:r>
              <a:rPr lang="en-US"/>
              <a:t>Electronic Receipts and Payments</a:t>
            </a:r>
          </a:p>
          <a:p>
            <a:r>
              <a:rPr lang="en-US"/>
              <a:t>Banking</a:t>
            </a:r>
          </a:p>
          <a:p>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8B01D5D8-5FB5-F527-8DBA-7592E7E23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452" y="2561913"/>
            <a:ext cx="2873159" cy="2873159"/>
          </a:xfrm>
          <a:prstGeom prst="rect">
            <a:avLst/>
          </a:prstGeom>
        </p:spPr>
      </p:pic>
    </p:spTree>
    <p:extLst>
      <p:ext uri="{BB962C8B-B14F-4D97-AF65-F5344CB8AC3E}">
        <p14:creationId xmlns:p14="http://schemas.microsoft.com/office/powerpoint/2010/main" val="2121826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AF63-E4AC-32AF-2C86-88A2FA19101E}"/>
              </a:ext>
            </a:extLst>
          </p:cNvPr>
          <p:cNvSpPr>
            <a:spLocks noGrp="1"/>
          </p:cNvSpPr>
          <p:nvPr>
            <p:ph type="title"/>
          </p:nvPr>
        </p:nvSpPr>
        <p:spPr>
          <a:xfrm>
            <a:off x="2592925" y="624110"/>
            <a:ext cx="8911687" cy="1280890"/>
          </a:xfrm>
        </p:spPr>
        <p:txBody>
          <a:bodyPr>
            <a:normAutofit/>
          </a:bodyPr>
          <a:lstStyle/>
          <a:p>
            <a:r>
              <a:rPr lang="en-US"/>
              <a:t>Electronic Payments (continued)</a:t>
            </a:r>
            <a:br>
              <a:rPr lang="en-US"/>
            </a:br>
            <a:r>
              <a:rPr lang="en-US"/>
              <a:t>- Initiating the Payment</a:t>
            </a:r>
          </a:p>
        </p:txBody>
      </p:sp>
      <p:sp>
        <p:nvSpPr>
          <p:cNvPr id="3" name="Content Placeholder 2">
            <a:extLst>
              <a:ext uri="{FF2B5EF4-FFF2-40B4-BE49-F238E27FC236}">
                <a16:creationId xmlns:a16="http://schemas.microsoft.com/office/drawing/2014/main" id="{ED93AED4-DA88-61BE-0940-298DF0F825DC}"/>
              </a:ext>
            </a:extLst>
          </p:cNvPr>
          <p:cNvSpPr>
            <a:spLocks noGrp="1"/>
          </p:cNvSpPr>
          <p:nvPr>
            <p:ph idx="1"/>
          </p:nvPr>
        </p:nvSpPr>
        <p:spPr>
          <a:xfrm>
            <a:off x="2589212" y="2125362"/>
            <a:ext cx="5835121" cy="3785860"/>
          </a:xfrm>
        </p:spPr>
        <p:txBody>
          <a:bodyPr>
            <a:normAutofit lnSpcReduction="10000"/>
          </a:bodyPr>
          <a:lstStyle/>
          <a:p>
            <a:pPr marL="0" indent="0">
              <a:buNone/>
            </a:pPr>
            <a:r>
              <a:rPr lang="en-US"/>
              <a:t>Why can’t a library give permission for a third party to “pull” a payment?</a:t>
            </a:r>
          </a:p>
          <a:p>
            <a:r>
              <a:rPr lang="en-US"/>
              <a:t>Things to consider:</a:t>
            </a:r>
          </a:p>
          <a:p>
            <a:pPr lvl="1"/>
            <a:r>
              <a:rPr lang="en-US"/>
              <a:t>IC 5-11-10-2 documents the claims process and that the fiscal officer has the control to disburse funds of the library.</a:t>
            </a:r>
          </a:p>
          <a:p>
            <a:pPr lvl="1"/>
            <a:r>
              <a:rPr lang="en-US"/>
              <a:t>The fiscal officer is charged with safeguarding the assets of the library.</a:t>
            </a:r>
          </a:p>
          <a:p>
            <a:pPr lvl="1"/>
            <a:r>
              <a:rPr lang="en-US"/>
              <a:t>When you allow a 3</a:t>
            </a:r>
            <a:r>
              <a:rPr lang="en-US" baseline="30000"/>
              <a:t>rd</a:t>
            </a:r>
            <a:r>
              <a:rPr lang="en-US"/>
              <a:t> party authority to “pull” from your bank account you are giving them the power or control to write a check from your account.  Thus, the fiscal officer cannot safeguard those assets as control has been given to 3</a:t>
            </a:r>
            <a:r>
              <a:rPr lang="en-US" baseline="30000"/>
              <a:t>rd</a:t>
            </a:r>
            <a:r>
              <a:rPr lang="en-US"/>
              <a:t> party.</a:t>
            </a:r>
          </a:p>
        </p:txBody>
      </p:sp>
      <p:pic>
        <p:nvPicPr>
          <p:cNvPr id="5" name="Picture 4" descr="A picture containing text, watch, black, compass&#10;&#10;AI-generated content may be incorrect.">
            <a:extLst>
              <a:ext uri="{FF2B5EF4-FFF2-40B4-BE49-F238E27FC236}">
                <a16:creationId xmlns:a16="http://schemas.microsoft.com/office/drawing/2014/main" id="{9EEAF402-3A33-257E-7C2A-C38BD5DC4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2788" y="4187513"/>
            <a:ext cx="2873159" cy="2873159"/>
          </a:xfrm>
          <a:prstGeom prst="rect">
            <a:avLst/>
          </a:prstGeom>
        </p:spPr>
      </p:pic>
    </p:spTree>
    <p:extLst>
      <p:ext uri="{BB962C8B-B14F-4D97-AF65-F5344CB8AC3E}">
        <p14:creationId xmlns:p14="http://schemas.microsoft.com/office/powerpoint/2010/main" val="3681136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6DC5F-0CDE-B75E-7DF9-953C2214119E}"/>
              </a:ext>
            </a:extLst>
          </p:cNvPr>
          <p:cNvSpPr>
            <a:spLocks noGrp="1"/>
          </p:cNvSpPr>
          <p:nvPr>
            <p:ph type="title"/>
          </p:nvPr>
        </p:nvSpPr>
        <p:spPr>
          <a:xfrm>
            <a:off x="1794897" y="624110"/>
            <a:ext cx="9712998" cy="1280890"/>
          </a:xfrm>
        </p:spPr>
        <p:txBody>
          <a:bodyPr>
            <a:normAutofit/>
          </a:bodyPr>
          <a:lstStyle/>
          <a:p>
            <a:r>
              <a:rPr lang="en-US"/>
              <a:t>Electronic Payments (continued)</a:t>
            </a:r>
            <a:br>
              <a:rPr lang="en-US"/>
            </a:br>
            <a:r>
              <a:rPr lang="en-US"/>
              <a:t>- Automatic Payments or “Pulling”</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3175B6E7-BB52-210D-3E88-7E3C2E8A5213}"/>
              </a:ext>
            </a:extLst>
          </p:cNvPr>
          <p:cNvGraphicFramePr>
            <a:graphicFrameLocks noGrp="1"/>
          </p:cNvGraphicFramePr>
          <p:nvPr>
            <p:ph idx="1"/>
            <p:extLst>
              <p:ext uri="{D42A27DB-BD31-4B8C-83A1-F6EECF244321}">
                <p14:modId xmlns:p14="http://schemas.microsoft.com/office/powerpoint/2010/main" val="2905775017"/>
              </p:ext>
            </p:extLst>
          </p:nvPr>
        </p:nvGraphicFramePr>
        <p:xfrm>
          <a:off x="1375791" y="205026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 watch, black, compass&#10;&#10;AI-generated content may be incorrect.">
            <a:extLst>
              <a:ext uri="{FF2B5EF4-FFF2-40B4-BE49-F238E27FC236}">
                <a16:creationId xmlns:a16="http://schemas.microsoft.com/office/drawing/2014/main" id="{EFFB1D0D-9DA7-9A7E-F579-2CF9B9E0C1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3195" y="5029196"/>
            <a:ext cx="1828804" cy="1828804"/>
          </a:xfrm>
          <a:prstGeom prst="rect">
            <a:avLst/>
          </a:prstGeom>
        </p:spPr>
      </p:pic>
    </p:spTree>
    <p:extLst>
      <p:ext uri="{BB962C8B-B14F-4D97-AF65-F5344CB8AC3E}">
        <p14:creationId xmlns:p14="http://schemas.microsoft.com/office/powerpoint/2010/main" val="592537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1316290" y="1116110"/>
            <a:ext cx="8421688" cy="1325563"/>
          </a:xfrm>
        </p:spPr>
        <p:txBody>
          <a:bodyPr/>
          <a:lstStyle/>
          <a:p>
            <a:r>
              <a:rPr lang="en-US"/>
              <a:t>Electronic Payments</a:t>
            </a:r>
          </a:p>
        </p:txBody>
      </p:sp>
      <p:sp>
        <p:nvSpPr>
          <p:cNvPr id="5" name="Text Placeholder 4">
            <a:extLst>
              <a:ext uri="{FF2B5EF4-FFF2-40B4-BE49-F238E27FC236}">
                <a16:creationId xmlns:a16="http://schemas.microsoft.com/office/drawing/2014/main" id="{DDE59236-37DD-4582-A2A0-3F9A13A3B55D}"/>
              </a:ext>
            </a:extLst>
          </p:cNvPr>
          <p:cNvSpPr>
            <a:spLocks noGrp="1"/>
          </p:cNvSpPr>
          <p:nvPr>
            <p:ph type="body" idx="1"/>
          </p:nvPr>
        </p:nvSpPr>
        <p:spPr>
          <a:xfrm>
            <a:off x="2454022" y="1918454"/>
            <a:ext cx="8246215" cy="1046439"/>
          </a:xfrm>
        </p:spPr>
        <p:txBody>
          <a:bodyPr/>
          <a:lstStyle/>
          <a:p>
            <a:r>
              <a:rPr lang="en-US" sz="2400"/>
              <a:t>Payments prior to Governing Board Approval</a:t>
            </a:r>
          </a:p>
        </p:txBody>
      </p:sp>
      <p:sp>
        <p:nvSpPr>
          <p:cNvPr id="6" name="Content Placeholder 5">
            <a:extLst>
              <a:ext uri="{FF2B5EF4-FFF2-40B4-BE49-F238E27FC236}">
                <a16:creationId xmlns:a16="http://schemas.microsoft.com/office/drawing/2014/main" id="{DE1CCF0F-F0BB-42D7-B3C2-C29336739F32}"/>
              </a:ext>
            </a:extLst>
          </p:cNvPr>
          <p:cNvSpPr>
            <a:spLocks noGrp="1"/>
          </p:cNvSpPr>
          <p:nvPr>
            <p:ph sz="half" idx="2"/>
          </p:nvPr>
        </p:nvSpPr>
        <p:spPr>
          <a:xfrm>
            <a:off x="2633418" y="3147198"/>
            <a:ext cx="6688495" cy="1472656"/>
          </a:xfrm>
        </p:spPr>
        <p:txBody>
          <a:bodyPr>
            <a:normAutofit/>
          </a:bodyPr>
          <a:lstStyle/>
          <a:p>
            <a:pPr marL="285750" indent="-285750">
              <a:buFont typeface="Courier New" panose="02070309020205020404" pitchFamily="49" charset="0"/>
              <a:buChar char="o"/>
            </a:pPr>
            <a:r>
              <a:rPr lang="en-US" sz="1600"/>
              <a:t>Ability to pay certain items described in an ordinance prior to governing body approval</a:t>
            </a:r>
          </a:p>
          <a:p>
            <a:pPr marL="742950" lvl="1" indent="-285750">
              <a:buFont typeface="Courier New" panose="02070309020205020404" pitchFamily="49" charset="0"/>
              <a:buChar char="o"/>
            </a:pPr>
            <a:r>
              <a:rPr lang="en-US" sz="1600"/>
              <a:t>IC 36-12-3-16</a:t>
            </a:r>
          </a:p>
        </p:txBody>
      </p:sp>
      <p:sp>
        <p:nvSpPr>
          <p:cNvPr id="4" name="TextBox 3">
            <a:extLst>
              <a:ext uri="{FF2B5EF4-FFF2-40B4-BE49-F238E27FC236}">
                <a16:creationId xmlns:a16="http://schemas.microsoft.com/office/drawing/2014/main" id="{F7CE2F64-5165-B339-3DED-CF50A6461C23}"/>
              </a:ext>
            </a:extLst>
          </p:cNvPr>
          <p:cNvSpPr txBox="1"/>
          <p:nvPr/>
        </p:nvSpPr>
        <p:spPr>
          <a:xfrm>
            <a:off x="2633418" y="4406745"/>
            <a:ext cx="7650759" cy="1138773"/>
          </a:xfrm>
          <a:prstGeom prst="rect">
            <a:avLst/>
          </a:prstGeom>
          <a:noFill/>
        </p:spPr>
        <p:txBody>
          <a:bodyPr wrap="square" rtlCol="0">
            <a:spAutoFit/>
          </a:bodyPr>
          <a:lstStyle/>
          <a:p>
            <a:pPr marL="285750" indent="-285750">
              <a:buFont typeface="Courier New" panose="02070309020205020404" pitchFamily="49" charset="0"/>
              <a:buChar char="o"/>
            </a:pPr>
            <a:r>
              <a:rPr lang="en-US" sz="1600"/>
              <a:t>Resolution is required</a:t>
            </a:r>
          </a:p>
          <a:p>
            <a:pPr marL="285750" indent="-285750">
              <a:buFont typeface="Courier New" panose="02070309020205020404" pitchFamily="49" charset="0"/>
              <a:buChar char="o"/>
            </a:pPr>
            <a:r>
              <a:rPr lang="en-US" sz="1600"/>
              <a:t>Is not meant to bypass the claims process</a:t>
            </a:r>
          </a:p>
          <a:p>
            <a:pPr marL="285750" indent="-285750">
              <a:buFont typeface="Courier New" panose="02070309020205020404" pitchFamily="49" charset="0"/>
              <a:buChar char="o"/>
            </a:pPr>
            <a:r>
              <a:rPr lang="en-US" sz="1600"/>
              <a:t>Payments still get approved at the next meeting of the governing board</a:t>
            </a:r>
          </a:p>
          <a:p>
            <a:endParaRPr lang="en-US" sz="2000"/>
          </a:p>
        </p:txBody>
      </p:sp>
      <p:pic>
        <p:nvPicPr>
          <p:cNvPr id="7" name="Picture 6" descr="A picture containing text, watch, black, compass&#10;&#10;AI-generated content may be incorrect.">
            <a:extLst>
              <a:ext uri="{FF2B5EF4-FFF2-40B4-BE49-F238E27FC236}">
                <a16:creationId xmlns:a16="http://schemas.microsoft.com/office/drawing/2014/main" id="{2E63E156-6A17-9B57-3D7B-3898D9697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798" y="4749798"/>
            <a:ext cx="2108202" cy="2108202"/>
          </a:xfrm>
          <a:prstGeom prst="rect">
            <a:avLst/>
          </a:prstGeom>
        </p:spPr>
      </p:pic>
    </p:spTree>
    <p:extLst>
      <p:ext uri="{BB962C8B-B14F-4D97-AF65-F5344CB8AC3E}">
        <p14:creationId xmlns:p14="http://schemas.microsoft.com/office/powerpoint/2010/main" val="4032191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6E4B-E280-CF15-BF21-71D8B6C878D5}"/>
              </a:ext>
            </a:extLst>
          </p:cNvPr>
          <p:cNvSpPr>
            <a:spLocks noGrp="1"/>
          </p:cNvSpPr>
          <p:nvPr>
            <p:ph type="title"/>
          </p:nvPr>
        </p:nvSpPr>
        <p:spPr>
          <a:xfrm>
            <a:off x="580674" y="245366"/>
            <a:ext cx="6696075" cy="1909763"/>
          </a:xfrm>
        </p:spPr>
        <p:txBody>
          <a:bodyPr/>
          <a:lstStyle/>
          <a:p>
            <a:r>
              <a:rPr lang="en-US" b="1"/>
              <a:t>Disbursing Money Electronically</a:t>
            </a:r>
          </a:p>
        </p:txBody>
      </p:sp>
      <p:sp>
        <p:nvSpPr>
          <p:cNvPr id="3" name="Subtitle 2">
            <a:extLst>
              <a:ext uri="{FF2B5EF4-FFF2-40B4-BE49-F238E27FC236}">
                <a16:creationId xmlns:a16="http://schemas.microsoft.com/office/drawing/2014/main" id="{88DB478E-913D-98F5-430A-01916430151F}"/>
              </a:ext>
            </a:extLst>
          </p:cNvPr>
          <p:cNvSpPr>
            <a:spLocks noGrp="1"/>
          </p:cNvSpPr>
          <p:nvPr>
            <p:ph type="subTitle" idx="1"/>
          </p:nvPr>
        </p:nvSpPr>
        <p:spPr>
          <a:xfrm>
            <a:off x="4747371" y="3261856"/>
            <a:ext cx="6677024" cy="2248056"/>
          </a:xfrm>
        </p:spPr>
        <p:txBody>
          <a:bodyPr>
            <a:normAutofit fontScale="85000" lnSpcReduction="10000"/>
          </a:bodyPr>
          <a:lstStyle/>
          <a:p>
            <a:r>
              <a:rPr lang="en-US" sz="2000">
                <a:solidFill>
                  <a:schemeClr val="tx1"/>
                </a:solidFill>
              </a:rPr>
              <a:t>Extremely Important – the nature of electronic payments lends itself to tighter controls and more scrutiny to detect and correct errors, as well as to prevent fraud</a:t>
            </a:r>
          </a:p>
          <a:p>
            <a:pPr marL="285750" indent="-285750">
              <a:buFont typeface="Courier New" panose="02070309020205020404" pitchFamily="49" charset="0"/>
              <a:buChar char="o"/>
            </a:pPr>
            <a:r>
              <a:rPr lang="en-US" sz="2000">
                <a:solidFill>
                  <a:schemeClr val="tx1"/>
                </a:solidFill>
              </a:rPr>
              <a:t>Segregation of duties</a:t>
            </a:r>
          </a:p>
          <a:p>
            <a:pPr marL="285750" indent="-285750">
              <a:buFont typeface="Courier New" panose="02070309020205020404" pitchFamily="49" charset="0"/>
              <a:buChar char="o"/>
            </a:pPr>
            <a:r>
              <a:rPr lang="en-US" sz="2000">
                <a:solidFill>
                  <a:schemeClr val="tx1"/>
                </a:solidFill>
              </a:rPr>
              <a:t>Reviews</a:t>
            </a:r>
          </a:p>
          <a:p>
            <a:pPr marL="285750" indent="-285750">
              <a:buFont typeface="Courier New" panose="02070309020205020404" pitchFamily="49" charset="0"/>
              <a:buChar char="o"/>
            </a:pPr>
            <a:r>
              <a:rPr lang="en-US" sz="2000">
                <a:solidFill>
                  <a:schemeClr val="tx1"/>
                </a:solidFill>
              </a:rPr>
              <a:t>Approvals</a:t>
            </a:r>
          </a:p>
          <a:p>
            <a:pPr marL="285750" indent="-285750">
              <a:buFont typeface="Courier New" panose="02070309020205020404" pitchFamily="49" charset="0"/>
              <a:buChar char="o"/>
            </a:pPr>
            <a:r>
              <a:rPr lang="en-US" sz="2000">
                <a:solidFill>
                  <a:schemeClr val="tx1"/>
                </a:solidFill>
              </a:rPr>
              <a:t>Documentation of all transactions</a:t>
            </a:r>
            <a:endParaRPr lang="en-US">
              <a:solidFill>
                <a:schemeClr val="tx1"/>
              </a:solidFill>
            </a:endParaRPr>
          </a:p>
        </p:txBody>
      </p:sp>
      <p:sp>
        <p:nvSpPr>
          <p:cNvPr id="7" name="TextBox 6">
            <a:extLst>
              <a:ext uri="{FF2B5EF4-FFF2-40B4-BE49-F238E27FC236}">
                <a16:creationId xmlns:a16="http://schemas.microsoft.com/office/drawing/2014/main" id="{BA84AE54-3A12-10B6-F6DC-B6A73CCDF0FB}"/>
              </a:ext>
            </a:extLst>
          </p:cNvPr>
          <p:cNvSpPr txBox="1"/>
          <p:nvPr/>
        </p:nvSpPr>
        <p:spPr>
          <a:xfrm>
            <a:off x="4607521" y="2477660"/>
            <a:ext cx="6538518" cy="461665"/>
          </a:xfrm>
          <a:prstGeom prst="rect">
            <a:avLst/>
          </a:prstGeom>
          <a:noFill/>
        </p:spPr>
        <p:txBody>
          <a:bodyPr wrap="square" rtlCol="0">
            <a:spAutoFit/>
          </a:bodyPr>
          <a:lstStyle/>
          <a:p>
            <a:r>
              <a:rPr lang="en-US" sz="2400" u="sng"/>
              <a:t>Internal Controls</a:t>
            </a:r>
          </a:p>
        </p:txBody>
      </p:sp>
      <p:pic>
        <p:nvPicPr>
          <p:cNvPr id="5" name="Picture 4" descr="A picture containing text, watch, black, compass&#10;&#10;AI-generated content may be incorrect.">
            <a:extLst>
              <a:ext uri="{FF2B5EF4-FFF2-40B4-BE49-F238E27FC236}">
                <a16:creationId xmlns:a16="http://schemas.microsoft.com/office/drawing/2014/main" id="{D934F60C-60DC-5A8D-CBFD-934549321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420" y="4161824"/>
            <a:ext cx="2472116" cy="2472116"/>
          </a:xfrm>
          <a:prstGeom prst="rect">
            <a:avLst/>
          </a:prstGeom>
        </p:spPr>
      </p:pic>
    </p:spTree>
    <p:extLst>
      <p:ext uri="{BB962C8B-B14F-4D97-AF65-F5344CB8AC3E}">
        <p14:creationId xmlns:p14="http://schemas.microsoft.com/office/powerpoint/2010/main" val="3232630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4" name="Group 43">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5"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6"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7"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8"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9"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50"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51"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52"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3"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4"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5"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6"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CCD31257-4CB6-6948-6CFD-DEE2AAC4AFE1}"/>
              </a:ext>
            </a:extLst>
          </p:cNvPr>
          <p:cNvSpPr>
            <a:spLocks noGrp="1"/>
          </p:cNvSpPr>
          <p:nvPr>
            <p:ph type="title"/>
          </p:nvPr>
        </p:nvSpPr>
        <p:spPr>
          <a:xfrm>
            <a:off x="1304103" y="1318591"/>
            <a:ext cx="5800929" cy="4220820"/>
          </a:xfrm>
        </p:spPr>
        <p:txBody>
          <a:bodyPr vert="horz" lIns="91440" tIns="45720" rIns="91440" bIns="45720" rtlCol="0" anchor="ctr">
            <a:normAutofit/>
          </a:bodyPr>
          <a:lstStyle/>
          <a:p>
            <a:pPr algn="r"/>
            <a:r>
              <a:rPr lang="en-US" sz="6600">
                <a:solidFill>
                  <a:schemeClr val="tx2">
                    <a:lumMod val="75000"/>
                  </a:schemeClr>
                </a:solidFill>
              </a:rPr>
              <a:t>BANKING</a:t>
            </a:r>
          </a:p>
        </p:txBody>
      </p:sp>
      <p:sp>
        <p:nvSpPr>
          <p:cNvPr id="3" name="Text Placeholder 2">
            <a:extLst>
              <a:ext uri="{FF2B5EF4-FFF2-40B4-BE49-F238E27FC236}">
                <a16:creationId xmlns:a16="http://schemas.microsoft.com/office/drawing/2014/main" id="{83DD2282-2328-58F7-4536-167FFE10D2D8}"/>
              </a:ext>
            </a:extLst>
          </p:cNvPr>
          <p:cNvSpPr>
            <a:spLocks noGrp="1"/>
          </p:cNvSpPr>
          <p:nvPr>
            <p:ph type="body" idx="1"/>
          </p:nvPr>
        </p:nvSpPr>
        <p:spPr>
          <a:xfrm>
            <a:off x="7855048" y="1871831"/>
            <a:ext cx="3084569" cy="3199806"/>
          </a:xfrm>
        </p:spPr>
        <p:txBody>
          <a:bodyPr vert="horz" lIns="91440" tIns="45720" rIns="91440" bIns="45720" rtlCol="0" anchor="ctr">
            <a:normAutofit/>
          </a:bodyPr>
          <a:lstStyle/>
          <a:p>
            <a:r>
              <a:rPr lang="en-US">
                <a:solidFill>
                  <a:schemeClr val="tx2">
                    <a:lumMod val="75000"/>
                  </a:schemeClr>
                </a:solidFill>
              </a:rPr>
              <a:t>Miscellaneous Banking Items</a:t>
            </a:r>
          </a:p>
        </p:txBody>
      </p:sp>
      <p:cxnSp>
        <p:nvCxnSpPr>
          <p:cNvPr id="58" name="Straight Connector 57">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watch, black, compass&#10;&#10;AI-generated content may be incorrect.">
            <a:extLst>
              <a:ext uri="{FF2B5EF4-FFF2-40B4-BE49-F238E27FC236}">
                <a16:creationId xmlns:a16="http://schemas.microsoft.com/office/drawing/2014/main" id="{60F73938-2304-CE93-6C49-09136835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545" y="4911434"/>
            <a:ext cx="1828804" cy="1828804"/>
          </a:xfrm>
          <a:prstGeom prst="rect">
            <a:avLst/>
          </a:prstGeom>
        </p:spPr>
      </p:pic>
    </p:spTree>
    <p:extLst>
      <p:ext uri="{BB962C8B-B14F-4D97-AF65-F5344CB8AC3E}">
        <p14:creationId xmlns:p14="http://schemas.microsoft.com/office/powerpoint/2010/main" val="184647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BEFA-6F56-26DF-59E3-C5F40B166FFE}"/>
              </a:ext>
            </a:extLst>
          </p:cNvPr>
          <p:cNvSpPr>
            <a:spLocks noGrp="1"/>
          </p:cNvSpPr>
          <p:nvPr>
            <p:ph type="title"/>
          </p:nvPr>
        </p:nvSpPr>
        <p:spPr>
          <a:xfrm>
            <a:off x="913794" y="643467"/>
            <a:ext cx="9600217" cy="3585834"/>
          </a:xfrm>
        </p:spPr>
        <p:txBody>
          <a:bodyPr vert="horz" lIns="91440" tIns="45720" rIns="91440" bIns="45720" rtlCol="0" anchor="b">
            <a:normAutofit/>
          </a:bodyPr>
          <a:lstStyle/>
          <a:p>
            <a:pPr algn="l"/>
            <a:r>
              <a:rPr lang="en-US" sz="7200"/>
              <a:t>Positive Pay &amp; Reverse Positive Pay</a:t>
            </a:r>
          </a:p>
        </p:txBody>
      </p:sp>
      <p:pic>
        <p:nvPicPr>
          <p:cNvPr id="4" name="Picture 3" descr="A picture containing text, watch, black, compass&#10;&#10;AI-generated content may be incorrect.">
            <a:extLst>
              <a:ext uri="{FF2B5EF4-FFF2-40B4-BE49-F238E27FC236}">
                <a16:creationId xmlns:a16="http://schemas.microsoft.com/office/drawing/2014/main" id="{9EA8DC5C-0C52-9174-682F-7261DFB76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196" y="4907843"/>
            <a:ext cx="1828804" cy="1828804"/>
          </a:xfrm>
          <a:prstGeom prst="rect">
            <a:avLst/>
          </a:prstGeom>
        </p:spPr>
      </p:pic>
    </p:spTree>
    <p:extLst>
      <p:ext uri="{BB962C8B-B14F-4D97-AF65-F5344CB8AC3E}">
        <p14:creationId xmlns:p14="http://schemas.microsoft.com/office/powerpoint/2010/main" val="2820861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710E-1F4A-52ED-B7BB-6934990865CA}"/>
              </a:ext>
            </a:extLst>
          </p:cNvPr>
          <p:cNvSpPr>
            <a:spLocks noGrp="1"/>
          </p:cNvSpPr>
          <p:nvPr>
            <p:ph type="title"/>
          </p:nvPr>
        </p:nvSpPr>
        <p:spPr/>
        <p:txBody>
          <a:bodyPr>
            <a:normAutofit/>
          </a:bodyPr>
          <a:lstStyle/>
          <a:p>
            <a:r>
              <a:rPr lang="en-US" sz="5400"/>
              <a:t>Positive pay defined</a:t>
            </a:r>
          </a:p>
        </p:txBody>
      </p:sp>
      <p:sp>
        <p:nvSpPr>
          <p:cNvPr id="3" name="Content Placeholder 2">
            <a:extLst>
              <a:ext uri="{FF2B5EF4-FFF2-40B4-BE49-F238E27FC236}">
                <a16:creationId xmlns:a16="http://schemas.microsoft.com/office/drawing/2014/main" id="{39ACC606-7098-43B1-4996-3023F47F083F}"/>
              </a:ext>
            </a:extLst>
          </p:cNvPr>
          <p:cNvSpPr>
            <a:spLocks noGrp="1"/>
          </p:cNvSpPr>
          <p:nvPr>
            <p:ph idx="1"/>
          </p:nvPr>
        </p:nvSpPr>
        <p:spPr/>
        <p:txBody>
          <a:bodyPr>
            <a:normAutofit/>
          </a:bodyPr>
          <a:lstStyle/>
          <a:p>
            <a:pPr marL="0" marR="0" indent="0" fontAlgn="base">
              <a:spcBef>
                <a:spcPts val="0"/>
              </a:spcBef>
              <a:spcAft>
                <a:spcPts val="1650"/>
              </a:spcAft>
              <a:buNone/>
            </a:pPr>
            <a:r>
              <a:rPr lang="en-US" sz="3200">
                <a:effectLst/>
                <a:latin typeface="Arial" panose="020B0604020202020204" pitchFamily="34" charset="0"/>
                <a:ea typeface="Times New Roman" panose="02020603050405020304" pitchFamily="18" charset="0"/>
              </a:rPr>
              <a:t>Check Positive Pay is a fraud mitigation service that provides early detection of fraudulent, altered or counterfeit checks through a daily verification of checks presented for payment against a check issue file.</a:t>
            </a:r>
            <a:endParaRPr lang="en-US" sz="3200">
              <a:effectLst/>
              <a:latin typeface="Times New Roman" panose="02020603050405020304" pitchFamily="18" charset="0"/>
              <a:ea typeface="Times New Roman" panose="02020603050405020304" pitchFamily="18" charset="0"/>
            </a:endParaRPr>
          </a:p>
        </p:txBody>
      </p:sp>
      <p:pic>
        <p:nvPicPr>
          <p:cNvPr id="5" name="Picture 4" descr="A picture containing text, watch, black, compass&#10;&#10;AI-generated content may be incorrect.">
            <a:extLst>
              <a:ext uri="{FF2B5EF4-FFF2-40B4-BE49-F238E27FC236}">
                <a16:creationId xmlns:a16="http://schemas.microsoft.com/office/drawing/2014/main" id="{F275D319-4D92-88B6-5C09-A309892A9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196" y="4907843"/>
            <a:ext cx="1828804" cy="1828804"/>
          </a:xfrm>
          <a:prstGeom prst="rect">
            <a:avLst/>
          </a:prstGeom>
        </p:spPr>
      </p:pic>
    </p:spTree>
    <p:extLst>
      <p:ext uri="{BB962C8B-B14F-4D97-AF65-F5344CB8AC3E}">
        <p14:creationId xmlns:p14="http://schemas.microsoft.com/office/powerpoint/2010/main" val="20398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1FFD7-11D2-8F55-007C-48E3DF6636C8}"/>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Positive pay – how it works</a:t>
            </a:r>
            <a:br>
              <a:rPr lang="en-US" sz="3200">
                <a:solidFill>
                  <a:schemeClr val="bg1"/>
                </a:solidFill>
              </a:rPr>
            </a:br>
            <a:endParaRPr lang="en-US" sz="32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6AB87C-5D8B-8814-EFB1-68D88358467B}"/>
              </a:ext>
            </a:extLst>
          </p:cNvPr>
          <p:cNvSpPr>
            <a:spLocks noGrp="1"/>
          </p:cNvSpPr>
          <p:nvPr>
            <p:ph idx="1"/>
          </p:nvPr>
        </p:nvSpPr>
        <p:spPr>
          <a:xfrm>
            <a:off x="4706578" y="589722"/>
            <a:ext cx="6798033" cy="5321500"/>
          </a:xfrm>
        </p:spPr>
        <p:txBody>
          <a:bodyPr anchor="ctr">
            <a:normAutofit/>
          </a:bodyPr>
          <a:lstStyle/>
          <a:p>
            <a:pPr marL="0" marR="0" indent="0" fontAlgn="base">
              <a:spcBef>
                <a:spcPts val="0"/>
              </a:spcBef>
              <a:spcAft>
                <a:spcPts val="1650"/>
              </a:spcAft>
              <a:buNone/>
            </a:pPr>
            <a:r>
              <a:rPr lang="en-US">
                <a:effectLst/>
                <a:latin typeface="Arial" panose="020B0604020202020204" pitchFamily="34" charset="0"/>
                <a:ea typeface="Times New Roman" panose="02020603050405020304" pitchFamily="18" charset="0"/>
              </a:rPr>
              <a:t>As soon as the local unit issues checks, they simply provide their bank with a check-issue file that contains the details of the checks they want to post to their account. When checks are presented for payment, the bank will systemically compare the dollar amount and check number to the check-issue file ensuring that the information matches. If the checks presented do not match, the bank will notify the local unit of the exception. </a:t>
            </a:r>
          </a:p>
          <a:p>
            <a:pPr marL="0" marR="0" indent="0" fontAlgn="base">
              <a:spcBef>
                <a:spcPts val="0"/>
              </a:spcBef>
              <a:spcAft>
                <a:spcPts val="1650"/>
              </a:spcAft>
              <a:buNone/>
            </a:pPr>
            <a:endParaRPr lang="en-US">
              <a:latin typeface="Arial" panose="020B0604020202020204" pitchFamily="34" charset="0"/>
              <a:ea typeface="Times New Roman" panose="02020603050405020304" pitchFamily="18" charset="0"/>
            </a:endParaRPr>
          </a:p>
          <a:p>
            <a:pPr marL="0" marR="0" indent="0" fontAlgn="base">
              <a:spcBef>
                <a:spcPts val="0"/>
              </a:spcBef>
              <a:spcAft>
                <a:spcPts val="1650"/>
              </a:spcAft>
              <a:buNone/>
            </a:pPr>
            <a:r>
              <a:rPr lang="en-US">
                <a:effectLst/>
                <a:latin typeface="Arial" panose="020B0604020202020204" pitchFamily="34" charset="0"/>
                <a:ea typeface="Times New Roman" panose="02020603050405020304" pitchFamily="18" charset="0"/>
              </a:rPr>
              <a:t>Using the check information as well as a digital image of the check, the local unit will need to review and decide whether they want the exception items to Pay or Return.</a:t>
            </a:r>
            <a:endParaRPr lang="en-US">
              <a:effectLst/>
              <a:latin typeface="Times New Roman" panose="02020603050405020304" pitchFamily="18" charset="0"/>
              <a:ea typeface="Times New Roman" panose="02020603050405020304" pitchFamily="18" charset="0"/>
            </a:endParaRPr>
          </a:p>
          <a:p>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A7494AAE-5C47-1636-7497-3D95C7710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998" y="4862687"/>
            <a:ext cx="1828804" cy="1828804"/>
          </a:xfrm>
          <a:prstGeom prst="rect">
            <a:avLst/>
          </a:prstGeom>
        </p:spPr>
      </p:pic>
    </p:spTree>
    <p:extLst>
      <p:ext uri="{BB962C8B-B14F-4D97-AF65-F5344CB8AC3E}">
        <p14:creationId xmlns:p14="http://schemas.microsoft.com/office/powerpoint/2010/main" val="3842912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08E5-8F27-B93B-E27D-C675C8E9DAC3}"/>
              </a:ext>
            </a:extLst>
          </p:cNvPr>
          <p:cNvSpPr>
            <a:spLocks noGrp="1"/>
          </p:cNvSpPr>
          <p:nvPr>
            <p:ph type="title"/>
          </p:nvPr>
        </p:nvSpPr>
        <p:spPr>
          <a:xfrm>
            <a:off x="2401013" y="443488"/>
            <a:ext cx="8911687" cy="1280890"/>
          </a:xfrm>
        </p:spPr>
        <p:txBody>
          <a:bodyPr>
            <a:normAutofit/>
          </a:bodyPr>
          <a:lstStyle/>
          <a:p>
            <a:r>
              <a:rPr lang="en-US" sz="5400"/>
              <a:t>Reverse Positive Pay</a:t>
            </a:r>
          </a:p>
        </p:txBody>
      </p:sp>
      <p:sp>
        <p:nvSpPr>
          <p:cNvPr id="3" name="Content Placeholder 2">
            <a:extLst>
              <a:ext uri="{FF2B5EF4-FFF2-40B4-BE49-F238E27FC236}">
                <a16:creationId xmlns:a16="http://schemas.microsoft.com/office/drawing/2014/main" id="{46EF9F21-1ABA-1781-152E-546E82C46775}"/>
              </a:ext>
            </a:extLst>
          </p:cNvPr>
          <p:cNvSpPr>
            <a:spLocks noGrp="1"/>
          </p:cNvSpPr>
          <p:nvPr>
            <p:ph idx="1"/>
          </p:nvPr>
        </p:nvSpPr>
        <p:spPr>
          <a:xfrm>
            <a:off x="2273124" y="1862667"/>
            <a:ext cx="8915400" cy="3777622"/>
          </a:xfrm>
        </p:spPr>
        <p:txBody>
          <a:bodyPr>
            <a:normAutofit/>
          </a:bodyPr>
          <a:lstStyle/>
          <a:p>
            <a:pPr marL="0" marR="0" indent="0" fontAlgn="base">
              <a:spcBef>
                <a:spcPts val="0"/>
              </a:spcBef>
              <a:spcAft>
                <a:spcPts val="1650"/>
              </a:spcAft>
              <a:buNone/>
            </a:pPr>
            <a:r>
              <a:rPr lang="en-US" sz="2400">
                <a:effectLst/>
                <a:latin typeface="Arial" panose="020B0604020202020204" pitchFamily="34" charset="0"/>
                <a:ea typeface="Times New Roman" panose="02020603050405020304" pitchFamily="18" charset="0"/>
              </a:rPr>
              <a:t>Reverse Positive Pay provides early detection of fraudulent, altered, or counterfeit checks by allowing the local unit to review all prior day checks that were presented for payment. If any of the presented checks do not match the issued checks, the local unit can investigate further by viewing an image of the check. Each business day, the local unit is responsible for reviewing the report to determine if any items should be returned or paid within a certain period.</a:t>
            </a:r>
            <a:endParaRPr lang="en-US" sz="2400">
              <a:effectLst/>
              <a:latin typeface="Times New Roman" panose="02020603050405020304" pitchFamily="18" charset="0"/>
              <a:ea typeface="Times New Roman" panose="02020603050405020304" pitchFamily="18" charset="0"/>
            </a:endParaRPr>
          </a:p>
          <a:p>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06DBBBE2-B6E5-2C5F-AA11-4D551A82E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2575" y="4864176"/>
            <a:ext cx="1828804" cy="1828804"/>
          </a:xfrm>
          <a:prstGeom prst="rect">
            <a:avLst/>
          </a:prstGeom>
        </p:spPr>
      </p:pic>
    </p:spTree>
    <p:extLst>
      <p:ext uri="{BB962C8B-B14F-4D97-AF65-F5344CB8AC3E}">
        <p14:creationId xmlns:p14="http://schemas.microsoft.com/office/powerpoint/2010/main" val="1525980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381C4-5EAF-201E-5836-2EC073032CE6}"/>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Reverse positive pay – how it works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3492D1-FC9D-D988-45A8-402093D649D7}"/>
              </a:ext>
            </a:extLst>
          </p:cNvPr>
          <p:cNvSpPr>
            <a:spLocks noGrp="1"/>
          </p:cNvSpPr>
          <p:nvPr>
            <p:ph idx="1"/>
          </p:nvPr>
        </p:nvSpPr>
        <p:spPr>
          <a:xfrm>
            <a:off x="4706578" y="589722"/>
            <a:ext cx="6798033" cy="5321500"/>
          </a:xfrm>
        </p:spPr>
        <p:txBody>
          <a:bodyPr anchor="ctr">
            <a:normAutofit/>
          </a:bodyPr>
          <a:lstStyle/>
          <a:p>
            <a:pPr marL="0" indent="0">
              <a:buNone/>
            </a:pPr>
            <a:r>
              <a:rPr lang="en-US">
                <a:effectLst/>
                <a:latin typeface="Arial" panose="020B0604020202020204" pitchFamily="34" charset="0"/>
                <a:ea typeface="Times New Roman" panose="02020603050405020304" pitchFamily="18" charset="0"/>
              </a:rPr>
              <a:t>The day after checks are presented for payment, the bank will post a report of all items (except teller cashed items) for the local unit to review. The report will contain check information such as the dollar amount and check number as well as digital images of the checks. The local unit would then need to review and decide if any of the items should be returned. All items without a decision will be Paid once the decision period ends.</a:t>
            </a:r>
            <a:endParaRPr lang="en-US">
              <a:effectLst/>
              <a:latin typeface="Times New Roman" panose="02020603050405020304" pitchFamily="18" charset="0"/>
              <a:ea typeface="Times New Roman" panose="02020603050405020304" pitchFamily="18" charset="0"/>
            </a:endParaRPr>
          </a:p>
          <a:p>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5FA25C12-3845-E3E5-BDB8-DC91D535F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196" y="4851398"/>
            <a:ext cx="1828804" cy="1828804"/>
          </a:xfrm>
          <a:prstGeom prst="rect">
            <a:avLst/>
          </a:prstGeom>
        </p:spPr>
      </p:pic>
    </p:spTree>
    <p:extLst>
      <p:ext uri="{BB962C8B-B14F-4D97-AF65-F5344CB8AC3E}">
        <p14:creationId xmlns:p14="http://schemas.microsoft.com/office/powerpoint/2010/main" val="343571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D3E6D-C37F-3E5D-C72A-0865F255CD62}"/>
              </a:ext>
            </a:extLst>
          </p:cNvPr>
          <p:cNvSpPr>
            <a:spLocks noGrp="1"/>
          </p:cNvSpPr>
          <p:nvPr>
            <p:ph type="title"/>
          </p:nvPr>
        </p:nvSpPr>
        <p:spPr>
          <a:xfrm>
            <a:off x="3373062" y="624110"/>
            <a:ext cx="8131550" cy="1280890"/>
          </a:xfrm>
        </p:spPr>
        <p:txBody>
          <a:bodyPr>
            <a:normAutofit/>
          </a:bodyPr>
          <a:lstStyle/>
          <a:p>
            <a:r>
              <a:rPr lang="en-US"/>
              <a:t>New Legislation</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graphicFrame>
        <p:nvGraphicFramePr>
          <p:cNvPr id="43" name="Content Placeholder 2">
            <a:extLst>
              <a:ext uri="{FF2B5EF4-FFF2-40B4-BE49-F238E27FC236}">
                <a16:creationId xmlns:a16="http://schemas.microsoft.com/office/drawing/2014/main" id="{0ABEAC61-BBC2-208D-6D85-87BC9F996258}"/>
              </a:ext>
            </a:extLst>
          </p:cNvPr>
          <p:cNvGraphicFramePr>
            <a:graphicFrameLocks noGrp="1"/>
          </p:cNvGraphicFramePr>
          <p:nvPr>
            <p:ph idx="1"/>
            <p:extLst>
              <p:ext uri="{D42A27DB-BD31-4B8C-83A1-F6EECF244321}">
                <p14:modId xmlns:p14="http://schemas.microsoft.com/office/powerpoint/2010/main" val="1697310525"/>
              </p:ext>
            </p:extLst>
          </p:nvPr>
        </p:nvGraphicFramePr>
        <p:xfrm>
          <a:off x="3373062" y="2133600"/>
          <a:ext cx="813155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66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D784-3AA4-C563-DF06-7DAB1740C7DB}"/>
              </a:ext>
            </a:extLst>
          </p:cNvPr>
          <p:cNvSpPr>
            <a:spLocks noGrp="1"/>
          </p:cNvSpPr>
          <p:nvPr>
            <p:ph type="title"/>
          </p:nvPr>
        </p:nvSpPr>
        <p:spPr/>
        <p:txBody>
          <a:bodyPr>
            <a:noAutofit/>
          </a:bodyPr>
          <a:lstStyle/>
          <a:p>
            <a:pPr algn="ctr"/>
            <a:r>
              <a:rPr lang="en-US" sz="4800"/>
              <a:t>Summary of positive pay and reverse positive pay</a:t>
            </a:r>
          </a:p>
        </p:txBody>
      </p:sp>
      <p:sp>
        <p:nvSpPr>
          <p:cNvPr id="5" name="Content Placeholder 4">
            <a:extLst>
              <a:ext uri="{FF2B5EF4-FFF2-40B4-BE49-F238E27FC236}">
                <a16:creationId xmlns:a16="http://schemas.microsoft.com/office/drawing/2014/main" id="{AFB5A59C-9FA3-2C51-0DA1-90CC5449A3C8}"/>
              </a:ext>
            </a:extLst>
          </p:cNvPr>
          <p:cNvSpPr>
            <a:spLocks noGrp="1"/>
          </p:cNvSpPr>
          <p:nvPr>
            <p:ph idx="1"/>
          </p:nvPr>
        </p:nvSpPr>
        <p:spPr/>
        <p:txBody>
          <a:bodyPr/>
          <a:lstStyle/>
          <a:p>
            <a:r>
              <a:rPr lang="en-US" sz="2400"/>
              <a:t>Units are not required to have these services.</a:t>
            </a:r>
          </a:p>
          <a:p>
            <a:r>
              <a:rPr lang="en-US" sz="2400"/>
              <a:t>Each local governmental unit must determine which method, </a:t>
            </a:r>
            <a:r>
              <a:rPr lang="en-US" sz="2400" u="sng"/>
              <a:t>if any</a:t>
            </a:r>
            <a:r>
              <a:rPr lang="en-US" sz="2400"/>
              <a:t>, is right for them.</a:t>
            </a:r>
          </a:p>
          <a:p>
            <a:r>
              <a:rPr lang="en-US" sz="2400"/>
              <a:t>Document board approval of either of these or other methods in the board minutes.</a:t>
            </a:r>
          </a:p>
          <a:p>
            <a:r>
              <a:rPr lang="en-US" sz="2400"/>
              <a:t>Implement internal controls related to whichever method is established</a:t>
            </a:r>
          </a:p>
          <a:p>
            <a:pPr marL="0" indent="0">
              <a:buNone/>
            </a:pPr>
            <a:endParaRPr lang="en-US"/>
          </a:p>
        </p:txBody>
      </p:sp>
      <p:pic>
        <p:nvPicPr>
          <p:cNvPr id="4" name="Picture 3" descr="A picture containing text, watch, black, compass&#10;&#10;AI-generated content may be incorrect.">
            <a:extLst>
              <a:ext uri="{FF2B5EF4-FFF2-40B4-BE49-F238E27FC236}">
                <a16:creationId xmlns:a16="http://schemas.microsoft.com/office/drawing/2014/main" id="{05E24812-CA85-9B12-5BC5-6FF74D0C3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020" y="4885265"/>
            <a:ext cx="1828804" cy="1828804"/>
          </a:xfrm>
          <a:prstGeom prst="rect">
            <a:avLst/>
          </a:prstGeom>
        </p:spPr>
      </p:pic>
    </p:spTree>
    <p:extLst>
      <p:ext uri="{BB962C8B-B14F-4D97-AF65-F5344CB8AC3E}">
        <p14:creationId xmlns:p14="http://schemas.microsoft.com/office/powerpoint/2010/main" val="1374164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74AD-C83A-178B-A6C6-1BC2D3B97473}"/>
              </a:ext>
            </a:extLst>
          </p:cNvPr>
          <p:cNvSpPr>
            <a:spLocks noGrp="1"/>
          </p:cNvSpPr>
          <p:nvPr>
            <p:ph type="title"/>
          </p:nvPr>
        </p:nvSpPr>
        <p:spPr/>
        <p:txBody>
          <a:bodyPr/>
          <a:lstStyle/>
          <a:p>
            <a:r>
              <a:rPr lang="en-US"/>
              <a:t>What if you do neither…</a:t>
            </a:r>
          </a:p>
        </p:txBody>
      </p:sp>
      <p:sp>
        <p:nvSpPr>
          <p:cNvPr id="3" name="Content Placeholder 2">
            <a:extLst>
              <a:ext uri="{FF2B5EF4-FFF2-40B4-BE49-F238E27FC236}">
                <a16:creationId xmlns:a16="http://schemas.microsoft.com/office/drawing/2014/main" id="{0F9DA442-BB40-3C02-E1BE-BE8F5D7D01F4}"/>
              </a:ext>
            </a:extLst>
          </p:cNvPr>
          <p:cNvSpPr>
            <a:spLocks noGrp="1"/>
          </p:cNvSpPr>
          <p:nvPr>
            <p:ph idx="1"/>
          </p:nvPr>
        </p:nvSpPr>
        <p:spPr/>
        <p:txBody>
          <a:bodyPr>
            <a:normAutofit/>
          </a:bodyPr>
          <a:lstStyle/>
          <a:p>
            <a:pPr marL="0" indent="0">
              <a:buNone/>
            </a:pPr>
            <a:r>
              <a:rPr lang="en-US"/>
              <a:t>If your local governmental unit chooses not to include Positive Pay or Reverse Positive Pay then you need to be diligent in performing timely bank reconcilements and be on the look out for oddities on cleared checks.</a:t>
            </a:r>
          </a:p>
          <a:p>
            <a:pPr marL="0" indent="0">
              <a:buNone/>
            </a:pPr>
            <a:r>
              <a:rPr lang="en-US"/>
              <a:t>Examples:</a:t>
            </a:r>
          </a:p>
          <a:p>
            <a:pPr>
              <a:buFont typeface="Wingdings" panose="05000000000000000000" pitchFamily="2" charset="2"/>
              <a:buChar char="q"/>
            </a:pPr>
            <a:r>
              <a:rPr lang="en-US"/>
              <a:t> Misspellings on cleared checks</a:t>
            </a:r>
          </a:p>
          <a:p>
            <a:pPr>
              <a:buFont typeface="Wingdings" panose="05000000000000000000" pitchFamily="2" charset="2"/>
              <a:buChar char="q"/>
            </a:pPr>
            <a:r>
              <a:rPr lang="en-US"/>
              <a:t> Change of the name of the vendor and/or amount</a:t>
            </a:r>
          </a:p>
          <a:p>
            <a:pPr>
              <a:buFont typeface="Wingdings" panose="05000000000000000000" pitchFamily="2" charset="2"/>
              <a:buChar char="q"/>
            </a:pPr>
            <a:r>
              <a:rPr lang="en-US"/>
              <a:t> Differences in the paper of the cleared checks.  </a:t>
            </a:r>
          </a:p>
          <a:p>
            <a:pPr lvl="1">
              <a:buFont typeface="Wingdings" panose="05000000000000000000" pitchFamily="2" charset="2"/>
              <a:buChar char="q"/>
            </a:pPr>
            <a:r>
              <a:rPr lang="en-US"/>
              <a:t> Is it the same check stock</a:t>
            </a:r>
          </a:p>
          <a:p>
            <a:pPr lvl="1">
              <a:buFont typeface="Wingdings" panose="05000000000000000000" pitchFamily="2" charset="2"/>
              <a:buChar char="q"/>
            </a:pPr>
            <a:r>
              <a:rPr lang="en-US"/>
              <a:t> Same check # sequence</a:t>
            </a:r>
          </a:p>
        </p:txBody>
      </p:sp>
      <p:pic>
        <p:nvPicPr>
          <p:cNvPr id="5" name="Picture 4" descr="A picture containing text, watch, black, compass&#10;&#10;AI-generated content may be incorrect.">
            <a:extLst>
              <a:ext uri="{FF2B5EF4-FFF2-40B4-BE49-F238E27FC236}">
                <a16:creationId xmlns:a16="http://schemas.microsoft.com/office/drawing/2014/main" id="{919738DE-5E6E-04B1-42FF-22607478B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1" y="4862687"/>
            <a:ext cx="1828804" cy="1828804"/>
          </a:xfrm>
          <a:prstGeom prst="rect">
            <a:avLst/>
          </a:prstGeom>
        </p:spPr>
      </p:pic>
    </p:spTree>
    <p:extLst>
      <p:ext uri="{BB962C8B-B14F-4D97-AF65-F5344CB8AC3E}">
        <p14:creationId xmlns:p14="http://schemas.microsoft.com/office/powerpoint/2010/main" val="3218819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6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6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6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6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7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7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7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7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7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7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7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78" name="Group 7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8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8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8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8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8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8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8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8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8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8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9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92" name="Rectangle 9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96" name="Rectangle 95">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C9371A-5490-9FFA-3013-8452C5E00923}"/>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FINANCIAL INSTITUTIONS</a:t>
            </a:r>
          </a:p>
        </p:txBody>
      </p:sp>
      <p:sp>
        <p:nvSpPr>
          <p:cNvPr id="100"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1" name="Graphic 60" descr="Bank">
            <a:extLst>
              <a:ext uri="{FF2B5EF4-FFF2-40B4-BE49-F238E27FC236}">
                <a16:creationId xmlns:a16="http://schemas.microsoft.com/office/drawing/2014/main" id="{91CA0A98-FF30-E314-03CC-192134756A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3011" y="967417"/>
            <a:ext cx="4930468" cy="4930468"/>
          </a:xfrm>
          <a:prstGeom prst="rect">
            <a:avLst/>
          </a:prstGeom>
        </p:spPr>
      </p:pic>
      <p:pic>
        <p:nvPicPr>
          <p:cNvPr id="4" name="Picture 3" descr="A picture containing text, watch, black, compass&#10;&#10;AI-generated content may be incorrect.">
            <a:extLst>
              <a:ext uri="{FF2B5EF4-FFF2-40B4-BE49-F238E27FC236}">
                <a16:creationId xmlns:a16="http://schemas.microsoft.com/office/drawing/2014/main" id="{789DFEDE-7CE1-52A1-EBA8-3C83E0A896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872" y="4983484"/>
            <a:ext cx="1828804" cy="1828804"/>
          </a:xfrm>
          <a:prstGeom prst="rect">
            <a:avLst/>
          </a:prstGeom>
        </p:spPr>
      </p:pic>
    </p:spTree>
    <p:extLst>
      <p:ext uri="{BB962C8B-B14F-4D97-AF65-F5344CB8AC3E}">
        <p14:creationId xmlns:p14="http://schemas.microsoft.com/office/powerpoint/2010/main" val="4287103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2C44-F55D-686D-9AEF-2C98E6C48A76}"/>
              </a:ext>
            </a:extLst>
          </p:cNvPr>
          <p:cNvSpPr>
            <a:spLocks noGrp="1"/>
          </p:cNvSpPr>
          <p:nvPr>
            <p:ph type="title"/>
          </p:nvPr>
        </p:nvSpPr>
        <p:spPr/>
        <p:txBody>
          <a:bodyPr/>
          <a:lstStyle/>
          <a:p>
            <a:r>
              <a:rPr lang="en-US"/>
              <a:t>IC 5-13-8-9 (f) – Deposit of funds in depositories</a:t>
            </a:r>
          </a:p>
        </p:txBody>
      </p:sp>
      <p:sp>
        <p:nvSpPr>
          <p:cNvPr id="3" name="Content Placeholder 2">
            <a:extLst>
              <a:ext uri="{FF2B5EF4-FFF2-40B4-BE49-F238E27FC236}">
                <a16:creationId xmlns:a16="http://schemas.microsoft.com/office/drawing/2014/main" id="{D3969871-F159-2F95-3CC1-5AE97429CA34}"/>
              </a:ext>
            </a:extLst>
          </p:cNvPr>
          <p:cNvSpPr>
            <a:spLocks noGrp="1"/>
          </p:cNvSpPr>
          <p:nvPr>
            <p:ph idx="1"/>
          </p:nvPr>
        </p:nvSpPr>
        <p:spPr/>
        <p:txBody>
          <a:bodyPr/>
          <a:lstStyle/>
          <a:p>
            <a:pPr algn="l">
              <a:spcAft>
                <a:spcPts val="75"/>
              </a:spcAft>
              <a:buNone/>
            </a:pPr>
            <a:r>
              <a:rPr lang="en-US" sz="1800" b="0" i="0">
                <a:solidFill>
                  <a:srgbClr val="333333"/>
                </a:solidFill>
                <a:effectLst/>
                <a:latin typeface="Times New Roman" panose="02020603050405020304" pitchFamily="18" charset="0"/>
              </a:rPr>
              <a:t> </a:t>
            </a:r>
            <a:r>
              <a:rPr lang="en-US" sz="1800" b="0" i="0">
                <a:solidFill>
                  <a:srgbClr val="333333"/>
                </a:solidFill>
                <a:effectLst/>
              </a:rPr>
              <a:t>(f) 	The investing officer shall maintain the deposits as follows:</a:t>
            </a:r>
            <a:endParaRPr lang="en-US" b="0" i="0">
              <a:solidFill>
                <a:srgbClr val="333333"/>
              </a:solidFill>
              <a:effectLst/>
            </a:endParaRPr>
          </a:p>
          <a:p>
            <a:pPr marL="283464" algn="l">
              <a:spcAft>
                <a:spcPts val="75"/>
              </a:spcAft>
              <a:buNone/>
            </a:pPr>
            <a:r>
              <a:rPr lang="en-US" sz="1800" b="0" i="0">
                <a:solidFill>
                  <a:srgbClr val="333333"/>
                </a:solidFill>
                <a:effectLst/>
              </a:rPr>
              <a:t>(1) 	In one (1) or more depositories designated for the political subdivision, if 	the sum of the monthly average balances of all the transaction accounts 	for the political subdivision does not exceed one hundred thousand dollars 	($100,000).</a:t>
            </a:r>
            <a:endParaRPr lang="en-US" b="0" i="0">
              <a:solidFill>
                <a:srgbClr val="333333"/>
              </a:solidFill>
              <a:effectLst/>
            </a:endParaRPr>
          </a:p>
          <a:p>
            <a:pPr marL="283464" algn="l">
              <a:spcAft>
                <a:spcPts val="75"/>
              </a:spcAft>
              <a:buNone/>
            </a:pPr>
            <a:r>
              <a:rPr lang="en-US" sz="1800" b="0" i="0">
                <a:solidFill>
                  <a:srgbClr val="333333"/>
                </a:solidFill>
                <a:effectLst/>
              </a:rPr>
              <a:t>(2) 	In each depository designated for the political subdivision, if subdivision (1) 	does not apply and fewer than three (3) financial institutions are 	designated by the local board of finance as a depository.</a:t>
            </a:r>
            <a:endParaRPr lang="en-US" b="0" i="0">
              <a:solidFill>
                <a:srgbClr val="333333"/>
              </a:solidFill>
              <a:effectLst/>
            </a:endParaRPr>
          </a:p>
          <a:p>
            <a:pPr marL="0" indent="0" algn="l">
              <a:spcAft>
                <a:spcPts val="75"/>
              </a:spcAft>
              <a:buNone/>
            </a:pPr>
            <a:r>
              <a:rPr lang="en-US" b="0" i="0">
                <a:solidFill>
                  <a:srgbClr val="333333"/>
                </a:solidFill>
                <a:effectLst/>
              </a:rPr>
              <a:t>(3) 	In at least two (2) depositories designated for the political subdivision, if           	subdivision (1) does not apply and at least three (3) financial institutions 	are designated by the local board of finance as a depository.</a:t>
            </a:r>
          </a:p>
          <a:p>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5BA06AE8-F106-1D2D-D430-416583AA0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196" y="5029196"/>
            <a:ext cx="1828804" cy="1828804"/>
          </a:xfrm>
          <a:prstGeom prst="rect">
            <a:avLst/>
          </a:prstGeom>
        </p:spPr>
      </p:pic>
    </p:spTree>
    <p:extLst>
      <p:ext uri="{BB962C8B-B14F-4D97-AF65-F5344CB8AC3E}">
        <p14:creationId xmlns:p14="http://schemas.microsoft.com/office/powerpoint/2010/main" val="840537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4FEB-BB36-B635-EA0C-D77C3E601B72}"/>
              </a:ext>
            </a:extLst>
          </p:cNvPr>
          <p:cNvSpPr>
            <a:spLocks noGrp="1"/>
          </p:cNvSpPr>
          <p:nvPr>
            <p:ph type="title"/>
          </p:nvPr>
        </p:nvSpPr>
        <p:spPr/>
        <p:txBody>
          <a:bodyPr/>
          <a:lstStyle/>
          <a:p>
            <a:r>
              <a:rPr lang="en-US"/>
              <a:t>Financial Institutions (continued)</a:t>
            </a:r>
            <a:br>
              <a:rPr lang="en-US"/>
            </a:br>
            <a:r>
              <a:rPr lang="en-US"/>
              <a:t>- questions we receive</a:t>
            </a:r>
          </a:p>
        </p:txBody>
      </p:sp>
      <p:sp>
        <p:nvSpPr>
          <p:cNvPr id="3" name="Content Placeholder 2">
            <a:extLst>
              <a:ext uri="{FF2B5EF4-FFF2-40B4-BE49-F238E27FC236}">
                <a16:creationId xmlns:a16="http://schemas.microsoft.com/office/drawing/2014/main" id="{83FB550D-9652-73EB-84F4-DBF5FA5468E5}"/>
              </a:ext>
            </a:extLst>
          </p:cNvPr>
          <p:cNvSpPr>
            <a:spLocks noGrp="1"/>
          </p:cNvSpPr>
          <p:nvPr>
            <p:ph idx="1"/>
          </p:nvPr>
        </p:nvSpPr>
        <p:spPr>
          <a:xfrm>
            <a:off x="1987328" y="2075727"/>
            <a:ext cx="8915400" cy="3777622"/>
          </a:xfrm>
        </p:spPr>
        <p:txBody>
          <a:bodyPr/>
          <a:lstStyle/>
          <a:p>
            <a:r>
              <a:rPr lang="en-US"/>
              <a:t>Who is the Board of Finance?</a:t>
            </a:r>
          </a:p>
          <a:p>
            <a:pPr lvl="1"/>
            <a:r>
              <a:rPr lang="en-US"/>
              <a:t>Our viewpoint is the Library Board of Trustees acts as the Board of Finance</a:t>
            </a:r>
          </a:p>
          <a:p>
            <a:pPr lvl="1"/>
            <a:r>
              <a:rPr lang="en-US"/>
              <a:t>They should designate depositories the library will use for the year at a board meeting</a:t>
            </a:r>
          </a:p>
          <a:p>
            <a:pPr lvl="1"/>
            <a:r>
              <a:rPr lang="en-US"/>
              <a:t>Therefore, if you want to move library money to another bank it can be done as long as the Board of Finance has designated that bank as a depository.</a:t>
            </a:r>
          </a:p>
          <a:p>
            <a:r>
              <a:rPr lang="en-US"/>
              <a:t>What if there is only one bank identified?</a:t>
            </a:r>
          </a:p>
          <a:p>
            <a:pPr lvl="1"/>
            <a:r>
              <a:rPr lang="en-US"/>
              <a:t>Then the Library will only hold funds in the one depository that was designated.</a:t>
            </a:r>
          </a:p>
          <a:p>
            <a:r>
              <a:rPr lang="en-US"/>
              <a:t>What if during the year the library wants to use an additional depository?</a:t>
            </a:r>
          </a:p>
          <a:p>
            <a:pPr lvl="1"/>
            <a:r>
              <a:rPr lang="en-US"/>
              <a:t>Board of Finance would have to designate the additional depository at a board meeting.</a:t>
            </a:r>
          </a:p>
          <a:p>
            <a:pPr lvl="1"/>
            <a:endParaRPr lang="en-US"/>
          </a:p>
          <a:p>
            <a:pPr marL="457200" lvl="1" indent="0">
              <a:buNone/>
            </a:pPr>
            <a:endParaRPr lang="en-US"/>
          </a:p>
        </p:txBody>
      </p:sp>
      <p:pic>
        <p:nvPicPr>
          <p:cNvPr id="5" name="Picture 4" descr="A picture containing text, watch, black, compass&#10;&#10;AI-generated content may be incorrect.">
            <a:extLst>
              <a:ext uri="{FF2B5EF4-FFF2-40B4-BE49-F238E27FC236}">
                <a16:creationId xmlns:a16="http://schemas.microsoft.com/office/drawing/2014/main" id="{DBE0BB12-0E16-768B-671E-85AED91A9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196" y="5029196"/>
            <a:ext cx="1828804" cy="1828804"/>
          </a:xfrm>
          <a:prstGeom prst="rect">
            <a:avLst/>
          </a:prstGeom>
        </p:spPr>
      </p:pic>
    </p:spTree>
    <p:extLst>
      <p:ext uri="{BB962C8B-B14F-4D97-AF65-F5344CB8AC3E}">
        <p14:creationId xmlns:p14="http://schemas.microsoft.com/office/powerpoint/2010/main" val="72619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6EFF-6D1C-BF58-38AA-723940314287}"/>
              </a:ext>
            </a:extLst>
          </p:cNvPr>
          <p:cNvSpPr>
            <a:spLocks noGrp="1"/>
          </p:cNvSpPr>
          <p:nvPr>
            <p:ph type="title"/>
          </p:nvPr>
        </p:nvSpPr>
        <p:spPr/>
        <p:txBody>
          <a:bodyPr/>
          <a:lstStyle/>
          <a:p>
            <a:r>
              <a:rPr lang="en-US"/>
              <a:t>Financial Institutions (continued)</a:t>
            </a:r>
          </a:p>
        </p:txBody>
      </p:sp>
      <p:sp>
        <p:nvSpPr>
          <p:cNvPr id="3" name="Content Placeholder 2">
            <a:extLst>
              <a:ext uri="{FF2B5EF4-FFF2-40B4-BE49-F238E27FC236}">
                <a16:creationId xmlns:a16="http://schemas.microsoft.com/office/drawing/2014/main" id="{449AAFCC-D82B-DAE0-1689-7B6C9A3AB0AA}"/>
              </a:ext>
            </a:extLst>
          </p:cNvPr>
          <p:cNvSpPr>
            <a:spLocks noGrp="1"/>
          </p:cNvSpPr>
          <p:nvPr>
            <p:ph idx="1"/>
          </p:nvPr>
        </p:nvSpPr>
        <p:spPr/>
        <p:txBody>
          <a:bodyPr/>
          <a:lstStyle/>
          <a:p>
            <a:r>
              <a:rPr lang="en-US"/>
              <a:t>Approved Depository List</a:t>
            </a:r>
          </a:p>
          <a:p>
            <a:pPr lvl="1"/>
            <a:r>
              <a:rPr lang="en-US"/>
              <a:t>Banks utilized for their accounts or investments should be from a bank noted on the Treasurer of State’s approved depository list</a:t>
            </a:r>
          </a:p>
          <a:p>
            <a:pPr lvl="1"/>
            <a:r>
              <a:rPr lang="en-US"/>
              <a:t>This list is updated periodically throughout the year.</a:t>
            </a:r>
          </a:p>
          <a:p>
            <a:pPr lvl="1"/>
            <a:r>
              <a:rPr lang="en-US"/>
              <a:t>Link to this website: </a:t>
            </a:r>
            <a:r>
              <a:rPr lang="en-US">
                <a:hlinkClick r:id="rId3"/>
              </a:rPr>
              <a:t>https://www.in.gov/tos/deposit/indiana-approved-depositories-and-how-to-apply/</a:t>
            </a:r>
            <a:r>
              <a:rPr lang="en-US"/>
              <a:t> </a:t>
            </a:r>
          </a:p>
        </p:txBody>
      </p:sp>
      <p:pic>
        <p:nvPicPr>
          <p:cNvPr id="5" name="Picture 4" descr="A picture containing text, watch, black, compass&#10;&#10;AI-generated content may be incorrect.">
            <a:extLst>
              <a:ext uri="{FF2B5EF4-FFF2-40B4-BE49-F238E27FC236}">
                <a16:creationId xmlns:a16="http://schemas.microsoft.com/office/drawing/2014/main" id="{8CED4B75-90BC-81DF-4EAB-18E07E0D3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196" y="4953001"/>
            <a:ext cx="1828804" cy="1828804"/>
          </a:xfrm>
          <a:prstGeom prst="rect">
            <a:avLst/>
          </a:prstGeom>
        </p:spPr>
      </p:pic>
    </p:spTree>
    <p:extLst>
      <p:ext uri="{BB962C8B-B14F-4D97-AF65-F5344CB8AC3E}">
        <p14:creationId xmlns:p14="http://schemas.microsoft.com/office/powerpoint/2010/main" val="1839934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FA8AD-2032-FAD5-F445-4F358374E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B4A67-0FEE-CDB0-BFB1-662920EE4D0C}"/>
              </a:ext>
            </a:extLst>
          </p:cNvPr>
          <p:cNvSpPr>
            <a:spLocks noGrp="1"/>
          </p:cNvSpPr>
          <p:nvPr>
            <p:ph type="title"/>
          </p:nvPr>
        </p:nvSpPr>
        <p:spPr/>
        <p:txBody>
          <a:bodyPr/>
          <a:lstStyle/>
          <a:p>
            <a:pPr algn="ctr"/>
            <a:r>
              <a:rPr lang="en-US" sz="3600">
                <a:solidFill>
                  <a:schemeClr val="tx1"/>
                </a:solidFill>
              </a:rPr>
              <a:t>Contact Information</a:t>
            </a:r>
          </a:p>
        </p:txBody>
      </p:sp>
      <p:sp>
        <p:nvSpPr>
          <p:cNvPr id="3" name="Content Placeholder 2">
            <a:extLst>
              <a:ext uri="{FF2B5EF4-FFF2-40B4-BE49-F238E27FC236}">
                <a16:creationId xmlns:a16="http://schemas.microsoft.com/office/drawing/2014/main" id="{06E6B880-47C2-E814-8525-FBD77BD8B553}"/>
              </a:ext>
            </a:extLst>
          </p:cNvPr>
          <p:cNvSpPr>
            <a:spLocks noGrp="1"/>
          </p:cNvSpPr>
          <p:nvPr>
            <p:ph idx="1"/>
          </p:nvPr>
        </p:nvSpPr>
        <p:spPr>
          <a:xfrm>
            <a:off x="2589212" y="2133600"/>
            <a:ext cx="8915400" cy="990600"/>
          </a:xfrm>
        </p:spPr>
        <p:txBody>
          <a:bodyPr>
            <a:normAutofit/>
          </a:bodyPr>
          <a:lstStyle/>
          <a:p>
            <a:pPr marL="0" indent="0" algn="ctr">
              <a:buNone/>
            </a:pPr>
            <a:r>
              <a:rPr lang="en-US" sz="2000">
                <a:solidFill>
                  <a:schemeClr val="tx1"/>
                </a:solidFill>
              </a:rPr>
              <a:t>Mitch Wilson &amp; Beth Goss</a:t>
            </a:r>
          </a:p>
          <a:p>
            <a:pPr marL="0" indent="0" algn="ctr">
              <a:buNone/>
            </a:pPr>
            <a:r>
              <a:rPr lang="en-US" sz="2000">
                <a:solidFill>
                  <a:schemeClr val="tx1"/>
                </a:solidFill>
              </a:rPr>
              <a:t>Government Technical Assistance &amp; Compliance Directors</a:t>
            </a:r>
          </a:p>
        </p:txBody>
      </p:sp>
      <p:pic>
        <p:nvPicPr>
          <p:cNvPr id="5" name="Picture 4" descr="A picture containing text, watch, black, compass&#10;&#10;AI-generated content may be incorrect.">
            <a:extLst>
              <a:ext uri="{FF2B5EF4-FFF2-40B4-BE49-F238E27FC236}">
                <a16:creationId xmlns:a16="http://schemas.microsoft.com/office/drawing/2014/main" id="{2AE8F214-29C2-86CC-192B-91CAB5ACE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196" y="4953001"/>
            <a:ext cx="1828804" cy="1828804"/>
          </a:xfrm>
          <a:prstGeom prst="rect">
            <a:avLst/>
          </a:prstGeom>
        </p:spPr>
      </p:pic>
      <p:sp>
        <p:nvSpPr>
          <p:cNvPr id="7" name="TextBox 6">
            <a:extLst>
              <a:ext uri="{FF2B5EF4-FFF2-40B4-BE49-F238E27FC236}">
                <a16:creationId xmlns:a16="http://schemas.microsoft.com/office/drawing/2014/main" id="{F7068F3E-8B97-8803-ED07-EC50B2B93542}"/>
              </a:ext>
            </a:extLst>
          </p:cNvPr>
          <p:cNvSpPr txBox="1"/>
          <p:nvPr/>
        </p:nvSpPr>
        <p:spPr>
          <a:xfrm>
            <a:off x="3130232" y="3688080"/>
            <a:ext cx="7833360" cy="984885"/>
          </a:xfrm>
          <a:prstGeom prst="rect">
            <a:avLst/>
          </a:prstGeom>
          <a:noFill/>
        </p:spPr>
        <p:txBody>
          <a:bodyPr wrap="square" rtlCol="0">
            <a:spAutoFit/>
          </a:bodyPr>
          <a:lstStyle/>
          <a:p>
            <a:pPr marL="0" indent="0" algn="ctr">
              <a:buNone/>
            </a:pPr>
            <a:r>
              <a:rPr lang="en-US" sz="2000">
                <a:hlinkClick r:id="rId4">
                  <a:extLst>
                    <a:ext uri="{A12FA001-AC4F-418D-AE19-62706E023703}">
                      <ahyp:hlinkClr xmlns:ahyp="http://schemas.microsoft.com/office/drawing/2018/hyperlinkcolor" val="tx"/>
                    </a:ext>
                  </a:extLst>
                </a:hlinkClick>
              </a:rPr>
              <a:t>libraries@sboa.in.gov</a:t>
            </a:r>
            <a:endParaRPr lang="en-US" sz="2000"/>
          </a:p>
          <a:p>
            <a:pPr marL="0" indent="0" algn="ctr">
              <a:buNone/>
            </a:pPr>
            <a:r>
              <a:rPr lang="en-US" sz="2000"/>
              <a:t>317-232-2513</a:t>
            </a:r>
          </a:p>
          <a:p>
            <a:endParaRPr lang="en-US"/>
          </a:p>
        </p:txBody>
      </p:sp>
    </p:spTree>
    <p:extLst>
      <p:ext uri="{BB962C8B-B14F-4D97-AF65-F5344CB8AC3E}">
        <p14:creationId xmlns:p14="http://schemas.microsoft.com/office/powerpoint/2010/main" val="333889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CE4CF8C-A0F8-FBA7-8DB4-C6AB00975AD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DFBD0A2-6FA1-DCB1-8169-418B155E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36E646A-2066-C80C-639E-04C9AF1AC4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B937373B-432D-111B-35B6-CAEA3BC93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846D63DC-7D41-F595-3646-0DA077B32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62897AED-F033-0295-EE49-C92DE4D07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9CAEBDDE-0FB0-E9EC-5EE5-3BFF087543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3D117BE0-FBB3-01CA-EAB1-C5AA2089D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88C96D9F-1328-4F43-6C4C-A7E8671CB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9A7D6B10-89FF-D661-1A41-8E8079EBF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6D68655E-3EC3-ACA9-C2E8-2B8C91E300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75E60F4-4A11-4B8E-B428-B8FB06AA6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C2367DA4-8F8C-7614-FCBE-41052B26B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9DD2E884-1372-BB0D-0029-409CB7E6C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19B344AD-15CA-C7F7-E6F8-76127A1B3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54C12641-98A2-2FDF-3053-11B9825D5839}"/>
              </a:ext>
            </a:extLst>
          </p:cNvPr>
          <p:cNvSpPr>
            <a:spLocks noGrp="1"/>
          </p:cNvSpPr>
          <p:nvPr>
            <p:ph type="title"/>
          </p:nvPr>
        </p:nvSpPr>
        <p:spPr>
          <a:xfrm>
            <a:off x="1217056" y="1093380"/>
            <a:ext cx="3068182" cy="4671240"/>
          </a:xfrm>
        </p:spPr>
        <p:txBody>
          <a:bodyPr anchor="ctr">
            <a:normAutofit/>
          </a:bodyPr>
          <a:lstStyle/>
          <a:p>
            <a:pPr algn="ctr"/>
            <a:r>
              <a:rPr lang="en-US" sz="3300"/>
              <a:t>HEA 1198: Local Public Works Projects</a:t>
            </a:r>
          </a:p>
        </p:txBody>
      </p:sp>
      <p:sp>
        <p:nvSpPr>
          <p:cNvPr id="24" name="Freeform 11">
            <a:extLst>
              <a:ext uri="{FF2B5EF4-FFF2-40B4-BE49-F238E27FC236}">
                <a16:creationId xmlns:a16="http://schemas.microsoft.com/office/drawing/2014/main" id="{A7A2986C-DDB7-10B9-829F-B8B1F8830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17ABD37B-ABB5-E4CC-9990-CD157A4D4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2F0B27-C329-8084-1238-89E985E64520}"/>
              </a:ext>
            </a:extLst>
          </p:cNvPr>
          <p:cNvSpPr>
            <a:spLocks noGrp="1"/>
          </p:cNvSpPr>
          <p:nvPr>
            <p:ph idx="1"/>
          </p:nvPr>
        </p:nvSpPr>
        <p:spPr>
          <a:xfrm>
            <a:off x="5285509" y="1093380"/>
            <a:ext cx="6219103" cy="4679250"/>
          </a:xfrm>
        </p:spPr>
        <p:txBody>
          <a:bodyPr anchor="ctr">
            <a:normAutofit/>
          </a:bodyPr>
          <a:lstStyle/>
          <a:p>
            <a:r>
              <a:rPr lang="en-US"/>
              <a:t>Indiana Codes 36-1-12-4, 36-1-12-4.7, &amp; 36-1-12-4.9</a:t>
            </a:r>
          </a:p>
          <a:p>
            <a:r>
              <a:rPr lang="en-US"/>
              <a:t>Effective: July 1, 2025</a:t>
            </a:r>
          </a:p>
          <a:p>
            <a:pPr marL="0" indent="0">
              <a:buNone/>
            </a:pPr>
            <a:endParaRPr lang="en-US"/>
          </a:p>
          <a:p>
            <a:r>
              <a:rPr lang="en-US"/>
              <a:t>Public Works threshold increases from $150,000 to $300,000 for various statutes.</a:t>
            </a:r>
          </a:p>
          <a:p>
            <a:pPr lvl="1"/>
            <a:r>
              <a:rPr lang="en-US"/>
              <a:t>$50,000 - $300,000 = invite at least 3 quotes</a:t>
            </a:r>
          </a:p>
          <a:p>
            <a:pPr lvl="1"/>
            <a:r>
              <a:rPr lang="en-US"/>
              <a:t>Greater than $300,000 = file notice for bids</a:t>
            </a:r>
          </a:p>
          <a:p>
            <a:pPr lvl="1"/>
            <a:endParaRPr lang="en-US"/>
          </a:p>
          <a:p>
            <a:r>
              <a:rPr lang="en-US"/>
              <a:t>Public Work</a:t>
            </a:r>
          </a:p>
          <a:p>
            <a:pPr lvl="1"/>
            <a:r>
              <a:rPr lang="en-US"/>
              <a:t>Construction, reconstruction, alteration, or renovation of a public building or structure (IC 36-1-12-2)</a:t>
            </a:r>
          </a:p>
          <a:p>
            <a:endParaRPr lang="en-US"/>
          </a:p>
        </p:txBody>
      </p:sp>
    </p:spTree>
    <p:extLst>
      <p:ext uri="{BB962C8B-B14F-4D97-AF65-F5344CB8AC3E}">
        <p14:creationId xmlns:p14="http://schemas.microsoft.com/office/powerpoint/2010/main" val="151256048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D4492E32-2410-3667-C086-715BB800B354}"/>
              </a:ext>
            </a:extLst>
          </p:cNvPr>
          <p:cNvSpPr>
            <a:spLocks noGrp="1"/>
          </p:cNvSpPr>
          <p:nvPr>
            <p:ph type="title"/>
          </p:nvPr>
        </p:nvSpPr>
        <p:spPr>
          <a:xfrm>
            <a:off x="1217056" y="1093380"/>
            <a:ext cx="3068182" cy="4671240"/>
          </a:xfrm>
        </p:spPr>
        <p:txBody>
          <a:bodyPr anchor="ctr">
            <a:normAutofit/>
          </a:bodyPr>
          <a:lstStyle/>
          <a:p>
            <a:pPr algn="ctr"/>
            <a:r>
              <a:rPr lang="en-US" sz="3300"/>
              <a:t>HEA 1033: Retainage Requirements</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3EACFF-7286-8750-7CE7-90E9BEFADD10}"/>
              </a:ext>
            </a:extLst>
          </p:cNvPr>
          <p:cNvSpPr>
            <a:spLocks noGrp="1"/>
          </p:cNvSpPr>
          <p:nvPr>
            <p:ph idx="1"/>
          </p:nvPr>
        </p:nvSpPr>
        <p:spPr>
          <a:xfrm>
            <a:off x="5285509" y="1093380"/>
            <a:ext cx="6219103" cy="4679250"/>
          </a:xfrm>
        </p:spPr>
        <p:txBody>
          <a:bodyPr anchor="ctr">
            <a:normAutofit/>
          </a:bodyPr>
          <a:lstStyle/>
          <a:p>
            <a:r>
              <a:rPr lang="en-US"/>
              <a:t>Indiana Code 36-1-12-14</a:t>
            </a:r>
          </a:p>
          <a:p>
            <a:r>
              <a:rPr lang="en-US"/>
              <a:t>Effective: July 1, 2025</a:t>
            </a:r>
          </a:p>
          <a:p>
            <a:pPr marL="0" indent="0">
              <a:buNone/>
            </a:pPr>
            <a:endParaRPr lang="en-US"/>
          </a:p>
          <a:p>
            <a:r>
              <a:rPr lang="en-US"/>
              <a:t>Max retainage for public works projects over $200,000 decreased:</a:t>
            </a:r>
          </a:p>
          <a:p>
            <a:pPr lvl="1"/>
            <a:r>
              <a:rPr lang="en-US"/>
              <a:t>Withhold no more than 6% of the dollar value of work completed until project is 50% complete and nothing further after.</a:t>
            </a:r>
          </a:p>
          <a:p>
            <a:pPr lvl="2"/>
            <a:r>
              <a:rPr lang="en-US"/>
              <a:t>Previously was no more than 10% nor less than 6%</a:t>
            </a:r>
          </a:p>
          <a:p>
            <a:pPr lvl="1"/>
            <a:r>
              <a:rPr lang="en-US"/>
              <a:t>Withhold no more than 3% of the dollar value of work completed until project is fully completed.</a:t>
            </a:r>
          </a:p>
          <a:p>
            <a:pPr lvl="2"/>
            <a:r>
              <a:rPr lang="en-US"/>
              <a:t>Previously was no more than 5% nor less than 3%</a:t>
            </a:r>
          </a:p>
        </p:txBody>
      </p:sp>
    </p:spTree>
    <p:extLst>
      <p:ext uri="{BB962C8B-B14F-4D97-AF65-F5344CB8AC3E}">
        <p14:creationId xmlns:p14="http://schemas.microsoft.com/office/powerpoint/2010/main" val="37469477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5268B19-AEDB-719B-3058-8117787B27F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506219B-608F-79E7-FA73-CC404627E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3E3393B-F69A-3960-3FD3-A8DE32A657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D034E109-5BB9-5989-EE86-2AA739704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F8E20965-DA8C-0876-4FFA-7166AFC7EE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83D91C8-7A82-12AB-2F95-1660E335B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B3381461-FEBE-95C8-0F0C-F4B3C0D48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79A472A3-5645-A50B-C131-E4DC25BE8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040C2897-D79B-BF85-FE98-AB3CE1A45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135AD771-4C84-6CF9-6737-CEBB31CF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F6C61318-221D-A989-B340-F968FF421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B90D4E67-8815-310F-2140-BC765ACD9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52E1CEF-588F-9602-6E28-DA2C9DE4D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F536BA19-A0C2-9BEC-01B4-8EE3E29ACF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BAF639C5-56CB-7633-2802-8F9A86947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DEE0566B-F3B6-6EF6-0F65-BEE2548B6B96}"/>
              </a:ext>
            </a:extLst>
          </p:cNvPr>
          <p:cNvSpPr>
            <a:spLocks noGrp="1"/>
          </p:cNvSpPr>
          <p:nvPr>
            <p:ph type="title"/>
          </p:nvPr>
        </p:nvSpPr>
        <p:spPr>
          <a:xfrm>
            <a:off x="1217056" y="1093380"/>
            <a:ext cx="3068182" cy="4671240"/>
          </a:xfrm>
        </p:spPr>
        <p:txBody>
          <a:bodyPr anchor="ctr">
            <a:normAutofit/>
          </a:bodyPr>
          <a:lstStyle/>
          <a:p>
            <a:pPr algn="ctr"/>
            <a:r>
              <a:rPr lang="en-US" sz="3300"/>
              <a:t>HEA 1134: Executive Sessions</a:t>
            </a:r>
          </a:p>
        </p:txBody>
      </p:sp>
      <p:sp>
        <p:nvSpPr>
          <p:cNvPr id="24" name="Freeform 11">
            <a:extLst>
              <a:ext uri="{FF2B5EF4-FFF2-40B4-BE49-F238E27FC236}">
                <a16:creationId xmlns:a16="http://schemas.microsoft.com/office/drawing/2014/main" id="{1680B63F-C308-FEED-9EB2-53D854CB7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AC765A78-4C29-86E3-3425-35098B23E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9D9F15-A3EF-5A5C-05E3-D66F0A016329}"/>
              </a:ext>
            </a:extLst>
          </p:cNvPr>
          <p:cNvSpPr>
            <a:spLocks noGrp="1"/>
          </p:cNvSpPr>
          <p:nvPr>
            <p:ph idx="1"/>
          </p:nvPr>
        </p:nvSpPr>
        <p:spPr>
          <a:xfrm>
            <a:off x="5285509" y="1093380"/>
            <a:ext cx="6219103" cy="4679250"/>
          </a:xfrm>
        </p:spPr>
        <p:txBody>
          <a:bodyPr anchor="ctr">
            <a:normAutofit/>
          </a:bodyPr>
          <a:lstStyle/>
          <a:p>
            <a:r>
              <a:rPr lang="en-US"/>
              <a:t>Indiana Code 5-14-1.5-6.1</a:t>
            </a:r>
          </a:p>
          <a:p>
            <a:r>
              <a:rPr lang="en-US"/>
              <a:t>Effective: July 1, 2025</a:t>
            </a:r>
          </a:p>
          <a:p>
            <a:pPr marL="0" indent="0">
              <a:buNone/>
            </a:pPr>
            <a:endParaRPr lang="en-US"/>
          </a:p>
          <a:p>
            <a:r>
              <a:rPr lang="en-US"/>
              <a:t>Additional instances where executive sessions may be held:</a:t>
            </a:r>
          </a:p>
          <a:p>
            <a:pPr lvl="1"/>
            <a:r>
              <a:rPr lang="en-US"/>
              <a:t>Discuss employee specific compensation or employment matters.</a:t>
            </a:r>
          </a:p>
          <a:p>
            <a:pPr lvl="1"/>
            <a:r>
              <a:rPr lang="en-US"/>
              <a:t>Discuss employee health care options with respect to special exceptions for coverage.</a:t>
            </a:r>
          </a:p>
          <a:p>
            <a:pPr lvl="1"/>
            <a:r>
              <a:rPr lang="en-US"/>
              <a:t>Discuss employee handbook changes.</a:t>
            </a:r>
          </a:p>
        </p:txBody>
      </p:sp>
    </p:spTree>
    <p:extLst>
      <p:ext uri="{BB962C8B-B14F-4D97-AF65-F5344CB8AC3E}">
        <p14:creationId xmlns:p14="http://schemas.microsoft.com/office/powerpoint/2010/main" val="30062342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8748E13-2CE6-1D34-8A21-21A9E823114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5AF77EA-2BB0-8D31-B2EE-BBEADF9A4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5F03DD-15AD-805C-15BE-C19EF743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E1CBC577-3F24-4687-3943-49B1C7A2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659EBE8-ED3D-1FD2-917E-6FB60DF60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5E949E0D-254B-81AF-BEE6-7D91A9A52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F10C08BD-EA38-E398-284C-A3D4835E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3E6CA340-71B9-EB2D-029B-007AAC2169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EFDDE27B-5CBD-AAE0-1171-9F4DD9DB28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E5C3F3F2-28E9-FFA7-19D9-8E21462AC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E37D4406-87D3-815D-6E73-066DAAC11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13B6709A-BB08-EED4-A01F-83A4069675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1E25473B-97AE-4849-D73B-C456D43AE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9883A0A6-18A0-78EE-B538-7C886A8CF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9B69AC3D-6F92-863D-C7BF-9B434FADB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8E755661-92BD-5513-1369-530AD1A72F64}"/>
              </a:ext>
            </a:extLst>
          </p:cNvPr>
          <p:cNvSpPr>
            <a:spLocks noGrp="1"/>
          </p:cNvSpPr>
          <p:nvPr>
            <p:ph type="title"/>
          </p:nvPr>
        </p:nvSpPr>
        <p:spPr>
          <a:xfrm>
            <a:off x="1217056" y="1093380"/>
            <a:ext cx="3068182" cy="4671240"/>
          </a:xfrm>
        </p:spPr>
        <p:txBody>
          <a:bodyPr anchor="ctr">
            <a:normAutofit/>
          </a:bodyPr>
          <a:lstStyle/>
          <a:p>
            <a:pPr algn="ctr"/>
            <a:r>
              <a:rPr lang="en-US" sz="3300"/>
              <a:t>HEA 1134: Executive Sessions (cont.)</a:t>
            </a:r>
          </a:p>
        </p:txBody>
      </p:sp>
      <p:sp>
        <p:nvSpPr>
          <p:cNvPr id="24" name="Freeform 11">
            <a:extLst>
              <a:ext uri="{FF2B5EF4-FFF2-40B4-BE49-F238E27FC236}">
                <a16:creationId xmlns:a16="http://schemas.microsoft.com/office/drawing/2014/main" id="{1686E114-5BFD-FD81-623C-B6C8F5924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ADA8611C-8C6F-6EDD-2508-346AA5E90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4C7F0-AEFD-CE06-5A37-9B1E570B2F31}"/>
              </a:ext>
            </a:extLst>
          </p:cNvPr>
          <p:cNvSpPr>
            <a:spLocks noGrp="1"/>
          </p:cNvSpPr>
          <p:nvPr>
            <p:ph idx="1"/>
          </p:nvPr>
        </p:nvSpPr>
        <p:spPr>
          <a:xfrm>
            <a:off x="5285509" y="1093380"/>
            <a:ext cx="6219103" cy="4679250"/>
          </a:xfrm>
        </p:spPr>
        <p:txBody>
          <a:bodyPr anchor="ctr">
            <a:normAutofit/>
          </a:bodyPr>
          <a:lstStyle/>
          <a:p>
            <a:r>
              <a:rPr lang="en-US"/>
              <a:t>Additional instances where executive sessions may be held:</a:t>
            </a:r>
          </a:p>
          <a:p>
            <a:pPr lvl="1"/>
            <a:r>
              <a:rPr lang="en-US"/>
              <a:t>Review negotiations on performance of publicly bid contracts when public disclosure could lead to higher costs.</a:t>
            </a:r>
          </a:p>
          <a:p>
            <a:pPr lvl="1"/>
            <a:r>
              <a:rPr lang="en-US"/>
              <a:t>Discuss soliciting proposals for the purpose of awarding contracts for goods/services, when:</a:t>
            </a:r>
          </a:p>
          <a:p>
            <a:pPr lvl="2"/>
            <a:r>
              <a:rPr lang="en-US"/>
              <a:t>proprietary data, trade secrets, or other information is contained in the bidder's proposal relating to the bidder's unique methods of: </a:t>
            </a:r>
          </a:p>
          <a:p>
            <a:pPr lvl="3"/>
            <a:r>
              <a:rPr lang="en-US"/>
              <a:t>(i) conducting business; or </a:t>
            </a:r>
          </a:p>
          <a:p>
            <a:pPr lvl="3"/>
            <a:r>
              <a:rPr lang="en-US"/>
              <a:t>(ii) determining prices or premium rates to be charged for services under the terms of the proposal.</a:t>
            </a:r>
          </a:p>
          <a:p>
            <a:pPr lvl="2"/>
            <a:r>
              <a:rPr lang="en-US"/>
              <a:t>And, public knowledge regarding the discussion would reasonably be expected to result in private loss to the providers of the information discussed</a:t>
            </a:r>
          </a:p>
        </p:txBody>
      </p:sp>
    </p:spTree>
    <p:extLst>
      <p:ext uri="{BB962C8B-B14F-4D97-AF65-F5344CB8AC3E}">
        <p14:creationId xmlns:p14="http://schemas.microsoft.com/office/powerpoint/2010/main" val="35540269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2183FE4-050E-726B-3F1C-FC5FF3BECC4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F58DF10-A19C-E82E-CE6B-47D032B84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AB2976F-BC3D-A761-48D9-148355D8D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1992C429-4CEE-9C78-27D0-8B11906BF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4E475E1-FEC0-3E16-61F4-8735A1DC9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C7218A69-CAA1-4AFA-A852-0A2880FC8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548CAB89-EC34-6AC0-A4C5-89C574BC8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07D30BD0-3406-B0FC-F60E-A3C580A2E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CB963FE0-282F-2333-06A7-61F03527B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CAD3F521-D08D-D2D6-ED88-56E7A2AAF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A4782F0C-FF1B-C468-C0D8-7D0D22481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27752D92-FBAB-7DDB-FF1D-79CEFC29A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4840C3CB-2CAB-A5F7-9D6F-519EBB8300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BAFBCF5E-718C-8FC6-1549-DA9BC6D76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968393B7-13AF-44CB-9357-E513E793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C6A46794-ED78-1C9F-8580-7EF7CB5E124B}"/>
              </a:ext>
            </a:extLst>
          </p:cNvPr>
          <p:cNvSpPr>
            <a:spLocks noGrp="1"/>
          </p:cNvSpPr>
          <p:nvPr>
            <p:ph type="title"/>
          </p:nvPr>
        </p:nvSpPr>
        <p:spPr>
          <a:xfrm>
            <a:off x="1217056" y="1093380"/>
            <a:ext cx="3068182" cy="4671240"/>
          </a:xfrm>
        </p:spPr>
        <p:txBody>
          <a:bodyPr anchor="ctr">
            <a:normAutofit/>
          </a:bodyPr>
          <a:lstStyle/>
          <a:p>
            <a:pPr algn="ctr"/>
            <a:r>
              <a:rPr lang="en-US" sz="3300"/>
              <a:t>HEA 1392: State Comptroller Matters</a:t>
            </a:r>
          </a:p>
        </p:txBody>
      </p:sp>
      <p:sp>
        <p:nvSpPr>
          <p:cNvPr id="24" name="Freeform 11">
            <a:extLst>
              <a:ext uri="{FF2B5EF4-FFF2-40B4-BE49-F238E27FC236}">
                <a16:creationId xmlns:a16="http://schemas.microsoft.com/office/drawing/2014/main" id="{9FDA7CDB-000B-FEAD-5B77-4B3E808AB6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C7940F6A-6B1E-E525-1C09-8405FB30B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39E2E4-0F58-9BE9-32A9-E3DC45D57305}"/>
              </a:ext>
            </a:extLst>
          </p:cNvPr>
          <p:cNvSpPr>
            <a:spLocks noGrp="1"/>
          </p:cNvSpPr>
          <p:nvPr>
            <p:ph idx="1"/>
          </p:nvPr>
        </p:nvSpPr>
        <p:spPr>
          <a:xfrm>
            <a:off x="5285509" y="1093380"/>
            <a:ext cx="6219103" cy="4679250"/>
          </a:xfrm>
        </p:spPr>
        <p:txBody>
          <a:bodyPr anchor="ctr">
            <a:normAutofit/>
          </a:bodyPr>
          <a:lstStyle/>
          <a:p>
            <a:r>
              <a:rPr lang="en-US"/>
              <a:t>Indiana Codes 6-5.5-8-2 &amp; 6-6-5.5-20</a:t>
            </a:r>
          </a:p>
          <a:p>
            <a:r>
              <a:rPr lang="en-US"/>
              <a:t>Effective: July 1, 2025</a:t>
            </a:r>
          </a:p>
          <a:p>
            <a:endParaRPr lang="en-US"/>
          </a:p>
          <a:p>
            <a:r>
              <a:rPr lang="en-US"/>
              <a:t>Financial Institutions Tax (FIT) and Commercial Vehicle Excise Tax (CVET) distributions may now be receipted into any fund.</a:t>
            </a:r>
          </a:p>
          <a:p>
            <a:pPr lvl="1"/>
            <a:r>
              <a:rPr lang="en-US"/>
              <a:t>Take on restrictions of fund receipted into.</a:t>
            </a:r>
          </a:p>
          <a:p>
            <a:endParaRPr lang="en-US"/>
          </a:p>
        </p:txBody>
      </p:sp>
    </p:spTree>
    <p:extLst>
      <p:ext uri="{BB962C8B-B14F-4D97-AF65-F5344CB8AC3E}">
        <p14:creationId xmlns:p14="http://schemas.microsoft.com/office/powerpoint/2010/main" val="137605270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Wisp">
  <a:themeElements>
    <a:clrScheme name="Custom 3">
      <a:dk1>
        <a:srgbClr val="2C2C2C"/>
      </a:dk1>
      <a:lt1>
        <a:srgbClr val="FFFFFF"/>
      </a:lt1>
      <a:dk2>
        <a:srgbClr val="112A6D"/>
      </a:dk2>
      <a:lt2>
        <a:srgbClr val="F2F2F2"/>
      </a:lt2>
      <a:accent1>
        <a:srgbClr val="CC9900"/>
      </a:accent1>
      <a:accent2>
        <a:srgbClr val="F3CD74"/>
      </a:accent2>
      <a:accent3>
        <a:srgbClr val="122348"/>
      </a:accent3>
      <a:accent4>
        <a:srgbClr val="CC9900"/>
      </a:accent4>
      <a:accent5>
        <a:srgbClr val="F3CD74"/>
      </a:accent5>
      <a:accent6>
        <a:srgbClr val="122348"/>
      </a:accent6>
      <a:hlink>
        <a:srgbClr val="005DBA"/>
      </a:hlink>
      <a:folHlink>
        <a:srgbClr val="6C606A"/>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Wisp</Template>
  <TotalTime>0</TotalTime>
  <Words>12228</Words>
  <Application>Microsoft Office PowerPoint</Application>
  <PresentationFormat>Widescreen</PresentationFormat>
  <Paragraphs>828</Paragraphs>
  <Slides>46</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Aptos</vt:lpstr>
      <vt:lpstr>Arial</vt:lpstr>
      <vt:lpstr>Arial Bold Italics</vt:lpstr>
      <vt:lpstr>Calibri</vt:lpstr>
      <vt:lpstr>Century Gothic</vt:lpstr>
      <vt:lpstr>Courier New</vt:lpstr>
      <vt:lpstr>Montserrat Ultra-Bold Italics</vt:lpstr>
      <vt:lpstr>Times New Roman</vt:lpstr>
      <vt:lpstr>Wingdings</vt:lpstr>
      <vt:lpstr>Wingdings 3</vt:lpstr>
      <vt:lpstr>Wisp</vt:lpstr>
      <vt:lpstr>PowerPoint Presentation</vt:lpstr>
      <vt:lpstr>PowerPoint Presentation</vt:lpstr>
      <vt:lpstr>Today’s Topics:</vt:lpstr>
      <vt:lpstr>New Legislation</vt:lpstr>
      <vt:lpstr>HEA 1198: Local Public Works Projects</vt:lpstr>
      <vt:lpstr>HEA 1033: Retainage Requirements</vt:lpstr>
      <vt:lpstr>HEA 1134: Executive Sessions</vt:lpstr>
      <vt:lpstr>HEA 1134: Executive Sessions (cont.)</vt:lpstr>
      <vt:lpstr>HEA 1392: State Comptroller Matters</vt:lpstr>
      <vt:lpstr>GATEWAY HOUSEKEEPING</vt:lpstr>
      <vt:lpstr>GATEWAY HOUSEKEEPING </vt:lpstr>
      <vt:lpstr>Accounts Payable and  Accounts Receivable (AP and AR)</vt:lpstr>
      <vt:lpstr>Accounts Payable and  Accounts Receivable (AP and AR) (Continued)</vt:lpstr>
      <vt:lpstr>Stale Dated Checks</vt:lpstr>
      <vt:lpstr>Stale Dated Checks</vt:lpstr>
      <vt:lpstr>Stale Dated Checks (cont.)</vt:lpstr>
      <vt:lpstr>Stale Dated Checks (cont.)</vt:lpstr>
      <vt:lpstr>Electronic Transactions</vt:lpstr>
      <vt:lpstr>Receiving Payments</vt:lpstr>
      <vt:lpstr>Receiving Credit Cards Payments</vt:lpstr>
      <vt:lpstr>Receiving Credit Cards Payments (continued)</vt:lpstr>
      <vt:lpstr>Receiving Electronic Payments</vt:lpstr>
      <vt:lpstr>Receiving Electronic Payments (continued)</vt:lpstr>
      <vt:lpstr>Disbursing Funds</vt:lpstr>
      <vt:lpstr>Credit Card Transactions</vt:lpstr>
      <vt:lpstr>Credit Card Transactions (continued)</vt:lpstr>
      <vt:lpstr>Electronic Payments</vt:lpstr>
      <vt:lpstr>Electronic Payments (continued)</vt:lpstr>
      <vt:lpstr>Electronic Payments (continued)</vt:lpstr>
      <vt:lpstr>Electronic Payments (continued) - Initiating the Payment</vt:lpstr>
      <vt:lpstr>Electronic Payments (continued) - Automatic Payments or “Pulling”</vt:lpstr>
      <vt:lpstr>Electronic Payments</vt:lpstr>
      <vt:lpstr>Disbursing Money Electronically</vt:lpstr>
      <vt:lpstr>BANKING</vt:lpstr>
      <vt:lpstr>Positive Pay &amp; Reverse Positive Pay</vt:lpstr>
      <vt:lpstr>Positive pay defined</vt:lpstr>
      <vt:lpstr>Positive pay – how it works </vt:lpstr>
      <vt:lpstr>Reverse Positive Pay</vt:lpstr>
      <vt:lpstr>Reverse positive pay – how it works</vt:lpstr>
      <vt:lpstr>Summary of positive pay and reverse positive pay</vt:lpstr>
      <vt:lpstr>What if you do neither…</vt:lpstr>
      <vt:lpstr>FINANCIAL INSTITUTIONS</vt:lpstr>
      <vt:lpstr>IC 5-13-8-9 (f) – Deposit of funds in depositories</vt:lpstr>
      <vt:lpstr>Financial Institutions (continued) - questions we receive</vt:lpstr>
      <vt:lpstr>Financial Institutions (continued)</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Goss, Beth</dc:creator>
  <cp:lastModifiedBy>Trefun, Hayley</cp:lastModifiedBy>
  <cp:revision>2</cp:revision>
  <cp:lastPrinted>2025-05-29T15:33:05Z</cp:lastPrinted>
  <dcterms:created xsi:type="dcterms:W3CDTF">2025-04-30T14:41:16Z</dcterms:created>
  <dcterms:modified xsi:type="dcterms:W3CDTF">2025-05-29T16:58:46Z</dcterms:modified>
</cp:coreProperties>
</file>