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27"/>
  </p:notesMasterIdLst>
  <p:handoutMasterIdLst>
    <p:handoutMasterId r:id="rId28"/>
  </p:handoutMasterIdLst>
  <p:sldIdLst>
    <p:sldId id="256" r:id="rId5"/>
    <p:sldId id="276" r:id="rId6"/>
    <p:sldId id="258" r:id="rId7"/>
    <p:sldId id="281" r:id="rId8"/>
    <p:sldId id="279" r:id="rId9"/>
    <p:sldId id="278" r:id="rId10"/>
    <p:sldId id="262" r:id="rId11"/>
    <p:sldId id="280" r:id="rId12"/>
    <p:sldId id="282" r:id="rId13"/>
    <p:sldId id="269" r:id="rId14"/>
    <p:sldId id="283" r:id="rId15"/>
    <p:sldId id="268" r:id="rId16"/>
    <p:sldId id="272" r:id="rId17"/>
    <p:sldId id="259" r:id="rId18"/>
    <p:sldId id="273" r:id="rId19"/>
    <p:sldId id="274" r:id="rId20"/>
    <p:sldId id="277" r:id="rId21"/>
    <p:sldId id="263" r:id="rId22"/>
    <p:sldId id="264" r:id="rId23"/>
    <p:sldId id="265" r:id="rId24"/>
    <p:sldId id="266" r:id="rId25"/>
    <p:sldId id="267" r:id="rId2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CA503"/>
    <a:srgbClr val="40A44D"/>
    <a:srgbClr val="2437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501" autoAdjust="0"/>
  </p:normalViewPr>
  <p:slideViewPr>
    <p:cSldViewPr snapToGrid="0">
      <p:cViewPr varScale="1">
        <p:scale>
          <a:sx n="86" d="100"/>
          <a:sy n="86" d="100"/>
        </p:scale>
        <p:origin x="654"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05EC201-53A7-4B0E-9722-FC542F43C04A}" type="datetimeFigureOut">
              <a:rPr lang="en-US" smtClean="0"/>
              <a:t>2/22/2016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6AFBF7E-3FD1-4B83-9576-68E05365AF18}" type="slidenum">
              <a:rPr lang="en-US" smtClean="0"/>
              <a:t>‹#›</a:t>
            </a:fld>
            <a:endParaRPr lang="en-US" dirty="0"/>
          </a:p>
        </p:txBody>
      </p:sp>
    </p:spTree>
    <p:extLst>
      <p:ext uri="{BB962C8B-B14F-4D97-AF65-F5344CB8AC3E}">
        <p14:creationId xmlns:p14="http://schemas.microsoft.com/office/powerpoint/2010/main" val="3131596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0EB0973-3F2A-49B2-B8F8-A067642A2D95}" type="datetimeFigureOut">
              <a:rPr lang="en-US" smtClean="0"/>
              <a:t>2/22/2016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601B731-E4CA-4AFB-8DCA-DBB9AD706EAC}" type="slidenum">
              <a:rPr lang="en-US" smtClean="0"/>
              <a:t>‹#›</a:t>
            </a:fld>
            <a:endParaRPr lang="en-US" dirty="0"/>
          </a:p>
        </p:txBody>
      </p:sp>
    </p:spTree>
    <p:extLst>
      <p:ext uri="{BB962C8B-B14F-4D97-AF65-F5344CB8AC3E}">
        <p14:creationId xmlns:p14="http://schemas.microsoft.com/office/powerpoint/2010/main" val="357534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a:t>
            </a:fld>
            <a:endParaRPr lang="en-US" dirty="0"/>
          </a:p>
        </p:txBody>
      </p:sp>
    </p:spTree>
    <p:extLst>
      <p:ext uri="{BB962C8B-B14F-4D97-AF65-F5344CB8AC3E}">
        <p14:creationId xmlns:p14="http://schemas.microsoft.com/office/powerpoint/2010/main" val="1131436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10</a:t>
            </a:fld>
            <a:endParaRPr lang="en-US" dirty="0"/>
          </a:p>
        </p:txBody>
      </p:sp>
    </p:spTree>
    <p:extLst>
      <p:ext uri="{BB962C8B-B14F-4D97-AF65-F5344CB8AC3E}">
        <p14:creationId xmlns:p14="http://schemas.microsoft.com/office/powerpoint/2010/main" val="752857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11</a:t>
            </a:fld>
            <a:endParaRPr lang="en-US" dirty="0"/>
          </a:p>
        </p:txBody>
      </p:sp>
    </p:spTree>
    <p:extLst>
      <p:ext uri="{BB962C8B-B14F-4D97-AF65-F5344CB8AC3E}">
        <p14:creationId xmlns:p14="http://schemas.microsoft.com/office/powerpoint/2010/main" val="2790187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12</a:t>
            </a:fld>
            <a:endParaRPr lang="en-US" dirty="0"/>
          </a:p>
        </p:txBody>
      </p:sp>
    </p:spTree>
    <p:extLst>
      <p:ext uri="{BB962C8B-B14F-4D97-AF65-F5344CB8AC3E}">
        <p14:creationId xmlns:p14="http://schemas.microsoft.com/office/powerpoint/2010/main" val="3643385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13</a:t>
            </a:fld>
            <a:endParaRPr lang="en-US" dirty="0"/>
          </a:p>
        </p:txBody>
      </p:sp>
    </p:spTree>
    <p:extLst>
      <p:ext uri="{BB962C8B-B14F-4D97-AF65-F5344CB8AC3E}">
        <p14:creationId xmlns:p14="http://schemas.microsoft.com/office/powerpoint/2010/main" val="1350908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14</a:t>
            </a:fld>
            <a:endParaRPr lang="en-US" dirty="0"/>
          </a:p>
        </p:txBody>
      </p:sp>
    </p:spTree>
    <p:extLst>
      <p:ext uri="{BB962C8B-B14F-4D97-AF65-F5344CB8AC3E}">
        <p14:creationId xmlns:p14="http://schemas.microsoft.com/office/powerpoint/2010/main" val="3096767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15</a:t>
            </a:fld>
            <a:endParaRPr lang="en-US" dirty="0"/>
          </a:p>
        </p:txBody>
      </p:sp>
    </p:spTree>
    <p:extLst>
      <p:ext uri="{BB962C8B-B14F-4D97-AF65-F5344CB8AC3E}">
        <p14:creationId xmlns:p14="http://schemas.microsoft.com/office/powerpoint/2010/main" val="2066647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16</a:t>
            </a:fld>
            <a:endParaRPr lang="en-US" dirty="0"/>
          </a:p>
        </p:txBody>
      </p:sp>
    </p:spTree>
    <p:extLst>
      <p:ext uri="{BB962C8B-B14F-4D97-AF65-F5344CB8AC3E}">
        <p14:creationId xmlns:p14="http://schemas.microsoft.com/office/powerpoint/2010/main" val="3191012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17</a:t>
            </a:fld>
            <a:endParaRPr lang="en-US" dirty="0"/>
          </a:p>
        </p:txBody>
      </p:sp>
    </p:spTree>
    <p:extLst>
      <p:ext uri="{BB962C8B-B14F-4D97-AF65-F5344CB8AC3E}">
        <p14:creationId xmlns:p14="http://schemas.microsoft.com/office/powerpoint/2010/main" val="3633811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18</a:t>
            </a:fld>
            <a:endParaRPr lang="en-US" dirty="0"/>
          </a:p>
        </p:txBody>
      </p:sp>
    </p:spTree>
    <p:extLst>
      <p:ext uri="{BB962C8B-B14F-4D97-AF65-F5344CB8AC3E}">
        <p14:creationId xmlns:p14="http://schemas.microsoft.com/office/powerpoint/2010/main" val="3493491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19</a:t>
            </a:fld>
            <a:endParaRPr lang="en-US" dirty="0"/>
          </a:p>
        </p:txBody>
      </p:sp>
    </p:spTree>
    <p:extLst>
      <p:ext uri="{BB962C8B-B14F-4D97-AF65-F5344CB8AC3E}">
        <p14:creationId xmlns:p14="http://schemas.microsoft.com/office/powerpoint/2010/main" val="43041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2</a:t>
            </a:fld>
            <a:endParaRPr lang="en-US" dirty="0"/>
          </a:p>
        </p:txBody>
      </p:sp>
    </p:spTree>
    <p:extLst>
      <p:ext uri="{BB962C8B-B14F-4D97-AF65-F5344CB8AC3E}">
        <p14:creationId xmlns:p14="http://schemas.microsoft.com/office/powerpoint/2010/main" val="465678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20</a:t>
            </a:fld>
            <a:endParaRPr lang="en-US" dirty="0"/>
          </a:p>
        </p:txBody>
      </p:sp>
    </p:spTree>
    <p:extLst>
      <p:ext uri="{BB962C8B-B14F-4D97-AF65-F5344CB8AC3E}">
        <p14:creationId xmlns:p14="http://schemas.microsoft.com/office/powerpoint/2010/main" val="4252357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21</a:t>
            </a:fld>
            <a:endParaRPr lang="en-US" dirty="0"/>
          </a:p>
        </p:txBody>
      </p:sp>
    </p:spTree>
    <p:extLst>
      <p:ext uri="{BB962C8B-B14F-4D97-AF65-F5344CB8AC3E}">
        <p14:creationId xmlns:p14="http://schemas.microsoft.com/office/powerpoint/2010/main" val="3526361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22</a:t>
            </a:fld>
            <a:endParaRPr lang="en-US" dirty="0"/>
          </a:p>
        </p:txBody>
      </p:sp>
    </p:spTree>
    <p:extLst>
      <p:ext uri="{BB962C8B-B14F-4D97-AF65-F5344CB8AC3E}">
        <p14:creationId xmlns:p14="http://schemas.microsoft.com/office/powerpoint/2010/main" val="305157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3</a:t>
            </a:fld>
            <a:endParaRPr lang="en-US" dirty="0"/>
          </a:p>
        </p:txBody>
      </p:sp>
    </p:spTree>
    <p:extLst>
      <p:ext uri="{BB962C8B-B14F-4D97-AF65-F5344CB8AC3E}">
        <p14:creationId xmlns:p14="http://schemas.microsoft.com/office/powerpoint/2010/main" val="28822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4601B731-E4CA-4AFB-8DCA-DBB9AD706EAC}" type="slidenum">
              <a:rPr lang="en-US" smtClean="0"/>
              <a:t>4</a:t>
            </a:fld>
            <a:endParaRPr lang="en-US" dirty="0"/>
          </a:p>
        </p:txBody>
      </p:sp>
    </p:spTree>
    <p:extLst>
      <p:ext uri="{BB962C8B-B14F-4D97-AF65-F5344CB8AC3E}">
        <p14:creationId xmlns:p14="http://schemas.microsoft.com/office/powerpoint/2010/main" val="399948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5</a:t>
            </a:fld>
            <a:endParaRPr lang="en-US" dirty="0"/>
          </a:p>
        </p:txBody>
      </p:sp>
    </p:spTree>
    <p:extLst>
      <p:ext uri="{BB962C8B-B14F-4D97-AF65-F5344CB8AC3E}">
        <p14:creationId xmlns:p14="http://schemas.microsoft.com/office/powerpoint/2010/main" val="3224613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6</a:t>
            </a:fld>
            <a:endParaRPr lang="en-US" dirty="0"/>
          </a:p>
        </p:txBody>
      </p:sp>
    </p:spTree>
    <p:extLst>
      <p:ext uri="{BB962C8B-B14F-4D97-AF65-F5344CB8AC3E}">
        <p14:creationId xmlns:p14="http://schemas.microsoft.com/office/powerpoint/2010/main" val="162724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1B731-E4CA-4AFB-8DCA-DBB9AD706EAC}" type="slidenum">
              <a:rPr lang="en-US" smtClean="0"/>
              <a:t>7</a:t>
            </a:fld>
            <a:endParaRPr lang="en-US" dirty="0"/>
          </a:p>
        </p:txBody>
      </p:sp>
    </p:spTree>
    <p:extLst>
      <p:ext uri="{BB962C8B-B14F-4D97-AF65-F5344CB8AC3E}">
        <p14:creationId xmlns:p14="http://schemas.microsoft.com/office/powerpoint/2010/main" val="1458483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8</a:t>
            </a:fld>
            <a:endParaRPr lang="en-US" dirty="0"/>
          </a:p>
        </p:txBody>
      </p:sp>
    </p:spTree>
    <p:extLst>
      <p:ext uri="{BB962C8B-B14F-4D97-AF65-F5344CB8AC3E}">
        <p14:creationId xmlns:p14="http://schemas.microsoft.com/office/powerpoint/2010/main" val="2952847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601B731-E4CA-4AFB-8DCA-DBB9AD706EAC}" type="slidenum">
              <a:rPr lang="en-US" smtClean="0"/>
              <a:t>9</a:t>
            </a:fld>
            <a:endParaRPr lang="en-US" dirty="0"/>
          </a:p>
        </p:txBody>
      </p:sp>
    </p:spTree>
    <p:extLst>
      <p:ext uri="{BB962C8B-B14F-4D97-AF65-F5344CB8AC3E}">
        <p14:creationId xmlns:p14="http://schemas.microsoft.com/office/powerpoint/2010/main" val="222820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2900" y="917575"/>
            <a:ext cx="927100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1922464" y="3235325"/>
            <a:ext cx="8637587" cy="0"/>
          </a:xfrm>
          <a:prstGeom prst="line">
            <a:avLst/>
          </a:prstGeom>
          <a:ln w="63500">
            <a:solidFill>
              <a:srgbClr val="3CA503"/>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981200" y="3515497"/>
            <a:ext cx="85344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13" name="Footer Placeholder 4"/>
          <p:cNvSpPr>
            <a:spLocks noGrp="1"/>
          </p:cNvSpPr>
          <p:nvPr>
            <p:ph type="ftr" sz="quarter" idx="11"/>
          </p:nvPr>
        </p:nvSpPr>
        <p:spPr>
          <a:xfrm>
            <a:off x="385158" y="6561073"/>
            <a:ext cx="3860800" cy="296928"/>
          </a:xfrm>
          <a:prstGeom prst="rect">
            <a:avLst/>
          </a:prstGeom>
        </p:spPr>
        <p:txBody>
          <a:bodyPr anchor="ctr"/>
          <a:lstStyle>
            <a:lvl1pPr fontAlgn="auto">
              <a:spcBef>
                <a:spcPts val="0"/>
              </a:spcBef>
              <a:spcAft>
                <a:spcPts val="0"/>
              </a:spcAft>
              <a:defRPr sz="900">
                <a:solidFill>
                  <a:schemeClr val="bg1">
                    <a:lumMod val="65000"/>
                  </a:schemeClr>
                </a:solidFill>
                <a:latin typeface="+mn-lt"/>
                <a:cs typeface="+mn-cs"/>
              </a:defRPr>
            </a:lvl1pPr>
          </a:lstStyle>
          <a:p>
            <a:pPr>
              <a:defRPr/>
            </a:pPr>
            <a:r>
              <a:rPr lang="en-US" dirty="0" smtClean="0"/>
              <a:t>Internal Use Only</a:t>
            </a:r>
            <a:endParaRPr lang="en-US" dirty="0"/>
          </a:p>
        </p:txBody>
      </p:sp>
      <p:sp>
        <p:nvSpPr>
          <p:cNvPr id="14" name="Slide Number Placeholder 5"/>
          <p:cNvSpPr>
            <a:spLocks noGrp="1"/>
          </p:cNvSpPr>
          <p:nvPr>
            <p:ph type="sldNum" sz="quarter" idx="12"/>
          </p:nvPr>
        </p:nvSpPr>
        <p:spPr>
          <a:xfrm>
            <a:off x="11112314" y="6561073"/>
            <a:ext cx="979606" cy="296928"/>
          </a:xfrm>
          <a:prstGeom prst="rect">
            <a:avLst/>
          </a:prstGeom>
        </p:spPr>
        <p:txBody>
          <a:bodyPr anchor="ctr"/>
          <a:lstStyle>
            <a:lvl1pPr fontAlgn="auto">
              <a:spcBef>
                <a:spcPts val="0"/>
              </a:spcBef>
              <a:spcAft>
                <a:spcPts val="0"/>
              </a:spcAft>
              <a:defRPr sz="900">
                <a:solidFill>
                  <a:schemeClr val="bg1">
                    <a:lumMod val="65000"/>
                  </a:schemeClr>
                </a:solidFill>
                <a:latin typeface="+mn-lt"/>
                <a:cs typeface="+mn-cs"/>
              </a:defRPr>
            </a:lvl1pPr>
          </a:lstStyle>
          <a:p>
            <a:pPr>
              <a:defRPr/>
            </a:pPr>
            <a:fld id="{9E2EE7D6-92C0-4934-9528-4960E62EF13C}" type="slidenum">
              <a:rPr lang="en-US" smtClean="0"/>
              <a:pPr>
                <a:defRPr/>
              </a:pPr>
              <a:t>‹#›</a:t>
            </a:fld>
            <a:endParaRPr lang="en-US" dirty="0"/>
          </a:p>
        </p:txBody>
      </p:sp>
    </p:spTree>
    <p:extLst>
      <p:ext uri="{BB962C8B-B14F-4D97-AF65-F5344CB8AC3E}">
        <p14:creationId xmlns:p14="http://schemas.microsoft.com/office/powerpoint/2010/main" val="3331171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4" name="Straight Connector 3"/>
          <p:cNvCxnSpPr/>
          <p:nvPr/>
        </p:nvCxnSpPr>
        <p:spPr>
          <a:xfrm>
            <a:off x="-12605" y="66102"/>
            <a:ext cx="12209463" cy="0"/>
          </a:xfrm>
          <a:prstGeom prst="line">
            <a:avLst/>
          </a:prstGeom>
          <a:ln w="127000">
            <a:solidFill>
              <a:srgbClr val="3CA503"/>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8096" y="173148"/>
            <a:ext cx="984527" cy="82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0" y="1051385"/>
            <a:ext cx="12192000" cy="0"/>
          </a:xfrm>
          <a:prstGeom prst="line">
            <a:avLst/>
          </a:prstGeom>
          <a:ln w="25400">
            <a:solidFill>
              <a:srgbClr val="3CA503"/>
            </a:solidFill>
          </a:ln>
        </p:spPr>
        <p:style>
          <a:lnRef idx="1">
            <a:schemeClr val="accent1"/>
          </a:lnRef>
          <a:fillRef idx="0">
            <a:schemeClr val="accent1"/>
          </a:fillRef>
          <a:effectRef idx="0">
            <a:schemeClr val="accent1"/>
          </a:effectRef>
          <a:fontRef idx="minor">
            <a:schemeClr val="tx1"/>
          </a:fontRef>
        </p:style>
      </p:cxnSp>
      <p:sp>
        <p:nvSpPr>
          <p:cNvPr id="8" name="Footer Placeholder 4"/>
          <p:cNvSpPr>
            <a:spLocks noGrp="1"/>
          </p:cNvSpPr>
          <p:nvPr>
            <p:ph type="ftr" sz="quarter" idx="11"/>
          </p:nvPr>
        </p:nvSpPr>
        <p:spPr>
          <a:xfrm>
            <a:off x="385158" y="6561073"/>
            <a:ext cx="3860800" cy="296928"/>
          </a:xfrm>
          <a:prstGeom prst="rect">
            <a:avLst/>
          </a:prstGeom>
        </p:spPr>
        <p:txBody>
          <a:bodyPr anchor="ctr"/>
          <a:lstStyle>
            <a:lvl1pPr fontAlgn="auto">
              <a:spcBef>
                <a:spcPts val="0"/>
              </a:spcBef>
              <a:spcAft>
                <a:spcPts val="0"/>
              </a:spcAft>
              <a:defRPr sz="900">
                <a:solidFill>
                  <a:schemeClr val="bg1">
                    <a:lumMod val="65000"/>
                  </a:schemeClr>
                </a:solidFill>
                <a:latin typeface="+mn-lt"/>
                <a:cs typeface="+mn-cs"/>
              </a:defRPr>
            </a:lvl1pPr>
          </a:lstStyle>
          <a:p>
            <a:pPr>
              <a:defRPr/>
            </a:pPr>
            <a:r>
              <a:rPr lang="en-US" dirty="0" smtClean="0"/>
              <a:t>Internal Use Only</a:t>
            </a:r>
            <a:endParaRPr lang="en-US" dirty="0"/>
          </a:p>
        </p:txBody>
      </p:sp>
      <p:sp>
        <p:nvSpPr>
          <p:cNvPr id="9" name="Slide Number Placeholder 5"/>
          <p:cNvSpPr>
            <a:spLocks noGrp="1"/>
          </p:cNvSpPr>
          <p:nvPr>
            <p:ph type="sldNum" sz="quarter" idx="12"/>
          </p:nvPr>
        </p:nvSpPr>
        <p:spPr>
          <a:xfrm>
            <a:off x="11112314" y="6561073"/>
            <a:ext cx="979606" cy="296928"/>
          </a:xfrm>
          <a:prstGeom prst="rect">
            <a:avLst/>
          </a:prstGeom>
        </p:spPr>
        <p:txBody>
          <a:bodyPr anchor="ctr"/>
          <a:lstStyle>
            <a:lvl1pPr fontAlgn="auto">
              <a:spcBef>
                <a:spcPts val="0"/>
              </a:spcBef>
              <a:spcAft>
                <a:spcPts val="0"/>
              </a:spcAft>
              <a:defRPr sz="900">
                <a:solidFill>
                  <a:schemeClr val="bg1">
                    <a:lumMod val="65000"/>
                  </a:schemeClr>
                </a:solidFill>
                <a:latin typeface="+mn-lt"/>
                <a:cs typeface="+mn-cs"/>
              </a:defRPr>
            </a:lvl1pPr>
          </a:lstStyle>
          <a:p>
            <a:pPr>
              <a:defRPr/>
            </a:pPr>
            <a:fld id="{9E2EE7D6-92C0-4934-9528-4960E62EF13C}" type="slidenum">
              <a:rPr lang="en-US" smtClean="0"/>
              <a:pPr>
                <a:defRPr/>
              </a:pPr>
              <a:t>‹#›</a:t>
            </a:fld>
            <a:endParaRPr lang="en-US" dirty="0"/>
          </a:p>
        </p:txBody>
      </p:sp>
    </p:spTree>
    <p:extLst>
      <p:ext uri="{BB962C8B-B14F-4D97-AF65-F5344CB8AC3E}">
        <p14:creationId xmlns:p14="http://schemas.microsoft.com/office/powerpoint/2010/main" val="11827611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285948">
            <a:off x="-1530351" y="-4294188"/>
            <a:ext cx="15544800" cy="1554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189" algn="l" rtl="0" eaLnBrk="1" fontAlgn="base" hangingPunct="1">
        <a:lnSpc>
          <a:spcPct val="90000"/>
        </a:lnSpc>
        <a:spcBef>
          <a:spcPct val="0"/>
        </a:spcBef>
        <a:spcAft>
          <a:spcPct val="0"/>
        </a:spcAft>
        <a:defRPr sz="4400">
          <a:solidFill>
            <a:schemeClr val="tx1"/>
          </a:solidFill>
          <a:latin typeface="Calibri Light" pitchFamily="34" charset="0"/>
        </a:defRPr>
      </a:lvl6pPr>
      <a:lvl7pPr marL="914377" algn="l" rtl="0" eaLnBrk="1" fontAlgn="base" hangingPunct="1">
        <a:lnSpc>
          <a:spcPct val="90000"/>
        </a:lnSpc>
        <a:spcBef>
          <a:spcPct val="0"/>
        </a:spcBef>
        <a:spcAft>
          <a:spcPct val="0"/>
        </a:spcAft>
        <a:defRPr sz="4400">
          <a:solidFill>
            <a:schemeClr val="tx1"/>
          </a:solidFill>
          <a:latin typeface="Calibri Light" pitchFamily="34" charset="0"/>
        </a:defRPr>
      </a:lvl7pPr>
      <a:lvl8pPr marL="1371566" algn="l" rtl="0" eaLnBrk="1" fontAlgn="base" hangingPunct="1">
        <a:lnSpc>
          <a:spcPct val="90000"/>
        </a:lnSpc>
        <a:spcBef>
          <a:spcPct val="0"/>
        </a:spcBef>
        <a:spcAft>
          <a:spcPct val="0"/>
        </a:spcAft>
        <a:defRPr sz="4400">
          <a:solidFill>
            <a:schemeClr val="tx1"/>
          </a:solidFill>
          <a:latin typeface="Calibri Light" pitchFamily="34" charset="0"/>
        </a:defRPr>
      </a:lvl8pPr>
      <a:lvl9pPr marL="1828754" algn="l" rtl="0" eaLnBrk="1" fontAlgn="base" hangingPunct="1">
        <a:lnSpc>
          <a:spcPct val="90000"/>
        </a:lnSpc>
        <a:spcBef>
          <a:spcPct val="0"/>
        </a:spcBef>
        <a:spcAft>
          <a:spcPct val="0"/>
        </a:spcAft>
        <a:defRPr sz="4400">
          <a:solidFill>
            <a:schemeClr val="tx1"/>
          </a:solidFill>
          <a:latin typeface="Calibri Light" pitchFamily="34" charset="0"/>
        </a:defRPr>
      </a:lvl9pPr>
    </p:titleStyle>
    <p:bodyStyle>
      <a:lvl1pPr marL="228594" indent="-228594"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783" indent="-228594"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2971" indent="-228594"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160" indent="-228594"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349" indent="-228594"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ist.gov/information-technology-portal.cfm" TargetMode="External"/><Relationship Id="rId7" Type="http://schemas.openxmlformats.org/officeDocument/2006/relationships/hyperlink" Target="http://www.emc2.mu/security/rsa-archer-governance-risk-compliance/index.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csrc.nist.gov/publications/PubsSPs.html" TargetMode="External"/><Relationship Id="rId5" Type="http://schemas.openxmlformats.org/officeDocument/2006/relationships/hyperlink" Target="http://csrc.nist.gov/cyberframework/rfi_comments_02_09_16.html" TargetMode="External"/><Relationship Id="rId4" Type="http://schemas.openxmlformats.org/officeDocument/2006/relationships/hyperlink" Target="http://www.nist.gov/cyberframework/index.cf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981200" y="3514725"/>
            <a:ext cx="8534400" cy="1752600"/>
          </a:xfrm>
        </p:spPr>
        <p:txBody>
          <a:bodyPr/>
          <a:lstStyle/>
          <a:p>
            <a:pPr algn="l">
              <a:defRPr/>
            </a:pPr>
            <a:r>
              <a:rPr lang="en-US" sz="3600" dirty="0"/>
              <a:t>NIST Cybersecurity Framework </a:t>
            </a:r>
          </a:p>
          <a:p>
            <a:pPr algn="l">
              <a:defRPr/>
            </a:pPr>
            <a:r>
              <a:rPr lang="en-US" sz="3600" dirty="0" smtClean="0"/>
              <a:t>February, 2016</a:t>
            </a:r>
            <a:endParaRPr lang="en-US" sz="3600" dirty="0"/>
          </a:p>
          <a:p>
            <a:pPr algn="l">
              <a:defRPr/>
            </a:pPr>
            <a:r>
              <a:rPr lang="en-US" sz="3600" dirty="0"/>
              <a:t>Bryan </a:t>
            </a:r>
            <a:r>
              <a:rPr lang="en-US" sz="3600" dirty="0" smtClean="0"/>
              <a:t>Sacks, Director Risk &amp; Compliance</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259591" y="2138960"/>
            <a:ext cx="3902926" cy="2784737"/>
          </a:xfrm>
          <a:prstGeom prst="rect">
            <a:avLst/>
          </a:prstGeom>
          <a:noFill/>
        </p:spPr>
        <p:txBody>
          <a:bodyPr wrap="square" rtlCol="0">
            <a:spAutoFit/>
          </a:bodyPr>
          <a:lstStyle/>
          <a:p>
            <a:pPr marL="342900" indent="-342900">
              <a:lnSpc>
                <a:spcPct val="200000"/>
              </a:lnSpc>
              <a:buFont typeface="+mj-lt"/>
              <a:buAutoNum type="arabicPeriod"/>
            </a:pPr>
            <a:r>
              <a:rPr lang="en-US" dirty="0" smtClean="0"/>
              <a:t>Agency Maturity Profile</a:t>
            </a:r>
          </a:p>
          <a:p>
            <a:pPr marL="342900" indent="-342900">
              <a:lnSpc>
                <a:spcPct val="200000"/>
              </a:lnSpc>
              <a:buFont typeface="+mj-lt"/>
              <a:buAutoNum type="arabicPeriod"/>
            </a:pPr>
            <a:r>
              <a:rPr lang="en-US" dirty="0" smtClean="0"/>
              <a:t>Inherent Risk Profile</a:t>
            </a:r>
          </a:p>
          <a:p>
            <a:pPr marL="342900" indent="-342900">
              <a:lnSpc>
                <a:spcPct val="200000"/>
              </a:lnSpc>
              <a:buFont typeface="+mj-lt"/>
              <a:buAutoNum type="arabicPeriod"/>
            </a:pPr>
            <a:r>
              <a:rPr lang="en-US" dirty="0" smtClean="0"/>
              <a:t>Application Risk Questionnaire</a:t>
            </a:r>
          </a:p>
          <a:p>
            <a:pPr marL="342900" indent="-342900">
              <a:lnSpc>
                <a:spcPct val="200000"/>
              </a:lnSpc>
              <a:buFont typeface="+mj-lt"/>
              <a:buAutoNum type="arabicPeriod"/>
            </a:pPr>
            <a:r>
              <a:rPr lang="en-US" dirty="0" smtClean="0"/>
              <a:t>Compliance Self-Assessment</a:t>
            </a:r>
          </a:p>
          <a:p>
            <a:pPr marL="342900" indent="-342900">
              <a:lnSpc>
                <a:spcPct val="200000"/>
              </a:lnSpc>
              <a:buFont typeface="+mj-lt"/>
              <a:buAutoNum type="arabicPeriod"/>
            </a:pPr>
            <a:r>
              <a:rPr lang="en-US" dirty="0" smtClean="0"/>
              <a:t>Risk &amp; Control Self-Assessment </a:t>
            </a:r>
            <a:endParaRPr lang="en-US" dirty="0"/>
          </a:p>
        </p:txBody>
      </p:sp>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Agency Impact</a:t>
            </a:r>
            <a:endParaRPr lang="en-US" sz="3200" dirty="0">
              <a:latin typeface="Arial" panose="020B0604020202020204" pitchFamily="34" charset="0"/>
              <a:cs typeface="Arial" panose="020B0604020202020204" pitchFamily="34" charset="0"/>
            </a:endParaRPr>
          </a:p>
        </p:txBody>
      </p:sp>
      <p:sp>
        <p:nvSpPr>
          <p:cNvPr id="13" name="Slide Number Placeholder 12"/>
          <p:cNvSpPr>
            <a:spLocks noGrp="1"/>
          </p:cNvSpPr>
          <p:nvPr>
            <p:ph type="sldNum" sz="quarter" idx="12"/>
          </p:nvPr>
        </p:nvSpPr>
        <p:spPr/>
        <p:txBody>
          <a:bodyPr/>
          <a:lstStyle/>
          <a:p>
            <a:pPr>
              <a:defRPr/>
            </a:pPr>
            <a:fld id="{9E2EE7D6-92C0-4934-9528-4960E62EF13C}" type="slidenum">
              <a:rPr lang="en-US" smtClean="0"/>
              <a:pPr>
                <a:defRPr/>
              </a:pPr>
              <a:t>10</a:t>
            </a:fld>
            <a:endParaRPr lang="en-US" dirty="0"/>
          </a:p>
        </p:txBody>
      </p:sp>
      <p:sp>
        <p:nvSpPr>
          <p:cNvPr id="40" name="Footer Placeholder 39"/>
          <p:cNvSpPr>
            <a:spLocks noGrp="1"/>
          </p:cNvSpPr>
          <p:nvPr>
            <p:ph type="ftr" sz="quarter" idx="11"/>
          </p:nvPr>
        </p:nvSpPr>
        <p:spPr/>
        <p:txBody>
          <a:bodyPr/>
          <a:lstStyle/>
          <a:p>
            <a:pPr>
              <a:defRPr/>
            </a:pPr>
            <a:r>
              <a:rPr lang="en-US" dirty="0" smtClean="0"/>
              <a:t>Internal Use Only</a:t>
            </a:r>
            <a:endParaRPr lang="en-US" dirty="0"/>
          </a:p>
        </p:txBody>
      </p:sp>
      <p:sp>
        <p:nvSpPr>
          <p:cNvPr id="7" name="Oval 6"/>
          <p:cNvSpPr/>
          <p:nvPr/>
        </p:nvSpPr>
        <p:spPr>
          <a:xfrm>
            <a:off x="2522081" y="1732844"/>
            <a:ext cx="3483243" cy="1209684"/>
          </a:xfrm>
          <a:prstGeom prst="ellipse">
            <a:avLst/>
          </a:prstGeom>
          <a:noFill/>
          <a:ln>
            <a:solidFill>
              <a:srgbClr val="3CA503"/>
            </a:solidFill>
          </a:ln>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8" name="Down Arrow 7"/>
          <p:cNvSpPr/>
          <p:nvPr/>
        </p:nvSpPr>
        <p:spPr>
          <a:xfrm>
            <a:off x="3862270" y="4731531"/>
            <a:ext cx="675046" cy="432030"/>
          </a:xfrm>
          <a:prstGeom prst="downArrow">
            <a:avLst/>
          </a:pr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3451853" y="2790969"/>
            <a:ext cx="914400" cy="9144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dirty="0" smtClean="0">
                <a:solidFill>
                  <a:schemeClr val="tx1"/>
                </a:solidFill>
              </a:rPr>
              <a:t>Application Risk Questionnaire</a:t>
            </a:r>
            <a:endParaRPr lang="en-US" sz="500" dirty="0">
              <a:solidFill>
                <a:schemeClr val="tx1"/>
              </a:solidFill>
            </a:endParaRPr>
          </a:p>
        </p:txBody>
      </p:sp>
      <p:sp>
        <p:nvSpPr>
          <p:cNvPr id="14" name="Freeform 13"/>
          <p:cNvSpPr/>
          <p:nvPr/>
        </p:nvSpPr>
        <p:spPr>
          <a:xfrm>
            <a:off x="4412212" y="2947129"/>
            <a:ext cx="914400" cy="9144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lvl="0" algn="ctr" defTabSz="1511300">
              <a:lnSpc>
                <a:spcPct val="90000"/>
              </a:lnSpc>
              <a:spcBef>
                <a:spcPct val="0"/>
              </a:spcBef>
              <a:spcAft>
                <a:spcPct val="35000"/>
              </a:spcAft>
            </a:pPr>
            <a:r>
              <a:rPr lang="en-US" sz="500" kern="1200" dirty="0" smtClean="0">
                <a:solidFill>
                  <a:schemeClr val="tx1"/>
                </a:solidFill>
              </a:rPr>
              <a:t>Inherent Risk Profile</a:t>
            </a:r>
            <a:endParaRPr lang="en-US" sz="500" kern="1200" dirty="0">
              <a:solidFill>
                <a:schemeClr val="tx1"/>
              </a:solidFill>
            </a:endParaRPr>
          </a:p>
        </p:txBody>
      </p:sp>
      <p:sp>
        <p:nvSpPr>
          <p:cNvPr id="15" name="Freeform 14"/>
          <p:cNvSpPr/>
          <p:nvPr/>
        </p:nvSpPr>
        <p:spPr>
          <a:xfrm>
            <a:off x="3788757" y="3651344"/>
            <a:ext cx="914400" cy="9144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dirty="0" smtClean="0">
                <a:solidFill>
                  <a:schemeClr val="tx1"/>
                </a:solidFill>
              </a:rPr>
              <a:t>Agency Maturity Profile</a:t>
            </a:r>
            <a:endParaRPr lang="en-US" sz="500" dirty="0">
              <a:solidFill>
                <a:schemeClr val="tx1"/>
              </a:solidFill>
            </a:endParaRPr>
          </a:p>
        </p:txBody>
      </p:sp>
      <p:sp>
        <p:nvSpPr>
          <p:cNvPr id="16" name="Shape 15"/>
          <p:cNvSpPr/>
          <p:nvPr/>
        </p:nvSpPr>
        <p:spPr>
          <a:xfrm>
            <a:off x="2355826" y="1606667"/>
            <a:ext cx="3780263" cy="3024211"/>
          </a:xfrm>
          <a:prstGeom prst="funnel">
            <a:avLst/>
          </a:prstGeom>
          <a:noFill/>
          <a:ln>
            <a:solidFill>
              <a:srgbClr val="3CA503"/>
            </a:solid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61" name="Freeform 60"/>
          <p:cNvSpPr/>
          <p:nvPr/>
        </p:nvSpPr>
        <p:spPr>
          <a:xfrm>
            <a:off x="4075308" y="2078455"/>
            <a:ext cx="914400" cy="9144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dirty="0" smtClean="0">
                <a:solidFill>
                  <a:schemeClr val="tx1"/>
                </a:solidFill>
              </a:rPr>
              <a:t>Compliance Self  Assessment</a:t>
            </a:r>
            <a:endParaRPr lang="en-US" sz="500" dirty="0">
              <a:solidFill>
                <a:schemeClr val="tx1"/>
              </a:solidFill>
            </a:endParaRPr>
          </a:p>
        </p:txBody>
      </p:sp>
      <p:sp>
        <p:nvSpPr>
          <p:cNvPr id="70" name="Freeform 69"/>
          <p:cNvSpPr/>
          <p:nvPr/>
        </p:nvSpPr>
        <p:spPr>
          <a:xfrm>
            <a:off x="4989708" y="1781113"/>
            <a:ext cx="914400" cy="9144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no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dirty="0" smtClean="0">
                <a:solidFill>
                  <a:schemeClr val="tx1"/>
                </a:solidFill>
              </a:rPr>
              <a:t>Risk &amp; Control Self Assessment</a:t>
            </a:r>
            <a:endParaRPr lang="en-US" sz="500" dirty="0">
              <a:solidFill>
                <a:schemeClr val="tx1"/>
              </a:solidFill>
            </a:endParaRPr>
          </a:p>
        </p:txBody>
      </p:sp>
      <p:sp>
        <p:nvSpPr>
          <p:cNvPr id="71" name="Freeform 70"/>
          <p:cNvSpPr/>
          <p:nvPr/>
        </p:nvSpPr>
        <p:spPr>
          <a:xfrm>
            <a:off x="4409606" y="4019819"/>
            <a:ext cx="182880" cy="18288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b="1" dirty="0" smtClean="0">
                <a:solidFill>
                  <a:srgbClr val="FFFFFF"/>
                </a:solidFill>
              </a:rPr>
              <a:t>1</a:t>
            </a:r>
            <a:endParaRPr lang="en-US" sz="500" b="1" dirty="0">
              <a:solidFill>
                <a:srgbClr val="FFFFFF"/>
              </a:solidFill>
            </a:endParaRPr>
          </a:p>
        </p:txBody>
      </p:sp>
      <p:sp>
        <p:nvSpPr>
          <p:cNvPr id="72" name="Freeform 71"/>
          <p:cNvSpPr/>
          <p:nvPr/>
        </p:nvSpPr>
        <p:spPr>
          <a:xfrm>
            <a:off x="5680056" y="2146873"/>
            <a:ext cx="182880" cy="18288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b="1" dirty="0" smtClean="0">
                <a:solidFill>
                  <a:srgbClr val="FFFFFF"/>
                </a:solidFill>
              </a:rPr>
              <a:t>5</a:t>
            </a:r>
            <a:endParaRPr lang="en-US" sz="500" b="1" dirty="0">
              <a:solidFill>
                <a:srgbClr val="FFFFFF"/>
              </a:solidFill>
            </a:endParaRPr>
          </a:p>
        </p:txBody>
      </p:sp>
      <p:sp>
        <p:nvSpPr>
          <p:cNvPr id="73" name="Freeform 72"/>
          <p:cNvSpPr/>
          <p:nvPr/>
        </p:nvSpPr>
        <p:spPr>
          <a:xfrm>
            <a:off x="4734530" y="2440687"/>
            <a:ext cx="182880" cy="18288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b="1" dirty="0">
                <a:solidFill>
                  <a:srgbClr val="FFFFFF"/>
                </a:solidFill>
              </a:rPr>
              <a:t>4</a:t>
            </a:r>
          </a:p>
        </p:txBody>
      </p:sp>
      <p:sp>
        <p:nvSpPr>
          <p:cNvPr id="74" name="Freeform 73"/>
          <p:cNvSpPr/>
          <p:nvPr/>
        </p:nvSpPr>
        <p:spPr>
          <a:xfrm>
            <a:off x="4135286" y="3162371"/>
            <a:ext cx="182880" cy="18288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b="1" dirty="0" smtClean="0">
                <a:solidFill>
                  <a:srgbClr val="FFFFFF"/>
                </a:solidFill>
              </a:rPr>
              <a:t>3</a:t>
            </a:r>
            <a:endParaRPr lang="en-US" sz="500" b="1" dirty="0">
              <a:solidFill>
                <a:srgbClr val="FFFFFF"/>
              </a:solidFill>
            </a:endParaRPr>
          </a:p>
        </p:txBody>
      </p:sp>
      <p:sp>
        <p:nvSpPr>
          <p:cNvPr id="75" name="Freeform 74"/>
          <p:cNvSpPr/>
          <p:nvPr/>
        </p:nvSpPr>
        <p:spPr>
          <a:xfrm>
            <a:off x="5049686" y="3312889"/>
            <a:ext cx="182880" cy="18288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500" b="1" dirty="0">
                <a:solidFill>
                  <a:srgbClr val="FFFFFF"/>
                </a:solidFill>
              </a:rPr>
              <a:t>2</a:t>
            </a:r>
          </a:p>
        </p:txBody>
      </p:sp>
      <p:sp>
        <p:nvSpPr>
          <p:cNvPr id="76" name="Rectangle 75"/>
          <p:cNvSpPr/>
          <p:nvPr/>
        </p:nvSpPr>
        <p:spPr>
          <a:xfrm>
            <a:off x="3143205" y="5334246"/>
            <a:ext cx="5905590" cy="923330"/>
          </a:xfrm>
          <a:prstGeom prst="rect">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3" algn="ctr"/>
            <a:r>
              <a:rPr lang="en-US" dirty="0" smtClean="0">
                <a:solidFill>
                  <a:schemeClr val="tx1"/>
                </a:solidFill>
              </a:rPr>
              <a:t>Bite sized chunks allow for better consumption and digestion</a:t>
            </a:r>
            <a:endParaRPr lang="en-US" dirty="0">
              <a:solidFill>
                <a:schemeClr val="tx1"/>
              </a:solidFill>
              <a:latin typeface="+mn-lt"/>
              <a:cs typeface="+mn-cs"/>
            </a:endParaRPr>
          </a:p>
        </p:txBody>
      </p:sp>
      <p:sp>
        <p:nvSpPr>
          <p:cNvPr id="77" name="Freeform 76"/>
          <p:cNvSpPr/>
          <p:nvPr/>
        </p:nvSpPr>
        <p:spPr>
          <a:xfrm>
            <a:off x="6191950" y="2293367"/>
            <a:ext cx="457200" cy="4572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1000" b="1" dirty="0" smtClean="0">
                <a:solidFill>
                  <a:srgbClr val="FFFFFF"/>
                </a:solidFill>
              </a:rPr>
              <a:t>1</a:t>
            </a:r>
            <a:endParaRPr lang="en-US" sz="1000" b="1" dirty="0">
              <a:solidFill>
                <a:srgbClr val="FFFFFF"/>
              </a:solidFill>
            </a:endParaRPr>
          </a:p>
        </p:txBody>
      </p:sp>
      <p:sp>
        <p:nvSpPr>
          <p:cNvPr id="78" name="Freeform 77"/>
          <p:cNvSpPr/>
          <p:nvPr/>
        </p:nvSpPr>
        <p:spPr>
          <a:xfrm>
            <a:off x="6191950" y="2851743"/>
            <a:ext cx="457200" cy="4572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1000" b="1" dirty="0" smtClean="0">
                <a:solidFill>
                  <a:srgbClr val="FFFFFF"/>
                </a:solidFill>
              </a:rPr>
              <a:t>2</a:t>
            </a:r>
            <a:endParaRPr lang="en-US" sz="1000" b="1" dirty="0">
              <a:solidFill>
                <a:srgbClr val="FFFFFF"/>
              </a:solidFill>
            </a:endParaRPr>
          </a:p>
        </p:txBody>
      </p:sp>
      <p:sp>
        <p:nvSpPr>
          <p:cNvPr id="79" name="Freeform 78"/>
          <p:cNvSpPr/>
          <p:nvPr/>
        </p:nvSpPr>
        <p:spPr>
          <a:xfrm>
            <a:off x="6191950" y="3410119"/>
            <a:ext cx="457200" cy="4572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1000" b="1" dirty="0" smtClean="0">
                <a:solidFill>
                  <a:srgbClr val="FFFFFF"/>
                </a:solidFill>
              </a:rPr>
              <a:t>3</a:t>
            </a:r>
            <a:endParaRPr lang="en-US" sz="1000" b="1" dirty="0">
              <a:solidFill>
                <a:srgbClr val="FFFFFF"/>
              </a:solidFill>
            </a:endParaRPr>
          </a:p>
        </p:txBody>
      </p:sp>
      <p:sp>
        <p:nvSpPr>
          <p:cNvPr id="80" name="Freeform 79"/>
          <p:cNvSpPr/>
          <p:nvPr/>
        </p:nvSpPr>
        <p:spPr>
          <a:xfrm>
            <a:off x="6191950" y="3968495"/>
            <a:ext cx="457200" cy="4572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1000" b="1" dirty="0" smtClean="0">
                <a:solidFill>
                  <a:srgbClr val="FFFFFF"/>
                </a:solidFill>
              </a:rPr>
              <a:t>4</a:t>
            </a:r>
            <a:endParaRPr lang="en-US" sz="1000" b="1" dirty="0">
              <a:solidFill>
                <a:srgbClr val="FFFFFF"/>
              </a:solidFill>
            </a:endParaRPr>
          </a:p>
        </p:txBody>
      </p:sp>
      <p:sp>
        <p:nvSpPr>
          <p:cNvPr id="81" name="Freeform 80"/>
          <p:cNvSpPr/>
          <p:nvPr/>
        </p:nvSpPr>
        <p:spPr>
          <a:xfrm>
            <a:off x="6191950" y="4526872"/>
            <a:ext cx="457200" cy="457200"/>
          </a:xfrm>
          <a:custGeom>
            <a:avLst/>
            <a:gdLst>
              <a:gd name="connsiteX0" fmla="*/ 0 w 1524000"/>
              <a:gd name="connsiteY0" fmla="*/ 762000 h 1524000"/>
              <a:gd name="connsiteX1" fmla="*/ 762000 w 1524000"/>
              <a:gd name="connsiteY1" fmla="*/ 0 h 1524000"/>
              <a:gd name="connsiteX2" fmla="*/ 1524000 w 1524000"/>
              <a:gd name="connsiteY2" fmla="*/ 762000 h 1524000"/>
              <a:gd name="connsiteX3" fmla="*/ 762000 w 1524000"/>
              <a:gd name="connsiteY3" fmla="*/ 1524000 h 1524000"/>
              <a:gd name="connsiteX4" fmla="*/ 0 w 1524000"/>
              <a:gd name="connsiteY4" fmla="*/ 762000 h 152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1524000">
                <a:moveTo>
                  <a:pt x="0" y="762000"/>
                </a:moveTo>
                <a:cubicBezTo>
                  <a:pt x="0" y="341159"/>
                  <a:pt x="341159" y="0"/>
                  <a:pt x="762000" y="0"/>
                </a:cubicBezTo>
                <a:cubicBezTo>
                  <a:pt x="1182841" y="0"/>
                  <a:pt x="1524000" y="341159"/>
                  <a:pt x="1524000" y="762000"/>
                </a:cubicBezTo>
                <a:cubicBezTo>
                  <a:pt x="1524000" y="1182841"/>
                  <a:pt x="1182841" y="1524000"/>
                  <a:pt x="762000" y="1524000"/>
                </a:cubicBezTo>
                <a:cubicBezTo>
                  <a:pt x="341159" y="1524000"/>
                  <a:pt x="0" y="1182841"/>
                  <a:pt x="0" y="762000"/>
                </a:cubicBezTo>
                <a:close/>
              </a:path>
            </a:pathLst>
          </a:custGeom>
          <a:solidFill>
            <a:srgbClr val="3CA503"/>
          </a:solidFill>
          <a:ln>
            <a:solidFill>
              <a:srgbClr val="3CA50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6365" tIns="266365" rIns="266365" bIns="266365" numCol="1" spcCol="1270" anchor="ctr" anchorCtr="0">
            <a:noAutofit/>
          </a:bodyPr>
          <a:lstStyle/>
          <a:p>
            <a:pPr algn="ctr" defTabSz="1511300">
              <a:lnSpc>
                <a:spcPct val="90000"/>
              </a:lnSpc>
              <a:spcAft>
                <a:spcPct val="35000"/>
              </a:spcAft>
            </a:pPr>
            <a:r>
              <a:rPr lang="en-US" sz="1000" b="1" dirty="0" smtClean="0">
                <a:solidFill>
                  <a:srgbClr val="FFFFFF"/>
                </a:solidFill>
              </a:rPr>
              <a:t>5</a:t>
            </a:r>
            <a:endParaRPr lang="en-US" sz="1000" b="1" dirty="0">
              <a:solidFill>
                <a:srgbClr val="FFFFFF"/>
              </a:solidFill>
            </a:endParaRPr>
          </a:p>
        </p:txBody>
      </p:sp>
      <p:sp>
        <p:nvSpPr>
          <p:cNvPr id="82" name="TextBox 81"/>
          <p:cNvSpPr txBox="1"/>
          <p:nvPr/>
        </p:nvSpPr>
        <p:spPr>
          <a:xfrm>
            <a:off x="324852" y="1235242"/>
            <a:ext cx="107161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Each agency will be required to complete items, results will be reported to Agency Heads, CIO and possibly the Governor. </a:t>
            </a:r>
          </a:p>
        </p:txBody>
      </p:sp>
    </p:spTree>
    <p:extLst>
      <p:ext uri="{BB962C8B-B14F-4D97-AF65-F5344CB8AC3E}">
        <p14:creationId xmlns:p14="http://schemas.microsoft.com/office/powerpoint/2010/main" val="414874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17">
                                            <p:txEl>
                                              <p:pRg st="0" end="0"/>
                                            </p:txEl>
                                          </p:spTgt>
                                        </p:tgtEl>
                                        <p:attrNameLst>
                                          <p:attrName>style.visibility</p:attrName>
                                        </p:attrNameLst>
                                      </p:cBhvr>
                                      <p:to>
                                        <p:strVal val="visible"/>
                                      </p:to>
                                    </p:set>
                                    <p:animEffect transition="in" filter="fade">
                                      <p:cBhvr>
                                        <p:cTn id="24" dur="1000"/>
                                        <p:tgtEl>
                                          <p:spTgt spid="17">
                                            <p:txEl>
                                              <p:pRg st="0" end="0"/>
                                            </p:txEl>
                                          </p:spTgt>
                                        </p:tgtEl>
                                      </p:cBhvr>
                                    </p:animEffect>
                                    <p:anim calcmode="lin" valueType="num">
                                      <p:cBhvr>
                                        <p:cTn id="25"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7">
                                            <p:txEl>
                                              <p:pRg st="0" end="0"/>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fade">
                                      <p:cBhvr>
                                        <p:cTn id="29" dur="1000"/>
                                        <p:tgtEl>
                                          <p:spTgt spid="77"/>
                                        </p:tgtEl>
                                      </p:cBhvr>
                                    </p:animEffect>
                                    <p:anim calcmode="lin" valueType="num">
                                      <p:cBhvr>
                                        <p:cTn id="30" dur="1000" fill="hold"/>
                                        <p:tgtEl>
                                          <p:spTgt spid="77"/>
                                        </p:tgtEl>
                                        <p:attrNameLst>
                                          <p:attrName>ppt_x</p:attrName>
                                        </p:attrNameLst>
                                      </p:cBhvr>
                                      <p:tavLst>
                                        <p:tav tm="0">
                                          <p:val>
                                            <p:strVal val="#ppt_x"/>
                                          </p:val>
                                        </p:tav>
                                        <p:tav tm="100000">
                                          <p:val>
                                            <p:strVal val="#ppt_x"/>
                                          </p:val>
                                        </p:tav>
                                      </p:tavLst>
                                    </p:anim>
                                    <p:anim calcmode="lin" valueType="num">
                                      <p:cBhvr>
                                        <p:cTn id="31" dur="1000" fill="hold"/>
                                        <p:tgtEl>
                                          <p:spTgt spid="77"/>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1000"/>
                                        <p:tgtEl>
                                          <p:spTgt spid="71"/>
                                        </p:tgtEl>
                                      </p:cBhvr>
                                    </p:animEffect>
                                    <p:anim calcmode="lin" valueType="num">
                                      <p:cBhvr>
                                        <p:cTn id="40" dur="1000" fill="hold"/>
                                        <p:tgtEl>
                                          <p:spTgt spid="71"/>
                                        </p:tgtEl>
                                        <p:attrNameLst>
                                          <p:attrName>ppt_x</p:attrName>
                                        </p:attrNameLst>
                                      </p:cBhvr>
                                      <p:tavLst>
                                        <p:tav tm="0">
                                          <p:val>
                                            <p:strVal val="#ppt_x"/>
                                          </p:val>
                                        </p:tav>
                                        <p:tav tm="100000">
                                          <p:val>
                                            <p:strVal val="#ppt_x"/>
                                          </p:val>
                                        </p:tav>
                                      </p:tavLst>
                                    </p:anim>
                                    <p:anim calcmode="lin" valueType="num">
                                      <p:cBhvr>
                                        <p:cTn id="41"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17">
                                            <p:txEl>
                                              <p:pRg st="1" end="1"/>
                                            </p:txEl>
                                          </p:spTgt>
                                        </p:tgtEl>
                                        <p:attrNameLst>
                                          <p:attrName>style.visibility</p:attrName>
                                        </p:attrNameLst>
                                      </p:cBhvr>
                                      <p:to>
                                        <p:strVal val="visible"/>
                                      </p:to>
                                    </p:set>
                                    <p:animEffect transition="in" filter="fade">
                                      <p:cBhvr>
                                        <p:cTn id="46" dur="1000"/>
                                        <p:tgtEl>
                                          <p:spTgt spid="17">
                                            <p:txEl>
                                              <p:pRg st="1" end="1"/>
                                            </p:txEl>
                                          </p:spTgt>
                                        </p:tgtEl>
                                      </p:cBhvr>
                                    </p:animEffect>
                                    <p:anim calcmode="lin" valueType="num">
                                      <p:cBhvr>
                                        <p:cTn id="47"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78"/>
                                        </p:tgtEl>
                                        <p:attrNameLst>
                                          <p:attrName>style.visibility</p:attrName>
                                        </p:attrNameLst>
                                      </p:cBhvr>
                                      <p:to>
                                        <p:strVal val="visible"/>
                                      </p:to>
                                    </p:set>
                                    <p:animEffect transition="in" filter="fade">
                                      <p:cBhvr>
                                        <p:cTn id="51" dur="1000"/>
                                        <p:tgtEl>
                                          <p:spTgt spid="78"/>
                                        </p:tgtEl>
                                      </p:cBhvr>
                                    </p:animEffect>
                                    <p:anim calcmode="lin" valueType="num">
                                      <p:cBhvr>
                                        <p:cTn id="52" dur="1000" fill="hold"/>
                                        <p:tgtEl>
                                          <p:spTgt spid="78"/>
                                        </p:tgtEl>
                                        <p:attrNameLst>
                                          <p:attrName>ppt_x</p:attrName>
                                        </p:attrNameLst>
                                      </p:cBhvr>
                                      <p:tavLst>
                                        <p:tav tm="0">
                                          <p:val>
                                            <p:strVal val="#ppt_x"/>
                                          </p:val>
                                        </p:tav>
                                        <p:tav tm="100000">
                                          <p:val>
                                            <p:strVal val="#ppt_x"/>
                                          </p:val>
                                        </p:tav>
                                      </p:tavLst>
                                    </p:anim>
                                    <p:anim calcmode="lin" valueType="num">
                                      <p:cBhvr>
                                        <p:cTn id="53" dur="1000" fill="hold"/>
                                        <p:tgtEl>
                                          <p:spTgt spid="78"/>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fade">
                                      <p:cBhvr>
                                        <p:cTn id="61" dur="1000"/>
                                        <p:tgtEl>
                                          <p:spTgt spid="75"/>
                                        </p:tgtEl>
                                      </p:cBhvr>
                                    </p:animEffect>
                                    <p:anim calcmode="lin" valueType="num">
                                      <p:cBhvr>
                                        <p:cTn id="62" dur="1000" fill="hold"/>
                                        <p:tgtEl>
                                          <p:spTgt spid="75"/>
                                        </p:tgtEl>
                                        <p:attrNameLst>
                                          <p:attrName>ppt_x</p:attrName>
                                        </p:attrNameLst>
                                      </p:cBhvr>
                                      <p:tavLst>
                                        <p:tav tm="0">
                                          <p:val>
                                            <p:strVal val="#ppt_x"/>
                                          </p:val>
                                        </p:tav>
                                        <p:tav tm="100000">
                                          <p:val>
                                            <p:strVal val="#ppt_x"/>
                                          </p:val>
                                        </p:tav>
                                      </p:tavLst>
                                    </p:anim>
                                    <p:anim calcmode="lin" valueType="num">
                                      <p:cBhvr>
                                        <p:cTn id="6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nodeType="clickEffect">
                                  <p:stCondLst>
                                    <p:cond delay="0"/>
                                  </p:stCondLst>
                                  <p:childTnLst>
                                    <p:set>
                                      <p:cBhvr>
                                        <p:cTn id="67" dur="1" fill="hold">
                                          <p:stCondLst>
                                            <p:cond delay="0"/>
                                          </p:stCondLst>
                                        </p:cTn>
                                        <p:tgtEl>
                                          <p:spTgt spid="17">
                                            <p:txEl>
                                              <p:pRg st="2" end="2"/>
                                            </p:txEl>
                                          </p:spTgt>
                                        </p:tgtEl>
                                        <p:attrNameLst>
                                          <p:attrName>style.visibility</p:attrName>
                                        </p:attrNameLst>
                                      </p:cBhvr>
                                      <p:to>
                                        <p:strVal val="visible"/>
                                      </p:to>
                                    </p:set>
                                    <p:animEffect transition="in" filter="fade">
                                      <p:cBhvr>
                                        <p:cTn id="68" dur="1000"/>
                                        <p:tgtEl>
                                          <p:spTgt spid="17">
                                            <p:txEl>
                                              <p:pRg st="2" end="2"/>
                                            </p:txEl>
                                          </p:spTgt>
                                        </p:tgtEl>
                                      </p:cBhvr>
                                    </p:animEffect>
                                    <p:anim calcmode="lin" valueType="num">
                                      <p:cBhvr>
                                        <p:cTn id="69"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79"/>
                                        </p:tgtEl>
                                        <p:attrNameLst>
                                          <p:attrName>style.visibility</p:attrName>
                                        </p:attrNameLst>
                                      </p:cBhvr>
                                      <p:to>
                                        <p:strVal val="visible"/>
                                      </p:to>
                                    </p:set>
                                    <p:animEffect transition="in" filter="fade">
                                      <p:cBhvr>
                                        <p:cTn id="73" dur="1000"/>
                                        <p:tgtEl>
                                          <p:spTgt spid="79"/>
                                        </p:tgtEl>
                                      </p:cBhvr>
                                    </p:animEffect>
                                    <p:anim calcmode="lin" valueType="num">
                                      <p:cBhvr>
                                        <p:cTn id="74" dur="1000" fill="hold"/>
                                        <p:tgtEl>
                                          <p:spTgt spid="79"/>
                                        </p:tgtEl>
                                        <p:attrNameLst>
                                          <p:attrName>ppt_x</p:attrName>
                                        </p:attrNameLst>
                                      </p:cBhvr>
                                      <p:tavLst>
                                        <p:tav tm="0">
                                          <p:val>
                                            <p:strVal val="#ppt_x"/>
                                          </p:val>
                                        </p:tav>
                                        <p:tav tm="100000">
                                          <p:val>
                                            <p:strVal val="#ppt_x"/>
                                          </p:val>
                                        </p:tav>
                                      </p:tavLst>
                                    </p:anim>
                                    <p:anim calcmode="lin" valueType="num">
                                      <p:cBhvr>
                                        <p:cTn id="75" dur="1000" fill="hold"/>
                                        <p:tgtEl>
                                          <p:spTgt spid="79"/>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1000"/>
                                        <p:tgtEl>
                                          <p:spTgt spid="11"/>
                                        </p:tgtEl>
                                      </p:cBhvr>
                                    </p:animEffect>
                                    <p:anim calcmode="lin" valueType="num">
                                      <p:cBhvr>
                                        <p:cTn id="79" dur="1000" fill="hold"/>
                                        <p:tgtEl>
                                          <p:spTgt spid="11"/>
                                        </p:tgtEl>
                                        <p:attrNameLst>
                                          <p:attrName>ppt_x</p:attrName>
                                        </p:attrNameLst>
                                      </p:cBhvr>
                                      <p:tavLst>
                                        <p:tav tm="0">
                                          <p:val>
                                            <p:strVal val="#ppt_x"/>
                                          </p:val>
                                        </p:tav>
                                        <p:tav tm="100000">
                                          <p:val>
                                            <p:strVal val="#ppt_x"/>
                                          </p:val>
                                        </p:tav>
                                      </p:tavLst>
                                    </p:anim>
                                    <p:anim calcmode="lin" valueType="num">
                                      <p:cBhvr>
                                        <p:cTn id="80" dur="1000" fill="hold"/>
                                        <p:tgtEl>
                                          <p:spTgt spid="11"/>
                                        </p:tgtEl>
                                        <p:attrNameLst>
                                          <p:attrName>ppt_y</p:attrName>
                                        </p:attrNameLst>
                                      </p:cBhvr>
                                      <p:tavLst>
                                        <p:tav tm="0">
                                          <p:val>
                                            <p:strVal val="#ppt_y-.1"/>
                                          </p:val>
                                        </p:tav>
                                        <p:tav tm="100000">
                                          <p:val>
                                            <p:strVal val="#ppt_y"/>
                                          </p:val>
                                        </p:tav>
                                      </p:tavLst>
                                    </p:anim>
                                  </p:childTnLst>
                                </p:cTn>
                              </p:par>
                              <p:par>
                                <p:cTn id="81" presetID="47" presetClass="entr" presetSubtype="0" fill="hold" grpId="0" nodeType="with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nodeType="clickEffect">
                                  <p:stCondLst>
                                    <p:cond delay="0"/>
                                  </p:stCondLst>
                                  <p:childTnLst>
                                    <p:set>
                                      <p:cBhvr>
                                        <p:cTn id="89" dur="1" fill="hold">
                                          <p:stCondLst>
                                            <p:cond delay="0"/>
                                          </p:stCondLst>
                                        </p:cTn>
                                        <p:tgtEl>
                                          <p:spTgt spid="17">
                                            <p:txEl>
                                              <p:pRg st="3" end="3"/>
                                            </p:txEl>
                                          </p:spTgt>
                                        </p:tgtEl>
                                        <p:attrNameLst>
                                          <p:attrName>style.visibility</p:attrName>
                                        </p:attrNameLst>
                                      </p:cBhvr>
                                      <p:to>
                                        <p:strVal val="visible"/>
                                      </p:to>
                                    </p:set>
                                    <p:animEffect transition="in" filter="fade">
                                      <p:cBhvr>
                                        <p:cTn id="90" dur="1000"/>
                                        <p:tgtEl>
                                          <p:spTgt spid="17">
                                            <p:txEl>
                                              <p:pRg st="3" end="3"/>
                                            </p:txEl>
                                          </p:spTgt>
                                        </p:tgtEl>
                                      </p:cBhvr>
                                    </p:animEffect>
                                    <p:anim calcmode="lin" valueType="num">
                                      <p:cBhvr>
                                        <p:cTn id="91"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92" dur="1000" fill="hold"/>
                                        <p:tgtEl>
                                          <p:spTgt spid="17">
                                            <p:txEl>
                                              <p:pRg st="3" end="3"/>
                                            </p:txEl>
                                          </p:spTgt>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61"/>
                                        </p:tgtEl>
                                        <p:attrNameLst>
                                          <p:attrName>style.visibility</p:attrName>
                                        </p:attrNameLst>
                                      </p:cBhvr>
                                      <p:to>
                                        <p:strVal val="visible"/>
                                      </p:to>
                                    </p:set>
                                    <p:animEffect transition="in" filter="fade">
                                      <p:cBhvr>
                                        <p:cTn id="95" dur="1000"/>
                                        <p:tgtEl>
                                          <p:spTgt spid="61"/>
                                        </p:tgtEl>
                                      </p:cBhvr>
                                    </p:animEffect>
                                    <p:anim calcmode="lin" valueType="num">
                                      <p:cBhvr>
                                        <p:cTn id="96" dur="1000" fill="hold"/>
                                        <p:tgtEl>
                                          <p:spTgt spid="61"/>
                                        </p:tgtEl>
                                        <p:attrNameLst>
                                          <p:attrName>ppt_x</p:attrName>
                                        </p:attrNameLst>
                                      </p:cBhvr>
                                      <p:tavLst>
                                        <p:tav tm="0">
                                          <p:val>
                                            <p:strVal val="#ppt_x"/>
                                          </p:val>
                                        </p:tav>
                                        <p:tav tm="100000">
                                          <p:val>
                                            <p:strVal val="#ppt_x"/>
                                          </p:val>
                                        </p:tav>
                                      </p:tavLst>
                                    </p:anim>
                                    <p:anim calcmode="lin" valueType="num">
                                      <p:cBhvr>
                                        <p:cTn id="97" dur="1000" fill="hold"/>
                                        <p:tgtEl>
                                          <p:spTgt spid="61"/>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73"/>
                                        </p:tgtEl>
                                        <p:attrNameLst>
                                          <p:attrName>style.visibility</p:attrName>
                                        </p:attrNameLst>
                                      </p:cBhvr>
                                      <p:to>
                                        <p:strVal val="visible"/>
                                      </p:to>
                                    </p:set>
                                    <p:animEffect transition="in" filter="fade">
                                      <p:cBhvr>
                                        <p:cTn id="100" dur="1000"/>
                                        <p:tgtEl>
                                          <p:spTgt spid="73"/>
                                        </p:tgtEl>
                                      </p:cBhvr>
                                    </p:animEffect>
                                    <p:anim calcmode="lin" valueType="num">
                                      <p:cBhvr>
                                        <p:cTn id="101" dur="1000" fill="hold"/>
                                        <p:tgtEl>
                                          <p:spTgt spid="73"/>
                                        </p:tgtEl>
                                        <p:attrNameLst>
                                          <p:attrName>ppt_x</p:attrName>
                                        </p:attrNameLst>
                                      </p:cBhvr>
                                      <p:tavLst>
                                        <p:tav tm="0">
                                          <p:val>
                                            <p:strVal val="#ppt_x"/>
                                          </p:val>
                                        </p:tav>
                                        <p:tav tm="100000">
                                          <p:val>
                                            <p:strVal val="#ppt_x"/>
                                          </p:val>
                                        </p:tav>
                                      </p:tavLst>
                                    </p:anim>
                                    <p:anim calcmode="lin" valueType="num">
                                      <p:cBhvr>
                                        <p:cTn id="102" dur="1000" fill="hold"/>
                                        <p:tgtEl>
                                          <p:spTgt spid="73"/>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nodeType="clickEffect">
                                  <p:stCondLst>
                                    <p:cond delay="0"/>
                                  </p:stCondLst>
                                  <p:childTnLst>
                                    <p:set>
                                      <p:cBhvr>
                                        <p:cTn id="111" dur="1" fill="hold">
                                          <p:stCondLst>
                                            <p:cond delay="0"/>
                                          </p:stCondLst>
                                        </p:cTn>
                                        <p:tgtEl>
                                          <p:spTgt spid="17">
                                            <p:txEl>
                                              <p:pRg st="4" end="4"/>
                                            </p:txEl>
                                          </p:spTgt>
                                        </p:tgtEl>
                                        <p:attrNameLst>
                                          <p:attrName>style.visibility</p:attrName>
                                        </p:attrNameLst>
                                      </p:cBhvr>
                                      <p:to>
                                        <p:strVal val="visible"/>
                                      </p:to>
                                    </p:set>
                                    <p:animEffect transition="in" filter="fade">
                                      <p:cBhvr>
                                        <p:cTn id="112" dur="1000"/>
                                        <p:tgtEl>
                                          <p:spTgt spid="17">
                                            <p:txEl>
                                              <p:pRg st="4" end="4"/>
                                            </p:txEl>
                                          </p:spTgt>
                                        </p:tgtEl>
                                      </p:cBhvr>
                                    </p:animEffect>
                                    <p:anim calcmode="lin" valueType="num">
                                      <p:cBhvr>
                                        <p:cTn id="113"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114" dur="1000" fill="hold"/>
                                        <p:tgtEl>
                                          <p:spTgt spid="17">
                                            <p:txEl>
                                              <p:pRg st="4" end="4"/>
                                            </p:txEl>
                                          </p:spTgt>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81"/>
                                        </p:tgtEl>
                                        <p:attrNameLst>
                                          <p:attrName>style.visibility</p:attrName>
                                        </p:attrNameLst>
                                      </p:cBhvr>
                                      <p:to>
                                        <p:strVal val="visible"/>
                                      </p:to>
                                    </p:set>
                                    <p:animEffect transition="in" filter="fade">
                                      <p:cBhvr>
                                        <p:cTn id="117" dur="1000"/>
                                        <p:tgtEl>
                                          <p:spTgt spid="81"/>
                                        </p:tgtEl>
                                      </p:cBhvr>
                                    </p:animEffect>
                                    <p:anim calcmode="lin" valueType="num">
                                      <p:cBhvr>
                                        <p:cTn id="118" dur="1000" fill="hold"/>
                                        <p:tgtEl>
                                          <p:spTgt spid="81"/>
                                        </p:tgtEl>
                                        <p:attrNameLst>
                                          <p:attrName>ppt_x</p:attrName>
                                        </p:attrNameLst>
                                      </p:cBhvr>
                                      <p:tavLst>
                                        <p:tav tm="0">
                                          <p:val>
                                            <p:strVal val="#ppt_x"/>
                                          </p:val>
                                        </p:tav>
                                        <p:tav tm="100000">
                                          <p:val>
                                            <p:strVal val="#ppt_x"/>
                                          </p:val>
                                        </p:tav>
                                      </p:tavLst>
                                    </p:anim>
                                    <p:anim calcmode="lin" valueType="num">
                                      <p:cBhvr>
                                        <p:cTn id="119" dur="1000" fill="hold"/>
                                        <p:tgtEl>
                                          <p:spTgt spid="81"/>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70"/>
                                        </p:tgtEl>
                                        <p:attrNameLst>
                                          <p:attrName>style.visibility</p:attrName>
                                        </p:attrNameLst>
                                      </p:cBhvr>
                                      <p:to>
                                        <p:strVal val="visible"/>
                                      </p:to>
                                    </p:set>
                                    <p:animEffect transition="in" filter="fade">
                                      <p:cBhvr>
                                        <p:cTn id="122" dur="1000"/>
                                        <p:tgtEl>
                                          <p:spTgt spid="70"/>
                                        </p:tgtEl>
                                      </p:cBhvr>
                                    </p:animEffect>
                                    <p:anim calcmode="lin" valueType="num">
                                      <p:cBhvr>
                                        <p:cTn id="123" dur="1000" fill="hold"/>
                                        <p:tgtEl>
                                          <p:spTgt spid="70"/>
                                        </p:tgtEl>
                                        <p:attrNameLst>
                                          <p:attrName>ppt_x</p:attrName>
                                        </p:attrNameLst>
                                      </p:cBhvr>
                                      <p:tavLst>
                                        <p:tav tm="0">
                                          <p:val>
                                            <p:strVal val="#ppt_x"/>
                                          </p:val>
                                        </p:tav>
                                        <p:tav tm="100000">
                                          <p:val>
                                            <p:strVal val="#ppt_x"/>
                                          </p:val>
                                        </p:tav>
                                      </p:tavLst>
                                    </p:anim>
                                    <p:anim calcmode="lin" valueType="num">
                                      <p:cBhvr>
                                        <p:cTn id="124" dur="1000" fill="hold"/>
                                        <p:tgtEl>
                                          <p:spTgt spid="70"/>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72"/>
                                        </p:tgtEl>
                                        <p:attrNameLst>
                                          <p:attrName>style.visibility</p:attrName>
                                        </p:attrNameLst>
                                      </p:cBhvr>
                                      <p:to>
                                        <p:strVal val="visible"/>
                                      </p:to>
                                    </p:set>
                                    <p:animEffect transition="in" filter="fade">
                                      <p:cBhvr>
                                        <p:cTn id="127" dur="1000"/>
                                        <p:tgtEl>
                                          <p:spTgt spid="72"/>
                                        </p:tgtEl>
                                      </p:cBhvr>
                                    </p:animEffect>
                                    <p:anim calcmode="lin" valueType="num">
                                      <p:cBhvr>
                                        <p:cTn id="128" dur="1000" fill="hold"/>
                                        <p:tgtEl>
                                          <p:spTgt spid="72"/>
                                        </p:tgtEl>
                                        <p:attrNameLst>
                                          <p:attrName>ppt_x</p:attrName>
                                        </p:attrNameLst>
                                      </p:cBhvr>
                                      <p:tavLst>
                                        <p:tav tm="0">
                                          <p:val>
                                            <p:strVal val="#ppt_x"/>
                                          </p:val>
                                        </p:tav>
                                        <p:tav tm="100000">
                                          <p:val>
                                            <p:strVal val="#ppt_x"/>
                                          </p:val>
                                        </p:tav>
                                      </p:tavLst>
                                    </p:anim>
                                    <p:anim calcmode="lin" valueType="num">
                                      <p:cBhvr>
                                        <p:cTn id="129"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7" presetClass="entr" presetSubtype="0" fill="hold" grpId="0" nodeType="clickEffect">
                                  <p:stCondLst>
                                    <p:cond delay="0"/>
                                  </p:stCondLst>
                                  <p:childTnLst>
                                    <p:set>
                                      <p:cBhvr>
                                        <p:cTn id="133" dur="1" fill="hold">
                                          <p:stCondLst>
                                            <p:cond delay="0"/>
                                          </p:stCondLst>
                                        </p:cTn>
                                        <p:tgtEl>
                                          <p:spTgt spid="76"/>
                                        </p:tgtEl>
                                        <p:attrNameLst>
                                          <p:attrName>style.visibility</p:attrName>
                                        </p:attrNameLst>
                                      </p:cBhvr>
                                      <p:to>
                                        <p:strVal val="visible"/>
                                      </p:to>
                                    </p:set>
                                    <p:animEffect transition="in" filter="fade">
                                      <p:cBhvr>
                                        <p:cTn id="134" dur="1000"/>
                                        <p:tgtEl>
                                          <p:spTgt spid="76"/>
                                        </p:tgtEl>
                                      </p:cBhvr>
                                    </p:animEffect>
                                    <p:anim calcmode="lin" valueType="num">
                                      <p:cBhvr>
                                        <p:cTn id="135" dur="1000" fill="hold"/>
                                        <p:tgtEl>
                                          <p:spTgt spid="76"/>
                                        </p:tgtEl>
                                        <p:attrNameLst>
                                          <p:attrName>ppt_x</p:attrName>
                                        </p:attrNameLst>
                                      </p:cBhvr>
                                      <p:tavLst>
                                        <p:tav tm="0">
                                          <p:val>
                                            <p:strVal val="#ppt_x"/>
                                          </p:val>
                                        </p:tav>
                                        <p:tav tm="100000">
                                          <p:val>
                                            <p:strVal val="#ppt_x"/>
                                          </p:val>
                                        </p:tav>
                                      </p:tavLst>
                                    </p:anim>
                                    <p:anim calcmode="lin" valueType="num">
                                      <p:cBhvr>
                                        <p:cTn id="136"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61"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IOT’s ask…</a:t>
            </a:r>
            <a:endParaRPr lang="en-US" sz="3200" dirty="0">
              <a:latin typeface="Arial" panose="020B0604020202020204" pitchFamily="34" charset="0"/>
              <a:cs typeface="Arial" panose="020B0604020202020204" pitchFamily="34" charset="0"/>
            </a:endParaRPr>
          </a:p>
        </p:txBody>
      </p:sp>
      <p:sp>
        <p:nvSpPr>
          <p:cNvPr id="13" name="Slide Number Placeholder 12"/>
          <p:cNvSpPr>
            <a:spLocks noGrp="1"/>
          </p:cNvSpPr>
          <p:nvPr>
            <p:ph type="sldNum" sz="quarter" idx="12"/>
          </p:nvPr>
        </p:nvSpPr>
        <p:spPr/>
        <p:txBody>
          <a:bodyPr/>
          <a:lstStyle/>
          <a:p>
            <a:pPr>
              <a:defRPr/>
            </a:pPr>
            <a:fld id="{9E2EE7D6-92C0-4934-9528-4960E62EF13C}" type="slidenum">
              <a:rPr lang="en-US" smtClean="0"/>
              <a:pPr>
                <a:defRPr/>
              </a:pPr>
              <a:t>11</a:t>
            </a:fld>
            <a:endParaRPr lang="en-US" dirty="0"/>
          </a:p>
        </p:txBody>
      </p:sp>
      <p:sp>
        <p:nvSpPr>
          <p:cNvPr id="40" name="Footer Placeholder 39"/>
          <p:cNvSpPr>
            <a:spLocks noGrp="1"/>
          </p:cNvSpPr>
          <p:nvPr>
            <p:ph type="ftr" sz="quarter" idx="11"/>
          </p:nvPr>
        </p:nvSpPr>
        <p:spPr/>
        <p:txBody>
          <a:bodyPr/>
          <a:lstStyle/>
          <a:p>
            <a:pPr>
              <a:defRPr/>
            </a:pPr>
            <a:r>
              <a:rPr lang="en-US" dirty="0" smtClean="0"/>
              <a:t>Internal Use Only</a:t>
            </a:r>
            <a:endParaRPr lang="en-US" dirty="0"/>
          </a:p>
        </p:txBody>
      </p:sp>
      <p:sp>
        <p:nvSpPr>
          <p:cNvPr id="25" name="TextBox 24"/>
          <p:cNvSpPr txBox="1"/>
          <p:nvPr/>
        </p:nvSpPr>
        <p:spPr>
          <a:xfrm>
            <a:off x="324852" y="1235242"/>
            <a:ext cx="10716187"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Be patient </a:t>
            </a:r>
          </a:p>
          <a:p>
            <a:pPr marL="285750"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Come along this journey with us</a:t>
            </a:r>
          </a:p>
          <a:p>
            <a:pPr marL="285750"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Assist with development, communication, training where you can (contact Tad/Bryan if you have available resources to develop documentation)</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605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Appendix</a:t>
            </a:r>
            <a:endParaRPr lang="en-US" sz="3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9E2EE7D6-92C0-4934-9528-4960E62EF13C}"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18898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Additional Resources</a:t>
            </a:r>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9E2EE7D6-92C0-4934-9528-4960E62EF13C}" type="slidenum">
              <a:rPr lang="en-US" smtClean="0"/>
              <a:pPr>
                <a:defRPr/>
              </a:pPr>
              <a:t>13</a:t>
            </a:fld>
            <a:endParaRPr lang="en-US" dirty="0"/>
          </a:p>
        </p:txBody>
      </p:sp>
      <p:sp>
        <p:nvSpPr>
          <p:cNvPr id="7" name="Footer Placeholder 6"/>
          <p:cNvSpPr>
            <a:spLocks noGrp="1"/>
          </p:cNvSpPr>
          <p:nvPr>
            <p:ph type="ftr" sz="quarter" idx="11"/>
          </p:nvPr>
        </p:nvSpPr>
        <p:spPr/>
        <p:txBody>
          <a:bodyPr/>
          <a:lstStyle/>
          <a:p>
            <a:pPr>
              <a:defRPr/>
            </a:pPr>
            <a:r>
              <a:rPr lang="en-US" dirty="0" smtClean="0"/>
              <a:t>Internal Use Only</a:t>
            </a:r>
            <a:endParaRPr lang="en-US" dirty="0"/>
          </a:p>
        </p:txBody>
      </p:sp>
      <p:sp>
        <p:nvSpPr>
          <p:cNvPr id="2" name="Rectangle 1"/>
          <p:cNvSpPr/>
          <p:nvPr/>
        </p:nvSpPr>
        <p:spPr>
          <a:xfrm>
            <a:off x="571896" y="1451629"/>
            <a:ext cx="8680387" cy="3139321"/>
          </a:xfrm>
          <a:prstGeom prst="rect">
            <a:avLst/>
          </a:prstGeom>
        </p:spPr>
        <p:txBody>
          <a:bodyPr wrap="square">
            <a:spAutoFit/>
          </a:bodyPr>
          <a:lstStyle/>
          <a:p>
            <a:r>
              <a:rPr lang="en-US" b="1" u="sng" dirty="0" smtClean="0"/>
              <a:t>Key Links: </a:t>
            </a:r>
          </a:p>
          <a:p>
            <a:endParaRPr lang="en-US" b="1" u="sng" dirty="0" smtClean="0"/>
          </a:p>
          <a:p>
            <a:pPr marL="285750" indent="-285750">
              <a:buFont typeface="Arial" panose="020B0604020202020204" pitchFamily="34" charset="0"/>
              <a:buChar char="•"/>
            </a:pPr>
            <a:r>
              <a:rPr lang="en-US" dirty="0" smtClean="0">
                <a:hlinkClick r:id="rId3"/>
              </a:rPr>
              <a:t>NIST Home</a:t>
            </a:r>
            <a:endParaRPr lang="en-US" dirty="0" smtClean="0"/>
          </a:p>
          <a:p>
            <a:pPr marL="285750" indent="-285750">
              <a:buFont typeface="Arial" panose="020B0604020202020204" pitchFamily="34" charset="0"/>
              <a:buChar char="•"/>
            </a:pPr>
            <a:r>
              <a:rPr lang="en-US" dirty="0" smtClean="0">
                <a:hlinkClick r:id="rId4"/>
              </a:rPr>
              <a:t>NIST Cybersecurity Framework</a:t>
            </a:r>
            <a:endParaRPr lang="en-US" dirty="0" smtClean="0"/>
          </a:p>
          <a:p>
            <a:pPr marL="285750" indent="-285750">
              <a:buFont typeface="Arial" panose="020B0604020202020204" pitchFamily="34" charset="0"/>
              <a:buChar char="•"/>
            </a:pPr>
            <a:r>
              <a:rPr lang="en-US" dirty="0" smtClean="0">
                <a:hlinkClick r:id="rId5"/>
              </a:rPr>
              <a:t>State of Indiana - NIST RFI Response</a:t>
            </a:r>
            <a:endParaRPr lang="en-US" dirty="0" smtClean="0"/>
          </a:p>
          <a:p>
            <a:pPr marL="285750" indent="-285750">
              <a:buFont typeface="Arial" panose="020B0604020202020204" pitchFamily="34" charset="0"/>
              <a:buChar char="•"/>
            </a:pPr>
            <a:r>
              <a:rPr lang="en-US" dirty="0" smtClean="0">
                <a:hlinkClick r:id="rId6"/>
              </a:rPr>
              <a:t>NIST Special Publications (Includes 800-53 Rev 4)</a:t>
            </a:r>
            <a:endParaRPr lang="en-US" dirty="0" smtClean="0"/>
          </a:p>
          <a:p>
            <a:pPr marL="285750" indent="-285750">
              <a:buFont typeface="Arial" panose="020B0604020202020204" pitchFamily="34" charset="0"/>
              <a:buChar char="•"/>
            </a:pPr>
            <a:r>
              <a:rPr lang="en-US" dirty="0" smtClean="0">
                <a:hlinkClick r:id="rId7"/>
              </a:rPr>
              <a:t>Archer Home</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2850970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Core </a:t>
            </a:r>
            <a:endParaRPr lang="en-US"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586123" y="1828794"/>
            <a:ext cx="4576974" cy="4716516"/>
          </a:xfrm>
          <a:prstGeom prst="rect">
            <a:avLst/>
          </a:prstGeom>
        </p:spPr>
      </p:pic>
      <p:sp>
        <p:nvSpPr>
          <p:cNvPr id="46" name="TextBox 45"/>
          <p:cNvSpPr txBox="1"/>
          <p:nvPr/>
        </p:nvSpPr>
        <p:spPr>
          <a:xfrm>
            <a:off x="324852" y="1235242"/>
            <a:ext cx="107161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Framework was designed to enhance cybersecurity posture, providing a scalable format for executives, management, and staff. Shown are the components of the framework: </a:t>
            </a:r>
          </a:p>
        </p:txBody>
      </p:sp>
      <p:sp>
        <p:nvSpPr>
          <p:cNvPr id="47" name="Slide Number Placeholder 46"/>
          <p:cNvSpPr>
            <a:spLocks noGrp="1"/>
          </p:cNvSpPr>
          <p:nvPr>
            <p:ph type="sldNum" sz="quarter" idx="12"/>
          </p:nvPr>
        </p:nvSpPr>
        <p:spPr/>
        <p:txBody>
          <a:bodyPr/>
          <a:lstStyle/>
          <a:p>
            <a:pPr>
              <a:defRPr/>
            </a:pPr>
            <a:fld id="{9E2EE7D6-92C0-4934-9528-4960E62EF13C}" type="slidenum">
              <a:rPr lang="en-US" smtClean="0"/>
              <a:pPr>
                <a:defRPr/>
              </a:pPr>
              <a:t>14</a:t>
            </a:fld>
            <a:endParaRPr lang="en-US" dirty="0"/>
          </a:p>
        </p:txBody>
      </p:sp>
      <p:sp>
        <p:nvSpPr>
          <p:cNvPr id="48" name="Footer Placeholder 47"/>
          <p:cNvSpPr>
            <a:spLocks noGrp="1"/>
          </p:cNvSpPr>
          <p:nvPr>
            <p:ph type="ftr" sz="quarter" idx="11"/>
          </p:nvPr>
        </p:nvSpPr>
        <p:spPr/>
        <p:txBody>
          <a:bodyPr/>
          <a:lstStyle/>
          <a:p>
            <a:pPr>
              <a:defRPr/>
            </a:pPr>
            <a:r>
              <a:rPr lang="en-US" dirty="0" smtClean="0"/>
              <a:t>Internal Use Only</a:t>
            </a:r>
            <a:endParaRPr lang="en-US" dirty="0"/>
          </a:p>
        </p:txBody>
      </p:sp>
      <p:pic>
        <p:nvPicPr>
          <p:cNvPr id="49" name="Picture 48"/>
          <p:cNvPicPr>
            <a:picLocks noChangeAspect="1"/>
          </p:cNvPicPr>
          <p:nvPr/>
        </p:nvPicPr>
        <p:blipFill>
          <a:blip r:embed="rId3"/>
          <a:stretch>
            <a:fillRect/>
          </a:stretch>
        </p:blipFill>
        <p:spPr>
          <a:xfrm>
            <a:off x="6602070" y="1844557"/>
            <a:ext cx="4576974" cy="4716516"/>
          </a:xfrm>
          <a:prstGeom prst="rect">
            <a:avLst/>
          </a:prstGeom>
        </p:spPr>
      </p:pic>
      <p:grpSp>
        <p:nvGrpSpPr>
          <p:cNvPr id="52" name="Group 51"/>
          <p:cNvGrpSpPr/>
          <p:nvPr/>
        </p:nvGrpSpPr>
        <p:grpSpPr>
          <a:xfrm>
            <a:off x="837969" y="3275591"/>
            <a:ext cx="3490667" cy="1854449"/>
            <a:chOff x="837969" y="3098046"/>
            <a:chExt cx="3490667" cy="1854449"/>
          </a:xfrm>
        </p:grpSpPr>
        <p:sp>
          <p:nvSpPr>
            <p:cNvPr id="44" name="Rectangle 43"/>
            <p:cNvSpPr/>
            <p:nvPr/>
          </p:nvSpPr>
          <p:spPr>
            <a:xfrm>
              <a:off x="837970" y="3382252"/>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5 </a:t>
              </a:r>
              <a:r>
                <a:rPr lang="en-US" sz="1600" dirty="0">
                  <a:solidFill>
                    <a:schemeClr val="tx1"/>
                  </a:solidFill>
                  <a:latin typeface="Arial" panose="020B0604020202020204" pitchFamily="34" charset="0"/>
                  <a:cs typeface="Arial" panose="020B0604020202020204" pitchFamily="34" charset="0"/>
                </a:rPr>
                <a:t>‘Functions’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22 ‘Categories’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98 ‘Subcategories</a:t>
              </a:r>
              <a:r>
                <a:rPr lang="en-US" sz="1600" dirty="0" smtClean="0">
                  <a:solidFill>
                    <a:schemeClr val="tx1"/>
                  </a:solidFill>
                  <a:latin typeface="Arial" panose="020B0604020202020204" pitchFamily="34" charset="0"/>
                  <a:cs typeface="Arial" panose="020B0604020202020204" pitchFamily="34" charset="0"/>
                </a:rPr>
                <a:t>’ (not shown)</a:t>
              </a: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a:solidFill>
                  <a:schemeClr val="tx1"/>
                </a:solidFill>
              </a:endParaRPr>
            </a:p>
          </p:txBody>
        </p:sp>
        <p:sp>
          <p:nvSpPr>
            <p:cNvPr id="45" name="Rectangle 44"/>
            <p:cNvSpPr/>
            <p:nvPr/>
          </p:nvSpPr>
          <p:spPr>
            <a:xfrm>
              <a:off x="837969" y="3098046"/>
              <a:ext cx="3490666"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Core</a:t>
              </a:r>
              <a:endParaRPr lang="en-US" b="1" dirty="0">
                <a:solidFill>
                  <a:schemeClr val="bg1"/>
                </a:solidFill>
                <a:latin typeface="Arial" panose="020B0604020202020204" pitchFamily="34" charset="0"/>
                <a:cs typeface="Arial" panose="020B0604020202020204" pitchFamily="34" charset="0"/>
              </a:endParaRPr>
            </a:p>
          </p:txBody>
        </p:sp>
        <p:sp>
          <p:nvSpPr>
            <p:cNvPr id="50" name="Rectangle 49"/>
            <p:cNvSpPr/>
            <p:nvPr/>
          </p:nvSpPr>
          <p:spPr>
            <a:xfrm>
              <a:off x="837969" y="3382253"/>
              <a:ext cx="3490667" cy="1570242"/>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5 </a:t>
              </a:r>
              <a:r>
                <a:rPr lang="en-US" sz="1600" dirty="0">
                  <a:solidFill>
                    <a:schemeClr val="tx1"/>
                  </a:solidFill>
                  <a:latin typeface="Arial" panose="020B0604020202020204" pitchFamily="34" charset="0"/>
                  <a:cs typeface="Arial" panose="020B0604020202020204" pitchFamily="34" charset="0"/>
                </a:rPr>
                <a:t>‘Functions’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22 ‘Categories’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98 ‘Subcategories</a:t>
              </a:r>
              <a:r>
                <a:rPr lang="en-US" sz="1600" dirty="0" smtClean="0">
                  <a:solidFill>
                    <a:schemeClr val="tx1"/>
                  </a:solidFill>
                  <a:latin typeface="Arial" panose="020B0604020202020204" pitchFamily="34" charset="0"/>
                  <a:cs typeface="Arial" panose="020B0604020202020204" pitchFamily="34" charset="0"/>
                </a:rPr>
                <a:t>’ (</a:t>
              </a:r>
              <a:r>
                <a:rPr lang="en-US" sz="1600" u="sng" dirty="0" smtClean="0">
                  <a:solidFill>
                    <a:schemeClr val="tx1"/>
                  </a:solidFill>
                  <a:latin typeface="Arial" panose="020B0604020202020204" pitchFamily="34" charset="0"/>
                  <a:cs typeface="Arial" panose="020B0604020202020204" pitchFamily="34" charset="0"/>
                </a:rPr>
                <a:t>not shown</a:t>
              </a:r>
              <a:r>
                <a:rPr lang="en-US" sz="1600" dirty="0" smtClean="0">
                  <a:solidFill>
                    <a:schemeClr val="tx1"/>
                  </a:solidFill>
                  <a:latin typeface="Arial" panose="020B0604020202020204" pitchFamily="34" charset="0"/>
                  <a:cs typeface="Arial" panose="020B0604020202020204" pitchFamily="34" charset="0"/>
                </a:rPr>
                <a:t>)</a:t>
              </a: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a:solidFill>
                  <a:schemeClr val="tx1"/>
                </a:solidFill>
              </a:endParaRPr>
            </a:p>
          </p:txBody>
        </p:sp>
        <p:sp>
          <p:nvSpPr>
            <p:cNvPr id="51" name="Rectangle 50"/>
            <p:cNvSpPr/>
            <p:nvPr/>
          </p:nvSpPr>
          <p:spPr>
            <a:xfrm>
              <a:off x="853916" y="3113809"/>
              <a:ext cx="3474719"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Core</a:t>
              </a:r>
              <a:endParaRPr lang="en-US" b="1" dirty="0">
                <a:solidFill>
                  <a:schemeClr val="bg1"/>
                </a:solidFill>
                <a:latin typeface="Arial" panose="020B0604020202020204" pitchFamily="34" charset="0"/>
                <a:cs typeface="Arial" panose="020B0604020202020204" pitchFamily="34" charset="0"/>
              </a:endParaRPr>
            </a:p>
          </p:txBody>
        </p:sp>
      </p:grpSp>
      <p:cxnSp>
        <p:nvCxnSpPr>
          <p:cNvPr id="58" name="Straight Connector 57"/>
          <p:cNvCxnSpPr/>
          <p:nvPr/>
        </p:nvCxnSpPr>
        <p:spPr>
          <a:xfrm>
            <a:off x="4328635" y="5130339"/>
            <a:ext cx="2289382" cy="1384761"/>
          </a:xfrm>
          <a:prstGeom prst="line">
            <a:avLst/>
          </a:prstGeom>
          <a:ln>
            <a:solidFill>
              <a:srgbClr val="3CA503"/>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4328635" y="1867090"/>
            <a:ext cx="2289382" cy="1408202"/>
          </a:xfrm>
          <a:prstGeom prst="line">
            <a:avLst/>
          </a:prstGeom>
          <a:ln>
            <a:solidFill>
              <a:srgbClr val="3CA503"/>
            </a:solidFill>
            <a:prstDash val="dash"/>
          </a:ln>
        </p:spPr>
        <p:style>
          <a:lnRef idx="1">
            <a:schemeClr val="accent1"/>
          </a:lnRef>
          <a:fillRef idx="0">
            <a:schemeClr val="accent1"/>
          </a:fillRef>
          <a:effectRef idx="0">
            <a:schemeClr val="accent1"/>
          </a:effectRef>
          <a:fontRef idx="minor">
            <a:schemeClr val="tx1"/>
          </a:fontRef>
        </p:style>
      </p:cxnSp>
      <p:sp>
        <p:nvSpPr>
          <p:cNvPr id="68" name="Chevron 67"/>
          <p:cNvSpPr/>
          <p:nvPr/>
        </p:nvSpPr>
        <p:spPr>
          <a:xfrm>
            <a:off x="7694909" y="471857"/>
            <a:ext cx="1188720" cy="284206"/>
          </a:xfrm>
          <a:prstGeom prst="chevron">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anose="020B0604020202020204" pitchFamily="34" charset="0"/>
                <a:cs typeface="Arial" panose="020B0604020202020204" pitchFamily="34" charset="0"/>
              </a:rPr>
              <a:t>Core</a:t>
            </a:r>
            <a:endParaRPr lang="en-US" sz="1400" b="1" dirty="0">
              <a:solidFill>
                <a:schemeClr val="bg1"/>
              </a:solidFill>
              <a:latin typeface="Arial" panose="020B0604020202020204" pitchFamily="34" charset="0"/>
              <a:cs typeface="Arial" panose="020B0604020202020204" pitchFamily="34" charset="0"/>
            </a:endParaRPr>
          </a:p>
        </p:txBody>
      </p:sp>
      <p:sp>
        <p:nvSpPr>
          <p:cNvPr id="69" name="Chevron 68"/>
          <p:cNvSpPr/>
          <p:nvPr/>
        </p:nvSpPr>
        <p:spPr>
          <a:xfrm>
            <a:off x="8809252"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anose="020B0604020202020204" pitchFamily="34" charset="0"/>
                <a:cs typeface="Arial" panose="020B0604020202020204" pitchFamily="34" charset="0"/>
              </a:rPr>
              <a:t>Tiers</a:t>
            </a:r>
            <a:endParaRPr lang="en-US" sz="1400" b="1" dirty="0">
              <a:solidFill>
                <a:schemeClr val="bg1"/>
              </a:solidFill>
              <a:latin typeface="Arial" panose="020B0604020202020204" pitchFamily="34" charset="0"/>
              <a:cs typeface="Arial" panose="020B0604020202020204" pitchFamily="34" charset="0"/>
            </a:endParaRPr>
          </a:p>
        </p:txBody>
      </p:sp>
      <p:sp>
        <p:nvSpPr>
          <p:cNvPr id="70" name="Chevron 69"/>
          <p:cNvSpPr/>
          <p:nvPr/>
        </p:nvSpPr>
        <p:spPr>
          <a:xfrm>
            <a:off x="9923594"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Profile</a:t>
            </a:r>
          </a:p>
        </p:txBody>
      </p:sp>
    </p:spTree>
    <p:extLst>
      <p:ext uri="{BB962C8B-B14F-4D97-AF65-F5344CB8AC3E}">
        <p14:creationId xmlns:p14="http://schemas.microsoft.com/office/powerpoint/2010/main" val="4239613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Tiers </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324852" y="1235242"/>
            <a:ext cx="10716187"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4 Tier Definitions span across three areas, detailed definitions are found below: </a:t>
            </a:r>
          </a:p>
        </p:txBody>
      </p:sp>
      <p:sp>
        <p:nvSpPr>
          <p:cNvPr id="47" name="Slide Number Placeholder 46"/>
          <p:cNvSpPr>
            <a:spLocks noGrp="1"/>
          </p:cNvSpPr>
          <p:nvPr>
            <p:ph type="sldNum" sz="quarter" idx="12"/>
          </p:nvPr>
        </p:nvSpPr>
        <p:spPr/>
        <p:txBody>
          <a:bodyPr/>
          <a:lstStyle/>
          <a:p>
            <a:pPr>
              <a:defRPr/>
            </a:pPr>
            <a:fld id="{9E2EE7D6-92C0-4934-9528-4960E62EF13C}" type="slidenum">
              <a:rPr lang="en-US" smtClean="0"/>
              <a:pPr>
                <a:defRPr/>
              </a:pPr>
              <a:t>15</a:t>
            </a:fld>
            <a:endParaRPr lang="en-US" dirty="0"/>
          </a:p>
        </p:txBody>
      </p:sp>
      <p:sp>
        <p:nvSpPr>
          <p:cNvPr id="48" name="Footer Placeholder 47"/>
          <p:cNvSpPr>
            <a:spLocks noGrp="1"/>
          </p:cNvSpPr>
          <p:nvPr>
            <p:ph type="ftr" sz="quarter" idx="11"/>
          </p:nvPr>
        </p:nvSpPr>
        <p:spPr/>
        <p:txBody>
          <a:bodyPr/>
          <a:lstStyle/>
          <a:p>
            <a:pPr>
              <a:defRPr/>
            </a:pPr>
            <a:r>
              <a:rPr lang="en-US" dirty="0" smtClean="0"/>
              <a:t>Internal Use Only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75095450"/>
              </p:ext>
            </p:extLst>
          </p:nvPr>
        </p:nvGraphicFramePr>
        <p:xfrm>
          <a:off x="324852" y="1569006"/>
          <a:ext cx="11589644" cy="4217875"/>
        </p:xfrm>
        <a:graphic>
          <a:graphicData uri="http://schemas.openxmlformats.org/drawingml/2006/table">
            <a:tbl>
              <a:tblPr firstRow="1" bandRow="1">
                <a:tableStyleId>{93296810-A885-4BE3-A3E7-6D5BEEA58F35}</a:tableStyleId>
              </a:tblPr>
              <a:tblGrid>
                <a:gridCol w="830180"/>
                <a:gridCol w="3580741"/>
                <a:gridCol w="4384164"/>
                <a:gridCol w="2794559"/>
              </a:tblGrid>
              <a:tr h="221801">
                <a:tc>
                  <a:txBody>
                    <a:bodyPr/>
                    <a:lstStyle/>
                    <a:p>
                      <a:pPr algn="ctr"/>
                      <a:r>
                        <a:rPr lang="en-US" sz="1000" dirty="0" smtClean="0">
                          <a:latin typeface="Arial" panose="020B0604020202020204" pitchFamily="34" charset="0"/>
                          <a:cs typeface="Arial" panose="020B0604020202020204" pitchFamily="34" charset="0"/>
                        </a:rPr>
                        <a:t>Tiers</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Risk Management Process</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Integrated Risk Management</a:t>
                      </a:r>
                      <a:r>
                        <a:rPr lang="en-US" sz="1000" baseline="0" dirty="0" smtClean="0">
                          <a:latin typeface="Arial" panose="020B0604020202020204" pitchFamily="34" charset="0"/>
                          <a:cs typeface="Arial" panose="020B0604020202020204" pitchFamily="34" charset="0"/>
                        </a:rPr>
                        <a:t> Program </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External Participation</a:t>
                      </a:r>
                      <a:endParaRPr lang="en-US" sz="1000" dirty="0">
                        <a:latin typeface="Arial" panose="020B0604020202020204" pitchFamily="34" charset="0"/>
                        <a:cs typeface="Arial" panose="020B0604020202020204" pitchFamily="34" charset="0"/>
                      </a:endParaRPr>
                    </a:p>
                  </a:txBody>
                  <a:tcPr/>
                </a:tc>
              </a:tr>
              <a:tr h="831752">
                <a:tc>
                  <a:txBody>
                    <a:bodyPr/>
                    <a:lstStyle/>
                    <a:p>
                      <a:pPr algn="ctr"/>
                      <a:r>
                        <a:rPr lang="en-US" sz="1000" dirty="0" smtClean="0">
                          <a:latin typeface="Arial" panose="020B0604020202020204" pitchFamily="34" charset="0"/>
                          <a:cs typeface="Arial" panose="020B0604020202020204" pitchFamily="34" charset="0"/>
                        </a:rPr>
                        <a:t>Tier 1: </a:t>
                      </a:r>
                    </a:p>
                    <a:p>
                      <a:pPr algn="ctr"/>
                      <a:r>
                        <a:rPr lang="en-US" sz="1000" dirty="0" smtClean="0">
                          <a:latin typeface="Arial" panose="020B0604020202020204" pitchFamily="34" charset="0"/>
                          <a:cs typeface="Arial" panose="020B0604020202020204" pitchFamily="34" charset="0"/>
                        </a:rPr>
                        <a:t>Partial </a:t>
                      </a:r>
                      <a:endParaRPr lang="en-US" sz="10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Organizational cybersecurity risk management practices are not formalized, and risk is managed in an </a:t>
                      </a:r>
                      <a:r>
                        <a:rPr lang="en-US" sz="900" b="1" i="1" u="none" strike="noStrike" kern="1200" baseline="0" dirty="0" smtClean="0">
                          <a:solidFill>
                            <a:srgbClr val="FF0000"/>
                          </a:solidFill>
                          <a:latin typeface="Arial" panose="020B0604020202020204" pitchFamily="34" charset="0"/>
                          <a:ea typeface="+mn-ea"/>
                          <a:cs typeface="Arial" panose="020B0604020202020204" pitchFamily="34" charset="0"/>
                        </a:rPr>
                        <a:t>ad hoc </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and sometimes reactive manner. Prioritization of cybersecurity activities may not be directly informed by organizational risk objectives, the threat environment, or business/mission requirements</a:t>
                      </a:r>
                    </a:p>
                    <a:p>
                      <a:pPr algn="l"/>
                      <a:endParaRPr lang="en-US" sz="900" dirty="0">
                        <a:latin typeface="Arial" panose="020B0604020202020204" pitchFamily="34" charset="0"/>
                        <a:cs typeface="Arial" panose="020B0604020202020204" pitchFamily="34" charset="0"/>
                      </a:endParaRPr>
                    </a:p>
                  </a:txBody>
                  <a:tcPr/>
                </a:tc>
                <a:tc>
                  <a:txBody>
                    <a:bodyPr/>
                    <a:lstStyle/>
                    <a:p>
                      <a:pPr algn="l"/>
                      <a:r>
                        <a:rPr lang="en-US" sz="900" dirty="0" smtClean="0">
                          <a:latin typeface="Arial" panose="020B0604020202020204" pitchFamily="34" charset="0"/>
                          <a:cs typeface="Arial" panose="020B0604020202020204" pitchFamily="34" charset="0"/>
                        </a:rPr>
                        <a:t>There is </a:t>
                      </a:r>
                      <a:r>
                        <a:rPr lang="en-US" sz="900" b="1" dirty="0" smtClean="0">
                          <a:solidFill>
                            <a:srgbClr val="FF0000"/>
                          </a:solidFill>
                          <a:latin typeface="Arial" panose="020B0604020202020204" pitchFamily="34" charset="0"/>
                          <a:cs typeface="Arial" panose="020B0604020202020204" pitchFamily="34" charset="0"/>
                        </a:rPr>
                        <a:t>limited awareness of cybersecurity risk </a:t>
                      </a:r>
                      <a:r>
                        <a:rPr lang="en-US" sz="900" dirty="0" smtClean="0">
                          <a:latin typeface="Arial" panose="020B0604020202020204" pitchFamily="34" charset="0"/>
                          <a:cs typeface="Arial" panose="020B0604020202020204" pitchFamily="34" charset="0"/>
                        </a:rPr>
                        <a:t>at the organizational level and an organization-wide approach to managing cybersecurity risk has not been established. The organization implements cybersecurity risk management on an irregular, case-by-case basis due to varied experience or information gained from outside sources. The organization may not have processes that enable cybersecurity information to be shared within the organization</a:t>
                      </a:r>
                      <a:endParaRPr lang="en-US" sz="900" dirty="0">
                        <a:latin typeface="Arial" panose="020B0604020202020204" pitchFamily="34" charset="0"/>
                        <a:cs typeface="Arial" panose="020B0604020202020204" pitchFamily="34" charset="0"/>
                      </a:endParaRPr>
                    </a:p>
                  </a:txBody>
                  <a:tcPr/>
                </a:tc>
                <a:tc>
                  <a:txBody>
                    <a:bodyPr/>
                    <a:lstStyle/>
                    <a:p>
                      <a:pPr algn="l"/>
                      <a:r>
                        <a:rPr lang="en-US" sz="900" dirty="0" smtClean="0">
                          <a:latin typeface="Arial" panose="020B0604020202020204" pitchFamily="34" charset="0"/>
                          <a:cs typeface="Arial" panose="020B0604020202020204" pitchFamily="34" charset="0"/>
                        </a:rPr>
                        <a:t>An organization may </a:t>
                      </a:r>
                      <a:r>
                        <a:rPr lang="en-US" sz="900" b="1" dirty="0" smtClean="0">
                          <a:solidFill>
                            <a:srgbClr val="FF0000"/>
                          </a:solidFill>
                          <a:latin typeface="Arial" panose="020B0604020202020204" pitchFamily="34" charset="0"/>
                          <a:cs typeface="Arial" panose="020B0604020202020204" pitchFamily="34" charset="0"/>
                        </a:rPr>
                        <a:t>not have the processes in place</a:t>
                      </a:r>
                      <a:r>
                        <a:rPr lang="en-US" sz="900" dirty="0" smtClean="0">
                          <a:latin typeface="Arial" panose="020B0604020202020204" pitchFamily="34" charset="0"/>
                          <a:cs typeface="Arial" panose="020B0604020202020204" pitchFamily="34" charset="0"/>
                        </a:rPr>
                        <a:t> to participate in coordination or collaboration with other entities</a:t>
                      </a:r>
                      <a:endParaRPr lang="en-US" sz="900" dirty="0">
                        <a:latin typeface="Arial" panose="020B0604020202020204" pitchFamily="34" charset="0"/>
                        <a:cs typeface="Arial" panose="020B0604020202020204" pitchFamily="34" charset="0"/>
                      </a:endParaRPr>
                    </a:p>
                  </a:txBody>
                  <a:tcPr/>
                </a:tc>
              </a:tr>
              <a:tr h="831752">
                <a:tc>
                  <a:txBody>
                    <a:bodyPr/>
                    <a:lstStyle/>
                    <a:p>
                      <a:pPr algn="ctr"/>
                      <a:r>
                        <a:rPr lang="en-US" sz="1000" dirty="0" smtClean="0">
                          <a:latin typeface="Arial" panose="020B0604020202020204" pitchFamily="34" charset="0"/>
                          <a:cs typeface="Arial" panose="020B0604020202020204" pitchFamily="34" charset="0"/>
                        </a:rPr>
                        <a:t>Tier 2: </a:t>
                      </a:r>
                    </a:p>
                    <a:p>
                      <a:pPr algn="ctr"/>
                      <a:r>
                        <a:rPr lang="en-US" sz="1000" dirty="0" smtClean="0">
                          <a:latin typeface="Arial" panose="020B0604020202020204" pitchFamily="34" charset="0"/>
                          <a:cs typeface="Arial" panose="020B0604020202020204" pitchFamily="34" charset="0"/>
                        </a:rPr>
                        <a:t>Risk Informed</a:t>
                      </a:r>
                      <a:endParaRPr lang="en-US" sz="1000" dirty="0">
                        <a:latin typeface="Arial" panose="020B0604020202020204" pitchFamily="34" charset="0"/>
                        <a:cs typeface="Arial" panose="020B0604020202020204" pitchFamily="34" charset="0"/>
                      </a:endParaRPr>
                    </a:p>
                  </a:txBody>
                  <a:tcPr/>
                </a:tc>
                <a:tc>
                  <a:txBody>
                    <a:bodyPr/>
                    <a:lstStyle/>
                    <a:p>
                      <a:pPr algn="l"/>
                      <a:r>
                        <a:rPr lang="en-US" sz="900" dirty="0" smtClean="0">
                          <a:latin typeface="Arial" panose="020B0604020202020204" pitchFamily="34" charset="0"/>
                          <a:cs typeface="Arial" panose="020B0604020202020204" pitchFamily="34" charset="0"/>
                        </a:rPr>
                        <a:t>Risk management practices are </a:t>
                      </a:r>
                      <a:r>
                        <a:rPr lang="en-US" sz="900" b="1" dirty="0" smtClean="0">
                          <a:solidFill>
                            <a:srgbClr val="FF0000"/>
                          </a:solidFill>
                          <a:latin typeface="Arial" panose="020B0604020202020204" pitchFamily="34" charset="0"/>
                          <a:cs typeface="Arial" panose="020B0604020202020204" pitchFamily="34" charset="0"/>
                        </a:rPr>
                        <a:t>approved by management but </a:t>
                      </a:r>
                      <a:r>
                        <a:rPr lang="en-US" sz="900" b="1" kern="1200" dirty="0" smtClean="0">
                          <a:solidFill>
                            <a:srgbClr val="FF0000"/>
                          </a:solidFill>
                          <a:latin typeface="Arial" panose="020B0604020202020204" pitchFamily="34" charset="0"/>
                          <a:ea typeface="+mn-ea"/>
                          <a:cs typeface="Arial" panose="020B0604020202020204" pitchFamily="34" charset="0"/>
                        </a:rPr>
                        <a:t>may not be established as organizational-wide policy</a:t>
                      </a:r>
                      <a:r>
                        <a:rPr lang="en-US" sz="900" kern="1200" dirty="0" smtClean="0">
                          <a:solidFill>
                            <a:schemeClr val="dk1"/>
                          </a:solidFill>
                          <a:latin typeface="Arial" panose="020B0604020202020204" pitchFamily="34" charset="0"/>
                          <a:ea typeface="+mn-ea"/>
                          <a:cs typeface="Arial" panose="020B0604020202020204" pitchFamily="34" charset="0"/>
                        </a:rPr>
                        <a:t>. Prioritization of cybersecurity activities is directly informed by organizational risk objectives, the threat environment, or business/mission requirements</a:t>
                      </a:r>
                      <a:endParaRPr lang="en-US" sz="9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l"/>
                      <a:r>
                        <a:rPr lang="en-US" sz="900" dirty="0" smtClean="0">
                          <a:latin typeface="Arial" panose="020B0604020202020204" pitchFamily="34" charset="0"/>
                          <a:cs typeface="Arial" panose="020B0604020202020204" pitchFamily="34" charset="0"/>
                        </a:rPr>
                        <a:t>There is an awareness of cybersecurity risk at the organizational level but an </a:t>
                      </a:r>
                      <a:r>
                        <a:rPr lang="en-US" sz="900" b="1" dirty="0" smtClean="0">
                          <a:solidFill>
                            <a:srgbClr val="FF0000"/>
                          </a:solidFill>
                          <a:latin typeface="Arial" panose="020B0604020202020204" pitchFamily="34" charset="0"/>
                          <a:cs typeface="Arial" panose="020B0604020202020204" pitchFamily="34" charset="0"/>
                        </a:rPr>
                        <a:t>organization-wide approach to managing cybersecurity risk has not been established</a:t>
                      </a:r>
                      <a:r>
                        <a:rPr lang="en-US" sz="900" dirty="0" smtClean="0">
                          <a:latin typeface="Arial" panose="020B0604020202020204" pitchFamily="34" charset="0"/>
                          <a:cs typeface="Arial" panose="020B0604020202020204" pitchFamily="34" charset="0"/>
                        </a:rPr>
                        <a:t>. Risk-informed, management-approved processes and procedures are defined and implemented, and staff has adequate resources to perform their cybersecurity duties. Cybersecurity information is shared within the organization on an informal basis</a:t>
                      </a:r>
                      <a:endParaRPr lang="en-US" sz="900" dirty="0">
                        <a:latin typeface="Arial" panose="020B0604020202020204" pitchFamily="34" charset="0"/>
                        <a:cs typeface="Arial" panose="020B0604020202020204" pitchFamily="34" charset="0"/>
                      </a:endParaRPr>
                    </a:p>
                  </a:txBody>
                  <a:tcPr/>
                </a:tc>
                <a:tc>
                  <a:txBody>
                    <a:bodyPr/>
                    <a:lstStyle/>
                    <a:p>
                      <a:pPr algn="l"/>
                      <a:r>
                        <a:rPr lang="en-US" sz="900" dirty="0" smtClean="0">
                          <a:latin typeface="Arial" panose="020B0604020202020204" pitchFamily="34" charset="0"/>
                          <a:cs typeface="Arial" panose="020B0604020202020204" pitchFamily="34" charset="0"/>
                        </a:rPr>
                        <a:t>The organization knows its role in the larger ecosystem, but </a:t>
                      </a:r>
                      <a:r>
                        <a:rPr lang="en-US" sz="900" b="1" dirty="0" smtClean="0">
                          <a:solidFill>
                            <a:srgbClr val="FF0000"/>
                          </a:solidFill>
                          <a:latin typeface="Arial" panose="020B0604020202020204" pitchFamily="34" charset="0"/>
                          <a:cs typeface="Arial" panose="020B0604020202020204" pitchFamily="34" charset="0"/>
                        </a:rPr>
                        <a:t>has not formalized its capabilities to interact and share information externally</a:t>
                      </a:r>
                      <a:endParaRPr lang="en-US" sz="900" b="1" dirty="0">
                        <a:solidFill>
                          <a:srgbClr val="FF0000"/>
                        </a:solidFill>
                        <a:latin typeface="Arial" panose="020B0604020202020204" pitchFamily="34" charset="0"/>
                        <a:cs typeface="Arial" panose="020B0604020202020204" pitchFamily="34" charset="0"/>
                      </a:endParaRPr>
                    </a:p>
                  </a:txBody>
                  <a:tcPr/>
                </a:tc>
              </a:tr>
              <a:tr h="956515">
                <a:tc>
                  <a:txBody>
                    <a:bodyPr/>
                    <a:lstStyle/>
                    <a:p>
                      <a:pPr algn="ctr"/>
                      <a:r>
                        <a:rPr lang="en-US" sz="1000" dirty="0" smtClean="0">
                          <a:latin typeface="Arial" panose="020B0604020202020204" pitchFamily="34" charset="0"/>
                          <a:cs typeface="Arial" panose="020B0604020202020204" pitchFamily="34" charset="0"/>
                        </a:rPr>
                        <a:t>Tier 3: </a:t>
                      </a:r>
                    </a:p>
                    <a:p>
                      <a:pPr algn="ctr"/>
                      <a:r>
                        <a:rPr lang="en-US" sz="1000" dirty="0" smtClean="0">
                          <a:latin typeface="Arial" panose="020B0604020202020204" pitchFamily="34" charset="0"/>
                          <a:cs typeface="Arial" panose="020B0604020202020204" pitchFamily="34" charset="0"/>
                        </a:rPr>
                        <a:t>Repeatable</a:t>
                      </a:r>
                      <a:endParaRPr lang="en-US" sz="10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 organization’s risk management practices are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formally approved and expressed as policy</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 Organizational cybersecurity practices are regularly updated based on the application of risk management processes to changes in business/mission requirements and a changing threat and technology landscape </a:t>
                      </a:r>
                    </a:p>
                    <a:p>
                      <a:pPr algn="l"/>
                      <a:endParaRPr lang="en-US" sz="9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There is an organization-wide approach to manage cybersecurity risk. Risk-informed policies, processes, and procedures are defined, implemented as intended, and reviewed.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Consistent methods are in place to respond effectively to changes in risk</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 Personnel possess the knowledge and skills to perform their appointed roles and responsibilities </a:t>
                      </a:r>
                    </a:p>
                    <a:p>
                      <a:pPr algn="l"/>
                      <a:endParaRPr lang="en-US" sz="9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 organization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understands its dependencies and partners and receives information from these partners </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that enables collaboration and risk-based management decisions within the organization in response to events </a:t>
                      </a:r>
                    </a:p>
                    <a:p>
                      <a:pPr algn="l"/>
                      <a:endParaRPr lang="en-US" sz="900" dirty="0">
                        <a:latin typeface="Arial" panose="020B0604020202020204" pitchFamily="34" charset="0"/>
                        <a:cs typeface="Arial" panose="020B0604020202020204" pitchFamily="34" charset="0"/>
                      </a:endParaRPr>
                    </a:p>
                  </a:txBody>
                  <a:tcPr/>
                </a:tc>
              </a:tr>
              <a:tr h="1081278">
                <a:tc>
                  <a:txBody>
                    <a:bodyPr/>
                    <a:lstStyle/>
                    <a:p>
                      <a:pPr algn="ctr"/>
                      <a:r>
                        <a:rPr lang="en-US" sz="1000" dirty="0" smtClean="0">
                          <a:latin typeface="Arial" panose="020B0604020202020204" pitchFamily="34" charset="0"/>
                          <a:cs typeface="Arial" panose="020B0604020202020204" pitchFamily="34" charset="0"/>
                        </a:rPr>
                        <a:t>Tier 4:</a:t>
                      </a:r>
                    </a:p>
                    <a:p>
                      <a:pPr algn="ctr"/>
                      <a:r>
                        <a:rPr lang="en-US" sz="1000" dirty="0" smtClean="0">
                          <a:latin typeface="Arial" panose="020B0604020202020204" pitchFamily="34" charset="0"/>
                          <a:cs typeface="Arial" panose="020B0604020202020204" pitchFamily="34" charset="0"/>
                        </a:rPr>
                        <a:t>Adaptive</a:t>
                      </a:r>
                      <a:endParaRPr lang="en-US" sz="10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 organization adapts its cybersecurity practices based on lessons learned and predictive indicators derived from previous and current cybersecurity activities. Through a process of continuous improvement incorporating advanced cybersecurity technologies and practices, the organization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actively adapts to a changing cybersecurity landscape and responds to evolving and sophisticated threats in a timely manner</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 </a:t>
                      </a:r>
                    </a:p>
                    <a:p>
                      <a:pPr algn="l"/>
                      <a:endParaRPr lang="en-US" sz="9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There is an organization-wide approach to managing cybersecurity risk that uses risk-informed policies, processes, and procedures to address potential cybersecurity events.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Cybersecurity risk management is part of the organizational culture and evolves from an awareness of previous activities, information shared by other sources, and continuous awareness of activities on their systems and networks </a:t>
                      </a:r>
                    </a:p>
                    <a:p>
                      <a:pPr algn="l"/>
                      <a:endParaRPr lang="en-US" sz="900" dirty="0">
                        <a:latin typeface="Arial" panose="020B0604020202020204" pitchFamily="34" charset="0"/>
                        <a:cs typeface="Arial" panose="020B0604020202020204" pitchFamily="34" charset="0"/>
                      </a:endParaRPr>
                    </a:p>
                  </a:txBody>
                  <a:tcPr/>
                </a:tc>
                <a:tc>
                  <a:txBody>
                    <a:bodyPr/>
                    <a:lstStyle/>
                    <a:p>
                      <a:pPr algn="l"/>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The organization </a:t>
                      </a:r>
                      <a:r>
                        <a:rPr lang="en-US" sz="900" b="1" i="0" u="none" strike="noStrike" kern="1200" baseline="0" dirty="0" smtClean="0">
                          <a:solidFill>
                            <a:srgbClr val="FF0000"/>
                          </a:solidFill>
                          <a:latin typeface="Arial" panose="020B0604020202020204" pitchFamily="34" charset="0"/>
                          <a:ea typeface="+mn-ea"/>
                          <a:cs typeface="Arial" panose="020B0604020202020204" pitchFamily="34" charset="0"/>
                        </a:rPr>
                        <a:t>manages risk and actively shares information with partners to ensure that accurate</a:t>
                      </a: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 current information is being distributed and consumed to improve cybersecurity before a cybersecurity event occurs </a:t>
                      </a:r>
                    </a:p>
                    <a:p>
                      <a:pPr algn="l"/>
                      <a:endParaRPr lang="en-US" sz="900" dirty="0">
                        <a:latin typeface="Arial" panose="020B0604020202020204" pitchFamily="34" charset="0"/>
                        <a:cs typeface="Arial" panose="020B0604020202020204" pitchFamily="34" charset="0"/>
                      </a:endParaRPr>
                    </a:p>
                  </a:txBody>
                  <a:tcPr/>
                </a:tc>
              </a:tr>
            </a:tbl>
          </a:graphicData>
        </a:graphic>
      </p:graphicFrame>
      <p:sp>
        <p:nvSpPr>
          <p:cNvPr id="18" name="Rectangle 17"/>
          <p:cNvSpPr/>
          <p:nvPr/>
        </p:nvSpPr>
        <p:spPr>
          <a:xfrm>
            <a:off x="3143205" y="5713388"/>
            <a:ext cx="5905590" cy="923330"/>
          </a:xfrm>
          <a:prstGeom prst="rect">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3" algn="ctr"/>
            <a:r>
              <a:rPr lang="en-US" dirty="0" smtClean="0">
                <a:solidFill>
                  <a:schemeClr val="tx1"/>
                </a:solidFill>
              </a:rPr>
              <a:t>CSF Tiers are guidelines, IOT has developed a simpler model</a:t>
            </a:r>
            <a:endParaRPr lang="en-US" dirty="0">
              <a:solidFill>
                <a:schemeClr val="tx1"/>
              </a:solidFill>
              <a:latin typeface="+mn-lt"/>
              <a:cs typeface="+mn-cs"/>
            </a:endParaRPr>
          </a:p>
        </p:txBody>
      </p:sp>
      <p:sp>
        <p:nvSpPr>
          <p:cNvPr id="19" name="Chevron 18"/>
          <p:cNvSpPr/>
          <p:nvPr/>
        </p:nvSpPr>
        <p:spPr>
          <a:xfrm>
            <a:off x="7694909"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Core</a:t>
            </a:r>
          </a:p>
        </p:txBody>
      </p:sp>
      <p:sp>
        <p:nvSpPr>
          <p:cNvPr id="20" name="Chevron 19"/>
          <p:cNvSpPr/>
          <p:nvPr/>
        </p:nvSpPr>
        <p:spPr>
          <a:xfrm>
            <a:off x="8809252" y="471857"/>
            <a:ext cx="1188720" cy="284206"/>
          </a:xfrm>
          <a:prstGeom prst="chevron">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Tiers</a:t>
            </a:r>
          </a:p>
        </p:txBody>
      </p:sp>
      <p:sp>
        <p:nvSpPr>
          <p:cNvPr id="21" name="Chevron 20"/>
          <p:cNvSpPr/>
          <p:nvPr/>
        </p:nvSpPr>
        <p:spPr>
          <a:xfrm>
            <a:off x="9923594"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Profile</a:t>
            </a:r>
          </a:p>
        </p:txBody>
      </p:sp>
    </p:spTree>
    <p:extLst>
      <p:ext uri="{BB962C8B-B14F-4D97-AF65-F5344CB8AC3E}">
        <p14:creationId xmlns:p14="http://schemas.microsoft.com/office/powerpoint/2010/main" val="3854880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Tiers </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324852" y="1235242"/>
            <a:ext cx="10716187"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4 Tier Definitions span across three areas, detailed definitions are found below: </a:t>
            </a:r>
          </a:p>
        </p:txBody>
      </p:sp>
      <p:sp>
        <p:nvSpPr>
          <p:cNvPr id="47" name="Slide Number Placeholder 46"/>
          <p:cNvSpPr>
            <a:spLocks noGrp="1"/>
          </p:cNvSpPr>
          <p:nvPr>
            <p:ph type="sldNum" sz="quarter" idx="12"/>
          </p:nvPr>
        </p:nvSpPr>
        <p:spPr/>
        <p:txBody>
          <a:bodyPr/>
          <a:lstStyle/>
          <a:p>
            <a:pPr>
              <a:defRPr/>
            </a:pPr>
            <a:fld id="{9E2EE7D6-92C0-4934-9528-4960E62EF13C}" type="slidenum">
              <a:rPr lang="en-US" smtClean="0"/>
              <a:pPr>
                <a:defRPr/>
              </a:pPr>
              <a:t>16</a:t>
            </a:fld>
            <a:endParaRPr lang="en-US" dirty="0"/>
          </a:p>
        </p:txBody>
      </p:sp>
      <p:sp>
        <p:nvSpPr>
          <p:cNvPr id="48" name="Footer Placeholder 47"/>
          <p:cNvSpPr>
            <a:spLocks noGrp="1"/>
          </p:cNvSpPr>
          <p:nvPr>
            <p:ph type="ftr" sz="quarter" idx="11"/>
          </p:nvPr>
        </p:nvSpPr>
        <p:spPr/>
        <p:txBody>
          <a:bodyPr/>
          <a:lstStyle/>
          <a:p>
            <a:pPr>
              <a:defRPr/>
            </a:pPr>
            <a:r>
              <a:rPr lang="en-US" dirty="0" smtClean="0"/>
              <a:t>Internal Use Only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37598010"/>
              </p:ext>
            </p:extLst>
          </p:nvPr>
        </p:nvGraphicFramePr>
        <p:xfrm>
          <a:off x="586153" y="1999201"/>
          <a:ext cx="7549662" cy="2163224"/>
        </p:xfrm>
        <a:graphic>
          <a:graphicData uri="http://schemas.openxmlformats.org/drawingml/2006/table">
            <a:tbl>
              <a:tblPr firstRow="1" bandRow="1">
                <a:tableStyleId>{93296810-A885-4BE3-A3E7-6D5BEEA58F35}</a:tableStyleId>
              </a:tblPr>
              <a:tblGrid>
                <a:gridCol w="1301262"/>
                <a:gridCol w="6248400"/>
              </a:tblGrid>
              <a:tr h="286799">
                <a:tc>
                  <a:txBody>
                    <a:bodyPr/>
                    <a:lstStyle/>
                    <a:p>
                      <a:pPr algn="ctr" fontAlgn="ctr"/>
                      <a:r>
                        <a:rPr lang="en-US" sz="1200" b="1" i="0" u="none" strike="noStrike" dirty="0">
                          <a:solidFill>
                            <a:srgbClr val="000000"/>
                          </a:solidFill>
                          <a:effectLst/>
                          <a:latin typeface="Calibri" panose="020F0502020204030204" pitchFamily="34" charset="0"/>
                        </a:rPr>
                        <a:t>Maturity Tier </a:t>
                      </a:r>
                    </a:p>
                  </a:txBody>
                  <a:tcPr marL="9525" marR="9525" marT="9525" marB="0" anchor="ctr"/>
                </a:tc>
                <a:tc>
                  <a:txBody>
                    <a:bodyPr/>
                    <a:lstStyle/>
                    <a:p>
                      <a:pPr algn="ctr" fontAlgn="ctr"/>
                      <a:r>
                        <a:rPr lang="en-US" sz="1200" b="1" i="0" u="none" strike="noStrike" dirty="0">
                          <a:solidFill>
                            <a:srgbClr val="000000"/>
                          </a:solidFill>
                          <a:effectLst/>
                          <a:latin typeface="Calibri" panose="020F0502020204030204" pitchFamily="34" charset="0"/>
                        </a:rPr>
                        <a:t>Description</a:t>
                      </a:r>
                    </a:p>
                  </a:txBody>
                  <a:tcPr marL="9525" marR="9525" marT="9525" marB="0" anchor="ctr"/>
                </a:tc>
              </a:tr>
              <a:tr h="375285">
                <a:tc>
                  <a:txBody>
                    <a:bodyPr/>
                    <a:lstStyle/>
                    <a:p>
                      <a:pPr algn="l" fontAlgn="ctr"/>
                      <a:r>
                        <a:rPr lang="en-US" sz="1200" b="0" i="0" u="none" strike="noStrike" dirty="0">
                          <a:solidFill>
                            <a:srgbClr val="000000"/>
                          </a:solidFill>
                          <a:effectLst/>
                          <a:latin typeface="Calibri" panose="020F0502020204030204" pitchFamily="34" charset="0"/>
                        </a:rPr>
                        <a:t>Tier 0: Non-Existent</a:t>
                      </a:r>
                    </a:p>
                  </a:txBody>
                  <a:tcPr marL="9525" marR="9525" marT="9525" marB="0" anchor="ctr"/>
                </a:tc>
                <a:tc>
                  <a:txBody>
                    <a:bodyPr/>
                    <a:lstStyle/>
                    <a:p>
                      <a:pPr algn="l" fontAlgn="ctr"/>
                      <a:r>
                        <a:rPr lang="en-US" sz="1200" b="0" i="0" u="none" strike="noStrike" dirty="0">
                          <a:solidFill>
                            <a:srgbClr val="000000"/>
                          </a:solidFill>
                          <a:effectLst/>
                          <a:latin typeface="Calibri" panose="020F0502020204030204" pitchFamily="34" charset="0"/>
                        </a:rPr>
                        <a:t>Appropriate processes and controls do not exist, lack of awareness and knowledge</a:t>
                      </a:r>
                    </a:p>
                  </a:txBody>
                  <a:tcPr marL="9525" marR="9525" marT="9525" marB="0" anchor="ctr"/>
                </a:tc>
              </a:tr>
              <a:tr h="375285">
                <a:tc>
                  <a:txBody>
                    <a:bodyPr/>
                    <a:lstStyle/>
                    <a:p>
                      <a:pPr algn="l" fontAlgn="ctr"/>
                      <a:r>
                        <a:rPr lang="en-US" sz="1200" b="0" i="0" u="none" strike="noStrike" dirty="0">
                          <a:solidFill>
                            <a:srgbClr val="000000"/>
                          </a:solidFill>
                          <a:effectLst/>
                          <a:latin typeface="Calibri" panose="020F0502020204030204" pitchFamily="34" charset="0"/>
                        </a:rPr>
                        <a:t>Tier 1: Initial</a:t>
                      </a:r>
                    </a:p>
                  </a:txBody>
                  <a:tcPr marL="9525" marR="9525" marT="9525" marB="0" anchor="ctr"/>
                </a:tc>
                <a:tc>
                  <a:txBody>
                    <a:bodyPr/>
                    <a:lstStyle/>
                    <a:p>
                      <a:pPr algn="l" fontAlgn="ctr"/>
                      <a:r>
                        <a:rPr lang="en-US" sz="1200" b="0" i="0" u="none" strike="noStrike" dirty="0">
                          <a:solidFill>
                            <a:srgbClr val="000000"/>
                          </a:solidFill>
                          <a:effectLst/>
                          <a:latin typeface="Calibri" panose="020F0502020204030204" pitchFamily="34" charset="0"/>
                        </a:rPr>
                        <a:t>Processes and controls are ad-hoc, not documented (informal), poorly controlled and not repeatable</a:t>
                      </a:r>
                    </a:p>
                  </a:txBody>
                  <a:tcPr marL="9525" marR="9525" marT="9525" marB="0" anchor="ctr"/>
                </a:tc>
              </a:tr>
              <a:tr h="375285">
                <a:tc>
                  <a:txBody>
                    <a:bodyPr/>
                    <a:lstStyle/>
                    <a:p>
                      <a:pPr algn="l" fontAlgn="ctr"/>
                      <a:r>
                        <a:rPr lang="en-US" sz="1200" b="0" i="0" u="none" strike="noStrike" dirty="0">
                          <a:solidFill>
                            <a:srgbClr val="000000"/>
                          </a:solidFill>
                          <a:effectLst/>
                          <a:latin typeface="Calibri" panose="020F0502020204030204" pitchFamily="34" charset="0"/>
                        </a:rPr>
                        <a:t>Tier 2: Developing</a:t>
                      </a:r>
                    </a:p>
                  </a:txBody>
                  <a:tcPr marL="9525" marR="9525" marT="9525" marB="0" anchor="ctr"/>
                </a:tc>
                <a:tc>
                  <a:txBody>
                    <a:bodyPr/>
                    <a:lstStyle/>
                    <a:p>
                      <a:pPr algn="l" fontAlgn="ctr"/>
                      <a:r>
                        <a:rPr lang="en-US" sz="1200" b="0" i="0" u="none" strike="noStrike" dirty="0">
                          <a:solidFill>
                            <a:srgbClr val="000000"/>
                          </a:solidFill>
                          <a:effectLst/>
                          <a:latin typeface="Calibri" panose="020F0502020204030204" pitchFamily="34" charset="0"/>
                        </a:rPr>
                        <a:t>Processes and controls are managed and documented. Implementation and execution is inconsistent</a:t>
                      </a:r>
                    </a:p>
                  </a:txBody>
                  <a:tcPr marL="9525" marR="9525" marT="9525" marB="0" anchor="ctr"/>
                </a:tc>
              </a:tr>
              <a:tr h="375285">
                <a:tc>
                  <a:txBody>
                    <a:bodyPr/>
                    <a:lstStyle/>
                    <a:p>
                      <a:pPr algn="l" fontAlgn="ctr"/>
                      <a:r>
                        <a:rPr lang="en-US" sz="1200" b="0" i="0" u="none" strike="noStrike" dirty="0">
                          <a:solidFill>
                            <a:srgbClr val="000000"/>
                          </a:solidFill>
                          <a:effectLst/>
                          <a:latin typeface="Calibri" panose="020F0502020204030204" pitchFamily="34" charset="0"/>
                        </a:rPr>
                        <a:t>Tier 3: Defined </a:t>
                      </a:r>
                    </a:p>
                  </a:txBody>
                  <a:tcPr marL="9525" marR="9525" marT="9525" marB="0" anchor="ctr"/>
                </a:tc>
                <a:tc>
                  <a:txBody>
                    <a:bodyPr/>
                    <a:lstStyle/>
                    <a:p>
                      <a:pPr algn="l" fontAlgn="ctr"/>
                      <a:r>
                        <a:rPr lang="en-US" sz="1200" b="0" i="0" u="none" strike="noStrike" dirty="0">
                          <a:solidFill>
                            <a:srgbClr val="000000"/>
                          </a:solidFill>
                          <a:effectLst/>
                          <a:latin typeface="Calibri" panose="020F0502020204030204" pitchFamily="34" charset="0"/>
                        </a:rPr>
                        <a:t>Processes and controls are standardized, well established, consistently used, repeatable, periodically reviewed and updated</a:t>
                      </a:r>
                    </a:p>
                  </a:txBody>
                  <a:tcPr marL="9525" marR="9525" marT="9525" marB="0" anchor="ctr"/>
                </a:tc>
              </a:tr>
              <a:tr h="375285">
                <a:tc>
                  <a:txBody>
                    <a:bodyPr/>
                    <a:lstStyle/>
                    <a:p>
                      <a:pPr algn="l" fontAlgn="ctr"/>
                      <a:r>
                        <a:rPr lang="en-US" sz="1200" b="0" i="0" u="none" strike="noStrike" dirty="0">
                          <a:solidFill>
                            <a:srgbClr val="000000"/>
                          </a:solidFill>
                          <a:effectLst/>
                          <a:latin typeface="Calibri" panose="020F0502020204030204" pitchFamily="34" charset="0"/>
                        </a:rPr>
                        <a:t>Tier 4: Advanced</a:t>
                      </a:r>
                    </a:p>
                  </a:txBody>
                  <a:tcPr marL="9525" marR="9525" marT="9525" marB="0" anchor="ctr"/>
                </a:tc>
                <a:tc>
                  <a:txBody>
                    <a:bodyPr/>
                    <a:lstStyle/>
                    <a:p>
                      <a:pPr algn="l" fontAlgn="ctr"/>
                      <a:r>
                        <a:rPr lang="en-US" sz="1200" b="0" i="0" u="none" strike="noStrike" dirty="0">
                          <a:solidFill>
                            <a:srgbClr val="000000"/>
                          </a:solidFill>
                          <a:effectLst/>
                          <a:latin typeface="Calibri" panose="020F0502020204030204" pitchFamily="34" charset="0"/>
                        </a:rPr>
                        <a:t>Processes and controls are continuously assessed for improvements. Could be considered best in class or leading practice. Sharable and adopted by others. </a:t>
                      </a:r>
                    </a:p>
                  </a:txBody>
                  <a:tcPr marL="9525" marR="9525" marT="9525" marB="0" anchor="ctr"/>
                </a:tc>
              </a:tr>
            </a:tbl>
          </a:graphicData>
        </a:graphic>
      </p:graphicFrame>
      <p:sp>
        <p:nvSpPr>
          <p:cNvPr id="19" name="Chevron 18"/>
          <p:cNvSpPr/>
          <p:nvPr/>
        </p:nvSpPr>
        <p:spPr>
          <a:xfrm>
            <a:off x="7694909"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Core</a:t>
            </a:r>
          </a:p>
        </p:txBody>
      </p:sp>
      <p:sp>
        <p:nvSpPr>
          <p:cNvPr id="20" name="Chevron 19"/>
          <p:cNvSpPr/>
          <p:nvPr/>
        </p:nvSpPr>
        <p:spPr>
          <a:xfrm>
            <a:off x="8809252" y="471857"/>
            <a:ext cx="1188720" cy="284206"/>
          </a:xfrm>
          <a:prstGeom prst="chevron">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Tiers</a:t>
            </a:r>
          </a:p>
        </p:txBody>
      </p:sp>
      <p:sp>
        <p:nvSpPr>
          <p:cNvPr id="21" name="Chevron 20"/>
          <p:cNvSpPr/>
          <p:nvPr/>
        </p:nvSpPr>
        <p:spPr>
          <a:xfrm>
            <a:off x="9923594"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Profile</a:t>
            </a:r>
          </a:p>
        </p:txBody>
      </p:sp>
      <p:sp>
        <p:nvSpPr>
          <p:cNvPr id="11" name="Rectangle 10"/>
          <p:cNvSpPr/>
          <p:nvPr/>
        </p:nvSpPr>
        <p:spPr>
          <a:xfrm>
            <a:off x="3143205" y="5334246"/>
            <a:ext cx="5905590" cy="923330"/>
          </a:xfrm>
          <a:prstGeom prst="rect">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3" algn="ctr"/>
            <a:r>
              <a:rPr lang="en-US" dirty="0" smtClean="0">
                <a:solidFill>
                  <a:schemeClr val="tx1"/>
                </a:solidFill>
              </a:rPr>
              <a:t>CSF Tiers can be used to understand current and target profiles for each category and subcategory</a:t>
            </a:r>
            <a:endParaRPr lang="en-US" dirty="0">
              <a:solidFill>
                <a:schemeClr val="tx1"/>
              </a:solidFill>
              <a:latin typeface="+mn-lt"/>
              <a:cs typeface="+mn-cs"/>
            </a:endParaRPr>
          </a:p>
        </p:txBody>
      </p:sp>
    </p:spTree>
    <p:extLst>
      <p:ext uri="{BB962C8B-B14F-4D97-AF65-F5344CB8AC3E}">
        <p14:creationId xmlns:p14="http://schemas.microsoft.com/office/powerpoint/2010/main" val="826226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Profile </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324852" y="1235242"/>
            <a:ext cx="107161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How do we know our biggest gaps? Using Current and Target Profiles across Subcategories can help identify and prioritize focus areas</a:t>
            </a:r>
          </a:p>
        </p:txBody>
      </p:sp>
      <p:sp>
        <p:nvSpPr>
          <p:cNvPr id="47" name="Slide Number Placeholder 46"/>
          <p:cNvSpPr>
            <a:spLocks noGrp="1"/>
          </p:cNvSpPr>
          <p:nvPr>
            <p:ph type="sldNum" sz="quarter" idx="12"/>
          </p:nvPr>
        </p:nvSpPr>
        <p:spPr/>
        <p:txBody>
          <a:bodyPr/>
          <a:lstStyle/>
          <a:p>
            <a:pPr>
              <a:defRPr/>
            </a:pPr>
            <a:fld id="{9E2EE7D6-92C0-4934-9528-4960E62EF13C}" type="slidenum">
              <a:rPr lang="en-US" smtClean="0"/>
              <a:pPr>
                <a:defRPr/>
              </a:pPr>
              <a:t>17</a:t>
            </a:fld>
            <a:endParaRPr lang="en-US" dirty="0"/>
          </a:p>
        </p:txBody>
      </p:sp>
      <p:sp>
        <p:nvSpPr>
          <p:cNvPr id="48" name="Footer Placeholder 47"/>
          <p:cNvSpPr>
            <a:spLocks noGrp="1"/>
          </p:cNvSpPr>
          <p:nvPr>
            <p:ph type="ftr" sz="quarter" idx="11"/>
          </p:nvPr>
        </p:nvSpPr>
        <p:spPr/>
        <p:txBody>
          <a:bodyPr/>
          <a:lstStyle/>
          <a:p>
            <a:pPr>
              <a:defRPr/>
            </a:pPr>
            <a:r>
              <a:rPr lang="en-US" dirty="0" smtClean="0"/>
              <a:t>Internal Use Only</a:t>
            </a:r>
            <a:endParaRPr lang="en-US" dirty="0"/>
          </a:p>
        </p:txBody>
      </p:sp>
      <p:sp>
        <p:nvSpPr>
          <p:cNvPr id="68" name="Chevron 67"/>
          <p:cNvSpPr/>
          <p:nvPr/>
        </p:nvSpPr>
        <p:spPr>
          <a:xfrm>
            <a:off x="7694909"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Core</a:t>
            </a:r>
          </a:p>
        </p:txBody>
      </p:sp>
      <p:sp>
        <p:nvSpPr>
          <p:cNvPr id="69" name="Chevron 68"/>
          <p:cNvSpPr/>
          <p:nvPr/>
        </p:nvSpPr>
        <p:spPr>
          <a:xfrm>
            <a:off x="8809252"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anose="020B0604020202020204" pitchFamily="34" charset="0"/>
                <a:cs typeface="Arial" panose="020B0604020202020204" pitchFamily="34" charset="0"/>
              </a:rPr>
              <a:t>Tiers</a:t>
            </a:r>
            <a:endParaRPr lang="en-US" sz="1400" b="1" dirty="0">
              <a:solidFill>
                <a:schemeClr val="bg1"/>
              </a:solidFill>
              <a:latin typeface="Arial" panose="020B0604020202020204" pitchFamily="34" charset="0"/>
              <a:cs typeface="Arial" panose="020B0604020202020204" pitchFamily="34" charset="0"/>
            </a:endParaRPr>
          </a:p>
        </p:txBody>
      </p:sp>
      <p:sp>
        <p:nvSpPr>
          <p:cNvPr id="70" name="Chevron 69"/>
          <p:cNvSpPr/>
          <p:nvPr/>
        </p:nvSpPr>
        <p:spPr>
          <a:xfrm>
            <a:off x="9923594" y="471857"/>
            <a:ext cx="1188720" cy="284206"/>
          </a:xfrm>
          <a:prstGeom prst="chevron">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Profile</a:t>
            </a:r>
          </a:p>
        </p:txBody>
      </p:sp>
      <p:sp>
        <p:nvSpPr>
          <p:cNvPr id="29" name="Rectangle 28"/>
          <p:cNvSpPr/>
          <p:nvPr/>
        </p:nvSpPr>
        <p:spPr>
          <a:xfrm>
            <a:off x="727866" y="2317720"/>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Current</a:t>
            </a:r>
          </a:p>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Target</a:t>
            </a:r>
            <a:endParaRPr lang="en-US" sz="16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727865" y="2033514"/>
            <a:ext cx="3474719"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Profiles</a:t>
            </a:r>
            <a:endParaRPr lang="en-US" b="1" dirty="0">
              <a:solidFill>
                <a:schemeClr val="bg1"/>
              </a:solidFill>
              <a:latin typeface="Arial" panose="020B0604020202020204" pitchFamily="34" charset="0"/>
              <a:cs typeface="Arial" panose="020B0604020202020204" pitchFamily="34" charset="0"/>
            </a:endParaRPr>
          </a:p>
        </p:txBody>
      </p:sp>
      <p:sp>
        <p:nvSpPr>
          <p:cNvPr id="31" name="Teardrop 30"/>
          <p:cNvSpPr/>
          <p:nvPr/>
        </p:nvSpPr>
        <p:spPr>
          <a:xfrm rot="7996876">
            <a:off x="903503" y="4906488"/>
            <a:ext cx="394371" cy="377905"/>
          </a:xfrm>
          <a:prstGeom prst="teardrop">
            <a:avLst>
              <a:gd name="adj" fmla="val 138674"/>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ardrop 31"/>
          <p:cNvSpPr/>
          <p:nvPr/>
        </p:nvSpPr>
        <p:spPr>
          <a:xfrm rot="7996876">
            <a:off x="3732655" y="4035181"/>
            <a:ext cx="394371" cy="377905"/>
          </a:xfrm>
          <a:prstGeom prst="teardrop">
            <a:avLst>
              <a:gd name="adj" fmla="val 138674"/>
            </a:avLst>
          </a:prstGeom>
          <a:solidFill>
            <a:srgbClr val="3CA50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Curved Connector 32"/>
          <p:cNvCxnSpPr>
            <a:stCxn id="31" idx="7"/>
            <a:endCxn id="32" idx="7"/>
          </p:cNvCxnSpPr>
          <p:nvPr/>
        </p:nvCxnSpPr>
        <p:spPr>
          <a:xfrm flipV="1">
            <a:off x="1103975" y="4602842"/>
            <a:ext cx="2829152" cy="871307"/>
          </a:xfrm>
          <a:prstGeom prst="curvedConnector3">
            <a:avLst>
              <a:gd name="adj1" fmla="val 4635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a:spLocks noChangeArrowheads="1"/>
          </p:cNvSpPr>
          <p:nvPr>
            <p:custDataLst>
              <p:tags r:id="rId1"/>
            </p:custDataLst>
          </p:nvPr>
        </p:nvSpPr>
        <p:spPr bwMode="gray">
          <a:xfrm>
            <a:off x="540899" y="4956128"/>
            <a:ext cx="1119577" cy="32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C</a:t>
            </a:r>
            <a:endParaRPr lang="en-GB" sz="1200" dirty="0">
              <a:ea typeface="LF_Kai" pitchFamily="65" charset="-120"/>
            </a:endParaRPr>
          </a:p>
        </p:txBody>
      </p:sp>
      <p:sp>
        <p:nvSpPr>
          <p:cNvPr id="35" name="Rectangle 34"/>
          <p:cNvSpPr>
            <a:spLocks noChangeArrowheads="1"/>
          </p:cNvSpPr>
          <p:nvPr>
            <p:custDataLst>
              <p:tags r:id="rId2"/>
            </p:custDataLst>
          </p:nvPr>
        </p:nvSpPr>
        <p:spPr bwMode="gray">
          <a:xfrm>
            <a:off x="3370051" y="4089144"/>
            <a:ext cx="1119577" cy="32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T</a:t>
            </a:r>
            <a:endParaRPr lang="en-GB" sz="1200" dirty="0">
              <a:ea typeface="LF_Kai" pitchFamily="65" charset="-120"/>
            </a:endParaRPr>
          </a:p>
        </p:txBody>
      </p:sp>
      <p:pic>
        <p:nvPicPr>
          <p:cNvPr id="3" name="Picture 2"/>
          <p:cNvPicPr>
            <a:picLocks noChangeAspect="1"/>
          </p:cNvPicPr>
          <p:nvPr/>
        </p:nvPicPr>
        <p:blipFill>
          <a:blip r:embed="rId5"/>
          <a:stretch>
            <a:fillRect/>
          </a:stretch>
        </p:blipFill>
        <p:spPr>
          <a:xfrm>
            <a:off x="4928193" y="2033514"/>
            <a:ext cx="6673924" cy="2597059"/>
          </a:xfrm>
          <a:prstGeom prst="rect">
            <a:avLst/>
          </a:prstGeom>
        </p:spPr>
      </p:pic>
      <p:sp>
        <p:nvSpPr>
          <p:cNvPr id="4" name="TextBox 3"/>
          <p:cNvSpPr txBox="1"/>
          <p:nvPr/>
        </p:nvSpPr>
        <p:spPr>
          <a:xfrm rot="19214839">
            <a:off x="6069811" y="3007001"/>
            <a:ext cx="2475571" cy="646331"/>
          </a:xfrm>
          <a:prstGeom prst="rect">
            <a:avLst/>
          </a:prstGeom>
          <a:noFill/>
        </p:spPr>
        <p:txBody>
          <a:bodyPr wrap="square" rtlCol="0">
            <a:spAutoFit/>
          </a:bodyPr>
          <a:lstStyle/>
          <a:p>
            <a:r>
              <a:rPr lang="en-US" sz="3600" b="1" dirty="0" smtClean="0">
                <a:solidFill>
                  <a:srgbClr val="FF0000"/>
                </a:solidFill>
              </a:rPr>
              <a:t>Illustrative </a:t>
            </a:r>
            <a:endParaRPr lang="en-US" sz="3600" b="1" dirty="0">
              <a:solidFill>
                <a:srgbClr val="FF0000"/>
              </a:solidFill>
            </a:endParaRPr>
          </a:p>
        </p:txBody>
      </p:sp>
    </p:spTree>
    <p:extLst>
      <p:ext uri="{BB962C8B-B14F-4D97-AF65-F5344CB8AC3E}">
        <p14:creationId xmlns:p14="http://schemas.microsoft.com/office/powerpoint/2010/main" val="343835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Core Cont’d </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324852" y="1235242"/>
            <a:ext cx="107161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Hierarchy is useful for reporting purposes</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Alignment to ‘Informative References’, commonly referred to as Authoritative Sources</a:t>
            </a:r>
          </a:p>
        </p:txBody>
      </p:sp>
      <p:pic>
        <p:nvPicPr>
          <p:cNvPr id="3" name="Picture 2"/>
          <p:cNvPicPr>
            <a:picLocks noChangeAspect="1"/>
          </p:cNvPicPr>
          <p:nvPr/>
        </p:nvPicPr>
        <p:blipFill>
          <a:blip r:embed="rId3"/>
          <a:stretch>
            <a:fillRect/>
          </a:stretch>
        </p:blipFill>
        <p:spPr>
          <a:xfrm>
            <a:off x="638753" y="2157663"/>
            <a:ext cx="7192370" cy="3959755"/>
          </a:xfrm>
          <a:prstGeom prst="rect">
            <a:avLst/>
          </a:prstGeom>
        </p:spPr>
      </p:pic>
      <p:sp>
        <p:nvSpPr>
          <p:cNvPr id="5" name="Rectangle 4"/>
          <p:cNvSpPr/>
          <p:nvPr/>
        </p:nvSpPr>
        <p:spPr>
          <a:xfrm>
            <a:off x="638753" y="2157663"/>
            <a:ext cx="731053" cy="3959755"/>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369806" y="2157663"/>
            <a:ext cx="1801505" cy="3959755"/>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171311" y="2157663"/>
            <a:ext cx="4659812" cy="954027"/>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070624" y="2972323"/>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070621" y="4463203"/>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070621" y="4870690"/>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5070622" y="5419821"/>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070623" y="5957580"/>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070620" y="3780390"/>
            <a:ext cx="2760499" cy="139368"/>
          </a:xfrm>
          <a:prstGeom prst="rect">
            <a:avLst/>
          </a:prstGeom>
          <a:noFill/>
          <a:ln w="38100">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Brace 7"/>
          <p:cNvSpPr/>
          <p:nvPr/>
        </p:nvSpPr>
        <p:spPr>
          <a:xfrm>
            <a:off x="7956647" y="2333767"/>
            <a:ext cx="641445" cy="3763181"/>
          </a:xfrm>
          <a:prstGeom prst="rightBrace">
            <a:avLst/>
          </a:prstGeom>
          <a:ln w="28575">
            <a:solidFill>
              <a:srgbClr val="3CA503"/>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TextBox 20"/>
          <p:cNvSpPr txBox="1"/>
          <p:nvPr/>
        </p:nvSpPr>
        <p:spPr>
          <a:xfrm>
            <a:off x="8870618" y="4017796"/>
            <a:ext cx="2170421"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NIST SP800-53 Rev. 4 Alignment</a:t>
            </a:r>
            <a:endParaRPr lang="en-US" sz="1600" dirty="0" smtClean="0">
              <a:latin typeface="Wingdings" panose="05000000000000000000" pitchFamily="2" charset="2"/>
              <a:cs typeface="Arial" panose="020B0604020202020204" pitchFamily="34" charset="0"/>
            </a:endParaRPr>
          </a:p>
        </p:txBody>
      </p:sp>
      <p:sp>
        <p:nvSpPr>
          <p:cNvPr id="22" name="Slide Number Placeholder 21"/>
          <p:cNvSpPr>
            <a:spLocks noGrp="1"/>
          </p:cNvSpPr>
          <p:nvPr>
            <p:ph type="sldNum" sz="quarter" idx="12"/>
          </p:nvPr>
        </p:nvSpPr>
        <p:spPr/>
        <p:txBody>
          <a:bodyPr/>
          <a:lstStyle/>
          <a:p>
            <a:pPr>
              <a:defRPr/>
            </a:pPr>
            <a:fld id="{9E2EE7D6-92C0-4934-9528-4960E62EF13C}" type="slidenum">
              <a:rPr lang="en-US" smtClean="0"/>
              <a:pPr>
                <a:defRPr/>
              </a:pPr>
              <a:t>18</a:t>
            </a:fld>
            <a:endParaRPr lang="en-US" dirty="0"/>
          </a:p>
        </p:txBody>
      </p:sp>
      <p:sp>
        <p:nvSpPr>
          <p:cNvPr id="23" name="Footer Placeholder 22"/>
          <p:cNvSpPr>
            <a:spLocks noGrp="1"/>
          </p:cNvSpPr>
          <p:nvPr>
            <p:ph type="ftr" sz="quarter" idx="11"/>
          </p:nvPr>
        </p:nvSpPr>
        <p:spPr/>
        <p:txBody>
          <a:bodyPr/>
          <a:lstStyle/>
          <a:p>
            <a:pPr>
              <a:defRPr/>
            </a:pPr>
            <a:r>
              <a:rPr lang="en-US" dirty="0" smtClean="0"/>
              <a:t>Internal Use Only</a:t>
            </a:r>
            <a:endParaRPr lang="en-US" dirty="0"/>
          </a:p>
        </p:txBody>
      </p:sp>
      <p:sp>
        <p:nvSpPr>
          <p:cNvPr id="27" name="Chevron 26"/>
          <p:cNvSpPr/>
          <p:nvPr/>
        </p:nvSpPr>
        <p:spPr>
          <a:xfrm>
            <a:off x="7694909" y="471857"/>
            <a:ext cx="1188720" cy="284206"/>
          </a:xfrm>
          <a:prstGeom prst="chevron">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anose="020B0604020202020204" pitchFamily="34" charset="0"/>
                <a:cs typeface="Arial" panose="020B0604020202020204" pitchFamily="34" charset="0"/>
              </a:rPr>
              <a:t>Core</a:t>
            </a:r>
            <a:endParaRPr lang="en-US" sz="1400" b="1" dirty="0">
              <a:solidFill>
                <a:schemeClr val="bg1"/>
              </a:solidFill>
              <a:latin typeface="Arial" panose="020B0604020202020204" pitchFamily="34" charset="0"/>
              <a:cs typeface="Arial" panose="020B0604020202020204" pitchFamily="34" charset="0"/>
            </a:endParaRPr>
          </a:p>
        </p:txBody>
      </p:sp>
      <p:sp>
        <p:nvSpPr>
          <p:cNvPr id="28" name="Chevron 27"/>
          <p:cNvSpPr/>
          <p:nvPr/>
        </p:nvSpPr>
        <p:spPr>
          <a:xfrm>
            <a:off x="8809252"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anose="020B0604020202020204" pitchFamily="34" charset="0"/>
                <a:cs typeface="Arial" panose="020B0604020202020204" pitchFamily="34" charset="0"/>
              </a:rPr>
              <a:t>Tiers</a:t>
            </a:r>
            <a:endParaRPr lang="en-US" sz="1400" b="1" dirty="0">
              <a:solidFill>
                <a:schemeClr val="bg1"/>
              </a:solidFill>
              <a:latin typeface="Arial" panose="020B0604020202020204" pitchFamily="34" charset="0"/>
              <a:cs typeface="Arial" panose="020B0604020202020204" pitchFamily="34" charset="0"/>
            </a:endParaRPr>
          </a:p>
        </p:txBody>
      </p:sp>
      <p:sp>
        <p:nvSpPr>
          <p:cNvPr id="29" name="Chevron 28"/>
          <p:cNvSpPr/>
          <p:nvPr/>
        </p:nvSpPr>
        <p:spPr>
          <a:xfrm>
            <a:off x="9923594" y="471857"/>
            <a:ext cx="1188720" cy="284206"/>
          </a:xfrm>
          <a:prstGeom prst="chevron">
            <a:avLst/>
          </a:prstGeom>
          <a:solidFill>
            <a:schemeClr val="bg1">
              <a:lumMod val="75000"/>
            </a:schemeClr>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Profile</a:t>
            </a:r>
          </a:p>
        </p:txBody>
      </p:sp>
    </p:spTree>
    <p:extLst>
      <p:ext uri="{BB962C8B-B14F-4D97-AF65-F5344CB8AC3E}">
        <p14:creationId xmlns:p14="http://schemas.microsoft.com/office/powerpoint/2010/main" val="458121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Example (Protect)</a:t>
            </a:r>
            <a:endParaRPr lang="en-US"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158025" y="1266129"/>
            <a:ext cx="9875951" cy="5035436"/>
          </a:xfrm>
          <a:prstGeom prst="rect">
            <a:avLst/>
          </a:prstGeom>
        </p:spPr>
      </p:pic>
      <p:sp>
        <p:nvSpPr>
          <p:cNvPr id="5" name="Slide Number Placeholder 4"/>
          <p:cNvSpPr>
            <a:spLocks noGrp="1"/>
          </p:cNvSpPr>
          <p:nvPr>
            <p:ph type="sldNum" sz="quarter" idx="12"/>
          </p:nvPr>
        </p:nvSpPr>
        <p:spPr/>
        <p:txBody>
          <a:bodyPr/>
          <a:lstStyle/>
          <a:p>
            <a:pPr>
              <a:defRPr/>
            </a:pPr>
            <a:fld id="{9E2EE7D6-92C0-4934-9528-4960E62EF13C}" type="slidenum">
              <a:rPr lang="en-US" smtClean="0"/>
              <a:pPr>
                <a:defRPr/>
              </a:pPr>
              <a:t>19</a:t>
            </a:fld>
            <a:endParaRPr lang="en-US" dirty="0"/>
          </a:p>
        </p:txBody>
      </p:sp>
      <p:sp>
        <p:nvSpPr>
          <p:cNvPr id="6" name="Footer Placeholder 5"/>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176841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6196263"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324852" y="1235242"/>
            <a:ext cx="10335127" cy="1200329"/>
          </a:xfrm>
          <a:prstGeom prst="rect">
            <a:avLst/>
          </a:prstGeom>
          <a:noFill/>
        </p:spPr>
        <p:txBody>
          <a:bodyPr wrap="square" rtlCol="0">
            <a:spAutoFit/>
          </a:bodyPr>
          <a:lstStyle/>
          <a:p>
            <a:pPr marL="182880" indent="-18288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Risk and Compliance Update</a:t>
            </a:r>
          </a:p>
          <a:p>
            <a:pPr marL="182880" indent="-18288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NIST Cybersecurity Framework Introduction</a:t>
            </a:r>
          </a:p>
          <a:p>
            <a:pPr marL="182880" indent="-18288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Initial Steps and Agency Impact</a:t>
            </a: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9E2EE7D6-92C0-4934-9528-4960E62EF13C}"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3281776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3508" y="1966524"/>
            <a:ext cx="11404984" cy="3388981"/>
          </a:xfrm>
          <a:prstGeom prst="rect">
            <a:avLst/>
          </a:prstGeom>
        </p:spPr>
      </p:pic>
      <p:sp>
        <p:nvSpPr>
          <p:cNvPr id="6" name="TextBox 5"/>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Example (Detect)</a:t>
            </a:r>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9E2EE7D6-92C0-4934-9528-4960E62EF13C}" type="slidenum">
              <a:rPr lang="en-US" smtClean="0"/>
              <a:pPr>
                <a:defRPr/>
              </a:pPr>
              <a:t>20</a:t>
            </a:fld>
            <a:endParaRPr lang="en-US" dirty="0"/>
          </a:p>
        </p:txBody>
      </p:sp>
      <p:sp>
        <p:nvSpPr>
          <p:cNvPr id="7" name="Footer Placeholder 6"/>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3572139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25350" y="2166335"/>
            <a:ext cx="11341301" cy="3153131"/>
          </a:xfrm>
          <a:prstGeom prst="rect">
            <a:avLst/>
          </a:prstGeom>
        </p:spPr>
      </p:pic>
      <p:sp>
        <p:nvSpPr>
          <p:cNvPr id="7" name="TextBox 6"/>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Example (Respond)</a:t>
            </a:r>
            <a:endParaRPr lang="en-US" sz="32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9E2EE7D6-92C0-4934-9528-4960E62EF13C}" type="slidenum">
              <a:rPr lang="en-US" smtClean="0"/>
              <a:pPr>
                <a:defRPr/>
              </a:pPr>
              <a:t>21</a:t>
            </a:fld>
            <a:endParaRPr lang="en-US" dirty="0"/>
          </a:p>
        </p:txBody>
      </p:sp>
      <p:sp>
        <p:nvSpPr>
          <p:cNvPr id="8" name="Footer Placeholder 7"/>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357394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20496" y="2218545"/>
            <a:ext cx="11351009" cy="3157893"/>
          </a:xfrm>
          <a:prstGeom prst="rect">
            <a:avLst/>
          </a:prstGeom>
        </p:spPr>
      </p:pic>
      <p:sp>
        <p:nvSpPr>
          <p:cNvPr id="6" name="TextBox 5"/>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Example (Recover)</a:t>
            </a:r>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9E2EE7D6-92C0-4934-9528-4960E62EF13C}" type="slidenum">
              <a:rPr lang="en-US" smtClean="0"/>
              <a:pPr>
                <a:defRPr/>
              </a:pPr>
              <a:t>22</a:t>
            </a:fld>
            <a:endParaRPr lang="en-US" dirty="0"/>
          </a:p>
        </p:txBody>
      </p:sp>
      <p:sp>
        <p:nvSpPr>
          <p:cNvPr id="7" name="Footer Placeholder 6"/>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1724475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Risk &amp; Compliance Updates</a:t>
            </a:r>
            <a:endParaRPr lang="en-US" sz="3200" dirty="0">
              <a:latin typeface="Arial" panose="020B0604020202020204" pitchFamily="34" charset="0"/>
              <a:cs typeface="Arial" panose="020B0604020202020204" pitchFamily="34" charset="0"/>
            </a:endParaRPr>
          </a:p>
        </p:txBody>
      </p:sp>
      <p:sp>
        <p:nvSpPr>
          <p:cNvPr id="8" name="TextBox 7"/>
          <p:cNvSpPr txBox="1"/>
          <p:nvPr/>
        </p:nvSpPr>
        <p:spPr>
          <a:xfrm>
            <a:off x="324852" y="1235242"/>
            <a:ext cx="10716187"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IOT Governance (Role Update)</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ISO to NIST</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Three project phases </a:t>
            </a:r>
          </a:p>
          <a:p>
            <a:pPr marL="1200150" lvl="2"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Governance &amp; Compliance</a:t>
            </a:r>
          </a:p>
          <a:p>
            <a:pPr marL="1200150" lvl="2"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Risk Management </a:t>
            </a:r>
          </a:p>
          <a:p>
            <a:pPr marL="1200150" lvl="2"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Vendor/Supplier Risk Management</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Archer – Governance, Risk and Compliance</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Tool will house policies, standards, assessments and more</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Reporting will be made available to each agency</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Training documentation will be provided and workshops held (when needed)</a:t>
            </a:r>
          </a:p>
        </p:txBody>
      </p:sp>
      <p:sp>
        <p:nvSpPr>
          <p:cNvPr id="10" name="Rectangle 9"/>
          <p:cNvSpPr/>
          <p:nvPr/>
        </p:nvSpPr>
        <p:spPr>
          <a:xfrm>
            <a:off x="3143205" y="5334246"/>
            <a:ext cx="5905590" cy="923330"/>
          </a:xfrm>
          <a:prstGeom prst="rect">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3" algn="ctr"/>
            <a:r>
              <a:rPr lang="en-US" dirty="0" smtClean="0">
                <a:solidFill>
                  <a:schemeClr val="tx1"/>
                </a:solidFill>
              </a:rPr>
              <a:t>Goal: Introduce and improve end-to-end risk management, while reducing compliance burden to the extent possible</a:t>
            </a:r>
            <a:endParaRPr lang="en-US" dirty="0">
              <a:solidFill>
                <a:schemeClr val="tx1"/>
              </a:solidFill>
              <a:latin typeface="+mn-lt"/>
              <a:cs typeface="+mn-cs"/>
            </a:endParaRPr>
          </a:p>
        </p:txBody>
      </p:sp>
    </p:spTree>
    <p:extLst>
      <p:ext uri="{BB962C8B-B14F-4D97-AF65-F5344CB8AC3E}">
        <p14:creationId xmlns:p14="http://schemas.microsoft.com/office/powerpoint/2010/main" val="1874859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1" y="312821"/>
            <a:ext cx="10770611"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Reducing Compliance Burden with Auth. Source Mapping</a:t>
            </a:r>
            <a:endParaRPr lang="en-US" sz="3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324852" y="1461077"/>
            <a:ext cx="11574560" cy="5251957"/>
          </a:xfrm>
          <a:prstGeom prst="rect">
            <a:avLst/>
          </a:prstGeom>
        </p:spPr>
      </p:pic>
    </p:spTree>
    <p:extLst>
      <p:ext uri="{BB962C8B-B14F-4D97-AF65-F5344CB8AC3E}">
        <p14:creationId xmlns:p14="http://schemas.microsoft.com/office/powerpoint/2010/main" val="1204819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6196263"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324852" y="1235242"/>
            <a:ext cx="10335127" cy="1477328"/>
          </a:xfrm>
          <a:prstGeom prst="rect">
            <a:avLst/>
          </a:prstGeom>
          <a:noFill/>
        </p:spPr>
        <p:txBody>
          <a:bodyPr wrap="square" rtlCol="0">
            <a:spAutoFit/>
          </a:bodyPr>
          <a:lstStyle/>
          <a:p>
            <a:pPr marL="182880" indent="-182880">
              <a:lnSpc>
                <a:spcPct val="150000"/>
              </a:lnSpc>
              <a:buFont typeface="Arial" panose="020B0604020202020204" pitchFamily="34" charset="0"/>
              <a:buChar char="•"/>
            </a:pPr>
            <a:r>
              <a:rPr lang="en-US" sz="2000" dirty="0" smtClean="0">
                <a:latin typeface="Arial" panose="020B0604020202020204" pitchFamily="34" charset="0"/>
                <a:cs typeface="Arial" panose="020B0604020202020204" pitchFamily="34" charset="0"/>
              </a:rPr>
              <a:t>Risk and Compliance Update</a:t>
            </a:r>
          </a:p>
          <a:p>
            <a:pPr marL="182880" indent="-182880">
              <a:lnSpc>
                <a:spcPct val="150000"/>
              </a:lnSpc>
              <a:buFont typeface="Arial" panose="020B0604020202020204" pitchFamily="34" charset="0"/>
              <a:buChar char="•"/>
            </a:pPr>
            <a:r>
              <a:rPr lang="en-US" sz="2000" dirty="0" smtClean="0">
                <a:solidFill>
                  <a:srgbClr val="3CA503"/>
                </a:solidFill>
                <a:latin typeface="Arial" panose="020B0604020202020204" pitchFamily="34" charset="0"/>
                <a:cs typeface="Arial" panose="020B0604020202020204" pitchFamily="34" charset="0"/>
              </a:rPr>
              <a:t>NIST Cybersecurity Framework Introduction</a:t>
            </a:r>
          </a:p>
          <a:p>
            <a:pPr marL="182880" indent="-182880">
              <a:lnSpc>
                <a:spcPct val="150000"/>
              </a:lnSpc>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Initial Steps and Agency Impact</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9E2EE7D6-92C0-4934-9528-4960E62EF13C}"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60155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Cybersecurity Framework (CSF) Background </a:t>
            </a:r>
            <a:endParaRPr lang="en-US" sz="3200" dirty="0">
              <a:latin typeface="Arial" panose="020B0604020202020204" pitchFamily="34" charset="0"/>
              <a:cs typeface="Arial" panose="020B0604020202020204" pitchFamily="34" charset="0"/>
            </a:endParaRPr>
          </a:p>
        </p:txBody>
      </p:sp>
      <p:sp>
        <p:nvSpPr>
          <p:cNvPr id="5" name="TextBox 4"/>
          <p:cNvSpPr txBox="1"/>
          <p:nvPr/>
        </p:nvSpPr>
        <p:spPr>
          <a:xfrm>
            <a:off x="324852" y="1235242"/>
            <a:ext cx="10716187" cy="5509200"/>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President issued Executive Order (EO) 13636, ‘Improving Critical Infrastructure Cybersecurity’, in February 2013</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The order directed the National Institute of Standards and Technology (NIST) to work with stakeholders to develop a voluntary framework – based on existing standards, guidelines, and practices – for reducing cyber risks to critical infrastructure</a:t>
            </a:r>
          </a:p>
          <a:p>
            <a:pPr marL="285750" indent="-285750">
              <a:buFont typeface="Courier New" panose="02070309020205020404" pitchFamily="49" charset="0"/>
              <a:buChar char="o"/>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NIST published the Cybersecurity Framework (CSF), in February 2014</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CSF provides a ‘common language’ that can be used across agencies to measure risk and understand where control gaps exist</a:t>
            </a:r>
          </a:p>
          <a:p>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CSF maps to multiple frameworks, including ISO27001, COBIT and more. Therefore, it is not ‘prescriptive’, rather it is a guideline that can be adapted </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Many states are now adopting the framework, some known examples: </a:t>
            </a:r>
            <a:endParaRPr lang="en-US" sz="1600"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Virginia</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Pennsylvania</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Mississippi</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Idaho</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New York</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Texas</a:t>
            </a:r>
          </a:p>
          <a:p>
            <a:pPr marL="742950" lvl="1" indent="-28575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Florida</a:t>
            </a:r>
          </a:p>
          <a:p>
            <a:pPr marL="742950" lvl="1" indent="-285750">
              <a:buFont typeface="Courier New" panose="02070309020205020404" pitchFamily="49" charset="0"/>
              <a:buChar char="o"/>
            </a:pPr>
            <a:r>
              <a:rPr lang="en-US" sz="1600" dirty="0" smtClean="0">
                <a:solidFill>
                  <a:srgbClr val="3CA503"/>
                </a:solidFill>
                <a:latin typeface="Arial" panose="020B0604020202020204" pitchFamily="34" charset="0"/>
                <a:cs typeface="Arial" panose="020B0604020202020204" pitchFamily="34" charset="0"/>
              </a:rPr>
              <a:t>Indiana </a:t>
            </a:r>
          </a:p>
          <a:p>
            <a:endParaRPr lang="en-US" sz="1600" dirty="0">
              <a:latin typeface="Arial" panose="020B0604020202020204" pitchFamily="34" charset="0"/>
              <a:cs typeface="Arial" panose="020B0604020202020204" pitchFamily="34" charset="0"/>
            </a:endParaRPr>
          </a:p>
        </p:txBody>
      </p:sp>
      <p:sp>
        <p:nvSpPr>
          <p:cNvPr id="24" name="Rectangle 23"/>
          <p:cNvSpPr/>
          <p:nvPr/>
        </p:nvSpPr>
        <p:spPr>
          <a:xfrm>
            <a:off x="3143205" y="5713388"/>
            <a:ext cx="5905590" cy="923330"/>
          </a:xfrm>
          <a:prstGeom prst="rect">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3" algn="ctr"/>
            <a:r>
              <a:rPr lang="en-US" dirty="0">
                <a:solidFill>
                  <a:schemeClr val="tx1"/>
                </a:solidFill>
                <a:latin typeface="+mn-lt"/>
                <a:cs typeface="+mn-cs"/>
              </a:rPr>
              <a:t>IOT will lead the initiative to move to NIST based policy, standards </a:t>
            </a:r>
            <a:r>
              <a:rPr lang="en-US" dirty="0" smtClean="0">
                <a:solidFill>
                  <a:schemeClr val="tx1"/>
                </a:solidFill>
                <a:latin typeface="+mn-lt"/>
                <a:cs typeface="+mn-cs"/>
              </a:rPr>
              <a:t>(and controls), </a:t>
            </a:r>
            <a:r>
              <a:rPr lang="en-US" dirty="0">
                <a:solidFill>
                  <a:schemeClr val="tx1"/>
                </a:solidFill>
                <a:latin typeface="+mn-lt"/>
                <a:cs typeface="+mn-cs"/>
              </a:rPr>
              <a:t>using NIST CSF as a baseline</a:t>
            </a:r>
          </a:p>
        </p:txBody>
      </p:sp>
      <p:sp>
        <p:nvSpPr>
          <p:cNvPr id="3" name="Slide Number Placeholder 2"/>
          <p:cNvSpPr>
            <a:spLocks noGrp="1"/>
          </p:cNvSpPr>
          <p:nvPr>
            <p:ph type="sldNum" sz="quarter" idx="12"/>
          </p:nvPr>
        </p:nvSpPr>
        <p:spPr/>
        <p:txBody>
          <a:bodyPr/>
          <a:lstStyle/>
          <a:p>
            <a:pPr>
              <a:defRPr/>
            </a:pPr>
            <a:fld id="{9E2EE7D6-92C0-4934-9528-4960E62EF13C}" type="slidenum">
              <a:rPr lang="en-US" smtClean="0"/>
              <a:pPr>
                <a:defRPr/>
              </a:pPr>
              <a:t>6</a:t>
            </a:fld>
            <a:endParaRPr lang="en-US" dirty="0"/>
          </a:p>
        </p:txBody>
      </p:sp>
      <p:sp>
        <p:nvSpPr>
          <p:cNvPr id="4" name="Footer Placeholder 3"/>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190859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6" end="16"/>
                                            </p:txEl>
                                          </p:spTgt>
                                        </p:tgtEl>
                                        <p:attrNameLst>
                                          <p:attrName>style.visibility</p:attrName>
                                        </p:attrNameLst>
                                      </p:cBhvr>
                                      <p:to>
                                        <p:strVal val="visible"/>
                                      </p:to>
                                    </p:set>
                                    <p:animEffect transition="in" filter="fade">
                                      <p:cBhvr>
                                        <p:cTn id="7" dur="1000"/>
                                        <p:tgtEl>
                                          <p:spTgt spid="5">
                                            <p:txEl>
                                              <p:pRg st="16" end="16"/>
                                            </p:txEl>
                                          </p:spTgt>
                                        </p:tgtEl>
                                      </p:cBhvr>
                                    </p:animEffect>
                                    <p:anim calcmode="lin" valueType="num">
                                      <p:cBhvr>
                                        <p:cTn id="8" dur="100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6" end="16"/>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NIST CSF Structure </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728786" y="2317720"/>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5 </a:t>
            </a:r>
            <a:r>
              <a:rPr lang="en-US" sz="1600" dirty="0">
                <a:solidFill>
                  <a:schemeClr val="tx1"/>
                </a:solidFill>
                <a:latin typeface="Arial" panose="020B0604020202020204" pitchFamily="34" charset="0"/>
                <a:cs typeface="Arial" panose="020B0604020202020204" pitchFamily="34" charset="0"/>
              </a:rPr>
              <a:t>‘Functions’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22 ‘Categories’</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98 ‘Subcategories</a:t>
            </a:r>
            <a:r>
              <a:rPr lang="en-US" sz="1600" dirty="0" smtClean="0">
                <a:solidFill>
                  <a:schemeClr val="tx1"/>
                </a:solidFill>
                <a:latin typeface="Arial" panose="020B0604020202020204" pitchFamily="34" charset="0"/>
                <a:cs typeface="Arial" panose="020B0604020202020204" pitchFamily="34" charset="0"/>
              </a:rPr>
              <a:t>’</a:t>
            </a: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a:solidFill>
                <a:schemeClr val="tx1"/>
              </a:solidFill>
            </a:endParaRPr>
          </a:p>
        </p:txBody>
      </p:sp>
      <p:sp>
        <p:nvSpPr>
          <p:cNvPr id="29" name="Rectangle 28"/>
          <p:cNvSpPr/>
          <p:nvPr/>
        </p:nvSpPr>
        <p:spPr>
          <a:xfrm>
            <a:off x="728785" y="2033514"/>
            <a:ext cx="3474719"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Core</a:t>
            </a:r>
            <a:endParaRPr lang="en-US" b="1" dirty="0">
              <a:solidFill>
                <a:schemeClr val="bg1"/>
              </a:solidFill>
              <a:latin typeface="Arial" panose="020B0604020202020204" pitchFamily="34" charset="0"/>
              <a:cs typeface="Arial" panose="020B0604020202020204" pitchFamily="34" charset="0"/>
            </a:endParaRPr>
          </a:p>
        </p:txBody>
      </p:sp>
      <p:sp>
        <p:nvSpPr>
          <p:cNvPr id="35" name="Rectangle 34"/>
          <p:cNvSpPr/>
          <p:nvPr/>
        </p:nvSpPr>
        <p:spPr>
          <a:xfrm>
            <a:off x="4358641" y="2317720"/>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Partial </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Risk Informed </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Repeatable</a:t>
            </a:r>
          </a:p>
          <a:p>
            <a:pPr marL="182880" indent="-182880">
              <a:lnSpc>
                <a:spcPct val="150000"/>
              </a:lnSpc>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Adaptive </a:t>
            </a:r>
          </a:p>
        </p:txBody>
      </p:sp>
      <p:sp>
        <p:nvSpPr>
          <p:cNvPr id="36" name="Rectangle 35"/>
          <p:cNvSpPr/>
          <p:nvPr/>
        </p:nvSpPr>
        <p:spPr>
          <a:xfrm>
            <a:off x="4358640" y="2033514"/>
            <a:ext cx="3474719"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Tiers</a:t>
            </a:r>
            <a:endParaRPr lang="en-US" b="1" dirty="0">
              <a:solidFill>
                <a:schemeClr val="bg1"/>
              </a:solidFill>
              <a:latin typeface="Arial" panose="020B0604020202020204" pitchFamily="34" charset="0"/>
              <a:cs typeface="Arial" panose="020B0604020202020204" pitchFamily="34" charset="0"/>
            </a:endParaRPr>
          </a:p>
        </p:txBody>
      </p:sp>
      <p:sp>
        <p:nvSpPr>
          <p:cNvPr id="38" name="Rectangle 37"/>
          <p:cNvSpPr/>
          <p:nvPr/>
        </p:nvSpPr>
        <p:spPr>
          <a:xfrm>
            <a:off x="7988496" y="2317720"/>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Current</a:t>
            </a:r>
          </a:p>
          <a:p>
            <a:pPr marL="182880" indent="-182880">
              <a:lnSpc>
                <a:spcPct val="15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Target</a:t>
            </a:r>
            <a:endParaRPr lang="en-US" sz="1600" dirty="0">
              <a:solidFill>
                <a:schemeClr val="tx1"/>
              </a:solidFill>
              <a:latin typeface="Arial" panose="020B0604020202020204" pitchFamily="34" charset="0"/>
              <a:cs typeface="Arial" panose="020B0604020202020204" pitchFamily="34" charset="0"/>
            </a:endParaRPr>
          </a:p>
        </p:txBody>
      </p:sp>
      <p:sp>
        <p:nvSpPr>
          <p:cNvPr id="39" name="Rectangle 38"/>
          <p:cNvSpPr/>
          <p:nvPr/>
        </p:nvSpPr>
        <p:spPr>
          <a:xfrm>
            <a:off x="7988495" y="2033514"/>
            <a:ext cx="3474719" cy="284206"/>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panose="020B0604020202020204" pitchFamily="34" charset="0"/>
                <a:cs typeface="Arial" panose="020B0604020202020204" pitchFamily="34" charset="0"/>
              </a:rPr>
              <a:t>Profiles</a:t>
            </a:r>
            <a:endParaRPr lang="en-US" b="1" dirty="0">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a:off x="324852" y="1235242"/>
            <a:ext cx="107161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Framework was designed to enhance cybersecurity posture, providing a scalable format for executives, management, and staff. Shown are the components of the framework: </a:t>
            </a:r>
          </a:p>
        </p:txBody>
      </p:sp>
      <p:grpSp>
        <p:nvGrpSpPr>
          <p:cNvPr id="86" name="Group 85"/>
          <p:cNvGrpSpPr/>
          <p:nvPr/>
        </p:nvGrpSpPr>
        <p:grpSpPr>
          <a:xfrm>
            <a:off x="354501" y="4003174"/>
            <a:ext cx="3963196" cy="2609556"/>
            <a:chOff x="6612562" y="2206286"/>
            <a:chExt cx="4855332" cy="3196980"/>
          </a:xfrm>
        </p:grpSpPr>
        <p:sp>
          <p:nvSpPr>
            <p:cNvPr id="87" name="Oval 86"/>
            <p:cNvSpPr>
              <a:spLocks noChangeAspect="1" noChangeArrowheads="1"/>
            </p:cNvSpPr>
            <p:nvPr/>
          </p:nvSpPr>
          <p:spPr bwMode="gray">
            <a:xfrm>
              <a:off x="8839410" y="2512428"/>
              <a:ext cx="401638" cy="401638"/>
            </a:xfrm>
            <a:prstGeom prst="ellipse">
              <a:avLst/>
            </a:prstGeom>
            <a:noFill/>
            <a:ln w="6350">
              <a:solidFill>
                <a:srgbClr val="3CA503"/>
              </a:solidFill>
              <a:round/>
              <a:headEnd/>
              <a:tailEnd/>
            </a:ln>
            <a:effectLst/>
            <a:extLst/>
          </p:spPr>
          <p:txBody>
            <a:bodyPr wrap="none" lIns="91428" tIns="45716" rIns="91428" bIns="45716" anchor="ctr"/>
            <a:lstStyle/>
            <a:p>
              <a:pPr algn="ctr">
                <a:spcBef>
                  <a:spcPct val="0"/>
                </a:spcBef>
              </a:pPr>
              <a:endParaRPr lang="en-US" sz="1400" dirty="0">
                <a:ea typeface="LF_Kai" pitchFamily="65" charset="-120"/>
              </a:endParaRPr>
            </a:p>
          </p:txBody>
        </p:sp>
        <p:sp>
          <p:nvSpPr>
            <p:cNvPr id="88" name="Oval 87"/>
            <p:cNvSpPr>
              <a:spLocks noChangeArrowheads="1"/>
            </p:cNvSpPr>
            <p:nvPr/>
          </p:nvSpPr>
          <p:spPr bwMode="gray">
            <a:xfrm>
              <a:off x="8120273" y="3055353"/>
              <a:ext cx="1828800" cy="1828800"/>
            </a:xfrm>
            <a:prstGeom prst="ellipse">
              <a:avLst/>
            </a:prstGeom>
            <a:solidFill>
              <a:srgbClr val="3CA503"/>
            </a:solidFill>
            <a:ln w="6350">
              <a:solidFill>
                <a:srgbClr val="3CA503"/>
              </a:solidFill>
              <a:round/>
              <a:headEnd/>
              <a:tailEnd/>
            </a:ln>
            <a:effectLst/>
            <a:extLst/>
          </p:spPr>
          <p:txBody>
            <a:bodyPr lIns="0" tIns="0" rIns="0" bIns="0" anchor="ctr"/>
            <a:lstStyle/>
            <a:p>
              <a:pPr algn="ctr">
                <a:spcBef>
                  <a:spcPct val="0"/>
                </a:spcBef>
              </a:pPr>
              <a:r>
                <a:rPr lang="en-GB" sz="1400" dirty="0" smtClean="0">
                  <a:solidFill>
                    <a:srgbClr val="FEFFFF"/>
                  </a:solidFill>
                  <a:ea typeface="LF_Kai" pitchFamily="65" charset="-120"/>
                </a:rPr>
                <a:t>NIST CSF Core</a:t>
              </a:r>
              <a:endParaRPr lang="en-GB" sz="1400" dirty="0">
                <a:solidFill>
                  <a:srgbClr val="FEFFFF"/>
                </a:solidFill>
                <a:ea typeface="LF_Kai" pitchFamily="65" charset="-120"/>
              </a:endParaRPr>
            </a:p>
          </p:txBody>
        </p:sp>
        <p:sp>
          <p:nvSpPr>
            <p:cNvPr id="89" name="Rectangle 88"/>
            <p:cNvSpPr>
              <a:spLocks noChangeArrowheads="1"/>
            </p:cNvSpPr>
            <p:nvPr>
              <p:custDataLst>
                <p:tags r:id="rId3"/>
              </p:custDataLst>
            </p:nvPr>
          </p:nvSpPr>
          <p:spPr bwMode="gray">
            <a:xfrm>
              <a:off x="6612562" y="3343610"/>
              <a:ext cx="1371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Recover</a:t>
              </a:r>
              <a:endParaRPr lang="en-GB" sz="1200" dirty="0">
                <a:ea typeface="LF_Kai" pitchFamily="65" charset="-120"/>
              </a:endParaRPr>
            </a:p>
          </p:txBody>
        </p:sp>
        <p:sp>
          <p:nvSpPr>
            <p:cNvPr id="90" name="Rectangle 89"/>
            <p:cNvSpPr>
              <a:spLocks noChangeArrowheads="1"/>
            </p:cNvSpPr>
            <p:nvPr>
              <p:custDataLst>
                <p:tags r:id="rId4"/>
              </p:custDataLst>
            </p:nvPr>
          </p:nvSpPr>
          <p:spPr bwMode="gray">
            <a:xfrm>
              <a:off x="10096294" y="3391738"/>
              <a:ext cx="1371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Protect</a:t>
              </a:r>
              <a:endParaRPr lang="en-GB" sz="1200" dirty="0">
                <a:ea typeface="LF_Kai" pitchFamily="65" charset="-120"/>
              </a:endParaRPr>
            </a:p>
          </p:txBody>
        </p:sp>
        <p:sp>
          <p:nvSpPr>
            <p:cNvPr id="91" name="Rectangle 90"/>
            <p:cNvSpPr>
              <a:spLocks noChangeArrowheads="1"/>
            </p:cNvSpPr>
            <p:nvPr>
              <p:custDataLst>
                <p:tags r:id="rId5"/>
              </p:custDataLst>
            </p:nvPr>
          </p:nvSpPr>
          <p:spPr bwMode="gray">
            <a:xfrm>
              <a:off x="8356810" y="2206286"/>
              <a:ext cx="1371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Identify </a:t>
              </a:r>
              <a:endParaRPr lang="en-GB" sz="1200" dirty="0">
                <a:ea typeface="LF_Kai" pitchFamily="65" charset="-120"/>
              </a:endParaRPr>
            </a:p>
          </p:txBody>
        </p:sp>
        <p:sp>
          <p:nvSpPr>
            <p:cNvPr id="92" name="Oval 91"/>
            <p:cNvSpPr>
              <a:spLocks noChangeAspect="1" noChangeArrowheads="1"/>
            </p:cNvSpPr>
            <p:nvPr/>
          </p:nvSpPr>
          <p:spPr bwMode="gray">
            <a:xfrm>
              <a:off x="8091698" y="4793666"/>
              <a:ext cx="401637" cy="401637"/>
            </a:xfrm>
            <a:prstGeom prst="ellipse">
              <a:avLst/>
            </a:prstGeom>
            <a:noFill/>
            <a:ln w="6350">
              <a:solidFill>
                <a:srgbClr val="3CA503"/>
              </a:solidFill>
              <a:round/>
              <a:headEnd/>
              <a:tailEnd/>
            </a:ln>
            <a:effectLst/>
            <a:extLst/>
          </p:spPr>
          <p:txBody>
            <a:bodyPr wrap="none" lIns="91428" tIns="45716" rIns="91428" bIns="45716" anchor="ctr"/>
            <a:lstStyle/>
            <a:p>
              <a:pPr algn="ctr"/>
              <a:endParaRPr lang="en-US" sz="1400" dirty="0">
                <a:ea typeface="LF_Kai" pitchFamily="65" charset="-120"/>
              </a:endParaRPr>
            </a:p>
          </p:txBody>
        </p:sp>
        <p:sp>
          <p:nvSpPr>
            <p:cNvPr id="93" name="Oval 92"/>
            <p:cNvSpPr>
              <a:spLocks noChangeAspect="1" noChangeArrowheads="1"/>
            </p:cNvSpPr>
            <p:nvPr/>
          </p:nvSpPr>
          <p:spPr bwMode="gray">
            <a:xfrm>
              <a:off x="9576010" y="4793666"/>
              <a:ext cx="401638" cy="401637"/>
            </a:xfrm>
            <a:prstGeom prst="ellipse">
              <a:avLst/>
            </a:prstGeom>
            <a:noFill/>
            <a:ln w="6350">
              <a:solidFill>
                <a:srgbClr val="3CA503"/>
              </a:solidFill>
              <a:round/>
              <a:headEnd/>
              <a:tailEnd/>
            </a:ln>
            <a:effectLst/>
            <a:extLst/>
          </p:spPr>
          <p:txBody>
            <a:bodyPr wrap="none" lIns="91428" tIns="45716" rIns="91428" bIns="45716" anchor="ctr"/>
            <a:lstStyle/>
            <a:p>
              <a:pPr algn="ctr"/>
              <a:endParaRPr lang="en-US" sz="1400" dirty="0">
                <a:ea typeface="LF_Kai" pitchFamily="65" charset="-120"/>
              </a:endParaRPr>
            </a:p>
          </p:txBody>
        </p:sp>
        <p:sp>
          <p:nvSpPr>
            <p:cNvPr id="94" name="Oval 93"/>
            <p:cNvSpPr>
              <a:spLocks noChangeAspect="1" noChangeArrowheads="1"/>
            </p:cNvSpPr>
            <p:nvPr/>
          </p:nvSpPr>
          <p:spPr bwMode="gray">
            <a:xfrm>
              <a:off x="7632910" y="3376028"/>
              <a:ext cx="401638" cy="401638"/>
            </a:xfrm>
            <a:prstGeom prst="ellipse">
              <a:avLst/>
            </a:prstGeom>
            <a:noFill/>
            <a:ln w="6350">
              <a:solidFill>
                <a:srgbClr val="3CA503"/>
              </a:solidFill>
              <a:round/>
              <a:headEnd/>
              <a:tailEnd/>
            </a:ln>
            <a:effectLst/>
            <a:extLst/>
          </p:spPr>
          <p:txBody>
            <a:bodyPr wrap="none" lIns="91428" tIns="45716" rIns="91428" bIns="45716" anchor="ctr"/>
            <a:lstStyle/>
            <a:p>
              <a:pPr algn="ctr"/>
              <a:endParaRPr lang="en-US" sz="1400" dirty="0">
                <a:ea typeface="LF_Kai" pitchFamily="65" charset="-120"/>
              </a:endParaRPr>
            </a:p>
          </p:txBody>
        </p:sp>
        <p:sp>
          <p:nvSpPr>
            <p:cNvPr id="95" name="Oval 94"/>
            <p:cNvSpPr>
              <a:spLocks noChangeAspect="1" noChangeArrowheads="1"/>
            </p:cNvSpPr>
            <p:nvPr/>
          </p:nvSpPr>
          <p:spPr bwMode="gray">
            <a:xfrm>
              <a:off x="10033210" y="3376028"/>
              <a:ext cx="401638" cy="401638"/>
            </a:xfrm>
            <a:prstGeom prst="ellipse">
              <a:avLst/>
            </a:prstGeom>
            <a:noFill/>
            <a:ln w="6350">
              <a:solidFill>
                <a:srgbClr val="3CA503"/>
              </a:solidFill>
              <a:round/>
              <a:headEnd/>
              <a:tailEnd/>
            </a:ln>
            <a:effectLst/>
            <a:extLst/>
          </p:spPr>
          <p:txBody>
            <a:bodyPr wrap="none" lIns="91428" tIns="45716" rIns="91428" bIns="45716" anchor="ctr"/>
            <a:lstStyle/>
            <a:p>
              <a:pPr algn="ctr"/>
              <a:endParaRPr lang="en-US" sz="1400" dirty="0">
                <a:ea typeface="LF_Kai" pitchFamily="65" charset="-120"/>
              </a:endParaRPr>
            </a:p>
          </p:txBody>
        </p:sp>
        <p:sp>
          <p:nvSpPr>
            <p:cNvPr id="96" name="Rectangle 95"/>
            <p:cNvSpPr>
              <a:spLocks noChangeArrowheads="1"/>
            </p:cNvSpPr>
            <p:nvPr>
              <p:custDataLst>
                <p:tags r:id="rId6"/>
              </p:custDataLst>
            </p:nvPr>
          </p:nvSpPr>
          <p:spPr bwMode="gray">
            <a:xfrm>
              <a:off x="7045700" y="4781885"/>
              <a:ext cx="1371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Respond</a:t>
              </a:r>
              <a:endParaRPr lang="en-GB" sz="1200" dirty="0">
                <a:ea typeface="LF_Kai" pitchFamily="65" charset="-120"/>
              </a:endParaRPr>
            </a:p>
          </p:txBody>
        </p:sp>
        <p:sp>
          <p:nvSpPr>
            <p:cNvPr id="97" name="Rectangle 96"/>
            <p:cNvSpPr>
              <a:spLocks noChangeArrowheads="1"/>
            </p:cNvSpPr>
            <p:nvPr>
              <p:custDataLst>
                <p:tags r:id="rId7"/>
              </p:custDataLst>
            </p:nvPr>
          </p:nvSpPr>
          <p:spPr bwMode="gray">
            <a:xfrm>
              <a:off x="9588459" y="4805949"/>
              <a:ext cx="1371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Detect </a:t>
              </a:r>
              <a:endParaRPr lang="en-GB" sz="1200" dirty="0">
                <a:ea typeface="LF_Kai" pitchFamily="65" charset="-120"/>
              </a:endParaRPr>
            </a:p>
          </p:txBody>
        </p:sp>
        <p:sp>
          <p:nvSpPr>
            <p:cNvPr id="98" name="Arc 16"/>
            <p:cNvSpPr>
              <a:spLocks/>
            </p:cNvSpPr>
            <p:nvPr/>
          </p:nvSpPr>
          <p:spPr bwMode="gray">
            <a:xfrm rot="20520000">
              <a:off x="8856873" y="2734678"/>
              <a:ext cx="1265237" cy="1128713"/>
            </a:xfrm>
            <a:custGeom>
              <a:avLst/>
              <a:gdLst>
                <a:gd name="G0" fmla="+- 0 0 0"/>
                <a:gd name="G1" fmla="+- 18095 0 0"/>
                <a:gd name="G2" fmla="+- 21600 0 0"/>
                <a:gd name="T0" fmla="*/ 11795 w 21600"/>
                <a:gd name="T1" fmla="*/ 0 h 18933"/>
                <a:gd name="T2" fmla="*/ 21584 w 21600"/>
                <a:gd name="T3" fmla="*/ 18933 h 18933"/>
                <a:gd name="T4" fmla="*/ 0 w 21600"/>
                <a:gd name="T5" fmla="*/ 18095 h 18933"/>
              </a:gdLst>
              <a:ahLst/>
              <a:cxnLst>
                <a:cxn ang="0">
                  <a:pos x="T0" y="T1"/>
                </a:cxn>
                <a:cxn ang="0">
                  <a:pos x="T2" y="T3"/>
                </a:cxn>
                <a:cxn ang="0">
                  <a:pos x="T4" y="T5"/>
                </a:cxn>
              </a:cxnLst>
              <a:rect l="0" t="0" r="r" b="b"/>
              <a:pathLst>
                <a:path w="21600" h="18933" fill="none" extrusionOk="0">
                  <a:moveTo>
                    <a:pt x="11795" y="-1"/>
                  </a:moveTo>
                  <a:cubicBezTo>
                    <a:pt x="17911" y="3986"/>
                    <a:pt x="21600" y="10793"/>
                    <a:pt x="21600" y="18095"/>
                  </a:cubicBezTo>
                  <a:cubicBezTo>
                    <a:pt x="21600" y="18374"/>
                    <a:pt x="21594" y="18653"/>
                    <a:pt x="21583" y="18932"/>
                  </a:cubicBezTo>
                </a:path>
                <a:path w="21600" h="18933" stroke="0" extrusionOk="0">
                  <a:moveTo>
                    <a:pt x="11795" y="-1"/>
                  </a:moveTo>
                  <a:cubicBezTo>
                    <a:pt x="17911" y="3986"/>
                    <a:pt x="21600" y="10793"/>
                    <a:pt x="21600" y="18095"/>
                  </a:cubicBezTo>
                  <a:cubicBezTo>
                    <a:pt x="21600" y="18374"/>
                    <a:pt x="21594" y="18653"/>
                    <a:pt x="21583" y="18932"/>
                  </a:cubicBezTo>
                  <a:lnTo>
                    <a:pt x="0" y="18095"/>
                  </a:lnTo>
                  <a:close/>
                </a:path>
              </a:pathLst>
            </a:custGeom>
            <a:noFill/>
            <a:ln w="9525">
              <a:solidFill>
                <a:srgbClr val="808080"/>
              </a:solidFill>
              <a:prstDash val="dash"/>
              <a:round/>
              <a:headEnd type="none" w="lg" len="lg"/>
              <a:tailEnd type="triangle" w="lg" len="me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spcBef>
                  <a:spcPct val="0"/>
                </a:spcBef>
              </a:pPr>
              <a:endParaRPr lang="en-US" sz="1400" dirty="0">
                <a:ea typeface="LF_Kai" pitchFamily="65" charset="-120"/>
              </a:endParaRPr>
            </a:p>
          </p:txBody>
        </p:sp>
        <p:sp>
          <p:nvSpPr>
            <p:cNvPr id="99" name="Arc 17"/>
            <p:cNvSpPr>
              <a:spLocks/>
            </p:cNvSpPr>
            <p:nvPr/>
          </p:nvSpPr>
          <p:spPr bwMode="gray">
            <a:xfrm rot="3240000">
              <a:off x="9187866" y="3626060"/>
              <a:ext cx="1265237" cy="1123950"/>
            </a:xfrm>
            <a:custGeom>
              <a:avLst/>
              <a:gdLst>
                <a:gd name="G0" fmla="+- 0 0 0"/>
                <a:gd name="G1" fmla="+- 17815 0 0"/>
                <a:gd name="G2" fmla="+- 21600 0 0"/>
                <a:gd name="T0" fmla="*/ 12215 w 21600"/>
                <a:gd name="T1" fmla="*/ 0 h 18653"/>
                <a:gd name="T2" fmla="*/ 21584 w 21600"/>
                <a:gd name="T3" fmla="*/ 18653 h 18653"/>
                <a:gd name="T4" fmla="*/ 0 w 21600"/>
                <a:gd name="T5" fmla="*/ 17815 h 18653"/>
              </a:gdLst>
              <a:ahLst/>
              <a:cxnLst>
                <a:cxn ang="0">
                  <a:pos x="T0" y="T1"/>
                </a:cxn>
                <a:cxn ang="0">
                  <a:pos x="T2" y="T3"/>
                </a:cxn>
                <a:cxn ang="0">
                  <a:pos x="T4" y="T5"/>
                </a:cxn>
              </a:cxnLst>
              <a:rect l="0" t="0" r="r" b="b"/>
              <a:pathLst>
                <a:path w="21600" h="18653" fill="none" extrusionOk="0">
                  <a:moveTo>
                    <a:pt x="12214" y="0"/>
                  </a:moveTo>
                  <a:cubicBezTo>
                    <a:pt x="18088" y="4028"/>
                    <a:pt x="21600" y="10692"/>
                    <a:pt x="21600" y="17815"/>
                  </a:cubicBezTo>
                  <a:cubicBezTo>
                    <a:pt x="21600" y="18094"/>
                    <a:pt x="21594" y="18373"/>
                    <a:pt x="21583" y="18652"/>
                  </a:cubicBezTo>
                </a:path>
                <a:path w="21600" h="18653" stroke="0" extrusionOk="0">
                  <a:moveTo>
                    <a:pt x="12214" y="0"/>
                  </a:moveTo>
                  <a:cubicBezTo>
                    <a:pt x="18088" y="4028"/>
                    <a:pt x="21600" y="10692"/>
                    <a:pt x="21600" y="17815"/>
                  </a:cubicBezTo>
                  <a:cubicBezTo>
                    <a:pt x="21600" y="18094"/>
                    <a:pt x="21594" y="18373"/>
                    <a:pt x="21583" y="18652"/>
                  </a:cubicBezTo>
                  <a:lnTo>
                    <a:pt x="0" y="17815"/>
                  </a:lnTo>
                  <a:close/>
                </a:path>
              </a:pathLst>
            </a:custGeom>
            <a:noFill/>
            <a:ln w="9525">
              <a:solidFill>
                <a:srgbClr val="808080"/>
              </a:solidFill>
              <a:prstDash val="dash"/>
              <a:round/>
              <a:headEnd type="none" w="lg" len="lg"/>
              <a:tailEnd type="triangle" w="lg" len="me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0" tIns="0" rIns="0" bIns="0" anchor="ctr"/>
            <a:lstStyle/>
            <a:p>
              <a:pPr algn="ctr">
                <a:spcBef>
                  <a:spcPct val="0"/>
                </a:spcBef>
              </a:pPr>
              <a:endParaRPr lang="en-US" sz="1400" dirty="0">
                <a:ea typeface="LF_Kai" pitchFamily="65" charset="-120"/>
              </a:endParaRPr>
            </a:p>
          </p:txBody>
        </p:sp>
        <p:sp>
          <p:nvSpPr>
            <p:cNvPr id="100" name="Arc 18"/>
            <p:cNvSpPr>
              <a:spLocks/>
            </p:cNvSpPr>
            <p:nvPr/>
          </p:nvSpPr>
          <p:spPr bwMode="gray">
            <a:xfrm rot="7560000">
              <a:off x="8430629" y="4207085"/>
              <a:ext cx="1266825" cy="1125537"/>
            </a:xfrm>
            <a:custGeom>
              <a:avLst/>
              <a:gdLst>
                <a:gd name="G0" fmla="+- 0 0 0"/>
                <a:gd name="G1" fmla="+- 18379 0 0"/>
                <a:gd name="G2" fmla="+- 21600 0 0"/>
                <a:gd name="T0" fmla="*/ 11348 w 21600"/>
                <a:gd name="T1" fmla="*/ 0 h 19217"/>
                <a:gd name="T2" fmla="*/ 21584 w 21600"/>
                <a:gd name="T3" fmla="*/ 19217 h 19217"/>
                <a:gd name="T4" fmla="*/ 0 w 21600"/>
                <a:gd name="T5" fmla="*/ 18379 h 19217"/>
              </a:gdLst>
              <a:ahLst/>
              <a:cxnLst>
                <a:cxn ang="0">
                  <a:pos x="T0" y="T1"/>
                </a:cxn>
                <a:cxn ang="0">
                  <a:pos x="T2" y="T3"/>
                </a:cxn>
                <a:cxn ang="0">
                  <a:pos x="T4" y="T5"/>
                </a:cxn>
              </a:cxnLst>
              <a:rect l="0" t="0" r="r" b="b"/>
              <a:pathLst>
                <a:path w="21600" h="19217" fill="none" extrusionOk="0">
                  <a:moveTo>
                    <a:pt x="11347" y="0"/>
                  </a:moveTo>
                  <a:cubicBezTo>
                    <a:pt x="17720" y="3934"/>
                    <a:pt x="21600" y="10889"/>
                    <a:pt x="21600" y="18379"/>
                  </a:cubicBezTo>
                  <a:cubicBezTo>
                    <a:pt x="21600" y="18658"/>
                    <a:pt x="21594" y="18937"/>
                    <a:pt x="21583" y="19216"/>
                  </a:cubicBezTo>
                </a:path>
                <a:path w="21600" h="19217" stroke="0" extrusionOk="0">
                  <a:moveTo>
                    <a:pt x="11347" y="0"/>
                  </a:moveTo>
                  <a:cubicBezTo>
                    <a:pt x="17720" y="3934"/>
                    <a:pt x="21600" y="10889"/>
                    <a:pt x="21600" y="18379"/>
                  </a:cubicBezTo>
                  <a:cubicBezTo>
                    <a:pt x="21600" y="18658"/>
                    <a:pt x="21594" y="18937"/>
                    <a:pt x="21583" y="19216"/>
                  </a:cubicBezTo>
                  <a:lnTo>
                    <a:pt x="0" y="18379"/>
                  </a:lnTo>
                  <a:close/>
                </a:path>
              </a:pathLst>
            </a:custGeom>
            <a:noFill/>
            <a:ln w="9525">
              <a:solidFill>
                <a:srgbClr val="808080"/>
              </a:solidFill>
              <a:prstDash val="dash"/>
              <a:round/>
              <a:headEnd type="none" w="lg" len="lg"/>
              <a:tailEnd type="triangle" w="lg" len="me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0" tIns="0" rIns="0" bIns="0" anchor="ctr"/>
            <a:lstStyle/>
            <a:p>
              <a:pPr algn="ctr">
                <a:spcBef>
                  <a:spcPct val="0"/>
                </a:spcBef>
              </a:pPr>
              <a:endParaRPr lang="en-US" sz="1400" dirty="0">
                <a:ea typeface="LF_Kai" pitchFamily="65" charset="-120"/>
              </a:endParaRPr>
            </a:p>
          </p:txBody>
        </p:sp>
        <p:sp>
          <p:nvSpPr>
            <p:cNvPr id="101" name="Arc 19"/>
            <p:cNvSpPr>
              <a:spLocks/>
            </p:cNvSpPr>
            <p:nvPr/>
          </p:nvSpPr>
          <p:spPr bwMode="gray">
            <a:xfrm rot="11880000">
              <a:off x="7651960" y="3693528"/>
              <a:ext cx="1265238" cy="1127125"/>
            </a:xfrm>
            <a:custGeom>
              <a:avLst/>
              <a:gdLst>
                <a:gd name="G0" fmla="+- 0 0 0"/>
                <a:gd name="G1" fmla="+- 17958 0 0"/>
                <a:gd name="G2" fmla="+- 21600 0 0"/>
                <a:gd name="T0" fmla="*/ 12002 w 21600"/>
                <a:gd name="T1" fmla="*/ 0 h 18796"/>
                <a:gd name="T2" fmla="*/ 21584 w 21600"/>
                <a:gd name="T3" fmla="*/ 18796 h 18796"/>
                <a:gd name="T4" fmla="*/ 0 w 21600"/>
                <a:gd name="T5" fmla="*/ 17958 h 18796"/>
              </a:gdLst>
              <a:ahLst/>
              <a:cxnLst>
                <a:cxn ang="0">
                  <a:pos x="T0" y="T1"/>
                </a:cxn>
                <a:cxn ang="0">
                  <a:pos x="T2" y="T3"/>
                </a:cxn>
                <a:cxn ang="0">
                  <a:pos x="T4" y="T5"/>
                </a:cxn>
              </a:cxnLst>
              <a:rect l="0" t="0" r="r" b="b"/>
              <a:pathLst>
                <a:path w="21600" h="18796" fill="none" extrusionOk="0">
                  <a:moveTo>
                    <a:pt x="12002" y="-1"/>
                  </a:moveTo>
                  <a:cubicBezTo>
                    <a:pt x="17999" y="4007"/>
                    <a:pt x="21600" y="10744"/>
                    <a:pt x="21600" y="17958"/>
                  </a:cubicBezTo>
                  <a:cubicBezTo>
                    <a:pt x="21600" y="18237"/>
                    <a:pt x="21594" y="18516"/>
                    <a:pt x="21583" y="18795"/>
                  </a:cubicBezTo>
                </a:path>
                <a:path w="21600" h="18796" stroke="0" extrusionOk="0">
                  <a:moveTo>
                    <a:pt x="12002" y="-1"/>
                  </a:moveTo>
                  <a:cubicBezTo>
                    <a:pt x="17999" y="4007"/>
                    <a:pt x="21600" y="10744"/>
                    <a:pt x="21600" y="17958"/>
                  </a:cubicBezTo>
                  <a:cubicBezTo>
                    <a:pt x="21600" y="18237"/>
                    <a:pt x="21594" y="18516"/>
                    <a:pt x="21583" y="18795"/>
                  </a:cubicBezTo>
                  <a:lnTo>
                    <a:pt x="0" y="17958"/>
                  </a:lnTo>
                  <a:close/>
                </a:path>
              </a:pathLst>
            </a:custGeom>
            <a:noFill/>
            <a:ln w="9525">
              <a:solidFill>
                <a:srgbClr val="808080"/>
              </a:solidFill>
              <a:prstDash val="dash"/>
              <a:round/>
              <a:headEnd type="none" w="lg" len="lg"/>
              <a:tailEnd type="triangle" w="lg" len="me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0" tIns="0" rIns="0" bIns="0" anchor="ctr"/>
            <a:lstStyle/>
            <a:p>
              <a:pPr algn="ctr">
                <a:spcBef>
                  <a:spcPct val="0"/>
                </a:spcBef>
              </a:pPr>
              <a:endParaRPr lang="en-US" sz="1400" dirty="0">
                <a:ea typeface="LF_Kai" pitchFamily="65" charset="-120"/>
              </a:endParaRPr>
            </a:p>
          </p:txBody>
        </p:sp>
        <p:sp>
          <p:nvSpPr>
            <p:cNvPr id="102" name="Arc 20"/>
            <p:cNvSpPr>
              <a:spLocks/>
            </p:cNvSpPr>
            <p:nvPr/>
          </p:nvSpPr>
          <p:spPr bwMode="gray">
            <a:xfrm rot="16200000">
              <a:off x="7896435" y="2772778"/>
              <a:ext cx="1263650" cy="1123950"/>
            </a:xfrm>
            <a:custGeom>
              <a:avLst/>
              <a:gdLst>
                <a:gd name="G0" fmla="+- 0 0 0"/>
                <a:gd name="G1" fmla="+- 18313 0 0"/>
                <a:gd name="G2" fmla="+- 21600 0 0"/>
                <a:gd name="T0" fmla="*/ 11454 w 21600"/>
                <a:gd name="T1" fmla="*/ 0 h 19151"/>
                <a:gd name="T2" fmla="*/ 21584 w 21600"/>
                <a:gd name="T3" fmla="*/ 19151 h 19151"/>
                <a:gd name="T4" fmla="*/ 0 w 21600"/>
                <a:gd name="T5" fmla="*/ 18313 h 19151"/>
              </a:gdLst>
              <a:ahLst/>
              <a:cxnLst>
                <a:cxn ang="0">
                  <a:pos x="T0" y="T1"/>
                </a:cxn>
                <a:cxn ang="0">
                  <a:pos x="T2" y="T3"/>
                </a:cxn>
                <a:cxn ang="0">
                  <a:pos x="T4" y="T5"/>
                </a:cxn>
              </a:cxnLst>
              <a:rect l="0" t="0" r="r" b="b"/>
              <a:pathLst>
                <a:path w="21600" h="19151" fill="none" extrusionOk="0">
                  <a:moveTo>
                    <a:pt x="11453" y="0"/>
                  </a:moveTo>
                  <a:cubicBezTo>
                    <a:pt x="17765" y="3947"/>
                    <a:pt x="21600" y="10868"/>
                    <a:pt x="21600" y="18313"/>
                  </a:cubicBezTo>
                  <a:cubicBezTo>
                    <a:pt x="21600" y="18592"/>
                    <a:pt x="21594" y="18871"/>
                    <a:pt x="21583" y="19150"/>
                  </a:cubicBezTo>
                </a:path>
                <a:path w="21600" h="19151" stroke="0" extrusionOk="0">
                  <a:moveTo>
                    <a:pt x="11453" y="0"/>
                  </a:moveTo>
                  <a:cubicBezTo>
                    <a:pt x="17765" y="3947"/>
                    <a:pt x="21600" y="10868"/>
                    <a:pt x="21600" y="18313"/>
                  </a:cubicBezTo>
                  <a:cubicBezTo>
                    <a:pt x="21600" y="18592"/>
                    <a:pt x="21594" y="18871"/>
                    <a:pt x="21583" y="19150"/>
                  </a:cubicBezTo>
                  <a:lnTo>
                    <a:pt x="0" y="18313"/>
                  </a:lnTo>
                  <a:close/>
                </a:path>
              </a:pathLst>
            </a:custGeom>
            <a:noFill/>
            <a:ln w="9525">
              <a:solidFill>
                <a:srgbClr val="808080"/>
              </a:solidFill>
              <a:prstDash val="dash"/>
              <a:round/>
              <a:headEnd type="none" w="lg" len="lg"/>
              <a:tailEnd type="triangle" w="lg" len="me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0" tIns="0" rIns="0" bIns="0" anchor="ctr"/>
            <a:lstStyle/>
            <a:p>
              <a:pPr algn="ctr">
                <a:spcBef>
                  <a:spcPct val="0"/>
                </a:spcBef>
              </a:pPr>
              <a:endParaRPr lang="en-US" sz="1400" dirty="0">
                <a:ea typeface="LF_Kai" pitchFamily="65" charset="-120"/>
              </a:endParaRPr>
            </a:p>
          </p:txBody>
        </p:sp>
      </p:grpSp>
      <p:grpSp>
        <p:nvGrpSpPr>
          <p:cNvPr id="107" name="Group 106"/>
          <p:cNvGrpSpPr/>
          <p:nvPr/>
        </p:nvGrpSpPr>
        <p:grpSpPr>
          <a:xfrm>
            <a:off x="4363929" y="5782347"/>
            <a:ext cx="822960" cy="640080"/>
            <a:chOff x="5916310" y="4318155"/>
            <a:chExt cx="3474720" cy="1838686"/>
          </a:xfrm>
        </p:grpSpPr>
        <p:sp>
          <p:nvSpPr>
            <p:cNvPr id="105" name="Rectangle 104"/>
            <p:cNvSpPr/>
            <p:nvPr/>
          </p:nvSpPr>
          <p:spPr>
            <a:xfrm>
              <a:off x="5916311" y="4602361"/>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nSpc>
                  <a:spcPct val="150000"/>
                </a:lnSpc>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p:txBody>
        </p:sp>
        <p:sp>
          <p:nvSpPr>
            <p:cNvPr id="106" name="Rectangle 105"/>
            <p:cNvSpPr/>
            <p:nvPr/>
          </p:nvSpPr>
          <p:spPr>
            <a:xfrm>
              <a:off x="5916310" y="4318155"/>
              <a:ext cx="3474720" cy="788008"/>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latin typeface="Arial" panose="020B0604020202020204" pitchFamily="34" charset="0"/>
                  <a:cs typeface="Arial" panose="020B0604020202020204" pitchFamily="34" charset="0"/>
                </a:rPr>
                <a:t>Partial</a:t>
              </a:r>
              <a:endParaRPr lang="en-US" sz="800" b="1" dirty="0">
                <a:solidFill>
                  <a:schemeClr val="bg1"/>
                </a:solidFill>
                <a:latin typeface="Arial" panose="020B0604020202020204" pitchFamily="34" charset="0"/>
                <a:cs typeface="Arial" panose="020B0604020202020204" pitchFamily="34" charset="0"/>
              </a:endParaRPr>
            </a:p>
          </p:txBody>
        </p:sp>
      </p:grpSp>
      <p:grpSp>
        <p:nvGrpSpPr>
          <p:cNvPr id="111" name="Group 110"/>
          <p:cNvGrpSpPr/>
          <p:nvPr/>
        </p:nvGrpSpPr>
        <p:grpSpPr>
          <a:xfrm>
            <a:off x="6970195" y="4225773"/>
            <a:ext cx="822960" cy="2204118"/>
            <a:chOff x="5916310" y="4384017"/>
            <a:chExt cx="3474720" cy="1772824"/>
          </a:xfrm>
        </p:grpSpPr>
        <p:sp>
          <p:nvSpPr>
            <p:cNvPr id="112" name="Rectangle 111"/>
            <p:cNvSpPr/>
            <p:nvPr/>
          </p:nvSpPr>
          <p:spPr>
            <a:xfrm>
              <a:off x="5916311" y="4602361"/>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nSpc>
                  <a:spcPct val="150000"/>
                </a:lnSpc>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p:txBody>
        </p:sp>
        <p:sp>
          <p:nvSpPr>
            <p:cNvPr id="113" name="Rectangle 112"/>
            <p:cNvSpPr/>
            <p:nvPr/>
          </p:nvSpPr>
          <p:spPr>
            <a:xfrm>
              <a:off x="5916310" y="4384017"/>
              <a:ext cx="3474720" cy="220642"/>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latin typeface="Arial" panose="020B0604020202020204" pitchFamily="34" charset="0"/>
                  <a:cs typeface="Arial" panose="020B0604020202020204" pitchFamily="34" charset="0"/>
                </a:rPr>
                <a:t>Adaptive</a:t>
              </a:r>
              <a:endParaRPr lang="en-US" sz="800" b="1" dirty="0">
                <a:solidFill>
                  <a:schemeClr val="bg1"/>
                </a:solidFill>
                <a:latin typeface="Arial" panose="020B0604020202020204" pitchFamily="34" charset="0"/>
                <a:cs typeface="Arial" panose="020B0604020202020204" pitchFamily="34" charset="0"/>
              </a:endParaRPr>
            </a:p>
          </p:txBody>
        </p:sp>
      </p:grpSp>
      <p:grpSp>
        <p:nvGrpSpPr>
          <p:cNvPr id="114" name="Group 113"/>
          <p:cNvGrpSpPr/>
          <p:nvPr/>
        </p:nvGrpSpPr>
        <p:grpSpPr>
          <a:xfrm>
            <a:off x="6101439" y="4600695"/>
            <a:ext cx="822960" cy="1828800"/>
            <a:chOff x="5916310" y="4318155"/>
            <a:chExt cx="3474720" cy="1838686"/>
          </a:xfrm>
        </p:grpSpPr>
        <p:sp>
          <p:nvSpPr>
            <p:cNvPr id="115" name="Rectangle 114"/>
            <p:cNvSpPr/>
            <p:nvPr/>
          </p:nvSpPr>
          <p:spPr>
            <a:xfrm>
              <a:off x="5916311" y="4602361"/>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nSpc>
                  <a:spcPct val="150000"/>
                </a:lnSpc>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p:txBody>
        </p:sp>
        <p:sp>
          <p:nvSpPr>
            <p:cNvPr id="116" name="Rectangle 115"/>
            <p:cNvSpPr/>
            <p:nvPr/>
          </p:nvSpPr>
          <p:spPr>
            <a:xfrm>
              <a:off x="5916310" y="4318155"/>
              <a:ext cx="3474720" cy="275803"/>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latin typeface="Arial" panose="020B0604020202020204" pitchFamily="34" charset="0"/>
                  <a:cs typeface="Arial" panose="020B0604020202020204" pitchFamily="34" charset="0"/>
                </a:rPr>
                <a:t>Repeatable</a:t>
              </a:r>
              <a:endParaRPr lang="en-US" sz="800" b="1" dirty="0">
                <a:solidFill>
                  <a:schemeClr val="bg1"/>
                </a:solidFill>
                <a:latin typeface="Arial" panose="020B0604020202020204" pitchFamily="34" charset="0"/>
                <a:cs typeface="Arial" panose="020B0604020202020204" pitchFamily="34" charset="0"/>
              </a:endParaRPr>
            </a:p>
          </p:txBody>
        </p:sp>
      </p:grpSp>
      <p:grpSp>
        <p:nvGrpSpPr>
          <p:cNvPr id="117" name="Group 116"/>
          <p:cNvGrpSpPr/>
          <p:nvPr/>
        </p:nvGrpSpPr>
        <p:grpSpPr>
          <a:xfrm>
            <a:off x="5232684" y="5245711"/>
            <a:ext cx="822960" cy="1188721"/>
            <a:chOff x="5916310" y="4318153"/>
            <a:chExt cx="3474720" cy="1838688"/>
          </a:xfrm>
        </p:grpSpPr>
        <p:sp>
          <p:nvSpPr>
            <p:cNvPr id="118" name="Rectangle 117"/>
            <p:cNvSpPr/>
            <p:nvPr/>
          </p:nvSpPr>
          <p:spPr>
            <a:xfrm>
              <a:off x="5916311" y="4602361"/>
              <a:ext cx="3474719" cy="1554480"/>
            </a:xfrm>
            <a:prstGeom prst="rect">
              <a:avLst/>
            </a:prstGeom>
            <a:solidFill>
              <a:srgbClr val="FFFFFF"/>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nSpc>
                  <a:spcPct val="150000"/>
                </a:lnSpc>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p:txBody>
        </p:sp>
        <p:sp>
          <p:nvSpPr>
            <p:cNvPr id="119" name="Rectangle 118"/>
            <p:cNvSpPr/>
            <p:nvPr/>
          </p:nvSpPr>
          <p:spPr>
            <a:xfrm>
              <a:off x="5916310" y="4318153"/>
              <a:ext cx="3474720" cy="424312"/>
            </a:xfrm>
            <a:prstGeom prst="rect">
              <a:avLst/>
            </a:prstGeom>
            <a:solidFill>
              <a:srgbClr val="3CA503"/>
            </a:solid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latin typeface="Arial" panose="020B0604020202020204" pitchFamily="34" charset="0"/>
                  <a:cs typeface="Arial" panose="020B0604020202020204" pitchFamily="34" charset="0"/>
                </a:rPr>
                <a:t>Risk Informed</a:t>
              </a:r>
              <a:endParaRPr lang="en-US" sz="800" b="1" dirty="0">
                <a:solidFill>
                  <a:schemeClr val="bg1"/>
                </a:solidFill>
                <a:latin typeface="Arial" panose="020B0604020202020204" pitchFamily="34" charset="0"/>
                <a:cs typeface="Arial" panose="020B0604020202020204" pitchFamily="34" charset="0"/>
              </a:endParaRPr>
            </a:p>
          </p:txBody>
        </p:sp>
      </p:grpSp>
      <p:sp>
        <p:nvSpPr>
          <p:cNvPr id="120" name="Right Arrow 119"/>
          <p:cNvSpPr/>
          <p:nvPr/>
        </p:nvSpPr>
        <p:spPr>
          <a:xfrm rot="19546989">
            <a:off x="4376039" y="4574633"/>
            <a:ext cx="2105880" cy="437025"/>
          </a:xfrm>
          <a:prstGeom prst="rightArrow">
            <a:avLst/>
          </a:prstGeom>
          <a:noFill/>
          <a:ln>
            <a:solidFill>
              <a:srgbClr val="3CA5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latin typeface="Arial" panose="020B0604020202020204" pitchFamily="34" charset="0"/>
              <a:cs typeface="Arial" panose="020B0604020202020204" pitchFamily="34" charset="0"/>
            </a:endParaRPr>
          </a:p>
        </p:txBody>
      </p:sp>
      <p:sp>
        <p:nvSpPr>
          <p:cNvPr id="5" name="Teardrop 4"/>
          <p:cNvSpPr/>
          <p:nvPr/>
        </p:nvSpPr>
        <p:spPr>
          <a:xfrm rot="7996876">
            <a:off x="8164133" y="4906488"/>
            <a:ext cx="394371" cy="377905"/>
          </a:xfrm>
          <a:prstGeom prst="teardrop">
            <a:avLst>
              <a:gd name="adj" fmla="val 138674"/>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ardrop 41"/>
          <p:cNvSpPr/>
          <p:nvPr/>
        </p:nvSpPr>
        <p:spPr>
          <a:xfrm rot="7996876">
            <a:off x="10993285" y="4035181"/>
            <a:ext cx="394371" cy="377905"/>
          </a:xfrm>
          <a:prstGeom prst="teardrop">
            <a:avLst>
              <a:gd name="adj" fmla="val 138674"/>
            </a:avLst>
          </a:prstGeom>
          <a:solidFill>
            <a:srgbClr val="3CA50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Curved Connector 6"/>
          <p:cNvCxnSpPr>
            <a:stCxn id="5" idx="7"/>
            <a:endCxn id="42" idx="7"/>
          </p:cNvCxnSpPr>
          <p:nvPr/>
        </p:nvCxnSpPr>
        <p:spPr>
          <a:xfrm flipV="1">
            <a:off x="8364605" y="4602842"/>
            <a:ext cx="2829152" cy="871307"/>
          </a:xfrm>
          <a:prstGeom prst="curvedConnector3">
            <a:avLst>
              <a:gd name="adj1" fmla="val 4635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p:cNvSpPr>
            <a:spLocks noChangeArrowheads="1"/>
          </p:cNvSpPr>
          <p:nvPr>
            <p:custDataLst>
              <p:tags r:id="rId1"/>
            </p:custDataLst>
          </p:nvPr>
        </p:nvSpPr>
        <p:spPr bwMode="gray">
          <a:xfrm>
            <a:off x="7801529" y="4956128"/>
            <a:ext cx="1119577" cy="32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C</a:t>
            </a:r>
            <a:endParaRPr lang="en-GB" sz="1200" dirty="0">
              <a:ea typeface="LF_Kai" pitchFamily="65" charset="-120"/>
            </a:endParaRPr>
          </a:p>
        </p:txBody>
      </p:sp>
      <p:sp>
        <p:nvSpPr>
          <p:cNvPr id="64" name="Rectangle 63"/>
          <p:cNvSpPr>
            <a:spLocks noChangeArrowheads="1"/>
          </p:cNvSpPr>
          <p:nvPr>
            <p:custDataLst>
              <p:tags r:id="rId2"/>
            </p:custDataLst>
          </p:nvPr>
        </p:nvSpPr>
        <p:spPr bwMode="gray">
          <a:xfrm>
            <a:off x="10630681" y="4089144"/>
            <a:ext cx="1119577" cy="32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019175">
              <a:spcBef>
                <a:spcPct val="20000"/>
              </a:spcBef>
            </a:pPr>
            <a:r>
              <a:rPr lang="en-GB" sz="1200" b="1" dirty="0" smtClean="0">
                <a:ea typeface="LF_Kai" pitchFamily="65" charset="-120"/>
              </a:rPr>
              <a:t>T</a:t>
            </a:r>
            <a:endParaRPr lang="en-GB" sz="1200" dirty="0">
              <a:ea typeface="LF_Kai" pitchFamily="65" charset="-120"/>
            </a:endParaRPr>
          </a:p>
        </p:txBody>
      </p:sp>
      <p:sp>
        <p:nvSpPr>
          <p:cNvPr id="24" name="Slide Number Placeholder 23"/>
          <p:cNvSpPr>
            <a:spLocks noGrp="1"/>
          </p:cNvSpPr>
          <p:nvPr>
            <p:ph type="sldNum" sz="quarter" idx="12"/>
          </p:nvPr>
        </p:nvSpPr>
        <p:spPr/>
        <p:txBody>
          <a:bodyPr/>
          <a:lstStyle/>
          <a:p>
            <a:pPr>
              <a:defRPr/>
            </a:pPr>
            <a:fld id="{9E2EE7D6-92C0-4934-9528-4960E62EF13C}" type="slidenum">
              <a:rPr lang="en-US" smtClean="0"/>
              <a:pPr>
                <a:defRPr/>
              </a:pPr>
              <a:t>7</a:t>
            </a:fld>
            <a:endParaRPr lang="en-US" dirty="0"/>
          </a:p>
        </p:txBody>
      </p:sp>
      <p:sp>
        <p:nvSpPr>
          <p:cNvPr id="25" name="Footer Placeholder 24"/>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379277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fade">
                                      <p:cBhvr>
                                        <p:cTn id="17" dur="1000"/>
                                        <p:tgtEl>
                                          <p:spTgt spid="86"/>
                                        </p:tgtEl>
                                      </p:cBhvr>
                                    </p:animEffect>
                                    <p:anim calcmode="lin" valueType="num">
                                      <p:cBhvr>
                                        <p:cTn id="18" dur="1000" fill="hold"/>
                                        <p:tgtEl>
                                          <p:spTgt spid="86"/>
                                        </p:tgtEl>
                                        <p:attrNameLst>
                                          <p:attrName>ppt_x</p:attrName>
                                        </p:attrNameLst>
                                      </p:cBhvr>
                                      <p:tavLst>
                                        <p:tav tm="0">
                                          <p:val>
                                            <p:strVal val="#ppt_x"/>
                                          </p:val>
                                        </p:tav>
                                        <p:tav tm="100000">
                                          <p:val>
                                            <p:strVal val="#ppt_x"/>
                                          </p:val>
                                        </p:tav>
                                      </p:tavLst>
                                    </p:anim>
                                    <p:anim calcmode="lin" valueType="num">
                                      <p:cBhvr>
                                        <p:cTn id="19"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1000"/>
                                        <p:tgtEl>
                                          <p:spTgt spid="35"/>
                                        </p:tgtEl>
                                      </p:cBhvr>
                                    </p:animEffect>
                                    <p:anim calcmode="lin" valueType="num">
                                      <p:cBhvr>
                                        <p:cTn id="25" dur="1000" fill="hold"/>
                                        <p:tgtEl>
                                          <p:spTgt spid="35"/>
                                        </p:tgtEl>
                                        <p:attrNameLst>
                                          <p:attrName>ppt_x</p:attrName>
                                        </p:attrNameLst>
                                      </p:cBhvr>
                                      <p:tavLst>
                                        <p:tav tm="0">
                                          <p:val>
                                            <p:strVal val="#ppt_x"/>
                                          </p:val>
                                        </p:tav>
                                        <p:tav tm="100000">
                                          <p:val>
                                            <p:strVal val="#ppt_x"/>
                                          </p:val>
                                        </p:tav>
                                      </p:tavLst>
                                    </p:anim>
                                    <p:anim calcmode="lin" valueType="num">
                                      <p:cBhvr>
                                        <p:cTn id="26" dur="1000" fill="hold"/>
                                        <p:tgtEl>
                                          <p:spTgt spid="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7"/>
                                        </p:tgtEl>
                                        <p:attrNameLst>
                                          <p:attrName>style.visibility</p:attrName>
                                        </p:attrNameLst>
                                      </p:cBhvr>
                                      <p:to>
                                        <p:strVal val="visible"/>
                                      </p:to>
                                    </p:set>
                                    <p:animEffect transition="in" filter="fade">
                                      <p:cBhvr>
                                        <p:cTn id="34" dur="1000"/>
                                        <p:tgtEl>
                                          <p:spTgt spid="107"/>
                                        </p:tgtEl>
                                      </p:cBhvr>
                                    </p:animEffect>
                                    <p:anim calcmode="lin" valueType="num">
                                      <p:cBhvr>
                                        <p:cTn id="35" dur="1000" fill="hold"/>
                                        <p:tgtEl>
                                          <p:spTgt spid="107"/>
                                        </p:tgtEl>
                                        <p:attrNameLst>
                                          <p:attrName>ppt_x</p:attrName>
                                        </p:attrNameLst>
                                      </p:cBhvr>
                                      <p:tavLst>
                                        <p:tav tm="0">
                                          <p:val>
                                            <p:strVal val="#ppt_x"/>
                                          </p:val>
                                        </p:tav>
                                        <p:tav tm="100000">
                                          <p:val>
                                            <p:strVal val="#ppt_x"/>
                                          </p:val>
                                        </p:tav>
                                      </p:tavLst>
                                    </p:anim>
                                    <p:anim calcmode="lin" valueType="num">
                                      <p:cBhvr>
                                        <p:cTn id="36" dur="1000" fill="hold"/>
                                        <p:tgtEl>
                                          <p:spTgt spid="107"/>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11"/>
                                        </p:tgtEl>
                                        <p:attrNameLst>
                                          <p:attrName>style.visibility</p:attrName>
                                        </p:attrNameLst>
                                      </p:cBhvr>
                                      <p:to>
                                        <p:strVal val="visible"/>
                                      </p:to>
                                    </p:set>
                                    <p:animEffect transition="in" filter="fade">
                                      <p:cBhvr>
                                        <p:cTn id="39" dur="1000"/>
                                        <p:tgtEl>
                                          <p:spTgt spid="111"/>
                                        </p:tgtEl>
                                      </p:cBhvr>
                                    </p:animEffect>
                                    <p:anim calcmode="lin" valueType="num">
                                      <p:cBhvr>
                                        <p:cTn id="40" dur="1000" fill="hold"/>
                                        <p:tgtEl>
                                          <p:spTgt spid="111"/>
                                        </p:tgtEl>
                                        <p:attrNameLst>
                                          <p:attrName>ppt_x</p:attrName>
                                        </p:attrNameLst>
                                      </p:cBhvr>
                                      <p:tavLst>
                                        <p:tav tm="0">
                                          <p:val>
                                            <p:strVal val="#ppt_x"/>
                                          </p:val>
                                        </p:tav>
                                        <p:tav tm="100000">
                                          <p:val>
                                            <p:strVal val="#ppt_x"/>
                                          </p:val>
                                        </p:tav>
                                      </p:tavLst>
                                    </p:anim>
                                    <p:anim calcmode="lin" valueType="num">
                                      <p:cBhvr>
                                        <p:cTn id="41" dur="1000" fill="hold"/>
                                        <p:tgtEl>
                                          <p:spTgt spid="111"/>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14"/>
                                        </p:tgtEl>
                                        <p:attrNameLst>
                                          <p:attrName>style.visibility</p:attrName>
                                        </p:attrNameLst>
                                      </p:cBhvr>
                                      <p:to>
                                        <p:strVal val="visible"/>
                                      </p:to>
                                    </p:set>
                                    <p:animEffect transition="in" filter="fade">
                                      <p:cBhvr>
                                        <p:cTn id="44" dur="1000"/>
                                        <p:tgtEl>
                                          <p:spTgt spid="114"/>
                                        </p:tgtEl>
                                      </p:cBhvr>
                                    </p:animEffect>
                                    <p:anim calcmode="lin" valueType="num">
                                      <p:cBhvr>
                                        <p:cTn id="45" dur="1000" fill="hold"/>
                                        <p:tgtEl>
                                          <p:spTgt spid="114"/>
                                        </p:tgtEl>
                                        <p:attrNameLst>
                                          <p:attrName>ppt_x</p:attrName>
                                        </p:attrNameLst>
                                      </p:cBhvr>
                                      <p:tavLst>
                                        <p:tav tm="0">
                                          <p:val>
                                            <p:strVal val="#ppt_x"/>
                                          </p:val>
                                        </p:tav>
                                        <p:tav tm="100000">
                                          <p:val>
                                            <p:strVal val="#ppt_x"/>
                                          </p:val>
                                        </p:tav>
                                      </p:tavLst>
                                    </p:anim>
                                    <p:anim calcmode="lin" valueType="num">
                                      <p:cBhvr>
                                        <p:cTn id="46" dur="1000" fill="hold"/>
                                        <p:tgtEl>
                                          <p:spTgt spid="114"/>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17"/>
                                        </p:tgtEl>
                                        <p:attrNameLst>
                                          <p:attrName>style.visibility</p:attrName>
                                        </p:attrNameLst>
                                      </p:cBhvr>
                                      <p:to>
                                        <p:strVal val="visible"/>
                                      </p:to>
                                    </p:set>
                                    <p:animEffect transition="in" filter="fade">
                                      <p:cBhvr>
                                        <p:cTn id="49" dur="1000"/>
                                        <p:tgtEl>
                                          <p:spTgt spid="117"/>
                                        </p:tgtEl>
                                      </p:cBhvr>
                                    </p:animEffect>
                                    <p:anim calcmode="lin" valueType="num">
                                      <p:cBhvr>
                                        <p:cTn id="50" dur="1000" fill="hold"/>
                                        <p:tgtEl>
                                          <p:spTgt spid="117"/>
                                        </p:tgtEl>
                                        <p:attrNameLst>
                                          <p:attrName>ppt_x</p:attrName>
                                        </p:attrNameLst>
                                      </p:cBhvr>
                                      <p:tavLst>
                                        <p:tav tm="0">
                                          <p:val>
                                            <p:strVal val="#ppt_x"/>
                                          </p:val>
                                        </p:tav>
                                        <p:tav tm="100000">
                                          <p:val>
                                            <p:strVal val="#ppt_x"/>
                                          </p:val>
                                        </p:tav>
                                      </p:tavLst>
                                    </p:anim>
                                    <p:anim calcmode="lin" valueType="num">
                                      <p:cBhvr>
                                        <p:cTn id="51" dur="1000" fill="hold"/>
                                        <p:tgtEl>
                                          <p:spTgt spid="11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0"/>
                                        </p:tgtEl>
                                        <p:attrNameLst>
                                          <p:attrName>style.visibility</p:attrName>
                                        </p:attrNameLst>
                                      </p:cBhvr>
                                      <p:to>
                                        <p:strVal val="visible"/>
                                      </p:to>
                                    </p:set>
                                    <p:animEffect transition="in" filter="fade">
                                      <p:cBhvr>
                                        <p:cTn id="54" dur="1000"/>
                                        <p:tgtEl>
                                          <p:spTgt spid="120"/>
                                        </p:tgtEl>
                                      </p:cBhvr>
                                    </p:animEffect>
                                    <p:anim calcmode="lin" valueType="num">
                                      <p:cBhvr>
                                        <p:cTn id="55" dur="1000" fill="hold"/>
                                        <p:tgtEl>
                                          <p:spTgt spid="120"/>
                                        </p:tgtEl>
                                        <p:attrNameLst>
                                          <p:attrName>ppt_x</p:attrName>
                                        </p:attrNameLst>
                                      </p:cBhvr>
                                      <p:tavLst>
                                        <p:tav tm="0">
                                          <p:val>
                                            <p:strVal val="#ppt_x"/>
                                          </p:val>
                                        </p:tav>
                                        <p:tav tm="100000">
                                          <p:val>
                                            <p:strVal val="#ppt_x"/>
                                          </p:val>
                                        </p:tav>
                                      </p:tavLst>
                                    </p:anim>
                                    <p:anim calcmode="lin" valueType="num">
                                      <p:cBhvr>
                                        <p:cTn id="56"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fade">
                                      <p:cBhvr>
                                        <p:cTn id="61" dur="1000"/>
                                        <p:tgtEl>
                                          <p:spTgt spid="38"/>
                                        </p:tgtEl>
                                      </p:cBhvr>
                                    </p:animEffect>
                                    <p:anim calcmode="lin" valueType="num">
                                      <p:cBhvr>
                                        <p:cTn id="62" dur="1000" fill="hold"/>
                                        <p:tgtEl>
                                          <p:spTgt spid="38"/>
                                        </p:tgtEl>
                                        <p:attrNameLst>
                                          <p:attrName>ppt_x</p:attrName>
                                        </p:attrNameLst>
                                      </p:cBhvr>
                                      <p:tavLst>
                                        <p:tav tm="0">
                                          <p:val>
                                            <p:strVal val="#ppt_x"/>
                                          </p:val>
                                        </p:tav>
                                        <p:tav tm="100000">
                                          <p:val>
                                            <p:strVal val="#ppt_x"/>
                                          </p:val>
                                        </p:tav>
                                      </p:tavLst>
                                    </p:anim>
                                    <p:anim calcmode="lin" valueType="num">
                                      <p:cBhvr>
                                        <p:cTn id="63" dur="1000" fill="hold"/>
                                        <p:tgtEl>
                                          <p:spTgt spid="38"/>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1000"/>
                                        <p:tgtEl>
                                          <p:spTgt spid="39"/>
                                        </p:tgtEl>
                                      </p:cBhvr>
                                    </p:animEffect>
                                    <p:anim calcmode="lin" valueType="num">
                                      <p:cBhvr>
                                        <p:cTn id="67" dur="1000" fill="hold"/>
                                        <p:tgtEl>
                                          <p:spTgt spid="39"/>
                                        </p:tgtEl>
                                        <p:attrNameLst>
                                          <p:attrName>ppt_x</p:attrName>
                                        </p:attrNameLst>
                                      </p:cBhvr>
                                      <p:tavLst>
                                        <p:tav tm="0">
                                          <p:val>
                                            <p:strVal val="#ppt_x"/>
                                          </p:val>
                                        </p:tav>
                                        <p:tav tm="100000">
                                          <p:val>
                                            <p:strVal val="#ppt_x"/>
                                          </p:val>
                                        </p:tav>
                                      </p:tavLst>
                                    </p:anim>
                                    <p:anim calcmode="lin" valueType="num">
                                      <p:cBhvr>
                                        <p:cTn id="68" dur="1000" fill="hold"/>
                                        <p:tgtEl>
                                          <p:spTgt spid="39"/>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1000"/>
                                        <p:tgtEl>
                                          <p:spTgt spid="5"/>
                                        </p:tgtEl>
                                      </p:cBhvr>
                                    </p:animEffect>
                                    <p:anim calcmode="lin" valueType="num">
                                      <p:cBhvr>
                                        <p:cTn id="72" dur="1000" fill="hold"/>
                                        <p:tgtEl>
                                          <p:spTgt spid="5"/>
                                        </p:tgtEl>
                                        <p:attrNameLst>
                                          <p:attrName>ppt_x</p:attrName>
                                        </p:attrNameLst>
                                      </p:cBhvr>
                                      <p:tavLst>
                                        <p:tav tm="0">
                                          <p:val>
                                            <p:strVal val="#ppt_x"/>
                                          </p:val>
                                        </p:tav>
                                        <p:tav tm="100000">
                                          <p:val>
                                            <p:strVal val="#ppt_x"/>
                                          </p:val>
                                        </p:tav>
                                      </p:tavLst>
                                    </p:anim>
                                    <p:anim calcmode="lin" valueType="num">
                                      <p:cBhvr>
                                        <p:cTn id="73" dur="1000" fill="hold"/>
                                        <p:tgtEl>
                                          <p:spTgt spid="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1000"/>
                                        <p:tgtEl>
                                          <p:spTgt spid="7"/>
                                        </p:tgtEl>
                                      </p:cBhvr>
                                    </p:animEffect>
                                    <p:anim calcmode="lin" valueType="num">
                                      <p:cBhvr>
                                        <p:cTn id="82" dur="1000" fill="hold"/>
                                        <p:tgtEl>
                                          <p:spTgt spid="7"/>
                                        </p:tgtEl>
                                        <p:attrNameLst>
                                          <p:attrName>ppt_x</p:attrName>
                                        </p:attrNameLst>
                                      </p:cBhvr>
                                      <p:tavLst>
                                        <p:tav tm="0">
                                          <p:val>
                                            <p:strVal val="#ppt_x"/>
                                          </p:val>
                                        </p:tav>
                                        <p:tav tm="100000">
                                          <p:val>
                                            <p:strVal val="#ppt_x"/>
                                          </p:val>
                                        </p:tav>
                                      </p:tavLst>
                                    </p:anim>
                                    <p:anim calcmode="lin" valueType="num">
                                      <p:cBhvr>
                                        <p:cTn id="83" dur="1000" fill="hold"/>
                                        <p:tgtEl>
                                          <p:spTgt spid="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64"/>
                                        </p:tgtEl>
                                        <p:attrNameLst>
                                          <p:attrName>style.visibility</p:attrName>
                                        </p:attrNameLst>
                                      </p:cBhvr>
                                      <p:to>
                                        <p:strVal val="visible"/>
                                      </p:to>
                                    </p:set>
                                    <p:animEffect transition="in" filter="fade">
                                      <p:cBhvr>
                                        <p:cTn id="86" dur="1000"/>
                                        <p:tgtEl>
                                          <p:spTgt spid="64"/>
                                        </p:tgtEl>
                                      </p:cBhvr>
                                    </p:animEffect>
                                    <p:anim calcmode="lin" valueType="num">
                                      <p:cBhvr>
                                        <p:cTn id="87" dur="1000" fill="hold"/>
                                        <p:tgtEl>
                                          <p:spTgt spid="64"/>
                                        </p:tgtEl>
                                        <p:attrNameLst>
                                          <p:attrName>ppt_x</p:attrName>
                                        </p:attrNameLst>
                                      </p:cBhvr>
                                      <p:tavLst>
                                        <p:tav tm="0">
                                          <p:val>
                                            <p:strVal val="#ppt_x"/>
                                          </p:val>
                                        </p:tav>
                                        <p:tav tm="100000">
                                          <p:val>
                                            <p:strVal val="#ppt_x"/>
                                          </p:val>
                                        </p:tav>
                                      </p:tavLst>
                                    </p:anim>
                                    <p:anim calcmode="lin" valueType="num">
                                      <p:cBhvr>
                                        <p:cTn id="88" dur="1000" fill="hold"/>
                                        <p:tgtEl>
                                          <p:spTgt spid="64"/>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fade">
                                      <p:cBhvr>
                                        <p:cTn id="91" dur="1000"/>
                                        <p:tgtEl>
                                          <p:spTgt spid="63"/>
                                        </p:tgtEl>
                                      </p:cBhvr>
                                    </p:animEffect>
                                    <p:anim calcmode="lin" valueType="num">
                                      <p:cBhvr>
                                        <p:cTn id="92" dur="1000" fill="hold"/>
                                        <p:tgtEl>
                                          <p:spTgt spid="63"/>
                                        </p:tgtEl>
                                        <p:attrNameLst>
                                          <p:attrName>ppt_x</p:attrName>
                                        </p:attrNameLst>
                                      </p:cBhvr>
                                      <p:tavLst>
                                        <p:tav tm="0">
                                          <p:val>
                                            <p:strVal val="#ppt_x"/>
                                          </p:val>
                                        </p:tav>
                                        <p:tav tm="100000">
                                          <p:val>
                                            <p:strVal val="#ppt_x"/>
                                          </p:val>
                                        </p:tav>
                                      </p:tavLst>
                                    </p:anim>
                                    <p:anim calcmode="lin" valueType="num">
                                      <p:cBhvr>
                                        <p:cTn id="93"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35" grpId="0" animBg="1"/>
      <p:bldP spid="36" grpId="0" animBg="1"/>
      <p:bldP spid="38" grpId="0" animBg="1"/>
      <p:bldP spid="39" grpId="0" animBg="1"/>
      <p:bldP spid="120" grpId="0" animBg="1"/>
      <p:bldP spid="5" grpId="0" animBg="1"/>
      <p:bldP spid="42" grpId="0" animBg="1"/>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6196263"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324852" y="1235242"/>
            <a:ext cx="10335127" cy="1477328"/>
          </a:xfrm>
          <a:prstGeom prst="rect">
            <a:avLst/>
          </a:prstGeom>
          <a:noFill/>
        </p:spPr>
        <p:txBody>
          <a:bodyPr wrap="square" rtlCol="0">
            <a:spAutoFit/>
          </a:bodyPr>
          <a:lstStyle/>
          <a:p>
            <a:pPr marL="182880" indent="-182880">
              <a:lnSpc>
                <a:spcPct val="150000"/>
              </a:lnSpc>
              <a:buFont typeface="Arial" panose="020B0604020202020204" pitchFamily="34" charset="0"/>
              <a:buChar char="•"/>
            </a:pPr>
            <a:r>
              <a:rPr lang="en-US" sz="2000" dirty="0" smtClean="0">
                <a:latin typeface="Arial" panose="020B0604020202020204" pitchFamily="34" charset="0"/>
                <a:cs typeface="Arial" panose="020B0604020202020204" pitchFamily="34" charset="0"/>
              </a:rPr>
              <a:t>Risk and Compliance Update</a:t>
            </a:r>
          </a:p>
          <a:p>
            <a:pPr marL="182880" indent="-18288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NIST Cybersecurity Framework Introduction</a:t>
            </a:r>
          </a:p>
          <a:p>
            <a:pPr marL="182880" indent="-182880">
              <a:lnSpc>
                <a:spcPct val="150000"/>
              </a:lnSpc>
              <a:buFont typeface="Arial" panose="020B0604020202020204" pitchFamily="34" charset="0"/>
              <a:buChar char="•"/>
            </a:pPr>
            <a:r>
              <a:rPr lang="en-US" sz="2000" dirty="0">
                <a:solidFill>
                  <a:srgbClr val="3CA503"/>
                </a:solidFill>
                <a:latin typeface="Arial" panose="020B0604020202020204" pitchFamily="34" charset="0"/>
                <a:cs typeface="Arial" panose="020B0604020202020204" pitchFamily="34" charset="0"/>
              </a:rPr>
              <a:t>Initial Steps and Agency Impact</a:t>
            </a:r>
          </a:p>
        </p:txBody>
      </p:sp>
      <p:sp>
        <p:nvSpPr>
          <p:cNvPr id="4" name="Slide Number Placeholder 3"/>
          <p:cNvSpPr>
            <a:spLocks noGrp="1"/>
          </p:cNvSpPr>
          <p:nvPr>
            <p:ph type="sldNum" sz="quarter" idx="12"/>
          </p:nvPr>
        </p:nvSpPr>
        <p:spPr/>
        <p:txBody>
          <a:bodyPr/>
          <a:lstStyle/>
          <a:p>
            <a:pPr>
              <a:defRPr/>
            </a:pPr>
            <a:fld id="{9E2EE7D6-92C0-4934-9528-4960E62EF13C}"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1733738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52" y="312821"/>
            <a:ext cx="938463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Initial Steps</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324852" y="1235242"/>
            <a:ext cx="10716187" cy="378565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Build and roll-out Agency Maturity Profile Assessment (March/April, 2016)</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Determine assessment context questions</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Policy/Standards (Mid-Year)</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Update methodology</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Understand controls </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Build/update policy documents</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Compliance Self-Assessments</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Develop process </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Determine scope</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Roll-out</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More to come…</a:t>
            </a:r>
          </a:p>
          <a:p>
            <a:pPr marL="742950" lvl="1"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p:txBody>
      </p:sp>
      <p:sp>
        <p:nvSpPr>
          <p:cNvPr id="13" name="Slide Number Placeholder 12"/>
          <p:cNvSpPr>
            <a:spLocks noGrp="1"/>
          </p:cNvSpPr>
          <p:nvPr>
            <p:ph type="sldNum" sz="quarter" idx="12"/>
          </p:nvPr>
        </p:nvSpPr>
        <p:spPr/>
        <p:txBody>
          <a:bodyPr/>
          <a:lstStyle/>
          <a:p>
            <a:pPr>
              <a:defRPr/>
            </a:pPr>
            <a:fld id="{9E2EE7D6-92C0-4934-9528-4960E62EF13C}" type="slidenum">
              <a:rPr lang="en-US" smtClean="0"/>
              <a:pPr>
                <a:defRPr/>
              </a:pPr>
              <a:t>9</a:t>
            </a:fld>
            <a:endParaRPr lang="en-US" dirty="0"/>
          </a:p>
        </p:txBody>
      </p:sp>
      <p:sp>
        <p:nvSpPr>
          <p:cNvPr id="40" name="Footer Placeholder 39"/>
          <p:cNvSpPr>
            <a:spLocks noGrp="1"/>
          </p:cNvSpPr>
          <p:nvPr>
            <p:ph type="ftr" sz="quarter" idx="11"/>
          </p:nvPr>
        </p:nvSpPr>
        <p:spPr/>
        <p:txBody>
          <a:bodyPr/>
          <a:lstStyle/>
          <a:p>
            <a:pPr>
              <a:defRPr/>
            </a:pPr>
            <a:r>
              <a:rPr lang="en-US" dirty="0" smtClean="0"/>
              <a:t>Internal Use Only</a:t>
            </a:r>
            <a:endParaRPr lang="en-US" dirty="0"/>
          </a:p>
        </p:txBody>
      </p:sp>
    </p:spTree>
    <p:extLst>
      <p:ext uri="{BB962C8B-B14F-4D97-AF65-F5344CB8AC3E}">
        <p14:creationId xmlns:p14="http://schemas.microsoft.com/office/powerpoint/2010/main" val="26946943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_TEXT_SIZE" val="12"/>
</p:tagLst>
</file>

<file path=ppt/tags/tag2.xml><?xml version="1.0" encoding="utf-8"?>
<p:tagLst xmlns:a="http://schemas.openxmlformats.org/drawingml/2006/main" xmlns:r="http://schemas.openxmlformats.org/officeDocument/2006/relationships" xmlns:p="http://schemas.openxmlformats.org/presentationml/2006/main">
  <p:tag name="JPM_TEXT_SIZE" val="12"/>
</p:tagLst>
</file>

<file path=ppt/tags/tag3.xml><?xml version="1.0" encoding="utf-8"?>
<p:tagLst xmlns:a="http://schemas.openxmlformats.org/drawingml/2006/main" xmlns:r="http://schemas.openxmlformats.org/officeDocument/2006/relationships" xmlns:p="http://schemas.openxmlformats.org/presentationml/2006/main">
  <p:tag name="JPM_TEXT_SIZE" val="12"/>
</p:tagLst>
</file>

<file path=ppt/tags/tag4.xml><?xml version="1.0" encoding="utf-8"?>
<p:tagLst xmlns:a="http://schemas.openxmlformats.org/drawingml/2006/main" xmlns:r="http://schemas.openxmlformats.org/officeDocument/2006/relationships" xmlns:p="http://schemas.openxmlformats.org/presentationml/2006/main">
  <p:tag name="JPM_TEXT_SIZE" val="12"/>
</p:tagLst>
</file>

<file path=ppt/tags/tag5.xml><?xml version="1.0" encoding="utf-8"?>
<p:tagLst xmlns:a="http://schemas.openxmlformats.org/drawingml/2006/main" xmlns:r="http://schemas.openxmlformats.org/officeDocument/2006/relationships" xmlns:p="http://schemas.openxmlformats.org/presentationml/2006/main">
  <p:tag name="JPM_TEXT_SIZE" val="12"/>
</p:tagLst>
</file>

<file path=ppt/tags/tag6.xml><?xml version="1.0" encoding="utf-8"?>
<p:tagLst xmlns:a="http://schemas.openxmlformats.org/drawingml/2006/main" xmlns:r="http://schemas.openxmlformats.org/officeDocument/2006/relationships" xmlns:p="http://schemas.openxmlformats.org/presentationml/2006/main">
  <p:tag name="JPM_TEXT_SIZE" val="12"/>
</p:tagLst>
</file>

<file path=ppt/tags/tag7.xml><?xml version="1.0" encoding="utf-8"?>
<p:tagLst xmlns:a="http://schemas.openxmlformats.org/drawingml/2006/main" xmlns:r="http://schemas.openxmlformats.org/officeDocument/2006/relationships" xmlns:p="http://schemas.openxmlformats.org/presentationml/2006/main">
  <p:tag name="JPM_TEXT_SIZE" val="12"/>
</p:tagLst>
</file>

<file path=ppt/tags/tag8.xml><?xml version="1.0" encoding="utf-8"?>
<p:tagLst xmlns:a="http://schemas.openxmlformats.org/drawingml/2006/main" xmlns:r="http://schemas.openxmlformats.org/officeDocument/2006/relationships" xmlns:p="http://schemas.openxmlformats.org/presentationml/2006/main">
  <p:tag name="JPM_TEXT_SIZE" val="12"/>
</p:tagLst>
</file>

<file path=ppt/tags/tag9.xml><?xml version="1.0" encoding="utf-8"?>
<p:tagLst xmlns:a="http://schemas.openxmlformats.org/drawingml/2006/main" xmlns:r="http://schemas.openxmlformats.org/officeDocument/2006/relationships" xmlns:p="http://schemas.openxmlformats.org/presentationml/2006/main">
  <p:tag name="JPM_TEXT_SIZE" val="12"/>
</p:tagLst>
</file>

<file path=ppt/theme/theme1.xml><?xml version="1.0" encoding="utf-8"?>
<a:theme xmlns:a="http://schemas.openxmlformats.org/drawingml/2006/main" name="IOT_Powerpoint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44BB1F2791324FB4BDEDDE36A7D793" ma:contentTypeVersion="0" ma:contentTypeDescription="Create a new document." ma:contentTypeScope="" ma:versionID="e9dca677fdeb42842d35c373575761c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21F56A-35F4-4047-90C6-C3DF4761CA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73FEA28-2DBC-4CA7-9146-AB1168DF577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8D01D38-37FA-4511-ADC3-45B9A47652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IOT_Powerpoint template</Template>
  <TotalTime>8340</TotalTime>
  <Words>1529</Words>
  <Application>Microsoft Office PowerPoint</Application>
  <PresentationFormat>Widescreen</PresentationFormat>
  <Paragraphs>274</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LF_Kai</vt:lpstr>
      <vt:lpstr>Wingdings</vt:lpstr>
      <vt:lpstr>IOT_Powerpoint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Sacks, Bryan</dc:creator>
  <cp:lastModifiedBy>Sacks, Bryan</cp:lastModifiedBy>
  <cp:revision>139</cp:revision>
  <cp:lastPrinted>2016-02-18T16:12:50Z</cp:lastPrinted>
  <dcterms:created xsi:type="dcterms:W3CDTF">2015-12-03T18:08:59Z</dcterms:created>
  <dcterms:modified xsi:type="dcterms:W3CDTF">2016-02-22T14:25:10Z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0x0101009D44BB1F2791324FB4BDEDDE36A7D793</vt:lpwstr>
  </property>
</Properties>
</file>