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1" r:id="rId3"/>
    <p:sldId id="262" r:id="rId4"/>
    <p:sldId id="263" r:id="rId5"/>
    <p:sldId id="264" r:id="rId6"/>
    <p:sldId id="266" r:id="rId7"/>
    <p:sldId id="271" r:id="rId8"/>
    <p:sldId id="272" r:id="rId9"/>
  </p:sldIdLst>
  <p:sldSz cx="10790238" cy="7407275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33" userDrawn="1">
          <p15:clr>
            <a:srgbClr val="A4A3A4"/>
          </p15:clr>
        </p15:guide>
        <p15:guide id="2" pos="33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A503"/>
    <a:srgbClr val="40A44D"/>
    <a:srgbClr val="24375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90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-36"/>
      </p:cViewPr>
      <p:guideLst>
        <p:guide orient="horz" pos="2333"/>
        <p:guide pos="33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49A48-722C-4507-A3E1-D43274C1DBF3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696913"/>
            <a:ext cx="50768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1781E-030D-41ED-AA91-181A9CE68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6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463" y="991073"/>
            <a:ext cx="8205077" cy="2503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701432" y="3494450"/>
            <a:ext cx="7644490" cy="0"/>
          </a:xfrm>
          <a:prstGeom prst="line">
            <a:avLst/>
          </a:prstGeom>
          <a:ln w="63500">
            <a:solidFill>
              <a:srgbClr val="3CA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3416" y="3797062"/>
            <a:ext cx="7553167" cy="18929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41830" y="6865454"/>
            <a:ext cx="2427804" cy="39436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46E6EF-855D-44E8-9658-FC861902A998}" type="datetimeFigureOut">
              <a:rPr lang="en-US"/>
              <a:pPr>
                <a:defRPr/>
              </a:pPr>
              <a:t>2/24/2016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667" y="6865454"/>
            <a:ext cx="3416909" cy="39436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33004" y="6865454"/>
            <a:ext cx="2517722" cy="39436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397456-27FF-49F6-A11F-C281741E9A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06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-1405" y="0"/>
            <a:ext cx="10805693" cy="0"/>
          </a:xfrm>
          <a:prstGeom prst="line">
            <a:avLst/>
          </a:prstGeom>
          <a:ln w="127000">
            <a:solidFill>
              <a:srgbClr val="3CA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116" y="-66871"/>
            <a:ext cx="1757628" cy="180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4050" y="1673495"/>
            <a:ext cx="10790238" cy="0"/>
          </a:xfrm>
          <a:prstGeom prst="line">
            <a:avLst/>
          </a:prstGeom>
          <a:ln w="25400">
            <a:solidFill>
              <a:srgbClr val="3CA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12" y="296634"/>
            <a:ext cx="9711214" cy="123454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12" y="1728367"/>
            <a:ext cx="9711214" cy="48884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9512" y="6865454"/>
            <a:ext cx="2517722" cy="39436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6177F01-1C3B-4279-941C-6BE70F1C1B66}" type="datetimeFigureOut">
              <a:rPr lang="en-US"/>
              <a:pPr>
                <a:defRPr/>
              </a:pPr>
              <a:t>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667" y="6865454"/>
            <a:ext cx="3416909" cy="39436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33004" y="6865454"/>
            <a:ext cx="2517722" cy="39436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AD7B0C-D7DB-4D3C-9438-3553BB9B6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25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-15452" y="0"/>
            <a:ext cx="10805693" cy="0"/>
          </a:xfrm>
          <a:prstGeom prst="line">
            <a:avLst/>
          </a:prstGeom>
          <a:ln w="127000">
            <a:solidFill>
              <a:srgbClr val="3CA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12" y="296634"/>
            <a:ext cx="9711214" cy="123454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12" y="1728367"/>
            <a:ext cx="9711214" cy="48884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9512" y="6865454"/>
            <a:ext cx="2517722" cy="39436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9780972-7AAD-4875-9E31-1A9B98109C94}" type="datetimeFigureOut">
              <a:rPr lang="en-US"/>
              <a:pPr>
                <a:defRPr/>
              </a:pPr>
              <a:t>2/24/2016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667" y="6865454"/>
            <a:ext cx="3416909" cy="39436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33004" y="6865454"/>
            <a:ext cx="2517722" cy="39436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0F08FE-8DE4-4F09-9B40-DE62189675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38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-2810" y="0"/>
            <a:ext cx="10793048" cy="0"/>
          </a:xfrm>
          <a:prstGeom prst="line">
            <a:avLst/>
          </a:prstGeom>
          <a:ln w="127000">
            <a:solidFill>
              <a:srgbClr val="3CA5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93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3662" y="1855156"/>
            <a:ext cx="8092679" cy="47513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6" indent="0" algn="ctr">
              <a:buNone/>
              <a:defRPr sz="1800"/>
            </a:lvl3pPr>
            <a:lvl4pPr marL="1371594" indent="0" algn="ctr">
              <a:buNone/>
              <a:defRPr sz="1600"/>
            </a:lvl4pPr>
            <a:lvl5pPr marL="1828793" indent="0" algn="ctr">
              <a:buNone/>
              <a:defRPr sz="1600"/>
            </a:lvl5pPr>
            <a:lvl6pPr marL="2285990" indent="0" algn="ctr">
              <a:buNone/>
              <a:defRPr sz="1600"/>
            </a:lvl6pPr>
            <a:lvl7pPr marL="2743188" indent="0" algn="ctr">
              <a:buNone/>
              <a:defRPr sz="1600"/>
            </a:lvl7pPr>
            <a:lvl8pPr marL="3200386" indent="0" algn="ctr">
              <a:buNone/>
              <a:defRPr sz="1600"/>
            </a:lvl8pPr>
            <a:lvl9pPr marL="3657584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1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285948">
            <a:off x="-1354395" y="-4638120"/>
            <a:ext cx="13757553" cy="1678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79" r:id="rId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19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39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59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793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599" indent="-228599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7" indent="-228599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5" indent="-228599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3" indent="-228599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391" indent="-228599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8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6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3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annamalai@iot.I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DISASTER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20000"/>
              </a:spcBef>
              <a:buNone/>
            </a:pPr>
            <a:r>
              <a:rPr lang="en-US" sz="4400" b="1" dirty="0"/>
              <a:t>Ram Annamalai</a:t>
            </a:r>
            <a:endParaRPr lang="en-US" sz="4400" dirty="0"/>
          </a:p>
          <a:p>
            <a:pPr marL="0" indent="0" algn="ctr">
              <a:spcBef>
                <a:spcPct val="20000"/>
              </a:spcBef>
              <a:buNone/>
            </a:pPr>
            <a:r>
              <a:rPr lang="en-US" dirty="0" smtClean="0"/>
              <a:t>Disaster Recovery Project Manager</a:t>
            </a:r>
            <a:endParaRPr lang="en-US" dirty="0"/>
          </a:p>
          <a:p>
            <a:pPr marL="0" indent="0" algn="ctr">
              <a:spcBef>
                <a:spcPct val="20000"/>
              </a:spcBef>
              <a:buNone/>
            </a:pPr>
            <a:r>
              <a:rPr lang="en-US" dirty="0" smtClean="0"/>
              <a:t>Indiana </a:t>
            </a:r>
            <a:r>
              <a:rPr lang="en-US" dirty="0"/>
              <a:t>Office of Technology</a:t>
            </a:r>
          </a:p>
          <a:p>
            <a:pPr marL="0" indent="0" algn="ctr">
              <a:spcBef>
                <a:spcPct val="20000"/>
              </a:spcBef>
              <a:buNone/>
            </a:pPr>
            <a:r>
              <a:rPr lang="en-US" dirty="0"/>
              <a:t>100 N. Senate Ave.</a:t>
            </a:r>
          </a:p>
          <a:p>
            <a:pPr marL="0" indent="0" algn="ctr">
              <a:spcBef>
                <a:spcPct val="20000"/>
              </a:spcBef>
              <a:buNone/>
            </a:pPr>
            <a:r>
              <a:rPr lang="en-US" dirty="0"/>
              <a:t>IGCN Mail Stop N551</a:t>
            </a:r>
          </a:p>
          <a:p>
            <a:pPr marL="0" indent="0" algn="ctr">
              <a:spcBef>
                <a:spcPct val="20000"/>
              </a:spcBef>
              <a:buNone/>
            </a:pPr>
            <a:r>
              <a:rPr lang="en-US" dirty="0"/>
              <a:t>Indianapolis, IN 46204</a:t>
            </a:r>
          </a:p>
          <a:p>
            <a:pPr marL="0" indent="0" algn="ctr">
              <a:spcBef>
                <a:spcPct val="20000"/>
              </a:spcBef>
              <a:buNone/>
            </a:pPr>
            <a:r>
              <a:rPr lang="en-US" dirty="0"/>
              <a:t>Desk: (317) 232-3206</a:t>
            </a:r>
          </a:p>
          <a:p>
            <a:pPr marL="0" indent="0" algn="ctr">
              <a:spcBef>
                <a:spcPct val="20000"/>
              </a:spcBef>
              <a:buNone/>
            </a:pPr>
            <a:r>
              <a:rPr lang="en-US" dirty="0">
                <a:hlinkClick r:id="rId2"/>
              </a:rPr>
              <a:t>rannamalai@iot.IN.gov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7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12" y="296634"/>
            <a:ext cx="9711214" cy="960358"/>
          </a:xfrm>
        </p:spPr>
        <p:txBody>
          <a:bodyPr/>
          <a:lstStyle/>
          <a:p>
            <a:r>
              <a:rPr lang="en-US" b="1" dirty="0" smtClean="0"/>
              <a:t>IOT Infrastructure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75" y="1660988"/>
            <a:ext cx="9711214" cy="5678910"/>
          </a:xfrm>
        </p:spPr>
        <p:txBody>
          <a:bodyPr/>
          <a:lstStyle/>
          <a:p>
            <a:pPr lvl="1"/>
            <a:r>
              <a:rPr lang="en-US" dirty="0" smtClean="0"/>
              <a:t>WAN</a:t>
            </a:r>
            <a:endParaRPr lang="en-US" dirty="0"/>
          </a:p>
          <a:p>
            <a:pPr lvl="2"/>
            <a:r>
              <a:rPr lang="en-US" dirty="0" smtClean="0"/>
              <a:t>Four 10 GB Redundant connectivity for intranet and protected zone supported systems</a:t>
            </a:r>
          </a:p>
          <a:p>
            <a:pPr lvl="1"/>
            <a:r>
              <a:rPr lang="en-US" dirty="0" smtClean="0"/>
              <a:t>Network</a:t>
            </a:r>
          </a:p>
          <a:p>
            <a:pPr lvl="2"/>
            <a:r>
              <a:rPr lang="en-US" dirty="0" smtClean="0"/>
              <a:t>Upgraded network infrastructure to have the same network redundancy as the primary data center in Indianapolis</a:t>
            </a:r>
          </a:p>
          <a:p>
            <a:pPr lvl="2"/>
            <a:r>
              <a:rPr lang="en-US" dirty="0" smtClean="0"/>
              <a:t>Stretched IP Capabilities where Indianapolis IP addresses are now available in Bloomington</a:t>
            </a:r>
          </a:p>
          <a:p>
            <a:pPr lvl="1"/>
            <a:r>
              <a:rPr lang="en-US" dirty="0" smtClean="0"/>
              <a:t>Storage </a:t>
            </a:r>
          </a:p>
          <a:p>
            <a:pPr lvl="2"/>
            <a:r>
              <a:rPr lang="en-US" dirty="0" err="1" smtClean="0"/>
              <a:t>XtremIO</a:t>
            </a:r>
            <a:r>
              <a:rPr lang="en-US" dirty="0" smtClean="0"/>
              <a:t> – Flash based Storage </a:t>
            </a:r>
          </a:p>
          <a:p>
            <a:pPr lvl="3"/>
            <a:r>
              <a:rPr lang="en-US" dirty="0" smtClean="0"/>
              <a:t>VPLEX – Synchronous replication (real time)</a:t>
            </a:r>
          </a:p>
          <a:p>
            <a:pPr lvl="3"/>
            <a:r>
              <a:rPr lang="en-US" dirty="0" err="1" smtClean="0"/>
              <a:t>RecoverPoint</a:t>
            </a:r>
            <a:r>
              <a:rPr lang="en-US" dirty="0" smtClean="0"/>
              <a:t> – Asynchronous replication (close to real time with </a:t>
            </a:r>
            <a:r>
              <a:rPr lang="en-US" dirty="0" err="1" smtClean="0"/>
              <a:t>RecoverPoints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Proxy</a:t>
            </a:r>
          </a:p>
          <a:p>
            <a:pPr lvl="2"/>
            <a:r>
              <a:rPr lang="en-US" dirty="0" smtClean="0"/>
              <a:t>NetScaler GSLB (Global Site Load Balancer)</a:t>
            </a:r>
          </a:p>
          <a:p>
            <a:pPr lvl="1"/>
            <a:r>
              <a:rPr lang="en-US" dirty="0" smtClean="0"/>
              <a:t>Stretch Clustering</a:t>
            </a:r>
          </a:p>
          <a:p>
            <a:pPr lvl="2"/>
            <a:r>
              <a:rPr lang="en-US" dirty="0" smtClean="0"/>
              <a:t>SQL Cluster, Oracle Fail Safe (Windows) and Active </a:t>
            </a:r>
            <a:r>
              <a:rPr lang="en-US" dirty="0" err="1" smtClean="0"/>
              <a:t>DataGuard</a:t>
            </a:r>
            <a:r>
              <a:rPr lang="en-US" dirty="0" smtClean="0"/>
              <a:t>, VMware ESX MHA Clusters</a:t>
            </a:r>
          </a:p>
          <a:p>
            <a:pPr lvl="3"/>
            <a:endParaRPr lang="en-US" dirty="0"/>
          </a:p>
          <a:p>
            <a:pPr marL="1371594" lvl="3" indent="0">
              <a:buNone/>
            </a:pPr>
            <a:endParaRPr lang="en-US" dirty="0" smtClean="0"/>
          </a:p>
          <a:p>
            <a:pPr marL="1371594" lvl="3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457198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b="1" dirty="0" smtClean="0"/>
              <a:t>DR planning and testing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880" y="1702766"/>
            <a:ext cx="9711214" cy="5800762"/>
          </a:xfrm>
          <a:ln>
            <a:solidFill>
              <a:schemeClr val="accent1"/>
            </a:solidFill>
          </a:ln>
        </p:spPr>
        <p:txBody>
          <a:bodyPr/>
          <a:lstStyle/>
          <a:p>
            <a:pPr lvl="1"/>
            <a:r>
              <a:rPr lang="en-US" dirty="0" smtClean="0"/>
              <a:t>Infrastructure upgrades helped IOT to streamline and improve the DR planning and testing process</a:t>
            </a:r>
          </a:p>
          <a:p>
            <a:pPr marL="457198" lvl="1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Planning</a:t>
            </a:r>
          </a:p>
          <a:p>
            <a:pPr lvl="3"/>
            <a:r>
              <a:rPr lang="en-US" sz="2000" dirty="0" smtClean="0"/>
              <a:t>Reduced complexity architecting a system for DR</a:t>
            </a:r>
          </a:p>
          <a:p>
            <a:pPr lvl="3"/>
            <a:r>
              <a:rPr lang="en-US" sz="2000" dirty="0" smtClean="0"/>
              <a:t>Minimized  technical, administration, and logistics overhead</a:t>
            </a:r>
          </a:p>
          <a:p>
            <a:pPr lvl="3"/>
            <a:r>
              <a:rPr lang="en-US" sz="2000" dirty="0" smtClean="0"/>
              <a:t>Improved standards</a:t>
            </a:r>
          </a:p>
          <a:p>
            <a:pPr marL="1371594" lvl="3" indent="0">
              <a:buNone/>
            </a:pPr>
            <a:endParaRPr lang="en-US" sz="2000" dirty="0" smtClean="0"/>
          </a:p>
          <a:p>
            <a:pPr lvl="2"/>
            <a:r>
              <a:rPr lang="en-US" dirty="0" smtClean="0"/>
              <a:t>Testing</a:t>
            </a:r>
          </a:p>
          <a:p>
            <a:pPr lvl="3"/>
            <a:r>
              <a:rPr lang="en-US" sz="2000" dirty="0"/>
              <a:t>Automation </a:t>
            </a:r>
            <a:r>
              <a:rPr lang="en-US" sz="2000" dirty="0" smtClean="0"/>
              <a:t>reduced the </a:t>
            </a:r>
            <a:r>
              <a:rPr lang="en-US" sz="2000" dirty="0"/>
              <a:t>support over head</a:t>
            </a:r>
          </a:p>
          <a:p>
            <a:pPr lvl="3"/>
            <a:r>
              <a:rPr lang="en-US" sz="2000" dirty="0"/>
              <a:t>Improved RTOs </a:t>
            </a:r>
            <a:r>
              <a:rPr lang="en-US" sz="2000" dirty="0" smtClean="0"/>
              <a:t>translated in to lesser time window </a:t>
            </a:r>
          </a:p>
          <a:p>
            <a:pPr lvl="3"/>
            <a:r>
              <a:rPr lang="en-US" sz="2000" dirty="0" smtClean="0"/>
              <a:t>Capability to plan multiple systems </a:t>
            </a:r>
          </a:p>
          <a:p>
            <a:pPr marL="1371594" lvl="3" indent="0">
              <a:buNone/>
            </a:pPr>
            <a:endParaRPr lang="en-US" dirty="0"/>
          </a:p>
          <a:p>
            <a:pPr marL="914396" lvl="2" indent="0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marL="914396" lvl="2" indent="0">
              <a:buNone/>
            </a:pPr>
            <a:endParaRPr lang="en-US" dirty="0" smtClean="0"/>
          </a:p>
          <a:p>
            <a:pPr marL="914396" lvl="2" indent="0">
              <a:buNone/>
            </a:pPr>
            <a:endParaRPr lang="en-US" dirty="0"/>
          </a:p>
          <a:p>
            <a:pPr lvl="1"/>
            <a:endParaRPr lang="en-US" cap="all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198" lvl="1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marL="457198" lvl="1" indent="0">
              <a:buNone/>
            </a:pPr>
            <a:endParaRPr lang="en-US" dirty="0"/>
          </a:p>
          <a:p>
            <a:pPr marL="45719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6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 Testing Activities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Agency </a:t>
            </a:r>
            <a:r>
              <a:rPr lang="en-US" dirty="0"/>
              <a:t>partnership and collaboration with IOT to perform DR testing continues with more enthusiasm than </a:t>
            </a:r>
            <a:r>
              <a:rPr lang="en-US" dirty="0" smtClean="0"/>
              <a:t>ever, as last year </a:t>
            </a:r>
            <a:r>
              <a:rPr lang="en-US" dirty="0"/>
              <a:t>saw </a:t>
            </a:r>
            <a:r>
              <a:rPr lang="en-US" dirty="0" smtClean="0"/>
              <a:t>agencies </a:t>
            </a:r>
            <a:r>
              <a:rPr lang="en-US" dirty="0"/>
              <a:t>actively participating in the testing </a:t>
            </a:r>
            <a:r>
              <a:rPr lang="en-US" dirty="0" smtClean="0"/>
              <a:t>activities</a:t>
            </a:r>
            <a:endParaRPr lang="en-US" dirty="0"/>
          </a:p>
          <a:p>
            <a:r>
              <a:rPr lang="en-US" dirty="0"/>
              <a:t>DOR, DCS, INDOT, BOAH, DFR, FSSA, ISL, ATG, LOT, DHS, ISDH, </a:t>
            </a:r>
            <a:r>
              <a:rPr lang="en-US" dirty="0" smtClean="0"/>
              <a:t>IFA, IOT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5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 meets MHA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12" y="1728367"/>
            <a:ext cx="9711214" cy="5500206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IOT is in crossroads between Disaster Recovery (DR) and     Multi-site High Availability (MHA)</a:t>
            </a:r>
          </a:p>
          <a:p>
            <a:pPr lvl="1"/>
            <a:r>
              <a:rPr lang="en-US" dirty="0" smtClean="0"/>
              <a:t>IOT still in the testing phase</a:t>
            </a:r>
          </a:p>
          <a:p>
            <a:pPr lvl="1"/>
            <a:r>
              <a:rPr lang="en-US" dirty="0" smtClean="0"/>
              <a:t>Finalizing planned versus unplanned Recovery Time Objective for MHA systems with improved Recover Point Objective </a:t>
            </a:r>
          </a:p>
          <a:p>
            <a:pPr lvl="1"/>
            <a:r>
              <a:rPr lang="en-US" dirty="0" smtClean="0"/>
              <a:t>New Standards are being established </a:t>
            </a:r>
          </a:p>
          <a:p>
            <a:pPr marL="0" indent="0">
              <a:buNone/>
            </a:pPr>
            <a:endParaRPr lang="en-US" b="1" u="sng" dirty="0" smtClean="0"/>
          </a:p>
          <a:p>
            <a:pPr marL="457198" lvl="1" indent="0">
              <a:buNone/>
            </a:pPr>
            <a:endParaRPr lang="en-US" dirty="0" smtClean="0"/>
          </a:p>
          <a:p>
            <a:pPr marL="457198" lvl="1" indent="0">
              <a:buNone/>
            </a:pPr>
            <a:endParaRPr lang="en-US" dirty="0" smtClean="0"/>
          </a:p>
          <a:p>
            <a:pPr marL="457198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198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Expectations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12" y="1728367"/>
            <a:ext cx="9711214" cy="5509831"/>
          </a:xfrm>
        </p:spPr>
        <p:txBody>
          <a:bodyPr/>
          <a:lstStyle/>
          <a:p>
            <a:r>
              <a:rPr lang="en-US" dirty="0" smtClean="0"/>
              <a:t>IOT to provide MHA as an option only to new systems with a request for a Disaster Recovery Plan</a:t>
            </a:r>
          </a:p>
          <a:p>
            <a:r>
              <a:rPr lang="en-US" dirty="0" smtClean="0"/>
              <a:t>IOT teams will review and identify all the requirements to work out options before any commitment made on Multi-site High Availability or Disaster Recovery </a:t>
            </a:r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Application supportability</a:t>
            </a:r>
            <a:endParaRPr lang="en-US" dirty="0" smtClean="0"/>
          </a:p>
          <a:p>
            <a:pPr lvl="1"/>
            <a:r>
              <a:rPr lang="en-US" dirty="0" smtClean="0"/>
              <a:t>Licensing</a:t>
            </a:r>
            <a:endParaRPr lang="en-US" dirty="0" smtClean="0"/>
          </a:p>
          <a:p>
            <a:pPr lvl="1"/>
            <a:r>
              <a:rPr lang="en-US" dirty="0" smtClean="0"/>
              <a:t>Core </a:t>
            </a:r>
            <a:r>
              <a:rPr lang="en-US" dirty="0" smtClean="0"/>
              <a:t>IOT Infrastructure dependency</a:t>
            </a:r>
          </a:p>
          <a:p>
            <a:pPr lvl="1"/>
            <a:r>
              <a:rPr lang="en-US" dirty="0" smtClean="0"/>
              <a:t>Inter-Agency </a:t>
            </a:r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Protected Zone</a:t>
            </a:r>
          </a:p>
          <a:p>
            <a:pPr lvl="1"/>
            <a:r>
              <a:rPr lang="en-US" dirty="0" smtClean="0"/>
              <a:t>Costs</a:t>
            </a:r>
          </a:p>
          <a:p>
            <a:r>
              <a:rPr lang="en-US" dirty="0" smtClean="0"/>
              <a:t>Systems </a:t>
            </a:r>
            <a:r>
              <a:rPr lang="en-US" dirty="0"/>
              <a:t>will be initially in a hybrid MHA/DR mode with a roadmap to the possibility of MHA</a:t>
            </a:r>
          </a:p>
          <a:p>
            <a:pPr marL="45719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19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0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&amp;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Goals</a:t>
            </a:r>
          </a:p>
          <a:p>
            <a:r>
              <a:rPr lang="en-US" dirty="0" smtClean="0"/>
              <a:t>Traditional DR plan with critical classification </a:t>
            </a:r>
          </a:p>
          <a:p>
            <a:r>
              <a:rPr lang="en-US" dirty="0" smtClean="0"/>
              <a:t>Continue working on DR testing in some case scheduling multiple systems at the same time</a:t>
            </a:r>
          </a:p>
          <a:p>
            <a:r>
              <a:rPr lang="en-US" dirty="0" smtClean="0"/>
              <a:t>Communicate Milestone when a system is completely supported on MHA end to end</a:t>
            </a:r>
          </a:p>
          <a:p>
            <a:pPr marL="0" indent="0">
              <a:buNone/>
            </a:pPr>
            <a:r>
              <a:rPr lang="en-US" b="1" u="sng" dirty="0" smtClean="0"/>
              <a:t>Challenges</a:t>
            </a:r>
            <a:endParaRPr lang="en-US" b="1" u="sng" dirty="0"/>
          </a:p>
          <a:p>
            <a:r>
              <a:rPr lang="en-US" dirty="0" smtClean="0"/>
              <a:t>Power Expansion delayed a year </a:t>
            </a:r>
          </a:p>
          <a:p>
            <a:r>
              <a:rPr lang="en-US" dirty="0" smtClean="0"/>
              <a:t>Man Power </a:t>
            </a:r>
          </a:p>
          <a:p>
            <a:r>
              <a:rPr lang="en-US" dirty="0" smtClean="0"/>
              <a:t>Protected Zone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6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 Level Supported</a:t>
            </a:r>
            <a:br>
              <a:rPr lang="en-US" dirty="0" smtClean="0"/>
            </a:br>
            <a:r>
              <a:rPr lang="en-US" dirty="0" smtClean="0"/>
              <a:t>MHA/DR MATRIX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2" y="1872667"/>
            <a:ext cx="9410739" cy="502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3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OT_Powerpoin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IOT_Powerpoint template</Template>
  <TotalTime>2261</TotalTime>
  <Words>420</Words>
  <Application>Microsoft Office PowerPoint</Application>
  <PresentationFormat>Custom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IOT_Powerpoint template</vt:lpstr>
      <vt:lpstr>EVOLUTION OF DISASTER RECOVERY</vt:lpstr>
      <vt:lpstr>IOT Infrastructure Update</vt:lpstr>
      <vt:lpstr>DR planning and testing </vt:lpstr>
      <vt:lpstr>DR Testing Activities 2015</vt:lpstr>
      <vt:lpstr>DR meets MHA</vt:lpstr>
      <vt:lpstr>Setting Expectations       </vt:lpstr>
      <vt:lpstr>Goals &amp; Challenges</vt:lpstr>
      <vt:lpstr>High Level Supported MHA/DR MATRIX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Jim</dc:creator>
  <cp:lastModifiedBy>Annamalai, Ram</cp:lastModifiedBy>
  <cp:revision>72</cp:revision>
  <cp:lastPrinted>2015-04-17T12:21:37Z</cp:lastPrinted>
  <dcterms:created xsi:type="dcterms:W3CDTF">2015-04-15T12:39:22Z</dcterms:created>
  <dcterms:modified xsi:type="dcterms:W3CDTF">2016-02-24T12:50:17Z</dcterms:modified>
</cp:coreProperties>
</file>