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56" r:id="rId2"/>
    <p:sldId id="257" r:id="rId3"/>
    <p:sldId id="259" r:id="rId4"/>
    <p:sldId id="258" r:id="rId5"/>
    <p:sldId id="260" r:id="rId6"/>
    <p:sldId id="261" r:id="rId7"/>
    <p:sldId id="267" r:id="rId8"/>
    <p:sldId id="268" r:id="rId9"/>
    <p:sldId id="262" r:id="rId10"/>
    <p:sldId id="263" r:id="rId11"/>
    <p:sldId id="266" r:id="rId12"/>
    <p:sldId id="264"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thy" initials="C" lastIdx="1" clrIdx="0">
    <p:extLst>
      <p:ext uri="{19B8F6BF-5375-455C-9EA6-DF929625EA0E}">
        <p15:presenceInfo xmlns:p15="http://schemas.microsoft.com/office/powerpoint/2012/main" userId="Cath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3" autoAdjust="0"/>
    <p:restoredTop sz="94660"/>
  </p:normalViewPr>
  <p:slideViewPr>
    <p:cSldViewPr snapToGrid="0">
      <p:cViewPr varScale="1">
        <p:scale>
          <a:sx n="106" d="100"/>
          <a:sy n="106" d="100"/>
        </p:scale>
        <p:origin x="180" y="108"/>
      </p:cViewPr>
      <p:guideLst/>
    </p:cSldViewPr>
  </p:slideViewPr>
  <p:notesTextViewPr>
    <p:cViewPr>
      <p:scale>
        <a:sx n="1" d="1"/>
        <a:sy n="1" d="1"/>
      </p:scale>
      <p:origin x="0" y="0"/>
    </p:cViewPr>
  </p:notesTextViewPr>
  <p:notesViewPr>
    <p:cSldViewPr snapToGrid="0">
      <p:cViewPr varScale="1">
        <p:scale>
          <a:sx n="51" d="100"/>
          <a:sy n="51" d="100"/>
        </p:scale>
        <p:origin x="2309" y="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42C626-A0C8-4374-AF2B-148BE2C59B55}" type="datetimeFigureOut">
              <a:rPr lang="en-US" smtClean="0"/>
              <a:t>5/23/2017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DBC3C0-662A-452D-8CCE-50A566EF8177}" type="slidenum">
              <a:rPr lang="en-US" smtClean="0"/>
              <a:t>‹#›</a:t>
            </a:fld>
            <a:endParaRPr lang="en-US"/>
          </a:p>
        </p:txBody>
      </p:sp>
    </p:spTree>
    <p:extLst>
      <p:ext uri="{BB962C8B-B14F-4D97-AF65-F5344CB8AC3E}">
        <p14:creationId xmlns:p14="http://schemas.microsoft.com/office/powerpoint/2010/main" val="2729383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 myself &amp; others that maybe attending</a:t>
            </a:r>
          </a:p>
        </p:txBody>
      </p:sp>
      <p:sp>
        <p:nvSpPr>
          <p:cNvPr id="4" name="Slide Number Placeholder 3"/>
          <p:cNvSpPr>
            <a:spLocks noGrp="1"/>
          </p:cNvSpPr>
          <p:nvPr>
            <p:ph type="sldNum" sz="quarter" idx="10"/>
          </p:nvPr>
        </p:nvSpPr>
        <p:spPr/>
        <p:txBody>
          <a:bodyPr/>
          <a:lstStyle/>
          <a:p>
            <a:fld id="{28DBC3C0-662A-452D-8CCE-50A566EF8177}" type="slidenum">
              <a:rPr lang="en-US" smtClean="0"/>
              <a:t>1</a:t>
            </a:fld>
            <a:endParaRPr lang="en-US"/>
          </a:p>
        </p:txBody>
      </p:sp>
    </p:spTree>
    <p:extLst>
      <p:ext uri="{BB962C8B-B14F-4D97-AF65-F5344CB8AC3E}">
        <p14:creationId xmlns:p14="http://schemas.microsoft.com/office/powerpoint/2010/main" val="23855722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know that the last thing we all need is “another meeting” that</a:t>
            </a:r>
            <a:r>
              <a:rPr lang="en-US" baseline="0" dirty="0"/>
              <a:t> requires us to leave our offices…, acknowledging this in the beginning we incorporated alternative meeting formats &amp; opportunities within our by-laws.  We have conducted email meetings very successfully. </a:t>
            </a:r>
            <a:endParaRPr lang="en-US" dirty="0"/>
          </a:p>
        </p:txBody>
      </p:sp>
      <p:sp>
        <p:nvSpPr>
          <p:cNvPr id="4" name="Slide Number Placeholder 3"/>
          <p:cNvSpPr>
            <a:spLocks noGrp="1"/>
          </p:cNvSpPr>
          <p:nvPr>
            <p:ph type="sldNum" sz="quarter" idx="10"/>
          </p:nvPr>
        </p:nvSpPr>
        <p:spPr/>
        <p:txBody>
          <a:bodyPr/>
          <a:lstStyle/>
          <a:p>
            <a:fld id="{28DBC3C0-662A-452D-8CCE-50A566EF8177}" type="slidenum">
              <a:rPr lang="en-US" smtClean="0"/>
              <a:t>10</a:t>
            </a:fld>
            <a:endParaRPr lang="en-US"/>
          </a:p>
        </p:txBody>
      </p:sp>
    </p:spTree>
    <p:extLst>
      <p:ext uri="{BB962C8B-B14F-4D97-AF65-F5344CB8AC3E}">
        <p14:creationId xmlns:p14="http://schemas.microsoft.com/office/powerpoint/2010/main" val="16122908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association wanted a logo to better define who we are, so we offered a logo contest to high school students throughout Indiana.  Jensen </a:t>
            </a:r>
            <a:r>
              <a:rPr lang="en-US" dirty="0" err="1"/>
              <a:t>Brumbaugh</a:t>
            </a:r>
            <a:r>
              <a:rPr lang="en-US" dirty="0"/>
              <a:t>, a senior at Carroll High School (north of Ft Wayne) was our winner.</a:t>
            </a:r>
          </a:p>
          <a:p>
            <a:endParaRPr lang="en-US" dirty="0"/>
          </a:p>
          <a:p>
            <a:endParaRPr lang="en-US" dirty="0"/>
          </a:p>
          <a:p>
            <a:r>
              <a:rPr lang="en-US" dirty="0"/>
              <a:t>. </a:t>
            </a:r>
            <a:r>
              <a:rPr lang="en-US" sz="1200" kern="1200" dirty="0">
                <a:solidFill>
                  <a:schemeClr val="tx1"/>
                </a:solidFill>
                <a:effectLst/>
                <a:latin typeface="+mn-lt"/>
                <a:ea typeface="+mn-ea"/>
                <a:cs typeface="+mn-cs"/>
              </a:rPr>
              <a:t>"My name is Jensen </a:t>
            </a:r>
            <a:r>
              <a:rPr lang="en-US" sz="1200" kern="1200" dirty="0" err="1">
                <a:solidFill>
                  <a:schemeClr val="tx1"/>
                </a:solidFill>
                <a:effectLst/>
                <a:latin typeface="+mn-lt"/>
                <a:ea typeface="+mn-ea"/>
                <a:cs typeface="+mn-cs"/>
              </a:rPr>
              <a:t>Brumbaugh</a:t>
            </a:r>
            <a:r>
              <a:rPr lang="en-US" sz="1200" kern="1200" dirty="0">
                <a:solidFill>
                  <a:schemeClr val="tx1"/>
                </a:solidFill>
                <a:effectLst/>
                <a:latin typeface="+mn-lt"/>
                <a:ea typeface="+mn-ea"/>
                <a:cs typeface="+mn-cs"/>
              </a:rPr>
              <a:t>, and I have designed a logo for your scholarship. I am a senior at Carroll High School in Fort Wayne, IN and was informed about this scholarship. I am going to Indiana University Bloomington next year for an interior design degree, but I have taken multiple graphic design classes in high school. I used adobe illustrator program and can affirm that this is 100% my work. If you have any questions then please feel free to email me back under this same address. I can change anything if you would like me to. I have provided many examples and you can choose whichever one that you would like. If you need any links resent then I can do that also. Thank you so much!"</a:t>
            </a:r>
            <a:endParaRPr lang="en-US" dirty="0"/>
          </a:p>
        </p:txBody>
      </p:sp>
      <p:sp>
        <p:nvSpPr>
          <p:cNvPr id="4" name="Slide Number Placeholder 3"/>
          <p:cNvSpPr>
            <a:spLocks noGrp="1"/>
          </p:cNvSpPr>
          <p:nvPr>
            <p:ph type="sldNum" sz="quarter" idx="10"/>
          </p:nvPr>
        </p:nvSpPr>
        <p:spPr/>
        <p:txBody>
          <a:bodyPr/>
          <a:lstStyle/>
          <a:p>
            <a:fld id="{28DBC3C0-662A-452D-8CCE-50A566EF8177}" type="slidenum">
              <a:rPr lang="en-US" smtClean="0"/>
              <a:t>11</a:t>
            </a:fld>
            <a:endParaRPr lang="en-US"/>
          </a:p>
        </p:txBody>
      </p:sp>
    </p:spTree>
    <p:extLst>
      <p:ext uri="{BB962C8B-B14F-4D97-AF65-F5344CB8AC3E}">
        <p14:creationId xmlns:p14="http://schemas.microsoft.com/office/powerpoint/2010/main" val="3673668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2011 Indiana Governor’s Council for the ADA myself &amp; Tony</a:t>
            </a:r>
            <a:r>
              <a:rPr lang="en-US" baseline="0" dirty="0"/>
              <a:t> Elliott of Fishers spoke in passing about how nice it would be if there were an association that could provide information to all coordinators across the state, as we were all facing the same challenges…stop re-creating the wheel &amp; help each other.</a:t>
            </a:r>
          </a:p>
          <a:p>
            <a:r>
              <a:rPr lang="en-US" baseline="0" dirty="0"/>
              <a:t>Through the efforts of many, and with the “blessing” of IACT &amp; INDOT, our By-laws were adopted in December of 2015.  We had 92 members in our inaugural year (2015) and have seen a 25% increase in 2016.</a:t>
            </a:r>
          </a:p>
          <a:p>
            <a:r>
              <a:rPr lang="en-US" baseline="0" dirty="0"/>
              <a:t>We also recognized the changing environment &amp; added responsibilities for our coordinators regarding Title VI, so this year we changed our name to include Title VI &amp; corporate memberships.</a:t>
            </a:r>
          </a:p>
          <a:p>
            <a:endParaRPr lang="en-US" dirty="0"/>
          </a:p>
        </p:txBody>
      </p:sp>
      <p:sp>
        <p:nvSpPr>
          <p:cNvPr id="4" name="Slide Number Placeholder 3"/>
          <p:cNvSpPr>
            <a:spLocks noGrp="1"/>
          </p:cNvSpPr>
          <p:nvPr>
            <p:ph type="sldNum" sz="quarter" idx="10"/>
          </p:nvPr>
        </p:nvSpPr>
        <p:spPr/>
        <p:txBody>
          <a:bodyPr/>
          <a:lstStyle/>
          <a:p>
            <a:fld id="{28DBC3C0-662A-452D-8CCE-50A566EF8177}" type="slidenum">
              <a:rPr lang="en-US" smtClean="0"/>
              <a:t>2</a:t>
            </a:fld>
            <a:endParaRPr lang="en-US"/>
          </a:p>
        </p:txBody>
      </p:sp>
    </p:spTree>
    <p:extLst>
      <p:ext uri="{BB962C8B-B14F-4D97-AF65-F5344CB8AC3E}">
        <p14:creationId xmlns:p14="http://schemas.microsoft.com/office/powerpoint/2010/main" val="842811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Communicate, network, promote</a:t>
            </a:r>
            <a:r>
              <a:rPr lang="en-US" baseline="0" dirty="0"/>
              <a:t> awareness in our communities</a:t>
            </a:r>
            <a:endParaRPr lang="en-US" dirty="0"/>
          </a:p>
        </p:txBody>
      </p:sp>
      <p:sp>
        <p:nvSpPr>
          <p:cNvPr id="4" name="Slide Number Placeholder 3"/>
          <p:cNvSpPr>
            <a:spLocks noGrp="1"/>
          </p:cNvSpPr>
          <p:nvPr>
            <p:ph type="sldNum" sz="quarter" idx="10"/>
          </p:nvPr>
        </p:nvSpPr>
        <p:spPr/>
        <p:txBody>
          <a:bodyPr/>
          <a:lstStyle/>
          <a:p>
            <a:fld id="{28DBC3C0-662A-452D-8CCE-50A566EF8177}" type="slidenum">
              <a:rPr lang="en-US" smtClean="0"/>
              <a:t>3</a:t>
            </a:fld>
            <a:endParaRPr lang="en-US"/>
          </a:p>
        </p:txBody>
      </p:sp>
    </p:spTree>
    <p:extLst>
      <p:ext uri="{BB962C8B-B14F-4D97-AF65-F5344CB8AC3E}">
        <p14:creationId xmlns:p14="http://schemas.microsoft.com/office/powerpoint/2010/main" val="3710870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Share information through</a:t>
            </a:r>
            <a:r>
              <a:rPr lang="en-US" baseline="0" dirty="0"/>
              <a:t> list-serve</a:t>
            </a:r>
          </a:p>
          <a:p>
            <a:pPr marL="228600" indent="-228600">
              <a:buAutoNum type="arabicPeriod"/>
            </a:pPr>
            <a:r>
              <a:rPr lang="en-US" baseline="0" dirty="0"/>
              <a:t>IACT &amp; LTAP through INDOT</a:t>
            </a:r>
          </a:p>
          <a:p>
            <a:pPr marL="228600" indent="-228600">
              <a:buAutoNum type="arabicPeriod"/>
            </a:pPr>
            <a:r>
              <a:rPr lang="en-US" baseline="0" dirty="0"/>
              <a:t>Network @ IACT &amp; AIC—reach out to highway, street, auditors, clerks, </a:t>
            </a:r>
            <a:r>
              <a:rPr lang="en-US" baseline="0" dirty="0" err="1"/>
              <a:t>hr</a:t>
            </a:r>
            <a:r>
              <a:rPr lang="en-US" baseline="0" dirty="0"/>
              <a:t> &amp; other associations &amp; networks</a:t>
            </a:r>
          </a:p>
          <a:p>
            <a:pPr marL="228600" indent="-228600">
              <a:buAutoNum type="arabicPeriod"/>
            </a:pPr>
            <a:r>
              <a:rPr lang="en-US" baseline="0" dirty="0"/>
              <a:t>Provide resources &amp; tools, </a:t>
            </a:r>
            <a:r>
              <a:rPr lang="en-US" baseline="0" dirty="0" err="1"/>
              <a:t>ie</a:t>
            </a:r>
            <a:r>
              <a:rPr lang="en-US" baseline="0" dirty="0"/>
              <a:t>, ADA Indiana, Great Lakes ADA, ACTCP, DOJ, </a:t>
            </a:r>
            <a:r>
              <a:rPr lang="en-US" baseline="0" dirty="0" err="1"/>
              <a:t>etc</a:t>
            </a:r>
            <a:endParaRPr lang="en-US" baseline="0" dirty="0"/>
          </a:p>
          <a:p>
            <a:pPr marL="228600" indent="-228600">
              <a:buAutoNum type="arabicPeriod"/>
            </a:pPr>
            <a:r>
              <a:rPr lang="en-US" baseline="0" dirty="0"/>
              <a:t>Use list </a:t>
            </a:r>
            <a:r>
              <a:rPr lang="en-US" baseline="0" dirty="0" err="1"/>
              <a:t>serv</a:t>
            </a:r>
            <a:r>
              <a:rPr lang="en-US" baseline="0" dirty="0"/>
              <a:t> &amp; personal email</a:t>
            </a:r>
            <a:endParaRPr lang="en-US" dirty="0"/>
          </a:p>
        </p:txBody>
      </p:sp>
      <p:sp>
        <p:nvSpPr>
          <p:cNvPr id="4" name="Slide Number Placeholder 3"/>
          <p:cNvSpPr>
            <a:spLocks noGrp="1"/>
          </p:cNvSpPr>
          <p:nvPr>
            <p:ph type="sldNum" sz="quarter" idx="10"/>
          </p:nvPr>
        </p:nvSpPr>
        <p:spPr/>
        <p:txBody>
          <a:bodyPr/>
          <a:lstStyle/>
          <a:p>
            <a:fld id="{28DBC3C0-662A-452D-8CCE-50A566EF8177}" type="slidenum">
              <a:rPr lang="en-US" smtClean="0"/>
              <a:t>4</a:t>
            </a:fld>
            <a:endParaRPr lang="en-US"/>
          </a:p>
        </p:txBody>
      </p:sp>
    </p:spTree>
    <p:extLst>
      <p:ext uri="{BB962C8B-B14F-4D97-AF65-F5344CB8AC3E}">
        <p14:creationId xmlns:p14="http://schemas.microsoft.com/office/powerpoint/2010/main" val="3377986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Communication is</a:t>
            </a:r>
            <a:r>
              <a:rPr lang="en-US" baseline="0" dirty="0"/>
              <a:t>/was/&amp; always will be a cornerstone of this association</a:t>
            </a:r>
            <a:endParaRPr lang="en-US" dirty="0"/>
          </a:p>
          <a:p>
            <a:pPr marL="228600" indent="-228600">
              <a:buAutoNum type="arabicPeriod" startAt="2"/>
            </a:pPr>
            <a:r>
              <a:rPr lang="en-US" dirty="0"/>
              <a:t>Lesley Mosier is our liaison at IACT;</a:t>
            </a:r>
            <a:r>
              <a:rPr lang="en-US" baseline="0" dirty="0"/>
              <a:t> </a:t>
            </a:r>
            <a:r>
              <a:rPr lang="en-US" dirty="0"/>
              <a:t> Erin</a:t>
            </a:r>
            <a:r>
              <a:rPr lang="en-US" baseline="0" dirty="0"/>
              <a:t> Hall &amp; Kimberly Radcliff @ INDOT; Ken Woodruff (Woody) Federal Highway</a:t>
            </a:r>
          </a:p>
          <a:p>
            <a:pPr marL="228600" indent="-228600">
              <a:buAutoNum type="arabicPeriod" startAt="2"/>
            </a:pPr>
            <a:r>
              <a:rPr lang="en-US" baseline="0" dirty="0"/>
              <a:t>Our relationship with IACT &amp; AIC are not only important, but part of our by-laws</a:t>
            </a:r>
          </a:p>
          <a:p>
            <a:pPr marL="228600" indent="-228600">
              <a:buAutoNum type="arabicPeriod" startAt="2"/>
            </a:pPr>
            <a:r>
              <a:rPr lang="en-US" baseline="0" dirty="0"/>
              <a:t>Your dues make training opportunities possible:  webinars (ARC &amp; Indiana Disability Rights-Sensitivity Training), these can be archived to provide required trainings for your employees; ADA Indiana Coordinator Training @ Ft Harrison—we need to know “what you need to know”– how we can serve you</a:t>
            </a:r>
            <a:endParaRPr lang="en-US" dirty="0"/>
          </a:p>
        </p:txBody>
      </p:sp>
      <p:sp>
        <p:nvSpPr>
          <p:cNvPr id="4" name="Slide Number Placeholder 3"/>
          <p:cNvSpPr>
            <a:spLocks noGrp="1"/>
          </p:cNvSpPr>
          <p:nvPr>
            <p:ph type="sldNum" sz="quarter" idx="10"/>
          </p:nvPr>
        </p:nvSpPr>
        <p:spPr/>
        <p:txBody>
          <a:bodyPr/>
          <a:lstStyle/>
          <a:p>
            <a:fld id="{28DBC3C0-662A-452D-8CCE-50A566EF8177}" type="slidenum">
              <a:rPr lang="en-US" smtClean="0"/>
              <a:t>5</a:t>
            </a:fld>
            <a:endParaRPr lang="en-US"/>
          </a:p>
        </p:txBody>
      </p:sp>
    </p:spTree>
    <p:extLst>
      <p:ext uri="{BB962C8B-B14F-4D97-AF65-F5344CB8AC3E}">
        <p14:creationId xmlns:p14="http://schemas.microsoft.com/office/powerpoint/2010/main" val="2842206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truly inclusive &amp; open to everyone;</a:t>
            </a:r>
            <a:r>
              <a:rPr lang="en-US" baseline="0" dirty="0"/>
              <a:t> elected &amp; appointed coordinators, business &amp; corporate leaders/coordinators;  &amp; advocates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Dues are invoiced in the spring of each year $25.00 per person per year, with corporate memberships available at $100.00 per year affording up to 4 members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a:t>
            </a:r>
            <a:r>
              <a:rPr lang="en-US" sz="1200" baseline="0" dirty="0"/>
              <a:t> members responsibilities are few…pay dues, engage community, and communicate contact &amp;/or leadership change</a:t>
            </a:r>
            <a:endParaRPr lang="en-US" sz="1200" dirty="0"/>
          </a:p>
          <a:p>
            <a:endParaRPr lang="en-US" dirty="0"/>
          </a:p>
        </p:txBody>
      </p:sp>
      <p:sp>
        <p:nvSpPr>
          <p:cNvPr id="4" name="Slide Number Placeholder 3"/>
          <p:cNvSpPr>
            <a:spLocks noGrp="1"/>
          </p:cNvSpPr>
          <p:nvPr>
            <p:ph type="sldNum" sz="quarter" idx="10"/>
          </p:nvPr>
        </p:nvSpPr>
        <p:spPr/>
        <p:txBody>
          <a:bodyPr/>
          <a:lstStyle/>
          <a:p>
            <a:fld id="{28DBC3C0-662A-452D-8CCE-50A566EF8177}" type="slidenum">
              <a:rPr lang="en-US" smtClean="0"/>
              <a:t>6</a:t>
            </a:fld>
            <a:endParaRPr lang="en-US"/>
          </a:p>
        </p:txBody>
      </p:sp>
    </p:spTree>
    <p:extLst>
      <p:ext uri="{BB962C8B-B14F-4D97-AF65-F5344CB8AC3E}">
        <p14:creationId xmlns:p14="http://schemas.microsoft.com/office/powerpoint/2010/main" val="19593975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an effort to provide important connections and opportunities our association voted to allow corporate sponsorships</a:t>
            </a:r>
          </a:p>
        </p:txBody>
      </p:sp>
      <p:sp>
        <p:nvSpPr>
          <p:cNvPr id="4" name="Slide Number Placeholder 3"/>
          <p:cNvSpPr>
            <a:spLocks noGrp="1"/>
          </p:cNvSpPr>
          <p:nvPr>
            <p:ph type="sldNum" sz="quarter" idx="10"/>
          </p:nvPr>
        </p:nvSpPr>
        <p:spPr/>
        <p:txBody>
          <a:bodyPr/>
          <a:lstStyle/>
          <a:p>
            <a:fld id="{28DBC3C0-662A-452D-8CCE-50A566EF8177}" type="slidenum">
              <a:rPr lang="en-US" smtClean="0"/>
              <a:t>7</a:t>
            </a:fld>
            <a:endParaRPr lang="en-US"/>
          </a:p>
        </p:txBody>
      </p:sp>
    </p:spTree>
    <p:extLst>
      <p:ext uri="{BB962C8B-B14F-4D97-AF65-F5344CB8AC3E}">
        <p14:creationId xmlns:p14="http://schemas.microsoft.com/office/powerpoint/2010/main" val="14187037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share with any vendors and businesses that have done a good job for you &amp; provided you good service.</a:t>
            </a:r>
          </a:p>
        </p:txBody>
      </p:sp>
      <p:sp>
        <p:nvSpPr>
          <p:cNvPr id="4" name="Slide Number Placeholder 3"/>
          <p:cNvSpPr>
            <a:spLocks noGrp="1"/>
          </p:cNvSpPr>
          <p:nvPr>
            <p:ph type="sldNum" sz="quarter" idx="10"/>
          </p:nvPr>
        </p:nvSpPr>
        <p:spPr/>
        <p:txBody>
          <a:bodyPr/>
          <a:lstStyle/>
          <a:p>
            <a:fld id="{28DBC3C0-662A-452D-8CCE-50A566EF8177}" type="slidenum">
              <a:rPr lang="en-US" smtClean="0"/>
              <a:t>8</a:t>
            </a:fld>
            <a:endParaRPr lang="en-US"/>
          </a:p>
        </p:txBody>
      </p:sp>
    </p:spTree>
    <p:extLst>
      <p:ext uri="{BB962C8B-B14F-4D97-AF65-F5344CB8AC3E}">
        <p14:creationId xmlns:p14="http://schemas.microsoft.com/office/powerpoint/2010/main" val="13884840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IACT has been more</a:t>
            </a:r>
            <a:r>
              <a:rPr lang="en-US" baseline="0" dirty="0"/>
              <a:t> than generous &amp; provides these services at a very reasonable fee ($1,700.00 for these past 2 years), providing us with audits, valuable checks &amp; balances, providing due diligence and financial stability.</a:t>
            </a:r>
            <a:endParaRPr lang="en-US" dirty="0"/>
          </a:p>
        </p:txBody>
      </p:sp>
      <p:sp>
        <p:nvSpPr>
          <p:cNvPr id="4" name="Slide Number Placeholder 3"/>
          <p:cNvSpPr>
            <a:spLocks noGrp="1"/>
          </p:cNvSpPr>
          <p:nvPr>
            <p:ph type="sldNum" sz="quarter" idx="10"/>
          </p:nvPr>
        </p:nvSpPr>
        <p:spPr/>
        <p:txBody>
          <a:bodyPr/>
          <a:lstStyle/>
          <a:p>
            <a:fld id="{28DBC3C0-662A-452D-8CCE-50A566EF8177}" type="slidenum">
              <a:rPr lang="en-US" smtClean="0"/>
              <a:t>9</a:t>
            </a:fld>
            <a:endParaRPr lang="en-US"/>
          </a:p>
        </p:txBody>
      </p:sp>
    </p:spTree>
    <p:extLst>
      <p:ext uri="{BB962C8B-B14F-4D97-AF65-F5344CB8AC3E}">
        <p14:creationId xmlns:p14="http://schemas.microsoft.com/office/powerpoint/2010/main" val="22467746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5/23/2017</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5/23/2017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5/23/2017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5/23/2017</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5/23/2017</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5/23/2017</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5/23/2017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5/23/2017</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IN ADA &amp; Title VI Coordinators’ Association</a:t>
            </a:r>
          </a:p>
        </p:txBody>
      </p:sp>
      <p:sp>
        <p:nvSpPr>
          <p:cNvPr id="3" name="Subtitle 2"/>
          <p:cNvSpPr>
            <a:spLocks noGrp="1"/>
          </p:cNvSpPr>
          <p:nvPr>
            <p:ph type="subTitle" idx="1"/>
          </p:nvPr>
        </p:nvSpPr>
        <p:spPr/>
        <p:txBody>
          <a:bodyPr/>
          <a:lstStyle/>
          <a:p>
            <a:r>
              <a:rPr lang="en-US" dirty="0"/>
              <a:t>An Association established to assist ADA and Title VI Coordinators in the State of Indiana </a:t>
            </a:r>
          </a:p>
        </p:txBody>
      </p:sp>
      <p:pic>
        <p:nvPicPr>
          <p:cNvPr id="4" name="Picture 3"/>
          <p:cNvPicPr>
            <a:picLocks noChangeAspect="1"/>
          </p:cNvPicPr>
          <p:nvPr/>
        </p:nvPicPr>
        <p:blipFill>
          <a:blip r:embed="rId3"/>
          <a:stretch>
            <a:fillRect/>
          </a:stretch>
        </p:blipFill>
        <p:spPr>
          <a:xfrm>
            <a:off x="7672578" y="684275"/>
            <a:ext cx="2722002" cy="2497837"/>
          </a:xfrm>
          <a:prstGeom prst="rect">
            <a:avLst/>
          </a:prstGeom>
        </p:spPr>
      </p:pic>
    </p:spTree>
    <p:extLst>
      <p:ext uri="{BB962C8B-B14F-4D97-AF65-F5344CB8AC3E}">
        <p14:creationId xmlns:p14="http://schemas.microsoft.com/office/powerpoint/2010/main" val="371813003"/>
      </p:ext>
    </p:extLst>
  </p:cSld>
  <p:clrMapOvr>
    <a:masterClrMapping/>
  </p:clrMapOvr>
  <mc:AlternateContent xmlns:mc="http://schemas.openxmlformats.org/markup-compatibility/2006" xmlns:p14="http://schemas.microsoft.com/office/powerpoint/2010/main">
    <mc:Choice Requires="p14">
      <p:transition spd="slow" p14:dur="3400" advTm="10898">
        <p14:reveal/>
      </p:transition>
    </mc:Choice>
    <mc:Fallback xmlns="">
      <p:transition spd="slow" advTm="10898">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meetings</a:t>
            </a:r>
          </a:p>
        </p:txBody>
      </p:sp>
      <p:sp>
        <p:nvSpPr>
          <p:cNvPr id="3" name="TextBox 2"/>
          <p:cNvSpPr txBox="1"/>
          <p:nvPr/>
        </p:nvSpPr>
        <p:spPr>
          <a:xfrm>
            <a:off x="1780032" y="1962912"/>
            <a:ext cx="9726168" cy="3539430"/>
          </a:xfrm>
          <a:prstGeom prst="rect">
            <a:avLst/>
          </a:prstGeom>
          <a:noFill/>
        </p:spPr>
        <p:txBody>
          <a:bodyPr wrap="square" rtlCol="0">
            <a:spAutoFit/>
          </a:bodyPr>
          <a:lstStyle/>
          <a:p>
            <a:r>
              <a:rPr lang="en-US" sz="3200" dirty="0"/>
              <a:t>The Association meets yearly at the AIM Annual Conference and at the AIC Annual Conference.</a:t>
            </a:r>
          </a:p>
          <a:p>
            <a:r>
              <a:rPr lang="en-US" sz="3200" dirty="0"/>
              <a:t>We also hold email meetings when approved by the board, and afford proxy vote.</a:t>
            </a:r>
          </a:p>
          <a:p>
            <a:r>
              <a:rPr lang="en-US" sz="3200" dirty="0"/>
              <a:t>AIM has also provided the technology for virtual meetings.</a:t>
            </a:r>
          </a:p>
        </p:txBody>
      </p:sp>
    </p:spTree>
    <p:extLst>
      <p:ext uri="{BB962C8B-B14F-4D97-AF65-F5344CB8AC3E}">
        <p14:creationId xmlns:p14="http://schemas.microsoft.com/office/powerpoint/2010/main" val="798462835"/>
      </p:ext>
    </p:extLst>
  </p:cSld>
  <p:clrMapOvr>
    <a:masterClrMapping/>
  </p:clrMapOvr>
  <mc:AlternateContent xmlns:mc="http://schemas.openxmlformats.org/markup-compatibility/2006" xmlns:p14="http://schemas.microsoft.com/office/powerpoint/2010/main">
    <mc:Choice Requires="p14">
      <p:transition spd="slow" p14:dur="2000" advTm="20758"/>
    </mc:Choice>
    <mc:Fallback xmlns="">
      <p:transition spd="slow" advTm="20758"/>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 New Year, A New Logo and a scholarship winner</a:t>
            </a:r>
            <a:br>
              <a:rPr lang="en-US" dirty="0"/>
            </a:br>
            <a:r>
              <a:rPr lang="en-US" dirty="0"/>
              <a:t>Your Association in action!</a:t>
            </a:r>
          </a:p>
        </p:txBody>
      </p:sp>
      <p:pic>
        <p:nvPicPr>
          <p:cNvPr id="4" name="Picture 3"/>
          <p:cNvPicPr>
            <a:picLocks noChangeAspect="1"/>
          </p:cNvPicPr>
          <p:nvPr/>
        </p:nvPicPr>
        <p:blipFill>
          <a:blip r:embed="rId3"/>
          <a:stretch>
            <a:fillRect/>
          </a:stretch>
        </p:blipFill>
        <p:spPr>
          <a:xfrm>
            <a:off x="1172718" y="1941576"/>
            <a:ext cx="2350770" cy="4287520"/>
          </a:xfrm>
          <a:prstGeom prst="rect">
            <a:avLst/>
          </a:prstGeom>
        </p:spPr>
      </p:pic>
      <p:pic>
        <p:nvPicPr>
          <p:cNvPr id="8" name="Picture 7"/>
          <p:cNvPicPr>
            <a:picLocks noChangeAspect="1"/>
          </p:cNvPicPr>
          <p:nvPr/>
        </p:nvPicPr>
        <p:blipFill>
          <a:blip r:embed="rId4"/>
          <a:stretch>
            <a:fillRect/>
          </a:stretch>
        </p:blipFill>
        <p:spPr>
          <a:xfrm>
            <a:off x="7977378" y="2391155"/>
            <a:ext cx="3373374" cy="3095567"/>
          </a:xfrm>
          <a:prstGeom prst="rect">
            <a:avLst/>
          </a:prstGeom>
        </p:spPr>
      </p:pic>
      <p:sp>
        <p:nvSpPr>
          <p:cNvPr id="10" name="TextBox 9"/>
          <p:cNvSpPr txBox="1"/>
          <p:nvPr/>
        </p:nvSpPr>
        <p:spPr>
          <a:xfrm>
            <a:off x="4059936" y="2391155"/>
            <a:ext cx="3291840" cy="2862322"/>
          </a:xfrm>
          <a:prstGeom prst="rect">
            <a:avLst/>
          </a:prstGeom>
          <a:noFill/>
        </p:spPr>
        <p:txBody>
          <a:bodyPr wrap="square" rtlCol="0">
            <a:spAutoFit/>
          </a:bodyPr>
          <a:lstStyle/>
          <a:p>
            <a:r>
              <a:rPr lang="en-US" dirty="0"/>
              <a:t>Pictured here:  Logo/Scholarship Winner, </a:t>
            </a:r>
          </a:p>
          <a:p>
            <a:r>
              <a:rPr lang="en-US" dirty="0"/>
              <a:t>Jensen </a:t>
            </a:r>
            <a:r>
              <a:rPr lang="en-US" dirty="0" err="1"/>
              <a:t>Brumbaugh</a:t>
            </a:r>
            <a:r>
              <a:rPr lang="en-US" dirty="0"/>
              <a:t>, Carroll High School, $500.00 </a:t>
            </a:r>
          </a:p>
          <a:p>
            <a:pPr algn="ctr"/>
            <a:r>
              <a:rPr lang="en-US" dirty="0"/>
              <a:t>&amp;</a:t>
            </a:r>
          </a:p>
          <a:p>
            <a:r>
              <a:rPr lang="en-US" dirty="0"/>
              <a:t>Association Secretary, Kristie Bone, </a:t>
            </a:r>
            <a:r>
              <a:rPr lang="en-US" dirty="0" err="1"/>
              <a:t>Lagro</a:t>
            </a:r>
            <a:r>
              <a:rPr lang="en-US" dirty="0"/>
              <a:t> Clerk/Treasurer</a:t>
            </a:r>
          </a:p>
          <a:p>
            <a:pPr algn="ctr"/>
            <a:r>
              <a:rPr lang="en-US" b="1" dirty="0"/>
              <a:t>Congratulations &amp; Thank You Jensen!</a:t>
            </a:r>
          </a:p>
        </p:txBody>
      </p:sp>
    </p:spTree>
    <p:extLst>
      <p:ext uri="{BB962C8B-B14F-4D97-AF65-F5344CB8AC3E}">
        <p14:creationId xmlns:p14="http://schemas.microsoft.com/office/powerpoint/2010/main" val="3848260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753532"/>
            <a:ext cx="10957560" cy="4123268"/>
          </a:xfrm>
        </p:spPr>
        <p:txBody>
          <a:bodyPr>
            <a:normAutofit fontScale="90000"/>
          </a:bodyPr>
          <a:lstStyle/>
          <a:p>
            <a:r>
              <a:rPr lang="en-US" sz="1800" i="1" dirty="0"/>
              <a:t>our association offers training for Americans with Disabilities Act (ADA) matters, transition plans, Title VI, Section 504 and much more.  Basically, if you are involved in an aspect of local government ADA &amp; Title VI matters, you are eligible to become an IN ADA &amp; Title VI Coordinators Association member.  </a:t>
            </a:r>
            <a:br>
              <a:rPr lang="en-US" sz="1800" i="1" dirty="0"/>
            </a:br>
            <a:r>
              <a:rPr lang="en-US" sz="1800" i="1" dirty="0"/>
              <a:t> </a:t>
            </a:r>
            <a:br>
              <a:rPr lang="en-US" sz="1800" i="1" dirty="0"/>
            </a:br>
            <a:r>
              <a:rPr lang="en-US" sz="1800" i="1" dirty="0"/>
              <a:t>By being member of the ADA &amp; Title VI Coordinators Association, you will have access to a world of information from other communities throughout Indiana.  This relatively new affiliate group exists to provide a network for ADA Coordinators to promote development through training and information sharing, to encourage sharing of resources and advice among peers, and to advance the profession.</a:t>
            </a:r>
            <a:br>
              <a:rPr lang="en-US" sz="1800" i="1" dirty="0"/>
            </a:br>
            <a:r>
              <a:rPr lang="en-US" sz="1800" i="1" dirty="0"/>
              <a:t/>
            </a:r>
            <a:br>
              <a:rPr lang="en-US" sz="1800" i="1" dirty="0"/>
            </a:br>
            <a:r>
              <a:rPr lang="en-US" sz="1800" b="1" i="1" dirty="0"/>
              <a:t>There are many reasons  TO comply with the ADA &amp; Title VI;</a:t>
            </a:r>
            <a:r>
              <a:rPr lang="en-US" sz="1800" i="1" dirty="0"/>
              <a:t/>
            </a:r>
            <a:br>
              <a:rPr lang="en-US" sz="1800" i="1" dirty="0"/>
            </a:br>
            <a:r>
              <a:rPr lang="en-US" sz="1800" i="1" dirty="0"/>
              <a:t/>
            </a:r>
            <a:br>
              <a:rPr lang="en-US" sz="1800" i="1" dirty="0"/>
            </a:br>
            <a:r>
              <a:rPr lang="en-US" sz="1800" i="1" dirty="0"/>
              <a:t>1.  </a:t>
            </a:r>
            <a:r>
              <a:rPr lang="en-US" sz="1800" b="1" i="1" dirty="0"/>
              <a:t>It’s the law</a:t>
            </a:r>
            <a:br>
              <a:rPr lang="en-US" sz="1800" b="1" i="1" dirty="0"/>
            </a:br>
            <a:r>
              <a:rPr lang="en-US" sz="1800" b="1" i="1" dirty="0"/>
              <a:t/>
            </a:r>
            <a:br>
              <a:rPr lang="en-US" sz="1800" b="1" i="1" dirty="0"/>
            </a:br>
            <a:r>
              <a:rPr lang="en-US" sz="1800" b="1" i="1" dirty="0"/>
              <a:t>2.  your funding depends upon it</a:t>
            </a:r>
            <a:br>
              <a:rPr lang="en-US" sz="1800" b="1" i="1" dirty="0"/>
            </a:br>
            <a:r>
              <a:rPr lang="en-US" sz="1800" b="1" i="1" dirty="0"/>
              <a:t/>
            </a:r>
            <a:br>
              <a:rPr lang="en-US" sz="1800" b="1" i="1" dirty="0"/>
            </a:br>
            <a:r>
              <a:rPr lang="en-US" sz="1800" b="1" i="1" dirty="0"/>
              <a:t>but most importantly….</a:t>
            </a:r>
            <a:r>
              <a:rPr lang="en-US" sz="1600" b="1" dirty="0"/>
              <a:t/>
            </a:r>
            <a:br>
              <a:rPr lang="en-US" sz="1600" b="1" dirty="0"/>
            </a:br>
            <a:endParaRPr lang="en-US" sz="1600" b="1" dirty="0"/>
          </a:p>
        </p:txBody>
      </p:sp>
      <p:sp>
        <p:nvSpPr>
          <p:cNvPr id="5" name="Text Placeholder 4"/>
          <p:cNvSpPr>
            <a:spLocks noGrp="1"/>
          </p:cNvSpPr>
          <p:nvPr>
            <p:ph type="body" sz="half" idx="2"/>
          </p:nvPr>
        </p:nvSpPr>
        <p:spPr>
          <a:xfrm>
            <a:off x="780627" y="4782989"/>
            <a:ext cx="10130516" cy="999067"/>
          </a:xfrm>
        </p:spPr>
        <p:txBody>
          <a:bodyPr>
            <a:normAutofit/>
          </a:bodyPr>
          <a:lstStyle/>
          <a:p>
            <a:pPr algn="ctr"/>
            <a:r>
              <a:rPr lang="en-US" sz="3600" b="1" dirty="0"/>
              <a:t>IT’S THE RIGHT THING TO DO</a:t>
            </a:r>
          </a:p>
        </p:txBody>
      </p:sp>
    </p:spTree>
    <p:extLst>
      <p:ext uri="{BB962C8B-B14F-4D97-AF65-F5344CB8AC3E}">
        <p14:creationId xmlns:p14="http://schemas.microsoft.com/office/powerpoint/2010/main" val="1806617741"/>
      </p:ext>
    </p:extLst>
  </p:cSld>
  <p:clrMapOvr>
    <a:masterClrMapping/>
  </p:clrMapOvr>
  <mc:AlternateContent xmlns:mc="http://schemas.openxmlformats.org/markup-compatibility/2006" xmlns:p14="http://schemas.microsoft.com/office/powerpoint/2010/main">
    <mc:Choice Requires="p14">
      <p:transition spd="slow" p14:dur="2000" advTm="31638"/>
    </mc:Choice>
    <mc:Fallback xmlns="">
      <p:transition spd="slow" advTm="31638"/>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CONTACT US</a:t>
            </a:r>
            <a:br>
              <a:rPr lang="en-US" dirty="0"/>
            </a:br>
            <a:r>
              <a:rPr lang="en-US" dirty="0"/>
              <a:t/>
            </a:r>
            <a:br>
              <a:rPr lang="en-US" dirty="0"/>
            </a:br>
            <a:r>
              <a:rPr lang="en-US" dirty="0"/>
              <a:t>Cathy Gross</a:t>
            </a:r>
            <a:br>
              <a:rPr lang="en-US" dirty="0"/>
            </a:br>
            <a:r>
              <a:rPr lang="en-US" dirty="0"/>
              <a:t>227 N main Street</a:t>
            </a:r>
            <a:br>
              <a:rPr lang="en-US" dirty="0"/>
            </a:br>
            <a:r>
              <a:rPr lang="en-US" dirty="0"/>
              <a:t>Monticello in  47960</a:t>
            </a:r>
            <a:br>
              <a:rPr lang="en-US" dirty="0"/>
            </a:br>
            <a:r>
              <a:rPr lang="en-US" dirty="0"/>
              <a:t>574-583-4568 or 574-870-8056</a:t>
            </a:r>
            <a:br>
              <a:rPr lang="en-US" dirty="0"/>
            </a:br>
            <a:r>
              <a:rPr lang="en-US" dirty="0"/>
              <a:t/>
            </a:r>
            <a:br>
              <a:rPr lang="en-US" dirty="0"/>
            </a:br>
            <a:r>
              <a:rPr lang="en-US" dirty="0"/>
              <a:t>adacoordinator@monticelloin.gov</a:t>
            </a:r>
          </a:p>
        </p:txBody>
      </p:sp>
      <p:sp>
        <p:nvSpPr>
          <p:cNvPr id="3" name="Text Placeholder 2"/>
          <p:cNvSpPr>
            <a:spLocks noGrp="1"/>
          </p:cNvSpPr>
          <p:nvPr>
            <p:ph type="body" sz="half" idx="2"/>
          </p:nvPr>
        </p:nvSpPr>
        <p:spPr>
          <a:xfrm>
            <a:off x="1030742" y="4917101"/>
            <a:ext cx="10130516" cy="999067"/>
          </a:xfrm>
        </p:spPr>
        <p:txBody>
          <a:bodyPr>
            <a:normAutofit/>
          </a:bodyPr>
          <a:lstStyle/>
          <a:p>
            <a:pPr algn="ctr"/>
            <a:r>
              <a:rPr lang="en-US" sz="3200" dirty="0"/>
              <a:t>GOOD THINGS HAPPEN WHEN GOOD PEOPLE WORK TOGETHER</a:t>
            </a:r>
          </a:p>
        </p:txBody>
      </p:sp>
    </p:spTree>
    <p:extLst>
      <p:ext uri="{BB962C8B-B14F-4D97-AF65-F5344CB8AC3E}">
        <p14:creationId xmlns:p14="http://schemas.microsoft.com/office/powerpoint/2010/main" val="1123147669"/>
      </p:ext>
    </p:extLst>
  </p:cSld>
  <p:clrMapOvr>
    <a:masterClrMapping/>
  </p:clrMapOvr>
  <mc:AlternateContent xmlns:mc="http://schemas.openxmlformats.org/markup-compatibility/2006" xmlns:p14="http://schemas.microsoft.com/office/powerpoint/2010/main">
    <mc:Choice Requires="p14">
      <p:transition spd="slow" p14:dur="2000" advTm="21583"/>
    </mc:Choice>
    <mc:Fallback xmlns="">
      <p:transition spd="slow" advTm="2158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we are</a:t>
            </a:r>
            <a:br>
              <a:rPr lang="en-US" dirty="0"/>
            </a:br>
            <a:r>
              <a:rPr lang="en-US" dirty="0"/>
              <a:t> </a:t>
            </a:r>
          </a:p>
        </p:txBody>
      </p:sp>
      <p:sp>
        <p:nvSpPr>
          <p:cNvPr id="3" name="TextBox 2"/>
          <p:cNvSpPr txBox="1"/>
          <p:nvPr/>
        </p:nvSpPr>
        <p:spPr>
          <a:xfrm>
            <a:off x="0" y="1565910"/>
            <a:ext cx="12106656" cy="5078313"/>
          </a:xfrm>
          <a:prstGeom prst="rect">
            <a:avLst/>
          </a:prstGeom>
          <a:noFill/>
        </p:spPr>
        <p:txBody>
          <a:bodyPr wrap="square" rtlCol="0">
            <a:spAutoFit/>
          </a:bodyPr>
          <a:lstStyle/>
          <a:p>
            <a:r>
              <a:rPr lang="en-US" i="1" dirty="0"/>
              <a:t>Our members include elected and appointed ADA &amp; Title VI Coordinators from across Indiana as well as corporate and business coordinators and leaders.</a:t>
            </a:r>
          </a:p>
          <a:p>
            <a:endParaRPr lang="en-US" i="1" dirty="0"/>
          </a:p>
          <a:p>
            <a:pPr algn="ctr"/>
            <a:r>
              <a:rPr lang="en-US" b="1" dirty="0"/>
              <a:t>Our Leadership</a:t>
            </a:r>
          </a:p>
          <a:p>
            <a:pPr algn="ctr"/>
            <a:endParaRPr lang="en-US" b="1" dirty="0"/>
          </a:p>
          <a:p>
            <a:r>
              <a:rPr lang="en-US" b="1" dirty="0"/>
              <a:t>President 2016-17—Cathy Gross			President Elect/Vice President-Denise Line </a:t>
            </a:r>
          </a:p>
          <a:p>
            <a:r>
              <a:rPr lang="en-US" b="1" dirty="0"/>
              <a:t>ADA Coordinator, City of Monticello 		ADA Coordinator, Ellettsville (President 2018-19)</a:t>
            </a:r>
          </a:p>
          <a:p>
            <a:endParaRPr lang="en-US" b="1" dirty="0"/>
          </a:p>
          <a:p>
            <a:r>
              <a:rPr lang="en-US" b="1" dirty="0"/>
              <a:t> </a:t>
            </a:r>
            <a:endParaRPr lang="en-US" dirty="0"/>
          </a:p>
          <a:p>
            <a:pPr algn="ctr"/>
            <a:r>
              <a:rPr lang="en-US" b="1" dirty="0"/>
              <a:t>Secretary—Kristie Bone</a:t>
            </a:r>
            <a:endParaRPr lang="en-US" dirty="0"/>
          </a:p>
          <a:p>
            <a:pPr algn="ctr"/>
            <a:r>
              <a:rPr lang="en-US" b="1" dirty="0"/>
              <a:t>Clerk-Treasurer </a:t>
            </a:r>
            <a:r>
              <a:rPr lang="en-US" b="1" dirty="0" err="1"/>
              <a:t>Lagro</a:t>
            </a:r>
            <a:r>
              <a:rPr lang="en-US" b="1" dirty="0"/>
              <a:t> (President 2020-2021)</a:t>
            </a:r>
          </a:p>
          <a:p>
            <a:pPr algn="ctr"/>
            <a:endParaRPr lang="en-US" b="1" dirty="0"/>
          </a:p>
          <a:p>
            <a:r>
              <a:rPr lang="en-US" b="1" dirty="0"/>
              <a:t>Crawfordsville </a:t>
            </a:r>
            <a:r>
              <a:rPr lang="en-US" b="1" dirty="0" err="1"/>
              <a:t>Dist</a:t>
            </a:r>
            <a:r>
              <a:rPr lang="en-US" b="1" dirty="0"/>
              <a:t> Rep—Joe Whitaker (Fountain Co)		</a:t>
            </a:r>
            <a:r>
              <a:rPr lang="en-US" b="1" dirty="0" err="1"/>
              <a:t>LaPorte</a:t>
            </a:r>
            <a:r>
              <a:rPr lang="en-US" b="1" dirty="0"/>
              <a:t> </a:t>
            </a:r>
            <a:r>
              <a:rPr lang="en-US" b="1" dirty="0" err="1"/>
              <a:t>Dist</a:t>
            </a:r>
            <a:r>
              <a:rPr lang="en-US" b="1" dirty="0"/>
              <a:t> Rep—Rick </a:t>
            </a:r>
            <a:r>
              <a:rPr lang="en-US" b="1" dirty="0" err="1"/>
              <a:t>Eberly</a:t>
            </a:r>
            <a:r>
              <a:rPr lang="en-US" b="1" dirty="0"/>
              <a:t> (Dyer)</a:t>
            </a:r>
            <a:endParaRPr lang="en-US" dirty="0"/>
          </a:p>
          <a:p>
            <a:r>
              <a:rPr lang="en-US" b="1" dirty="0"/>
              <a:t>Ft Wayne </a:t>
            </a:r>
            <a:r>
              <a:rPr lang="en-US" b="1" dirty="0" err="1"/>
              <a:t>Dist</a:t>
            </a:r>
            <a:r>
              <a:rPr lang="en-US" b="1" dirty="0"/>
              <a:t> Rep—Nancy McAfee (Ft Wayne)			Seymour </a:t>
            </a:r>
            <a:r>
              <a:rPr lang="en-US" b="1" dirty="0" err="1"/>
              <a:t>Dist</a:t>
            </a:r>
            <a:r>
              <a:rPr lang="en-US" b="1" dirty="0"/>
              <a:t> Rep—Mark Richards (Franklin)</a:t>
            </a:r>
          </a:p>
          <a:p>
            <a:r>
              <a:rPr lang="en-US" b="1" dirty="0"/>
              <a:t>                                  Charity Murphy (Allen Co)			 Vincennes </a:t>
            </a:r>
            <a:r>
              <a:rPr lang="en-US" b="1" dirty="0" err="1"/>
              <a:t>Dist</a:t>
            </a:r>
            <a:r>
              <a:rPr lang="en-US" b="1" dirty="0"/>
              <a:t> Rep—Chad </a:t>
            </a:r>
            <a:r>
              <a:rPr lang="en-US" b="1" dirty="0" err="1"/>
              <a:t>Hurm</a:t>
            </a:r>
            <a:r>
              <a:rPr lang="en-US" b="1" dirty="0"/>
              <a:t> (Jasper)</a:t>
            </a:r>
            <a:endParaRPr lang="en-US" dirty="0"/>
          </a:p>
          <a:p>
            <a:pPr algn="ctr"/>
            <a:r>
              <a:rPr lang="en-US" b="1" dirty="0"/>
              <a:t>Greenfield </a:t>
            </a:r>
            <a:r>
              <a:rPr lang="en-US" b="1" dirty="0" err="1"/>
              <a:t>Dist</a:t>
            </a:r>
            <a:r>
              <a:rPr lang="en-US" b="1" dirty="0"/>
              <a:t> Rep—Monte Poling (Union City) 		</a:t>
            </a:r>
            <a:endParaRPr lang="en-US" dirty="0"/>
          </a:p>
          <a:p>
            <a:pPr algn="ctr"/>
            <a:endParaRPr lang="en-US" dirty="0"/>
          </a:p>
          <a:p>
            <a:endParaRPr lang="en-US" b="1" dirty="0"/>
          </a:p>
        </p:txBody>
      </p:sp>
    </p:spTree>
    <p:extLst>
      <p:ext uri="{BB962C8B-B14F-4D97-AF65-F5344CB8AC3E}">
        <p14:creationId xmlns:p14="http://schemas.microsoft.com/office/powerpoint/2010/main" val="2573768207"/>
      </p:ext>
    </p:extLst>
  </p:cSld>
  <p:clrMapOvr>
    <a:masterClrMapping/>
  </p:clrMapOvr>
  <mc:AlternateContent xmlns:mc="http://schemas.openxmlformats.org/markup-compatibility/2006" xmlns:p14="http://schemas.microsoft.com/office/powerpoint/2010/main">
    <mc:Choice Requires="p14">
      <p:transition spd="slow" p14:dur="2000" advTm="21069"/>
    </mc:Choice>
    <mc:Fallback xmlns="">
      <p:transition spd="slow" advTm="2106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mission</a:t>
            </a:r>
          </a:p>
        </p:txBody>
      </p:sp>
      <p:sp>
        <p:nvSpPr>
          <p:cNvPr id="3" name="TextBox 2"/>
          <p:cNvSpPr txBox="1"/>
          <p:nvPr/>
        </p:nvSpPr>
        <p:spPr>
          <a:xfrm>
            <a:off x="737062" y="1738746"/>
            <a:ext cx="10866120" cy="5016758"/>
          </a:xfrm>
          <a:prstGeom prst="rect">
            <a:avLst/>
          </a:prstGeom>
          <a:noFill/>
        </p:spPr>
        <p:txBody>
          <a:bodyPr wrap="square" rtlCol="0">
            <a:spAutoFit/>
          </a:bodyPr>
          <a:lstStyle/>
          <a:p>
            <a:pPr algn="ctr"/>
            <a:r>
              <a:rPr lang="en-US" sz="4000" dirty="0"/>
              <a:t>It is the mission of this association to provide for the free flow of information for communities in Indiana regarding ADA &amp; Title VI compliance, and provide a forum for ADA &amp; Title VI Coordinators to advance the principles of the Americans with Disabilities Act, and Title VI of the Civil Rights Act.</a:t>
            </a:r>
          </a:p>
        </p:txBody>
      </p:sp>
    </p:spTree>
    <p:extLst>
      <p:ext uri="{BB962C8B-B14F-4D97-AF65-F5344CB8AC3E}">
        <p14:creationId xmlns:p14="http://schemas.microsoft.com/office/powerpoint/2010/main" val="3345974774"/>
      </p:ext>
    </p:extLst>
  </p:cSld>
  <p:clrMapOvr>
    <a:masterClrMapping/>
  </p:clrMapOvr>
  <mc:AlternateContent xmlns:mc="http://schemas.openxmlformats.org/markup-compatibility/2006" xmlns:p14="http://schemas.microsoft.com/office/powerpoint/2010/main">
    <mc:Choice Requires="p14">
      <p:transition spd="slow" p14:dur="2000" advTm="15927"/>
    </mc:Choice>
    <mc:Fallback xmlns="">
      <p:transition spd="slow" advTm="1592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 do</a:t>
            </a:r>
          </a:p>
        </p:txBody>
      </p:sp>
      <p:sp>
        <p:nvSpPr>
          <p:cNvPr id="3" name="TextBox 2"/>
          <p:cNvSpPr txBox="1"/>
          <p:nvPr/>
        </p:nvSpPr>
        <p:spPr>
          <a:xfrm>
            <a:off x="560070" y="1872735"/>
            <a:ext cx="11064240" cy="3785652"/>
          </a:xfrm>
          <a:prstGeom prst="rect">
            <a:avLst/>
          </a:prstGeom>
          <a:noFill/>
        </p:spPr>
        <p:txBody>
          <a:bodyPr wrap="square" rtlCol="0">
            <a:spAutoFit/>
          </a:bodyPr>
          <a:lstStyle/>
          <a:p>
            <a:r>
              <a:rPr lang="en-US" sz="2000" dirty="0"/>
              <a:t>· Collaborate with INDOT, ADA Indiana, and other affiliated groups to better understand    the best practices of the ADA &amp; Title VI, and how they can be implemented in your community</a:t>
            </a:r>
          </a:p>
          <a:p>
            <a:endParaRPr lang="en-US" sz="2000" dirty="0"/>
          </a:p>
          <a:p>
            <a:r>
              <a:rPr lang="en-US" sz="2000" dirty="0"/>
              <a:t>· Develop a network of coordinators to communicate issues, concerns, strategies, and solutions for community transition to ADA &amp; Title VI compliance</a:t>
            </a:r>
          </a:p>
          <a:p>
            <a:endParaRPr lang="en-US" sz="2000" dirty="0"/>
          </a:p>
          <a:p>
            <a:r>
              <a:rPr lang="en-US" sz="2000" dirty="0"/>
              <a:t>· Engage community leaders</a:t>
            </a:r>
          </a:p>
          <a:p>
            <a:endParaRPr lang="en-US" sz="2000" dirty="0"/>
          </a:p>
          <a:p>
            <a:r>
              <a:rPr lang="en-US" sz="2000" dirty="0"/>
              <a:t>· Provide interpretation and clarification through networking opportunities</a:t>
            </a:r>
          </a:p>
          <a:p>
            <a:endParaRPr lang="en-US" sz="2000" dirty="0"/>
          </a:p>
          <a:p>
            <a:r>
              <a:rPr lang="en-US" sz="2000" dirty="0"/>
              <a:t>· Share training opportunities, grant and funding resources, and conference information</a:t>
            </a:r>
          </a:p>
        </p:txBody>
      </p:sp>
    </p:spTree>
    <p:extLst>
      <p:ext uri="{BB962C8B-B14F-4D97-AF65-F5344CB8AC3E}">
        <p14:creationId xmlns:p14="http://schemas.microsoft.com/office/powerpoint/2010/main" val="2781023015"/>
      </p:ext>
    </p:extLst>
  </p:cSld>
  <p:clrMapOvr>
    <a:masterClrMapping/>
  </p:clrMapOvr>
  <mc:AlternateContent xmlns:mc="http://schemas.openxmlformats.org/markup-compatibility/2006" xmlns:p14="http://schemas.microsoft.com/office/powerpoint/2010/main">
    <mc:Choice Requires="p14">
      <p:transition spd="slow" p14:dur="2000" advTm="31206"/>
    </mc:Choice>
    <mc:Fallback xmlns="">
      <p:transition spd="slow" advTm="31206"/>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responsibilities and duties</a:t>
            </a:r>
          </a:p>
        </p:txBody>
      </p:sp>
      <p:sp>
        <p:nvSpPr>
          <p:cNvPr id="3" name="TextBox 2"/>
          <p:cNvSpPr txBox="1"/>
          <p:nvPr/>
        </p:nvSpPr>
        <p:spPr>
          <a:xfrm>
            <a:off x="1097280" y="1954530"/>
            <a:ext cx="10408920" cy="3970318"/>
          </a:xfrm>
          <a:prstGeom prst="rect">
            <a:avLst/>
          </a:prstGeom>
          <a:noFill/>
        </p:spPr>
        <p:txBody>
          <a:bodyPr wrap="square" rtlCol="0">
            <a:spAutoFit/>
          </a:bodyPr>
          <a:lstStyle/>
          <a:p>
            <a:r>
              <a:rPr lang="en-US" dirty="0"/>
              <a:t>This association acts as a conduit between all current and future entities that address the ADA, Title VI, and related issues.</a:t>
            </a:r>
          </a:p>
          <a:p>
            <a:endParaRPr lang="en-US" dirty="0"/>
          </a:p>
          <a:p>
            <a:r>
              <a:rPr lang="en-US" dirty="0"/>
              <a:t>Due to our relationship with AIM (Accelerate Indiana Municipalities, formerly known as IACT) and INDOT (Indiana Department of Transportation), we are able to maintain a database to facilitate communication with and for Local Public Agencies (government entities).  </a:t>
            </a:r>
          </a:p>
          <a:p>
            <a:r>
              <a:rPr lang="en-US" dirty="0"/>
              <a:t> </a:t>
            </a:r>
          </a:p>
          <a:p>
            <a:r>
              <a:rPr lang="en-US" dirty="0"/>
              <a:t>We value and acknowledge that our relationship with AIM and AIC (Association of Indiana Counties) are an integral part of our outreach and mission and we will maintain affiliate status with both.</a:t>
            </a:r>
          </a:p>
          <a:p>
            <a:r>
              <a:rPr lang="en-US" dirty="0"/>
              <a:t>  </a:t>
            </a:r>
          </a:p>
          <a:p>
            <a:r>
              <a:rPr lang="en-US" dirty="0"/>
              <a:t>Membership dues afford us the opportunity to provide training opportunities. </a:t>
            </a:r>
          </a:p>
          <a:p>
            <a:r>
              <a:rPr lang="en-US" dirty="0"/>
              <a:t> </a:t>
            </a:r>
          </a:p>
          <a:p>
            <a:r>
              <a:rPr lang="en-US" dirty="0"/>
              <a:t> </a:t>
            </a:r>
          </a:p>
        </p:txBody>
      </p:sp>
    </p:spTree>
    <p:extLst>
      <p:ext uri="{BB962C8B-B14F-4D97-AF65-F5344CB8AC3E}">
        <p14:creationId xmlns:p14="http://schemas.microsoft.com/office/powerpoint/2010/main" val="2548437372"/>
      </p:ext>
    </p:extLst>
  </p:cSld>
  <p:clrMapOvr>
    <a:masterClrMapping/>
  </p:clrMapOvr>
  <mc:AlternateContent xmlns:mc="http://schemas.openxmlformats.org/markup-compatibility/2006" xmlns:p14="http://schemas.microsoft.com/office/powerpoint/2010/main">
    <mc:Choice Requires="p14">
      <p:transition spd="slow" p14:dur="1600" advTm="30941">
        <p14:prism isContent="1" isInverted="1"/>
      </p:transition>
    </mc:Choice>
    <mc:Fallback xmlns="">
      <p:transition spd="slow" advTm="30941">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Membership</a:t>
            </a:r>
          </a:p>
        </p:txBody>
      </p:sp>
      <p:sp>
        <p:nvSpPr>
          <p:cNvPr id="3" name="TextBox 2"/>
          <p:cNvSpPr txBox="1"/>
          <p:nvPr/>
        </p:nvSpPr>
        <p:spPr>
          <a:xfrm>
            <a:off x="963168" y="1950720"/>
            <a:ext cx="10543032" cy="4524315"/>
          </a:xfrm>
          <a:prstGeom prst="rect">
            <a:avLst/>
          </a:prstGeom>
          <a:noFill/>
        </p:spPr>
        <p:txBody>
          <a:bodyPr wrap="square" rtlCol="0">
            <a:spAutoFit/>
          </a:bodyPr>
          <a:lstStyle/>
          <a:p>
            <a:r>
              <a:rPr lang="en-US" sz="3600" dirty="0"/>
              <a:t>Membership will be open to any ADA &amp;/or Title VI Coordinator within the State of Indiana, and/or </a:t>
            </a:r>
            <a:r>
              <a:rPr lang="en-US" sz="3600" b="1" dirty="0"/>
              <a:t>any person that wishes to participate in the association’s mission.</a:t>
            </a:r>
          </a:p>
          <a:p>
            <a:endParaRPr lang="en-US" sz="3600" b="1" dirty="0"/>
          </a:p>
          <a:p>
            <a:r>
              <a:rPr lang="en-US" sz="3600" b="1" dirty="0"/>
              <a:t>In our 3</a:t>
            </a:r>
            <a:r>
              <a:rPr lang="en-US" sz="3600" b="1" baseline="30000" dirty="0"/>
              <a:t>rd</a:t>
            </a:r>
            <a:r>
              <a:rPr lang="en-US" sz="3600" b="1" dirty="0"/>
              <a:t> year we now have over 170 members, and we are still growing!</a:t>
            </a:r>
          </a:p>
          <a:p>
            <a:endParaRPr lang="en-US" sz="3600" b="1" dirty="0"/>
          </a:p>
        </p:txBody>
      </p:sp>
    </p:spTree>
    <p:extLst>
      <p:ext uri="{BB962C8B-B14F-4D97-AF65-F5344CB8AC3E}">
        <p14:creationId xmlns:p14="http://schemas.microsoft.com/office/powerpoint/2010/main" val="2602623586"/>
      </p:ext>
    </p:extLst>
  </p:cSld>
  <p:clrMapOvr>
    <a:masterClrMapping/>
  </p:clrMapOvr>
  <mc:AlternateContent xmlns:mc="http://schemas.openxmlformats.org/markup-compatibility/2006" xmlns:p14="http://schemas.microsoft.com/office/powerpoint/2010/main">
    <mc:Choice Requires="p14">
      <p:transition spd="slow" p14:dur="2000" advTm="16990"/>
    </mc:Choice>
    <mc:Fallback xmlns="">
      <p:transition spd="slow" advTm="1699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14528" y="1"/>
            <a:ext cx="10820400" cy="1633728"/>
          </a:xfrm>
        </p:spPr>
        <p:txBody>
          <a:bodyPr/>
          <a:lstStyle/>
          <a:p>
            <a:r>
              <a:rPr lang="en-US" dirty="0"/>
              <a:t>New in 2017</a:t>
            </a:r>
            <a:br>
              <a:rPr lang="en-US" dirty="0"/>
            </a:br>
            <a:r>
              <a:rPr lang="en-US" dirty="0"/>
              <a:t>Corporate sponsorship</a:t>
            </a:r>
          </a:p>
        </p:txBody>
      </p:sp>
      <p:sp>
        <p:nvSpPr>
          <p:cNvPr id="3" name="Text Placeholder 2"/>
          <p:cNvSpPr>
            <a:spLocks noGrp="1"/>
          </p:cNvSpPr>
          <p:nvPr>
            <p:ph type="body" idx="4294967295"/>
          </p:nvPr>
        </p:nvSpPr>
        <p:spPr>
          <a:xfrm>
            <a:off x="1311656" y="1475232"/>
            <a:ext cx="10490200" cy="5084064"/>
          </a:xfrm>
        </p:spPr>
        <p:txBody>
          <a:bodyPr>
            <a:normAutofit fontScale="40000" lnSpcReduction="20000"/>
          </a:bodyPr>
          <a:lstStyle/>
          <a:p>
            <a:pPr>
              <a:lnSpc>
                <a:spcPct val="120000"/>
              </a:lnSpc>
            </a:pPr>
            <a:endParaRPr lang="en-US" dirty="0"/>
          </a:p>
          <a:p>
            <a:pPr marL="0" indent="0">
              <a:lnSpc>
                <a:spcPct val="120000"/>
              </a:lnSpc>
              <a:buNone/>
            </a:pPr>
            <a:r>
              <a:rPr lang="en-US" sz="5600" dirty="0"/>
              <a:t>We seek opportunities to work together with other organizations to achieve shared objectives; however it is vital that we maintain our independence and protect the integrity of the IN ADA &amp; Title VI Coordinators’ Association.</a:t>
            </a:r>
          </a:p>
          <a:p>
            <a:pPr marL="0" indent="0" algn="ctr">
              <a:buNone/>
            </a:pPr>
            <a:r>
              <a:rPr lang="en-US" sz="4800" b="1" cap="all" dirty="0"/>
              <a:t>our goals</a:t>
            </a:r>
          </a:p>
          <a:p>
            <a:pPr marL="0" indent="0">
              <a:buNone/>
            </a:pPr>
            <a:r>
              <a:rPr lang="en-US" sz="4800" dirty="0"/>
              <a:t>The IN ADA &amp; Title VI Coordinators’ Association seeks, so far as is practical and within the constraints of  U.S. law;</a:t>
            </a:r>
          </a:p>
          <a:p>
            <a:r>
              <a:rPr lang="en-US" sz="4800" dirty="0"/>
              <a:t>initiatives that do not compromise the independent status of the IN ADA &amp; Title VI Coordinators’ Association, and</a:t>
            </a:r>
          </a:p>
          <a:p>
            <a:r>
              <a:rPr lang="en-US" sz="4800" dirty="0"/>
              <a:t>to ensure that the activities of organizations we work with are consistent with our mission</a:t>
            </a:r>
          </a:p>
          <a:p>
            <a:endParaRPr lang="en-US" sz="4800" dirty="0"/>
          </a:p>
          <a:p>
            <a:pPr marL="0" indent="0">
              <a:buNone/>
            </a:pPr>
            <a:r>
              <a:rPr lang="en-US" sz="4900" b="1" dirty="0"/>
              <a:t>The IN ADA &amp; Title VI Coordinators’ Association does not endorse or approve products or companies, and a statement to this effect will be included in any branding or promotion associated with sponsorship</a:t>
            </a:r>
          </a:p>
          <a:p>
            <a:pPr marL="0" indent="0">
              <a:buNone/>
            </a:pPr>
            <a:endParaRPr lang="en-US" dirty="0"/>
          </a:p>
          <a:p>
            <a:endParaRPr lang="en-US" dirty="0"/>
          </a:p>
        </p:txBody>
      </p:sp>
    </p:spTree>
    <p:extLst>
      <p:ext uri="{BB962C8B-B14F-4D97-AF65-F5344CB8AC3E}">
        <p14:creationId xmlns:p14="http://schemas.microsoft.com/office/powerpoint/2010/main" val="2122627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38656" y="1207008"/>
            <a:ext cx="9473184" cy="5324535"/>
          </a:xfrm>
          <a:prstGeom prst="rect">
            <a:avLst/>
          </a:prstGeom>
        </p:spPr>
        <p:txBody>
          <a:bodyPr wrap="square">
            <a:spAutoFit/>
          </a:bodyPr>
          <a:lstStyle/>
          <a:p>
            <a:pPr marL="45720" marR="45720">
              <a:spcBef>
                <a:spcPts val="600"/>
              </a:spcBef>
              <a:spcAft>
                <a:spcPts val="600"/>
              </a:spcAft>
            </a:pPr>
            <a:r>
              <a:rPr lang="en-US" sz="3200" b="1" kern="1100" cap="all" dirty="0">
                <a:solidFill>
                  <a:srgbClr val="76923C"/>
                </a:solidFill>
                <a:latin typeface="Calibri" panose="020F0502020204030204" pitchFamily="34" charset="0"/>
                <a:ea typeface="Times New Roman" panose="02020603050405020304" pitchFamily="18" charset="0"/>
                <a:cs typeface="Times New Roman" panose="02020603050405020304" pitchFamily="18" charset="0"/>
              </a:rPr>
              <a:t>Sponsorship Levels</a:t>
            </a:r>
          </a:p>
          <a:p>
            <a:pPr marL="342900" marR="45720" lvl="0" indent="-342900">
              <a:spcBef>
                <a:spcPts val="0"/>
              </a:spcBef>
              <a:spcAft>
                <a:spcPts val="0"/>
              </a:spcAft>
              <a:buFont typeface="Wingdings" panose="05000000000000000000" pitchFamily="2" charset="2"/>
              <a:buChar char=""/>
            </a:pPr>
            <a:r>
              <a:rPr lang="en-US" sz="3200" kern="1100" dirty="0">
                <a:latin typeface="Calibri" panose="020F0502020204030204" pitchFamily="34" charset="0"/>
                <a:ea typeface="Times New Roman" panose="02020603050405020304" pitchFamily="18" charset="0"/>
                <a:cs typeface="Times New Roman" panose="02020603050405020304" pitchFamily="18" charset="0"/>
              </a:rPr>
              <a:t>Platinum $500.00 or more per year or event</a:t>
            </a:r>
          </a:p>
          <a:p>
            <a:pPr marL="342900" marR="45720" lvl="0" indent="-342900">
              <a:spcBef>
                <a:spcPts val="0"/>
              </a:spcBef>
              <a:spcAft>
                <a:spcPts val="0"/>
              </a:spcAft>
              <a:buFont typeface="Wingdings" panose="05000000000000000000" pitchFamily="2" charset="2"/>
              <a:buChar char=""/>
            </a:pPr>
            <a:r>
              <a:rPr lang="en-US" sz="3200" kern="1100" dirty="0">
                <a:latin typeface="Calibri" panose="020F0502020204030204" pitchFamily="34" charset="0"/>
                <a:ea typeface="Times New Roman" panose="02020603050405020304" pitchFamily="18" charset="0"/>
                <a:cs typeface="Times New Roman" panose="02020603050405020304" pitchFamily="18" charset="0"/>
              </a:rPr>
              <a:t>Gold $300.00-$499.00 per year or event</a:t>
            </a:r>
          </a:p>
          <a:p>
            <a:pPr marL="342900" marR="45720" lvl="0" indent="-342900">
              <a:spcBef>
                <a:spcPts val="0"/>
              </a:spcBef>
              <a:spcAft>
                <a:spcPts val="0"/>
              </a:spcAft>
              <a:buFont typeface="Wingdings" panose="05000000000000000000" pitchFamily="2" charset="2"/>
              <a:buChar char=""/>
            </a:pPr>
            <a:r>
              <a:rPr lang="en-US" sz="3200" kern="1100" dirty="0">
                <a:latin typeface="Calibri" panose="020F0502020204030204" pitchFamily="34" charset="0"/>
                <a:ea typeface="Times New Roman" panose="02020603050405020304" pitchFamily="18" charset="0"/>
                <a:cs typeface="Times New Roman" panose="02020603050405020304" pitchFamily="18" charset="0"/>
              </a:rPr>
              <a:t>Silver $100.00-$299.00 per year or event</a:t>
            </a:r>
          </a:p>
          <a:p>
            <a:pPr marL="342900" marR="45720" lvl="0" indent="-342900">
              <a:spcBef>
                <a:spcPts val="0"/>
              </a:spcBef>
              <a:spcAft>
                <a:spcPts val="600"/>
              </a:spcAft>
              <a:buFont typeface="Wingdings" panose="05000000000000000000" pitchFamily="2" charset="2"/>
              <a:buChar char=""/>
            </a:pPr>
            <a:r>
              <a:rPr lang="en-US" sz="3200" kern="1100" dirty="0">
                <a:latin typeface="Calibri" panose="020F0502020204030204" pitchFamily="34" charset="0"/>
                <a:ea typeface="Times New Roman" panose="02020603050405020304" pitchFamily="18" charset="0"/>
                <a:cs typeface="Times New Roman" panose="02020603050405020304" pitchFamily="18" charset="0"/>
              </a:rPr>
              <a:t>Bronze $26.00-$99.00 per year or event</a:t>
            </a:r>
          </a:p>
          <a:p>
            <a:pPr marL="45720" marR="45720">
              <a:spcBef>
                <a:spcPts val="0"/>
              </a:spcBef>
              <a:spcAft>
                <a:spcPts val="600"/>
              </a:spcAft>
            </a:pPr>
            <a:r>
              <a:rPr lang="en-US" sz="3200" kern="1100" dirty="0">
                <a:latin typeface="Calibri" panose="020F0502020204030204" pitchFamily="34" charset="0"/>
                <a:ea typeface="Times New Roman" panose="02020603050405020304" pitchFamily="18" charset="0"/>
                <a:cs typeface="Times New Roman" panose="02020603050405020304" pitchFamily="18" charset="0"/>
              </a:rPr>
              <a:t> </a:t>
            </a:r>
          </a:p>
          <a:p>
            <a:pPr marL="45720" marR="45720">
              <a:spcBef>
                <a:spcPts val="0"/>
              </a:spcBef>
              <a:spcAft>
                <a:spcPts val="600"/>
              </a:spcAft>
            </a:pPr>
            <a:r>
              <a:rPr lang="en-US" sz="3200" kern="1100" dirty="0">
                <a:solidFill>
                  <a:srgbClr val="C00000"/>
                </a:solidFill>
                <a:latin typeface="Calibri" panose="020F0502020204030204" pitchFamily="34" charset="0"/>
                <a:ea typeface="Times New Roman" panose="02020603050405020304" pitchFamily="18" charset="0"/>
                <a:cs typeface="Times New Roman" panose="02020603050405020304" pitchFamily="18" charset="0"/>
              </a:rPr>
              <a:t>TO BECOME A SPONSOR, PLEASE CONTACT ANY MEMBER AND/OR OFFICER OF THE IN ADA &amp; TITLE VI COORDINATORS’ ASSOCIATION</a:t>
            </a:r>
            <a:endParaRPr lang="en-US" sz="3200" kern="1100" dirty="0">
              <a:latin typeface="Calibri" panose="020F0502020204030204" pitchFamily="34" charset="0"/>
              <a:ea typeface="Times New Roman" panose="02020603050405020304" pitchFamily="18" charset="0"/>
              <a:cs typeface="Times New Roman" panose="02020603050405020304" pitchFamily="18" charset="0"/>
            </a:endParaRPr>
          </a:p>
          <a:p>
            <a:pPr marL="45720" marR="45720">
              <a:spcBef>
                <a:spcPts val="0"/>
              </a:spcBef>
              <a:spcAft>
                <a:spcPts val="600"/>
              </a:spcAft>
            </a:pPr>
            <a:r>
              <a:rPr lang="en-US" sz="3200" kern="1100" dirty="0">
                <a:latin typeface="Calibri" panose="020F050202020403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104453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finances</a:t>
            </a:r>
          </a:p>
        </p:txBody>
      </p:sp>
      <p:sp>
        <p:nvSpPr>
          <p:cNvPr id="3" name="TextBox 2"/>
          <p:cNvSpPr txBox="1"/>
          <p:nvPr/>
        </p:nvSpPr>
        <p:spPr>
          <a:xfrm>
            <a:off x="1219200" y="1950720"/>
            <a:ext cx="10521696" cy="3046988"/>
          </a:xfrm>
          <a:prstGeom prst="rect">
            <a:avLst/>
          </a:prstGeom>
          <a:noFill/>
        </p:spPr>
        <p:txBody>
          <a:bodyPr wrap="square" rtlCol="0">
            <a:spAutoFit/>
          </a:bodyPr>
          <a:lstStyle/>
          <a:p>
            <a:r>
              <a:rPr lang="en-US" sz="2400" b="1" dirty="0"/>
              <a:t>Financial management services are provided through the association’s affiliation with AIM, which include:</a:t>
            </a:r>
          </a:p>
          <a:p>
            <a:endParaRPr lang="en-US" sz="2400" dirty="0"/>
          </a:p>
          <a:p>
            <a:pPr marL="342900" lvl="0" indent="-342900">
              <a:buFont typeface="Wingdings" panose="05000000000000000000" pitchFamily="2" charset="2"/>
              <a:buChar char="v"/>
            </a:pPr>
            <a:r>
              <a:rPr lang="en-US" sz="2400" dirty="0"/>
              <a:t>Producing and mailing annual dues notices</a:t>
            </a:r>
          </a:p>
          <a:p>
            <a:pPr marL="342900" lvl="0" indent="-342900">
              <a:buFont typeface="Wingdings" panose="05000000000000000000" pitchFamily="2" charset="2"/>
              <a:buChar char="v"/>
            </a:pPr>
            <a:endParaRPr lang="en-US" sz="2400" dirty="0"/>
          </a:p>
          <a:p>
            <a:pPr marL="342900" lvl="0" indent="-342900">
              <a:buFont typeface="Wingdings" panose="05000000000000000000" pitchFamily="2" charset="2"/>
              <a:buChar char="v"/>
            </a:pPr>
            <a:r>
              <a:rPr lang="en-US" sz="2400" dirty="0"/>
              <a:t>Processing and paying invoices</a:t>
            </a:r>
          </a:p>
          <a:p>
            <a:pPr marL="342900" lvl="0" indent="-342900">
              <a:buFont typeface="Wingdings" panose="05000000000000000000" pitchFamily="2" charset="2"/>
              <a:buChar char="v"/>
            </a:pPr>
            <a:endParaRPr lang="en-US" sz="2400" dirty="0"/>
          </a:p>
          <a:p>
            <a:pPr marL="342900" lvl="0" indent="-342900">
              <a:buFont typeface="Wingdings" panose="05000000000000000000" pitchFamily="2" charset="2"/>
              <a:buChar char="v"/>
            </a:pPr>
            <a:r>
              <a:rPr lang="en-US" sz="2400" dirty="0"/>
              <a:t>Creating and maintaining financial records and producing reports</a:t>
            </a:r>
          </a:p>
        </p:txBody>
      </p:sp>
    </p:spTree>
    <p:extLst>
      <p:ext uri="{BB962C8B-B14F-4D97-AF65-F5344CB8AC3E}">
        <p14:creationId xmlns:p14="http://schemas.microsoft.com/office/powerpoint/2010/main" val="119219542"/>
      </p:ext>
    </p:extLst>
  </p:cSld>
  <p:clrMapOvr>
    <a:masterClrMapping/>
  </p:clrMapOvr>
  <mc:AlternateContent xmlns:mc="http://schemas.openxmlformats.org/markup-compatibility/2006" xmlns:p14="http://schemas.microsoft.com/office/powerpoint/2010/main">
    <mc:Choice Requires="p14">
      <p:transition spd="slow" p14:dur="2000" advTm="16021"/>
    </mc:Choice>
    <mc:Fallback xmlns="">
      <p:transition spd="slow" advTm="16021"/>
    </mc:Fallback>
  </mc:AlternateContent>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225</TotalTime>
  <Words>1386</Words>
  <Application>Microsoft Office PowerPoint</Application>
  <PresentationFormat>Widescreen</PresentationFormat>
  <Paragraphs>119</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Times New Roman</vt:lpstr>
      <vt:lpstr>Wingdings</vt:lpstr>
      <vt:lpstr>Vapor Trail</vt:lpstr>
      <vt:lpstr>IN ADA &amp; Title VI Coordinators’ Association</vt:lpstr>
      <vt:lpstr>Who we are  </vt:lpstr>
      <vt:lpstr>Our mission</vt:lpstr>
      <vt:lpstr>What we do</vt:lpstr>
      <vt:lpstr>Our responsibilities and duties</vt:lpstr>
      <vt:lpstr>Membership</vt:lpstr>
      <vt:lpstr>New in 2017 Corporate sponsorship</vt:lpstr>
      <vt:lpstr>PowerPoint Presentation</vt:lpstr>
      <vt:lpstr>finances</vt:lpstr>
      <vt:lpstr>meetings</vt:lpstr>
      <vt:lpstr>A New Year, A New Logo and a scholarship winner Your Association in action!</vt:lpstr>
      <vt:lpstr>our association offers training for Americans with Disabilities Act (ADA) matters, transition plans, Title VI, Section 504 and much more.  Basically, if you are involved in an aspect of local government ADA &amp; Title VI matters, you are eligible to become an IN ADA &amp; Title VI Coordinators Association member.     By being member of the ADA &amp; Title VI Coordinators Association, you will have access to a world of information from other communities throughout Indiana.  This relatively new affiliate group exists to provide a network for ADA Coordinators to promote development through training and information sharing, to encourage sharing of resources and advice among peers, and to advance the profession.  There are many reasons  TO comply with the ADA &amp; Title VI;  1.  It’s the law  2.  your funding depends upon it  but most importantly…. </vt:lpstr>
      <vt:lpstr>CONTACT US  Cathy Gross 227 N main Street Monticello in  47960 574-583-4568 or 574-870-8056  adacoordinator@monticelloin.gov</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ADA &amp; Title VI Coordinators’ Association</dc:title>
  <dc:creator>Cathy</dc:creator>
  <cp:lastModifiedBy>Hall, Erin</cp:lastModifiedBy>
  <cp:revision>20</cp:revision>
  <dcterms:created xsi:type="dcterms:W3CDTF">2016-09-19T16:54:30Z</dcterms:created>
  <dcterms:modified xsi:type="dcterms:W3CDTF">2017-05-23T19:50:38Z</dcterms:modified>
</cp:coreProperties>
</file>