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261" r:id="rId6"/>
    <p:sldId id="258" r:id="rId7"/>
    <p:sldId id="257" r:id="rId8"/>
    <p:sldId id="276" r:id="rId9"/>
    <p:sldId id="350" r:id="rId10"/>
    <p:sldId id="351" r:id="rId11"/>
    <p:sldId id="348" r:id="rId12"/>
    <p:sldId id="262" r:id="rId13"/>
    <p:sldId id="270" r:id="rId14"/>
    <p:sldId id="266" r:id="rId15"/>
    <p:sldId id="359" r:id="rId16"/>
    <p:sldId id="360" r:id="rId17"/>
    <p:sldId id="352" r:id="rId18"/>
    <p:sldId id="356" r:id="rId19"/>
    <p:sldId id="354" r:id="rId20"/>
    <p:sldId id="355" r:id="rId21"/>
    <p:sldId id="357" r:id="rId22"/>
    <p:sldId id="361" r:id="rId23"/>
    <p:sldId id="353" r:id="rId24"/>
    <p:sldId id="358" r:id="rId25"/>
    <p:sldId id="364" r:id="rId26"/>
    <p:sldId id="363" r:id="rId27"/>
    <p:sldId id="365" r:id="rId28"/>
    <p:sldId id="366" r:id="rId29"/>
    <p:sldId id="362" r:id="rId30"/>
    <p:sldId id="260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9F"/>
    <a:srgbClr val="FCE100"/>
    <a:srgbClr val="EE2224"/>
    <a:srgbClr val="808285"/>
    <a:srgbClr val="ED2224"/>
    <a:srgbClr val="2E64B1"/>
    <a:srgbClr val="ED4423"/>
    <a:srgbClr val="F58023"/>
    <a:srgbClr val="BD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Blonde, John [US-US]" userId="e918f190-9882-47d5-9251-f3f09b0632b5" providerId="ADAL" clId="{334E35D4-9FB8-4A53-9674-23C8616A4250}"/>
    <pc:docChg chg="custSel modSld">
      <pc:chgData name="LaBlonde, John [US-US]" userId="e918f190-9882-47d5-9251-f3f09b0632b5" providerId="ADAL" clId="{334E35D4-9FB8-4A53-9674-23C8616A4250}" dt="2026-06-03T17:46:10.595" v="405" actId="20577"/>
      <pc:docMkLst>
        <pc:docMk/>
      </pc:docMkLst>
      <pc:sldChg chg="modSp mod">
        <pc:chgData name="LaBlonde, John [US-US]" userId="e918f190-9882-47d5-9251-f3f09b0632b5" providerId="ADAL" clId="{334E35D4-9FB8-4A53-9674-23C8616A4250}" dt="2026-06-03T17:45:25.821" v="378" actId="14100"/>
        <pc:sldMkLst>
          <pc:docMk/>
          <pc:sldMk cId="2778875791" sldId="354"/>
        </pc:sldMkLst>
        <pc:spChg chg="mod">
          <ac:chgData name="LaBlonde, John [US-US]" userId="e918f190-9882-47d5-9251-f3f09b0632b5" providerId="ADAL" clId="{334E35D4-9FB8-4A53-9674-23C8616A4250}" dt="2026-06-03T17:45:25.821" v="378" actId="14100"/>
          <ac:spMkLst>
            <pc:docMk/>
            <pc:sldMk cId="2778875791" sldId="354"/>
            <ac:spMk id="7" creationId="{BC6AE172-DABD-E130-D600-5E77395079F3}"/>
          </ac:spMkLst>
        </pc:spChg>
        <pc:spChg chg="mod">
          <ac:chgData name="LaBlonde, John [US-US]" userId="e918f190-9882-47d5-9251-f3f09b0632b5" providerId="ADAL" clId="{334E35D4-9FB8-4A53-9674-23C8616A4250}" dt="2026-06-03T17:39:24.840" v="99" actId="20577"/>
          <ac:spMkLst>
            <pc:docMk/>
            <pc:sldMk cId="2778875791" sldId="354"/>
            <ac:spMk id="13" creationId="{3D12992B-FA46-BAF3-AEB1-B39838C067D2}"/>
          </ac:spMkLst>
        </pc:spChg>
      </pc:sldChg>
      <pc:sldChg chg="modSp mod">
        <pc:chgData name="LaBlonde, John [US-US]" userId="e918f190-9882-47d5-9251-f3f09b0632b5" providerId="ADAL" clId="{334E35D4-9FB8-4A53-9674-23C8616A4250}" dt="2026-06-03T17:46:10.595" v="405" actId="20577"/>
        <pc:sldMkLst>
          <pc:docMk/>
          <pc:sldMk cId="612555632" sldId="357"/>
        </pc:sldMkLst>
        <pc:spChg chg="mod">
          <ac:chgData name="LaBlonde, John [US-US]" userId="e918f190-9882-47d5-9251-f3f09b0632b5" providerId="ADAL" clId="{334E35D4-9FB8-4A53-9674-23C8616A4250}" dt="2026-06-03T17:46:10.595" v="405" actId="20577"/>
          <ac:spMkLst>
            <pc:docMk/>
            <pc:sldMk cId="612555632" sldId="357"/>
            <ac:spMk id="13" creationId="{671F77D0-06E3-E809-8152-0589D84069FB}"/>
          </ac:spMkLst>
        </pc:spChg>
      </pc:sldChg>
    </pc:docChg>
  </pc:docChgLst>
  <pc:docChgLst>
    <pc:chgData name="Wainscott, Anna [NN-US]" userId="0c8a770a-a125-4e1d-89f5-cb67632a454d" providerId="ADAL" clId="{B53A6F81-84D0-4CFB-84C3-63992C1F9454}"/>
    <pc:docChg chg="custSel modSld">
      <pc:chgData name="Wainscott, Anna [NN-US]" userId="0c8a770a-a125-4e1d-89f5-cb67632a454d" providerId="ADAL" clId="{B53A6F81-84D0-4CFB-84C3-63992C1F9454}" dt="2026-06-18T13:44:45.436" v="161" actId="1076"/>
      <pc:docMkLst>
        <pc:docMk/>
      </pc:docMkLst>
      <pc:sldChg chg="addSp delSp modSp mod">
        <pc:chgData name="Wainscott, Anna [NN-US]" userId="0c8a770a-a125-4e1d-89f5-cb67632a454d" providerId="ADAL" clId="{B53A6F81-84D0-4CFB-84C3-63992C1F9454}" dt="2026-06-18T13:44:45.436" v="161" actId="1076"/>
        <pc:sldMkLst>
          <pc:docMk/>
          <pc:sldMk cId="2521196873" sldId="270"/>
        </pc:sldMkLst>
        <pc:picChg chg="add mod">
          <ac:chgData name="Wainscott, Anna [NN-US]" userId="0c8a770a-a125-4e1d-89f5-cb67632a454d" providerId="ADAL" clId="{B53A6F81-84D0-4CFB-84C3-63992C1F9454}" dt="2026-06-18T13:44:45.436" v="161" actId="1076"/>
          <ac:picMkLst>
            <pc:docMk/>
            <pc:sldMk cId="2521196873" sldId="270"/>
            <ac:picMk id="8" creationId="{5BD03283-375D-9D33-3912-0B7E3E5B0A90}"/>
          </ac:picMkLst>
        </pc:picChg>
      </pc:sldChg>
      <pc:sldChg chg="modSp mod">
        <pc:chgData name="Wainscott, Anna [NN-US]" userId="0c8a770a-a125-4e1d-89f5-cb67632a454d" providerId="ADAL" clId="{B53A6F81-84D0-4CFB-84C3-63992C1F9454}" dt="2026-06-04T17:22:22.977" v="119" actId="20577"/>
        <pc:sldMkLst>
          <pc:docMk/>
          <pc:sldMk cId="2778875791" sldId="354"/>
        </pc:sldMkLst>
        <pc:spChg chg="mod">
          <ac:chgData name="Wainscott, Anna [NN-US]" userId="0c8a770a-a125-4e1d-89f5-cb67632a454d" providerId="ADAL" clId="{B53A6F81-84D0-4CFB-84C3-63992C1F9454}" dt="2026-06-04T17:21:45.699" v="40" actId="20577"/>
          <ac:spMkLst>
            <pc:docMk/>
            <pc:sldMk cId="2778875791" sldId="354"/>
            <ac:spMk id="7" creationId="{BC6AE172-DABD-E130-D600-5E77395079F3}"/>
          </ac:spMkLst>
        </pc:spChg>
        <pc:spChg chg="mod">
          <ac:chgData name="Wainscott, Anna [NN-US]" userId="0c8a770a-a125-4e1d-89f5-cb67632a454d" providerId="ADAL" clId="{B53A6F81-84D0-4CFB-84C3-63992C1F9454}" dt="2026-06-04T17:22:22.977" v="119" actId="20577"/>
          <ac:spMkLst>
            <pc:docMk/>
            <pc:sldMk cId="2778875791" sldId="354"/>
            <ac:spMk id="13" creationId="{3D12992B-FA46-BAF3-AEB1-B39838C067D2}"/>
          </ac:spMkLst>
        </pc:spChg>
      </pc:sldChg>
      <pc:sldChg chg="modSp mod">
        <pc:chgData name="Wainscott, Anna [NN-US]" userId="0c8a770a-a125-4e1d-89f5-cb67632a454d" providerId="ADAL" clId="{B53A6F81-84D0-4CFB-84C3-63992C1F9454}" dt="2026-06-04T17:21:20.449" v="8" actId="20577"/>
        <pc:sldMkLst>
          <pc:docMk/>
          <pc:sldMk cId="1295353398" sldId="359"/>
        </pc:sldMkLst>
        <pc:graphicFrameChg chg="modGraphic">
          <ac:chgData name="Wainscott, Anna [NN-US]" userId="0c8a770a-a125-4e1d-89f5-cb67632a454d" providerId="ADAL" clId="{B53A6F81-84D0-4CFB-84C3-63992C1F9454}" dt="2026-06-04T17:21:20.449" v="8" actId="20577"/>
          <ac:graphicFrameMkLst>
            <pc:docMk/>
            <pc:sldMk cId="1295353398" sldId="359"/>
            <ac:graphicFrameMk id="16" creationId="{D529C34D-E37C-1202-E882-AD38D0B6A5AB}"/>
          </ac:graphicFrameMkLst>
        </pc:graphicFrameChg>
      </pc:sldChg>
      <pc:sldChg chg="delSp modSp mod">
        <pc:chgData name="Wainscott, Anna [NN-US]" userId="0c8a770a-a125-4e1d-89f5-cb67632a454d" providerId="ADAL" clId="{B53A6F81-84D0-4CFB-84C3-63992C1F9454}" dt="2026-06-04T17:23:21.397" v="155" actId="478"/>
        <pc:sldMkLst>
          <pc:docMk/>
          <pc:sldMk cId="4160974147" sldId="364"/>
        </pc:sldMkLst>
      </pc:sldChg>
    </pc:docChg>
  </pc:docChgLst>
  <pc:docChgLst>
    <pc:chgData name="Howe, Kelly [NN-US]" userId="0ee7c3b4-4eea-4b2d-aaa5-105b6d88b5e1" providerId="ADAL" clId="{379DF60F-FE55-45A9-8B36-0A3C9E03FDED}"/>
    <pc:docChg chg="modSld">
      <pc:chgData name="Howe, Kelly [NN-US]" userId="0ee7c3b4-4eea-4b2d-aaa5-105b6d88b5e1" providerId="ADAL" clId="{379DF60F-FE55-45A9-8B36-0A3C9E03FDED}" dt="2026-06-22T14:24:25.898" v="5" actId="20577"/>
      <pc:docMkLst>
        <pc:docMk/>
      </pc:docMkLst>
      <pc:sldChg chg="modSp mod">
        <pc:chgData name="Howe, Kelly [NN-US]" userId="0ee7c3b4-4eea-4b2d-aaa5-105b6d88b5e1" providerId="ADAL" clId="{379DF60F-FE55-45A9-8B36-0A3C9E03FDED}" dt="2026-06-22T14:24:25.898" v="5" actId="20577"/>
        <pc:sldMkLst>
          <pc:docMk/>
          <pc:sldMk cId="2778875791" sldId="354"/>
        </pc:sldMkLst>
        <pc:spChg chg="mod">
          <ac:chgData name="Howe, Kelly [NN-US]" userId="0ee7c3b4-4eea-4b2d-aaa5-105b6d88b5e1" providerId="ADAL" clId="{379DF60F-FE55-45A9-8B36-0A3C9E03FDED}" dt="2026-06-22T13:47:26.265" v="1" actId="20577"/>
          <ac:spMkLst>
            <pc:docMk/>
            <pc:sldMk cId="2778875791" sldId="354"/>
            <ac:spMk id="7" creationId="{BC6AE172-DABD-E130-D600-5E77395079F3}"/>
          </ac:spMkLst>
        </pc:spChg>
        <pc:spChg chg="mod">
          <ac:chgData name="Howe, Kelly [NN-US]" userId="0ee7c3b4-4eea-4b2d-aaa5-105b6d88b5e1" providerId="ADAL" clId="{379DF60F-FE55-45A9-8B36-0A3C9E03FDED}" dt="2026-06-22T14:24:25.898" v="5" actId="20577"/>
          <ac:spMkLst>
            <pc:docMk/>
            <pc:sldMk cId="2778875791" sldId="354"/>
            <ac:spMk id="13" creationId="{3D12992B-FA46-BAF3-AEB1-B39838C067D2}"/>
          </ac:spMkLst>
        </pc:spChg>
      </pc:sldChg>
      <pc:sldChg chg="modSp mod">
        <pc:chgData name="Howe, Kelly [NN-US]" userId="0ee7c3b4-4eea-4b2d-aaa5-105b6d88b5e1" providerId="ADAL" clId="{379DF60F-FE55-45A9-8B36-0A3C9E03FDED}" dt="2026-06-22T13:47:40.385" v="3" actId="20577"/>
        <pc:sldMkLst>
          <pc:docMk/>
          <pc:sldMk cId="606502548" sldId="363"/>
        </pc:sldMkLst>
        <pc:spChg chg="mod">
          <ac:chgData name="Howe, Kelly [NN-US]" userId="0ee7c3b4-4eea-4b2d-aaa5-105b6d88b5e1" providerId="ADAL" clId="{379DF60F-FE55-45A9-8B36-0A3C9E03FDED}" dt="2026-06-22T13:47:40.385" v="3" actId="20577"/>
          <ac:spMkLst>
            <pc:docMk/>
            <pc:sldMk cId="606502548" sldId="363"/>
            <ac:spMk id="10" creationId="{BE45B466-C841-358D-3BFD-279018662AE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F826C6-26B3-4396-933D-730A4434C74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77D0A1-6722-46CD-9BE9-0D43AFBCF1C0}">
      <dgm:prSet/>
      <dgm:spPr/>
      <dgm:t>
        <a:bodyPr/>
        <a:lstStyle/>
        <a:p>
          <a:r>
            <a:rPr lang="en-US"/>
            <a:t>Nineteen crashes </a:t>
          </a:r>
        </a:p>
      </dgm:t>
    </dgm:pt>
    <dgm:pt modelId="{A35AEA55-5933-48F6-B8F2-8E3AD79D02D3}" type="parTrans" cxnId="{0EBDE234-2321-49BD-ADD4-80E9AD0F4E53}">
      <dgm:prSet/>
      <dgm:spPr/>
      <dgm:t>
        <a:bodyPr/>
        <a:lstStyle/>
        <a:p>
          <a:endParaRPr lang="en-US"/>
        </a:p>
      </dgm:t>
    </dgm:pt>
    <dgm:pt modelId="{E34C1C3F-B6D9-4B01-ADFF-226862EE95A0}" type="sibTrans" cxnId="{0EBDE234-2321-49BD-ADD4-80E9AD0F4E53}">
      <dgm:prSet/>
      <dgm:spPr/>
      <dgm:t>
        <a:bodyPr/>
        <a:lstStyle/>
        <a:p>
          <a:endParaRPr lang="en-US"/>
        </a:p>
      </dgm:t>
    </dgm:pt>
    <dgm:pt modelId="{13E0A241-8110-4E15-AF40-AF5DC796FCAD}">
      <dgm:prSet/>
      <dgm:spPr/>
      <dgm:t>
        <a:bodyPr/>
        <a:lstStyle/>
        <a:p>
          <a:r>
            <a:rPr lang="en-US"/>
            <a:t>Twelve right angle crashes</a:t>
          </a:r>
        </a:p>
      </dgm:t>
    </dgm:pt>
    <dgm:pt modelId="{52DC26B8-4FA4-4986-BABC-E3FF6677E13A}" type="parTrans" cxnId="{9319DDB6-7797-4BFC-A1D8-21F58CD44C56}">
      <dgm:prSet/>
      <dgm:spPr/>
      <dgm:t>
        <a:bodyPr/>
        <a:lstStyle/>
        <a:p>
          <a:endParaRPr lang="en-US"/>
        </a:p>
      </dgm:t>
    </dgm:pt>
    <dgm:pt modelId="{9A408B90-BA09-40AA-9B94-77842BDE0C7A}" type="sibTrans" cxnId="{9319DDB6-7797-4BFC-A1D8-21F58CD44C56}">
      <dgm:prSet/>
      <dgm:spPr/>
      <dgm:t>
        <a:bodyPr/>
        <a:lstStyle/>
        <a:p>
          <a:endParaRPr lang="en-US"/>
        </a:p>
      </dgm:t>
    </dgm:pt>
    <dgm:pt modelId="{0CB33503-7B9B-42A1-8C7F-DE7F0DDEFBB7}">
      <dgm:prSet/>
      <dgm:spPr/>
      <dgm:t>
        <a:bodyPr/>
        <a:lstStyle/>
        <a:p>
          <a:r>
            <a:rPr lang="en-US"/>
            <a:t>Fourteen crashes during daylight hours</a:t>
          </a:r>
        </a:p>
      </dgm:t>
    </dgm:pt>
    <dgm:pt modelId="{EA667BF5-1CFD-4D90-822B-6DF7F0C75526}" type="parTrans" cxnId="{715D9AA0-2D1F-42C1-A2C3-E95428F9DA84}">
      <dgm:prSet/>
      <dgm:spPr/>
      <dgm:t>
        <a:bodyPr/>
        <a:lstStyle/>
        <a:p>
          <a:endParaRPr lang="en-US"/>
        </a:p>
      </dgm:t>
    </dgm:pt>
    <dgm:pt modelId="{B60E1D86-B420-40FF-BA2B-F90727DBAF37}" type="sibTrans" cxnId="{715D9AA0-2D1F-42C1-A2C3-E95428F9DA84}">
      <dgm:prSet/>
      <dgm:spPr/>
      <dgm:t>
        <a:bodyPr/>
        <a:lstStyle/>
        <a:p>
          <a:endParaRPr lang="en-US"/>
        </a:p>
      </dgm:t>
    </dgm:pt>
    <dgm:pt modelId="{5C2E1EAE-F889-476C-901E-E9EA6B1CD3B8}">
      <dgm:prSet/>
      <dgm:spPr/>
      <dgm:t>
        <a:bodyPr/>
        <a:lstStyle/>
        <a:p>
          <a:r>
            <a:rPr lang="en-US"/>
            <a:t>Sixteen crashes on dry pavement</a:t>
          </a:r>
        </a:p>
      </dgm:t>
    </dgm:pt>
    <dgm:pt modelId="{5A231A78-D7C3-40AE-A665-A5AA39F1F802}" type="parTrans" cxnId="{6A91E675-6032-4CAA-AD45-4DD35F9092C9}">
      <dgm:prSet/>
      <dgm:spPr/>
      <dgm:t>
        <a:bodyPr/>
        <a:lstStyle/>
        <a:p>
          <a:endParaRPr lang="en-US"/>
        </a:p>
      </dgm:t>
    </dgm:pt>
    <dgm:pt modelId="{493F9D01-94F2-4D3C-8C3B-F392A12CBEB7}" type="sibTrans" cxnId="{6A91E675-6032-4CAA-AD45-4DD35F9092C9}">
      <dgm:prSet/>
      <dgm:spPr/>
      <dgm:t>
        <a:bodyPr/>
        <a:lstStyle/>
        <a:p>
          <a:endParaRPr lang="en-US"/>
        </a:p>
      </dgm:t>
    </dgm:pt>
    <dgm:pt modelId="{36A6FABF-B342-482D-9A3F-D546398FC68B}">
      <dgm:prSet/>
      <dgm:spPr/>
      <dgm:t>
        <a:bodyPr/>
        <a:lstStyle/>
        <a:p>
          <a:r>
            <a:rPr lang="en-US" dirty="0"/>
            <a:t>Eight severe crashes</a:t>
          </a:r>
        </a:p>
      </dgm:t>
    </dgm:pt>
    <dgm:pt modelId="{DBA00995-9A34-4DCF-B99F-64C09FA79998}" type="parTrans" cxnId="{8DFF868C-1914-4698-84E6-E870C6808ED8}">
      <dgm:prSet/>
      <dgm:spPr/>
      <dgm:t>
        <a:bodyPr/>
        <a:lstStyle/>
        <a:p>
          <a:endParaRPr lang="en-US"/>
        </a:p>
      </dgm:t>
    </dgm:pt>
    <dgm:pt modelId="{DC1A1C7B-F663-4F5E-B5B5-D4D355E2A1F3}" type="sibTrans" cxnId="{8DFF868C-1914-4698-84E6-E870C6808ED8}">
      <dgm:prSet/>
      <dgm:spPr/>
      <dgm:t>
        <a:bodyPr/>
        <a:lstStyle/>
        <a:p>
          <a:endParaRPr lang="en-US"/>
        </a:p>
      </dgm:t>
    </dgm:pt>
    <dgm:pt modelId="{1EF3F721-7597-4641-BBC6-1A9EFB22118E}" type="pres">
      <dgm:prSet presAssocID="{D8F826C6-26B3-4396-933D-730A4434C747}" presName="vert0" presStyleCnt="0">
        <dgm:presLayoutVars>
          <dgm:dir/>
          <dgm:animOne val="branch"/>
          <dgm:animLvl val="lvl"/>
        </dgm:presLayoutVars>
      </dgm:prSet>
      <dgm:spPr/>
    </dgm:pt>
    <dgm:pt modelId="{DBB078D9-4798-4B17-9380-460FBC398429}" type="pres">
      <dgm:prSet presAssocID="{C677D0A1-6722-46CD-9BE9-0D43AFBCF1C0}" presName="thickLine" presStyleLbl="alignNode1" presStyleIdx="0" presStyleCnt="5"/>
      <dgm:spPr/>
    </dgm:pt>
    <dgm:pt modelId="{A447AC69-9D91-4F62-990A-1FE0D7ACFD23}" type="pres">
      <dgm:prSet presAssocID="{C677D0A1-6722-46CD-9BE9-0D43AFBCF1C0}" presName="horz1" presStyleCnt="0"/>
      <dgm:spPr/>
    </dgm:pt>
    <dgm:pt modelId="{E6E869BB-A7B4-4201-A886-B78E3E7CA173}" type="pres">
      <dgm:prSet presAssocID="{C677D0A1-6722-46CD-9BE9-0D43AFBCF1C0}" presName="tx1" presStyleLbl="revTx" presStyleIdx="0" presStyleCnt="5"/>
      <dgm:spPr/>
    </dgm:pt>
    <dgm:pt modelId="{FDF76176-13CD-48ED-A857-7942E793A890}" type="pres">
      <dgm:prSet presAssocID="{C677D0A1-6722-46CD-9BE9-0D43AFBCF1C0}" presName="vert1" presStyleCnt="0"/>
      <dgm:spPr/>
    </dgm:pt>
    <dgm:pt modelId="{6C63F29A-5DB7-47E3-8548-912B63C00B38}" type="pres">
      <dgm:prSet presAssocID="{13E0A241-8110-4E15-AF40-AF5DC796FCAD}" presName="thickLine" presStyleLbl="alignNode1" presStyleIdx="1" presStyleCnt="5"/>
      <dgm:spPr/>
    </dgm:pt>
    <dgm:pt modelId="{7D81170B-2D14-4509-AE14-7D30692896FB}" type="pres">
      <dgm:prSet presAssocID="{13E0A241-8110-4E15-AF40-AF5DC796FCAD}" presName="horz1" presStyleCnt="0"/>
      <dgm:spPr/>
    </dgm:pt>
    <dgm:pt modelId="{B0FEE4EB-959D-4C68-8D44-EF310FBF9951}" type="pres">
      <dgm:prSet presAssocID="{13E0A241-8110-4E15-AF40-AF5DC796FCAD}" presName="tx1" presStyleLbl="revTx" presStyleIdx="1" presStyleCnt="5"/>
      <dgm:spPr/>
    </dgm:pt>
    <dgm:pt modelId="{3A37FD5C-F36E-4DB3-99FD-34CD95235EB4}" type="pres">
      <dgm:prSet presAssocID="{13E0A241-8110-4E15-AF40-AF5DC796FCAD}" presName="vert1" presStyleCnt="0"/>
      <dgm:spPr/>
    </dgm:pt>
    <dgm:pt modelId="{4832E078-C0AC-4EDF-9566-E5C714CE84C3}" type="pres">
      <dgm:prSet presAssocID="{0CB33503-7B9B-42A1-8C7F-DE7F0DDEFBB7}" presName="thickLine" presStyleLbl="alignNode1" presStyleIdx="2" presStyleCnt="5"/>
      <dgm:spPr/>
    </dgm:pt>
    <dgm:pt modelId="{669E485E-7E90-4B68-8E6B-B874364C5CF1}" type="pres">
      <dgm:prSet presAssocID="{0CB33503-7B9B-42A1-8C7F-DE7F0DDEFBB7}" presName="horz1" presStyleCnt="0"/>
      <dgm:spPr/>
    </dgm:pt>
    <dgm:pt modelId="{E1954845-AEE8-4E45-AAE0-928C3545FF5B}" type="pres">
      <dgm:prSet presAssocID="{0CB33503-7B9B-42A1-8C7F-DE7F0DDEFBB7}" presName="tx1" presStyleLbl="revTx" presStyleIdx="2" presStyleCnt="5"/>
      <dgm:spPr/>
    </dgm:pt>
    <dgm:pt modelId="{5597B291-419D-4488-940F-A4B0443AFFBB}" type="pres">
      <dgm:prSet presAssocID="{0CB33503-7B9B-42A1-8C7F-DE7F0DDEFBB7}" presName="vert1" presStyleCnt="0"/>
      <dgm:spPr/>
    </dgm:pt>
    <dgm:pt modelId="{5F2A5552-425E-4862-933A-045A4F8A16B1}" type="pres">
      <dgm:prSet presAssocID="{5C2E1EAE-F889-476C-901E-E9EA6B1CD3B8}" presName="thickLine" presStyleLbl="alignNode1" presStyleIdx="3" presStyleCnt="5"/>
      <dgm:spPr/>
    </dgm:pt>
    <dgm:pt modelId="{A0E65735-4626-4B0E-A8AB-77C9490FBA18}" type="pres">
      <dgm:prSet presAssocID="{5C2E1EAE-F889-476C-901E-E9EA6B1CD3B8}" presName="horz1" presStyleCnt="0"/>
      <dgm:spPr/>
    </dgm:pt>
    <dgm:pt modelId="{C32A1A90-81AD-4C33-9A91-541295989D21}" type="pres">
      <dgm:prSet presAssocID="{5C2E1EAE-F889-476C-901E-E9EA6B1CD3B8}" presName="tx1" presStyleLbl="revTx" presStyleIdx="3" presStyleCnt="5"/>
      <dgm:spPr/>
    </dgm:pt>
    <dgm:pt modelId="{A952D0B1-7EE3-4C74-A831-0B2282A8FEF3}" type="pres">
      <dgm:prSet presAssocID="{5C2E1EAE-F889-476C-901E-E9EA6B1CD3B8}" presName="vert1" presStyleCnt="0"/>
      <dgm:spPr/>
    </dgm:pt>
    <dgm:pt modelId="{6337BBB5-98AA-4A2A-B2AE-C3755B3A5C86}" type="pres">
      <dgm:prSet presAssocID="{36A6FABF-B342-482D-9A3F-D546398FC68B}" presName="thickLine" presStyleLbl="alignNode1" presStyleIdx="4" presStyleCnt="5"/>
      <dgm:spPr/>
    </dgm:pt>
    <dgm:pt modelId="{C5A97A8F-D83E-4ED7-86E4-BC9D23DBCECD}" type="pres">
      <dgm:prSet presAssocID="{36A6FABF-B342-482D-9A3F-D546398FC68B}" presName="horz1" presStyleCnt="0"/>
      <dgm:spPr/>
    </dgm:pt>
    <dgm:pt modelId="{1CC1AE78-AE0C-463F-966F-B9E2D2B6B4D1}" type="pres">
      <dgm:prSet presAssocID="{36A6FABF-B342-482D-9A3F-D546398FC68B}" presName="tx1" presStyleLbl="revTx" presStyleIdx="4" presStyleCnt="5"/>
      <dgm:spPr/>
    </dgm:pt>
    <dgm:pt modelId="{34035980-518F-4A69-A051-17A9B795844C}" type="pres">
      <dgm:prSet presAssocID="{36A6FABF-B342-482D-9A3F-D546398FC68B}" presName="vert1" presStyleCnt="0"/>
      <dgm:spPr/>
    </dgm:pt>
  </dgm:ptLst>
  <dgm:cxnLst>
    <dgm:cxn modelId="{74E48403-5A9E-4D77-B863-C4AA860DAA0B}" type="presOf" srcId="{13E0A241-8110-4E15-AF40-AF5DC796FCAD}" destId="{B0FEE4EB-959D-4C68-8D44-EF310FBF9951}" srcOrd="0" destOrd="0" presId="urn:microsoft.com/office/officeart/2008/layout/LinedList"/>
    <dgm:cxn modelId="{C87A8626-04E8-423A-9F21-9E1EC817C479}" type="presOf" srcId="{5C2E1EAE-F889-476C-901E-E9EA6B1CD3B8}" destId="{C32A1A90-81AD-4C33-9A91-541295989D21}" srcOrd="0" destOrd="0" presId="urn:microsoft.com/office/officeart/2008/layout/LinedList"/>
    <dgm:cxn modelId="{0EBDE234-2321-49BD-ADD4-80E9AD0F4E53}" srcId="{D8F826C6-26B3-4396-933D-730A4434C747}" destId="{C677D0A1-6722-46CD-9BE9-0D43AFBCF1C0}" srcOrd="0" destOrd="0" parTransId="{A35AEA55-5933-48F6-B8F2-8E3AD79D02D3}" sibTransId="{E34C1C3F-B6D9-4B01-ADFF-226862EE95A0}"/>
    <dgm:cxn modelId="{C8299B3D-6047-41B2-B952-EAB7996599CA}" type="presOf" srcId="{0CB33503-7B9B-42A1-8C7F-DE7F0DDEFBB7}" destId="{E1954845-AEE8-4E45-AAE0-928C3545FF5B}" srcOrd="0" destOrd="0" presId="urn:microsoft.com/office/officeart/2008/layout/LinedList"/>
    <dgm:cxn modelId="{6A91E675-6032-4CAA-AD45-4DD35F9092C9}" srcId="{D8F826C6-26B3-4396-933D-730A4434C747}" destId="{5C2E1EAE-F889-476C-901E-E9EA6B1CD3B8}" srcOrd="3" destOrd="0" parTransId="{5A231A78-D7C3-40AE-A665-A5AA39F1F802}" sibTransId="{493F9D01-94F2-4D3C-8C3B-F392A12CBEB7}"/>
    <dgm:cxn modelId="{F198117A-A1A7-4280-B301-4FD87393D5FF}" type="presOf" srcId="{D8F826C6-26B3-4396-933D-730A4434C747}" destId="{1EF3F721-7597-4641-BBC6-1A9EFB22118E}" srcOrd="0" destOrd="0" presId="urn:microsoft.com/office/officeart/2008/layout/LinedList"/>
    <dgm:cxn modelId="{232FCD87-A772-492A-BF93-B581A6851AD2}" type="presOf" srcId="{C677D0A1-6722-46CD-9BE9-0D43AFBCF1C0}" destId="{E6E869BB-A7B4-4201-A886-B78E3E7CA173}" srcOrd="0" destOrd="0" presId="urn:microsoft.com/office/officeart/2008/layout/LinedList"/>
    <dgm:cxn modelId="{8DFF868C-1914-4698-84E6-E870C6808ED8}" srcId="{D8F826C6-26B3-4396-933D-730A4434C747}" destId="{36A6FABF-B342-482D-9A3F-D546398FC68B}" srcOrd="4" destOrd="0" parTransId="{DBA00995-9A34-4DCF-B99F-64C09FA79998}" sibTransId="{DC1A1C7B-F663-4F5E-B5B5-D4D355E2A1F3}"/>
    <dgm:cxn modelId="{715D9AA0-2D1F-42C1-A2C3-E95428F9DA84}" srcId="{D8F826C6-26B3-4396-933D-730A4434C747}" destId="{0CB33503-7B9B-42A1-8C7F-DE7F0DDEFBB7}" srcOrd="2" destOrd="0" parTransId="{EA667BF5-1CFD-4D90-822B-6DF7F0C75526}" sibTransId="{B60E1D86-B420-40FF-BA2B-F90727DBAF37}"/>
    <dgm:cxn modelId="{9319DDB6-7797-4BFC-A1D8-21F58CD44C56}" srcId="{D8F826C6-26B3-4396-933D-730A4434C747}" destId="{13E0A241-8110-4E15-AF40-AF5DC796FCAD}" srcOrd="1" destOrd="0" parTransId="{52DC26B8-4FA4-4986-BABC-E3FF6677E13A}" sibTransId="{9A408B90-BA09-40AA-9B94-77842BDE0C7A}"/>
    <dgm:cxn modelId="{A66CE8FB-7129-4153-B05C-22F30C0FCE4A}" type="presOf" srcId="{36A6FABF-B342-482D-9A3F-D546398FC68B}" destId="{1CC1AE78-AE0C-463F-966F-B9E2D2B6B4D1}" srcOrd="0" destOrd="0" presId="urn:microsoft.com/office/officeart/2008/layout/LinedList"/>
    <dgm:cxn modelId="{4578C483-811F-425B-A82A-FF2F6BD07A27}" type="presParOf" srcId="{1EF3F721-7597-4641-BBC6-1A9EFB22118E}" destId="{DBB078D9-4798-4B17-9380-460FBC398429}" srcOrd="0" destOrd="0" presId="urn:microsoft.com/office/officeart/2008/layout/LinedList"/>
    <dgm:cxn modelId="{FE774ECA-61E1-4D7E-B58F-8D13AA266862}" type="presParOf" srcId="{1EF3F721-7597-4641-BBC6-1A9EFB22118E}" destId="{A447AC69-9D91-4F62-990A-1FE0D7ACFD23}" srcOrd="1" destOrd="0" presId="urn:microsoft.com/office/officeart/2008/layout/LinedList"/>
    <dgm:cxn modelId="{972CC5D4-855D-421A-BEDF-27A87413449E}" type="presParOf" srcId="{A447AC69-9D91-4F62-990A-1FE0D7ACFD23}" destId="{E6E869BB-A7B4-4201-A886-B78E3E7CA173}" srcOrd="0" destOrd="0" presId="urn:microsoft.com/office/officeart/2008/layout/LinedList"/>
    <dgm:cxn modelId="{F054CB06-0718-4976-B3EA-E39435761D3C}" type="presParOf" srcId="{A447AC69-9D91-4F62-990A-1FE0D7ACFD23}" destId="{FDF76176-13CD-48ED-A857-7942E793A890}" srcOrd="1" destOrd="0" presId="urn:microsoft.com/office/officeart/2008/layout/LinedList"/>
    <dgm:cxn modelId="{EA303954-345D-4757-8F40-01D01FEC0112}" type="presParOf" srcId="{1EF3F721-7597-4641-BBC6-1A9EFB22118E}" destId="{6C63F29A-5DB7-47E3-8548-912B63C00B38}" srcOrd="2" destOrd="0" presId="urn:microsoft.com/office/officeart/2008/layout/LinedList"/>
    <dgm:cxn modelId="{E959A7D4-1857-4F65-9D0B-166587F0DD2E}" type="presParOf" srcId="{1EF3F721-7597-4641-BBC6-1A9EFB22118E}" destId="{7D81170B-2D14-4509-AE14-7D30692896FB}" srcOrd="3" destOrd="0" presId="urn:microsoft.com/office/officeart/2008/layout/LinedList"/>
    <dgm:cxn modelId="{839308BE-12F2-41EF-B0C5-62C7F6697BD0}" type="presParOf" srcId="{7D81170B-2D14-4509-AE14-7D30692896FB}" destId="{B0FEE4EB-959D-4C68-8D44-EF310FBF9951}" srcOrd="0" destOrd="0" presId="urn:microsoft.com/office/officeart/2008/layout/LinedList"/>
    <dgm:cxn modelId="{63FFDF8C-1BB6-4DB3-9A4F-9F6F13A04A64}" type="presParOf" srcId="{7D81170B-2D14-4509-AE14-7D30692896FB}" destId="{3A37FD5C-F36E-4DB3-99FD-34CD95235EB4}" srcOrd="1" destOrd="0" presId="urn:microsoft.com/office/officeart/2008/layout/LinedList"/>
    <dgm:cxn modelId="{958276EF-A7DE-4EC0-901C-A6F6D8DCFAC7}" type="presParOf" srcId="{1EF3F721-7597-4641-BBC6-1A9EFB22118E}" destId="{4832E078-C0AC-4EDF-9566-E5C714CE84C3}" srcOrd="4" destOrd="0" presId="urn:microsoft.com/office/officeart/2008/layout/LinedList"/>
    <dgm:cxn modelId="{6F7D9428-7690-427E-815B-B860B386467C}" type="presParOf" srcId="{1EF3F721-7597-4641-BBC6-1A9EFB22118E}" destId="{669E485E-7E90-4B68-8E6B-B874364C5CF1}" srcOrd="5" destOrd="0" presId="urn:microsoft.com/office/officeart/2008/layout/LinedList"/>
    <dgm:cxn modelId="{5529C1C6-4ACF-4A35-8F9D-F7F4532F006D}" type="presParOf" srcId="{669E485E-7E90-4B68-8E6B-B874364C5CF1}" destId="{E1954845-AEE8-4E45-AAE0-928C3545FF5B}" srcOrd="0" destOrd="0" presId="urn:microsoft.com/office/officeart/2008/layout/LinedList"/>
    <dgm:cxn modelId="{B35EB6D1-704F-4C0A-9300-6AC857CF6CB0}" type="presParOf" srcId="{669E485E-7E90-4B68-8E6B-B874364C5CF1}" destId="{5597B291-419D-4488-940F-A4B0443AFFBB}" srcOrd="1" destOrd="0" presId="urn:microsoft.com/office/officeart/2008/layout/LinedList"/>
    <dgm:cxn modelId="{1644523F-0A5F-4398-AE59-7D19554357C8}" type="presParOf" srcId="{1EF3F721-7597-4641-BBC6-1A9EFB22118E}" destId="{5F2A5552-425E-4862-933A-045A4F8A16B1}" srcOrd="6" destOrd="0" presId="urn:microsoft.com/office/officeart/2008/layout/LinedList"/>
    <dgm:cxn modelId="{C72BD9D7-A216-4B30-897F-679A3D07FC3F}" type="presParOf" srcId="{1EF3F721-7597-4641-BBC6-1A9EFB22118E}" destId="{A0E65735-4626-4B0E-A8AB-77C9490FBA18}" srcOrd="7" destOrd="0" presId="urn:microsoft.com/office/officeart/2008/layout/LinedList"/>
    <dgm:cxn modelId="{A03702C9-3812-487B-BCDC-2231C5004244}" type="presParOf" srcId="{A0E65735-4626-4B0E-A8AB-77C9490FBA18}" destId="{C32A1A90-81AD-4C33-9A91-541295989D21}" srcOrd="0" destOrd="0" presId="urn:microsoft.com/office/officeart/2008/layout/LinedList"/>
    <dgm:cxn modelId="{07C583AD-A080-4D6E-97EA-9E447DD05631}" type="presParOf" srcId="{A0E65735-4626-4B0E-A8AB-77C9490FBA18}" destId="{A952D0B1-7EE3-4C74-A831-0B2282A8FEF3}" srcOrd="1" destOrd="0" presId="urn:microsoft.com/office/officeart/2008/layout/LinedList"/>
    <dgm:cxn modelId="{9E772EE7-A99A-4D39-961D-631E908F370E}" type="presParOf" srcId="{1EF3F721-7597-4641-BBC6-1A9EFB22118E}" destId="{6337BBB5-98AA-4A2A-B2AE-C3755B3A5C86}" srcOrd="8" destOrd="0" presId="urn:microsoft.com/office/officeart/2008/layout/LinedList"/>
    <dgm:cxn modelId="{5EB61F0C-C621-4C2C-9596-0DA602FECC6F}" type="presParOf" srcId="{1EF3F721-7597-4641-BBC6-1A9EFB22118E}" destId="{C5A97A8F-D83E-4ED7-86E4-BC9D23DBCECD}" srcOrd="9" destOrd="0" presId="urn:microsoft.com/office/officeart/2008/layout/LinedList"/>
    <dgm:cxn modelId="{4B85D3D5-6EC1-4499-B38F-E652EAD64473}" type="presParOf" srcId="{C5A97A8F-D83E-4ED7-86E4-BC9D23DBCECD}" destId="{1CC1AE78-AE0C-463F-966F-B9E2D2B6B4D1}" srcOrd="0" destOrd="0" presId="urn:microsoft.com/office/officeart/2008/layout/LinedList"/>
    <dgm:cxn modelId="{9483F682-3B39-41AB-B1CD-313BD19C91B7}" type="presParOf" srcId="{C5A97A8F-D83E-4ED7-86E4-BC9D23DBCECD}" destId="{34035980-518F-4A69-A051-17A9B795844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078D9-4798-4B17-9380-460FBC398429}">
      <dsp:nvSpPr>
        <dsp:cNvPr id="0" name=""/>
        <dsp:cNvSpPr/>
      </dsp:nvSpPr>
      <dsp:spPr>
        <a:xfrm>
          <a:off x="0" y="474"/>
          <a:ext cx="65978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E869BB-A7B4-4201-A886-B78E3E7CA173}">
      <dsp:nvSpPr>
        <dsp:cNvPr id="0" name=""/>
        <dsp:cNvSpPr/>
      </dsp:nvSpPr>
      <dsp:spPr>
        <a:xfrm>
          <a:off x="0" y="474"/>
          <a:ext cx="6597837" cy="77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Nineteen crashes </a:t>
          </a:r>
        </a:p>
      </dsp:txBody>
      <dsp:txXfrm>
        <a:off x="0" y="474"/>
        <a:ext cx="6597837" cy="777907"/>
      </dsp:txXfrm>
    </dsp:sp>
    <dsp:sp modelId="{6C63F29A-5DB7-47E3-8548-912B63C00B38}">
      <dsp:nvSpPr>
        <dsp:cNvPr id="0" name=""/>
        <dsp:cNvSpPr/>
      </dsp:nvSpPr>
      <dsp:spPr>
        <a:xfrm>
          <a:off x="0" y="778382"/>
          <a:ext cx="65978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FEE4EB-959D-4C68-8D44-EF310FBF9951}">
      <dsp:nvSpPr>
        <dsp:cNvPr id="0" name=""/>
        <dsp:cNvSpPr/>
      </dsp:nvSpPr>
      <dsp:spPr>
        <a:xfrm>
          <a:off x="0" y="778382"/>
          <a:ext cx="6597837" cy="77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Twelve right angle crashes</a:t>
          </a:r>
        </a:p>
      </dsp:txBody>
      <dsp:txXfrm>
        <a:off x="0" y="778382"/>
        <a:ext cx="6597837" cy="777907"/>
      </dsp:txXfrm>
    </dsp:sp>
    <dsp:sp modelId="{4832E078-C0AC-4EDF-9566-E5C714CE84C3}">
      <dsp:nvSpPr>
        <dsp:cNvPr id="0" name=""/>
        <dsp:cNvSpPr/>
      </dsp:nvSpPr>
      <dsp:spPr>
        <a:xfrm>
          <a:off x="0" y="1556290"/>
          <a:ext cx="65978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54845-AEE8-4E45-AAE0-928C3545FF5B}">
      <dsp:nvSpPr>
        <dsp:cNvPr id="0" name=""/>
        <dsp:cNvSpPr/>
      </dsp:nvSpPr>
      <dsp:spPr>
        <a:xfrm>
          <a:off x="0" y="1556290"/>
          <a:ext cx="6597837" cy="77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Fourteen crashes during daylight hours</a:t>
          </a:r>
        </a:p>
      </dsp:txBody>
      <dsp:txXfrm>
        <a:off x="0" y="1556290"/>
        <a:ext cx="6597837" cy="777907"/>
      </dsp:txXfrm>
    </dsp:sp>
    <dsp:sp modelId="{5F2A5552-425E-4862-933A-045A4F8A16B1}">
      <dsp:nvSpPr>
        <dsp:cNvPr id="0" name=""/>
        <dsp:cNvSpPr/>
      </dsp:nvSpPr>
      <dsp:spPr>
        <a:xfrm>
          <a:off x="0" y="2334198"/>
          <a:ext cx="65978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A1A90-81AD-4C33-9A91-541295989D21}">
      <dsp:nvSpPr>
        <dsp:cNvPr id="0" name=""/>
        <dsp:cNvSpPr/>
      </dsp:nvSpPr>
      <dsp:spPr>
        <a:xfrm>
          <a:off x="0" y="2334198"/>
          <a:ext cx="6597837" cy="77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Sixteen crashes on dry pavement</a:t>
          </a:r>
        </a:p>
      </dsp:txBody>
      <dsp:txXfrm>
        <a:off x="0" y="2334198"/>
        <a:ext cx="6597837" cy="777907"/>
      </dsp:txXfrm>
    </dsp:sp>
    <dsp:sp modelId="{6337BBB5-98AA-4A2A-B2AE-C3755B3A5C86}">
      <dsp:nvSpPr>
        <dsp:cNvPr id="0" name=""/>
        <dsp:cNvSpPr/>
      </dsp:nvSpPr>
      <dsp:spPr>
        <a:xfrm>
          <a:off x="0" y="3112106"/>
          <a:ext cx="65978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1AE78-AE0C-463F-966F-B9E2D2B6B4D1}">
      <dsp:nvSpPr>
        <dsp:cNvPr id="0" name=""/>
        <dsp:cNvSpPr/>
      </dsp:nvSpPr>
      <dsp:spPr>
        <a:xfrm>
          <a:off x="0" y="3112106"/>
          <a:ext cx="6597837" cy="77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Eight severe crashes</a:t>
          </a:r>
        </a:p>
      </dsp:txBody>
      <dsp:txXfrm>
        <a:off x="0" y="3112106"/>
        <a:ext cx="6597837" cy="777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8C107-8B4B-447E-B219-033CDA18D506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75233-752D-4D01-BDB5-E8300CE01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3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75233-752D-4D01-BDB5-E8300CE01F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57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75233-752D-4D01-BDB5-E8300CE01FC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34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5074-44B5-D335-2B77-DAD24DBFD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37A9-6CB0-7CE5-8E43-586800BEE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6AE79-58D2-94E4-1385-C0F20A8AF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FAAD0-5C54-AF94-AA02-F102B7AF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63ED8-ECD0-9A45-F6F7-BAC449BE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59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0D96-1BDB-3733-0FDC-FDF0CE180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B092E7-C603-C2AA-5131-E38F25AE1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599FB-E853-786C-0B35-FEFE4282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9D251-A978-26B8-AD35-3FD8A1947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05261-587B-44EF-7D92-86E205FFD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6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F071E5-EAEF-3B81-3849-CABDB78EF9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DB5ED7-8F02-3674-9B41-1D256E2B9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409A5-5F39-4DCA-E5DE-831EBA9C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B2BCF-BC0E-23AB-E16C-31E689BD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6FD1A-6C02-DED8-FD2A-3BD2F6548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7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3405E-5346-4E9C-7B1F-3BD31CA8A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12BD1-4D4D-993A-4CF2-60ABA06B3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D0F8B-09F0-0B10-5768-AD58ECC1D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3AE4F-94D0-95DE-D76C-FC5FA78F7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707AD-E0E0-C598-B9FF-DB8EA34D6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5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EEE09-5D36-B82E-5D0F-99AD5837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29434-6597-BB1B-63CB-01725D26D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AC38B-18CE-0329-8D53-2A3700C0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8889B-97F9-2E39-933C-6F718DE07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F3350-D21E-9133-1826-495113DA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1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A37C-6AA9-3210-A8A5-D6D6293C5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6BDB3-1A82-9C3C-884C-569EC32D2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36233-F4D4-C19A-3C0F-0B1E39479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18D8D-F688-0E4E-2E5D-DF5A55057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397542-6534-E2C8-E5B4-B2E85F433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4D3531-F280-8892-4C06-2D2F6D4F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7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B63C-46C7-0546-A99A-81A320EB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2FDC2-0B91-E179-7767-2E6C3B2E9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4A5D1-7E24-7A4A-6086-87E8573C1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36C82A-9AAF-949F-0EC4-676893320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CB389-2ECF-8D87-6F97-2F4B9BF8B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D34DAA-E5B7-A730-3B40-8E5FBE63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73E70-4D7D-D7FE-D512-D0858A0CF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81A63-922C-003C-B5C0-8A83E79CD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8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1048-ACFA-5E76-7739-DADAAF254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77CF53-8265-7193-DCD0-988DBEE5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FCD61-EE4C-477F-EB9D-119140EC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2CC23-FAD7-6AB8-0D08-141ECD48C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8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8C0F7B-3186-2ACC-4361-526F0F07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49F0A3-8E15-A0DD-4645-EE352776A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5A248-BB4E-EE20-A107-C15F5AE1D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4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B113A-D508-810B-8A4B-7005DCEE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D2887-226B-AB10-0F97-E64F53D8C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F42963-C317-3F8D-3D61-8E4A77E66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524C8-93A8-CE1D-FAC4-9C47C886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76293-7C77-8DD8-CDF7-2BC998D97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0E3C0-91CA-E20C-EB2D-753FF484F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79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F61AF-5945-BC26-20A2-2BF6E34A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7CA60-A0EE-51CD-6A86-37AD849C8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CB6FC-B6CF-A5BB-E5C5-8E7C00CC0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2FB975-56DF-2966-3D9B-34C94B07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013DE6-0470-01A2-B8F7-00977C49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675B1-8099-249E-4C6B-570A6EDA6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1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5AC04B-01FD-284D-839F-D2164AD53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2FADF-510D-FEAB-D8F9-A5BBD2050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290D6-103A-2A70-ADE9-08DD7DE1BD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D975D-A60B-694B-9AA5-6C0C6FB7C571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6A553-F6D8-D798-FF55-0D1B4E9354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A2C31-DBD4-2263-E658-0AE084207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FB553-9262-1A46-9A30-755DE9CD4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9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sv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15.jpe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t.ly/SR28SR21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bit.ly/SR28SR213" TargetMode="Externa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nna.wainscott@parsons.com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42A296-E558-C42A-BE8D-DC34FE7A970E}"/>
              </a:ext>
            </a:extLst>
          </p:cNvPr>
          <p:cNvSpPr txBox="1"/>
          <p:nvPr/>
        </p:nvSpPr>
        <p:spPr>
          <a:xfrm>
            <a:off x="5370069" y="1497106"/>
            <a:ext cx="5584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 Black" panose="020B0A040201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State Roads 28 and 213 Roundabout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E8CBB3-A6E4-4234-83E1-B5B76331E0CA}"/>
              </a:ext>
            </a:extLst>
          </p:cNvPr>
          <p:cNvSpPr txBox="1"/>
          <p:nvPr/>
        </p:nvSpPr>
        <p:spPr>
          <a:xfrm>
            <a:off x="5370069" y="3968213"/>
            <a:ext cx="6489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Public Hearing</a:t>
            </a:r>
          </a:p>
          <a:p>
            <a:r>
              <a:rPr lang="en-US" sz="2800" b="1">
                <a:latin typeface="Arial" panose="020B06040202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June 18, 2026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FBE6AB-5079-F995-E0D5-C79CC8476694}"/>
              </a:ext>
            </a:extLst>
          </p:cNvPr>
          <p:cNvSpPr/>
          <p:nvPr/>
        </p:nvSpPr>
        <p:spPr>
          <a:xfrm>
            <a:off x="5448822" y="3661821"/>
            <a:ext cx="1240077" cy="141586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1564AB-AA70-8A4A-D79F-1106D43985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41046" y="1545240"/>
            <a:ext cx="4044645" cy="40446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921B9B-AC6D-DF6A-0CF9-57537AEE9987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A1E1C6-D2CB-1EF5-285D-D04E4192AD46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30937077-7E90-B8A6-C0CB-DE5F5D325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94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BCBE4-A8F2-6214-A022-BDF8E33F5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9153B8-8FF1-15F7-9852-D663CC008DC1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CEF9F8-73DF-3CD7-BF97-D0BF586A8A12}"/>
              </a:ext>
            </a:extLst>
          </p:cNvPr>
          <p:cNvSpPr txBox="1"/>
          <p:nvPr/>
        </p:nvSpPr>
        <p:spPr>
          <a:xfrm>
            <a:off x="225467" y="75156"/>
            <a:ext cx="11298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PURPOSE AND NEED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A83E54-AA82-7BD2-2FD8-085A05AE1739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016B11-9F82-FA6B-8B11-68D65D9B42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3F4B79B3-CEC8-B304-902B-74D89BC8D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24AF4C-EA3B-38C3-CD87-71B5DF630A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20" r="13790"/>
          <a:stretch>
            <a:fillRect/>
          </a:stretch>
        </p:blipFill>
        <p:spPr>
          <a:xfrm>
            <a:off x="6623477" y="1431897"/>
            <a:ext cx="5075715" cy="39714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D03283-375D-9D33-3912-0B7E3E5B0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43" y="1234780"/>
            <a:ext cx="6055820" cy="506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96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787D-5649-5F06-2DA7-B6BF3E52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EEF1D4-CB73-EDFF-9C63-093D163A8AE5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1A94EB-0080-7552-6545-B1550163202D}"/>
              </a:ext>
            </a:extLst>
          </p:cNvPr>
          <p:cNvSpPr txBox="1"/>
          <p:nvPr/>
        </p:nvSpPr>
        <p:spPr>
          <a:xfrm>
            <a:off x="225468" y="75156"/>
            <a:ext cx="11509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CURRENT STATUS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1874F0-69A3-E87C-C4C2-0DE41D57A438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A0DC2-3490-ECF1-D867-FF66A90C20F9}"/>
              </a:ext>
            </a:extLst>
          </p:cNvPr>
          <p:cNvSpPr txBox="1"/>
          <p:nvPr/>
        </p:nvSpPr>
        <p:spPr>
          <a:xfrm>
            <a:off x="320727" y="939873"/>
            <a:ext cx="10263431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Stop controlled on S.R. 213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Flashing stop signs for additional warning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5980E2-8ECF-DA63-FB82-AB4891D350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C1B436F2-1978-0CFC-75B0-F9753A0F5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B03C2C-CEA9-8F44-9720-C8434F0F35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85" t="22965" r="5595" b="25379"/>
          <a:stretch>
            <a:fillRect/>
          </a:stretch>
        </p:blipFill>
        <p:spPr>
          <a:xfrm>
            <a:off x="5730655" y="2824331"/>
            <a:ext cx="6243110" cy="27858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6FD62A-9592-89D8-1E17-CB040EFE24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41" t="-1" b="30726"/>
          <a:stretch>
            <a:fillRect/>
          </a:stretch>
        </p:blipFill>
        <p:spPr>
          <a:xfrm>
            <a:off x="320728" y="2824331"/>
            <a:ext cx="5139966" cy="27858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543BD6-066F-C181-6CCE-4A2BF522A224}"/>
              </a:ext>
            </a:extLst>
          </p:cNvPr>
          <p:cNvSpPr txBox="1"/>
          <p:nvPr/>
        </p:nvSpPr>
        <p:spPr>
          <a:xfrm>
            <a:off x="625856" y="5721579"/>
            <a:ext cx="4649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S.R. 213 facing south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88741-E119-DCCE-5ED6-5B73C4E01F86}"/>
              </a:ext>
            </a:extLst>
          </p:cNvPr>
          <p:cNvSpPr txBox="1"/>
          <p:nvPr/>
        </p:nvSpPr>
        <p:spPr>
          <a:xfrm>
            <a:off x="6096000" y="5747257"/>
            <a:ext cx="4649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S.R. 213 facing north</a:t>
            </a:r>
          </a:p>
        </p:txBody>
      </p:sp>
    </p:spTree>
    <p:extLst>
      <p:ext uri="{BB962C8B-B14F-4D97-AF65-F5344CB8AC3E}">
        <p14:creationId xmlns:p14="http://schemas.microsoft.com/office/powerpoint/2010/main" val="3625348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E0615-6785-20BB-F0A6-B328B88D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DBAFEC-0DB5-7C3F-2A70-23CBEF06B96A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EE0E60-3A6E-3B88-2490-5377C653F256}"/>
              </a:ext>
            </a:extLst>
          </p:cNvPr>
          <p:cNvSpPr txBox="1"/>
          <p:nvPr/>
        </p:nvSpPr>
        <p:spPr>
          <a:xfrm>
            <a:off x="225468" y="75156"/>
            <a:ext cx="11509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CRASH ANALYSIS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40B97C-4DFD-D6BA-9888-EEAF15C6A93E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C1DCF0-4A0E-C6D9-7955-6C3B681356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386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9920DF93-C609-4B4E-215F-A221C4F37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84" y="5820166"/>
            <a:ext cx="837691" cy="6172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ABB9FE-C0B6-8266-9B52-240391EFD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3663" y="964503"/>
            <a:ext cx="4931606" cy="5773589"/>
          </a:xfrm>
          <a:prstGeom prst="rect">
            <a:avLst/>
          </a:prstGeom>
        </p:spPr>
      </p:pic>
      <p:graphicFrame>
        <p:nvGraphicFramePr>
          <p:cNvPr id="16" name="TextBox 1">
            <a:extLst>
              <a:ext uri="{FF2B5EF4-FFF2-40B4-BE49-F238E27FC236}">
                <a16:creationId xmlns:a16="http://schemas.microsoft.com/office/drawing/2014/main" id="{D529C34D-E37C-1202-E882-AD38D0B6A5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065483"/>
              </p:ext>
            </p:extLst>
          </p:nvPr>
        </p:nvGraphicFramePr>
        <p:xfrm>
          <a:off x="516640" y="1060378"/>
          <a:ext cx="6597837" cy="3890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95353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0A8A2-357C-7F32-6C92-7742E2E43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96C872-3FE1-4660-BB78-A9A42C6F2BE0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05AFEB-C8DA-E977-039B-E7A801B4D61F}"/>
              </a:ext>
            </a:extLst>
          </p:cNvPr>
          <p:cNvSpPr txBox="1"/>
          <p:nvPr/>
        </p:nvSpPr>
        <p:spPr>
          <a:xfrm>
            <a:off x="225468" y="75156"/>
            <a:ext cx="11509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PROPOSED ROUNDABOUT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BE4135-D1A5-9866-899C-287800002A86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26FE55-159A-F69E-6CD0-7B8127CC7077}"/>
              </a:ext>
            </a:extLst>
          </p:cNvPr>
          <p:cNvSpPr txBox="1"/>
          <p:nvPr/>
        </p:nvSpPr>
        <p:spPr>
          <a:xfrm>
            <a:off x="8571013" y="1234780"/>
            <a:ext cx="3296300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New single lane roundabout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New raised islands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Four feet of widening along S.R. 28 and S.R. 213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New pavement markings and signage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82FE26-B75A-27E4-854F-83A08D2F5F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DF4AEF29-2D00-5404-7A34-598E37A4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FB6258-9BF1-15B7-73C3-CA624C60C7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569"/>
          <a:stretch>
            <a:fillRect/>
          </a:stretch>
        </p:blipFill>
        <p:spPr>
          <a:xfrm>
            <a:off x="104490" y="1427579"/>
            <a:ext cx="8508714" cy="48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35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95123-F928-9631-6463-BA2E9E63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34EB549-EA0C-1325-2AFD-DABAFC35F63E}"/>
              </a:ext>
            </a:extLst>
          </p:cNvPr>
          <p:cNvSpPr txBox="1"/>
          <p:nvPr/>
        </p:nvSpPr>
        <p:spPr>
          <a:xfrm>
            <a:off x="4528619" y="1614686"/>
            <a:ext cx="7312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IMPACTS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1EECAD-C4C7-A43C-4876-FC1925BB2043}"/>
              </a:ext>
            </a:extLst>
          </p:cNvPr>
          <p:cNvSpPr/>
          <p:nvPr/>
        </p:nvSpPr>
        <p:spPr>
          <a:xfrm>
            <a:off x="-69743" y="0"/>
            <a:ext cx="3969082" cy="6858000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ED321E-154D-551B-7B7F-5DC9237AE3B5}"/>
              </a:ext>
            </a:extLst>
          </p:cNvPr>
          <p:cNvSpPr/>
          <p:nvPr/>
        </p:nvSpPr>
        <p:spPr>
          <a:xfrm>
            <a:off x="3791607" y="0"/>
            <a:ext cx="215463" cy="6858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CFCADD-DBBA-FC3D-49BA-C5BC90C8F1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324" y="1781068"/>
            <a:ext cx="3330575" cy="3330575"/>
          </a:xfrm>
          <a:prstGeom prst="rect">
            <a:avLst/>
          </a:prstGeom>
        </p:spPr>
      </p:pic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C276D364-D417-E590-CF7C-E2124017F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22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10092-34C6-3BD5-ADE6-E72682847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E54570-EB6F-1A6E-6F8B-2CD5A6AC39EF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994E7D-21CD-7E38-9EB0-347034374373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ENVIRONMENTAL IMPACTS SUMMARY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F35D1D-BAE1-FE9F-D7C4-9AC7974853D8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3BFFCD-27E9-7563-5293-763449F54D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9711F28E-8F14-B12B-F804-220C24D82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9CCF52-FD06-C18A-E4CD-2D0176941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20" y="997095"/>
            <a:ext cx="9336987" cy="512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5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91B5D-DAAC-F8EC-D9B5-C9900FF73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4C3AB9-9F9A-F73D-7373-4FB6F5827150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4081A0-BEC9-8D28-D690-4FB8E3C8556F}"/>
              </a:ext>
            </a:extLst>
          </p:cNvPr>
          <p:cNvSpPr txBox="1"/>
          <p:nvPr/>
        </p:nvSpPr>
        <p:spPr>
          <a:xfrm>
            <a:off x="225468" y="75156"/>
            <a:ext cx="11509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MAINTENANCE OF TRAFFIC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6F2A17-B998-F800-D9DB-5FAD5F7E3481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2992B-FA46-BAF3-AEB1-B39838C067D2}"/>
              </a:ext>
            </a:extLst>
          </p:cNvPr>
          <p:cNvSpPr txBox="1"/>
          <p:nvPr/>
        </p:nvSpPr>
        <p:spPr>
          <a:xfrm>
            <a:off x="633409" y="1463304"/>
            <a:ext cx="109426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b="1" dirty="0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What to Expect:</a:t>
            </a:r>
          </a:p>
          <a:p>
            <a:pPr marL="800100" lvl="1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S.R. 28 and S.R. 213 to close for two months</a:t>
            </a:r>
          </a:p>
          <a:p>
            <a:pPr marL="800100" lvl="1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Outside work and cleanup expected in late 2028</a:t>
            </a:r>
          </a:p>
          <a:p>
            <a:pPr marL="800100" lvl="1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Signed detours provided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BB2645-B46E-79C5-DF27-1622FFF2E1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EA701F7E-D2A7-3413-C83C-03C7F144D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17" name="AutoShape 4" descr="Microphone with solid fill">
            <a:extLst>
              <a:ext uri="{FF2B5EF4-FFF2-40B4-BE49-F238E27FC236}">
                <a16:creationId xmlns:a16="http://schemas.microsoft.com/office/drawing/2014/main" id="{9BCEE550-DDB4-9106-21FC-5049989494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222744" cy="122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C45387-CC9D-29FC-FEEB-7674B3E982E7}"/>
              </a:ext>
            </a:extLst>
          </p:cNvPr>
          <p:cNvSpPr/>
          <p:nvPr/>
        </p:nvSpPr>
        <p:spPr>
          <a:xfrm>
            <a:off x="320778" y="1491972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6AE172-DABD-E130-D600-5E77395079F3}"/>
              </a:ext>
            </a:extLst>
          </p:cNvPr>
          <p:cNvSpPr txBox="1"/>
          <p:nvPr/>
        </p:nvSpPr>
        <p:spPr>
          <a:xfrm>
            <a:off x="124968" y="88934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b="1" dirty="0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Construction expected to start in spring 2028 and last up to one year.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CB68D2-A883-5899-76C8-C9D56B6C8AC0}"/>
              </a:ext>
            </a:extLst>
          </p:cNvPr>
          <p:cNvSpPr txBox="1"/>
          <p:nvPr/>
        </p:nvSpPr>
        <p:spPr>
          <a:xfrm>
            <a:off x="1981823" y="3686472"/>
            <a:ext cx="91934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S.R. 213 Closure Detour: </a:t>
            </a:r>
            <a:r>
              <a:rPr lang="en-US" sz="28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Signed detour using state roads 13, 26, and 37.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7B0448-884A-E570-E4E1-92F04330828E}"/>
              </a:ext>
            </a:extLst>
          </p:cNvPr>
          <p:cNvSpPr txBox="1"/>
          <p:nvPr/>
        </p:nvSpPr>
        <p:spPr>
          <a:xfrm>
            <a:off x="1917171" y="5272732"/>
            <a:ext cx="84814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b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S.R. 28 Closure Detour: 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Signed detour using state roads 13, 26, and 19.</a:t>
            </a:r>
          </a:p>
        </p:txBody>
      </p:sp>
      <p:pic>
        <p:nvPicPr>
          <p:cNvPr id="4098" name="Picture 2" descr="State Road 213 marker">
            <a:extLst>
              <a:ext uri="{FF2B5EF4-FFF2-40B4-BE49-F238E27FC236}">
                <a16:creationId xmlns:a16="http://schemas.microsoft.com/office/drawing/2014/main" id="{440AA711-2972-A481-3416-73B83B9B7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24" y="3686472"/>
            <a:ext cx="114300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tate Road 28 marker">
            <a:extLst>
              <a:ext uri="{FF2B5EF4-FFF2-40B4-BE49-F238E27FC236}">
                <a16:creationId xmlns:a16="http://schemas.microsoft.com/office/drawing/2014/main" id="{7011937C-4D11-B677-503B-71A2C261B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40" y="517728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875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196D1-1A87-3B19-1E34-9C0698342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BB353E-1F6B-EA1C-3D77-333B00D79770}"/>
              </a:ext>
            </a:extLst>
          </p:cNvPr>
          <p:cNvSpPr txBox="1"/>
          <p:nvPr/>
        </p:nvSpPr>
        <p:spPr>
          <a:xfrm>
            <a:off x="4076047" y="1614686"/>
            <a:ext cx="77651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Why a Roundabout?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A399E6-9F0D-0121-F645-4D98E0DD1A7A}"/>
              </a:ext>
            </a:extLst>
          </p:cNvPr>
          <p:cNvSpPr/>
          <p:nvPr/>
        </p:nvSpPr>
        <p:spPr>
          <a:xfrm>
            <a:off x="-69743" y="0"/>
            <a:ext cx="3969082" cy="6858000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C03D6B-331B-7F0A-F349-9AB961AB8588}"/>
              </a:ext>
            </a:extLst>
          </p:cNvPr>
          <p:cNvSpPr/>
          <p:nvPr/>
        </p:nvSpPr>
        <p:spPr>
          <a:xfrm>
            <a:off x="3791607" y="0"/>
            <a:ext cx="215463" cy="6858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E27F4C-7C5F-46E0-9BE8-2D31ECFCB8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324" y="1781068"/>
            <a:ext cx="3330575" cy="3330575"/>
          </a:xfrm>
          <a:prstGeom prst="rect">
            <a:avLst/>
          </a:prstGeom>
        </p:spPr>
      </p:pic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A2F564DF-DF3A-FFF8-4DC8-E0671392B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A7BB9-12BD-5824-7E4D-B8D4C76E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68DE32-2E16-8FA2-DD2B-B1BB85BC65F1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E6396B-A321-144A-AB2C-716879A36F30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WHY A ROUNDABOUT?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860DA1-4237-6475-ABC8-5EA11941016E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1F77D0-06E3-E809-8152-0589D84069FB}"/>
              </a:ext>
            </a:extLst>
          </p:cNvPr>
          <p:cNvSpPr txBox="1"/>
          <p:nvPr/>
        </p:nvSpPr>
        <p:spPr>
          <a:xfrm>
            <a:off x="478881" y="2180320"/>
            <a:ext cx="11412779" cy="446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Proven to reduce crashes compared to traffic signals and stop signs</a:t>
            </a:r>
          </a:p>
          <a:p>
            <a:pPr marL="457200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Other alternatives considered: </a:t>
            </a:r>
          </a:p>
          <a:p>
            <a:pPr marL="914400" lvl="1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Traffic Signal </a:t>
            </a:r>
          </a:p>
          <a:p>
            <a:pPr marL="1371600" lvl="2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Requires additional turn lanes</a:t>
            </a:r>
          </a:p>
          <a:p>
            <a:pPr marL="1371600" lvl="2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Traffic does not warrant a signal</a:t>
            </a:r>
          </a:p>
          <a:p>
            <a:pPr marL="914400" lvl="1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All-Way Stop</a:t>
            </a:r>
          </a:p>
          <a:p>
            <a:pPr marL="1371600" lvl="2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Anticipated to increase rear-end collisions</a:t>
            </a:r>
          </a:p>
          <a:p>
            <a:pPr marL="1371600" lvl="2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Anticipated that right-angle crashes are likely to be “severe”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270EC2-7B3F-CDA3-795E-3B9F45AA0D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54A0DCFB-81E6-C036-54F8-755CDAA60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A911ED-9619-EF60-68C4-7D9C71DBC1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46"/>
          <a:stretch>
            <a:fillRect/>
          </a:stretch>
        </p:blipFill>
        <p:spPr>
          <a:xfrm>
            <a:off x="1874148" y="1136654"/>
            <a:ext cx="8443703" cy="100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55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47B69-153C-5AF6-1BBD-16A313E6F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1170F2-2E37-C5F3-1BBA-BFF58F542DCB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C59BAA-05E1-03B1-A1B6-259AD2A8E380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ROUNDABOUT BENEFITS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3260E-EDB0-DFFD-C6E2-EDEB629DF453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7A007-F353-91C6-5FD0-CF65251711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70069215-0802-CA32-571D-1FDC8DE86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F5822A-84EC-2EDF-F227-5AD1FA632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077" y="1219870"/>
            <a:ext cx="4407638" cy="55480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821522-16CE-D74C-87D2-2C138241B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263" y="1335225"/>
            <a:ext cx="4685731" cy="20195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3249EB-5009-7E74-0182-4A3A8D56F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8263" y="3669614"/>
            <a:ext cx="4766901" cy="185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5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C393BF-1B37-9E2B-136C-7FA2EA4277A4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2E64B1"/>
              </a:highligh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7FDD24-60E8-5568-9657-AFFC82CC2706}"/>
              </a:ext>
            </a:extLst>
          </p:cNvPr>
          <p:cNvSpPr txBox="1"/>
          <p:nvPr/>
        </p:nvSpPr>
        <p:spPr>
          <a:xfrm>
            <a:off x="225468" y="75156"/>
            <a:ext cx="11025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PRESENTERS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EA1E68-85F6-5463-DFAB-357B139A0B1A}"/>
              </a:ext>
            </a:extLst>
          </p:cNvPr>
          <p:cNvSpPr/>
          <p:nvPr/>
        </p:nvSpPr>
        <p:spPr>
          <a:xfrm>
            <a:off x="1055926" y="1333916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EE2224"/>
              </a:highligh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9E2FB1-1871-61E1-BA9C-94422C59260E}"/>
              </a:ext>
            </a:extLst>
          </p:cNvPr>
          <p:cNvSpPr txBox="1"/>
          <p:nvPr/>
        </p:nvSpPr>
        <p:spPr>
          <a:xfrm>
            <a:off x="3751204" y="3415468"/>
            <a:ext cx="780371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latin typeface="Arial Black"/>
                <a:ea typeface="Roboto"/>
                <a:cs typeface="Segoe UI"/>
              </a:rPr>
              <a:t>Anna Wainscott</a:t>
            </a:r>
          </a:p>
          <a:p>
            <a:r>
              <a:rPr lang="en-US" sz="24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Public Involvement Specialist, Parsons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E9CA57-A989-76D5-1591-1067B5591125}"/>
              </a:ext>
            </a:extLst>
          </p:cNvPr>
          <p:cNvSpPr txBox="1"/>
          <p:nvPr/>
        </p:nvSpPr>
        <p:spPr>
          <a:xfrm>
            <a:off x="3751203" y="1662128"/>
            <a:ext cx="7803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John LaBlonde, PE</a:t>
            </a:r>
          </a:p>
          <a:p>
            <a:r>
              <a:rPr lang="en-US" sz="24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Project Manager, Parsons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561D26B-4DED-4638-E181-30E687AD08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3" name="Picture 2" descr="A blue and green logo&#10;&#10;AI-generated content may be incorrect.">
            <a:extLst>
              <a:ext uri="{FF2B5EF4-FFF2-40B4-BE49-F238E27FC236}">
                <a16:creationId xmlns:a16="http://schemas.microsoft.com/office/drawing/2014/main" id="{B47CAF2C-4DEF-A98C-5B33-ECEFF7758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697E3BD-A6F7-614F-4A9B-1788821F9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013" y="1662128"/>
            <a:ext cx="1499149" cy="147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5F1B89-A366-8609-1AD0-2D153C42C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302" y="3172557"/>
            <a:ext cx="1648001" cy="162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71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22CBA-722C-1A7D-231E-6A6C0D24D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5708F9-1C0C-F58D-6255-4884E4450A20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91136-15DE-7628-42D7-BE007381F6A3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HOW TO USE A ROUNDABOUT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0B93A7-B06A-FBCA-1743-F9C3E65049FF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409C31-2411-A3DF-D066-6A50A64F58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BDB715A0-1F0B-CE6F-241A-86A27EFB2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483AE6ED-5893-3E3C-65D5-DA6A47418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 bwMode="auto">
          <a:xfrm>
            <a:off x="687534" y="1391204"/>
            <a:ext cx="3608056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1A1236-EC0F-1F6A-6318-AA32B333B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0521" y="1512641"/>
            <a:ext cx="4704231" cy="409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25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240C-F92E-4573-393C-429D0B2CD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A147EA-5082-F920-C8A3-1EBAE8EE3A0A}"/>
              </a:ext>
            </a:extLst>
          </p:cNvPr>
          <p:cNvSpPr txBox="1"/>
          <p:nvPr/>
        </p:nvSpPr>
        <p:spPr>
          <a:xfrm>
            <a:off x="4528619" y="1614686"/>
            <a:ext cx="7312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NEXT STEPS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0321A4-53F0-CEAF-DE12-429F4D80A022}"/>
              </a:ext>
            </a:extLst>
          </p:cNvPr>
          <p:cNvSpPr/>
          <p:nvPr/>
        </p:nvSpPr>
        <p:spPr>
          <a:xfrm>
            <a:off x="-69743" y="0"/>
            <a:ext cx="3969082" cy="6858000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C5CEC2-9308-8172-CBED-D7BA669DCA9B}"/>
              </a:ext>
            </a:extLst>
          </p:cNvPr>
          <p:cNvSpPr/>
          <p:nvPr/>
        </p:nvSpPr>
        <p:spPr>
          <a:xfrm>
            <a:off x="3791607" y="0"/>
            <a:ext cx="215463" cy="6858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3BAB9E5-C824-FECE-7EBE-8FAC191D48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324" y="1781068"/>
            <a:ext cx="3330575" cy="3330575"/>
          </a:xfrm>
          <a:prstGeom prst="rect">
            <a:avLst/>
          </a:prstGeom>
        </p:spPr>
      </p:pic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C08E3CE0-8F45-D51E-05B0-FE7D6063C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52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DC83E-C6B1-B94F-A2D5-5400707E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23BAF0-96D8-A761-8D50-C4E4C00457E4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B5C5E0-D1D0-B56F-69B0-5761385D0C06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DRAFT DOCUMENT FOR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92DC85-550B-E468-65C2-6AD7441E5E18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0CEA9D-A12F-CBF0-7641-BEC032D58C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8101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3E9BBB3D-1B50-1D9C-09A6-AD9127188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1450F4-F91F-8C45-945A-368219283D97}"/>
              </a:ext>
            </a:extLst>
          </p:cNvPr>
          <p:cNvSpPr/>
          <p:nvPr/>
        </p:nvSpPr>
        <p:spPr>
          <a:xfrm>
            <a:off x="471216" y="1128474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B3868FDE-1839-840D-6EB3-2A1C17FB1B6D}"/>
              </a:ext>
            </a:extLst>
          </p:cNvPr>
          <p:cNvSpPr txBox="1"/>
          <p:nvPr/>
        </p:nvSpPr>
        <p:spPr>
          <a:xfrm>
            <a:off x="1027026" y="1368579"/>
            <a:ext cx="10625512" cy="3197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79400">
              <a:lnSpc>
                <a:spcPct val="100000"/>
              </a:lnSpc>
              <a:spcBef>
                <a:spcPts val="95"/>
              </a:spcBef>
              <a:buClr>
                <a:srgbClr val="EC2123"/>
              </a:buClr>
              <a:tabLst>
                <a:tab pos="35560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environmental document is available to view at the following locations: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165" lvl="1" indent="-342265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Tipton County Foundation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| 1020 W Jefferson St., Tipton, IN</a:t>
            </a:r>
          </a:p>
          <a:p>
            <a:pPr marL="812165" lvl="1" indent="-342265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Tipton County Public Library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| 127 E Madison St., Tipton, IN </a:t>
            </a:r>
          </a:p>
          <a:p>
            <a:pPr marL="812165" lvl="1" indent="-342265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INDOT Greenfield District Office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| 32 S Broadway St., Greenfield, IN</a:t>
            </a:r>
          </a:p>
          <a:p>
            <a:pPr marL="812165" lvl="1" indent="-342265">
              <a:lnSpc>
                <a:spcPct val="100000"/>
              </a:lnSpc>
              <a:spcBef>
                <a:spcPts val="1200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400" b="1" dirty="0">
                <a:hlinkClick r:id="rId4" tooltip="https://bit.ly/sr28sr213"/>
              </a:rPr>
              <a:t>bit.ly/SR28SR213</a:t>
            </a:r>
            <a:endParaRPr lang="en-US" sz="24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AB1189-5405-4B8A-D14E-66FCCB132AAD}"/>
              </a:ext>
            </a:extLst>
          </p:cNvPr>
          <p:cNvSpPr txBox="1"/>
          <p:nvPr/>
        </p:nvSpPr>
        <p:spPr>
          <a:xfrm>
            <a:off x="1027026" y="4673801"/>
            <a:ext cx="96342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Copies of project documents mailed upon request by contacting INDOT Customer Service at 855-INDOT4U (463-6848)</a:t>
            </a:r>
          </a:p>
        </p:txBody>
      </p:sp>
    </p:spTree>
    <p:extLst>
      <p:ext uri="{BB962C8B-B14F-4D97-AF65-F5344CB8AC3E}">
        <p14:creationId xmlns:p14="http://schemas.microsoft.com/office/powerpoint/2010/main" val="4160974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CD730-FAB0-B02B-5FBB-7F1419629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B06D25-AC7D-B8C9-1745-E4021360EA83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64757-02F0-A9B1-FD78-ACFE9A7C0D4A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NEXT STEPS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8DC3E1-089D-1409-626E-A1D02515A141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3509E8-D30E-92B0-E989-900330E03B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12132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2D7BD4B9-771C-0FEE-445F-B211DA71B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45B466-C841-358D-3BFD-279018662AE0}"/>
              </a:ext>
            </a:extLst>
          </p:cNvPr>
          <p:cNvSpPr txBox="1"/>
          <p:nvPr/>
        </p:nvSpPr>
        <p:spPr>
          <a:xfrm>
            <a:off x="389610" y="1057095"/>
            <a:ext cx="6683961" cy="2712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Final environmental document </a:t>
            </a: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expected later this year</a:t>
            </a:r>
          </a:p>
          <a:p>
            <a:pPr marL="457200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Construction</a:t>
            </a:r>
            <a:r>
              <a:rPr lang="en-US" sz="24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expected to begin in </a:t>
            </a:r>
            <a:r>
              <a:rPr lang="en-US" sz="2400" b="1" dirty="0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spring 2028 </a:t>
            </a: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and last one year.</a:t>
            </a:r>
            <a:endParaRPr lang="en-US" sz="2400" b="1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8F8F3D-AC04-3F50-5B74-D30E033AE64D}"/>
              </a:ext>
            </a:extLst>
          </p:cNvPr>
          <p:cNvSpPr txBox="1"/>
          <p:nvPr/>
        </p:nvSpPr>
        <p:spPr>
          <a:xfrm>
            <a:off x="7715760" y="1163401"/>
            <a:ext cx="3502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 District</a:t>
            </a:r>
          </a:p>
          <a:p>
            <a:pPr algn="ctr"/>
            <a:r>
              <a:rPr lang="en-US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(East Central Marion County)</a:t>
            </a:r>
          </a:p>
        </p:txBody>
      </p:sp>
      <p:pic>
        <p:nvPicPr>
          <p:cNvPr id="8" name="Picture 7" descr="A qr code with a dinosaur&#10;&#10;AI-generated content may be incorrect.">
            <a:extLst>
              <a:ext uri="{FF2B5EF4-FFF2-40B4-BE49-F238E27FC236}">
                <a16:creationId xmlns:a16="http://schemas.microsoft.com/office/drawing/2014/main" id="{C04348D9-3545-0F9E-1953-6F024EA1A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639" y="1994031"/>
            <a:ext cx="2126609" cy="2126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4FE5F5-A852-6E24-CEAA-9D08A84E2298}"/>
              </a:ext>
            </a:extLst>
          </p:cNvPr>
          <p:cNvSpPr txBox="1"/>
          <p:nvPr/>
        </p:nvSpPr>
        <p:spPr>
          <a:xfrm>
            <a:off x="8033617" y="4342838"/>
            <a:ext cx="3016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the QR code with your camera phone to sign up for project updates, including dates of closures and detours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B03E8E-EABC-2F5F-4F5A-81DB0B5095A6}"/>
              </a:ext>
            </a:extLst>
          </p:cNvPr>
          <p:cNvSpPr txBox="1"/>
          <p:nvPr/>
        </p:nvSpPr>
        <p:spPr>
          <a:xfrm>
            <a:off x="2404028" y="4813117"/>
            <a:ext cx="3430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@INDOTEast</a:t>
            </a:r>
          </a:p>
        </p:txBody>
      </p:sp>
      <p:pic>
        <p:nvPicPr>
          <p:cNvPr id="13" name="Picture 4" descr="About X | Our logo, brand guidelines, and tools">
            <a:extLst>
              <a:ext uri="{FF2B5EF4-FFF2-40B4-BE49-F238E27FC236}">
                <a16:creationId xmlns:a16="http://schemas.microsoft.com/office/drawing/2014/main" id="{49C212A1-F456-E44C-3EFE-F782390FA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077" y="4847263"/>
            <a:ext cx="304725" cy="3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D162E05-AB3A-5DCF-842F-32832B604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86" y="4808657"/>
            <a:ext cx="37022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5DB1EC-C759-3321-3E0C-3AC316555CE8}"/>
              </a:ext>
            </a:extLst>
          </p:cNvPr>
          <p:cNvSpPr txBox="1"/>
          <p:nvPr/>
        </p:nvSpPr>
        <p:spPr>
          <a:xfrm>
            <a:off x="808556" y="3808688"/>
            <a:ext cx="5373819" cy="646331"/>
          </a:xfrm>
          <a:prstGeom prst="rect">
            <a:avLst/>
          </a:prstGeom>
          <a:noFill/>
          <a:ln w="38100">
            <a:solidFill>
              <a:srgbClr val="FDEE2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INDOT Project Webpage:</a:t>
            </a:r>
          </a:p>
          <a:p>
            <a:pPr algn="ctr"/>
            <a:r>
              <a:rPr lang="en-US" b="1" dirty="0">
                <a:hlinkClick r:id="rId7" tooltip="https://bit.ly/sr28sr213"/>
              </a:rPr>
              <a:t>bit.ly/SR28SR213</a:t>
            </a:r>
            <a:endParaRPr lang="en-US" b="1" dirty="0">
              <a:solidFill>
                <a:srgbClr val="333399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502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60403-E7AC-A5B4-050F-6998E675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5E5CAA-7975-CC39-7B3B-AC097E58B0EA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942211-62CE-9FAE-B350-A6B7CB698944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SHARE YOUR COMMENTS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619617-8F7D-6B09-C5F9-B0EB817BD69B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6E439-7A91-35D9-3260-86D2F907CE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8101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E993DDBF-A535-8D75-78B9-2F91BCBC8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7" name="object 17">
            <a:extLst>
              <a:ext uri="{FF2B5EF4-FFF2-40B4-BE49-F238E27FC236}">
                <a16:creationId xmlns:a16="http://schemas.microsoft.com/office/drawing/2014/main" id="{C4BF9A02-E42B-D749-5BCC-DCFBF302C116}"/>
              </a:ext>
            </a:extLst>
          </p:cNvPr>
          <p:cNvSpPr txBox="1"/>
          <p:nvPr/>
        </p:nvSpPr>
        <p:spPr>
          <a:xfrm>
            <a:off x="330452" y="966441"/>
            <a:ext cx="11030967" cy="6725431"/>
          </a:xfrm>
          <a:prstGeom prst="rect">
            <a:avLst/>
          </a:prstGeom>
        </p:spPr>
        <p:txBody>
          <a:bodyPr vert="horz" wrap="square" lIns="0" tIns="278130" rIns="0" bIns="0" rtlCol="0">
            <a:spAutoFit/>
          </a:bodyPr>
          <a:lstStyle/>
          <a:p>
            <a:pPr marL="551180" indent="-457200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551180" algn="l"/>
              </a:tabLst>
            </a:pPr>
            <a:r>
              <a:rPr lang="en-US" sz="2400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verbal</a:t>
            </a:r>
            <a:r>
              <a:rPr sz="2400" b="1" spc="-50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>
                <a:latin typeface="Arial" panose="020B0604020202020204" pitchFamily="34" charset="0"/>
                <a:cs typeface="Arial" panose="020B0604020202020204" pitchFamily="34" charset="0"/>
              </a:rPr>
              <a:t>comment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400" spc="-1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0">
                <a:latin typeface="Arial" panose="020B0604020202020204" pitchFamily="34" charset="0"/>
                <a:cs typeface="Arial" panose="020B0604020202020204" pitchFamily="34" charset="0"/>
              </a:rPr>
              <a:t>tonight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1180" marR="2720340" indent="-457200">
              <a:lnSpc>
                <a:spcPct val="150000"/>
              </a:lnSpc>
              <a:spcBef>
                <a:spcPts val="1200"/>
              </a:spcBef>
              <a:buClr>
                <a:srgbClr val="808285"/>
              </a:buClr>
              <a:buFont typeface="Wingdings"/>
              <a:buChar char=""/>
              <a:tabLst>
                <a:tab pos="551180" algn="l"/>
              </a:tabLst>
            </a:pPr>
            <a:r>
              <a:rPr lang="en-US" sz="2400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</a:t>
            </a:r>
            <a:r>
              <a:rPr sz="2400" b="1" spc="-3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paper comment form tonight</a:t>
            </a:r>
          </a:p>
          <a:p>
            <a:pPr marL="551180" marR="2720340" indent="-457200">
              <a:lnSpc>
                <a:spcPct val="150000"/>
              </a:lnSpc>
              <a:spcBef>
                <a:spcPts val="1200"/>
              </a:spcBef>
              <a:buClr>
                <a:srgbClr val="808285"/>
              </a:buClr>
              <a:buFont typeface="Wingdings"/>
              <a:buChar char=""/>
              <a:tabLst>
                <a:tab pos="551180" algn="l"/>
              </a:tabLst>
            </a:pPr>
            <a:r>
              <a:rPr lang="en-US" sz="2400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en-US" sz="2400" spc="-10">
                <a:latin typeface="Arial" panose="020B0604020202020204" pitchFamily="34" charset="0"/>
                <a:cs typeface="Arial" panose="020B0604020202020204" pitchFamily="34" charset="0"/>
              </a:rPr>
              <a:t> scanned copy to        </a:t>
            </a:r>
            <a:r>
              <a:rPr lang="en-US" sz="2400" spc="-1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anna.wainscott@parsons.com</a:t>
            </a:r>
            <a:endParaRPr lang="en-US" sz="2400" spc="-1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1180" marR="2720340" indent="-457200">
              <a:lnSpc>
                <a:spcPct val="150000"/>
              </a:lnSpc>
              <a:spcBef>
                <a:spcPts val="1200"/>
              </a:spcBef>
              <a:buClr>
                <a:srgbClr val="808285"/>
              </a:buClr>
              <a:buFont typeface="Wingdings"/>
              <a:buChar char=""/>
              <a:tabLst>
                <a:tab pos="551180" algn="l"/>
              </a:tabLst>
            </a:pPr>
            <a:r>
              <a:rPr lang="en-US" sz="2400" b="1" spc="-10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r>
              <a:rPr lang="en-US" sz="2400" spc="-10">
                <a:latin typeface="Arial" panose="020B0604020202020204" pitchFamily="34" charset="0"/>
                <a:cs typeface="Arial" panose="020B0604020202020204" pitchFamily="34" charset="0"/>
              </a:rPr>
              <a:t> to Parsons,101 West Ohio St., Ste. 2121, Indianapolis, IN, attn. Anna Wainscott</a:t>
            </a:r>
          </a:p>
          <a:p>
            <a:pPr marL="551180" marR="2720340" indent="-457200">
              <a:lnSpc>
                <a:spcPct val="150000"/>
              </a:lnSpc>
              <a:spcBef>
                <a:spcPts val="1200"/>
              </a:spcBef>
              <a:buClr>
                <a:srgbClr val="808285"/>
              </a:buClr>
              <a:buFont typeface="Wingdings"/>
              <a:buChar char=""/>
              <a:tabLst>
                <a:tab pos="551180" algn="l"/>
              </a:tabLst>
            </a:pPr>
            <a:r>
              <a:rPr lang="en-US" sz="2400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en-US" sz="2400" b="1" spc="-4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400" spc="-65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INDOT webpage</a:t>
            </a:r>
            <a:endParaRPr lang="en-US" sz="2400" spc="-1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1180" marR="2720340" indent="-457200">
              <a:lnSpc>
                <a:spcPct val="150000"/>
              </a:lnSpc>
              <a:spcBef>
                <a:spcPts val="1200"/>
              </a:spcBef>
              <a:buClr>
                <a:srgbClr val="808285"/>
              </a:buClr>
              <a:buFont typeface="Wingdings"/>
              <a:buChar char=""/>
              <a:tabLst>
                <a:tab pos="551180" algn="l"/>
              </a:tabLst>
            </a:pPr>
            <a:r>
              <a:rPr lang="en-US" sz="2400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  <a:r>
              <a:rPr lang="en-US" sz="2400" spc="-10">
                <a:latin typeface="Arial" panose="020B0604020202020204" pitchFamily="34" charset="0"/>
                <a:cs typeface="Arial" panose="020B0604020202020204" pitchFamily="34" charset="0"/>
              </a:rPr>
              <a:t> INDOT customer service </a:t>
            </a:r>
            <a:r>
              <a:rPr lang="en-US" sz="2400" b="1">
                <a:solidFill>
                  <a:srgbClr val="002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855-INDOT4U (468-6848)</a:t>
            </a:r>
          </a:p>
          <a:p>
            <a:pPr marL="93980" marR="2720340">
              <a:lnSpc>
                <a:spcPct val="150000"/>
              </a:lnSpc>
              <a:spcBef>
                <a:spcPts val="1200"/>
              </a:spcBef>
              <a:buClr>
                <a:srgbClr val="808285"/>
              </a:buClr>
              <a:tabLst>
                <a:tab pos="551180" algn="l"/>
              </a:tabLst>
            </a:pPr>
            <a:endParaRPr lang="en-US" sz="2400" spc="-1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3980" marR="2720340">
              <a:lnSpc>
                <a:spcPct val="150000"/>
              </a:lnSpc>
              <a:spcBef>
                <a:spcPts val="1200"/>
              </a:spcBef>
              <a:buClr>
                <a:srgbClr val="EC2123"/>
              </a:buClr>
              <a:tabLst>
                <a:tab pos="551180" algn="l"/>
              </a:tabLst>
            </a:pPr>
            <a:endParaRPr sz="2800">
              <a:latin typeface="Segoe UI"/>
              <a:cs typeface="Segoe U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C2AAE2-5F6E-1CE0-ED51-92C88BF11AC3}"/>
              </a:ext>
            </a:extLst>
          </p:cNvPr>
          <p:cNvSpPr txBox="1"/>
          <p:nvPr/>
        </p:nvSpPr>
        <p:spPr>
          <a:xfrm>
            <a:off x="7517050" y="2995206"/>
            <a:ext cx="42176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>
                <a:solidFill>
                  <a:srgbClr val="00209F"/>
                </a:solidFill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The formal comment period is June 3 – July </a:t>
            </a:r>
            <a:r>
              <a:rPr lang="en-US" sz="2800" b="1">
                <a:solidFill>
                  <a:srgbClr val="00209F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3</a:t>
            </a:r>
            <a:r>
              <a:rPr lang="en-US" sz="2800" b="1" i="0">
                <a:solidFill>
                  <a:srgbClr val="00209F"/>
                </a:solidFill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, 2026. </a:t>
            </a:r>
            <a:r>
              <a:rPr lang="en-US" b="0" i="0">
                <a:solidFill>
                  <a:srgbClr val="00209F"/>
                </a:solidFill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 </a:t>
            </a:r>
            <a:endParaRPr lang="en-US">
              <a:solidFill>
                <a:srgbClr val="00209F"/>
              </a:solidFill>
            </a:endParaRPr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1193F1B1-C273-4AB2-6272-55418A2632A8}"/>
              </a:ext>
            </a:extLst>
          </p:cNvPr>
          <p:cNvSpPr/>
          <p:nvPr/>
        </p:nvSpPr>
        <p:spPr>
          <a:xfrm>
            <a:off x="8987649" y="2097586"/>
            <a:ext cx="1065474" cy="773419"/>
          </a:xfrm>
          <a:custGeom>
            <a:avLst/>
            <a:gdLst/>
            <a:ahLst/>
            <a:cxnLst/>
            <a:rect l="l" t="t" r="r" b="b"/>
            <a:pathLst>
              <a:path w="859790" h="426085">
                <a:moveTo>
                  <a:pt x="812466" y="354919"/>
                </a:moveTo>
                <a:lnTo>
                  <a:pt x="47270" y="354919"/>
                </a:lnTo>
                <a:lnTo>
                  <a:pt x="28871" y="351200"/>
                </a:lnTo>
                <a:lnTo>
                  <a:pt x="13845" y="341058"/>
                </a:lnTo>
                <a:lnTo>
                  <a:pt x="3715" y="326015"/>
                </a:lnTo>
                <a:lnTo>
                  <a:pt x="0" y="307596"/>
                </a:lnTo>
                <a:lnTo>
                  <a:pt x="0" y="47322"/>
                </a:lnTo>
                <a:lnTo>
                  <a:pt x="3715" y="28903"/>
                </a:lnTo>
                <a:lnTo>
                  <a:pt x="13845" y="13861"/>
                </a:lnTo>
                <a:lnTo>
                  <a:pt x="28871" y="3719"/>
                </a:lnTo>
                <a:lnTo>
                  <a:pt x="47270" y="0"/>
                </a:lnTo>
                <a:lnTo>
                  <a:pt x="812466" y="0"/>
                </a:lnTo>
                <a:lnTo>
                  <a:pt x="830865" y="3719"/>
                </a:lnTo>
                <a:lnTo>
                  <a:pt x="845891" y="13861"/>
                </a:lnTo>
                <a:lnTo>
                  <a:pt x="856021" y="28903"/>
                </a:lnTo>
                <a:lnTo>
                  <a:pt x="859736" y="47322"/>
                </a:lnTo>
                <a:lnTo>
                  <a:pt x="859736" y="106475"/>
                </a:lnTo>
                <a:lnTo>
                  <a:pt x="118176" y="106475"/>
                </a:lnTo>
                <a:lnTo>
                  <a:pt x="118176" y="130137"/>
                </a:lnTo>
                <a:lnTo>
                  <a:pt x="859736" y="130137"/>
                </a:lnTo>
                <a:lnTo>
                  <a:pt x="859736" y="165628"/>
                </a:lnTo>
                <a:lnTo>
                  <a:pt x="118176" y="165628"/>
                </a:lnTo>
                <a:lnTo>
                  <a:pt x="118176" y="189290"/>
                </a:lnTo>
                <a:lnTo>
                  <a:pt x="859736" y="189290"/>
                </a:lnTo>
                <a:lnTo>
                  <a:pt x="859736" y="224782"/>
                </a:lnTo>
                <a:lnTo>
                  <a:pt x="118176" y="224782"/>
                </a:lnTo>
                <a:lnTo>
                  <a:pt x="118176" y="248443"/>
                </a:lnTo>
                <a:lnTo>
                  <a:pt x="859736" y="248443"/>
                </a:lnTo>
                <a:lnTo>
                  <a:pt x="859736" y="307596"/>
                </a:lnTo>
                <a:lnTo>
                  <a:pt x="856021" y="326015"/>
                </a:lnTo>
                <a:lnTo>
                  <a:pt x="845891" y="341058"/>
                </a:lnTo>
                <a:lnTo>
                  <a:pt x="830865" y="351200"/>
                </a:lnTo>
                <a:lnTo>
                  <a:pt x="812466" y="354919"/>
                </a:lnTo>
                <a:close/>
              </a:path>
              <a:path w="859790" h="426085">
                <a:moveTo>
                  <a:pt x="859736" y="130137"/>
                </a:moveTo>
                <a:lnTo>
                  <a:pt x="670653" y="130137"/>
                </a:lnTo>
                <a:lnTo>
                  <a:pt x="670653" y="106475"/>
                </a:lnTo>
                <a:lnTo>
                  <a:pt x="859736" y="106475"/>
                </a:lnTo>
                <a:lnTo>
                  <a:pt x="859736" y="130137"/>
                </a:lnTo>
                <a:close/>
              </a:path>
              <a:path w="859790" h="426085">
                <a:moveTo>
                  <a:pt x="859736" y="189290"/>
                </a:moveTo>
                <a:lnTo>
                  <a:pt x="741560" y="189290"/>
                </a:lnTo>
                <a:lnTo>
                  <a:pt x="741560" y="165628"/>
                </a:lnTo>
                <a:lnTo>
                  <a:pt x="859736" y="165628"/>
                </a:lnTo>
                <a:lnTo>
                  <a:pt x="859736" y="189290"/>
                </a:lnTo>
                <a:close/>
              </a:path>
              <a:path w="859790" h="426085">
                <a:moveTo>
                  <a:pt x="859736" y="248443"/>
                </a:moveTo>
                <a:lnTo>
                  <a:pt x="552477" y="248443"/>
                </a:lnTo>
                <a:lnTo>
                  <a:pt x="552477" y="224782"/>
                </a:lnTo>
                <a:lnTo>
                  <a:pt x="859736" y="224782"/>
                </a:lnTo>
                <a:lnTo>
                  <a:pt x="859736" y="248443"/>
                </a:lnTo>
                <a:close/>
              </a:path>
              <a:path w="859790" h="426085">
                <a:moveTo>
                  <a:pt x="221581" y="425903"/>
                </a:moveTo>
                <a:lnTo>
                  <a:pt x="221581" y="354919"/>
                </a:lnTo>
                <a:lnTo>
                  <a:pt x="296033" y="354919"/>
                </a:lnTo>
                <a:lnTo>
                  <a:pt x="221581" y="425903"/>
                </a:lnTo>
                <a:close/>
              </a:path>
              <a:path w="859790" h="426085">
                <a:moveTo>
                  <a:pt x="422482" y="425903"/>
                </a:moveTo>
                <a:lnTo>
                  <a:pt x="376393" y="354919"/>
                </a:lnTo>
                <a:lnTo>
                  <a:pt x="465026" y="354919"/>
                </a:lnTo>
                <a:lnTo>
                  <a:pt x="422482" y="425903"/>
                </a:lnTo>
                <a:close/>
              </a:path>
              <a:path w="859790" h="426085">
                <a:moveTo>
                  <a:pt x="623383" y="425903"/>
                </a:moveTo>
                <a:lnTo>
                  <a:pt x="548931" y="354919"/>
                </a:lnTo>
                <a:lnTo>
                  <a:pt x="623383" y="354919"/>
                </a:lnTo>
                <a:lnTo>
                  <a:pt x="623383" y="425903"/>
                </a:lnTo>
                <a:close/>
              </a:path>
            </a:pathLst>
          </a:custGeom>
          <a:solidFill>
            <a:srgbClr val="FCE1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1315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8EC65-FA2C-C7AB-A98D-73EF6D78D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792BF8-40E1-B468-5833-731FB57896AF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39156F-3A19-0230-2E8F-30C9362D3A2D}"/>
              </a:ext>
            </a:extLst>
          </p:cNvPr>
          <p:cNvSpPr txBox="1"/>
          <p:nvPr/>
        </p:nvSpPr>
        <p:spPr>
          <a:xfrm>
            <a:off x="225467" y="75156"/>
            <a:ext cx="112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VERBAL COMMENTS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62A208-75ED-1D75-A3E4-FF97D7DB44D9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536C7C-AB07-7FA2-0B85-B4FE524BEC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8101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49BF1396-A447-771B-BD85-EDDBCF065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913881-6745-12DD-7D6D-639C9BC58121}"/>
              </a:ext>
            </a:extLst>
          </p:cNvPr>
          <p:cNvSpPr/>
          <p:nvPr/>
        </p:nvSpPr>
        <p:spPr>
          <a:xfrm>
            <a:off x="471216" y="1128474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501B5D4D-B7B5-D3FA-B1DB-C57383845F35}"/>
              </a:ext>
            </a:extLst>
          </p:cNvPr>
          <p:cNvSpPr txBox="1"/>
          <p:nvPr/>
        </p:nvSpPr>
        <p:spPr>
          <a:xfrm>
            <a:off x="1027026" y="1903836"/>
            <a:ext cx="10625512" cy="24436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2165" lvl="1" indent="-342265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Verbal comment period begins now.</a:t>
            </a:r>
          </a:p>
          <a:p>
            <a:pPr marL="812165" lvl="1" indent="-342265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Speakers will be called in the order they signed up.</a:t>
            </a:r>
          </a:p>
          <a:p>
            <a:pPr marL="812165" lvl="1" indent="-342265">
              <a:lnSpc>
                <a:spcPct val="100000"/>
              </a:lnSpc>
              <a:spcBef>
                <a:spcPts val="1814"/>
              </a:spcBef>
              <a:buClr>
                <a:srgbClr val="808285"/>
              </a:buClr>
              <a:buFont typeface="Wingdings"/>
              <a:buChar char=""/>
              <a:tabLst>
                <a:tab pos="812165" algn="l"/>
              </a:tabLst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Comments are limited to three minutes; time warning provided. </a:t>
            </a:r>
            <a:endParaRPr lang="en-US" sz="360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 descr="Lecturer with solid fill">
            <a:extLst>
              <a:ext uri="{FF2B5EF4-FFF2-40B4-BE49-F238E27FC236}">
                <a16:creationId xmlns:a16="http://schemas.microsoft.com/office/drawing/2014/main" id="{9FB1394A-A9A2-99E0-278C-D29E73AE74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3112" y="4692886"/>
            <a:ext cx="1065475" cy="1065475"/>
          </a:xfrm>
          <a:prstGeom prst="rect">
            <a:avLst/>
          </a:prstGeom>
        </p:spPr>
      </p:pic>
      <p:pic>
        <p:nvPicPr>
          <p:cNvPr id="8" name="Graphic 7" descr="Stopwatch 75% with solid fill">
            <a:extLst>
              <a:ext uri="{FF2B5EF4-FFF2-40B4-BE49-F238E27FC236}">
                <a16:creationId xmlns:a16="http://schemas.microsoft.com/office/drawing/2014/main" id="{E37CD612-D7BF-F797-9550-961FABBF5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53831" y="4652476"/>
            <a:ext cx="1065474" cy="1065474"/>
          </a:xfrm>
          <a:prstGeom prst="rect">
            <a:avLst/>
          </a:prstGeom>
        </p:spPr>
      </p:pic>
      <p:sp>
        <p:nvSpPr>
          <p:cNvPr id="27" name="object 16">
            <a:extLst>
              <a:ext uri="{FF2B5EF4-FFF2-40B4-BE49-F238E27FC236}">
                <a16:creationId xmlns:a16="http://schemas.microsoft.com/office/drawing/2014/main" id="{A254E15B-E8BF-607A-6BF2-FBA4CC0F3E72}"/>
              </a:ext>
            </a:extLst>
          </p:cNvPr>
          <p:cNvSpPr/>
          <p:nvPr/>
        </p:nvSpPr>
        <p:spPr>
          <a:xfrm>
            <a:off x="8024184" y="4925540"/>
            <a:ext cx="1065474" cy="773419"/>
          </a:xfrm>
          <a:custGeom>
            <a:avLst/>
            <a:gdLst/>
            <a:ahLst/>
            <a:cxnLst/>
            <a:rect l="l" t="t" r="r" b="b"/>
            <a:pathLst>
              <a:path w="859790" h="426085">
                <a:moveTo>
                  <a:pt x="812466" y="354919"/>
                </a:moveTo>
                <a:lnTo>
                  <a:pt x="47270" y="354919"/>
                </a:lnTo>
                <a:lnTo>
                  <a:pt x="28871" y="351200"/>
                </a:lnTo>
                <a:lnTo>
                  <a:pt x="13845" y="341058"/>
                </a:lnTo>
                <a:lnTo>
                  <a:pt x="3715" y="326015"/>
                </a:lnTo>
                <a:lnTo>
                  <a:pt x="0" y="307596"/>
                </a:lnTo>
                <a:lnTo>
                  <a:pt x="0" y="47322"/>
                </a:lnTo>
                <a:lnTo>
                  <a:pt x="3715" y="28903"/>
                </a:lnTo>
                <a:lnTo>
                  <a:pt x="13845" y="13861"/>
                </a:lnTo>
                <a:lnTo>
                  <a:pt x="28871" y="3719"/>
                </a:lnTo>
                <a:lnTo>
                  <a:pt x="47270" y="0"/>
                </a:lnTo>
                <a:lnTo>
                  <a:pt x="812466" y="0"/>
                </a:lnTo>
                <a:lnTo>
                  <a:pt x="830865" y="3719"/>
                </a:lnTo>
                <a:lnTo>
                  <a:pt x="845891" y="13861"/>
                </a:lnTo>
                <a:lnTo>
                  <a:pt x="856021" y="28903"/>
                </a:lnTo>
                <a:lnTo>
                  <a:pt x="859736" y="47322"/>
                </a:lnTo>
                <a:lnTo>
                  <a:pt x="859736" y="106475"/>
                </a:lnTo>
                <a:lnTo>
                  <a:pt x="118176" y="106475"/>
                </a:lnTo>
                <a:lnTo>
                  <a:pt x="118176" y="130137"/>
                </a:lnTo>
                <a:lnTo>
                  <a:pt x="859736" y="130137"/>
                </a:lnTo>
                <a:lnTo>
                  <a:pt x="859736" y="165628"/>
                </a:lnTo>
                <a:lnTo>
                  <a:pt x="118176" y="165628"/>
                </a:lnTo>
                <a:lnTo>
                  <a:pt x="118176" y="189290"/>
                </a:lnTo>
                <a:lnTo>
                  <a:pt x="859736" y="189290"/>
                </a:lnTo>
                <a:lnTo>
                  <a:pt x="859736" y="224782"/>
                </a:lnTo>
                <a:lnTo>
                  <a:pt x="118176" y="224782"/>
                </a:lnTo>
                <a:lnTo>
                  <a:pt x="118176" y="248443"/>
                </a:lnTo>
                <a:lnTo>
                  <a:pt x="859736" y="248443"/>
                </a:lnTo>
                <a:lnTo>
                  <a:pt x="859736" y="307596"/>
                </a:lnTo>
                <a:lnTo>
                  <a:pt x="856021" y="326015"/>
                </a:lnTo>
                <a:lnTo>
                  <a:pt x="845891" y="341058"/>
                </a:lnTo>
                <a:lnTo>
                  <a:pt x="830865" y="351200"/>
                </a:lnTo>
                <a:lnTo>
                  <a:pt x="812466" y="354919"/>
                </a:lnTo>
                <a:close/>
              </a:path>
              <a:path w="859790" h="426085">
                <a:moveTo>
                  <a:pt x="859736" y="130137"/>
                </a:moveTo>
                <a:lnTo>
                  <a:pt x="670653" y="130137"/>
                </a:lnTo>
                <a:lnTo>
                  <a:pt x="670653" y="106475"/>
                </a:lnTo>
                <a:lnTo>
                  <a:pt x="859736" y="106475"/>
                </a:lnTo>
                <a:lnTo>
                  <a:pt x="859736" y="130137"/>
                </a:lnTo>
                <a:close/>
              </a:path>
              <a:path w="859790" h="426085">
                <a:moveTo>
                  <a:pt x="859736" y="189290"/>
                </a:moveTo>
                <a:lnTo>
                  <a:pt x="741560" y="189290"/>
                </a:lnTo>
                <a:lnTo>
                  <a:pt x="741560" y="165628"/>
                </a:lnTo>
                <a:lnTo>
                  <a:pt x="859736" y="165628"/>
                </a:lnTo>
                <a:lnTo>
                  <a:pt x="859736" y="189290"/>
                </a:lnTo>
                <a:close/>
              </a:path>
              <a:path w="859790" h="426085">
                <a:moveTo>
                  <a:pt x="859736" y="248443"/>
                </a:moveTo>
                <a:lnTo>
                  <a:pt x="552477" y="248443"/>
                </a:lnTo>
                <a:lnTo>
                  <a:pt x="552477" y="224782"/>
                </a:lnTo>
                <a:lnTo>
                  <a:pt x="859736" y="224782"/>
                </a:lnTo>
                <a:lnTo>
                  <a:pt x="859736" y="248443"/>
                </a:lnTo>
                <a:close/>
              </a:path>
              <a:path w="859790" h="426085">
                <a:moveTo>
                  <a:pt x="221581" y="425903"/>
                </a:moveTo>
                <a:lnTo>
                  <a:pt x="221581" y="354919"/>
                </a:lnTo>
                <a:lnTo>
                  <a:pt x="296033" y="354919"/>
                </a:lnTo>
                <a:lnTo>
                  <a:pt x="221581" y="425903"/>
                </a:lnTo>
                <a:close/>
              </a:path>
              <a:path w="859790" h="426085">
                <a:moveTo>
                  <a:pt x="422482" y="425903"/>
                </a:moveTo>
                <a:lnTo>
                  <a:pt x="376393" y="354919"/>
                </a:lnTo>
                <a:lnTo>
                  <a:pt x="465026" y="354919"/>
                </a:lnTo>
                <a:lnTo>
                  <a:pt x="422482" y="425903"/>
                </a:lnTo>
                <a:close/>
              </a:path>
              <a:path w="859790" h="426085">
                <a:moveTo>
                  <a:pt x="623383" y="425903"/>
                </a:moveTo>
                <a:lnTo>
                  <a:pt x="548931" y="354919"/>
                </a:lnTo>
                <a:lnTo>
                  <a:pt x="623383" y="354919"/>
                </a:lnTo>
                <a:lnTo>
                  <a:pt x="623383" y="425903"/>
                </a:lnTo>
                <a:close/>
              </a:path>
            </a:pathLst>
          </a:custGeom>
          <a:solidFill>
            <a:srgbClr val="00209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700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64ECC-2ADA-288C-C950-142EAE97D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5F1271-7592-61BF-EF13-796AD728BB55}"/>
              </a:ext>
            </a:extLst>
          </p:cNvPr>
          <p:cNvSpPr txBox="1"/>
          <p:nvPr/>
        </p:nvSpPr>
        <p:spPr>
          <a:xfrm>
            <a:off x="4528619" y="1614686"/>
            <a:ext cx="73126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PUBLIC COMMENTS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31CBED-D62A-820A-E7E0-18EF8958F3C8}"/>
              </a:ext>
            </a:extLst>
          </p:cNvPr>
          <p:cNvSpPr/>
          <p:nvPr/>
        </p:nvSpPr>
        <p:spPr>
          <a:xfrm>
            <a:off x="-69743" y="0"/>
            <a:ext cx="3969082" cy="6858000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82CE6E-4DBB-DED7-1292-A1A763FF4045}"/>
              </a:ext>
            </a:extLst>
          </p:cNvPr>
          <p:cNvSpPr/>
          <p:nvPr/>
        </p:nvSpPr>
        <p:spPr>
          <a:xfrm>
            <a:off x="3791607" y="0"/>
            <a:ext cx="215463" cy="6858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F6A4C21-ADA4-38A5-1D32-B80E818D1E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324" y="1781068"/>
            <a:ext cx="3330575" cy="3330575"/>
          </a:xfrm>
          <a:prstGeom prst="rect">
            <a:avLst/>
          </a:prstGeom>
        </p:spPr>
      </p:pic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A325801B-28D2-7ECA-510D-B9E4A1E7E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5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42A296-E558-C42A-BE8D-DC34FE7A970E}"/>
              </a:ext>
            </a:extLst>
          </p:cNvPr>
          <p:cNvSpPr txBox="1"/>
          <p:nvPr/>
        </p:nvSpPr>
        <p:spPr>
          <a:xfrm>
            <a:off x="5564278" y="1930840"/>
            <a:ext cx="4077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THANK YOU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7E29A070-EF37-A956-06F9-BA91C2C7F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74" y="1390219"/>
            <a:ext cx="4077561" cy="407756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59EFCF-3F06-578A-A869-D30EFDD8125B}"/>
              </a:ext>
            </a:extLst>
          </p:cNvPr>
          <p:cNvSpPr/>
          <p:nvPr/>
        </p:nvSpPr>
        <p:spPr>
          <a:xfrm>
            <a:off x="5701446" y="2777555"/>
            <a:ext cx="1240077" cy="141586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9969D5-218B-D8F2-4ACD-3D5F6058E6AB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935416-0428-E754-5FAC-249F6FEE007D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DCB9AF5-F68E-BD4E-4557-C5DD01C23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2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C393BF-1B37-9E2B-136C-7FA2EA4277A4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EA1E68-85F6-5463-DFAB-357B139A0B1A}"/>
              </a:ext>
            </a:extLst>
          </p:cNvPr>
          <p:cNvSpPr/>
          <p:nvPr/>
        </p:nvSpPr>
        <p:spPr>
          <a:xfrm>
            <a:off x="1055926" y="1558305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D41AF4-FB48-0B8E-CC81-6F33967DB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77E8D4-D4FF-452F-44AE-28F978E9BAD2}"/>
              </a:ext>
            </a:extLst>
          </p:cNvPr>
          <p:cNvSpPr txBox="1"/>
          <p:nvPr/>
        </p:nvSpPr>
        <p:spPr>
          <a:xfrm>
            <a:off x="1463934" y="1164187"/>
            <a:ext cx="10279359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Aft>
                <a:spcPts val="3000"/>
              </a:spcAft>
              <a:buClr>
                <a:srgbClr val="808285"/>
              </a:buClr>
              <a:buSzPct val="85000"/>
              <a:buFont typeface="+mj-lt"/>
              <a:buAutoNum type="arabicPeriod"/>
            </a:pPr>
            <a:r>
              <a:rPr lang="en-US" sz="3600" b="1" dirty="0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Public Hearing Overview​</a:t>
            </a:r>
          </a:p>
          <a:p>
            <a:pPr marL="742950" indent="-742950">
              <a:spcAft>
                <a:spcPts val="3000"/>
              </a:spcAft>
              <a:buClr>
                <a:srgbClr val="808285"/>
              </a:buClr>
              <a:buSzPct val="85000"/>
              <a:buFont typeface="+mj-lt"/>
              <a:buAutoNum type="arabicPeriod"/>
            </a:pPr>
            <a:r>
              <a:rPr lang="en-US" sz="3600" b="1" dirty="0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Project Overview​</a:t>
            </a:r>
          </a:p>
          <a:p>
            <a:pPr marL="742950" indent="-742950">
              <a:spcAft>
                <a:spcPts val="3000"/>
              </a:spcAft>
              <a:buClr>
                <a:srgbClr val="808285"/>
              </a:buClr>
              <a:buSzPct val="85000"/>
              <a:buFont typeface="+mj-lt"/>
              <a:buAutoNum type="arabicPeriod"/>
            </a:pPr>
            <a:r>
              <a:rPr lang="en-US" sz="3600" b="1" dirty="0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Impacts</a:t>
            </a:r>
          </a:p>
          <a:p>
            <a:pPr marL="742950" indent="-742950">
              <a:spcAft>
                <a:spcPts val="3000"/>
              </a:spcAft>
              <a:buClr>
                <a:srgbClr val="808285"/>
              </a:buClr>
              <a:buSzPct val="85000"/>
              <a:buFont typeface="+mj-lt"/>
              <a:buAutoNum type="arabicPeriod"/>
            </a:pPr>
            <a:r>
              <a:rPr lang="en-US" sz="3600" b="1" dirty="0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Why a Roundabout?</a:t>
            </a:r>
          </a:p>
          <a:p>
            <a:pPr marL="742950" indent="-742950">
              <a:spcAft>
                <a:spcPts val="3000"/>
              </a:spcAft>
              <a:buClr>
                <a:srgbClr val="808285"/>
              </a:buClr>
              <a:buSzPct val="85000"/>
              <a:buFont typeface="+mj-lt"/>
              <a:buAutoNum type="arabicPeriod"/>
            </a:pPr>
            <a:r>
              <a:rPr lang="en-US" sz="3600" b="1" dirty="0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Next Steps​</a:t>
            </a:r>
          </a:p>
          <a:p>
            <a:pPr marL="742950" indent="-742950">
              <a:spcAft>
                <a:spcPts val="3000"/>
              </a:spcAft>
              <a:buClr>
                <a:srgbClr val="808285"/>
              </a:buClr>
              <a:buSzPct val="85000"/>
              <a:buFont typeface="+mj-lt"/>
              <a:buAutoNum type="arabicPeriod"/>
            </a:pPr>
            <a:r>
              <a:rPr lang="en-US" sz="3600" b="1" dirty="0"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Public Comments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4935E2-74B1-5322-BE8C-5801FEEA5330}"/>
              </a:ext>
            </a:extLst>
          </p:cNvPr>
          <p:cNvSpPr txBox="1"/>
          <p:nvPr/>
        </p:nvSpPr>
        <p:spPr>
          <a:xfrm>
            <a:off x="225468" y="75156"/>
            <a:ext cx="7803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AGENDA TOPICS</a:t>
            </a:r>
          </a:p>
        </p:txBody>
      </p:sp>
      <p:pic>
        <p:nvPicPr>
          <p:cNvPr id="6" name="Picture 5" descr="A blue and green logo&#10;&#10;AI-generated content may be incorrect.">
            <a:extLst>
              <a:ext uri="{FF2B5EF4-FFF2-40B4-BE49-F238E27FC236}">
                <a16:creationId xmlns:a16="http://schemas.microsoft.com/office/drawing/2014/main" id="{5F907449-015D-49D0-1931-0661A3E10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3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9A0F0E-1D61-3510-3519-E9C19E2D26DA}"/>
              </a:ext>
            </a:extLst>
          </p:cNvPr>
          <p:cNvSpPr txBox="1"/>
          <p:nvPr/>
        </p:nvSpPr>
        <p:spPr>
          <a:xfrm>
            <a:off x="4528619" y="1327607"/>
            <a:ext cx="73126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PUBLIC</a:t>
            </a:r>
          </a:p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HEARING</a:t>
            </a:r>
          </a:p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0DB01-DD3F-AE48-3019-F34BEDF63FEB}"/>
              </a:ext>
            </a:extLst>
          </p:cNvPr>
          <p:cNvSpPr/>
          <p:nvPr/>
        </p:nvSpPr>
        <p:spPr>
          <a:xfrm>
            <a:off x="-69743" y="0"/>
            <a:ext cx="3969082" cy="6858000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3E904-7D94-D7CE-07BF-4BC0294719A5}"/>
              </a:ext>
            </a:extLst>
          </p:cNvPr>
          <p:cNvSpPr/>
          <p:nvPr/>
        </p:nvSpPr>
        <p:spPr>
          <a:xfrm>
            <a:off x="3791607" y="0"/>
            <a:ext cx="215463" cy="6858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8FE82D6-5710-A2E8-DAAB-B8F75E4D6E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324" y="1781068"/>
            <a:ext cx="3330575" cy="3330575"/>
          </a:xfrm>
          <a:prstGeom prst="rect">
            <a:avLst/>
          </a:prstGeom>
        </p:spPr>
      </p:pic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462576E-32B6-D50B-1692-4706B8D9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1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3BBD2-1C58-41F6-57A8-90C21EAAD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974998-F795-217E-44FC-1F2F8FC4A3E9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1ED8D-1AFE-B40D-45B1-9E9E26DC2680}"/>
              </a:ext>
            </a:extLst>
          </p:cNvPr>
          <p:cNvSpPr txBox="1"/>
          <p:nvPr/>
        </p:nvSpPr>
        <p:spPr>
          <a:xfrm>
            <a:off x="225468" y="75156"/>
            <a:ext cx="11509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PUBLIC HEARING AND FORMAL COMMENTS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74F1CF-D651-A7F5-2BA7-4EC0A78CEF15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849F6-7313-4398-9254-437D6D1CCD06}"/>
              </a:ext>
            </a:extLst>
          </p:cNvPr>
          <p:cNvSpPr txBox="1"/>
          <p:nvPr/>
        </p:nvSpPr>
        <p:spPr>
          <a:xfrm>
            <a:off x="668298" y="889348"/>
            <a:ext cx="8761452" cy="5290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Sign up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to share formal comments.​</a:t>
            </a:r>
          </a:p>
          <a:p>
            <a:pPr marL="342900" indent="-342900">
              <a:lnSpc>
                <a:spcPct val="2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Verbal comment period </a:t>
            </a: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follows the presentation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.​</a:t>
            </a:r>
          </a:p>
          <a:p>
            <a:pPr marL="342900" indent="-342900">
              <a:lnSpc>
                <a:spcPct val="2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Speakers called </a:t>
            </a: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 the order they signed up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​</a:t>
            </a:r>
          </a:p>
          <a:p>
            <a:pPr marL="342900" indent="-342900">
              <a:lnSpc>
                <a:spcPct val="2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Comments are </a:t>
            </a: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limited to 3 minutes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.​</a:t>
            </a:r>
          </a:p>
          <a:p>
            <a:pPr marL="342900" indent="-342900">
              <a:lnSpc>
                <a:spcPct val="2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Time warning 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will be provided.​</a:t>
            </a:r>
            <a:endParaRPr lang="en-US" sz="3600">
              <a:solidFill>
                <a:srgbClr val="FF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BE88A5-3FB8-9199-1C08-23A8E2B697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B186EE71-EDF2-7047-1440-34D7A8A8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17" name="AutoShape 4" descr="Microphone with solid fill">
            <a:extLst>
              <a:ext uri="{FF2B5EF4-FFF2-40B4-BE49-F238E27FC236}">
                <a16:creationId xmlns:a16="http://schemas.microsoft.com/office/drawing/2014/main" id="{C6929B47-5E85-7E8B-28F0-2DF1707DE6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222744" cy="122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968E1F-CAF9-6FCD-70AB-5DB43D4099EF}"/>
              </a:ext>
            </a:extLst>
          </p:cNvPr>
          <p:cNvSpPr/>
          <p:nvPr/>
        </p:nvSpPr>
        <p:spPr>
          <a:xfrm>
            <a:off x="320778" y="1491972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pic>
        <p:nvPicPr>
          <p:cNvPr id="7" name="Graphic 6" descr="Lecturer with solid fill">
            <a:extLst>
              <a:ext uri="{FF2B5EF4-FFF2-40B4-BE49-F238E27FC236}">
                <a16:creationId xmlns:a16="http://schemas.microsoft.com/office/drawing/2014/main" id="{155CA3C1-BC11-16BE-DF24-772EEB6265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1419" y="1491972"/>
            <a:ext cx="1065475" cy="1065475"/>
          </a:xfrm>
          <a:prstGeom prst="rect">
            <a:avLst/>
          </a:prstGeom>
        </p:spPr>
      </p:pic>
      <p:pic>
        <p:nvPicPr>
          <p:cNvPr id="8" name="Graphic 7" descr="Stopwatch 75% with solid fill">
            <a:extLst>
              <a:ext uri="{FF2B5EF4-FFF2-40B4-BE49-F238E27FC236}">
                <a16:creationId xmlns:a16="http://schemas.microsoft.com/office/drawing/2014/main" id="{1282E9ED-2315-6EE0-378C-5ACC67C6B2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71420" y="3160071"/>
            <a:ext cx="1065474" cy="1065474"/>
          </a:xfrm>
          <a:prstGeom prst="rect">
            <a:avLst/>
          </a:prstGeom>
        </p:spPr>
      </p:pic>
      <p:sp>
        <p:nvSpPr>
          <p:cNvPr id="10" name="object 16">
            <a:extLst>
              <a:ext uri="{FF2B5EF4-FFF2-40B4-BE49-F238E27FC236}">
                <a16:creationId xmlns:a16="http://schemas.microsoft.com/office/drawing/2014/main" id="{7B293CD8-07F2-9535-AFA4-182E408A2FFA}"/>
              </a:ext>
            </a:extLst>
          </p:cNvPr>
          <p:cNvSpPr/>
          <p:nvPr/>
        </p:nvSpPr>
        <p:spPr>
          <a:xfrm>
            <a:off x="9737615" y="4828169"/>
            <a:ext cx="1065474" cy="773419"/>
          </a:xfrm>
          <a:custGeom>
            <a:avLst/>
            <a:gdLst/>
            <a:ahLst/>
            <a:cxnLst/>
            <a:rect l="l" t="t" r="r" b="b"/>
            <a:pathLst>
              <a:path w="859790" h="426085">
                <a:moveTo>
                  <a:pt x="812466" y="354919"/>
                </a:moveTo>
                <a:lnTo>
                  <a:pt x="47270" y="354919"/>
                </a:lnTo>
                <a:lnTo>
                  <a:pt x="28871" y="351200"/>
                </a:lnTo>
                <a:lnTo>
                  <a:pt x="13845" y="341058"/>
                </a:lnTo>
                <a:lnTo>
                  <a:pt x="3715" y="326015"/>
                </a:lnTo>
                <a:lnTo>
                  <a:pt x="0" y="307596"/>
                </a:lnTo>
                <a:lnTo>
                  <a:pt x="0" y="47322"/>
                </a:lnTo>
                <a:lnTo>
                  <a:pt x="3715" y="28903"/>
                </a:lnTo>
                <a:lnTo>
                  <a:pt x="13845" y="13861"/>
                </a:lnTo>
                <a:lnTo>
                  <a:pt x="28871" y="3719"/>
                </a:lnTo>
                <a:lnTo>
                  <a:pt x="47270" y="0"/>
                </a:lnTo>
                <a:lnTo>
                  <a:pt x="812466" y="0"/>
                </a:lnTo>
                <a:lnTo>
                  <a:pt x="830865" y="3719"/>
                </a:lnTo>
                <a:lnTo>
                  <a:pt x="845891" y="13861"/>
                </a:lnTo>
                <a:lnTo>
                  <a:pt x="856021" y="28903"/>
                </a:lnTo>
                <a:lnTo>
                  <a:pt x="859736" y="47322"/>
                </a:lnTo>
                <a:lnTo>
                  <a:pt x="859736" y="106475"/>
                </a:lnTo>
                <a:lnTo>
                  <a:pt x="118176" y="106475"/>
                </a:lnTo>
                <a:lnTo>
                  <a:pt x="118176" y="130137"/>
                </a:lnTo>
                <a:lnTo>
                  <a:pt x="859736" y="130137"/>
                </a:lnTo>
                <a:lnTo>
                  <a:pt x="859736" y="165628"/>
                </a:lnTo>
                <a:lnTo>
                  <a:pt x="118176" y="165628"/>
                </a:lnTo>
                <a:lnTo>
                  <a:pt x="118176" y="189290"/>
                </a:lnTo>
                <a:lnTo>
                  <a:pt x="859736" y="189290"/>
                </a:lnTo>
                <a:lnTo>
                  <a:pt x="859736" y="224782"/>
                </a:lnTo>
                <a:lnTo>
                  <a:pt x="118176" y="224782"/>
                </a:lnTo>
                <a:lnTo>
                  <a:pt x="118176" y="248443"/>
                </a:lnTo>
                <a:lnTo>
                  <a:pt x="859736" y="248443"/>
                </a:lnTo>
                <a:lnTo>
                  <a:pt x="859736" y="307596"/>
                </a:lnTo>
                <a:lnTo>
                  <a:pt x="856021" y="326015"/>
                </a:lnTo>
                <a:lnTo>
                  <a:pt x="845891" y="341058"/>
                </a:lnTo>
                <a:lnTo>
                  <a:pt x="830865" y="351200"/>
                </a:lnTo>
                <a:lnTo>
                  <a:pt x="812466" y="354919"/>
                </a:lnTo>
                <a:close/>
              </a:path>
              <a:path w="859790" h="426085">
                <a:moveTo>
                  <a:pt x="859736" y="130137"/>
                </a:moveTo>
                <a:lnTo>
                  <a:pt x="670653" y="130137"/>
                </a:lnTo>
                <a:lnTo>
                  <a:pt x="670653" y="106475"/>
                </a:lnTo>
                <a:lnTo>
                  <a:pt x="859736" y="106475"/>
                </a:lnTo>
                <a:lnTo>
                  <a:pt x="859736" y="130137"/>
                </a:lnTo>
                <a:close/>
              </a:path>
              <a:path w="859790" h="426085">
                <a:moveTo>
                  <a:pt x="859736" y="189290"/>
                </a:moveTo>
                <a:lnTo>
                  <a:pt x="741560" y="189290"/>
                </a:lnTo>
                <a:lnTo>
                  <a:pt x="741560" y="165628"/>
                </a:lnTo>
                <a:lnTo>
                  <a:pt x="859736" y="165628"/>
                </a:lnTo>
                <a:lnTo>
                  <a:pt x="859736" y="189290"/>
                </a:lnTo>
                <a:close/>
              </a:path>
              <a:path w="859790" h="426085">
                <a:moveTo>
                  <a:pt x="859736" y="248443"/>
                </a:moveTo>
                <a:lnTo>
                  <a:pt x="552477" y="248443"/>
                </a:lnTo>
                <a:lnTo>
                  <a:pt x="552477" y="224782"/>
                </a:lnTo>
                <a:lnTo>
                  <a:pt x="859736" y="224782"/>
                </a:lnTo>
                <a:lnTo>
                  <a:pt x="859736" y="248443"/>
                </a:lnTo>
                <a:close/>
              </a:path>
              <a:path w="859790" h="426085">
                <a:moveTo>
                  <a:pt x="221581" y="425903"/>
                </a:moveTo>
                <a:lnTo>
                  <a:pt x="221581" y="354919"/>
                </a:lnTo>
                <a:lnTo>
                  <a:pt x="296033" y="354919"/>
                </a:lnTo>
                <a:lnTo>
                  <a:pt x="221581" y="425903"/>
                </a:lnTo>
                <a:close/>
              </a:path>
              <a:path w="859790" h="426085">
                <a:moveTo>
                  <a:pt x="422482" y="425903"/>
                </a:moveTo>
                <a:lnTo>
                  <a:pt x="376393" y="354919"/>
                </a:lnTo>
                <a:lnTo>
                  <a:pt x="465026" y="354919"/>
                </a:lnTo>
                <a:lnTo>
                  <a:pt x="422482" y="425903"/>
                </a:lnTo>
                <a:close/>
              </a:path>
              <a:path w="859790" h="426085">
                <a:moveTo>
                  <a:pt x="623383" y="425903"/>
                </a:moveTo>
                <a:lnTo>
                  <a:pt x="548931" y="354919"/>
                </a:lnTo>
                <a:lnTo>
                  <a:pt x="623383" y="354919"/>
                </a:lnTo>
                <a:lnTo>
                  <a:pt x="623383" y="425903"/>
                </a:lnTo>
                <a:close/>
              </a:path>
            </a:pathLst>
          </a:custGeom>
          <a:solidFill>
            <a:srgbClr val="00209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0172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DD2C1-9E4B-428E-9334-B48044B65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9EFAFA-D1ED-E1C2-844F-18ADEE88BB86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C104B-DBE7-9F3D-43A1-BF3E343C2493}"/>
              </a:ext>
            </a:extLst>
          </p:cNvPr>
          <p:cNvSpPr txBox="1"/>
          <p:nvPr/>
        </p:nvSpPr>
        <p:spPr>
          <a:xfrm>
            <a:off x="225468" y="75156"/>
            <a:ext cx="11509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FORMAL COMMENT PERIOD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A37544-28F8-94D4-21D7-1E9DA221C0D1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CD2B4E-23C8-6FF2-A0DE-8CECB1D16C7D}"/>
              </a:ext>
            </a:extLst>
          </p:cNvPr>
          <p:cNvSpPr txBox="1"/>
          <p:nvPr/>
        </p:nvSpPr>
        <p:spPr>
          <a:xfrm>
            <a:off x="646825" y="1612166"/>
            <a:ext cx="82665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There are </a:t>
            </a: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multiple ways 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to provide comments.​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Tonight is </a:t>
            </a: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one of several opportunities 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to share feedback.</a:t>
            </a:r>
          </a:p>
          <a:p>
            <a:pPr>
              <a:buClr>
                <a:schemeClr val="bg2">
                  <a:lumMod val="50000"/>
                </a:schemeClr>
              </a:buClr>
            </a:pPr>
            <a:endParaRPr lang="en-US" sz="28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All comments are considered equally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; regardless of comment channel. ​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Final environmental document will </a:t>
            </a: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address all comments</a:t>
            </a: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received. </a:t>
            </a:r>
            <a:endParaRPr lang="en-US" sz="3600">
              <a:solidFill>
                <a:srgbClr val="FF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EF3284-DD12-5AC0-CFB4-1F2D1C7D31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785A388C-5215-F5F1-BDB3-A395344E7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11" name="object 14">
            <a:extLst>
              <a:ext uri="{FF2B5EF4-FFF2-40B4-BE49-F238E27FC236}">
                <a16:creationId xmlns:a16="http://schemas.microsoft.com/office/drawing/2014/main" id="{D54CB0B0-0684-4308-AC03-8599C7157CD9}"/>
              </a:ext>
            </a:extLst>
          </p:cNvPr>
          <p:cNvSpPr/>
          <p:nvPr/>
        </p:nvSpPr>
        <p:spPr>
          <a:xfrm>
            <a:off x="9293574" y="2388538"/>
            <a:ext cx="1403318" cy="418296"/>
          </a:xfrm>
          <a:custGeom>
            <a:avLst/>
            <a:gdLst/>
            <a:ahLst/>
            <a:cxnLst/>
            <a:rect l="l" t="t" r="r" b="b"/>
            <a:pathLst>
              <a:path w="858520" h="255905">
                <a:moveTo>
                  <a:pt x="333375" y="46621"/>
                </a:moveTo>
                <a:lnTo>
                  <a:pt x="294043" y="22974"/>
                </a:lnTo>
                <a:lnTo>
                  <a:pt x="240944" y="7048"/>
                </a:lnTo>
                <a:lnTo>
                  <a:pt x="203136" y="1130"/>
                </a:lnTo>
                <a:lnTo>
                  <a:pt x="183997" y="12"/>
                </a:lnTo>
                <a:lnTo>
                  <a:pt x="164782" y="711"/>
                </a:lnTo>
                <a:lnTo>
                  <a:pt x="126873" y="6642"/>
                </a:lnTo>
                <a:lnTo>
                  <a:pt x="84531" y="19558"/>
                </a:lnTo>
                <a:lnTo>
                  <a:pt x="39433" y="41097"/>
                </a:lnTo>
                <a:lnTo>
                  <a:pt x="4978" y="71120"/>
                </a:lnTo>
                <a:lnTo>
                  <a:pt x="0" y="91694"/>
                </a:lnTo>
                <a:lnTo>
                  <a:pt x="0" y="184327"/>
                </a:lnTo>
                <a:lnTo>
                  <a:pt x="204317" y="184327"/>
                </a:lnTo>
                <a:lnTo>
                  <a:pt x="204317" y="163271"/>
                </a:lnTo>
                <a:lnTo>
                  <a:pt x="206578" y="143675"/>
                </a:lnTo>
                <a:lnTo>
                  <a:pt x="223507" y="108864"/>
                </a:lnTo>
                <a:lnTo>
                  <a:pt x="262191" y="78486"/>
                </a:lnTo>
                <a:lnTo>
                  <a:pt x="308800" y="55359"/>
                </a:lnTo>
                <a:lnTo>
                  <a:pt x="333375" y="46621"/>
                </a:lnTo>
                <a:close/>
              </a:path>
              <a:path w="858520" h="255905">
                <a:moveTo>
                  <a:pt x="613092" y="163271"/>
                </a:moveTo>
                <a:lnTo>
                  <a:pt x="594664" y="126479"/>
                </a:lnTo>
                <a:lnTo>
                  <a:pt x="552056" y="100050"/>
                </a:lnTo>
                <a:lnTo>
                  <a:pt x="504723" y="83527"/>
                </a:lnTo>
                <a:lnTo>
                  <a:pt x="467296" y="75120"/>
                </a:lnTo>
                <a:lnTo>
                  <a:pt x="429094" y="71704"/>
                </a:lnTo>
                <a:lnTo>
                  <a:pt x="409905" y="72390"/>
                </a:lnTo>
                <a:lnTo>
                  <a:pt x="372059" y="78308"/>
                </a:lnTo>
                <a:lnTo>
                  <a:pt x="329717" y="91211"/>
                </a:lnTo>
                <a:lnTo>
                  <a:pt x="284619" y="112737"/>
                </a:lnTo>
                <a:lnTo>
                  <a:pt x="250113" y="142709"/>
                </a:lnTo>
                <a:lnTo>
                  <a:pt x="245211" y="163271"/>
                </a:lnTo>
                <a:lnTo>
                  <a:pt x="245211" y="255308"/>
                </a:lnTo>
                <a:lnTo>
                  <a:pt x="613092" y="255308"/>
                </a:lnTo>
                <a:lnTo>
                  <a:pt x="613092" y="163271"/>
                </a:lnTo>
                <a:close/>
              </a:path>
              <a:path w="858520" h="255905">
                <a:moveTo>
                  <a:pt x="858202" y="91694"/>
                </a:moveTo>
                <a:lnTo>
                  <a:pt x="839876" y="54787"/>
                </a:lnTo>
                <a:lnTo>
                  <a:pt x="797242" y="28435"/>
                </a:lnTo>
                <a:lnTo>
                  <a:pt x="749947" y="11836"/>
                </a:lnTo>
                <a:lnTo>
                  <a:pt x="712508" y="3467"/>
                </a:lnTo>
                <a:lnTo>
                  <a:pt x="674319" y="0"/>
                </a:lnTo>
                <a:lnTo>
                  <a:pt x="655129" y="723"/>
                </a:lnTo>
                <a:lnTo>
                  <a:pt x="617283" y="6654"/>
                </a:lnTo>
                <a:lnTo>
                  <a:pt x="580707" y="17373"/>
                </a:lnTo>
                <a:lnTo>
                  <a:pt x="529551" y="41656"/>
                </a:lnTo>
                <a:lnTo>
                  <a:pt x="525297" y="46494"/>
                </a:lnTo>
                <a:lnTo>
                  <a:pt x="550621" y="54724"/>
                </a:lnTo>
                <a:lnTo>
                  <a:pt x="574941" y="65417"/>
                </a:lnTo>
                <a:lnTo>
                  <a:pt x="619836" y="93827"/>
                </a:lnTo>
                <a:lnTo>
                  <a:pt x="645502" y="124358"/>
                </a:lnTo>
                <a:lnTo>
                  <a:pt x="654342" y="163271"/>
                </a:lnTo>
                <a:lnTo>
                  <a:pt x="654342" y="184327"/>
                </a:lnTo>
                <a:lnTo>
                  <a:pt x="858202" y="184327"/>
                </a:lnTo>
                <a:lnTo>
                  <a:pt x="858202" y="91694"/>
                </a:lnTo>
                <a:close/>
              </a:path>
            </a:pathLst>
          </a:custGeom>
          <a:solidFill>
            <a:srgbClr val="00209F"/>
          </a:solidFill>
          <a:ln>
            <a:solidFill>
              <a:srgbClr val="00209F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516D59F-1B6C-97D3-5489-42C122EE6C18}"/>
              </a:ext>
            </a:extLst>
          </p:cNvPr>
          <p:cNvSpPr/>
          <p:nvPr/>
        </p:nvSpPr>
        <p:spPr>
          <a:xfrm>
            <a:off x="9409814" y="2030073"/>
            <a:ext cx="329609" cy="329609"/>
          </a:xfrm>
          <a:prstGeom prst="ellipse">
            <a:avLst/>
          </a:prstGeom>
          <a:solidFill>
            <a:srgbClr val="00209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9F2723-790B-5C75-F7A0-3B403414064D}"/>
              </a:ext>
            </a:extLst>
          </p:cNvPr>
          <p:cNvSpPr/>
          <p:nvPr/>
        </p:nvSpPr>
        <p:spPr>
          <a:xfrm>
            <a:off x="9817399" y="2182473"/>
            <a:ext cx="329609" cy="329609"/>
          </a:xfrm>
          <a:prstGeom prst="ellipse">
            <a:avLst/>
          </a:prstGeom>
          <a:solidFill>
            <a:srgbClr val="00209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125DBDB-B6C5-94C2-5913-1CC9CFBC289A}"/>
              </a:ext>
            </a:extLst>
          </p:cNvPr>
          <p:cNvSpPr/>
          <p:nvPr/>
        </p:nvSpPr>
        <p:spPr>
          <a:xfrm>
            <a:off x="10214346" y="2037162"/>
            <a:ext cx="329609" cy="329609"/>
          </a:xfrm>
          <a:prstGeom prst="ellipse">
            <a:avLst/>
          </a:prstGeom>
          <a:solidFill>
            <a:srgbClr val="00209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utoShape 4" descr="Microphone with solid fill">
            <a:extLst>
              <a:ext uri="{FF2B5EF4-FFF2-40B4-BE49-F238E27FC236}">
                <a16:creationId xmlns:a16="http://schemas.microsoft.com/office/drawing/2014/main" id="{217B9700-8816-8139-580C-A5F8FDFB1F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222744" cy="122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E41EC0-5121-2B55-B5DE-1C5E9E734DE7}"/>
              </a:ext>
            </a:extLst>
          </p:cNvPr>
          <p:cNvSpPr/>
          <p:nvPr/>
        </p:nvSpPr>
        <p:spPr>
          <a:xfrm>
            <a:off x="320778" y="1491972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BA057B-9FF9-7CFD-7827-D497EE2F83E9}"/>
              </a:ext>
            </a:extLst>
          </p:cNvPr>
          <p:cNvSpPr txBox="1"/>
          <p:nvPr/>
        </p:nvSpPr>
        <p:spPr>
          <a:xfrm>
            <a:off x="225468" y="1026985"/>
            <a:ext cx="8646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b="1" dirty="0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COMMENT PERIOD ENDS FRIDAY, JULY 3, 2026</a:t>
            </a:r>
          </a:p>
        </p:txBody>
      </p:sp>
      <p:pic>
        <p:nvPicPr>
          <p:cNvPr id="8" name="Graphic 19" descr="Speech with solid fill">
            <a:extLst>
              <a:ext uri="{FF2B5EF4-FFF2-40B4-BE49-F238E27FC236}">
                <a16:creationId xmlns:a16="http://schemas.microsoft.com/office/drawing/2014/main" id="{19BBE1ED-A546-C1A7-C6C4-C857B8429F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4686" y="3059680"/>
            <a:ext cx="1402206" cy="1402206"/>
          </a:xfrm>
          <a:prstGeom prst="rect">
            <a:avLst/>
          </a:prstGeom>
        </p:spPr>
      </p:pic>
      <p:pic>
        <p:nvPicPr>
          <p:cNvPr id="19" name="Graphic 18" descr="Document with solid fill">
            <a:extLst>
              <a:ext uri="{FF2B5EF4-FFF2-40B4-BE49-F238E27FC236}">
                <a16:creationId xmlns:a16="http://schemas.microsoft.com/office/drawing/2014/main" id="{2BCABB1D-DE2C-9DEF-D8FE-80B8963F10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4864" y="4526760"/>
            <a:ext cx="1222028" cy="122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0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28C69-7084-FF18-7BCC-10936363F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715170-F8F9-7FB3-FB7D-E647B781327C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384F31-53C2-8416-A7BD-84A3C9FFF2F8}"/>
              </a:ext>
            </a:extLst>
          </p:cNvPr>
          <p:cNvSpPr txBox="1"/>
          <p:nvPr/>
        </p:nvSpPr>
        <p:spPr>
          <a:xfrm>
            <a:off x="225468" y="75156"/>
            <a:ext cx="11509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FORMAL COMMENT PERIOD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E83022-6E77-FE0C-97DC-55C1B8BDCEB2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A6E93E-6492-3AE6-D68D-AAF263547142}"/>
              </a:ext>
            </a:extLst>
          </p:cNvPr>
          <p:cNvSpPr txBox="1"/>
          <p:nvPr/>
        </p:nvSpPr>
        <p:spPr>
          <a:xfrm>
            <a:off x="646825" y="1590462"/>
            <a:ext cx="4967166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Verbal comments tonight​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Written comments​ placed in comment box tonight ​</a:t>
            </a:r>
            <a:endParaRPr lang="en-US" sz="3600">
              <a:solidFill>
                <a:srgbClr val="FF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8CE75-197B-777D-EB7D-4E43BF081A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ADE5B20F-628D-B0C2-C179-67E4C2038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sp>
        <p:nvSpPr>
          <p:cNvPr id="17" name="AutoShape 4" descr="Microphone with solid fill">
            <a:extLst>
              <a:ext uri="{FF2B5EF4-FFF2-40B4-BE49-F238E27FC236}">
                <a16:creationId xmlns:a16="http://schemas.microsoft.com/office/drawing/2014/main" id="{E70A6F8C-B940-3FBC-0472-E02EB19500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222744" cy="122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EB0BDF-7007-EB40-F54B-45D6A48EDCBF}"/>
              </a:ext>
            </a:extLst>
          </p:cNvPr>
          <p:cNvSpPr/>
          <p:nvPr/>
        </p:nvSpPr>
        <p:spPr>
          <a:xfrm>
            <a:off x="320778" y="1491972"/>
            <a:ext cx="134047" cy="4570485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3F579E-B49A-31CF-D380-912AD2C105CA}"/>
              </a:ext>
            </a:extLst>
          </p:cNvPr>
          <p:cNvSpPr txBox="1"/>
          <p:nvPr/>
        </p:nvSpPr>
        <p:spPr>
          <a:xfrm>
            <a:off x="646824" y="1007541"/>
            <a:ext cx="8646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b="1">
                <a:solidFill>
                  <a:srgbClr val="0020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Comment Channels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657376-7CC5-0A46-5E54-4822E0CBC45B}"/>
              </a:ext>
            </a:extLst>
          </p:cNvPr>
          <p:cNvSpPr txBox="1"/>
          <p:nvPr/>
        </p:nvSpPr>
        <p:spPr>
          <a:xfrm>
            <a:off x="6096000" y="1590462"/>
            <a:ext cx="4967166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Mail or email after hearing​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Project webpage after hearing​</a:t>
            </a: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INDOT customer service</a:t>
            </a:r>
            <a:endParaRPr lang="en-US" sz="3600">
              <a:solidFill>
                <a:srgbClr val="FF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E16C53-41BC-CCE2-9DDA-054EC819723E}"/>
              </a:ext>
            </a:extLst>
          </p:cNvPr>
          <p:cNvSpPr txBox="1"/>
          <p:nvPr/>
        </p:nvSpPr>
        <p:spPr>
          <a:xfrm>
            <a:off x="646824" y="4350444"/>
            <a:ext cx="10808615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400" b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Comments must be submitted by Friday July 3, 2026, to be</a:t>
            </a:r>
          </a:p>
          <a:p>
            <a:pPr algn="ctr"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400" b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included in the formal comment period with responses in the</a:t>
            </a:r>
          </a:p>
          <a:p>
            <a:pPr algn="ctr"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400" b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final environmental document.</a:t>
            </a:r>
            <a:endParaRPr lang="en-US" sz="3600" b="1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6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44061-53C6-805D-7019-1CD139A7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1A06B6B-5B27-AEFB-CF90-DE9506280F95}"/>
              </a:ext>
            </a:extLst>
          </p:cNvPr>
          <p:cNvSpPr txBox="1"/>
          <p:nvPr/>
        </p:nvSpPr>
        <p:spPr>
          <a:xfrm>
            <a:off x="4528619" y="1614686"/>
            <a:ext cx="73126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Roboto Condensed Light" panose="02000000000000000000" pitchFamily="2" charset="0"/>
                <a:cs typeface="Poppins ExtraBold" pitchFamily="2" charset="77"/>
              </a:rPr>
              <a:t>PROJECT 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278149-F1D4-8350-37C6-D4F030D5AB7B}"/>
              </a:ext>
            </a:extLst>
          </p:cNvPr>
          <p:cNvSpPr/>
          <p:nvPr/>
        </p:nvSpPr>
        <p:spPr>
          <a:xfrm>
            <a:off x="-69743" y="0"/>
            <a:ext cx="3969082" cy="6858000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795D19-8E46-B0AA-CB0F-5ACD98FDA6A4}"/>
              </a:ext>
            </a:extLst>
          </p:cNvPr>
          <p:cNvSpPr/>
          <p:nvPr/>
        </p:nvSpPr>
        <p:spPr>
          <a:xfrm>
            <a:off x="3791607" y="0"/>
            <a:ext cx="215463" cy="6858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6F4E597-3438-2903-9101-B8DE0AB80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324" y="1781068"/>
            <a:ext cx="3330575" cy="3330575"/>
          </a:xfrm>
          <a:prstGeom prst="rect">
            <a:avLst/>
          </a:prstGeom>
        </p:spPr>
      </p:pic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B7193A97-FD53-44C1-7278-3E19B3C41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9" y="6191798"/>
            <a:ext cx="2238785" cy="4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9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C393BF-1B37-9E2B-136C-7FA2EA4277A4}"/>
              </a:ext>
            </a:extLst>
          </p:cNvPr>
          <p:cNvSpPr/>
          <p:nvPr/>
        </p:nvSpPr>
        <p:spPr>
          <a:xfrm>
            <a:off x="0" y="0"/>
            <a:ext cx="12192000" cy="889348"/>
          </a:xfrm>
          <a:prstGeom prst="rect">
            <a:avLst/>
          </a:prstGeom>
          <a:solidFill>
            <a:srgbClr val="002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7FDD24-60E8-5568-9657-AFFC82CC2706}"/>
              </a:ext>
            </a:extLst>
          </p:cNvPr>
          <p:cNvSpPr txBox="1"/>
          <p:nvPr/>
        </p:nvSpPr>
        <p:spPr>
          <a:xfrm>
            <a:off x="225468" y="75156"/>
            <a:ext cx="8664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PROJECT AREA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EA1E68-85F6-5463-DFAB-357B139A0B1A}"/>
              </a:ext>
            </a:extLst>
          </p:cNvPr>
          <p:cNvSpPr/>
          <p:nvPr/>
        </p:nvSpPr>
        <p:spPr>
          <a:xfrm rot="5400000">
            <a:off x="6058422" y="724422"/>
            <a:ext cx="75156" cy="12192000"/>
          </a:xfrm>
          <a:prstGeom prst="rect">
            <a:avLst/>
          </a:prstGeom>
          <a:solidFill>
            <a:srgbClr val="FC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DE500C-01D2-1C50-8B3B-6A1C5E5BEC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204157" y="5748788"/>
            <a:ext cx="760003" cy="760003"/>
          </a:xfrm>
          <a:prstGeom prst="rect">
            <a:avLst/>
          </a:prstGeom>
        </p:spPr>
      </p:pic>
      <p:pic>
        <p:nvPicPr>
          <p:cNvPr id="5" name="Picture 4" descr="A blue and green logo&#10;&#10;AI-generated content may be incorrect.">
            <a:extLst>
              <a:ext uri="{FF2B5EF4-FFF2-40B4-BE49-F238E27FC236}">
                <a16:creationId xmlns:a16="http://schemas.microsoft.com/office/drawing/2014/main" id="{F7EB3FDF-39AC-05A1-7243-E7C8653EA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074" y="5820166"/>
            <a:ext cx="837691" cy="6172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F2AB07-4AC2-8766-C39D-F5F33B301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811" y="1565958"/>
            <a:ext cx="8499432" cy="5172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FE33EC-21AD-F063-20D4-7AEFF1A541FF}"/>
              </a:ext>
            </a:extLst>
          </p:cNvPr>
          <p:cNvSpPr txBox="1"/>
          <p:nvPr/>
        </p:nvSpPr>
        <p:spPr>
          <a:xfrm>
            <a:off x="225468" y="905362"/>
            <a:ext cx="9554414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Intersection of State Roads 28 and 213 in Tipton County</a:t>
            </a:r>
          </a:p>
        </p:txBody>
      </p:sp>
    </p:spTree>
    <p:extLst>
      <p:ext uri="{BB962C8B-B14F-4D97-AF65-F5344CB8AC3E}">
        <p14:creationId xmlns:p14="http://schemas.microsoft.com/office/powerpoint/2010/main" val="3185121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04CE9233910D4BAF500AAED4E0BBE4" ma:contentTypeVersion="16" ma:contentTypeDescription="Create a new document." ma:contentTypeScope="" ma:versionID="56b38955b80560860d3179640d58d709">
  <xsd:schema xmlns:xsd="http://www.w3.org/2001/XMLSchema" xmlns:xs="http://www.w3.org/2001/XMLSchema" xmlns:p="http://schemas.microsoft.com/office/2006/metadata/properties" xmlns:ns2="c28072b4-8e0a-4aac-a239-ecd96d94fd4e" xmlns:ns3="99fb05b1-b4bb-4171-9aeb-bbe7cbc0bc16" xmlns:ns4="7e8e4905-4466-4e01-bbc7-8dde22260b4c" targetNamespace="http://schemas.microsoft.com/office/2006/metadata/properties" ma:root="true" ma:fieldsID="d43b08a95053ff15fc51e5b6d3bb055d" ns2:_="" ns3:_="" ns4:_="">
    <xsd:import namespace="c28072b4-8e0a-4aac-a239-ecd96d94fd4e"/>
    <xsd:import namespace="99fb05b1-b4bb-4171-9aeb-bbe7cbc0bc16"/>
    <xsd:import namespace="7e8e4905-4466-4e01-bbc7-8dde22260b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8072b4-8e0a-4aac-a239-ecd96d94f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8e688fe-e084-44a5-aa75-4aa896d2b0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fb05b1-b4bb-4171-9aeb-bbe7cbc0bc1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caff068-8e6e-4718-a6a0-e6ba8ba9cdd9}" ma:internalName="TaxCatchAll" ma:showField="CatchAllData" ma:web="99fb05b1-b4bb-4171-9aeb-bbe7cbc0bc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e4905-4466-4e01-bbc7-8dde22260b4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fb05b1-b4bb-4171-9aeb-bbe7cbc0bc16" xsi:nil="true"/>
    <lcf76f155ced4ddcb4097134ff3c332f xmlns="c28072b4-8e0a-4aac-a239-ecd96d94fd4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4AEA99-A284-42EE-8185-A2F15F5D9497}">
  <ds:schemaRefs>
    <ds:schemaRef ds:uri="7e8e4905-4466-4e01-bbc7-8dde22260b4c"/>
    <ds:schemaRef ds:uri="99fb05b1-b4bb-4171-9aeb-bbe7cbc0bc16"/>
    <ds:schemaRef ds:uri="c28072b4-8e0a-4aac-a239-ecd96d94fd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4E6081F-FB7C-49B2-B681-276FE519EC72}">
  <ds:schemaRefs>
    <ds:schemaRef ds:uri="http://purl.org/dc/dcmitype/"/>
    <ds:schemaRef ds:uri="99fb05b1-b4bb-4171-9aeb-bbe7cbc0bc16"/>
    <ds:schemaRef ds:uri="http://schemas.microsoft.com/office/infopath/2007/PartnerControls"/>
    <ds:schemaRef ds:uri="c28072b4-8e0a-4aac-a239-ecd96d94fd4e"/>
    <ds:schemaRef ds:uri="http://purl.org/dc/elements/1.1/"/>
    <ds:schemaRef ds:uri="http://schemas.microsoft.com/office/2006/metadata/properties"/>
    <ds:schemaRef ds:uri="7e8e4905-4466-4e01-bbc7-8dde22260b4c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9C28DF7-FE11-4DB4-A0A5-0462D41B4A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705</Words>
  <Application>Microsoft Office PowerPoint</Application>
  <PresentationFormat>Widescreen</PresentationFormat>
  <Paragraphs>118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Aptos</vt:lpstr>
      <vt:lpstr>Arial</vt:lpstr>
      <vt:lpstr>Arial Black</vt:lpstr>
      <vt:lpstr>Calibri</vt:lpstr>
      <vt:lpstr>Calibri Light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Amber Marsden</dc:creator>
  <cp:lastModifiedBy>Howe, Kelly [NN-US]</cp:lastModifiedBy>
  <cp:revision>1</cp:revision>
  <cp:lastPrinted>2026-03-16T17:29:11Z</cp:lastPrinted>
  <dcterms:created xsi:type="dcterms:W3CDTF">2022-06-29T14:33:34Z</dcterms:created>
  <dcterms:modified xsi:type="dcterms:W3CDTF">2026-06-22T14:24:34Z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0x010100FF04CE9233910D4BAF500AAED4E0BBE4</vt:lpwstr>
  </property>
  <property fmtid="{D5CDD505-2E9C-101B-9397-08002B2CF9AE}" pid="3" name="MSIP_Label_0008d3e4-f847-4182-a1fb-fb9d345a0f05_Enabled">
    <vt:lpwstr>true</vt:lpwstr>
  </property>
  <property fmtid="{D5CDD505-2E9C-101B-9397-08002B2CF9AE}" pid="4" name="MSIP_Label_0008d3e4-f847-4182-a1fb-fb9d345a0f05_SetDate">
    <vt:lpwstr>2024-11-27T16:25:27Z</vt:lpwstr>
  </property>
  <property fmtid="{D5CDD505-2E9C-101B-9397-08002B2CF9AE}" pid="5" name="MSIP_Label_0008d3e4-f847-4182-a1fb-fb9d345a0f05_Method">
    <vt:lpwstr>Privileged</vt:lpwstr>
  </property>
  <property fmtid="{D5CDD505-2E9C-101B-9397-08002B2CF9AE}" pid="6" name="MSIP_Label_0008d3e4-f847-4182-a1fb-fb9d345a0f05_Name">
    <vt:lpwstr>0008d3e4-f847-4182-a1fb-fb9d345a0f05</vt:lpwstr>
  </property>
  <property fmtid="{D5CDD505-2E9C-101B-9397-08002B2CF9AE}" pid="7" name="MSIP_Label_0008d3e4-f847-4182-a1fb-fb9d345a0f05_SiteId">
    <vt:lpwstr>8d088ff8-7e52-4d0f-8187-dcd9ca37815a</vt:lpwstr>
  </property>
  <property fmtid="{D5CDD505-2E9C-101B-9397-08002B2CF9AE}" pid="8" name="MSIP_Label_0008d3e4-f847-4182-a1fb-fb9d345a0f05_ActionId">
    <vt:lpwstr>be0eb403-b0a4-4991-aa29-d8b7786bb772</vt:lpwstr>
  </property>
  <property fmtid="{D5CDD505-2E9C-101B-9397-08002B2CF9AE}" pid="9" name="MSIP_Label_0008d3e4-f847-4182-a1fb-fb9d345a0f05_ContentBits">
    <vt:lpwstr>0</vt:lpwstr>
  </property>
  <property fmtid="{D5CDD505-2E9C-101B-9397-08002B2CF9AE}" pid="10" name="MediaServiceImageTags">
    <vt:lpwstr/>
  </property>
</Properties>
</file>