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1" r:id="rId1"/>
    <p:sldMasterId id="2147483685" r:id="rId2"/>
    <p:sldMasterId id="2147483687" r:id="rId3"/>
  </p:sldMasterIdLst>
  <p:notesMasterIdLst>
    <p:notesMasterId r:id="rId22"/>
  </p:notesMasterIdLst>
  <p:handoutMasterIdLst>
    <p:handoutMasterId r:id="rId23"/>
  </p:handoutMasterIdLst>
  <p:sldIdLst>
    <p:sldId id="295" r:id="rId4"/>
    <p:sldId id="296" r:id="rId5"/>
    <p:sldId id="297" r:id="rId6"/>
    <p:sldId id="298" r:id="rId7"/>
    <p:sldId id="299" r:id="rId8"/>
    <p:sldId id="300" r:id="rId9"/>
    <p:sldId id="320" r:id="rId10"/>
    <p:sldId id="351" r:id="rId11"/>
    <p:sldId id="315" r:id="rId12"/>
    <p:sldId id="319" r:id="rId13"/>
    <p:sldId id="307" r:id="rId14"/>
    <p:sldId id="308" r:id="rId15"/>
    <p:sldId id="321" r:id="rId16"/>
    <p:sldId id="302" r:id="rId17"/>
    <p:sldId id="303" r:id="rId18"/>
    <p:sldId id="304" r:id="rId19"/>
    <p:sldId id="305" r:id="rId20"/>
    <p:sldId id="350" r:id="rId21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3333CC"/>
    <a:srgbClr val="FFFFFF"/>
    <a:srgbClr val="FDEE20"/>
    <a:srgbClr val="99CCFF"/>
    <a:srgbClr val="A3A3E0"/>
    <a:srgbClr val="6B6BD6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6428" autoAdjust="0"/>
  </p:normalViewPr>
  <p:slideViewPr>
    <p:cSldViewPr>
      <p:cViewPr varScale="1">
        <p:scale>
          <a:sx n="99" d="100"/>
          <a:sy n="99" d="100"/>
        </p:scale>
        <p:origin x="96" y="-3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5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367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3A2615-FAE2-4B6C-8F42-543DEDA09DFB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E717C6-E488-45BD-BD6E-4224FD1B2545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 dirty="0"/>
            <a:t>Project Selection</a:t>
          </a:r>
        </a:p>
        <a:p>
          <a:r>
            <a:rPr lang="en-US" sz="1200" dirty="0"/>
            <a:t>Early Coordination</a:t>
          </a:r>
        </a:p>
      </dgm:t>
    </dgm:pt>
    <dgm:pt modelId="{FD3798D3-5588-4BF6-B3FA-17644140F181}" type="parTrans" cxnId="{5CBCE7F5-9AC9-4813-A8F6-955646E51335}">
      <dgm:prSet/>
      <dgm:spPr/>
      <dgm:t>
        <a:bodyPr/>
        <a:lstStyle/>
        <a:p>
          <a:endParaRPr lang="en-US"/>
        </a:p>
      </dgm:t>
    </dgm:pt>
    <dgm:pt modelId="{819EB952-5A14-428B-A8B3-28B223CD4B51}" type="sibTrans" cxnId="{5CBCE7F5-9AC9-4813-A8F6-955646E51335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874BA8F7-1C5D-4687-B53B-19BD2DE17DD9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 dirty="0"/>
            <a:t>Environmental phase begins</a:t>
          </a:r>
        </a:p>
        <a:p>
          <a:r>
            <a:rPr lang="en-US" sz="1200" dirty="0"/>
            <a:t> Purpose &amp; Need </a:t>
          </a:r>
        </a:p>
        <a:p>
          <a:r>
            <a:rPr lang="en-US" sz="1200" dirty="0"/>
            <a:t>Develop alternatives</a:t>
          </a:r>
        </a:p>
      </dgm:t>
    </dgm:pt>
    <dgm:pt modelId="{EE76E8A4-8DB1-42B5-AC4B-BD7AA17E8A8E}" type="parTrans" cxnId="{3098A04F-B15C-49C3-BDB8-27A58EDC4587}">
      <dgm:prSet/>
      <dgm:spPr/>
      <dgm:t>
        <a:bodyPr/>
        <a:lstStyle/>
        <a:p>
          <a:endParaRPr lang="en-US"/>
        </a:p>
      </dgm:t>
    </dgm:pt>
    <dgm:pt modelId="{5D7F67BC-B64D-4BAE-B5DF-6A6A57FF4703}" type="sibTrans" cxnId="{3098A04F-B15C-49C3-BDB8-27A58EDC4587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F37E401F-BEA7-4C06-9467-D9868D0B8E4B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 spc="-20" baseline="0" dirty="0"/>
            <a:t>Preliminary design phase </a:t>
          </a:r>
        </a:p>
        <a:p>
          <a:r>
            <a:rPr lang="en-US" sz="1200" spc="-20" baseline="0" dirty="0"/>
            <a:t>Release environmental document for public review and comment</a:t>
          </a:r>
        </a:p>
        <a:p>
          <a:r>
            <a:rPr lang="en-US" sz="1200" b="1" spc="-20" baseline="0" dirty="0">
              <a:solidFill>
                <a:srgbClr val="FFFF00"/>
              </a:solidFill>
            </a:rPr>
            <a:t>HOLD PUBLIC HEARING </a:t>
          </a:r>
        </a:p>
      </dgm:t>
    </dgm:pt>
    <dgm:pt modelId="{753B5655-441F-4C85-9EA5-89D89F2346BB}" type="parTrans" cxnId="{8D37CA97-D0A0-4B43-B9D4-2057223D70BE}">
      <dgm:prSet/>
      <dgm:spPr/>
      <dgm:t>
        <a:bodyPr/>
        <a:lstStyle/>
        <a:p>
          <a:endParaRPr lang="en-US"/>
        </a:p>
      </dgm:t>
    </dgm:pt>
    <dgm:pt modelId="{CDAA59DF-0140-431C-A4D5-892F1DF98DDF}" type="sibTrans" cxnId="{8D37CA97-D0A0-4B43-B9D4-2057223D70BE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744E2065-E961-4342-88CB-00798D6FD874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 dirty="0"/>
            <a:t>Additional work to finalize environmental document and project design </a:t>
          </a:r>
        </a:p>
        <a:p>
          <a:endParaRPr lang="en-US" sz="1200" dirty="0"/>
        </a:p>
        <a:p>
          <a:r>
            <a:rPr lang="en-US" sz="1200" b="1" dirty="0">
              <a:solidFill>
                <a:srgbClr val="FFFF00"/>
              </a:solidFill>
            </a:rPr>
            <a:t>Communicate Project Decision</a:t>
          </a:r>
        </a:p>
      </dgm:t>
    </dgm:pt>
    <dgm:pt modelId="{4BA4F612-FB17-4629-A86B-A99532FC44AD}" type="parTrans" cxnId="{D5A70B02-3F81-4703-BA57-91F2F74DF165}">
      <dgm:prSet/>
      <dgm:spPr/>
      <dgm:t>
        <a:bodyPr/>
        <a:lstStyle/>
        <a:p>
          <a:endParaRPr lang="en-US"/>
        </a:p>
      </dgm:t>
    </dgm:pt>
    <dgm:pt modelId="{B19420DE-C13E-4B8D-9277-83D9BB622C69}" type="sibTrans" cxnId="{D5A70B02-3F81-4703-BA57-91F2F74DF165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A4377A7B-6ABF-4D12-8BAB-ECDBCAD2F526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 dirty="0"/>
            <a:t>Real Estate Acquisition</a:t>
          </a:r>
        </a:p>
        <a:p>
          <a:endParaRPr lang="en-US" sz="1200" dirty="0"/>
        </a:p>
        <a:p>
          <a:r>
            <a:rPr lang="en-US" sz="1200" dirty="0"/>
            <a:t>Project Letting</a:t>
          </a:r>
        </a:p>
        <a:p>
          <a:endParaRPr lang="en-US" sz="1200" dirty="0"/>
        </a:p>
        <a:p>
          <a:r>
            <a:rPr lang="en-US" sz="1200" dirty="0"/>
            <a:t>Construction   </a:t>
          </a:r>
        </a:p>
      </dgm:t>
    </dgm:pt>
    <dgm:pt modelId="{2765EBB3-C9BF-48B5-A84E-2A81B69275AF}" type="parTrans" cxnId="{73DF6CAA-475F-46AC-AF33-BD9A93FC69FA}">
      <dgm:prSet/>
      <dgm:spPr/>
      <dgm:t>
        <a:bodyPr/>
        <a:lstStyle/>
        <a:p>
          <a:endParaRPr lang="en-US"/>
        </a:p>
      </dgm:t>
    </dgm:pt>
    <dgm:pt modelId="{0E3BF46B-EF1B-4D9A-B01A-A0EB49995775}" type="sibTrans" cxnId="{73DF6CAA-475F-46AC-AF33-BD9A93FC69FA}">
      <dgm:prSet/>
      <dgm:spPr/>
      <dgm:t>
        <a:bodyPr/>
        <a:lstStyle/>
        <a:p>
          <a:endParaRPr lang="en-US"/>
        </a:p>
      </dgm:t>
    </dgm:pt>
    <dgm:pt modelId="{EBB34009-9C61-40A9-9E6B-F96D0236C823}" type="pres">
      <dgm:prSet presAssocID="{BE3A2615-FAE2-4B6C-8F42-543DEDA09DF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B3C23D-C761-4994-9F17-4A689D638A47}" type="pres">
      <dgm:prSet presAssocID="{C4E717C6-E488-45BD-BD6E-4224FD1B2545}" presName="node" presStyleLbl="node1" presStyleIdx="0" presStyleCnt="5" custScaleY="1835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069341-B3AF-4AC8-8F47-EB1F9A719FE0}" type="pres">
      <dgm:prSet presAssocID="{819EB952-5A14-428B-A8B3-28B223CD4B51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4ED92EF-1B4E-42E5-86EE-D59F8545D3FE}" type="pres">
      <dgm:prSet presAssocID="{819EB952-5A14-428B-A8B3-28B223CD4B51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37231A24-B32F-4130-8E3B-20976477676A}" type="pres">
      <dgm:prSet presAssocID="{874BA8F7-1C5D-4687-B53B-19BD2DE17DD9}" presName="node" presStyleLbl="node1" presStyleIdx="1" presStyleCnt="5" custScaleY="183512" custLinFactNeighborX="-132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BE390-B54B-4954-A178-E0390F000798}" type="pres">
      <dgm:prSet presAssocID="{5D7F67BC-B64D-4BAE-B5DF-6A6A57FF4703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54E4DCF-02E1-4B58-A01B-694693830AAD}" type="pres">
      <dgm:prSet presAssocID="{5D7F67BC-B64D-4BAE-B5DF-6A6A57FF4703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AFF89BE-F819-492D-AE1F-1CC55FAABD12}" type="pres">
      <dgm:prSet presAssocID="{F37E401F-BEA7-4C06-9467-D9868D0B8E4B}" presName="node" presStyleLbl="node1" presStyleIdx="2" presStyleCnt="5" custScaleY="206451" custLinFactNeighborX="-256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D68AA4-FA44-4646-8DBE-2907180FB588}" type="pres">
      <dgm:prSet presAssocID="{CDAA59DF-0140-431C-A4D5-892F1DF98DD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D781E17B-C3A9-443B-A518-9944F670F74A}" type="pres">
      <dgm:prSet presAssocID="{CDAA59DF-0140-431C-A4D5-892F1DF98DDF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6B0B18CE-EE15-4CEC-9821-8D51EFB8BACE}" type="pres">
      <dgm:prSet presAssocID="{744E2065-E961-4342-88CB-00798D6FD874}" presName="node" presStyleLbl="node1" presStyleIdx="3" presStyleCnt="5" custScaleY="206451" custLinFactNeighborX="-349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6FC09E-B7ED-4A13-B11A-1E2441F8B660}" type="pres">
      <dgm:prSet presAssocID="{B19420DE-C13E-4B8D-9277-83D9BB622C69}" presName="sibTrans" presStyleLbl="sibTrans2D1" presStyleIdx="3" presStyleCnt="4"/>
      <dgm:spPr/>
      <dgm:t>
        <a:bodyPr/>
        <a:lstStyle/>
        <a:p>
          <a:endParaRPr lang="en-US"/>
        </a:p>
      </dgm:t>
    </dgm:pt>
    <dgm:pt modelId="{4A608F8B-18FB-49AE-BCAE-17749FCB415D}" type="pres">
      <dgm:prSet presAssocID="{B19420DE-C13E-4B8D-9277-83D9BB622C6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97C32940-0CEA-4559-AA19-FE7276BB8C9F}" type="pres">
      <dgm:prSet presAssocID="{A4377A7B-6ABF-4D12-8BAB-ECDBCAD2F526}" presName="node" presStyleLbl="node1" presStyleIdx="4" presStyleCnt="5" custScaleY="206451" custLinFactNeighborX="-478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37CA97-D0A0-4B43-B9D4-2057223D70BE}" srcId="{BE3A2615-FAE2-4B6C-8F42-543DEDA09DFB}" destId="{F37E401F-BEA7-4C06-9467-D9868D0B8E4B}" srcOrd="2" destOrd="0" parTransId="{753B5655-441F-4C85-9EA5-89D89F2346BB}" sibTransId="{CDAA59DF-0140-431C-A4D5-892F1DF98DDF}"/>
    <dgm:cxn modelId="{0B2D6CFE-C98D-4E08-B2A8-4ADD307BE571}" type="presOf" srcId="{874BA8F7-1C5D-4687-B53B-19BD2DE17DD9}" destId="{37231A24-B32F-4130-8E3B-20976477676A}" srcOrd="0" destOrd="0" presId="urn:microsoft.com/office/officeart/2005/8/layout/process5"/>
    <dgm:cxn modelId="{EEE135FE-32DE-420A-8A1E-6FFF5D229C18}" type="presOf" srcId="{F37E401F-BEA7-4C06-9467-D9868D0B8E4B}" destId="{4AFF89BE-F819-492D-AE1F-1CC55FAABD12}" srcOrd="0" destOrd="0" presId="urn:microsoft.com/office/officeart/2005/8/layout/process5"/>
    <dgm:cxn modelId="{A5716E68-3CEB-4D51-91C0-3206C2DD663F}" type="presOf" srcId="{5D7F67BC-B64D-4BAE-B5DF-6A6A57FF4703}" destId="{A9DBE390-B54B-4954-A178-E0390F000798}" srcOrd="0" destOrd="0" presId="urn:microsoft.com/office/officeart/2005/8/layout/process5"/>
    <dgm:cxn modelId="{FDFDD03C-9DF4-4C80-94FE-30A22F8BAC4D}" type="presOf" srcId="{BE3A2615-FAE2-4B6C-8F42-543DEDA09DFB}" destId="{EBB34009-9C61-40A9-9E6B-F96D0236C823}" srcOrd="0" destOrd="0" presId="urn:microsoft.com/office/officeart/2005/8/layout/process5"/>
    <dgm:cxn modelId="{73DF6CAA-475F-46AC-AF33-BD9A93FC69FA}" srcId="{BE3A2615-FAE2-4B6C-8F42-543DEDA09DFB}" destId="{A4377A7B-6ABF-4D12-8BAB-ECDBCAD2F526}" srcOrd="4" destOrd="0" parTransId="{2765EBB3-C9BF-48B5-A84E-2A81B69275AF}" sibTransId="{0E3BF46B-EF1B-4D9A-B01A-A0EB49995775}"/>
    <dgm:cxn modelId="{ED13829D-9921-4359-8674-49DD65755AD1}" type="presOf" srcId="{CDAA59DF-0140-431C-A4D5-892F1DF98DDF}" destId="{7DD68AA4-FA44-4646-8DBE-2907180FB588}" srcOrd="0" destOrd="0" presId="urn:microsoft.com/office/officeart/2005/8/layout/process5"/>
    <dgm:cxn modelId="{5CBCE7F5-9AC9-4813-A8F6-955646E51335}" srcId="{BE3A2615-FAE2-4B6C-8F42-543DEDA09DFB}" destId="{C4E717C6-E488-45BD-BD6E-4224FD1B2545}" srcOrd="0" destOrd="0" parTransId="{FD3798D3-5588-4BF6-B3FA-17644140F181}" sibTransId="{819EB952-5A14-428B-A8B3-28B223CD4B51}"/>
    <dgm:cxn modelId="{10F8BE05-94BA-42E3-B7C0-4ADF953AC0C9}" type="presOf" srcId="{5D7F67BC-B64D-4BAE-B5DF-6A6A57FF4703}" destId="{B54E4DCF-02E1-4B58-A01B-694693830AAD}" srcOrd="1" destOrd="0" presId="urn:microsoft.com/office/officeart/2005/8/layout/process5"/>
    <dgm:cxn modelId="{EB7BCA03-28D2-4676-BF3A-3E1017131A85}" type="presOf" srcId="{B19420DE-C13E-4B8D-9277-83D9BB622C69}" destId="{4A608F8B-18FB-49AE-BCAE-17749FCB415D}" srcOrd="1" destOrd="0" presId="urn:microsoft.com/office/officeart/2005/8/layout/process5"/>
    <dgm:cxn modelId="{C10567F3-0019-4389-9C9D-B510B3A67181}" type="presOf" srcId="{819EB952-5A14-428B-A8B3-28B223CD4B51}" destId="{E4069341-B3AF-4AC8-8F47-EB1F9A719FE0}" srcOrd="0" destOrd="0" presId="urn:microsoft.com/office/officeart/2005/8/layout/process5"/>
    <dgm:cxn modelId="{50FBE03B-92E8-46CF-8274-C0E0E372021A}" type="presOf" srcId="{CDAA59DF-0140-431C-A4D5-892F1DF98DDF}" destId="{D781E17B-C3A9-443B-A518-9944F670F74A}" srcOrd="1" destOrd="0" presId="urn:microsoft.com/office/officeart/2005/8/layout/process5"/>
    <dgm:cxn modelId="{D5A70B02-3F81-4703-BA57-91F2F74DF165}" srcId="{BE3A2615-FAE2-4B6C-8F42-543DEDA09DFB}" destId="{744E2065-E961-4342-88CB-00798D6FD874}" srcOrd="3" destOrd="0" parTransId="{4BA4F612-FB17-4629-A86B-A99532FC44AD}" sibTransId="{B19420DE-C13E-4B8D-9277-83D9BB622C69}"/>
    <dgm:cxn modelId="{32681532-AC5B-43A1-B4CD-5B4946013841}" type="presOf" srcId="{A4377A7B-6ABF-4D12-8BAB-ECDBCAD2F526}" destId="{97C32940-0CEA-4559-AA19-FE7276BB8C9F}" srcOrd="0" destOrd="0" presId="urn:microsoft.com/office/officeart/2005/8/layout/process5"/>
    <dgm:cxn modelId="{3098A04F-B15C-49C3-BDB8-27A58EDC4587}" srcId="{BE3A2615-FAE2-4B6C-8F42-543DEDA09DFB}" destId="{874BA8F7-1C5D-4687-B53B-19BD2DE17DD9}" srcOrd="1" destOrd="0" parTransId="{EE76E8A4-8DB1-42B5-AC4B-BD7AA17E8A8E}" sibTransId="{5D7F67BC-B64D-4BAE-B5DF-6A6A57FF4703}"/>
    <dgm:cxn modelId="{F7DA6AB8-639B-477F-9720-0F3359F78F91}" type="presOf" srcId="{C4E717C6-E488-45BD-BD6E-4224FD1B2545}" destId="{E3B3C23D-C761-4994-9F17-4A689D638A47}" srcOrd="0" destOrd="0" presId="urn:microsoft.com/office/officeart/2005/8/layout/process5"/>
    <dgm:cxn modelId="{1A54F403-E5D0-49E9-93A5-C35AB2477E9A}" type="presOf" srcId="{744E2065-E961-4342-88CB-00798D6FD874}" destId="{6B0B18CE-EE15-4CEC-9821-8D51EFB8BACE}" srcOrd="0" destOrd="0" presId="urn:microsoft.com/office/officeart/2005/8/layout/process5"/>
    <dgm:cxn modelId="{8DF1F6AB-6E74-4851-9B26-3A682107FA4A}" type="presOf" srcId="{B19420DE-C13E-4B8D-9277-83D9BB622C69}" destId="{206FC09E-B7ED-4A13-B11A-1E2441F8B660}" srcOrd="0" destOrd="0" presId="urn:microsoft.com/office/officeart/2005/8/layout/process5"/>
    <dgm:cxn modelId="{700DF7FE-C494-4727-9628-2CED867FFDE2}" type="presOf" srcId="{819EB952-5A14-428B-A8B3-28B223CD4B51}" destId="{04ED92EF-1B4E-42E5-86EE-D59F8545D3FE}" srcOrd="1" destOrd="0" presId="urn:microsoft.com/office/officeart/2005/8/layout/process5"/>
    <dgm:cxn modelId="{AD566213-E561-4AAD-AE90-065251ABF288}" type="presParOf" srcId="{EBB34009-9C61-40A9-9E6B-F96D0236C823}" destId="{E3B3C23D-C761-4994-9F17-4A689D638A47}" srcOrd="0" destOrd="0" presId="urn:microsoft.com/office/officeart/2005/8/layout/process5"/>
    <dgm:cxn modelId="{54DC57DB-E634-4FA8-B5E4-A32C2049751A}" type="presParOf" srcId="{EBB34009-9C61-40A9-9E6B-F96D0236C823}" destId="{E4069341-B3AF-4AC8-8F47-EB1F9A719FE0}" srcOrd="1" destOrd="0" presId="urn:microsoft.com/office/officeart/2005/8/layout/process5"/>
    <dgm:cxn modelId="{2233B3F8-379C-40B5-80B2-DFE956969CDD}" type="presParOf" srcId="{E4069341-B3AF-4AC8-8F47-EB1F9A719FE0}" destId="{04ED92EF-1B4E-42E5-86EE-D59F8545D3FE}" srcOrd="0" destOrd="0" presId="urn:microsoft.com/office/officeart/2005/8/layout/process5"/>
    <dgm:cxn modelId="{6942FDE4-91E5-469C-A6C7-FE5731CCC125}" type="presParOf" srcId="{EBB34009-9C61-40A9-9E6B-F96D0236C823}" destId="{37231A24-B32F-4130-8E3B-20976477676A}" srcOrd="2" destOrd="0" presId="urn:microsoft.com/office/officeart/2005/8/layout/process5"/>
    <dgm:cxn modelId="{90920315-B35B-4D64-8F18-1C72F6EC9F9C}" type="presParOf" srcId="{EBB34009-9C61-40A9-9E6B-F96D0236C823}" destId="{A9DBE390-B54B-4954-A178-E0390F000798}" srcOrd="3" destOrd="0" presId="urn:microsoft.com/office/officeart/2005/8/layout/process5"/>
    <dgm:cxn modelId="{2CB423A5-508E-4699-BA36-878354F3C955}" type="presParOf" srcId="{A9DBE390-B54B-4954-A178-E0390F000798}" destId="{B54E4DCF-02E1-4B58-A01B-694693830AAD}" srcOrd="0" destOrd="0" presId="urn:microsoft.com/office/officeart/2005/8/layout/process5"/>
    <dgm:cxn modelId="{AD36DAFC-73EE-4EB1-ADB4-5C6C81C9BA2A}" type="presParOf" srcId="{EBB34009-9C61-40A9-9E6B-F96D0236C823}" destId="{4AFF89BE-F819-492D-AE1F-1CC55FAABD12}" srcOrd="4" destOrd="0" presId="urn:microsoft.com/office/officeart/2005/8/layout/process5"/>
    <dgm:cxn modelId="{BA4331EF-68E1-41A8-AD49-43DBE9834BAA}" type="presParOf" srcId="{EBB34009-9C61-40A9-9E6B-F96D0236C823}" destId="{7DD68AA4-FA44-4646-8DBE-2907180FB588}" srcOrd="5" destOrd="0" presId="urn:microsoft.com/office/officeart/2005/8/layout/process5"/>
    <dgm:cxn modelId="{A2B102B8-E19A-4C41-B031-50316A14F6AD}" type="presParOf" srcId="{7DD68AA4-FA44-4646-8DBE-2907180FB588}" destId="{D781E17B-C3A9-443B-A518-9944F670F74A}" srcOrd="0" destOrd="0" presId="urn:microsoft.com/office/officeart/2005/8/layout/process5"/>
    <dgm:cxn modelId="{1F7FB821-4F5E-4055-8CAD-6C62A622B2B1}" type="presParOf" srcId="{EBB34009-9C61-40A9-9E6B-F96D0236C823}" destId="{6B0B18CE-EE15-4CEC-9821-8D51EFB8BACE}" srcOrd="6" destOrd="0" presId="urn:microsoft.com/office/officeart/2005/8/layout/process5"/>
    <dgm:cxn modelId="{1BD26DB6-6C50-4E0E-BBFF-D0AF7A30F77E}" type="presParOf" srcId="{EBB34009-9C61-40A9-9E6B-F96D0236C823}" destId="{206FC09E-B7ED-4A13-B11A-1E2441F8B660}" srcOrd="7" destOrd="0" presId="urn:microsoft.com/office/officeart/2005/8/layout/process5"/>
    <dgm:cxn modelId="{85989317-71E2-442D-A302-9673EBAADF66}" type="presParOf" srcId="{206FC09E-B7ED-4A13-B11A-1E2441F8B660}" destId="{4A608F8B-18FB-49AE-BCAE-17749FCB415D}" srcOrd="0" destOrd="0" presId="urn:microsoft.com/office/officeart/2005/8/layout/process5"/>
    <dgm:cxn modelId="{D4FA72B3-1348-4786-B2B4-ECAAAC863C67}" type="presParOf" srcId="{EBB34009-9C61-40A9-9E6B-F96D0236C823}" destId="{97C32940-0CEA-4559-AA19-FE7276BB8C9F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3C23D-C761-4994-9F17-4A689D638A47}">
      <dsp:nvSpPr>
        <dsp:cNvPr id="0" name=""/>
        <dsp:cNvSpPr/>
      </dsp:nvSpPr>
      <dsp:spPr>
        <a:xfrm>
          <a:off x="5208" y="482602"/>
          <a:ext cx="1614785" cy="1777994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Project Selection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Early Coordination</a:t>
          </a:r>
        </a:p>
      </dsp:txBody>
      <dsp:txXfrm>
        <a:off x="52503" y="529897"/>
        <a:ext cx="1520195" cy="1683404"/>
      </dsp:txXfrm>
    </dsp:sp>
    <dsp:sp modelId="{E4069341-B3AF-4AC8-8F47-EB1F9A719FE0}">
      <dsp:nvSpPr>
        <dsp:cNvPr id="0" name=""/>
        <dsp:cNvSpPr/>
      </dsp:nvSpPr>
      <dsp:spPr>
        <a:xfrm>
          <a:off x="1715109" y="1171366"/>
          <a:ext cx="229141" cy="400466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1715109" y="1251459"/>
        <a:ext cx="160399" cy="240280"/>
      </dsp:txXfrm>
    </dsp:sp>
    <dsp:sp modelId="{37231A24-B32F-4130-8E3B-20976477676A}">
      <dsp:nvSpPr>
        <dsp:cNvPr id="0" name=""/>
        <dsp:cNvSpPr/>
      </dsp:nvSpPr>
      <dsp:spPr>
        <a:xfrm>
          <a:off x="2052336" y="482602"/>
          <a:ext cx="1614785" cy="1777994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Environmental phase begins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 Purpose &amp; Need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Develop alternatives</a:t>
          </a:r>
        </a:p>
      </dsp:txBody>
      <dsp:txXfrm>
        <a:off x="2099631" y="529897"/>
        <a:ext cx="1520195" cy="1683404"/>
      </dsp:txXfrm>
    </dsp:sp>
    <dsp:sp modelId="{A9DBE390-B54B-4954-A178-E0390F000798}">
      <dsp:nvSpPr>
        <dsp:cNvPr id="0" name=""/>
        <dsp:cNvSpPr/>
      </dsp:nvSpPr>
      <dsp:spPr>
        <a:xfrm>
          <a:off x="3764912" y="1171366"/>
          <a:ext cx="235586" cy="400466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3764912" y="1251459"/>
        <a:ext cx="164910" cy="240280"/>
      </dsp:txXfrm>
    </dsp:sp>
    <dsp:sp modelId="{4AFF89BE-F819-492D-AE1F-1CC55FAABD12}">
      <dsp:nvSpPr>
        <dsp:cNvPr id="0" name=""/>
        <dsp:cNvSpPr/>
      </dsp:nvSpPr>
      <dsp:spPr>
        <a:xfrm>
          <a:off x="4111623" y="371477"/>
          <a:ext cx="1614785" cy="2000244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pc="-20" baseline="0" dirty="0"/>
            <a:t>Preliminary design phase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pc="-20" baseline="0" dirty="0"/>
            <a:t>Release environmental document for public review and comment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pc="-20" baseline="0" dirty="0">
              <a:solidFill>
                <a:srgbClr val="FFFF00"/>
              </a:solidFill>
            </a:rPr>
            <a:t>HOLD PUBLIC HEARING </a:t>
          </a:r>
        </a:p>
      </dsp:txBody>
      <dsp:txXfrm>
        <a:off x="4158918" y="418772"/>
        <a:ext cx="1520195" cy="1905654"/>
      </dsp:txXfrm>
    </dsp:sp>
    <dsp:sp modelId="{7DD68AA4-FA44-4646-8DBE-2907180FB588}">
      <dsp:nvSpPr>
        <dsp:cNvPr id="0" name=""/>
        <dsp:cNvSpPr/>
      </dsp:nvSpPr>
      <dsp:spPr>
        <a:xfrm>
          <a:off x="5835659" y="1171366"/>
          <a:ext cx="263195" cy="400466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5835659" y="1251459"/>
        <a:ext cx="184237" cy="240280"/>
      </dsp:txXfrm>
    </dsp:sp>
    <dsp:sp modelId="{6B0B18CE-EE15-4CEC-9821-8D51EFB8BACE}">
      <dsp:nvSpPr>
        <dsp:cNvPr id="0" name=""/>
        <dsp:cNvSpPr/>
      </dsp:nvSpPr>
      <dsp:spPr>
        <a:xfrm>
          <a:off x="6223003" y="371477"/>
          <a:ext cx="1614785" cy="2000244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Additional work to finalize environmental document and project design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rgbClr val="FFFF00"/>
              </a:solidFill>
            </a:rPr>
            <a:t>Communicate Project Decision</a:t>
          </a:r>
        </a:p>
      </dsp:txBody>
      <dsp:txXfrm>
        <a:off x="6270298" y="418772"/>
        <a:ext cx="1520195" cy="1905654"/>
      </dsp:txXfrm>
    </dsp:sp>
    <dsp:sp modelId="{206FC09E-B7ED-4A13-B11A-1E2441F8B660}">
      <dsp:nvSpPr>
        <dsp:cNvPr id="0" name=""/>
        <dsp:cNvSpPr/>
      </dsp:nvSpPr>
      <dsp:spPr>
        <a:xfrm>
          <a:off x="7934051" y="1171366"/>
          <a:ext cx="231905" cy="400466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7934051" y="1251459"/>
        <a:ext cx="162334" cy="240280"/>
      </dsp:txXfrm>
    </dsp:sp>
    <dsp:sp modelId="{97C32940-0CEA-4559-AA19-FE7276BB8C9F}">
      <dsp:nvSpPr>
        <dsp:cNvPr id="0" name=""/>
        <dsp:cNvSpPr/>
      </dsp:nvSpPr>
      <dsp:spPr>
        <a:xfrm>
          <a:off x="8275347" y="371477"/>
          <a:ext cx="1614785" cy="2000244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Real Estate Acquisition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Project Letting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Construction   </a:t>
          </a:r>
        </a:p>
      </dsp:txBody>
      <dsp:txXfrm>
        <a:off x="8322642" y="418772"/>
        <a:ext cx="1520195" cy="1905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355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355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B7D8CD31-DE92-4D64-BD1C-30C4A637E335}" type="datetimeFigureOut">
              <a:rPr lang="en-US"/>
              <a:pPr>
                <a:defRPr/>
              </a:pPr>
              <a:t>7/30/2018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1263"/>
            <a:ext cx="3038475" cy="46355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31263"/>
            <a:ext cx="3038475" cy="463550"/>
          </a:xfrm>
          <a:prstGeom prst="rect">
            <a:avLst/>
          </a:prstGeom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4782AC-5042-4B9F-B18D-A48F4884EF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323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355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355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8B2AEF87-254E-4F99-A630-818954CF7626}" type="datetimeFigureOut">
              <a:rPr lang="en-US"/>
              <a:pPr>
                <a:defRPr/>
              </a:pPr>
              <a:t>7/30/2018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6"/>
            <a:ext cx="5607050" cy="4181475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1263"/>
            <a:ext cx="3038475" cy="46355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31263"/>
            <a:ext cx="3038475" cy="463550"/>
          </a:xfrm>
          <a:prstGeom prst="rect">
            <a:avLst/>
          </a:prstGeom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45E6A2-29DD-456D-9DB3-AC2FED6876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4147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"/>
            <a:ext cx="11887200" cy="838200"/>
          </a:xfrm>
          <a:prstGeom prst="rect">
            <a:avLst/>
          </a:prstGeom>
        </p:spPr>
        <p:txBody>
          <a:bodyPr anchor="b"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11887200" cy="52578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9B3F3-9C75-4B7B-A2DA-48A48710FED2}" type="datetimeFigureOut">
              <a:rPr lang="en-US"/>
              <a:pPr>
                <a:defRPr/>
              </a:pPr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F56BB-F284-45AB-8905-C100142D8F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480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5867400" cy="52578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/>
            </a:lvl3pPr>
            <a:lvl4pPr>
              <a:defRPr sz="1600"/>
            </a:lvl4pPr>
            <a:lvl5pPr>
              <a:defRPr sz="12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914400"/>
            <a:ext cx="5791200" cy="52578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 baseline="0"/>
            </a:lvl3pPr>
            <a:lvl4pPr>
              <a:defRPr sz="1600" baseline="0"/>
            </a:lvl4pPr>
            <a:lvl5pPr>
              <a:defRPr sz="12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1"/>
            <a:ext cx="11887200" cy="838200"/>
          </a:xfrm>
          <a:prstGeom prst="rect">
            <a:avLst/>
          </a:prstGeom>
        </p:spPr>
        <p:txBody>
          <a:bodyPr anchor="b"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D9C32-7161-4F46-BFB7-6F3595BE6586}" type="datetimeFigureOut">
              <a:rPr lang="en-US"/>
              <a:pPr>
                <a:defRPr/>
              </a:pPr>
              <a:t>7/30/2018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189B3-7280-4858-A849-F123FE9B7A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385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1"/>
            <a:ext cx="11887200" cy="838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FFA50-5EDF-4291-B611-BC0A06523A8A}" type="datetimeFigureOut">
              <a:rPr lang="en-US"/>
              <a:pPr>
                <a:defRPr/>
              </a:pPr>
              <a:t>7/30/2018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C75A3-98A6-476C-A07A-A9559F010C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122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977EC-570E-4D78-92AA-9BFCFC9DC30C}" type="datetimeFigureOut">
              <a:rPr lang="en-US"/>
              <a:pPr>
                <a:defRPr/>
              </a:pPr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374F3-93AC-4F5B-A53C-B7F9EE84DB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411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43000"/>
            <a:ext cx="9906000" cy="2387600"/>
          </a:xfrm>
          <a:prstGeom prst="rect">
            <a:avLst/>
          </a:prstGeom>
        </p:spPr>
        <p:txBody>
          <a:bodyPr anchor="b"/>
          <a:lstStyle>
            <a:lvl1pPr algn="ctr">
              <a:defRPr sz="44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81400"/>
            <a:ext cx="9906000" cy="2133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0B1D-D65D-457A-9485-011B6DF16E6F}" type="datetimeFigureOut">
              <a:rPr lang="en-US"/>
              <a:pPr>
                <a:defRPr/>
              </a:pPr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2B978-46FD-44B7-873B-B5B2B8A66E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8651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43000"/>
            <a:ext cx="9906000" cy="2387600"/>
          </a:xfrm>
          <a:prstGeom prst="rect">
            <a:avLst/>
          </a:prstGeom>
        </p:spPr>
        <p:txBody>
          <a:bodyPr anchor="b"/>
          <a:lstStyle>
            <a:lvl1pPr algn="ctr">
              <a:defRPr sz="44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81400"/>
            <a:ext cx="9906000" cy="2133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0B1D-D65D-457A-9485-011B6DF16E6F}" type="datetimeFigureOut">
              <a:rPr lang="en-US"/>
              <a:pPr>
                <a:defRPr/>
              </a:pPr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2B978-46FD-44B7-873B-B5B2B8A66E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196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A21AC-F0F2-42AA-8235-25798F4E6EFF}" type="datetimeFigureOut">
              <a:rPr lang="en-US"/>
              <a:pPr>
                <a:defRPr/>
              </a:pPr>
              <a:t>7/30/2018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03C44-1EDD-4768-B342-26B200AB4D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093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13" y="-1944688"/>
            <a:ext cx="12417426" cy="1074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066800"/>
            <a:ext cx="11887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level (Calibri Light 28)</a:t>
            </a:r>
          </a:p>
          <a:p>
            <a:pPr lvl="1"/>
            <a:r>
              <a:rPr lang="en-US" altLang="en-US"/>
              <a:t>Second level (Calibri Light 24)</a:t>
            </a:r>
          </a:p>
          <a:p>
            <a:pPr lvl="2"/>
            <a:r>
              <a:rPr lang="en-US" altLang="en-US"/>
              <a:t>Third level (Calibri Light 20)</a:t>
            </a:r>
          </a:p>
          <a:p>
            <a:pPr lvl="3"/>
            <a:r>
              <a:rPr lang="en-US" altLang="en-US"/>
              <a:t>Fourth level (Calibri Light 16)</a:t>
            </a:r>
          </a:p>
          <a:p>
            <a:pPr lvl="4"/>
            <a:r>
              <a:rPr lang="en-US" altLang="en-US"/>
              <a:t>Fifth level (Calibri Light 12)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EE35ECE-9946-417C-B6CA-4D936ABBBC76}" type="datetimeFigureOut">
              <a:rPr lang="en-US"/>
              <a:pPr>
                <a:defRPr/>
              </a:pPr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D96B05C-3E0B-4E27-83DB-C80B2AED8C1D}" type="slidenum">
              <a:rPr lang="en-US" altLang="en-US"/>
              <a:pPr/>
              <a:t>‹#›</a:t>
            </a:fld>
            <a:endParaRPr lang="en-US" alt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10668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228600" y="0"/>
            <a:ext cx="10515600" cy="8382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838200"/>
            <a:ext cx="10668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 userDrawn="1"/>
        </p:nvSpPr>
        <p:spPr>
          <a:xfrm>
            <a:off x="228600" y="0"/>
            <a:ext cx="10515600" cy="8382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846711"/>
            <a:ext cx="1219200" cy="3850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4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j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13" y="-1944688"/>
            <a:ext cx="12417426" cy="1074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38F929A-380E-479A-B212-948A94A20121}" type="datetimeFigureOut">
              <a:rPr lang="en-US"/>
              <a:pPr>
                <a:defRPr/>
              </a:pPr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DC9405E-E720-4331-94AE-2B3749B3FB1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1181100" y="1123950"/>
            <a:ext cx="9829800" cy="4610100"/>
          </a:xfrm>
          <a:prstGeom prst="roundRect">
            <a:avLst/>
          </a:prstGeom>
          <a:noFill/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j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13" y="-1944688"/>
            <a:ext cx="12417426" cy="1074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681471E-BD94-4899-96A2-9E92C5E5A74D}" type="datetimeFigureOut">
              <a:rPr lang="en-US"/>
              <a:pPr>
                <a:defRPr/>
              </a:pPr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FDF70BC-DD4C-4E35-AAEA-90C81434FD0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j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LaPorteDistrictCommunications@indot.in.gov" TargetMode="External"/><Relationship Id="rId2" Type="http://schemas.openxmlformats.org/officeDocument/2006/relationships/hyperlink" Target="http://www.in.gov/indot/2705.htm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.gov/indot/2705.htm" TargetMode="External"/><Relationship Id="rId2" Type="http://schemas.openxmlformats.org/officeDocument/2006/relationships/hyperlink" Target="mailto:LaPorteDistrictCommunications@indot.in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rclark@indot.in.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.gov/indot/2705.htm" TargetMode="External"/><Relationship Id="rId2" Type="http://schemas.openxmlformats.org/officeDocument/2006/relationships/hyperlink" Target="mailto:LaPorteDistrictCommunications@indot.in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rclark@indot.in.gov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U.S. </a:t>
            </a:r>
            <a:r>
              <a:rPr lang="en-US" altLang="en-US" dirty="0"/>
              <a:t>41 Roadway Improvement 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 bwMode="auto">
          <a:xfrm>
            <a:off x="1143000" y="3733800"/>
            <a:ext cx="9906000" cy="213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 smtClean="0"/>
              <a:t>Indiana Department of Transportation</a:t>
            </a:r>
          </a:p>
          <a:p>
            <a:pPr eaLnBrk="1" hangingPunct="1"/>
            <a:r>
              <a:rPr lang="en-US" altLang="en-US" dirty="0" smtClean="0"/>
              <a:t>Thursday</a:t>
            </a:r>
            <a:r>
              <a:rPr lang="en-US" altLang="en-US" dirty="0"/>
              <a:t>, </a:t>
            </a:r>
            <a:r>
              <a:rPr lang="en-US" altLang="en-US" dirty="0" smtClean="0"/>
              <a:t>Aug. </a:t>
            </a:r>
            <a:r>
              <a:rPr lang="en-US" altLang="en-US" dirty="0"/>
              <a:t>2, 2018</a:t>
            </a:r>
          </a:p>
          <a:p>
            <a:pPr eaLnBrk="1" hangingPunct="1"/>
            <a:r>
              <a:rPr lang="en-US" altLang="en-US" dirty="0" smtClean="0"/>
              <a:t>6 p.m.</a:t>
            </a:r>
            <a:endParaRPr lang="en-US" altLang="en-US" dirty="0"/>
          </a:p>
          <a:p>
            <a:pPr eaLnBrk="1" hangingPunct="1"/>
            <a:r>
              <a:rPr lang="en-US" altLang="en-US" dirty="0"/>
              <a:t>St. John Town Hall </a:t>
            </a:r>
          </a:p>
        </p:txBody>
      </p:sp>
    </p:spTree>
    <p:extLst>
      <p:ext uri="{BB962C8B-B14F-4D97-AF65-F5344CB8AC3E}">
        <p14:creationId xmlns:p14="http://schemas.microsoft.com/office/powerpoint/2010/main" val="426415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Alternatives Considered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914400"/>
            <a:ext cx="10515600" cy="5257800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b="1" dirty="0">
                <a:cs typeface="Tahoma" pitchFamily="34" charset="0"/>
              </a:rPr>
              <a:t>No Build</a:t>
            </a:r>
          </a:p>
          <a:p>
            <a:pPr lvl="1" eaLnBrk="1" hangingPunct="1">
              <a:defRPr/>
            </a:pPr>
            <a:r>
              <a:rPr lang="en-US" dirty="0">
                <a:cs typeface="Tahoma" pitchFamily="34" charset="0"/>
              </a:rPr>
              <a:t>Baseline for comparison for build alternatives </a:t>
            </a:r>
          </a:p>
          <a:p>
            <a:pPr lvl="1" eaLnBrk="1" hangingPunct="1">
              <a:defRPr/>
            </a:pPr>
            <a:r>
              <a:rPr lang="en-US" dirty="0">
                <a:cs typeface="Tahoma" pitchFamily="34" charset="0"/>
              </a:rPr>
              <a:t>Does not meet purpose and need, does not enhance </a:t>
            </a:r>
            <a:r>
              <a:rPr lang="en-US" dirty="0" smtClean="0">
                <a:cs typeface="Tahoma" pitchFamily="34" charset="0"/>
              </a:rPr>
              <a:t>mobility  </a:t>
            </a:r>
            <a:endParaRPr lang="en-US" dirty="0"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b="1" dirty="0">
                <a:cs typeface="Tahoma" pitchFamily="34" charset="0"/>
              </a:rPr>
              <a:t>Auxiliary Lanes, Two-Way Left-Turn Lanes  </a:t>
            </a:r>
          </a:p>
          <a:p>
            <a:pPr lvl="1" eaLnBrk="1" hangingPunct="1">
              <a:defRPr/>
            </a:pPr>
            <a:r>
              <a:rPr lang="en-US" dirty="0" smtClean="0">
                <a:cs typeface="Tahoma" pitchFamily="34" charset="0"/>
              </a:rPr>
              <a:t>Widen </a:t>
            </a:r>
            <a:r>
              <a:rPr lang="en-US" dirty="0">
                <a:cs typeface="Tahoma" pitchFamily="34" charset="0"/>
              </a:rPr>
              <a:t>U.S. 41 to include 14 foot-wide auxiliary center left-turn lane </a:t>
            </a:r>
          </a:p>
          <a:p>
            <a:pPr lvl="2" eaLnBrk="1" hangingPunct="1">
              <a:defRPr/>
            </a:pPr>
            <a:r>
              <a:rPr lang="en-US" dirty="0">
                <a:cs typeface="Tahoma" pitchFamily="34" charset="0"/>
              </a:rPr>
              <a:t>Provides safe space for left </a:t>
            </a:r>
            <a:r>
              <a:rPr lang="en-US" dirty="0" smtClean="0">
                <a:cs typeface="Tahoma" pitchFamily="34" charset="0"/>
              </a:rPr>
              <a:t>turns</a:t>
            </a:r>
            <a:endParaRPr lang="en-US" dirty="0">
              <a:cs typeface="Tahoma" pitchFamily="34" charset="0"/>
            </a:endParaRPr>
          </a:p>
          <a:p>
            <a:pPr lvl="2" eaLnBrk="1" hangingPunct="1">
              <a:defRPr/>
            </a:pPr>
            <a:r>
              <a:rPr lang="en-US" dirty="0">
                <a:cs typeface="Tahoma" pitchFamily="34" charset="0"/>
              </a:rPr>
              <a:t>Allows through traffic to continue </a:t>
            </a:r>
            <a:r>
              <a:rPr lang="en-US" dirty="0" smtClean="0">
                <a:cs typeface="Tahoma" pitchFamily="34" charset="0"/>
              </a:rPr>
              <a:t>unimpeded</a:t>
            </a:r>
          </a:p>
          <a:p>
            <a:pPr marL="914400" lvl="2" indent="0" eaLnBrk="1" hangingPunct="1">
              <a:buNone/>
              <a:defRPr/>
            </a:pPr>
            <a:endParaRPr lang="en-US" dirty="0">
              <a:cs typeface="Tahoma" pitchFamily="34" charset="0"/>
            </a:endParaRPr>
          </a:p>
          <a:p>
            <a:pPr lvl="1" eaLnBrk="1" hangingPunct="1">
              <a:defRPr/>
            </a:pPr>
            <a:r>
              <a:rPr lang="en-US" dirty="0">
                <a:cs typeface="Tahoma" pitchFamily="34" charset="0"/>
              </a:rPr>
              <a:t>Exceptions  </a:t>
            </a:r>
          </a:p>
          <a:p>
            <a:pPr lvl="2" eaLnBrk="1" hangingPunct="1">
              <a:defRPr/>
            </a:pPr>
            <a:r>
              <a:rPr lang="en-US" dirty="0">
                <a:cs typeface="Tahoma" pitchFamily="34" charset="0"/>
              </a:rPr>
              <a:t>Intersections where left turns already exist</a:t>
            </a:r>
          </a:p>
          <a:p>
            <a:pPr lvl="2" eaLnBrk="1" hangingPunct="1">
              <a:defRPr/>
            </a:pPr>
            <a:r>
              <a:rPr lang="en-US" dirty="0" smtClean="0">
                <a:cs typeface="Tahoma" pitchFamily="34" charset="0"/>
              </a:rPr>
              <a:t>Bridge </a:t>
            </a:r>
            <a:r>
              <a:rPr lang="en-US" dirty="0">
                <a:cs typeface="Tahoma" pitchFamily="34" charset="0"/>
              </a:rPr>
              <a:t>and/or culverts requiring modification to the existing structure </a:t>
            </a:r>
          </a:p>
          <a:p>
            <a:pPr marL="0" indent="0" eaLnBrk="1" hangingPunct="1">
              <a:buNone/>
              <a:defRPr/>
            </a:pPr>
            <a:endParaRPr lang="en-US" dirty="0">
              <a:cs typeface="Tahoma" pitchFamily="34" charset="0"/>
            </a:endParaRPr>
          </a:p>
          <a:p>
            <a:pPr lvl="1" eaLnBrk="1" hangingPunct="1">
              <a:defRPr/>
            </a:pPr>
            <a:endParaRPr lang="en-US" dirty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defRPr/>
            </a:pP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defRPr/>
            </a:pP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5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Existing </a:t>
            </a:r>
            <a:r>
              <a:rPr lang="en-US" b="1" dirty="0" smtClean="0"/>
              <a:t>Conditions  </a:t>
            </a:r>
            <a:endParaRPr lang="en-US" b="1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D5E0B7A-3CA0-48C6-B500-4E28D53C89A6}"/>
              </a:ext>
            </a:extLst>
          </p:cNvPr>
          <p:cNvSpPr/>
          <p:nvPr/>
        </p:nvSpPr>
        <p:spPr>
          <a:xfrm>
            <a:off x="152399" y="914400"/>
            <a:ext cx="10538461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+mj-lt"/>
              </a:rPr>
              <a:t>Roadway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+mj-lt"/>
              </a:rPr>
              <a:t>4-Lane Highway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+mj-lt"/>
              </a:rPr>
              <a:t>2 Lanes in Each Direction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+mj-lt"/>
              </a:rPr>
              <a:t>Left Turn Lanes only </a:t>
            </a:r>
            <a:r>
              <a:rPr lang="en-US" sz="2400" dirty="0" smtClean="0">
                <a:solidFill>
                  <a:srgbClr val="002060"/>
                </a:solidFill>
                <a:latin typeface="+mj-lt"/>
              </a:rPr>
              <a:t>at</a:t>
            </a:r>
            <a:br>
              <a:rPr lang="en-US" sz="2400" dirty="0" smtClean="0">
                <a:solidFill>
                  <a:srgbClr val="002060"/>
                </a:solidFill>
                <a:latin typeface="+mj-lt"/>
              </a:rPr>
            </a:br>
            <a:r>
              <a:rPr lang="en-US" sz="2400" dirty="0" smtClean="0">
                <a:solidFill>
                  <a:srgbClr val="002060"/>
                </a:solidFill>
                <a:latin typeface="+mj-lt"/>
              </a:rPr>
              <a:t>Major 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Intersections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+mj-lt"/>
              </a:rPr>
              <a:t>Speed Limit Varies from 35 </a:t>
            </a:r>
            <a:r>
              <a:rPr lang="en-US" sz="2400" dirty="0" smtClean="0">
                <a:solidFill>
                  <a:srgbClr val="002060"/>
                </a:solidFill>
                <a:latin typeface="+mj-lt"/>
              </a:rPr>
              <a:t>mph</a:t>
            </a:r>
            <a:br>
              <a:rPr lang="en-US" sz="2400" dirty="0" smtClean="0">
                <a:solidFill>
                  <a:srgbClr val="002060"/>
                </a:solidFill>
                <a:latin typeface="+mj-lt"/>
              </a:rPr>
            </a:br>
            <a:r>
              <a:rPr lang="en-US" sz="2400" dirty="0" smtClean="0">
                <a:solidFill>
                  <a:srgbClr val="002060"/>
                </a:solidFill>
                <a:latin typeface="+mj-lt"/>
              </a:rPr>
              <a:t>to 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55 mph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+mj-lt"/>
              </a:rPr>
              <a:t>Adjacent Area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+mj-lt"/>
              </a:rPr>
              <a:t>Land Use is Mix of </a:t>
            </a:r>
            <a:r>
              <a:rPr lang="en-US" sz="2400" dirty="0" smtClean="0">
                <a:solidFill>
                  <a:srgbClr val="002060"/>
                </a:solidFill>
                <a:latin typeface="+mj-lt"/>
              </a:rPr>
              <a:t>Residential</a:t>
            </a:r>
            <a:br>
              <a:rPr lang="en-US" sz="2400" dirty="0" smtClean="0">
                <a:solidFill>
                  <a:srgbClr val="002060"/>
                </a:solidFill>
                <a:latin typeface="+mj-lt"/>
              </a:rPr>
            </a:br>
            <a:r>
              <a:rPr lang="en-US" sz="2400" dirty="0" smtClean="0">
                <a:solidFill>
                  <a:srgbClr val="002060"/>
                </a:solidFill>
                <a:latin typeface="+mj-lt"/>
              </a:rPr>
              <a:t>and 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Commercial Properties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+mj-lt"/>
              </a:rPr>
              <a:t>Many Businesses Adjacent to the Roadway Do Not Have Left Turn Lanes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+mj-lt"/>
              </a:rPr>
              <a:t>Traffic Flow is Restricted </a:t>
            </a:r>
            <a:r>
              <a:rPr lang="en-US" sz="2400" dirty="0" smtClean="0">
                <a:solidFill>
                  <a:srgbClr val="002060"/>
                </a:solidFill>
                <a:latin typeface="+mj-lt"/>
              </a:rPr>
              <a:t>by Left-Turning 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Traffic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D01E262C-9F8C-4F9E-8E21-1E8103A1C6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74" b="19412"/>
          <a:stretch/>
        </p:blipFill>
        <p:spPr bwMode="auto">
          <a:xfrm>
            <a:off x="5443219" y="1143000"/>
            <a:ext cx="5247641" cy="301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56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3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Preferred Alternative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A087C09-00FD-42B5-93F0-E4BAEC6BF6DD}"/>
              </a:ext>
            </a:extLst>
          </p:cNvPr>
          <p:cNvSpPr/>
          <p:nvPr/>
        </p:nvSpPr>
        <p:spPr>
          <a:xfrm>
            <a:off x="179522" y="914400"/>
            <a:ext cx="6096000" cy="44627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+mj-lt"/>
              </a:rPr>
              <a:t>Add Center Turn Lane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+mj-lt"/>
              </a:rPr>
              <a:t>Widen 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U.S. 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41 to Each Side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+mj-lt"/>
              </a:rPr>
              <a:t>Predominately Equal Widening on Each Side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+mj-lt"/>
              </a:rPr>
              <a:t>Majority of Existing Pavement to be Left in Place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+mj-lt"/>
              </a:rPr>
              <a:t>Widening Adjusted As Necessary to Minimize Impacts to Roadside Features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+mj-lt"/>
              </a:rPr>
              <a:t>Streams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+mj-lt"/>
              </a:rPr>
              <a:t>Wetlands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+mj-lt"/>
              </a:rPr>
              <a:t>Utilities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+mj-lt"/>
              </a:rPr>
              <a:t>Parking Lots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+mj-lt"/>
              </a:rPr>
              <a:t>Utilize Curb and Gutter to Minimize Impacts, Where Necessary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+mj-lt"/>
              </a:rPr>
              <a:t>Storm Detention Achieved via In-Ditch and Closed Pipe 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Detention</a:t>
            </a:r>
            <a:endParaRPr lang="en-US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="" xmlns:a16="http://schemas.microsoft.com/office/drawing/2014/main" id="{1A1EA813-97E1-4F0E-B83F-DC73A3CF3F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9400" y="1066800"/>
            <a:ext cx="3186648" cy="531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5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3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Maintenance of Traffic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1732FD6-F9DB-44B3-8851-34CE5F4ACA28}"/>
              </a:ext>
            </a:extLst>
          </p:cNvPr>
          <p:cNvSpPr/>
          <p:nvPr/>
        </p:nvSpPr>
        <p:spPr>
          <a:xfrm>
            <a:off x="152400" y="936873"/>
            <a:ext cx="61722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+mj-lt"/>
              </a:rPr>
              <a:t>Phase 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+mj-lt"/>
              </a:rPr>
              <a:t>Close Northbound Right Lane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+mj-lt"/>
              </a:rPr>
              <a:t>Construct Northbound Outside Widening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+mj-lt"/>
              </a:rPr>
              <a:t>Phase 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+mj-lt"/>
              </a:rPr>
              <a:t>Close Southbound Right Lane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+mj-lt"/>
              </a:rPr>
              <a:t>Construct Southbound Outside Widening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+mj-lt"/>
              </a:rPr>
              <a:t>Phase 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+mj-lt"/>
              </a:rPr>
              <a:t>Mill/Resurface Pavement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+mj-lt"/>
              </a:rPr>
              <a:t>Restripe Lane Lines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2666CE0-9D53-49D3-AA12-A629BBE3A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817" y="1371600"/>
            <a:ext cx="5260383" cy="19519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B762F96-7324-417F-9EBA-551E4576EC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372"/>
          <a:stretch/>
        </p:blipFill>
        <p:spPr>
          <a:xfrm>
            <a:off x="6221278" y="3716861"/>
            <a:ext cx="5135206" cy="164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1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Project Schedule  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Fall 2018: Completion of Environmental Document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Fall 2018: Begin Right-of-Way Acquisition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Summer 2019: Completion of Right-of-Way Acquisition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Fall </a:t>
            </a:r>
            <a:r>
              <a:rPr lang="en-US" dirty="0"/>
              <a:t>2019: Final Plans Submittal to INDOT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Winter </a:t>
            </a:r>
            <a:r>
              <a:rPr lang="en-US" dirty="0"/>
              <a:t>2020: </a:t>
            </a:r>
            <a:r>
              <a:rPr lang="en-US" dirty="0" smtClean="0"/>
              <a:t>Letting </a:t>
            </a: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Spring 2020: Begin Construction</a:t>
            </a:r>
          </a:p>
        </p:txBody>
      </p:sp>
    </p:spTree>
    <p:extLst>
      <p:ext uri="{BB962C8B-B14F-4D97-AF65-F5344CB8AC3E}">
        <p14:creationId xmlns:p14="http://schemas.microsoft.com/office/powerpoint/2010/main" val="79174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Submit Public Comments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914400"/>
            <a:ext cx="10515600" cy="5257800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sz="2400" b="1" dirty="0">
                <a:cs typeface="Tahoma" pitchFamily="34" charset="0"/>
              </a:rPr>
              <a:t>Submit public comments using the options described in first page of information packet: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Public Comment Form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Via e-mail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Participate during public comment session following formal presentation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cs typeface="Tahoma" pitchFamily="34" charset="0"/>
              </a:rPr>
              <a:t>INDOT respectfully requests </a:t>
            </a:r>
            <a:r>
              <a:rPr lang="en-US" sz="2400" b="1" dirty="0" smtClean="0">
                <a:solidFill>
                  <a:srgbClr val="C00000"/>
                </a:solidFill>
                <a:cs typeface="Tahoma" pitchFamily="34" charset="0"/>
              </a:rPr>
              <a:t>that comments </a:t>
            </a:r>
            <a:r>
              <a:rPr lang="en-US" sz="2400" b="1" dirty="0">
                <a:solidFill>
                  <a:srgbClr val="C00000"/>
                </a:solidFill>
                <a:cs typeface="Tahoma" pitchFamily="34" charset="0"/>
              </a:rPr>
              <a:t>be submitted by Friday, </a:t>
            </a:r>
            <a:r>
              <a:rPr lang="en-US" sz="2400" b="1" dirty="0" smtClean="0">
                <a:solidFill>
                  <a:srgbClr val="C00000"/>
                </a:solidFill>
                <a:cs typeface="Tahoma" pitchFamily="34" charset="0"/>
              </a:rPr>
              <a:t>Aug. </a:t>
            </a:r>
            <a:r>
              <a:rPr lang="en-US" sz="2400" b="1" dirty="0">
                <a:solidFill>
                  <a:srgbClr val="C00000"/>
                </a:solidFill>
                <a:cs typeface="Tahoma" pitchFamily="34" charset="0"/>
              </a:rPr>
              <a:t>17, 2018</a:t>
            </a:r>
            <a:r>
              <a:rPr lang="en-US" sz="2400" b="1" dirty="0">
                <a:solidFill>
                  <a:srgbClr val="FF0000"/>
                </a:solidFill>
                <a:cs typeface="Tahoma" pitchFamily="34" charset="0"/>
              </a:rPr>
              <a:t>  </a:t>
            </a:r>
          </a:p>
          <a:p>
            <a:pPr eaLnBrk="1" hangingPunct="1">
              <a:defRPr/>
            </a:pPr>
            <a:r>
              <a:rPr lang="en-US" sz="2400" dirty="0">
                <a:cs typeface="Tahoma" pitchFamily="34" charset="0"/>
              </a:rPr>
              <a:t>All comments submitted will become included in an official public hearings transcript and made part of the public record</a:t>
            </a:r>
          </a:p>
          <a:p>
            <a:pPr eaLnBrk="1" hangingPunct="1">
              <a:defRPr/>
            </a:pPr>
            <a:r>
              <a:rPr lang="en-US" sz="2400" dirty="0">
                <a:cs typeface="Tahoma" pitchFamily="34" charset="0"/>
              </a:rPr>
              <a:t>Comments will be reviewed, evaluated and given full consideration during </a:t>
            </a:r>
            <a:r>
              <a:rPr lang="en-US" sz="2400" dirty="0" smtClean="0">
                <a:cs typeface="Tahoma" pitchFamily="34" charset="0"/>
              </a:rPr>
              <a:t>decision-making </a:t>
            </a:r>
            <a:r>
              <a:rPr lang="en-US" sz="2400" dirty="0">
                <a:cs typeface="Tahoma" pitchFamily="34" charset="0"/>
              </a:rPr>
              <a:t>process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50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Next Steps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914400"/>
            <a:ext cx="10515600" cy="5257800"/>
          </a:xfrm>
        </p:spPr>
        <p:txBody>
          <a:bodyPr rtlCol="0">
            <a:normAutofit/>
          </a:bodyPr>
          <a:lstStyle/>
          <a:p>
            <a:pPr eaLnBrk="1" hangingPunct="1">
              <a:buClr>
                <a:srgbClr val="002060"/>
              </a:buClr>
              <a:buSzPct val="100000"/>
              <a:defRPr/>
            </a:pPr>
            <a:r>
              <a:rPr lang="en-US" sz="2400" b="1" dirty="0">
                <a:cs typeface="Tahoma" pitchFamily="34" charset="0"/>
              </a:rPr>
              <a:t>Public and project stakeholder input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Submit comments via options described on page 1 of information packet</a:t>
            </a:r>
          </a:p>
          <a:p>
            <a:pPr eaLnBrk="1" hangingPunct="1">
              <a:buClr>
                <a:srgbClr val="002060"/>
              </a:buClr>
              <a:buSzPct val="100000"/>
              <a:defRPr/>
            </a:pPr>
            <a:r>
              <a:rPr lang="en-US" sz="2400" b="1" dirty="0">
                <a:cs typeface="Tahoma" pitchFamily="34" charset="0"/>
              </a:rPr>
              <a:t>INDOT review and evaluation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All comments given full consideration during decision-making process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Finalize/approve environmental document, complete project design </a:t>
            </a:r>
          </a:p>
          <a:p>
            <a:pPr eaLnBrk="1" hangingPunct="1">
              <a:buClr>
                <a:srgbClr val="002060"/>
              </a:buClr>
              <a:buSzPct val="100000"/>
              <a:defRPr/>
            </a:pPr>
            <a:r>
              <a:rPr lang="en-US" sz="2400" b="1" dirty="0">
                <a:cs typeface="Tahoma" pitchFamily="34" charset="0"/>
              </a:rPr>
              <a:t>Communicate a decision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INDOT will notify project stakeholders of decision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Work through local media, social media outlets, paid legal notice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Make project documents accessible via repositories </a:t>
            </a:r>
          </a:p>
          <a:p>
            <a:pPr eaLnBrk="1" hangingPunct="1">
              <a:buClr>
                <a:srgbClr val="002060"/>
              </a:buClr>
              <a:buSzPct val="100000"/>
              <a:defRPr/>
            </a:pPr>
            <a:r>
              <a:rPr lang="en-US" sz="2400" b="1" dirty="0">
                <a:cs typeface="Tahoma" pitchFamily="34" charset="0"/>
              </a:rPr>
              <a:t>Questions? Contact Public Involvement Team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48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Thank You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b="1" dirty="0">
                <a:cs typeface="Tahoma" pitchFamily="34" charset="0"/>
              </a:rPr>
              <a:t>Please visit with the design team and INDOT project officials following the presentation and </a:t>
            </a:r>
            <a:r>
              <a:rPr lang="en-US" b="1" dirty="0" smtClean="0">
                <a:cs typeface="Tahoma" pitchFamily="34" charset="0"/>
              </a:rPr>
              <a:t>Q &amp; A</a:t>
            </a:r>
            <a:r>
              <a:rPr lang="en-US" b="1" dirty="0">
                <a:cs typeface="Tahoma" pitchFamily="34" charset="0"/>
              </a:rPr>
              <a:t>.</a:t>
            </a:r>
          </a:p>
          <a:p>
            <a:pPr eaLnBrk="1" hangingPunct="1">
              <a:defRPr/>
            </a:pPr>
            <a:r>
              <a:rPr lang="en-US" b="1" dirty="0">
                <a:cs typeface="Tahoma" pitchFamily="34" charset="0"/>
              </a:rPr>
              <a:t>Project Open House </a:t>
            </a:r>
          </a:p>
          <a:p>
            <a:pPr lvl="1" eaLnBrk="1" hangingPunct="1">
              <a:buClr>
                <a:srgbClr val="3333CC"/>
              </a:buClr>
              <a:buSzPct val="60000"/>
              <a:defRPr/>
            </a:pPr>
            <a:r>
              <a:rPr lang="en-US" dirty="0">
                <a:cs typeface="Tahoma" pitchFamily="34" charset="0"/>
              </a:rPr>
              <a:t>Project maps, displays, INDOT project team and informal Q &amp; A</a:t>
            </a:r>
          </a:p>
          <a:p>
            <a:pPr lvl="1" eaLnBrk="1" hangingPunct="1">
              <a:buClr>
                <a:srgbClr val="3333CC"/>
              </a:buClr>
              <a:buSzPct val="60000"/>
              <a:defRPr/>
            </a:pPr>
            <a:r>
              <a:rPr lang="en-US" dirty="0">
                <a:cs typeface="Tahoma" pitchFamily="34" charset="0"/>
              </a:rPr>
              <a:t>INDOT LaPorte District </a:t>
            </a:r>
            <a:r>
              <a:rPr lang="en-US" dirty="0" smtClean="0">
                <a:cs typeface="Tahoma" pitchFamily="34" charset="0"/>
              </a:rPr>
              <a:t>page: </a:t>
            </a:r>
            <a:r>
              <a:rPr lang="en-US" dirty="0">
                <a:cs typeface="Tahoma" pitchFamily="34" charset="0"/>
                <a:hlinkClick r:id="rId2"/>
              </a:rPr>
              <a:t>http://www.in.gov/indot/2705.htm</a:t>
            </a:r>
            <a:r>
              <a:rPr lang="en-US" dirty="0">
                <a:cs typeface="Tahoma" pitchFamily="34" charset="0"/>
              </a:rPr>
              <a:t> </a:t>
            </a:r>
          </a:p>
          <a:p>
            <a:pPr lvl="1" eaLnBrk="1" hangingPunct="1">
              <a:buClr>
                <a:srgbClr val="3333CC"/>
              </a:buClr>
              <a:buSzPct val="60000"/>
              <a:defRPr/>
            </a:pPr>
            <a:r>
              <a:rPr lang="en-US" dirty="0">
                <a:cs typeface="Tahoma" pitchFamily="34" charset="0"/>
                <a:hlinkClick r:id="rId3"/>
              </a:rPr>
              <a:t>LaPorteDistrictCommunications@indot.in.gov</a:t>
            </a:r>
            <a:r>
              <a:rPr lang="en-US" dirty="0">
                <a:cs typeface="Tahoma" pitchFamily="34" charset="0"/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52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58674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000" b="1" dirty="0"/>
              <a:t>INDOT LaPorte District Office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1400" dirty="0"/>
              <a:t>315 E. Boyd Boulevard, LaPorte, IN 46350</a:t>
            </a:r>
          </a:p>
          <a:p>
            <a:pPr lvl="1" eaLnBrk="1" hangingPunct="1">
              <a:defRPr/>
            </a:pPr>
            <a:r>
              <a:rPr lang="en-US" altLang="en-US" sz="1400" dirty="0">
                <a:hlinkClick r:id="rId2"/>
              </a:rPr>
              <a:t>LaPorteDistrictCommunications@indot.in.gov</a:t>
            </a:r>
            <a:r>
              <a:rPr lang="en-US" altLang="en-US" sz="1400" dirty="0"/>
              <a:t> </a:t>
            </a:r>
          </a:p>
          <a:p>
            <a:pPr lvl="1" eaLnBrk="1" hangingPunct="1">
              <a:defRPr/>
            </a:pPr>
            <a:r>
              <a:rPr lang="en-US" altLang="en-US" sz="1400" dirty="0">
                <a:hlinkClick r:id="rId3"/>
              </a:rPr>
              <a:t>http://www.in.gov/indot/2705.htm</a:t>
            </a:r>
            <a:r>
              <a:rPr lang="en-US" altLang="en-US" sz="1400" dirty="0"/>
              <a:t> </a:t>
            </a:r>
          </a:p>
          <a:p>
            <a:pPr lvl="1" eaLnBrk="1" hangingPunct="1">
              <a:defRPr/>
            </a:pPr>
            <a:r>
              <a:rPr lang="en-US" altLang="en-US" sz="1400" dirty="0"/>
              <a:t>Planning, Project Development/Delivery, Construction, Maintenance for Northwest Indiana </a:t>
            </a:r>
          </a:p>
          <a:p>
            <a:pPr eaLnBrk="1" hangingPunct="1">
              <a:defRPr/>
            </a:pPr>
            <a:r>
              <a:rPr lang="en-US" altLang="en-US" sz="2000" b="1" dirty="0"/>
              <a:t>St. John Branch of the Lake Co. Public </a:t>
            </a:r>
            <a:r>
              <a:rPr lang="en-US" altLang="en-US" sz="2000" b="1" dirty="0" smtClean="0"/>
              <a:t>Library</a:t>
            </a:r>
            <a:r>
              <a:rPr lang="en-US" altLang="en-US" sz="2400" b="1" dirty="0" smtClean="0"/>
              <a:t> </a:t>
            </a:r>
            <a:r>
              <a:rPr lang="en-US" altLang="en-US" sz="1400" dirty="0" smtClean="0"/>
              <a:t> </a:t>
            </a:r>
          </a:p>
          <a:p>
            <a:pPr marL="457200" indent="0" eaLnBrk="1" hangingPunct="1">
              <a:spcBef>
                <a:spcPts val="500"/>
              </a:spcBef>
              <a:buNone/>
              <a:defRPr/>
            </a:pPr>
            <a:r>
              <a:rPr lang="en-US" altLang="en-US" sz="1400" dirty="0" smtClean="0"/>
              <a:t>9450 </a:t>
            </a:r>
            <a:r>
              <a:rPr lang="en-US" altLang="en-US" sz="1400" dirty="0"/>
              <a:t>Wicker Avenue, St. John, IN </a:t>
            </a:r>
            <a:r>
              <a:rPr lang="en-US" altLang="en-US" sz="1400" dirty="0" smtClean="0"/>
              <a:t>46373</a:t>
            </a:r>
          </a:p>
          <a:p>
            <a:pPr marL="457200" indent="0" eaLnBrk="1" hangingPunct="1">
              <a:spcBef>
                <a:spcPts val="500"/>
              </a:spcBef>
              <a:buNone/>
              <a:defRPr/>
            </a:pPr>
            <a:r>
              <a:rPr lang="en-US" altLang="en-US" sz="1400" dirty="0" smtClean="0"/>
              <a:t>Phone: </a:t>
            </a:r>
            <a:r>
              <a:rPr lang="en-US" altLang="en-US" sz="1400" dirty="0"/>
              <a:t>(219) 365-5379</a:t>
            </a:r>
          </a:p>
          <a:p>
            <a:pPr eaLnBrk="1" hangingPunct="1">
              <a:defRPr/>
            </a:pPr>
            <a:r>
              <a:rPr lang="en-US" altLang="en-US" sz="2000" b="1" dirty="0"/>
              <a:t>INDOT Office of Public Involvement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1400" dirty="0"/>
              <a:t>100 North Senate Avenue, Room N642, Indianapolis, IN 46204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1400" dirty="0" smtClean="0"/>
              <a:t>Phone: </a:t>
            </a:r>
            <a:r>
              <a:rPr lang="en-US" altLang="en-US" sz="1400" dirty="0"/>
              <a:t>(317) 232-6601</a:t>
            </a:r>
          </a:p>
          <a:p>
            <a:pPr marL="457200" lvl="1" indent="0" eaLnBrk="1" hangingPunct="1"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US" altLang="en-US" sz="1400" dirty="0">
                <a:hlinkClick r:id="rId4"/>
              </a:rPr>
              <a:t>rclark@indot.in.gov</a:t>
            </a:r>
            <a:r>
              <a:rPr lang="en-US" altLang="en-US" sz="1400" dirty="0"/>
              <a:t> 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000" b="1" dirty="0" smtClean="0">
                <a:cs typeface="Tahoma" pitchFamily="34" charset="0"/>
              </a:rPr>
              <a:t>Transportation </a:t>
            </a:r>
            <a:r>
              <a:rPr lang="en-US" sz="2000" b="1" dirty="0">
                <a:cs typeface="Tahoma" pitchFamily="34" charset="0"/>
              </a:rPr>
              <a:t>Services Call Center</a:t>
            </a:r>
          </a:p>
          <a:p>
            <a:pPr marL="0" indent="0">
              <a:buNone/>
            </a:pPr>
            <a:r>
              <a:rPr lang="en-US" sz="1400" dirty="0"/>
              <a:t>Provides citizen and business customers with</a:t>
            </a:r>
            <a:br>
              <a:rPr lang="en-US" sz="1400" dirty="0"/>
            </a:br>
            <a:r>
              <a:rPr lang="en-US" sz="1400" dirty="0"/>
              <a:t>a single point-of-contact to request transportation                                    </a:t>
            </a:r>
            <a:br>
              <a:rPr lang="en-US" sz="1400" dirty="0"/>
            </a:br>
            <a:r>
              <a:rPr lang="en-US" sz="1400" dirty="0"/>
              <a:t>services, obtain information, or provide feedback</a:t>
            </a:r>
            <a:br>
              <a:rPr lang="en-US" sz="1400" dirty="0"/>
            </a:br>
            <a:r>
              <a:rPr lang="en-US" sz="1400" dirty="0"/>
              <a:t>through multiple channels of communications.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000066"/>
                </a:solidFill>
                <a:cs typeface="Tahoma" pitchFamily="34" charset="0"/>
              </a:rPr>
              <a:t>855-463-6848 • INDOT4U.com • INDOT@indot.in.gov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1400" dirty="0"/>
          </a:p>
        </p:txBody>
      </p:sp>
      <p:sp>
        <p:nvSpPr>
          <p:cNvPr id="12291" name="Title 3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Project Resources</a:t>
            </a:r>
          </a:p>
        </p:txBody>
      </p:sp>
      <p:pic>
        <p:nvPicPr>
          <p:cNvPr id="5" name="Content Placeholder 4" descr="District Mappt.PNG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3957" y="1119930"/>
            <a:ext cx="3100085" cy="4846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3400" y="4971123"/>
            <a:ext cx="2257698" cy="99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Welcome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Purpose/explanation of public hearing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Public hearing format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Visit our sign-in table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Informational handouts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Participate during public comment session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Submit written public comments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Project display area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0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5867400" cy="5257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defRPr/>
            </a:pPr>
            <a:r>
              <a:rPr lang="en-US" sz="2400" b="1" dirty="0">
                <a:cs typeface="Tahoma" pitchFamily="34" charset="0"/>
              </a:rPr>
              <a:t>Introduction of INDOT Project Team</a:t>
            </a:r>
          </a:p>
          <a:p>
            <a:pPr lvl="1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Project Management </a:t>
            </a:r>
          </a:p>
          <a:p>
            <a:pPr lvl="1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Public Involvement</a:t>
            </a:r>
          </a:p>
          <a:p>
            <a:pPr lvl="1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LaPorte District – INDOT Regional Office</a:t>
            </a:r>
          </a:p>
          <a:p>
            <a:pPr lvl="1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Environmental Services   </a:t>
            </a:r>
          </a:p>
          <a:p>
            <a:pPr marL="231775" lvl="1" indent="-231775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defRPr/>
            </a:pPr>
            <a:r>
              <a:rPr lang="en-US" b="1" dirty="0">
                <a:cs typeface="Tahoma" pitchFamily="34" charset="0"/>
              </a:rPr>
              <a:t>PARSONS </a:t>
            </a:r>
          </a:p>
          <a:p>
            <a:pPr marL="688975" lvl="2" indent="-231775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defRPr/>
            </a:pPr>
            <a:r>
              <a:rPr lang="en-US" dirty="0" smtClean="0">
                <a:cs typeface="Tahoma" pitchFamily="34" charset="0"/>
              </a:rPr>
              <a:t>Engineering &amp; </a:t>
            </a:r>
            <a:r>
              <a:rPr lang="en-US" dirty="0">
                <a:cs typeface="Tahoma" pitchFamily="34" charset="0"/>
              </a:rPr>
              <a:t>Design </a:t>
            </a:r>
            <a:r>
              <a:rPr lang="en-US" dirty="0" smtClean="0">
                <a:cs typeface="Tahoma" pitchFamily="34" charset="0"/>
              </a:rPr>
              <a:t> </a:t>
            </a:r>
            <a:r>
              <a:rPr lang="en-US" dirty="0">
                <a:cs typeface="Tahoma" pitchFamily="34" charset="0"/>
              </a:rPr>
              <a:t>Team  </a:t>
            </a:r>
          </a:p>
          <a:p>
            <a:pPr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defRPr/>
            </a:pPr>
            <a:r>
              <a:rPr lang="en-US" sz="2400" b="1" dirty="0">
                <a:cs typeface="Tahoma" pitchFamily="34" charset="0"/>
              </a:rPr>
              <a:t>Recognition of elected and local public officials</a:t>
            </a:r>
          </a:p>
          <a:p>
            <a:pPr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defRPr/>
            </a:pPr>
            <a:endParaRPr lang="en-US" dirty="0"/>
          </a:p>
        </p:txBody>
      </p:sp>
      <p:sp>
        <p:nvSpPr>
          <p:cNvPr id="6147" name="Content Placeholder 2"/>
          <p:cNvSpPr>
            <a:spLocks noGrp="1"/>
          </p:cNvSpPr>
          <p:nvPr>
            <p:ph sz="half" idx="2"/>
          </p:nvPr>
        </p:nvSpPr>
        <p:spPr>
          <a:xfrm>
            <a:off x="5715000" y="990600"/>
            <a:ext cx="4419600" cy="5257800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cs typeface="Tahoma" panose="020B0604030504040204" pitchFamily="34" charset="0"/>
              </a:rPr>
              <a:t>Sign-in at attendance table to be added to project mailing list </a:t>
            </a:r>
          </a:p>
          <a:p>
            <a:pPr eaLnBrk="1" hangingPunct="1"/>
            <a:r>
              <a:rPr lang="en-US" altLang="en-US" sz="2000" dirty="0">
                <a:cs typeface="Tahoma" panose="020B0604030504040204" pitchFamily="34" charset="0"/>
              </a:rPr>
              <a:t>Legal notice of public hearing was published in the Times of Northwest Indiana</a:t>
            </a:r>
            <a:r>
              <a:rPr lang="en-US" altLang="en-US" sz="2000" dirty="0">
                <a:solidFill>
                  <a:srgbClr val="FF0000"/>
                </a:solidFill>
                <a:cs typeface="Tahoma" panose="020B0604030504040204" pitchFamily="34" charset="0"/>
              </a:rPr>
              <a:t> 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7/17 &amp; 7/24</a:t>
            </a:r>
          </a:p>
          <a:p>
            <a:pPr eaLnBrk="1" hangingPunct="1"/>
            <a:r>
              <a:rPr lang="en-US" altLang="en-US" sz="2000" dirty="0">
                <a:cs typeface="Tahoma" panose="020B0604030504040204" pitchFamily="34" charset="0"/>
              </a:rPr>
              <a:t>A notice of the public hearing was mailed to known property owners within project area</a:t>
            </a:r>
          </a:p>
          <a:p>
            <a:pPr eaLnBrk="1" hangingPunct="1"/>
            <a:r>
              <a:rPr lang="en-US" altLang="en-US" sz="2000" dirty="0">
                <a:cs typeface="Tahoma" panose="020B0604030504040204" pitchFamily="34" charset="0"/>
              </a:rPr>
              <a:t>Announcement of this hearing was posted to INDOT website. A media release was also issued</a:t>
            </a:r>
          </a:p>
          <a:p>
            <a:pPr eaLnBrk="1" hangingPunct="1"/>
            <a:r>
              <a:rPr lang="en-US" altLang="en-US" sz="2000" dirty="0">
                <a:cs typeface="Tahoma" panose="020B0604030504040204" pitchFamily="34" charset="0"/>
              </a:rPr>
              <a:t>A copy of presentation and project documentation are available for review on-line via INDOT website</a:t>
            </a:r>
            <a:endParaRPr lang="en-US" altLang="en-US" sz="2000" b="1" dirty="0">
              <a:cs typeface="Tahoma" panose="020B0604030504040204" pitchFamily="34" charset="0"/>
            </a:endParaRPr>
          </a:p>
          <a:p>
            <a:pPr eaLnBrk="1" hangingPunct="1"/>
            <a:endParaRPr lang="en-US" altLang="en-US" dirty="0"/>
          </a:p>
        </p:txBody>
      </p:sp>
      <p:sp>
        <p:nvSpPr>
          <p:cNvPr id="6148" name="Title 3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 smtClean="0"/>
              <a:t>U.S. </a:t>
            </a:r>
            <a:r>
              <a:rPr lang="en-US" altLang="en-US" b="1" dirty="0"/>
              <a:t>41 Roadway Improvement  </a:t>
            </a:r>
          </a:p>
        </p:txBody>
      </p:sp>
    </p:spTree>
    <p:extLst>
      <p:ext uri="{BB962C8B-B14F-4D97-AF65-F5344CB8AC3E}">
        <p14:creationId xmlns:p14="http://schemas.microsoft.com/office/powerpoint/2010/main" val="267497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Project Stakeholders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914400"/>
            <a:ext cx="10515600" cy="5257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Indiana Department of Transportation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Indiana Division Federal Highway Administration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Lake County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Elected &amp; Local officials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Residents and citizens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Commuters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Businesses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Emergency services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Schools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Churches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Community Organizations 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56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Project Development </a:t>
            </a:r>
          </a:p>
        </p:txBody>
      </p:sp>
      <p:graphicFrame>
        <p:nvGraphicFramePr>
          <p:cNvPr id="4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7334410"/>
              </p:ext>
            </p:extLst>
          </p:nvPr>
        </p:nvGraphicFramePr>
        <p:xfrm>
          <a:off x="457200" y="1600200"/>
          <a:ext cx="106680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057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Environmental Analysis Phase   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914400"/>
            <a:ext cx="10515600" cy="5257800"/>
          </a:xfrm>
        </p:spPr>
        <p:txBody>
          <a:bodyPr rtlCol="0">
            <a:normAutofit/>
          </a:bodyPr>
          <a:lstStyle/>
          <a:p>
            <a:pPr marL="231775" lvl="1" indent="-231775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defRPr/>
            </a:pPr>
            <a:r>
              <a:rPr lang="en-US" b="1" dirty="0">
                <a:cs typeface="Tahoma" pitchFamily="34" charset="0"/>
              </a:rPr>
              <a:t>National Environmental Policy Act (NEPA) </a:t>
            </a:r>
          </a:p>
          <a:p>
            <a:pPr marL="688975" lvl="1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Requires INDOT to analyze and evaluate the impacts of a proposed project to the </a:t>
            </a:r>
            <a:r>
              <a:rPr lang="en-US" sz="2000" dirty="0" smtClean="0">
                <a:cs typeface="Tahoma" pitchFamily="34" charset="0"/>
              </a:rPr>
              <a:t>natural</a:t>
            </a:r>
            <a:br>
              <a:rPr lang="en-US" sz="2000" dirty="0" smtClean="0">
                <a:cs typeface="Tahoma" pitchFamily="34" charset="0"/>
              </a:rPr>
            </a:br>
            <a:r>
              <a:rPr lang="en-US" sz="2000" dirty="0" smtClean="0">
                <a:cs typeface="Tahoma" pitchFamily="34" charset="0"/>
              </a:rPr>
              <a:t>and </a:t>
            </a:r>
            <a:r>
              <a:rPr lang="en-US" sz="2000" dirty="0">
                <a:cs typeface="Tahoma" pitchFamily="34" charset="0"/>
              </a:rPr>
              <a:t>socio-economic environments</a:t>
            </a:r>
          </a:p>
          <a:p>
            <a:pPr marL="688975" lvl="1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NEPA is a decision-making process</a:t>
            </a:r>
          </a:p>
          <a:p>
            <a:pPr marL="1146175" lvl="2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defRPr/>
            </a:pPr>
            <a:r>
              <a:rPr lang="en-US" sz="1600" dirty="0">
                <a:cs typeface="Tahoma" pitchFamily="34" charset="0"/>
              </a:rPr>
              <a:t>Purpose and Need</a:t>
            </a:r>
          </a:p>
          <a:p>
            <a:pPr marL="1146175" lvl="2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defRPr/>
            </a:pPr>
            <a:r>
              <a:rPr lang="en-US" sz="1600" dirty="0">
                <a:cs typeface="Tahoma" pitchFamily="34" charset="0"/>
              </a:rPr>
              <a:t>Alternatives Screening</a:t>
            </a:r>
          </a:p>
          <a:p>
            <a:pPr marL="1146175" lvl="2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defRPr/>
            </a:pPr>
            <a:r>
              <a:rPr lang="en-US" sz="1600" dirty="0">
                <a:cs typeface="Tahoma" pitchFamily="34" charset="0"/>
              </a:rPr>
              <a:t>Preferred Alternative  </a:t>
            </a:r>
          </a:p>
          <a:p>
            <a:pPr marL="457200" lvl="1" indent="0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None/>
              <a:defRPr/>
            </a:pPr>
            <a:endParaRPr lang="en-US" sz="1900" dirty="0">
              <a:cs typeface="Tahoma" pitchFamily="34" charset="0"/>
            </a:endParaRPr>
          </a:p>
          <a:p>
            <a:pPr marL="231775" lvl="1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defRPr/>
            </a:pPr>
            <a:r>
              <a:rPr lang="en-US" b="1" dirty="0">
                <a:cs typeface="Tahoma" pitchFamily="34" charset="0"/>
              </a:rPr>
              <a:t>Impacts are analyzed, evaluated and described in an environmental document</a:t>
            </a:r>
          </a:p>
          <a:p>
            <a:pPr marL="688975" lvl="2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defRPr/>
            </a:pPr>
            <a:r>
              <a:rPr lang="en-US" sz="1800" dirty="0">
                <a:cs typeface="Tahoma" pitchFamily="34" charset="0"/>
              </a:rPr>
              <a:t>What are the impacts this project might have on the community?</a:t>
            </a:r>
          </a:p>
          <a:p>
            <a:pPr marL="688975" lvl="2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defRPr/>
            </a:pPr>
            <a:r>
              <a:rPr lang="en-US" sz="1800" dirty="0">
                <a:cs typeface="Tahoma" pitchFamily="34" charset="0"/>
              </a:rPr>
              <a:t>How can impacts be avoided?</a:t>
            </a:r>
          </a:p>
          <a:p>
            <a:pPr marL="688975" lvl="2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defRPr/>
            </a:pPr>
            <a:r>
              <a:rPr lang="en-US" sz="1800" dirty="0">
                <a:cs typeface="Tahoma" pitchFamily="34" charset="0"/>
              </a:rPr>
              <a:t>Can impacts be minimized?</a:t>
            </a:r>
          </a:p>
          <a:p>
            <a:pPr marL="688975" lvl="2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defRPr/>
            </a:pPr>
            <a:r>
              <a:rPr lang="en-US" sz="1800" dirty="0">
                <a:cs typeface="Tahoma" pitchFamily="34" charset="0"/>
              </a:rPr>
              <a:t>Mitigation for impacts?</a:t>
            </a:r>
          </a:p>
          <a:p>
            <a:pPr marL="914400" lvl="2" indent="0" eaLnBrk="1" fontAlgn="auto" hangingPunct="1">
              <a:spcAft>
                <a:spcPts val="0"/>
              </a:spcAft>
              <a:buClr>
                <a:srgbClr val="3333CC"/>
              </a:buClr>
              <a:buFont typeface="Arial" panose="020B0604020202020204" pitchFamily="34" charset="0"/>
              <a:buNone/>
              <a:defRPr/>
            </a:pPr>
            <a:r>
              <a:rPr lang="en-US" sz="1800" dirty="0">
                <a:cs typeface="Tahoma" pitchFamily="34" charset="0"/>
              </a:rPr>
              <a:t>  </a:t>
            </a:r>
            <a:endParaRPr lang="en-US" sz="1400" dirty="0"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15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Environmental Analysis Phase  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28600" lvl="1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defRPr/>
            </a:pPr>
            <a:r>
              <a:rPr lang="en-US" sz="2800" b="1" dirty="0">
                <a:cs typeface="Tahoma" pitchFamily="34" charset="0"/>
              </a:rPr>
              <a:t>Notice of Entry for Survey – late 2015</a:t>
            </a:r>
          </a:p>
          <a:p>
            <a:pPr marL="688975" lvl="2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defRPr/>
            </a:pPr>
            <a:r>
              <a:rPr lang="en-US" sz="2400" dirty="0">
                <a:cs typeface="Tahoma" pitchFamily="34" charset="0"/>
              </a:rPr>
              <a:t>Letters sent to properties within general area</a:t>
            </a:r>
          </a:p>
          <a:p>
            <a:pPr marL="1146175" lvl="3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Describing early project proposal</a:t>
            </a:r>
          </a:p>
          <a:p>
            <a:pPr marL="1146175" lvl="3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Project personnel in area, may need to enter properties </a:t>
            </a:r>
          </a:p>
          <a:p>
            <a:pPr marL="1146175" lvl="3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Gather data for environmental analysis </a:t>
            </a:r>
            <a:r>
              <a:rPr lang="en-US" sz="2000" b="1" dirty="0">
                <a:cs typeface="Tahoma" pitchFamily="34" charset="0"/>
              </a:rPr>
              <a:t> </a:t>
            </a:r>
            <a:endParaRPr lang="en-US" sz="2000" b="1" dirty="0" smtClean="0">
              <a:cs typeface="Tahoma" pitchFamily="34" charset="0"/>
            </a:endParaRPr>
          </a:p>
          <a:p>
            <a:pPr marL="914400" lvl="2" indent="0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buNone/>
              <a:defRPr/>
            </a:pPr>
            <a:endParaRPr lang="en-US" b="1" dirty="0">
              <a:cs typeface="Tahoma" pitchFamily="34" charset="0"/>
            </a:endParaRPr>
          </a:p>
          <a:p>
            <a:pPr marL="228600" lvl="1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defRPr/>
            </a:pPr>
            <a:r>
              <a:rPr lang="en-US" sz="2800" b="1" dirty="0" smtClean="0">
                <a:cs typeface="Tahoma" pitchFamily="34" charset="0"/>
              </a:rPr>
              <a:t>Environmental </a:t>
            </a:r>
            <a:r>
              <a:rPr lang="en-US" sz="2800" b="1" dirty="0">
                <a:cs typeface="Tahoma" pitchFamily="34" charset="0"/>
              </a:rPr>
              <a:t>document released for public involvement – June 2018</a:t>
            </a:r>
          </a:p>
          <a:p>
            <a:pPr marL="914400" lvl="2" indent="0" eaLnBrk="1" fontAlgn="auto" hangingPunct="1">
              <a:spcAft>
                <a:spcPts val="0"/>
              </a:spcAft>
              <a:buClr>
                <a:srgbClr val="3333CC"/>
              </a:buClr>
              <a:buNone/>
              <a:defRPr/>
            </a:pPr>
            <a:endParaRPr lang="en-US" dirty="0">
              <a:cs typeface="Tahoma" pitchFamily="34" charset="0"/>
            </a:endParaRPr>
          </a:p>
          <a:p>
            <a:pPr marL="1371600" lvl="3" indent="0" eaLnBrk="1" fontAlgn="auto" hangingPunct="1">
              <a:spcAft>
                <a:spcPts val="0"/>
              </a:spcAft>
              <a:buClr>
                <a:srgbClr val="3333CC"/>
              </a:buClr>
              <a:buNone/>
              <a:defRPr/>
            </a:pPr>
            <a:r>
              <a:rPr lang="en-US" dirty="0">
                <a:cs typeface="Tahoma" pitchFamily="34" charset="0"/>
              </a:rPr>
              <a:t> 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  <a:p>
            <a:pPr marL="914400" lvl="2" indent="0" eaLnBrk="1" fontAlgn="auto" hangingPunct="1">
              <a:spcAft>
                <a:spcPts val="0"/>
              </a:spcAft>
              <a:buClr>
                <a:srgbClr val="3333CC"/>
              </a:buClr>
              <a:buNone/>
              <a:defRPr/>
            </a:pPr>
            <a:endParaRPr lang="en-US" sz="18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26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58674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000" b="1" dirty="0"/>
              <a:t>INDOT LaPorte District Office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1400" dirty="0"/>
              <a:t>315 E. Boyd Boulevard, LaPorte, IN 46350</a:t>
            </a:r>
          </a:p>
          <a:p>
            <a:pPr lvl="1" eaLnBrk="1" hangingPunct="1">
              <a:defRPr/>
            </a:pPr>
            <a:r>
              <a:rPr lang="en-US" altLang="en-US" sz="1400" dirty="0">
                <a:hlinkClick r:id="rId2"/>
              </a:rPr>
              <a:t>LaPorteDistrictCommunications@indot.in.gov</a:t>
            </a:r>
            <a:r>
              <a:rPr lang="en-US" altLang="en-US" sz="1400" dirty="0"/>
              <a:t> </a:t>
            </a:r>
          </a:p>
          <a:p>
            <a:pPr lvl="1" eaLnBrk="1" hangingPunct="1">
              <a:defRPr/>
            </a:pPr>
            <a:r>
              <a:rPr lang="en-US" altLang="en-US" sz="1400" dirty="0">
                <a:hlinkClick r:id="rId3"/>
              </a:rPr>
              <a:t>http://www.in.gov/indot/2705.htm</a:t>
            </a:r>
            <a:r>
              <a:rPr lang="en-US" altLang="en-US" sz="1400" dirty="0"/>
              <a:t> </a:t>
            </a:r>
          </a:p>
          <a:p>
            <a:pPr lvl="1" eaLnBrk="1" hangingPunct="1">
              <a:defRPr/>
            </a:pPr>
            <a:r>
              <a:rPr lang="en-US" altLang="en-US" sz="1400" dirty="0"/>
              <a:t>Planning, Project Development/Delivery, Construction, Maintenance for Northwest Indiana </a:t>
            </a:r>
          </a:p>
          <a:p>
            <a:pPr eaLnBrk="1" hangingPunct="1">
              <a:defRPr/>
            </a:pPr>
            <a:r>
              <a:rPr lang="en-US" altLang="en-US" sz="2000" b="1" dirty="0"/>
              <a:t>St. John Branch of the Lake Co. Public </a:t>
            </a:r>
            <a:r>
              <a:rPr lang="en-US" altLang="en-US" sz="2000" b="1" dirty="0" smtClean="0"/>
              <a:t>Library</a:t>
            </a:r>
          </a:p>
          <a:p>
            <a:pPr marL="457200" indent="0" eaLnBrk="1" hangingPunct="1">
              <a:spcBef>
                <a:spcPts val="500"/>
              </a:spcBef>
              <a:buNone/>
              <a:defRPr/>
            </a:pPr>
            <a:r>
              <a:rPr lang="en-US" altLang="en-US" sz="1400" dirty="0" smtClean="0"/>
              <a:t> </a:t>
            </a:r>
            <a:r>
              <a:rPr lang="en-US" altLang="en-US" sz="1400" dirty="0"/>
              <a:t>9450 Wicker Avenue, St. John, IN </a:t>
            </a:r>
            <a:r>
              <a:rPr lang="en-US" altLang="en-US" sz="1400" dirty="0" smtClean="0"/>
              <a:t>46373</a:t>
            </a:r>
          </a:p>
          <a:p>
            <a:pPr marL="457200" indent="0" eaLnBrk="1" hangingPunct="1">
              <a:spcBef>
                <a:spcPts val="500"/>
              </a:spcBef>
              <a:buNone/>
              <a:defRPr/>
            </a:pPr>
            <a:r>
              <a:rPr lang="en-US" altLang="en-US" sz="1400" dirty="0" smtClean="0"/>
              <a:t>Phone: </a:t>
            </a:r>
            <a:r>
              <a:rPr lang="en-US" altLang="en-US" sz="1400" dirty="0"/>
              <a:t>(219) 365-5379</a:t>
            </a:r>
          </a:p>
          <a:p>
            <a:pPr eaLnBrk="1" hangingPunct="1">
              <a:defRPr/>
            </a:pPr>
            <a:r>
              <a:rPr lang="en-US" altLang="en-US" sz="2000" b="1" dirty="0"/>
              <a:t>INDOT Office of Public Involvement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1400" dirty="0"/>
              <a:t>100 North Senate Avenue, Room N642, Indianapolis, IN 46204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1400" dirty="0" smtClean="0"/>
              <a:t>Phone: </a:t>
            </a:r>
            <a:r>
              <a:rPr lang="en-US" altLang="en-US" sz="1400" dirty="0"/>
              <a:t>(317) 232-6601</a:t>
            </a:r>
          </a:p>
          <a:p>
            <a:pPr marL="457200" lvl="1" indent="0" eaLnBrk="1" hangingPunct="1"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US" altLang="en-US" sz="1400" dirty="0">
                <a:hlinkClick r:id="rId4"/>
              </a:rPr>
              <a:t>rclark@indot.in.gov</a:t>
            </a:r>
            <a:r>
              <a:rPr lang="en-US" altLang="en-US" sz="1400" dirty="0"/>
              <a:t> 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000" b="1" dirty="0" smtClean="0">
                <a:cs typeface="Tahoma" pitchFamily="34" charset="0"/>
              </a:rPr>
              <a:t>Transportation </a:t>
            </a:r>
            <a:r>
              <a:rPr lang="en-US" sz="2000" b="1" dirty="0">
                <a:cs typeface="Tahoma" pitchFamily="34" charset="0"/>
              </a:rPr>
              <a:t>Services Call Center</a:t>
            </a:r>
          </a:p>
          <a:p>
            <a:pPr marL="0" indent="0">
              <a:buNone/>
            </a:pPr>
            <a:r>
              <a:rPr lang="en-US" sz="1400" dirty="0"/>
              <a:t>Provides citizen and business customers with</a:t>
            </a:r>
            <a:br>
              <a:rPr lang="en-US" sz="1400" dirty="0"/>
            </a:br>
            <a:r>
              <a:rPr lang="en-US" sz="1400" dirty="0"/>
              <a:t>a single point-of-contact to request transportation                                    </a:t>
            </a:r>
            <a:br>
              <a:rPr lang="en-US" sz="1400" dirty="0"/>
            </a:br>
            <a:r>
              <a:rPr lang="en-US" sz="1400" dirty="0"/>
              <a:t>services, obtain information, or provide feedback</a:t>
            </a:r>
            <a:br>
              <a:rPr lang="en-US" sz="1400" dirty="0"/>
            </a:br>
            <a:r>
              <a:rPr lang="en-US" sz="1400" dirty="0"/>
              <a:t>through multiple channels of communications.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000066"/>
                </a:solidFill>
                <a:cs typeface="Tahoma" pitchFamily="34" charset="0"/>
              </a:rPr>
              <a:t>855-463-6848 • INDOT4U.com • INDOT@indot.in.gov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1400" dirty="0"/>
          </a:p>
        </p:txBody>
      </p:sp>
      <p:sp>
        <p:nvSpPr>
          <p:cNvPr id="12291" name="Title 3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Project Resources</a:t>
            </a:r>
          </a:p>
        </p:txBody>
      </p:sp>
      <p:pic>
        <p:nvPicPr>
          <p:cNvPr id="5" name="Content Placeholder 4" descr="District Mappt.PNG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3957" y="1119930"/>
            <a:ext cx="3100085" cy="4846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4971123"/>
            <a:ext cx="2257698" cy="99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6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 smtClean="0"/>
              <a:t>U.S. </a:t>
            </a:r>
            <a:r>
              <a:rPr lang="en-US" altLang="en-US" b="1" dirty="0"/>
              <a:t>41 Roadway Improvement 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914400"/>
            <a:ext cx="10515600" cy="5257800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b="1" dirty="0">
                <a:cs typeface="Tahoma" pitchFamily="34" charset="0"/>
              </a:rPr>
              <a:t>Purpose</a:t>
            </a:r>
          </a:p>
          <a:p>
            <a:pPr lvl="1" eaLnBrk="1" hangingPunct="1">
              <a:defRPr/>
            </a:pPr>
            <a:r>
              <a:rPr lang="en-US" dirty="0" smtClean="0">
                <a:cs typeface="Tahoma" pitchFamily="34" charset="0"/>
              </a:rPr>
              <a:t>Enhance mobility </a:t>
            </a:r>
            <a:r>
              <a:rPr lang="en-US" dirty="0">
                <a:cs typeface="Tahoma" pitchFamily="34" charset="0"/>
              </a:rPr>
              <a:t>on U.S. 41 in Town of St. John</a:t>
            </a:r>
          </a:p>
          <a:p>
            <a:pPr lvl="2" eaLnBrk="1" hangingPunct="1">
              <a:defRPr/>
            </a:pPr>
            <a:r>
              <a:rPr lang="en-US" dirty="0">
                <a:cs typeface="Tahoma" pitchFamily="34" charset="0"/>
              </a:rPr>
              <a:t>Provide lane to accommodate left turns  </a:t>
            </a:r>
          </a:p>
          <a:p>
            <a:pPr eaLnBrk="1" hangingPunct="1">
              <a:defRPr/>
            </a:pPr>
            <a:r>
              <a:rPr lang="en-US" b="1" dirty="0" smtClean="0">
                <a:cs typeface="Tahoma" pitchFamily="34" charset="0"/>
              </a:rPr>
              <a:t>Need</a:t>
            </a:r>
          </a:p>
          <a:p>
            <a:pPr lvl="1" eaLnBrk="1" hangingPunct="1">
              <a:defRPr/>
            </a:pPr>
            <a:r>
              <a:rPr lang="en-US" dirty="0" smtClean="0">
                <a:cs typeface="Tahoma" pitchFamily="34" charset="0"/>
              </a:rPr>
              <a:t>Allow space for vehicles to stop for left turns without impeding </a:t>
            </a:r>
            <a:r>
              <a:rPr lang="en-US" dirty="0" smtClean="0">
                <a:cs typeface="Tahoma" pitchFamily="34" charset="0"/>
              </a:rPr>
              <a:t>travel</a:t>
            </a:r>
            <a:br>
              <a:rPr lang="en-US" dirty="0" smtClean="0">
                <a:cs typeface="Tahoma" pitchFamily="34" charset="0"/>
              </a:rPr>
            </a:br>
            <a:r>
              <a:rPr lang="en-US" dirty="0" smtClean="0">
                <a:cs typeface="Tahoma" pitchFamily="34" charset="0"/>
              </a:rPr>
              <a:t>for </a:t>
            </a:r>
            <a:r>
              <a:rPr lang="en-US" dirty="0" smtClean="0">
                <a:cs typeface="Tahoma" pitchFamily="34" charset="0"/>
              </a:rPr>
              <a:t>through traffic </a:t>
            </a:r>
            <a:endParaRPr lang="en-US" dirty="0">
              <a:cs typeface="Tahoma" pitchFamily="34" charset="0"/>
            </a:endParaRPr>
          </a:p>
          <a:p>
            <a:pPr marL="914400" lvl="2" indent="0" eaLnBrk="1" hangingPunct="1">
              <a:buNone/>
              <a:defRPr/>
            </a:pPr>
            <a:r>
              <a:rPr 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 eaLnBrk="1" hangingPunct="1">
              <a:defRPr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 eaLnBrk="1" hangingPunct="1">
              <a:defRPr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None/>
              <a:defRPr/>
            </a:pPr>
            <a:endParaRPr lang="en-US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None/>
              <a:defRPr/>
            </a:pPr>
            <a:endParaRPr lang="en-US" dirty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defRPr/>
            </a:pPr>
            <a:endParaRPr lang="en-US" dirty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defRPr/>
            </a:pP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defRPr/>
            </a:pP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47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DO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 [Read-Only]" id="{FEA32192-9ABD-4312-B392-49E638B7030A}" vid="{E813C326-D958-4B52-B23C-AE2A6C217517}"/>
    </a:ext>
  </a:extLst>
</a:theme>
</file>

<file path=ppt/theme/theme2.xml><?xml version="1.0" encoding="utf-8"?>
<a:theme xmlns:a="http://schemas.openxmlformats.org/drawingml/2006/main" name="1_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 [Read-Only]" id="{FEA32192-9ABD-4312-B392-49E638B7030A}" vid="{2792E1F4-B8D7-4B47-955F-F727972522C6}"/>
    </a:ext>
  </a:extLst>
</a:theme>
</file>

<file path=ppt/theme/theme3.xml><?xml version="1.0" encoding="utf-8"?>
<a:theme xmlns:a="http://schemas.openxmlformats.org/drawingml/2006/main" name="2_Blank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 [Read-Only]" id="{FEA32192-9ABD-4312-B392-49E638B7030A}" vid="{EB3F3A31-7812-43B9-8B10-F338FF510AD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NEWINDOTpowerpointMARCH2017</Template>
  <TotalTime>0</TotalTime>
  <Words>932</Words>
  <Application>Microsoft Office PowerPoint</Application>
  <PresentationFormat>Widescreen</PresentationFormat>
  <Paragraphs>204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Tahoma</vt:lpstr>
      <vt:lpstr>INDOT Theme</vt:lpstr>
      <vt:lpstr>1_Title Slide</vt:lpstr>
      <vt:lpstr>2_Blank Slide</vt:lpstr>
      <vt:lpstr>U.S. 41 Roadway Improvement </vt:lpstr>
      <vt:lpstr>Welcome </vt:lpstr>
      <vt:lpstr>U.S. 41 Roadway Improvement  </vt:lpstr>
      <vt:lpstr>Project Stakeholders </vt:lpstr>
      <vt:lpstr>Project Development </vt:lpstr>
      <vt:lpstr>Environmental Analysis Phase    </vt:lpstr>
      <vt:lpstr>Environmental Analysis Phase   </vt:lpstr>
      <vt:lpstr>Project Resources</vt:lpstr>
      <vt:lpstr>U.S. 41 Roadway Improvement  </vt:lpstr>
      <vt:lpstr>Alternatives Considered </vt:lpstr>
      <vt:lpstr>Existing Conditions  </vt:lpstr>
      <vt:lpstr>Preferred Alternative </vt:lpstr>
      <vt:lpstr>Maintenance of Traffic </vt:lpstr>
      <vt:lpstr>Project Schedule   </vt:lpstr>
      <vt:lpstr>Submit Public Comments </vt:lpstr>
      <vt:lpstr>Next Steps </vt:lpstr>
      <vt:lpstr>Thank You </vt:lpstr>
      <vt:lpstr>Project Resources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2017-03-16T13:11:52Z</dcterms:created>
  <dcterms:modified xsi:type="dcterms:W3CDTF">2018-07-30T19:10:38Z</dcterms:modified>
</cp:coreProperties>
</file>