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6" r:id="rId18"/>
    <p:sldId id="272" r:id="rId19"/>
    <p:sldId id="273" r:id="rId20"/>
    <p:sldId id="274" r:id="rId21"/>
    <p:sldId id="275" r:id="rId22"/>
    <p:sldId id="277" r:id="rId23"/>
    <p:sldId id="278" r:id="rId24"/>
    <p:sldId id="279"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66EA50-8A27-465F-8388-948FFDD5E416}"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C82BEB-AEB6-4724-B4F3-B337BAB883EF}" type="slidenum">
              <a:rPr lang="en-US" smtClean="0"/>
              <a:t>‹#›</a:t>
            </a:fld>
            <a:endParaRPr lang="en-US"/>
          </a:p>
        </p:txBody>
      </p:sp>
    </p:spTree>
    <p:extLst>
      <p:ext uri="{BB962C8B-B14F-4D97-AF65-F5344CB8AC3E}">
        <p14:creationId xmlns:p14="http://schemas.microsoft.com/office/powerpoint/2010/main" val="130394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66EA50-8A27-465F-8388-948FFDD5E416}"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C82BEB-AEB6-4724-B4F3-B337BAB883EF}" type="slidenum">
              <a:rPr lang="en-US" smtClean="0"/>
              <a:t>‹#›</a:t>
            </a:fld>
            <a:endParaRPr lang="en-US"/>
          </a:p>
        </p:txBody>
      </p:sp>
    </p:spTree>
    <p:extLst>
      <p:ext uri="{BB962C8B-B14F-4D97-AF65-F5344CB8AC3E}">
        <p14:creationId xmlns:p14="http://schemas.microsoft.com/office/powerpoint/2010/main" val="1550473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66EA50-8A27-465F-8388-948FFDD5E416}"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C82BEB-AEB6-4724-B4F3-B337BAB883EF}" type="slidenum">
              <a:rPr lang="en-US" smtClean="0"/>
              <a:t>‹#›</a:t>
            </a:fld>
            <a:endParaRPr lang="en-US"/>
          </a:p>
        </p:txBody>
      </p:sp>
    </p:spTree>
    <p:extLst>
      <p:ext uri="{BB962C8B-B14F-4D97-AF65-F5344CB8AC3E}">
        <p14:creationId xmlns:p14="http://schemas.microsoft.com/office/powerpoint/2010/main" val="3182793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66EA50-8A27-465F-8388-948FFDD5E416}"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C82BEB-AEB6-4724-B4F3-B337BAB883EF}" type="slidenum">
              <a:rPr lang="en-US" smtClean="0"/>
              <a:t>‹#›</a:t>
            </a:fld>
            <a:endParaRPr lang="en-US"/>
          </a:p>
        </p:txBody>
      </p:sp>
    </p:spTree>
    <p:extLst>
      <p:ext uri="{BB962C8B-B14F-4D97-AF65-F5344CB8AC3E}">
        <p14:creationId xmlns:p14="http://schemas.microsoft.com/office/powerpoint/2010/main" val="298989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66EA50-8A27-465F-8388-948FFDD5E416}"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C82BEB-AEB6-4724-B4F3-B337BAB883EF}" type="slidenum">
              <a:rPr lang="en-US" smtClean="0"/>
              <a:t>‹#›</a:t>
            </a:fld>
            <a:endParaRPr lang="en-US"/>
          </a:p>
        </p:txBody>
      </p:sp>
    </p:spTree>
    <p:extLst>
      <p:ext uri="{BB962C8B-B14F-4D97-AF65-F5344CB8AC3E}">
        <p14:creationId xmlns:p14="http://schemas.microsoft.com/office/powerpoint/2010/main" val="2455016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66EA50-8A27-465F-8388-948FFDD5E416}" type="datetimeFigureOut">
              <a:rPr lang="en-US" smtClean="0"/>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C82BEB-AEB6-4724-B4F3-B337BAB883EF}" type="slidenum">
              <a:rPr lang="en-US" smtClean="0"/>
              <a:t>‹#›</a:t>
            </a:fld>
            <a:endParaRPr lang="en-US"/>
          </a:p>
        </p:txBody>
      </p:sp>
    </p:spTree>
    <p:extLst>
      <p:ext uri="{BB962C8B-B14F-4D97-AF65-F5344CB8AC3E}">
        <p14:creationId xmlns:p14="http://schemas.microsoft.com/office/powerpoint/2010/main" val="3885346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66EA50-8A27-465F-8388-948FFDD5E416}" type="datetimeFigureOut">
              <a:rPr lang="en-US" smtClean="0"/>
              <a:t>5/23/2017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C82BEB-AEB6-4724-B4F3-B337BAB883EF}" type="slidenum">
              <a:rPr lang="en-US" smtClean="0"/>
              <a:t>‹#›</a:t>
            </a:fld>
            <a:endParaRPr lang="en-US"/>
          </a:p>
        </p:txBody>
      </p:sp>
    </p:spTree>
    <p:extLst>
      <p:ext uri="{BB962C8B-B14F-4D97-AF65-F5344CB8AC3E}">
        <p14:creationId xmlns:p14="http://schemas.microsoft.com/office/powerpoint/2010/main" val="702705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66EA50-8A27-465F-8388-948FFDD5E416}" type="datetimeFigureOut">
              <a:rPr lang="en-US" smtClean="0"/>
              <a:t>5/23/2017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C82BEB-AEB6-4724-B4F3-B337BAB883EF}" type="slidenum">
              <a:rPr lang="en-US" smtClean="0"/>
              <a:t>‹#›</a:t>
            </a:fld>
            <a:endParaRPr lang="en-US"/>
          </a:p>
        </p:txBody>
      </p:sp>
    </p:spTree>
    <p:extLst>
      <p:ext uri="{BB962C8B-B14F-4D97-AF65-F5344CB8AC3E}">
        <p14:creationId xmlns:p14="http://schemas.microsoft.com/office/powerpoint/2010/main" val="3338244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66EA50-8A27-465F-8388-948FFDD5E416}" type="datetimeFigureOut">
              <a:rPr lang="en-US" smtClean="0"/>
              <a:t>5/23/2017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C82BEB-AEB6-4724-B4F3-B337BAB883EF}" type="slidenum">
              <a:rPr lang="en-US" smtClean="0"/>
              <a:t>‹#›</a:t>
            </a:fld>
            <a:endParaRPr lang="en-US"/>
          </a:p>
        </p:txBody>
      </p:sp>
    </p:spTree>
    <p:extLst>
      <p:ext uri="{BB962C8B-B14F-4D97-AF65-F5344CB8AC3E}">
        <p14:creationId xmlns:p14="http://schemas.microsoft.com/office/powerpoint/2010/main" val="2999244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66EA50-8A27-465F-8388-948FFDD5E416}" type="datetimeFigureOut">
              <a:rPr lang="en-US" smtClean="0"/>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C82BEB-AEB6-4724-B4F3-B337BAB883EF}" type="slidenum">
              <a:rPr lang="en-US" smtClean="0"/>
              <a:t>‹#›</a:t>
            </a:fld>
            <a:endParaRPr lang="en-US"/>
          </a:p>
        </p:txBody>
      </p:sp>
    </p:spTree>
    <p:extLst>
      <p:ext uri="{BB962C8B-B14F-4D97-AF65-F5344CB8AC3E}">
        <p14:creationId xmlns:p14="http://schemas.microsoft.com/office/powerpoint/2010/main" val="668160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66EA50-8A27-465F-8388-948FFDD5E416}" type="datetimeFigureOut">
              <a:rPr lang="en-US" smtClean="0"/>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C82BEB-AEB6-4724-B4F3-B337BAB883EF}" type="slidenum">
              <a:rPr lang="en-US" smtClean="0"/>
              <a:t>‹#›</a:t>
            </a:fld>
            <a:endParaRPr lang="en-US"/>
          </a:p>
        </p:txBody>
      </p:sp>
    </p:spTree>
    <p:extLst>
      <p:ext uri="{BB962C8B-B14F-4D97-AF65-F5344CB8AC3E}">
        <p14:creationId xmlns:p14="http://schemas.microsoft.com/office/powerpoint/2010/main" val="218990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66EA50-8A27-465F-8388-948FFDD5E416}" type="datetimeFigureOut">
              <a:rPr lang="en-US" smtClean="0"/>
              <a:t>5/23/2017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C82BEB-AEB6-4724-B4F3-B337BAB883EF}" type="slidenum">
              <a:rPr lang="en-US" smtClean="0"/>
              <a:t>‹#›</a:t>
            </a:fld>
            <a:endParaRPr lang="en-US"/>
          </a:p>
        </p:txBody>
      </p:sp>
    </p:spTree>
    <p:extLst>
      <p:ext uri="{BB962C8B-B14F-4D97-AF65-F5344CB8AC3E}">
        <p14:creationId xmlns:p14="http://schemas.microsoft.com/office/powerpoint/2010/main" val="4125304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justice.gov/crt/fcs/T6manua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VI Complaints</a:t>
            </a:r>
            <a:endParaRPr lang="en-US" dirty="0"/>
          </a:p>
        </p:txBody>
      </p:sp>
      <p:sp>
        <p:nvSpPr>
          <p:cNvPr id="3" name="Subtitle 2"/>
          <p:cNvSpPr>
            <a:spLocks noGrp="1"/>
          </p:cNvSpPr>
          <p:nvPr>
            <p:ph type="subTitle" idx="1"/>
          </p:nvPr>
        </p:nvSpPr>
        <p:spPr/>
        <p:txBody>
          <a:bodyPr/>
          <a:lstStyle/>
          <a:p>
            <a:r>
              <a:rPr lang="en-US" dirty="0" smtClean="0"/>
              <a:t>Ken Woodruff</a:t>
            </a:r>
          </a:p>
          <a:p>
            <a:r>
              <a:rPr lang="en-US" dirty="0" smtClean="0"/>
              <a:t>Civil Rights Program Manager</a:t>
            </a:r>
          </a:p>
          <a:p>
            <a:r>
              <a:rPr lang="en-US" dirty="0" smtClean="0"/>
              <a:t>FHWA Indiana Division</a:t>
            </a:r>
            <a:endParaRPr lang="en-US" dirty="0"/>
          </a:p>
        </p:txBody>
      </p:sp>
    </p:spTree>
    <p:extLst>
      <p:ext uri="{BB962C8B-B14F-4D97-AF65-F5344CB8AC3E}">
        <p14:creationId xmlns:p14="http://schemas.microsoft.com/office/powerpoint/2010/main" val="1262826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Procedures for Filing a T6 Compliant</a:t>
            </a:r>
            <a:endParaRPr lang="en-US" dirty="0"/>
          </a:p>
        </p:txBody>
      </p:sp>
      <p:sp>
        <p:nvSpPr>
          <p:cNvPr id="3" name="Content Placeholder 2"/>
          <p:cNvSpPr>
            <a:spLocks noGrp="1"/>
          </p:cNvSpPr>
          <p:nvPr>
            <p:ph idx="1"/>
          </p:nvPr>
        </p:nvSpPr>
        <p:spPr/>
        <p:txBody>
          <a:bodyPr/>
          <a:lstStyle/>
          <a:p>
            <a:r>
              <a:rPr lang="en-US" u="sng" dirty="0" smtClean="0"/>
              <a:t>What Should a Look Like</a:t>
            </a:r>
            <a:r>
              <a:rPr lang="en-US" dirty="0" smtClean="0"/>
              <a:t>? – </a:t>
            </a:r>
          </a:p>
          <a:p>
            <a:pPr lvl="1"/>
            <a:r>
              <a:rPr lang="en-US" dirty="0" smtClean="0"/>
              <a:t>Complaints MUST be in writing and signed.</a:t>
            </a:r>
          </a:p>
          <a:p>
            <a:pPr lvl="1"/>
            <a:endParaRPr lang="en-US" dirty="0" smtClean="0"/>
          </a:p>
          <a:p>
            <a:pPr lvl="1"/>
            <a:r>
              <a:rPr lang="en-US" dirty="0" smtClean="0"/>
              <a:t>Filed by mail, fax, in-person, email…or PHONE</a:t>
            </a:r>
          </a:p>
          <a:p>
            <a:pPr lvl="2"/>
            <a:r>
              <a:rPr lang="en-US" dirty="0" smtClean="0"/>
              <a:t>HOWEVER &gt;&gt; if by phone the agency must transcribe the discussion,  then meet with or send the transcripts to the complainant for edits and signature.</a:t>
            </a:r>
          </a:p>
          <a:p>
            <a:pPr lvl="2"/>
            <a:r>
              <a:rPr lang="en-US" dirty="0" smtClean="0"/>
              <a:t>The complaint drives the investigation, so an accurate understanding of the issue(s) is important.</a:t>
            </a:r>
            <a:endParaRPr lang="en-US" dirty="0"/>
          </a:p>
        </p:txBody>
      </p:sp>
    </p:spTree>
    <p:extLst>
      <p:ext uri="{BB962C8B-B14F-4D97-AF65-F5344CB8AC3E}">
        <p14:creationId xmlns:p14="http://schemas.microsoft.com/office/powerpoint/2010/main" val="3132113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Procedures for Filing a </a:t>
            </a:r>
            <a:r>
              <a:rPr lang="en-US" dirty="0" smtClean="0"/>
              <a:t>T6 Compliant</a:t>
            </a:r>
            <a:endParaRPr lang="en-US" dirty="0"/>
          </a:p>
        </p:txBody>
      </p:sp>
      <p:sp>
        <p:nvSpPr>
          <p:cNvPr id="3" name="Content Placeholder 2"/>
          <p:cNvSpPr>
            <a:spLocks noGrp="1"/>
          </p:cNvSpPr>
          <p:nvPr>
            <p:ph idx="1"/>
          </p:nvPr>
        </p:nvSpPr>
        <p:spPr/>
        <p:txBody>
          <a:bodyPr>
            <a:normAutofit fontScale="92500"/>
          </a:bodyPr>
          <a:lstStyle/>
          <a:p>
            <a:r>
              <a:rPr lang="en-US" u="sng" dirty="0" smtClean="0"/>
              <a:t>Complaints should contain</a:t>
            </a:r>
            <a:r>
              <a:rPr lang="en-US" dirty="0" smtClean="0"/>
              <a:t>:</a:t>
            </a:r>
          </a:p>
          <a:p>
            <a:pPr lvl="1"/>
            <a:r>
              <a:rPr lang="en-US" dirty="0" smtClean="0"/>
              <a:t>A written explanation of what has happened</a:t>
            </a:r>
          </a:p>
          <a:p>
            <a:pPr lvl="1"/>
            <a:r>
              <a:rPr lang="en-US" dirty="0" smtClean="0"/>
              <a:t>The date that the discrimination last occurred and if on-going</a:t>
            </a:r>
          </a:p>
          <a:p>
            <a:pPr lvl="1"/>
            <a:r>
              <a:rPr lang="en-US" dirty="0" smtClean="0"/>
              <a:t>A way to contact the complainant</a:t>
            </a:r>
          </a:p>
          <a:p>
            <a:pPr lvl="1"/>
            <a:r>
              <a:rPr lang="en-US" dirty="0" smtClean="0"/>
              <a:t>The basis of the complaint (race, color, national origin)</a:t>
            </a:r>
          </a:p>
          <a:p>
            <a:pPr lvl="1"/>
            <a:r>
              <a:rPr lang="en-US" dirty="0" smtClean="0"/>
              <a:t>Identification of the person/people alleged to have discriminated</a:t>
            </a:r>
          </a:p>
          <a:p>
            <a:pPr lvl="1"/>
            <a:r>
              <a:rPr lang="en-US" dirty="0" smtClean="0"/>
              <a:t>The facts and circumstances that lead to the allegation</a:t>
            </a:r>
          </a:p>
          <a:p>
            <a:pPr lvl="1"/>
            <a:endParaRPr lang="en-US" dirty="0" smtClean="0"/>
          </a:p>
          <a:p>
            <a:pPr lvl="1"/>
            <a:endParaRPr lang="en-US" dirty="0"/>
          </a:p>
        </p:txBody>
      </p:sp>
    </p:spTree>
    <p:extLst>
      <p:ext uri="{BB962C8B-B14F-4D97-AF65-F5344CB8AC3E}">
        <p14:creationId xmlns:p14="http://schemas.microsoft.com/office/powerpoint/2010/main" val="477359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Procedures for Filing a </a:t>
            </a:r>
            <a:r>
              <a:rPr lang="en-US" dirty="0" smtClean="0"/>
              <a:t>T6 Compliant</a:t>
            </a:r>
            <a:endParaRPr lang="en-US" dirty="0"/>
          </a:p>
        </p:txBody>
      </p:sp>
      <p:sp>
        <p:nvSpPr>
          <p:cNvPr id="3" name="Content Placeholder 2"/>
          <p:cNvSpPr>
            <a:spLocks noGrp="1"/>
          </p:cNvSpPr>
          <p:nvPr>
            <p:ph idx="1"/>
          </p:nvPr>
        </p:nvSpPr>
        <p:spPr/>
        <p:txBody>
          <a:bodyPr/>
          <a:lstStyle/>
          <a:p>
            <a:r>
              <a:rPr lang="en-US" u="sng" dirty="0" smtClean="0"/>
              <a:t>How are Complaints Routed</a:t>
            </a:r>
            <a:r>
              <a:rPr lang="en-US" dirty="0" smtClean="0"/>
              <a:t>?</a:t>
            </a:r>
          </a:p>
          <a:p>
            <a:pPr lvl="1"/>
            <a:r>
              <a:rPr lang="en-US" dirty="0" smtClean="0"/>
              <a:t>FHWA Division Offices do not investigate Title VI Complaints</a:t>
            </a:r>
          </a:p>
          <a:p>
            <a:pPr lvl="1"/>
            <a:r>
              <a:rPr lang="en-US" dirty="0" smtClean="0"/>
              <a:t>State DOTs/Recipients/Subrecipients should not investigate themselves.  </a:t>
            </a:r>
          </a:p>
          <a:p>
            <a:pPr lvl="2"/>
            <a:r>
              <a:rPr lang="en-US" dirty="0" smtClean="0"/>
              <a:t>Example: Person files a complaint against a State DOT, that SDOT would forward the complaint to the FHWA Division Office, then that would be forwarded to FHWA Office of Civil Rights (FHWA-HCR) in Washington DC </a:t>
            </a:r>
          </a:p>
          <a:p>
            <a:endParaRPr lang="en-US" dirty="0"/>
          </a:p>
        </p:txBody>
      </p:sp>
    </p:spTree>
    <p:extLst>
      <p:ext uri="{BB962C8B-B14F-4D97-AF65-F5344CB8AC3E}">
        <p14:creationId xmlns:p14="http://schemas.microsoft.com/office/powerpoint/2010/main" val="2863816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Procedures for Filing a T6 Compliant</a:t>
            </a:r>
          </a:p>
        </p:txBody>
      </p:sp>
      <p:sp>
        <p:nvSpPr>
          <p:cNvPr id="3" name="Content Placeholder 2"/>
          <p:cNvSpPr>
            <a:spLocks noGrp="1"/>
          </p:cNvSpPr>
          <p:nvPr>
            <p:ph idx="1"/>
          </p:nvPr>
        </p:nvSpPr>
        <p:spPr/>
        <p:txBody>
          <a:bodyPr/>
          <a:lstStyle/>
          <a:p>
            <a:r>
              <a:rPr lang="en-US" u="sng" dirty="0"/>
              <a:t>How are Complaints Routed</a:t>
            </a:r>
            <a:r>
              <a:rPr lang="en-US" dirty="0" smtClean="0"/>
              <a:t>?</a:t>
            </a:r>
          </a:p>
          <a:p>
            <a:pPr lvl="1"/>
            <a:r>
              <a:rPr lang="en-US" dirty="0" smtClean="0"/>
              <a:t>If a SDOT receives a complaint about a subrecipient, then the State may investigate the subrecipient or the State can refer the matter to FHWA-HCR</a:t>
            </a:r>
          </a:p>
          <a:p>
            <a:pPr lvl="1"/>
            <a:r>
              <a:rPr lang="en-US" dirty="0" smtClean="0"/>
              <a:t>If the FHWA Division Office receives a complaint about the SDOT, then it is referred to HCR for investigation</a:t>
            </a:r>
            <a:endParaRPr lang="en-US" dirty="0"/>
          </a:p>
          <a:p>
            <a:pPr lvl="1"/>
            <a:endParaRPr lang="en-US" dirty="0"/>
          </a:p>
        </p:txBody>
      </p:sp>
    </p:spTree>
    <p:extLst>
      <p:ext uri="{BB962C8B-B14F-4D97-AF65-F5344CB8AC3E}">
        <p14:creationId xmlns:p14="http://schemas.microsoft.com/office/powerpoint/2010/main" val="1467875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Processing T6 Complaints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Send complainant an acknowledgement letter (include timeline in your T6 complaint procedures).  Let the complainant(s) know your agency has received their complaint</a:t>
            </a:r>
          </a:p>
          <a:p>
            <a:r>
              <a:rPr lang="en-US" dirty="0" smtClean="0"/>
              <a:t>The agency in receipt of the complaint must determine if the complaint is “accepted”, “referred” or “dismissed”</a:t>
            </a:r>
          </a:p>
          <a:p>
            <a:r>
              <a:rPr lang="en-US" dirty="0" smtClean="0"/>
              <a:t>These decision are based solely on the facts in the case.  </a:t>
            </a:r>
          </a:p>
          <a:p>
            <a:pPr lvl="1"/>
            <a:r>
              <a:rPr lang="en-US" dirty="0" smtClean="0"/>
              <a:t>Investigators must look for the truth, and not advocate during the fact-finding.  </a:t>
            </a:r>
            <a:endParaRPr lang="en-US" dirty="0"/>
          </a:p>
        </p:txBody>
      </p:sp>
    </p:spTree>
    <p:extLst>
      <p:ext uri="{BB962C8B-B14F-4D97-AF65-F5344CB8AC3E}">
        <p14:creationId xmlns:p14="http://schemas.microsoft.com/office/powerpoint/2010/main" val="1720415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Potential Outcomes for a T6 Complaint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Accept: Complaint meets all the required timelines or timelines are waived, contains sufficient information is provided to make a prima facie case of discrimination, and is a matter pertaining to the agency’s jurisdiction</a:t>
            </a:r>
          </a:p>
          <a:p>
            <a:pPr marL="0" indent="0">
              <a:buNone/>
            </a:pPr>
            <a:endParaRPr lang="en-US" dirty="0" smtClean="0"/>
          </a:p>
          <a:p>
            <a:r>
              <a:rPr lang="en-US" dirty="0" smtClean="0"/>
              <a:t>Preliminary Review: It is unclear whether a prima facie case can be established.  The matter can be either dismissed as not sufficient to establish discrimination occurred, or the agency can seek additional facts.</a:t>
            </a:r>
          </a:p>
          <a:p>
            <a:pPr lvl="1"/>
            <a:r>
              <a:rPr lang="en-US" dirty="0" smtClean="0"/>
              <a:t>Note that it is the complainants responsibility to provide evidence of discrimination…though an agency may (should) seek corroborating information.</a:t>
            </a:r>
          </a:p>
          <a:p>
            <a:endParaRPr lang="en-US" dirty="0" smtClean="0"/>
          </a:p>
        </p:txBody>
      </p:sp>
    </p:spTree>
    <p:extLst>
      <p:ext uri="{BB962C8B-B14F-4D97-AF65-F5344CB8AC3E}">
        <p14:creationId xmlns:p14="http://schemas.microsoft.com/office/powerpoint/2010/main" val="3196675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Potential Outcomes for a T6 Complaint</a:t>
            </a:r>
          </a:p>
        </p:txBody>
      </p:sp>
      <p:sp>
        <p:nvSpPr>
          <p:cNvPr id="3" name="Content Placeholder 2"/>
          <p:cNvSpPr>
            <a:spLocks noGrp="1"/>
          </p:cNvSpPr>
          <p:nvPr>
            <p:ph idx="1"/>
          </p:nvPr>
        </p:nvSpPr>
        <p:spPr/>
        <p:txBody>
          <a:bodyPr>
            <a:normAutofit fontScale="92500" lnSpcReduction="20000"/>
          </a:bodyPr>
          <a:lstStyle/>
          <a:p>
            <a:r>
              <a:rPr lang="en-US" u="sng" dirty="0"/>
              <a:t>Procedural </a:t>
            </a:r>
            <a:r>
              <a:rPr lang="en-US" u="sng" dirty="0" smtClean="0"/>
              <a:t>Dismissal</a:t>
            </a:r>
            <a:r>
              <a:rPr lang="en-US" dirty="0" smtClean="0"/>
              <a:t>: If a complaint is not filed timely and no extension is granted, not signed or there are other procedural shortcomings.  </a:t>
            </a:r>
            <a:endParaRPr lang="en-US" dirty="0"/>
          </a:p>
          <a:p>
            <a:r>
              <a:rPr lang="en-US" u="sng" dirty="0" smtClean="0"/>
              <a:t>Referral/Dismissal</a:t>
            </a:r>
            <a:r>
              <a:rPr lang="en-US" dirty="0" smtClean="0"/>
              <a:t>: </a:t>
            </a:r>
          </a:p>
          <a:p>
            <a:pPr lvl="1"/>
            <a:r>
              <a:rPr lang="en-US" dirty="0" smtClean="0"/>
              <a:t>If the Agency given the complaint lacks jurisdiction over the matter, but complaint is otherwise submitted in a timely manner it will either be: </a:t>
            </a:r>
          </a:p>
          <a:p>
            <a:pPr lvl="2"/>
            <a:r>
              <a:rPr lang="en-US" u="sng" dirty="0" smtClean="0"/>
              <a:t>Referred</a:t>
            </a:r>
            <a:r>
              <a:rPr lang="en-US" dirty="0" smtClean="0"/>
              <a:t>  to the agency that is authorized to handle the matter  			</a:t>
            </a:r>
          </a:p>
          <a:p>
            <a:pPr marL="3657600" lvl="8" indent="0">
              <a:buNone/>
            </a:pPr>
            <a:r>
              <a:rPr lang="en-US" dirty="0" smtClean="0"/>
              <a:t>-OR-</a:t>
            </a:r>
          </a:p>
          <a:p>
            <a:pPr lvl="2"/>
            <a:r>
              <a:rPr lang="en-US" u="sng" dirty="0" smtClean="0"/>
              <a:t>Dismissed</a:t>
            </a:r>
            <a:r>
              <a:rPr lang="en-US" dirty="0" smtClean="0"/>
              <a:t> and the complainant will be provided information as to how to contact the agency that does have jurisdiction</a:t>
            </a:r>
            <a:endParaRPr lang="en-US" dirty="0"/>
          </a:p>
        </p:txBody>
      </p:sp>
    </p:spTree>
    <p:extLst>
      <p:ext uri="{BB962C8B-B14F-4D97-AF65-F5344CB8AC3E}">
        <p14:creationId xmlns:p14="http://schemas.microsoft.com/office/powerpoint/2010/main" val="2041748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636" y="2719388"/>
            <a:ext cx="8229600" cy="1143000"/>
          </a:xfrm>
        </p:spPr>
        <p:txBody>
          <a:bodyPr>
            <a:normAutofit/>
          </a:bodyPr>
          <a:lstStyle/>
          <a:p>
            <a:r>
              <a:rPr lang="en-US" sz="6000" b="1" u="sng" dirty="0" smtClean="0"/>
              <a:t>WAKE UP!!!!</a:t>
            </a:r>
            <a:endParaRPr lang="en-US" sz="6000" b="1" u="sng" dirty="0"/>
          </a:p>
        </p:txBody>
      </p:sp>
      <p:pic>
        <p:nvPicPr>
          <p:cNvPr id="1026" name="Picture 2" descr="C:\Users\Kenneth.Woodruff\AppData\Local\Microsoft\Windows\Temporary Internet Files\Content.IE5\8LWIC4RH\sleepy03[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675" y="3137952"/>
            <a:ext cx="3455377" cy="331047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Kenneth.Woodruff\AppData\Local\Microsoft\Windows\Temporary Internet Files\Content.IE5\OEZ8OB7K\sleep-deprived[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199" y="836713"/>
            <a:ext cx="3105455" cy="205888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Kenneth.Woodruff\AppData\Local\Microsoft\Windows\Temporary Internet Files\Content.IE5\8LWIC4RH\la-bella1[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556" y="3776214"/>
            <a:ext cx="3239097" cy="242932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Kenneth.Woodruff\AppData\Local\Microsoft\Windows\Temporary Internet Files\Content.IE5\L88FL31R\sleep_twins[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2772" y="836713"/>
            <a:ext cx="3507252" cy="2058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2634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Timeframes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For State DOTs – 23 CFR Part 2009(b)(3) requires investigations be completed within 60 days from the receipt of a complaint.</a:t>
            </a:r>
          </a:p>
          <a:p>
            <a:r>
              <a:rPr lang="en-US" dirty="0" smtClean="0"/>
              <a:t>Spell timeframes out in your complaint procedures.</a:t>
            </a:r>
          </a:p>
          <a:p>
            <a:pPr lvl="1"/>
            <a:r>
              <a:rPr lang="en-US" dirty="0" smtClean="0"/>
              <a:t>Acknowledgement Letter</a:t>
            </a:r>
          </a:p>
          <a:p>
            <a:pPr lvl="1"/>
            <a:r>
              <a:rPr lang="en-US" dirty="0" smtClean="0"/>
              <a:t>Initial Investigation</a:t>
            </a:r>
          </a:p>
          <a:p>
            <a:pPr lvl="1"/>
            <a:r>
              <a:rPr lang="en-US" dirty="0" smtClean="0"/>
              <a:t>Complaint Report</a:t>
            </a:r>
          </a:p>
          <a:p>
            <a:pPr lvl="1"/>
            <a:r>
              <a:rPr lang="en-US" dirty="0" smtClean="0"/>
              <a:t>Corrective Action Plan</a:t>
            </a:r>
          </a:p>
          <a:p>
            <a:pPr lvl="2"/>
            <a:r>
              <a:rPr lang="en-US" dirty="0" smtClean="0"/>
              <a:t>Establish realistic and aggressive timelines for remedies</a:t>
            </a:r>
          </a:p>
          <a:p>
            <a:pPr lvl="1"/>
            <a:endParaRPr lang="en-US" dirty="0" smtClean="0"/>
          </a:p>
        </p:txBody>
      </p:sp>
    </p:spTree>
    <p:extLst>
      <p:ext uri="{BB962C8B-B14F-4D97-AF65-F5344CB8AC3E}">
        <p14:creationId xmlns:p14="http://schemas.microsoft.com/office/powerpoint/2010/main" val="26231225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Agencies </a:t>
            </a:r>
            <a:r>
              <a:rPr lang="en-US" dirty="0"/>
              <a:t>G</a:t>
            </a:r>
            <a:r>
              <a:rPr lang="en-US" dirty="0" smtClean="0"/>
              <a:t>ather Information</a:t>
            </a:r>
            <a:endParaRPr lang="en-US" dirty="0"/>
          </a:p>
        </p:txBody>
      </p:sp>
      <p:sp>
        <p:nvSpPr>
          <p:cNvPr id="3" name="Content Placeholder 2"/>
          <p:cNvSpPr>
            <a:spLocks noGrp="1"/>
          </p:cNvSpPr>
          <p:nvPr>
            <p:ph idx="1"/>
          </p:nvPr>
        </p:nvSpPr>
        <p:spPr/>
        <p:txBody>
          <a:bodyPr>
            <a:normAutofit fontScale="92500"/>
          </a:bodyPr>
          <a:lstStyle/>
          <a:p>
            <a:r>
              <a:rPr lang="en-US" dirty="0" smtClean="0"/>
              <a:t>Recipients are required to keep detailed records on how they are complying with Title VI </a:t>
            </a:r>
          </a:p>
          <a:p>
            <a:pPr lvl="1"/>
            <a:r>
              <a:rPr lang="en-US" dirty="0" smtClean="0"/>
              <a:t>Annual Title VI Plan</a:t>
            </a:r>
          </a:p>
          <a:p>
            <a:pPr lvl="1"/>
            <a:r>
              <a:rPr lang="en-US" dirty="0" smtClean="0"/>
              <a:t>Make monitoring data available to investigating agencies.</a:t>
            </a:r>
          </a:p>
          <a:p>
            <a:r>
              <a:rPr lang="en-US" dirty="0" smtClean="0"/>
              <a:t>Follow USDOJ’s guidance in their Complaint Investigation Procedures Manual</a:t>
            </a:r>
          </a:p>
          <a:p>
            <a:r>
              <a:rPr lang="en-US" dirty="0" smtClean="0"/>
              <a:t> Seek relevant documents (primary</a:t>
            </a:r>
            <a:r>
              <a:rPr lang="en-US" dirty="0"/>
              <a:t>, secondary, </a:t>
            </a:r>
            <a:r>
              <a:rPr lang="en-US" dirty="0" smtClean="0"/>
              <a:t>tertiary), conduct interviews, conduct site visits... </a:t>
            </a:r>
            <a:endParaRPr lang="en-US" dirty="0"/>
          </a:p>
        </p:txBody>
      </p:sp>
    </p:spTree>
    <p:extLst>
      <p:ext uri="{BB962C8B-B14F-4D97-AF65-F5344CB8AC3E}">
        <p14:creationId xmlns:p14="http://schemas.microsoft.com/office/powerpoint/2010/main" val="2181065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Complaint Laws &amp; Regulations</a:t>
            </a:r>
            <a:endParaRPr lang="en-US" dirty="0"/>
          </a:p>
        </p:txBody>
      </p:sp>
      <p:sp>
        <p:nvSpPr>
          <p:cNvPr id="3" name="Content Placeholder 2"/>
          <p:cNvSpPr>
            <a:spLocks noGrp="1"/>
          </p:cNvSpPr>
          <p:nvPr>
            <p:ph idx="1"/>
          </p:nvPr>
        </p:nvSpPr>
        <p:spPr/>
        <p:txBody>
          <a:bodyPr/>
          <a:lstStyle/>
          <a:p>
            <a:r>
              <a:rPr lang="en-US" dirty="0" smtClean="0"/>
              <a:t>Title VI of the Civil </a:t>
            </a:r>
            <a:r>
              <a:rPr lang="en-US" dirty="0"/>
              <a:t>R</a:t>
            </a:r>
            <a:r>
              <a:rPr lang="en-US" dirty="0" smtClean="0"/>
              <a:t>ights Act of 1964 </a:t>
            </a:r>
          </a:p>
          <a:p>
            <a:pPr lvl="1"/>
            <a:r>
              <a:rPr lang="en-US" dirty="0" smtClean="0"/>
              <a:t>42 USC 2000d</a:t>
            </a:r>
          </a:p>
          <a:p>
            <a:r>
              <a:rPr lang="en-US" dirty="0" smtClean="0"/>
              <a:t>US Department of Justice </a:t>
            </a:r>
          </a:p>
          <a:p>
            <a:pPr lvl="1"/>
            <a:r>
              <a:rPr lang="en-US" dirty="0" smtClean="0"/>
              <a:t>28 CFR Part 42</a:t>
            </a:r>
          </a:p>
          <a:p>
            <a:r>
              <a:rPr lang="en-US" dirty="0" smtClean="0"/>
              <a:t>US Department of Transportation </a:t>
            </a:r>
          </a:p>
          <a:p>
            <a:pPr lvl="1"/>
            <a:r>
              <a:rPr lang="en-US" dirty="0" smtClean="0"/>
              <a:t>49 CFR Part 21.11</a:t>
            </a:r>
          </a:p>
          <a:p>
            <a:r>
              <a:rPr lang="en-US" dirty="0" smtClean="0"/>
              <a:t>Federal Highway Administration </a:t>
            </a:r>
          </a:p>
          <a:p>
            <a:pPr lvl="1"/>
            <a:r>
              <a:rPr lang="en-US" dirty="0" smtClean="0"/>
              <a:t>23 CFR Part 200.9(b)(3)</a:t>
            </a:r>
            <a:endParaRPr lang="en-US" dirty="0"/>
          </a:p>
        </p:txBody>
      </p:sp>
    </p:spTree>
    <p:extLst>
      <p:ext uri="{BB962C8B-B14F-4D97-AF65-F5344CB8AC3E}">
        <p14:creationId xmlns:p14="http://schemas.microsoft.com/office/powerpoint/2010/main" val="24575738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Potential Outcomes of Investigation</a:t>
            </a:r>
            <a:endParaRPr lang="en-US" dirty="0"/>
          </a:p>
        </p:txBody>
      </p:sp>
      <p:sp>
        <p:nvSpPr>
          <p:cNvPr id="3" name="Content Placeholder 2"/>
          <p:cNvSpPr>
            <a:spLocks noGrp="1"/>
          </p:cNvSpPr>
          <p:nvPr>
            <p:ph idx="1"/>
          </p:nvPr>
        </p:nvSpPr>
        <p:spPr/>
        <p:txBody>
          <a:bodyPr>
            <a:normAutofit/>
          </a:bodyPr>
          <a:lstStyle/>
          <a:p>
            <a:r>
              <a:rPr lang="en-US" dirty="0" smtClean="0"/>
              <a:t>Finding of No Violation</a:t>
            </a:r>
          </a:p>
          <a:p>
            <a:r>
              <a:rPr lang="en-US" dirty="0" smtClean="0"/>
              <a:t>Fails to Comply with Title VI</a:t>
            </a:r>
          </a:p>
          <a:p>
            <a:pPr lvl="1"/>
            <a:r>
              <a:rPr lang="en-US" dirty="0" smtClean="0"/>
              <a:t>Resolved Informally by Agreement</a:t>
            </a:r>
          </a:p>
          <a:p>
            <a:pPr lvl="2"/>
            <a:r>
              <a:rPr lang="en-US" dirty="0" smtClean="0"/>
              <a:t>Mutually agreed by “Complainant and Respondent” </a:t>
            </a:r>
          </a:p>
          <a:p>
            <a:pPr lvl="1"/>
            <a:r>
              <a:rPr lang="en-US" dirty="0" smtClean="0"/>
              <a:t>Letter of Finding (LOF) Issued </a:t>
            </a:r>
          </a:p>
          <a:p>
            <a:pPr lvl="2"/>
            <a:r>
              <a:rPr lang="en-US" dirty="0" smtClean="0"/>
              <a:t>“Noncompliance”</a:t>
            </a:r>
          </a:p>
          <a:p>
            <a:pPr lvl="2"/>
            <a:r>
              <a:rPr lang="en-US" dirty="0" smtClean="0"/>
              <a:t>Corrective Action Plan within 90-days</a:t>
            </a:r>
          </a:p>
          <a:p>
            <a:pPr lvl="3"/>
            <a:r>
              <a:rPr lang="en-US" dirty="0" smtClean="0"/>
              <a:t>Outlines the Issue(s) and the proposed solution(s)</a:t>
            </a:r>
          </a:p>
          <a:p>
            <a:pPr lvl="3"/>
            <a:r>
              <a:rPr lang="en-US" dirty="0" smtClean="0"/>
              <a:t>Submitted for Approval to Investigating Agency</a:t>
            </a:r>
          </a:p>
        </p:txBody>
      </p:sp>
    </p:spTree>
    <p:extLst>
      <p:ext uri="{BB962C8B-B14F-4D97-AF65-F5344CB8AC3E}">
        <p14:creationId xmlns:p14="http://schemas.microsoft.com/office/powerpoint/2010/main" val="3681539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Letter of Finding</a:t>
            </a:r>
            <a:endParaRPr lang="en-US" dirty="0"/>
          </a:p>
        </p:txBody>
      </p:sp>
      <p:sp>
        <p:nvSpPr>
          <p:cNvPr id="3" name="Content Placeholder 2"/>
          <p:cNvSpPr>
            <a:spLocks noGrp="1"/>
          </p:cNvSpPr>
          <p:nvPr>
            <p:ph idx="1"/>
          </p:nvPr>
        </p:nvSpPr>
        <p:spPr/>
        <p:txBody>
          <a:bodyPr/>
          <a:lstStyle/>
          <a:p>
            <a:r>
              <a:rPr lang="en-US" dirty="0" smtClean="0"/>
              <a:t>If the Investigating Agency Approves the Action Plan:</a:t>
            </a:r>
          </a:p>
          <a:p>
            <a:pPr lvl="1"/>
            <a:r>
              <a:rPr lang="en-US" dirty="0" smtClean="0"/>
              <a:t>The respondent will be provided a “reasonable time” to implement the plan. </a:t>
            </a:r>
          </a:p>
          <a:p>
            <a:pPr lvl="1"/>
            <a:r>
              <a:rPr lang="en-US" dirty="0" smtClean="0"/>
              <a:t>At the end of the timeline, the investigating agency will assess if the respondent has sufficiently addressed the violation  </a:t>
            </a:r>
            <a:endParaRPr lang="en-US" dirty="0"/>
          </a:p>
        </p:txBody>
      </p:sp>
    </p:spTree>
    <p:extLst>
      <p:ext uri="{BB962C8B-B14F-4D97-AF65-F5344CB8AC3E}">
        <p14:creationId xmlns:p14="http://schemas.microsoft.com/office/powerpoint/2010/main" val="171160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Misc. Thoughts</a:t>
            </a:r>
            <a:endParaRPr lang="en-US" dirty="0"/>
          </a:p>
        </p:txBody>
      </p:sp>
      <p:sp>
        <p:nvSpPr>
          <p:cNvPr id="3" name="Content Placeholder 2"/>
          <p:cNvSpPr>
            <a:spLocks noGrp="1"/>
          </p:cNvSpPr>
          <p:nvPr>
            <p:ph idx="1"/>
          </p:nvPr>
        </p:nvSpPr>
        <p:spPr/>
        <p:txBody>
          <a:bodyPr/>
          <a:lstStyle/>
          <a:p>
            <a:r>
              <a:rPr lang="en-US" dirty="0" smtClean="0"/>
              <a:t>Remain Neutral</a:t>
            </a:r>
          </a:p>
          <a:p>
            <a:pPr lvl="1"/>
            <a:r>
              <a:rPr lang="en-US" dirty="0"/>
              <a:t>Where You Stand is Where You Sit</a:t>
            </a:r>
          </a:p>
          <a:p>
            <a:pPr lvl="2"/>
            <a:r>
              <a:rPr lang="en-US" dirty="0"/>
              <a:t>BUT…you are not an advocate, rather you are a arbiter</a:t>
            </a:r>
          </a:p>
          <a:p>
            <a:pPr lvl="2"/>
            <a:r>
              <a:rPr lang="en-US" dirty="0"/>
              <a:t>FACTS-FACTS-FACTS</a:t>
            </a:r>
          </a:p>
          <a:p>
            <a:r>
              <a:rPr lang="en-US" dirty="0" smtClean="0"/>
              <a:t>Be Quick</a:t>
            </a:r>
            <a:endParaRPr lang="en-US" dirty="0"/>
          </a:p>
          <a:p>
            <a:pPr lvl="1"/>
            <a:r>
              <a:rPr lang="en-US" dirty="0" smtClean="0"/>
              <a:t>If there is discrimination, move as quickly to resolve the problem as you can.</a:t>
            </a:r>
          </a:p>
          <a:p>
            <a:pPr lvl="1"/>
            <a:r>
              <a:rPr lang="en-US" dirty="0" smtClean="0"/>
              <a:t>Someone may be suffering harm</a:t>
            </a:r>
          </a:p>
        </p:txBody>
      </p:sp>
    </p:spTree>
    <p:extLst>
      <p:ext uri="{BB962C8B-B14F-4D97-AF65-F5344CB8AC3E}">
        <p14:creationId xmlns:p14="http://schemas.microsoft.com/office/powerpoint/2010/main" val="11847024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 Thoughts</a:t>
            </a:r>
            <a:endParaRPr lang="en-US" dirty="0"/>
          </a:p>
        </p:txBody>
      </p:sp>
      <p:sp>
        <p:nvSpPr>
          <p:cNvPr id="3" name="Content Placeholder 2"/>
          <p:cNvSpPr>
            <a:spLocks noGrp="1"/>
          </p:cNvSpPr>
          <p:nvPr>
            <p:ph idx="1"/>
          </p:nvPr>
        </p:nvSpPr>
        <p:spPr/>
        <p:txBody>
          <a:bodyPr/>
          <a:lstStyle/>
          <a:p>
            <a:r>
              <a:rPr lang="en-US" dirty="0" smtClean="0"/>
              <a:t>Be Earnest and Honest</a:t>
            </a:r>
          </a:p>
          <a:p>
            <a:pPr lvl="1"/>
            <a:r>
              <a:rPr lang="en-US" dirty="0" smtClean="0"/>
              <a:t>Set realistic timelines</a:t>
            </a:r>
          </a:p>
          <a:p>
            <a:pPr lvl="1"/>
            <a:r>
              <a:rPr lang="en-US" dirty="0" smtClean="0"/>
              <a:t>Work </a:t>
            </a:r>
            <a:r>
              <a:rPr lang="en-US" dirty="0"/>
              <a:t>h</a:t>
            </a:r>
            <a:r>
              <a:rPr lang="en-US" dirty="0" smtClean="0"/>
              <a:t>ard to meet them</a:t>
            </a:r>
          </a:p>
          <a:p>
            <a:pPr lvl="1"/>
            <a:r>
              <a:rPr lang="en-US" dirty="0" smtClean="0"/>
              <a:t>Let the complainant know where the matter stands.</a:t>
            </a:r>
          </a:p>
          <a:p>
            <a:endParaRPr lang="en-US" dirty="0"/>
          </a:p>
          <a:p>
            <a:endParaRPr lang="en-US" dirty="0" smtClean="0"/>
          </a:p>
        </p:txBody>
      </p:sp>
    </p:spTree>
    <p:extLst>
      <p:ext uri="{BB962C8B-B14F-4D97-AF65-F5344CB8AC3E}">
        <p14:creationId xmlns:p14="http://schemas.microsoft.com/office/powerpoint/2010/main" val="9978106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MATTERS</a:t>
            </a:r>
            <a:endParaRPr lang="en-US" dirty="0"/>
          </a:p>
        </p:txBody>
      </p:sp>
      <p:sp>
        <p:nvSpPr>
          <p:cNvPr id="3" name="Content Placeholder 2"/>
          <p:cNvSpPr>
            <a:spLocks noGrp="1"/>
          </p:cNvSpPr>
          <p:nvPr>
            <p:ph idx="1"/>
          </p:nvPr>
        </p:nvSpPr>
        <p:spPr/>
        <p:txBody>
          <a:bodyPr/>
          <a:lstStyle/>
          <a:p>
            <a:r>
              <a:rPr lang="en-US" dirty="0" smtClean="0"/>
              <a:t>If there is discrimination in your programs that are causing harm to any person…it matters that we work to overcome the discrimination. </a:t>
            </a:r>
            <a:endParaRPr lang="en-US" dirty="0"/>
          </a:p>
        </p:txBody>
      </p:sp>
    </p:spTree>
    <p:extLst>
      <p:ext uri="{BB962C8B-B14F-4D97-AF65-F5344CB8AC3E}">
        <p14:creationId xmlns:p14="http://schemas.microsoft.com/office/powerpoint/2010/main" val="2620703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3154362"/>
          </a:xfrm>
        </p:spPr>
        <p:txBody>
          <a:bodyPr>
            <a:normAutofit/>
          </a:bodyPr>
          <a:lstStyle/>
          <a:p>
            <a:r>
              <a:rPr lang="en-US" dirty="0" smtClean="0"/>
              <a:t>Thank You</a:t>
            </a:r>
            <a:br>
              <a:rPr lang="en-US" dirty="0" smtClean="0"/>
            </a:br>
            <a:r>
              <a:rPr lang="en-US" dirty="0" smtClean="0"/>
              <a:t/>
            </a:r>
            <a:br>
              <a:rPr lang="en-US" dirty="0" smtClean="0"/>
            </a:br>
            <a:r>
              <a:rPr lang="en-US" dirty="0" smtClean="0"/>
              <a:t>Questions? </a:t>
            </a:r>
            <a:endParaRPr lang="en-US" dirty="0"/>
          </a:p>
        </p:txBody>
      </p:sp>
    </p:spTree>
    <p:extLst>
      <p:ext uri="{BB962C8B-B14F-4D97-AF65-F5344CB8AC3E}">
        <p14:creationId xmlns:p14="http://schemas.microsoft.com/office/powerpoint/2010/main" val="2693207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VI of the Civil Rights Act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“No person in the United States shall, on the basis of race, color, or national origin, be excluded from participation in, be denied the benefits of, or be subjected to discrimination under any program or activity receiving Federal financial assistance”</a:t>
            </a:r>
          </a:p>
          <a:p>
            <a:pPr lvl="1"/>
            <a:r>
              <a:rPr lang="en-US" dirty="0" smtClean="0"/>
              <a:t>Note that the Civil Rights Restoration Act clarified that nondiscrimination protections extend to any program of the recipient, not</a:t>
            </a:r>
            <a:r>
              <a:rPr lang="en-US" dirty="0"/>
              <a:t> </a:t>
            </a:r>
            <a:r>
              <a:rPr lang="en-US" dirty="0" smtClean="0"/>
              <a:t>only those funded with federal dollars</a:t>
            </a:r>
            <a:endParaRPr lang="en-US" dirty="0"/>
          </a:p>
        </p:txBody>
      </p:sp>
    </p:spTree>
    <p:extLst>
      <p:ext uri="{BB962C8B-B14F-4D97-AF65-F5344CB8AC3E}">
        <p14:creationId xmlns:p14="http://schemas.microsoft.com/office/powerpoint/2010/main" val="2095180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Department of Justice</a:t>
            </a:r>
            <a:endParaRPr lang="en-US" dirty="0"/>
          </a:p>
        </p:txBody>
      </p:sp>
      <p:sp>
        <p:nvSpPr>
          <p:cNvPr id="3" name="Content Placeholder 2"/>
          <p:cNvSpPr>
            <a:spLocks noGrp="1"/>
          </p:cNvSpPr>
          <p:nvPr>
            <p:ph idx="1"/>
          </p:nvPr>
        </p:nvSpPr>
        <p:spPr/>
        <p:txBody>
          <a:bodyPr/>
          <a:lstStyle/>
          <a:p>
            <a:r>
              <a:rPr lang="en-US" dirty="0" smtClean="0"/>
              <a:t>28 CFR Part 42 </a:t>
            </a:r>
          </a:p>
          <a:p>
            <a:r>
              <a:rPr lang="en-US" dirty="0" smtClean="0"/>
              <a:t>DOJ resource</a:t>
            </a:r>
            <a:r>
              <a:rPr lang="en-US" dirty="0"/>
              <a:t>s</a:t>
            </a:r>
            <a:endParaRPr lang="en-US" dirty="0" smtClean="0"/>
          </a:p>
          <a:p>
            <a:pPr lvl="1"/>
            <a:r>
              <a:rPr lang="en-US" dirty="0" smtClean="0"/>
              <a:t>Title VI Legal Manual</a:t>
            </a:r>
          </a:p>
          <a:p>
            <a:pPr lvl="1"/>
            <a:r>
              <a:rPr lang="en-US" dirty="0" smtClean="0"/>
              <a:t>Investigation Procedures Manual for the Investigation and Resolution of Complaints Alleging Violations of Title VI and Other Nondiscrimination Statutes</a:t>
            </a:r>
          </a:p>
          <a:p>
            <a:pPr lvl="1"/>
            <a:endParaRPr lang="en-US" dirty="0" smtClean="0"/>
          </a:p>
          <a:p>
            <a:pPr lvl="2"/>
            <a:r>
              <a:rPr lang="en-US" dirty="0">
                <a:hlinkClick r:id="rId2"/>
              </a:rPr>
              <a:t>https://</a:t>
            </a:r>
            <a:r>
              <a:rPr lang="en-US" dirty="0" smtClean="0">
                <a:hlinkClick r:id="rId2"/>
              </a:rPr>
              <a:t>www.justice.gov/crt/fcs/T6manual</a:t>
            </a:r>
            <a:endParaRPr lang="en-US" dirty="0" smtClean="0"/>
          </a:p>
          <a:p>
            <a:pPr lvl="2"/>
            <a:endParaRPr lang="en-US" dirty="0"/>
          </a:p>
        </p:txBody>
      </p:sp>
    </p:spTree>
    <p:extLst>
      <p:ext uri="{BB962C8B-B14F-4D97-AF65-F5344CB8AC3E}">
        <p14:creationId xmlns:p14="http://schemas.microsoft.com/office/powerpoint/2010/main" val="1128589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US </a:t>
            </a:r>
            <a:r>
              <a:rPr lang="en-US" dirty="0"/>
              <a:t>Department of Transportation </a:t>
            </a:r>
            <a:br>
              <a:rPr lang="en-US" dirty="0"/>
            </a:br>
            <a:r>
              <a:rPr lang="en-US" dirty="0"/>
              <a:t/>
            </a:r>
            <a:br>
              <a:rPr lang="en-US" dirty="0"/>
            </a:br>
            <a:endParaRPr lang="en-US" dirty="0"/>
          </a:p>
        </p:txBody>
      </p:sp>
      <p:sp>
        <p:nvSpPr>
          <p:cNvPr id="3" name="Content Placeholder 2"/>
          <p:cNvSpPr>
            <a:spLocks noGrp="1"/>
          </p:cNvSpPr>
          <p:nvPr>
            <p:ph idx="1"/>
          </p:nvPr>
        </p:nvSpPr>
        <p:spPr/>
        <p:txBody>
          <a:bodyPr/>
          <a:lstStyle/>
          <a:p>
            <a:r>
              <a:rPr lang="en-US" dirty="0"/>
              <a:t>49 CFR Part </a:t>
            </a:r>
            <a:r>
              <a:rPr lang="en-US" dirty="0" smtClean="0"/>
              <a:t>21.11</a:t>
            </a:r>
          </a:p>
          <a:p>
            <a:pPr lvl="1"/>
            <a:r>
              <a:rPr lang="en-US" dirty="0" smtClean="0"/>
              <a:t>21.11(b) = Complaints:</a:t>
            </a:r>
          </a:p>
          <a:p>
            <a:pPr lvl="1"/>
            <a:r>
              <a:rPr lang="en-US" dirty="0" smtClean="0"/>
              <a:t>21.11(c) = Investigations</a:t>
            </a:r>
          </a:p>
          <a:p>
            <a:pPr lvl="1"/>
            <a:r>
              <a:rPr lang="en-US" dirty="0" smtClean="0"/>
              <a:t>21.11(d) = Resolution of Matters</a:t>
            </a:r>
          </a:p>
          <a:p>
            <a:pPr lvl="1"/>
            <a:r>
              <a:rPr lang="en-US" dirty="0" smtClean="0"/>
              <a:t>21.11(e) = Retaliatory Acts Prohibited</a:t>
            </a:r>
            <a:endParaRPr lang="en-US" dirty="0"/>
          </a:p>
        </p:txBody>
      </p:sp>
    </p:spTree>
    <p:extLst>
      <p:ext uri="{BB962C8B-B14F-4D97-AF65-F5344CB8AC3E}">
        <p14:creationId xmlns:p14="http://schemas.microsoft.com/office/powerpoint/2010/main" val="141163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Federal </a:t>
            </a:r>
            <a:r>
              <a:rPr lang="en-US" dirty="0"/>
              <a:t>Highway Administration </a:t>
            </a:r>
            <a:br>
              <a:rPr lang="en-US" dirty="0"/>
            </a:br>
            <a:endParaRPr lang="en-US" dirty="0"/>
          </a:p>
        </p:txBody>
      </p:sp>
      <p:sp>
        <p:nvSpPr>
          <p:cNvPr id="3" name="Content Placeholder 2"/>
          <p:cNvSpPr>
            <a:spLocks noGrp="1"/>
          </p:cNvSpPr>
          <p:nvPr>
            <p:ph idx="1"/>
          </p:nvPr>
        </p:nvSpPr>
        <p:spPr/>
        <p:txBody>
          <a:bodyPr/>
          <a:lstStyle/>
          <a:p>
            <a:r>
              <a:rPr lang="en-US" dirty="0"/>
              <a:t>23 CFR Part 200.9(b)(3</a:t>
            </a:r>
            <a:r>
              <a:rPr lang="en-US" dirty="0" smtClean="0"/>
              <a:t>)</a:t>
            </a:r>
          </a:p>
          <a:p>
            <a:pPr lvl="1"/>
            <a:r>
              <a:rPr lang="en-US" dirty="0" smtClean="0"/>
              <a:t>Develop procedures for </a:t>
            </a:r>
            <a:r>
              <a:rPr lang="en-US" u="sng" dirty="0" smtClean="0"/>
              <a:t>prompt</a:t>
            </a:r>
            <a:r>
              <a:rPr lang="en-US" dirty="0" smtClean="0"/>
              <a:t> processing and disposition of Title VI…complaints received directly…</a:t>
            </a:r>
          </a:p>
          <a:p>
            <a:pPr lvl="1"/>
            <a:r>
              <a:rPr lang="en-US" dirty="0" smtClean="0"/>
              <a:t>Investigated by trained personnel</a:t>
            </a:r>
            <a:r>
              <a:rPr lang="en-US" dirty="0"/>
              <a:t/>
            </a:r>
            <a:br>
              <a:rPr lang="en-US" dirty="0"/>
            </a:br>
            <a:endParaRPr lang="en-US" dirty="0"/>
          </a:p>
        </p:txBody>
      </p:sp>
    </p:spTree>
    <p:extLst>
      <p:ext uri="{BB962C8B-B14F-4D97-AF65-F5344CB8AC3E}">
        <p14:creationId xmlns:p14="http://schemas.microsoft.com/office/powerpoint/2010/main" val="1875468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Federal </a:t>
            </a:r>
            <a:r>
              <a:rPr lang="en-US" dirty="0"/>
              <a:t>Highway </a:t>
            </a:r>
            <a:r>
              <a:rPr lang="en-US" dirty="0" smtClean="0"/>
              <a:t>Administration</a:t>
            </a:r>
            <a:br>
              <a:rPr lang="en-US" dirty="0" smtClean="0"/>
            </a:br>
            <a:r>
              <a:rPr lang="en-US" sz="2700" dirty="0" smtClean="0"/>
              <a:t>10 Steps to Support Complaint Process </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a:t>23 CFR Part 200.9(b)(3</a:t>
            </a:r>
            <a:r>
              <a:rPr lang="en-US" dirty="0" smtClean="0"/>
              <a:t>) – Procedures</a:t>
            </a:r>
          </a:p>
          <a:p>
            <a:pPr lvl="1"/>
            <a:r>
              <a:rPr lang="en-US" dirty="0" smtClean="0"/>
              <a:t>Identify complaint by race, color, gender or national origin</a:t>
            </a:r>
          </a:p>
          <a:p>
            <a:pPr lvl="1"/>
            <a:r>
              <a:rPr lang="en-US" dirty="0" smtClean="0"/>
              <a:t>Who is the recipient (your LPA or a subrecipients?)</a:t>
            </a:r>
          </a:p>
          <a:p>
            <a:pPr lvl="1"/>
            <a:r>
              <a:rPr lang="en-US" dirty="0" smtClean="0"/>
              <a:t>The nature of the complaint</a:t>
            </a:r>
          </a:p>
          <a:p>
            <a:pPr lvl="1"/>
            <a:r>
              <a:rPr lang="en-US" dirty="0" smtClean="0"/>
              <a:t>The date the complaint was filed and investigation completed</a:t>
            </a:r>
          </a:p>
          <a:p>
            <a:pPr marL="457200" lvl="1" indent="0">
              <a:buNone/>
            </a:pPr>
            <a:endParaRPr lang="en-US" dirty="0"/>
          </a:p>
        </p:txBody>
      </p:sp>
    </p:spTree>
    <p:extLst>
      <p:ext uri="{BB962C8B-B14F-4D97-AF65-F5344CB8AC3E}">
        <p14:creationId xmlns:p14="http://schemas.microsoft.com/office/powerpoint/2010/main" val="3573745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Federal </a:t>
            </a:r>
            <a:r>
              <a:rPr lang="en-US" dirty="0"/>
              <a:t>Highway </a:t>
            </a:r>
            <a:r>
              <a:rPr lang="en-US" dirty="0" smtClean="0"/>
              <a:t>Administration</a:t>
            </a:r>
            <a:br>
              <a:rPr lang="en-US" dirty="0" smtClean="0"/>
            </a:br>
            <a:r>
              <a:rPr lang="en-US" sz="2700" dirty="0" smtClean="0"/>
              <a:t>10 Steps to Support Complaint Process </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p:txBody>
          <a:bodyPr/>
          <a:lstStyle/>
          <a:p>
            <a:r>
              <a:rPr lang="en-US" dirty="0"/>
              <a:t>23 CFR Part 200.9(b)(</a:t>
            </a:r>
            <a:r>
              <a:rPr lang="en-US" dirty="0" smtClean="0"/>
              <a:t>3) - Procedures</a:t>
            </a:r>
          </a:p>
          <a:p>
            <a:pPr lvl="1"/>
            <a:r>
              <a:rPr lang="en-US" dirty="0"/>
              <a:t>Complaint disposition</a:t>
            </a:r>
          </a:p>
          <a:p>
            <a:pPr lvl="1"/>
            <a:r>
              <a:rPr lang="en-US" dirty="0"/>
              <a:t>All other pertinent </a:t>
            </a:r>
            <a:r>
              <a:rPr lang="en-US" dirty="0" smtClean="0"/>
              <a:t>information</a:t>
            </a:r>
          </a:p>
          <a:p>
            <a:pPr lvl="1"/>
            <a:r>
              <a:rPr lang="en-US" dirty="0" smtClean="0"/>
              <a:t>Keep a log of all complaints filed</a:t>
            </a:r>
          </a:p>
          <a:p>
            <a:pPr lvl="1"/>
            <a:r>
              <a:rPr lang="en-US" dirty="0" smtClean="0"/>
              <a:t>Keep a copy of the complaint </a:t>
            </a:r>
          </a:p>
          <a:p>
            <a:pPr lvl="1"/>
            <a:r>
              <a:rPr lang="en-US" dirty="0" smtClean="0"/>
              <a:t>Keep a copy of the Investigation Report</a:t>
            </a:r>
          </a:p>
          <a:p>
            <a:pPr lvl="1"/>
            <a:r>
              <a:rPr lang="en-US" dirty="0" smtClean="0"/>
              <a:t>**Forward the complaint to the funding agency</a:t>
            </a:r>
          </a:p>
          <a:p>
            <a:pPr lvl="1"/>
            <a:endParaRPr lang="en-US" dirty="0" smtClean="0"/>
          </a:p>
          <a:p>
            <a:pPr marL="914400" lvl="2" indent="0">
              <a:buNone/>
            </a:pPr>
            <a:endParaRPr lang="en-US" dirty="0"/>
          </a:p>
        </p:txBody>
      </p:sp>
    </p:spTree>
    <p:extLst>
      <p:ext uri="{BB962C8B-B14F-4D97-AF65-F5344CB8AC3E}">
        <p14:creationId xmlns:p14="http://schemas.microsoft.com/office/powerpoint/2010/main" val="1235878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Procedures for Filing a T6 Complaint</a:t>
            </a:r>
            <a:endParaRPr lang="en-US" dirty="0"/>
          </a:p>
        </p:txBody>
      </p:sp>
      <p:sp>
        <p:nvSpPr>
          <p:cNvPr id="3" name="Content Placeholder 2"/>
          <p:cNvSpPr>
            <a:spLocks noGrp="1"/>
          </p:cNvSpPr>
          <p:nvPr>
            <p:ph idx="1"/>
          </p:nvPr>
        </p:nvSpPr>
        <p:spPr/>
        <p:txBody>
          <a:bodyPr>
            <a:normAutofit fontScale="92500" lnSpcReduction="10000"/>
          </a:bodyPr>
          <a:lstStyle/>
          <a:p>
            <a:r>
              <a:rPr lang="en-US" u="sng" dirty="0" smtClean="0"/>
              <a:t>Who Can Complain</a:t>
            </a:r>
            <a:r>
              <a:rPr lang="en-US" dirty="0" smtClean="0"/>
              <a:t>? - Any person (*or group of people) who believes they have been discriminated based on race, color, or national origin in any program/service provided by a recipient of federal dollars.  </a:t>
            </a:r>
          </a:p>
          <a:p>
            <a:r>
              <a:rPr lang="en-US" u="sng" dirty="0" smtClean="0"/>
              <a:t>Where Can Someone File</a:t>
            </a:r>
            <a:r>
              <a:rPr lang="en-US" dirty="0" smtClean="0"/>
              <a:t>? – A person* can file with a recipient, a subrecipient, the FHWA (in cases of highway programs) the USDOT (in cases of transportation programs) or the Department of Justice. </a:t>
            </a:r>
          </a:p>
        </p:txBody>
      </p:sp>
    </p:spTree>
    <p:extLst>
      <p:ext uri="{BB962C8B-B14F-4D97-AF65-F5344CB8AC3E}">
        <p14:creationId xmlns:p14="http://schemas.microsoft.com/office/powerpoint/2010/main" val="16741473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871</TotalTime>
  <Words>1221</Words>
  <Application>Microsoft Office PowerPoint</Application>
  <PresentationFormat>On-screen Show (4:3)</PresentationFormat>
  <Paragraphs>136</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Title VI Complaints</vt:lpstr>
      <vt:lpstr>Complaint Laws &amp; Regulations</vt:lpstr>
      <vt:lpstr>Title VI of the Civil Rights Act</vt:lpstr>
      <vt:lpstr>US Department of Justice</vt:lpstr>
      <vt:lpstr>  US Department of Transportation   </vt:lpstr>
      <vt:lpstr> Federal Highway Administration  </vt:lpstr>
      <vt:lpstr>  Federal Highway Administration 10 Steps to Support Complaint Process   </vt:lpstr>
      <vt:lpstr>  Federal Highway Administration 10 Steps to Support Complaint Process   </vt:lpstr>
      <vt:lpstr>Procedures for Filing a T6 Complaint</vt:lpstr>
      <vt:lpstr>Procedures for Filing a T6 Compliant</vt:lpstr>
      <vt:lpstr>Procedures for Filing a T6 Compliant</vt:lpstr>
      <vt:lpstr>Procedures for Filing a T6 Compliant</vt:lpstr>
      <vt:lpstr>Procedures for Filing a T6 Compliant</vt:lpstr>
      <vt:lpstr>Processing T6 Complaints</vt:lpstr>
      <vt:lpstr>Potential Outcomes for a T6 Complaint</vt:lpstr>
      <vt:lpstr>Potential Outcomes for a T6 Complaint</vt:lpstr>
      <vt:lpstr>WAKE UP!!!!</vt:lpstr>
      <vt:lpstr>What are the Timeframes</vt:lpstr>
      <vt:lpstr>How do Agencies Gather Information</vt:lpstr>
      <vt:lpstr>Potential Outcomes of Investigation</vt:lpstr>
      <vt:lpstr>Letter of Finding</vt:lpstr>
      <vt:lpstr>Misc. Thoughts</vt:lpstr>
      <vt:lpstr>Misc. Thoughts</vt:lpstr>
      <vt:lpstr>IT MATTERS</vt:lpstr>
      <vt:lpstr>Thank You  Questions? </vt:lpstr>
    </vt:vector>
  </TitlesOfParts>
  <Company>DOT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VI Complaints</dc:title>
  <dc:creator>Woodruff, Kenneth (FHWA)</dc:creator>
  <cp:lastModifiedBy>Hall, Erin</cp:lastModifiedBy>
  <cp:revision>40</cp:revision>
  <dcterms:created xsi:type="dcterms:W3CDTF">2017-05-08T18:11:34Z</dcterms:created>
  <dcterms:modified xsi:type="dcterms:W3CDTF">2017-05-23T19:53:36Z</dcterms:modified>
</cp:coreProperties>
</file>