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41"/>
  </p:notesMasterIdLst>
  <p:handoutMasterIdLst>
    <p:handoutMasterId r:id="rId42"/>
  </p:handoutMasterIdLst>
  <p:sldIdLst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69" r:id="rId12"/>
    <p:sldId id="364" r:id="rId13"/>
    <p:sldId id="366" r:id="rId14"/>
    <p:sldId id="315" r:id="rId15"/>
    <p:sldId id="345" r:id="rId16"/>
    <p:sldId id="319" r:id="rId17"/>
    <p:sldId id="346" r:id="rId18"/>
    <p:sldId id="332" r:id="rId19"/>
    <p:sldId id="290" r:id="rId20"/>
    <p:sldId id="293" r:id="rId21"/>
    <p:sldId id="291" r:id="rId22"/>
    <p:sldId id="287" r:id="rId23"/>
    <p:sldId id="348" r:id="rId24"/>
    <p:sldId id="303" r:id="rId25"/>
    <p:sldId id="304" r:id="rId26"/>
    <p:sldId id="289" r:id="rId27"/>
    <p:sldId id="342" r:id="rId28"/>
    <p:sldId id="343" r:id="rId29"/>
    <p:sldId id="344" r:id="rId30"/>
    <p:sldId id="337" r:id="rId31"/>
    <p:sldId id="338" r:id="rId32"/>
    <p:sldId id="347" r:id="rId33"/>
    <p:sldId id="341" r:id="rId34"/>
    <p:sldId id="358" r:id="rId35"/>
    <p:sldId id="367" r:id="rId36"/>
    <p:sldId id="359" r:id="rId37"/>
    <p:sldId id="361" r:id="rId38"/>
    <p:sldId id="368" r:id="rId39"/>
    <p:sldId id="362" r:id="rId4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9CBD5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89048" autoAdjust="0"/>
  </p:normalViewPr>
  <p:slideViewPr>
    <p:cSldViewPr>
      <p:cViewPr varScale="1">
        <p:scale>
          <a:sx n="94" d="100"/>
          <a:sy n="94" d="100"/>
        </p:scale>
        <p:origin x="92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comment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Real Estate Acquisition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8FBFAB05-C4AD-42A8-B1F7-BE89DF5123F6}" type="presOf" srcId="{B19420DE-C13E-4B8D-9277-83D9BB622C69}" destId="{4A608F8B-18FB-49AE-BCAE-17749FCB415D}" srcOrd="1" destOrd="0" presId="urn:microsoft.com/office/officeart/2005/8/layout/process5"/>
    <dgm:cxn modelId="{00B8F433-87F8-451F-904D-DEB86581B89E}" type="presOf" srcId="{C4E717C6-E488-45BD-BD6E-4224FD1B2545}" destId="{E3B3C23D-C761-4994-9F17-4A689D638A47}" srcOrd="0" destOrd="0" presId="urn:microsoft.com/office/officeart/2005/8/layout/process5"/>
    <dgm:cxn modelId="{5D9E6238-F1B9-4041-BD59-F893170DF1F7}" type="presOf" srcId="{819EB952-5A14-428B-A8B3-28B223CD4B51}" destId="{E4069341-B3AF-4AC8-8F47-EB1F9A719FE0}" srcOrd="0" destOrd="0" presId="urn:microsoft.com/office/officeart/2005/8/layout/process5"/>
    <dgm:cxn modelId="{5FBFA95B-B63D-416F-BF21-05DEDD36C28D}" type="presOf" srcId="{874BA8F7-1C5D-4687-B53B-19BD2DE17DD9}" destId="{37231A24-B32F-4130-8E3B-20976477676A}" srcOrd="0" destOrd="0" presId="urn:microsoft.com/office/officeart/2005/8/layout/process5"/>
    <dgm:cxn modelId="{AAA3B461-ECB4-4C72-94CB-356EAC05BC42}" type="presOf" srcId="{819EB952-5A14-428B-A8B3-28B223CD4B51}" destId="{04ED92EF-1B4E-42E5-86EE-D59F8545D3FE}" srcOrd="1" destOrd="0" presId="urn:microsoft.com/office/officeart/2005/8/layout/process5"/>
    <dgm:cxn modelId="{D9FFC968-5A6B-4B80-8443-C11924D4379A}" type="presOf" srcId="{BE3A2615-FAE2-4B6C-8F42-543DEDA09DFB}" destId="{EBB34009-9C61-40A9-9E6B-F96D0236C823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7CCF9B72-B56B-4A4F-9F56-576CA8CEF7AB}" type="presOf" srcId="{CDAA59DF-0140-431C-A4D5-892F1DF98DDF}" destId="{D781E17B-C3A9-443B-A518-9944F670F74A}" srcOrd="1" destOrd="0" presId="urn:microsoft.com/office/officeart/2005/8/layout/process5"/>
    <dgm:cxn modelId="{D5FE4582-368A-4904-8071-747ECA735623}" type="presOf" srcId="{A4377A7B-6ABF-4D12-8BAB-ECDBCAD2F526}" destId="{97C32940-0CEA-4559-AA19-FE7276BB8C9F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2A4A2FBC-2872-4521-983F-EC4B3B102D62}" type="presOf" srcId="{B19420DE-C13E-4B8D-9277-83D9BB622C69}" destId="{206FC09E-B7ED-4A13-B11A-1E2441F8B660}" srcOrd="0" destOrd="0" presId="urn:microsoft.com/office/officeart/2005/8/layout/process5"/>
    <dgm:cxn modelId="{C7CBA6CE-3685-4ECF-98B3-E6979B3E7105}" type="presOf" srcId="{F37E401F-BEA7-4C06-9467-D9868D0B8E4B}" destId="{4AFF89BE-F819-492D-AE1F-1CC55FAABD12}" srcOrd="0" destOrd="0" presId="urn:microsoft.com/office/officeart/2005/8/layout/process5"/>
    <dgm:cxn modelId="{D97DBBDE-C3C1-499E-8610-427A2D92D192}" type="presOf" srcId="{CDAA59DF-0140-431C-A4D5-892F1DF98DDF}" destId="{7DD68AA4-FA44-4646-8DBE-2907180FB588}" srcOrd="0" destOrd="0" presId="urn:microsoft.com/office/officeart/2005/8/layout/process5"/>
    <dgm:cxn modelId="{C024EBE1-66D6-4A21-B0EA-C03443EFEFE0}" type="presOf" srcId="{5D7F67BC-B64D-4BAE-B5DF-6A6A57FF4703}" destId="{A9DBE390-B54B-4954-A178-E0390F00079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F9C5EDF6-2DCE-4460-B4EC-0037B1F31460}" type="presOf" srcId="{744E2065-E961-4342-88CB-00798D6FD874}" destId="{6B0B18CE-EE15-4CEC-9821-8D51EFB8BACE}" srcOrd="0" destOrd="0" presId="urn:microsoft.com/office/officeart/2005/8/layout/process5"/>
    <dgm:cxn modelId="{0C5202FF-743B-42D6-A5AE-A552EE4EF715}" type="presOf" srcId="{5D7F67BC-B64D-4BAE-B5DF-6A6A57FF4703}" destId="{B54E4DCF-02E1-4B58-A01B-694693830AAD}" srcOrd="1" destOrd="0" presId="urn:microsoft.com/office/officeart/2005/8/layout/process5"/>
    <dgm:cxn modelId="{23A065CE-51B5-4A9B-A224-4E514AE7A699}" type="presParOf" srcId="{EBB34009-9C61-40A9-9E6B-F96D0236C823}" destId="{E3B3C23D-C761-4994-9F17-4A689D638A47}" srcOrd="0" destOrd="0" presId="urn:microsoft.com/office/officeart/2005/8/layout/process5"/>
    <dgm:cxn modelId="{F9D5B54E-7844-4620-BA68-2AA7724691F9}" type="presParOf" srcId="{EBB34009-9C61-40A9-9E6B-F96D0236C823}" destId="{E4069341-B3AF-4AC8-8F47-EB1F9A719FE0}" srcOrd="1" destOrd="0" presId="urn:microsoft.com/office/officeart/2005/8/layout/process5"/>
    <dgm:cxn modelId="{21696E30-AE64-4744-ADD9-DFCC46875CA0}" type="presParOf" srcId="{E4069341-B3AF-4AC8-8F47-EB1F9A719FE0}" destId="{04ED92EF-1B4E-42E5-86EE-D59F8545D3FE}" srcOrd="0" destOrd="0" presId="urn:microsoft.com/office/officeart/2005/8/layout/process5"/>
    <dgm:cxn modelId="{5D478666-7E3F-40D9-86F8-C2C0D6D74BF0}" type="presParOf" srcId="{EBB34009-9C61-40A9-9E6B-F96D0236C823}" destId="{37231A24-B32F-4130-8E3B-20976477676A}" srcOrd="2" destOrd="0" presId="urn:microsoft.com/office/officeart/2005/8/layout/process5"/>
    <dgm:cxn modelId="{675EE14C-D898-46BE-AE3C-96CD5B1DE05C}" type="presParOf" srcId="{EBB34009-9C61-40A9-9E6B-F96D0236C823}" destId="{A9DBE390-B54B-4954-A178-E0390F000798}" srcOrd="3" destOrd="0" presId="urn:microsoft.com/office/officeart/2005/8/layout/process5"/>
    <dgm:cxn modelId="{915177EE-E084-4E21-AB8B-01B706E22A8F}" type="presParOf" srcId="{A9DBE390-B54B-4954-A178-E0390F000798}" destId="{B54E4DCF-02E1-4B58-A01B-694693830AAD}" srcOrd="0" destOrd="0" presId="urn:microsoft.com/office/officeart/2005/8/layout/process5"/>
    <dgm:cxn modelId="{6CCD7AB6-8572-45DC-AFDA-820ED1761078}" type="presParOf" srcId="{EBB34009-9C61-40A9-9E6B-F96D0236C823}" destId="{4AFF89BE-F819-492D-AE1F-1CC55FAABD12}" srcOrd="4" destOrd="0" presId="urn:microsoft.com/office/officeart/2005/8/layout/process5"/>
    <dgm:cxn modelId="{2F0B80AA-7ECD-4D88-AB65-06EA7975E81A}" type="presParOf" srcId="{EBB34009-9C61-40A9-9E6B-F96D0236C823}" destId="{7DD68AA4-FA44-4646-8DBE-2907180FB588}" srcOrd="5" destOrd="0" presId="urn:microsoft.com/office/officeart/2005/8/layout/process5"/>
    <dgm:cxn modelId="{C2DF6D7E-2051-47D3-A91F-D3C9D3EDE17E}" type="presParOf" srcId="{7DD68AA4-FA44-4646-8DBE-2907180FB588}" destId="{D781E17B-C3A9-443B-A518-9944F670F74A}" srcOrd="0" destOrd="0" presId="urn:microsoft.com/office/officeart/2005/8/layout/process5"/>
    <dgm:cxn modelId="{E294ACEC-3F74-4BA2-8C0E-3375967D7EFF}" type="presParOf" srcId="{EBB34009-9C61-40A9-9E6B-F96D0236C823}" destId="{6B0B18CE-EE15-4CEC-9821-8D51EFB8BACE}" srcOrd="6" destOrd="0" presId="urn:microsoft.com/office/officeart/2005/8/layout/process5"/>
    <dgm:cxn modelId="{44A9BE9F-793D-49A3-8CCF-0A69910B4155}" type="presParOf" srcId="{EBB34009-9C61-40A9-9E6B-F96D0236C823}" destId="{206FC09E-B7ED-4A13-B11A-1E2441F8B660}" srcOrd="7" destOrd="0" presId="urn:microsoft.com/office/officeart/2005/8/layout/process5"/>
    <dgm:cxn modelId="{16EB6F9D-4AC0-4022-B104-D27B34D4A345}" type="presParOf" srcId="{206FC09E-B7ED-4A13-B11A-1E2441F8B660}" destId="{4A608F8B-18FB-49AE-BCAE-17749FCB415D}" srcOrd="0" destOrd="0" presId="urn:microsoft.com/office/officeart/2005/8/layout/process5"/>
    <dgm:cxn modelId="{FA18822B-CF54-49FD-B7EF-40F37BF09838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Selection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Environmental phase begins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Purpose &amp; Need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20" baseline="0" dirty="0"/>
            <a:t>Preliminary design phase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20" baseline="0" dirty="0"/>
            <a:t>Release environmental document for public review and comment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Additional work to finalize environmental document and project design 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Real Estate Acquisition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7T15:23:52.5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12587 0 2008,'-7'5'10490,"-17"20"-9781,10-9 200,-25 12 1896,34-24-2731,0-1-1,0 0 1,0 0 0,0-1 0,0 1-1,0-1 1,-1 0 0,1 0-1,-1-1 1,-3 1-74,1 0 75,0 0 1,0 0-1,1 1 0,-1 0 1,-1 2-76,3-2 86,0-1 1,0 1 0,0-1 0,0 0 0,0-1-1,-5 2-86,4-2 123,0 1-1,0 0 0,0 0 0,-6 3-122,9-3 6,-14 7 12,-1 0 0,2 1 0,-1 1 0,1 1 0,-10 10-18,-37 28 96,62-48-94,-20 16 210,0 2 0,-18 22-212,36-38 44,0 0 1,0 0 0,-1 0 0,0 0 0,0-1-1,0 1 1,0-1 0,0-1 0,-5 3-45,-53 15 92,46-16-84,1 1 1,0 1-1,-8 4-8,18-8 11,1 0 1,-1 0 0,0 0 0,0-1 0,-4 1-12,-23 6 50,25-5-45,1 1 0,-1 0 1,1 1-1,1 0 0,-2 0-5,-28 19 17,28-20-15,1 1 0,-1 1-1,1-1 1,-4 5-2,6-5 2,0-1-1,-1 0 1,1 1-1,-1-2 1,0 1-1,1-1 1,-2 0-1,1 0 1,-2 0-2,-55 20 16,7-2-21,-38 16 27,56-22-17,15-7 5,0 1-1,-19 12-9,1-3 9,32-15-5,0 1 0,0 0 0,1 0-1,-3 2-3,-62 29 24,48-23-21,0-1-1,-1-1 0,-20 4-2,-3 2 17,15-5-18,-9 3 7,1 2 0,0 1-1,-31 20-5,55-27 0,-9 7 0,0-2 0,-11 3 0,-59 29 15,21-19-1,0-4-1,-11-1-13,-96 30 45,136-34-35,1 2-1,-18 12-9,43-22 0,2-2 0,-1-2 0,0 0 0,-15 3 0,-38 14-2,4 0 12,-2-2 0,-30 3-10,31-8 10,0 3 0,-34 17-10,49-17 8,0-1 0,-1-4 0,-18 2-8,-35 11 0,46-12 0,-17 2 0,-84 12-20,1 7 0,-17 13 20,40-13 0,53-16 0,-18 3 8,-24-2-8,76-13 0,-284 33 29,156-22-16,-25-1-4,51-6-4,-74 18 94,68-7-12,54-4 83,65-11-124,0-2 1,-13 0-47,-39 0 44,-64 4 24,-8-7-68,53-2 39,0 6-39,-73 2 97,-91-11-49,103-1-26,124 1-10,-10-3-12,17 0 7,0 2 0,-3 3-7,-52 2 0,-54 4-2,-98 12 4,171-12 7,-6-5-9,-57 5 5,95-3-8,-258 29 14,164-11-21,69-9 11,-1-3 0,-39-1-1,-17-8 91,-25-8-91,79 5 1,-62 7-1,77-2 6,-70 7-15,57-4 32,-68-2-23,86-3-5,1 2 0,0 3-1,-29 8 6,33-6 10,-18 3-11,-136 17 19,63-19-11,-19 1-7,-61 4 263,30-3-168,134-4-110,-50 15 15,-3 0 73,66-15 9,0-2 0,0-2 0,-6-1-82,2-1 12,1 3-1,-17 4-11,-1 0-4,26-2 45,-19 6-41,35-6-392,-1-2-1,1 0 1,-1-1 0,0-2 0,-15 0 392,28-2-634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7T15:23:58.0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1 478 3409,'11'-12'1350,"8"-6"4102,-3 9-4790,-10 6-222,-1-1 0,1 1 0,-1-1 0,0-1-1,3-2-439,10-9 73,-8 10-31,1 0-1,0 0 0,0 1 0,0 0 0,3 1-41,-6 1 80,-1 1 0,1-1-1,-1 0 1,1-1 0,-1 0-1,0 0 1,-1 0 0,1-1-1,-1 0 1,0 0 0,0-1-1,0 0 1,1-1-80,2-7 119,1 0 0,0 1 0,1 0 0,1 1 0,0 0 0,7-5-119,33-25 853,43-45-853,-66 61 29,-20 19 141,0-1-1,-1 0 0,0-1 1,2-2-170,-10 10 13,1 0-1,-1 1 1,1-1 0,0 0-1,0 0 1,-1 1 0,1-1-1,0 1 1,0-1 0,-1 1-1,1-1 1,0 1 0,0-1-1,0 1 1,0 0 0,1-1-13,5 1 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7T15:24:15.0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11620 0 1864,'-3'2'735,"-1"1"0,1-2-1,-1 1 1,1 0 0,-1-1-1,0 1 1,1-1 0,-1 0-1,-1 0-734,-31 11 2537,32-10-2453,0 0-1,0-1 1,0 1-1,0-1 1,-1 0-1,1 0 1,0 0-1,-1-1 1,1 0-1,0 1 1,-1-2-84,-17 3 168,1 0 1,-11 3-169,14-2 364,-52 11-52,59-12-293,0 1 0,1 1-1,-1 0 1,1 0 0,-1 1-19,0 0 16,0 0 1,0-1 0,0 0-1,-7 1-16,7-2 37,-1 0 0,1 1 0,0 0-1,-5 4-36,-35 11 239,20-8-201,23-8-24,0-1 1,0 1-1,0-1 1,0-1 0,-7 1-15,-52 6 96,0 2 1,-18 7-97,15-5 57,40-8-47,1 2 0,-1 1 0,1 1 0,-7 4-10,10-2 38,-1 0 0,1-3-1,-1 0 1,-25 3-38,23-6-12,4-1 117,0 0 0,0-2 0,-7 0-105,2-1 108,0 3 1,1 0-1,-1 2 1,-29 8-109,13-3 47,-21 1-47,18-5 49,26-2 47,0-1-1,-1-1 1,1-1-1,-1-1 1,-17-3-96,23 1 80,0 1 1,0 1-1,-13 2-80,10 0 16,1-2 0,-16-1-16,8 0 43,0 1-1,-1 1 0,-12 3-42,-36 1 32,-48 3 83,-17 1 17,140-9-123,-19 0 303,1-1 1,0 0 0,-12-3-313,25 3 22,1 0 1,-1 1 0,1 0 0,-1 1-1,-2 0-22,2-1 6,0 1 0,1-1 0,-1 0 0,0 0-1,-1-1-5,-8-1 5,-1 1-1,1 0 1,-13 2-5,-11 0 20,-139 6 82,116-6-100,0 3-1,-39 8-1,-191 51 14,238-50-13,-38 15-1,55-15 7,0-2 0,-4-1-7,-18 4 4,38-9-1,0 0 1,0-1-1,-1-1 1,-8 0-4,-28 0 0,0 3 0,12-1-1,0-1 0,-11-3 1,-21 0-24,43 0 18,-30-2 6,38-1 2,12 1 3,0 0 0,0-1-1,0 0 1,0-1 0,1-1-1,-1-1 1,1 0 0,-2-2-5,-4-2 7,0 2 1,-10-3-8,13 5 6,0-1 0,1-1 1,0 0-1,-1-2-6,0-2 2,-1 1 0,0 1 0,0 1 0,-13-3-2,16 6 6,2-1 0,-1-1 0,-2-1-6,-19-10 7,16 10-1,1-1 1,1-1-1,0 0 1,0-2-7,11 7 5,0 0 1,1 0-1,-1-1 1,1 0 0,0-1-1,1 1 1,-1-1-1,2 0 1,-1 0-1,1-1 1,-1-1-6,2 3 0,0 1 0,0-1 0,0 1 0,-1 0 1,1 0-1,-1 0 0,0 1 0,-1-1 0,1 1 1,-1 0-1,0 0 0,-2-1 0,-8-3-1,1 0 1,-1 2-1,0-1 1,0 2 0,-9-5 0,-172-75 16,69 34-32,103 44 4,1 0 1,-1 1-1,-1 2 1,1 0-1,-1 2 0,1 1 1,-1 0-1,1 2 1,-5 2 11,12 0-13,1 1 1,0 1-1,-3 2 13,-14 4-4,20-7-8,0 2 0,1 0-1,-1 0 1,1 1-1,-1 2 13,-31 17 0,-190 81-8,227-103 8,0 0 0,1 1 0,-1-1 0,1 1 0,-4 4 0,-21 15-7,-68 44-1,66-43 2,0-3 0,-2 0 1,-33 14 5,41-22 1,0 2 0,1 0 0,0 2 0,-13 12-1,7-4-6,-2-2 0,-6 1 6,-98 44 15,130-65-14,-117 61 0,77-37 10,-2-3-1,-1-2 1,-2-2-11,-235 81-1,237-82 4,-32 19-3,36-15 37,-43 13-37,-122 31 24,22-11-31,145-40 1,2 1 0,-12 9 6,-40 17-5,28-15 7,-35 14 4,12-8-10,1 3 0,-3 7 4,50-26 13,-1-2 1,-1-2-1,0-2 1,-1-2-1,-1-1 1,0-3-14,-24 5 31,0 4-1,1 2 0,1 3 1,2 3-1,0 3 1,1 3-1,-11 10-30,39-21 1,-1 0 0,0-3 0,-1-1 0,-25 5-1,-41 6 55,-19 0-55,44-16 39,-1-3-1,0-3 1,-17-5-39,75 1 4,-51-2 24,42 0-31,-1 2 1,0 1-1,1 1 0,-1 2 1,1 1 2,-146 43-4,85-22 49,6-2-119,-232 55-1363,291-72-126,2 1 635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7T15:24:22.7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1666 912,'0'-1'194,"-1"1"-1,0-1 0,0 0 1,1 0-1,-1 0 0,0 0 0,1-1 1,0 1-1,-1 0 0,1 0 1,-1 0-1,1 0 0,0 0 1,0-1-1,0 1-193,0 0 85,0 0 0,0 1 0,0-1-1,0 1 1,0-1 0,1 0 0,-1 1 0,0-1-1,1 1 1,-1-1 0,0 1 0,1-1 0,-1 1-1,0-1 1,1 1 0,-1 0 0,1-1 0,-1 1 0,1-1-1,-1 1 1,1 0-85,3-2 319,0 0 0,1 1 1,-1-1-1,0 1 0,1 0 0,-1 1 0,1-1-319,4 0 655,20-4 1014,-17 4-1537,0-1 1,-1-1-1,1 0 0,-1 0 0,1-1 1,-1-1-1,1 0-132,2-1 116,0 1-1,1 1 1,-1 0-1,1 0 1,1 2-1,8-1-115,45-10 1070,18-10-606,-46 12-447,1 1 0,0 2 0,9 1-17,10 5 163,-44 3-92,0-2 0,-1 0 0,4-1-71,148-28 193,-162 29-179,1-1-1,-1-1 0,0 1 0,1-1 0,3-3-13,-5 3 1,0 0-1,1 1 1,-1 0 0,1 0-1,-1 0 1,1 0-1,-1 1 1,5 0-1,47-3 15,-30-4-7,-24 7-9,1-1 0,-1 1 0,1 0 0,0 0 0,-1 0 1,1 1-1,0-1 0,0 1 1,0 0 1,0 0-1,0 0 1,0 0-1,0 0 1,0-1-1,0 1 1,0-1 0,-1 0-1,1 0 1,0-1-1,0 1 1,-1-1-1,1 0 1,1-1-1,4-3 2,1 0 0,0 1 0,0 0 0,0 1 0,0 0 0,1 1 0,0-1-2,9-2 2,92-33 41,1 6 1,54-8-44,-124 32 21,-2-3 1,0-1-1,0-2 1,-2-2-1,0-1 1,32-21-22,-28 17 27,44-16-27,-41 19 6,2 1 6,22-5-12,-5 2 2,-22 4 3,0-2 0,10-7-5,48-23 136,-32 16-16,-51 22-43,1 2-1,1 0 0,0 2 1,0 0-1,5-1-76,14-2 250,0-2 1,5-5-251,21-6 192,-57 22-191,0-1 1,0 1-1,0 0 0,0 1 0,0 0 0,0 0 0,2 0-1,-2 1 47,1-1 0,0 0 0,-1 0 0,1-1 0,0 0 0,0-1-47,-2 0 43,-1 1-1,1-1 1,-1 1 0,1 1 0,0-1-1,-1 1 1,1 1 0,0-1 0,0 1 0,-1 0-1,1 1 1,-1-1 0,5 3-43,7 0 137,0-1 0,0-1 0,18 1-137,-20-3 51,0 1-1,0 1 1,0 1-1,-1 0 1,13 5-51,24 5 65,-42-12-39,0 1 0,-1 0 1,1 1-1,-1 0 0,1 1 1,2 2-27,-5-4 16,0 1 1,0-1 0,0 0-1,0-1 1,1 0 0,-1 0-1,0 0 1,5-1-17,33 5 12,-5 0 23,-34-5-18,1 0-1,-1 1 0,0 0 1,1 0-1,-1 1 1,0-1-1,0 1 1,3 2-17,151 64 280,-155-66-279,0 1 0,0 0 0,0 0 0,0 1 1,0-1-1,-1 1 0,0 0 0,1 0 0,-1 1 0,-1-1 0,1 1 0,-1 0-1,14 16 4,-7-11 11,1-1-1,0 1 1,0-2-1,1 0 0,0 0 1,10 4-15,-12-9 19,-1 0 0,1 0-1,-1-1 1,1 0 0,0-1 0,0 0 0,0-1-1,2 0-18,39 5 43,71 6 12,-103-9-37,0-1 0,0 0 0,13-3-18,-11 1 1,1 1 0,15 2-1,4 4 5,22 2 6,-26-6 1,1-3-1,-1-1 1,1-2 0,24-6-12,-1-3 18,-1-3 0,-1-3 0,-1-2 0,5-5-18,76-44 2,-103 51 6,-10 7-5,0 1-1,25-7-2,23-8 2,-32 8 0,87-35 12,-107 46-11,0-2-1,-1-1 1,10-7-3,65-28 1,-70 31-1,0 1 0,0 2-1,1 1 1,8-2 0,9-2 7,-2 0-14,33-5 7,88-22 16,-148 38-17,20-5-6,0 1-1,10 1 8,3 2-9,68-4 17,-87 5-6,-1 0 1,0-2 0,-1-1 0,1-1-1,19-9-2,20-4 4,7-6-4,-15 3 0,21 2 7,72-10-7,-101 22 1,161-24 0,-133 22 6,-35 6-7,4-2 0,30-8 0,13-7 0,-11 2 0,-42 13 3,-1-1 0,0-3-1,19-8-2,-2 1 0,5 1 0,71-9 7,2 5 1,29 4-8,-99 10-72,34-2-1097,2 3 1169,-73 6-470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8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61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8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42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6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7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1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72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9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5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0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27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in.gov/indot/3931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afety.fhwa.dot.gov/intersection/innovative/roundabou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.png"/><Relationship Id="rId7" Type="http://schemas.openxmlformats.org/officeDocument/2006/relationships/customXml" Target="../ink/ink2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in.gov/indot/3931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aPorteDistrictCommunications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209800"/>
          </a:xfrm>
        </p:spPr>
        <p:txBody>
          <a:bodyPr/>
          <a:lstStyle/>
          <a:p>
            <a:r>
              <a:rPr lang="en-US" sz="4000" dirty="0"/>
              <a:t>S.R. 2 at </a:t>
            </a:r>
            <a:r>
              <a:rPr lang="en-US" sz="4000" dirty="0" err="1"/>
              <a:t>Heavilin</a:t>
            </a:r>
            <a:r>
              <a:rPr lang="en-US" sz="4000" dirty="0"/>
              <a:t> Road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057400"/>
          </a:xfrm>
        </p:spPr>
        <p:txBody>
          <a:bodyPr/>
          <a:lstStyle/>
          <a:p>
            <a:r>
              <a:rPr lang="en-US" b="1" dirty="0"/>
              <a:t>Indiana Department of Transportation</a:t>
            </a:r>
          </a:p>
          <a:p>
            <a:r>
              <a:rPr lang="en-US" dirty="0"/>
              <a:t>Monday, 13, 2019</a:t>
            </a:r>
          </a:p>
          <a:p>
            <a:r>
              <a:rPr lang="en-US" dirty="0"/>
              <a:t>6:00 p.m.</a:t>
            </a:r>
          </a:p>
        </p:txBody>
      </p:sp>
    </p:spTree>
    <p:extLst>
      <p:ext uri="{BB962C8B-B14F-4D97-AF65-F5344CB8AC3E}">
        <p14:creationId xmlns:p14="http://schemas.microsoft.com/office/powerpoint/2010/main" val="209732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315 East Boyd Boulevard, LaPorte, IN 46350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2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/>
              <a:t>Valparaiso 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/>
              <a:t>103 Jefferson Street, Valparaiso, IN 46383</a:t>
            </a:r>
          </a:p>
          <a:p>
            <a:pPr marL="687388" indent="-230188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(219) 462-0524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2000" b="1" dirty="0">
                <a:cs typeface="Tahoma" pitchFamily="34" charset="0"/>
              </a:rPr>
              <a:t>Visit Project Web Page </a:t>
            </a:r>
            <a:r>
              <a:rPr lang="en-US" sz="1600" dirty="0">
                <a:solidFill>
                  <a:srgbClr val="333399"/>
                </a:solidFill>
                <a:cs typeface="Tahoma" pitchFamily="34" charset="0"/>
                <a:hlinkClick r:id="rId4"/>
              </a:rPr>
              <a:t>https://www.in.gov/indot/3931.htm</a:t>
            </a:r>
            <a:endParaRPr lang="en-US" sz="1600" dirty="0">
              <a:solidFill>
                <a:srgbClr val="333399"/>
              </a:solidFill>
              <a:cs typeface="Tahoma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5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FB4A2-9C32-4E4F-9135-6800A9E3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860691"/>
            <a:ext cx="12230100" cy="60735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Intersection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D4E3EA-E96E-43CE-A3E7-230EA32317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860691"/>
            <a:ext cx="533400" cy="600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267B79-D8B0-4C70-B990-26768087A3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27" y="2252279"/>
            <a:ext cx="533400" cy="6008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4BEC81-0D38-438E-A083-32CEC2C47F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269" y="2186196"/>
            <a:ext cx="157162" cy="157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A1FB5-BBE5-4219-AC22-CD6854997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581400"/>
            <a:ext cx="3345105" cy="241590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FD4FD4-3CF7-4B8B-910F-2699D94F9A64}"/>
              </a:ext>
            </a:extLst>
          </p:cNvPr>
          <p:cNvSpPr/>
          <p:nvPr/>
        </p:nvSpPr>
        <p:spPr>
          <a:xfrm>
            <a:off x="5324635" y="1805388"/>
            <a:ext cx="1076165" cy="7854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1BE4F4-6A9A-41DC-9B6C-08C27B07EB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953000"/>
            <a:ext cx="157162" cy="1571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3086E-B2A8-4F31-ABA7-1058E5269C9D}"/>
              </a:ext>
            </a:extLst>
          </p:cNvPr>
          <p:cNvCxnSpPr/>
          <p:nvPr/>
        </p:nvCxnSpPr>
        <p:spPr>
          <a:xfrm flipH="1">
            <a:off x="762000" y="1805388"/>
            <a:ext cx="4562635" cy="1776012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F86D57-47A6-4EDC-9341-7A07208906AE}"/>
              </a:ext>
            </a:extLst>
          </p:cNvPr>
          <p:cNvCxnSpPr>
            <a:cxnSpLocks/>
          </p:cNvCxnSpPr>
          <p:nvPr/>
        </p:nvCxnSpPr>
        <p:spPr>
          <a:xfrm flipH="1">
            <a:off x="4107106" y="2613290"/>
            <a:ext cx="2293694" cy="3384019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033613-A880-4761-B5D3-67AE72AD874D}"/>
              </a:ext>
            </a:extLst>
          </p:cNvPr>
          <p:cNvSpPr txBox="1"/>
          <p:nvPr/>
        </p:nvSpPr>
        <p:spPr>
          <a:xfrm>
            <a:off x="3657600" y="6281088"/>
            <a:ext cx="20589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Heavilin Elementary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C1E9F-EC65-4DFC-AC4F-C236143F5C9F}"/>
              </a:ext>
            </a:extLst>
          </p:cNvPr>
          <p:cNvSpPr txBox="1"/>
          <p:nvPr/>
        </p:nvSpPr>
        <p:spPr>
          <a:xfrm rot="16200000">
            <a:off x="5105675" y="4380312"/>
            <a:ext cx="14632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Heavilin Road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C9304B-1BD3-445D-A6AA-40F41848B0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27" y="4497615"/>
            <a:ext cx="533400" cy="6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S.R. 2 at Heavilin Road – Purpose and Need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b="1" u="sng" dirty="0">
                <a:cs typeface="Tahoma" pitchFamily="34" charset="0"/>
              </a:rPr>
              <a:t>Purpose</a:t>
            </a:r>
          </a:p>
          <a:p>
            <a:pPr eaLnBrk="1" hangingPunct="1">
              <a:defRPr/>
            </a:pPr>
            <a:r>
              <a:rPr lang="en-US" dirty="0"/>
              <a:t>Increase safety through reduction in operation speed along the SR 2 corridor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Maintain or improve operational efficiency – both in the construction year and the horizon year.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b="1" u="sng" dirty="0">
                <a:cs typeface="Tahoma" pitchFamily="34" charset="0"/>
              </a:rPr>
              <a:t>Need</a:t>
            </a:r>
          </a:p>
          <a:p>
            <a:pPr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Type of accidents occurring at/near intersection illustrate need for vehicle speed reduction</a:t>
            </a:r>
          </a:p>
          <a:p>
            <a:pPr lvl="1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Speed limit along SR 2 is 45 mph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en-US" baseline="30000" dirty="0"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percentile speed:	2015 – 53 mph</a:t>
            </a: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			2018 – 51 mph</a:t>
            </a:r>
          </a:p>
          <a:p>
            <a:pPr lvl="1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Accident data: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25 total accidents since 2010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Nine (36%) involve SR 2 eastbound cars running off the road east of Heavilin Rd.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Eight (32%) involved SR 2 westbound rear-end collisions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Five (20%) of all accidents have resulted in injury</a:t>
            </a:r>
          </a:p>
          <a:p>
            <a:pPr lvl="2" eaLnBrk="1" hangingPunct="1"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S.R. 2 at Heavilin Road – Purpose and Need </a:t>
            </a:r>
            <a:r>
              <a:rPr lang="en-US" altLang="en-US" sz="3200" b="1" dirty="0"/>
              <a:t>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b="1" u="sng" dirty="0">
                <a:cs typeface="Tahoma" pitchFamily="34" charset="0"/>
              </a:rPr>
              <a:t>Need (cont.)</a:t>
            </a:r>
          </a:p>
          <a:p>
            <a:pPr lvl="1" eaLnBrk="1" hangingPunct="1">
              <a:defRPr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Added traffic resulting from the new Heavilin Elementary School has created peak hour intersection congestion</a:t>
            </a:r>
          </a:p>
          <a:p>
            <a:pPr lvl="2" eaLnBrk="1" hangingPunct="1"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Traffic Impact Study was prepared for school in 2015</a:t>
            </a:r>
          </a:p>
          <a:p>
            <a:pPr lvl="2" eaLnBrk="1" hangingPunct="1"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An estimated 377 new two-way vehicles trips have been introduced to the intersection</a:t>
            </a:r>
          </a:p>
          <a:p>
            <a:pPr lvl="2" eaLnBrk="1" hangingPunct="1"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Horizon year (2036) intersection performance was also evaluated</a:t>
            </a:r>
          </a:p>
          <a:p>
            <a:pPr lvl="2" eaLnBrk="1" hangingPunct="1">
              <a:defRPr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Traffic analysis summary:</a:t>
            </a:r>
          </a:p>
          <a:p>
            <a:pPr lvl="3" eaLnBrk="1" hangingPunct="1"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Current Intersection (before school opened)</a:t>
            </a:r>
          </a:p>
          <a:p>
            <a:pPr lvl="4" eaLnBrk="1" hangingPunct="1">
              <a:defRPr/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AM LOS: C      /       PM LOS: C</a:t>
            </a:r>
          </a:p>
          <a:p>
            <a:pPr lvl="3" eaLnBrk="1" hangingPunct="1"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Current Intersection (added school traffic)</a:t>
            </a:r>
          </a:p>
          <a:p>
            <a:pPr lvl="4" eaLnBrk="1" hangingPunct="1">
              <a:defRPr/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AM LOS: C      /       PM LOS: D</a:t>
            </a:r>
          </a:p>
          <a:p>
            <a:pPr lvl="3" eaLnBrk="1" hangingPunct="1"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Horizon year (forecasted traffic)</a:t>
            </a:r>
          </a:p>
          <a:p>
            <a:pPr lvl="4" eaLnBrk="1" hangingPunct="1">
              <a:defRPr/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AM LOS: E      /       PM LOS: 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31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Other Alternatives 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Baseline for comparison of build alternatives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Does not meet purpose and need, does not enhance safety at intersection, operational efficiency likely to decline with traffic growth.</a:t>
            </a: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Signalized Intersection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not help to reduce the operation speed along the SR 2 corridor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still permit high-speed crashes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Intersection does not meet signal warrant (according to 2015 TIS)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Does not adequately address the project purpose and need</a:t>
            </a: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Passing blisters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Intended to allow westbound SR 2 vehicles to maneuver around vehicles turning left onto Heavilin Rd.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still permit high-speed crashes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not correct the primary breakdown in intersection efficiency, which is the large number of northbound Heavilin left turns onto SR 2.</a:t>
            </a:r>
          </a:p>
          <a:p>
            <a:pPr lvl="3" eaLnBrk="1" hangingPunct="1"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Horizon year PM LOS: E</a:t>
            </a:r>
            <a:endParaRPr 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5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Supplemental Improvements 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/>
              <a:t>4th (northern) Intersection leg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re-align Danvers Parkway to connect to north side of intersection.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The added construction costs and other project impacts were determined to outweigh the anticipated benefits.</a:t>
            </a:r>
          </a:p>
          <a:p>
            <a:pPr eaLnBrk="1" hangingPunct="1">
              <a:defRPr/>
            </a:pPr>
            <a:r>
              <a:rPr lang="en-US" b="1" dirty="0"/>
              <a:t>Pedestrian Connection to Heavilin Elementary School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provide a pedestrian connection through the intersection to the neighborhoods to the north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Would be funded by Valpo Community Schools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To support this pedestrian link, other pedestrian improvement would have accompanied the roundabout construction, such as a flashing beacon system across SR 2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Eliminated from consideration at the request of Valpo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366481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Preferred Alternative – Roundabout Intersection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cs typeface="Tahoma" pitchFamily="34" charset="0"/>
              </a:rPr>
              <a:t>Meets purpose &amp; need of project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Enhances safety by: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Reducing the operational speed along the SR Corridor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Reducing the number of potential vehicle conflict points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Significantly reducing the severity of traffic accidents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Enhances operational efficiency at the intersection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EE7A1B7-4518-404E-9A74-618F6FE7344A}"/>
              </a:ext>
            </a:extLst>
          </p:cNvPr>
          <p:cNvSpPr txBox="1">
            <a:spLocks/>
          </p:cNvSpPr>
          <p:nvPr/>
        </p:nvSpPr>
        <p:spPr bwMode="auto">
          <a:xfrm>
            <a:off x="457200" y="3695700"/>
            <a:ext cx="480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Existing Configuration:</a:t>
            </a:r>
          </a:p>
          <a:p>
            <a:pPr marL="0" indent="0" algn="ctr" eaLnBrk="1" hangingPunct="1">
              <a:buNone/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Construction Year (added school traffic)</a:t>
            </a:r>
          </a:p>
          <a:p>
            <a:pPr marL="0" indent="0" algn="ctr" eaLnBrk="1" hangingPunct="1">
              <a:buNone/>
              <a:defRPr/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AM LOS: C      /       PM LOS: D</a:t>
            </a:r>
          </a:p>
          <a:p>
            <a:pPr marL="0" indent="0" algn="ctr" eaLnBrk="1" hangingPunct="1">
              <a:buNone/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Horizon year (forecasted traffic)</a:t>
            </a:r>
          </a:p>
          <a:p>
            <a:pPr marL="0" indent="0" algn="ctr" eaLnBrk="1" hangingPunct="1">
              <a:buNone/>
              <a:defRPr/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AM LOS: E      /       PM LOS: F</a:t>
            </a: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7CADFDA-BB02-445A-8214-CA04F21E6CF3}"/>
              </a:ext>
            </a:extLst>
          </p:cNvPr>
          <p:cNvSpPr txBox="1">
            <a:spLocks/>
          </p:cNvSpPr>
          <p:nvPr/>
        </p:nvSpPr>
        <p:spPr bwMode="auto">
          <a:xfrm>
            <a:off x="5524500" y="3695700"/>
            <a:ext cx="480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Roundabout</a:t>
            </a:r>
          </a:p>
          <a:p>
            <a:pPr marL="0" indent="0" algn="ctr" eaLnBrk="1" hangingPunct="1">
              <a:buNone/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Construction Year (added school traffic)</a:t>
            </a:r>
          </a:p>
          <a:p>
            <a:pPr marL="0" indent="0" algn="ctr" eaLnBrk="1" hangingPunct="1">
              <a:buNone/>
              <a:defRPr/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AM LOS: A      /       PM LOS: A</a:t>
            </a:r>
          </a:p>
          <a:p>
            <a:pPr marL="0" indent="0" algn="ctr" eaLnBrk="1" hangingPunct="1">
              <a:buNone/>
              <a:defRPr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Horizon year (forecasted traffic)</a:t>
            </a:r>
          </a:p>
          <a:p>
            <a:pPr marL="0" indent="0" algn="ctr" eaLnBrk="1" hangingPunct="1">
              <a:buNone/>
              <a:defRPr/>
            </a:pP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AM LOS: A      /       PM LOS: A</a:t>
            </a:r>
            <a:endParaRPr lang="en-US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6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One-way circular intersection </a:t>
            </a:r>
          </a:p>
          <a:p>
            <a:pPr eaLnBrk="1" hangingPunct="1"/>
            <a:r>
              <a:rPr lang="en-US" altLang="en-US"/>
              <a:t>Traffic flows counter-clockwise around a center island</a:t>
            </a:r>
          </a:p>
          <a:p>
            <a:pPr eaLnBrk="1" hangingPunct="1"/>
            <a:r>
              <a:rPr lang="en-US" altLang="en-US"/>
              <a:t>Yield at entrance</a:t>
            </a:r>
          </a:p>
          <a:p>
            <a:pPr eaLnBrk="1" hangingPunct="1"/>
            <a:r>
              <a:rPr lang="en-US" altLang="en-US"/>
              <a:t>No Parking</a:t>
            </a:r>
          </a:p>
          <a:p>
            <a:pPr eaLnBrk="1" hangingPunct="1"/>
            <a:r>
              <a:rPr lang="en-US" altLang="en-US"/>
              <a:t>No “activity” in center island</a:t>
            </a:r>
          </a:p>
          <a:p>
            <a:pPr eaLnBrk="1" hangingPunct="1"/>
            <a:endParaRPr lang="en-US" altLang="en-US"/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Roundabout – INDOT Preferred Alternative </a:t>
            </a:r>
          </a:p>
        </p:txBody>
      </p:sp>
      <p:pic>
        <p:nvPicPr>
          <p:cNvPr id="5" name="Content Placeholder 9" descr="roundabo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033780"/>
            <a:ext cx="5080000" cy="494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054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Conflict points are dramatically reduced because all vehicles travel in the same direction.</a:t>
            </a:r>
          </a:p>
          <a:p>
            <a:pPr eaLnBrk="1" hangingPunct="1"/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Enhances Safety 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Roundabouts reduce the number of potential accident points within an intersection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75% fewer conflict points than four-way intersections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Slower vehicle speeds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Reduces the severity of crashes 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Efficient traffic flow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Reduces need for turn lanes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Improves traffic flow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Community benefits</a:t>
            </a:r>
          </a:p>
          <a:p>
            <a:pPr lvl="1" eaLnBrk="1" hangingPunct="1"/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Reduces congestion </a:t>
            </a:r>
          </a:p>
          <a:p>
            <a:pPr lvl="1"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Aesthetic landscaping 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endParaRPr lang="en-US" altLang="en-US"/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Benefits of Roundabouts </a:t>
            </a:r>
          </a:p>
        </p:txBody>
      </p:sp>
      <p:grpSp>
        <p:nvGrpSpPr>
          <p:cNvPr id="17413" name="Group 1"/>
          <p:cNvGrpSpPr>
            <a:grpSpLocks/>
          </p:cNvGrpSpPr>
          <p:nvPr/>
        </p:nvGrpSpPr>
        <p:grpSpPr bwMode="auto">
          <a:xfrm>
            <a:off x="20638" y="2514600"/>
            <a:ext cx="6392862" cy="3522663"/>
            <a:chOff x="20864" y="2888343"/>
            <a:chExt cx="5715000" cy="3149600"/>
          </a:xfrm>
        </p:grpSpPr>
        <p:pic>
          <p:nvPicPr>
            <p:cNvPr id="17414" name="Picture 6" descr="C:\Users\cjc\Downloads\Conflict Point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4" y="2888343"/>
              <a:ext cx="2857500" cy="314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C:\Users\cjc\Downloads\Conflict Point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364" y="2888343"/>
              <a:ext cx="28575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46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u="sng" dirty="0"/>
              <a:t>US DOT Federal Highway Administration Statistics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srgbClr val="7A282A"/>
              </a:solidFill>
            </a:endParaRP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7A282A"/>
                </a:solidFill>
              </a:rPr>
              <a:t>Traditional intersections account for: </a:t>
            </a:r>
          </a:p>
          <a:p>
            <a:pPr lvl="1" eaLnBrk="1" hangingPunct="1">
              <a:defRPr/>
            </a:pPr>
            <a:r>
              <a:rPr lang="en-US" dirty="0"/>
              <a:t>	45% of all crashes - </a:t>
            </a:r>
            <a:r>
              <a:rPr lang="en-US" i="1" dirty="0"/>
              <a:t>FHWA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	33% of all traffic fatalities - </a:t>
            </a:r>
            <a:r>
              <a:rPr lang="en-US" i="1" dirty="0"/>
              <a:t>FHWA</a:t>
            </a:r>
            <a:endParaRPr lang="en-US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7A282A"/>
                </a:solidFill>
              </a:rPr>
              <a:t>Compared to traditional intersections roundabouts:</a:t>
            </a:r>
          </a:p>
          <a:p>
            <a:pPr lvl="1" eaLnBrk="1" hangingPunct="1">
              <a:defRPr/>
            </a:pPr>
            <a:r>
              <a:rPr lang="en-US" dirty="0"/>
              <a:t>Reduce fatalities and injuries by 82% - </a:t>
            </a:r>
            <a:r>
              <a:rPr lang="en-US" i="1" dirty="0"/>
              <a:t>FHWA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Reduce total crashes by 44% - </a:t>
            </a:r>
            <a:r>
              <a:rPr lang="en-US" i="1" dirty="0"/>
              <a:t>FHWA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Require vehicles to travel at lower speeds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i="1" dirty="0"/>
              <a:t>For more information: </a:t>
            </a:r>
            <a:r>
              <a:rPr lang="en-US" sz="1800" u="sng" dirty="0">
                <a:hlinkClick r:id="rId2"/>
              </a:rPr>
              <a:t>http://safety.fhwa.dot.gov/intersection/innovative/roundabouts/</a:t>
            </a:r>
            <a:endParaRPr lang="en-US" sz="1800" i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Collisions at traditional intersections are severe because:</a:t>
            </a:r>
          </a:p>
          <a:p>
            <a:pPr lvl="2" eaLnBrk="1" hangingPunct="1"/>
            <a:endParaRPr lang="en-US" altLang="en-US" sz="1000"/>
          </a:p>
          <a:p>
            <a:pPr lvl="2" eaLnBrk="1" hangingPunct="1"/>
            <a:r>
              <a:rPr lang="en-US" altLang="en-US"/>
              <a:t>High Speed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Angle of Impact</a:t>
            </a:r>
          </a:p>
          <a:p>
            <a:pPr eaLnBrk="1" hangingPunct="1"/>
            <a:endParaRPr lang="en-US" altLang="en-US"/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Roundabouts Enhance Safety </a:t>
            </a:r>
          </a:p>
        </p:txBody>
      </p:sp>
      <p:pic>
        <p:nvPicPr>
          <p:cNvPr id="5" name="Picture 4" descr="collis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3547593"/>
            <a:ext cx="3959706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4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Purpose/explanation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Public hearing 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Proposed Roundabout Layout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1C674-0567-46EE-AC0B-2DB18035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" y="975852"/>
            <a:ext cx="12089581" cy="5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Approaching the Roundabout </a:t>
            </a:r>
            <a:r>
              <a:rPr lang="en-US" altLang="en-US" sz="2400"/>
              <a:t>(example)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4963" y="923925"/>
            <a:ext cx="12546013" cy="620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1219200"/>
            <a:ext cx="2757487" cy="2328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1485900" y="1219200"/>
            <a:ext cx="342900" cy="544513"/>
            <a:chOff x="9296400" y="-609600"/>
            <a:chExt cx="343364" cy="545068"/>
          </a:xfrm>
        </p:grpSpPr>
        <p:sp>
          <p:nvSpPr>
            <p:cNvPr id="8" name="TextBox 7"/>
            <p:cNvSpPr txBox="1"/>
            <p:nvPr/>
          </p:nvSpPr>
          <p:spPr>
            <a:xfrm>
              <a:off x="9296400" y="-609600"/>
              <a:ext cx="343364" cy="368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9468082" y="-304489"/>
              <a:ext cx="0" cy="2399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391400" y="6553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  <a:latin typeface="Tahoma" panose="020B0604030504040204" pitchFamily="34" charset="0"/>
              </a:rPr>
              <a:t>Images courtesy of Google Maps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38600" y="3810000"/>
            <a:ext cx="4495800" cy="1905000"/>
            <a:chOff x="4038600" y="3810000"/>
            <a:chExt cx="4495800" cy="190500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038600" y="3810000"/>
              <a:ext cx="1143000" cy="1905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91200" y="3886200"/>
              <a:ext cx="2743200" cy="1676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0200" y="933450"/>
            <a:ext cx="15087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Approaching the Roundabout </a:t>
            </a:r>
            <a:r>
              <a:rPr lang="en-US" altLang="en-US" sz="2400"/>
              <a:t>(example)</a:t>
            </a:r>
            <a:endParaRPr lang="en-US" alt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1219200"/>
            <a:ext cx="2757487" cy="2328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1562100" y="1589088"/>
            <a:ext cx="342900" cy="544512"/>
            <a:chOff x="9296400" y="-609600"/>
            <a:chExt cx="343364" cy="545068"/>
          </a:xfrm>
        </p:grpSpPr>
        <p:sp>
          <p:nvSpPr>
            <p:cNvPr id="3" name="TextBox 2"/>
            <p:cNvSpPr txBox="1"/>
            <p:nvPr/>
          </p:nvSpPr>
          <p:spPr>
            <a:xfrm>
              <a:off x="9296400" y="-609600"/>
              <a:ext cx="343364" cy="368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9468082" y="-304489"/>
              <a:ext cx="0" cy="2399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391400" y="6553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  <a:latin typeface="Tahoma" panose="020B0604030504040204" pitchFamily="34" charset="0"/>
              </a:rPr>
              <a:t>Images courtesy of Google Maps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390314" y="4135902"/>
            <a:ext cx="6935372" cy="3010486"/>
            <a:chOff x="3390314" y="4135902"/>
            <a:chExt cx="6935372" cy="3010486"/>
          </a:xfrm>
        </p:grpSpPr>
        <p:sp>
          <p:nvSpPr>
            <p:cNvPr id="18" name="Freeform: Shape 17"/>
            <p:cNvSpPr/>
            <p:nvPr/>
          </p:nvSpPr>
          <p:spPr>
            <a:xfrm>
              <a:off x="3390314" y="4135902"/>
              <a:ext cx="3221501" cy="2940147"/>
            </a:xfrm>
            <a:custGeom>
              <a:avLst/>
              <a:gdLst>
                <a:gd name="connsiteX0" fmla="*/ 0 w 3221501"/>
                <a:gd name="connsiteY0" fmla="*/ 2940147 h 2940147"/>
                <a:gd name="connsiteX1" fmla="*/ 1097280 w 3221501"/>
                <a:gd name="connsiteY1" fmla="*/ 1491175 h 2940147"/>
                <a:gd name="connsiteX2" fmla="*/ 1871003 w 3221501"/>
                <a:gd name="connsiteY2" fmla="*/ 604910 h 2940147"/>
                <a:gd name="connsiteX3" fmla="*/ 2293034 w 3221501"/>
                <a:gd name="connsiteY3" fmla="*/ 239150 h 2940147"/>
                <a:gd name="connsiteX4" fmla="*/ 2827606 w 3221501"/>
                <a:gd name="connsiteY4" fmla="*/ 84406 h 2940147"/>
                <a:gd name="connsiteX5" fmla="*/ 3221501 w 3221501"/>
                <a:gd name="connsiteY5" fmla="*/ 0 h 2940147"/>
                <a:gd name="connsiteX6" fmla="*/ 3221501 w 3221501"/>
                <a:gd name="connsiteY6" fmla="*/ 0 h 29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1501" h="2940147">
                  <a:moveTo>
                    <a:pt x="0" y="2940147"/>
                  </a:moveTo>
                  <a:cubicBezTo>
                    <a:pt x="392723" y="2410264"/>
                    <a:pt x="785446" y="1880381"/>
                    <a:pt x="1097280" y="1491175"/>
                  </a:cubicBezTo>
                  <a:cubicBezTo>
                    <a:pt x="1409114" y="1101969"/>
                    <a:pt x="1671711" y="813581"/>
                    <a:pt x="1871003" y="604910"/>
                  </a:cubicBezTo>
                  <a:cubicBezTo>
                    <a:pt x="2070295" y="396239"/>
                    <a:pt x="2133600" y="325901"/>
                    <a:pt x="2293034" y="239150"/>
                  </a:cubicBezTo>
                  <a:cubicBezTo>
                    <a:pt x="2452468" y="152399"/>
                    <a:pt x="2672862" y="124264"/>
                    <a:pt x="2827606" y="84406"/>
                  </a:cubicBezTo>
                  <a:cubicBezTo>
                    <a:pt x="2982350" y="44548"/>
                    <a:pt x="3221501" y="0"/>
                    <a:pt x="3221501" y="0"/>
                  </a:cubicBezTo>
                  <a:lnTo>
                    <a:pt x="322150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004822" y="4178105"/>
              <a:ext cx="3320864" cy="2968283"/>
            </a:xfrm>
            <a:custGeom>
              <a:avLst/>
              <a:gdLst>
                <a:gd name="connsiteX0" fmla="*/ 3320864 w 3320864"/>
                <a:gd name="connsiteY0" fmla="*/ 2968283 h 2968283"/>
                <a:gd name="connsiteX1" fmla="*/ 2139178 w 3320864"/>
                <a:gd name="connsiteY1" fmla="*/ 2067950 h 2968283"/>
                <a:gd name="connsiteX2" fmla="*/ 971560 w 3320864"/>
                <a:gd name="connsiteY2" fmla="*/ 1223889 h 2968283"/>
                <a:gd name="connsiteX3" fmla="*/ 211904 w 3320864"/>
                <a:gd name="connsiteY3" fmla="*/ 520504 h 2968283"/>
                <a:gd name="connsiteX4" fmla="*/ 889 w 3320864"/>
                <a:gd name="connsiteY4" fmla="*/ 281353 h 2968283"/>
                <a:gd name="connsiteX5" fmla="*/ 155633 w 3320864"/>
                <a:gd name="connsiteY5" fmla="*/ 112541 h 2968283"/>
                <a:gd name="connsiteX6" fmla="*/ 591732 w 3320864"/>
                <a:gd name="connsiteY6" fmla="*/ 42203 h 2968283"/>
                <a:gd name="connsiteX7" fmla="*/ 1084101 w 3320864"/>
                <a:gd name="connsiteY7" fmla="*/ 0 h 296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0864" h="2968283">
                  <a:moveTo>
                    <a:pt x="3320864" y="2968283"/>
                  </a:moveTo>
                  <a:lnTo>
                    <a:pt x="2139178" y="2067950"/>
                  </a:lnTo>
                  <a:cubicBezTo>
                    <a:pt x="1747627" y="1777218"/>
                    <a:pt x="1292772" y="1481797"/>
                    <a:pt x="971560" y="1223889"/>
                  </a:cubicBezTo>
                  <a:cubicBezTo>
                    <a:pt x="650348" y="965981"/>
                    <a:pt x="373682" y="677593"/>
                    <a:pt x="211904" y="520504"/>
                  </a:cubicBezTo>
                  <a:cubicBezTo>
                    <a:pt x="50125" y="363415"/>
                    <a:pt x="10267" y="349347"/>
                    <a:pt x="889" y="281353"/>
                  </a:cubicBezTo>
                  <a:cubicBezTo>
                    <a:pt x="-8490" y="213359"/>
                    <a:pt x="57159" y="152399"/>
                    <a:pt x="155633" y="112541"/>
                  </a:cubicBezTo>
                  <a:cubicBezTo>
                    <a:pt x="254107" y="72683"/>
                    <a:pt x="436987" y="60960"/>
                    <a:pt x="591732" y="42203"/>
                  </a:cubicBezTo>
                  <a:cubicBezTo>
                    <a:pt x="746477" y="23446"/>
                    <a:pt x="915289" y="11723"/>
                    <a:pt x="108410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914400"/>
            <a:ext cx="138684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Approaching the Roundabout </a:t>
            </a:r>
            <a:r>
              <a:rPr lang="en-US" altLang="en-US" sz="2400"/>
              <a:t>(example)</a:t>
            </a:r>
            <a:endParaRPr lang="en-US" alt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1219200"/>
            <a:ext cx="2757487" cy="2328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7391400" y="6553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  <a:latin typeface="Tahoma" panose="020B0604030504040204" pitchFamily="34" charset="0"/>
              </a:rPr>
              <a:t>Images courtesy of Google Maps</a:t>
            </a:r>
          </a:p>
        </p:txBody>
      </p:sp>
      <p:grpSp>
        <p:nvGrpSpPr>
          <p:cNvPr id="23559" name="Group 8"/>
          <p:cNvGrpSpPr>
            <a:grpSpLocks/>
          </p:cNvGrpSpPr>
          <p:nvPr/>
        </p:nvGrpSpPr>
        <p:grpSpPr bwMode="auto">
          <a:xfrm>
            <a:off x="1562100" y="1893888"/>
            <a:ext cx="342900" cy="544512"/>
            <a:chOff x="9296400" y="-609600"/>
            <a:chExt cx="343364" cy="545068"/>
          </a:xfrm>
        </p:grpSpPr>
        <p:sp>
          <p:nvSpPr>
            <p:cNvPr id="10" name="TextBox 9"/>
            <p:cNvSpPr txBox="1"/>
            <p:nvPr/>
          </p:nvSpPr>
          <p:spPr>
            <a:xfrm>
              <a:off x="9296400" y="-609600"/>
              <a:ext cx="343364" cy="368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9468082" y="-304489"/>
              <a:ext cx="0" cy="2399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940148" y="4107766"/>
            <a:ext cx="7948246" cy="2855742"/>
            <a:chOff x="2940148" y="4107766"/>
            <a:chExt cx="7948246" cy="2855742"/>
          </a:xfrm>
        </p:grpSpPr>
        <p:sp>
          <p:nvSpPr>
            <p:cNvPr id="2" name="Freeform: Shape 1"/>
            <p:cNvSpPr/>
            <p:nvPr/>
          </p:nvSpPr>
          <p:spPr>
            <a:xfrm>
              <a:off x="2940148" y="4951828"/>
              <a:ext cx="2602523" cy="1983544"/>
            </a:xfrm>
            <a:custGeom>
              <a:avLst/>
              <a:gdLst>
                <a:gd name="connsiteX0" fmla="*/ 0 w 2602523"/>
                <a:gd name="connsiteY0" fmla="*/ 1983544 h 1983544"/>
                <a:gd name="connsiteX1" fmla="*/ 1392701 w 2602523"/>
                <a:gd name="connsiteY1" fmla="*/ 886264 h 1983544"/>
                <a:gd name="connsiteX2" fmla="*/ 2602523 w 2602523"/>
                <a:gd name="connsiteY2" fmla="*/ 0 h 198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2523" h="1983544">
                  <a:moveTo>
                    <a:pt x="0" y="1983544"/>
                  </a:moveTo>
                  <a:cubicBezTo>
                    <a:pt x="479473" y="1600199"/>
                    <a:pt x="958947" y="1216855"/>
                    <a:pt x="1392701" y="886264"/>
                  </a:cubicBezTo>
                  <a:cubicBezTo>
                    <a:pt x="1826455" y="555673"/>
                    <a:pt x="2214489" y="277836"/>
                    <a:pt x="260252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/>
            <p:cNvSpPr/>
            <p:nvPr/>
          </p:nvSpPr>
          <p:spPr>
            <a:xfrm>
              <a:off x="8449957" y="4107766"/>
              <a:ext cx="2438437" cy="2855742"/>
            </a:xfrm>
            <a:custGeom>
              <a:avLst/>
              <a:gdLst>
                <a:gd name="connsiteX0" fmla="*/ 2438437 w 2438437"/>
                <a:gd name="connsiteY0" fmla="*/ 2855742 h 2855742"/>
                <a:gd name="connsiteX1" fmla="*/ 961329 w 2438437"/>
                <a:gd name="connsiteY1" fmla="*/ 1533379 h 2855742"/>
                <a:gd name="connsiteX2" fmla="*/ 131335 w 2438437"/>
                <a:gd name="connsiteY2" fmla="*/ 576776 h 2855742"/>
                <a:gd name="connsiteX3" fmla="*/ 4726 w 2438437"/>
                <a:gd name="connsiteY3" fmla="*/ 239151 h 2855742"/>
                <a:gd name="connsiteX4" fmla="*/ 60997 w 2438437"/>
                <a:gd name="connsiteY4" fmla="*/ 98474 h 2855742"/>
                <a:gd name="connsiteX5" fmla="*/ 370486 w 2438437"/>
                <a:gd name="connsiteY5" fmla="*/ 0 h 285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8437" h="2855742">
                  <a:moveTo>
                    <a:pt x="2438437" y="2855742"/>
                  </a:moveTo>
                  <a:cubicBezTo>
                    <a:pt x="1892141" y="2384474"/>
                    <a:pt x="1345846" y="1913207"/>
                    <a:pt x="961329" y="1533379"/>
                  </a:cubicBezTo>
                  <a:cubicBezTo>
                    <a:pt x="576812" y="1153551"/>
                    <a:pt x="290769" y="792481"/>
                    <a:pt x="131335" y="576776"/>
                  </a:cubicBezTo>
                  <a:cubicBezTo>
                    <a:pt x="-28099" y="361071"/>
                    <a:pt x="16449" y="318868"/>
                    <a:pt x="4726" y="239151"/>
                  </a:cubicBezTo>
                  <a:cubicBezTo>
                    <a:pt x="-6997" y="159434"/>
                    <a:pt x="37" y="138332"/>
                    <a:pt x="60997" y="98474"/>
                  </a:cubicBezTo>
                  <a:cubicBezTo>
                    <a:pt x="121957" y="58616"/>
                    <a:pt x="246221" y="29308"/>
                    <a:pt x="37048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Turning Movement – Semi Truck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3830661-47C2-4812-AE9E-068F90DD7B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78510"/>
            <a:ext cx="9644063" cy="59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Turning Movement – Bus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7FB6FEC-9E8E-4388-93FC-645A25C321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97466"/>
            <a:ext cx="9753600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46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Turning Movement – Combine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4B6529F-7660-417D-804D-B1467D59F5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883243"/>
            <a:ext cx="9906000" cy="5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Turning Movement – Oversize / Overweight Vehicle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8809FA2-EC56-42AF-9031-496A89676A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76207"/>
            <a:ext cx="9753600" cy="59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3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Fastest Path Checks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A4720FA-1439-4B58-AC4B-803E7B4FF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10664365" cy="51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6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Sight Distance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EC7C5-B59E-4750-999A-54829F70B961}"/>
              </a:ext>
            </a:extLst>
          </p:cNvPr>
          <p:cNvSpPr/>
          <p:nvPr/>
        </p:nvSpPr>
        <p:spPr>
          <a:xfrm>
            <a:off x="370132" y="3449320"/>
            <a:ext cx="2175656" cy="333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823D37-1FE0-4518-996A-2E622B392201}"/>
              </a:ext>
            </a:extLst>
          </p:cNvPr>
          <p:cNvSpPr/>
          <p:nvPr/>
        </p:nvSpPr>
        <p:spPr>
          <a:xfrm>
            <a:off x="1066800" y="3962400"/>
            <a:ext cx="217565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5588577-A716-4212-B796-DB04EF86D5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018"/>
            <a:ext cx="10744200" cy="55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Involvement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LaPorte District – INDOT Regional Office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Environmental Services </a:t>
            </a: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Real Estate  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Troyer Group </a:t>
            </a:r>
          </a:p>
          <a:p>
            <a:pPr marL="742950" lvl="2" indent="-342900" eaLnBrk="1" fontAlgn="auto" hangingPunct="1">
              <a:spcAft>
                <a:spcPts val="0"/>
              </a:spcAft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Engineering, Design &amp; Environmental Analysis Team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public hearing notice was mailed to known property owners within project area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Announcement of this hearing was posted to INDOT website. A media release was also issued</a:t>
            </a:r>
          </a:p>
          <a:p>
            <a:pPr eaLnBrk="1" hangingPunct="1"/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A copy of presentation and project documentation is available on-line via INDOT website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Legal notice publishing:  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Times of Northwest Indiana  </a:t>
            </a:r>
          </a:p>
          <a:p>
            <a:pPr lvl="2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April 26</a:t>
            </a:r>
            <a:r>
              <a:rPr lang="en-US" altLang="en-US" baseline="30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&amp; May 8</a:t>
            </a:r>
            <a:r>
              <a:rPr lang="en-US" altLang="en-US" baseline="30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S.R. 2 at </a:t>
            </a:r>
            <a:r>
              <a:rPr lang="en-US" altLang="en-US" b="1" dirty="0" err="1"/>
              <a:t>Heavilin</a:t>
            </a:r>
            <a:r>
              <a:rPr lang="en-US" altLang="en-US" b="1" dirty="0"/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1403453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B239A6-4865-47AD-8B79-D1563C848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0363200" cy="5257800"/>
          </a:xfrm>
        </p:spPr>
        <p:txBody>
          <a:bodyPr/>
          <a:lstStyle/>
          <a:p>
            <a:r>
              <a:rPr lang="en-US" dirty="0"/>
              <a:t>Phased MOT – should not require full intersection closure</a:t>
            </a:r>
          </a:p>
          <a:p>
            <a:pPr lvl="1"/>
            <a:r>
              <a:rPr lang="en-US" dirty="0"/>
              <a:t>Phase 1:</a:t>
            </a:r>
          </a:p>
          <a:p>
            <a:pPr lvl="2"/>
            <a:r>
              <a:rPr lang="en-US" dirty="0"/>
              <a:t>Traffic will be maintained on existing SR 2</a:t>
            </a:r>
          </a:p>
          <a:p>
            <a:pPr lvl="2"/>
            <a:r>
              <a:rPr lang="en-US" dirty="0"/>
              <a:t>Heavilin Road will remain open</a:t>
            </a:r>
          </a:p>
          <a:p>
            <a:pPr lvl="2"/>
            <a:r>
              <a:rPr lang="en-US" dirty="0"/>
              <a:t>Work will focus north of SR 2:</a:t>
            </a:r>
          </a:p>
          <a:p>
            <a:pPr lvl="3"/>
            <a:r>
              <a:rPr lang="en-US" dirty="0"/>
              <a:t>Roundabout</a:t>
            </a:r>
          </a:p>
          <a:p>
            <a:pPr lvl="3"/>
            <a:r>
              <a:rPr lang="en-US" dirty="0"/>
              <a:t>East and west approaches</a:t>
            </a:r>
          </a:p>
          <a:p>
            <a:pPr lvl="1"/>
            <a:r>
              <a:rPr lang="en-US" dirty="0"/>
              <a:t>Phase 2:</a:t>
            </a:r>
          </a:p>
          <a:p>
            <a:pPr lvl="2"/>
            <a:r>
              <a:rPr lang="en-US" dirty="0"/>
              <a:t>SR 2 Traffic will be shifted through roundabout</a:t>
            </a:r>
          </a:p>
          <a:p>
            <a:pPr lvl="2"/>
            <a:r>
              <a:rPr lang="en-US" dirty="0"/>
              <a:t>Work will focus on the Heavilin Road approach</a:t>
            </a:r>
          </a:p>
          <a:p>
            <a:pPr lvl="2"/>
            <a:r>
              <a:rPr lang="en-US" dirty="0"/>
              <a:t>Heavilin Road will be closed at the intersection.</a:t>
            </a:r>
          </a:p>
          <a:p>
            <a:pPr lvl="1"/>
            <a:r>
              <a:rPr lang="en-US" dirty="0"/>
              <a:t>Phase 3:</a:t>
            </a:r>
          </a:p>
          <a:p>
            <a:pPr lvl="2"/>
            <a:r>
              <a:rPr lang="en-US" dirty="0"/>
              <a:t>Completion of curb line along the north side of</a:t>
            </a:r>
          </a:p>
          <a:p>
            <a:pPr marL="914400" lvl="2" indent="0">
              <a:buNone/>
            </a:pPr>
            <a:r>
              <a:rPr lang="en-US" dirty="0"/>
              <a:t>    SR 2</a:t>
            </a:r>
          </a:p>
          <a:p>
            <a:pPr lvl="2"/>
            <a:r>
              <a:rPr lang="en-US" dirty="0"/>
              <a:t>Heavilin Road will reopen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63403-109A-4DAE-A555-0D365334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Traffic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F4639-DF6C-4E81-BF57-60989CB9A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658" y="1518435"/>
            <a:ext cx="5257800" cy="1729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12924-43A2-454E-A8EB-DB1FBE325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3604125"/>
            <a:ext cx="5262716" cy="177892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C3219E-F068-41D6-AB94-103B08F3EF93}"/>
                  </a:ext>
                </a:extLst>
              </p14:cNvPr>
              <p14:cNvContentPartPr/>
              <p14:nvPr/>
            </p14:nvContentPartPr>
            <p14:xfrm>
              <a:off x="6806250" y="1899435"/>
              <a:ext cx="4531320" cy="878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C3219E-F068-41D6-AB94-103B08F3EF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8610" y="1863435"/>
                <a:ext cx="456696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0305B0F-7137-4E7F-BB02-FE23EA384881}"/>
                  </a:ext>
                </a:extLst>
              </p14:cNvPr>
              <p14:cNvContentPartPr/>
              <p14:nvPr/>
            </p14:nvContentPartPr>
            <p14:xfrm>
              <a:off x="11307690" y="1777395"/>
              <a:ext cx="211680" cy="172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0305B0F-7137-4E7F-BB02-FE23EA3848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90050" y="1741755"/>
                <a:ext cx="247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2E4D26-0E72-4541-8A58-51B47726D552}"/>
                  </a:ext>
                </a:extLst>
              </p14:cNvPr>
              <p14:cNvContentPartPr/>
              <p14:nvPr/>
            </p14:nvContentPartPr>
            <p14:xfrm>
              <a:off x="6805530" y="3949395"/>
              <a:ext cx="4183200" cy="771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2E4D26-0E72-4541-8A58-51B47726D5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7890" y="3913395"/>
                <a:ext cx="421884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450313-CCE5-4BA9-A6AD-417CB99E8552}"/>
                  </a:ext>
                </a:extLst>
              </p14:cNvPr>
              <p14:cNvContentPartPr/>
              <p14:nvPr/>
            </p14:nvContentPartPr>
            <p14:xfrm>
              <a:off x="7273530" y="4093395"/>
              <a:ext cx="3190320" cy="600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450313-CCE5-4BA9-A6AD-417CB99E85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5890" y="4057755"/>
                <a:ext cx="3225960" cy="671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755022B-C547-4AB9-AAB5-6DE23B6E414F}"/>
              </a:ext>
            </a:extLst>
          </p:cNvPr>
          <p:cNvSpPr txBox="1"/>
          <p:nvPr/>
        </p:nvSpPr>
        <p:spPr>
          <a:xfrm>
            <a:off x="7086600" y="155874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9C52B-A83F-4AA1-8544-2FCE42570784}"/>
              </a:ext>
            </a:extLst>
          </p:cNvPr>
          <p:cNvSpPr txBox="1"/>
          <p:nvPr/>
        </p:nvSpPr>
        <p:spPr>
          <a:xfrm>
            <a:off x="7010400" y="365206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9DD676-2FD9-408B-B922-02B598804D9C}"/>
              </a:ext>
            </a:extLst>
          </p:cNvPr>
          <p:cNvSpPr txBox="1"/>
          <p:nvPr/>
        </p:nvSpPr>
        <p:spPr>
          <a:xfrm>
            <a:off x="9805758" y="1524000"/>
            <a:ext cx="14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Construction Zone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5D211A-BA87-4739-84D5-0625E42CD84C}"/>
              </a:ext>
            </a:extLst>
          </p:cNvPr>
          <p:cNvSpPr txBox="1"/>
          <p:nvPr/>
        </p:nvSpPr>
        <p:spPr>
          <a:xfrm>
            <a:off x="10315116" y="4860375"/>
            <a:ext cx="1419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Construction Zone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CAF1E3-2552-4705-A5DC-4B1327716C30}"/>
              </a:ext>
            </a:extLst>
          </p:cNvPr>
          <p:cNvSpPr txBox="1"/>
          <p:nvPr/>
        </p:nvSpPr>
        <p:spPr>
          <a:xfrm>
            <a:off x="10350622" y="2819400"/>
            <a:ext cx="138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SR 2 Travel Lanes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AF7369-03FC-4E4A-893C-FBD99CDC8A25}"/>
              </a:ext>
            </a:extLst>
          </p:cNvPr>
          <p:cNvSpPr txBox="1"/>
          <p:nvPr/>
        </p:nvSpPr>
        <p:spPr>
          <a:xfrm>
            <a:off x="9693040" y="3627896"/>
            <a:ext cx="138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SR 2 Travel Lanes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C6F1C8-69FA-46B4-A8CA-129D4056B439}"/>
              </a:ext>
            </a:extLst>
          </p:cNvPr>
          <p:cNvCxnSpPr>
            <a:stCxn id="39" idx="1"/>
          </p:cNvCxnSpPr>
          <p:nvPr/>
        </p:nvCxnSpPr>
        <p:spPr>
          <a:xfrm flipH="1">
            <a:off x="9448800" y="3766396"/>
            <a:ext cx="244240" cy="335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CC2FB2-E843-4415-80B2-086DFC8942C4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9557114" y="1662500"/>
            <a:ext cx="248644" cy="343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34E10C-8CC0-4E1F-9B23-940CB4D232E2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9643727" y="4493589"/>
            <a:ext cx="671389" cy="50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253AD6-36C7-4E1C-9BB0-FBAD12F4C93B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9729314" y="2516973"/>
            <a:ext cx="621308" cy="44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6A8F30-94E9-4212-8376-6C71254B8A68}"/>
              </a:ext>
            </a:extLst>
          </p:cNvPr>
          <p:cNvCxnSpPr>
            <a:stCxn id="36" idx="1"/>
            <a:endCxn id="36" idx="1"/>
          </p:cNvCxnSpPr>
          <p:nvPr/>
        </p:nvCxnSpPr>
        <p:spPr>
          <a:xfrm>
            <a:off x="9805758" y="1662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9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Route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0AD28-6477-41C7-AB32-9E8FAEB7C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066800"/>
            <a:ext cx="6863269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92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"Uniform Act of 1970"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Requires an offer for just compensation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Project proposal requires approximately 5 acres of permanent right-of-way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/>
              <a:t>Real Estate Acquisition Process </a:t>
            </a:r>
          </a:p>
        </p:txBody>
      </p:sp>
      <p:pic>
        <p:nvPicPr>
          <p:cNvPr id="5" name="Picture 4" descr="FHWA Land Acquisition Brochur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 bwMode="auto">
          <a:xfrm>
            <a:off x="6553200" y="1066800"/>
            <a:ext cx="396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9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Submit public comments using the options described in first page of information packet: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Participating during public comment session via microphone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Verbal comments recorded and transcribed for inclusion into public hearings transcript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INDOT respectfully requests comments be submitted by Friday, June 7, 2019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All comments submitted will become part of public record, entered into transcript, reviewed, evaluated and given full consideration during decision making process.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4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/>
              <a:t>Project Schedule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Public Hearing: May 13, 2019</a:t>
            </a:r>
          </a:p>
          <a:p>
            <a:pPr eaLnBrk="1" hangingPunct="1"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Public comments requested by COB 6/7/19 </a:t>
            </a:r>
          </a:p>
          <a:p>
            <a:pPr eaLnBrk="1" hangingPunct="1"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INDOT review and consideration of comments – Summer 2019</a:t>
            </a:r>
          </a:p>
          <a:p>
            <a:pPr lvl="1"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finalize environmental document</a:t>
            </a:r>
          </a:p>
          <a:p>
            <a:pPr lvl="1"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design</a:t>
            </a:r>
          </a:p>
          <a:p>
            <a:pPr lvl="1"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decision</a:t>
            </a:r>
          </a:p>
          <a:p>
            <a:pPr marL="457200" lvl="1" indent="0" eaLnBrk="1" hangingPunct="1">
              <a:buClr>
                <a:srgbClr val="3333CC"/>
              </a:buClr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Real estate acquisition phase –  2019</a:t>
            </a:r>
          </a:p>
          <a:p>
            <a:pPr marL="0" indent="0" eaLnBrk="1" hangingPunct="1">
              <a:buClr>
                <a:srgbClr val="3333CC"/>
              </a:buClr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Construction:  2020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63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Submit comments via options described in project handout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All comments are given full consideration during decision-making process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Address comments, finalize/approve environmental document, complete project design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Work through local media, social media outlets; paid legal notice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59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315 East Boyd Boulevard, LaPorte, IN 46350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>
                <a:hlinkClick r:id="rId2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/>
              <a:t>Valparaiso 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/>
              <a:t>103 Jefferson Street, Valparaiso, IN 46383</a:t>
            </a:r>
          </a:p>
          <a:p>
            <a:pPr marL="687388" indent="-230188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(219) 462-0524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2000" b="1" dirty="0">
                <a:cs typeface="Tahoma" pitchFamily="34" charset="0"/>
              </a:rPr>
              <a:t>Visit Project Web Page </a:t>
            </a:r>
            <a:r>
              <a:rPr lang="en-US" sz="1600" dirty="0">
                <a:solidFill>
                  <a:srgbClr val="333399"/>
                </a:solidFill>
                <a:cs typeface="Tahoma" pitchFamily="34" charset="0"/>
                <a:hlinkClick r:id="rId4"/>
              </a:rPr>
              <a:t>https://www.in.gov/indot/3931.htm</a:t>
            </a:r>
            <a:endParaRPr lang="en-US" sz="1600" dirty="0">
              <a:solidFill>
                <a:srgbClr val="333399"/>
              </a:solidFill>
              <a:cs typeface="Tahoma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8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/>
              <a:t>Public Comment Session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Please visit with INDOT project officials following the public comment session</a:t>
            </a:r>
          </a:p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Project maps, displays, real estate acquisition table,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INDOT LaPorte District page 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http://www.in.gov/indot/2705.htm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  <a:hlinkClick r:id="rId3"/>
              </a:rPr>
              <a:t>LaPorteDistrictCommunications@indot.in.gov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5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Porter County, City of Valparaiso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8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Up Arrow Callout 72"/>
          <p:cNvSpPr>
            <a:spLocks noChangeArrowheads="1"/>
          </p:cNvSpPr>
          <p:nvPr/>
        </p:nvSpPr>
        <p:spPr bwMode="auto">
          <a:xfrm flipH="1">
            <a:off x="4572000" y="4205288"/>
            <a:ext cx="1981200" cy="276225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Public Hearing</a:t>
            </a:r>
          </a:p>
        </p:txBody>
      </p:sp>
      <p:sp>
        <p:nvSpPr>
          <p:cNvPr id="10245" name="Up Arrow Callout 72"/>
          <p:cNvSpPr>
            <a:spLocks noChangeArrowheads="1"/>
          </p:cNvSpPr>
          <p:nvPr/>
        </p:nvSpPr>
        <p:spPr bwMode="auto">
          <a:xfrm flipH="1">
            <a:off x="7010400" y="4205288"/>
            <a:ext cx="1981200" cy="646112"/>
          </a:xfrm>
          <a:prstGeom prst="upArrowCallout">
            <a:avLst>
              <a:gd name="adj1" fmla="val 23196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Public Involvement – communicate project decision</a:t>
            </a:r>
          </a:p>
        </p:txBody>
      </p:sp>
    </p:spTree>
    <p:extLst>
      <p:ext uri="{BB962C8B-B14F-4D97-AF65-F5344CB8AC3E}">
        <p14:creationId xmlns:p14="http://schemas.microsoft.com/office/powerpoint/2010/main" val="358409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Environmental Document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National Environmental Policy Act (NEPA) 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NEPA is a decision-making process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Purpose and Need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Alternatives Screening</a:t>
            </a:r>
          </a:p>
          <a:p>
            <a:pPr lvl="2" algn="just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Preferred Alternative 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Impacts are analyzed, evaluated and described in an environmental document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What are the impacts this project might have on the community?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How can impacts be avoided?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Can impacts be minimized?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 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Environmental document released for public involvement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April 2019</a:t>
            </a:r>
          </a:p>
          <a:p>
            <a:pPr lvl="2" eaLnBrk="1" fontAlgn="auto" hangingPunct="1">
              <a:spcAft>
                <a:spcPts val="0"/>
              </a:spcAft>
              <a:buClr>
                <a:srgbClr val="3333CC"/>
              </a:buClr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Is available for review via public repositories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1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/>
              <a:t>Environmental Document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Environmental Process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Establish Purpose and Need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Develop possible alternatives</a:t>
            </a:r>
          </a:p>
          <a:p>
            <a:pPr lvl="2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The “Do Nothing” alternative is a baseline for comparison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Evaluate and screen alternatives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Identify a preferred alternative </a:t>
            </a:r>
          </a:p>
          <a:p>
            <a:pPr lvl="1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Solicit public comment on environmental document and preliminary design plan </a:t>
            </a:r>
            <a:endParaRPr lang="en-US" sz="8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Address and consider public comment as part of decision making process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Finalize and approve environmental document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7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Right-of-way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Endangered Species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Farmland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Cultural Resources (Historic/Archaeological)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Parks and Recreational Lands (Trails)</a:t>
            </a: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Air Quality 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		      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Noise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Community Impacts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Environmental Justice 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Hazardous Materials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Permits</a:t>
            </a: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Mitigation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Public Involvement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Commercial Development</a:t>
            </a:r>
            <a:endParaRPr lang="en-US" altLang="en-US" sz="2400"/>
          </a:p>
          <a:p>
            <a:pPr eaLnBrk="1" hangingPunct="1"/>
            <a:endParaRPr lang="en-US" altLang="en-US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Examples of items evaluated </a:t>
            </a:r>
          </a:p>
        </p:txBody>
      </p:sp>
    </p:spTree>
    <p:extLst>
      <p:ext uri="{BB962C8B-B14F-4D97-AF65-F5344CB8AC3E}">
        <p14:creationId xmlns:p14="http://schemas.microsoft.com/office/powerpoint/2010/main" val="250932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/>
              <a:t>Environmental Document  - Section 106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106 Requires federal agencies to take into account the effects of their undertakings on historic properties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two archaeological sites, associated with the Porter County Farm / Poor Home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sites are potentially eligible to the National Register of Historic Places. 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106 finding of “Adverse Effect”, because sites cannot be avoided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Memorandum of Agreement (MOA) was developed among FHWA, INDOT, and SHPO  to mitigate the impacts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detailed archaeological investigations. 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Investigations will occur at a later date, but before construction commences</a:t>
            </a:r>
          </a:p>
          <a:p>
            <a:pPr marL="457200" lvl="1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30713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1799</Words>
  <Application>Microsoft Office PowerPoint</Application>
  <PresentationFormat>Widescreen</PresentationFormat>
  <Paragraphs>349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S.R. 2 at Heavilin Road</vt:lpstr>
      <vt:lpstr>Welcome </vt:lpstr>
      <vt:lpstr>S.R. 2 at Heavilin Road</vt:lpstr>
      <vt:lpstr>Project Stakeholders </vt:lpstr>
      <vt:lpstr>Project Development </vt:lpstr>
      <vt:lpstr>Environmental Document   </vt:lpstr>
      <vt:lpstr>Environmental Document  </vt:lpstr>
      <vt:lpstr>Examples of items evaluated </vt:lpstr>
      <vt:lpstr>Environmental Document  - Section 106</vt:lpstr>
      <vt:lpstr>Project Resource Locations</vt:lpstr>
      <vt:lpstr>Existing Intersection </vt:lpstr>
      <vt:lpstr>S.R. 2 at Heavilin Road – Purpose and Need </vt:lpstr>
      <vt:lpstr>S.R. 2 at Heavilin Road – Purpose and Need (cont.)</vt:lpstr>
      <vt:lpstr>Other Alternatives Considered </vt:lpstr>
      <vt:lpstr>Supplemental Improvements Considered </vt:lpstr>
      <vt:lpstr>Preferred Alternative – Roundabout Intersection </vt:lpstr>
      <vt:lpstr>Roundabout – INDOT Preferred Alternative </vt:lpstr>
      <vt:lpstr>Benefits of Roundabouts </vt:lpstr>
      <vt:lpstr>Roundabouts Enhance Safety </vt:lpstr>
      <vt:lpstr>Proposed Roundabout Layout </vt:lpstr>
      <vt:lpstr>Approaching the Roundabout (example)</vt:lpstr>
      <vt:lpstr>Approaching the Roundabout (example)</vt:lpstr>
      <vt:lpstr>Approaching the Roundabout (example)</vt:lpstr>
      <vt:lpstr>Turning Movement – Semi Truck</vt:lpstr>
      <vt:lpstr>Turning Movement – Bus</vt:lpstr>
      <vt:lpstr>Turning Movement – Combine</vt:lpstr>
      <vt:lpstr>Turning Movement – Oversize / Overweight Vehicle</vt:lpstr>
      <vt:lpstr>Fastest Path Checks</vt:lpstr>
      <vt:lpstr>Sight Distance</vt:lpstr>
      <vt:lpstr>Maintenance of Traffic</vt:lpstr>
      <vt:lpstr>Detour Route </vt:lpstr>
      <vt:lpstr>Real Estate Acquisition Process </vt:lpstr>
      <vt:lpstr>Submit Public Comments </vt:lpstr>
      <vt:lpstr>Project Schedule </vt:lpstr>
      <vt:lpstr>Next Steps </vt:lpstr>
      <vt:lpstr>Project Resource Locations</vt:lpstr>
      <vt:lpstr>Public Comment Session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2019-05-10T18:51:30Z</dcterms:modified>
</cp:coreProperties>
</file>