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1" r:id="rId3"/>
    <p:sldMasterId id="2147483685" r:id="rId4"/>
    <p:sldMasterId id="2147483687" r:id="rId5"/>
  </p:sldMasterIdLst>
  <p:notesMasterIdLst>
    <p:notesMasterId r:id="rId34"/>
  </p:notesMasterIdLst>
  <p:handoutMasterIdLst>
    <p:handoutMasterId r:id="rId35"/>
  </p:handoutMasterIdLst>
  <p:sldIdLst>
    <p:sldId id="257" r:id="rId6"/>
    <p:sldId id="363" r:id="rId7"/>
    <p:sldId id="350" r:id="rId8"/>
    <p:sldId id="331" r:id="rId9"/>
    <p:sldId id="332" r:id="rId10"/>
    <p:sldId id="333" r:id="rId11"/>
    <p:sldId id="361" r:id="rId12"/>
    <p:sldId id="334" r:id="rId13"/>
    <p:sldId id="364" r:id="rId14"/>
    <p:sldId id="354" r:id="rId15"/>
    <p:sldId id="346" r:id="rId16"/>
    <p:sldId id="372" r:id="rId17"/>
    <p:sldId id="335" r:id="rId18"/>
    <p:sldId id="342" r:id="rId19"/>
    <p:sldId id="314" r:id="rId20"/>
    <p:sldId id="377" r:id="rId21"/>
    <p:sldId id="355" r:id="rId22"/>
    <p:sldId id="362" r:id="rId23"/>
    <p:sldId id="357" r:id="rId24"/>
    <p:sldId id="353" r:id="rId25"/>
    <p:sldId id="358" r:id="rId26"/>
    <p:sldId id="359" r:id="rId27"/>
    <p:sldId id="356" r:id="rId28"/>
    <p:sldId id="367" r:id="rId29"/>
    <p:sldId id="368" r:id="rId30"/>
    <p:sldId id="369" r:id="rId31"/>
    <p:sldId id="370" r:id="rId32"/>
    <p:sldId id="375" r:id="rId33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66FF"/>
    <a:srgbClr val="002060"/>
    <a:srgbClr val="FF0000"/>
    <a:srgbClr val="0000FF"/>
    <a:srgbClr val="3333CC"/>
    <a:srgbClr val="FFFFFF"/>
    <a:srgbClr val="FDEE20"/>
    <a:srgbClr val="99CCFF"/>
    <a:srgbClr val="A3A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6283" autoAdjust="0"/>
  </p:normalViewPr>
  <p:slideViewPr>
    <p:cSldViewPr>
      <p:cViewPr varScale="1">
        <p:scale>
          <a:sx n="105" d="100"/>
          <a:sy n="105" d="100"/>
        </p:scale>
        <p:origin x="132" y="6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71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>
              <a:solidFill>
                <a:srgbClr val="FFFF00"/>
              </a:solidFill>
            </a:rPr>
            <a:t>Planning </a:t>
          </a:r>
        </a:p>
        <a:p>
          <a:r>
            <a:rPr lang="en-US" sz="1200" b="1" dirty="0">
              <a:solidFill>
                <a:srgbClr val="FFFF00"/>
              </a:solidFill>
            </a:rPr>
            <a:t>Project Selection</a:t>
          </a:r>
        </a:p>
        <a:p>
          <a:r>
            <a:rPr lang="en-US" sz="1200" b="1" u="sng" dirty="0">
              <a:solidFill>
                <a:schemeClr val="bg1"/>
              </a:solidFill>
            </a:rPr>
            <a:t>Public Involvement</a:t>
          </a:r>
        </a:p>
        <a:p>
          <a:r>
            <a:rPr lang="en-US" sz="1200" b="1" dirty="0">
              <a:solidFill>
                <a:srgbClr val="FFFF00"/>
              </a:solidFill>
            </a:rPr>
            <a:t> Programming  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dirty="0"/>
        </a:p>
        <a:p>
          <a:r>
            <a:rPr lang="en-US" sz="1200" b="1" dirty="0">
              <a:solidFill>
                <a:srgbClr val="FFFF00"/>
              </a:solidFill>
            </a:rPr>
            <a:t>Preliminary Engineering</a:t>
          </a:r>
        </a:p>
        <a:p>
          <a:r>
            <a:rPr lang="en-US" sz="1200" b="1" dirty="0">
              <a:solidFill>
                <a:srgbClr val="FFFF00"/>
              </a:solidFill>
            </a:rPr>
            <a:t>Engineer’s Report</a:t>
          </a:r>
        </a:p>
        <a:p>
          <a:r>
            <a:rPr lang="en-US" sz="1200" dirty="0">
              <a:solidFill>
                <a:srgbClr val="FFFF00"/>
              </a:solidFill>
            </a:rPr>
            <a:t> </a:t>
          </a: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b="1" spc="-20" baseline="0" dirty="0">
            <a:solidFill>
              <a:srgbClr val="FFFF00"/>
            </a:solidFill>
          </a:endParaRPr>
        </a:p>
        <a:p>
          <a:r>
            <a:rPr lang="en-US" sz="1200" b="1" spc="-20" baseline="0" dirty="0">
              <a:solidFill>
                <a:srgbClr val="FFFF00"/>
              </a:solidFill>
            </a:rPr>
            <a:t>Environmental</a:t>
          </a:r>
        </a:p>
        <a:p>
          <a:r>
            <a:rPr lang="en-US" sz="1200" b="1" spc="-20" baseline="0" dirty="0">
              <a:solidFill>
                <a:srgbClr val="FFFF00"/>
              </a:solidFill>
            </a:rPr>
            <a:t>Design</a:t>
          </a:r>
        </a:p>
        <a:p>
          <a:endParaRPr lang="en-US" sz="1200" b="1" spc="-20" baseline="0" dirty="0">
            <a:solidFill>
              <a:srgbClr val="FFFF00"/>
            </a:solidFill>
          </a:endParaRPr>
        </a:p>
        <a:p>
          <a:r>
            <a:rPr lang="en-US" sz="1200" b="1" u="sng" spc="-20" baseline="0" dirty="0">
              <a:solidFill>
                <a:schemeClr val="bg1"/>
              </a:solidFill>
            </a:rPr>
            <a:t>Public Involvement </a:t>
          </a:r>
        </a:p>
        <a:p>
          <a:r>
            <a:rPr lang="en-US" sz="1200" b="1" spc="-20" baseline="0" dirty="0">
              <a:solidFill>
                <a:srgbClr val="FFFF00"/>
              </a:solidFill>
            </a:rPr>
            <a:t> 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b="1" dirty="0">
              <a:solidFill>
                <a:srgbClr val="FFFF00"/>
              </a:solidFill>
            </a:rPr>
            <a:t>Real Estate Acquisition</a:t>
          </a:r>
        </a:p>
        <a:p>
          <a:endParaRPr lang="en-US" sz="1100" b="1" dirty="0">
            <a:solidFill>
              <a:srgbClr val="FFFF00"/>
            </a:solidFill>
          </a:endParaRPr>
        </a:p>
        <a:p>
          <a:r>
            <a:rPr lang="en-US" sz="1100" b="1" dirty="0">
              <a:solidFill>
                <a:srgbClr val="FFFF00"/>
              </a:solidFill>
            </a:rPr>
            <a:t>Utilities Coordination </a:t>
          </a:r>
        </a:p>
        <a:p>
          <a:endParaRPr lang="en-US" sz="1100" dirty="0"/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>
              <a:solidFill>
                <a:srgbClr val="FFFF00"/>
              </a:solidFill>
            </a:rPr>
            <a:t>Project Letting</a:t>
          </a:r>
        </a:p>
        <a:p>
          <a:r>
            <a:rPr lang="en-US" sz="1200" b="1" u="sng" dirty="0">
              <a:solidFill>
                <a:schemeClr val="bg1"/>
              </a:solidFill>
            </a:rPr>
            <a:t>Public Involvement </a:t>
          </a:r>
        </a:p>
        <a:p>
          <a:endParaRPr lang="en-US" sz="1200" b="1" dirty="0">
            <a:solidFill>
              <a:srgbClr val="FFFF00"/>
            </a:solidFill>
          </a:endParaRPr>
        </a:p>
        <a:p>
          <a:r>
            <a:rPr lang="en-US" sz="1200" b="1" dirty="0">
              <a:solidFill>
                <a:srgbClr val="FFFF00"/>
              </a:solidFill>
            </a:rPr>
            <a:t>Construction</a:t>
          </a:r>
        </a:p>
        <a:p>
          <a:endParaRPr lang="en-US" sz="1200" dirty="0"/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</dgm:pt>
    <dgm:pt modelId="{E4069341-B3AF-4AC8-8F47-EB1F9A719FE0}" type="pres">
      <dgm:prSet presAssocID="{819EB952-5A14-428B-A8B3-28B223CD4B51}" presName="sibTrans" presStyleLbl="sibTrans2D1" presStyleIdx="0" presStyleCnt="4"/>
      <dgm:spPr/>
    </dgm:pt>
    <dgm:pt modelId="{04ED92EF-1B4E-42E5-86EE-D59F8545D3FE}" type="pres">
      <dgm:prSet presAssocID="{819EB952-5A14-428B-A8B3-28B223CD4B51}" presName="connectorText" presStyleLbl="sibTrans2D1" presStyleIdx="0" presStyleCnt="4"/>
      <dgm:spPr/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</dgm:pt>
    <dgm:pt modelId="{A9DBE390-B54B-4954-A178-E0390F000798}" type="pres">
      <dgm:prSet presAssocID="{5D7F67BC-B64D-4BAE-B5DF-6A6A57FF4703}" presName="sibTrans" presStyleLbl="sibTrans2D1" presStyleIdx="1" presStyleCnt="4"/>
      <dgm:spPr/>
    </dgm:pt>
    <dgm:pt modelId="{B54E4DCF-02E1-4B58-A01B-694693830AAD}" type="pres">
      <dgm:prSet presAssocID="{5D7F67BC-B64D-4BAE-B5DF-6A6A57FF4703}" presName="connectorText" presStyleLbl="sibTrans2D1" presStyleIdx="1" presStyleCnt="4"/>
      <dgm:spPr/>
    </dgm:pt>
    <dgm:pt modelId="{4AFF89BE-F819-492D-AE1F-1CC55FAABD12}" type="pres">
      <dgm:prSet presAssocID="{F37E401F-BEA7-4C06-9467-D9868D0B8E4B}" presName="node" presStyleLbl="node1" presStyleIdx="2" presStyleCnt="5" custScaleY="206608" custLinFactNeighborX="-25699">
        <dgm:presLayoutVars>
          <dgm:bulletEnabled val="1"/>
        </dgm:presLayoutVars>
      </dgm:prSet>
      <dgm:spPr/>
    </dgm:pt>
    <dgm:pt modelId="{7DD68AA4-FA44-4646-8DBE-2907180FB588}" type="pres">
      <dgm:prSet presAssocID="{CDAA59DF-0140-431C-A4D5-892F1DF98DDF}" presName="sibTrans" presStyleLbl="sibTrans2D1" presStyleIdx="2" presStyleCnt="4"/>
      <dgm:spPr/>
    </dgm:pt>
    <dgm:pt modelId="{D781E17B-C3A9-443B-A518-9944F670F74A}" type="pres">
      <dgm:prSet presAssocID="{CDAA59DF-0140-431C-A4D5-892F1DF98DDF}" presName="connectorText" presStyleLbl="sibTrans2D1" presStyleIdx="2" presStyleCnt="4"/>
      <dgm:spPr/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</dgm:pt>
    <dgm:pt modelId="{206FC09E-B7ED-4A13-B11A-1E2441F8B660}" type="pres">
      <dgm:prSet presAssocID="{B19420DE-C13E-4B8D-9277-83D9BB622C69}" presName="sibTrans" presStyleLbl="sibTrans2D1" presStyleIdx="3" presStyleCnt="4"/>
      <dgm:spPr/>
    </dgm:pt>
    <dgm:pt modelId="{4A608F8B-18FB-49AE-BCAE-17749FCB415D}" type="pres">
      <dgm:prSet presAssocID="{B19420DE-C13E-4B8D-9277-83D9BB622C69}" presName="connectorText" presStyleLbl="sibTrans2D1" presStyleIdx="3" presStyleCnt="4"/>
      <dgm:spPr/>
    </dgm:pt>
    <dgm:pt modelId="{97C32940-0CEA-4559-AA19-FE7276BB8C9F}" type="pres">
      <dgm:prSet presAssocID="{A4377A7B-6ABF-4D12-8BAB-ECDBCAD2F526}" presName="node" presStyleLbl="node1" presStyleIdx="4" presStyleCnt="5" custScaleY="206451" custLinFactNeighborX="-47753" custLinFactNeighborY="-5933">
        <dgm:presLayoutVars>
          <dgm:bulletEnabled val="1"/>
        </dgm:presLayoutVars>
      </dgm:prSet>
      <dgm:spPr/>
    </dgm:pt>
  </dgm:ptLst>
  <dgm:cxnLst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13260828-406A-4633-8AAA-BD5BE4FBA0FA}" type="presOf" srcId="{819EB952-5A14-428B-A8B3-28B223CD4B51}" destId="{E4069341-B3AF-4AC8-8F47-EB1F9A719FE0}" srcOrd="0" destOrd="0" presId="urn:microsoft.com/office/officeart/2005/8/layout/process5"/>
    <dgm:cxn modelId="{D6742538-9A38-478A-BF76-F483ABDE62CE}" type="presOf" srcId="{874BA8F7-1C5D-4687-B53B-19BD2DE17DD9}" destId="{37231A24-B32F-4130-8E3B-20976477676A}" srcOrd="0" destOrd="0" presId="urn:microsoft.com/office/officeart/2005/8/layout/process5"/>
    <dgm:cxn modelId="{59C0185E-2B9F-42B8-A78E-D57F2919B26C}" type="presOf" srcId="{BE3A2615-FAE2-4B6C-8F42-543DEDA09DFB}" destId="{EBB34009-9C61-40A9-9E6B-F96D0236C823}" srcOrd="0" destOrd="0" presId="urn:microsoft.com/office/officeart/2005/8/layout/process5"/>
    <dgm:cxn modelId="{57C70C42-8533-4FC2-BA2A-D4DB969B5957}" type="presOf" srcId="{5D7F67BC-B64D-4BAE-B5DF-6A6A57FF4703}" destId="{B54E4DCF-02E1-4B58-A01B-694693830AAD}" srcOrd="1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B97EB781-3B2A-47B4-BD21-600B90607BAD}" type="presOf" srcId="{CDAA59DF-0140-431C-A4D5-892F1DF98DDF}" destId="{D781E17B-C3A9-443B-A518-9944F670F74A}" srcOrd="1" destOrd="0" presId="urn:microsoft.com/office/officeart/2005/8/layout/process5"/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DABC4EA1-2675-4C73-B58F-8316B9446C6B}" type="presOf" srcId="{C4E717C6-E488-45BD-BD6E-4224FD1B2545}" destId="{E3B3C23D-C761-4994-9F17-4A689D638A47}" srcOrd="0" destOrd="0" presId="urn:microsoft.com/office/officeart/2005/8/layout/process5"/>
    <dgm:cxn modelId="{526206A4-2614-41B7-8FB3-2DBA6D1671CF}" type="presOf" srcId="{5D7F67BC-B64D-4BAE-B5DF-6A6A57FF4703}" destId="{A9DBE390-B54B-4954-A178-E0390F000798}" srcOrd="0" destOrd="0" presId="urn:microsoft.com/office/officeart/2005/8/layout/process5"/>
    <dgm:cxn modelId="{FC68A4A7-5066-48FB-B998-A030D138C4DB}" type="presOf" srcId="{B19420DE-C13E-4B8D-9277-83D9BB622C69}" destId="{206FC09E-B7ED-4A13-B11A-1E2441F8B660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49088FB0-81B8-41E9-9BAD-CD087DE42EA3}" type="presOf" srcId="{744E2065-E961-4342-88CB-00798D6FD874}" destId="{6B0B18CE-EE15-4CEC-9821-8D51EFB8BACE}" srcOrd="0" destOrd="0" presId="urn:microsoft.com/office/officeart/2005/8/layout/process5"/>
    <dgm:cxn modelId="{16C548B8-B642-4562-AA36-3B7FC682F9BC}" type="presOf" srcId="{B19420DE-C13E-4B8D-9277-83D9BB622C69}" destId="{4A608F8B-18FB-49AE-BCAE-17749FCB415D}" srcOrd="1" destOrd="0" presId="urn:microsoft.com/office/officeart/2005/8/layout/process5"/>
    <dgm:cxn modelId="{81B5BBBB-C6E3-4B7D-9436-0B4C05B6C8B4}" type="presOf" srcId="{A4377A7B-6ABF-4D12-8BAB-ECDBCAD2F526}" destId="{97C32940-0CEA-4559-AA19-FE7276BB8C9F}" srcOrd="0" destOrd="0" presId="urn:microsoft.com/office/officeart/2005/8/layout/process5"/>
    <dgm:cxn modelId="{E13BE0BD-1BB4-4301-AA5E-B83D8FDAA538}" type="presOf" srcId="{CDAA59DF-0140-431C-A4D5-892F1DF98DDF}" destId="{7DD68AA4-FA44-4646-8DBE-2907180FB588}" srcOrd="0" destOrd="0" presId="urn:microsoft.com/office/officeart/2005/8/layout/process5"/>
    <dgm:cxn modelId="{066D67D8-356C-4573-93FE-880D66F56410}" type="presOf" srcId="{819EB952-5A14-428B-A8B3-28B223CD4B51}" destId="{04ED92EF-1B4E-42E5-86EE-D59F8545D3FE}" srcOrd="1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6D2933F7-FB8C-462C-B6C0-7F91959DA69B}" type="presOf" srcId="{F37E401F-BEA7-4C06-9467-D9868D0B8E4B}" destId="{4AFF89BE-F819-492D-AE1F-1CC55FAABD12}" srcOrd="0" destOrd="0" presId="urn:microsoft.com/office/officeart/2005/8/layout/process5"/>
    <dgm:cxn modelId="{4FC76C89-7D7A-4D1F-8F39-983FD4BFF8A6}" type="presParOf" srcId="{EBB34009-9C61-40A9-9E6B-F96D0236C823}" destId="{E3B3C23D-C761-4994-9F17-4A689D638A47}" srcOrd="0" destOrd="0" presId="urn:microsoft.com/office/officeart/2005/8/layout/process5"/>
    <dgm:cxn modelId="{AFB97E31-B9FA-4349-AC79-E624D40E226C}" type="presParOf" srcId="{EBB34009-9C61-40A9-9E6B-F96D0236C823}" destId="{E4069341-B3AF-4AC8-8F47-EB1F9A719FE0}" srcOrd="1" destOrd="0" presId="urn:microsoft.com/office/officeart/2005/8/layout/process5"/>
    <dgm:cxn modelId="{F4524099-E483-4B78-AB2D-1F39F5B1CB07}" type="presParOf" srcId="{E4069341-B3AF-4AC8-8F47-EB1F9A719FE0}" destId="{04ED92EF-1B4E-42E5-86EE-D59F8545D3FE}" srcOrd="0" destOrd="0" presId="urn:microsoft.com/office/officeart/2005/8/layout/process5"/>
    <dgm:cxn modelId="{4D0EAD3E-ADE2-4FA1-B0D2-AA377DCCA835}" type="presParOf" srcId="{EBB34009-9C61-40A9-9E6B-F96D0236C823}" destId="{37231A24-B32F-4130-8E3B-20976477676A}" srcOrd="2" destOrd="0" presId="urn:microsoft.com/office/officeart/2005/8/layout/process5"/>
    <dgm:cxn modelId="{63C547BE-8957-41A7-9581-91F8F10475D0}" type="presParOf" srcId="{EBB34009-9C61-40A9-9E6B-F96D0236C823}" destId="{A9DBE390-B54B-4954-A178-E0390F000798}" srcOrd="3" destOrd="0" presId="urn:microsoft.com/office/officeart/2005/8/layout/process5"/>
    <dgm:cxn modelId="{255191B8-7A57-4773-AF83-586B904C12C3}" type="presParOf" srcId="{A9DBE390-B54B-4954-A178-E0390F000798}" destId="{B54E4DCF-02E1-4B58-A01B-694693830AAD}" srcOrd="0" destOrd="0" presId="urn:microsoft.com/office/officeart/2005/8/layout/process5"/>
    <dgm:cxn modelId="{9A51E7B0-0225-4B9B-B161-3A7FAF6795AB}" type="presParOf" srcId="{EBB34009-9C61-40A9-9E6B-F96D0236C823}" destId="{4AFF89BE-F819-492D-AE1F-1CC55FAABD12}" srcOrd="4" destOrd="0" presId="urn:microsoft.com/office/officeart/2005/8/layout/process5"/>
    <dgm:cxn modelId="{84D75CAA-2241-4835-81A0-CA8083A0CF7F}" type="presParOf" srcId="{EBB34009-9C61-40A9-9E6B-F96D0236C823}" destId="{7DD68AA4-FA44-4646-8DBE-2907180FB588}" srcOrd="5" destOrd="0" presId="urn:microsoft.com/office/officeart/2005/8/layout/process5"/>
    <dgm:cxn modelId="{7408CCC7-7D3C-4937-9A08-8D6B2AB39988}" type="presParOf" srcId="{7DD68AA4-FA44-4646-8DBE-2907180FB588}" destId="{D781E17B-C3A9-443B-A518-9944F670F74A}" srcOrd="0" destOrd="0" presId="urn:microsoft.com/office/officeart/2005/8/layout/process5"/>
    <dgm:cxn modelId="{52B60084-F30D-42D3-BCD4-FFF8B6832353}" type="presParOf" srcId="{EBB34009-9C61-40A9-9E6B-F96D0236C823}" destId="{6B0B18CE-EE15-4CEC-9821-8D51EFB8BACE}" srcOrd="6" destOrd="0" presId="urn:microsoft.com/office/officeart/2005/8/layout/process5"/>
    <dgm:cxn modelId="{35BC314B-AE3B-4D42-9519-44FAB0EB2F03}" type="presParOf" srcId="{EBB34009-9C61-40A9-9E6B-F96D0236C823}" destId="{206FC09E-B7ED-4A13-B11A-1E2441F8B660}" srcOrd="7" destOrd="0" presId="urn:microsoft.com/office/officeart/2005/8/layout/process5"/>
    <dgm:cxn modelId="{A45602BE-7D33-4FB3-AC9B-212F14414BDD}" type="presParOf" srcId="{206FC09E-B7ED-4A13-B11A-1E2441F8B660}" destId="{4A608F8B-18FB-49AE-BCAE-17749FCB415D}" srcOrd="0" destOrd="0" presId="urn:microsoft.com/office/officeart/2005/8/layout/process5"/>
    <dgm:cxn modelId="{874BE587-BEAF-4EF9-8D09-E691228CDCFE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Planning </a:t>
          </a:r>
        </a:p>
        <a:p>
          <a:r>
            <a:rPr lang="en-US" sz="1200" b="1" dirty="0">
              <a:solidFill>
                <a:schemeClr val="bg1"/>
              </a:solidFill>
            </a:rPr>
            <a:t>Programming</a:t>
          </a:r>
        </a:p>
        <a:p>
          <a:r>
            <a:rPr lang="en-US" sz="1200" b="1" dirty="0">
              <a:solidFill>
                <a:schemeClr val="bg1"/>
              </a:solidFill>
            </a:rPr>
            <a:t>Project Selection  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dirty="0"/>
        </a:p>
        <a:p>
          <a:r>
            <a:rPr lang="en-US" sz="1200" b="1" dirty="0">
              <a:solidFill>
                <a:schemeClr val="bg1"/>
              </a:solidFill>
            </a:rPr>
            <a:t>Preliminary Engineering</a:t>
          </a:r>
        </a:p>
        <a:p>
          <a:r>
            <a:rPr lang="en-US" sz="1200" b="1" dirty="0">
              <a:solidFill>
                <a:schemeClr val="bg1"/>
              </a:solidFill>
            </a:rPr>
            <a:t>Engineer’s Report</a:t>
          </a:r>
        </a:p>
        <a:p>
          <a:r>
            <a:rPr lang="en-US" sz="1200" dirty="0">
              <a:solidFill>
                <a:schemeClr val="bg1"/>
              </a:solidFill>
            </a:rPr>
            <a:t> </a:t>
          </a: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spc="-20" baseline="0" dirty="0">
              <a:solidFill>
                <a:schemeClr val="bg1"/>
              </a:solidFill>
            </a:rPr>
            <a:t>Environmental</a:t>
          </a:r>
        </a:p>
        <a:p>
          <a:r>
            <a:rPr lang="en-US" sz="1200" b="1" spc="-20" baseline="0" dirty="0">
              <a:solidFill>
                <a:schemeClr val="bg1"/>
              </a:solidFill>
            </a:rPr>
            <a:t>Design</a:t>
          </a:r>
        </a:p>
        <a:p>
          <a:r>
            <a:rPr lang="en-US" sz="1200" b="1" spc="-20" baseline="0" dirty="0">
              <a:solidFill>
                <a:srgbClr val="FFFF00"/>
              </a:solidFill>
            </a:rPr>
            <a:t>Public Involvement </a:t>
          </a:r>
        </a:p>
        <a:p>
          <a:r>
            <a:rPr lang="en-US" sz="1200" b="1" spc="-20" baseline="0" dirty="0">
              <a:solidFill>
                <a:srgbClr val="FFFF00"/>
              </a:solidFill>
            </a:rPr>
            <a:t>Phase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Real Estate Acquisition</a:t>
          </a:r>
        </a:p>
        <a:p>
          <a:endParaRPr lang="en-US" sz="1100" b="1" dirty="0">
            <a:solidFill>
              <a:schemeClr val="bg1"/>
            </a:solidFill>
          </a:endParaRPr>
        </a:p>
        <a:p>
          <a:r>
            <a:rPr lang="en-US" sz="1100" b="1" dirty="0">
              <a:solidFill>
                <a:schemeClr val="bg1"/>
              </a:solidFill>
            </a:rPr>
            <a:t>Utilities Coordination </a:t>
          </a:r>
        </a:p>
        <a:p>
          <a:endParaRPr lang="en-US" sz="1100" dirty="0"/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Project Letting</a:t>
          </a:r>
        </a:p>
        <a:p>
          <a:endParaRPr lang="en-US" sz="1200" b="1" dirty="0">
            <a:solidFill>
              <a:schemeClr val="bg1"/>
            </a:solidFill>
          </a:endParaRPr>
        </a:p>
        <a:p>
          <a:r>
            <a:rPr lang="en-US" sz="1200" b="1" dirty="0">
              <a:solidFill>
                <a:schemeClr val="bg1"/>
              </a:solidFill>
            </a:rPr>
            <a:t>Construction</a:t>
          </a:r>
        </a:p>
        <a:p>
          <a:endParaRPr lang="en-US" sz="1200" dirty="0">
            <a:solidFill>
              <a:schemeClr val="bg1"/>
            </a:solidFill>
          </a:endParaRPr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</dgm:pt>
    <dgm:pt modelId="{E4069341-B3AF-4AC8-8F47-EB1F9A719FE0}" type="pres">
      <dgm:prSet presAssocID="{819EB952-5A14-428B-A8B3-28B223CD4B51}" presName="sibTrans" presStyleLbl="sibTrans2D1" presStyleIdx="0" presStyleCnt="4"/>
      <dgm:spPr/>
    </dgm:pt>
    <dgm:pt modelId="{04ED92EF-1B4E-42E5-86EE-D59F8545D3FE}" type="pres">
      <dgm:prSet presAssocID="{819EB952-5A14-428B-A8B3-28B223CD4B51}" presName="connectorText" presStyleLbl="sibTrans2D1" presStyleIdx="0" presStyleCnt="4"/>
      <dgm:spPr/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</dgm:pt>
    <dgm:pt modelId="{A9DBE390-B54B-4954-A178-E0390F000798}" type="pres">
      <dgm:prSet presAssocID="{5D7F67BC-B64D-4BAE-B5DF-6A6A57FF4703}" presName="sibTrans" presStyleLbl="sibTrans2D1" presStyleIdx="1" presStyleCnt="4"/>
      <dgm:spPr/>
    </dgm:pt>
    <dgm:pt modelId="{B54E4DCF-02E1-4B58-A01B-694693830AAD}" type="pres">
      <dgm:prSet presAssocID="{5D7F67BC-B64D-4BAE-B5DF-6A6A57FF4703}" presName="connectorText" presStyleLbl="sibTrans2D1" presStyleIdx="1" presStyleCnt="4"/>
      <dgm:spPr/>
    </dgm:pt>
    <dgm:pt modelId="{4AFF89BE-F819-492D-AE1F-1CC55FAABD12}" type="pres">
      <dgm:prSet presAssocID="{F37E401F-BEA7-4C06-9467-D9868D0B8E4B}" presName="node" presStyleLbl="node1" presStyleIdx="2" presStyleCnt="5" custScaleY="206451" custLinFactNeighborX="-25699">
        <dgm:presLayoutVars>
          <dgm:bulletEnabled val="1"/>
        </dgm:presLayoutVars>
      </dgm:prSet>
      <dgm:spPr/>
    </dgm:pt>
    <dgm:pt modelId="{7DD68AA4-FA44-4646-8DBE-2907180FB588}" type="pres">
      <dgm:prSet presAssocID="{CDAA59DF-0140-431C-A4D5-892F1DF98DDF}" presName="sibTrans" presStyleLbl="sibTrans2D1" presStyleIdx="2" presStyleCnt="4"/>
      <dgm:spPr/>
    </dgm:pt>
    <dgm:pt modelId="{D781E17B-C3A9-443B-A518-9944F670F74A}" type="pres">
      <dgm:prSet presAssocID="{CDAA59DF-0140-431C-A4D5-892F1DF98DDF}" presName="connectorText" presStyleLbl="sibTrans2D1" presStyleIdx="2" presStyleCnt="4"/>
      <dgm:spPr/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</dgm:pt>
    <dgm:pt modelId="{206FC09E-B7ED-4A13-B11A-1E2441F8B660}" type="pres">
      <dgm:prSet presAssocID="{B19420DE-C13E-4B8D-9277-83D9BB622C69}" presName="sibTrans" presStyleLbl="sibTrans2D1" presStyleIdx="3" presStyleCnt="4"/>
      <dgm:spPr/>
    </dgm:pt>
    <dgm:pt modelId="{4A608F8B-18FB-49AE-BCAE-17749FCB415D}" type="pres">
      <dgm:prSet presAssocID="{B19420DE-C13E-4B8D-9277-83D9BB622C69}" presName="connectorText" presStyleLbl="sibTrans2D1" presStyleIdx="3" presStyleCnt="4"/>
      <dgm:spPr/>
    </dgm:pt>
    <dgm:pt modelId="{97C32940-0CEA-4559-AA19-FE7276BB8C9F}" type="pres">
      <dgm:prSet presAssocID="{A4377A7B-6ABF-4D12-8BAB-ECDBCAD2F526}" presName="node" presStyleLbl="node1" presStyleIdx="4" presStyleCnt="5" custScaleY="206451" custLinFactNeighborX="-47753" custLinFactNeighborY="-5933">
        <dgm:presLayoutVars>
          <dgm:bulletEnabled val="1"/>
        </dgm:presLayoutVars>
      </dgm:prSet>
      <dgm:spPr/>
    </dgm:pt>
  </dgm:ptLst>
  <dgm:cxnLst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47E32B1F-6A8B-422D-9366-B160B8B0A6F7}" type="presOf" srcId="{B19420DE-C13E-4B8D-9277-83D9BB622C69}" destId="{4A608F8B-18FB-49AE-BCAE-17749FCB415D}" srcOrd="1" destOrd="0" presId="urn:microsoft.com/office/officeart/2005/8/layout/process5"/>
    <dgm:cxn modelId="{5EEB3323-430E-4F14-AE61-3E48E1F5EB67}" type="presOf" srcId="{BE3A2615-FAE2-4B6C-8F42-543DEDA09DFB}" destId="{EBB34009-9C61-40A9-9E6B-F96D0236C823}" srcOrd="0" destOrd="0" presId="urn:microsoft.com/office/officeart/2005/8/layout/process5"/>
    <dgm:cxn modelId="{13C4872D-7EDB-4337-997F-C6DEAB9D2528}" type="presOf" srcId="{F37E401F-BEA7-4C06-9467-D9868D0B8E4B}" destId="{4AFF89BE-F819-492D-AE1F-1CC55FAABD12}" srcOrd="0" destOrd="0" presId="urn:microsoft.com/office/officeart/2005/8/layout/process5"/>
    <dgm:cxn modelId="{91FF292F-866D-4824-8904-CA9DE66167C3}" type="presOf" srcId="{744E2065-E961-4342-88CB-00798D6FD874}" destId="{6B0B18CE-EE15-4CEC-9821-8D51EFB8BACE}" srcOrd="0" destOrd="0" presId="urn:microsoft.com/office/officeart/2005/8/layout/process5"/>
    <dgm:cxn modelId="{3DAC7D32-9995-4E33-85CA-5969E2C3A603}" type="presOf" srcId="{819EB952-5A14-428B-A8B3-28B223CD4B51}" destId="{04ED92EF-1B4E-42E5-86EE-D59F8545D3FE}" srcOrd="1" destOrd="0" presId="urn:microsoft.com/office/officeart/2005/8/layout/process5"/>
    <dgm:cxn modelId="{BC5D8A64-B125-4271-83BB-2E3C575338CB}" type="presOf" srcId="{874BA8F7-1C5D-4687-B53B-19BD2DE17DD9}" destId="{37231A24-B32F-4130-8E3B-20976477676A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9D201F54-04B8-4FE4-8477-C564BCA703B0}" type="presOf" srcId="{C4E717C6-E488-45BD-BD6E-4224FD1B2545}" destId="{E3B3C23D-C761-4994-9F17-4A689D638A47}" srcOrd="0" destOrd="0" presId="urn:microsoft.com/office/officeart/2005/8/layout/process5"/>
    <dgm:cxn modelId="{21F17B83-3BCA-4913-BD5D-382E13731D6F}" type="presOf" srcId="{819EB952-5A14-428B-A8B3-28B223CD4B51}" destId="{E4069341-B3AF-4AC8-8F47-EB1F9A719FE0}" srcOrd="0" destOrd="0" presId="urn:microsoft.com/office/officeart/2005/8/layout/process5"/>
    <dgm:cxn modelId="{690F9196-423D-4ECE-AACD-C6E4822CCB7B}" type="presOf" srcId="{5D7F67BC-B64D-4BAE-B5DF-6A6A57FF4703}" destId="{B54E4DCF-02E1-4B58-A01B-694693830AAD}" srcOrd="1" destOrd="0" presId="urn:microsoft.com/office/officeart/2005/8/layout/process5"/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0F4FCC9F-BC14-465F-A40A-FE0190CAD09C}" type="presOf" srcId="{CDAA59DF-0140-431C-A4D5-892F1DF98DDF}" destId="{D781E17B-C3A9-443B-A518-9944F670F74A}" srcOrd="1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7B08CBBA-0D72-41D2-B0CA-6D0F26593696}" type="presOf" srcId="{B19420DE-C13E-4B8D-9277-83D9BB622C69}" destId="{206FC09E-B7ED-4A13-B11A-1E2441F8B660}" srcOrd="0" destOrd="0" presId="urn:microsoft.com/office/officeart/2005/8/layout/process5"/>
    <dgm:cxn modelId="{71B4BCDA-8B50-4740-8DB4-BA9115D0995E}" type="presOf" srcId="{CDAA59DF-0140-431C-A4D5-892F1DF98DDF}" destId="{7DD68AA4-FA44-4646-8DBE-2907180FB588}" srcOrd="0" destOrd="0" presId="urn:microsoft.com/office/officeart/2005/8/layout/process5"/>
    <dgm:cxn modelId="{8E3392DC-101F-43E2-85CE-613E01BF8B58}" type="presOf" srcId="{A4377A7B-6ABF-4D12-8BAB-ECDBCAD2F526}" destId="{97C32940-0CEA-4559-AA19-FE7276BB8C9F}" srcOrd="0" destOrd="0" presId="urn:microsoft.com/office/officeart/2005/8/layout/process5"/>
    <dgm:cxn modelId="{07FCDCE6-FACA-40B8-9EDA-9FC3C4FCA7C3}" type="presOf" srcId="{5D7F67BC-B64D-4BAE-B5DF-6A6A57FF4703}" destId="{A9DBE390-B54B-4954-A178-E0390F000798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359D77EB-A129-4EDF-95A6-ECEE2153407A}" type="presParOf" srcId="{EBB34009-9C61-40A9-9E6B-F96D0236C823}" destId="{E3B3C23D-C761-4994-9F17-4A689D638A47}" srcOrd="0" destOrd="0" presId="urn:microsoft.com/office/officeart/2005/8/layout/process5"/>
    <dgm:cxn modelId="{DE5BF943-A29B-400F-897C-6D66B87AC896}" type="presParOf" srcId="{EBB34009-9C61-40A9-9E6B-F96D0236C823}" destId="{E4069341-B3AF-4AC8-8F47-EB1F9A719FE0}" srcOrd="1" destOrd="0" presId="urn:microsoft.com/office/officeart/2005/8/layout/process5"/>
    <dgm:cxn modelId="{A0A23ED6-E47A-49FE-9EA7-CC6FEF761C52}" type="presParOf" srcId="{E4069341-B3AF-4AC8-8F47-EB1F9A719FE0}" destId="{04ED92EF-1B4E-42E5-86EE-D59F8545D3FE}" srcOrd="0" destOrd="0" presId="urn:microsoft.com/office/officeart/2005/8/layout/process5"/>
    <dgm:cxn modelId="{4B5A7861-B3B5-4F23-A4D5-4A8C8563E492}" type="presParOf" srcId="{EBB34009-9C61-40A9-9E6B-F96D0236C823}" destId="{37231A24-B32F-4130-8E3B-20976477676A}" srcOrd="2" destOrd="0" presId="urn:microsoft.com/office/officeart/2005/8/layout/process5"/>
    <dgm:cxn modelId="{596157D1-A3C9-4E38-B020-03F85BA40847}" type="presParOf" srcId="{EBB34009-9C61-40A9-9E6B-F96D0236C823}" destId="{A9DBE390-B54B-4954-A178-E0390F000798}" srcOrd="3" destOrd="0" presId="urn:microsoft.com/office/officeart/2005/8/layout/process5"/>
    <dgm:cxn modelId="{F0E40C6A-1ADB-401F-836D-CD98ECFAC524}" type="presParOf" srcId="{A9DBE390-B54B-4954-A178-E0390F000798}" destId="{B54E4DCF-02E1-4B58-A01B-694693830AAD}" srcOrd="0" destOrd="0" presId="urn:microsoft.com/office/officeart/2005/8/layout/process5"/>
    <dgm:cxn modelId="{19631725-16E1-4FF2-90DB-85D2800E9866}" type="presParOf" srcId="{EBB34009-9C61-40A9-9E6B-F96D0236C823}" destId="{4AFF89BE-F819-492D-AE1F-1CC55FAABD12}" srcOrd="4" destOrd="0" presId="urn:microsoft.com/office/officeart/2005/8/layout/process5"/>
    <dgm:cxn modelId="{DD1EE4D0-2341-4535-A743-A0560885C81E}" type="presParOf" srcId="{EBB34009-9C61-40A9-9E6B-F96D0236C823}" destId="{7DD68AA4-FA44-4646-8DBE-2907180FB588}" srcOrd="5" destOrd="0" presId="urn:microsoft.com/office/officeart/2005/8/layout/process5"/>
    <dgm:cxn modelId="{66004E50-E5D5-420E-BF8B-039E04CBDDF4}" type="presParOf" srcId="{7DD68AA4-FA44-4646-8DBE-2907180FB588}" destId="{D781E17B-C3A9-443B-A518-9944F670F74A}" srcOrd="0" destOrd="0" presId="urn:microsoft.com/office/officeart/2005/8/layout/process5"/>
    <dgm:cxn modelId="{7F168298-6B4B-475A-8D2C-6D1ECDF8538A}" type="presParOf" srcId="{EBB34009-9C61-40A9-9E6B-F96D0236C823}" destId="{6B0B18CE-EE15-4CEC-9821-8D51EFB8BACE}" srcOrd="6" destOrd="0" presId="urn:microsoft.com/office/officeart/2005/8/layout/process5"/>
    <dgm:cxn modelId="{6AFDFCB1-34A5-48AE-A43C-2CB0E0958D70}" type="presParOf" srcId="{EBB34009-9C61-40A9-9E6B-F96D0236C823}" destId="{206FC09E-B7ED-4A13-B11A-1E2441F8B660}" srcOrd="7" destOrd="0" presId="urn:microsoft.com/office/officeart/2005/8/layout/process5"/>
    <dgm:cxn modelId="{FD4201CF-1BB1-4878-AB63-F94F9C800C9E}" type="presParOf" srcId="{206FC09E-B7ED-4A13-B11A-1E2441F8B660}" destId="{4A608F8B-18FB-49AE-BCAE-17749FCB415D}" srcOrd="0" destOrd="0" presId="urn:microsoft.com/office/officeart/2005/8/layout/process5"/>
    <dgm:cxn modelId="{5A0C502E-496D-42DF-B74F-F9A47E7AAC71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>
              <a:solidFill>
                <a:srgbClr val="FFFF00"/>
              </a:solidFill>
            </a:rPr>
            <a:t>Planning </a:t>
          </a:r>
        </a:p>
        <a:p>
          <a:r>
            <a:rPr lang="en-US" sz="1200" b="1" dirty="0">
              <a:solidFill>
                <a:srgbClr val="FFFF00"/>
              </a:solidFill>
            </a:rPr>
            <a:t>Project Selection</a:t>
          </a:r>
        </a:p>
        <a:p>
          <a:r>
            <a:rPr lang="en-US" sz="1200" b="1" u="sng" dirty="0">
              <a:solidFill>
                <a:schemeClr val="bg1"/>
              </a:solidFill>
            </a:rPr>
            <a:t>Public Involvement</a:t>
          </a:r>
        </a:p>
        <a:p>
          <a:r>
            <a:rPr lang="en-US" sz="1200" b="1" dirty="0">
              <a:solidFill>
                <a:srgbClr val="FFFF00"/>
              </a:solidFill>
            </a:rPr>
            <a:t> Programming  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dirty="0"/>
        </a:p>
        <a:p>
          <a:r>
            <a:rPr lang="en-US" sz="1200" b="1" dirty="0">
              <a:solidFill>
                <a:srgbClr val="FFFF00"/>
              </a:solidFill>
            </a:rPr>
            <a:t>Preliminary Engineering</a:t>
          </a:r>
        </a:p>
        <a:p>
          <a:r>
            <a:rPr lang="en-US" sz="1200" b="1" dirty="0">
              <a:solidFill>
                <a:srgbClr val="FFFF00"/>
              </a:solidFill>
            </a:rPr>
            <a:t>Engineer’s Report</a:t>
          </a:r>
        </a:p>
        <a:p>
          <a:r>
            <a:rPr lang="en-US" sz="1200" dirty="0">
              <a:solidFill>
                <a:srgbClr val="FFFF00"/>
              </a:solidFill>
            </a:rPr>
            <a:t> </a:t>
          </a:r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b="1" spc="-20" baseline="0" dirty="0">
            <a:solidFill>
              <a:srgbClr val="FFFF00"/>
            </a:solidFill>
          </a:endParaRPr>
        </a:p>
        <a:p>
          <a:r>
            <a:rPr lang="en-US" sz="1200" b="1" spc="-20" baseline="0" dirty="0">
              <a:solidFill>
                <a:srgbClr val="FFFF00"/>
              </a:solidFill>
            </a:rPr>
            <a:t>Environmental</a:t>
          </a:r>
        </a:p>
        <a:p>
          <a:r>
            <a:rPr lang="en-US" sz="1200" b="1" spc="-20" baseline="0" dirty="0">
              <a:solidFill>
                <a:srgbClr val="FFFF00"/>
              </a:solidFill>
            </a:rPr>
            <a:t>Design</a:t>
          </a:r>
        </a:p>
        <a:p>
          <a:endParaRPr lang="en-US" sz="1200" b="1" spc="-20" baseline="0" dirty="0">
            <a:solidFill>
              <a:srgbClr val="FFFF00"/>
            </a:solidFill>
          </a:endParaRPr>
        </a:p>
        <a:p>
          <a:r>
            <a:rPr lang="en-US" sz="1200" b="1" u="sng" spc="-20" baseline="0" dirty="0">
              <a:solidFill>
                <a:schemeClr val="bg1"/>
              </a:solidFill>
            </a:rPr>
            <a:t>Public Involvement </a:t>
          </a:r>
        </a:p>
        <a:p>
          <a:r>
            <a:rPr lang="en-US" sz="1200" b="1" spc="-20" baseline="0" dirty="0">
              <a:solidFill>
                <a:srgbClr val="FFFF00"/>
              </a:solidFill>
            </a:rPr>
            <a:t> 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b="1" dirty="0">
              <a:solidFill>
                <a:srgbClr val="FFFF00"/>
              </a:solidFill>
            </a:rPr>
            <a:t>Real Estate Acquisition</a:t>
          </a:r>
        </a:p>
        <a:p>
          <a:endParaRPr lang="en-US" sz="1100" b="1" dirty="0">
            <a:solidFill>
              <a:srgbClr val="FFFF00"/>
            </a:solidFill>
          </a:endParaRPr>
        </a:p>
        <a:p>
          <a:r>
            <a:rPr lang="en-US" sz="1100" b="1" dirty="0">
              <a:solidFill>
                <a:srgbClr val="FFFF00"/>
              </a:solidFill>
            </a:rPr>
            <a:t>Utilities Coordination </a:t>
          </a:r>
        </a:p>
        <a:p>
          <a:endParaRPr lang="en-US" sz="1100" dirty="0"/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>
              <a:solidFill>
                <a:srgbClr val="FFFF00"/>
              </a:solidFill>
            </a:rPr>
            <a:t>Project Letting</a:t>
          </a:r>
        </a:p>
        <a:p>
          <a:r>
            <a:rPr lang="en-US" sz="1200" b="1" u="sng" dirty="0">
              <a:solidFill>
                <a:schemeClr val="bg1"/>
              </a:solidFill>
            </a:rPr>
            <a:t>Public Outreach </a:t>
          </a:r>
        </a:p>
        <a:p>
          <a:endParaRPr lang="en-US" sz="1200" b="1" dirty="0">
            <a:solidFill>
              <a:srgbClr val="FFFF00"/>
            </a:solidFill>
          </a:endParaRPr>
        </a:p>
        <a:p>
          <a:r>
            <a:rPr lang="en-US" sz="1200" b="1" dirty="0">
              <a:solidFill>
                <a:srgbClr val="FFFF00"/>
              </a:solidFill>
            </a:rPr>
            <a:t>Construction</a:t>
          </a:r>
        </a:p>
        <a:p>
          <a:endParaRPr lang="en-US" sz="1200" dirty="0"/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</dgm:pt>
    <dgm:pt modelId="{E4069341-B3AF-4AC8-8F47-EB1F9A719FE0}" type="pres">
      <dgm:prSet presAssocID="{819EB952-5A14-428B-A8B3-28B223CD4B51}" presName="sibTrans" presStyleLbl="sibTrans2D1" presStyleIdx="0" presStyleCnt="4"/>
      <dgm:spPr/>
    </dgm:pt>
    <dgm:pt modelId="{04ED92EF-1B4E-42E5-86EE-D59F8545D3FE}" type="pres">
      <dgm:prSet presAssocID="{819EB952-5A14-428B-A8B3-28B223CD4B51}" presName="connectorText" presStyleLbl="sibTrans2D1" presStyleIdx="0" presStyleCnt="4"/>
      <dgm:spPr/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</dgm:pt>
    <dgm:pt modelId="{A9DBE390-B54B-4954-A178-E0390F000798}" type="pres">
      <dgm:prSet presAssocID="{5D7F67BC-B64D-4BAE-B5DF-6A6A57FF4703}" presName="sibTrans" presStyleLbl="sibTrans2D1" presStyleIdx="1" presStyleCnt="4"/>
      <dgm:spPr/>
    </dgm:pt>
    <dgm:pt modelId="{B54E4DCF-02E1-4B58-A01B-694693830AAD}" type="pres">
      <dgm:prSet presAssocID="{5D7F67BC-B64D-4BAE-B5DF-6A6A57FF4703}" presName="connectorText" presStyleLbl="sibTrans2D1" presStyleIdx="1" presStyleCnt="4"/>
      <dgm:spPr/>
    </dgm:pt>
    <dgm:pt modelId="{4AFF89BE-F819-492D-AE1F-1CC55FAABD12}" type="pres">
      <dgm:prSet presAssocID="{F37E401F-BEA7-4C06-9467-D9868D0B8E4B}" presName="node" presStyleLbl="node1" presStyleIdx="2" presStyleCnt="5" custScaleY="206608" custLinFactNeighborX="-25699">
        <dgm:presLayoutVars>
          <dgm:bulletEnabled val="1"/>
        </dgm:presLayoutVars>
      </dgm:prSet>
      <dgm:spPr/>
    </dgm:pt>
    <dgm:pt modelId="{7DD68AA4-FA44-4646-8DBE-2907180FB588}" type="pres">
      <dgm:prSet presAssocID="{CDAA59DF-0140-431C-A4D5-892F1DF98DDF}" presName="sibTrans" presStyleLbl="sibTrans2D1" presStyleIdx="2" presStyleCnt="4"/>
      <dgm:spPr/>
    </dgm:pt>
    <dgm:pt modelId="{D781E17B-C3A9-443B-A518-9944F670F74A}" type="pres">
      <dgm:prSet presAssocID="{CDAA59DF-0140-431C-A4D5-892F1DF98DDF}" presName="connectorText" presStyleLbl="sibTrans2D1" presStyleIdx="2" presStyleCnt="4"/>
      <dgm:spPr/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</dgm:pt>
    <dgm:pt modelId="{206FC09E-B7ED-4A13-B11A-1E2441F8B660}" type="pres">
      <dgm:prSet presAssocID="{B19420DE-C13E-4B8D-9277-83D9BB622C69}" presName="sibTrans" presStyleLbl="sibTrans2D1" presStyleIdx="3" presStyleCnt="4"/>
      <dgm:spPr/>
    </dgm:pt>
    <dgm:pt modelId="{4A608F8B-18FB-49AE-BCAE-17749FCB415D}" type="pres">
      <dgm:prSet presAssocID="{B19420DE-C13E-4B8D-9277-83D9BB622C69}" presName="connectorText" presStyleLbl="sibTrans2D1" presStyleIdx="3" presStyleCnt="4"/>
      <dgm:spPr/>
    </dgm:pt>
    <dgm:pt modelId="{97C32940-0CEA-4559-AA19-FE7276BB8C9F}" type="pres">
      <dgm:prSet presAssocID="{A4377A7B-6ABF-4D12-8BAB-ECDBCAD2F526}" presName="node" presStyleLbl="node1" presStyleIdx="4" presStyleCnt="5" custScaleY="206451" custLinFactNeighborX="-47753" custLinFactNeighborY="-5933">
        <dgm:presLayoutVars>
          <dgm:bulletEnabled val="1"/>
        </dgm:presLayoutVars>
      </dgm:prSet>
      <dgm:spPr/>
    </dgm:pt>
  </dgm:ptLst>
  <dgm:cxnLst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E0FC780C-3290-4501-A1F2-C90F9942A84C}" type="presOf" srcId="{5D7F67BC-B64D-4BAE-B5DF-6A6A57FF4703}" destId="{A9DBE390-B54B-4954-A178-E0390F000798}" srcOrd="0" destOrd="0" presId="urn:microsoft.com/office/officeart/2005/8/layout/process5"/>
    <dgm:cxn modelId="{81F96E10-DD57-4153-8C77-43853EF47E71}" type="presOf" srcId="{C4E717C6-E488-45BD-BD6E-4224FD1B2545}" destId="{E3B3C23D-C761-4994-9F17-4A689D638A47}" srcOrd="0" destOrd="0" presId="urn:microsoft.com/office/officeart/2005/8/layout/process5"/>
    <dgm:cxn modelId="{161A0F1A-D42C-42D0-9AF4-9AF52A1F5ABD}" type="presOf" srcId="{819EB952-5A14-428B-A8B3-28B223CD4B51}" destId="{E4069341-B3AF-4AC8-8F47-EB1F9A719FE0}" srcOrd="0" destOrd="0" presId="urn:microsoft.com/office/officeart/2005/8/layout/process5"/>
    <dgm:cxn modelId="{E9254F1B-4EDC-4169-9A79-5DCFE0407298}" type="presOf" srcId="{A4377A7B-6ABF-4D12-8BAB-ECDBCAD2F526}" destId="{97C32940-0CEA-4559-AA19-FE7276BB8C9F}" srcOrd="0" destOrd="0" presId="urn:microsoft.com/office/officeart/2005/8/layout/process5"/>
    <dgm:cxn modelId="{426BA723-6E09-4F45-837B-56EFCF815DF6}" type="presOf" srcId="{B19420DE-C13E-4B8D-9277-83D9BB622C69}" destId="{206FC09E-B7ED-4A13-B11A-1E2441F8B660}" srcOrd="0" destOrd="0" presId="urn:microsoft.com/office/officeart/2005/8/layout/process5"/>
    <dgm:cxn modelId="{839E2227-1F9E-4F90-A93E-51DAE11F8DC4}" type="presOf" srcId="{BE3A2615-FAE2-4B6C-8F42-543DEDA09DFB}" destId="{EBB34009-9C61-40A9-9E6B-F96D0236C823}" srcOrd="0" destOrd="0" presId="urn:microsoft.com/office/officeart/2005/8/layout/process5"/>
    <dgm:cxn modelId="{DA1C8B2A-14D1-49E6-B635-E7D464E1E367}" type="presOf" srcId="{874BA8F7-1C5D-4687-B53B-19BD2DE17DD9}" destId="{37231A24-B32F-4130-8E3B-20976477676A}" srcOrd="0" destOrd="0" presId="urn:microsoft.com/office/officeart/2005/8/layout/process5"/>
    <dgm:cxn modelId="{4EA0053C-66C4-4150-BCA0-696DA74A5787}" type="presOf" srcId="{5D7F67BC-B64D-4BAE-B5DF-6A6A57FF4703}" destId="{B54E4DCF-02E1-4B58-A01B-694693830AAD}" srcOrd="1" destOrd="0" presId="urn:microsoft.com/office/officeart/2005/8/layout/process5"/>
    <dgm:cxn modelId="{FA151E40-30F3-4BAB-A583-EDB182EE8365}" type="presOf" srcId="{CDAA59DF-0140-431C-A4D5-892F1DF98DDF}" destId="{7DD68AA4-FA44-4646-8DBE-2907180FB588}" srcOrd="0" destOrd="0" presId="urn:microsoft.com/office/officeart/2005/8/layout/process5"/>
    <dgm:cxn modelId="{A5850847-7A72-4F02-ADFE-F8367BD97365}" type="presOf" srcId="{819EB952-5A14-428B-A8B3-28B223CD4B51}" destId="{04ED92EF-1B4E-42E5-86EE-D59F8545D3FE}" srcOrd="1" destOrd="0" presId="urn:microsoft.com/office/officeart/2005/8/layout/process5"/>
    <dgm:cxn modelId="{6C2C266C-D594-4D66-B3CD-7FD9D9E377E7}" type="presOf" srcId="{F37E401F-BEA7-4C06-9467-D9868D0B8E4B}" destId="{4AFF89BE-F819-492D-AE1F-1CC55FAABD12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05C93DF1-4D64-49A6-B381-48C26EA2B54D}" type="presOf" srcId="{744E2065-E961-4342-88CB-00798D6FD874}" destId="{6B0B18CE-EE15-4CEC-9821-8D51EFB8BACE}" srcOrd="0" destOrd="0" presId="urn:microsoft.com/office/officeart/2005/8/layout/process5"/>
    <dgm:cxn modelId="{F2AC28F3-4DAF-424E-B5C1-77D790D28966}" type="presOf" srcId="{CDAA59DF-0140-431C-A4D5-892F1DF98DDF}" destId="{D781E17B-C3A9-443B-A518-9944F670F74A}" srcOrd="1" destOrd="0" presId="urn:microsoft.com/office/officeart/2005/8/layout/process5"/>
    <dgm:cxn modelId="{0CFBF9F4-3C27-4A87-9BA2-C52232F15167}" type="presOf" srcId="{B19420DE-C13E-4B8D-9277-83D9BB622C69}" destId="{4A608F8B-18FB-49AE-BCAE-17749FCB415D}" srcOrd="1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29BBB89A-5011-486E-BDC6-D61492E97CB3}" type="presParOf" srcId="{EBB34009-9C61-40A9-9E6B-F96D0236C823}" destId="{E3B3C23D-C761-4994-9F17-4A689D638A47}" srcOrd="0" destOrd="0" presId="urn:microsoft.com/office/officeart/2005/8/layout/process5"/>
    <dgm:cxn modelId="{4C401652-EE50-4086-95BF-4D54C10AD052}" type="presParOf" srcId="{EBB34009-9C61-40A9-9E6B-F96D0236C823}" destId="{E4069341-B3AF-4AC8-8F47-EB1F9A719FE0}" srcOrd="1" destOrd="0" presId="urn:microsoft.com/office/officeart/2005/8/layout/process5"/>
    <dgm:cxn modelId="{B8434513-B776-4601-AA46-6DEEA4AA17B0}" type="presParOf" srcId="{E4069341-B3AF-4AC8-8F47-EB1F9A719FE0}" destId="{04ED92EF-1B4E-42E5-86EE-D59F8545D3FE}" srcOrd="0" destOrd="0" presId="urn:microsoft.com/office/officeart/2005/8/layout/process5"/>
    <dgm:cxn modelId="{3CC12680-E994-4E38-94C4-B6CE495891EC}" type="presParOf" srcId="{EBB34009-9C61-40A9-9E6B-F96D0236C823}" destId="{37231A24-B32F-4130-8E3B-20976477676A}" srcOrd="2" destOrd="0" presId="urn:microsoft.com/office/officeart/2005/8/layout/process5"/>
    <dgm:cxn modelId="{8698F353-860A-446E-8EAB-054DDAA649DA}" type="presParOf" srcId="{EBB34009-9C61-40A9-9E6B-F96D0236C823}" destId="{A9DBE390-B54B-4954-A178-E0390F000798}" srcOrd="3" destOrd="0" presId="urn:microsoft.com/office/officeart/2005/8/layout/process5"/>
    <dgm:cxn modelId="{8591952A-528C-425F-8670-96A04B3B41D8}" type="presParOf" srcId="{A9DBE390-B54B-4954-A178-E0390F000798}" destId="{B54E4DCF-02E1-4B58-A01B-694693830AAD}" srcOrd="0" destOrd="0" presId="urn:microsoft.com/office/officeart/2005/8/layout/process5"/>
    <dgm:cxn modelId="{91475950-B69E-4AFC-868E-FFB08FB398E3}" type="presParOf" srcId="{EBB34009-9C61-40A9-9E6B-F96D0236C823}" destId="{4AFF89BE-F819-492D-AE1F-1CC55FAABD12}" srcOrd="4" destOrd="0" presId="urn:microsoft.com/office/officeart/2005/8/layout/process5"/>
    <dgm:cxn modelId="{7740B417-F5A7-418F-8F84-371BEC9C8A7D}" type="presParOf" srcId="{EBB34009-9C61-40A9-9E6B-F96D0236C823}" destId="{7DD68AA4-FA44-4646-8DBE-2907180FB588}" srcOrd="5" destOrd="0" presId="urn:microsoft.com/office/officeart/2005/8/layout/process5"/>
    <dgm:cxn modelId="{D2BD02C1-DF32-4751-806D-EE09E6ABD42E}" type="presParOf" srcId="{7DD68AA4-FA44-4646-8DBE-2907180FB588}" destId="{D781E17B-C3A9-443B-A518-9944F670F74A}" srcOrd="0" destOrd="0" presId="urn:microsoft.com/office/officeart/2005/8/layout/process5"/>
    <dgm:cxn modelId="{BB006869-CB9B-4CE0-BB5A-29411B859127}" type="presParOf" srcId="{EBB34009-9C61-40A9-9E6B-F96D0236C823}" destId="{6B0B18CE-EE15-4CEC-9821-8D51EFB8BACE}" srcOrd="6" destOrd="0" presId="urn:microsoft.com/office/officeart/2005/8/layout/process5"/>
    <dgm:cxn modelId="{AA479EC5-D87E-40F6-97CB-3CFF32A9BBE2}" type="presParOf" srcId="{EBB34009-9C61-40A9-9E6B-F96D0236C823}" destId="{206FC09E-B7ED-4A13-B11A-1E2441F8B660}" srcOrd="7" destOrd="0" presId="urn:microsoft.com/office/officeart/2005/8/layout/process5"/>
    <dgm:cxn modelId="{D83075E0-23A3-4F2B-8508-A359889603E7}" type="presParOf" srcId="{206FC09E-B7ED-4A13-B11A-1E2441F8B660}" destId="{4A608F8B-18FB-49AE-BCAE-17749FCB415D}" srcOrd="0" destOrd="0" presId="urn:microsoft.com/office/officeart/2005/8/layout/process5"/>
    <dgm:cxn modelId="{4FD9F8A1-F61F-472C-90DA-B0EF6451722F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200" b="1" dirty="0">
              <a:solidFill>
                <a:schemeClr val="bg1"/>
              </a:solidFill>
            </a:rPr>
            <a:t>Environmental document released for public involvement  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dirty="0"/>
        </a:p>
        <a:p>
          <a:r>
            <a:rPr lang="en-US" sz="1200" b="1" dirty="0">
              <a:solidFill>
                <a:srgbClr val="FFFF00"/>
              </a:solidFill>
            </a:rPr>
            <a:t>Notice of Planned Improvement to solicit input (offering of public hearing) </a:t>
          </a:r>
        </a:p>
        <a:p>
          <a:endParaRPr lang="en-US" sz="1200" b="1" dirty="0"/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spc="-20" baseline="0" dirty="0">
              <a:solidFill>
                <a:schemeClr val="bg1"/>
              </a:solidFill>
            </a:rPr>
            <a:t>Publish notice </a:t>
          </a:r>
          <a:r>
            <a:rPr lang="en-US" sz="1100" u="sng" spc="-20" baseline="0" dirty="0">
              <a:solidFill>
                <a:schemeClr val="bg1"/>
              </a:solidFill>
            </a:rPr>
            <a:t>twice</a:t>
          </a:r>
          <a:r>
            <a:rPr lang="en-US" sz="1100" spc="-20" baseline="0" dirty="0">
              <a:solidFill>
                <a:schemeClr val="bg1"/>
              </a:solidFill>
            </a:rPr>
            <a:t> in local newspaper(s), </a:t>
          </a:r>
          <a:r>
            <a:rPr lang="en-US" sz="1100" u="sng" spc="-20" baseline="0" dirty="0">
              <a:solidFill>
                <a:schemeClr val="bg1"/>
              </a:solidFill>
            </a:rPr>
            <a:t>approximately a week apart</a:t>
          </a:r>
          <a:r>
            <a:rPr lang="en-US" sz="1100" spc="-20" baseline="0" dirty="0">
              <a:solidFill>
                <a:schemeClr val="bg1"/>
              </a:solidFill>
            </a:rPr>
            <a:t>, make environmental document available at public repositories </a:t>
          </a:r>
        </a:p>
        <a:p>
          <a:r>
            <a:rPr lang="en-US" sz="1200" spc="-20" baseline="0" dirty="0"/>
            <a:t> </a:t>
          </a:r>
          <a:r>
            <a:rPr lang="en-US" sz="1100" b="1" spc="-20" baseline="0" dirty="0">
              <a:solidFill>
                <a:schemeClr val="bg1"/>
              </a:solidFill>
            </a:rPr>
            <a:t>Public review of environmental document and design plans 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dirty="0"/>
            <a:t>Allow a minimum of 15 days from the date of 1</a:t>
          </a:r>
          <a:r>
            <a:rPr lang="en-US" sz="1100" baseline="30000" dirty="0"/>
            <a:t>st</a:t>
          </a:r>
          <a:r>
            <a:rPr lang="en-US" sz="1100" dirty="0"/>
            <a:t> publishing to receive public comments</a:t>
          </a:r>
        </a:p>
        <a:p>
          <a:r>
            <a:rPr lang="en-US" sz="1100" b="1" dirty="0">
              <a:solidFill>
                <a:schemeClr val="bg1"/>
              </a:solidFill>
            </a:rPr>
            <a:t>Public comment period </a:t>
          </a:r>
        </a:p>
        <a:p>
          <a:endParaRPr lang="en-US" sz="1100" dirty="0"/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dirty="0"/>
        </a:p>
        <a:p>
          <a:endParaRPr lang="en-US" sz="1200" dirty="0"/>
        </a:p>
        <a:p>
          <a:endParaRPr lang="en-US" sz="1200" dirty="0"/>
        </a:p>
        <a:p>
          <a:endParaRPr lang="en-US" sz="1200" dirty="0"/>
        </a:p>
        <a:p>
          <a:r>
            <a:rPr lang="en-US" sz="1200" dirty="0"/>
            <a:t>Public comments received are documented &amp; addressed</a:t>
          </a:r>
        </a:p>
        <a:p>
          <a:endParaRPr lang="en-US" sz="1200" dirty="0"/>
        </a:p>
        <a:p>
          <a:r>
            <a:rPr lang="en-US" sz="1200" dirty="0"/>
            <a:t> Project receives public involvement certification</a:t>
          </a:r>
        </a:p>
        <a:p>
          <a:endParaRPr lang="en-US" sz="1200" dirty="0"/>
        </a:p>
        <a:p>
          <a:endParaRPr lang="en-US" sz="1200" dirty="0"/>
        </a:p>
        <a:p>
          <a:endParaRPr lang="en-US" sz="1200" dirty="0"/>
        </a:p>
        <a:p>
          <a:endParaRPr lang="en-US" sz="1200" dirty="0"/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</dgm:pt>
    <dgm:pt modelId="{E3B3C23D-C761-4994-9F17-4A689D638A47}" type="pres">
      <dgm:prSet presAssocID="{C4E717C6-E488-45BD-BD6E-4224FD1B2545}" presName="node" presStyleLbl="node1" presStyleIdx="0" presStyleCnt="5" custScaleY="183512" custLinFactNeighborX="-323" custLinFactNeighborY="1582">
        <dgm:presLayoutVars>
          <dgm:bulletEnabled val="1"/>
        </dgm:presLayoutVars>
      </dgm:prSet>
      <dgm:spPr/>
    </dgm:pt>
    <dgm:pt modelId="{E4069341-B3AF-4AC8-8F47-EB1F9A719FE0}" type="pres">
      <dgm:prSet presAssocID="{819EB952-5A14-428B-A8B3-28B223CD4B51}" presName="sibTrans" presStyleLbl="sibTrans2D1" presStyleIdx="0" presStyleCnt="4"/>
      <dgm:spPr/>
    </dgm:pt>
    <dgm:pt modelId="{04ED92EF-1B4E-42E5-86EE-D59F8545D3FE}" type="pres">
      <dgm:prSet presAssocID="{819EB952-5A14-428B-A8B3-28B223CD4B51}" presName="connectorText" presStyleLbl="sibTrans2D1" presStyleIdx="0" presStyleCnt="4"/>
      <dgm:spPr/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</dgm:pt>
    <dgm:pt modelId="{A9DBE390-B54B-4954-A178-E0390F000798}" type="pres">
      <dgm:prSet presAssocID="{5D7F67BC-B64D-4BAE-B5DF-6A6A57FF4703}" presName="sibTrans" presStyleLbl="sibTrans2D1" presStyleIdx="1" presStyleCnt="4"/>
      <dgm:spPr/>
    </dgm:pt>
    <dgm:pt modelId="{B54E4DCF-02E1-4B58-A01B-694693830AAD}" type="pres">
      <dgm:prSet presAssocID="{5D7F67BC-B64D-4BAE-B5DF-6A6A57FF4703}" presName="connectorText" presStyleLbl="sibTrans2D1" presStyleIdx="1" presStyleCnt="4"/>
      <dgm:spPr/>
    </dgm:pt>
    <dgm:pt modelId="{4AFF89BE-F819-492D-AE1F-1CC55FAABD12}" type="pres">
      <dgm:prSet presAssocID="{F37E401F-BEA7-4C06-9467-D9868D0B8E4B}" presName="node" presStyleLbl="node1" presStyleIdx="2" presStyleCnt="5" custScaleY="235273" custLinFactNeighborX="-25699">
        <dgm:presLayoutVars>
          <dgm:bulletEnabled val="1"/>
        </dgm:presLayoutVars>
      </dgm:prSet>
      <dgm:spPr/>
    </dgm:pt>
    <dgm:pt modelId="{7DD68AA4-FA44-4646-8DBE-2907180FB588}" type="pres">
      <dgm:prSet presAssocID="{CDAA59DF-0140-431C-A4D5-892F1DF98DDF}" presName="sibTrans" presStyleLbl="sibTrans2D1" presStyleIdx="2" presStyleCnt="4"/>
      <dgm:spPr/>
    </dgm:pt>
    <dgm:pt modelId="{D781E17B-C3A9-443B-A518-9944F670F74A}" type="pres">
      <dgm:prSet presAssocID="{CDAA59DF-0140-431C-A4D5-892F1DF98DDF}" presName="connectorText" presStyleLbl="sibTrans2D1" presStyleIdx="2" presStyleCnt="4"/>
      <dgm:spPr/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</dgm:pt>
    <dgm:pt modelId="{206FC09E-B7ED-4A13-B11A-1E2441F8B660}" type="pres">
      <dgm:prSet presAssocID="{B19420DE-C13E-4B8D-9277-83D9BB622C69}" presName="sibTrans" presStyleLbl="sibTrans2D1" presStyleIdx="3" presStyleCnt="4"/>
      <dgm:spPr/>
    </dgm:pt>
    <dgm:pt modelId="{4A608F8B-18FB-49AE-BCAE-17749FCB415D}" type="pres">
      <dgm:prSet presAssocID="{B19420DE-C13E-4B8D-9277-83D9BB622C69}" presName="connectorText" presStyleLbl="sibTrans2D1" presStyleIdx="3" presStyleCnt="4"/>
      <dgm:spPr/>
    </dgm:pt>
    <dgm:pt modelId="{97C32940-0CEA-4559-AA19-FE7276BB8C9F}" type="pres">
      <dgm:prSet presAssocID="{A4377A7B-6ABF-4D12-8BAB-ECDBCAD2F526}" presName="node" presStyleLbl="node1" presStyleIdx="4" presStyleCnt="5" custScaleY="206451" custLinFactNeighborX="-47849">
        <dgm:presLayoutVars>
          <dgm:bulletEnabled val="1"/>
        </dgm:presLayoutVars>
      </dgm:prSet>
      <dgm:spPr/>
    </dgm:pt>
  </dgm:ptLst>
  <dgm:cxnLst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3D1DF418-B036-44A9-A420-0B348576CE02}" type="presOf" srcId="{5D7F67BC-B64D-4BAE-B5DF-6A6A57FF4703}" destId="{A9DBE390-B54B-4954-A178-E0390F000798}" srcOrd="0" destOrd="0" presId="urn:microsoft.com/office/officeart/2005/8/layout/process5"/>
    <dgm:cxn modelId="{CA004729-D252-4CB1-A2B9-B763D5B0704C}" type="presOf" srcId="{F37E401F-BEA7-4C06-9467-D9868D0B8E4B}" destId="{4AFF89BE-F819-492D-AE1F-1CC55FAABD12}" srcOrd="0" destOrd="0" presId="urn:microsoft.com/office/officeart/2005/8/layout/process5"/>
    <dgm:cxn modelId="{1DF9AF35-C016-4932-BE27-5F74C0DD715A}" type="presOf" srcId="{B19420DE-C13E-4B8D-9277-83D9BB622C69}" destId="{4A608F8B-18FB-49AE-BCAE-17749FCB415D}" srcOrd="1" destOrd="0" presId="urn:microsoft.com/office/officeart/2005/8/layout/process5"/>
    <dgm:cxn modelId="{27F6C637-E13E-4D36-84DE-F7CAE39BF676}" type="presOf" srcId="{874BA8F7-1C5D-4687-B53B-19BD2DE17DD9}" destId="{37231A24-B32F-4130-8E3B-20976477676A}" srcOrd="0" destOrd="0" presId="urn:microsoft.com/office/officeart/2005/8/layout/process5"/>
    <dgm:cxn modelId="{16407A5B-44B3-434D-8989-EC44FF9BB8F8}" type="presOf" srcId="{CDAA59DF-0140-431C-A4D5-892F1DF98DDF}" destId="{D781E17B-C3A9-443B-A518-9944F670F74A}" srcOrd="1" destOrd="0" presId="urn:microsoft.com/office/officeart/2005/8/layout/process5"/>
    <dgm:cxn modelId="{77C9AD5C-3777-4523-9BD7-4FBD8A863DB4}" type="presOf" srcId="{BE3A2615-FAE2-4B6C-8F42-543DEDA09DFB}" destId="{EBB34009-9C61-40A9-9E6B-F96D0236C823}" srcOrd="0" destOrd="0" presId="urn:microsoft.com/office/officeart/2005/8/layout/process5"/>
    <dgm:cxn modelId="{0FE3D966-C44A-41D3-8BF2-F956A4DE0F30}" type="presOf" srcId="{CDAA59DF-0140-431C-A4D5-892F1DF98DDF}" destId="{7DD68AA4-FA44-4646-8DBE-2907180FB588}" srcOrd="0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B9C83F8C-77A9-4C90-9DD0-D663A4261A8A}" type="presOf" srcId="{C4E717C6-E488-45BD-BD6E-4224FD1B2545}" destId="{E3B3C23D-C761-4994-9F17-4A689D638A47}" srcOrd="0" destOrd="0" presId="urn:microsoft.com/office/officeart/2005/8/layout/process5"/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145E329E-29DF-41B6-870B-532B2BFF6DAF}" type="presOf" srcId="{819EB952-5A14-428B-A8B3-28B223CD4B51}" destId="{04ED92EF-1B4E-42E5-86EE-D59F8545D3FE}" srcOrd="1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A1A812BF-250A-429C-88D4-2064FEFA1775}" type="presOf" srcId="{819EB952-5A14-428B-A8B3-28B223CD4B51}" destId="{E4069341-B3AF-4AC8-8F47-EB1F9A719FE0}" srcOrd="0" destOrd="0" presId="urn:microsoft.com/office/officeart/2005/8/layout/process5"/>
    <dgm:cxn modelId="{8D8264D9-9532-42E9-AAB0-CD0021DB7670}" type="presOf" srcId="{A4377A7B-6ABF-4D12-8BAB-ECDBCAD2F526}" destId="{97C32940-0CEA-4559-AA19-FE7276BB8C9F}" srcOrd="0" destOrd="0" presId="urn:microsoft.com/office/officeart/2005/8/layout/process5"/>
    <dgm:cxn modelId="{6F33F1E0-C8FF-4809-ACDD-C9E947D5A943}" type="presOf" srcId="{B19420DE-C13E-4B8D-9277-83D9BB622C69}" destId="{206FC09E-B7ED-4A13-B11A-1E2441F8B660}" srcOrd="0" destOrd="0" presId="urn:microsoft.com/office/officeart/2005/8/layout/process5"/>
    <dgm:cxn modelId="{94AA24E7-841E-4A30-8157-AD38FAB72E5E}" type="presOf" srcId="{5D7F67BC-B64D-4BAE-B5DF-6A6A57FF4703}" destId="{B54E4DCF-02E1-4B58-A01B-694693830AAD}" srcOrd="1" destOrd="0" presId="urn:microsoft.com/office/officeart/2005/8/layout/process5"/>
    <dgm:cxn modelId="{B13779F1-A456-4A01-AFF6-344701D35B98}" type="presOf" srcId="{744E2065-E961-4342-88CB-00798D6FD874}" destId="{6B0B18CE-EE15-4CEC-9821-8D51EFB8BACE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43576D02-E77D-4837-92D6-77554496C281}" type="presParOf" srcId="{EBB34009-9C61-40A9-9E6B-F96D0236C823}" destId="{E3B3C23D-C761-4994-9F17-4A689D638A47}" srcOrd="0" destOrd="0" presId="urn:microsoft.com/office/officeart/2005/8/layout/process5"/>
    <dgm:cxn modelId="{7838F90A-E177-4825-B151-86A6F8A1324D}" type="presParOf" srcId="{EBB34009-9C61-40A9-9E6B-F96D0236C823}" destId="{E4069341-B3AF-4AC8-8F47-EB1F9A719FE0}" srcOrd="1" destOrd="0" presId="urn:microsoft.com/office/officeart/2005/8/layout/process5"/>
    <dgm:cxn modelId="{4CE4C8C0-C2C6-4ACF-9FB7-3AC38279ADCC}" type="presParOf" srcId="{E4069341-B3AF-4AC8-8F47-EB1F9A719FE0}" destId="{04ED92EF-1B4E-42E5-86EE-D59F8545D3FE}" srcOrd="0" destOrd="0" presId="urn:microsoft.com/office/officeart/2005/8/layout/process5"/>
    <dgm:cxn modelId="{967C65BA-39FD-4E4C-BF8A-D9B501841CAB}" type="presParOf" srcId="{EBB34009-9C61-40A9-9E6B-F96D0236C823}" destId="{37231A24-B32F-4130-8E3B-20976477676A}" srcOrd="2" destOrd="0" presId="urn:microsoft.com/office/officeart/2005/8/layout/process5"/>
    <dgm:cxn modelId="{CD225542-E7DE-410D-8010-86EB3D1767D2}" type="presParOf" srcId="{EBB34009-9C61-40A9-9E6B-F96D0236C823}" destId="{A9DBE390-B54B-4954-A178-E0390F000798}" srcOrd="3" destOrd="0" presId="urn:microsoft.com/office/officeart/2005/8/layout/process5"/>
    <dgm:cxn modelId="{43604213-40B5-4B24-99C5-717D83BE31E6}" type="presParOf" srcId="{A9DBE390-B54B-4954-A178-E0390F000798}" destId="{B54E4DCF-02E1-4B58-A01B-694693830AAD}" srcOrd="0" destOrd="0" presId="urn:microsoft.com/office/officeart/2005/8/layout/process5"/>
    <dgm:cxn modelId="{CFAEA645-7DD4-4D2D-B9FE-9940444E0F2A}" type="presParOf" srcId="{EBB34009-9C61-40A9-9E6B-F96D0236C823}" destId="{4AFF89BE-F819-492D-AE1F-1CC55FAABD12}" srcOrd="4" destOrd="0" presId="urn:microsoft.com/office/officeart/2005/8/layout/process5"/>
    <dgm:cxn modelId="{FD691FB0-B8E5-4CCA-9576-6ACEAC1A69AD}" type="presParOf" srcId="{EBB34009-9C61-40A9-9E6B-F96D0236C823}" destId="{7DD68AA4-FA44-4646-8DBE-2907180FB588}" srcOrd="5" destOrd="0" presId="urn:microsoft.com/office/officeart/2005/8/layout/process5"/>
    <dgm:cxn modelId="{94F17D9B-83C6-4F8A-9639-0AD424961EAB}" type="presParOf" srcId="{7DD68AA4-FA44-4646-8DBE-2907180FB588}" destId="{D781E17B-C3A9-443B-A518-9944F670F74A}" srcOrd="0" destOrd="0" presId="urn:microsoft.com/office/officeart/2005/8/layout/process5"/>
    <dgm:cxn modelId="{0F593159-3A54-4D79-B2F7-715F07913AC2}" type="presParOf" srcId="{EBB34009-9C61-40A9-9E6B-F96D0236C823}" destId="{6B0B18CE-EE15-4CEC-9821-8D51EFB8BACE}" srcOrd="6" destOrd="0" presId="urn:microsoft.com/office/officeart/2005/8/layout/process5"/>
    <dgm:cxn modelId="{8944D5FF-DF41-4C8E-BE55-9F32CF1C1384}" type="presParOf" srcId="{EBB34009-9C61-40A9-9E6B-F96D0236C823}" destId="{206FC09E-B7ED-4A13-B11A-1E2441F8B660}" srcOrd="7" destOrd="0" presId="urn:microsoft.com/office/officeart/2005/8/layout/process5"/>
    <dgm:cxn modelId="{87D3DC51-9FC6-49C6-B1B4-779FB9D06920}" type="presParOf" srcId="{206FC09E-B7ED-4A13-B11A-1E2441F8B660}" destId="{4A608F8B-18FB-49AE-BCAE-17749FCB415D}" srcOrd="0" destOrd="0" presId="urn:microsoft.com/office/officeart/2005/8/layout/process5"/>
    <dgm:cxn modelId="{85EF323E-E043-4694-95A7-1ED7C6079EC2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3A2615-FAE2-4B6C-8F42-543DEDA09DF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E717C6-E488-45BD-BD6E-4224FD1B2545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b="1" dirty="0">
              <a:solidFill>
                <a:schemeClr val="bg1"/>
              </a:solidFill>
            </a:rPr>
            <a:t>Environmental document released for public involvement  </a:t>
          </a:r>
        </a:p>
      </dgm:t>
    </dgm:pt>
    <dgm:pt modelId="{FD3798D3-5588-4BF6-B3FA-17644140F181}" type="parTrans" cxnId="{5CBCE7F5-9AC9-4813-A8F6-955646E51335}">
      <dgm:prSet/>
      <dgm:spPr/>
      <dgm:t>
        <a:bodyPr/>
        <a:lstStyle/>
        <a:p>
          <a:endParaRPr lang="en-US"/>
        </a:p>
      </dgm:t>
    </dgm:pt>
    <dgm:pt modelId="{819EB952-5A14-428B-A8B3-28B223CD4B51}" type="sibTrans" cxnId="{5CBCE7F5-9AC9-4813-A8F6-955646E5133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874BA8F7-1C5D-4687-B53B-19BD2DE17DD9}">
      <dgm:prSet phldrT="[Text]" custT="1"/>
      <dgm:spPr>
        <a:solidFill>
          <a:srgbClr val="002060"/>
        </a:solidFill>
      </dgm:spPr>
      <dgm:t>
        <a:bodyPr/>
        <a:lstStyle/>
        <a:p>
          <a:endParaRPr lang="en-US" sz="1200" dirty="0"/>
        </a:p>
        <a:p>
          <a:r>
            <a:rPr lang="en-US" sz="1200" b="1" dirty="0">
              <a:solidFill>
                <a:srgbClr val="FFFF00"/>
              </a:solidFill>
            </a:rPr>
            <a:t>Notice of Public Hearing  </a:t>
          </a:r>
        </a:p>
        <a:p>
          <a:endParaRPr lang="en-US" sz="1200" b="1" dirty="0"/>
        </a:p>
      </dgm:t>
    </dgm:pt>
    <dgm:pt modelId="{EE76E8A4-8DB1-42B5-AC4B-BD7AA17E8A8E}" type="parTrans" cxnId="{3098A04F-B15C-49C3-BDB8-27A58EDC4587}">
      <dgm:prSet/>
      <dgm:spPr/>
      <dgm:t>
        <a:bodyPr/>
        <a:lstStyle/>
        <a:p>
          <a:endParaRPr lang="en-US"/>
        </a:p>
      </dgm:t>
    </dgm:pt>
    <dgm:pt modelId="{5D7F67BC-B64D-4BAE-B5DF-6A6A57FF4703}" type="sibTrans" cxnId="{3098A04F-B15C-49C3-BDB8-27A58EDC4587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F37E401F-BEA7-4C06-9467-D9868D0B8E4B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100" spc="-20" baseline="0" dirty="0"/>
            <a:t>Publish notice </a:t>
          </a:r>
          <a:r>
            <a:rPr lang="en-US" sz="1100" u="sng" spc="-20" baseline="0" dirty="0"/>
            <a:t>twice</a:t>
          </a:r>
          <a:r>
            <a:rPr lang="en-US" sz="1100" spc="-20" baseline="0" dirty="0"/>
            <a:t> in local newspaper(s), </a:t>
          </a:r>
          <a:r>
            <a:rPr lang="en-US" sz="1100" u="sng" spc="-20" baseline="0" dirty="0"/>
            <a:t>approximately a week apart</a:t>
          </a:r>
          <a:r>
            <a:rPr lang="en-US" sz="1100" spc="-20" baseline="0" dirty="0"/>
            <a:t>, make document available at local repositories </a:t>
          </a:r>
        </a:p>
        <a:p>
          <a:r>
            <a:rPr lang="en-US" sz="1100" spc="-20" baseline="0" dirty="0"/>
            <a:t> </a:t>
          </a:r>
          <a:r>
            <a:rPr lang="en-US" sz="1100" b="1" spc="-20" baseline="0" dirty="0">
              <a:solidFill>
                <a:schemeClr val="bg1"/>
              </a:solidFill>
            </a:rPr>
            <a:t>Public review of environmental document  </a:t>
          </a:r>
        </a:p>
      </dgm:t>
    </dgm:pt>
    <dgm:pt modelId="{753B5655-441F-4C85-9EA5-89D89F2346BB}" type="parTrans" cxnId="{8D37CA97-D0A0-4B43-B9D4-2057223D70BE}">
      <dgm:prSet/>
      <dgm:spPr/>
      <dgm:t>
        <a:bodyPr/>
        <a:lstStyle/>
        <a:p>
          <a:endParaRPr lang="en-US"/>
        </a:p>
      </dgm:t>
    </dgm:pt>
    <dgm:pt modelId="{CDAA59DF-0140-431C-A4D5-892F1DF98DDF}" type="sibTrans" cxnId="{8D37CA97-D0A0-4B43-B9D4-2057223D70BE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744E2065-E961-4342-88CB-00798D6FD874}">
      <dgm:prSet phldrT="[Text]" custT="1"/>
      <dgm:spPr>
        <a:solidFill>
          <a:srgbClr val="002060"/>
        </a:solidFill>
      </dgm:spPr>
      <dgm:t>
        <a:bodyPr/>
        <a:lstStyle/>
        <a:p>
          <a:endParaRPr lang="en-US" sz="800" dirty="0"/>
        </a:p>
        <a:p>
          <a:r>
            <a:rPr lang="en-US" sz="1100" dirty="0"/>
            <a:t>Allow a minimum of 15 days from the date of 1</a:t>
          </a:r>
          <a:r>
            <a:rPr lang="en-US" sz="1100" baseline="30000" dirty="0"/>
            <a:t>st</a:t>
          </a:r>
          <a:r>
            <a:rPr lang="en-US" sz="1100" dirty="0"/>
            <a:t> publishing to receive public comment</a:t>
          </a:r>
        </a:p>
        <a:p>
          <a:endParaRPr lang="en-US" sz="1100" dirty="0"/>
        </a:p>
        <a:p>
          <a:r>
            <a:rPr lang="en-US" sz="1200" b="1" dirty="0">
              <a:solidFill>
                <a:srgbClr val="FFFF00"/>
              </a:solidFill>
            </a:rPr>
            <a:t>Hold Public Hearing</a:t>
          </a:r>
        </a:p>
        <a:p>
          <a:r>
            <a:rPr lang="en-US" sz="1100" b="1" dirty="0">
              <a:solidFill>
                <a:schemeClr val="bg1"/>
              </a:solidFill>
            </a:rPr>
            <a:t>Public comment period </a:t>
          </a:r>
        </a:p>
        <a:p>
          <a:endParaRPr lang="en-US" sz="1100" dirty="0"/>
        </a:p>
      </dgm:t>
    </dgm:pt>
    <dgm:pt modelId="{4BA4F612-FB17-4629-A86B-A99532FC44AD}" type="parTrans" cxnId="{D5A70B02-3F81-4703-BA57-91F2F74DF165}">
      <dgm:prSet/>
      <dgm:spPr/>
      <dgm:t>
        <a:bodyPr/>
        <a:lstStyle/>
        <a:p>
          <a:endParaRPr lang="en-US"/>
        </a:p>
      </dgm:t>
    </dgm:pt>
    <dgm:pt modelId="{B19420DE-C13E-4B8D-9277-83D9BB622C69}" type="sibTrans" cxnId="{D5A70B02-3F81-4703-BA57-91F2F74DF165}">
      <dgm:prSet/>
      <dgm:spPr>
        <a:solidFill>
          <a:srgbClr val="FFC000"/>
        </a:solidFill>
        <a:ln>
          <a:solidFill>
            <a:schemeClr val="tx1"/>
          </a:solidFill>
        </a:ln>
      </dgm:spPr>
      <dgm:t>
        <a:bodyPr/>
        <a:lstStyle/>
        <a:p>
          <a:endParaRPr lang="en-US" dirty="0"/>
        </a:p>
      </dgm:t>
    </dgm:pt>
    <dgm:pt modelId="{A4377A7B-6ABF-4D12-8BAB-ECDBCAD2F526}">
      <dgm:prSet phldrT="[Text]" custT="1"/>
      <dgm:spPr>
        <a:solidFill>
          <a:srgbClr val="002060"/>
        </a:solidFill>
      </dgm:spPr>
      <dgm:t>
        <a:bodyPr/>
        <a:lstStyle/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dirty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dirty="0">
              <a:solidFill>
                <a:schemeClr val="bg1"/>
              </a:solidFill>
            </a:rPr>
            <a:t>Public Hearings transcript 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dirty="0">
              <a:solidFill>
                <a:schemeClr val="bg1"/>
              </a:solidFill>
            </a:rPr>
            <a:t>Hearing Certification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dirty="0"/>
            <a:t>Address public comments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/>
            <a:t>Approve Environmental Document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dirty="0">
              <a:solidFill>
                <a:srgbClr val="FFFF00"/>
              </a:solidFill>
            </a:rPr>
            <a:t>Additional public involvement </a:t>
          </a:r>
          <a:r>
            <a:rPr lang="en-US" sz="1100" b="1" u="sng" dirty="0">
              <a:solidFill>
                <a:srgbClr val="FFFF00"/>
              </a:solidFill>
            </a:rPr>
            <a:t>after </a:t>
          </a:r>
          <a:r>
            <a:rPr lang="en-US" sz="1100" b="1" dirty="0">
              <a:solidFill>
                <a:srgbClr val="FFFF00"/>
              </a:solidFill>
            </a:rPr>
            <a:t>approved document</a:t>
          </a:r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  <a:p>
          <a:pPr lvl="0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dirty="0"/>
        </a:p>
      </dgm:t>
    </dgm:pt>
    <dgm:pt modelId="{2765EBB3-C9BF-48B5-A84E-2A81B69275AF}" type="parTrans" cxnId="{73DF6CAA-475F-46AC-AF33-BD9A93FC69FA}">
      <dgm:prSet/>
      <dgm:spPr/>
      <dgm:t>
        <a:bodyPr/>
        <a:lstStyle/>
        <a:p>
          <a:endParaRPr lang="en-US"/>
        </a:p>
      </dgm:t>
    </dgm:pt>
    <dgm:pt modelId="{0E3BF46B-EF1B-4D9A-B01A-A0EB49995775}" type="sibTrans" cxnId="{73DF6CAA-475F-46AC-AF33-BD9A93FC69FA}">
      <dgm:prSet/>
      <dgm:spPr/>
      <dgm:t>
        <a:bodyPr/>
        <a:lstStyle/>
        <a:p>
          <a:endParaRPr lang="en-US"/>
        </a:p>
      </dgm:t>
    </dgm:pt>
    <dgm:pt modelId="{EBB34009-9C61-40A9-9E6B-F96D0236C823}" type="pres">
      <dgm:prSet presAssocID="{BE3A2615-FAE2-4B6C-8F42-543DEDA09DFB}" presName="diagram" presStyleCnt="0">
        <dgm:presLayoutVars>
          <dgm:dir/>
          <dgm:resizeHandles val="exact"/>
        </dgm:presLayoutVars>
      </dgm:prSet>
      <dgm:spPr/>
    </dgm:pt>
    <dgm:pt modelId="{E3B3C23D-C761-4994-9F17-4A689D638A47}" type="pres">
      <dgm:prSet presAssocID="{C4E717C6-E488-45BD-BD6E-4224FD1B2545}" presName="node" presStyleLbl="node1" presStyleIdx="0" presStyleCnt="5" custScaleY="183512">
        <dgm:presLayoutVars>
          <dgm:bulletEnabled val="1"/>
        </dgm:presLayoutVars>
      </dgm:prSet>
      <dgm:spPr/>
    </dgm:pt>
    <dgm:pt modelId="{E4069341-B3AF-4AC8-8F47-EB1F9A719FE0}" type="pres">
      <dgm:prSet presAssocID="{819EB952-5A14-428B-A8B3-28B223CD4B51}" presName="sibTrans" presStyleLbl="sibTrans2D1" presStyleIdx="0" presStyleCnt="4"/>
      <dgm:spPr/>
    </dgm:pt>
    <dgm:pt modelId="{04ED92EF-1B4E-42E5-86EE-D59F8545D3FE}" type="pres">
      <dgm:prSet presAssocID="{819EB952-5A14-428B-A8B3-28B223CD4B51}" presName="connectorText" presStyleLbl="sibTrans2D1" presStyleIdx="0" presStyleCnt="4"/>
      <dgm:spPr/>
    </dgm:pt>
    <dgm:pt modelId="{37231A24-B32F-4130-8E3B-20976477676A}" type="pres">
      <dgm:prSet presAssocID="{874BA8F7-1C5D-4687-B53B-19BD2DE17DD9}" presName="node" presStyleLbl="node1" presStyleIdx="1" presStyleCnt="5" custScaleY="183512" custLinFactNeighborX="-13226">
        <dgm:presLayoutVars>
          <dgm:bulletEnabled val="1"/>
        </dgm:presLayoutVars>
      </dgm:prSet>
      <dgm:spPr/>
    </dgm:pt>
    <dgm:pt modelId="{A9DBE390-B54B-4954-A178-E0390F000798}" type="pres">
      <dgm:prSet presAssocID="{5D7F67BC-B64D-4BAE-B5DF-6A6A57FF4703}" presName="sibTrans" presStyleLbl="sibTrans2D1" presStyleIdx="1" presStyleCnt="4"/>
      <dgm:spPr/>
    </dgm:pt>
    <dgm:pt modelId="{B54E4DCF-02E1-4B58-A01B-694693830AAD}" type="pres">
      <dgm:prSet presAssocID="{5D7F67BC-B64D-4BAE-B5DF-6A6A57FF4703}" presName="connectorText" presStyleLbl="sibTrans2D1" presStyleIdx="1" presStyleCnt="4"/>
      <dgm:spPr/>
    </dgm:pt>
    <dgm:pt modelId="{4AFF89BE-F819-492D-AE1F-1CC55FAABD12}" type="pres">
      <dgm:prSet presAssocID="{F37E401F-BEA7-4C06-9467-D9868D0B8E4B}" presName="node" presStyleLbl="node1" presStyleIdx="2" presStyleCnt="5" custScaleY="206451" custLinFactNeighborX="-27727" custLinFactNeighborY="-4">
        <dgm:presLayoutVars>
          <dgm:bulletEnabled val="1"/>
        </dgm:presLayoutVars>
      </dgm:prSet>
      <dgm:spPr/>
    </dgm:pt>
    <dgm:pt modelId="{7DD68AA4-FA44-4646-8DBE-2907180FB588}" type="pres">
      <dgm:prSet presAssocID="{CDAA59DF-0140-431C-A4D5-892F1DF98DDF}" presName="sibTrans" presStyleLbl="sibTrans2D1" presStyleIdx="2" presStyleCnt="4"/>
      <dgm:spPr/>
    </dgm:pt>
    <dgm:pt modelId="{D781E17B-C3A9-443B-A518-9944F670F74A}" type="pres">
      <dgm:prSet presAssocID="{CDAA59DF-0140-431C-A4D5-892F1DF98DDF}" presName="connectorText" presStyleLbl="sibTrans2D1" presStyleIdx="2" presStyleCnt="4"/>
      <dgm:spPr/>
    </dgm:pt>
    <dgm:pt modelId="{6B0B18CE-EE15-4CEC-9821-8D51EFB8BACE}" type="pres">
      <dgm:prSet presAssocID="{744E2065-E961-4342-88CB-00798D6FD874}" presName="node" presStyleLbl="node1" presStyleIdx="3" presStyleCnt="5" custScaleY="206451" custLinFactNeighborX="-34946">
        <dgm:presLayoutVars>
          <dgm:bulletEnabled val="1"/>
        </dgm:presLayoutVars>
      </dgm:prSet>
      <dgm:spPr/>
    </dgm:pt>
    <dgm:pt modelId="{206FC09E-B7ED-4A13-B11A-1E2441F8B660}" type="pres">
      <dgm:prSet presAssocID="{B19420DE-C13E-4B8D-9277-83D9BB622C69}" presName="sibTrans" presStyleLbl="sibTrans2D1" presStyleIdx="3" presStyleCnt="4"/>
      <dgm:spPr/>
    </dgm:pt>
    <dgm:pt modelId="{4A608F8B-18FB-49AE-BCAE-17749FCB415D}" type="pres">
      <dgm:prSet presAssocID="{B19420DE-C13E-4B8D-9277-83D9BB622C69}" presName="connectorText" presStyleLbl="sibTrans2D1" presStyleIdx="3" presStyleCnt="4"/>
      <dgm:spPr/>
    </dgm:pt>
    <dgm:pt modelId="{97C32940-0CEA-4559-AA19-FE7276BB8C9F}" type="pres">
      <dgm:prSet presAssocID="{A4377A7B-6ABF-4D12-8BAB-ECDBCAD2F526}" presName="node" presStyleLbl="node1" presStyleIdx="4" presStyleCnt="5" custScaleY="237300" custLinFactNeighborX="-47849">
        <dgm:presLayoutVars>
          <dgm:bulletEnabled val="1"/>
        </dgm:presLayoutVars>
      </dgm:prSet>
      <dgm:spPr/>
    </dgm:pt>
  </dgm:ptLst>
  <dgm:cxnLst>
    <dgm:cxn modelId="{D5A70B02-3F81-4703-BA57-91F2F74DF165}" srcId="{BE3A2615-FAE2-4B6C-8F42-543DEDA09DFB}" destId="{744E2065-E961-4342-88CB-00798D6FD874}" srcOrd="3" destOrd="0" parTransId="{4BA4F612-FB17-4629-A86B-A99532FC44AD}" sibTransId="{B19420DE-C13E-4B8D-9277-83D9BB622C69}"/>
    <dgm:cxn modelId="{C982483C-96FF-4D9E-9C7D-22871164A8C5}" type="presOf" srcId="{F37E401F-BEA7-4C06-9467-D9868D0B8E4B}" destId="{4AFF89BE-F819-492D-AE1F-1CC55FAABD12}" srcOrd="0" destOrd="0" presId="urn:microsoft.com/office/officeart/2005/8/layout/process5"/>
    <dgm:cxn modelId="{7CF5FF3E-99CD-4AB6-A33F-129C5111CFAB}" type="presOf" srcId="{819EB952-5A14-428B-A8B3-28B223CD4B51}" destId="{E4069341-B3AF-4AC8-8F47-EB1F9A719FE0}" srcOrd="0" destOrd="0" presId="urn:microsoft.com/office/officeart/2005/8/layout/process5"/>
    <dgm:cxn modelId="{6F822E61-0867-425C-A82B-E978D95FD839}" type="presOf" srcId="{BE3A2615-FAE2-4B6C-8F42-543DEDA09DFB}" destId="{EBB34009-9C61-40A9-9E6B-F96D0236C823}" srcOrd="0" destOrd="0" presId="urn:microsoft.com/office/officeart/2005/8/layout/process5"/>
    <dgm:cxn modelId="{FD4DBE64-F16B-44B7-89E2-B8F3604B7B79}" type="presOf" srcId="{B19420DE-C13E-4B8D-9277-83D9BB622C69}" destId="{4A608F8B-18FB-49AE-BCAE-17749FCB415D}" srcOrd="1" destOrd="0" presId="urn:microsoft.com/office/officeart/2005/8/layout/process5"/>
    <dgm:cxn modelId="{3098A04F-B15C-49C3-BDB8-27A58EDC4587}" srcId="{BE3A2615-FAE2-4B6C-8F42-543DEDA09DFB}" destId="{874BA8F7-1C5D-4687-B53B-19BD2DE17DD9}" srcOrd="1" destOrd="0" parTransId="{EE76E8A4-8DB1-42B5-AC4B-BD7AA17E8A8E}" sibTransId="{5D7F67BC-B64D-4BAE-B5DF-6A6A57FF4703}"/>
    <dgm:cxn modelId="{1423EE79-4C2E-4C96-B2A3-0C74EDB10838}" type="presOf" srcId="{819EB952-5A14-428B-A8B3-28B223CD4B51}" destId="{04ED92EF-1B4E-42E5-86EE-D59F8545D3FE}" srcOrd="1" destOrd="0" presId="urn:microsoft.com/office/officeart/2005/8/layout/process5"/>
    <dgm:cxn modelId="{4967638E-90C5-4754-959A-B1288C65B3F8}" type="presOf" srcId="{5D7F67BC-B64D-4BAE-B5DF-6A6A57FF4703}" destId="{A9DBE390-B54B-4954-A178-E0390F000798}" srcOrd="0" destOrd="0" presId="urn:microsoft.com/office/officeart/2005/8/layout/process5"/>
    <dgm:cxn modelId="{8D37CA97-D0A0-4B43-B9D4-2057223D70BE}" srcId="{BE3A2615-FAE2-4B6C-8F42-543DEDA09DFB}" destId="{F37E401F-BEA7-4C06-9467-D9868D0B8E4B}" srcOrd="2" destOrd="0" parTransId="{753B5655-441F-4C85-9EA5-89D89F2346BB}" sibTransId="{CDAA59DF-0140-431C-A4D5-892F1DF98DDF}"/>
    <dgm:cxn modelId="{750BBDA5-0065-422A-B3D5-F8E3D0973C5C}" type="presOf" srcId="{5D7F67BC-B64D-4BAE-B5DF-6A6A57FF4703}" destId="{B54E4DCF-02E1-4B58-A01B-694693830AAD}" srcOrd="1" destOrd="0" presId="urn:microsoft.com/office/officeart/2005/8/layout/process5"/>
    <dgm:cxn modelId="{41C0F4A5-33AB-4F01-9837-3FC59CDD0DD6}" type="presOf" srcId="{CDAA59DF-0140-431C-A4D5-892F1DF98DDF}" destId="{7DD68AA4-FA44-4646-8DBE-2907180FB588}" srcOrd="0" destOrd="0" presId="urn:microsoft.com/office/officeart/2005/8/layout/process5"/>
    <dgm:cxn modelId="{73DF6CAA-475F-46AC-AF33-BD9A93FC69FA}" srcId="{BE3A2615-FAE2-4B6C-8F42-543DEDA09DFB}" destId="{A4377A7B-6ABF-4D12-8BAB-ECDBCAD2F526}" srcOrd="4" destOrd="0" parTransId="{2765EBB3-C9BF-48B5-A84E-2A81B69275AF}" sibTransId="{0E3BF46B-EF1B-4D9A-B01A-A0EB49995775}"/>
    <dgm:cxn modelId="{5CCFF3B1-29CF-4F75-964B-4AD3A3FA016D}" type="presOf" srcId="{CDAA59DF-0140-431C-A4D5-892F1DF98DDF}" destId="{D781E17B-C3A9-443B-A518-9944F670F74A}" srcOrd="1" destOrd="0" presId="urn:microsoft.com/office/officeart/2005/8/layout/process5"/>
    <dgm:cxn modelId="{0B53A8B3-B56D-4008-A4DE-7891C0A287EA}" type="presOf" srcId="{744E2065-E961-4342-88CB-00798D6FD874}" destId="{6B0B18CE-EE15-4CEC-9821-8D51EFB8BACE}" srcOrd="0" destOrd="0" presId="urn:microsoft.com/office/officeart/2005/8/layout/process5"/>
    <dgm:cxn modelId="{29B2C6C3-1440-46B9-8386-EA7E752261EA}" type="presOf" srcId="{874BA8F7-1C5D-4687-B53B-19BD2DE17DD9}" destId="{37231A24-B32F-4130-8E3B-20976477676A}" srcOrd="0" destOrd="0" presId="urn:microsoft.com/office/officeart/2005/8/layout/process5"/>
    <dgm:cxn modelId="{86881DCC-D128-4A7A-8599-90CE77BF9F1D}" type="presOf" srcId="{C4E717C6-E488-45BD-BD6E-4224FD1B2545}" destId="{E3B3C23D-C761-4994-9F17-4A689D638A47}" srcOrd="0" destOrd="0" presId="urn:microsoft.com/office/officeart/2005/8/layout/process5"/>
    <dgm:cxn modelId="{FEF094ED-0006-4474-A930-8E76BE026468}" type="presOf" srcId="{B19420DE-C13E-4B8D-9277-83D9BB622C69}" destId="{206FC09E-B7ED-4A13-B11A-1E2441F8B660}" srcOrd="0" destOrd="0" presId="urn:microsoft.com/office/officeart/2005/8/layout/process5"/>
    <dgm:cxn modelId="{59D5F6F4-DDDB-4A5E-A91C-294A5B1DCDAC}" type="presOf" srcId="{A4377A7B-6ABF-4D12-8BAB-ECDBCAD2F526}" destId="{97C32940-0CEA-4559-AA19-FE7276BB8C9F}" srcOrd="0" destOrd="0" presId="urn:microsoft.com/office/officeart/2005/8/layout/process5"/>
    <dgm:cxn modelId="{5CBCE7F5-9AC9-4813-A8F6-955646E51335}" srcId="{BE3A2615-FAE2-4B6C-8F42-543DEDA09DFB}" destId="{C4E717C6-E488-45BD-BD6E-4224FD1B2545}" srcOrd="0" destOrd="0" parTransId="{FD3798D3-5588-4BF6-B3FA-17644140F181}" sibTransId="{819EB952-5A14-428B-A8B3-28B223CD4B51}"/>
    <dgm:cxn modelId="{B06690DE-3383-4AB7-8D1D-F137DC8B3353}" type="presParOf" srcId="{EBB34009-9C61-40A9-9E6B-F96D0236C823}" destId="{E3B3C23D-C761-4994-9F17-4A689D638A47}" srcOrd="0" destOrd="0" presId="urn:microsoft.com/office/officeart/2005/8/layout/process5"/>
    <dgm:cxn modelId="{E4DC5541-3EE1-440B-B1B3-F225A42C85D0}" type="presParOf" srcId="{EBB34009-9C61-40A9-9E6B-F96D0236C823}" destId="{E4069341-B3AF-4AC8-8F47-EB1F9A719FE0}" srcOrd="1" destOrd="0" presId="urn:microsoft.com/office/officeart/2005/8/layout/process5"/>
    <dgm:cxn modelId="{DC2ACBEA-296D-415A-96C1-C28DDA617A7D}" type="presParOf" srcId="{E4069341-B3AF-4AC8-8F47-EB1F9A719FE0}" destId="{04ED92EF-1B4E-42E5-86EE-D59F8545D3FE}" srcOrd="0" destOrd="0" presId="urn:microsoft.com/office/officeart/2005/8/layout/process5"/>
    <dgm:cxn modelId="{77EFD162-333F-4F76-8894-A2C21341BB3A}" type="presParOf" srcId="{EBB34009-9C61-40A9-9E6B-F96D0236C823}" destId="{37231A24-B32F-4130-8E3B-20976477676A}" srcOrd="2" destOrd="0" presId="urn:microsoft.com/office/officeart/2005/8/layout/process5"/>
    <dgm:cxn modelId="{53D28383-6D39-4760-8C46-4E5177235D3F}" type="presParOf" srcId="{EBB34009-9C61-40A9-9E6B-F96D0236C823}" destId="{A9DBE390-B54B-4954-A178-E0390F000798}" srcOrd="3" destOrd="0" presId="urn:microsoft.com/office/officeart/2005/8/layout/process5"/>
    <dgm:cxn modelId="{A6F135F3-7ACB-4125-A321-5C3302F72DD7}" type="presParOf" srcId="{A9DBE390-B54B-4954-A178-E0390F000798}" destId="{B54E4DCF-02E1-4B58-A01B-694693830AAD}" srcOrd="0" destOrd="0" presId="urn:microsoft.com/office/officeart/2005/8/layout/process5"/>
    <dgm:cxn modelId="{B7F911E2-F94C-4BA1-B289-1DD4C7F91DBC}" type="presParOf" srcId="{EBB34009-9C61-40A9-9E6B-F96D0236C823}" destId="{4AFF89BE-F819-492D-AE1F-1CC55FAABD12}" srcOrd="4" destOrd="0" presId="urn:microsoft.com/office/officeart/2005/8/layout/process5"/>
    <dgm:cxn modelId="{DD355471-472E-4354-9EA6-BCE72A8A1256}" type="presParOf" srcId="{EBB34009-9C61-40A9-9E6B-F96D0236C823}" destId="{7DD68AA4-FA44-4646-8DBE-2907180FB588}" srcOrd="5" destOrd="0" presId="urn:microsoft.com/office/officeart/2005/8/layout/process5"/>
    <dgm:cxn modelId="{A0072833-79F6-4C8C-AA66-D4638137A363}" type="presParOf" srcId="{7DD68AA4-FA44-4646-8DBE-2907180FB588}" destId="{D781E17B-C3A9-443B-A518-9944F670F74A}" srcOrd="0" destOrd="0" presId="urn:microsoft.com/office/officeart/2005/8/layout/process5"/>
    <dgm:cxn modelId="{3001ADE5-6D71-499C-9368-06580E9F6819}" type="presParOf" srcId="{EBB34009-9C61-40A9-9E6B-F96D0236C823}" destId="{6B0B18CE-EE15-4CEC-9821-8D51EFB8BACE}" srcOrd="6" destOrd="0" presId="urn:microsoft.com/office/officeart/2005/8/layout/process5"/>
    <dgm:cxn modelId="{8C9114BA-4EA5-4B6F-91AC-B2786D741296}" type="presParOf" srcId="{EBB34009-9C61-40A9-9E6B-F96D0236C823}" destId="{206FC09E-B7ED-4A13-B11A-1E2441F8B660}" srcOrd="7" destOrd="0" presId="urn:microsoft.com/office/officeart/2005/8/layout/process5"/>
    <dgm:cxn modelId="{B03B9AC3-22B6-4466-B9F9-12BB3BFED050}" type="presParOf" srcId="{206FC09E-B7ED-4A13-B11A-1E2441F8B660}" destId="{4A608F8B-18FB-49AE-BCAE-17749FCB415D}" srcOrd="0" destOrd="0" presId="urn:microsoft.com/office/officeart/2005/8/layout/process5"/>
    <dgm:cxn modelId="{0A326372-D70E-4CF3-96C0-ACC4599EBF5C}" type="presParOf" srcId="{EBB34009-9C61-40A9-9E6B-F96D0236C823}" destId="{97C32940-0CEA-4559-AA19-FE7276BB8C9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75004" y="91148"/>
          <a:ext cx="1315119" cy="144804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Planning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Project Selection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bg1"/>
              </a:solidFill>
            </a:rPr>
            <a:t>Public Involvement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 Programming  </a:t>
          </a:r>
        </a:p>
      </dsp:txBody>
      <dsp:txXfrm>
        <a:off x="613523" y="129667"/>
        <a:ext cx="1238081" cy="1371003"/>
      </dsp:txXfrm>
    </dsp:sp>
    <dsp:sp modelId="{E4069341-B3AF-4AC8-8F47-EB1F9A719FE0}">
      <dsp:nvSpPr>
        <dsp:cNvPr id="0" name=""/>
        <dsp:cNvSpPr/>
      </dsp:nvSpPr>
      <dsp:spPr>
        <a:xfrm>
          <a:off x="1967588" y="652094"/>
          <a:ext cx="186618" cy="32614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967588" y="717324"/>
        <a:ext cx="130633" cy="195689"/>
      </dsp:txXfrm>
    </dsp:sp>
    <dsp:sp modelId="{37231A24-B32F-4130-8E3B-20976477676A}">
      <dsp:nvSpPr>
        <dsp:cNvPr id="0" name=""/>
        <dsp:cNvSpPr/>
      </dsp:nvSpPr>
      <dsp:spPr>
        <a:xfrm>
          <a:off x="2242234" y="91148"/>
          <a:ext cx="1315119" cy="144804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Preliminary Engineering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Engineer’s Report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00"/>
              </a:solidFill>
            </a:rPr>
            <a:t> </a:t>
          </a:r>
        </a:p>
      </dsp:txBody>
      <dsp:txXfrm>
        <a:off x="2280753" y="129667"/>
        <a:ext cx="1238081" cy="1371003"/>
      </dsp:txXfrm>
    </dsp:sp>
    <dsp:sp modelId="{A9DBE390-B54B-4954-A178-E0390F000798}">
      <dsp:nvSpPr>
        <dsp:cNvPr id="0" name=""/>
        <dsp:cNvSpPr/>
      </dsp:nvSpPr>
      <dsp:spPr>
        <a:xfrm>
          <a:off x="3636997" y="652094"/>
          <a:ext cx="191866" cy="32614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636997" y="717324"/>
        <a:ext cx="134306" cy="195689"/>
      </dsp:txXfrm>
    </dsp:sp>
    <dsp:sp modelId="{4AFF89BE-F819-492D-AE1F-1CC55FAABD12}">
      <dsp:nvSpPr>
        <dsp:cNvPr id="0" name=""/>
        <dsp:cNvSpPr/>
      </dsp:nvSpPr>
      <dsp:spPr>
        <a:xfrm>
          <a:off x="3919367" y="26"/>
          <a:ext cx="1315119" cy="163028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spc="-20" baseline="0" dirty="0">
            <a:solidFill>
              <a:srgbClr val="FFFF00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20" baseline="0" dirty="0">
              <a:solidFill>
                <a:srgbClr val="FFFF00"/>
              </a:solidFill>
            </a:rPr>
            <a:t>Environmental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20" baseline="0" dirty="0">
              <a:solidFill>
                <a:srgbClr val="FFFF00"/>
              </a:solidFill>
            </a:rPr>
            <a:t>Design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spc="-20" baseline="0" dirty="0">
            <a:solidFill>
              <a:srgbClr val="FFFF00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spc="-20" baseline="0" dirty="0">
              <a:solidFill>
                <a:schemeClr val="bg1"/>
              </a:solidFill>
            </a:rPr>
            <a:t>Public Involvement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20" baseline="0" dirty="0">
              <a:solidFill>
                <a:srgbClr val="FFFF00"/>
              </a:solidFill>
            </a:rPr>
            <a:t>  </a:t>
          </a:r>
        </a:p>
      </dsp:txBody>
      <dsp:txXfrm>
        <a:off x="3957886" y="38545"/>
        <a:ext cx="1238081" cy="1553247"/>
      </dsp:txXfrm>
    </dsp:sp>
    <dsp:sp modelId="{7DD68AA4-FA44-4646-8DBE-2907180FB588}">
      <dsp:nvSpPr>
        <dsp:cNvPr id="0" name=""/>
        <dsp:cNvSpPr/>
      </dsp:nvSpPr>
      <dsp:spPr>
        <a:xfrm>
          <a:off x="5323463" y="652094"/>
          <a:ext cx="214352" cy="32614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323463" y="717324"/>
        <a:ext cx="150046" cy="195689"/>
      </dsp:txXfrm>
    </dsp:sp>
    <dsp:sp modelId="{6B0B18CE-EE15-4CEC-9821-8D51EFB8BACE}">
      <dsp:nvSpPr>
        <dsp:cNvPr id="0" name=""/>
        <dsp:cNvSpPr/>
      </dsp:nvSpPr>
      <dsp:spPr>
        <a:xfrm>
          <a:off x="5638926" y="646"/>
          <a:ext cx="1315119" cy="162904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00"/>
              </a:solidFill>
            </a:rPr>
            <a:t>Real Estate Acquisition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rgbClr val="FFFF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00"/>
              </a:solidFill>
            </a:rPr>
            <a:t>Utilities Coordination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677445" y="39165"/>
        <a:ext cx="1238081" cy="1552008"/>
      </dsp:txXfrm>
    </dsp:sp>
    <dsp:sp modelId="{206FC09E-B7ED-4A13-B11A-1E2441F8B660}">
      <dsp:nvSpPr>
        <dsp:cNvPr id="0" name=""/>
        <dsp:cNvSpPr/>
      </dsp:nvSpPr>
      <dsp:spPr>
        <a:xfrm rot="21598672">
          <a:off x="7032722" y="651773"/>
          <a:ext cx="189538" cy="32614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032722" y="717014"/>
        <a:ext cx="132677" cy="195689"/>
      </dsp:txXfrm>
    </dsp:sp>
    <dsp:sp modelId="{97C32940-0CEA-4559-AA19-FE7276BB8C9F}">
      <dsp:nvSpPr>
        <dsp:cNvPr id="0" name=""/>
        <dsp:cNvSpPr/>
      </dsp:nvSpPr>
      <dsp:spPr>
        <a:xfrm>
          <a:off x="7311666" y="0"/>
          <a:ext cx="1315119" cy="162904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Project Letting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bg1"/>
              </a:solidFill>
            </a:rPr>
            <a:t>Public Involvement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rgbClr val="FFFF00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Construction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7350185" y="38519"/>
        <a:ext cx="1238081" cy="1552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4520" y="142877"/>
          <a:ext cx="1401402" cy="154304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Planning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Programming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Project Selection  </a:t>
          </a:r>
        </a:p>
      </dsp:txBody>
      <dsp:txXfrm>
        <a:off x="45566" y="183923"/>
        <a:ext cx="1319310" cy="1460953"/>
      </dsp:txXfrm>
    </dsp:sp>
    <dsp:sp modelId="{E4069341-B3AF-4AC8-8F47-EB1F9A719FE0}">
      <dsp:nvSpPr>
        <dsp:cNvPr id="0" name=""/>
        <dsp:cNvSpPr/>
      </dsp:nvSpPr>
      <dsp:spPr>
        <a:xfrm>
          <a:off x="1488470" y="740626"/>
          <a:ext cx="198862" cy="34754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488470" y="810135"/>
        <a:ext cx="139203" cy="208529"/>
      </dsp:txXfrm>
    </dsp:sp>
    <dsp:sp modelId="{37231A24-B32F-4130-8E3B-20976477676A}">
      <dsp:nvSpPr>
        <dsp:cNvPr id="0" name=""/>
        <dsp:cNvSpPr/>
      </dsp:nvSpPr>
      <dsp:spPr>
        <a:xfrm>
          <a:off x="1781135" y="142877"/>
          <a:ext cx="1401402" cy="154304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Preliminary Engineering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Engineer’s Report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bg1"/>
              </a:solidFill>
            </a:rPr>
            <a:t> </a:t>
          </a:r>
        </a:p>
      </dsp:txBody>
      <dsp:txXfrm>
        <a:off x="1822181" y="183923"/>
        <a:ext cx="1319310" cy="1460953"/>
      </dsp:txXfrm>
    </dsp:sp>
    <dsp:sp modelId="{A9DBE390-B54B-4954-A178-E0390F000798}">
      <dsp:nvSpPr>
        <dsp:cNvPr id="0" name=""/>
        <dsp:cNvSpPr/>
      </dsp:nvSpPr>
      <dsp:spPr>
        <a:xfrm>
          <a:off x="3267406" y="740626"/>
          <a:ext cx="204455" cy="34754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267406" y="810135"/>
        <a:ext cx="143119" cy="208529"/>
      </dsp:txXfrm>
    </dsp:sp>
    <dsp:sp modelId="{4AFF89BE-F819-492D-AE1F-1CC55FAABD12}">
      <dsp:nvSpPr>
        <dsp:cNvPr id="0" name=""/>
        <dsp:cNvSpPr/>
      </dsp:nvSpPr>
      <dsp:spPr>
        <a:xfrm>
          <a:off x="3568302" y="46436"/>
          <a:ext cx="1401402" cy="173592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20" baseline="0" dirty="0">
              <a:solidFill>
                <a:schemeClr val="bg1"/>
              </a:solidFill>
            </a:rPr>
            <a:t>Environmental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20" baseline="0" dirty="0">
              <a:solidFill>
                <a:schemeClr val="bg1"/>
              </a:solidFill>
            </a:rPr>
            <a:t>Design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20" baseline="0" dirty="0">
              <a:solidFill>
                <a:srgbClr val="FFFF00"/>
              </a:solidFill>
            </a:rPr>
            <a:t>Public Involvement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20" baseline="0" dirty="0">
              <a:solidFill>
                <a:srgbClr val="FFFF00"/>
              </a:solidFill>
            </a:rPr>
            <a:t>Phase</a:t>
          </a:r>
        </a:p>
      </dsp:txBody>
      <dsp:txXfrm>
        <a:off x="3609348" y="87482"/>
        <a:ext cx="1319310" cy="1653834"/>
      </dsp:txXfrm>
    </dsp:sp>
    <dsp:sp modelId="{7DD68AA4-FA44-4646-8DBE-2907180FB588}">
      <dsp:nvSpPr>
        <dsp:cNvPr id="0" name=""/>
        <dsp:cNvSpPr/>
      </dsp:nvSpPr>
      <dsp:spPr>
        <a:xfrm>
          <a:off x="5064519" y="740626"/>
          <a:ext cx="228415" cy="34754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064519" y="810135"/>
        <a:ext cx="159891" cy="208529"/>
      </dsp:txXfrm>
    </dsp:sp>
    <dsp:sp modelId="{6B0B18CE-EE15-4CEC-9821-8D51EFB8BACE}">
      <dsp:nvSpPr>
        <dsp:cNvPr id="0" name=""/>
        <dsp:cNvSpPr/>
      </dsp:nvSpPr>
      <dsp:spPr>
        <a:xfrm>
          <a:off x="5400678" y="46436"/>
          <a:ext cx="1401402" cy="173592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Real Estate Acquisition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chemeClr val="bg1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Utilities Coordination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441724" y="87482"/>
        <a:ext cx="1319310" cy="1653834"/>
      </dsp:txXfrm>
    </dsp:sp>
    <dsp:sp modelId="{206FC09E-B7ED-4A13-B11A-1E2441F8B660}">
      <dsp:nvSpPr>
        <dsp:cNvPr id="0" name=""/>
        <dsp:cNvSpPr/>
      </dsp:nvSpPr>
      <dsp:spPr>
        <a:xfrm rot="21510461">
          <a:off x="6885885" y="717556"/>
          <a:ext cx="202042" cy="347547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885895" y="787854"/>
        <a:ext cx="141429" cy="208529"/>
      </dsp:txXfrm>
    </dsp:sp>
    <dsp:sp modelId="{97C32940-0CEA-4559-AA19-FE7276BB8C9F}">
      <dsp:nvSpPr>
        <dsp:cNvPr id="0" name=""/>
        <dsp:cNvSpPr/>
      </dsp:nvSpPr>
      <dsp:spPr>
        <a:xfrm>
          <a:off x="7183164" y="0"/>
          <a:ext cx="1401402" cy="173592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Project Letting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bg1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Construction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solidFill>
              <a:schemeClr val="bg1"/>
            </a:solidFill>
          </a:endParaRPr>
        </a:p>
      </dsp:txBody>
      <dsp:txXfrm>
        <a:off x="7224210" y="41046"/>
        <a:ext cx="1319310" cy="1653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575004" y="91148"/>
          <a:ext cx="1315119" cy="144804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Planning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Project Selection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bg1"/>
              </a:solidFill>
            </a:rPr>
            <a:t>Public Involvement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 Programming  </a:t>
          </a:r>
        </a:p>
      </dsp:txBody>
      <dsp:txXfrm>
        <a:off x="613523" y="129667"/>
        <a:ext cx="1238081" cy="1371003"/>
      </dsp:txXfrm>
    </dsp:sp>
    <dsp:sp modelId="{E4069341-B3AF-4AC8-8F47-EB1F9A719FE0}">
      <dsp:nvSpPr>
        <dsp:cNvPr id="0" name=""/>
        <dsp:cNvSpPr/>
      </dsp:nvSpPr>
      <dsp:spPr>
        <a:xfrm>
          <a:off x="1967588" y="652094"/>
          <a:ext cx="186618" cy="32614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967588" y="717324"/>
        <a:ext cx="130633" cy="195689"/>
      </dsp:txXfrm>
    </dsp:sp>
    <dsp:sp modelId="{37231A24-B32F-4130-8E3B-20976477676A}">
      <dsp:nvSpPr>
        <dsp:cNvPr id="0" name=""/>
        <dsp:cNvSpPr/>
      </dsp:nvSpPr>
      <dsp:spPr>
        <a:xfrm>
          <a:off x="2242234" y="91148"/>
          <a:ext cx="1315119" cy="144804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Preliminary Engineering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Engineer’s Report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rgbClr val="FFFF00"/>
              </a:solidFill>
            </a:rPr>
            <a:t> </a:t>
          </a:r>
        </a:p>
      </dsp:txBody>
      <dsp:txXfrm>
        <a:off x="2280753" y="129667"/>
        <a:ext cx="1238081" cy="1371003"/>
      </dsp:txXfrm>
    </dsp:sp>
    <dsp:sp modelId="{A9DBE390-B54B-4954-A178-E0390F000798}">
      <dsp:nvSpPr>
        <dsp:cNvPr id="0" name=""/>
        <dsp:cNvSpPr/>
      </dsp:nvSpPr>
      <dsp:spPr>
        <a:xfrm>
          <a:off x="3636997" y="652094"/>
          <a:ext cx="191866" cy="32614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636997" y="717324"/>
        <a:ext cx="134306" cy="195689"/>
      </dsp:txXfrm>
    </dsp:sp>
    <dsp:sp modelId="{4AFF89BE-F819-492D-AE1F-1CC55FAABD12}">
      <dsp:nvSpPr>
        <dsp:cNvPr id="0" name=""/>
        <dsp:cNvSpPr/>
      </dsp:nvSpPr>
      <dsp:spPr>
        <a:xfrm>
          <a:off x="3919367" y="26"/>
          <a:ext cx="1315119" cy="163028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spc="-20" baseline="0" dirty="0">
            <a:solidFill>
              <a:srgbClr val="FFFF00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20" baseline="0" dirty="0">
              <a:solidFill>
                <a:srgbClr val="FFFF00"/>
              </a:solidFill>
            </a:rPr>
            <a:t>Environmental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20" baseline="0" dirty="0">
              <a:solidFill>
                <a:srgbClr val="FFFF00"/>
              </a:solidFill>
            </a:rPr>
            <a:t>Design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spc="-20" baseline="0" dirty="0">
            <a:solidFill>
              <a:srgbClr val="FFFF00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spc="-20" baseline="0" dirty="0">
              <a:solidFill>
                <a:schemeClr val="bg1"/>
              </a:solidFill>
            </a:rPr>
            <a:t>Public Involvement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spc="-20" baseline="0" dirty="0">
              <a:solidFill>
                <a:srgbClr val="FFFF00"/>
              </a:solidFill>
            </a:rPr>
            <a:t>  </a:t>
          </a:r>
        </a:p>
      </dsp:txBody>
      <dsp:txXfrm>
        <a:off x="3957886" y="38545"/>
        <a:ext cx="1238081" cy="1553247"/>
      </dsp:txXfrm>
    </dsp:sp>
    <dsp:sp modelId="{7DD68AA4-FA44-4646-8DBE-2907180FB588}">
      <dsp:nvSpPr>
        <dsp:cNvPr id="0" name=""/>
        <dsp:cNvSpPr/>
      </dsp:nvSpPr>
      <dsp:spPr>
        <a:xfrm>
          <a:off x="5323463" y="652094"/>
          <a:ext cx="214352" cy="32614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5323463" y="717324"/>
        <a:ext cx="150046" cy="195689"/>
      </dsp:txXfrm>
    </dsp:sp>
    <dsp:sp modelId="{6B0B18CE-EE15-4CEC-9821-8D51EFB8BACE}">
      <dsp:nvSpPr>
        <dsp:cNvPr id="0" name=""/>
        <dsp:cNvSpPr/>
      </dsp:nvSpPr>
      <dsp:spPr>
        <a:xfrm>
          <a:off x="5638926" y="646"/>
          <a:ext cx="1315119" cy="162904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00"/>
              </a:solidFill>
            </a:rPr>
            <a:t>Real Estate Acquisition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b="1" kern="1200" dirty="0">
            <a:solidFill>
              <a:srgbClr val="FFFF00"/>
            </a:solidFill>
          </a:endParaRP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rgbClr val="FFFF00"/>
              </a:solidFill>
            </a:rPr>
            <a:t>Utilities Coordination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677445" y="39165"/>
        <a:ext cx="1238081" cy="1552008"/>
      </dsp:txXfrm>
    </dsp:sp>
    <dsp:sp modelId="{206FC09E-B7ED-4A13-B11A-1E2441F8B660}">
      <dsp:nvSpPr>
        <dsp:cNvPr id="0" name=""/>
        <dsp:cNvSpPr/>
      </dsp:nvSpPr>
      <dsp:spPr>
        <a:xfrm rot="21598672">
          <a:off x="7032722" y="651773"/>
          <a:ext cx="189538" cy="326149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7032722" y="717014"/>
        <a:ext cx="132677" cy="195689"/>
      </dsp:txXfrm>
    </dsp:sp>
    <dsp:sp modelId="{97C32940-0CEA-4559-AA19-FE7276BB8C9F}">
      <dsp:nvSpPr>
        <dsp:cNvPr id="0" name=""/>
        <dsp:cNvSpPr/>
      </dsp:nvSpPr>
      <dsp:spPr>
        <a:xfrm>
          <a:off x="7311666" y="0"/>
          <a:ext cx="1315119" cy="162904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Project Letting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u="sng" kern="1200" dirty="0">
              <a:solidFill>
                <a:schemeClr val="bg1"/>
              </a:solidFill>
            </a:rPr>
            <a:t>Public Outreach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rgbClr val="FFFF00"/>
            </a:solidFill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Construction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7350185" y="38519"/>
        <a:ext cx="1238081" cy="15520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0" y="374761"/>
          <a:ext cx="1349499" cy="148589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Environmental document released for public involvement  </a:t>
          </a:r>
        </a:p>
      </dsp:txBody>
      <dsp:txXfrm>
        <a:off x="39525" y="414286"/>
        <a:ext cx="1270449" cy="1406845"/>
      </dsp:txXfrm>
    </dsp:sp>
    <dsp:sp modelId="{E4069341-B3AF-4AC8-8F47-EB1F9A719FE0}">
      <dsp:nvSpPr>
        <dsp:cNvPr id="0" name=""/>
        <dsp:cNvSpPr/>
      </dsp:nvSpPr>
      <dsp:spPr>
        <a:xfrm rot="21574326">
          <a:off x="1429943" y="944007"/>
          <a:ext cx="193809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1429944" y="1011159"/>
        <a:ext cx="135666" cy="200805"/>
      </dsp:txXfrm>
    </dsp:sp>
    <dsp:sp modelId="{37231A24-B32F-4130-8E3B-20976477676A}">
      <dsp:nvSpPr>
        <dsp:cNvPr id="0" name=""/>
        <dsp:cNvSpPr/>
      </dsp:nvSpPr>
      <dsp:spPr>
        <a:xfrm>
          <a:off x="1715167" y="361952"/>
          <a:ext cx="1349499" cy="148589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Notice of Planned Improvement to solicit input (offering of public hearing)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1754692" y="401477"/>
        <a:ext cx="1270449" cy="1406845"/>
      </dsp:txXfrm>
    </dsp:sp>
    <dsp:sp modelId="{A9DBE390-B54B-4954-A178-E0390F000798}">
      <dsp:nvSpPr>
        <dsp:cNvPr id="0" name=""/>
        <dsp:cNvSpPr/>
      </dsp:nvSpPr>
      <dsp:spPr>
        <a:xfrm>
          <a:off x="3146390" y="937562"/>
          <a:ext cx="196882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3146390" y="1004497"/>
        <a:ext cx="137817" cy="200805"/>
      </dsp:txXfrm>
    </dsp:sp>
    <dsp:sp modelId="{4AFF89BE-F819-492D-AE1F-1CC55FAABD12}">
      <dsp:nvSpPr>
        <dsp:cNvPr id="0" name=""/>
        <dsp:cNvSpPr/>
      </dsp:nvSpPr>
      <dsp:spPr>
        <a:xfrm>
          <a:off x="3436142" y="152397"/>
          <a:ext cx="1349499" cy="1905004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spc="-20" baseline="0" dirty="0">
              <a:solidFill>
                <a:schemeClr val="bg1"/>
              </a:solidFill>
            </a:rPr>
            <a:t>Publish notice </a:t>
          </a:r>
          <a:r>
            <a:rPr lang="en-US" sz="1100" u="sng" kern="1200" spc="-20" baseline="0" dirty="0">
              <a:solidFill>
                <a:schemeClr val="bg1"/>
              </a:solidFill>
            </a:rPr>
            <a:t>twice</a:t>
          </a:r>
          <a:r>
            <a:rPr lang="en-US" sz="1100" kern="1200" spc="-20" baseline="0" dirty="0">
              <a:solidFill>
                <a:schemeClr val="bg1"/>
              </a:solidFill>
            </a:rPr>
            <a:t> in local newspaper(s), </a:t>
          </a:r>
          <a:r>
            <a:rPr lang="en-US" sz="1100" u="sng" kern="1200" spc="-20" baseline="0" dirty="0">
              <a:solidFill>
                <a:schemeClr val="bg1"/>
              </a:solidFill>
            </a:rPr>
            <a:t>approximately a week apart</a:t>
          </a:r>
          <a:r>
            <a:rPr lang="en-US" sz="1100" kern="1200" spc="-20" baseline="0" dirty="0">
              <a:solidFill>
                <a:schemeClr val="bg1"/>
              </a:solidFill>
            </a:rPr>
            <a:t>, make environmental document available at public repositories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spc="-20" baseline="0" dirty="0"/>
            <a:t> </a:t>
          </a:r>
          <a:r>
            <a:rPr lang="en-US" sz="1100" b="1" kern="1200" spc="-20" baseline="0" dirty="0">
              <a:solidFill>
                <a:schemeClr val="bg1"/>
              </a:solidFill>
            </a:rPr>
            <a:t>Public review of environmental document and design plans  </a:t>
          </a:r>
        </a:p>
      </dsp:txBody>
      <dsp:txXfrm>
        <a:off x="3475667" y="191922"/>
        <a:ext cx="1270449" cy="1825954"/>
      </dsp:txXfrm>
    </dsp:sp>
    <dsp:sp modelId="{7DD68AA4-FA44-4646-8DBE-2907180FB588}">
      <dsp:nvSpPr>
        <dsp:cNvPr id="0" name=""/>
        <dsp:cNvSpPr/>
      </dsp:nvSpPr>
      <dsp:spPr>
        <a:xfrm>
          <a:off x="4876944" y="937562"/>
          <a:ext cx="219956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4876944" y="1004497"/>
        <a:ext cx="153969" cy="200805"/>
      </dsp:txXfrm>
    </dsp:sp>
    <dsp:sp modelId="{6B0B18CE-EE15-4CEC-9821-8D51EFB8BACE}">
      <dsp:nvSpPr>
        <dsp:cNvPr id="0" name=""/>
        <dsp:cNvSpPr/>
      </dsp:nvSpPr>
      <dsp:spPr>
        <a:xfrm>
          <a:off x="5200653" y="269083"/>
          <a:ext cx="1349499" cy="167163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Allow a minimum of 15 days from the date of 1</a:t>
          </a:r>
          <a:r>
            <a:rPr lang="en-US" sz="1100" kern="1200" baseline="30000" dirty="0"/>
            <a:t>st</a:t>
          </a:r>
          <a:r>
            <a:rPr lang="en-US" sz="1100" kern="1200" dirty="0"/>
            <a:t> publishing to receive public comments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Public comment period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240178" y="308608"/>
        <a:ext cx="1270449" cy="1592582"/>
      </dsp:txXfrm>
    </dsp:sp>
    <dsp:sp modelId="{206FC09E-B7ED-4A13-B11A-1E2441F8B660}">
      <dsp:nvSpPr>
        <dsp:cNvPr id="0" name=""/>
        <dsp:cNvSpPr/>
      </dsp:nvSpPr>
      <dsp:spPr>
        <a:xfrm>
          <a:off x="6630600" y="937562"/>
          <a:ext cx="193807" cy="334675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</dsp:txBody>
      <dsp:txXfrm>
        <a:off x="6630600" y="1004497"/>
        <a:ext cx="135665" cy="200805"/>
      </dsp:txXfrm>
    </dsp:sp>
    <dsp:sp modelId="{97C32940-0CEA-4559-AA19-FE7276BB8C9F}">
      <dsp:nvSpPr>
        <dsp:cNvPr id="0" name=""/>
        <dsp:cNvSpPr/>
      </dsp:nvSpPr>
      <dsp:spPr>
        <a:xfrm>
          <a:off x="6915825" y="269083"/>
          <a:ext cx="1349499" cy="167163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Public comments received are documented &amp; addressed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 Project receives public involvement certification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6955350" y="308608"/>
        <a:ext cx="1270449" cy="1592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3C23D-C761-4994-9F17-4A689D638A47}">
      <dsp:nvSpPr>
        <dsp:cNvPr id="0" name=""/>
        <dsp:cNvSpPr/>
      </dsp:nvSpPr>
      <dsp:spPr>
        <a:xfrm>
          <a:off x="4960" y="258267"/>
          <a:ext cx="1537833" cy="169326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Environmental document released for public involvement  </a:t>
          </a:r>
        </a:p>
      </dsp:txBody>
      <dsp:txXfrm>
        <a:off x="50002" y="303309"/>
        <a:ext cx="1447749" cy="1603181"/>
      </dsp:txXfrm>
    </dsp:sp>
    <dsp:sp modelId="{E4069341-B3AF-4AC8-8F47-EB1F9A719FE0}">
      <dsp:nvSpPr>
        <dsp:cNvPr id="0" name=""/>
        <dsp:cNvSpPr/>
      </dsp:nvSpPr>
      <dsp:spPr>
        <a:xfrm>
          <a:off x="1633376" y="914208"/>
          <a:ext cx="218221" cy="38138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1633376" y="990484"/>
        <a:ext cx="152755" cy="228830"/>
      </dsp:txXfrm>
    </dsp:sp>
    <dsp:sp modelId="{37231A24-B32F-4130-8E3B-20976477676A}">
      <dsp:nvSpPr>
        <dsp:cNvPr id="0" name=""/>
        <dsp:cNvSpPr/>
      </dsp:nvSpPr>
      <dsp:spPr>
        <a:xfrm>
          <a:off x="1954533" y="258267"/>
          <a:ext cx="1537833" cy="169326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Notice of Public Hearing 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/>
        </a:p>
      </dsp:txBody>
      <dsp:txXfrm>
        <a:off x="1999575" y="303309"/>
        <a:ext cx="1447749" cy="1603181"/>
      </dsp:txXfrm>
    </dsp:sp>
    <dsp:sp modelId="{A9DBE390-B54B-4954-A178-E0390F000798}">
      <dsp:nvSpPr>
        <dsp:cNvPr id="0" name=""/>
        <dsp:cNvSpPr/>
      </dsp:nvSpPr>
      <dsp:spPr>
        <a:xfrm rot="21599934">
          <a:off x="3578635" y="914190"/>
          <a:ext cx="207830" cy="38138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3578635" y="990467"/>
        <a:ext cx="145481" cy="228830"/>
      </dsp:txXfrm>
    </dsp:sp>
    <dsp:sp modelId="{4AFF89BE-F819-492D-AE1F-1CC55FAABD12}">
      <dsp:nvSpPr>
        <dsp:cNvPr id="0" name=""/>
        <dsp:cNvSpPr/>
      </dsp:nvSpPr>
      <dsp:spPr>
        <a:xfrm>
          <a:off x="3884498" y="152401"/>
          <a:ext cx="1537833" cy="190492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spc="-20" baseline="0" dirty="0"/>
            <a:t>Publish notice </a:t>
          </a:r>
          <a:r>
            <a:rPr lang="en-US" sz="1100" u="sng" kern="1200" spc="-20" baseline="0" dirty="0"/>
            <a:t>twice</a:t>
          </a:r>
          <a:r>
            <a:rPr lang="en-US" sz="1100" kern="1200" spc="-20" baseline="0" dirty="0"/>
            <a:t> in local newspaper(s), </a:t>
          </a:r>
          <a:r>
            <a:rPr lang="en-US" sz="1100" u="sng" kern="1200" spc="-20" baseline="0" dirty="0"/>
            <a:t>approximately a week apart</a:t>
          </a:r>
          <a:r>
            <a:rPr lang="en-US" sz="1100" kern="1200" spc="-20" baseline="0" dirty="0"/>
            <a:t>, make document available at local repositories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spc="-20" baseline="0" dirty="0"/>
            <a:t> </a:t>
          </a:r>
          <a:r>
            <a:rPr lang="en-US" sz="1100" b="1" kern="1200" spc="-20" baseline="0" dirty="0">
              <a:solidFill>
                <a:schemeClr val="bg1"/>
              </a:solidFill>
            </a:rPr>
            <a:t>Public review of environmental document  </a:t>
          </a:r>
        </a:p>
      </dsp:txBody>
      <dsp:txXfrm>
        <a:off x="3929540" y="197443"/>
        <a:ext cx="1447749" cy="1814839"/>
      </dsp:txXfrm>
    </dsp:sp>
    <dsp:sp modelId="{7DD68AA4-FA44-4646-8DBE-2907180FB588}">
      <dsp:nvSpPr>
        <dsp:cNvPr id="0" name=""/>
        <dsp:cNvSpPr/>
      </dsp:nvSpPr>
      <dsp:spPr>
        <a:xfrm rot="62">
          <a:off x="5533237" y="914190"/>
          <a:ext cx="267182" cy="38138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5533237" y="990465"/>
        <a:ext cx="187027" cy="228830"/>
      </dsp:txXfrm>
    </dsp:sp>
    <dsp:sp modelId="{6B0B18CE-EE15-4CEC-9821-8D51EFB8BACE}">
      <dsp:nvSpPr>
        <dsp:cNvPr id="0" name=""/>
        <dsp:cNvSpPr/>
      </dsp:nvSpPr>
      <dsp:spPr>
        <a:xfrm>
          <a:off x="5926449" y="152438"/>
          <a:ext cx="1537833" cy="190492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Allow a minimum of 15 days from the date of 1</a:t>
          </a:r>
          <a:r>
            <a:rPr lang="en-US" sz="1100" kern="1200" baseline="30000" dirty="0"/>
            <a:t>st</a:t>
          </a:r>
          <a:r>
            <a:rPr lang="en-US" sz="1100" kern="1200" dirty="0"/>
            <a:t> publishing to receive public comment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rgbClr val="FFFF00"/>
              </a:solidFill>
            </a:rPr>
            <a:t>Hold Public Hearing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</a:rPr>
            <a:t>Public comment period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971491" y="197480"/>
        <a:ext cx="1447749" cy="1814839"/>
      </dsp:txXfrm>
    </dsp:sp>
    <dsp:sp modelId="{206FC09E-B7ED-4A13-B11A-1E2441F8B660}">
      <dsp:nvSpPr>
        <dsp:cNvPr id="0" name=""/>
        <dsp:cNvSpPr/>
      </dsp:nvSpPr>
      <dsp:spPr>
        <a:xfrm>
          <a:off x="7555957" y="914208"/>
          <a:ext cx="220854" cy="381382"/>
        </a:xfrm>
        <a:prstGeom prst="rightArrow">
          <a:avLst>
            <a:gd name="adj1" fmla="val 60000"/>
            <a:gd name="adj2" fmla="val 50000"/>
          </a:avLst>
        </a:prstGeom>
        <a:solidFill>
          <a:srgbClr val="FFC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7555957" y="990484"/>
        <a:ext cx="154598" cy="228830"/>
      </dsp:txXfrm>
    </dsp:sp>
    <dsp:sp modelId="{97C32940-0CEA-4559-AA19-FE7276BB8C9F}">
      <dsp:nvSpPr>
        <dsp:cNvPr id="0" name=""/>
        <dsp:cNvSpPr/>
      </dsp:nvSpPr>
      <dsp:spPr>
        <a:xfrm>
          <a:off x="7880989" y="10116"/>
          <a:ext cx="1537833" cy="218956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Public Hearings transcript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</a:rPr>
            <a:t>Hearing Certification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Address public comments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/>
            <a:t>Approve Environmental Document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b="1" kern="1200" dirty="0">
              <a:solidFill>
                <a:srgbClr val="FFFF00"/>
              </a:solidFill>
            </a:rPr>
            <a:t>Additional public involvement </a:t>
          </a:r>
          <a:r>
            <a:rPr lang="en-US" sz="1100" b="1" u="sng" kern="1200" dirty="0">
              <a:solidFill>
                <a:srgbClr val="FFFF00"/>
              </a:solidFill>
            </a:rPr>
            <a:t>after </a:t>
          </a:r>
          <a:r>
            <a:rPr lang="en-US" sz="1100" b="1" kern="1200" dirty="0">
              <a:solidFill>
                <a:srgbClr val="FFFF00"/>
              </a:solidFill>
            </a:rPr>
            <a:t>approved document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</dsp:txBody>
      <dsp:txXfrm>
        <a:off x="7926031" y="55158"/>
        <a:ext cx="1447749" cy="209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40D32AFB-F3A4-4A24-A8AA-3FE02C8830A9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61A631-0FD6-4DC4-A6C8-7574DCA03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371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fld id="{6C271085-D1B6-4BAB-9C6A-9CFA2EF856C2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1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263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31263"/>
            <a:ext cx="303847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241925-29C0-4F74-A82D-8B1EDF0BCC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16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40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176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86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41925-29C0-4F74-A82D-8B1EDF0BCC70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71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41925-29C0-4F74-A82D-8B1EDF0BCC70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690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884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41925-29C0-4F74-A82D-8B1EDF0BCC70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105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4597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29CA73-FB4E-4F52-B708-EEDAF426FB9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74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41925-29C0-4F74-A82D-8B1EDF0BCC70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9150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41925-29C0-4F74-A82D-8B1EDF0BCC70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5668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41925-29C0-4F74-A82D-8B1EDF0BCC70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67370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41925-29C0-4F74-A82D-8B1EDF0BCC70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32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1052C-9CFC-431E-ADB2-93C0B07FDFC3}" type="slidenum">
              <a:rPr lang="en-US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50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83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825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41925-29C0-4F74-A82D-8B1EDF0BCC70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5029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65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79B0F5-8159-4053-AF8E-E70E8A064740}" type="slidenum">
              <a:rPr lang="en-US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37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B1E58BD-4345-4FFE-99E0-71B120D31BF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8500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6" y="4418015"/>
            <a:ext cx="5607050" cy="4179887"/>
          </a:xfrm>
          <a:noFill/>
        </p:spPr>
        <p:txBody>
          <a:bodyPr wrap="square" lIns="90224" tIns="45111" rIns="90224" bIns="4511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970340" y="8831264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224" tIns="45111" rIns="90224" bIns="45111" anchor="b"/>
          <a:lstStyle/>
          <a:p>
            <a:pPr algn="r" defTabSz="901474"/>
            <a:fld id="{0308C1F4-5137-4C91-B3FD-16193FECD34A}" type="slidenum">
              <a:rPr lang="en-US" sz="1200">
                <a:latin typeface="Arial" charset="0"/>
              </a:rPr>
              <a:pPr algn="r" defTabSz="901474"/>
              <a:t>10</a:t>
            </a:fld>
            <a:endParaRPr lang="en-US" sz="12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96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sz="16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F0BA-8B51-404B-AD51-C8464A4D3886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D836-6F44-44CB-AA87-3A4E43CA50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503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>
            <a:lvl1pPr>
              <a:defRPr baseline="0"/>
            </a:lvl1pPr>
            <a:lvl2pPr>
              <a:defRPr baseline="0"/>
            </a:lvl2pPr>
            <a:lvl3pPr>
              <a:defRPr/>
            </a:lvl3pPr>
            <a:lvl4pPr>
              <a:defRPr sz="160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5791200" cy="5257800"/>
          </a:xfrm>
        </p:spPr>
        <p:txBody>
          <a:bodyPr/>
          <a:lstStyle>
            <a:lvl1pPr>
              <a:defRPr baseline="0"/>
            </a:lvl1pPr>
            <a:lvl2pPr>
              <a:defRPr/>
            </a:lvl2pPr>
            <a:lvl3pPr>
              <a:defRPr baseline="0"/>
            </a:lvl3pPr>
            <a:lvl4pPr>
              <a:defRPr sz="1600" baseline="0"/>
            </a:lvl4pPr>
            <a:lvl5pPr>
              <a:defRPr sz="12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EF750-83DD-42EE-872E-7975497DB405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4480D-07E7-4516-BE81-D7E232D094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969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1264F-260B-42F7-AAE7-B3D819AB7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E28398-9C4D-4945-9E55-10EC8111A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DA32C9-31A5-418C-9EB6-EA6980F3E86F}" type="datetimeFigureOut">
              <a:rPr lang="en-US" smtClean="0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0C23C1-A472-41EB-9C4F-B72BBFDF9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B3A3E-4C6D-4CA6-B264-034BBF214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032224-42C1-43D4-ADB0-4E203CAF242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741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"/>
            <a:ext cx="11887200" cy="83820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D834-5753-447A-8C06-1F9D5818C648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A2FED-8B59-4544-B829-A80243429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443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6D93-50C3-45B2-8891-9F591B25FB42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C589A-82BA-441E-BDC8-1DB367AD21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422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76946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43000"/>
            <a:ext cx="9906000" cy="2387600"/>
          </a:xfrm>
          <a:prstGeom prst="rect">
            <a:avLst/>
          </a:prstGeom>
        </p:spPr>
        <p:txBody>
          <a:bodyPr anchor="b"/>
          <a:lstStyle>
            <a:lvl1pPr algn="ctr">
              <a:defRPr sz="4400" b="1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581400"/>
            <a:ext cx="9906000" cy="2133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28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BC6C-B99D-4BCF-BE04-1364B274627C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34934-013E-4BED-ACF2-20607564FF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270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5E13B-D39B-4C01-903B-F79476BDAC2E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2B762-8257-42EC-A2E3-FAE9809050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930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066800"/>
            <a:ext cx="1188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First level (Calibri Light 28)</a:t>
            </a:r>
          </a:p>
          <a:p>
            <a:pPr lvl="1"/>
            <a:r>
              <a:rPr lang="en-US" altLang="en-US"/>
              <a:t>Second level (Calibri Light 24)</a:t>
            </a:r>
          </a:p>
          <a:p>
            <a:pPr lvl="2"/>
            <a:r>
              <a:rPr lang="en-US" altLang="en-US"/>
              <a:t>Third level (Calibri Light 20)</a:t>
            </a:r>
          </a:p>
          <a:p>
            <a:pPr lvl="3"/>
            <a:r>
              <a:rPr lang="en-US" altLang="en-US"/>
              <a:t>Fourth level (Calibri Light 16)</a:t>
            </a:r>
          </a:p>
          <a:p>
            <a:pPr lvl="4"/>
            <a:r>
              <a:rPr lang="en-US" altLang="en-US"/>
              <a:t>Fifth level (Calibri Light 12)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DA32C9-31A5-418C-9EB6-EA6980F3E86F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032224-42C1-43D4-ADB0-4E203CAF24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838200"/>
            <a:ext cx="106680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 txBox="1">
            <a:spLocks/>
          </p:cNvSpPr>
          <p:nvPr userDrawn="1"/>
        </p:nvSpPr>
        <p:spPr>
          <a:xfrm>
            <a:off x="228600" y="0"/>
            <a:ext cx="10515600" cy="838200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1A3A70-2355-458E-81BD-13CC2202A5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27712"/>
            <a:ext cx="1219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5" r:id="rId3"/>
    <p:sldLayoutId id="2147483690" r:id="rId4"/>
    <p:sldLayoutId id="2147483691" r:id="rId5"/>
    <p:sldLayoutId id="214748369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65CE05C-001E-447B-B69D-B4A89A67A8BA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BDF2926-4D5A-44B8-8F9A-65341A12D7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181100" y="1123950"/>
            <a:ext cx="9829800" cy="4610100"/>
          </a:xfrm>
          <a:prstGeom prst="roundRect">
            <a:avLst/>
          </a:prstGeom>
          <a:noFill/>
          <a:ln w="1016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01A3A70-2355-458E-81BD-13CC2202A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53112"/>
            <a:ext cx="1219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713" y="-1944688"/>
            <a:ext cx="12417426" cy="1074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DF588D-1218-4727-B173-C1B501104E70}" type="datetimeFigureOut">
              <a:rPr lang="en-US"/>
              <a:pPr>
                <a:defRPr/>
              </a:pPr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364CED-DAC3-40B9-AEDB-85142BF309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1A3A70-2355-458E-81BD-13CC2202A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867400"/>
            <a:ext cx="12192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j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002060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.gov/indot/2707.htm" TargetMode="External"/><Relationship Id="rId3" Type="http://schemas.openxmlformats.org/officeDocument/2006/relationships/hyperlink" Target="https://www.in.gov/indot/2705.htm" TargetMode="External"/><Relationship Id="rId7" Type="http://schemas.openxmlformats.org/officeDocument/2006/relationships/hyperlink" Target="https://www.in.gov/indot/2706.ht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.gov/indot/2703.htm" TargetMode="External"/><Relationship Id="rId5" Type="http://schemas.openxmlformats.org/officeDocument/2006/relationships/hyperlink" Target="https://www.in.gov/indot/2701.htm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in.gov/indot/2704.htm" TargetMode="Externa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ianampo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.gov/indot/2707.htm" TargetMode="External"/><Relationship Id="rId3" Type="http://schemas.openxmlformats.org/officeDocument/2006/relationships/hyperlink" Target="https://www.in.gov/indot/2705.htm" TargetMode="External"/><Relationship Id="rId7" Type="http://schemas.openxmlformats.org/officeDocument/2006/relationships/hyperlink" Target="https://www.in.gov/indot/2706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in.gov/indot/2703.htm" TargetMode="External"/><Relationship Id="rId5" Type="http://schemas.openxmlformats.org/officeDocument/2006/relationships/hyperlink" Target="https://www.in.gov/indot/2701.htm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www.in.gov/indot/2704.htm" TargetMode="External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arc.cc/" TargetMode="External"/><Relationship Id="rId4" Type="http://schemas.openxmlformats.org/officeDocument/2006/relationships/hyperlink" Target="http://www.indianampo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.gov/indo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 bwMode="auto">
          <a:xfrm>
            <a:off x="1143000" y="1371600"/>
            <a:ext cx="9906000" cy="2057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Public Involvement Process</a:t>
            </a:r>
            <a:br>
              <a:rPr lang="en-US" altLang="en-US" dirty="0"/>
            </a:br>
            <a:r>
              <a:rPr lang="en-US" altLang="en-US" dirty="0"/>
              <a:t>for Project Development  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50B6CB-B2C8-4748-9B70-AE0D4F0A65CA}"/>
              </a:ext>
            </a:extLst>
          </p:cNvPr>
          <p:cNvSpPr txBox="1">
            <a:spLocks/>
          </p:cNvSpPr>
          <p:nvPr/>
        </p:nvSpPr>
        <p:spPr bwMode="auto">
          <a:xfrm>
            <a:off x="1143000" y="3733800"/>
            <a:ext cx="9906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 kern="1200" baseline="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sz="3200" b="0" dirty="0"/>
              <a:t>Indiana Department of Transportation</a:t>
            </a:r>
          </a:p>
          <a:p>
            <a:pPr eaLnBrk="1" hangingPunct="1"/>
            <a:endParaRPr lang="en-US" altLang="en-US" sz="1400" dirty="0"/>
          </a:p>
          <a:p>
            <a:pPr eaLnBrk="1" hangingPunct="1"/>
            <a:r>
              <a:rPr lang="en-US" altLang="en-US" sz="2400" b="0" dirty="0"/>
              <a:t>October 2020</a:t>
            </a:r>
          </a:p>
          <a:p>
            <a:pPr eaLnBrk="1" hangingPunct="1"/>
            <a:r>
              <a:rPr lang="en-US" altLang="en-US" dirty="0"/>
              <a:t>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-21722"/>
            <a:ext cx="11430000" cy="86238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Project Selection Activity Timeline for State Projects   </a:t>
            </a:r>
          </a:p>
        </p:txBody>
      </p:sp>
      <p:sp>
        <p:nvSpPr>
          <p:cNvPr id="11" name="Up Arrow Callout 72"/>
          <p:cNvSpPr>
            <a:spLocks noChangeArrowheads="1"/>
          </p:cNvSpPr>
          <p:nvPr/>
        </p:nvSpPr>
        <p:spPr bwMode="auto">
          <a:xfrm flipH="1">
            <a:off x="2895780" y="5370959"/>
            <a:ext cx="1981200" cy="784830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rial" charset="0"/>
              </a:rPr>
              <a:t>Engage community stakeholders to raise awareness of Consultation Process </a:t>
            </a:r>
          </a:p>
          <a:p>
            <a:pPr algn="ctr"/>
            <a:endParaRPr lang="en-US" sz="900" b="1" dirty="0">
              <a:solidFill>
                <a:schemeClr val="tx1"/>
              </a:solidFill>
              <a:latin typeface="Arial" charset="0"/>
            </a:endParaRPr>
          </a:p>
          <a:p>
            <a:pPr algn="ctr"/>
            <a:endParaRPr lang="en-US" sz="9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Up Arrow Callout 72"/>
          <p:cNvSpPr>
            <a:spLocks noChangeArrowheads="1"/>
          </p:cNvSpPr>
          <p:nvPr/>
        </p:nvSpPr>
        <p:spPr bwMode="auto">
          <a:xfrm flipH="1">
            <a:off x="328295" y="979192"/>
            <a:ext cx="1981200" cy="369332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charset="0"/>
              </a:rPr>
              <a:t>Aug - Dec 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524000" y="55828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524000" y="84403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524000" y="112978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690272" y="136691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1505541" y="183795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1524001" y="215848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Down Arrow 1"/>
          <p:cNvSpPr/>
          <p:nvPr/>
        </p:nvSpPr>
        <p:spPr bwMode="auto">
          <a:xfrm>
            <a:off x="8996805" y="1574884"/>
            <a:ext cx="484632" cy="271465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Up Arrow Callout 72"/>
          <p:cNvSpPr>
            <a:spLocks noChangeArrowheads="1"/>
          </p:cNvSpPr>
          <p:nvPr/>
        </p:nvSpPr>
        <p:spPr bwMode="auto">
          <a:xfrm flipH="1">
            <a:off x="2834673" y="993637"/>
            <a:ext cx="1981200" cy="369332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charset="0"/>
              </a:rPr>
              <a:t>Jan - May</a:t>
            </a:r>
          </a:p>
        </p:txBody>
      </p:sp>
      <p:sp>
        <p:nvSpPr>
          <p:cNvPr id="16" name="Up Arrow Callout 72"/>
          <p:cNvSpPr>
            <a:spLocks noChangeArrowheads="1"/>
          </p:cNvSpPr>
          <p:nvPr/>
        </p:nvSpPr>
        <p:spPr bwMode="auto">
          <a:xfrm flipH="1">
            <a:off x="5498147" y="1019073"/>
            <a:ext cx="1981200" cy="369332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charset="0"/>
              </a:rPr>
              <a:t>March - May </a:t>
            </a:r>
          </a:p>
        </p:txBody>
      </p:sp>
      <p:sp>
        <p:nvSpPr>
          <p:cNvPr id="17" name="Down Arrow 16"/>
          <p:cNvSpPr/>
          <p:nvPr/>
        </p:nvSpPr>
        <p:spPr bwMode="auto">
          <a:xfrm>
            <a:off x="3572233" y="1470458"/>
            <a:ext cx="484632" cy="324627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Down Arrow 17"/>
          <p:cNvSpPr/>
          <p:nvPr/>
        </p:nvSpPr>
        <p:spPr bwMode="auto">
          <a:xfrm>
            <a:off x="1009536" y="3517024"/>
            <a:ext cx="484632" cy="244984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Down Arrow 18"/>
          <p:cNvSpPr/>
          <p:nvPr/>
        </p:nvSpPr>
        <p:spPr bwMode="auto">
          <a:xfrm>
            <a:off x="1039368" y="1634806"/>
            <a:ext cx="484632" cy="234559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Up Arrow Callout 72"/>
          <p:cNvSpPr>
            <a:spLocks noChangeArrowheads="1"/>
          </p:cNvSpPr>
          <p:nvPr/>
        </p:nvSpPr>
        <p:spPr bwMode="auto">
          <a:xfrm flipH="1">
            <a:off x="302429" y="5733261"/>
            <a:ext cx="1981200" cy="507831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charset="0"/>
              </a:rPr>
              <a:t>Engage community stakeholders to raise awareness of Call Process  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900" dirty="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21" name="Up Arrow Callout 72"/>
          <p:cNvSpPr>
            <a:spLocks noChangeArrowheads="1"/>
          </p:cNvSpPr>
          <p:nvPr/>
        </p:nvSpPr>
        <p:spPr bwMode="auto">
          <a:xfrm flipH="1">
            <a:off x="2895780" y="3713969"/>
            <a:ext cx="1981200" cy="923330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INDOT meets with planning partners, local officials and key stakeholders to discuss project proposals submitted in response to Call for Projects 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22" name="Up Arrow Callout 72"/>
          <p:cNvSpPr>
            <a:spLocks noChangeArrowheads="1"/>
          </p:cNvSpPr>
          <p:nvPr/>
        </p:nvSpPr>
        <p:spPr bwMode="auto">
          <a:xfrm flipH="1">
            <a:off x="5553193" y="3591616"/>
            <a:ext cx="1965278" cy="923330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INDOT meets with the public, local officials and key stakeholders to solicit input on transportation needs and/or to present and accept comment on STIP when applicable </a:t>
            </a:r>
          </a:p>
        </p:txBody>
      </p:sp>
      <p:sp>
        <p:nvSpPr>
          <p:cNvPr id="23" name="Up Arrow Callout 72"/>
          <p:cNvSpPr>
            <a:spLocks noChangeArrowheads="1"/>
          </p:cNvSpPr>
          <p:nvPr/>
        </p:nvSpPr>
        <p:spPr bwMode="auto">
          <a:xfrm flipH="1">
            <a:off x="291143" y="4028012"/>
            <a:ext cx="1891284" cy="646331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INDOT coordinates and/or meets with local officials, key stakeholders and planning partners</a:t>
            </a:r>
          </a:p>
        </p:txBody>
      </p:sp>
      <p:sp>
        <p:nvSpPr>
          <p:cNvPr id="24" name="Up Arrow Callout 72"/>
          <p:cNvSpPr>
            <a:spLocks noChangeArrowheads="1"/>
          </p:cNvSpPr>
          <p:nvPr/>
        </p:nvSpPr>
        <p:spPr bwMode="auto">
          <a:xfrm flipH="1">
            <a:off x="2902200" y="1964412"/>
            <a:ext cx="1981200" cy="1169551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DISTRICT AREA/LPA/MPO EARLY CONSULTATION MEETING PROCESS       </a:t>
            </a:r>
          </a:p>
        </p:txBody>
      </p:sp>
      <p:sp>
        <p:nvSpPr>
          <p:cNvPr id="25" name="Up Arrow Callout 72"/>
          <p:cNvSpPr>
            <a:spLocks noChangeArrowheads="1"/>
          </p:cNvSpPr>
          <p:nvPr/>
        </p:nvSpPr>
        <p:spPr bwMode="auto">
          <a:xfrm flipH="1">
            <a:off x="5553193" y="1951564"/>
            <a:ext cx="1981200" cy="738664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DISTRICT OPEN HOUSES during STIP years only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 </a:t>
            </a:r>
          </a:p>
        </p:txBody>
      </p:sp>
      <p:sp>
        <p:nvSpPr>
          <p:cNvPr id="26" name="Up Arrow Callout 72"/>
          <p:cNvSpPr>
            <a:spLocks noChangeArrowheads="1"/>
          </p:cNvSpPr>
          <p:nvPr/>
        </p:nvSpPr>
        <p:spPr bwMode="auto">
          <a:xfrm flipH="1">
            <a:off x="314795" y="2220806"/>
            <a:ext cx="1981200" cy="692497"/>
          </a:xfrm>
          <a:prstGeom prst="upArrowCallout">
            <a:avLst>
              <a:gd name="adj1" fmla="val 23101"/>
              <a:gd name="adj2" fmla="val 1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CALL FOR PROJECTS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" name="Down Arrow 26"/>
          <p:cNvSpPr/>
          <p:nvPr/>
        </p:nvSpPr>
        <p:spPr bwMode="auto">
          <a:xfrm>
            <a:off x="1009536" y="5032683"/>
            <a:ext cx="484632" cy="338276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Down Arrow 27"/>
          <p:cNvSpPr/>
          <p:nvPr/>
        </p:nvSpPr>
        <p:spPr bwMode="auto">
          <a:xfrm>
            <a:off x="3572233" y="3285771"/>
            <a:ext cx="484632" cy="244984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Down Arrow 28"/>
          <p:cNvSpPr/>
          <p:nvPr/>
        </p:nvSpPr>
        <p:spPr bwMode="auto">
          <a:xfrm>
            <a:off x="8996805" y="2731029"/>
            <a:ext cx="484632" cy="244984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Down Arrow 29"/>
          <p:cNvSpPr/>
          <p:nvPr/>
        </p:nvSpPr>
        <p:spPr bwMode="auto">
          <a:xfrm>
            <a:off x="9095173" y="5563589"/>
            <a:ext cx="484632" cy="244984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Up Arrow Callout 72"/>
          <p:cNvSpPr>
            <a:spLocks noChangeArrowheads="1"/>
          </p:cNvSpPr>
          <p:nvPr/>
        </p:nvSpPr>
        <p:spPr bwMode="auto">
          <a:xfrm flipH="1">
            <a:off x="5578783" y="5283041"/>
            <a:ext cx="1965278" cy="1338828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charset="0"/>
              </a:rPr>
              <a:t>Engage local officials, key stakeholders through topical correspondence to raise awareness of STIP process (during STIP years) and to solicit input on transportation needs, various planning documents and INDOT programs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32" name="Down Arrow 31"/>
          <p:cNvSpPr/>
          <p:nvPr/>
        </p:nvSpPr>
        <p:spPr bwMode="auto">
          <a:xfrm>
            <a:off x="3606352" y="4883705"/>
            <a:ext cx="484632" cy="244984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Up Arrow Callout 72"/>
          <p:cNvSpPr>
            <a:spLocks noChangeArrowheads="1"/>
          </p:cNvSpPr>
          <p:nvPr/>
        </p:nvSpPr>
        <p:spPr bwMode="auto">
          <a:xfrm flipH="1">
            <a:off x="8280215" y="1003384"/>
            <a:ext cx="1981200" cy="369332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Arial" charset="0"/>
              </a:rPr>
              <a:t>June - August </a:t>
            </a:r>
          </a:p>
        </p:txBody>
      </p:sp>
      <p:sp>
        <p:nvSpPr>
          <p:cNvPr id="34" name="Down Arrow 33"/>
          <p:cNvSpPr/>
          <p:nvPr/>
        </p:nvSpPr>
        <p:spPr bwMode="auto">
          <a:xfrm>
            <a:off x="6261601" y="1499116"/>
            <a:ext cx="484632" cy="324627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Up Arrow Callout 72"/>
          <p:cNvSpPr>
            <a:spLocks noChangeArrowheads="1"/>
          </p:cNvSpPr>
          <p:nvPr/>
        </p:nvSpPr>
        <p:spPr bwMode="auto">
          <a:xfrm flipH="1">
            <a:off x="8204668" y="1905151"/>
            <a:ext cx="2146663" cy="738664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ACCEPT PROJECT PROPOSALS WHEN STIP IS DEVELOPED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6" name="Down Arrow 35"/>
          <p:cNvSpPr/>
          <p:nvPr/>
        </p:nvSpPr>
        <p:spPr bwMode="auto">
          <a:xfrm>
            <a:off x="6283210" y="2908228"/>
            <a:ext cx="484632" cy="244984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Up Arrow Callout 72"/>
          <p:cNvSpPr>
            <a:spLocks noChangeArrowheads="1"/>
          </p:cNvSpPr>
          <p:nvPr/>
        </p:nvSpPr>
        <p:spPr bwMode="auto">
          <a:xfrm flipH="1">
            <a:off x="8374680" y="5901696"/>
            <a:ext cx="1981200" cy="646331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  <a:latin typeface="Arial" charset="0"/>
              </a:rPr>
              <a:t>Project proposals not accepted may be resubmitted during next Call For Projects 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  <a:latin typeface="Arial" charset="0"/>
              </a:rPr>
              <a:t>    </a:t>
            </a:r>
          </a:p>
        </p:txBody>
      </p:sp>
      <p:sp>
        <p:nvSpPr>
          <p:cNvPr id="41" name="Up Arrow Callout 72"/>
          <p:cNvSpPr>
            <a:spLocks noChangeArrowheads="1"/>
          </p:cNvSpPr>
          <p:nvPr/>
        </p:nvSpPr>
        <p:spPr bwMode="auto">
          <a:xfrm flipH="1">
            <a:off x="8332357" y="3066291"/>
            <a:ext cx="1891284" cy="1200329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solidFill>
            <a:schemeClr val="accent2"/>
          </a:solidFill>
          <a:ln>
            <a:headEnd/>
            <a:tailEnd/>
          </a:ln>
        </p:spPr>
        <p:style>
          <a:lnRef idx="0">
            <a:schemeClr val="accent1"/>
          </a:lnRef>
          <a:fillRef idx="1001">
            <a:schemeClr val="l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During STIP years, the STIP must be finalized and submitted to FHWA for approval.  During Non-STIP years, project proposals can be accepted but must be included in the next STIP or be amended into current STIP </a:t>
            </a:r>
          </a:p>
        </p:txBody>
      </p:sp>
      <p:sp>
        <p:nvSpPr>
          <p:cNvPr id="42" name="Down Arrow 41"/>
          <p:cNvSpPr/>
          <p:nvPr/>
        </p:nvSpPr>
        <p:spPr bwMode="auto">
          <a:xfrm>
            <a:off x="6311145" y="4883705"/>
            <a:ext cx="484632" cy="244984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Up Arrow Callout 72"/>
          <p:cNvSpPr>
            <a:spLocks noChangeArrowheads="1"/>
          </p:cNvSpPr>
          <p:nvPr/>
        </p:nvSpPr>
        <p:spPr bwMode="auto">
          <a:xfrm flipH="1">
            <a:off x="8346889" y="4714826"/>
            <a:ext cx="1981200" cy="523220"/>
          </a:xfrm>
          <a:prstGeom prst="upArrowCallout">
            <a:avLst>
              <a:gd name="adj1" fmla="val 23101"/>
              <a:gd name="adj2" fmla="val 0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latin typeface="Arial" charset="0"/>
              </a:rPr>
              <a:t>STIP AMENDMENT PROCESS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8" name="Down Arrow 37"/>
          <p:cNvSpPr/>
          <p:nvPr/>
        </p:nvSpPr>
        <p:spPr bwMode="auto">
          <a:xfrm>
            <a:off x="9028499" y="4381132"/>
            <a:ext cx="484632" cy="244984"/>
          </a:xfrm>
          <a:prstGeom prst="downArrow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4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/>
              <a:t>What</a:t>
            </a:r>
          </a:p>
          <a:p>
            <a:pPr marL="457200" lvl="1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1600" dirty="0"/>
              <a:t>A meeting/open house held in each district to solicit public input on a variety of items including: </a:t>
            </a:r>
          </a:p>
          <a:p>
            <a:pPr lvl="1" eaLnBrk="1" hangingPunct="1">
              <a:defRPr/>
            </a:pPr>
            <a:r>
              <a:rPr lang="en-US" altLang="en-US" sz="1600" dirty="0"/>
              <a:t>Transportation needs both short- and long-term </a:t>
            </a:r>
          </a:p>
          <a:p>
            <a:pPr lvl="1" eaLnBrk="1" hangingPunct="1">
              <a:defRPr/>
            </a:pPr>
            <a:r>
              <a:rPr lang="en-US" altLang="en-US" sz="1600" dirty="0"/>
              <a:t>The Statewide Transportation Improvement Program (STIP)</a:t>
            </a:r>
          </a:p>
          <a:p>
            <a:pPr lvl="1" eaLnBrk="1" hangingPunct="1">
              <a:defRPr/>
            </a:pPr>
            <a:r>
              <a:rPr lang="en-US" altLang="en-US" sz="1600" dirty="0"/>
              <a:t>The effectiveness of the Annual Program Development Process (APDP)</a:t>
            </a:r>
          </a:p>
          <a:p>
            <a:pPr lvl="1" eaLnBrk="1" hangingPunct="1">
              <a:defRPr/>
            </a:pPr>
            <a:r>
              <a:rPr lang="en-US" altLang="en-US" sz="1600" dirty="0"/>
              <a:t>Various INDOT planning and program documents</a:t>
            </a:r>
          </a:p>
          <a:p>
            <a:pPr lvl="1" eaLnBrk="1" hangingPunct="1">
              <a:defRPr/>
            </a:pPr>
            <a:r>
              <a:rPr lang="en-US" altLang="en-US" sz="1600" dirty="0"/>
              <a:t>Other topics related to project selection  </a:t>
            </a:r>
          </a:p>
          <a:p>
            <a:pPr eaLnBrk="1" hangingPunct="1">
              <a:defRPr/>
            </a:pPr>
            <a:r>
              <a:rPr lang="en-US" altLang="en-US" sz="2400" b="1" dirty="0"/>
              <a:t>Why</a:t>
            </a:r>
          </a:p>
          <a:p>
            <a:pPr lvl="1" eaLnBrk="1" hangingPunct="1">
              <a:defRPr/>
            </a:pPr>
            <a:r>
              <a:rPr lang="en-US" altLang="en-US" sz="1600" dirty="0"/>
              <a:t>INDOT values receiving input from transportation stakeholders; these meetings help us achieve this goal </a:t>
            </a:r>
            <a:endParaRPr lang="en-US" altLang="en-US" sz="1600" b="1" dirty="0"/>
          </a:p>
          <a:p>
            <a:pPr eaLnBrk="1" hangingPunct="1">
              <a:defRPr/>
            </a:pPr>
            <a:r>
              <a:rPr lang="en-US" altLang="en-US" sz="2400" b="1" dirty="0"/>
              <a:t>How Often</a:t>
            </a:r>
          </a:p>
          <a:p>
            <a:pPr lvl="1" eaLnBrk="1" hangingPunct="1">
              <a:defRPr/>
            </a:pPr>
            <a:r>
              <a:rPr lang="en-US" altLang="en-US" sz="1600" dirty="0"/>
              <a:t>Required to be held when a STIP document is produced; may also be held during non-STIP years at INDOT’s discretion  </a:t>
            </a:r>
          </a:p>
          <a:p>
            <a:pPr eaLnBrk="1" hangingPunct="1">
              <a:defRPr/>
            </a:pPr>
            <a:r>
              <a:rPr lang="en-US" altLang="en-US" sz="2400" b="1" dirty="0"/>
              <a:t>Get Involved</a:t>
            </a:r>
          </a:p>
          <a:p>
            <a:pPr lvl="1" eaLnBrk="1" hangingPunct="1">
              <a:defRPr/>
            </a:pPr>
            <a:r>
              <a:rPr lang="en-US" altLang="en-US" sz="1600" dirty="0"/>
              <a:t>Visit agency website to learn of related processes and to subscribe via GovDelivery to receive INDOT news, updates and topic related information</a:t>
            </a:r>
          </a:p>
        </p:txBody>
      </p:sp>
      <p:sp>
        <p:nvSpPr>
          <p:cNvPr id="14339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INDOT District Open Houses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990600"/>
            <a:ext cx="4051300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37"/>
          <a:stretch/>
        </p:blipFill>
        <p:spPr bwMode="auto">
          <a:xfrm>
            <a:off x="6663559" y="3886200"/>
            <a:ext cx="4017141" cy="24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9885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0"/>
            <a:ext cx="9803856" cy="8184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dirty="0">
                <a:cs typeface="Tahoma" pitchFamily="34" charset="0"/>
              </a:rPr>
              <a:t>INDOT Regional Offices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924693"/>
            <a:ext cx="10515600" cy="556259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1600" b="1" i="1" dirty="0">
                <a:cs typeface="Times New Roman" panose="02020603050405020304" pitchFamily="18" charset="0"/>
              </a:rPr>
              <a:t>When it comes to transportation planning, where you live is important. INDOT District Offices work with communities to</a:t>
            </a:r>
            <a:br>
              <a:rPr lang="en-US" sz="1600" b="1" i="1" dirty="0">
                <a:cs typeface="Times New Roman" panose="02020603050405020304" pitchFamily="18" charset="0"/>
              </a:rPr>
            </a:br>
            <a:r>
              <a:rPr lang="en-US" sz="1600" b="1" i="1" dirty="0">
                <a:cs typeface="Times New Roman" panose="02020603050405020304" pitchFamily="18" charset="0"/>
              </a:rPr>
              <a:t>identify needs, opportunities and solutions to transportation challenges.</a:t>
            </a:r>
          </a:p>
          <a:p>
            <a:pPr marL="0" indent="0">
              <a:buNone/>
            </a:pPr>
            <a:endParaRPr lang="en-US" sz="14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dirty="0">
                <a:cs typeface="Times New Roman" panose="02020603050405020304" pitchFamily="18" charset="0"/>
              </a:rPr>
              <a:t>INDOT LaPorte District                                      INDOT Greenfield District                            INDOT Crawfordsville District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cs typeface="Times New Roman" panose="02020603050405020304" pitchFamily="18" charset="0"/>
              </a:rPr>
              <a:t>315 E. Boyd Blvd.                                            32 South Broadway                                     41 West 300 North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cs typeface="Times New Roman" panose="02020603050405020304" pitchFamily="18" charset="0"/>
              </a:rPr>
              <a:t>LaPorte, IN 46350                                          Greenfield, IN 46140                                   Crawfordsville, IN 47933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cs typeface="Times New Roman" panose="02020603050405020304" pitchFamily="18" charset="0"/>
                <a:hlinkClick r:id="rId3"/>
              </a:rPr>
              <a:t>https://www.in.gov/indot/2705.htm</a:t>
            </a:r>
            <a:r>
              <a:rPr lang="en-US" sz="1200" dirty="0">
                <a:cs typeface="Times New Roman" panose="02020603050405020304" pitchFamily="18" charset="0"/>
              </a:rPr>
              <a:t>          </a:t>
            </a:r>
            <a:r>
              <a:rPr lang="en-US" sz="1200" dirty="0">
                <a:cs typeface="Times New Roman" panose="02020603050405020304" pitchFamily="18" charset="0"/>
                <a:hlinkClick r:id="rId4"/>
              </a:rPr>
              <a:t>https://www.in.gov/indot/2704.htm</a:t>
            </a:r>
            <a:r>
              <a:rPr lang="en-US" sz="1200" dirty="0">
                <a:cs typeface="Times New Roman" panose="02020603050405020304" pitchFamily="18" charset="0"/>
              </a:rPr>
              <a:t>         </a:t>
            </a:r>
            <a:r>
              <a:rPr lang="en-US" sz="1200" dirty="0">
                <a:cs typeface="Times New Roman" panose="02020603050405020304" pitchFamily="18" charset="0"/>
                <a:hlinkClick r:id="rId5"/>
              </a:rPr>
              <a:t>https://www.in.gov/indot/2701.htm</a:t>
            </a:r>
            <a:r>
              <a:rPr lang="en-US" sz="1200" dirty="0">
                <a:cs typeface="Times New Roman" panose="02020603050405020304" pitchFamily="18" charset="0"/>
              </a:rPr>
              <a:t>   </a:t>
            </a:r>
          </a:p>
          <a:p>
            <a:pPr marL="0" indent="0">
              <a:spcBef>
                <a:spcPts val="600"/>
              </a:spcBef>
              <a:buNone/>
            </a:pPr>
            <a:endParaRPr lang="en-US" sz="800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sz="1200" b="1" dirty="0">
                <a:cs typeface="Times New Roman" panose="02020603050405020304" pitchFamily="18" charset="0"/>
              </a:rPr>
              <a:t>INDOT Fort Wayne District                                INDOT Seymour District                              INDOT Vincennes District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cs typeface="Times New Roman" panose="02020603050405020304" pitchFamily="18" charset="0"/>
              </a:rPr>
              <a:t>5333 Hatfield Road                                          185 Agrico Lane                                          3650 South U.S. Highway 41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cs typeface="Times New Roman" panose="02020603050405020304" pitchFamily="18" charset="0"/>
              </a:rPr>
              <a:t>Fort Wayne, IN 46808                                     Seymour, IN 47274                                      Vincennes, IN 47591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200" dirty="0">
                <a:cs typeface="Times New Roman" panose="02020603050405020304" pitchFamily="18" charset="0"/>
                <a:hlinkClick r:id="rId6"/>
              </a:rPr>
              <a:t>https://www.in.gov/indot/2703.htm</a:t>
            </a:r>
            <a:r>
              <a:rPr lang="en-US" sz="1200" dirty="0">
                <a:cs typeface="Times New Roman" panose="02020603050405020304" pitchFamily="18" charset="0"/>
              </a:rPr>
              <a:t>            </a:t>
            </a:r>
            <a:r>
              <a:rPr lang="en-US" sz="1200" dirty="0">
                <a:cs typeface="Times New Roman" panose="02020603050405020304" pitchFamily="18" charset="0"/>
                <a:hlinkClick r:id="rId7"/>
              </a:rPr>
              <a:t>https://www.in.gov/indot/2706.htm</a:t>
            </a:r>
            <a:r>
              <a:rPr lang="en-US" sz="1200" dirty="0">
                <a:cs typeface="Times New Roman" panose="02020603050405020304" pitchFamily="18" charset="0"/>
              </a:rPr>
              <a:t>        </a:t>
            </a:r>
            <a:r>
              <a:rPr lang="en-US" sz="1200" dirty="0">
                <a:cs typeface="Times New Roman" panose="02020603050405020304" pitchFamily="18" charset="0"/>
                <a:hlinkClick r:id="rId8"/>
              </a:rPr>
              <a:t>https://www.in.gov/indot/2707.htm</a:t>
            </a:r>
            <a:r>
              <a:rPr lang="en-US" sz="1200" dirty="0"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endParaRPr lang="en-US" sz="20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600" dirty="0"/>
              <a:t>Provides citizen and business customers with</a:t>
            </a:r>
            <a:br>
              <a:rPr lang="en-US" sz="1600" dirty="0"/>
            </a:br>
            <a:r>
              <a:rPr lang="en-US" sz="1600" dirty="0"/>
              <a:t>a single point-of-contact to request transportation</a:t>
            </a:r>
            <a:br>
              <a:rPr lang="en-US" sz="1600" dirty="0"/>
            </a:br>
            <a:r>
              <a:rPr lang="en-US" sz="1600" dirty="0"/>
              <a:t>services, obtain information, or provide feedback</a:t>
            </a:r>
            <a:br>
              <a:rPr lang="en-US" sz="1600" dirty="0"/>
            </a:br>
            <a:r>
              <a:rPr lang="en-US" sz="16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>
              <a:buNone/>
            </a:pPr>
            <a:endParaRPr lang="en-US" sz="1600" dirty="0">
              <a:solidFill>
                <a:srgbClr val="000066"/>
              </a:solidFill>
              <a:cs typeface="Tahoma" pitchFamily="34" charset="0"/>
            </a:endParaRPr>
          </a:p>
          <a:p>
            <a:pPr marL="0" lvl="1" indent="4763">
              <a:buNone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/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8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ea typeface="+mj-ea"/>
              <a:cs typeface="Tahoma" pitchFamily="34" charset="0"/>
            </a:endParaRPr>
          </a:p>
        </p:txBody>
      </p:sp>
      <p:pic>
        <p:nvPicPr>
          <p:cNvPr id="7" name="Picture 6" descr="District Mappt.PN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1473778"/>
            <a:ext cx="3124200" cy="47872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53000" y="4953000"/>
            <a:ext cx="2257698" cy="99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5548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0"/>
            <a:ext cx="9803856" cy="8184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dirty="0">
                <a:cs typeface="Tahoma" pitchFamily="34" charset="0"/>
              </a:rPr>
              <a:t>Transportation Planning Where You Live 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914400"/>
            <a:ext cx="10515600" cy="51415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1400" b="1" i="1" dirty="0">
                <a:cs typeface="Times New Roman" panose="02020603050405020304" pitchFamily="18" charset="0"/>
              </a:rPr>
              <a:t>When it comes to transportation planning, where you live matters. Projects that involve local/city streets or county roads are the responsibility of local city or county governments. INDOT administers funding to local municipalities for transportation improvement projects. </a:t>
            </a:r>
          </a:p>
          <a:p>
            <a:pPr marL="0" indent="0">
              <a:buNone/>
            </a:pPr>
            <a:endParaRPr lang="en-US" sz="1200" b="1" i="1" dirty="0"/>
          </a:p>
          <a:p>
            <a:pPr marL="0" indent="0">
              <a:buNone/>
            </a:pPr>
            <a:r>
              <a:rPr lang="en-US" sz="1200" b="1" i="1" dirty="0"/>
              <a:t>                                                                                  </a:t>
            </a:r>
            <a:r>
              <a:rPr lang="en-US" sz="1600" b="1" dirty="0">
                <a:cs typeface="Times New Roman" panose="02020603050405020304" pitchFamily="18" charset="0"/>
              </a:rPr>
              <a:t>Metropolitan Planning Organizations (MPOs) – </a:t>
            </a:r>
            <a:r>
              <a:rPr lang="en-US" sz="1200" dirty="0"/>
              <a:t>MPOs are federally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required transportation planning bodies that represent the local, state and federal </a:t>
            </a:r>
          </a:p>
          <a:p>
            <a:pPr marL="0" indent="0">
              <a:buNone/>
            </a:pPr>
            <a:r>
              <a:rPr lang="en-US" sz="1200" dirty="0"/>
              <a:t>                                                                              government or agencies.  In urbanized  areas of 50,000 or more, transportation </a:t>
            </a:r>
          </a:p>
          <a:p>
            <a:pPr marL="0" indent="0">
              <a:buNone/>
            </a:pPr>
            <a:r>
              <a:rPr lang="en-US" sz="1200" dirty="0"/>
              <a:t>		                          planning is done in cooperation with the MPO.   </a:t>
            </a:r>
            <a:r>
              <a:rPr lang="en-US" sz="1200" dirty="0">
                <a:cs typeface="Times New Roman" panose="02020603050405020304" pitchFamily="18" charset="0"/>
              </a:rPr>
              <a:t>Visit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600" dirty="0">
                <a:cs typeface="Times New Roman" panose="02020603050405020304" pitchFamily="18" charset="0"/>
                <a:hlinkClick r:id="rId3"/>
              </a:rPr>
              <a:t>www.indianampo.com</a:t>
            </a:r>
            <a:r>
              <a:rPr lang="en-US" sz="1600" dirty="0">
                <a:cs typeface="Times New Roman" panose="02020603050405020304" pitchFamily="18" charset="0"/>
              </a:rPr>
              <a:t> </a:t>
            </a:r>
            <a:r>
              <a:rPr lang="en-US" sz="1200" dirty="0"/>
              <a:t>for </a:t>
            </a:r>
          </a:p>
          <a:p>
            <a:pPr marL="0" indent="0">
              <a:buNone/>
            </a:pPr>
            <a:r>
              <a:rPr lang="en-US" sz="1200" dirty="0"/>
              <a:t>		                          more information.</a:t>
            </a:r>
            <a:r>
              <a:rPr lang="en-US" sz="1200" b="1" dirty="0"/>
              <a:t>  </a:t>
            </a:r>
            <a:r>
              <a:rPr lang="en-US" sz="1200" b="1" u="sng" dirty="0"/>
              <a:t>MPOs conduct public involvement activities within their areas of jurisdiction.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                                                                                  </a:t>
            </a:r>
            <a:r>
              <a:rPr lang="en-US" sz="1600" b="1" dirty="0">
                <a:cs typeface="Times New Roman" panose="02020603050405020304" pitchFamily="18" charset="0"/>
              </a:rPr>
              <a:t>Rural or Regional Planning Organizations (RPOs) </a:t>
            </a:r>
            <a:r>
              <a:rPr lang="en-US" sz="1200" b="1" dirty="0"/>
              <a:t>– </a:t>
            </a:r>
            <a:r>
              <a:rPr lang="en-US" sz="1200" dirty="0">
                <a:cs typeface="Times New Roman" panose="02020603050405020304" pitchFamily="18" charset="0"/>
              </a:rPr>
              <a:t>RPOs serve </a:t>
            </a:r>
          </a:p>
          <a:p>
            <a:pPr marL="0" indent="0">
              <a:buNone/>
            </a:pPr>
            <a:r>
              <a:rPr lang="en-US" sz="1200" dirty="0">
                <a:cs typeface="Times New Roman" panose="02020603050405020304" pitchFamily="18" charset="0"/>
              </a:rPr>
              <a:t>                                                                       	the transportation needs for small urban and rural areas.  RPOs support INDOT </a:t>
            </a:r>
          </a:p>
          <a:p>
            <a:pPr marL="0" indent="0">
              <a:buNone/>
            </a:pPr>
            <a:r>
              <a:rPr lang="en-US" sz="1200" dirty="0">
                <a:cs typeface="Times New Roman" panose="02020603050405020304" pitchFamily="18" charset="0"/>
              </a:rPr>
              <a:t>                                                                        	planning staff with public outreach, technical assistance, and data collection.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600" b="1" dirty="0">
                <a:cs typeface="Times New Roman" panose="02020603050405020304" pitchFamily="18" charset="0"/>
              </a:rPr>
              <a:t>                                                       	Non-MPO Areas </a:t>
            </a:r>
            <a:r>
              <a:rPr lang="en-US" sz="1400" b="1" dirty="0">
                <a:cs typeface="Times New Roman" panose="02020603050405020304" pitchFamily="18" charset="0"/>
              </a:rPr>
              <a:t>-  </a:t>
            </a:r>
            <a:r>
              <a:rPr lang="en-US" sz="1200" dirty="0">
                <a:cs typeface="Times New Roman" panose="02020603050405020304" pitchFamily="18" charset="0"/>
              </a:rPr>
              <a:t>These include small towns and cities not included in an MPO area.  </a:t>
            </a:r>
          </a:p>
          <a:p>
            <a:pPr marL="0" indent="0">
              <a:buNone/>
            </a:pPr>
            <a:r>
              <a:rPr lang="en-US" sz="1200" dirty="0">
                <a:cs typeface="Times New Roman" panose="02020603050405020304" pitchFamily="18" charset="0"/>
              </a:rPr>
              <a:t>                                                                          	In non-metropolitan areas, INDOT district offices conduct transportation planning and help </a:t>
            </a:r>
          </a:p>
          <a:p>
            <a:pPr marL="0" indent="0">
              <a:buNone/>
            </a:pPr>
            <a:r>
              <a:rPr lang="en-US" sz="1200" dirty="0">
                <a:cs typeface="Times New Roman" panose="02020603050405020304" pitchFamily="18" charset="0"/>
              </a:rPr>
              <a:t>                                                                        	develop lists of projects to be included  in the Statewide Transportation Improvement Program. </a:t>
            </a:r>
            <a:endParaRPr lang="en-US" sz="1200" b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400" b="1" i="1" dirty="0"/>
          </a:p>
          <a:p>
            <a:pPr marL="0" indent="0">
              <a:buNone/>
            </a:pPr>
            <a:endParaRPr lang="en-US" sz="1400" b="1" i="1" dirty="0"/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333CC"/>
              </a:buClr>
              <a:buSzPct val="60000"/>
              <a:buNone/>
            </a:pPr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/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8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ea typeface="+mj-ea"/>
              <a:cs typeface="Tahoma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30482"/>
            <a:ext cx="2590800" cy="443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621141"/>
            <a:ext cx="2585527" cy="443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814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6"/>
          <p:cNvSpPr>
            <a:spLocks noGrp="1"/>
          </p:cNvSpPr>
          <p:nvPr>
            <p:ph type="title"/>
          </p:nvPr>
        </p:nvSpPr>
        <p:spPr bwMode="auto">
          <a:xfrm>
            <a:off x="152399" y="0"/>
            <a:ext cx="11775743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Metropolitan Planning Organizations</a:t>
            </a:r>
            <a:endParaRPr lang="en-US" altLang="en-US" dirty="0">
              <a:solidFill>
                <a:srgbClr val="FF0000"/>
              </a:solidFill>
            </a:endParaRPr>
          </a:p>
        </p:txBody>
      </p:sp>
      <p:pic>
        <p:nvPicPr>
          <p:cNvPr id="5" name="Online Image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71"/>
          <a:stretch/>
        </p:blipFill>
        <p:spPr bwMode="auto">
          <a:xfrm>
            <a:off x="5715000" y="1295400"/>
            <a:ext cx="50694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8001000" cy="5257800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sz="3000" dirty="0">
                <a:cs typeface="Tahoma" pitchFamily="34" charset="0"/>
              </a:rPr>
              <a:t>Fourteen Metropolitan Planning Organizations (MPOs) 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Anderson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Bloomington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Ohio-Kentucky-Indiana (OKI)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Columbus 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Evansville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Fort Wayne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Indianapolis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Kokomo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Lafayette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Louisville 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Muncie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Northwest Indiana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Terre Haute</a:t>
            </a:r>
          </a:p>
          <a:p>
            <a:pPr marL="457200" lvl="1" eaLnBrk="1" fontAlgn="auto" hangingPunct="1">
              <a:spcAft>
                <a:spcPts val="0"/>
              </a:spcAft>
              <a:defRPr/>
            </a:pPr>
            <a:r>
              <a:rPr lang="en-US" sz="2600" dirty="0">
                <a:cs typeface="Tahoma" pitchFamily="34" charset="0"/>
              </a:rPr>
              <a:t>South Bend / Elkhart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6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399"/>
            <a:ext cx="6248400" cy="5562599"/>
          </a:xfrm>
        </p:spPr>
        <p:txBody>
          <a:bodyPr/>
          <a:lstStyle/>
          <a:p>
            <a:pPr marL="0" lvl="1" indent="0" eaLnBrk="1" hangingPunct="1">
              <a:buClr>
                <a:srgbClr val="002060"/>
              </a:buClr>
              <a:buSzPct val="100000"/>
              <a:buNone/>
            </a:pPr>
            <a:r>
              <a:rPr lang="en-US" altLang="en-US" sz="2800" dirty="0">
                <a:cs typeface="Tahoma" panose="020B0604030504040204" pitchFamily="34" charset="0"/>
              </a:rPr>
              <a:t>Indiana Association of Regional Councils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Northwest Indiana Regional Planning Commission (8)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Michiana Area Council of Governments (6)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Region III- A Economic Development District &amp; Regional Planning Commission (9)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Kankakee – Iroquois Regional Planning Commission (4)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North Central Indiana Regional Planning Council (14)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Northeastern Indiana Regional Coordinating Council (7)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Madison County Council of Governments (5)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East Central Indiana Regional Planning District (2)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West Central Indiana Economic Development District (13)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Eastern Indiana Regional Planning Commission (15)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Southern Indiana Development Commission (12)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Southeastern Indiana Regional Planning Commission (11)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Economic Development Coalition of Southwest Indiana (1)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Indiana 15 Regional Planning Commission (3)</a:t>
            </a:r>
          </a:p>
          <a:p>
            <a:pPr marL="457200" lvl="2" eaLnBrk="1" hangingPunct="1">
              <a:buClr>
                <a:srgbClr val="002060"/>
              </a:buClr>
              <a:buSzPct val="100000"/>
            </a:pPr>
            <a:r>
              <a:rPr lang="en-US" altLang="en-US" sz="1800" dirty="0">
                <a:cs typeface="Tahoma" panose="020B0604030504040204" pitchFamily="34" charset="0"/>
              </a:rPr>
              <a:t>River Hills Economic Development District &amp; Regional Planning Commission (10)  </a:t>
            </a:r>
          </a:p>
          <a:p>
            <a:pPr marL="744538" lvl="2" indent="-287338" eaLnBrk="1" hangingPunct="1">
              <a:buClr>
                <a:srgbClr val="002060"/>
              </a:buClr>
              <a:buSzPct val="100000"/>
            </a:pPr>
            <a:endParaRPr lang="en-US" altLang="en-US" dirty="0">
              <a:cs typeface="Tahoma" panose="020B0604030504040204" pitchFamily="34" charset="0"/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1" indent="0" eaLnBrk="1" hangingPunct="1">
              <a:buClr>
                <a:srgbClr val="002060"/>
              </a:buClr>
              <a:buSzPct val="100000"/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/>
          </a:p>
        </p:txBody>
      </p:sp>
      <p:sp>
        <p:nvSpPr>
          <p:cNvPr id="13316" name="Title 3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State RPOs and Counties Covered</a:t>
            </a:r>
          </a:p>
        </p:txBody>
      </p:sp>
      <p:pic>
        <p:nvPicPr>
          <p:cNvPr id="5" name="Online Image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978255"/>
            <a:ext cx="3657600" cy="543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958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46304" y="0"/>
            <a:ext cx="9809952" cy="8184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dirty="0">
                <a:cs typeface="Tahoma" pitchFamily="34" charset="0"/>
              </a:rPr>
              <a:t>INDOT Regional Offices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909454"/>
            <a:ext cx="10207626" cy="571994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sz="1600" b="1" i="1" dirty="0">
                <a:cs typeface="Times New Roman" panose="02020603050405020304" pitchFamily="18" charset="0"/>
              </a:rPr>
              <a:t>When it comes to transportation planning, where you live is important. INDOT District Offices work with communities to identify needs, opportunities and solutions to transportation challenges.</a:t>
            </a:r>
          </a:p>
          <a:p>
            <a:pPr marL="0" indent="0">
              <a:buNone/>
            </a:pPr>
            <a:endParaRPr lang="en-US" sz="14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200" b="1" dirty="0">
                <a:cs typeface="Times New Roman" panose="02020603050405020304" pitchFamily="18" charset="0"/>
              </a:rPr>
              <a:t>INDOT LaPorte District                                      INDOT Greenfield District                            INDOT Crawfordsville District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cs typeface="Times New Roman" panose="02020603050405020304" pitchFamily="18" charset="0"/>
              </a:rPr>
              <a:t>315 E. Boyd Blvd.                                            32 South Broadway                                     41 West 300 North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cs typeface="Times New Roman" panose="02020603050405020304" pitchFamily="18" charset="0"/>
              </a:rPr>
              <a:t>LaPorte, IN 46350                                          Greenfield, IN 46140                                   Crawfordsville, IN 47933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cs typeface="Times New Roman" panose="02020603050405020304" pitchFamily="18" charset="0"/>
                <a:hlinkClick r:id="rId3"/>
              </a:rPr>
              <a:t>https://www.in.gov/indot/2705.htm</a:t>
            </a:r>
            <a:r>
              <a:rPr lang="en-US" sz="1200" dirty="0">
                <a:cs typeface="Times New Roman" panose="02020603050405020304" pitchFamily="18" charset="0"/>
              </a:rPr>
              <a:t>          </a:t>
            </a:r>
            <a:r>
              <a:rPr lang="en-US" sz="1200" dirty="0">
                <a:cs typeface="Times New Roman" panose="02020603050405020304" pitchFamily="18" charset="0"/>
                <a:hlinkClick r:id="rId4"/>
              </a:rPr>
              <a:t>https://www.in.gov/indot/2704.htm</a:t>
            </a:r>
            <a:r>
              <a:rPr lang="en-US" sz="1200" dirty="0">
                <a:cs typeface="Times New Roman" panose="02020603050405020304" pitchFamily="18" charset="0"/>
              </a:rPr>
              <a:t>         </a:t>
            </a:r>
            <a:r>
              <a:rPr lang="en-US" sz="1200" dirty="0">
                <a:cs typeface="Times New Roman" panose="02020603050405020304" pitchFamily="18" charset="0"/>
                <a:hlinkClick r:id="rId5"/>
              </a:rPr>
              <a:t>https://www.in.gov/indot/2701.htm</a:t>
            </a:r>
            <a:r>
              <a:rPr lang="en-US" sz="1200" dirty="0">
                <a:cs typeface="Times New Roman" panose="02020603050405020304" pitchFamily="18" charset="0"/>
              </a:rPr>
              <a:t>   </a:t>
            </a:r>
          </a:p>
          <a:p>
            <a:pPr marL="0" indent="0">
              <a:spcBef>
                <a:spcPts val="600"/>
              </a:spcBef>
              <a:buNone/>
            </a:pPr>
            <a:endParaRPr lang="en-US" sz="800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sz="1200" b="1" dirty="0">
                <a:cs typeface="Times New Roman" panose="02020603050405020304" pitchFamily="18" charset="0"/>
              </a:rPr>
              <a:t>INDOT Fort Wayne District                                INDOT Seymour District                              INDOT Vincennes District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cs typeface="Times New Roman" panose="02020603050405020304" pitchFamily="18" charset="0"/>
              </a:rPr>
              <a:t>5333 Hatfield Road                                          185 Agrico Lane                                          3650 South U.S. Highway 41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>
                <a:cs typeface="Times New Roman" panose="02020603050405020304" pitchFamily="18" charset="0"/>
              </a:rPr>
              <a:t>Fort Wayne, IN 46808                                     Seymour, IN 47274                                      Vincennes, IN 47591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1200" dirty="0">
                <a:cs typeface="Times New Roman" panose="02020603050405020304" pitchFamily="18" charset="0"/>
                <a:hlinkClick r:id="rId6"/>
              </a:rPr>
              <a:t>https://www.in.gov/indot/2703.htm</a:t>
            </a:r>
            <a:r>
              <a:rPr lang="en-US" sz="1200" dirty="0">
                <a:cs typeface="Times New Roman" panose="02020603050405020304" pitchFamily="18" charset="0"/>
              </a:rPr>
              <a:t>            </a:t>
            </a:r>
            <a:r>
              <a:rPr lang="en-US" sz="1200" dirty="0">
                <a:cs typeface="Times New Roman" panose="02020603050405020304" pitchFamily="18" charset="0"/>
                <a:hlinkClick r:id="rId7"/>
              </a:rPr>
              <a:t>https://www.in.gov/indot/2706.htm</a:t>
            </a:r>
            <a:r>
              <a:rPr lang="en-US" sz="1200" dirty="0">
                <a:cs typeface="Times New Roman" panose="02020603050405020304" pitchFamily="18" charset="0"/>
              </a:rPr>
              <a:t>        </a:t>
            </a:r>
            <a:r>
              <a:rPr lang="en-US" sz="1200" dirty="0">
                <a:cs typeface="Times New Roman" panose="02020603050405020304" pitchFamily="18" charset="0"/>
                <a:hlinkClick r:id="rId8"/>
              </a:rPr>
              <a:t>https://www.in.gov/indot/2707.htm</a:t>
            </a:r>
            <a:r>
              <a:rPr lang="en-US" sz="1200" dirty="0">
                <a:cs typeface="Times New Roman" panose="02020603050405020304" pitchFamily="18" charset="0"/>
              </a:rPr>
              <a:t>     </a:t>
            </a:r>
          </a:p>
          <a:p>
            <a:pPr marL="0" indent="0">
              <a:buNone/>
            </a:pPr>
            <a:endParaRPr lang="en-US" sz="2000" b="1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sz="2000" b="1" dirty="0">
                <a:cs typeface="Tahoma" pitchFamily="34" charset="0"/>
              </a:rPr>
              <a:t>Transportation Services Call Center</a:t>
            </a:r>
          </a:p>
          <a:p>
            <a:pPr marL="0" indent="0">
              <a:buNone/>
            </a:pPr>
            <a:r>
              <a:rPr lang="en-US" sz="1600" dirty="0"/>
              <a:t>Provides citizen and business customers with</a:t>
            </a:r>
            <a:br>
              <a:rPr lang="en-US" sz="1600" dirty="0"/>
            </a:br>
            <a:r>
              <a:rPr lang="en-US" sz="1600" dirty="0"/>
              <a:t>a single point-of-contact to request transportation</a:t>
            </a:r>
            <a:br>
              <a:rPr lang="en-US" sz="1600" dirty="0"/>
            </a:br>
            <a:r>
              <a:rPr lang="en-US" sz="1600" dirty="0"/>
              <a:t>services, obtain information, or provide feedback</a:t>
            </a:r>
            <a:br>
              <a:rPr lang="en-US" sz="1600" dirty="0"/>
            </a:br>
            <a:r>
              <a:rPr lang="en-US" sz="1600" dirty="0"/>
              <a:t>through multiple channels of communications.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0066"/>
                </a:solidFill>
                <a:cs typeface="Tahoma" pitchFamily="34" charset="0"/>
              </a:rPr>
              <a:t>855-463-6848 • INDOT4U.com • INDOT@indot.in.gov</a:t>
            </a:r>
          </a:p>
          <a:p>
            <a:pPr marL="0" indent="0">
              <a:buNone/>
            </a:pPr>
            <a:endParaRPr lang="en-US" sz="1600" dirty="0">
              <a:solidFill>
                <a:srgbClr val="000066"/>
              </a:solidFill>
              <a:cs typeface="Tahoma" pitchFamily="34" charset="0"/>
            </a:endParaRPr>
          </a:p>
          <a:p>
            <a:pPr marL="0" lvl="1" indent="4763">
              <a:buNone/>
            </a:pPr>
            <a:endParaRPr lang="en-US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/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8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ea typeface="+mj-ea"/>
              <a:cs typeface="Tahom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53000" y="4953000"/>
            <a:ext cx="2257698" cy="995547"/>
          </a:xfrm>
          <a:prstGeom prst="rect">
            <a:avLst/>
          </a:prstGeom>
        </p:spPr>
      </p:pic>
      <p:pic>
        <p:nvPicPr>
          <p:cNvPr id="2" name="Picture 1" descr="District Mappt.PNG">
            <a:extLst>
              <a:ext uri="{FF2B5EF4-FFF2-40B4-BE49-F238E27FC236}">
                <a16:creationId xmlns:a16="http://schemas.microsoft.com/office/drawing/2014/main" id="{24F69F2C-B7BB-41B4-A373-614F2ECDAFF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1489356"/>
            <a:ext cx="3124200" cy="47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3519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Second Phase Necessary to Deliver a Project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7912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cs typeface="Tahoma" pitchFamily="34" charset="0"/>
              </a:rPr>
              <a:t>Planning &amp; Programming (Project Selection)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Call for Projects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Early Consultation Meetings Process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Review &amp; consider project proposals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solidFill>
                  <a:srgbClr val="FF0000"/>
                </a:solidFill>
                <a:cs typeface="Tahoma" pitchFamily="34" charset="0"/>
              </a:rPr>
              <a:t>Public Involvement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Select projects to accept into production </a:t>
            </a:r>
          </a:p>
          <a:p>
            <a:pPr marL="0" lvl="2" indent="0">
              <a:buNone/>
            </a:pPr>
            <a:endParaRPr lang="en-US" sz="1200" dirty="0">
              <a:cs typeface="Tahoma" pitchFamily="34" charset="0"/>
            </a:endParaRP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2000" b="1" u="sng" dirty="0">
                <a:cs typeface="Tahoma" pitchFamily="34" charset="0"/>
              </a:rPr>
              <a:t>Project Development</a:t>
            </a:r>
          </a:p>
          <a:p>
            <a:pPr marL="0" lvl="1" indent="0">
              <a:lnSpc>
                <a:spcPct val="70000"/>
              </a:lnSpc>
              <a:buClr>
                <a:schemeClr val="folHlink"/>
              </a:buClr>
              <a:buSzPct val="60000"/>
              <a:buNone/>
            </a:pPr>
            <a:r>
              <a:rPr lang="en-US" sz="1400" dirty="0">
                <a:cs typeface="Tahoma" pitchFamily="34" charset="0"/>
              </a:rPr>
              <a:t>Preliminary Engineering </a:t>
            </a:r>
          </a:p>
          <a:p>
            <a:pPr marL="0" lvl="1" indent="0">
              <a:lnSpc>
                <a:spcPct val="70000"/>
              </a:lnSpc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1400" dirty="0">
                <a:cs typeface="Tahoma" pitchFamily="34" charset="0"/>
              </a:rPr>
              <a:t>Environmental  </a:t>
            </a:r>
          </a:p>
          <a:p>
            <a:pPr marL="0" lvl="1" indent="0">
              <a:lnSpc>
                <a:spcPct val="70000"/>
              </a:lnSpc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1400" dirty="0">
                <a:solidFill>
                  <a:srgbClr val="FF0000"/>
                </a:solidFill>
                <a:cs typeface="Tahoma" pitchFamily="34" charset="0"/>
              </a:rPr>
              <a:t>Public Involvement </a:t>
            </a:r>
          </a:p>
          <a:p>
            <a:pPr marL="0" lvl="1" indent="0">
              <a:lnSpc>
                <a:spcPct val="70000"/>
              </a:lnSpc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1400" dirty="0">
                <a:cs typeface="Tahoma" pitchFamily="34" charset="0"/>
              </a:rPr>
              <a:t>Design</a:t>
            </a:r>
          </a:p>
          <a:p>
            <a:pPr marL="0" lvl="1" indent="0">
              <a:lnSpc>
                <a:spcPct val="70000"/>
              </a:lnSpc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1400" dirty="0">
                <a:cs typeface="Tahoma" pitchFamily="34" charset="0"/>
              </a:rPr>
              <a:t>Real Estate</a:t>
            </a:r>
          </a:p>
          <a:p>
            <a:pPr marL="0" lvl="2" indent="0">
              <a:buSzPct val="60000"/>
              <a:buNone/>
            </a:pPr>
            <a:endParaRPr lang="en-US" sz="1200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sz="2000" b="1" u="sng" dirty="0">
                <a:cs typeface="Tahoma" pitchFamily="34" charset="0"/>
              </a:rPr>
              <a:t>Project Delivery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Letting – accept bids from contractors to construct project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solidFill>
                  <a:srgbClr val="FF0000"/>
                </a:solidFill>
                <a:cs typeface="Tahoma" pitchFamily="34" charset="0"/>
              </a:rPr>
              <a:t>Public Outreach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Construction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Maintenance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Operations</a:t>
            </a:r>
            <a:endParaRPr lang="en-US" dirty="0"/>
          </a:p>
        </p:txBody>
      </p:sp>
      <p:pic>
        <p:nvPicPr>
          <p:cNvPr id="2" name="Picture 1" descr="District Mappt.PNG">
            <a:extLst>
              <a:ext uri="{FF2B5EF4-FFF2-40B4-BE49-F238E27FC236}">
                <a16:creationId xmlns:a16="http://schemas.microsoft.com/office/drawing/2014/main" id="{0ACBF891-EEE7-4856-85E2-E24D63E368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914400"/>
            <a:ext cx="3124200" cy="47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5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1811000" cy="834788"/>
          </a:xfrm>
        </p:spPr>
        <p:txBody>
          <a:bodyPr/>
          <a:lstStyle/>
          <a:p>
            <a:r>
              <a:rPr lang="en-US" sz="3200" b="1" dirty="0">
                <a:cs typeface="Times New Roman" panose="02020603050405020304" pitchFamily="18" charset="0"/>
              </a:rPr>
              <a:t>Project Development – When a Project is Added to INDOT Schedule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29640"/>
            <a:ext cx="10515600" cy="3947160"/>
          </a:xfrm>
        </p:spPr>
        <p:txBody>
          <a:bodyPr/>
          <a:lstStyle/>
          <a:p>
            <a:pPr>
              <a:spcBef>
                <a:spcPts val="768"/>
              </a:spcBef>
              <a:buClr>
                <a:srgbClr val="002060"/>
              </a:buClr>
            </a:pPr>
            <a:r>
              <a:rPr lang="en-US" sz="2000" b="1" dirty="0">
                <a:cs typeface="Times New Roman" panose="02020603050405020304" pitchFamily="18" charset="0"/>
              </a:rPr>
              <a:t>Develop a Public Involvement Plan                                                                                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imes New Roman" panose="02020603050405020304" pitchFamily="18" charset="0"/>
              </a:rPr>
              <a:t>Assess level of project impact to local community; discuss/determine appropriate level of public involvement </a:t>
            </a:r>
            <a:r>
              <a:rPr lang="en-US" sz="1600" dirty="0">
                <a:cs typeface="Times New Roman" panose="02020603050405020304" pitchFamily="18" charset="0"/>
              </a:rPr>
              <a:t>                            </a:t>
            </a:r>
          </a:p>
          <a:p>
            <a:pPr>
              <a:spcBef>
                <a:spcPts val="768"/>
              </a:spcBef>
              <a:buClr>
                <a:srgbClr val="002060"/>
              </a:buClr>
            </a:pPr>
            <a:r>
              <a:rPr lang="en-US" sz="2000" b="1" dirty="0">
                <a:cs typeface="Times New Roman" panose="02020603050405020304" pitchFamily="18" charset="0"/>
              </a:rPr>
              <a:t>Level of Public Involvement determined by scope of project and environmental impact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imes New Roman" panose="02020603050405020304" pitchFamily="18" charset="0"/>
              </a:rPr>
              <a:t>Three categories of projects in terms of impact</a:t>
            </a:r>
          </a:p>
          <a:p>
            <a:pPr lvl="2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imes New Roman" panose="02020603050405020304" pitchFamily="18" charset="0"/>
              </a:rPr>
              <a:t>Categorical Exclusion – lower level of environmental impact</a:t>
            </a:r>
          </a:p>
          <a:p>
            <a:pPr lvl="2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imes New Roman" panose="02020603050405020304" pitchFamily="18" charset="0"/>
              </a:rPr>
              <a:t>Environmental Assessment – moderate level of environmental impact</a:t>
            </a:r>
          </a:p>
          <a:p>
            <a:pPr lvl="2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imes New Roman" panose="02020603050405020304" pitchFamily="18" charset="0"/>
              </a:rPr>
              <a:t>Environmental Impact Statement – high level of environmental impact </a:t>
            </a:r>
          </a:p>
          <a:p>
            <a:pPr>
              <a:spcBef>
                <a:spcPts val="768"/>
              </a:spcBef>
              <a:buClr>
                <a:srgbClr val="002060"/>
              </a:buClr>
            </a:pPr>
            <a:r>
              <a:rPr lang="en-US" sz="2000" b="1" dirty="0">
                <a:cs typeface="Times New Roman" panose="02020603050405020304" pitchFamily="18" charset="0"/>
              </a:rPr>
              <a:t>Required Public Involvement  </a:t>
            </a:r>
            <a:r>
              <a:rPr lang="en-US" sz="1400" dirty="0">
                <a:cs typeface="Times New Roman" panose="02020603050405020304" pitchFamily="18" charset="0"/>
              </a:rPr>
              <a:t>                   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imes New Roman" panose="02020603050405020304" pitchFamily="18" charset="0"/>
              </a:rPr>
              <a:t>Per federal law (National Environmental Policy Act) and with oversight from the Federal Highway Administration (FHWA), state departments of transportation are required to have a public involvement program     </a:t>
            </a:r>
          </a:p>
          <a:p>
            <a:pPr>
              <a:spcBef>
                <a:spcPts val="768"/>
              </a:spcBef>
              <a:buClr>
                <a:srgbClr val="002060"/>
              </a:buClr>
            </a:pPr>
            <a:r>
              <a:rPr lang="en-US" sz="2000" b="1" dirty="0">
                <a:cs typeface="Times New Roman" panose="02020603050405020304" pitchFamily="18" charset="0"/>
              </a:rPr>
              <a:t>Identify public outreach opportunities, implement activities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imes New Roman" panose="02020603050405020304" pitchFamily="18" charset="0"/>
              </a:rPr>
              <a:t>Legal notices, website, media/social media, public meetings, open houses, hearings, small group/local official’s meetings                  </a:t>
            </a:r>
          </a:p>
          <a:p>
            <a:pPr marL="457200" lvl="1" indent="0">
              <a:spcBef>
                <a:spcPts val="768"/>
              </a:spcBef>
              <a:buClr>
                <a:srgbClr val="3333CC"/>
              </a:buClr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spcBef>
                <a:spcPts val="768"/>
              </a:spcBef>
              <a:buNone/>
            </a:pPr>
            <a:endParaRPr lang="en-US" dirty="0">
              <a:cs typeface="Times New Roman" pitchFamily="18" charset="0"/>
            </a:endParaRPr>
          </a:p>
          <a:p>
            <a:pPr>
              <a:spcBef>
                <a:spcPts val="768"/>
              </a:spcBef>
              <a:buNone/>
            </a:pPr>
            <a:endParaRPr lang="en-US" dirty="0"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/>
        </p:nvGraphicFramePr>
        <p:xfrm>
          <a:off x="952500" y="4876800"/>
          <a:ext cx="9258300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189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058400" cy="8382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INDOT Public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029200"/>
          </a:xfrm>
        </p:spPr>
        <p:txBody>
          <a:bodyPr/>
          <a:lstStyle/>
          <a:p>
            <a:pPr>
              <a:spcBef>
                <a:spcPts val="768"/>
              </a:spcBef>
              <a:buClr>
                <a:srgbClr val="002060"/>
              </a:buClr>
            </a:pPr>
            <a:r>
              <a:rPr lang="en-US" sz="2000" b="1" dirty="0">
                <a:cs typeface="Times New Roman" panose="02020603050405020304" pitchFamily="18" charset="0"/>
              </a:rPr>
              <a:t>INDOT and Federal Highway Administration Joint Agreement                                                                             </a:t>
            </a:r>
          </a:p>
          <a:p>
            <a:pPr>
              <a:spcBef>
                <a:spcPts val="768"/>
              </a:spcBef>
              <a:buClr>
                <a:srgbClr val="002060"/>
              </a:buClr>
            </a:pPr>
            <a:r>
              <a:rPr lang="en-US" sz="2000" b="1" dirty="0">
                <a:cs typeface="Times New Roman" panose="02020603050405020304" pitchFamily="18" charset="0"/>
              </a:rPr>
              <a:t>Public Involvement Activities – Required if project meets criteria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600" dirty="0">
                <a:cs typeface="Times New Roman" panose="02020603050405020304" pitchFamily="18" charset="0"/>
              </a:rPr>
              <a:t>Level of impact a project may have on a community, the environment, historic properties/structures, residents, businesses                           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600" dirty="0">
                <a:cs typeface="Times New Roman" panose="02020603050405020304" pitchFamily="18" charset="0"/>
              </a:rPr>
              <a:t>Activities include public hearings, publishing legal notices announcing proposed project, mailing notices directly to property owners, making project documents available for review at public repositories  </a:t>
            </a:r>
          </a:p>
          <a:p>
            <a:pPr>
              <a:spcBef>
                <a:spcPts val="768"/>
              </a:spcBef>
              <a:buClr>
                <a:srgbClr val="002060"/>
              </a:buClr>
            </a:pPr>
            <a:r>
              <a:rPr lang="en-US" sz="2000" b="1" dirty="0">
                <a:cs typeface="Times New Roman" panose="02020603050405020304" pitchFamily="18" charset="0"/>
              </a:rPr>
              <a:t>Proactive Public Outreach</a:t>
            </a:r>
            <a:endParaRPr lang="en-US" sz="1400" dirty="0">
              <a:cs typeface="Times New Roman" panose="02020603050405020304" pitchFamily="18" charset="0"/>
            </a:endParaRP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600" dirty="0">
                <a:cs typeface="Times New Roman" panose="02020603050405020304" pitchFamily="18" charset="0"/>
              </a:rPr>
              <a:t>Activities not necessarily required per law or regulation but benefit the public and allow INDOT to serve its customers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600" dirty="0">
                <a:cs typeface="Times New Roman" panose="02020603050405020304" pitchFamily="18" charset="0"/>
              </a:rPr>
              <a:t>Public meetings/Open Houses, website, newsletters, social media, communication to local news media, and small group meetings </a:t>
            </a:r>
          </a:p>
          <a:p>
            <a:pPr>
              <a:spcBef>
                <a:spcPts val="768"/>
              </a:spcBef>
              <a:buNone/>
            </a:pPr>
            <a:endParaRPr lang="en-US" dirty="0">
              <a:cs typeface="Times New Roman" pitchFamily="18" charset="0"/>
            </a:endParaRPr>
          </a:p>
          <a:p>
            <a:pPr>
              <a:spcBef>
                <a:spcPts val="768"/>
              </a:spcBef>
              <a:buNone/>
            </a:pPr>
            <a:endParaRPr lang="en-US" dirty="0"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5258492"/>
              </p:ext>
            </p:extLst>
          </p:nvPr>
        </p:nvGraphicFramePr>
        <p:xfrm>
          <a:off x="381000" y="4325453"/>
          <a:ext cx="9829800" cy="163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6016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10058400" cy="838200"/>
          </a:xfrm>
        </p:spPr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INDOT Public Involvement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4343400"/>
          </a:xfrm>
        </p:spPr>
        <p:txBody>
          <a:bodyPr/>
          <a:lstStyle/>
          <a:p>
            <a:pPr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2000" b="1" dirty="0">
                <a:cs typeface="Times New Roman" panose="02020603050405020304" pitchFamily="18" charset="0"/>
              </a:rPr>
              <a:t>INDOT and Federal Highway Administration Joint Agreement                                                                                 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1400" dirty="0">
                <a:cs typeface="Times New Roman" panose="02020603050405020304" pitchFamily="18" charset="0"/>
              </a:rPr>
              <a:t>Establish a jointly approved public involvement policy for projects receiving federal-aid as part of funding mechanism                                  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1400" dirty="0">
                <a:cs typeface="Times New Roman" panose="02020603050405020304" pitchFamily="18" charset="0"/>
              </a:rPr>
              <a:t>Develop criteria to determine which projects require public involvement</a:t>
            </a:r>
          </a:p>
          <a:p>
            <a:pPr lvl="1"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1400" dirty="0">
                <a:cs typeface="Times New Roman" panose="02020603050405020304" pitchFamily="18" charset="0"/>
              </a:rPr>
              <a:t>Projects that meet criteria undergo public involvement; proactive outreach encouraged for projects not meeting criteria 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1400" dirty="0">
                <a:cs typeface="Times New Roman" panose="02020603050405020304" pitchFamily="18" charset="0"/>
              </a:rPr>
              <a:t>Determine what the required public involvement activities will be for projects meeting the criteria</a:t>
            </a:r>
          </a:p>
          <a:p>
            <a:pPr lvl="1"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1400" dirty="0">
                <a:cs typeface="Times New Roman" panose="02020603050405020304" pitchFamily="18" charset="0"/>
              </a:rPr>
              <a:t>Determine the timing of when required public involvement must occur  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1400" dirty="0">
                <a:cs typeface="Times New Roman" panose="02020603050405020304" pitchFamily="18" charset="0"/>
              </a:rPr>
              <a:t>Perform PI activities, document activities performed, certify via signature when public involvement has been completed </a:t>
            </a:r>
          </a:p>
          <a:p>
            <a:pPr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2000" b="1" dirty="0">
                <a:cs typeface="Times New Roman" panose="02020603050405020304" pitchFamily="18" charset="0"/>
              </a:rPr>
              <a:t>Public Involvement Activities – required if project meets criteria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1400" dirty="0">
                <a:cs typeface="Times New Roman" panose="02020603050405020304" pitchFamily="18" charset="0"/>
              </a:rPr>
              <a:t>Level of impact a project may have on a community, the environment, historic properties/structures, residents, businesses                           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1400" dirty="0">
                <a:cs typeface="Times New Roman" panose="02020603050405020304" pitchFamily="18" charset="0"/>
              </a:rPr>
              <a:t>Activities include public hearings, publishing legal notices announcing proposed project, mailing notices directly to property owners, making project documents available for review at public repositories  </a:t>
            </a:r>
          </a:p>
          <a:p>
            <a:pPr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2000" b="1" dirty="0">
                <a:cs typeface="Times New Roman" panose="02020603050405020304" pitchFamily="18" charset="0"/>
              </a:rPr>
              <a:t>Proactive Public Involvement </a:t>
            </a:r>
            <a:r>
              <a:rPr lang="en-US" sz="1400" dirty="0">
                <a:cs typeface="Times New Roman" panose="02020603050405020304" pitchFamily="18" charset="0"/>
              </a:rPr>
              <a:t>       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1400" dirty="0">
                <a:cs typeface="Times New Roman" panose="02020603050405020304" pitchFamily="18" charset="0"/>
              </a:rPr>
              <a:t>Activities not necessarily required per law or regulation but benefit the public and allow INDOT to serve its customers</a:t>
            </a:r>
          </a:p>
          <a:p>
            <a:pPr lvl="1">
              <a:spcBef>
                <a:spcPts val="768"/>
              </a:spcBef>
              <a:buClr>
                <a:srgbClr val="002060"/>
              </a:buClr>
              <a:buSzPct val="100000"/>
            </a:pPr>
            <a:r>
              <a:rPr lang="en-US" sz="1400" dirty="0">
                <a:cs typeface="Times New Roman" panose="02020603050405020304" pitchFamily="18" charset="0"/>
              </a:rPr>
              <a:t>Public meetings/Open Houses, website, newsletters, social media, communication to local news media, small group meetings</a:t>
            </a:r>
            <a:endParaRPr lang="en-US" dirty="0"/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4208993"/>
              </p:ext>
            </p:extLst>
          </p:nvPr>
        </p:nvGraphicFramePr>
        <p:xfrm>
          <a:off x="457200" y="5128430"/>
          <a:ext cx="9829800" cy="16303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36619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24968" y="914400"/>
            <a:ext cx="5590032" cy="5715000"/>
          </a:xfrm>
        </p:spPr>
        <p:txBody>
          <a:bodyPr/>
          <a:lstStyle/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Proposal requires a </a:t>
            </a:r>
            <a:r>
              <a:rPr lang="en-US" sz="2000" u="sng" dirty="0">
                <a:cs typeface="Tahoma" pitchFamily="34" charset="0"/>
              </a:rPr>
              <a:t>one-half acre (0.5) or more</a:t>
            </a:r>
            <a:r>
              <a:rPr lang="en-US" sz="2000" dirty="0">
                <a:cs typeface="Tahoma" pitchFamily="34" charset="0"/>
              </a:rPr>
              <a:t> of permanent right-of-way</a:t>
            </a:r>
          </a:p>
          <a:p>
            <a:pPr marL="685800" lvl="2" indent="-219075" eaLnBrk="1" hangingPunct="1">
              <a:spcAft>
                <a:spcPts val="600"/>
              </a:spcAft>
              <a:buClr>
                <a:srgbClr val="002060"/>
              </a:buClr>
              <a:buSzPct val="100000"/>
              <a:defRPr/>
            </a:pPr>
            <a:r>
              <a:rPr lang="en-US" sz="1600" b="1" dirty="0">
                <a:solidFill>
                  <a:srgbClr val="FF0000"/>
                </a:solidFill>
                <a:cs typeface="Tahoma" pitchFamily="34" charset="0"/>
              </a:rPr>
              <a:t>Land purchased by INDOT for transportation improvement purposes </a:t>
            </a:r>
            <a:r>
              <a:rPr lang="en-US" sz="1200" b="1" dirty="0">
                <a:cs typeface="Tahoma" pitchFamily="34" charset="0"/>
              </a:rPr>
              <a:t>	   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Proposal substantially changes layout or functions of connecting roadways</a:t>
            </a:r>
          </a:p>
          <a:p>
            <a:pPr marL="685800" lvl="2" indent="-219075" eaLnBrk="1" hangingPunct="1">
              <a:spcAft>
                <a:spcPts val="600"/>
              </a:spcAft>
              <a:buClr>
                <a:srgbClr val="002060"/>
              </a:buClr>
              <a:buSzPct val="100000"/>
              <a:defRPr/>
            </a:pPr>
            <a:r>
              <a:rPr lang="en-US" sz="1600" b="1" dirty="0">
                <a:solidFill>
                  <a:srgbClr val="FF0000"/>
                </a:solidFill>
                <a:cs typeface="Tahoma" pitchFamily="34" charset="0"/>
              </a:rPr>
              <a:t>Example: An intersection conversion from a traditional intersection to a roundabout or median U-Turn may warrant public involvement 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Proposal has substantial adverse impact on abutting property</a:t>
            </a:r>
          </a:p>
          <a:p>
            <a:pPr marL="685800" lvl="2" indent="-219075" eaLnBrk="1" hangingPunct="1">
              <a:spcAft>
                <a:spcPts val="600"/>
              </a:spcAft>
              <a:buClr>
                <a:srgbClr val="002060"/>
              </a:buClr>
              <a:buSzPct val="100000"/>
              <a:defRPr/>
            </a:pPr>
            <a:r>
              <a:rPr lang="en-US" sz="1600" b="1" dirty="0">
                <a:solidFill>
                  <a:srgbClr val="FF0000"/>
                </a:solidFill>
                <a:cs typeface="Tahoma" pitchFamily="34" charset="0"/>
              </a:rPr>
              <a:t>Example: A multi-use trail project within close proximity of a residential area may pose an impact warranting public involvement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sz="2000" dirty="0">
                <a:cs typeface="Tahoma" pitchFamily="34" charset="0"/>
              </a:rPr>
              <a:t>Proposal has significant social, economic, environmental or other effects</a:t>
            </a:r>
          </a:p>
          <a:p>
            <a:pPr marL="685800" lvl="2" indent="-219075" eaLnBrk="1" hangingPunct="1">
              <a:buClr>
                <a:srgbClr val="002060"/>
              </a:buClr>
              <a:buSzPct val="100000"/>
              <a:defRPr/>
            </a:pPr>
            <a:r>
              <a:rPr lang="en-US" sz="1600" b="1" dirty="0">
                <a:solidFill>
                  <a:srgbClr val="FF0000"/>
                </a:solidFill>
                <a:cs typeface="Tahoma" pitchFamily="34" charset="0"/>
              </a:rPr>
              <a:t>Examples: a noise wall project, new interchange, projects impacting low income and minority populations, projects on new alignment   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buNone/>
              <a:defRPr/>
            </a:pP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marL="0" lvl="1" indent="0" eaLnBrk="1" hangingPunct="1">
              <a:buClr>
                <a:srgbClr val="3333CC"/>
              </a:buClr>
              <a:buSzPct val="60000"/>
              <a:buNone/>
              <a:defRPr/>
            </a:pPr>
            <a:r>
              <a:rPr lang="en-US" sz="16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marL="0" lvl="1" indent="0" eaLnBrk="1" hangingPunct="1">
              <a:buClr>
                <a:srgbClr val="3333CC"/>
              </a:buClr>
              <a:buSzPct val="60000"/>
              <a:buNone/>
              <a:defRPr/>
            </a:pPr>
            <a:r>
              <a:rPr lang="en-US" sz="1200" b="1" dirty="0">
                <a:latin typeface="Tahoma" pitchFamily="34" charset="0"/>
                <a:cs typeface="Tahoma" pitchFamily="34" charset="0"/>
              </a:rPr>
              <a:t>	</a:t>
            </a:r>
            <a:r>
              <a:rPr lang="en-US" b="1" dirty="0">
                <a:latin typeface="Tahoma" pitchFamily="34" charset="0"/>
                <a:cs typeface="Tahoma" pitchFamily="34" charset="0"/>
              </a:rPr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19800" y="914400"/>
            <a:ext cx="4800600" cy="5715000"/>
          </a:xfrm>
        </p:spPr>
        <p:txBody>
          <a:bodyPr/>
          <a:lstStyle/>
          <a:p>
            <a:pPr>
              <a:buClr>
                <a:srgbClr val="002060"/>
              </a:buClr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Proposal is determined by the Federal Highway Administration to warrant a public hearing</a:t>
            </a:r>
          </a:p>
          <a:p>
            <a:pPr lvl="1">
              <a:spcAft>
                <a:spcPts val="600"/>
              </a:spcAft>
              <a:buClr>
                <a:srgbClr val="002060"/>
              </a:buClr>
            </a:pPr>
            <a:r>
              <a:rPr lang="en-US" sz="16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Partnership agreement with INDOT as a majority of transportation improvement projects receive federal funding     </a:t>
            </a:r>
          </a:p>
          <a:p>
            <a:pPr>
              <a:buClr>
                <a:srgbClr val="002060"/>
              </a:buClr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Proposal is a Federal-aid highway project involving the bypassing of, or going through any city, town, community or proposal is for an interstate system</a:t>
            </a:r>
          </a:p>
          <a:p>
            <a:pPr>
              <a:buClr>
                <a:srgbClr val="002060"/>
              </a:buClr>
            </a:pP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Proposal involves impact to a historic structure and/or a cultural resource  </a:t>
            </a:r>
          </a:p>
          <a:p>
            <a:pPr lvl="1">
              <a:buClr>
                <a:srgbClr val="002060"/>
              </a:buClr>
            </a:pPr>
            <a:r>
              <a:rPr lang="en-US" sz="16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INDOT has partnership agreements with FHWA and various resources agencies (including historic preservation) which requires public involvement for projects when a historic bridge, property or structure is involved</a:t>
            </a:r>
          </a:p>
          <a:p>
            <a:pPr lvl="1">
              <a:buClr>
                <a:srgbClr val="002060"/>
              </a:buClr>
            </a:pPr>
            <a:r>
              <a:rPr lang="en-US" sz="16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Proposals involving potential impact to recreational properties (parks, school athletic fields) and areas of cultural, historical, archeological significance </a:t>
            </a:r>
          </a:p>
          <a:p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5448" y="0"/>
            <a:ext cx="11884152" cy="841248"/>
          </a:xfrm>
        </p:spPr>
        <p:txBody>
          <a:bodyPr/>
          <a:lstStyle/>
          <a:p>
            <a:r>
              <a:rPr lang="en-US" dirty="0"/>
              <a:t>PI Criteria – Projects Require Public Involvement If… </a:t>
            </a:r>
          </a:p>
        </p:txBody>
      </p:sp>
    </p:spTree>
    <p:extLst>
      <p:ext uri="{BB962C8B-B14F-4D97-AF65-F5344CB8AC3E}">
        <p14:creationId xmlns:p14="http://schemas.microsoft.com/office/powerpoint/2010/main" val="173690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03579" y="914400"/>
            <a:ext cx="5562600" cy="5257800"/>
          </a:xfrm>
        </p:spPr>
        <p:txBody>
          <a:bodyPr/>
          <a:lstStyle/>
          <a:p>
            <a:pPr>
              <a:spcBef>
                <a:spcPts val="768"/>
              </a:spcBef>
            </a:pPr>
            <a:r>
              <a:rPr lang="en-US" sz="2000" dirty="0">
                <a:cs typeface="Tahoma" pitchFamily="34" charset="0"/>
              </a:rPr>
              <a:t>For projects meeting PI criteria, requirements can be satisfied by: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Publishing a Planned Improvement Notice – Offering the opportunity to request a public hearing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Ensuring an environment document has been released for public involvement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Publishing legal notice </a:t>
            </a:r>
            <a:r>
              <a:rPr lang="en-US" sz="1400" u="sng" dirty="0">
                <a:cs typeface="Tahoma" pitchFamily="34" charset="0"/>
              </a:rPr>
              <a:t>two times</a:t>
            </a:r>
            <a:r>
              <a:rPr lang="en-US" sz="1400" dirty="0">
                <a:cs typeface="Tahoma" pitchFamily="34" charset="0"/>
              </a:rPr>
              <a:t> in most widely circulated paper(s); minority paper(s) in project area, when applicable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Performing stakeholder notification activities as notification should be sent to project stakeholders; mail to property owners within project area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Ensuring copies of environment document and preliminary design plans are available for public review at local repositories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71616" y="914400"/>
            <a:ext cx="4597021" cy="5257800"/>
          </a:xfrm>
        </p:spPr>
        <p:txBody>
          <a:bodyPr/>
          <a:lstStyle/>
          <a:p>
            <a:pPr marL="228600"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Minimum 15-day notice offers the public the opportunity to request hearing and/or express concerns regarding a proposed project </a:t>
            </a:r>
          </a:p>
          <a:p>
            <a:pPr marL="685800" lvl="2">
              <a:spcBef>
                <a:spcPts val="768"/>
              </a:spcBef>
              <a:buClr>
                <a:srgbClr val="002060"/>
              </a:buClr>
            </a:pPr>
            <a:r>
              <a:rPr lang="en-US" sz="1400" b="1" dirty="0">
                <a:cs typeface="Tahoma" pitchFamily="34" charset="0"/>
              </a:rPr>
              <a:t>If no hearing is held </a:t>
            </a:r>
            <a:r>
              <a:rPr lang="en-US" sz="1400" dirty="0">
                <a:cs typeface="Tahoma" pitchFamily="34" charset="0"/>
              </a:rPr>
              <a:t>– Concerns and comments </a:t>
            </a:r>
            <a:r>
              <a:rPr lang="en-US" sz="1400" u="sng" dirty="0">
                <a:cs typeface="Tahoma" pitchFamily="34" charset="0"/>
              </a:rPr>
              <a:t>must</a:t>
            </a:r>
            <a:r>
              <a:rPr lang="en-US" sz="1400" dirty="0">
                <a:cs typeface="Tahoma" pitchFamily="34" charset="0"/>
              </a:rPr>
              <a:t> be addressed prior to hearings certification</a:t>
            </a:r>
          </a:p>
          <a:p>
            <a:pPr marL="685800" lvl="2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INDOT project management teams work with impacted stakeholders to address concerns; stakeholder coordination is documented as part of public involvement process  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Public Involvement</a:t>
            </a:r>
          </a:p>
        </p:txBody>
      </p:sp>
      <p:graphicFrame>
        <p:nvGraphicFramePr>
          <p:cNvPr id="5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259892"/>
              </p:ext>
            </p:extLst>
          </p:nvPr>
        </p:nvGraphicFramePr>
        <p:xfrm>
          <a:off x="1447800" y="4343400"/>
          <a:ext cx="8915400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24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5867400" cy="5257800"/>
          </a:xfrm>
        </p:spPr>
        <p:txBody>
          <a:bodyPr/>
          <a:lstStyle/>
          <a:p>
            <a:pPr>
              <a:spcBef>
                <a:spcPts val="768"/>
              </a:spcBef>
              <a:buClr>
                <a:srgbClr val="002060"/>
              </a:buClr>
            </a:pPr>
            <a:r>
              <a:rPr lang="en-US" sz="2000" dirty="0">
                <a:cs typeface="Tahoma" pitchFamily="34" charset="0"/>
              </a:rPr>
              <a:t>For projects meeting PI criteria, requirements can be satisfied by: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Holding a public hearing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Publishing a Notice of Public Hearing – Announcement of public hearing (date, time, location, purpose)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Ensuring an environment document has been released for public involvement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Publishing legal notice </a:t>
            </a:r>
            <a:r>
              <a:rPr lang="en-US" sz="1400" u="sng" dirty="0">
                <a:cs typeface="Tahoma" pitchFamily="34" charset="0"/>
              </a:rPr>
              <a:t>two times</a:t>
            </a:r>
            <a:r>
              <a:rPr lang="en-US" sz="1400" dirty="0">
                <a:cs typeface="Tahoma" pitchFamily="34" charset="0"/>
              </a:rPr>
              <a:t> in most widely circulated paper(s); minority paper(s) in project area, when applicable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Performing stakeholder notification as notification should be sent to project stakeholders (via mail and/or email); mail to property owners within project area   </a:t>
            </a:r>
          </a:p>
          <a:p>
            <a:pPr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Ensuring copies of environment document and preliminary design plans are available for public review at local repositories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248400" y="914400"/>
            <a:ext cx="4419600" cy="5257800"/>
          </a:xfrm>
        </p:spPr>
        <p:txBody>
          <a:bodyPr/>
          <a:lstStyle/>
          <a:p>
            <a:pPr marL="228600" lvl="1">
              <a:spcBef>
                <a:spcPts val="768"/>
              </a:spcBef>
              <a:buClr>
                <a:srgbClr val="002060"/>
              </a:buClr>
            </a:pPr>
            <a:r>
              <a:rPr lang="en-US" sz="1400" dirty="0">
                <a:cs typeface="Tahoma" pitchFamily="34" charset="0"/>
              </a:rPr>
              <a:t>Minimum 15-day notice offers the public the opportunity to request hearing and/or express concerns regarding a proposed project </a:t>
            </a:r>
          </a:p>
          <a:p>
            <a:pPr marL="630238" lvl="2">
              <a:spcBef>
                <a:spcPts val="768"/>
              </a:spcBef>
              <a:buClr>
                <a:srgbClr val="002060"/>
              </a:buClr>
            </a:pPr>
            <a:r>
              <a:rPr lang="en-US" sz="1400" b="1" dirty="0">
                <a:cs typeface="Tahoma" pitchFamily="34" charset="0"/>
              </a:rPr>
              <a:t>If hearing is held</a:t>
            </a:r>
            <a:r>
              <a:rPr lang="en-US" sz="1400" dirty="0">
                <a:cs typeface="Tahoma" pitchFamily="34" charset="0"/>
              </a:rPr>
              <a:t> – A hearing transcript is prepared, public involvement requirements certified </a:t>
            </a:r>
            <a:r>
              <a:rPr lang="en-US" sz="1400" u="sng" dirty="0">
                <a:cs typeface="Tahoma" pitchFamily="34" charset="0"/>
              </a:rPr>
              <a:t>THEN</a:t>
            </a:r>
            <a:r>
              <a:rPr lang="en-US" sz="1400" dirty="0">
                <a:cs typeface="Tahoma" pitchFamily="34" charset="0"/>
              </a:rPr>
              <a:t> comments must be addressed as part of final environmental document. Project stakeholders are notified of project decision. 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INDOT Public Involvement</a:t>
            </a:r>
          </a:p>
        </p:txBody>
      </p:sp>
      <p:graphicFrame>
        <p:nvGraphicFramePr>
          <p:cNvPr id="6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4504563"/>
              </p:ext>
            </p:extLst>
          </p:nvPr>
        </p:nvGraphicFramePr>
        <p:xfrm>
          <a:off x="1068506" y="4419600"/>
          <a:ext cx="10159621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36640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Third Phase Necessary to Deliver a Project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715000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cs typeface="Tahoma" pitchFamily="34" charset="0"/>
              </a:rPr>
              <a:t>Planning &amp; Programming (Project Selection)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Call for Projects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Early Consultation Meetings Process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Review &amp; consider project proposals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solidFill>
                  <a:srgbClr val="FF0000"/>
                </a:solidFill>
                <a:cs typeface="Tahoma" pitchFamily="34" charset="0"/>
              </a:rPr>
              <a:t>Public Involvement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Select projects to accept into production </a:t>
            </a:r>
          </a:p>
          <a:p>
            <a:pPr marL="0" lvl="2" indent="0">
              <a:buNone/>
            </a:pPr>
            <a:endParaRPr lang="en-US" sz="1200" dirty="0">
              <a:cs typeface="Tahoma" pitchFamily="34" charset="0"/>
            </a:endParaRP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2000" b="1" u="sng" dirty="0">
                <a:cs typeface="Tahoma" pitchFamily="34" charset="0"/>
              </a:rPr>
              <a:t>Project Development</a:t>
            </a:r>
          </a:p>
          <a:p>
            <a:pPr marL="0" lvl="1" indent="0">
              <a:lnSpc>
                <a:spcPct val="70000"/>
              </a:lnSpc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1400" dirty="0">
                <a:cs typeface="Tahoma" pitchFamily="34" charset="0"/>
              </a:rPr>
              <a:t>Preliminary Engineering </a:t>
            </a:r>
          </a:p>
          <a:p>
            <a:pPr marL="0" lvl="1" indent="0">
              <a:lnSpc>
                <a:spcPct val="70000"/>
              </a:lnSpc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1400" dirty="0">
                <a:cs typeface="Tahoma" pitchFamily="34" charset="0"/>
              </a:rPr>
              <a:t>Environmental  </a:t>
            </a:r>
          </a:p>
          <a:p>
            <a:pPr marL="0" lvl="1" indent="0">
              <a:lnSpc>
                <a:spcPct val="70000"/>
              </a:lnSpc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1400" dirty="0">
                <a:solidFill>
                  <a:srgbClr val="FF0000"/>
                </a:solidFill>
                <a:cs typeface="Tahoma" pitchFamily="34" charset="0"/>
              </a:rPr>
              <a:t>Public Involvement </a:t>
            </a:r>
          </a:p>
          <a:p>
            <a:pPr marL="0" lvl="1" indent="0">
              <a:lnSpc>
                <a:spcPct val="70000"/>
              </a:lnSpc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1400" dirty="0">
                <a:cs typeface="Tahoma" pitchFamily="34" charset="0"/>
              </a:rPr>
              <a:t>Design</a:t>
            </a:r>
          </a:p>
          <a:p>
            <a:pPr marL="0" lvl="1" indent="0">
              <a:lnSpc>
                <a:spcPct val="70000"/>
              </a:lnSpc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1400" dirty="0">
                <a:cs typeface="Tahoma" pitchFamily="34" charset="0"/>
              </a:rPr>
              <a:t>Real Estate</a:t>
            </a:r>
          </a:p>
          <a:p>
            <a:pPr marL="0" lvl="2" indent="0">
              <a:buSzPct val="60000"/>
              <a:buNone/>
            </a:pPr>
            <a:endParaRPr lang="en-US" sz="1200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sz="2000" b="1" u="sng" dirty="0">
                <a:cs typeface="Tahoma" pitchFamily="34" charset="0"/>
              </a:rPr>
              <a:t>Project Delivery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Letting – accept bids from contractors to construct project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solidFill>
                  <a:srgbClr val="FF0000"/>
                </a:solidFill>
                <a:cs typeface="Tahoma" pitchFamily="34" charset="0"/>
              </a:rPr>
              <a:t>Public Outreach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Construction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Maintenance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US" sz="1400" dirty="0">
                <a:cs typeface="Tahoma" pitchFamily="34" charset="0"/>
              </a:rPr>
              <a:t>Operations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Picture 1" descr="District Mappt.PNG">
            <a:extLst>
              <a:ext uri="{FF2B5EF4-FFF2-40B4-BE49-F238E27FC236}">
                <a16:creationId xmlns:a16="http://schemas.microsoft.com/office/drawing/2014/main" id="{2D9700F7-33EE-41D1-AC93-4F772B8D44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914400"/>
            <a:ext cx="3124200" cy="47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74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43025"/>
            <a:ext cx="5181600" cy="38862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4995333" cy="280987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Involvement at INDOT</a:t>
            </a:r>
          </a:p>
        </p:txBody>
      </p:sp>
    </p:spTree>
    <p:extLst>
      <p:ext uri="{BB962C8B-B14F-4D97-AF65-F5344CB8AC3E}">
        <p14:creationId xmlns:p14="http://schemas.microsoft.com/office/powerpoint/2010/main" val="42423993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43025"/>
            <a:ext cx="5257800" cy="394335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Involvement at INDOT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905000"/>
            <a:ext cx="4995333" cy="2809875"/>
          </a:xfrm>
        </p:spPr>
      </p:pic>
    </p:spTree>
    <p:extLst>
      <p:ext uri="{BB962C8B-B14F-4D97-AF65-F5344CB8AC3E}">
        <p14:creationId xmlns:p14="http://schemas.microsoft.com/office/powerpoint/2010/main" val="22286052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9724"/>
            <a:ext cx="5105400" cy="338232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99724"/>
            <a:ext cx="5023449" cy="3328035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Involvement at INDOT </a:t>
            </a:r>
          </a:p>
        </p:txBody>
      </p:sp>
    </p:spTree>
    <p:extLst>
      <p:ext uri="{BB962C8B-B14F-4D97-AF65-F5344CB8AC3E}">
        <p14:creationId xmlns:p14="http://schemas.microsoft.com/office/powerpoint/2010/main" val="108888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99724"/>
            <a:ext cx="5106839" cy="338328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599724"/>
            <a:ext cx="5089380" cy="338328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Involvement at INDOT </a:t>
            </a:r>
          </a:p>
        </p:txBody>
      </p:sp>
    </p:spTree>
    <p:extLst>
      <p:ext uri="{BB962C8B-B14F-4D97-AF65-F5344CB8AC3E}">
        <p14:creationId xmlns:p14="http://schemas.microsoft.com/office/powerpoint/2010/main" val="3301174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7348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INDOT Public Involvement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0515600" cy="5257800"/>
          </a:xfrm>
        </p:spPr>
        <p:txBody>
          <a:bodyPr rtlCol="0">
            <a:normAutofit/>
          </a:bodyPr>
          <a:lstStyle/>
          <a:p>
            <a:pPr eaLnBrk="1" hangingPunct="1">
              <a:spcBef>
                <a:spcPts val="600"/>
              </a:spcBef>
              <a:defRPr/>
            </a:pPr>
            <a:r>
              <a:rPr lang="en-US" sz="2200" dirty="0">
                <a:cs typeface="Times New Roman" panose="02020603050405020304" pitchFamily="18" charset="0"/>
              </a:rPr>
              <a:t>INDOT Website:   </a:t>
            </a:r>
            <a:r>
              <a:rPr lang="en-US" sz="2400" dirty="0">
                <a:cs typeface="Times New Roman" panose="02020603050405020304" pitchFamily="18" charset="0"/>
                <a:hlinkClick r:id="rId3"/>
              </a:rPr>
              <a:t>http://www.in.gov/indot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en-US" sz="2200" dirty="0">
                <a:cs typeface="Times New Roman" panose="02020603050405020304" pitchFamily="18" charset="0"/>
              </a:rPr>
              <a:t>Metropolitan Planning Organizations:	</a:t>
            </a:r>
            <a:r>
              <a:rPr lang="en-US" sz="2400" i="1" dirty="0">
                <a:cs typeface="Times New Roman" panose="02020603050405020304" pitchFamily="18" charset="0"/>
                <a:hlinkClick r:id="rId4"/>
              </a:rPr>
              <a:t>www.indianampo.com</a:t>
            </a:r>
            <a:endParaRPr lang="en-US" sz="2400" i="1" dirty="0"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  <a:defRPr/>
            </a:pPr>
            <a:r>
              <a:rPr lang="en-US" sz="2200" dirty="0">
                <a:cs typeface="Times New Roman" panose="02020603050405020304" pitchFamily="18" charset="0"/>
              </a:rPr>
              <a:t>Rural/Regional Planning Organizations:</a:t>
            </a:r>
          </a:p>
          <a:p>
            <a:pPr lvl="1" eaLnBrk="1" hangingPunct="1">
              <a:spcBef>
                <a:spcPts val="600"/>
              </a:spcBef>
              <a:defRPr/>
            </a:pPr>
            <a:r>
              <a:rPr lang="en-US" sz="1800" dirty="0">
                <a:cs typeface="Times New Roman" panose="02020603050405020304" pitchFamily="18" charset="0"/>
              </a:rPr>
              <a:t>Indiana Association of Regional Councils:   </a:t>
            </a:r>
            <a:r>
              <a:rPr lang="en-US" sz="2000" dirty="0">
                <a:cs typeface="Times New Roman" panose="02020603050405020304" pitchFamily="18" charset="0"/>
                <a:hlinkClick r:id="rId5"/>
              </a:rPr>
              <a:t>http://www.iarc.cc</a:t>
            </a:r>
            <a:r>
              <a:rPr lang="en-US" sz="2000" dirty="0">
                <a:cs typeface="Times New Roman" panose="02020603050405020304" pitchFamily="18" charset="0"/>
              </a:rPr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9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cs typeface="Times New Roman" panose="02020603050405020304" pitchFamily="18" charset="0"/>
              </a:rPr>
              <a:t>Phases Necessary to Deliver a Project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>
              <a:buNone/>
            </a:pPr>
            <a:r>
              <a:rPr lang="en-US" sz="3600" b="1" u="sng" dirty="0">
                <a:cs typeface="Tahoma" pitchFamily="34" charset="0"/>
              </a:rPr>
              <a:t>Planning &amp; Programming (Project Selection)</a:t>
            </a:r>
          </a:p>
          <a:p>
            <a:pPr marL="0" indent="0">
              <a:buNone/>
            </a:pPr>
            <a:r>
              <a:rPr lang="en-US" sz="2500" dirty="0">
                <a:cs typeface="Tahoma" pitchFamily="34" charset="0"/>
              </a:rPr>
              <a:t>Call for Projects</a:t>
            </a:r>
          </a:p>
          <a:p>
            <a:pPr marL="0" indent="0">
              <a:buNone/>
            </a:pPr>
            <a:r>
              <a:rPr lang="en-US" sz="2500" dirty="0">
                <a:cs typeface="Tahoma" pitchFamily="34" charset="0"/>
              </a:rPr>
              <a:t>Early Consultation Meetings Process</a:t>
            </a:r>
          </a:p>
          <a:p>
            <a:pPr marL="0" indent="0">
              <a:buNone/>
            </a:pPr>
            <a:r>
              <a:rPr lang="en-US" sz="2500" dirty="0">
                <a:cs typeface="Tahoma" pitchFamily="34" charset="0"/>
              </a:rPr>
              <a:t>Review &amp; consider project proposals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FF0000"/>
                </a:solidFill>
                <a:cs typeface="Tahoma" pitchFamily="34" charset="0"/>
              </a:rPr>
              <a:t>Public Involvement   </a:t>
            </a:r>
          </a:p>
          <a:p>
            <a:pPr marL="0" indent="0">
              <a:buNone/>
            </a:pPr>
            <a:r>
              <a:rPr lang="en-US" sz="2500" dirty="0">
                <a:cs typeface="Tahoma" pitchFamily="34" charset="0"/>
              </a:rPr>
              <a:t>Select projects to accept into production </a:t>
            </a:r>
          </a:p>
          <a:p>
            <a:pPr marL="914400" lvl="2" indent="0">
              <a:buNone/>
            </a:pPr>
            <a:endParaRPr lang="en-US" sz="1800" dirty="0">
              <a:cs typeface="Tahoma" pitchFamily="34" charset="0"/>
            </a:endParaRP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3600" b="1" u="sng" dirty="0">
                <a:cs typeface="Tahoma" pitchFamily="34" charset="0"/>
              </a:rPr>
              <a:t>Project Development</a:t>
            </a:r>
          </a:p>
          <a:p>
            <a:pPr marL="0" lvl="1" indent="0"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2500" dirty="0">
                <a:cs typeface="Tahoma" pitchFamily="34" charset="0"/>
              </a:rPr>
              <a:t>Preliminary Engineering </a:t>
            </a: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2500" dirty="0">
                <a:cs typeface="Tahoma" pitchFamily="34" charset="0"/>
              </a:rPr>
              <a:t>Environmental  </a:t>
            </a: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2500" b="1" dirty="0">
                <a:solidFill>
                  <a:srgbClr val="FF0000"/>
                </a:solidFill>
                <a:cs typeface="Tahoma" pitchFamily="34" charset="0"/>
              </a:rPr>
              <a:t>Public Involvement </a:t>
            </a: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2500" dirty="0">
                <a:cs typeface="Tahoma" pitchFamily="34" charset="0"/>
              </a:rPr>
              <a:t>Design</a:t>
            </a: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2500" dirty="0">
                <a:cs typeface="Tahoma" pitchFamily="34" charset="0"/>
              </a:rPr>
              <a:t>Real Estate</a:t>
            </a:r>
          </a:p>
          <a:p>
            <a:pPr marL="400050" lvl="2" indent="0">
              <a:buSzPct val="60000"/>
              <a:buNone/>
            </a:pPr>
            <a:endParaRPr lang="en-US" sz="1800" dirty="0">
              <a:cs typeface="Tahoma" pitchFamily="34" charset="0"/>
            </a:endParaRPr>
          </a:p>
          <a:p>
            <a:pPr marL="0" indent="0">
              <a:buNone/>
            </a:pPr>
            <a:r>
              <a:rPr lang="en-US" sz="3600" b="1" u="sng" dirty="0">
                <a:cs typeface="Tahoma" pitchFamily="34" charset="0"/>
              </a:rPr>
              <a:t>Project Delivery</a:t>
            </a:r>
          </a:p>
          <a:p>
            <a:pPr marL="0" indent="0">
              <a:buNone/>
            </a:pPr>
            <a:r>
              <a:rPr lang="en-US" sz="2500" dirty="0">
                <a:cs typeface="Tahoma" pitchFamily="34" charset="0"/>
              </a:rPr>
              <a:t>Letting – accept bids from contractors to construct a project </a:t>
            </a:r>
          </a:p>
          <a:p>
            <a:pPr marL="0" indent="0">
              <a:buNone/>
            </a:pPr>
            <a:r>
              <a:rPr lang="en-US" sz="2500" b="1" dirty="0">
                <a:solidFill>
                  <a:srgbClr val="FF0000"/>
                </a:solidFill>
                <a:cs typeface="Tahoma" pitchFamily="34" charset="0"/>
              </a:rPr>
              <a:t>Public Involvement </a:t>
            </a:r>
          </a:p>
          <a:p>
            <a:pPr marL="0" indent="0">
              <a:buNone/>
            </a:pPr>
            <a:r>
              <a:rPr lang="en-US" sz="2500" dirty="0">
                <a:cs typeface="Tahoma" pitchFamily="34" charset="0"/>
              </a:rPr>
              <a:t>Construction</a:t>
            </a:r>
          </a:p>
          <a:p>
            <a:pPr marL="0" indent="0">
              <a:buNone/>
            </a:pPr>
            <a:r>
              <a:rPr lang="en-US" sz="2500" dirty="0">
                <a:cs typeface="Tahoma" pitchFamily="34" charset="0"/>
              </a:rPr>
              <a:t>Maintenance</a:t>
            </a:r>
          </a:p>
          <a:p>
            <a:pPr marL="0" indent="0">
              <a:buNone/>
            </a:pPr>
            <a:r>
              <a:rPr lang="en-US" sz="2500" dirty="0">
                <a:cs typeface="Tahoma" pitchFamily="34" charset="0"/>
              </a:rPr>
              <a:t>Operation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Picture 1" descr="District Mappt.PNG">
            <a:extLst>
              <a:ext uri="{FF2B5EF4-FFF2-40B4-BE49-F238E27FC236}">
                <a16:creationId xmlns:a16="http://schemas.microsoft.com/office/drawing/2014/main" id="{85532AEC-17DA-4EF8-9BDA-0AF9523C38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914400"/>
            <a:ext cx="3124200" cy="47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0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914400"/>
            <a:ext cx="102870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u="sng" dirty="0">
                <a:cs typeface="Times New Roman" panose="02020603050405020304" pitchFamily="18" charset="0"/>
              </a:rPr>
              <a:t>Provide input critical to transportation decision making   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228600" y="1562101"/>
            <a:ext cx="4495800" cy="4525963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Local Officials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MPOs</a:t>
            </a:r>
            <a:r>
              <a:rPr lang="en-US" b="1" dirty="0">
                <a:cs typeface="Tahoma" pitchFamily="34" charset="0"/>
              </a:rPr>
              <a:t> / </a:t>
            </a:r>
            <a:r>
              <a:rPr lang="en-US" dirty="0">
                <a:cs typeface="Tahoma" pitchFamily="34" charset="0"/>
              </a:rPr>
              <a:t>RPOs</a:t>
            </a:r>
            <a:endParaRPr lang="en-US" b="1" dirty="0">
              <a:cs typeface="Tahoma" pitchFamily="34" charset="0"/>
            </a:endParaRP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FHWA / FTA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ADA advocates &amp; stakeholders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Bike and Pedestrian planning organizations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Parks and recreational lands (Trails)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Local school corporation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LEP populations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Healthcare industries 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Historic preservation groups</a:t>
            </a:r>
          </a:p>
          <a:p>
            <a:pPr marL="347472" lvl="1" indent="-347472" eaLnBrk="1" hangingPunct="1">
              <a:buClr>
                <a:srgbClr val="3333CC"/>
              </a:buClr>
              <a:buSzPct val="60000"/>
              <a:buNone/>
              <a:defRPr/>
            </a:pPr>
            <a:r>
              <a:rPr lang="en-US" b="1" dirty="0">
                <a:latin typeface="Tahoma" pitchFamily="34" charset="0"/>
                <a:cs typeface="Tahoma" pitchFamily="34" charset="0"/>
              </a:rPr>
              <a:t>		  	         </a:t>
            </a:r>
            <a:r>
              <a:rPr lang="en-US" sz="2800" b="1" dirty="0">
                <a:latin typeface="Tahoma" pitchFamily="34" charset="0"/>
                <a:cs typeface="Tahoma" pitchFamily="34" charset="0"/>
              </a:rPr>
              <a:t>	</a:t>
            </a:r>
            <a:endParaRPr lang="en-US" sz="2800" dirty="0"/>
          </a:p>
          <a:p>
            <a:pPr lvl="1">
              <a:defRPr/>
            </a:pPr>
            <a:endParaRPr lang="en-US" dirty="0"/>
          </a:p>
          <a:p>
            <a:pPr>
              <a:buFont typeface="Wingdings" pitchFamily="2" charset="2"/>
              <a:buNone/>
              <a:defRPr/>
            </a:pPr>
            <a:r>
              <a:rPr lang="en-US" dirty="0"/>
              <a:t> 	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724400" y="1552780"/>
            <a:ext cx="5943600" cy="4525963"/>
          </a:xfrm>
        </p:spPr>
        <p:txBody>
          <a:bodyPr/>
          <a:lstStyle/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Transit (bus, rail)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Traditionally underserved populations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Environmental Justice, minority, Title VI</a:t>
            </a:r>
            <a:r>
              <a:rPr lang="en-US" b="1" dirty="0">
                <a:cs typeface="Tahoma" pitchFamily="34" charset="0"/>
              </a:rPr>
              <a:t>	      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Freight logistics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Community organizations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Economic development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Emergency Services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Law Enforcement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Resource Agencies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Elected officials </a:t>
            </a:r>
          </a:p>
          <a:p>
            <a:pPr marL="228600" lvl="1" eaLnBrk="1" hangingPunct="1">
              <a:buClr>
                <a:srgbClr val="002060"/>
              </a:buClr>
              <a:buSzPct val="100000"/>
              <a:defRPr/>
            </a:pPr>
            <a:r>
              <a:rPr lang="en-US" dirty="0">
                <a:cs typeface="Tahoma" pitchFamily="34" charset="0"/>
              </a:rPr>
              <a:t>Farming industries </a:t>
            </a:r>
          </a:p>
          <a:p>
            <a:pPr marL="0" indent="0" eaLnBrk="1" hangingPunct="1">
              <a:buNone/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8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ea typeface="+mj-ea"/>
              <a:cs typeface="Tahom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61544"/>
            <a:ext cx="98298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400" dirty="0">
                <a:solidFill>
                  <a:srgbClr val="002060"/>
                </a:solidFill>
                <a:latin typeface="+mj-lt"/>
                <a:ea typeface="+mj-ea"/>
                <a:cs typeface="Times New Roman" panose="02020603050405020304" pitchFamily="18" charset="0"/>
              </a:rPr>
              <a:t>Transportation Stakeholders</a:t>
            </a:r>
          </a:p>
        </p:txBody>
      </p:sp>
    </p:spTree>
    <p:extLst>
      <p:ext uri="{BB962C8B-B14F-4D97-AF65-F5344CB8AC3E}">
        <p14:creationId xmlns:p14="http://schemas.microsoft.com/office/powerpoint/2010/main" val="365613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0"/>
            <a:ext cx="10058400" cy="838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dirty="0">
                <a:cs typeface="Times New Roman" panose="02020603050405020304" pitchFamily="18" charset="0"/>
              </a:rPr>
              <a:t>How to Get Plugged In   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914400"/>
            <a:ext cx="10534650" cy="5867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2000" b="1" u="sng" dirty="0">
                <a:cs typeface="Tahoma" pitchFamily="34" charset="0"/>
              </a:rPr>
              <a:t>INDOT Website  </a:t>
            </a:r>
          </a:p>
          <a:p>
            <a:pPr lvl="1"/>
            <a:r>
              <a:rPr lang="en-US" sz="1800" dirty="0">
                <a:cs typeface="Tahoma" pitchFamily="34" charset="0"/>
              </a:rPr>
              <a:t>Information regarding agency programs </a:t>
            </a:r>
          </a:p>
          <a:p>
            <a:pPr lvl="1"/>
            <a:r>
              <a:rPr lang="en-US" sz="1800" dirty="0">
                <a:cs typeface="Tahoma" pitchFamily="34" charset="0"/>
              </a:rPr>
              <a:t>Project specific webpages  </a:t>
            </a:r>
          </a:p>
          <a:p>
            <a:pPr lvl="1"/>
            <a:r>
              <a:rPr lang="en-US" sz="1800" dirty="0">
                <a:cs typeface="Tahoma" pitchFamily="34" charset="0"/>
              </a:rPr>
              <a:t>Subscription opportunities to receive topic specific notification</a:t>
            </a:r>
          </a:p>
          <a:p>
            <a:pPr lvl="2"/>
            <a:r>
              <a:rPr lang="en-US" sz="1400" dirty="0">
                <a:cs typeface="Tahoma" pitchFamily="34" charset="0"/>
              </a:rPr>
              <a:t>GovDelivery – Tool used to send topic-specific messages to stakeholders </a:t>
            </a:r>
          </a:p>
          <a:p>
            <a:pPr lvl="1"/>
            <a:r>
              <a:rPr lang="en-US" sz="1800" dirty="0">
                <a:cs typeface="Tahoma" pitchFamily="34" charset="0"/>
              </a:rPr>
              <a:t>Social media engagement   </a:t>
            </a:r>
          </a:p>
          <a:p>
            <a:pPr lvl="1"/>
            <a:r>
              <a:rPr lang="en-US" sz="1800" dirty="0">
                <a:cs typeface="Tahoma" pitchFamily="34" charset="0"/>
                <a:hlinkClick r:id="rId3"/>
              </a:rPr>
              <a:t>http://www.in.gov/indot</a:t>
            </a:r>
            <a:r>
              <a:rPr lang="en-US" sz="1800" dirty="0">
                <a:cs typeface="Tahoma" pitchFamily="34" charset="0"/>
              </a:rPr>
              <a:t> </a:t>
            </a:r>
          </a:p>
          <a:p>
            <a:r>
              <a:rPr lang="en-US" sz="2000" b="1" u="sng" dirty="0">
                <a:cs typeface="Tahoma" pitchFamily="34" charset="0"/>
              </a:rPr>
              <a:t>INDOT District Offices  </a:t>
            </a:r>
          </a:p>
          <a:p>
            <a:pPr lvl="1"/>
            <a:r>
              <a:rPr lang="en-US" sz="1800" dirty="0">
                <a:cs typeface="Tahoma" pitchFamily="34" charset="0"/>
              </a:rPr>
              <a:t>Contact and/or visit the INDOT District Office</a:t>
            </a:r>
          </a:p>
          <a:p>
            <a:pPr lvl="1"/>
            <a:r>
              <a:rPr lang="en-US" sz="1800" dirty="0">
                <a:cs typeface="Tahoma" pitchFamily="34" charset="0"/>
              </a:rPr>
              <a:t>Six district office locations throughout the state  </a:t>
            </a:r>
          </a:p>
          <a:p>
            <a:pPr lvl="1"/>
            <a:r>
              <a:rPr lang="en-US" sz="1800" dirty="0">
                <a:cs typeface="Tahoma" pitchFamily="34" charset="0"/>
              </a:rPr>
              <a:t>Customer Service Center  </a:t>
            </a:r>
          </a:p>
          <a:p>
            <a:pPr lvl="2"/>
            <a:r>
              <a:rPr lang="en-US" sz="1600" dirty="0">
                <a:cs typeface="Tahoma" pitchFamily="34" charset="0"/>
              </a:rPr>
              <a:t>Toll-Free Telephone Number</a:t>
            </a:r>
          </a:p>
          <a:p>
            <a:pPr lvl="2"/>
            <a:r>
              <a:rPr lang="en-US" sz="1600" dirty="0">
                <a:cs typeface="Tahoma" pitchFamily="34" charset="0"/>
              </a:rPr>
              <a:t>Email </a:t>
            </a:r>
          </a:p>
          <a:p>
            <a:pPr lvl="2"/>
            <a:r>
              <a:rPr lang="en-US" sz="1600" dirty="0">
                <a:cs typeface="Tahoma" pitchFamily="34" charset="0"/>
              </a:rPr>
              <a:t>Inquiries made to service center are documented and response times are tracked to ensure a timely response  </a:t>
            </a:r>
          </a:p>
          <a:p>
            <a:r>
              <a:rPr lang="en-US" sz="2000" b="1" u="sng" dirty="0">
                <a:cs typeface="Tahoma" pitchFamily="34" charset="0"/>
              </a:rPr>
              <a:t>Partners in Transportation Planning </a:t>
            </a:r>
          </a:p>
          <a:p>
            <a:pPr lvl="1"/>
            <a:r>
              <a:rPr lang="en-US" sz="1800" dirty="0">
                <a:cs typeface="Tahoma" pitchFamily="34" charset="0"/>
              </a:rPr>
              <a:t>Federal Highway Administration (FHWA), Federal Transit Administration (FTA)</a:t>
            </a:r>
          </a:p>
          <a:p>
            <a:pPr lvl="1"/>
            <a:r>
              <a:rPr lang="en-US" sz="1800" dirty="0">
                <a:cs typeface="Tahoma" pitchFamily="34" charset="0"/>
              </a:rPr>
              <a:t>Metropolitan Planning Organizations  ̶  MPOs</a:t>
            </a:r>
          </a:p>
          <a:p>
            <a:pPr lvl="1"/>
            <a:r>
              <a:rPr lang="en-US" sz="1800" dirty="0">
                <a:cs typeface="Tahoma" pitchFamily="34" charset="0"/>
              </a:rPr>
              <a:t>Rural or Regional Planning Organizations  ̶  RPOs </a:t>
            </a:r>
            <a:endParaRPr lang="en-US" sz="1800" b="1" u="sng" dirty="0">
              <a:cs typeface="Tahoma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  <a:endParaRPr lang="en-US" sz="1600" dirty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333CC"/>
              </a:buClr>
              <a:buSzPct val="60000"/>
              <a:buNone/>
            </a:pPr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/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8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ea typeface="+mj-ea"/>
              <a:cs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90601"/>
            <a:ext cx="3981450" cy="392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3899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0"/>
            <a:ext cx="9803856" cy="8184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dirty="0">
                <a:cs typeface="Times New Roman" panose="02020603050405020304" pitchFamily="18" charset="0"/>
              </a:rPr>
              <a:t>Stakeholder Engagement at INDOT   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2209800" y="1836329"/>
            <a:ext cx="83058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endParaRPr lang="en-US" sz="1200" b="1" dirty="0"/>
          </a:p>
          <a:p>
            <a:pPr lvl="1">
              <a:buClr>
                <a:srgbClr val="3333CC"/>
              </a:buClr>
              <a:buSzPct val="60000"/>
              <a:buNone/>
            </a:pPr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/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8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ea typeface="+mj-ea"/>
              <a:cs typeface="Tahom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3198" y="3772281"/>
            <a:ext cx="3282696" cy="25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198" y="1066802"/>
            <a:ext cx="3285157" cy="2339338"/>
          </a:xfrm>
          <a:prstGeom prst="rect">
            <a:avLst/>
          </a:prstGeom>
        </p:spPr>
      </p:pic>
      <p:pic>
        <p:nvPicPr>
          <p:cNvPr id="9" name="Picture 8" descr="\\state.in.us\file1\INDOT\Home\PECLARK\Seymour Open House-10.jpg"/>
          <p:cNvPicPr preferRelativeResize="0"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345" y="1085090"/>
            <a:ext cx="3581400" cy="2397403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5" y="3771901"/>
            <a:ext cx="3584448" cy="2397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istrict Mappt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24326" y="1066802"/>
            <a:ext cx="3155006" cy="541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4848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6"/>
          <p:cNvSpPr>
            <a:spLocks noGrp="1"/>
          </p:cNvSpPr>
          <p:nvPr>
            <p:ph type="title"/>
          </p:nvPr>
        </p:nvSpPr>
        <p:spPr bwMode="auto">
          <a:xfrm>
            <a:off x="152400" y="0"/>
            <a:ext cx="118872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First Phase Necessary to Deliver a Project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914400"/>
            <a:ext cx="11887200" cy="5867400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r>
              <a:rPr lang="en-US" sz="8000" b="1" u="sng" dirty="0">
                <a:cs typeface="Times New Roman" panose="02020603050405020304" pitchFamily="18" charset="0"/>
              </a:rPr>
              <a:t>Planning &amp; Programming (Project Selection)</a:t>
            </a:r>
          </a:p>
          <a:p>
            <a:pPr marL="0" indent="0">
              <a:buNone/>
            </a:pPr>
            <a:r>
              <a:rPr lang="en-US" sz="5600" dirty="0">
                <a:cs typeface="Times New Roman" panose="02020603050405020304" pitchFamily="18" charset="0"/>
              </a:rPr>
              <a:t>Call for Projects</a:t>
            </a:r>
          </a:p>
          <a:p>
            <a:pPr marL="0" indent="0">
              <a:buNone/>
            </a:pPr>
            <a:r>
              <a:rPr lang="en-US" sz="5600" dirty="0">
                <a:cs typeface="Times New Roman" panose="02020603050405020304" pitchFamily="18" charset="0"/>
              </a:rPr>
              <a:t>Early Consultation Meetings Process</a:t>
            </a:r>
          </a:p>
          <a:p>
            <a:pPr marL="0" indent="0">
              <a:buNone/>
            </a:pPr>
            <a:r>
              <a:rPr lang="en-US" sz="5600" dirty="0">
                <a:cs typeface="Times New Roman" panose="02020603050405020304" pitchFamily="18" charset="0"/>
              </a:rPr>
              <a:t>Review &amp; consider project proposals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FF0000"/>
                </a:solidFill>
                <a:cs typeface="Times New Roman" panose="02020603050405020304" pitchFamily="18" charset="0"/>
              </a:rPr>
              <a:t>Public Involvement </a:t>
            </a:r>
          </a:p>
          <a:p>
            <a:pPr marL="0" indent="0">
              <a:buNone/>
            </a:pPr>
            <a:r>
              <a:rPr lang="en-US" sz="5600" dirty="0">
                <a:cs typeface="Times New Roman" panose="02020603050405020304" pitchFamily="18" charset="0"/>
              </a:rPr>
              <a:t>Select projects to accept into production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5600" dirty="0">
                <a:cs typeface="Times New Roman" panose="02020603050405020304" pitchFamily="18" charset="0"/>
              </a:rPr>
              <a:t>Engage Non-MPO Local Officials as part of formal process to determine effectiveness of</a:t>
            </a:r>
            <a:br>
              <a:rPr lang="en-US" sz="5600" dirty="0">
                <a:cs typeface="Times New Roman" panose="02020603050405020304" pitchFamily="18" charset="0"/>
              </a:rPr>
            </a:br>
            <a:r>
              <a:rPr lang="en-US" sz="5600" dirty="0">
                <a:cs typeface="Times New Roman" panose="02020603050405020304" pitchFamily="18" charset="0"/>
              </a:rPr>
              <a:t>INDOT consultation process</a:t>
            </a:r>
          </a:p>
          <a:p>
            <a:pPr marL="0" indent="0">
              <a:buNone/>
            </a:pPr>
            <a:endParaRPr lang="en-US" sz="4800" dirty="0">
              <a:cs typeface="Times New Roman" panose="02020603050405020304" pitchFamily="18" charset="0"/>
            </a:endParaRP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8000" b="1" u="sng" dirty="0">
                <a:cs typeface="Times New Roman" panose="02020603050405020304" pitchFamily="18" charset="0"/>
              </a:rPr>
              <a:t>Project Development</a:t>
            </a:r>
          </a:p>
          <a:p>
            <a:pPr marL="0" lvl="1" indent="0">
              <a:spcBef>
                <a:spcPts val="1000"/>
              </a:spcBef>
              <a:buClr>
                <a:schemeClr val="folHlink"/>
              </a:buClr>
              <a:buSzPct val="60000"/>
              <a:buNone/>
            </a:pPr>
            <a:r>
              <a:rPr lang="en-US" sz="5600" dirty="0">
                <a:cs typeface="Times New Roman" panose="02020603050405020304" pitchFamily="18" charset="0"/>
              </a:rPr>
              <a:t>Preliminary Engineering </a:t>
            </a: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5600" dirty="0">
                <a:cs typeface="Times New Roman" panose="02020603050405020304" pitchFamily="18" charset="0"/>
              </a:rPr>
              <a:t>Environmental  </a:t>
            </a: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5600" dirty="0">
                <a:solidFill>
                  <a:srgbClr val="FF0000"/>
                </a:solidFill>
                <a:cs typeface="Times New Roman" panose="02020603050405020304" pitchFamily="18" charset="0"/>
              </a:rPr>
              <a:t>Public Involvement </a:t>
            </a: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5600" dirty="0">
                <a:cs typeface="Times New Roman" panose="02020603050405020304" pitchFamily="18" charset="0"/>
              </a:rPr>
              <a:t>Design</a:t>
            </a:r>
          </a:p>
          <a:p>
            <a:pPr marL="0" lvl="1" indent="0">
              <a:buClr>
                <a:schemeClr val="folHlink"/>
              </a:buClr>
              <a:buSzPct val="60000"/>
              <a:buNone/>
            </a:pPr>
            <a:r>
              <a:rPr lang="en-US" sz="5600" dirty="0">
                <a:cs typeface="Times New Roman" panose="02020603050405020304" pitchFamily="18" charset="0"/>
              </a:rPr>
              <a:t>Real Estate</a:t>
            </a:r>
          </a:p>
          <a:p>
            <a:pPr marL="0" lvl="2" indent="0">
              <a:buSzPct val="60000"/>
              <a:buNone/>
            </a:pPr>
            <a:endParaRPr lang="en-US" sz="48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b="1" u="sng" dirty="0">
                <a:cs typeface="Times New Roman" panose="02020603050405020304" pitchFamily="18" charset="0"/>
              </a:rPr>
              <a:t>Project Delivery</a:t>
            </a:r>
          </a:p>
          <a:p>
            <a:pPr marL="0" indent="0">
              <a:buNone/>
            </a:pPr>
            <a:r>
              <a:rPr lang="en-US" sz="5600" dirty="0">
                <a:cs typeface="Times New Roman" panose="02020603050405020304" pitchFamily="18" charset="0"/>
              </a:rPr>
              <a:t>Letting – accept bids from contractors to construct the project </a:t>
            </a:r>
          </a:p>
          <a:p>
            <a:pPr marL="0" indent="0">
              <a:buNone/>
            </a:pPr>
            <a:r>
              <a:rPr lang="en-US" sz="5600" dirty="0">
                <a:solidFill>
                  <a:srgbClr val="FF0000"/>
                </a:solidFill>
                <a:cs typeface="Times New Roman" panose="02020603050405020304" pitchFamily="18" charset="0"/>
              </a:rPr>
              <a:t>Public Involvement </a:t>
            </a:r>
          </a:p>
          <a:p>
            <a:pPr marL="0" indent="0">
              <a:buNone/>
            </a:pPr>
            <a:r>
              <a:rPr lang="en-US" sz="5600" dirty="0">
                <a:cs typeface="Times New Roman" panose="02020603050405020304" pitchFamily="18" charset="0"/>
              </a:rPr>
              <a:t>Construction</a:t>
            </a:r>
          </a:p>
          <a:p>
            <a:pPr marL="0" indent="0">
              <a:buNone/>
            </a:pPr>
            <a:r>
              <a:rPr lang="en-US" sz="5600" dirty="0">
                <a:cs typeface="Times New Roman" panose="02020603050405020304" pitchFamily="18" charset="0"/>
              </a:rPr>
              <a:t>Maintenance</a:t>
            </a:r>
          </a:p>
          <a:p>
            <a:pPr marL="0" indent="0">
              <a:buNone/>
            </a:pPr>
            <a:r>
              <a:rPr lang="en-US" sz="5600" dirty="0">
                <a:cs typeface="Times New Roman" panose="02020603050405020304" pitchFamily="18" charset="0"/>
              </a:rPr>
              <a:t>Operations</a:t>
            </a:r>
          </a:p>
          <a:p>
            <a:pPr marL="457200" lvl="1" indent="0" eaLnBrk="1" fontAlgn="auto" hangingPunct="1">
              <a:spcAft>
                <a:spcPts val="0"/>
              </a:spcAft>
              <a:buNone/>
              <a:defRPr/>
            </a:pPr>
            <a:endParaRPr lang="en-US" dirty="0">
              <a:cs typeface="Tahoma" pitchFamily="34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" name="Picture 1" descr="District Mappt.PNG">
            <a:extLst>
              <a:ext uri="{FF2B5EF4-FFF2-40B4-BE49-F238E27FC236}">
                <a16:creationId xmlns:a16="http://schemas.microsoft.com/office/drawing/2014/main" id="{6C6D5450-4691-4B02-8C83-B06CF26CF8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0" y="914400"/>
            <a:ext cx="3124200" cy="47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52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0"/>
            <a:ext cx="9803856" cy="8184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sz="4000" dirty="0">
                <a:cs typeface="Times New Roman" panose="02020603050405020304" pitchFamily="18" charset="0"/>
              </a:rPr>
              <a:t>Planning – Project Selection for State Projects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914399"/>
            <a:ext cx="10515600" cy="50292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Call for Projects 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cs typeface="Times New Roman" panose="02020603050405020304" pitchFamily="18" charset="0"/>
              </a:rPr>
              <a:t>INDOT initiates a formal process where proposals for new projects can be submitted </a:t>
            </a:r>
          </a:p>
          <a:p>
            <a:pPr marL="0" indent="0">
              <a:buNone/>
            </a:pPr>
            <a:r>
              <a:rPr lang="en-US" sz="1600" dirty="0">
                <a:cs typeface="Times New Roman" panose="02020603050405020304" pitchFamily="18" charset="0"/>
              </a:rPr>
              <a:t>If approved, these projects are accepted into the INDOT production schedule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Early Consultation Meeting Process</a:t>
            </a:r>
          </a:p>
          <a:p>
            <a:pPr marL="0" indent="0">
              <a:buNone/>
            </a:pPr>
            <a:r>
              <a:rPr lang="en-US" sz="1600" dirty="0">
                <a:cs typeface="Times New Roman" panose="02020603050405020304" pitchFamily="18" charset="0"/>
              </a:rPr>
              <a:t>Meetings in each district to discuss proposed projects submitted as a result of the Call for Projects </a:t>
            </a:r>
          </a:p>
          <a:p>
            <a:pPr marL="0" indent="0">
              <a:buNone/>
            </a:pPr>
            <a:r>
              <a:rPr lang="en-US" sz="1600" dirty="0">
                <a:cs typeface="Times New Roman" panose="02020603050405020304" pitchFamily="18" charset="0"/>
              </a:rPr>
              <a:t>The District Offices lead the process of establishing stakeholder contacts, arranging meeting logistics and acting as hosts.  INDOT and planning partners discuss and consider project proposals; goal is to develop a preliminary list of projects to accept into production schedule.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District Open Houses </a:t>
            </a:r>
            <a:r>
              <a:rPr lang="en-US" sz="1600" b="1" dirty="0">
                <a:cs typeface="Times New Roman" panose="02020603050405020304" pitchFamily="18" charset="0"/>
              </a:rPr>
              <a:t>(when a Statewide Transportation Improvement Program (STIP) document is produced) </a:t>
            </a:r>
          </a:p>
          <a:p>
            <a:pPr marL="0" indent="0">
              <a:buNone/>
            </a:pP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100" dirty="0"/>
              <a:t> 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1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333CC"/>
              </a:buClr>
              <a:buSzPct val="60000"/>
              <a:buNone/>
            </a:pPr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/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8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ea typeface="+mj-ea"/>
              <a:cs typeface="Tahoma" pitchFamily="34" charset="0"/>
            </a:endParaRPr>
          </a:p>
        </p:txBody>
      </p:sp>
      <p:sp>
        <p:nvSpPr>
          <p:cNvPr id="5" name="Up Arrow Callout 72"/>
          <p:cNvSpPr>
            <a:spLocks noChangeArrowheads="1"/>
          </p:cNvSpPr>
          <p:nvPr/>
        </p:nvSpPr>
        <p:spPr bwMode="auto">
          <a:xfrm flipH="1">
            <a:off x="258216" y="2144147"/>
            <a:ext cx="1981200" cy="400110"/>
          </a:xfrm>
          <a:prstGeom prst="upArrowCallout">
            <a:avLst>
              <a:gd name="adj1" fmla="val 23101"/>
              <a:gd name="adj2" fmla="val 1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Start of process for new project proposals   </a:t>
            </a:r>
          </a:p>
        </p:txBody>
      </p:sp>
      <p:sp>
        <p:nvSpPr>
          <p:cNvPr id="6" name="Up Arrow Callout 72"/>
          <p:cNvSpPr>
            <a:spLocks noChangeArrowheads="1"/>
          </p:cNvSpPr>
          <p:nvPr/>
        </p:nvSpPr>
        <p:spPr bwMode="auto">
          <a:xfrm flipH="1">
            <a:off x="258216" y="4331620"/>
            <a:ext cx="1981200" cy="553998"/>
          </a:xfrm>
          <a:prstGeom prst="upArrowCallout">
            <a:avLst>
              <a:gd name="adj1" fmla="val 23101"/>
              <a:gd name="adj2" fmla="val 1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INDOT Central and District Offices discuss project proposals 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Up Arrow Callout 72"/>
          <p:cNvSpPr>
            <a:spLocks noChangeArrowheads="1"/>
          </p:cNvSpPr>
          <p:nvPr/>
        </p:nvSpPr>
        <p:spPr bwMode="auto">
          <a:xfrm flipH="1">
            <a:off x="258216" y="5410200"/>
            <a:ext cx="1981200" cy="877163"/>
          </a:xfrm>
          <a:prstGeom prst="upArrowCallout">
            <a:avLst>
              <a:gd name="adj1" fmla="val 23101"/>
              <a:gd name="adj2" fmla="val 1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Public Open Houses to discuss transportation needs and present list of accepted projects </a:t>
            </a:r>
            <a:r>
              <a:rPr lang="en-US" sz="900" b="1" dirty="0">
                <a:solidFill>
                  <a:srgbClr val="000000"/>
                </a:solidFill>
                <a:latin typeface="Arial" charset="0"/>
              </a:rPr>
              <a:t> </a:t>
            </a:r>
          </a:p>
          <a:p>
            <a:pPr algn="ctr"/>
            <a:r>
              <a:rPr lang="en-US" sz="1100" b="1" dirty="0">
                <a:solidFill>
                  <a:srgbClr val="000000"/>
                </a:solidFill>
                <a:latin typeface="Arial" charset="0"/>
              </a:rPr>
              <a:t> 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9644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52400" y="0"/>
            <a:ext cx="9803856" cy="81848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sz="4000" dirty="0">
                <a:cs typeface="Times New Roman" panose="02020603050405020304" pitchFamily="18" charset="0"/>
              </a:rPr>
              <a:t>Planning – Project Selection for State Projects</a:t>
            </a:r>
            <a:r>
              <a:rPr lang="en-US" sz="1800" dirty="0">
                <a:cs typeface="Times New Roman" panose="02020603050405020304" pitchFamily="18" charset="0"/>
              </a:rPr>
              <a:t> </a:t>
            </a:r>
            <a:r>
              <a:rPr lang="en-US" sz="4000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52400" y="914400"/>
            <a:ext cx="10515600" cy="51777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What is a STIP? </a:t>
            </a:r>
            <a:endParaRPr lang="en-US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>
                <a:cs typeface="Times New Roman" panose="02020603050405020304" pitchFamily="18" charset="0"/>
              </a:rPr>
              <a:t>The Statewide Transportation Improvement Plan (STIP) is a four-year planning document that lists all projects expected to be funded during those four years, including pavement and bridge facilities, and projects that address safety, congestion, mobility, and emergency response.  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What does a STIP include?</a:t>
            </a:r>
          </a:p>
          <a:p>
            <a:pPr marL="0" indent="0">
              <a:buNone/>
            </a:pPr>
            <a:r>
              <a:rPr lang="en-US" sz="1600" dirty="0">
                <a:cs typeface="Times New Roman" panose="02020603050405020304" pitchFamily="18" charset="0"/>
              </a:rPr>
              <a:t>The STIP includes investment in various modes, including highways, transit, pedestrian trails and paths, and bicycle facilities.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pPr marL="0" indent="0">
              <a:buNone/>
            </a:pPr>
            <a:r>
              <a:rPr lang="en-US" b="1" dirty="0">
                <a:cs typeface="Times New Roman" panose="02020603050405020304" pitchFamily="18" charset="0"/>
              </a:rPr>
              <a:t>Why is a STIP important? </a:t>
            </a:r>
          </a:p>
          <a:p>
            <a:pPr marL="0" indent="0">
              <a:buNone/>
            </a:pPr>
            <a:r>
              <a:rPr lang="en-US" sz="1600" dirty="0">
                <a:cs typeface="Times New Roman" panose="02020603050405020304" pitchFamily="18" charset="0"/>
              </a:rPr>
              <a:t>Only projects for which construction and operating funds can reasonably be expected to be available are included.  If a project is not included in a STIP, it is not eligible for federal funding.  </a:t>
            </a:r>
          </a:p>
          <a:p>
            <a:pPr marL="0" indent="0">
              <a:buNone/>
            </a:pPr>
            <a:endParaRPr lang="en-US" sz="1200" i="1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200" i="1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100" dirty="0"/>
              <a:t> 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1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4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en-US" sz="2000" dirty="0">
              <a:latin typeface="Tahoma" pitchFamily="34" charset="0"/>
              <a:cs typeface="Tahoma" pitchFamily="34" charset="0"/>
            </a:endParaRPr>
          </a:p>
          <a:p>
            <a:pPr lvl="1">
              <a:buClr>
                <a:srgbClr val="3333CC"/>
              </a:buClr>
              <a:buSzPct val="60000"/>
              <a:buNone/>
            </a:pPr>
            <a:endParaRPr lang="en-US" sz="2000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lvl="1">
              <a:buNone/>
            </a:pPr>
            <a:r>
              <a:rPr lang="en-US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endParaRPr lang="en-US" dirty="0">
              <a:latin typeface="Tahoma" pitchFamily="34" charset="0"/>
              <a:cs typeface="Tahoma" pitchFamily="34" charset="0"/>
            </a:endParaRPr>
          </a:p>
          <a:p>
            <a:pPr lvl="1"/>
            <a:endParaRPr lang="en-US" dirty="0"/>
          </a:p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448800" y="6400800"/>
            <a:ext cx="10668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en-US" sz="1200" kern="0" dirty="0">
              <a:solidFill>
                <a:srgbClr val="3333CC"/>
              </a:solidFill>
              <a:ea typeface="+mj-ea"/>
              <a:cs typeface="Tahoma" pitchFamily="34" charset="0"/>
            </a:endParaRPr>
          </a:p>
        </p:txBody>
      </p:sp>
      <p:sp>
        <p:nvSpPr>
          <p:cNvPr id="5" name="Up Arrow Callout 72"/>
          <p:cNvSpPr>
            <a:spLocks noChangeArrowheads="1"/>
          </p:cNvSpPr>
          <p:nvPr/>
        </p:nvSpPr>
        <p:spPr bwMode="auto">
          <a:xfrm flipH="1">
            <a:off x="261582" y="2228790"/>
            <a:ext cx="1981200" cy="400110"/>
          </a:xfrm>
          <a:prstGeom prst="upArrowCallout">
            <a:avLst>
              <a:gd name="adj1" fmla="val 23101"/>
              <a:gd name="adj2" fmla="val 1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Must be developed at least once every 4 years   </a:t>
            </a:r>
          </a:p>
        </p:txBody>
      </p:sp>
      <p:sp>
        <p:nvSpPr>
          <p:cNvPr id="6" name="Up Arrow Callout 72"/>
          <p:cNvSpPr>
            <a:spLocks noChangeArrowheads="1"/>
          </p:cNvSpPr>
          <p:nvPr/>
        </p:nvSpPr>
        <p:spPr bwMode="auto">
          <a:xfrm flipH="1">
            <a:off x="261582" y="3666291"/>
            <a:ext cx="1981200" cy="553998"/>
          </a:xfrm>
          <a:prstGeom prst="upArrowCallout">
            <a:avLst>
              <a:gd name="adj1" fmla="val 23101"/>
              <a:gd name="adj2" fmla="val 1"/>
              <a:gd name="adj3" fmla="val 0"/>
              <a:gd name="adj4" fmla="val 10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solidFill>
                  <a:srgbClr val="000000"/>
                </a:solidFill>
                <a:latin typeface="Arial" charset="0"/>
              </a:rPr>
              <a:t>Public involvement is required when a STIP is developed </a:t>
            </a:r>
            <a:endParaRPr lang="en-US" sz="900" b="1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39298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INDOT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813C326-D958-4B52-B23C-AE2A6C217517}"/>
    </a:ext>
  </a:extLst>
</a:theme>
</file>

<file path=ppt/theme/theme2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2792E1F4-B8D7-4B47-955F-F727972522C6}"/>
    </a:ext>
  </a:extLst>
</a:theme>
</file>

<file path=ppt/theme/theme3.xml><?xml version="1.0" encoding="utf-8"?>
<a:theme xmlns:a="http://schemas.openxmlformats.org/drawingml/2006/main" name="2_Blank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.potx [Read-Only]" id="{FEA32192-9ABD-4312-B392-49E638B7030A}" vid="{EB3F3A31-7812-43B9-8B10-F338FF510A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5FC058E67ECC489DA485089E80EDEF" ma:contentTypeVersion="5" ma:contentTypeDescription="Create a new document." ma:contentTypeScope="" ma:versionID="d3aa5a10ff862461212e75d8c202153b">
  <xsd:schema xmlns:xsd="http://www.w3.org/2001/XMLSchema" xmlns:p="http://schemas.microsoft.com/office/2006/metadata/properties" targetNamespace="http://schemas.microsoft.com/office/2006/metadata/properties" ma:root="true" ma:fieldsID="c8e4cbbbf847156e0164e0a90d83775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491263-A121-4E16-AA7B-F17758A880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6CA2E6C7-6ED5-4BC6-976A-3D166AE0053F}">
  <ds:schemaRefs>
    <ds:schemaRef ds:uri="http://www.w3.org/XML/1998/namespace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NEWINDOTpowerpointMARCH2017</Template>
  <TotalTime>0</TotalTime>
  <Words>3315</Words>
  <Application>Microsoft Office PowerPoint</Application>
  <PresentationFormat>Widescreen</PresentationFormat>
  <Paragraphs>540</Paragraphs>
  <Slides>28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Tahoma</vt:lpstr>
      <vt:lpstr>Times New Roman</vt:lpstr>
      <vt:lpstr>Wingdings</vt:lpstr>
      <vt:lpstr>INDOT Theme</vt:lpstr>
      <vt:lpstr>1_Title Slide</vt:lpstr>
      <vt:lpstr>2_Blank Slide</vt:lpstr>
      <vt:lpstr>Public Involvement Process for Project Development   </vt:lpstr>
      <vt:lpstr>INDOT Public Involvement  </vt:lpstr>
      <vt:lpstr>Phases Necessary to Deliver a Project</vt:lpstr>
      <vt:lpstr>Provide input critical to transportation decision making     </vt:lpstr>
      <vt:lpstr>How to Get Plugged In    </vt:lpstr>
      <vt:lpstr>Stakeholder Engagement at INDOT    </vt:lpstr>
      <vt:lpstr>First Phase Necessary to Deliver a Project</vt:lpstr>
      <vt:lpstr>Planning – Project Selection for State Projects</vt:lpstr>
      <vt:lpstr>Planning – Project Selection for State Projects  </vt:lpstr>
      <vt:lpstr>PowerPoint Presentation</vt:lpstr>
      <vt:lpstr>INDOT District Open Houses</vt:lpstr>
      <vt:lpstr>INDOT Regional Offices</vt:lpstr>
      <vt:lpstr>Transportation Planning Where You Live  </vt:lpstr>
      <vt:lpstr>Metropolitan Planning Organizations</vt:lpstr>
      <vt:lpstr>State RPOs and Counties Covered</vt:lpstr>
      <vt:lpstr>INDOT Regional Offices</vt:lpstr>
      <vt:lpstr>Second Phase Necessary to Deliver a Project</vt:lpstr>
      <vt:lpstr>Project Development – When a Project is Added to INDOT Schedule   </vt:lpstr>
      <vt:lpstr>INDOT Public Involvement</vt:lpstr>
      <vt:lpstr>PI Criteria – Projects Require Public Involvement If… </vt:lpstr>
      <vt:lpstr>INDOT Public Involvement</vt:lpstr>
      <vt:lpstr>INDOT Public Involvement</vt:lpstr>
      <vt:lpstr>Third Phase Necessary to Deliver a Project</vt:lpstr>
      <vt:lpstr>Public Involvement at INDOT</vt:lpstr>
      <vt:lpstr>Public Involvement at INDOT</vt:lpstr>
      <vt:lpstr>Public Involvement at INDOT </vt:lpstr>
      <vt:lpstr>Public Involvement at INDOT </vt:lpstr>
      <vt:lpstr>INDOT Public Involvement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2017-03-16T13:11:52Z</dcterms:created>
  <dcterms:modified xsi:type="dcterms:W3CDTF">2020-10-20T12:01:02Z</dcterms:modified>
</cp:coreProperties>
</file>