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4"/>
    <p:sldMasterId id="2147483685" r:id="rId5"/>
    <p:sldMasterId id="2147483687" r:id="rId6"/>
  </p:sldMasterIdLst>
  <p:notesMasterIdLst>
    <p:notesMasterId r:id="rId29"/>
  </p:notesMasterIdLst>
  <p:handoutMasterIdLst>
    <p:handoutMasterId r:id="rId30"/>
  </p:handoutMasterIdLst>
  <p:sldIdLst>
    <p:sldId id="504" r:id="rId7"/>
    <p:sldId id="295" r:id="rId8"/>
    <p:sldId id="505" r:id="rId9"/>
    <p:sldId id="506" r:id="rId10"/>
    <p:sldId id="489" r:id="rId11"/>
    <p:sldId id="490" r:id="rId12"/>
    <p:sldId id="289" r:id="rId13"/>
    <p:sldId id="491" r:id="rId14"/>
    <p:sldId id="492" r:id="rId15"/>
    <p:sldId id="508" r:id="rId16"/>
    <p:sldId id="487" r:id="rId17"/>
    <p:sldId id="497" r:id="rId18"/>
    <p:sldId id="511" r:id="rId19"/>
    <p:sldId id="496" r:id="rId20"/>
    <p:sldId id="495" r:id="rId21"/>
    <p:sldId id="494" r:id="rId22"/>
    <p:sldId id="507" r:id="rId23"/>
    <p:sldId id="500" r:id="rId24"/>
    <p:sldId id="498" r:id="rId25"/>
    <p:sldId id="485" r:id="rId26"/>
    <p:sldId id="486" r:id="rId27"/>
    <p:sldId id="484" r:id="rId28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9F83764-5FBD-263A-03DD-BFEDCB1D2F3F}" name="Will Wingfield" initials="WW" userId="S::will@c2strategic.com::2003c4f2-8efa-49cf-8bb1-88bc17a8ace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gley, Doug" initials="DD" lastIdx="13" clrIdx="0">
    <p:extLst>
      <p:ext uri="{19B8F6BF-5375-455C-9EA6-DF929625EA0E}">
        <p15:presenceInfo xmlns:p15="http://schemas.microsoft.com/office/powerpoint/2012/main" userId="S::DDagley@chacompanies.com::35543fc6-8b20-4c3a-b2aa-fac40490b93b" providerId="AD"/>
      </p:ext>
    </p:extLst>
  </p:cmAuthor>
  <p:cmAuthor id="2" name="Etzkorn, Kaitlyn" initials="EK" lastIdx="2" clrIdx="1">
    <p:extLst>
      <p:ext uri="{19B8F6BF-5375-455C-9EA6-DF929625EA0E}">
        <p15:presenceInfo xmlns:p15="http://schemas.microsoft.com/office/powerpoint/2012/main" userId="S::KEtzkorn@chacompanies.com::60efe78e-ce90-4900-877f-0081690df59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1D44"/>
    <a:srgbClr val="FFFF99"/>
    <a:srgbClr val="FFFF66"/>
    <a:srgbClr val="FF7C80"/>
    <a:srgbClr val="333399"/>
    <a:srgbClr val="3333CC"/>
    <a:srgbClr val="FFFFFF"/>
    <a:srgbClr val="FDEE20"/>
    <a:srgbClr val="99CCFF"/>
    <a:srgbClr val="A3A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226" autoAdjust="0"/>
  </p:normalViewPr>
  <p:slideViewPr>
    <p:cSldViewPr snapToGrid="0">
      <p:cViewPr>
        <p:scale>
          <a:sx n="66" d="100"/>
          <a:sy n="66" d="100"/>
        </p:scale>
        <p:origin x="15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microsoft.com/office/2018/10/relationships/authors" Target="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fld id="{59AB9836-D45A-4515-95B8-3476BB0F565B}" type="datetimeFigureOut">
              <a:rPr lang="en-US"/>
              <a:pPr>
                <a:defRPr/>
              </a:pPr>
              <a:t>1/24/2023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1263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31263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fld id="{014B20B4-C581-4ED5-A940-517DDF097F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4521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fld id="{9A449696-5772-4345-BD1F-0F95725FA9C7}" type="datetimeFigureOut">
              <a:rPr lang="en-US"/>
              <a:pPr>
                <a:defRPr/>
              </a:pPr>
              <a:t>1/24/2023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6"/>
            <a:ext cx="5607050" cy="41814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1263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31263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fld id="{5A29CA73-FB4E-4F52-B708-EEDAF426FB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1576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600"/>
              <a:t>Presenter: C2</a:t>
            </a:r>
          </a:p>
          <a:p>
            <a:endParaRPr lang="en-US" sz="16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29CA73-FB4E-4F52-B708-EEDAF426FB9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4706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600"/>
              <a:t>Presenter: Luis Laracuente, INDOT</a:t>
            </a:r>
          </a:p>
          <a:p>
            <a:endParaRPr lang="en-US" sz="16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29CA73-FB4E-4F52-B708-EEDAF426FB9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0209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1600" dirty="0"/>
              <a:t>Presenter: Luis Laracuente, INDOT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1600" dirty="0"/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/>
              <a:t>Where left turn movements are removed, angle crashes will be completely eliminated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As you add to the built environment, it has the effect of calming traffic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/>
              <a:t>Traffic calming measures promotes slower and safer driving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left, inside lane will be able to drive at a consistent speed because traffic will not be slowing down to enter the center lane for turning left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29CA73-FB4E-4F52-B708-EEDAF426FB9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6247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600"/>
              <a:t>Presenter: Luis Laracuente, INDOT</a:t>
            </a:r>
          </a:p>
          <a:p>
            <a:endParaRPr lang="en-US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There are 10 traffic signals in the project area: 42</a:t>
            </a:r>
            <a:r>
              <a:rPr lang="en-US" sz="1600" baseline="30000"/>
              <a:t>nd</a:t>
            </a:r>
            <a:r>
              <a:rPr lang="en-US" sz="1600"/>
              <a:t> Street, Franklin Road, Post Road, Monarch Beverage, Mitthoeffer Road, 56</a:t>
            </a:r>
            <a:r>
              <a:rPr lang="en-US" sz="1600" baseline="30000"/>
              <a:t>th</a:t>
            </a:r>
            <a:r>
              <a:rPr lang="en-US" sz="1600"/>
              <a:t> Street, Walmart, Sunnyside Road, Oaklandon Road and 65</a:t>
            </a:r>
            <a:r>
              <a:rPr lang="en-US" sz="1600" baseline="30000"/>
              <a:t>th</a:t>
            </a:r>
            <a:r>
              <a:rPr lang="en-US" sz="1600"/>
              <a:t> Street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Addition of second signal at 56</a:t>
            </a:r>
            <a:r>
              <a:rPr lang="en-US" sz="1600" baseline="30000"/>
              <a:t>th</a:t>
            </a:r>
            <a:r>
              <a:rPr lang="en-US" sz="1600"/>
              <a:t> Street and Thunderbird Road makes it 12 – plenty of safe spots to turn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Change will direct traffic to major intersections and local road network.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Left turns and U-turns will increase if there’s not direct access to a specific driveway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Large trucks who need to perform a U-turn and cannot, use local road network to get where they’re going.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29CA73-FB4E-4F52-B708-EEDAF426FB9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0749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600"/>
              <a:t>Presenter: Luis Laracuente, INDOT</a:t>
            </a:r>
          </a:p>
          <a:p>
            <a:endParaRPr lang="en-US" sz="16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29CA73-FB4E-4F52-B708-EEDAF426FB9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5078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Presenter: Cory Lamb, CHA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Turn movements are separated into intersections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/>
              <a:t>Current intersection cannot allow dual left turns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Two signal phases for Pendleton Pike instead of three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Better turn radius angle for “north-south” turns</a:t>
            </a:r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29CA73-FB4E-4F52-B708-EEDAF426FB9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4380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600"/>
              <a:t>Presenter: Cory Lamb, CHA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29CA73-FB4E-4F52-B708-EEDAF426FB9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383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Presenter: Cory Lamb, CHA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Pendleton Pike currently has five and seven lane sections.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We’re working to minimize lane closures, with more construction occurring during off-peak times.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We will work to maintain traffic capacity during peak times, such as weekday commutes.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29CA73-FB4E-4F52-B708-EEDAF426FB9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3061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600"/>
              <a:t>Presenter: Cory Lamb, CHA</a:t>
            </a:r>
          </a:p>
          <a:p>
            <a:endParaRPr lang="en-US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Environmental analysis and documentation is required for all federally-funded projects and 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Different levels of review. CE is the least amount of impacts.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What makes this a CE 4? Increased access at Thunderbird Road.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Summarize examples of items in the environmental analysis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/>
              <a:t>Threatened species, including the Indiana Bat – Lighting restrictions during construction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/>
              <a:t>Hazardous Materials – Identifying contaminated soils and proper handling and disposal</a:t>
            </a:r>
          </a:p>
          <a:p>
            <a:endParaRPr lang="en-US" sz="16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29CA73-FB4E-4F52-B708-EEDAF426FB9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2776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600"/>
              <a:t>Presenter: Cory Lamb, CHA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29CA73-FB4E-4F52-B708-EEDAF426FB9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3576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Presenter: C2</a:t>
            </a:r>
          </a:p>
          <a:p>
            <a:endParaRPr lang="en-US" sz="1600" dirty="0"/>
          </a:p>
          <a:p>
            <a:r>
              <a:rPr lang="en-US" sz="1600" dirty="0"/>
              <a:t>Greenfield.indot.in.gov</a:t>
            </a:r>
          </a:p>
          <a:p>
            <a:r>
              <a:rPr lang="en-US" sz="1600" dirty="0"/>
              <a:t>Find link for “U.S. 36 Pendleton Pike”</a:t>
            </a:r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29CA73-FB4E-4F52-B708-EEDAF426FB9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449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Presenter: C2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29CA73-FB4E-4F52-B708-EEDAF426FB9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4232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Presenter: C2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29CA73-FB4E-4F52-B708-EEDAF426FB9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3696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600"/>
              <a:t>Presenter: C2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29CA73-FB4E-4F52-B708-EEDAF426FB9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9777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600"/>
              <a:t>Presenter: C2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29CA73-FB4E-4F52-B708-EEDAF426FB9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093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600"/>
              <a:t>Presenter: C2</a:t>
            </a:r>
          </a:p>
          <a:p>
            <a:endParaRPr lang="en-US" sz="16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29CA73-FB4E-4F52-B708-EEDAF426FB9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296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600"/>
              <a:t>Presenter: C2</a:t>
            </a:r>
          </a:p>
          <a:p>
            <a:endParaRPr lang="en-US" sz="1600"/>
          </a:p>
          <a:p>
            <a:r>
              <a:rPr lang="en-US" sz="1600"/>
              <a:t>Prompt project team members to raise their hands so crowd can identify them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29CA73-FB4E-4F52-B708-EEDAF426FB9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248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600"/>
              <a:t>Presenter: INDOT</a:t>
            </a:r>
          </a:p>
          <a:p>
            <a:endParaRPr lang="en-US" sz="16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29CA73-FB4E-4F52-B708-EEDAF426FB9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92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600"/>
              <a:t>Presenter: INDOT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29CA73-FB4E-4F52-B708-EEDAF426FB9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414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Presenter: Lawrence Deputy Mayor Hofmann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29CA73-FB4E-4F52-B708-EEDAF426FB9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16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600"/>
              <a:t>Presenter: Luis Laracuente, INDOT</a:t>
            </a:r>
          </a:p>
          <a:p>
            <a:endParaRPr lang="en-US" sz="16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29CA73-FB4E-4F52-B708-EEDAF426FB9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1955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600"/>
              <a:t>Presenter: Luis Laracuente, INDOT</a:t>
            </a:r>
          </a:p>
          <a:p>
            <a:endParaRPr lang="en-US" sz="16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29CA73-FB4E-4F52-B708-EEDAF426FB9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418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1"/>
            <a:ext cx="11887200" cy="838200"/>
          </a:xfrm>
          <a:prstGeom prst="rect">
            <a:avLst/>
          </a:prstGeom>
        </p:spPr>
        <p:txBody>
          <a:bodyPr anchor="b"/>
          <a:lstStyle>
            <a:lvl1pPr>
              <a:defRPr baseline="0"/>
            </a:lvl1pPr>
          </a:lstStyle>
          <a:p>
            <a:r>
              <a:rPr lang="en-US"/>
              <a:t>Slide title (Calibri Light 44)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2400" y="914400"/>
            <a:ext cx="11887200" cy="52578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sz="1600"/>
            </a:lvl4pPr>
            <a:lvl5pPr>
              <a:defRPr sz="1200"/>
            </a:lvl5pPr>
          </a:lstStyle>
          <a:p>
            <a:pPr lvl="0"/>
            <a:r>
              <a:rPr lang="en-US"/>
              <a:t>First level (Calibri Light 28)</a:t>
            </a:r>
          </a:p>
          <a:p>
            <a:pPr lvl="1"/>
            <a:r>
              <a:rPr lang="en-US"/>
              <a:t>Second level (Calibri Light 24)</a:t>
            </a:r>
          </a:p>
          <a:p>
            <a:pPr lvl="2"/>
            <a:r>
              <a:rPr lang="en-US"/>
              <a:t>Third level (Calibri Light 20)</a:t>
            </a:r>
          </a:p>
          <a:p>
            <a:pPr lvl="3"/>
            <a:r>
              <a:rPr lang="en-US"/>
              <a:t>Fourth level (Calibri Light 16)</a:t>
            </a:r>
          </a:p>
          <a:p>
            <a:pPr lvl="4"/>
            <a:r>
              <a:rPr lang="en-US"/>
              <a:t>Fifth level (Calibri Light 12)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4D35-40B5-4ACD-86EF-F562D6117CB2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8464-9A39-4D17-9EBA-8AC931709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366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52401" y="914400"/>
            <a:ext cx="5867401" cy="52578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/>
            </a:lvl3pPr>
            <a:lvl4pPr>
              <a:defRPr sz="1600"/>
            </a:lvl4pPr>
            <a:lvl5pPr>
              <a:defRPr sz="1200" baseline="0"/>
            </a:lvl5pPr>
          </a:lstStyle>
          <a:p>
            <a:pPr lvl="0"/>
            <a:r>
              <a:rPr lang="en-US"/>
              <a:t>First level (Calibri Light 28)</a:t>
            </a:r>
          </a:p>
          <a:p>
            <a:pPr lvl="1"/>
            <a:r>
              <a:rPr lang="en-US"/>
              <a:t>Second level (Calibri Light 24)</a:t>
            </a:r>
          </a:p>
          <a:p>
            <a:pPr lvl="2"/>
            <a:r>
              <a:rPr lang="en-US"/>
              <a:t>Third level (Calibri Light 20)</a:t>
            </a:r>
          </a:p>
          <a:p>
            <a:pPr lvl="3"/>
            <a:r>
              <a:rPr lang="en-US"/>
              <a:t>Fourth level (Calibri Light 16)</a:t>
            </a:r>
          </a:p>
          <a:p>
            <a:pPr lvl="4"/>
            <a:r>
              <a:rPr lang="en-US"/>
              <a:t>Fifth Level (Calibri Light 12)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48400" y="914400"/>
            <a:ext cx="5791200" cy="5257800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 baseline="0"/>
            </a:lvl3pPr>
            <a:lvl4pPr>
              <a:defRPr sz="1600" baseline="0"/>
            </a:lvl4pPr>
            <a:lvl5pPr>
              <a:defRPr sz="1200" baseline="0"/>
            </a:lvl5pPr>
          </a:lstStyle>
          <a:p>
            <a:pPr lvl="0"/>
            <a:r>
              <a:rPr lang="en-US"/>
              <a:t>First level (Calibri Light 28)</a:t>
            </a:r>
          </a:p>
          <a:p>
            <a:pPr lvl="1"/>
            <a:r>
              <a:rPr lang="en-US"/>
              <a:t>Second level (Calibri Light 24)</a:t>
            </a:r>
          </a:p>
          <a:p>
            <a:pPr lvl="2"/>
            <a:r>
              <a:rPr lang="en-US"/>
              <a:t>Third level (Calibri Light 20)</a:t>
            </a:r>
          </a:p>
          <a:p>
            <a:pPr lvl="3"/>
            <a:r>
              <a:rPr lang="en-US"/>
              <a:t>Fourth level (Calibri Light 16)</a:t>
            </a:r>
          </a:p>
          <a:p>
            <a:pPr lvl="4"/>
            <a:r>
              <a:rPr lang="en-US"/>
              <a:t>Fifth level (Calibri Light 12)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4D35-40B5-4ACD-86EF-F562D6117CB2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8464-9A39-4D17-9EBA-8AC931709B9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1"/>
            <a:ext cx="11887200" cy="838200"/>
          </a:xfrm>
          <a:prstGeom prst="rect">
            <a:avLst/>
          </a:prstGeom>
        </p:spPr>
        <p:txBody>
          <a:bodyPr anchor="b"/>
          <a:lstStyle>
            <a:lvl1pPr>
              <a:defRPr baseline="0"/>
            </a:lvl1pPr>
          </a:lstStyle>
          <a:p>
            <a:r>
              <a:rPr lang="en-US"/>
              <a:t>Slide title (Calibri Light 44)</a:t>
            </a:r>
          </a:p>
        </p:txBody>
      </p:sp>
    </p:spTree>
    <p:extLst>
      <p:ext uri="{BB962C8B-B14F-4D97-AF65-F5344CB8AC3E}">
        <p14:creationId xmlns:p14="http://schemas.microsoft.com/office/powerpoint/2010/main" val="2537988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4D35-40B5-4ACD-86EF-F562D6117CB2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8464-9A39-4D17-9EBA-8AC931709B9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1"/>
            <a:ext cx="11887200" cy="83820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Slide title (Calibri Light 44)</a:t>
            </a:r>
          </a:p>
        </p:txBody>
      </p:sp>
    </p:spTree>
    <p:extLst>
      <p:ext uri="{BB962C8B-B14F-4D97-AF65-F5344CB8AC3E}">
        <p14:creationId xmlns:p14="http://schemas.microsoft.com/office/powerpoint/2010/main" val="714598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4D35-40B5-4ACD-86EF-F562D6117CB2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8464-9A39-4D17-9EBA-8AC931709B9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1286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4D35-40B5-4ACD-86EF-F562D6117CB2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8464-9A39-4D17-9EBA-8AC931709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506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2" y="1143000"/>
            <a:ext cx="9906000" cy="2387600"/>
          </a:xfrm>
          <a:prstGeom prst="rect">
            <a:avLst/>
          </a:prstGeom>
        </p:spPr>
        <p:txBody>
          <a:bodyPr anchor="b"/>
          <a:lstStyle>
            <a:lvl1pPr algn="ctr">
              <a:defRPr sz="4400" b="1" baseline="0"/>
            </a:lvl1pPr>
          </a:lstStyle>
          <a:p>
            <a:r>
              <a:rPr lang="en-US"/>
              <a:t>Presentation title (Calibri Light 44 Bold)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2" y="3581400"/>
            <a:ext cx="9906000" cy="21336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2800" baseline="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/>
              <a:t>Presenter name (Calibri Light 32)</a:t>
            </a:r>
          </a:p>
          <a:p>
            <a:r>
              <a:rPr lang="en-US"/>
              <a:t>Presenter title, INDOT (Calibri Light 32)</a:t>
            </a:r>
          </a:p>
          <a:p>
            <a:r>
              <a:rPr lang="en-US"/>
              <a:t>Presentation date (Calibri Light 28)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4D35-40B5-4ACD-86EF-F562D6117CB2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8464-9A39-4D17-9EBA-8AC931709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09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4D35-40B5-4ACD-86EF-F562D6117CB2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8464-9A39-4D17-9EBA-8AC931709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335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113314" y="-1945090"/>
            <a:ext cx="12418628" cy="1074818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066801"/>
            <a:ext cx="118872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First level (Calibri Light 28)</a:t>
            </a:r>
          </a:p>
          <a:p>
            <a:pPr lvl="1"/>
            <a:r>
              <a:rPr lang="en-US"/>
              <a:t>Second level (Calibri Light 24)</a:t>
            </a:r>
          </a:p>
          <a:p>
            <a:pPr lvl="2"/>
            <a:r>
              <a:rPr lang="en-US"/>
              <a:t>Third level (Calibri Light 20)</a:t>
            </a:r>
          </a:p>
          <a:p>
            <a:pPr lvl="3"/>
            <a:r>
              <a:rPr lang="en-US"/>
              <a:t>Fourth level (Calibri Light 16)</a:t>
            </a:r>
          </a:p>
          <a:p>
            <a:pPr lvl="4"/>
            <a:r>
              <a:rPr lang="en-US"/>
              <a:t>Fifth level (Calibri Light 12)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B4D35-40B5-4ACD-86EF-F562D6117CB2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B8464-9A39-4D17-9EBA-8AC931709B9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38200"/>
            <a:ext cx="106680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228602" y="1"/>
            <a:ext cx="10515600" cy="8382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sz="440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838200"/>
            <a:ext cx="106680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 userDrawn="1"/>
        </p:nvSpPr>
        <p:spPr>
          <a:xfrm>
            <a:off x="228602" y="1"/>
            <a:ext cx="10515600" cy="8382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sz="440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0" y="5846711"/>
            <a:ext cx="1219200" cy="38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752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9" r:id="rId4"/>
    <p:sldLayoutId id="2147483690" r:id="rId5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3" indent="-228603" algn="l" defTabSz="91441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j-lt"/>
          <a:ea typeface="+mn-ea"/>
          <a:cs typeface="+mn-cs"/>
        </a:defRPr>
      </a:lvl1pPr>
      <a:lvl2pPr marL="68580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rgbClr val="002060"/>
          </a:solidFill>
          <a:latin typeface="+mj-lt"/>
          <a:ea typeface="+mn-ea"/>
          <a:cs typeface="+mn-cs"/>
        </a:defRPr>
      </a:lvl2pPr>
      <a:lvl3pPr marL="1143014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rgbClr val="002060"/>
          </a:solidFill>
          <a:latin typeface="+mj-lt"/>
          <a:ea typeface="+mn-ea"/>
          <a:cs typeface="+mn-cs"/>
        </a:defRPr>
      </a:lvl3pPr>
      <a:lvl4pPr marL="1600220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j-lt"/>
          <a:ea typeface="+mn-ea"/>
          <a:cs typeface="+mn-cs"/>
        </a:defRPr>
      </a:lvl4pPr>
      <a:lvl5pPr marL="2057426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rgbClr val="002060"/>
          </a:solidFill>
          <a:latin typeface="+mj-lt"/>
          <a:ea typeface="+mn-ea"/>
          <a:cs typeface="+mn-cs"/>
        </a:defRPr>
      </a:lvl5pPr>
      <a:lvl6pPr marL="2514632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3314" y="-1945090"/>
            <a:ext cx="12418628" cy="1074818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B4D35-40B5-4ACD-86EF-F562D6117CB2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B8464-9A39-4D17-9EBA-8AC931709B9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1181101" y="1123951"/>
            <a:ext cx="9829801" cy="4610100"/>
          </a:xfrm>
          <a:prstGeom prst="roundRect">
            <a:avLst/>
          </a:prstGeom>
          <a:noFill/>
          <a:ln w="1016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0" y="5846711"/>
            <a:ext cx="1219200" cy="38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526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3" indent="-228603" algn="l" defTabSz="91441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j-lt"/>
          <a:ea typeface="+mn-ea"/>
          <a:cs typeface="+mn-cs"/>
        </a:defRPr>
      </a:lvl1pPr>
      <a:lvl2pPr marL="68580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j-lt"/>
          <a:ea typeface="+mn-ea"/>
          <a:cs typeface="+mn-cs"/>
        </a:defRPr>
      </a:lvl2pPr>
      <a:lvl3pPr marL="1143014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j-lt"/>
          <a:ea typeface="+mn-ea"/>
          <a:cs typeface="+mn-cs"/>
        </a:defRPr>
      </a:lvl3pPr>
      <a:lvl4pPr marL="1600220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j-lt"/>
          <a:ea typeface="+mn-ea"/>
          <a:cs typeface="+mn-cs"/>
        </a:defRPr>
      </a:lvl4pPr>
      <a:lvl5pPr marL="2057426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j-lt"/>
          <a:ea typeface="+mn-ea"/>
          <a:cs typeface="+mn-cs"/>
        </a:defRPr>
      </a:lvl5pPr>
      <a:lvl6pPr marL="2514632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3314" y="-1945090"/>
            <a:ext cx="12418628" cy="1074818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B4D35-40B5-4ACD-86EF-F562D6117CB2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B8464-9A39-4D17-9EBA-8AC931709B9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0" y="5846711"/>
            <a:ext cx="1219200" cy="38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672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3" indent="-228603" algn="l" defTabSz="91441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j-lt"/>
          <a:ea typeface="+mn-ea"/>
          <a:cs typeface="+mn-cs"/>
        </a:defRPr>
      </a:lvl1pPr>
      <a:lvl2pPr marL="68580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j-lt"/>
          <a:ea typeface="+mn-ea"/>
          <a:cs typeface="+mn-cs"/>
        </a:defRPr>
      </a:lvl2pPr>
      <a:lvl3pPr marL="1143014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j-lt"/>
          <a:ea typeface="+mn-ea"/>
          <a:cs typeface="+mn-cs"/>
        </a:defRPr>
      </a:lvl3pPr>
      <a:lvl4pPr marL="1600220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j-lt"/>
          <a:ea typeface="+mn-ea"/>
          <a:cs typeface="+mn-cs"/>
        </a:defRPr>
      </a:lvl4pPr>
      <a:lvl5pPr marL="2057426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j-lt"/>
          <a:ea typeface="+mn-ea"/>
          <a:cs typeface="+mn-cs"/>
        </a:defRPr>
      </a:lvl5pPr>
      <a:lvl6pPr marL="2514632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hyperlink" Target="mailto:Dyetzer@chacompanies.com" TargetMode="External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hyperlink" Target="mailto:INDOT@indot.in.gov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9636EF1-FBAD-DE15-D8DD-0CB3402D8B65}"/>
              </a:ext>
            </a:extLst>
          </p:cNvPr>
          <p:cNvSpPr txBox="1"/>
          <p:nvPr/>
        </p:nvSpPr>
        <p:spPr>
          <a:xfrm>
            <a:off x="304800" y="1072660"/>
            <a:ext cx="5791200" cy="550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5" indent="-342905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60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Presentation will begin at </a:t>
            </a:r>
            <a:br>
              <a:rPr lang="en-US" sz="360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360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6 p.m.</a:t>
            </a:r>
            <a:endParaRPr lang="en-US" sz="2800"/>
          </a:p>
          <a:p>
            <a:pPr marL="342905" indent="-342905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60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Large aerial illustration along wall</a:t>
            </a:r>
          </a:p>
          <a:p>
            <a:pPr marL="342905" indent="-342905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60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56</a:t>
            </a:r>
            <a:r>
              <a:rPr lang="en-US" sz="3600" baseline="3000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US" sz="360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Street intersection displays in back</a:t>
            </a:r>
          </a:p>
          <a:p>
            <a:pPr marL="342905" indent="-342905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60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Talk with project team members and ask questions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CAD5D8-60E6-21A6-00A6-61604B1EE150}"/>
              </a:ext>
            </a:extLst>
          </p:cNvPr>
          <p:cNvSpPr txBox="1"/>
          <p:nvPr/>
        </p:nvSpPr>
        <p:spPr>
          <a:xfrm>
            <a:off x="114300" y="76200"/>
            <a:ext cx="11963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2060"/>
                </a:solidFill>
              </a:rPr>
              <a:t>Welcome!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3FF040FB-65E6-6466-A974-650C439F54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7073" y="1313487"/>
            <a:ext cx="5289452" cy="391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30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CCAD5D8-60E6-21A6-00A6-61604B1EE150}"/>
              </a:ext>
            </a:extLst>
          </p:cNvPr>
          <p:cNvSpPr txBox="1"/>
          <p:nvPr/>
        </p:nvSpPr>
        <p:spPr>
          <a:xfrm>
            <a:off x="114300" y="76200"/>
            <a:ext cx="11963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2060"/>
                </a:solidFill>
              </a:rPr>
              <a:t>Proposed Solution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431C2F-F419-A068-8151-5A2E0EBB04CE}"/>
              </a:ext>
            </a:extLst>
          </p:cNvPr>
          <p:cNvSpPr txBox="1"/>
          <p:nvPr/>
        </p:nvSpPr>
        <p:spPr>
          <a:xfrm>
            <a:off x="6096000" y="992548"/>
            <a:ext cx="57283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6" indent="-514356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>
                <a:solidFill>
                  <a:srgbClr val="002060"/>
                </a:solidFill>
                <a:latin typeface="+mn-lt"/>
                <a:cs typeface="Calibri Light" panose="020F0302020204030204" pitchFamily="34" charset="0"/>
              </a:rPr>
              <a:t>Coordinating with City on landscaping raised medians</a:t>
            </a:r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BC10DD38-C345-AEC1-0A8C-EFE1EC4B34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8945" y="2305177"/>
            <a:ext cx="9453528" cy="45528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6B87CF-F302-2981-B991-E38AA869E0D5}"/>
              </a:ext>
            </a:extLst>
          </p:cNvPr>
          <p:cNvSpPr txBox="1"/>
          <p:nvPr/>
        </p:nvSpPr>
        <p:spPr>
          <a:xfrm>
            <a:off x="266439" y="957943"/>
            <a:ext cx="57283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6" indent="-514356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>
                <a:solidFill>
                  <a:srgbClr val="002060"/>
                </a:solidFill>
                <a:latin typeface="+mn-lt"/>
                <a:cs typeface="Calibri Light" panose="020F0302020204030204" pitchFamily="34" charset="0"/>
              </a:rPr>
              <a:t>Eliminate angle crashes between major intersections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5C08B5E8-361B-EF55-4331-AAA36391EEF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0771" y="5088290"/>
            <a:ext cx="2212284" cy="163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81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CCAD5D8-60E6-21A6-00A6-61604B1EE150}"/>
              </a:ext>
            </a:extLst>
          </p:cNvPr>
          <p:cNvSpPr txBox="1"/>
          <p:nvPr/>
        </p:nvSpPr>
        <p:spPr>
          <a:xfrm>
            <a:off x="114300" y="76200"/>
            <a:ext cx="11963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2060"/>
                </a:solidFill>
              </a:rPr>
              <a:t>Median Benefits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431C2F-F419-A068-8151-5A2E0EBB04CE}"/>
              </a:ext>
            </a:extLst>
          </p:cNvPr>
          <p:cNvSpPr txBox="1"/>
          <p:nvPr/>
        </p:nvSpPr>
        <p:spPr>
          <a:xfrm>
            <a:off x="5664098" y="1081834"/>
            <a:ext cx="6413603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6" indent="-514356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800">
                <a:solidFill>
                  <a:srgbClr val="002060"/>
                </a:solidFill>
                <a:latin typeface="+mn-lt"/>
                <a:cs typeface="Calibri Light" panose="020F0302020204030204" pitchFamily="34" charset="0"/>
              </a:rPr>
              <a:t>Eliminate angle crashes between major intersections</a:t>
            </a:r>
          </a:p>
          <a:p>
            <a:pPr marL="514356" indent="-514356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800">
                <a:solidFill>
                  <a:srgbClr val="002060"/>
                </a:solidFill>
                <a:latin typeface="+mn-lt"/>
                <a:cs typeface="Calibri Light" panose="020F0302020204030204" pitchFamily="34" charset="0"/>
              </a:rPr>
              <a:t>Improves traffic flow</a:t>
            </a:r>
          </a:p>
          <a:p>
            <a:pPr marL="514356" indent="-514356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800">
                <a:solidFill>
                  <a:srgbClr val="002060"/>
                </a:solidFill>
                <a:latin typeface="+mn-lt"/>
                <a:cs typeface="Calibri Light" panose="020F0302020204030204" pitchFamily="34" charset="0"/>
              </a:rPr>
              <a:t>More consistent speeds</a:t>
            </a:r>
          </a:p>
          <a:p>
            <a:pPr marL="514356" indent="-514356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800">
                <a:solidFill>
                  <a:srgbClr val="002060"/>
                </a:solidFill>
                <a:latin typeface="+mn-lt"/>
                <a:cs typeface="Calibri Light" panose="020F0302020204030204" pitchFamily="34" charset="0"/>
              </a:rPr>
              <a:t>Promotes safer driving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1E85190E-03A9-D9CB-DFB5-C3543DD0E5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0771" y="5088290"/>
            <a:ext cx="2212284" cy="1638234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66BB55-F10B-4CC4-9D26-1697E23AA3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299" y="969523"/>
            <a:ext cx="5299673" cy="573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09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FB431C2F-F419-A068-8151-5A2E0EBB04CE}"/>
              </a:ext>
            </a:extLst>
          </p:cNvPr>
          <p:cNvSpPr txBox="1"/>
          <p:nvPr/>
        </p:nvSpPr>
        <p:spPr>
          <a:xfrm>
            <a:off x="116510" y="1134161"/>
            <a:ext cx="3721843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6" indent="-514356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>
                <a:solidFill>
                  <a:srgbClr val="002060"/>
                </a:solidFill>
                <a:latin typeface="+mn-lt"/>
                <a:cs typeface="Calibri Light" panose="020F0302020204030204" pitchFamily="34" charset="0"/>
              </a:rPr>
              <a:t>Legal U-turns at the next intersection are 25% safer</a:t>
            </a:r>
          </a:p>
          <a:p>
            <a:pPr marL="514356" indent="-514356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>
                <a:solidFill>
                  <a:srgbClr val="002060"/>
                </a:solidFill>
                <a:latin typeface="+mn-lt"/>
                <a:cs typeface="Calibri Light" panose="020F0302020204030204" pitchFamily="34" charset="0"/>
              </a:rPr>
              <a:t>Twelve signals in the project area</a:t>
            </a:r>
          </a:p>
          <a:p>
            <a:pPr marL="514356" indent="-514356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>
                <a:solidFill>
                  <a:srgbClr val="002060"/>
                </a:solidFill>
                <a:latin typeface="+mn-lt"/>
                <a:cs typeface="Calibri Light" panose="020F0302020204030204" pitchFamily="34" charset="0"/>
              </a:rPr>
              <a:t>Large trucks can use the road network as shown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F8F1FD-E2CB-E03A-D7A8-10C776CFCB63}"/>
              </a:ext>
            </a:extLst>
          </p:cNvPr>
          <p:cNvSpPr txBox="1"/>
          <p:nvPr/>
        </p:nvSpPr>
        <p:spPr>
          <a:xfrm>
            <a:off x="114300" y="76200"/>
            <a:ext cx="11963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2060"/>
                </a:solidFill>
              </a:rPr>
              <a:t>Left Turns for Cross Traffic</a:t>
            </a:r>
          </a:p>
        </p:txBody>
      </p:sp>
      <p:pic>
        <p:nvPicPr>
          <p:cNvPr id="17" name="Picture 16" descr="Timeline&#10;&#10;Description automatically generated">
            <a:extLst>
              <a:ext uri="{FF2B5EF4-FFF2-40B4-BE49-F238E27FC236}">
                <a16:creationId xmlns:a16="http://schemas.microsoft.com/office/drawing/2014/main" id="{23FD8505-F26A-F108-520A-ECB5311629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4047" y="1074821"/>
            <a:ext cx="8257953" cy="457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16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map of a city&#10;&#10;Description automatically generated with medium confidence">
            <a:extLst>
              <a:ext uri="{FF2B5EF4-FFF2-40B4-BE49-F238E27FC236}">
                <a16:creationId xmlns:a16="http://schemas.microsoft.com/office/drawing/2014/main" id="{96ACBCD1-4D28-827F-819C-29AE5684FE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8945" y="942975"/>
            <a:ext cx="8922036" cy="5915025"/>
          </a:xfrm>
          <a:prstGeom prst="rect">
            <a:avLst/>
          </a:prstGeom>
        </p:spPr>
      </p:pic>
      <p:pic>
        <p:nvPicPr>
          <p:cNvPr id="17" name="Picture 16" descr="A map of a city&#10;&#10;Description automatically generated with medium confidence">
            <a:extLst>
              <a:ext uri="{FF2B5EF4-FFF2-40B4-BE49-F238E27FC236}">
                <a16:creationId xmlns:a16="http://schemas.microsoft.com/office/drawing/2014/main" id="{6BF987AA-AA89-138D-03DF-44C970AB574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8945" y="942975"/>
            <a:ext cx="8922036" cy="592455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021C4EF-2F50-1FBB-1BFD-F0110D9A750B}"/>
              </a:ext>
            </a:extLst>
          </p:cNvPr>
          <p:cNvSpPr txBox="1"/>
          <p:nvPr/>
        </p:nvSpPr>
        <p:spPr>
          <a:xfrm>
            <a:off x="114300" y="76200"/>
            <a:ext cx="11963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2060"/>
                </a:solidFill>
              </a:rPr>
              <a:t>Thunderbird Road Intersection </a:t>
            </a:r>
          </a:p>
        </p:txBody>
      </p:sp>
      <p:pic>
        <p:nvPicPr>
          <p:cNvPr id="18" name="Picture 17" descr="Logo, company name&#10;&#10;Description automatically generated">
            <a:extLst>
              <a:ext uri="{FF2B5EF4-FFF2-40B4-BE49-F238E27FC236}">
                <a16:creationId xmlns:a16="http://schemas.microsoft.com/office/drawing/2014/main" id="{5635E2AF-36DB-5084-0095-DB049D7F60B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0771" y="5088290"/>
            <a:ext cx="2212284" cy="16382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3A11D45-D0E0-245B-1306-6AE18020EA49}"/>
              </a:ext>
            </a:extLst>
          </p:cNvPr>
          <p:cNvSpPr txBox="1"/>
          <p:nvPr/>
        </p:nvSpPr>
        <p:spPr>
          <a:xfrm>
            <a:off x="9462051" y="995104"/>
            <a:ext cx="2447503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800" dirty="0">
                <a:solidFill>
                  <a:srgbClr val="002060"/>
                </a:solidFill>
                <a:latin typeface="+mn-lt"/>
                <a:cs typeface="Calibri Light" panose="020F0302020204030204" pitchFamily="34" charset="0"/>
              </a:rPr>
              <a:t>New traffic signal and connector road to the south</a:t>
            </a:r>
          </a:p>
          <a:p>
            <a:pPr marL="514356" indent="-514356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3800" dirty="0">
              <a:solidFill>
                <a:srgbClr val="002060"/>
              </a:solidFill>
              <a:latin typeface="+mn-lt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32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iagram, engineering drawing&#10;&#10;Description automatically generated">
            <a:extLst>
              <a:ext uri="{FF2B5EF4-FFF2-40B4-BE49-F238E27FC236}">
                <a16:creationId xmlns:a16="http://schemas.microsoft.com/office/drawing/2014/main" id="{4AC92BEF-6188-7BDE-DBDF-4BE5EF8B19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43094" y="1008376"/>
            <a:ext cx="7348906" cy="46841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CCAD5D8-60E6-21A6-00A6-61604B1EE150}"/>
              </a:ext>
            </a:extLst>
          </p:cNvPr>
          <p:cNvSpPr txBox="1"/>
          <p:nvPr/>
        </p:nvSpPr>
        <p:spPr>
          <a:xfrm>
            <a:off x="114300" y="76200"/>
            <a:ext cx="11963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2060"/>
                </a:solidFill>
              </a:rPr>
              <a:t>56</a:t>
            </a:r>
            <a:r>
              <a:rPr lang="en-US" sz="4000" baseline="30000">
                <a:solidFill>
                  <a:srgbClr val="002060"/>
                </a:solidFill>
              </a:rPr>
              <a:t>th</a:t>
            </a:r>
            <a:r>
              <a:rPr lang="en-US" sz="4000">
                <a:solidFill>
                  <a:srgbClr val="002060"/>
                </a:solidFill>
              </a:rPr>
              <a:t> Street Intersection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431C2F-F419-A068-8151-5A2E0EBB04CE}"/>
              </a:ext>
            </a:extLst>
          </p:cNvPr>
          <p:cNvSpPr txBox="1"/>
          <p:nvPr/>
        </p:nvSpPr>
        <p:spPr>
          <a:xfrm>
            <a:off x="67910" y="1008377"/>
            <a:ext cx="487105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6" indent="-514356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002060"/>
                </a:solidFill>
                <a:latin typeface="+mn-lt"/>
                <a:cs typeface="Calibri Light" panose="020F0302020204030204" pitchFamily="34" charset="0"/>
              </a:rPr>
              <a:t>Realign into two “offset T” signals</a:t>
            </a:r>
          </a:p>
          <a:p>
            <a:pPr marL="514356" indent="-514356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002060"/>
                </a:solidFill>
                <a:latin typeface="+mn-lt"/>
                <a:cs typeface="Calibri Light" panose="020F0302020204030204" pitchFamily="34" charset="0"/>
              </a:rPr>
              <a:t>Turns get green at same time</a:t>
            </a:r>
          </a:p>
          <a:p>
            <a:pPr marL="514356" indent="-514356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002060"/>
                </a:solidFill>
                <a:latin typeface="+mn-lt"/>
                <a:cs typeface="Calibri Light" panose="020F0302020204030204" pitchFamily="34" charset="0"/>
              </a:rPr>
              <a:t>Less time stopped at red lights, less congestion</a:t>
            </a:r>
          </a:p>
          <a:p>
            <a:pPr marL="514356" indent="-514356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002060"/>
                </a:solidFill>
                <a:latin typeface="+mn-lt"/>
                <a:cs typeface="Calibri Light" panose="020F0302020204030204" pitchFamily="34" charset="0"/>
              </a:rPr>
              <a:t>Improved sight distance</a:t>
            </a:r>
          </a:p>
          <a:p>
            <a:pPr marL="514356" indent="-514356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002060"/>
                </a:solidFill>
                <a:latin typeface="+mn-lt"/>
                <a:cs typeface="Calibri Light" panose="020F0302020204030204" pitchFamily="34" charset="0"/>
              </a:rPr>
              <a:t>Reduces rear-end crashes</a:t>
            </a:r>
          </a:p>
          <a:p>
            <a:pPr marL="514356" indent="-514356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002060"/>
                </a:solidFill>
                <a:latin typeface="+mn-lt"/>
                <a:cs typeface="Calibri Light" panose="020F0302020204030204" pitchFamily="34" charset="0"/>
              </a:rPr>
              <a:t>See display in back</a:t>
            </a:r>
          </a:p>
        </p:txBody>
      </p:sp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157059B2-EC7B-79CA-7B8B-915A42B23F9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4804" y="1008377"/>
            <a:ext cx="7337196" cy="4684147"/>
          </a:xfrm>
          <a:prstGeom prst="rect">
            <a:avLst/>
          </a:prstGeom>
        </p:spPr>
      </p:pic>
      <p:pic>
        <p:nvPicPr>
          <p:cNvPr id="4" name="Picture 3" descr="A high angle view of a city&#10;&#10;Description automatically generated with low confidence">
            <a:extLst>
              <a:ext uri="{FF2B5EF4-FFF2-40B4-BE49-F238E27FC236}">
                <a16:creationId xmlns:a16="http://schemas.microsoft.com/office/drawing/2014/main" id="{14EE0B58-A8E9-81AD-E5BA-FECD0AEF4B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43094" y="1008374"/>
            <a:ext cx="7348906" cy="468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78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F979D3B4-7D06-B597-B71B-3203B3E8A6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46484"/>
            <a:ext cx="12192000" cy="5944173"/>
          </a:xfrm>
          <a:prstGeom prst="rect">
            <a:avLst/>
          </a:prstGeom>
        </p:spPr>
      </p:pic>
      <p:pic>
        <p:nvPicPr>
          <p:cNvPr id="18" name="Picture 17" descr="A high angle view of a city&#10;&#10;Description automatically generated with low confidence">
            <a:extLst>
              <a:ext uri="{FF2B5EF4-FFF2-40B4-BE49-F238E27FC236}">
                <a16:creationId xmlns:a16="http://schemas.microsoft.com/office/drawing/2014/main" id="{4AFC5CB6-A5BC-BAA4-78B1-2F72039B78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46484"/>
            <a:ext cx="12192000" cy="59367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CCAD5D8-60E6-21A6-00A6-61604B1EE150}"/>
              </a:ext>
            </a:extLst>
          </p:cNvPr>
          <p:cNvSpPr txBox="1"/>
          <p:nvPr/>
        </p:nvSpPr>
        <p:spPr>
          <a:xfrm>
            <a:off x="114300" y="76200"/>
            <a:ext cx="11963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2060"/>
                </a:solidFill>
              </a:rPr>
              <a:t>Pedestrian Connections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7F6F02-17AC-8E28-4857-28E8EF7E0341}"/>
              </a:ext>
            </a:extLst>
          </p:cNvPr>
          <p:cNvSpPr txBox="1"/>
          <p:nvPr/>
        </p:nvSpPr>
        <p:spPr>
          <a:xfrm>
            <a:off x="1507048" y="4982190"/>
            <a:ext cx="7069761" cy="126188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914411">
              <a:spcAft>
                <a:spcPts val="1800"/>
              </a:spcAft>
              <a:defRPr/>
            </a:pPr>
            <a:r>
              <a:rPr lang="en-US" sz="3800" dirty="0">
                <a:solidFill>
                  <a:srgbClr val="002060"/>
                </a:solidFill>
                <a:latin typeface="Calibri" panose="020F0502020204030204"/>
                <a:cs typeface="Calibri Light" panose="020F0302020204030204" pitchFamily="34" charset="0"/>
              </a:rPr>
              <a:t>Connect sidewalks with crosswalks at 56</a:t>
            </a:r>
            <a:r>
              <a:rPr lang="en-US" sz="3800" baseline="30000" dirty="0">
                <a:solidFill>
                  <a:srgbClr val="002060"/>
                </a:solidFill>
                <a:latin typeface="Calibri" panose="020F0502020204030204"/>
                <a:cs typeface="Calibri Light" panose="020F0302020204030204" pitchFamily="34" charset="0"/>
              </a:rPr>
              <a:t>th</a:t>
            </a:r>
            <a:r>
              <a:rPr lang="en-US" sz="3800" dirty="0">
                <a:solidFill>
                  <a:srgbClr val="002060"/>
                </a:solidFill>
                <a:latin typeface="Calibri" panose="020F0502020204030204"/>
                <a:cs typeface="Calibri Light" panose="020F0302020204030204" pitchFamily="34" charset="0"/>
              </a:rPr>
              <a:t> Street intersection</a:t>
            </a:r>
          </a:p>
        </p:txBody>
      </p:sp>
    </p:spTree>
    <p:extLst>
      <p:ext uri="{BB962C8B-B14F-4D97-AF65-F5344CB8AC3E}">
        <p14:creationId xmlns:p14="http://schemas.microsoft.com/office/powerpoint/2010/main" val="352685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CCAD5D8-60E6-21A6-00A6-61604B1EE150}"/>
              </a:ext>
            </a:extLst>
          </p:cNvPr>
          <p:cNvSpPr txBox="1"/>
          <p:nvPr/>
        </p:nvSpPr>
        <p:spPr>
          <a:xfrm>
            <a:off x="114300" y="76200"/>
            <a:ext cx="11963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2060"/>
                </a:solidFill>
              </a:rPr>
              <a:t>Traffic During Construction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431C2F-F419-A068-8151-5A2E0EBB04CE}"/>
              </a:ext>
            </a:extLst>
          </p:cNvPr>
          <p:cNvSpPr txBox="1"/>
          <p:nvPr/>
        </p:nvSpPr>
        <p:spPr>
          <a:xfrm>
            <a:off x="188155" y="1222651"/>
            <a:ext cx="579354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6" indent="-514356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000">
                <a:solidFill>
                  <a:srgbClr val="002060"/>
                </a:solidFill>
                <a:latin typeface="+mn-lt"/>
                <a:cs typeface="Calibri Light" panose="020F0302020204030204" pitchFamily="34" charset="0"/>
              </a:rPr>
              <a:t>Built in segments</a:t>
            </a:r>
          </a:p>
          <a:p>
            <a:pPr marL="514356" indent="-514356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000">
                <a:solidFill>
                  <a:srgbClr val="002060"/>
                </a:solidFill>
                <a:latin typeface="+mn-lt"/>
                <a:cs typeface="Calibri Light" panose="020F0302020204030204" pitchFamily="34" charset="0"/>
              </a:rPr>
              <a:t>Expected combination of day and night work</a:t>
            </a:r>
          </a:p>
          <a:p>
            <a:pPr marL="514356" indent="-514356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000">
                <a:solidFill>
                  <a:srgbClr val="002060"/>
                </a:solidFill>
                <a:latin typeface="+mn-lt"/>
                <a:cs typeface="Calibri Light" panose="020F0302020204030204" pitchFamily="34" charset="0"/>
              </a:rPr>
              <a:t>Coordination with emergency responders, schools </a:t>
            </a:r>
          </a:p>
        </p:txBody>
      </p:sp>
      <p:pic>
        <p:nvPicPr>
          <p:cNvPr id="6" name="Picture 6" descr="A picture containing text, sky, outdoor, road&#10;&#10;Description automatically generated">
            <a:extLst>
              <a:ext uri="{FF2B5EF4-FFF2-40B4-BE49-F238E27FC236}">
                <a16:creationId xmlns:a16="http://schemas.microsoft.com/office/drawing/2014/main" id="{5087A52C-4456-1CEB-02EC-D133674706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81700" y="959668"/>
            <a:ext cx="6096001" cy="582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9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CCAD5D8-60E6-21A6-00A6-61604B1EE150}"/>
              </a:ext>
            </a:extLst>
          </p:cNvPr>
          <p:cNvSpPr txBox="1"/>
          <p:nvPr/>
        </p:nvSpPr>
        <p:spPr>
          <a:xfrm>
            <a:off x="114300" y="76200"/>
            <a:ext cx="11963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2060"/>
                </a:solidFill>
              </a:rPr>
              <a:t>National Environmental Policy Act (NEPA)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431C2F-F419-A068-8151-5A2E0EBB04CE}"/>
              </a:ext>
            </a:extLst>
          </p:cNvPr>
          <p:cNvSpPr txBox="1"/>
          <p:nvPr/>
        </p:nvSpPr>
        <p:spPr>
          <a:xfrm>
            <a:off x="291556" y="1108249"/>
            <a:ext cx="11711499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7" indent="-571507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2060"/>
                </a:solidFill>
                <a:latin typeface="+mn-lt"/>
                <a:cs typeface="Calibri Light" panose="020F0302020204030204" pitchFamily="34" charset="0"/>
              </a:rPr>
              <a:t>Environmental analysis and documentation is required for all federally-funded projects</a:t>
            </a:r>
          </a:p>
          <a:p>
            <a:pPr marL="1485919" lvl="2" indent="-571507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2060"/>
                </a:solidFill>
                <a:latin typeface="+mn-lt"/>
                <a:cs typeface="Calibri Light" panose="020F0302020204030204" pitchFamily="34" charset="0"/>
              </a:rPr>
              <a:t>Evaluates alternatives, including “no build”</a:t>
            </a:r>
          </a:p>
          <a:p>
            <a:pPr marL="1485919" lvl="2" indent="-571507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2060"/>
                </a:solidFill>
                <a:latin typeface="+mn-lt"/>
                <a:cs typeface="Calibri Light" panose="020F0302020204030204" pitchFamily="34" charset="0"/>
              </a:rPr>
              <a:t>Considers and addresses public comments</a:t>
            </a:r>
          </a:p>
          <a:p>
            <a:pPr marL="571507" indent="-571507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2060"/>
                </a:solidFill>
                <a:latin typeface="+mn-lt"/>
                <a:cs typeface="Calibri Light" panose="020F0302020204030204" pitchFamily="34" charset="0"/>
              </a:rPr>
              <a:t>Incorporates socio-economic and ecological considerations in the decision-making process</a:t>
            </a:r>
          </a:p>
          <a:p>
            <a:pPr marL="1485919" lvl="2" indent="-571507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2060"/>
                </a:solidFill>
                <a:latin typeface="+mn-lt"/>
                <a:cs typeface="Calibri Light" panose="020F0302020204030204" pitchFamily="34" charset="0"/>
              </a:rPr>
              <a:t>What are the impacts?</a:t>
            </a:r>
          </a:p>
          <a:p>
            <a:pPr marL="1485919" lvl="2" indent="-571507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2060"/>
                </a:solidFill>
                <a:latin typeface="+mn-lt"/>
                <a:cs typeface="Calibri Light" panose="020F0302020204030204" pitchFamily="34" charset="0"/>
              </a:rPr>
              <a:t>How can they be avoided or mitigated?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BF3FEEBF-FFF0-5E96-7004-E79C26C712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0771" y="5088290"/>
            <a:ext cx="2212284" cy="163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7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CCAD5D8-60E6-21A6-00A6-61604B1EE150}"/>
              </a:ext>
            </a:extLst>
          </p:cNvPr>
          <p:cNvSpPr txBox="1"/>
          <p:nvPr/>
        </p:nvSpPr>
        <p:spPr>
          <a:xfrm>
            <a:off x="114300" y="76200"/>
            <a:ext cx="11963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2060"/>
                </a:solidFill>
              </a:rPr>
              <a:t>Anticipated Timeline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AD9BE5B3-C2D0-1712-A586-017F4F917D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0771" y="5088290"/>
            <a:ext cx="2212284" cy="163823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72F0F5A-3D7C-1AA4-F059-B867F68E8298}"/>
              </a:ext>
            </a:extLst>
          </p:cNvPr>
          <p:cNvSpPr txBox="1"/>
          <p:nvPr/>
        </p:nvSpPr>
        <p:spPr>
          <a:xfrm>
            <a:off x="291556" y="1108248"/>
            <a:ext cx="11289440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7" indent="-571507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002060"/>
                </a:solidFill>
                <a:latin typeface="+mn-lt"/>
                <a:cs typeface="Calibri Light" panose="020F0302020204030204" pitchFamily="34" charset="0"/>
              </a:rPr>
              <a:t>Early 2023: </a:t>
            </a:r>
            <a:r>
              <a:rPr lang="en-US" sz="4400" dirty="0">
                <a:solidFill>
                  <a:srgbClr val="002060"/>
                </a:solidFill>
                <a:latin typeface="+mn-lt"/>
                <a:cs typeface="Calibri Light" panose="020F0302020204030204" pitchFamily="34" charset="0"/>
              </a:rPr>
              <a:t>Draft environmental document for public review and comment</a:t>
            </a:r>
          </a:p>
          <a:p>
            <a:pPr marL="571507" indent="-571507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002060"/>
                </a:solidFill>
                <a:latin typeface="+mn-lt"/>
                <a:cs typeface="Calibri Light" panose="020F0302020204030204" pitchFamily="34" charset="0"/>
              </a:rPr>
              <a:t>Mid 2023: </a:t>
            </a:r>
            <a:r>
              <a:rPr lang="en-US" sz="4400" dirty="0">
                <a:solidFill>
                  <a:srgbClr val="002060"/>
                </a:solidFill>
                <a:latin typeface="+mn-lt"/>
                <a:cs typeface="Calibri Light" panose="020F0302020204030204" pitchFamily="34" charset="0"/>
              </a:rPr>
              <a:t>Finalize environmental document</a:t>
            </a:r>
          </a:p>
          <a:p>
            <a:pPr marL="571507" indent="-571507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002060"/>
                </a:solidFill>
                <a:latin typeface="+mn-lt"/>
                <a:cs typeface="Calibri Light" panose="020F0302020204030204" pitchFamily="34" charset="0"/>
              </a:rPr>
              <a:t>Late 2023: </a:t>
            </a:r>
            <a:r>
              <a:rPr lang="en-US" sz="4400" dirty="0">
                <a:solidFill>
                  <a:srgbClr val="002060"/>
                </a:solidFill>
                <a:latin typeface="+mn-lt"/>
                <a:cs typeface="Calibri Light" panose="020F0302020204030204" pitchFamily="34" charset="0"/>
              </a:rPr>
              <a:t>Finalize project design</a:t>
            </a:r>
          </a:p>
          <a:p>
            <a:pPr marL="571507" indent="-571507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rgbClr val="002060"/>
                </a:solidFill>
                <a:latin typeface="+mn-lt"/>
                <a:cs typeface="Calibri Light" panose="020F0302020204030204" pitchFamily="34" charset="0"/>
              </a:rPr>
              <a:t>Summer 2024: </a:t>
            </a:r>
            <a:r>
              <a:rPr lang="en-US" sz="4400" dirty="0">
                <a:solidFill>
                  <a:srgbClr val="002060"/>
                </a:solidFill>
                <a:latin typeface="+mn-lt"/>
                <a:cs typeface="Calibri Light" panose="020F0302020204030204" pitchFamily="34" charset="0"/>
              </a:rPr>
              <a:t>Start construction</a:t>
            </a:r>
          </a:p>
        </p:txBody>
      </p:sp>
    </p:spTree>
    <p:extLst>
      <p:ext uri="{BB962C8B-B14F-4D97-AF65-F5344CB8AC3E}">
        <p14:creationId xmlns:p14="http://schemas.microsoft.com/office/powerpoint/2010/main" val="315591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CCAD5D8-60E6-21A6-00A6-61604B1EE150}"/>
              </a:ext>
            </a:extLst>
          </p:cNvPr>
          <p:cNvSpPr txBox="1"/>
          <p:nvPr/>
        </p:nvSpPr>
        <p:spPr>
          <a:xfrm>
            <a:off x="114300" y="76200"/>
            <a:ext cx="11963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2060"/>
                </a:solidFill>
              </a:rPr>
              <a:t>Posted After the Meeting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431C2F-F419-A068-8151-5A2E0EBB04CE}"/>
              </a:ext>
            </a:extLst>
          </p:cNvPr>
          <p:cNvSpPr txBox="1"/>
          <p:nvPr/>
        </p:nvSpPr>
        <p:spPr>
          <a:xfrm>
            <a:off x="114299" y="1057822"/>
            <a:ext cx="5504718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6" indent="-514356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2060"/>
                </a:solidFill>
                <a:latin typeface="+mn-lt"/>
                <a:cs typeface="Calibri Light" panose="020F0302020204030204" pitchFamily="34" charset="0"/>
              </a:rPr>
              <a:t>Presentation slides</a:t>
            </a:r>
          </a:p>
          <a:p>
            <a:pPr marL="514356" indent="-514356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2060"/>
                </a:solidFill>
                <a:latin typeface="+mn-lt"/>
                <a:cs typeface="Calibri Light" panose="020F0302020204030204" pitchFamily="34" charset="0"/>
              </a:rPr>
              <a:t>Presentation recording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6D5F80-F501-C136-3A5C-C896E2C547E5}"/>
              </a:ext>
            </a:extLst>
          </p:cNvPr>
          <p:cNvSpPr txBox="1"/>
          <p:nvPr/>
        </p:nvSpPr>
        <p:spPr>
          <a:xfrm>
            <a:off x="6925041" y="1057822"/>
            <a:ext cx="4458589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6" indent="-514356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000">
                <a:solidFill>
                  <a:srgbClr val="002060"/>
                </a:solidFill>
                <a:latin typeface="+mn-lt"/>
                <a:cs typeface="Calibri Light" panose="020F0302020204030204" pitchFamily="34" charset="0"/>
              </a:rPr>
              <a:t>Aerial illustrations</a:t>
            </a:r>
          </a:p>
          <a:p>
            <a:pPr marL="514356" indent="-514356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000">
                <a:solidFill>
                  <a:srgbClr val="002060"/>
                </a:solidFill>
                <a:latin typeface="+mn-lt"/>
                <a:cs typeface="Calibri Light" panose="020F0302020204030204" pitchFamily="34" charset="0"/>
              </a:rPr>
              <a:t>Handouts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D9232A64-CCCC-C777-6109-BF3D16325D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0771" y="5088290"/>
            <a:ext cx="2212284" cy="163823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F9D4B1D-CDBB-B1CE-F198-DDB1D77A562F}"/>
              </a:ext>
            </a:extLst>
          </p:cNvPr>
          <p:cNvGrpSpPr/>
          <p:nvPr/>
        </p:nvGrpSpPr>
        <p:grpSpPr>
          <a:xfrm>
            <a:off x="1782109" y="2761883"/>
            <a:ext cx="7445018" cy="3895970"/>
            <a:chOff x="1675122" y="2876304"/>
            <a:chExt cx="7189172" cy="3648075"/>
          </a:xfrm>
        </p:grpSpPr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F614F42E-BDFC-7E13-9391-9106BDB9BC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3445670" y="1105756"/>
              <a:ext cx="3648075" cy="7189172"/>
            </a:xfrm>
            <a:prstGeom prst="rect">
              <a:avLst/>
            </a:prstGeom>
          </p:spPr>
        </p:pic>
        <p:pic>
          <p:nvPicPr>
            <p:cNvPr id="10" name="Picture 9" descr="Qr code&#10;&#10;Description automatically generated">
              <a:extLst>
                <a:ext uri="{FF2B5EF4-FFF2-40B4-BE49-F238E27FC236}">
                  <a16:creationId xmlns:a16="http://schemas.microsoft.com/office/drawing/2014/main" id="{6AEF08F1-601B-E0CF-6692-91BB9DCF81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121" t="6935" r="6591" b="7955"/>
            <a:stretch/>
          </p:blipFill>
          <p:spPr>
            <a:xfrm>
              <a:off x="3766577" y="3142660"/>
              <a:ext cx="3158463" cy="3115364"/>
            </a:xfrm>
            <a:prstGeom prst="rect">
              <a:avLst/>
            </a:prstGeom>
          </p:spPr>
        </p:pic>
      </p:grpSp>
      <p:pic>
        <p:nvPicPr>
          <p:cNvPr id="6" name="Picture 5" descr="Qr code&#10;&#10;Description automatically generated">
            <a:extLst>
              <a:ext uri="{FF2B5EF4-FFF2-40B4-BE49-F238E27FC236}">
                <a16:creationId xmlns:a16="http://schemas.microsoft.com/office/drawing/2014/main" id="{35A397A3-9677-40D9-A915-D5FA774348F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2782" y="3061177"/>
            <a:ext cx="3297382" cy="329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84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ndiana Department of Transportation - Wikipedia">
            <a:extLst>
              <a:ext uri="{FF2B5EF4-FFF2-40B4-BE49-F238E27FC236}">
                <a16:creationId xmlns:a16="http://schemas.microsoft.com/office/drawing/2014/main" id="{EE66F291-7531-3471-78EF-FFCF5D0A6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749" y="5565055"/>
            <a:ext cx="1125307" cy="112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C8BA1563-A6FC-A09B-7D05-464A77ABB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747020" y="5691630"/>
            <a:ext cx="2379577" cy="734666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  <a:effectLst>
            <a:outerShdw sx="1000" sy="1000" algn="ctr" rotWithShape="0">
              <a:srgbClr val="000000"/>
            </a:outerShdw>
          </a:effectLst>
        </p:spPr>
      </p:pic>
      <p:pic>
        <p:nvPicPr>
          <p:cNvPr id="10" name="Picture 2" descr="Home | City of Lawrence, Indiana">
            <a:extLst>
              <a:ext uri="{FF2B5EF4-FFF2-40B4-BE49-F238E27FC236}">
                <a16:creationId xmlns:a16="http://schemas.microsoft.com/office/drawing/2014/main" id="{844B9424-32FE-F8F6-D0E4-91D93F06D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59441" y="5560537"/>
            <a:ext cx="1396126" cy="117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SPD: NextLevel State Work">
            <a:extLst>
              <a:ext uri="{FF2B5EF4-FFF2-40B4-BE49-F238E27FC236}">
                <a16:creationId xmlns:a16="http://schemas.microsoft.com/office/drawing/2014/main" id="{3CC2D3A6-4B88-1716-80E8-06F4D418D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6429" y="5560537"/>
            <a:ext cx="3021236" cy="99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E36FAA32-D9C4-D8EE-A0DE-AC3272B9407F}"/>
              </a:ext>
            </a:extLst>
          </p:cNvPr>
          <p:cNvSpPr txBox="1">
            <a:spLocks/>
          </p:cNvSpPr>
          <p:nvPr/>
        </p:nvSpPr>
        <p:spPr>
          <a:xfrm>
            <a:off x="0" y="3823262"/>
            <a:ext cx="12182475" cy="16215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600"/>
              </a:spcAft>
            </a:pPr>
            <a:r>
              <a:rPr lang="en-US" sz="5400">
                <a:solidFill>
                  <a:srgbClr val="081D44"/>
                </a:solidFill>
                <a:latin typeface="+mn-lt"/>
              </a:rPr>
              <a:t>Public Information Meeting</a:t>
            </a:r>
          </a:p>
          <a:p>
            <a:pPr algn="ctr" fontAlgn="auto">
              <a:spcAft>
                <a:spcPts val="600"/>
              </a:spcAft>
            </a:pPr>
            <a:r>
              <a:rPr lang="en-US">
                <a:solidFill>
                  <a:srgbClr val="081D44"/>
                </a:solidFill>
                <a:latin typeface="+mn-lt"/>
              </a:rPr>
              <a:t>January 19, 2023</a:t>
            </a:r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0D2447C2-E882-A933-58C6-DDAC56931DB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4125" y="300613"/>
            <a:ext cx="4423751" cy="327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70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CCAD5D8-60E6-21A6-00A6-61604B1EE150}"/>
              </a:ext>
            </a:extLst>
          </p:cNvPr>
          <p:cNvSpPr txBox="1"/>
          <p:nvPr/>
        </p:nvSpPr>
        <p:spPr>
          <a:xfrm>
            <a:off x="114300" y="76200"/>
            <a:ext cx="11963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2060"/>
                </a:solidFill>
              </a:rPr>
              <a:t>Ways to Provide Public Input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7F6B8C3-4DF3-7199-B7BC-F81839B62673}"/>
              </a:ext>
            </a:extLst>
          </p:cNvPr>
          <p:cNvSpPr txBox="1">
            <a:spLocks/>
          </p:cNvSpPr>
          <p:nvPr/>
        </p:nvSpPr>
        <p:spPr>
          <a:xfrm>
            <a:off x="8478960" y="1226481"/>
            <a:ext cx="3243544" cy="878611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1000"/>
              </a:spcAft>
            </a:pPr>
            <a:r>
              <a:rPr lang="en-US" sz="2600" b="1" dirty="0">
                <a:solidFill>
                  <a:srgbClr val="003054"/>
                </a:solidFill>
                <a:latin typeface="+mn-lt"/>
              </a:rPr>
              <a:t>Paper and Online </a:t>
            </a:r>
          </a:p>
          <a:p>
            <a:pPr algn="ctr" fontAlgn="auto">
              <a:spcAft>
                <a:spcPts val="1000"/>
              </a:spcAft>
            </a:pPr>
            <a:r>
              <a:rPr lang="en-US" sz="2600" b="1" dirty="0">
                <a:solidFill>
                  <a:srgbClr val="003054"/>
                </a:solidFill>
                <a:latin typeface="+mn-lt"/>
              </a:rPr>
              <a:t>Comment Form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B6D398E-B9EF-A6C8-0F44-1E61683120D2}"/>
              </a:ext>
            </a:extLst>
          </p:cNvPr>
          <p:cNvSpPr txBox="1">
            <a:spLocks/>
          </p:cNvSpPr>
          <p:nvPr/>
        </p:nvSpPr>
        <p:spPr>
          <a:xfrm>
            <a:off x="8009465" y="4567684"/>
            <a:ext cx="4182535" cy="1215384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2600" b="1" dirty="0">
                <a:solidFill>
                  <a:srgbClr val="003054"/>
                </a:solidFill>
                <a:latin typeface="+mn-lt"/>
              </a:rPr>
              <a:t>Email Darrik Yetzer</a:t>
            </a:r>
          </a:p>
          <a:p>
            <a:pPr algn="ctr" fontAlgn="auto">
              <a:spcAft>
                <a:spcPts val="0"/>
              </a:spcAft>
            </a:pPr>
            <a:r>
              <a:rPr lang="en-US" sz="2600" dirty="0">
                <a:solidFill>
                  <a:srgbClr val="003054"/>
                </a:solidFill>
                <a:latin typeface="+mn-lt"/>
              </a:rPr>
              <a:t>CHA Design Manager</a:t>
            </a:r>
          </a:p>
          <a:p>
            <a:pPr algn="ctr" fontAlgn="auto">
              <a:spcAft>
                <a:spcPts val="0"/>
              </a:spcAft>
            </a:pPr>
            <a:r>
              <a:rPr lang="en-US" sz="2600" dirty="0">
                <a:solidFill>
                  <a:srgbClr val="003054"/>
                </a:solidFill>
                <a:latin typeface="+mn-lt"/>
                <a:hlinkClick r:id="rId3"/>
              </a:rPr>
              <a:t>DYetzer@chacompanies.com</a:t>
            </a:r>
            <a:r>
              <a:rPr lang="en-US" sz="2600" dirty="0">
                <a:solidFill>
                  <a:srgbClr val="003054"/>
                </a:solidFill>
                <a:latin typeface="+mn-lt"/>
              </a:rPr>
              <a:t> </a:t>
            </a:r>
            <a:endParaRPr lang="en-US" sz="2600" dirty="0">
              <a:solidFill>
                <a:srgbClr val="003054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C1E9E1-0692-76F6-F8D0-A8F4C139F1A6}"/>
              </a:ext>
            </a:extLst>
          </p:cNvPr>
          <p:cNvSpPr txBox="1">
            <a:spLocks/>
          </p:cNvSpPr>
          <p:nvPr/>
        </p:nvSpPr>
        <p:spPr>
          <a:xfrm>
            <a:off x="8187156" y="2818016"/>
            <a:ext cx="3827152" cy="1202431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2600" b="1" dirty="0">
                <a:solidFill>
                  <a:srgbClr val="003054"/>
                </a:solidFill>
                <a:latin typeface="+mn-lt"/>
              </a:rPr>
              <a:t>Call or Email INDOT4U</a:t>
            </a:r>
          </a:p>
          <a:p>
            <a:pPr algn="ctr" fontAlgn="auto">
              <a:spcAft>
                <a:spcPts val="0"/>
              </a:spcAft>
            </a:pPr>
            <a:r>
              <a:rPr lang="en-US" sz="2600" dirty="0">
                <a:solidFill>
                  <a:srgbClr val="003054"/>
                </a:solidFill>
                <a:latin typeface="+mn-lt"/>
                <a:hlinkClick r:id="rId4"/>
              </a:rPr>
              <a:t>INDOT@indot.in.gov</a:t>
            </a:r>
            <a:r>
              <a:rPr lang="en-US" sz="2600" dirty="0">
                <a:solidFill>
                  <a:srgbClr val="003054"/>
                </a:solidFill>
                <a:latin typeface="+mn-lt"/>
              </a:rPr>
              <a:t> </a:t>
            </a:r>
          </a:p>
          <a:p>
            <a:pPr algn="ctr" fontAlgn="auto">
              <a:spcAft>
                <a:spcPts val="0"/>
              </a:spcAft>
            </a:pPr>
            <a:r>
              <a:rPr lang="en-US" sz="2600" dirty="0">
                <a:solidFill>
                  <a:srgbClr val="003054"/>
                </a:solidFill>
                <a:latin typeface="+mn-lt"/>
              </a:rPr>
              <a:t>855-INDOT-4U</a:t>
            </a:r>
            <a:endParaRPr lang="en-US" sz="2600" dirty="0">
              <a:solidFill>
                <a:srgbClr val="003054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99CC00-9951-CE06-8DFA-5F688C7B96A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1410" y="2873296"/>
            <a:ext cx="2669349" cy="1147151"/>
          </a:xfrm>
          <a:prstGeom prst="rect">
            <a:avLst/>
          </a:prstGeom>
        </p:spPr>
      </p:pic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B04590E-007E-9EA4-029E-7595DE6BB46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6951" y="4821433"/>
            <a:ext cx="2298269" cy="707886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49DFF81F-8B25-3A6A-63F9-C187217047E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8013" y="1026353"/>
            <a:ext cx="1683479" cy="1366821"/>
          </a:xfrm>
          <a:prstGeom prst="rect">
            <a:avLst/>
          </a:prstGeom>
        </p:spPr>
      </p:pic>
      <p:pic>
        <p:nvPicPr>
          <p:cNvPr id="6" name="Picture 5" descr="Qr code&#10;&#10;Description automatically generated">
            <a:extLst>
              <a:ext uri="{FF2B5EF4-FFF2-40B4-BE49-F238E27FC236}">
                <a16:creationId xmlns:a16="http://schemas.microsoft.com/office/drawing/2014/main" id="{3EFE4281-5EDD-4919-814D-B59A2AB9A67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386" y="1026353"/>
            <a:ext cx="5304560" cy="530456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FE6838A-8FC4-43A0-89D9-3DE695126775}"/>
              </a:ext>
            </a:extLst>
          </p:cNvPr>
          <p:cNvSpPr txBox="1">
            <a:spLocks/>
          </p:cNvSpPr>
          <p:nvPr/>
        </p:nvSpPr>
        <p:spPr>
          <a:xfrm>
            <a:off x="590148" y="6251510"/>
            <a:ext cx="4431035" cy="429208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1000"/>
              </a:spcAft>
            </a:pPr>
            <a:r>
              <a:rPr lang="en-US" sz="2000" b="1" i="1" dirty="0">
                <a:solidFill>
                  <a:srgbClr val="003054"/>
                </a:solidFill>
                <a:latin typeface="+mn-lt"/>
              </a:rPr>
              <a:t>Scan to leave a comment</a:t>
            </a:r>
          </a:p>
        </p:txBody>
      </p:sp>
    </p:spTree>
    <p:extLst>
      <p:ext uri="{BB962C8B-B14F-4D97-AF65-F5344CB8AC3E}">
        <p14:creationId xmlns:p14="http://schemas.microsoft.com/office/powerpoint/2010/main" val="427976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CCAD5D8-60E6-21A6-00A6-61604B1EE150}"/>
              </a:ext>
            </a:extLst>
          </p:cNvPr>
          <p:cNvSpPr txBox="1"/>
          <p:nvPr/>
        </p:nvSpPr>
        <p:spPr>
          <a:xfrm>
            <a:off x="114300" y="76200"/>
            <a:ext cx="11963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2060"/>
                </a:solidFill>
              </a:rPr>
              <a:t>Stay Informed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5197F5-E294-78C6-3B72-B39A58807EE7}"/>
              </a:ext>
            </a:extLst>
          </p:cNvPr>
          <p:cNvSpPr txBox="1">
            <a:spLocks/>
          </p:cNvSpPr>
          <p:nvPr/>
        </p:nvSpPr>
        <p:spPr>
          <a:xfrm>
            <a:off x="12602" y="5261442"/>
            <a:ext cx="3692769" cy="937765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3200" b="1">
                <a:solidFill>
                  <a:srgbClr val="003054"/>
                </a:solidFill>
                <a:latin typeface="+mn-lt"/>
              </a:rPr>
              <a:t>@INDOTEast on Facebook &amp; Twitter</a:t>
            </a:r>
            <a:endParaRPr lang="en-US" sz="3200">
              <a:solidFill>
                <a:srgbClr val="003054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62AC4D5-6D7F-CEFC-6CF0-7FE752152A5A}"/>
              </a:ext>
            </a:extLst>
          </p:cNvPr>
          <p:cNvSpPr txBox="1">
            <a:spLocks/>
          </p:cNvSpPr>
          <p:nvPr/>
        </p:nvSpPr>
        <p:spPr>
          <a:xfrm>
            <a:off x="8384931" y="5261442"/>
            <a:ext cx="3692769" cy="492368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3200" b="1">
                <a:solidFill>
                  <a:srgbClr val="003054"/>
                </a:solidFill>
                <a:latin typeface="+mn-lt"/>
              </a:rPr>
              <a:t>511in.org</a:t>
            </a:r>
            <a:endParaRPr lang="en-US" sz="3200">
              <a:solidFill>
                <a:srgbClr val="003054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914F578-5635-EB88-C87E-F75B0A4E1075}"/>
              </a:ext>
            </a:extLst>
          </p:cNvPr>
          <p:cNvSpPr txBox="1">
            <a:spLocks/>
          </p:cNvSpPr>
          <p:nvPr/>
        </p:nvSpPr>
        <p:spPr>
          <a:xfrm>
            <a:off x="4282726" y="5185704"/>
            <a:ext cx="3524850" cy="1013504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3200" b="1">
                <a:solidFill>
                  <a:srgbClr val="003054"/>
                </a:solidFill>
                <a:latin typeface="+mn-lt"/>
              </a:rPr>
              <a:t>GovDelivery Email </a:t>
            </a:r>
            <a:br>
              <a:rPr lang="en-US" sz="3200" b="1">
                <a:solidFill>
                  <a:srgbClr val="003054"/>
                </a:solidFill>
                <a:latin typeface="+mn-lt"/>
              </a:rPr>
            </a:br>
            <a:r>
              <a:rPr lang="en-US" sz="3200" b="1">
                <a:solidFill>
                  <a:srgbClr val="003054"/>
                </a:solidFill>
                <a:latin typeface="+mn-lt"/>
              </a:rPr>
              <a:t>&amp; Text Alerts</a:t>
            </a:r>
            <a:endParaRPr lang="en-US" sz="3200">
              <a:solidFill>
                <a:srgbClr val="003054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BEBF35-435E-224F-B81B-20491B02C9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74"/>
          <a:stretch/>
        </p:blipFill>
        <p:spPr>
          <a:xfrm>
            <a:off x="4431324" y="1491177"/>
            <a:ext cx="3183403" cy="31933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7D942B-4F72-FFD6-AFB8-FBA297233C8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005" t="10188" r="10105"/>
          <a:stretch/>
        </p:blipFill>
        <p:spPr>
          <a:xfrm>
            <a:off x="562708" y="1422369"/>
            <a:ext cx="2485546" cy="33491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D819F5-5E7D-4A88-0BCA-BC8C26E9B34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10" t="4786" r="4578" b="4419"/>
          <a:stretch/>
        </p:blipFill>
        <p:spPr>
          <a:xfrm>
            <a:off x="8378560" y="1422369"/>
            <a:ext cx="3390308" cy="333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4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9636EF1-FBAD-DE15-D8DD-0CB3402D8B65}"/>
              </a:ext>
            </a:extLst>
          </p:cNvPr>
          <p:cNvSpPr txBox="1"/>
          <p:nvPr/>
        </p:nvSpPr>
        <p:spPr>
          <a:xfrm>
            <a:off x="304800" y="1072660"/>
            <a:ext cx="5791200" cy="549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5" indent="-342905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60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Large aerial illustration along wall</a:t>
            </a:r>
          </a:p>
          <a:p>
            <a:pPr marL="342905" indent="-342905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60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56</a:t>
            </a:r>
            <a:r>
              <a:rPr lang="en-US" sz="3600" baseline="3000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US" sz="360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Street intersection displays in back</a:t>
            </a:r>
          </a:p>
          <a:p>
            <a:pPr marL="342905" indent="-342905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60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Talk with project team members and ask questions</a:t>
            </a:r>
          </a:p>
          <a:p>
            <a:pPr marL="342905" indent="-342905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60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Provide comments using paper forms</a:t>
            </a:r>
            <a:endParaRPr lang="en-US" sz="2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CAD5D8-60E6-21A6-00A6-61604B1EE150}"/>
              </a:ext>
            </a:extLst>
          </p:cNvPr>
          <p:cNvSpPr txBox="1"/>
          <p:nvPr/>
        </p:nvSpPr>
        <p:spPr>
          <a:xfrm>
            <a:off x="114300" y="76200"/>
            <a:ext cx="11963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2060"/>
                </a:solidFill>
              </a:rPr>
              <a:t>Open House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3FF040FB-65E6-6466-A974-650C439F54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7073" y="1313487"/>
            <a:ext cx="5289452" cy="391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59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9636EF1-FBAD-DE15-D8DD-0CB3402D8B65}"/>
              </a:ext>
            </a:extLst>
          </p:cNvPr>
          <p:cNvSpPr txBox="1"/>
          <p:nvPr/>
        </p:nvSpPr>
        <p:spPr>
          <a:xfrm>
            <a:off x="304800" y="1072660"/>
            <a:ext cx="6352674" cy="4776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5" indent="-342905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60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Project team introductions</a:t>
            </a:r>
          </a:p>
          <a:p>
            <a:pPr marL="342905" indent="-342905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60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Purpose and need</a:t>
            </a:r>
          </a:p>
          <a:p>
            <a:pPr marL="342905" indent="-342905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60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Proposed solution and benefits</a:t>
            </a:r>
          </a:p>
          <a:p>
            <a:pPr marL="342905" indent="-342905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60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Environmental review</a:t>
            </a:r>
          </a:p>
          <a:p>
            <a:pPr marL="342905" indent="-342905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60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Ways to contact us</a:t>
            </a:r>
          </a:p>
          <a:p>
            <a:pPr marL="342905" indent="-342905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60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Open house with project team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CAD5D8-60E6-21A6-00A6-61604B1EE150}"/>
              </a:ext>
            </a:extLst>
          </p:cNvPr>
          <p:cNvSpPr txBox="1"/>
          <p:nvPr/>
        </p:nvSpPr>
        <p:spPr>
          <a:xfrm>
            <a:off x="114300" y="76200"/>
            <a:ext cx="11963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2060"/>
                </a:solidFill>
              </a:rPr>
              <a:t>Agenda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3FF040FB-65E6-6466-A974-650C439F54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7073" y="1470534"/>
            <a:ext cx="5289452" cy="391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97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9636EF1-FBAD-DE15-D8DD-0CB3402D8B65}"/>
              </a:ext>
            </a:extLst>
          </p:cNvPr>
          <p:cNvSpPr txBox="1"/>
          <p:nvPr/>
        </p:nvSpPr>
        <p:spPr>
          <a:xfrm>
            <a:off x="209549" y="1002425"/>
            <a:ext cx="7762876" cy="500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3000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INDOT Greenfield District</a:t>
            </a:r>
          </a:p>
          <a:p>
            <a:pPr marL="342905" indent="-342905">
              <a:lnSpc>
                <a:spcPct val="107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Luis Laracuente, Traffic Engineer</a:t>
            </a:r>
          </a:p>
          <a:p>
            <a:pPr marL="342905" indent="-342905">
              <a:lnSpc>
                <a:spcPct val="107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Christine Williams, Project Manager</a:t>
            </a:r>
          </a:p>
          <a:p>
            <a:pPr marL="342905" indent="-342905">
              <a:lnSpc>
                <a:spcPct val="107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Mark Muenz, Traffic Planning Engineer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400"/>
              </a:spcAft>
            </a:pPr>
            <a:r>
              <a:rPr lang="en-US" sz="3000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CHA Consulting Team</a:t>
            </a:r>
          </a:p>
          <a:p>
            <a:pPr marL="342905" indent="-342905">
              <a:lnSpc>
                <a:spcPct val="107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Darrik Yetzer, Design Manager</a:t>
            </a:r>
          </a:p>
          <a:p>
            <a:pPr marL="342905" indent="-342905">
              <a:lnSpc>
                <a:spcPct val="107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300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Ben Ankrom, Design Lead</a:t>
            </a:r>
            <a:endParaRPr lang="en-US" sz="3000" dirty="0">
              <a:solidFill>
                <a:srgbClr val="002060"/>
              </a:solidFill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5" indent="-342905">
              <a:lnSpc>
                <a:spcPct val="107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Summer Elmore, Environmental Manager</a:t>
            </a:r>
          </a:p>
          <a:p>
            <a:pPr marL="342905" indent="-342905">
              <a:lnSpc>
                <a:spcPct val="107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LaMar</a:t>
            </a:r>
            <a:r>
              <a:rPr lang="en-US" sz="3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Holliday, Communications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CAD5D8-60E6-21A6-00A6-61604B1EE150}"/>
              </a:ext>
            </a:extLst>
          </p:cNvPr>
          <p:cNvSpPr txBox="1"/>
          <p:nvPr/>
        </p:nvSpPr>
        <p:spPr>
          <a:xfrm>
            <a:off x="114300" y="76200"/>
            <a:ext cx="11963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2060"/>
                </a:solidFill>
              </a:rPr>
              <a:t>Project Team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3FF040FB-65E6-6466-A974-650C439F54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3266" y="1313487"/>
            <a:ext cx="4593259" cy="340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99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CCAD5D8-60E6-21A6-00A6-61604B1EE150}"/>
              </a:ext>
            </a:extLst>
          </p:cNvPr>
          <p:cNvSpPr txBox="1"/>
          <p:nvPr/>
        </p:nvSpPr>
        <p:spPr>
          <a:xfrm>
            <a:off x="114300" y="76200"/>
            <a:ext cx="11963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2060"/>
                </a:solidFill>
              </a:rPr>
              <a:t>Purpose and Need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431C2F-F419-A068-8151-5A2E0EBB04CE}"/>
              </a:ext>
            </a:extLst>
          </p:cNvPr>
          <p:cNvSpPr txBox="1"/>
          <p:nvPr/>
        </p:nvSpPr>
        <p:spPr>
          <a:xfrm>
            <a:off x="114299" y="1180653"/>
            <a:ext cx="4438651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6" indent="-514356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800">
                <a:solidFill>
                  <a:srgbClr val="002060"/>
                </a:solidFill>
                <a:latin typeface="+mn-lt"/>
                <a:cs typeface="Calibri Light" panose="020F0302020204030204" pitchFamily="34" charset="0"/>
              </a:rPr>
              <a:t>High frequency of </a:t>
            </a:r>
            <a:br>
              <a:rPr lang="en-US" sz="3800">
                <a:solidFill>
                  <a:srgbClr val="002060"/>
                </a:solidFill>
                <a:latin typeface="+mn-lt"/>
                <a:cs typeface="Calibri Light" panose="020F0302020204030204" pitchFamily="34" charset="0"/>
              </a:rPr>
            </a:br>
            <a:r>
              <a:rPr lang="en-US" sz="3800">
                <a:solidFill>
                  <a:srgbClr val="002060"/>
                </a:solidFill>
                <a:latin typeface="+mn-lt"/>
                <a:cs typeface="Calibri Light" panose="020F0302020204030204" pitchFamily="34" charset="0"/>
              </a:rPr>
              <a:t>injury crashes</a:t>
            </a:r>
          </a:p>
          <a:p>
            <a:pPr marL="514356" indent="-514356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800">
                <a:solidFill>
                  <a:srgbClr val="002060"/>
                </a:solidFill>
                <a:latin typeface="+mn-lt"/>
                <a:cs typeface="Calibri Light" panose="020F0302020204030204" pitchFamily="34" charset="0"/>
              </a:rPr>
              <a:t>Reduce congestion at 56</a:t>
            </a:r>
            <a:r>
              <a:rPr lang="en-US" sz="3800" baseline="30000">
                <a:solidFill>
                  <a:srgbClr val="002060"/>
                </a:solidFill>
                <a:latin typeface="+mn-lt"/>
                <a:cs typeface="Calibri Light" panose="020F0302020204030204" pitchFamily="34" charset="0"/>
              </a:rPr>
              <a:t>th</a:t>
            </a:r>
            <a:r>
              <a:rPr lang="en-US" sz="3800">
                <a:solidFill>
                  <a:srgbClr val="002060"/>
                </a:solidFill>
                <a:latin typeface="+mn-lt"/>
                <a:cs typeface="Calibri Light" panose="020F0302020204030204" pitchFamily="34" charset="0"/>
              </a:rPr>
              <a:t> Street intersection</a:t>
            </a:r>
          </a:p>
          <a:p>
            <a:pPr marL="514356" indent="-514356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800">
                <a:solidFill>
                  <a:srgbClr val="002060"/>
                </a:solidFill>
                <a:latin typeface="+mn-lt"/>
                <a:cs typeface="Calibri Light" panose="020F0302020204030204" pitchFamily="34" charset="0"/>
              </a:rPr>
              <a:t>Pedestrian connectivity near 56</a:t>
            </a:r>
            <a:r>
              <a:rPr lang="en-US" sz="3800" baseline="30000">
                <a:solidFill>
                  <a:srgbClr val="002060"/>
                </a:solidFill>
                <a:latin typeface="+mn-lt"/>
                <a:cs typeface="Calibri Light" panose="020F0302020204030204" pitchFamily="34" charset="0"/>
              </a:rPr>
              <a:t>th</a:t>
            </a:r>
            <a:r>
              <a:rPr lang="en-US" sz="3800">
                <a:solidFill>
                  <a:srgbClr val="002060"/>
                </a:solidFill>
                <a:latin typeface="+mn-lt"/>
                <a:cs typeface="Calibri Light" panose="020F0302020204030204" pitchFamily="34" charset="0"/>
              </a:rPr>
              <a:t> Street</a:t>
            </a:r>
          </a:p>
        </p:txBody>
      </p:sp>
      <p:pic>
        <p:nvPicPr>
          <p:cNvPr id="5" name="Picture 4" descr="A group of cars are stopped at a red light&#10;&#10;Description automatically generated with low confidence">
            <a:extLst>
              <a:ext uri="{FF2B5EF4-FFF2-40B4-BE49-F238E27FC236}">
                <a16:creationId xmlns:a16="http://schemas.microsoft.com/office/drawing/2014/main" id="{4DC81591-D7EF-AE6F-6D93-BEDA3DFB99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4400" y="1076325"/>
            <a:ext cx="7353300" cy="546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10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CCAD5D8-60E6-21A6-00A6-61604B1EE150}"/>
              </a:ext>
            </a:extLst>
          </p:cNvPr>
          <p:cNvSpPr txBox="1"/>
          <p:nvPr/>
        </p:nvSpPr>
        <p:spPr>
          <a:xfrm>
            <a:off x="114300" y="76200"/>
            <a:ext cx="11963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2060"/>
                </a:solidFill>
              </a:rPr>
              <a:t>Crash Frequency and Severity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D2740A-A15F-3C19-0ABE-6500705DCF2C}"/>
              </a:ext>
            </a:extLst>
          </p:cNvPr>
          <p:cNvSpPr txBox="1">
            <a:spLocks/>
          </p:cNvSpPr>
          <p:nvPr/>
        </p:nvSpPr>
        <p:spPr>
          <a:xfrm>
            <a:off x="223512" y="3543352"/>
            <a:ext cx="5134708" cy="1064436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endParaRPr lang="en-US" sz="4200">
              <a:solidFill>
                <a:srgbClr val="003054"/>
              </a:solidFill>
              <a:latin typeface="Arial Black" panose="020B0A040201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A548B9B-C179-A690-7899-18E2177B5DAB}"/>
              </a:ext>
            </a:extLst>
          </p:cNvPr>
          <p:cNvSpPr txBox="1"/>
          <p:nvPr/>
        </p:nvSpPr>
        <p:spPr>
          <a:xfrm>
            <a:off x="328287" y="5172507"/>
            <a:ext cx="42557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200">
                <a:solidFill>
                  <a:srgbClr val="002060"/>
                </a:solidFill>
                <a:latin typeface="+mn-lt"/>
                <a:cs typeface="Calibri Light" panose="020F0302020204030204" pitchFamily="34" charset="0"/>
              </a:rPr>
              <a:t>45% of segment crashes are angle crashes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E84C83-0F27-1155-5DB5-09DAA83EDC13}"/>
              </a:ext>
            </a:extLst>
          </p:cNvPr>
          <p:cNvSpPr txBox="1"/>
          <p:nvPr/>
        </p:nvSpPr>
        <p:spPr>
          <a:xfrm>
            <a:off x="5219700" y="5172508"/>
            <a:ext cx="44419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200">
                <a:solidFill>
                  <a:srgbClr val="002060"/>
                </a:solidFill>
                <a:latin typeface="+mn-lt"/>
                <a:cs typeface="Calibri Light" panose="020F0302020204030204" pitchFamily="34" charset="0"/>
              </a:rPr>
              <a:t>Half of angle crashes result in injuries</a:t>
            </a:r>
          </a:p>
        </p:txBody>
      </p:sp>
      <p:pic>
        <p:nvPicPr>
          <p:cNvPr id="49" name="Picture 48" descr="Logo, company name&#10;&#10;Description automatically generated">
            <a:extLst>
              <a:ext uri="{FF2B5EF4-FFF2-40B4-BE49-F238E27FC236}">
                <a16:creationId xmlns:a16="http://schemas.microsoft.com/office/drawing/2014/main" id="{E295B347-7142-0BB7-EC9F-7896CB05B6A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0771" y="5088290"/>
            <a:ext cx="2212284" cy="1638234"/>
          </a:xfrm>
          <a:prstGeom prst="rect">
            <a:avLst/>
          </a:prstGeom>
        </p:spPr>
      </p:pic>
      <p:pic>
        <p:nvPicPr>
          <p:cNvPr id="11" name="Picture 10" descr="Chart, map, scatter chart&#10;&#10;Description automatically generated">
            <a:extLst>
              <a:ext uri="{FF2B5EF4-FFF2-40B4-BE49-F238E27FC236}">
                <a16:creationId xmlns:a16="http://schemas.microsoft.com/office/drawing/2014/main" id="{6A3DE56B-59FF-F77F-2B14-478920E19A3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80441"/>
            <a:ext cx="12192000" cy="399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73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765C51F-B9BD-4336-8761-EA3E73A37F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38"/>
          <a:stretch/>
        </p:blipFill>
        <p:spPr>
          <a:xfrm>
            <a:off x="6096001" y="950074"/>
            <a:ext cx="6122132" cy="298211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F86AC06-2F53-4F7B-A46C-ADC8CA822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-96252"/>
            <a:ext cx="11887200" cy="838200"/>
          </a:xfrm>
        </p:spPr>
        <p:txBody>
          <a:bodyPr/>
          <a:lstStyle/>
          <a:p>
            <a:r>
              <a:rPr lang="en-US" sz="4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Crashes – City of Lawrence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46568A-236C-E7EF-D665-784FBFB7BD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50073"/>
            <a:ext cx="6096000" cy="29424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3BB965-CE71-E5C5-28DD-C4EC9E52DBE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890277"/>
            <a:ext cx="6122132" cy="29821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298089D-96D9-4C65-80B0-A4E2E85CBE3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3892511"/>
            <a:ext cx="6096000" cy="298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37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CCAD5D8-60E6-21A6-00A6-61604B1EE150}"/>
              </a:ext>
            </a:extLst>
          </p:cNvPr>
          <p:cNvSpPr txBox="1"/>
          <p:nvPr/>
        </p:nvSpPr>
        <p:spPr>
          <a:xfrm>
            <a:off x="114300" y="76200"/>
            <a:ext cx="11963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2060"/>
                </a:solidFill>
              </a:rPr>
              <a:t>What’s Causing Crashes?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431C2F-F419-A068-8151-5A2E0EBB04CE}"/>
              </a:ext>
            </a:extLst>
          </p:cNvPr>
          <p:cNvSpPr txBox="1"/>
          <p:nvPr/>
        </p:nvSpPr>
        <p:spPr>
          <a:xfrm>
            <a:off x="6349360" y="962795"/>
            <a:ext cx="5104227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6" indent="-514356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400">
                <a:solidFill>
                  <a:srgbClr val="002060"/>
                </a:solidFill>
                <a:latin typeface="+mn-lt"/>
                <a:cs typeface="Calibri Light" panose="020F0302020204030204" pitchFamily="34" charset="0"/>
              </a:rPr>
              <a:t>Driveways must cross </a:t>
            </a:r>
            <a:br>
              <a:rPr lang="en-US" sz="3400">
                <a:solidFill>
                  <a:srgbClr val="002060"/>
                </a:solidFill>
                <a:latin typeface="+mn-lt"/>
                <a:cs typeface="Calibri Light" panose="020F0302020204030204" pitchFamily="34" charset="0"/>
              </a:rPr>
            </a:br>
            <a:r>
              <a:rPr lang="en-US" sz="3400">
                <a:solidFill>
                  <a:srgbClr val="002060"/>
                </a:solidFill>
                <a:latin typeface="+mn-lt"/>
                <a:cs typeface="Calibri Light" panose="020F0302020204030204" pitchFamily="34" charset="0"/>
              </a:rPr>
              <a:t>3+ lanes to turn left </a:t>
            </a:r>
          </a:p>
          <a:p>
            <a:pPr marL="514356" indent="-514356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400">
                <a:solidFill>
                  <a:srgbClr val="002060"/>
                </a:solidFill>
                <a:latin typeface="+mn-lt"/>
                <a:cs typeface="Calibri Light" panose="020F0302020204030204" pitchFamily="34" charset="0"/>
              </a:rPr>
              <a:t>Aggressive driving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6B87CF-F302-2981-B991-E38AA869E0D5}"/>
              </a:ext>
            </a:extLst>
          </p:cNvPr>
          <p:cNvSpPr txBox="1"/>
          <p:nvPr/>
        </p:nvSpPr>
        <p:spPr>
          <a:xfrm>
            <a:off x="535215" y="967647"/>
            <a:ext cx="5104227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6" indent="-514356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400">
                <a:solidFill>
                  <a:srgbClr val="002060"/>
                </a:solidFill>
                <a:latin typeface="+mn-lt"/>
                <a:cs typeface="Calibri Light" panose="020F0302020204030204" pitchFamily="34" charset="0"/>
              </a:rPr>
              <a:t>Pendleton Pike carries 45,000 vehicles per day</a:t>
            </a:r>
          </a:p>
          <a:p>
            <a:pPr marL="514356" indent="-514356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400">
                <a:solidFill>
                  <a:srgbClr val="002060"/>
                </a:solidFill>
                <a:latin typeface="+mn-lt"/>
                <a:cs typeface="Calibri Light" panose="020F0302020204030204" pitchFamily="34" charset="0"/>
              </a:rPr>
              <a:t>Few gaps for left turns</a:t>
            </a: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2B1A517B-23B8-B864-6A68-73B36A7D0F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0771" y="5088290"/>
            <a:ext cx="2212284" cy="1638234"/>
          </a:xfrm>
          <a:prstGeom prst="rect">
            <a:avLst/>
          </a:prstGeom>
        </p:spPr>
      </p:pic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A61EA9A-ECD5-62D9-47FC-CB3F29E10F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215" y="3099997"/>
            <a:ext cx="9370801" cy="362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46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CCAD5D8-60E6-21A6-00A6-61604B1EE150}"/>
              </a:ext>
            </a:extLst>
          </p:cNvPr>
          <p:cNvSpPr txBox="1"/>
          <p:nvPr/>
        </p:nvSpPr>
        <p:spPr>
          <a:xfrm>
            <a:off x="114300" y="76200"/>
            <a:ext cx="11963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2060"/>
                </a:solidFill>
              </a:rPr>
              <a:t>Access Management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6B87CF-F302-2981-B991-E38AA869E0D5}"/>
              </a:ext>
            </a:extLst>
          </p:cNvPr>
          <p:cNvSpPr txBox="1"/>
          <p:nvPr/>
        </p:nvSpPr>
        <p:spPr>
          <a:xfrm>
            <a:off x="0" y="957943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200">
                <a:solidFill>
                  <a:srgbClr val="002060"/>
                </a:solidFill>
                <a:latin typeface="+mn-lt"/>
                <a:cs typeface="Calibri Light" panose="020F0302020204030204" pitchFamily="34" charset="0"/>
              </a:rPr>
              <a:t>Access management seeks balance between the safety and mobility of a roadway with the access needs of neighboring properties.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DB4F9DB-AF4E-878D-5EC1-7629011968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7137" y="2157063"/>
            <a:ext cx="9648967" cy="43354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1F6FE0-30D4-0D5C-19DA-20B22A122193}"/>
              </a:ext>
            </a:extLst>
          </p:cNvPr>
          <p:cNvSpPr txBox="1"/>
          <p:nvPr/>
        </p:nvSpPr>
        <p:spPr>
          <a:xfrm>
            <a:off x="31173" y="6502862"/>
            <a:ext cx="350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1400">
                <a:solidFill>
                  <a:srgbClr val="002060"/>
                </a:solidFill>
                <a:latin typeface="+mn-lt"/>
                <a:cs typeface="Calibri Light" panose="020F0302020204030204" pitchFamily="34" charset="0"/>
              </a:rPr>
              <a:t>Source: Access Management Toolbox - TXDOT</a:t>
            </a:r>
          </a:p>
        </p:txBody>
      </p:sp>
    </p:spTree>
    <p:extLst>
      <p:ext uri="{BB962C8B-B14F-4D97-AF65-F5344CB8AC3E}">
        <p14:creationId xmlns:p14="http://schemas.microsoft.com/office/powerpoint/2010/main" val="299805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INDOT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5DCD22D6-3D11-4509-9774-9B98F7B608CB}" vid="{2F722A07-29CF-4167-BBAE-539D3C7FD18C}"/>
    </a:ext>
  </a:extLst>
</a:theme>
</file>

<file path=ppt/theme/theme2.xml><?xml version="1.0" encoding="utf-8"?>
<a:theme xmlns:a="http://schemas.openxmlformats.org/drawingml/2006/main" name="1_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5DCD22D6-3D11-4509-9774-9B98F7B608CB}" vid="{45DC57B1-4452-4196-9389-CC71171F7E60}"/>
    </a:ext>
  </a:extLst>
</a:theme>
</file>

<file path=ppt/theme/theme3.xml><?xml version="1.0" encoding="utf-8"?>
<a:theme xmlns:a="http://schemas.openxmlformats.org/drawingml/2006/main" name="2_Blank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5DCD22D6-3D11-4509-9774-9B98F7B608CB}" vid="{BC745019-3EEB-4DBF-8BB1-C52D7F509A2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A8D954CF3A6C4A94287D65CFB722FB" ma:contentTypeVersion="4" ma:contentTypeDescription="Create a new document." ma:contentTypeScope="" ma:versionID="48e7752111de37926b240e90d7784f2f">
  <xsd:schema xmlns:xsd="http://www.w3.org/2001/XMLSchema" xmlns:xs="http://www.w3.org/2001/XMLSchema" xmlns:p="http://schemas.microsoft.com/office/2006/metadata/properties" xmlns:ns2="6b1a8390-2596-43ec-bc2e-74aef3db77a2" targetNamespace="http://schemas.microsoft.com/office/2006/metadata/properties" ma:root="true" ma:fieldsID="5fc2dc7a318faa5550da0ea26c7afa15" ns2:_="">
    <xsd:import namespace="6b1a8390-2596-43ec-bc2e-74aef3db77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1a8390-2596-43ec-bc2e-74aef3db77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7762FEB-B58F-4B83-9CB8-01B171E5EDF4}">
  <ds:schemaRefs>
    <ds:schemaRef ds:uri="6b1a8390-2596-43ec-bc2e-74aef3db77a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9F02EF8-857D-4AC9-A177-2AF336F7F1A1}">
  <ds:schemaRefs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infopath/2007/PartnerControls"/>
    <ds:schemaRef ds:uri="6b1a8390-2596-43ec-bc2e-74aef3db77a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42C4AC6-5B11-47E5-B934-3C8617943E8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</Template>
  <TotalTime>407</TotalTime>
  <Words>985</Words>
  <Application>Microsoft Office PowerPoint</Application>
  <PresentationFormat>Widescreen</PresentationFormat>
  <Paragraphs>179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Arial Black</vt:lpstr>
      <vt:lpstr>Calibri</vt:lpstr>
      <vt:lpstr>Calibri Light</vt:lpstr>
      <vt:lpstr>Tahoma</vt:lpstr>
      <vt:lpstr>Wingdings</vt:lpstr>
      <vt:lpstr>INDOT Theme</vt:lpstr>
      <vt:lpstr>1_Title Slide</vt:lpstr>
      <vt:lpstr>2_Blank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Crashes – City of Lawrence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Summary</dc:title>
  <dc:creator>Stroebel, Samantha</dc:creator>
  <cp:lastModifiedBy>Stacy, Liza</cp:lastModifiedBy>
  <cp:revision>14</cp:revision>
  <dcterms:created xsi:type="dcterms:W3CDTF">2021-06-02T13:08:21Z</dcterms:created>
  <dcterms:modified xsi:type="dcterms:W3CDTF">2023-01-24T19:42:13Z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0x010100C1A8D954CF3A6C4A94287D65CFB722FB</vt:lpwstr>
  </property>
</Properties>
</file>