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4"/>
    <p:sldMasterId id="2147483685" r:id="rId5"/>
    <p:sldMasterId id="2147483687" r:id="rId6"/>
  </p:sldMasterIdLst>
  <p:notesMasterIdLst>
    <p:notesMasterId r:id="rId33"/>
  </p:notesMasterIdLst>
  <p:handoutMasterIdLst>
    <p:handoutMasterId r:id="rId34"/>
  </p:handoutMasterIdLst>
  <p:sldIdLst>
    <p:sldId id="257" r:id="rId7"/>
    <p:sldId id="258"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4" r:id="rId32"/>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99"/>
    <a:srgbClr val="3333CC"/>
    <a:srgbClr val="FFFFFF"/>
    <a:srgbClr val="FDEE20"/>
    <a:srgbClr val="99CCFF"/>
    <a:srgbClr val="A3A3E0"/>
    <a:srgbClr val="6B6BD6"/>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84353" autoAdjust="0"/>
  </p:normalViewPr>
  <p:slideViewPr>
    <p:cSldViewPr>
      <p:cViewPr varScale="1">
        <p:scale>
          <a:sx n="83" d="100"/>
          <a:sy n="83" d="100"/>
        </p:scale>
        <p:origin x="686" y="82"/>
      </p:cViewPr>
      <p:guideLst>
        <p:guide orient="horz" pos="2160"/>
        <p:guide pos="3840"/>
      </p:guideLst>
    </p:cSldViewPr>
  </p:slideViewPr>
  <p:outlineViewPr>
    <p:cViewPr>
      <p:scale>
        <a:sx n="33" d="100"/>
        <a:sy n="33" d="100"/>
      </p:scale>
      <p:origin x="0" y="17178"/>
    </p:cViewPr>
  </p:outlineViewPr>
  <p:notesTextViewPr>
    <p:cViewPr>
      <p:scale>
        <a:sx n="3" d="2"/>
        <a:sy n="3" d="2"/>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 Id="rId8" Type="http://schemas.openxmlformats.org/officeDocument/2006/relationships/slide" Target="slides/slide2.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eaLnBrk="0" hangingPunct="0">
              <a:defRPr sz="1200">
                <a:latin typeface="Tahoma" charset="0"/>
              </a:defRPr>
            </a:lvl1pPr>
          </a:lstStyle>
          <a:p>
            <a:pPr>
              <a:defRPr/>
            </a:pPr>
            <a:endParaRPr lang="en-US"/>
          </a:p>
        </p:txBody>
      </p:sp>
      <p:sp>
        <p:nvSpPr>
          <p:cNvPr id="3" name="Date Placeholder 2"/>
          <p:cNvSpPr>
            <a:spLocks noGrp="1"/>
          </p:cNvSpPr>
          <p:nvPr>
            <p:ph type="dt" sz="quarter" idx="1"/>
          </p:nvPr>
        </p:nvSpPr>
        <p:spPr>
          <a:xfrm>
            <a:off x="3970338" y="0"/>
            <a:ext cx="3038475" cy="463550"/>
          </a:xfrm>
          <a:prstGeom prst="rect">
            <a:avLst/>
          </a:prstGeom>
        </p:spPr>
        <p:txBody>
          <a:bodyPr vert="horz" lIns="91440" tIns="45720" rIns="91440" bIns="45720" rtlCol="0"/>
          <a:lstStyle>
            <a:lvl1pPr algn="r" eaLnBrk="0" hangingPunct="0">
              <a:defRPr sz="1200">
                <a:latin typeface="Tahoma" charset="0"/>
              </a:defRPr>
            </a:lvl1pPr>
          </a:lstStyle>
          <a:p>
            <a:pPr>
              <a:defRPr/>
            </a:pPr>
            <a:fld id="{59AB9836-D45A-4515-95B8-3476BB0F565B}" type="datetimeFigureOut">
              <a:rPr lang="en-US"/>
              <a:pPr>
                <a:defRPr/>
              </a:pPr>
              <a:t>1/27/2025</a:t>
            </a:fld>
            <a:endParaRPr lang="en-US"/>
          </a:p>
        </p:txBody>
      </p:sp>
      <p:sp>
        <p:nvSpPr>
          <p:cNvPr id="4" name="Footer Placeholder 3"/>
          <p:cNvSpPr>
            <a:spLocks noGrp="1"/>
          </p:cNvSpPr>
          <p:nvPr>
            <p:ph type="ftr" sz="quarter" idx="2"/>
          </p:nvPr>
        </p:nvSpPr>
        <p:spPr>
          <a:xfrm>
            <a:off x="0" y="8831263"/>
            <a:ext cx="3038475" cy="463550"/>
          </a:xfrm>
          <a:prstGeom prst="rect">
            <a:avLst/>
          </a:prstGeom>
        </p:spPr>
        <p:txBody>
          <a:bodyPr vert="horz" lIns="91440" tIns="45720" rIns="91440" bIns="45720" rtlCol="0" anchor="b"/>
          <a:lstStyle>
            <a:lvl1pPr algn="l" eaLnBrk="0" hangingPunct="0">
              <a:defRPr sz="1200">
                <a:latin typeface="Tahoma" charset="0"/>
              </a:defRPr>
            </a:lvl1pPr>
          </a:lstStyle>
          <a:p>
            <a:pPr>
              <a:defRPr/>
            </a:pPr>
            <a:endParaRPr lang="en-US"/>
          </a:p>
        </p:txBody>
      </p:sp>
      <p:sp>
        <p:nvSpPr>
          <p:cNvPr id="5" name="Slide Number Placeholder 4"/>
          <p:cNvSpPr>
            <a:spLocks noGrp="1"/>
          </p:cNvSpPr>
          <p:nvPr>
            <p:ph type="sldNum" sz="quarter" idx="3"/>
          </p:nvPr>
        </p:nvSpPr>
        <p:spPr>
          <a:xfrm>
            <a:off x="3970338" y="8831263"/>
            <a:ext cx="3038475" cy="463550"/>
          </a:xfrm>
          <a:prstGeom prst="rect">
            <a:avLst/>
          </a:prstGeom>
        </p:spPr>
        <p:txBody>
          <a:bodyPr vert="horz" lIns="91440" tIns="45720" rIns="91440" bIns="45720" rtlCol="0" anchor="b"/>
          <a:lstStyle>
            <a:lvl1pPr algn="r" eaLnBrk="0" hangingPunct="0">
              <a:defRPr sz="1200">
                <a:latin typeface="Tahoma" charset="0"/>
              </a:defRPr>
            </a:lvl1pPr>
          </a:lstStyle>
          <a:p>
            <a:pPr>
              <a:defRPr/>
            </a:pPr>
            <a:fld id="{014B20B4-C581-4ED5-A940-517DDF097F70}" type="slidenum">
              <a:rPr lang="en-US"/>
              <a:pPr>
                <a:defRPr/>
              </a:pPr>
              <a:t>‹#›</a:t>
            </a:fld>
            <a:endParaRPr lang="en-US"/>
          </a:p>
        </p:txBody>
      </p:sp>
    </p:spTree>
    <p:extLst>
      <p:ext uri="{BB962C8B-B14F-4D97-AF65-F5344CB8AC3E}">
        <p14:creationId xmlns:p14="http://schemas.microsoft.com/office/powerpoint/2010/main" val="509452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eaLnBrk="0" hangingPunct="0">
              <a:defRPr sz="1200">
                <a:latin typeface="Tahoma" charset="0"/>
              </a:defRPr>
            </a:lvl1pPr>
          </a:lstStyle>
          <a:p>
            <a:pPr>
              <a:defRPr/>
            </a:pPr>
            <a:endParaRPr lang="en-US"/>
          </a:p>
        </p:txBody>
      </p:sp>
      <p:sp>
        <p:nvSpPr>
          <p:cNvPr id="3" name="Date Placeholder 2"/>
          <p:cNvSpPr>
            <a:spLocks noGrp="1"/>
          </p:cNvSpPr>
          <p:nvPr>
            <p:ph type="dt" idx="1"/>
          </p:nvPr>
        </p:nvSpPr>
        <p:spPr>
          <a:xfrm>
            <a:off x="3970338" y="0"/>
            <a:ext cx="3038475" cy="463550"/>
          </a:xfrm>
          <a:prstGeom prst="rect">
            <a:avLst/>
          </a:prstGeom>
        </p:spPr>
        <p:txBody>
          <a:bodyPr vert="horz" lIns="91440" tIns="45720" rIns="91440" bIns="45720" rtlCol="0"/>
          <a:lstStyle>
            <a:lvl1pPr algn="r" eaLnBrk="0" hangingPunct="0">
              <a:defRPr sz="1200">
                <a:latin typeface="Tahoma" charset="0"/>
              </a:defRPr>
            </a:lvl1pPr>
          </a:lstStyle>
          <a:p>
            <a:pPr>
              <a:defRPr/>
            </a:pPr>
            <a:fld id="{9A449696-5772-4345-BD1F-0F95725FA9C7}" type="datetimeFigureOut">
              <a:rPr lang="en-US"/>
              <a:pPr>
                <a:defRPr/>
              </a:pPr>
              <a:t>1/27/2025</a:t>
            </a:fld>
            <a:endParaRPr lang="en-US"/>
          </a:p>
        </p:txBody>
      </p:sp>
      <p:sp>
        <p:nvSpPr>
          <p:cNvPr id="4" name="Slide Image Placeholder 3"/>
          <p:cNvSpPr>
            <a:spLocks noGrp="1" noRot="1" noChangeAspect="1"/>
          </p:cNvSpPr>
          <p:nvPr>
            <p:ph type="sldImg" idx="2"/>
          </p:nvPr>
        </p:nvSpPr>
        <p:spPr>
          <a:xfrm>
            <a:off x="406400" y="698500"/>
            <a:ext cx="61976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147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31263"/>
            <a:ext cx="3038475" cy="463550"/>
          </a:xfrm>
          <a:prstGeom prst="rect">
            <a:avLst/>
          </a:prstGeom>
        </p:spPr>
        <p:txBody>
          <a:bodyPr vert="horz" lIns="91440" tIns="45720" rIns="91440" bIns="45720" rtlCol="0" anchor="b"/>
          <a:lstStyle>
            <a:lvl1pPr algn="l" eaLnBrk="0" hangingPunct="0">
              <a:defRPr sz="1200">
                <a:latin typeface="Tahoma" charset="0"/>
              </a:defRPr>
            </a:lvl1pPr>
          </a:lstStyle>
          <a:p>
            <a:pPr>
              <a:defRPr/>
            </a:pPr>
            <a:endParaRPr lang="en-US"/>
          </a:p>
        </p:txBody>
      </p:sp>
      <p:sp>
        <p:nvSpPr>
          <p:cNvPr id="7" name="Slide Number Placeholder 6"/>
          <p:cNvSpPr>
            <a:spLocks noGrp="1"/>
          </p:cNvSpPr>
          <p:nvPr>
            <p:ph type="sldNum" sz="quarter" idx="5"/>
          </p:nvPr>
        </p:nvSpPr>
        <p:spPr>
          <a:xfrm>
            <a:off x="3970338" y="8831263"/>
            <a:ext cx="3038475" cy="463550"/>
          </a:xfrm>
          <a:prstGeom prst="rect">
            <a:avLst/>
          </a:prstGeom>
        </p:spPr>
        <p:txBody>
          <a:bodyPr vert="horz" lIns="91440" tIns="45720" rIns="91440" bIns="45720" rtlCol="0" anchor="b"/>
          <a:lstStyle>
            <a:lvl1pPr algn="r" eaLnBrk="0" hangingPunct="0">
              <a:defRPr sz="1200">
                <a:latin typeface="Tahoma" charset="0"/>
              </a:defRPr>
            </a:lvl1pPr>
          </a:lstStyle>
          <a:p>
            <a:pPr>
              <a:defRPr/>
            </a:pPr>
            <a:fld id="{5A29CA73-FB4E-4F52-B708-EEDAF426FB9C}" type="slidenum">
              <a:rPr lang="en-US"/>
              <a:pPr>
                <a:defRPr/>
              </a:pPr>
              <a:t>‹#›</a:t>
            </a:fld>
            <a:endParaRPr lang="en-US"/>
          </a:p>
        </p:txBody>
      </p:sp>
    </p:spTree>
    <p:extLst>
      <p:ext uri="{BB962C8B-B14F-4D97-AF65-F5344CB8AC3E}">
        <p14:creationId xmlns:p14="http://schemas.microsoft.com/office/powerpoint/2010/main" val="25641576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 y="1"/>
            <a:ext cx="11887200" cy="838200"/>
          </a:xfrm>
          <a:prstGeom prst="rect">
            <a:avLst/>
          </a:prstGeom>
        </p:spPr>
        <p:txBody>
          <a:bodyPr anchor="b"/>
          <a:lstStyle>
            <a:lvl1pPr>
              <a:defRPr baseline="0"/>
            </a:lvl1pPr>
          </a:lstStyle>
          <a:p>
            <a:r>
              <a:rPr lang="en-US" dirty="0"/>
              <a:t>Slide title (Calibri Light 44)</a:t>
            </a:r>
          </a:p>
        </p:txBody>
      </p:sp>
      <p:sp>
        <p:nvSpPr>
          <p:cNvPr id="3" name="Content Placeholder 2"/>
          <p:cNvSpPr>
            <a:spLocks noGrp="1"/>
          </p:cNvSpPr>
          <p:nvPr>
            <p:ph idx="1" hasCustomPrompt="1"/>
          </p:nvPr>
        </p:nvSpPr>
        <p:spPr>
          <a:xfrm>
            <a:off x="152400" y="914400"/>
            <a:ext cx="11887200" cy="5257800"/>
          </a:xfrm>
        </p:spPr>
        <p:txBody>
          <a:bodyPr/>
          <a:lstStyle>
            <a:lvl1pPr>
              <a:defRPr baseline="0"/>
            </a:lvl1pPr>
            <a:lvl2pPr>
              <a:defRPr baseline="0"/>
            </a:lvl2pPr>
            <a:lvl3pPr>
              <a:defRPr baseline="0"/>
            </a:lvl3pPr>
            <a:lvl4pPr>
              <a:defRPr sz="1600"/>
            </a:lvl4pPr>
            <a:lvl5pPr>
              <a:defRPr sz="1200"/>
            </a:lvl5pPr>
          </a:lstStyle>
          <a:p>
            <a:pPr lvl="0"/>
            <a:r>
              <a:rPr lang="en-US" dirty="0"/>
              <a:t>First level (Calibri Light 28)</a:t>
            </a:r>
          </a:p>
          <a:p>
            <a:pPr lvl="1"/>
            <a:r>
              <a:rPr lang="en-US" dirty="0"/>
              <a:t>Second level (Calibri Light 24)</a:t>
            </a:r>
          </a:p>
          <a:p>
            <a:pPr lvl="2"/>
            <a:r>
              <a:rPr lang="en-US" dirty="0"/>
              <a:t>Third level (Calibri Light 20)</a:t>
            </a:r>
          </a:p>
          <a:p>
            <a:pPr lvl="3"/>
            <a:r>
              <a:rPr lang="en-US" dirty="0"/>
              <a:t>Fourth level (Calibri Light 16)</a:t>
            </a:r>
          </a:p>
          <a:p>
            <a:pPr lvl="4"/>
            <a:r>
              <a:rPr lang="en-US" dirty="0"/>
              <a:t>Fifth level (Calibri Light 12)</a:t>
            </a:r>
          </a:p>
        </p:txBody>
      </p:sp>
      <p:sp>
        <p:nvSpPr>
          <p:cNvPr id="4" name="Date Placeholder 3"/>
          <p:cNvSpPr>
            <a:spLocks noGrp="1"/>
          </p:cNvSpPr>
          <p:nvPr>
            <p:ph type="dt" sz="half" idx="10"/>
          </p:nvPr>
        </p:nvSpPr>
        <p:spPr/>
        <p:txBody>
          <a:bodyPr/>
          <a:lstStyle/>
          <a:p>
            <a:fld id="{713B4D35-40B5-4ACD-86EF-F562D6117CB2}" type="datetimeFigureOut">
              <a:rPr lang="en-US" smtClean="0"/>
              <a:t>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7B8464-9A39-4D17-9EBA-8AC931709B93}" type="slidenum">
              <a:rPr lang="en-US" smtClean="0"/>
              <a:t>‹#›</a:t>
            </a:fld>
            <a:endParaRPr lang="en-US"/>
          </a:p>
        </p:txBody>
      </p:sp>
    </p:spTree>
    <p:extLst>
      <p:ext uri="{BB962C8B-B14F-4D97-AF65-F5344CB8AC3E}">
        <p14:creationId xmlns:p14="http://schemas.microsoft.com/office/powerpoint/2010/main" val="3279366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152400" y="914400"/>
            <a:ext cx="5867400" cy="5257800"/>
          </a:xfrm>
        </p:spPr>
        <p:txBody>
          <a:bodyPr/>
          <a:lstStyle>
            <a:lvl1pPr>
              <a:defRPr baseline="0"/>
            </a:lvl1pPr>
            <a:lvl2pPr>
              <a:defRPr baseline="0"/>
            </a:lvl2pPr>
            <a:lvl3pPr>
              <a:defRPr/>
            </a:lvl3pPr>
            <a:lvl4pPr>
              <a:defRPr sz="1600"/>
            </a:lvl4pPr>
            <a:lvl5pPr>
              <a:defRPr sz="1200" baseline="0"/>
            </a:lvl5pPr>
          </a:lstStyle>
          <a:p>
            <a:pPr lvl="0"/>
            <a:r>
              <a:rPr lang="en-US" dirty="0"/>
              <a:t>First level (Calibri Light 28)</a:t>
            </a:r>
          </a:p>
          <a:p>
            <a:pPr lvl="1"/>
            <a:r>
              <a:rPr lang="en-US" dirty="0"/>
              <a:t>Second level (Calibri Light 24)</a:t>
            </a:r>
          </a:p>
          <a:p>
            <a:pPr lvl="2"/>
            <a:r>
              <a:rPr lang="en-US" dirty="0"/>
              <a:t>Third level (Calibri Light 20)</a:t>
            </a:r>
          </a:p>
          <a:p>
            <a:pPr lvl="3"/>
            <a:r>
              <a:rPr lang="en-US" dirty="0"/>
              <a:t>Fourth level (Calibri Light 16)</a:t>
            </a:r>
          </a:p>
          <a:p>
            <a:pPr lvl="4"/>
            <a:r>
              <a:rPr lang="en-US" dirty="0"/>
              <a:t>Fifth Level (Calibri Light 12)</a:t>
            </a:r>
          </a:p>
        </p:txBody>
      </p:sp>
      <p:sp>
        <p:nvSpPr>
          <p:cNvPr id="4" name="Content Placeholder 3"/>
          <p:cNvSpPr>
            <a:spLocks noGrp="1"/>
          </p:cNvSpPr>
          <p:nvPr>
            <p:ph sz="half" idx="2" hasCustomPrompt="1"/>
          </p:nvPr>
        </p:nvSpPr>
        <p:spPr>
          <a:xfrm>
            <a:off x="6248400" y="914400"/>
            <a:ext cx="5791200" cy="5257800"/>
          </a:xfrm>
        </p:spPr>
        <p:txBody>
          <a:bodyPr/>
          <a:lstStyle>
            <a:lvl1pPr>
              <a:defRPr baseline="0"/>
            </a:lvl1pPr>
            <a:lvl2pPr>
              <a:defRPr/>
            </a:lvl2pPr>
            <a:lvl3pPr>
              <a:defRPr baseline="0"/>
            </a:lvl3pPr>
            <a:lvl4pPr>
              <a:defRPr sz="1600" baseline="0"/>
            </a:lvl4pPr>
            <a:lvl5pPr>
              <a:defRPr sz="1200" baseline="0"/>
            </a:lvl5pPr>
          </a:lstStyle>
          <a:p>
            <a:pPr lvl="0"/>
            <a:r>
              <a:rPr lang="en-US" dirty="0"/>
              <a:t>First level (Calibri Light 28)</a:t>
            </a:r>
          </a:p>
          <a:p>
            <a:pPr lvl="1"/>
            <a:r>
              <a:rPr lang="en-US" dirty="0"/>
              <a:t>Second level (Calibri Light 24)</a:t>
            </a:r>
          </a:p>
          <a:p>
            <a:pPr lvl="2"/>
            <a:r>
              <a:rPr lang="en-US" dirty="0"/>
              <a:t>Third level (Calibri Light 20)</a:t>
            </a:r>
          </a:p>
          <a:p>
            <a:pPr lvl="3"/>
            <a:r>
              <a:rPr lang="en-US" dirty="0"/>
              <a:t>Fourth level (Calibri Light 16)</a:t>
            </a:r>
          </a:p>
          <a:p>
            <a:pPr lvl="4"/>
            <a:r>
              <a:rPr lang="en-US" dirty="0"/>
              <a:t>Fifth level (Calibri Light 12)</a:t>
            </a:r>
          </a:p>
        </p:txBody>
      </p:sp>
      <p:sp>
        <p:nvSpPr>
          <p:cNvPr id="5" name="Date Placeholder 4"/>
          <p:cNvSpPr>
            <a:spLocks noGrp="1"/>
          </p:cNvSpPr>
          <p:nvPr>
            <p:ph type="dt" sz="half" idx="10"/>
          </p:nvPr>
        </p:nvSpPr>
        <p:spPr/>
        <p:txBody>
          <a:bodyPr/>
          <a:lstStyle/>
          <a:p>
            <a:fld id="{713B4D35-40B5-4ACD-86EF-F562D6117CB2}" type="datetimeFigureOut">
              <a:rPr lang="en-US" smtClean="0"/>
              <a:t>1/27/2025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7B8464-9A39-4D17-9EBA-8AC931709B93}" type="slidenum">
              <a:rPr lang="en-US" smtClean="0"/>
              <a:t>‹#›</a:t>
            </a:fld>
            <a:endParaRPr lang="en-US"/>
          </a:p>
        </p:txBody>
      </p:sp>
      <p:sp>
        <p:nvSpPr>
          <p:cNvPr id="8" name="Title 1"/>
          <p:cNvSpPr>
            <a:spLocks noGrp="1"/>
          </p:cNvSpPr>
          <p:nvPr>
            <p:ph type="title" hasCustomPrompt="1"/>
          </p:nvPr>
        </p:nvSpPr>
        <p:spPr>
          <a:xfrm>
            <a:off x="152400" y="1"/>
            <a:ext cx="11887200" cy="838200"/>
          </a:xfrm>
          <a:prstGeom prst="rect">
            <a:avLst/>
          </a:prstGeom>
        </p:spPr>
        <p:txBody>
          <a:bodyPr anchor="b"/>
          <a:lstStyle>
            <a:lvl1pPr>
              <a:defRPr baseline="0"/>
            </a:lvl1pPr>
          </a:lstStyle>
          <a:p>
            <a:r>
              <a:rPr lang="en-US" dirty="0"/>
              <a:t>Slide title (Calibri Light 44)</a:t>
            </a:r>
          </a:p>
        </p:txBody>
      </p:sp>
    </p:spTree>
    <p:extLst>
      <p:ext uri="{BB962C8B-B14F-4D97-AF65-F5344CB8AC3E}">
        <p14:creationId xmlns:p14="http://schemas.microsoft.com/office/powerpoint/2010/main" val="2537988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13B4D35-40B5-4ACD-86EF-F562D6117CB2}" type="datetimeFigureOut">
              <a:rPr lang="en-US" smtClean="0"/>
              <a:t>1/27/2025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7B8464-9A39-4D17-9EBA-8AC931709B93}" type="slidenum">
              <a:rPr lang="en-US" smtClean="0"/>
              <a:t>‹#›</a:t>
            </a:fld>
            <a:endParaRPr lang="en-US"/>
          </a:p>
        </p:txBody>
      </p:sp>
      <p:sp>
        <p:nvSpPr>
          <p:cNvPr id="6" name="Title 1"/>
          <p:cNvSpPr>
            <a:spLocks noGrp="1"/>
          </p:cNvSpPr>
          <p:nvPr>
            <p:ph type="title" hasCustomPrompt="1"/>
          </p:nvPr>
        </p:nvSpPr>
        <p:spPr>
          <a:xfrm>
            <a:off x="152400" y="1"/>
            <a:ext cx="11887200" cy="838200"/>
          </a:xfrm>
          <a:prstGeom prst="rect">
            <a:avLst/>
          </a:prstGeom>
        </p:spPr>
        <p:txBody>
          <a:bodyPr anchor="b"/>
          <a:lstStyle>
            <a:lvl1pPr>
              <a:defRPr/>
            </a:lvl1pPr>
          </a:lstStyle>
          <a:p>
            <a:r>
              <a:rPr lang="en-US" dirty="0"/>
              <a:t>Slide title (Calibri Light 44)</a:t>
            </a:r>
          </a:p>
        </p:txBody>
      </p:sp>
    </p:spTree>
    <p:extLst>
      <p:ext uri="{BB962C8B-B14F-4D97-AF65-F5344CB8AC3E}">
        <p14:creationId xmlns:p14="http://schemas.microsoft.com/office/powerpoint/2010/main" val="714598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13B4D35-40B5-4ACD-86EF-F562D6117CB2}" type="datetimeFigureOut">
              <a:rPr lang="en-US" smtClean="0"/>
              <a:t>1/27/2025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7B8464-9A39-4D17-9EBA-8AC931709B93}" type="slidenum">
              <a:rPr lang="en-US" smtClean="0"/>
              <a:t>‹#›</a:t>
            </a:fld>
            <a:endParaRPr lang="en-US"/>
          </a:p>
        </p:txBody>
      </p:sp>
      <p:sp>
        <p:nvSpPr>
          <p:cNvPr id="6" name="Title 1"/>
          <p:cNvSpPr>
            <a:spLocks noGrp="1"/>
          </p:cNvSpPr>
          <p:nvPr>
            <p:ph type="title"/>
          </p:nvPr>
        </p:nvSpPr>
        <p:spPr>
          <a:xfrm>
            <a:off x="963084" y="4406901"/>
            <a:ext cx="10363200" cy="1362075"/>
          </a:xfrm>
          <a:prstGeom prst="rect">
            <a:avLst/>
          </a:prstGeom>
        </p:spPr>
        <p:txBody>
          <a:bodyPr/>
          <a:lstStyle/>
          <a:p>
            <a:r>
              <a:rPr lang="en-US"/>
              <a:t>Click to edit Master title style</a:t>
            </a:r>
          </a:p>
        </p:txBody>
      </p:sp>
      <p:sp>
        <p:nvSpPr>
          <p:cNvPr id="7" name="Text Placeholder 2"/>
          <p:cNvSpPr>
            <a:spLocks noGrp="1"/>
          </p:cNvSpPr>
          <p:nvPr>
            <p:ph type="body" idx="1"/>
          </p:nvPr>
        </p:nvSpPr>
        <p:spPr>
          <a:xfrm>
            <a:off x="963084" y="2906713"/>
            <a:ext cx="10363200" cy="1500187"/>
          </a:xfrm>
        </p:spPr>
        <p:txBody>
          <a:bodyPr/>
          <a:lstStyle/>
          <a:p>
            <a:pPr lvl="0"/>
            <a:r>
              <a:rPr lang="en-US"/>
              <a:t>Click to edit Master text styles</a:t>
            </a:r>
          </a:p>
        </p:txBody>
      </p:sp>
    </p:spTree>
    <p:extLst>
      <p:ext uri="{BB962C8B-B14F-4D97-AF65-F5344CB8AC3E}">
        <p14:creationId xmlns:p14="http://schemas.microsoft.com/office/powerpoint/2010/main" val="2991286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1143000"/>
            <a:ext cx="9906000" cy="2387600"/>
          </a:xfrm>
          <a:prstGeom prst="rect">
            <a:avLst/>
          </a:prstGeom>
        </p:spPr>
        <p:txBody>
          <a:bodyPr anchor="b"/>
          <a:lstStyle>
            <a:lvl1pPr algn="ctr">
              <a:defRPr sz="4400" b="1" baseline="0"/>
            </a:lvl1pPr>
          </a:lstStyle>
          <a:p>
            <a:r>
              <a:rPr lang="en-US" dirty="0"/>
              <a:t>Presentation title (Calibri Light 44 Bold)</a:t>
            </a:r>
          </a:p>
        </p:txBody>
      </p:sp>
      <p:sp>
        <p:nvSpPr>
          <p:cNvPr id="3" name="Subtitle 2"/>
          <p:cNvSpPr>
            <a:spLocks noGrp="1"/>
          </p:cNvSpPr>
          <p:nvPr>
            <p:ph type="subTitle" idx="1" hasCustomPrompt="1"/>
          </p:nvPr>
        </p:nvSpPr>
        <p:spPr>
          <a:xfrm>
            <a:off x="1143000" y="3581400"/>
            <a:ext cx="9906000" cy="2133600"/>
          </a:xfrm>
          <a:prstGeom prst="rect">
            <a:avLst/>
          </a:prstGeom>
        </p:spPr>
        <p:txBody>
          <a:bodyPr/>
          <a:lstStyle>
            <a:lvl1pPr marL="0" indent="0" algn="ctr">
              <a:spcBef>
                <a:spcPts val="600"/>
              </a:spcBef>
              <a:buNone/>
              <a:defRPr sz="28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Presenter name (Calibri Light 32)</a:t>
            </a:r>
          </a:p>
          <a:p>
            <a:r>
              <a:rPr lang="en-US" dirty="0"/>
              <a:t>Presenter title, INDOT (Calibri Light 32)</a:t>
            </a:r>
          </a:p>
          <a:p>
            <a:r>
              <a:rPr lang="en-US" dirty="0"/>
              <a:t>Presentation date (Calibri Light 28)</a:t>
            </a:r>
          </a:p>
        </p:txBody>
      </p:sp>
      <p:sp>
        <p:nvSpPr>
          <p:cNvPr id="4" name="Date Placeholder 3"/>
          <p:cNvSpPr>
            <a:spLocks noGrp="1"/>
          </p:cNvSpPr>
          <p:nvPr>
            <p:ph type="dt" sz="half" idx="10"/>
          </p:nvPr>
        </p:nvSpPr>
        <p:spPr/>
        <p:txBody>
          <a:bodyPr/>
          <a:lstStyle/>
          <a:p>
            <a:fld id="{713B4D35-40B5-4ACD-86EF-F562D6117CB2}" type="datetimeFigureOut">
              <a:rPr lang="en-US" smtClean="0"/>
              <a:t>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7B8464-9A39-4D17-9EBA-8AC931709B93}" type="slidenum">
              <a:rPr lang="en-US" smtClean="0"/>
              <a:t>‹#›</a:t>
            </a:fld>
            <a:endParaRPr lang="en-US"/>
          </a:p>
        </p:txBody>
      </p:sp>
    </p:spTree>
    <p:extLst>
      <p:ext uri="{BB962C8B-B14F-4D97-AF65-F5344CB8AC3E}">
        <p14:creationId xmlns:p14="http://schemas.microsoft.com/office/powerpoint/2010/main" val="3626099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13B4D35-40B5-4ACD-86EF-F562D6117CB2}" type="datetimeFigureOut">
              <a:rPr lang="en-US" smtClean="0"/>
              <a:t>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7B8464-9A39-4D17-9EBA-8AC931709B93}" type="slidenum">
              <a:rPr lang="en-US" smtClean="0"/>
              <a:t>‹#›</a:t>
            </a:fld>
            <a:endParaRPr lang="en-US"/>
          </a:p>
        </p:txBody>
      </p:sp>
    </p:spTree>
    <p:extLst>
      <p:ext uri="{BB962C8B-B14F-4D97-AF65-F5344CB8AC3E}">
        <p14:creationId xmlns:p14="http://schemas.microsoft.com/office/powerpoint/2010/main" val="36773354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6"/>
          <a:stretch>
            <a:fillRect/>
          </a:stretch>
        </p:blipFill>
        <p:spPr>
          <a:xfrm>
            <a:off x="-113314" y="-1945090"/>
            <a:ext cx="12418628" cy="10748180"/>
          </a:xfrm>
          <a:prstGeom prst="rect">
            <a:avLst/>
          </a:prstGeom>
        </p:spPr>
      </p:pic>
      <p:sp>
        <p:nvSpPr>
          <p:cNvPr id="3" name="Text Placeholder 2"/>
          <p:cNvSpPr>
            <a:spLocks noGrp="1"/>
          </p:cNvSpPr>
          <p:nvPr>
            <p:ph type="body" idx="1"/>
          </p:nvPr>
        </p:nvSpPr>
        <p:spPr>
          <a:xfrm>
            <a:off x="152400" y="1066800"/>
            <a:ext cx="11887200" cy="4953000"/>
          </a:xfrm>
          <a:prstGeom prst="rect">
            <a:avLst/>
          </a:prstGeom>
        </p:spPr>
        <p:txBody>
          <a:bodyPr vert="horz" lIns="91440" tIns="45720" rIns="91440" bIns="45720" rtlCol="0">
            <a:normAutofit/>
          </a:bodyPr>
          <a:lstStyle/>
          <a:p>
            <a:pPr lvl="0"/>
            <a:r>
              <a:rPr lang="en-US" dirty="0"/>
              <a:t>First level (Calibri Light 28)</a:t>
            </a:r>
          </a:p>
          <a:p>
            <a:pPr lvl="1"/>
            <a:r>
              <a:rPr lang="en-US" dirty="0"/>
              <a:t>Second level (Calibri Light 24)</a:t>
            </a:r>
          </a:p>
          <a:p>
            <a:pPr lvl="2"/>
            <a:r>
              <a:rPr lang="en-US" dirty="0"/>
              <a:t>Third level (Calibri Light 20)</a:t>
            </a:r>
          </a:p>
          <a:p>
            <a:pPr lvl="3"/>
            <a:r>
              <a:rPr lang="en-US" dirty="0"/>
              <a:t>Fourth level (Calibri Light 16)</a:t>
            </a:r>
          </a:p>
          <a:p>
            <a:pPr lvl="4"/>
            <a:r>
              <a:rPr lang="en-US" dirty="0"/>
              <a:t>Fifth level (Calibri Light 12)</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3B4D35-40B5-4ACD-86EF-F562D6117CB2}" type="datetimeFigureOut">
              <a:rPr lang="en-US" smtClean="0"/>
              <a:t>1/27/2025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7B8464-9A39-4D17-9EBA-8AC931709B93}" type="slidenum">
              <a:rPr lang="en-US" smtClean="0"/>
              <a:t>‹#›</a:t>
            </a:fld>
            <a:endParaRPr lang="en-US"/>
          </a:p>
        </p:txBody>
      </p:sp>
      <p:cxnSp>
        <p:nvCxnSpPr>
          <p:cNvPr id="11" name="Straight Connector 10"/>
          <p:cNvCxnSpPr/>
          <p:nvPr/>
        </p:nvCxnSpPr>
        <p:spPr>
          <a:xfrm>
            <a:off x="0" y="838200"/>
            <a:ext cx="10668000" cy="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9" name="Title 1"/>
          <p:cNvSpPr txBox="1">
            <a:spLocks/>
          </p:cNvSpPr>
          <p:nvPr/>
        </p:nvSpPr>
        <p:spPr>
          <a:xfrm>
            <a:off x="228600" y="1"/>
            <a:ext cx="10515600" cy="838200"/>
          </a:xfrm>
          <a:prstGeom prst="rect">
            <a:avLst/>
          </a:prstGeom>
        </p:spPr>
        <p:txBody>
          <a:bodyPr anchor="b"/>
          <a:lstStyle>
            <a:lvl1pPr algn="l" defTabSz="914400" rtl="0" eaLnBrk="1" latinLnBrk="0" hangingPunct="1">
              <a:lnSpc>
                <a:spcPct val="90000"/>
              </a:lnSpc>
              <a:spcBef>
                <a:spcPct val="0"/>
              </a:spcBef>
              <a:buNone/>
              <a:defRPr sz="4400" kern="1200">
                <a:solidFill>
                  <a:srgbClr val="002060"/>
                </a:solidFill>
                <a:latin typeface="+mj-lt"/>
                <a:ea typeface="+mj-ea"/>
                <a:cs typeface="+mj-cs"/>
              </a:defRPr>
            </a:lvl1pPr>
          </a:lstStyle>
          <a:p>
            <a:pPr fontAlgn="auto">
              <a:spcAft>
                <a:spcPts val="0"/>
              </a:spcAft>
            </a:pPr>
            <a:endParaRPr lang="en-US" dirty="0"/>
          </a:p>
        </p:txBody>
      </p:sp>
      <p:cxnSp>
        <p:nvCxnSpPr>
          <p:cNvPr id="13" name="Straight Connector 12"/>
          <p:cNvCxnSpPr/>
          <p:nvPr userDrawn="1"/>
        </p:nvCxnSpPr>
        <p:spPr>
          <a:xfrm>
            <a:off x="0" y="838200"/>
            <a:ext cx="10668000" cy="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14" name="Title 1"/>
          <p:cNvSpPr txBox="1">
            <a:spLocks/>
          </p:cNvSpPr>
          <p:nvPr userDrawn="1"/>
        </p:nvSpPr>
        <p:spPr>
          <a:xfrm>
            <a:off x="228600" y="1"/>
            <a:ext cx="10515600" cy="838200"/>
          </a:xfrm>
          <a:prstGeom prst="rect">
            <a:avLst/>
          </a:prstGeom>
        </p:spPr>
        <p:txBody>
          <a:bodyPr anchor="b"/>
          <a:lstStyle>
            <a:lvl1pPr algn="l" defTabSz="914400" rtl="0" eaLnBrk="1" latinLnBrk="0" hangingPunct="1">
              <a:lnSpc>
                <a:spcPct val="90000"/>
              </a:lnSpc>
              <a:spcBef>
                <a:spcPct val="0"/>
              </a:spcBef>
              <a:buNone/>
              <a:defRPr sz="4400" kern="1200">
                <a:solidFill>
                  <a:srgbClr val="002060"/>
                </a:solidFill>
                <a:latin typeface="+mj-lt"/>
                <a:ea typeface="+mj-ea"/>
                <a:cs typeface="+mj-cs"/>
              </a:defRPr>
            </a:lvl1pPr>
          </a:lstStyle>
          <a:p>
            <a:pPr fontAlgn="auto">
              <a:spcAft>
                <a:spcPts val="0"/>
              </a:spcAft>
            </a:pPr>
            <a:endParaRPr lang="en-US" dirty="0"/>
          </a:p>
        </p:txBody>
      </p:sp>
    </p:spTree>
    <p:extLst>
      <p:ext uri="{BB962C8B-B14F-4D97-AF65-F5344CB8AC3E}">
        <p14:creationId xmlns:p14="http://schemas.microsoft.com/office/powerpoint/2010/main" val="2622752383"/>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9" r:id="rId4"/>
  </p:sldLayoutIdLst>
  <p:txStyles>
    <p:titleStyle>
      <a:lvl1pPr algn="l" defTabSz="914400" rtl="0" eaLnBrk="1" latinLnBrk="0" hangingPunct="1">
        <a:lnSpc>
          <a:spcPct val="90000"/>
        </a:lnSpc>
        <a:spcBef>
          <a:spcPct val="0"/>
        </a:spcBef>
        <a:buNone/>
        <a:defRPr sz="4400" kern="1200">
          <a:solidFill>
            <a:srgbClr val="002060"/>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rgbClr val="002060"/>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rgbClr val="002060"/>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rgbClr val="002060"/>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13314" y="-1945090"/>
            <a:ext cx="12418628" cy="10748180"/>
          </a:xfrm>
          <a:prstGeom prst="rect">
            <a:avLst/>
          </a:prstGeom>
        </p:spPr>
      </p:pic>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3B4D35-40B5-4ACD-86EF-F562D6117CB2}" type="datetimeFigureOut">
              <a:rPr lang="en-US" smtClean="0"/>
              <a:t>1/27/2025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7B8464-9A39-4D17-9EBA-8AC931709B93}" type="slidenum">
              <a:rPr lang="en-US" smtClean="0"/>
              <a:t>‹#›</a:t>
            </a:fld>
            <a:endParaRPr lang="en-US"/>
          </a:p>
        </p:txBody>
      </p:sp>
      <p:sp>
        <p:nvSpPr>
          <p:cNvPr id="7" name="Rounded Rectangle 6"/>
          <p:cNvSpPr/>
          <p:nvPr userDrawn="1"/>
        </p:nvSpPr>
        <p:spPr>
          <a:xfrm>
            <a:off x="1181100" y="1123950"/>
            <a:ext cx="9829800" cy="4610100"/>
          </a:xfrm>
          <a:prstGeom prst="roundRect">
            <a:avLst/>
          </a:prstGeom>
          <a:noFill/>
          <a:ln w="1016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7526151"/>
      </p:ext>
    </p:extLst>
  </p:cSld>
  <p:clrMap bg1="lt1" tx1="dk1" bg2="lt2" tx2="dk2" accent1="accent1" accent2="accent2" accent3="accent3" accent4="accent4" accent5="accent5" accent6="accent6" hlink="hlink" folHlink="folHlink"/>
  <p:sldLayoutIdLst>
    <p:sldLayoutId id="2147483686" r:id="rId1"/>
  </p:sldLayoutIdLst>
  <p:txStyles>
    <p:titleStyle>
      <a:lvl1pPr algn="l" defTabSz="914400" rtl="0" eaLnBrk="1" latinLnBrk="0" hangingPunct="1">
        <a:lnSpc>
          <a:spcPct val="90000"/>
        </a:lnSpc>
        <a:spcBef>
          <a:spcPct val="0"/>
        </a:spcBef>
        <a:buNone/>
        <a:defRPr sz="4400" kern="1200">
          <a:solidFill>
            <a:srgbClr val="002060"/>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060"/>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13314" y="-1945090"/>
            <a:ext cx="12418628" cy="10748180"/>
          </a:xfrm>
          <a:prstGeom prst="rect">
            <a:avLst/>
          </a:prstGeom>
        </p:spPr>
      </p:pic>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3B4D35-40B5-4ACD-86EF-F562D6117CB2}" type="datetimeFigureOut">
              <a:rPr lang="en-US" smtClean="0"/>
              <a:t>1/27/2025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7B8464-9A39-4D17-9EBA-8AC931709B93}" type="slidenum">
              <a:rPr lang="en-US" smtClean="0"/>
              <a:t>‹#›</a:t>
            </a:fld>
            <a:endParaRPr lang="en-US"/>
          </a:p>
        </p:txBody>
      </p:sp>
    </p:spTree>
    <p:extLst>
      <p:ext uri="{BB962C8B-B14F-4D97-AF65-F5344CB8AC3E}">
        <p14:creationId xmlns:p14="http://schemas.microsoft.com/office/powerpoint/2010/main" val="2269672280"/>
      </p:ext>
    </p:extLst>
  </p:cSld>
  <p:clrMap bg1="lt1" tx1="dk1" bg2="lt2" tx2="dk2" accent1="accent1" accent2="accent2" accent3="accent3" accent4="accent4" accent5="accent5" accent6="accent6" hlink="hlink" folHlink="folHlink"/>
  <p:sldLayoutIdLst>
    <p:sldLayoutId id="2147483688" r:id="rId1"/>
  </p:sldLayoutIdLst>
  <p:txStyles>
    <p:titleStyle>
      <a:lvl1pPr algn="l" defTabSz="914400" rtl="0" eaLnBrk="1" latinLnBrk="0" hangingPunct="1">
        <a:lnSpc>
          <a:spcPct val="90000"/>
        </a:lnSpc>
        <a:spcBef>
          <a:spcPct val="0"/>
        </a:spcBef>
        <a:buNone/>
        <a:defRPr sz="4400" kern="1200">
          <a:solidFill>
            <a:srgbClr val="002060"/>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060"/>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hyperlink" Target="mailto:tkeys@indot.in.gov"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a:xfrm>
            <a:off x="1371600" y="3429000"/>
            <a:ext cx="9677400" cy="2286000"/>
          </a:xfr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w="10160">
                  <a:solidFill>
                    <a:srgbClr val="333399"/>
                  </a:solidFill>
                  <a:prstDash val="solid"/>
                </a:ln>
                <a:solidFill>
                  <a:srgbClr val="0070C0"/>
                </a:solidFill>
                <a:effectLst>
                  <a:outerShdw blurRad="38100" dist="38100" dir="2700000" algn="tl">
                    <a:srgbClr val="000000">
                      <a:alpha val="43137"/>
                    </a:srgbClr>
                  </a:outerShdw>
                </a:effectLst>
                <a:uLnTx/>
                <a:uFillTx/>
                <a:latin typeface="+mn-lt"/>
                <a:ea typeface="Rancho" panose="02000000000000000000" pitchFamily="2" charset="0"/>
                <a:cs typeface="+mn-cs"/>
              </a:rPr>
              <a:t>Non-Discrimination Compliance Information for INDOT Subrecipients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1" i="0" u="none" strike="noStrike" kern="1200" cap="none" spc="0" normalizeH="0" baseline="0" noProof="0" dirty="0">
              <a:ln w="10160">
                <a:solidFill>
                  <a:srgbClr val="333399"/>
                </a:solidFill>
                <a:prstDash val="solid"/>
              </a:ln>
              <a:solidFill>
                <a:srgbClr val="0070C0"/>
              </a:solidFill>
              <a:effectLst>
                <a:outerShdw blurRad="38100" dist="38100" dir="2700000" algn="tl">
                  <a:srgbClr val="000000">
                    <a:alpha val="43137"/>
                  </a:srgbClr>
                </a:outerShdw>
              </a:effectLst>
              <a:uLnTx/>
              <a:uFillTx/>
              <a:latin typeface="+mn-lt"/>
              <a:ea typeface="Rancho" panose="02000000000000000000" pitchFamily="2" charset="0"/>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w="10160">
                  <a:solidFill>
                    <a:srgbClr val="333399"/>
                  </a:solidFill>
                  <a:prstDash val="solid"/>
                </a:ln>
                <a:solidFill>
                  <a:srgbClr val="0070C0"/>
                </a:solidFill>
                <a:effectLst>
                  <a:outerShdw blurRad="38100" dist="38100" dir="2700000" algn="tl">
                    <a:srgbClr val="000000">
                      <a:alpha val="43137"/>
                    </a:srgbClr>
                  </a:outerShdw>
                </a:effectLst>
                <a:uLnTx/>
                <a:uFillTx/>
                <a:latin typeface="+mn-lt"/>
                <a:ea typeface="Rancho" panose="02000000000000000000" pitchFamily="2" charset="0"/>
                <a:cs typeface="+mn-cs"/>
              </a:rPr>
              <a:t>Presented by INDOT Prequalification Division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w="10160">
                  <a:solidFill>
                    <a:srgbClr val="333399"/>
                  </a:solidFill>
                  <a:prstDash val="solid"/>
                </a:ln>
                <a:solidFill>
                  <a:srgbClr val="0070C0"/>
                </a:solidFill>
                <a:effectLst>
                  <a:outerShdw blurRad="38100" dist="38100" dir="2700000" algn="tl">
                    <a:srgbClr val="000000">
                      <a:alpha val="43137"/>
                    </a:srgbClr>
                  </a:outerShdw>
                </a:effectLst>
                <a:uLnTx/>
                <a:uFillTx/>
                <a:latin typeface="+mn-lt"/>
                <a:ea typeface="Rancho" panose="02000000000000000000" pitchFamily="2" charset="0"/>
                <a:cs typeface="+mn-cs"/>
              </a:rPr>
              <a:t>Taffanee L. Keys</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w="10160">
                  <a:solidFill>
                    <a:srgbClr val="333399"/>
                  </a:solidFill>
                  <a:prstDash val="solid"/>
                </a:ln>
                <a:solidFill>
                  <a:srgbClr val="0070C0"/>
                </a:solidFill>
                <a:effectLst>
                  <a:outerShdw blurRad="38100" dist="38100" dir="2700000" algn="tl">
                    <a:srgbClr val="000000">
                      <a:alpha val="43137"/>
                    </a:srgbClr>
                  </a:outerShdw>
                </a:effectLst>
                <a:uLnTx/>
                <a:uFillTx/>
                <a:latin typeface="+mn-lt"/>
                <a:ea typeface="Rancho" panose="02000000000000000000" pitchFamily="2" charset="0"/>
                <a:cs typeface="+mn-cs"/>
              </a:rPr>
              <a:t>Civil Rights Counsel</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w="10160">
                  <a:solidFill>
                    <a:srgbClr val="333399"/>
                  </a:solidFill>
                  <a:prstDash val="solid"/>
                </a:ln>
                <a:solidFill>
                  <a:srgbClr val="0070C0"/>
                </a:solidFill>
                <a:effectLst>
                  <a:outerShdw blurRad="38100" dist="38100" dir="2700000" algn="tl">
                    <a:srgbClr val="000000">
                      <a:alpha val="43137"/>
                    </a:srgbClr>
                  </a:outerShdw>
                </a:effectLst>
                <a:uLnTx/>
                <a:uFillTx/>
                <a:latin typeface="+mn-lt"/>
                <a:ea typeface="Rancho" panose="02000000000000000000" pitchFamily="2" charset="0"/>
                <a:cs typeface="+mn-cs"/>
              </a:rPr>
              <a:t>Title VI and ADA Coordinator</a:t>
            </a:r>
          </a:p>
          <a:p>
            <a:endParaRPr lang="en-US" dirty="0"/>
          </a:p>
        </p:txBody>
      </p:sp>
      <p:pic>
        <p:nvPicPr>
          <p:cNvPr id="4" name="Picture 2" descr="Title VI | Calcasieu Parish Police Jury, LA">
            <a:extLst>
              <a:ext uri="{FF2B5EF4-FFF2-40B4-BE49-F238E27FC236}">
                <a16:creationId xmlns:a16="http://schemas.microsoft.com/office/drawing/2014/main" id="{5DBE3DCE-936F-D63E-DD0F-FADD113516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1244600"/>
            <a:ext cx="449580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44747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B00D4C3A-9DF8-81D1-D517-5EA7A1FC4865}"/>
              </a:ext>
            </a:extLst>
          </p:cNvPr>
          <p:cNvSpPr>
            <a:spLocks noGrp="1"/>
          </p:cNvSpPr>
          <p:nvPr>
            <p:ph sz="half" idx="1"/>
          </p:nvPr>
        </p:nvSpPr>
        <p:spPr>
          <a:xfrm>
            <a:off x="184533" y="1524000"/>
            <a:ext cx="5486400" cy="4648200"/>
          </a:xfrm>
        </p:spPr>
        <p:txBody>
          <a:bodyPr/>
          <a:lstStyle/>
          <a:p>
            <a:pPr marL="0" indent="0">
              <a:buNone/>
            </a:pPr>
            <a:r>
              <a:rPr lang="en-US" sz="2800" dirty="0">
                <a:solidFill>
                  <a:srgbClr val="002060"/>
                </a:solidFill>
                <a:latin typeface="+mn-lt"/>
              </a:rPr>
              <a:t>Occurs when a recipient or another person intimidates, threatens, coerces, or discriminates against any individual for the purpose of interfering with any right or privilege secured by Title VI, or because a person made a complaint, testified, assisted, or participated in any manner in an investigation or proceeding under Title VI.</a:t>
            </a:r>
          </a:p>
          <a:p>
            <a:pPr marL="0" indent="0">
              <a:buNone/>
            </a:pPr>
            <a:endParaRPr lang="en-US" dirty="0"/>
          </a:p>
        </p:txBody>
      </p:sp>
      <p:sp>
        <p:nvSpPr>
          <p:cNvPr id="4" name="Title 3">
            <a:extLst>
              <a:ext uri="{FF2B5EF4-FFF2-40B4-BE49-F238E27FC236}">
                <a16:creationId xmlns:a16="http://schemas.microsoft.com/office/drawing/2014/main" id="{36DA24FD-8AAF-EBDB-153F-FA1375EA437C}"/>
              </a:ext>
            </a:extLst>
          </p:cNvPr>
          <p:cNvSpPr>
            <a:spLocks noGrp="1"/>
          </p:cNvSpPr>
          <p:nvPr>
            <p:ph type="title"/>
          </p:nvPr>
        </p:nvSpPr>
        <p:spPr/>
        <p:txBody>
          <a:bodyPr/>
          <a:lstStyle/>
          <a:p>
            <a:pPr algn="ctr"/>
            <a:r>
              <a:rPr lang="en-US" b="1" dirty="0">
                <a:solidFill>
                  <a:srgbClr val="3333CC"/>
                </a:solidFill>
                <a:latin typeface="+mn-lt"/>
              </a:rPr>
              <a:t>Discriminatory Practices Under Title VI </a:t>
            </a:r>
            <a:endParaRPr lang="en-US" dirty="0"/>
          </a:p>
        </p:txBody>
      </p:sp>
      <p:pic>
        <p:nvPicPr>
          <p:cNvPr id="7" name="Content Placeholder 4">
            <a:extLst>
              <a:ext uri="{FF2B5EF4-FFF2-40B4-BE49-F238E27FC236}">
                <a16:creationId xmlns:a16="http://schemas.microsoft.com/office/drawing/2014/main" id="{2CCBCA1F-7718-A9C2-5C78-A7F0A005E6D2}"/>
              </a:ext>
            </a:extLst>
          </p:cNvPr>
          <p:cNvPicPr>
            <a:picLocks noGrp="1" noChangeAspect="1"/>
          </p:cNvPicPr>
          <p:nvPr>
            <p:ph sz="half" idx="2"/>
          </p:nvPr>
        </p:nvPicPr>
        <p:blipFill rotWithShape="1">
          <a:blip r:embed="rId2"/>
          <a:srcRect l="7965" r="1215" b="1"/>
          <a:stretch/>
        </p:blipFill>
        <p:spPr>
          <a:xfrm>
            <a:off x="6324600" y="1828800"/>
            <a:ext cx="4495800" cy="4094709"/>
          </a:xfrm>
          <a:prstGeom prst="rect">
            <a:avLst/>
          </a:prstGeom>
          <a:noFill/>
        </p:spPr>
      </p:pic>
      <p:sp>
        <p:nvSpPr>
          <p:cNvPr id="8" name="TextBox 7">
            <a:extLst>
              <a:ext uri="{FF2B5EF4-FFF2-40B4-BE49-F238E27FC236}">
                <a16:creationId xmlns:a16="http://schemas.microsoft.com/office/drawing/2014/main" id="{79EE7E6D-D607-A1A7-FF5E-572BA211A72B}"/>
              </a:ext>
            </a:extLst>
          </p:cNvPr>
          <p:cNvSpPr txBox="1"/>
          <p:nvPr/>
        </p:nvSpPr>
        <p:spPr>
          <a:xfrm>
            <a:off x="4724400" y="838201"/>
            <a:ext cx="4343400" cy="707886"/>
          </a:xfrm>
          <a:prstGeom prst="rect">
            <a:avLst/>
          </a:prstGeom>
          <a:noFill/>
        </p:spPr>
        <p:txBody>
          <a:bodyPr wrap="square" rtlCol="0">
            <a:spAutoFit/>
          </a:bodyPr>
          <a:lstStyle/>
          <a:p>
            <a:r>
              <a:rPr lang="en-US" sz="4000" b="1" dirty="0">
                <a:solidFill>
                  <a:srgbClr val="3333CC"/>
                </a:solidFill>
                <a:latin typeface="Calibri" panose="020F0502020204030204" pitchFamily="34" charset="0"/>
                <a:cs typeface="Calibri" panose="020F0502020204030204" pitchFamily="34" charset="0"/>
              </a:rPr>
              <a:t>Retaliation</a:t>
            </a:r>
          </a:p>
        </p:txBody>
      </p:sp>
    </p:spTree>
    <p:extLst>
      <p:ext uri="{BB962C8B-B14F-4D97-AF65-F5344CB8AC3E}">
        <p14:creationId xmlns:p14="http://schemas.microsoft.com/office/powerpoint/2010/main" val="33463938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203A4E-3C99-4318-8BCB-8CE2EAEB5945}"/>
              </a:ext>
            </a:extLst>
          </p:cNvPr>
          <p:cNvSpPr>
            <a:spLocks noGrp="1"/>
          </p:cNvSpPr>
          <p:nvPr>
            <p:ph type="title"/>
          </p:nvPr>
        </p:nvSpPr>
        <p:spPr/>
        <p:txBody>
          <a:bodyPr/>
          <a:lstStyle/>
          <a:p>
            <a:pPr algn="ctr"/>
            <a:r>
              <a:rPr lang="en-US" b="1" dirty="0"/>
              <a:t>Compliance Requirements</a:t>
            </a:r>
          </a:p>
        </p:txBody>
      </p:sp>
      <p:sp>
        <p:nvSpPr>
          <p:cNvPr id="5" name="Content Placeholder 4">
            <a:extLst>
              <a:ext uri="{FF2B5EF4-FFF2-40B4-BE49-F238E27FC236}">
                <a16:creationId xmlns:a16="http://schemas.microsoft.com/office/drawing/2014/main" id="{4BC16D7E-A1C6-A27E-3730-EBDC0EB806F9}"/>
              </a:ext>
            </a:extLst>
          </p:cNvPr>
          <p:cNvSpPr>
            <a:spLocks noGrp="1"/>
          </p:cNvSpPr>
          <p:nvPr>
            <p:ph idx="1"/>
          </p:nvPr>
        </p:nvSpPr>
        <p:spPr>
          <a:xfrm>
            <a:off x="838200" y="914400"/>
            <a:ext cx="10668000" cy="5257800"/>
          </a:xfrm>
        </p:spPr>
        <p:txBody>
          <a:bodyPr/>
          <a:lstStyle/>
          <a:p>
            <a:pPr marL="0" marR="0" lvl="1" indent="0" algn="just"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333399"/>
                </a:solidFill>
                <a:effectLst/>
                <a:uLnTx/>
                <a:uFillTx/>
                <a:latin typeface="+mn-lt"/>
                <a:ea typeface="Tahoma" panose="020B0604030504040204" pitchFamily="34" charset="0"/>
                <a:cs typeface="Tahoma" panose="020B0604030504040204" pitchFamily="34" charset="0"/>
              </a:rPr>
              <a:t>1. Designate a Title VI Coordinator and ensure the Coordinator has received Title VI training.</a:t>
            </a:r>
          </a:p>
          <a:p>
            <a:pPr marL="0" marR="0" lvl="1" indent="0" algn="just"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333399"/>
              </a:solidFill>
              <a:effectLst/>
              <a:uLnTx/>
              <a:uFillTx/>
              <a:latin typeface="+mn-lt"/>
              <a:ea typeface="Tahoma" panose="020B0604030504040204" pitchFamily="34" charset="0"/>
              <a:cs typeface="Tahoma" panose="020B0604030504040204" pitchFamily="34" charset="0"/>
            </a:endParaRPr>
          </a:p>
          <a:p>
            <a:pPr marL="0" marR="0" lvl="1" indent="0" algn="just"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333399"/>
                </a:solidFill>
                <a:effectLst/>
                <a:uLnTx/>
                <a:uFillTx/>
                <a:latin typeface="+mn-lt"/>
                <a:ea typeface="Tahoma" panose="020B0604030504040204" pitchFamily="34" charset="0"/>
                <a:cs typeface="Tahoma" panose="020B0604030504040204" pitchFamily="34" charset="0"/>
              </a:rPr>
              <a:t>2. Develop a Title VI Nondiscrimination Policy Statement which must be made public.</a:t>
            </a:r>
          </a:p>
          <a:p>
            <a:pPr marL="342900" marR="0" lvl="1" indent="-342900" algn="just" defTabSz="914400" rtl="0" eaLnBrk="1" fontAlgn="base" latinLnBrk="0" hangingPunct="1">
              <a:lnSpc>
                <a:spcPct val="100000"/>
              </a:lnSpc>
              <a:spcBef>
                <a:spcPct val="0"/>
              </a:spcBef>
              <a:spcAft>
                <a:spcPct val="0"/>
              </a:spcAft>
              <a:buClrTx/>
              <a:buSzTx/>
              <a:buFontTx/>
              <a:buAutoNum type="arabicPeriod"/>
              <a:tabLst/>
              <a:defRPr/>
            </a:pPr>
            <a:endParaRPr kumimoji="0" lang="en-US" sz="2000" b="0" i="0" u="none" strike="noStrike" kern="1200" cap="none" spc="0" normalizeH="0" baseline="0" noProof="0" dirty="0">
              <a:ln>
                <a:noFill/>
              </a:ln>
              <a:solidFill>
                <a:srgbClr val="333399"/>
              </a:solidFill>
              <a:effectLst/>
              <a:uLnTx/>
              <a:uFillTx/>
              <a:latin typeface="+mn-lt"/>
              <a:ea typeface="Tahoma" panose="020B0604030504040204" pitchFamily="34" charset="0"/>
              <a:cs typeface="Tahoma" panose="020B0604030504040204" pitchFamily="34" charset="0"/>
            </a:endParaRPr>
          </a:p>
          <a:p>
            <a:pPr marL="0" marR="0" lvl="1" indent="0" algn="just"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333399"/>
                </a:solidFill>
                <a:effectLst/>
                <a:uLnTx/>
                <a:uFillTx/>
                <a:latin typeface="+mn-lt"/>
                <a:ea typeface="Tahoma" panose="020B0604030504040204" pitchFamily="34" charset="0"/>
                <a:cs typeface="Tahoma" panose="020B0604030504040204" pitchFamily="34" charset="0"/>
              </a:rPr>
              <a:t>3. Develop and maintain a complaint process and complaint form and maintain a complaint log.</a:t>
            </a:r>
          </a:p>
          <a:p>
            <a:pPr marL="342900" marR="0" lvl="1" indent="-342900" algn="just" defTabSz="914400" rtl="0" eaLnBrk="1" fontAlgn="base" latinLnBrk="0" hangingPunct="1">
              <a:lnSpc>
                <a:spcPct val="100000"/>
              </a:lnSpc>
              <a:spcBef>
                <a:spcPct val="0"/>
              </a:spcBef>
              <a:spcAft>
                <a:spcPct val="0"/>
              </a:spcAft>
              <a:buClrTx/>
              <a:buSzTx/>
              <a:buFontTx/>
              <a:buAutoNum type="arabicPeriod"/>
              <a:tabLst/>
              <a:defRPr/>
            </a:pPr>
            <a:endParaRPr kumimoji="0" lang="en-US" sz="2000" b="0" i="0" u="none" strike="noStrike" kern="1200" cap="none" spc="0" normalizeH="0" baseline="0" noProof="0" dirty="0">
              <a:ln>
                <a:noFill/>
              </a:ln>
              <a:solidFill>
                <a:srgbClr val="333399"/>
              </a:solidFill>
              <a:effectLst/>
              <a:uLnTx/>
              <a:uFillTx/>
              <a:latin typeface="+mn-lt"/>
              <a:ea typeface="Tahoma" panose="020B0604030504040204" pitchFamily="34" charset="0"/>
              <a:cs typeface="Tahoma" panose="020B0604030504040204" pitchFamily="34" charset="0"/>
            </a:endParaRPr>
          </a:p>
          <a:p>
            <a:pPr marL="0" marR="0" lvl="1" indent="0" algn="just"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333399"/>
                </a:solidFill>
                <a:effectLst/>
                <a:uLnTx/>
                <a:uFillTx/>
                <a:latin typeface="+mn-lt"/>
                <a:ea typeface="Tahoma" panose="020B0604030504040204" pitchFamily="34" charset="0"/>
                <a:cs typeface="Tahoma" panose="020B0604030504040204" pitchFamily="34" charset="0"/>
              </a:rPr>
              <a:t>4. Conduct regular training on Title VI and all related laws.</a:t>
            </a:r>
          </a:p>
          <a:p>
            <a:pPr marL="342900" marR="0" lvl="1" indent="-342900" algn="just" defTabSz="914400" rtl="0" eaLnBrk="1" fontAlgn="base" latinLnBrk="0" hangingPunct="1">
              <a:lnSpc>
                <a:spcPct val="100000"/>
              </a:lnSpc>
              <a:spcBef>
                <a:spcPct val="0"/>
              </a:spcBef>
              <a:spcAft>
                <a:spcPct val="0"/>
              </a:spcAft>
              <a:buClrTx/>
              <a:buSzTx/>
              <a:buFontTx/>
              <a:buAutoNum type="arabicPeriod"/>
              <a:tabLst/>
              <a:defRPr/>
            </a:pPr>
            <a:endParaRPr kumimoji="0" lang="en-US" sz="2000" b="0" i="0" u="none" strike="noStrike" kern="1200" cap="none" spc="0" normalizeH="0" baseline="0" noProof="0" dirty="0">
              <a:ln>
                <a:noFill/>
              </a:ln>
              <a:solidFill>
                <a:srgbClr val="333399"/>
              </a:solidFill>
              <a:effectLst/>
              <a:uLnTx/>
              <a:uFillTx/>
              <a:latin typeface="+mn-lt"/>
              <a:ea typeface="Tahoma" panose="020B0604030504040204" pitchFamily="34" charset="0"/>
              <a:cs typeface="Tahoma" panose="020B0604030504040204" pitchFamily="34" charset="0"/>
            </a:endParaRPr>
          </a:p>
          <a:p>
            <a:pPr marL="0" marR="0" lvl="1" indent="0" algn="just"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333399"/>
                </a:solidFill>
                <a:effectLst/>
                <a:uLnTx/>
                <a:uFillTx/>
                <a:latin typeface="+mn-lt"/>
                <a:ea typeface="Tahoma" panose="020B0604030504040204" pitchFamily="34" charset="0"/>
                <a:cs typeface="Tahoma" panose="020B0604030504040204" pitchFamily="34" charset="0"/>
              </a:rPr>
              <a:t>5. 504 ADA Nondiscrimination Policy Statement which must be made public.</a:t>
            </a:r>
          </a:p>
          <a:p>
            <a:pPr marL="342900" marR="0" lvl="1" indent="-342900" algn="just" defTabSz="914400" rtl="0" eaLnBrk="1" fontAlgn="base" latinLnBrk="0" hangingPunct="1">
              <a:lnSpc>
                <a:spcPct val="100000"/>
              </a:lnSpc>
              <a:spcBef>
                <a:spcPct val="0"/>
              </a:spcBef>
              <a:spcAft>
                <a:spcPct val="0"/>
              </a:spcAft>
              <a:buClrTx/>
              <a:buSzTx/>
              <a:buFontTx/>
              <a:buAutoNum type="arabicPeriod"/>
              <a:tabLst/>
              <a:defRPr/>
            </a:pPr>
            <a:endParaRPr kumimoji="0" lang="en-US" sz="2000" b="0" i="0" u="none" strike="noStrike" kern="1200" cap="none" spc="0" normalizeH="0" baseline="0" noProof="0" dirty="0">
              <a:ln>
                <a:noFill/>
              </a:ln>
              <a:solidFill>
                <a:srgbClr val="333399"/>
              </a:solidFill>
              <a:effectLst/>
              <a:uLnTx/>
              <a:uFillTx/>
              <a:latin typeface="+mn-lt"/>
              <a:ea typeface="Tahoma" panose="020B0604030504040204" pitchFamily="34" charset="0"/>
              <a:cs typeface="Tahoma" panose="020B0604030504040204" pitchFamily="34" charset="0"/>
            </a:endParaRPr>
          </a:p>
          <a:p>
            <a:pPr marL="0" marR="0" lvl="1" indent="0" algn="just"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333399"/>
                </a:solidFill>
                <a:effectLst/>
                <a:uLnTx/>
                <a:uFillTx/>
                <a:latin typeface="+mn-lt"/>
                <a:ea typeface="Tahoma" panose="020B0604030504040204" pitchFamily="34" charset="0"/>
                <a:cs typeface="Tahoma" panose="020B0604030504040204" pitchFamily="34" charset="0"/>
              </a:rPr>
              <a:t>6. Include Title VI Assurances in all contracts.</a:t>
            </a:r>
          </a:p>
          <a:p>
            <a:pPr marL="0" marR="0" lvl="1" indent="0" algn="just"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333399"/>
              </a:solidFill>
              <a:effectLst/>
              <a:uLnTx/>
              <a:uFillTx/>
              <a:latin typeface="+mn-lt"/>
              <a:ea typeface="Tahoma" panose="020B0604030504040204" pitchFamily="34" charset="0"/>
              <a:cs typeface="Tahoma" panose="020B0604030504040204" pitchFamily="34" charset="0"/>
            </a:endParaRPr>
          </a:p>
          <a:p>
            <a:pPr marL="0" marR="0" lvl="1" indent="0" algn="just"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333399"/>
                </a:solidFill>
                <a:effectLst/>
                <a:uLnTx/>
                <a:uFillTx/>
                <a:latin typeface="+mn-lt"/>
                <a:ea typeface="Tahoma" panose="020B0604030504040204" pitchFamily="34" charset="0"/>
                <a:cs typeface="Tahoma" panose="020B0604030504040204" pitchFamily="34" charset="0"/>
              </a:rPr>
              <a:t>7. Post Title VI “It’s the Law” Poster.</a:t>
            </a:r>
          </a:p>
          <a:p>
            <a:pPr marL="0" marR="0" lvl="1" indent="0" algn="just"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333399"/>
              </a:solidFill>
              <a:effectLst/>
              <a:uLnTx/>
              <a:uFillTx/>
              <a:latin typeface="+mn-lt"/>
              <a:ea typeface="Tahoma" panose="020B0604030504040204" pitchFamily="34" charset="0"/>
              <a:cs typeface="Tahoma" panose="020B0604030504040204" pitchFamily="34" charset="0"/>
            </a:endParaRPr>
          </a:p>
          <a:p>
            <a:pPr marL="0" marR="0" lvl="1" indent="0" algn="just"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333399"/>
                </a:solidFill>
                <a:effectLst/>
                <a:uLnTx/>
                <a:uFillTx/>
                <a:latin typeface="+mn-lt"/>
                <a:ea typeface="Tahoma" panose="020B0604030504040204" pitchFamily="34" charset="0"/>
                <a:cs typeface="Tahoma" panose="020B0604030504040204" pitchFamily="34" charset="0"/>
              </a:rPr>
              <a:t>8. Monitor Subrecipients to ensure that all of its’ (contractors and subcontractors) awarded INDOT funded contracts adhere to Title VI and all other applicable civil rights laws and regulations.</a:t>
            </a:r>
          </a:p>
          <a:p>
            <a:pPr marL="0" indent="0">
              <a:buNone/>
            </a:pPr>
            <a:endParaRPr lang="en-US" dirty="0"/>
          </a:p>
        </p:txBody>
      </p:sp>
    </p:spTree>
    <p:extLst>
      <p:ext uri="{BB962C8B-B14F-4D97-AF65-F5344CB8AC3E}">
        <p14:creationId xmlns:p14="http://schemas.microsoft.com/office/powerpoint/2010/main" val="895921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A0DEB63D-4B0C-0D24-633C-96790C60F627}"/>
              </a:ext>
            </a:extLst>
          </p:cNvPr>
          <p:cNvPicPr>
            <a:picLocks noGrp="1" noChangeAspect="1"/>
          </p:cNvPicPr>
          <p:nvPr>
            <p:ph sz="half" idx="1"/>
          </p:nvPr>
        </p:nvPicPr>
        <p:blipFill>
          <a:blip r:embed="rId2"/>
          <a:stretch>
            <a:fillRect/>
          </a:stretch>
        </p:blipFill>
        <p:spPr>
          <a:xfrm>
            <a:off x="6477000" y="2204123"/>
            <a:ext cx="4972744" cy="3086531"/>
          </a:xfrm>
          <a:prstGeom prst="rect">
            <a:avLst/>
          </a:prstGeom>
        </p:spPr>
      </p:pic>
      <p:sp>
        <p:nvSpPr>
          <p:cNvPr id="10" name="Content Placeholder 9">
            <a:extLst>
              <a:ext uri="{FF2B5EF4-FFF2-40B4-BE49-F238E27FC236}">
                <a16:creationId xmlns:a16="http://schemas.microsoft.com/office/drawing/2014/main" id="{9F82D0DC-30CC-FA16-DD51-27401FAC5C20}"/>
              </a:ext>
            </a:extLst>
          </p:cNvPr>
          <p:cNvSpPr>
            <a:spLocks noGrp="1"/>
          </p:cNvSpPr>
          <p:nvPr>
            <p:ph sz="half" idx="2"/>
          </p:nvPr>
        </p:nvSpPr>
        <p:spPr/>
        <p:txBody>
          <a:bodyPr/>
          <a:lstStyle/>
          <a:p>
            <a:endParaRPr lang="en-US" dirty="0"/>
          </a:p>
        </p:txBody>
      </p:sp>
      <p:sp>
        <p:nvSpPr>
          <p:cNvPr id="9" name="Title 8">
            <a:extLst>
              <a:ext uri="{FF2B5EF4-FFF2-40B4-BE49-F238E27FC236}">
                <a16:creationId xmlns:a16="http://schemas.microsoft.com/office/drawing/2014/main" id="{267324CC-5D62-5B99-284C-730F5DE5775E}"/>
              </a:ext>
            </a:extLst>
          </p:cNvPr>
          <p:cNvSpPr>
            <a:spLocks noGrp="1"/>
          </p:cNvSpPr>
          <p:nvPr>
            <p:ph type="title"/>
          </p:nvPr>
        </p:nvSpPr>
        <p:spPr/>
        <p:txBody>
          <a:bodyPr/>
          <a:lstStyle/>
          <a:p>
            <a:pPr algn="ctr"/>
            <a:r>
              <a:rPr lang="en-US" b="1" dirty="0">
                <a:latin typeface="+mn-lt"/>
              </a:rPr>
              <a:t>Title VI Coordinator &amp; Duties</a:t>
            </a:r>
          </a:p>
        </p:txBody>
      </p:sp>
      <p:sp>
        <p:nvSpPr>
          <p:cNvPr id="6" name="TextBox 5">
            <a:extLst>
              <a:ext uri="{FF2B5EF4-FFF2-40B4-BE49-F238E27FC236}">
                <a16:creationId xmlns:a16="http://schemas.microsoft.com/office/drawing/2014/main" id="{4AECB5B5-C250-2D70-4FA6-B07B53647EBA}"/>
              </a:ext>
            </a:extLst>
          </p:cNvPr>
          <p:cNvSpPr txBox="1"/>
          <p:nvPr/>
        </p:nvSpPr>
        <p:spPr>
          <a:xfrm>
            <a:off x="457200" y="1447800"/>
            <a:ext cx="5334000" cy="193899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333399"/>
                </a:solidFill>
                <a:effectLst/>
                <a:uLnTx/>
                <a:uFillTx/>
                <a:latin typeface="Tahoma" pitchFamily="34" charset="0"/>
                <a:ea typeface="+mn-ea"/>
                <a:cs typeface="+mn-cs"/>
              </a:rPr>
              <a:t>Title VI Coordinator ensures timely departmental updates on reportable activities, addressing areas of non-compliance, providing recurring training and offering expert advice to address civil rights challenges and policy needs.</a:t>
            </a:r>
          </a:p>
        </p:txBody>
      </p:sp>
      <p:sp>
        <p:nvSpPr>
          <p:cNvPr id="8" name="TextBox 7">
            <a:extLst>
              <a:ext uri="{FF2B5EF4-FFF2-40B4-BE49-F238E27FC236}">
                <a16:creationId xmlns:a16="http://schemas.microsoft.com/office/drawing/2014/main" id="{148FC155-28F7-846B-9D71-DF492AD4107C}"/>
              </a:ext>
            </a:extLst>
          </p:cNvPr>
          <p:cNvSpPr txBox="1"/>
          <p:nvPr/>
        </p:nvSpPr>
        <p:spPr>
          <a:xfrm>
            <a:off x="553144" y="3581400"/>
            <a:ext cx="5334000" cy="1631216"/>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333399"/>
                </a:solidFill>
                <a:effectLst/>
                <a:uLnTx/>
                <a:uFillTx/>
                <a:latin typeface="Tahoma" pitchFamily="34" charset="0"/>
                <a:ea typeface="+mn-ea"/>
                <a:cs typeface="+mn-cs"/>
              </a:rPr>
              <a:t>Title VI Coordinator is responsible for providing leadership, direction and policy to ensure compliance with Title VI of the 1964 Civil Rights Act and environmental justice principles.</a:t>
            </a:r>
          </a:p>
        </p:txBody>
      </p:sp>
    </p:spTree>
    <p:extLst>
      <p:ext uri="{BB962C8B-B14F-4D97-AF65-F5344CB8AC3E}">
        <p14:creationId xmlns:p14="http://schemas.microsoft.com/office/powerpoint/2010/main" val="38964926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5301-540F-8D26-CEE9-F0A37DABD46C}"/>
              </a:ext>
            </a:extLst>
          </p:cNvPr>
          <p:cNvSpPr>
            <a:spLocks noGrp="1"/>
          </p:cNvSpPr>
          <p:nvPr>
            <p:ph type="title"/>
          </p:nvPr>
        </p:nvSpPr>
        <p:spPr/>
        <p:txBody>
          <a:bodyPr/>
          <a:lstStyle/>
          <a:p>
            <a:pPr algn="ctr"/>
            <a:r>
              <a:rPr lang="en-US" b="1" dirty="0"/>
              <a:t>Title VI Nondiscrimination Policy </a:t>
            </a:r>
          </a:p>
        </p:txBody>
      </p:sp>
      <p:sp>
        <p:nvSpPr>
          <p:cNvPr id="3" name="Content Placeholder 2">
            <a:extLst>
              <a:ext uri="{FF2B5EF4-FFF2-40B4-BE49-F238E27FC236}">
                <a16:creationId xmlns:a16="http://schemas.microsoft.com/office/drawing/2014/main" id="{AFC4966E-9121-6A27-8AFB-B2C1FCE5C675}"/>
              </a:ext>
            </a:extLst>
          </p:cNvPr>
          <p:cNvSpPr>
            <a:spLocks noGrp="1"/>
          </p:cNvSpPr>
          <p:nvPr>
            <p:ph idx="1"/>
          </p:nvPr>
        </p:nvSpPr>
        <p:spPr/>
        <p:txBody>
          <a:bodyPr/>
          <a:lstStyle/>
          <a:p>
            <a:pPr marL="0" indent="0" algn="ctr">
              <a:buNone/>
            </a:pPr>
            <a:r>
              <a:rPr lang="en-US" sz="2800" b="1" dirty="0">
                <a:solidFill>
                  <a:srgbClr val="002060"/>
                </a:solidFill>
                <a:latin typeface="+mn-lt"/>
              </a:rPr>
              <a:t>Title VI Nondiscrimination Policy Statement</a:t>
            </a:r>
          </a:p>
          <a:p>
            <a:pPr marL="0" indent="0">
              <a:buNone/>
            </a:pPr>
            <a:r>
              <a:rPr lang="en-US" sz="2800" dirty="0">
                <a:solidFill>
                  <a:srgbClr val="002060"/>
                </a:solidFill>
              </a:rPr>
              <a:t>A policy statement that assures nondiscrimination to the effect that no person shall on the grounds of race, color, national origin, sex, age, or disability be excluded from participation in, be denied the benefits of, or be otherwise subjected to discrimination or retaliation under any program or activity must be signed by the head of the agency and circulated internally and to the general public. </a:t>
            </a:r>
          </a:p>
          <a:p>
            <a:pPr marL="0" indent="0">
              <a:buNone/>
            </a:pPr>
            <a:endParaRPr lang="en-US" dirty="0"/>
          </a:p>
        </p:txBody>
      </p:sp>
      <p:pic>
        <p:nvPicPr>
          <p:cNvPr id="4" name="Picture 3">
            <a:extLst>
              <a:ext uri="{FF2B5EF4-FFF2-40B4-BE49-F238E27FC236}">
                <a16:creationId xmlns:a16="http://schemas.microsoft.com/office/drawing/2014/main" id="{223B2354-16B5-F268-5D1D-990C5F0C1BE3}"/>
              </a:ext>
            </a:extLst>
          </p:cNvPr>
          <p:cNvPicPr>
            <a:picLocks noChangeAspect="1"/>
          </p:cNvPicPr>
          <p:nvPr/>
        </p:nvPicPr>
        <p:blipFill>
          <a:blip r:embed="rId2"/>
          <a:stretch>
            <a:fillRect/>
          </a:stretch>
        </p:blipFill>
        <p:spPr>
          <a:xfrm>
            <a:off x="3810000" y="3581400"/>
            <a:ext cx="4972511" cy="2819400"/>
          </a:xfrm>
          <a:prstGeom prst="rect">
            <a:avLst/>
          </a:prstGeom>
        </p:spPr>
      </p:pic>
    </p:spTree>
    <p:extLst>
      <p:ext uri="{BB962C8B-B14F-4D97-AF65-F5344CB8AC3E}">
        <p14:creationId xmlns:p14="http://schemas.microsoft.com/office/powerpoint/2010/main" val="31634473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F1D7A7-44CD-91FF-D31F-E51209820E85}"/>
              </a:ext>
            </a:extLst>
          </p:cNvPr>
          <p:cNvSpPr>
            <a:spLocks noGrp="1"/>
          </p:cNvSpPr>
          <p:nvPr>
            <p:ph type="title"/>
          </p:nvPr>
        </p:nvSpPr>
        <p:spPr/>
        <p:txBody>
          <a:bodyPr/>
          <a:lstStyle/>
          <a:p>
            <a:pPr algn="ctr"/>
            <a:r>
              <a:rPr lang="en-US" b="1" dirty="0"/>
              <a:t>FHWA Nondiscrimination Complaint Process</a:t>
            </a:r>
          </a:p>
        </p:txBody>
      </p:sp>
      <p:sp>
        <p:nvSpPr>
          <p:cNvPr id="3" name="Content Placeholder 2">
            <a:extLst>
              <a:ext uri="{FF2B5EF4-FFF2-40B4-BE49-F238E27FC236}">
                <a16:creationId xmlns:a16="http://schemas.microsoft.com/office/drawing/2014/main" id="{BDAF4B19-B1E6-C6B2-92F3-49F7B9458CEA}"/>
              </a:ext>
            </a:extLst>
          </p:cNvPr>
          <p:cNvSpPr>
            <a:spLocks noGrp="1"/>
          </p:cNvSpPr>
          <p:nvPr>
            <p:ph idx="1"/>
          </p:nvPr>
        </p:nvSpPr>
        <p:spPr>
          <a:xfrm>
            <a:off x="914400" y="914400"/>
            <a:ext cx="10058400" cy="5257800"/>
          </a:xfrm>
        </p:spPr>
        <p:txBody>
          <a:bodyPr>
            <a:normAutofit fontScale="70000" lnSpcReduction="20000"/>
          </a:bodyPr>
          <a:lstStyle/>
          <a:p>
            <a:pPr marL="0" indent="0" algn="ctr">
              <a:buNone/>
            </a:pPr>
            <a:r>
              <a:rPr lang="en-US" sz="4600" b="1" dirty="0"/>
              <a:t>FHWA Complaint Process</a:t>
            </a:r>
          </a:p>
          <a:p>
            <a:pPr marL="502920" indent="-457200" algn="just">
              <a:buClrTx/>
              <a:buFont typeface="+mj-lt"/>
              <a:buAutoNum type="arabicPeriod"/>
            </a:pPr>
            <a:r>
              <a:rPr lang="en-US" sz="3200" dirty="0">
                <a:solidFill>
                  <a:srgbClr val="002060"/>
                </a:solidFill>
                <a:latin typeface="Tahoma" panose="020B0604030504040204" pitchFamily="34" charset="0"/>
                <a:ea typeface="Tahoma" panose="020B0604030504040204" pitchFamily="34" charset="0"/>
                <a:cs typeface="Tahoma" panose="020B0604030504040204" pitchFamily="34" charset="0"/>
              </a:rPr>
              <a:t>If a subrecipient of Federal Highway Administration (FHWA) funds receives a Title VI complaint, forward it to INDOT who will then forward the complaint to the FHWA Indiana Division Office. </a:t>
            </a:r>
          </a:p>
          <a:p>
            <a:pPr marL="502920" indent="-457200" algn="just">
              <a:buClrTx/>
              <a:buFont typeface="+mj-lt"/>
              <a:buAutoNum type="arabicPeriod"/>
            </a:pPr>
            <a:r>
              <a:rPr lang="en-US" sz="3200" dirty="0">
                <a:solidFill>
                  <a:srgbClr val="002060"/>
                </a:solidFill>
                <a:latin typeface="Tahoma" panose="020B0604030504040204" pitchFamily="34" charset="0"/>
                <a:ea typeface="Tahoma" panose="020B0604030504040204" pitchFamily="34" charset="0"/>
                <a:cs typeface="Tahoma" panose="020B0604030504040204" pitchFamily="34" charset="0"/>
              </a:rPr>
              <a:t>All Title VI complaints received by the Division Office will be forwarded to Federal Highway Administration Office of Civil Rights (HCR) for processing and potential investigation. </a:t>
            </a:r>
          </a:p>
          <a:p>
            <a:pPr marL="502920" indent="-457200" algn="just">
              <a:buClrTx/>
              <a:buFont typeface="+mj-lt"/>
              <a:buAutoNum type="arabicPeriod"/>
            </a:pPr>
            <a:r>
              <a:rPr lang="en-US" sz="3200" dirty="0">
                <a:solidFill>
                  <a:srgbClr val="002060"/>
                </a:solidFill>
                <a:latin typeface="Tahoma" panose="020B0604030504040204" pitchFamily="34" charset="0"/>
                <a:ea typeface="Tahoma" panose="020B0604030504040204" pitchFamily="34" charset="0"/>
                <a:cs typeface="Tahoma" panose="020B0604030504040204" pitchFamily="34" charset="0"/>
              </a:rPr>
              <a:t>If HCR determines a Title VI complaint against a subrecipient should be investigated by INDOT, HCR may delegate the task of investigating the complaint to INDOT.  INDOT will conduct the investigation and forward the Report of Investigation to HCR for review and final disposition. </a:t>
            </a:r>
          </a:p>
          <a:p>
            <a:pPr marL="502920" indent="-457200" algn="just">
              <a:buClrTx/>
              <a:buFont typeface="+mj-lt"/>
              <a:buAutoNum type="arabicPeriod"/>
            </a:pPr>
            <a:r>
              <a:rPr lang="en-US" sz="3200" dirty="0">
                <a:solidFill>
                  <a:srgbClr val="002060"/>
                </a:solidFill>
                <a:latin typeface="Tahoma" panose="020B0604030504040204" pitchFamily="34" charset="0"/>
                <a:ea typeface="Tahoma" panose="020B0604030504040204" pitchFamily="34" charset="0"/>
                <a:cs typeface="Tahoma" panose="020B0604030504040204" pitchFamily="34" charset="0"/>
              </a:rPr>
              <a:t>The disposition of all Title VI complaints will be undertaken by HCR, through either (1) informal resolution or (2) issuance of a Letter of Finding of compliance or noncompliance.  A copy of the Letter of Finding will be sent to the Division Office.</a:t>
            </a:r>
          </a:p>
          <a:p>
            <a:pPr algn="just">
              <a:buClrTx/>
              <a:buFont typeface="Wingdings" panose="05000000000000000000" pitchFamily="2" charset="2"/>
              <a:buChar char="Ø"/>
            </a:pPr>
            <a:r>
              <a:rPr lang="en-US" sz="3200" dirty="0">
                <a:solidFill>
                  <a:srgbClr val="002060"/>
                </a:solidFill>
                <a:latin typeface="Tahoma" panose="020B0604030504040204" pitchFamily="34" charset="0"/>
                <a:ea typeface="Tahoma" panose="020B0604030504040204" pitchFamily="34" charset="0"/>
                <a:cs typeface="Tahoma" panose="020B0604030504040204" pitchFamily="34" charset="0"/>
              </a:rPr>
              <a:t>USDOT regulations, 49 CFR 21.11(b), a complaint must be filed no later than 180 days after the date of the alleged discrimination.</a:t>
            </a:r>
          </a:p>
          <a:p>
            <a:pPr marL="0" indent="0">
              <a:buNone/>
            </a:pPr>
            <a:endParaRPr lang="en-US" sz="3200" b="1" dirty="0"/>
          </a:p>
        </p:txBody>
      </p:sp>
    </p:spTree>
    <p:extLst>
      <p:ext uri="{BB962C8B-B14F-4D97-AF65-F5344CB8AC3E}">
        <p14:creationId xmlns:p14="http://schemas.microsoft.com/office/powerpoint/2010/main" val="3883020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0A89FF8-6DE8-DF3B-1D4E-7EC5AD2E48D2}"/>
              </a:ext>
            </a:extLst>
          </p:cNvPr>
          <p:cNvSpPr>
            <a:spLocks noGrp="1"/>
          </p:cNvSpPr>
          <p:nvPr>
            <p:ph sz="half" idx="1"/>
          </p:nvPr>
        </p:nvSpPr>
        <p:spPr>
          <a:xfrm>
            <a:off x="152400" y="1471990"/>
            <a:ext cx="5791200" cy="5005009"/>
          </a:xfrm>
        </p:spPr>
        <p:txBody>
          <a:bodyPr>
            <a:normAutofit fontScale="85000" lnSpcReduction="20000"/>
          </a:bodyPr>
          <a:lstStyle/>
          <a:p>
            <a:r>
              <a:rPr lang="en-US" sz="2300" dirty="0">
                <a:latin typeface="+mn-lt"/>
              </a:rPr>
              <a:t>All complaints are routed to the FHWA Headquarters Office of Civil Rights (HCR) for processing</a:t>
            </a:r>
          </a:p>
          <a:p>
            <a:r>
              <a:rPr lang="en-US" sz="2300" dirty="0">
                <a:latin typeface="+mn-lt"/>
              </a:rPr>
              <a:t>HCR determines to accept, dismiss, transfer to INDOT for disposition</a:t>
            </a:r>
          </a:p>
          <a:p>
            <a:r>
              <a:rPr lang="en-US" sz="2300" dirty="0">
                <a:latin typeface="+mn-lt"/>
              </a:rPr>
              <a:t>Complaints Hierarchy: </a:t>
            </a:r>
          </a:p>
          <a:p>
            <a:pPr marL="0" indent="0">
              <a:buNone/>
            </a:pPr>
            <a:r>
              <a:rPr lang="en-US" sz="2300" dirty="0">
                <a:latin typeface="+mn-lt"/>
              </a:rPr>
              <a:t>               Complainant </a:t>
            </a:r>
          </a:p>
          <a:p>
            <a:pPr marL="0" indent="0">
              <a:buNone/>
            </a:pPr>
            <a:r>
              <a:rPr lang="en-US" sz="2300" dirty="0">
                <a:latin typeface="+mn-lt"/>
              </a:rPr>
              <a:t>	</a:t>
            </a:r>
          </a:p>
          <a:p>
            <a:pPr marL="0" indent="0">
              <a:buNone/>
            </a:pPr>
            <a:r>
              <a:rPr lang="en-US" sz="2300" dirty="0">
                <a:latin typeface="+mn-lt"/>
              </a:rPr>
              <a:t>	to Subrecipient </a:t>
            </a:r>
          </a:p>
          <a:p>
            <a:pPr marL="0" indent="0">
              <a:buNone/>
            </a:pPr>
            <a:r>
              <a:rPr lang="en-US" sz="2300" dirty="0">
                <a:latin typeface="+mn-lt"/>
              </a:rPr>
              <a:t>		</a:t>
            </a:r>
          </a:p>
          <a:p>
            <a:pPr marL="0" indent="0">
              <a:buNone/>
            </a:pPr>
            <a:r>
              <a:rPr lang="en-US" sz="2300" dirty="0">
                <a:latin typeface="+mn-lt"/>
              </a:rPr>
              <a:t>	Subrecipient to INDOT- </a:t>
            </a:r>
          </a:p>
          <a:p>
            <a:pPr marL="0" indent="0">
              <a:buNone/>
            </a:pPr>
            <a:r>
              <a:rPr lang="en-US" sz="2300" dirty="0">
                <a:latin typeface="+mn-lt"/>
              </a:rPr>
              <a:t>		</a:t>
            </a:r>
          </a:p>
          <a:p>
            <a:pPr marL="0" indent="0">
              <a:buNone/>
            </a:pPr>
            <a:r>
              <a:rPr lang="en-US" sz="2300" dirty="0">
                <a:latin typeface="+mn-lt"/>
              </a:rPr>
              <a:t>NDOT to FHWA Indiana Division Office </a:t>
            </a:r>
          </a:p>
          <a:p>
            <a:pPr marL="0" indent="0">
              <a:buNone/>
            </a:pPr>
            <a:endParaRPr lang="en-US" sz="2300" dirty="0">
              <a:latin typeface="+mn-lt"/>
            </a:endParaRPr>
          </a:p>
          <a:p>
            <a:pPr marL="0" indent="0">
              <a:buNone/>
            </a:pPr>
            <a:r>
              <a:rPr lang="en-US" sz="2300" dirty="0">
                <a:latin typeface="+mn-lt"/>
              </a:rPr>
              <a:t>FHWA Division Office – FHWA HCR</a:t>
            </a:r>
          </a:p>
          <a:p>
            <a:pPr marL="0" indent="0">
              <a:buNone/>
            </a:pPr>
            <a:endParaRPr lang="en-US" dirty="0"/>
          </a:p>
        </p:txBody>
      </p:sp>
      <p:sp>
        <p:nvSpPr>
          <p:cNvPr id="6" name="Content Placeholder 5">
            <a:extLst>
              <a:ext uri="{FF2B5EF4-FFF2-40B4-BE49-F238E27FC236}">
                <a16:creationId xmlns:a16="http://schemas.microsoft.com/office/drawing/2014/main" id="{900597B0-CF34-F874-9303-FA2902652FBD}"/>
              </a:ext>
            </a:extLst>
          </p:cNvPr>
          <p:cNvSpPr>
            <a:spLocks noGrp="1"/>
          </p:cNvSpPr>
          <p:nvPr>
            <p:ph sz="half" idx="2"/>
          </p:nvPr>
        </p:nvSpPr>
        <p:spPr>
          <a:xfrm>
            <a:off x="6096000" y="1600200"/>
            <a:ext cx="5943600" cy="4572000"/>
          </a:xfrm>
        </p:spPr>
        <p:txBody>
          <a:bodyPr>
            <a:normAutofit fontScale="85000" lnSpcReduction="10000"/>
          </a:bodyPr>
          <a:lstStyle/>
          <a:p>
            <a:pPr marL="0" marR="0" lvl="0" indent="0" algn="l" defTabSz="914400" rtl="0" eaLnBrk="1" fontAlgn="base" latinLnBrk="0" hangingPunct="1">
              <a:lnSpc>
                <a:spcPct val="100000"/>
              </a:lnSpc>
              <a:spcBef>
                <a:spcPct val="20000"/>
              </a:spcBef>
              <a:spcAft>
                <a:spcPct val="0"/>
              </a:spcAft>
              <a:buClr>
                <a:srgbClr val="3333CC"/>
              </a:buClr>
              <a:buSzPct val="60000"/>
              <a:buFont typeface="Wingdings" panose="05000000000000000000" pitchFamily="2" charset="2"/>
              <a:buNone/>
              <a:tabLst/>
              <a:defRPr/>
            </a:pPr>
            <a:r>
              <a:rPr kumimoji="0" lang="en-US" sz="1700" b="1" i="1" u="none" strike="noStrike" kern="0" cap="none" spc="0" normalizeH="0" baseline="0" noProof="0" dirty="0">
                <a:ln>
                  <a:noFill/>
                </a:ln>
                <a:solidFill>
                  <a:srgbClr val="000000"/>
                </a:solidFill>
                <a:effectLst/>
                <a:uLnTx/>
                <a:uFillTx/>
                <a:latin typeface="+mn-lt"/>
                <a:ea typeface="+mn-ea"/>
                <a:cs typeface="+mn-cs"/>
              </a:rPr>
              <a:t>Direct all complaints of discrimination pursuant to Title VI to:  </a:t>
            </a:r>
          </a:p>
          <a:p>
            <a:pPr marL="0" marR="0" lvl="0" indent="0" algn="l" defTabSz="914400" rtl="0" eaLnBrk="1" fontAlgn="base" latinLnBrk="0" hangingPunct="1">
              <a:lnSpc>
                <a:spcPct val="100000"/>
              </a:lnSpc>
              <a:spcBef>
                <a:spcPct val="20000"/>
              </a:spcBef>
              <a:spcAft>
                <a:spcPct val="0"/>
              </a:spcAft>
              <a:buClr>
                <a:srgbClr val="3333CC"/>
              </a:buClr>
              <a:buSzPct val="60000"/>
              <a:buFont typeface="Wingdings" panose="05000000000000000000" pitchFamily="2" charset="2"/>
              <a:buNone/>
              <a:tabLst/>
              <a:defRPr/>
            </a:pPr>
            <a:r>
              <a:rPr kumimoji="0" lang="en-US" sz="1700" b="1" i="0" u="none" strike="noStrike" kern="0" cap="none" spc="0" normalizeH="0" baseline="0" noProof="0" dirty="0">
                <a:ln>
                  <a:noFill/>
                </a:ln>
                <a:solidFill>
                  <a:srgbClr val="002060"/>
                </a:solidFill>
                <a:effectLst/>
                <a:uLnTx/>
                <a:uFillTx/>
                <a:latin typeface="+mn-lt"/>
                <a:ea typeface="+mn-ea"/>
                <a:cs typeface="+mn-cs"/>
              </a:rPr>
              <a:t>Title VI Coordinator/ Program Manager</a:t>
            </a:r>
          </a:p>
          <a:p>
            <a:pPr marL="0" marR="0" lvl="0" indent="0" algn="l" defTabSz="914400" rtl="0" eaLnBrk="1" fontAlgn="base" latinLnBrk="0" hangingPunct="1">
              <a:lnSpc>
                <a:spcPct val="100000"/>
              </a:lnSpc>
              <a:spcBef>
                <a:spcPct val="20000"/>
              </a:spcBef>
              <a:spcAft>
                <a:spcPct val="0"/>
              </a:spcAft>
              <a:buClr>
                <a:srgbClr val="3333CC"/>
              </a:buClr>
              <a:buSzPct val="60000"/>
              <a:buFont typeface="Wingdings" panose="05000000000000000000" pitchFamily="2" charset="2"/>
              <a:buNone/>
              <a:tabLst/>
              <a:defRPr/>
            </a:pPr>
            <a:r>
              <a:rPr kumimoji="0" lang="en-US" sz="1700" b="1" i="0" u="none" strike="noStrike" kern="0" cap="none" spc="0" normalizeH="0" baseline="0" noProof="0" dirty="0">
                <a:ln>
                  <a:noFill/>
                </a:ln>
                <a:solidFill>
                  <a:srgbClr val="002060"/>
                </a:solidFill>
                <a:effectLst/>
                <a:uLnTx/>
                <a:uFillTx/>
                <a:latin typeface="+mn-lt"/>
                <a:ea typeface="+mn-ea"/>
                <a:cs typeface="+mn-cs"/>
              </a:rPr>
              <a:t>Indiana Department of Transportation  </a:t>
            </a:r>
          </a:p>
          <a:p>
            <a:pPr marL="0" marR="0" lvl="0" indent="0" algn="l" defTabSz="914400" rtl="0" eaLnBrk="1" fontAlgn="base" latinLnBrk="0" hangingPunct="1">
              <a:lnSpc>
                <a:spcPct val="100000"/>
              </a:lnSpc>
              <a:spcBef>
                <a:spcPct val="20000"/>
              </a:spcBef>
              <a:spcAft>
                <a:spcPct val="0"/>
              </a:spcAft>
              <a:buClr>
                <a:srgbClr val="3333CC"/>
              </a:buClr>
              <a:buSzPct val="60000"/>
              <a:buFont typeface="Wingdings" panose="05000000000000000000" pitchFamily="2" charset="2"/>
              <a:buNone/>
              <a:tabLst/>
              <a:defRPr/>
            </a:pPr>
            <a:r>
              <a:rPr kumimoji="0" lang="en-US" sz="1700" b="1" i="0" u="none" strike="noStrike" kern="0" cap="none" spc="0" normalizeH="0" baseline="0" noProof="0" dirty="0">
                <a:ln>
                  <a:noFill/>
                </a:ln>
                <a:solidFill>
                  <a:srgbClr val="002060"/>
                </a:solidFill>
                <a:effectLst/>
                <a:uLnTx/>
                <a:uFillTx/>
                <a:latin typeface="+mn-lt"/>
                <a:ea typeface="+mn-ea"/>
                <a:cs typeface="+mn-cs"/>
              </a:rPr>
              <a:t>100 N. Senate, Room N755 </a:t>
            </a:r>
          </a:p>
          <a:p>
            <a:pPr marL="0" marR="0" lvl="0" indent="0" algn="l" defTabSz="914400" rtl="0" eaLnBrk="1" fontAlgn="base" latinLnBrk="0" hangingPunct="1">
              <a:lnSpc>
                <a:spcPct val="100000"/>
              </a:lnSpc>
              <a:spcBef>
                <a:spcPct val="20000"/>
              </a:spcBef>
              <a:spcAft>
                <a:spcPct val="0"/>
              </a:spcAft>
              <a:buClr>
                <a:srgbClr val="3333CC"/>
              </a:buClr>
              <a:buSzPct val="60000"/>
              <a:buFont typeface="Wingdings" panose="05000000000000000000" pitchFamily="2" charset="2"/>
              <a:buNone/>
              <a:tabLst/>
              <a:defRPr/>
            </a:pPr>
            <a:r>
              <a:rPr kumimoji="0" lang="en-US" sz="1700" b="1" i="0" u="none" strike="noStrike" kern="0" cap="none" spc="0" normalizeH="0" baseline="0" noProof="0" dirty="0">
                <a:ln>
                  <a:noFill/>
                </a:ln>
                <a:solidFill>
                  <a:srgbClr val="002060"/>
                </a:solidFill>
                <a:effectLst/>
                <a:uLnTx/>
                <a:uFillTx/>
                <a:latin typeface="+mn-lt"/>
                <a:ea typeface="+mn-ea"/>
                <a:cs typeface="+mn-cs"/>
              </a:rPr>
              <a:t>Indianapolis, IN 46204 </a:t>
            </a:r>
          </a:p>
          <a:p>
            <a:pPr marL="0" marR="0" lvl="0" indent="0" algn="l" defTabSz="914400" rtl="0" eaLnBrk="1" fontAlgn="base" latinLnBrk="0" hangingPunct="1">
              <a:lnSpc>
                <a:spcPct val="100000"/>
              </a:lnSpc>
              <a:spcBef>
                <a:spcPct val="20000"/>
              </a:spcBef>
              <a:spcAft>
                <a:spcPct val="0"/>
              </a:spcAft>
              <a:buClr>
                <a:srgbClr val="3333CC"/>
              </a:buClr>
              <a:buSzPct val="60000"/>
              <a:buFont typeface="Wingdings" panose="05000000000000000000" pitchFamily="2" charset="2"/>
              <a:buNone/>
              <a:tabLst/>
              <a:defRPr/>
            </a:pPr>
            <a:r>
              <a:rPr kumimoji="0" lang="en-US" sz="1700" b="1" i="0" u="none" strike="noStrike" kern="0" cap="none" spc="0" normalizeH="0" baseline="0" noProof="0" dirty="0">
                <a:ln>
                  <a:noFill/>
                </a:ln>
                <a:solidFill>
                  <a:srgbClr val="002060"/>
                </a:solidFill>
                <a:effectLst/>
                <a:uLnTx/>
                <a:uFillTx/>
                <a:latin typeface="+mn-lt"/>
                <a:ea typeface="+mn-ea"/>
                <a:cs typeface="+mn-cs"/>
              </a:rPr>
              <a:t>Email address: AccessForAll@indot.in.gov</a:t>
            </a:r>
          </a:p>
          <a:p>
            <a:pPr marL="257175" marR="0" lvl="0" indent="-257175" algn="l" defTabSz="914400" rtl="0" eaLnBrk="1" fontAlgn="base" latinLnBrk="0" hangingPunct="1">
              <a:lnSpc>
                <a:spcPct val="100000"/>
              </a:lnSpc>
              <a:spcBef>
                <a:spcPct val="20000"/>
              </a:spcBef>
              <a:spcAft>
                <a:spcPct val="0"/>
              </a:spcAft>
              <a:buClr>
                <a:srgbClr val="3333CC"/>
              </a:buClr>
              <a:buSzPct val="60000"/>
              <a:buFont typeface="Wingdings" panose="05000000000000000000" pitchFamily="2" charset="2"/>
              <a:buChar char="n"/>
              <a:tabLst/>
              <a:defRPr/>
            </a:pPr>
            <a:r>
              <a:rPr kumimoji="0" lang="en-US" sz="1700" b="1" i="0" u="none" strike="noStrike" kern="0" cap="none" spc="0" normalizeH="0" baseline="0" noProof="0" dirty="0">
                <a:ln>
                  <a:noFill/>
                </a:ln>
                <a:solidFill>
                  <a:srgbClr val="FF6600"/>
                </a:solidFill>
                <a:effectLst/>
                <a:uLnTx/>
                <a:uFillTx/>
                <a:latin typeface="+mn-lt"/>
                <a:ea typeface="+mn-ea"/>
                <a:cs typeface="+mn-cs"/>
              </a:rPr>
              <a:t>And/or </a:t>
            </a:r>
          </a:p>
          <a:p>
            <a:pPr marL="0" marR="0" lvl="0" indent="0" algn="l" defTabSz="914400" rtl="0" eaLnBrk="1" fontAlgn="base" latinLnBrk="0" hangingPunct="1">
              <a:lnSpc>
                <a:spcPct val="100000"/>
              </a:lnSpc>
              <a:spcBef>
                <a:spcPct val="20000"/>
              </a:spcBef>
              <a:spcAft>
                <a:spcPct val="0"/>
              </a:spcAft>
              <a:buClr>
                <a:srgbClr val="3333CC"/>
              </a:buClr>
              <a:buSzPct val="60000"/>
              <a:buFont typeface="Wingdings" panose="05000000000000000000" pitchFamily="2" charset="2"/>
              <a:buNone/>
              <a:tabLst/>
              <a:defRPr/>
            </a:pPr>
            <a:r>
              <a:rPr kumimoji="0" lang="en-US" sz="1700" b="1" i="0" u="none" strike="noStrike" kern="0" cap="none" spc="0" normalizeH="0" baseline="0" noProof="0" dirty="0">
                <a:ln>
                  <a:noFill/>
                </a:ln>
                <a:solidFill>
                  <a:srgbClr val="002060"/>
                </a:solidFill>
                <a:effectLst/>
                <a:uLnTx/>
                <a:uFillTx/>
                <a:latin typeface="+mn-lt"/>
                <a:ea typeface="+mn-ea"/>
                <a:cs typeface="+mn-cs"/>
              </a:rPr>
              <a:t>Indiana Division</a:t>
            </a:r>
          </a:p>
          <a:p>
            <a:pPr marL="0" marR="0" lvl="0" indent="0" algn="l" defTabSz="914400" rtl="0" eaLnBrk="1" fontAlgn="base" latinLnBrk="0" hangingPunct="1">
              <a:lnSpc>
                <a:spcPct val="100000"/>
              </a:lnSpc>
              <a:spcBef>
                <a:spcPct val="20000"/>
              </a:spcBef>
              <a:spcAft>
                <a:spcPct val="0"/>
              </a:spcAft>
              <a:buClr>
                <a:srgbClr val="3333CC"/>
              </a:buClr>
              <a:buSzPct val="60000"/>
              <a:buFont typeface="Wingdings" panose="05000000000000000000" pitchFamily="2" charset="2"/>
              <a:buNone/>
              <a:tabLst/>
              <a:defRPr/>
            </a:pPr>
            <a:r>
              <a:rPr kumimoji="0" lang="en-US" sz="1700" b="1" i="0" u="none" strike="noStrike" kern="0" cap="none" spc="0" normalizeH="0" baseline="0" noProof="0" dirty="0">
                <a:ln>
                  <a:noFill/>
                </a:ln>
                <a:solidFill>
                  <a:srgbClr val="002060"/>
                </a:solidFill>
                <a:effectLst/>
                <a:uLnTx/>
                <a:uFillTx/>
                <a:latin typeface="+mn-lt"/>
                <a:ea typeface="+mn-ea"/>
                <a:cs typeface="+mn-cs"/>
              </a:rPr>
              <a:t>Federal Highway Administration</a:t>
            </a:r>
          </a:p>
          <a:p>
            <a:pPr marL="0" marR="0" lvl="0" indent="0" algn="l" defTabSz="914400" rtl="0" eaLnBrk="1" fontAlgn="base" latinLnBrk="0" hangingPunct="1">
              <a:lnSpc>
                <a:spcPct val="100000"/>
              </a:lnSpc>
              <a:spcBef>
                <a:spcPct val="20000"/>
              </a:spcBef>
              <a:spcAft>
                <a:spcPct val="0"/>
              </a:spcAft>
              <a:buClr>
                <a:srgbClr val="3333CC"/>
              </a:buClr>
              <a:buSzPct val="60000"/>
              <a:buFont typeface="Wingdings" panose="05000000000000000000" pitchFamily="2" charset="2"/>
              <a:buNone/>
              <a:tabLst/>
              <a:defRPr/>
            </a:pPr>
            <a:r>
              <a:rPr kumimoji="0" lang="en-US" sz="1700" b="1" i="0" u="none" strike="noStrike" kern="0" cap="none" spc="0" normalizeH="0" baseline="0" noProof="0" dirty="0">
                <a:ln>
                  <a:noFill/>
                </a:ln>
                <a:solidFill>
                  <a:srgbClr val="002060"/>
                </a:solidFill>
                <a:effectLst/>
                <a:uLnTx/>
                <a:uFillTx/>
                <a:latin typeface="+mn-lt"/>
                <a:ea typeface="+mn-ea"/>
                <a:cs typeface="+mn-cs"/>
              </a:rPr>
              <a:t>575 N. Pennsylvania Street</a:t>
            </a:r>
          </a:p>
          <a:p>
            <a:pPr marL="0" marR="0" lvl="0" indent="0" algn="l" defTabSz="914400" rtl="0" eaLnBrk="1" fontAlgn="base" latinLnBrk="0" hangingPunct="1">
              <a:lnSpc>
                <a:spcPct val="100000"/>
              </a:lnSpc>
              <a:spcBef>
                <a:spcPct val="20000"/>
              </a:spcBef>
              <a:spcAft>
                <a:spcPct val="0"/>
              </a:spcAft>
              <a:buClr>
                <a:srgbClr val="3333CC"/>
              </a:buClr>
              <a:buSzPct val="60000"/>
              <a:buFont typeface="Wingdings" panose="05000000000000000000" pitchFamily="2" charset="2"/>
              <a:buNone/>
              <a:tabLst/>
              <a:defRPr/>
            </a:pPr>
            <a:r>
              <a:rPr kumimoji="0" lang="en-US" sz="1700" b="1" i="0" u="none" strike="noStrike" kern="0" cap="none" spc="0" normalizeH="0" baseline="0" noProof="0" dirty="0">
                <a:ln>
                  <a:noFill/>
                </a:ln>
                <a:solidFill>
                  <a:srgbClr val="002060"/>
                </a:solidFill>
                <a:effectLst/>
                <a:uLnTx/>
                <a:uFillTx/>
                <a:latin typeface="+mn-lt"/>
                <a:ea typeface="+mn-ea"/>
                <a:cs typeface="+mn-cs"/>
              </a:rPr>
              <a:t>Room 254</a:t>
            </a:r>
          </a:p>
          <a:p>
            <a:pPr marL="0" marR="0" lvl="0" indent="0" algn="l" defTabSz="914400" rtl="0" eaLnBrk="1" fontAlgn="base" latinLnBrk="0" hangingPunct="1">
              <a:lnSpc>
                <a:spcPct val="100000"/>
              </a:lnSpc>
              <a:spcBef>
                <a:spcPct val="20000"/>
              </a:spcBef>
              <a:spcAft>
                <a:spcPct val="0"/>
              </a:spcAft>
              <a:buClr>
                <a:srgbClr val="3333CC"/>
              </a:buClr>
              <a:buSzPct val="60000"/>
              <a:buFont typeface="Wingdings" panose="05000000000000000000" pitchFamily="2" charset="2"/>
              <a:buNone/>
              <a:tabLst/>
              <a:defRPr/>
            </a:pPr>
            <a:r>
              <a:rPr kumimoji="0" lang="en-US" sz="1700" b="1" i="0" u="none" strike="noStrike" kern="0" cap="none" spc="0" normalizeH="0" baseline="0" noProof="0" dirty="0">
                <a:ln>
                  <a:noFill/>
                </a:ln>
                <a:solidFill>
                  <a:srgbClr val="002060"/>
                </a:solidFill>
                <a:effectLst/>
                <a:uLnTx/>
                <a:uFillTx/>
                <a:latin typeface="+mn-lt"/>
                <a:ea typeface="+mn-ea"/>
                <a:cs typeface="+mn-cs"/>
              </a:rPr>
              <a:t>Indianapolis, IN 46204</a:t>
            </a:r>
          </a:p>
          <a:p>
            <a:pPr marL="0" marR="0" lvl="0" indent="0" algn="l" defTabSz="914400" rtl="0" eaLnBrk="1" fontAlgn="base" latinLnBrk="0" hangingPunct="1">
              <a:lnSpc>
                <a:spcPct val="100000"/>
              </a:lnSpc>
              <a:spcBef>
                <a:spcPct val="20000"/>
              </a:spcBef>
              <a:spcAft>
                <a:spcPct val="0"/>
              </a:spcAft>
              <a:buClr>
                <a:srgbClr val="3333CC"/>
              </a:buClr>
              <a:buSzPct val="60000"/>
              <a:buFont typeface="Wingdings" panose="05000000000000000000" pitchFamily="2" charset="2"/>
              <a:buNone/>
              <a:tabLst/>
              <a:defRPr/>
            </a:pPr>
            <a:r>
              <a:rPr kumimoji="0" lang="en-US" sz="1700" b="1" i="0" u="none" strike="noStrike" kern="0" cap="none" spc="0" normalizeH="0" baseline="0" noProof="0" dirty="0">
                <a:ln>
                  <a:noFill/>
                </a:ln>
                <a:solidFill>
                  <a:srgbClr val="002060"/>
                </a:solidFill>
                <a:effectLst/>
                <a:uLnTx/>
                <a:uFillTx/>
                <a:latin typeface="+mn-lt"/>
                <a:ea typeface="+mn-ea"/>
                <a:cs typeface="+mn-cs"/>
              </a:rPr>
              <a:t>Phone: (317) 226-7475</a:t>
            </a:r>
          </a:p>
          <a:p>
            <a:pPr marL="257175" marR="0" lvl="0" indent="-257175" algn="l" defTabSz="914400" rtl="0" eaLnBrk="1" fontAlgn="base" latinLnBrk="0" hangingPunct="1">
              <a:lnSpc>
                <a:spcPct val="100000"/>
              </a:lnSpc>
              <a:spcBef>
                <a:spcPct val="20000"/>
              </a:spcBef>
              <a:spcAft>
                <a:spcPct val="0"/>
              </a:spcAft>
              <a:buClr>
                <a:srgbClr val="3333CC"/>
              </a:buClr>
              <a:buSzPct val="60000"/>
              <a:buFont typeface="Wingdings" panose="05000000000000000000" pitchFamily="2" charset="2"/>
              <a:buChar char="n"/>
              <a:tabLst/>
              <a:defRPr/>
            </a:pPr>
            <a:r>
              <a:rPr kumimoji="0" lang="en-US" sz="1700" b="1" i="0" u="none" strike="noStrike" kern="0" cap="none" spc="0" normalizeH="0" baseline="0" noProof="0" dirty="0">
                <a:ln>
                  <a:noFill/>
                </a:ln>
                <a:solidFill>
                  <a:srgbClr val="FF6600"/>
                </a:solidFill>
                <a:effectLst/>
                <a:uLnTx/>
                <a:uFillTx/>
                <a:latin typeface="+mn-lt"/>
                <a:ea typeface="+mn-ea"/>
                <a:cs typeface="+mn-cs"/>
              </a:rPr>
              <a:t>And/or </a:t>
            </a:r>
          </a:p>
          <a:p>
            <a:pPr marL="0" marR="0" lvl="0" indent="0" algn="l" defTabSz="914400" rtl="0" eaLnBrk="1" fontAlgn="base" latinLnBrk="0" hangingPunct="1">
              <a:lnSpc>
                <a:spcPct val="100000"/>
              </a:lnSpc>
              <a:spcBef>
                <a:spcPct val="20000"/>
              </a:spcBef>
              <a:spcAft>
                <a:spcPct val="0"/>
              </a:spcAft>
              <a:buClr>
                <a:srgbClr val="3333CC"/>
              </a:buClr>
              <a:buSzPct val="60000"/>
              <a:buFont typeface="Wingdings" panose="05000000000000000000" pitchFamily="2" charset="2"/>
              <a:buNone/>
              <a:tabLst/>
              <a:defRPr/>
            </a:pPr>
            <a:r>
              <a:rPr kumimoji="0" lang="en-US" sz="1700" b="1" i="0" u="none" strike="noStrike" kern="0" cap="none" spc="0" normalizeH="0" baseline="0" noProof="0" dirty="0">
                <a:ln>
                  <a:noFill/>
                </a:ln>
                <a:solidFill>
                  <a:srgbClr val="002060"/>
                </a:solidFill>
                <a:effectLst/>
                <a:uLnTx/>
                <a:uFillTx/>
                <a:latin typeface="+mn-lt"/>
                <a:ea typeface="+mn-ea"/>
                <a:cs typeface="+mn-cs"/>
              </a:rPr>
              <a:t>Federal Highway Administration Headquarters - Office of Civil Rights</a:t>
            </a:r>
          </a:p>
          <a:p>
            <a:pPr marL="0" marR="0" lvl="0" indent="0" algn="l" defTabSz="914400" rtl="0" eaLnBrk="1" fontAlgn="base" latinLnBrk="0" hangingPunct="1">
              <a:lnSpc>
                <a:spcPct val="100000"/>
              </a:lnSpc>
              <a:spcBef>
                <a:spcPct val="20000"/>
              </a:spcBef>
              <a:spcAft>
                <a:spcPct val="0"/>
              </a:spcAft>
              <a:buClr>
                <a:srgbClr val="3333CC"/>
              </a:buClr>
              <a:buSzPct val="60000"/>
              <a:buFont typeface="Wingdings" panose="05000000000000000000" pitchFamily="2" charset="2"/>
              <a:buNone/>
              <a:tabLst/>
              <a:defRPr/>
            </a:pPr>
            <a:r>
              <a:rPr kumimoji="0" lang="en-US" sz="1700" b="1" i="0" u="none" strike="noStrike" kern="0" cap="none" spc="0" normalizeH="0" baseline="0" noProof="0" dirty="0">
                <a:ln>
                  <a:noFill/>
                </a:ln>
                <a:solidFill>
                  <a:srgbClr val="002060"/>
                </a:solidFill>
                <a:effectLst/>
                <a:uLnTx/>
                <a:uFillTx/>
                <a:latin typeface="+mn-lt"/>
                <a:ea typeface="+mn-ea"/>
                <a:cs typeface="+mn-cs"/>
              </a:rPr>
              <a:t>1200 New Jersey Avenue, SE HCR-40, Room E81-101</a:t>
            </a:r>
          </a:p>
          <a:p>
            <a:pPr marL="0" marR="0" lvl="0" indent="0" algn="l" defTabSz="914400" rtl="0" eaLnBrk="1" fontAlgn="base" latinLnBrk="0" hangingPunct="1">
              <a:lnSpc>
                <a:spcPct val="100000"/>
              </a:lnSpc>
              <a:spcBef>
                <a:spcPct val="20000"/>
              </a:spcBef>
              <a:spcAft>
                <a:spcPct val="0"/>
              </a:spcAft>
              <a:buClr>
                <a:srgbClr val="3333CC"/>
              </a:buClr>
              <a:buSzPct val="60000"/>
              <a:buFont typeface="Wingdings" panose="05000000000000000000" pitchFamily="2" charset="2"/>
              <a:buNone/>
              <a:tabLst/>
              <a:defRPr/>
            </a:pPr>
            <a:r>
              <a:rPr kumimoji="0" lang="en-US" sz="1700" b="1" i="0" u="none" strike="noStrike" kern="0" cap="none" spc="0" normalizeH="0" baseline="0" noProof="0" dirty="0">
                <a:ln>
                  <a:noFill/>
                </a:ln>
                <a:solidFill>
                  <a:srgbClr val="002060"/>
                </a:solidFill>
                <a:effectLst/>
                <a:uLnTx/>
                <a:uFillTx/>
                <a:latin typeface="+mn-lt"/>
                <a:ea typeface="+mn-ea"/>
                <a:cs typeface="+mn-cs"/>
              </a:rPr>
              <a:t>Washington, DC 20590</a:t>
            </a:r>
          </a:p>
          <a:p>
            <a:pPr marL="0" marR="0" lvl="0" indent="0" algn="l" defTabSz="914400" rtl="0" eaLnBrk="1" fontAlgn="base" latinLnBrk="0" hangingPunct="1">
              <a:lnSpc>
                <a:spcPct val="100000"/>
              </a:lnSpc>
              <a:spcBef>
                <a:spcPct val="20000"/>
              </a:spcBef>
              <a:spcAft>
                <a:spcPct val="0"/>
              </a:spcAft>
              <a:buClr>
                <a:srgbClr val="3333CC"/>
              </a:buClr>
              <a:buSzPct val="60000"/>
              <a:buFont typeface="Wingdings" panose="05000000000000000000" pitchFamily="2" charset="2"/>
              <a:buNone/>
              <a:tabLst/>
              <a:defRPr/>
            </a:pPr>
            <a:r>
              <a:rPr kumimoji="0" lang="en-US" sz="1700" b="1" i="0" u="none" strike="noStrike" kern="0" cap="none" spc="0" normalizeH="0" baseline="0" noProof="0" dirty="0">
                <a:ln>
                  <a:noFill/>
                </a:ln>
                <a:solidFill>
                  <a:srgbClr val="002060"/>
                </a:solidFill>
                <a:effectLst/>
                <a:uLnTx/>
                <a:uFillTx/>
                <a:latin typeface="+mn-lt"/>
                <a:ea typeface="+mn-ea"/>
                <a:cs typeface="+mn-cs"/>
              </a:rPr>
              <a:t>202-366-0693 or Fax: 202-366-1599</a:t>
            </a:r>
          </a:p>
          <a:p>
            <a:pPr marL="0" marR="0" lvl="0" indent="0" algn="l" defTabSz="914400" rtl="0" eaLnBrk="1" fontAlgn="base" latinLnBrk="0" hangingPunct="1">
              <a:lnSpc>
                <a:spcPct val="100000"/>
              </a:lnSpc>
              <a:spcBef>
                <a:spcPct val="20000"/>
              </a:spcBef>
              <a:spcAft>
                <a:spcPct val="0"/>
              </a:spcAft>
              <a:buClr>
                <a:srgbClr val="3333CC"/>
              </a:buClr>
              <a:buSzPct val="60000"/>
              <a:buFont typeface="Wingdings" panose="05000000000000000000" pitchFamily="2" charset="2"/>
              <a:buNone/>
              <a:tabLst/>
              <a:defRPr/>
            </a:pPr>
            <a:r>
              <a:rPr kumimoji="0" lang="en-US" sz="1700" b="1" i="0" u="none" strike="noStrike" kern="0" cap="none" spc="0" normalizeH="0" baseline="0" noProof="0" dirty="0">
                <a:ln>
                  <a:noFill/>
                </a:ln>
                <a:solidFill>
                  <a:srgbClr val="002060"/>
                </a:solidFill>
                <a:effectLst/>
                <a:uLnTx/>
                <a:uFillTx/>
                <a:latin typeface="+mn-lt"/>
                <a:ea typeface="+mn-ea"/>
                <a:cs typeface="+mn-cs"/>
              </a:rPr>
              <a:t>TTY: 202-366-5751</a:t>
            </a:r>
          </a:p>
          <a:p>
            <a:pPr marL="0" indent="0">
              <a:buNone/>
            </a:pPr>
            <a:endParaRPr lang="en-US" dirty="0"/>
          </a:p>
        </p:txBody>
      </p:sp>
      <p:sp>
        <p:nvSpPr>
          <p:cNvPr id="4" name="Title 3">
            <a:extLst>
              <a:ext uri="{FF2B5EF4-FFF2-40B4-BE49-F238E27FC236}">
                <a16:creationId xmlns:a16="http://schemas.microsoft.com/office/drawing/2014/main" id="{A60E0A6F-CF90-4476-1645-8AB4428BE1CD}"/>
              </a:ext>
            </a:extLst>
          </p:cNvPr>
          <p:cNvSpPr>
            <a:spLocks noGrp="1"/>
          </p:cNvSpPr>
          <p:nvPr>
            <p:ph type="title"/>
          </p:nvPr>
        </p:nvSpPr>
        <p:spPr/>
        <p:txBody>
          <a:bodyPr/>
          <a:lstStyle/>
          <a:p>
            <a:r>
              <a:rPr lang="en-US" b="1" dirty="0"/>
              <a:t>Complaint Process, Complaint Form </a:t>
            </a:r>
          </a:p>
        </p:txBody>
      </p:sp>
      <p:pic>
        <p:nvPicPr>
          <p:cNvPr id="10" name="Picture 9">
            <a:extLst>
              <a:ext uri="{FF2B5EF4-FFF2-40B4-BE49-F238E27FC236}">
                <a16:creationId xmlns:a16="http://schemas.microsoft.com/office/drawing/2014/main" id="{65FC3F8D-7B5A-2C3B-7DE4-BAF9129CBF18}"/>
              </a:ext>
            </a:extLst>
          </p:cNvPr>
          <p:cNvPicPr>
            <a:picLocks noChangeAspect="1"/>
          </p:cNvPicPr>
          <p:nvPr/>
        </p:nvPicPr>
        <p:blipFill>
          <a:blip r:embed="rId2"/>
          <a:stretch>
            <a:fillRect/>
          </a:stretch>
        </p:blipFill>
        <p:spPr>
          <a:xfrm>
            <a:off x="1475542" y="3445309"/>
            <a:ext cx="533400" cy="381000"/>
          </a:xfrm>
          <a:prstGeom prst="rect">
            <a:avLst/>
          </a:prstGeom>
        </p:spPr>
      </p:pic>
      <p:pic>
        <p:nvPicPr>
          <p:cNvPr id="12" name="Picture 11">
            <a:extLst>
              <a:ext uri="{FF2B5EF4-FFF2-40B4-BE49-F238E27FC236}">
                <a16:creationId xmlns:a16="http://schemas.microsoft.com/office/drawing/2014/main" id="{754D3C6E-D529-76CB-B62D-99034FF42261}"/>
              </a:ext>
            </a:extLst>
          </p:cNvPr>
          <p:cNvPicPr>
            <a:picLocks noChangeAspect="1"/>
          </p:cNvPicPr>
          <p:nvPr/>
        </p:nvPicPr>
        <p:blipFill>
          <a:blip r:embed="rId2"/>
          <a:stretch>
            <a:fillRect/>
          </a:stretch>
        </p:blipFill>
        <p:spPr>
          <a:xfrm>
            <a:off x="1546952" y="4067341"/>
            <a:ext cx="390580" cy="468709"/>
          </a:xfrm>
          <a:prstGeom prst="rect">
            <a:avLst/>
          </a:prstGeom>
        </p:spPr>
      </p:pic>
      <p:pic>
        <p:nvPicPr>
          <p:cNvPr id="14" name="Picture 13">
            <a:extLst>
              <a:ext uri="{FF2B5EF4-FFF2-40B4-BE49-F238E27FC236}">
                <a16:creationId xmlns:a16="http://schemas.microsoft.com/office/drawing/2014/main" id="{1B94FDC3-9AF3-ED93-55F9-D8915B5C4B28}"/>
              </a:ext>
            </a:extLst>
          </p:cNvPr>
          <p:cNvPicPr>
            <a:picLocks noChangeAspect="1"/>
          </p:cNvPicPr>
          <p:nvPr/>
        </p:nvPicPr>
        <p:blipFill>
          <a:blip r:embed="rId2"/>
          <a:stretch>
            <a:fillRect/>
          </a:stretch>
        </p:blipFill>
        <p:spPr>
          <a:xfrm>
            <a:off x="1563417" y="5474891"/>
            <a:ext cx="356313" cy="468709"/>
          </a:xfrm>
          <a:prstGeom prst="rect">
            <a:avLst/>
          </a:prstGeom>
        </p:spPr>
      </p:pic>
      <p:pic>
        <p:nvPicPr>
          <p:cNvPr id="16" name="Picture 15">
            <a:extLst>
              <a:ext uri="{FF2B5EF4-FFF2-40B4-BE49-F238E27FC236}">
                <a16:creationId xmlns:a16="http://schemas.microsoft.com/office/drawing/2014/main" id="{0FB75248-E557-B15A-2BC2-3011102DEEC9}"/>
              </a:ext>
            </a:extLst>
          </p:cNvPr>
          <p:cNvPicPr>
            <a:picLocks noChangeAspect="1"/>
          </p:cNvPicPr>
          <p:nvPr/>
        </p:nvPicPr>
        <p:blipFill>
          <a:blip r:embed="rId2"/>
          <a:stretch>
            <a:fillRect/>
          </a:stretch>
        </p:blipFill>
        <p:spPr>
          <a:xfrm>
            <a:off x="1546952" y="4777082"/>
            <a:ext cx="461990" cy="468710"/>
          </a:xfrm>
          <a:prstGeom prst="rect">
            <a:avLst/>
          </a:prstGeom>
        </p:spPr>
      </p:pic>
      <p:pic>
        <p:nvPicPr>
          <p:cNvPr id="18" name="Picture 17">
            <a:extLst>
              <a:ext uri="{FF2B5EF4-FFF2-40B4-BE49-F238E27FC236}">
                <a16:creationId xmlns:a16="http://schemas.microsoft.com/office/drawing/2014/main" id="{EEAB693B-AE72-A46F-1C40-171944CC64B1}"/>
              </a:ext>
            </a:extLst>
          </p:cNvPr>
          <p:cNvPicPr>
            <a:picLocks noChangeAspect="1"/>
          </p:cNvPicPr>
          <p:nvPr/>
        </p:nvPicPr>
        <p:blipFill>
          <a:blip r:embed="rId3"/>
          <a:stretch>
            <a:fillRect/>
          </a:stretch>
        </p:blipFill>
        <p:spPr>
          <a:xfrm>
            <a:off x="1441301" y="914400"/>
            <a:ext cx="8083700" cy="557591"/>
          </a:xfrm>
          <a:prstGeom prst="rect">
            <a:avLst/>
          </a:prstGeom>
        </p:spPr>
      </p:pic>
    </p:spTree>
    <p:extLst>
      <p:ext uri="{BB962C8B-B14F-4D97-AF65-F5344CB8AC3E}">
        <p14:creationId xmlns:p14="http://schemas.microsoft.com/office/powerpoint/2010/main" val="42701632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B914D9D4-E761-2562-F1B6-E6D20CB83816}"/>
              </a:ext>
            </a:extLst>
          </p:cNvPr>
          <p:cNvSpPr>
            <a:spLocks noGrp="1"/>
          </p:cNvSpPr>
          <p:nvPr>
            <p:ph sz="half" idx="1"/>
          </p:nvPr>
        </p:nvSpPr>
        <p:spPr>
          <a:xfrm>
            <a:off x="152400" y="1295400"/>
            <a:ext cx="5867400" cy="4876800"/>
          </a:xfrm>
        </p:spPr>
        <p:txBody>
          <a:bodyPr>
            <a:normAutofit lnSpcReduction="10000"/>
          </a:bodyPr>
          <a:lstStyle/>
          <a:p>
            <a:pPr marL="0" marR="0" lvl="0" indent="0" algn="l" defTabSz="914400" rtl="0" eaLnBrk="1" fontAlgn="base" latinLnBrk="0" hangingPunct="1">
              <a:lnSpc>
                <a:spcPct val="90000"/>
              </a:lnSpc>
              <a:spcBef>
                <a:spcPct val="20000"/>
              </a:spcBef>
              <a:spcAft>
                <a:spcPct val="0"/>
              </a:spcAft>
              <a:buClr>
                <a:srgbClr val="3333CC"/>
              </a:buClr>
              <a:buSzPct val="60000"/>
              <a:buFontTx/>
              <a:buNone/>
              <a:tabLst/>
              <a:defRPr/>
            </a:pPr>
            <a:r>
              <a:rPr kumimoji="0" lang="en-US" sz="1900" b="1" i="0" u="none" strike="noStrike" kern="1200" cap="none" spc="0" normalizeH="0" baseline="0" noProof="0" dirty="0">
                <a:ln>
                  <a:noFill/>
                </a:ln>
                <a:solidFill>
                  <a:srgbClr val="002060"/>
                </a:solidFill>
                <a:effectLst/>
                <a:uLnTx/>
                <a:uFillTx/>
                <a:latin typeface="Tahoma"/>
                <a:ea typeface="+mn-ea"/>
                <a:cs typeface="+mn-cs"/>
              </a:rPr>
              <a:t>External Discrimination Complaints Process Includes: </a:t>
            </a:r>
          </a:p>
          <a:p>
            <a:pPr marL="0" marR="0" lvl="0" indent="0" algn="l" defTabSz="914400" rtl="0" eaLnBrk="1" fontAlgn="base" latinLnBrk="0" hangingPunct="1">
              <a:lnSpc>
                <a:spcPct val="90000"/>
              </a:lnSpc>
              <a:spcBef>
                <a:spcPct val="20000"/>
              </a:spcBef>
              <a:spcAft>
                <a:spcPct val="0"/>
              </a:spcAft>
              <a:buClr>
                <a:srgbClr val="3333CC"/>
              </a:buClr>
              <a:buSzPct val="60000"/>
              <a:buFontTx/>
              <a:buNone/>
              <a:tabLst/>
              <a:defRPr/>
            </a:pPr>
            <a:endParaRPr kumimoji="0" lang="en-US" sz="1900" b="1" i="0" u="none" strike="noStrike" kern="1200" cap="none" spc="0" normalizeH="0" baseline="0" noProof="0" dirty="0">
              <a:ln>
                <a:noFill/>
              </a:ln>
              <a:solidFill>
                <a:srgbClr val="002060"/>
              </a:solidFill>
              <a:effectLst/>
              <a:uLnTx/>
              <a:uFillTx/>
              <a:latin typeface="Tahoma"/>
              <a:ea typeface="+mn-ea"/>
              <a:cs typeface="+mn-cs"/>
            </a:endParaRPr>
          </a:p>
          <a:p>
            <a:pPr marL="257175" marR="0" lvl="0" indent="-257175" algn="l" defTabSz="914400" rtl="0" eaLnBrk="1" fontAlgn="base" latinLnBrk="0" hangingPunct="1">
              <a:lnSpc>
                <a:spcPct val="90000"/>
              </a:lnSpc>
              <a:spcBef>
                <a:spcPct val="20000"/>
              </a:spcBef>
              <a:spcAft>
                <a:spcPct val="0"/>
              </a:spcAft>
              <a:buClr>
                <a:srgbClr val="3333CC"/>
              </a:buClr>
              <a:buSzPct val="60000"/>
              <a:buFont typeface="Wingdings" panose="05000000000000000000" pitchFamily="2" charset="2"/>
              <a:buChar char="n"/>
              <a:tabLst/>
              <a:defRPr/>
            </a:pPr>
            <a:r>
              <a:rPr kumimoji="0" lang="en-US" sz="1800" b="0" i="0" u="none" strike="noStrike" kern="1200" cap="none" spc="0" normalizeH="0" baseline="0" noProof="0" dirty="0">
                <a:ln>
                  <a:noFill/>
                </a:ln>
                <a:solidFill>
                  <a:srgbClr val="002060"/>
                </a:solidFill>
                <a:effectLst/>
                <a:uLnTx/>
                <a:uFillTx/>
                <a:latin typeface="Tahoma"/>
                <a:ea typeface="+mn-ea"/>
                <a:cs typeface="+mn-cs"/>
              </a:rPr>
              <a:t>A list of all external discrimination complaints and lawsuits filed against the agency must be maintained. </a:t>
            </a:r>
          </a:p>
          <a:p>
            <a:pPr marL="257175" marR="0" lvl="0" indent="-257175" algn="l" defTabSz="914400" rtl="0" eaLnBrk="1" fontAlgn="base" latinLnBrk="0" hangingPunct="1">
              <a:lnSpc>
                <a:spcPct val="90000"/>
              </a:lnSpc>
              <a:spcBef>
                <a:spcPct val="20000"/>
              </a:spcBef>
              <a:spcAft>
                <a:spcPct val="0"/>
              </a:spcAft>
              <a:buClr>
                <a:srgbClr val="3333CC"/>
              </a:buClr>
              <a:buSzPct val="60000"/>
              <a:buFont typeface="Wingdings" panose="05000000000000000000" pitchFamily="2" charset="2"/>
              <a:buChar char="n"/>
              <a:tabLst/>
              <a:defRPr/>
            </a:pPr>
            <a:endParaRPr kumimoji="0" lang="en-US" sz="1800" b="0" i="0" u="none" strike="noStrike" kern="1200" cap="none" spc="0" normalizeH="0" baseline="0" noProof="0" dirty="0">
              <a:ln>
                <a:noFill/>
              </a:ln>
              <a:solidFill>
                <a:srgbClr val="002060"/>
              </a:solidFill>
              <a:effectLst/>
              <a:uLnTx/>
              <a:uFillTx/>
              <a:latin typeface="Tahoma"/>
              <a:ea typeface="+mn-ea"/>
              <a:cs typeface="+mn-cs"/>
            </a:endParaRPr>
          </a:p>
          <a:p>
            <a:pPr marL="257175" marR="0" lvl="0" indent="-257175" algn="l" defTabSz="914400" rtl="0" eaLnBrk="1" fontAlgn="base" latinLnBrk="0" hangingPunct="1">
              <a:lnSpc>
                <a:spcPct val="90000"/>
              </a:lnSpc>
              <a:spcBef>
                <a:spcPct val="20000"/>
              </a:spcBef>
              <a:spcAft>
                <a:spcPct val="0"/>
              </a:spcAft>
              <a:buClr>
                <a:srgbClr val="3333CC"/>
              </a:buClr>
              <a:buSzPct val="60000"/>
              <a:buFont typeface="Wingdings" panose="05000000000000000000" pitchFamily="2" charset="2"/>
              <a:buChar char="n"/>
              <a:tabLst/>
              <a:defRPr/>
            </a:pPr>
            <a:r>
              <a:rPr kumimoji="0" lang="en-US" sz="1800" b="0" i="0" u="none" strike="noStrike" kern="1200" cap="none" spc="0" normalizeH="0" baseline="0" noProof="0" dirty="0">
                <a:ln>
                  <a:noFill/>
                </a:ln>
                <a:solidFill>
                  <a:srgbClr val="002060"/>
                </a:solidFill>
                <a:effectLst/>
                <a:uLnTx/>
                <a:uFillTx/>
                <a:latin typeface="Tahoma"/>
                <a:ea typeface="+mn-ea"/>
                <a:cs typeface="+mn-cs"/>
              </a:rPr>
              <a:t>The information in this list should include: </a:t>
            </a:r>
          </a:p>
          <a:p>
            <a:pPr marL="257175" marR="0" lvl="0" indent="-257175" algn="l" defTabSz="914400" rtl="0" eaLnBrk="1" fontAlgn="base" latinLnBrk="0" hangingPunct="1">
              <a:lnSpc>
                <a:spcPct val="90000"/>
              </a:lnSpc>
              <a:spcBef>
                <a:spcPct val="20000"/>
              </a:spcBef>
              <a:spcAft>
                <a:spcPct val="0"/>
              </a:spcAft>
              <a:buClr>
                <a:srgbClr val="3333CC"/>
              </a:buClr>
              <a:buSzPct val="60000"/>
              <a:buFont typeface="Wingdings" panose="05000000000000000000" pitchFamily="2" charset="2"/>
              <a:buChar char="n"/>
              <a:tabLst/>
              <a:defRPr/>
            </a:pPr>
            <a:r>
              <a:rPr kumimoji="0" lang="en-US" sz="1800" b="0" i="0" u="none" strike="noStrike" kern="1200" cap="none" spc="0" normalizeH="0" baseline="0" noProof="0" dirty="0">
                <a:ln>
                  <a:noFill/>
                </a:ln>
                <a:solidFill>
                  <a:srgbClr val="002060"/>
                </a:solidFill>
                <a:effectLst/>
                <a:uLnTx/>
                <a:uFillTx/>
                <a:latin typeface="Tahoma"/>
                <a:ea typeface="+mn-ea"/>
                <a:cs typeface="+mn-cs"/>
              </a:rPr>
              <a:t> the identification of each complainant by race, color, sex, or national origin; the name of the complainant; </a:t>
            </a:r>
          </a:p>
          <a:p>
            <a:pPr marL="257175" marR="0" lvl="0" indent="-257175" algn="l" defTabSz="914400" rtl="0" eaLnBrk="1" fontAlgn="base" latinLnBrk="0" hangingPunct="1">
              <a:lnSpc>
                <a:spcPct val="90000"/>
              </a:lnSpc>
              <a:spcBef>
                <a:spcPct val="20000"/>
              </a:spcBef>
              <a:spcAft>
                <a:spcPct val="0"/>
              </a:spcAft>
              <a:buClr>
                <a:srgbClr val="3333CC"/>
              </a:buClr>
              <a:buSzPct val="60000"/>
              <a:buFont typeface="Wingdings" panose="05000000000000000000" pitchFamily="2" charset="2"/>
              <a:buChar char="n"/>
              <a:tabLst/>
              <a:defRPr/>
            </a:pPr>
            <a:r>
              <a:rPr kumimoji="0" lang="en-US" sz="1800" b="0" i="0" u="none" strike="noStrike" kern="1200" cap="none" spc="0" normalizeH="0" baseline="0" noProof="0" dirty="0">
                <a:ln>
                  <a:noFill/>
                </a:ln>
                <a:solidFill>
                  <a:srgbClr val="002060"/>
                </a:solidFill>
                <a:effectLst/>
                <a:uLnTx/>
                <a:uFillTx/>
                <a:latin typeface="Tahoma"/>
                <a:ea typeface="+mn-ea"/>
                <a:cs typeface="+mn-cs"/>
              </a:rPr>
              <a:t>the nature of the complaint; </a:t>
            </a:r>
          </a:p>
          <a:p>
            <a:pPr marL="257175" marR="0" lvl="0" indent="-257175" algn="l" defTabSz="914400" rtl="0" eaLnBrk="1" fontAlgn="base" latinLnBrk="0" hangingPunct="1">
              <a:lnSpc>
                <a:spcPct val="90000"/>
              </a:lnSpc>
              <a:spcBef>
                <a:spcPct val="20000"/>
              </a:spcBef>
              <a:spcAft>
                <a:spcPct val="0"/>
              </a:spcAft>
              <a:buClr>
                <a:srgbClr val="3333CC"/>
              </a:buClr>
              <a:buSzPct val="60000"/>
              <a:buFont typeface="Wingdings" panose="05000000000000000000" pitchFamily="2" charset="2"/>
              <a:buChar char="n"/>
              <a:tabLst/>
              <a:defRPr/>
            </a:pPr>
            <a:r>
              <a:rPr kumimoji="0" lang="en-US" sz="1800" b="0" i="0" u="none" strike="noStrike" kern="1200" cap="none" spc="0" normalizeH="0" baseline="0" noProof="0" dirty="0">
                <a:ln>
                  <a:noFill/>
                </a:ln>
                <a:solidFill>
                  <a:srgbClr val="002060"/>
                </a:solidFill>
                <a:effectLst/>
                <a:uLnTx/>
                <a:uFillTx/>
                <a:latin typeface="Tahoma"/>
                <a:ea typeface="+mn-ea"/>
                <a:cs typeface="+mn-cs"/>
              </a:rPr>
              <a:t>the dates the complaint was filed, and the investigation was completed; </a:t>
            </a:r>
          </a:p>
          <a:p>
            <a:pPr marL="257175" marR="0" lvl="0" indent="-257175" algn="l" defTabSz="914400" rtl="0" eaLnBrk="1" fontAlgn="base" latinLnBrk="0" hangingPunct="1">
              <a:lnSpc>
                <a:spcPct val="90000"/>
              </a:lnSpc>
              <a:spcBef>
                <a:spcPct val="20000"/>
              </a:spcBef>
              <a:spcAft>
                <a:spcPct val="0"/>
              </a:spcAft>
              <a:buClr>
                <a:srgbClr val="3333CC"/>
              </a:buClr>
              <a:buSzPct val="60000"/>
              <a:buFont typeface="Wingdings" panose="05000000000000000000" pitchFamily="2" charset="2"/>
              <a:buChar char="n"/>
              <a:tabLst/>
              <a:defRPr/>
            </a:pPr>
            <a:r>
              <a:rPr kumimoji="0" lang="en-US" sz="1800" b="0" i="0" u="none" strike="noStrike" kern="1200" cap="none" spc="0" normalizeH="0" baseline="0" noProof="0" dirty="0">
                <a:ln>
                  <a:noFill/>
                </a:ln>
                <a:solidFill>
                  <a:srgbClr val="002060"/>
                </a:solidFill>
                <a:effectLst/>
                <a:uLnTx/>
                <a:uFillTx/>
                <a:latin typeface="Tahoma"/>
                <a:ea typeface="+mn-ea"/>
                <a:cs typeface="+mn-cs"/>
              </a:rPr>
              <a:t>the disposition and date; </a:t>
            </a:r>
          </a:p>
          <a:p>
            <a:pPr marL="257175" marR="0" lvl="0" indent="-257175" algn="l" defTabSz="914400" rtl="0" eaLnBrk="1" fontAlgn="base" latinLnBrk="0" hangingPunct="1">
              <a:lnSpc>
                <a:spcPct val="90000"/>
              </a:lnSpc>
              <a:spcBef>
                <a:spcPct val="20000"/>
              </a:spcBef>
              <a:spcAft>
                <a:spcPct val="0"/>
              </a:spcAft>
              <a:buClr>
                <a:srgbClr val="3333CC"/>
              </a:buClr>
              <a:buSzPct val="60000"/>
              <a:buFont typeface="Wingdings" panose="05000000000000000000" pitchFamily="2" charset="2"/>
              <a:buChar char="n"/>
              <a:tabLst/>
              <a:defRPr/>
            </a:pPr>
            <a:r>
              <a:rPr kumimoji="0" lang="en-US" sz="1800" b="0" i="0" u="none" strike="noStrike" kern="1200" cap="none" spc="0" normalizeH="0" baseline="0" noProof="0" dirty="0">
                <a:ln>
                  <a:noFill/>
                </a:ln>
                <a:solidFill>
                  <a:srgbClr val="002060"/>
                </a:solidFill>
                <a:effectLst/>
                <a:uLnTx/>
                <a:uFillTx/>
                <a:latin typeface="Tahoma"/>
                <a:ea typeface="+mn-ea"/>
                <a:cs typeface="+mn-cs"/>
              </a:rPr>
              <a:t>and other pertinent information. </a:t>
            </a:r>
          </a:p>
          <a:p>
            <a:pPr marL="257175" marR="0" lvl="0" indent="-257175" algn="l" defTabSz="914400" rtl="0" eaLnBrk="1" fontAlgn="base" latinLnBrk="0" hangingPunct="1">
              <a:lnSpc>
                <a:spcPct val="90000"/>
              </a:lnSpc>
              <a:spcBef>
                <a:spcPct val="20000"/>
              </a:spcBef>
              <a:spcAft>
                <a:spcPct val="0"/>
              </a:spcAft>
              <a:buClr>
                <a:srgbClr val="3333CC"/>
              </a:buClr>
              <a:buSzPct val="60000"/>
              <a:buFont typeface="Wingdings" panose="05000000000000000000" pitchFamily="2" charset="2"/>
              <a:buChar char="n"/>
              <a:tabLst/>
              <a:defRPr/>
            </a:pPr>
            <a:r>
              <a:rPr kumimoji="0" lang="en-US" sz="1800" b="0" i="0" u="none" strike="noStrike" kern="1200" cap="none" spc="0" normalizeH="0" baseline="0" noProof="0" dirty="0">
                <a:ln>
                  <a:noFill/>
                </a:ln>
                <a:solidFill>
                  <a:srgbClr val="002060"/>
                </a:solidFill>
                <a:effectLst/>
                <a:uLnTx/>
                <a:uFillTx/>
                <a:latin typeface="Tahoma"/>
                <a:ea typeface="+mn-ea"/>
                <a:cs typeface="+mn-cs"/>
              </a:rPr>
              <a:t>Your external discrimination complaint processing procedures should also include a timeline for submitting a complaint. </a:t>
            </a:r>
          </a:p>
          <a:p>
            <a:pPr marL="0" indent="0">
              <a:buNone/>
            </a:pPr>
            <a:endParaRPr lang="en-US" dirty="0"/>
          </a:p>
        </p:txBody>
      </p:sp>
      <p:sp>
        <p:nvSpPr>
          <p:cNvPr id="4" name="Title 3">
            <a:extLst>
              <a:ext uri="{FF2B5EF4-FFF2-40B4-BE49-F238E27FC236}">
                <a16:creationId xmlns:a16="http://schemas.microsoft.com/office/drawing/2014/main" id="{C4E02B6D-C414-81A9-81A1-D1211AE6A949}"/>
              </a:ext>
            </a:extLst>
          </p:cNvPr>
          <p:cNvSpPr>
            <a:spLocks noGrp="1"/>
          </p:cNvSpPr>
          <p:nvPr>
            <p:ph type="title"/>
          </p:nvPr>
        </p:nvSpPr>
        <p:spPr/>
        <p:txBody>
          <a:bodyPr/>
          <a:lstStyle/>
          <a:p>
            <a:r>
              <a:rPr lang="en-US" b="1" dirty="0"/>
              <a:t>Complaint Process, Complaint Log</a:t>
            </a:r>
          </a:p>
        </p:txBody>
      </p:sp>
      <p:pic>
        <p:nvPicPr>
          <p:cNvPr id="7" name="Content Placeholder 6" descr="A blank form with black text&#10;&#10;Description automatically generated with medium confidence">
            <a:extLst>
              <a:ext uri="{FF2B5EF4-FFF2-40B4-BE49-F238E27FC236}">
                <a16:creationId xmlns:a16="http://schemas.microsoft.com/office/drawing/2014/main" id="{AEC6A6CB-3948-D269-3A58-504F9F2E71E0}"/>
              </a:ext>
            </a:extLst>
          </p:cNvPr>
          <p:cNvPicPr>
            <a:picLocks noGrp="1" noChangeAspect="1"/>
          </p:cNvPicPr>
          <p:nvPr>
            <p:ph sz="half" idx="2"/>
          </p:nvPr>
        </p:nvPicPr>
        <p:blipFill>
          <a:blip r:embed="rId2"/>
          <a:stretch>
            <a:fillRect/>
          </a:stretch>
        </p:blipFill>
        <p:spPr>
          <a:xfrm>
            <a:off x="6316484" y="1554317"/>
            <a:ext cx="5723116" cy="3749365"/>
          </a:xfrm>
          <a:prstGeom prst="rect">
            <a:avLst/>
          </a:prstGeom>
          <a:noFill/>
        </p:spPr>
      </p:pic>
    </p:spTree>
    <p:extLst>
      <p:ext uri="{BB962C8B-B14F-4D97-AF65-F5344CB8AC3E}">
        <p14:creationId xmlns:p14="http://schemas.microsoft.com/office/powerpoint/2010/main" val="12015121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3EAD5-2EC0-8420-B7A1-A76D4D0E6E24}"/>
              </a:ext>
            </a:extLst>
          </p:cNvPr>
          <p:cNvSpPr>
            <a:spLocks noGrp="1"/>
          </p:cNvSpPr>
          <p:nvPr>
            <p:ph type="title"/>
          </p:nvPr>
        </p:nvSpPr>
        <p:spPr/>
        <p:txBody>
          <a:bodyPr/>
          <a:lstStyle/>
          <a:p>
            <a:pPr algn="ctr"/>
            <a:r>
              <a:rPr lang="en-US" b="1" dirty="0"/>
              <a:t>Title VI Training is Mandatory</a:t>
            </a:r>
          </a:p>
        </p:txBody>
      </p:sp>
      <p:sp>
        <p:nvSpPr>
          <p:cNvPr id="3" name="Content Placeholder 2">
            <a:extLst>
              <a:ext uri="{FF2B5EF4-FFF2-40B4-BE49-F238E27FC236}">
                <a16:creationId xmlns:a16="http://schemas.microsoft.com/office/drawing/2014/main" id="{C9AACB7B-467A-D7D2-CF9F-360CBDA67384}"/>
              </a:ext>
            </a:extLst>
          </p:cNvPr>
          <p:cNvSpPr>
            <a:spLocks noGrp="1"/>
          </p:cNvSpPr>
          <p:nvPr>
            <p:ph idx="1"/>
          </p:nvPr>
        </p:nvSpPr>
        <p:spPr>
          <a:xfrm>
            <a:off x="457200" y="1143000"/>
            <a:ext cx="11887200" cy="5257800"/>
          </a:xfrm>
        </p:spPr>
        <p:txBody>
          <a:bodyPr/>
          <a:lstStyle/>
          <a:p>
            <a:pPr marL="0" indent="0">
              <a:buNone/>
            </a:pPr>
            <a:endParaRPr lang="en-US" dirty="0"/>
          </a:p>
          <a:p>
            <a:r>
              <a:rPr lang="en-US" sz="3200" b="1" dirty="0">
                <a:solidFill>
                  <a:srgbClr val="002060"/>
                </a:solidFill>
                <a:latin typeface="+mn-lt"/>
              </a:rPr>
              <a:t>Civil rights training:</a:t>
            </a:r>
          </a:p>
          <a:p>
            <a:pPr marL="285750" indent="-285750">
              <a:buFont typeface="Arial" panose="020B0604020202020204" pitchFamily="34" charset="0"/>
              <a:buChar char="•"/>
            </a:pPr>
            <a:r>
              <a:rPr lang="en-US" sz="2800" dirty="0">
                <a:solidFill>
                  <a:srgbClr val="002060"/>
                </a:solidFill>
                <a:latin typeface="+mn-lt"/>
              </a:rPr>
              <a:t>Title VI Coordinator Attend Title VI training,</a:t>
            </a:r>
          </a:p>
          <a:p>
            <a:pPr marL="285750" indent="-285750">
              <a:buFont typeface="Arial" panose="020B0604020202020204" pitchFamily="34" charset="0"/>
              <a:buChar char="•"/>
            </a:pPr>
            <a:r>
              <a:rPr lang="en-US" sz="2800" dirty="0">
                <a:solidFill>
                  <a:srgbClr val="002060"/>
                </a:solidFill>
                <a:latin typeface="+mn-lt"/>
              </a:rPr>
              <a:t>Develop an effective staff training program,</a:t>
            </a:r>
          </a:p>
          <a:p>
            <a:pPr marL="285750" indent="-285750">
              <a:buFont typeface="Arial" panose="020B0604020202020204" pitchFamily="34" charset="0"/>
              <a:buChar char="•"/>
            </a:pPr>
            <a:r>
              <a:rPr lang="en-US" sz="2800" dirty="0">
                <a:solidFill>
                  <a:srgbClr val="002060"/>
                </a:solidFill>
                <a:latin typeface="+mn-lt"/>
              </a:rPr>
              <a:t>Provide regular and comprehensive training,</a:t>
            </a:r>
          </a:p>
          <a:p>
            <a:pPr marL="285750" indent="-285750">
              <a:buFont typeface="Arial" panose="020B0604020202020204" pitchFamily="34" charset="0"/>
              <a:buChar char="•"/>
            </a:pPr>
            <a:r>
              <a:rPr lang="en-US" sz="2800" dirty="0">
                <a:solidFill>
                  <a:srgbClr val="002060"/>
                </a:solidFill>
                <a:latin typeface="+mn-lt"/>
              </a:rPr>
              <a:t>Describe how and when agency will be trained on Title VI Program requirements and responsibilities,</a:t>
            </a:r>
          </a:p>
          <a:p>
            <a:pPr marL="285750" indent="-285750">
              <a:buFont typeface="Arial" panose="020B0604020202020204" pitchFamily="34" charset="0"/>
              <a:buChar char="•"/>
            </a:pPr>
            <a:r>
              <a:rPr lang="en-US" sz="2800" dirty="0">
                <a:solidFill>
                  <a:srgbClr val="002060"/>
                </a:solidFill>
                <a:latin typeface="+mn-lt"/>
              </a:rPr>
              <a:t>Include procedures as to how and when training will be conducted</a:t>
            </a:r>
            <a:r>
              <a:rPr lang="en-US" dirty="0">
                <a:solidFill>
                  <a:srgbClr val="002060"/>
                </a:solidFill>
                <a:latin typeface="+mn-lt"/>
              </a:rPr>
              <a:t>.</a:t>
            </a:r>
          </a:p>
          <a:p>
            <a:pPr marL="0" indent="0">
              <a:buNone/>
            </a:pPr>
            <a:endParaRPr lang="en-US" dirty="0"/>
          </a:p>
        </p:txBody>
      </p:sp>
      <p:pic>
        <p:nvPicPr>
          <p:cNvPr id="4" name="Picture 3">
            <a:extLst>
              <a:ext uri="{FF2B5EF4-FFF2-40B4-BE49-F238E27FC236}">
                <a16:creationId xmlns:a16="http://schemas.microsoft.com/office/drawing/2014/main" id="{5DE6C29D-6C12-9949-0A83-ABFD6B2A2E10}"/>
              </a:ext>
            </a:extLst>
          </p:cNvPr>
          <p:cNvPicPr>
            <a:picLocks noChangeAspect="1"/>
          </p:cNvPicPr>
          <p:nvPr/>
        </p:nvPicPr>
        <p:blipFill>
          <a:blip r:embed="rId2"/>
          <a:stretch>
            <a:fillRect/>
          </a:stretch>
        </p:blipFill>
        <p:spPr>
          <a:xfrm>
            <a:off x="7696200" y="1526883"/>
            <a:ext cx="3889585" cy="1902117"/>
          </a:xfrm>
          <a:prstGeom prst="rect">
            <a:avLst/>
          </a:prstGeom>
        </p:spPr>
      </p:pic>
    </p:spTree>
    <p:extLst>
      <p:ext uri="{BB962C8B-B14F-4D97-AF65-F5344CB8AC3E}">
        <p14:creationId xmlns:p14="http://schemas.microsoft.com/office/powerpoint/2010/main" val="19520968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AFFAD-D84C-6605-BD4D-73F3E0EBD48B}"/>
              </a:ext>
            </a:extLst>
          </p:cNvPr>
          <p:cNvSpPr>
            <a:spLocks noGrp="1"/>
          </p:cNvSpPr>
          <p:nvPr>
            <p:ph type="title"/>
          </p:nvPr>
        </p:nvSpPr>
        <p:spPr/>
        <p:txBody>
          <a:bodyPr/>
          <a:lstStyle/>
          <a:p>
            <a:pPr algn="ctr"/>
            <a:r>
              <a:rPr lang="en-US" b="1" dirty="0"/>
              <a:t>Required Contract Provisions Title VI Assurances</a:t>
            </a:r>
          </a:p>
        </p:txBody>
      </p:sp>
      <p:sp>
        <p:nvSpPr>
          <p:cNvPr id="3" name="Content Placeholder 2">
            <a:extLst>
              <a:ext uri="{FF2B5EF4-FFF2-40B4-BE49-F238E27FC236}">
                <a16:creationId xmlns:a16="http://schemas.microsoft.com/office/drawing/2014/main" id="{F5404777-34D9-A5FC-3EEE-7E77B7DB98B5}"/>
              </a:ext>
            </a:extLst>
          </p:cNvPr>
          <p:cNvSpPr>
            <a:spLocks noGrp="1"/>
          </p:cNvSpPr>
          <p:nvPr>
            <p:ph idx="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1" i="0" u="none" strike="noStrike" kern="1200" cap="none" spc="0" normalizeH="0" baseline="0" noProof="0" dirty="0">
              <a:ln>
                <a:noFill/>
              </a:ln>
              <a:solidFill>
                <a:srgbClr val="FF6600"/>
              </a:solidFill>
              <a:effectLst/>
              <a:uLnTx/>
              <a:uFillTx/>
              <a:latin typeface="Tahoma" pitchFamily="34" charset="0"/>
              <a:ea typeface="Tahoma" panose="020B0604030504040204" pitchFamily="34" charset="0"/>
              <a:cs typeface="Tahoma" panose="020B060403050404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800" b="1" dirty="0">
              <a:solidFill>
                <a:srgbClr val="FF6600"/>
              </a:solidFill>
              <a:latin typeface="Tahoma" pitchFamily="34" charset="0"/>
              <a:ea typeface="Tahoma" panose="020B0604030504040204" pitchFamily="34" charset="0"/>
              <a:cs typeface="Tahoma" panose="020B060403050404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1" i="0" u="none" strike="noStrike" kern="1200" cap="none" spc="0" normalizeH="0" baseline="0" noProof="0" dirty="0">
              <a:ln>
                <a:noFill/>
              </a:ln>
              <a:solidFill>
                <a:srgbClr val="FF6600"/>
              </a:solidFill>
              <a:effectLst/>
              <a:uLnTx/>
              <a:uFillTx/>
              <a:latin typeface="Tahoma" pitchFamily="34" charset="0"/>
              <a:ea typeface="Tahoma" panose="020B0604030504040204" pitchFamily="34" charset="0"/>
              <a:cs typeface="Tahoma" panose="020B060403050404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800" b="1" dirty="0">
              <a:solidFill>
                <a:srgbClr val="FF6600"/>
              </a:solidFill>
              <a:latin typeface="Tahoma" pitchFamily="34" charset="0"/>
              <a:ea typeface="Tahoma" panose="020B0604030504040204" pitchFamily="34" charset="0"/>
              <a:cs typeface="Tahoma" panose="020B060403050404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1" i="0" u="none" strike="noStrike" kern="1200" cap="none" spc="0" normalizeH="0" baseline="0" noProof="0" dirty="0">
              <a:ln>
                <a:noFill/>
              </a:ln>
              <a:solidFill>
                <a:srgbClr val="FF6600"/>
              </a:solidFill>
              <a:effectLst/>
              <a:uLnTx/>
              <a:uFillTx/>
              <a:latin typeface="Tahoma" pitchFamily="34" charset="0"/>
              <a:ea typeface="Tahoma" panose="020B0604030504040204" pitchFamily="34" charset="0"/>
              <a:cs typeface="Tahoma" panose="020B060403050404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800" b="1" dirty="0">
              <a:solidFill>
                <a:srgbClr val="FF6600"/>
              </a:solidFill>
              <a:latin typeface="Tahoma" pitchFamily="34" charset="0"/>
              <a:ea typeface="Tahoma" panose="020B0604030504040204" pitchFamily="34" charset="0"/>
              <a:cs typeface="Tahoma" panose="020B060403050404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1" i="0" u="none" strike="noStrike" kern="1200" cap="none" spc="0" normalizeH="0" baseline="0" noProof="0" dirty="0">
              <a:ln>
                <a:noFill/>
              </a:ln>
              <a:solidFill>
                <a:srgbClr val="FF6600"/>
              </a:solidFill>
              <a:effectLst/>
              <a:uLnTx/>
              <a:uFillTx/>
              <a:latin typeface="Tahoma" pitchFamily="34" charset="0"/>
              <a:ea typeface="Tahoma" panose="020B0604030504040204" pitchFamily="34" charset="0"/>
              <a:cs typeface="Tahoma" panose="020B060403050404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800" b="1" dirty="0">
              <a:solidFill>
                <a:srgbClr val="FF6600"/>
              </a:solidFill>
              <a:latin typeface="Tahoma" pitchFamily="34" charset="0"/>
              <a:ea typeface="Tahoma" panose="020B0604030504040204" pitchFamily="34" charset="0"/>
              <a:cs typeface="Tahoma" panose="020B060403050404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1" i="0" u="none" strike="noStrike" kern="1200" cap="none" spc="0" normalizeH="0" baseline="0" noProof="0" dirty="0">
              <a:ln>
                <a:noFill/>
              </a:ln>
              <a:solidFill>
                <a:srgbClr val="FF6600"/>
              </a:solidFill>
              <a:effectLst/>
              <a:uLnTx/>
              <a:uFillTx/>
              <a:latin typeface="Tahoma" pitchFamily="34" charset="0"/>
              <a:ea typeface="Tahoma" panose="020B0604030504040204" pitchFamily="34" charset="0"/>
              <a:cs typeface="Tahoma" panose="020B060403050404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800" b="1" dirty="0">
              <a:solidFill>
                <a:srgbClr val="FF6600"/>
              </a:solidFill>
              <a:latin typeface="Tahoma" pitchFamily="34" charset="0"/>
              <a:ea typeface="Tahoma" panose="020B0604030504040204" pitchFamily="34" charset="0"/>
              <a:cs typeface="Tahoma" panose="020B060403050404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1" i="0" u="none" strike="noStrike" kern="1200" cap="none" spc="0" normalizeH="0" baseline="0" noProof="0" dirty="0">
              <a:ln>
                <a:noFill/>
              </a:ln>
              <a:solidFill>
                <a:srgbClr val="FF6600"/>
              </a:solidFill>
              <a:effectLst/>
              <a:uLnTx/>
              <a:uFillTx/>
              <a:latin typeface="Tahoma" pitchFamily="34" charset="0"/>
              <a:ea typeface="Tahoma" panose="020B0604030504040204" pitchFamily="34" charset="0"/>
              <a:cs typeface="Tahoma" panose="020B060403050404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FF6600"/>
                </a:solidFill>
                <a:effectLst/>
                <a:uLnTx/>
                <a:uFillTx/>
                <a:latin typeface="Tahoma" pitchFamily="34" charset="0"/>
                <a:ea typeface="Tahoma" panose="020B0604030504040204" pitchFamily="34" charset="0"/>
                <a:cs typeface="Tahoma" panose="020B0604030504040204" pitchFamily="34" charset="0"/>
              </a:rPr>
              <a:t>	Nondiscrimination Assurances</a:t>
            </a:r>
            <a:r>
              <a:rPr kumimoji="0" lang="en-US" sz="1800" b="0" i="0" u="none" strike="noStrike" kern="1200" cap="none" spc="0" normalizeH="0" baseline="0" noProof="0" dirty="0">
                <a:ln>
                  <a:noFill/>
                </a:ln>
                <a:solidFill>
                  <a:srgbClr val="002060"/>
                </a:solidFill>
                <a:effectLst/>
                <a:uLnTx/>
                <a:uFillTx/>
                <a:latin typeface="Tahoma" pitchFamily="34" charset="0"/>
                <a:ea typeface="Tahoma" panose="020B0604030504040204" pitchFamily="34" charset="0"/>
                <a:cs typeface="Tahoma" panose="020B0604030504040204" pitchFamily="34" charset="0"/>
              </a:rPr>
              <a:t>: Subrecipients must sign the U.S. DOT Standard Title VI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sz="1800" dirty="0">
                <a:latin typeface="Tahoma" pitchFamily="34" charset="0"/>
                <a:ea typeface="Tahoma" panose="020B0604030504040204" pitchFamily="34" charset="0"/>
                <a:cs typeface="Tahoma" panose="020B0604030504040204" pitchFamily="34" charset="0"/>
              </a:rPr>
              <a:t>	</a:t>
            </a:r>
            <a:r>
              <a:rPr kumimoji="0" lang="en-US" sz="1800" b="0" i="0" u="none" strike="noStrike" kern="1200" cap="none" spc="0" normalizeH="0" baseline="0" noProof="0" dirty="0">
                <a:ln>
                  <a:noFill/>
                </a:ln>
                <a:solidFill>
                  <a:srgbClr val="002060"/>
                </a:solidFill>
                <a:effectLst/>
                <a:uLnTx/>
                <a:uFillTx/>
                <a:latin typeface="Tahoma" pitchFamily="34" charset="0"/>
                <a:ea typeface="Tahoma" panose="020B0604030504040204" pitchFamily="34" charset="0"/>
                <a:cs typeface="Tahoma" panose="020B0604030504040204" pitchFamily="34" charset="0"/>
              </a:rPr>
              <a:t>Assurances. General nondiscrimination language from the assurances must be included in all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sz="1800" dirty="0">
                <a:latin typeface="Tahoma" pitchFamily="34" charset="0"/>
                <a:ea typeface="Tahoma" panose="020B0604030504040204" pitchFamily="34" charset="0"/>
                <a:cs typeface="Tahoma" panose="020B0604030504040204" pitchFamily="34" charset="0"/>
              </a:rPr>
              <a:t>	</a:t>
            </a:r>
            <a:r>
              <a:rPr kumimoji="0" lang="en-US" sz="1800" b="0" i="0" u="none" strike="noStrike" kern="1200" cap="none" spc="0" normalizeH="0" baseline="0" noProof="0" dirty="0">
                <a:ln>
                  <a:noFill/>
                </a:ln>
                <a:solidFill>
                  <a:srgbClr val="002060"/>
                </a:solidFill>
                <a:effectLst/>
                <a:uLnTx/>
                <a:uFillTx/>
                <a:latin typeface="Tahoma" pitchFamily="34" charset="0"/>
                <a:ea typeface="Tahoma" panose="020B0604030504040204" pitchFamily="34" charset="0"/>
                <a:cs typeface="Tahoma" panose="020B0604030504040204" pitchFamily="34" charset="0"/>
              </a:rPr>
              <a:t>solicitations for bid or requests for proposals. The clauses of Appendix A and Appendix E must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sz="1800" dirty="0">
                <a:latin typeface="Tahoma" pitchFamily="34" charset="0"/>
                <a:ea typeface="Tahoma" panose="020B0604030504040204" pitchFamily="34" charset="0"/>
                <a:cs typeface="Tahoma" panose="020B0604030504040204" pitchFamily="34" charset="0"/>
              </a:rPr>
              <a:t>	</a:t>
            </a:r>
            <a:r>
              <a:rPr kumimoji="0" lang="en-US" sz="1800" b="0" i="0" u="none" strike="noStrike" kern="1200" cap="none" spc="0" normalizeH="0" baseline="0" noProof="0" dirty="0">
                <a:ln>
                  <a:noFill/>
                </a:ln>
                <a:solidFill>
                  <a:srgbClr val="002060"/>
                </a:solidFill>
                <a:effectLst/>
                <a:uLnTx/>
                <a:uFillTx/>
                <a:latin typeface="Tahoma" pitchFamily="34" charset="0"/>
                <a:ea typeface="Tahoma" panose="020B0604030504040204" pitchFamily="34" charset="0"/>
                <a:cs typeface="Tahoma" panose="020B0604030504040204" pitchFamily="34" charset="0"/>
              </a:rPr>
              <a:t>be included in every contract or agreement that you enter into. Form FHWA-1273 must also be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sz="1800" dirty="0">
                <a:latin typeface="Tahoma" pitchFamily="34" charset="0"/>
                <a:ea typeface="Tahoma" panose="020B0604030504040204" pitchFamily="34" charset="0"/>
                <a:cs typeface="Tahoma" panose="020B0604030504040204" pitchFamily="34" charset="0"/>
              </a:rPr>
              <a:t>	</a:t>
            </a:r>
            <a:r>
              <a:rPr kumimoji="0" lang="en-US" sz="1800" b="0" i="0" u="none" strike="noStrike" kern="1200" cap="none" spc="0" normalizeH="0" baseline="0" noProof="0" dirty="0">
                <a:ln>
                  <a:noFill/>
                </a:ln>
                <a:solidFill>
                  <a:srgbClr val="002060"/>
                </a:solidFill>
                <a:effectLst/>
                <a:uLnTx/>
                <a:uFillTx/>
                <a:latin typeface="Tahoma" pitchFamily="34" charset="0"/>
                <a:ea typeface="Tahoma" panose="020B0604030504040204" pitchFamily="34" charset="0"/>
                <a:cs typeface="Tahoma" panose="020B0604030504040204" pitchFamily="34" charset="0"/>
              </a:rPr>
              <a:t>physically attached to all federal-aid construction contracts of $10,000 or more. </a:t>
            </a:r>
          </a:p>
        </p:txBody>
      </p:sp>
      <p:pic>
        <p:nvPicPr>
          <p:cNvPr id="4" name="Picture 3">
            <a:extLst>
              <a:ext uri="{FF2B5EF4-FFF2-40B4-BE49-F238E27FC236}">
                <a16:creationId xmlns:a16="http://schemas.microsoft.com/office/drawing/2014/main" id="{3A07594A-1290-D08F-A107-D45C6BF0071F}"/>
              </a:ext>
            </a:extLst>
          </p:cNvPr>
          <p:cNvPicPr>
            <a:picLocks noChangeAspect="1"/>
          </p:cNvPicPr>
          <p:nvPr/>
        </p:nvPicPr>
        <p:blipFill>
          <a:blip r:embed="rId2"/>
          <a:stretch>
            <a:fillRect/>
          </a:stretch>
        </p:blipFill>
        <p:spPr>
          <a:xfrm>
            <a:off x="3429000" y="1111327"/>
            <a:ext cx="5334000" cy="2438400"/>
          </a:xfrm>
          <a:prstGeom prst="rect">
            <a:avLst/>
          </a:prstGeom>
        </p:spPr>
      </p:pic>
    </p:spTree>
    <p:extLst>
      <p:ext uri="{BB962C8B-B14F-4D97-AF65-F5344CB8AC3E}">
        <p14:creationId xmlns:p14="http://schemas.microsoft.com/office/powerpoint/2010/main" val="31048364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478BD58-B73C-5001-F729-87E2BF10A665}"/>
              </a:ext>
            </a:extLst>
          </p:cNvPr>
          <p:cNvSpPr>
            <a:spLocks noGrp="1"/>
          </p:cNvSpPr>
          <p:nvPr>
            <p:ph sz="half" idx="1"/>
          </p:nvPr>
        </p:nvSpPr>
        <p:spPr>
          <a:xfrm>
            <a:off x="838200" y="914400"/>
            <a:ext cx="4495800" cy="5257800"/>
          </a:xfr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800" b="1" i="0" u="none" strike="noStrike" kern="1200" cap="none" spc="0" normalizeH="0" baseline="0" noProof="0" dirty="0">
              <a:ln>
                <a:noFill/>
              </a:ln>
              <a:solidFill>
                <a:srgbClr val="FF6600"/>
              </a:solidFill>
              <a:effectLst/>
              <a:uLnTx/>
              <a:uFillTx/>
              <a:latin typeface="+mn-lt"/>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lang="en-US" b="1" dirty="0">
              <a:solidFill>
                <a:srgbClr val="FF6600"/>
              </a:solidFill>
              <a:latin typeface="+mn-lt"/>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800" b="1" i="0" u="none" strike="noStrike" kern="1200" cap="none" spc="0" normalizeH="0" baseline="0" noProof="0" dirty="0">
              <a:ln>
                <a:noFill/>
              </a:ln>
              <a:solidFill>
                <a:srgbClr val="FF6600"/>
              </a:solidFill>
              <a:effectLst/>
              <a:uLnTx/>
              <a:uFillTx/>
              <a:latin typeface="+mn-lt"/>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lang="en-US" b="1" dirty="0">
              <a:solidFill>
                <a:srgbClr val="FF6600"/>
              </a:solidFill>
              <a:latin typeface="+mn-lt"/>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FF6600"/>
                </a:solidFill>
                <a:effectLst/>
                <a:uLnTx/>
                <a:uFillTx/>
                <a:latin typeface="+mn-lt"/>
                <a:ea typeface="+mn-ea"/>
                <a:cs typeface="+mn-cs"/>
              </a:rPr>
              <a:t>Subrecipients must post the </a:t>
            </a:r>
            <a:r>
              <a:rPr kumimoji="0" lang="en-US" sz="2800" b="1" i="0" u="sng" strike="noStrike" kern="1200" cap="none" spc="0" normalizeH="0" baseline="0" noProof="0" dirty="0">
                <a:ln>
                  <a:noFill/>
                </a:ln>
                <a:solidFill>
                  <a:srgbClr val="FF6600"/>
                </a:solidFill>
                <a:effectLst/>
                <a:uLnTx/>
                <a:uFillTx/>
                <a:latin typeface="+mn-lt"/>
                <a:ea typeface="+mn-ea"/>
                <a:cs typeface="+mn-cs"/>
              </a:rPr>
              <a:t>Title VI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FF6600"/>
                </a:solidFill>
                <a:effectLst/>
                <a:uLnTx/>
                <a:uFillTx/>
                <a:latin typeface="+mn-lt"/>
                <a:ea typeface="+mn-ea"/>
                <a:cs typeface="+mn-cs"/>
              </a:rPr>
              <a:t>“It’s the Law” poster at worksites</a:t>
            </a:r>
          </a:p>
          <a:p>
            <a:endParaRPr lang="en-US" dirty="0"/>
          </a:p>
        </p:txBody>
      </p:sp>
      <p:sp>
        <p:nvSpPr>
          <p:cNvPr id="6" name="Content Placeholder 5">
            <a:extLst>
              <a:ext uri="{FF2B5EF4-FFF2-40B4-BE49-F238E27FC236}">
                <a16:creationId xmlns:a16="http://schemas.microsoft.com/office/drawing/2014/main" id="{863A3C01-1DB0-BA32-1647-ECE751AD5459}"/>
              </a:ext>
            </a:extLst>
          </p:cNvPr>
          <p:cNvSpPr>
            <a:spLocks noGrp="1"/>
          </p:cNvSpPr>
          <p:nvPr>
            <p:ph sz="half" idx="2"/>
          </p:nvPr>
        </p:nvSpPr>
        <p:spPr/>
        <p:txBody>
          <a:bodyPr/>
          <a:lstStyle/>
          <a:p>
            <a:endParaRPr lang="en-US" dirty="0"/>
          </a:p>
        </p:txBody>
      </p:sp>
      <p:sp>
        <p:nvSpPr>
          <p:cNvPr id="4" name="Title 3">
            <a:extLst>
              <a:ext uri="{FF2B5EF4-FFF2-40B4-BE49-F238E27FC236}">
                <a16:creationId xmlns:a16="http://schemas.microsoft.com/office/drawing/2014/main" id="{7C10BE6B-F848-2FFC-9391-C56B101D65CF}"/>
              </a:ext>
            </a:extLst>
          </p:cNvPr>
          <p:cNvSpPr>
            <a:spLocks noGrp="1"/>
          </p:cNvSpPr>
          <p:nvPr>
            <p:ph type="title"/>
          </p:nvPr>
        </p:nvSpPr>
        <p:spPr/>
        <p:txBody>
          <a:bodyPr/>
          <a:lstStyle/>
          <a:p>
            <a:pPr algn="ctr"/>
            <a:r>
              <a:rPr lang="en-US" dirty="0"/>
              <a:t>“</a:t>
            </a:r>
            <a:r>
              <a:rPr lang="en-US" b="1" dirty="0"/>
              <a:t>IT’s The Law” Poster</a:t>
            </a:r>
          </a:p>
        </p:txBody>
      </p:sp>
      <p:pic>
        <p:nvPicPr>
          <p:cNvPr id="8" name="Content Placeholder 4">
            <a:extLst>
              <a:ext uri="{FF2B5EF4-FFF2-40B4-BE49-F238E27FC236}">
                <a16:creationId xmlns:a16="http://schemas.microsoft.com/office/drawing/2014/main" id="{563DCD21-4C16-54E6-965B-939D46B7309B}"/>
              </a:ext>
            </a:extLst>
          </p:cNvPr>
          <p:cNvPicPr>
            <a:picLocks noChangeAspect="1"/>
          </p:cNvPicPr>
          <p:nvPr/>
        </p:nvPicPr>
        <p:blipFill>
          <a:blip r:embed="rId2"/>
          <a:stretch>
            <a:fillRect/>
          </a:stretch>
        </p:blipFill>
        <p:spPr>
          <a:xfrm>
            <a:off x="7124700" y="914400"/>
            <a:ext cx="4038600" cy="5506720"/>
          </a:xfrm>
          <a:prstGeom prst="rect">
            <a:avLst/>
          </a:prstGeom>
        </p:spPr>
      </p:pic>
    </p:spTree>
    <p:extLst>
      <p:ext uri="{BB962C8B-B14F-4D97-AF65-F5344CB8AC3E}">
        <p14:creationId xmlns:p14="http://schemas.microsoft.com/office/powerpoint/2010/main" val="544948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4800" y="0"/>
            <a:ext cx="11734800" cy="1676400"/>
          </a:xfrm>
        </p:spPr>
        <p:txBody>
          <a:bodyPr/>
          <a:lstStyle/>
          <a:p>
            <a:pPr marL="0" marR="0" lvl="0" indent="0" algn="ctr" defTabSz="914400" rtl="0" eaLnBrk="1" fontAlgn="base" latinLnBrk="0" hangingPunct="1">
              <a:lnSpc>
                <a:spcPct val="100000"/>
              </a:lnSpc>
              <a:spcBef>
                <a:spcPct val="0"/>
              </a:spcBef>
              <a:spcAft>
                <a:spcPct val="0"/>
              </a:spcAft>
              <a:tabLst/>
              <a:defRPr/>
            </a:pPr>
            <a:br>
              <a:rPr kumimoji="0" lang="en-US" sz="4800" b="1" i="0" u="none" strike="noStrike" kern="1200" cap="none" spc="0" normalizeH="0" baseline="0" noProof="0" dirty="0">
                <a:ln>
                  <a:noFill/>
                </a:ln>
                <a:solidFill>
                  <a:srgbClr val="0070C0"/>
                </a:solidFill>
                <a:effectLst/>
                <a:uLnTx/>
                <a:uFillTx/>
                <a:latin typeface="Rockwell Condensed" panose="02060603050405020104" pitchFamily="18" charset="0"/>
                <a:ea typeface="+mn-ea"/>
                <a:cs typeface="+mn-cs"/>
              </a:rPr>
            </a:br>
            <a:br>
              <a:rPr kumimoji="0" lang="en-US" sz="4800" b="1" i="0" u="none" strike="noStrike" kern="1200" cap="none" spc="0" normalizeH="0" baseline="0" noProof="0" dirty="0">
                <a:ln>
                  <a:noFill/>
                </a:ln>
                <a:solidFill>
                  <a:srgbClr val="0070C0"/>
                </a:solidFill>
                <a:effectLst/>
                <a:uLnTx/>
                <a:uFillTx/>
                <a:latin typeface="Rockwell Condensed" panose="02060603050405020104" pitchFamily="18" charset="0"/>
                <a:ea typeface="+mn-ea"/>
                <a:cs typeface="+mn-cs"/>
              </a:rPr>
            </a:br>
            <a:br>
              <a:rPr kumimoji="0" lang="en-US" sz="4800" b="1" i="0" u="none" strike="noStrike" kern="1200" cap="none" spc="0" normalizeH="0" baseline="0" noProof="0" dirty="0">
                <a:ln>
                  <a:noFill/>
                </a:ln>
                <a:solidFill>
                  <a:srgbClr val="0070C0"/>
                </a:solidFill>
                <a:effectLst/>
                <a:uLnTx/>
                <a:uFillTx/>
                <a:latin typeface="Rockwell Condensed" panose="02060603050405020104" pitchFamily="18" charset="0"/>
                <a:ea typeface="+mn-ea"/>
                <a:cs typeface="+mn-cs"/>
              </a:rPr>
            </a:br>
            <a:br>
              <a:rPr kumimoji="0" lang="en-US" sz="4800" b="1" i="0" u="none" strike="noStrike" kern="1200" cap="none" spc="0" normalizeH="0" baseline="0" noProof="0" dirty="0">
                <a:ln>
                  <a:noFill/>
                </a:ln>
                <a:solidFill>
                  <a:srgbClr val="0070C0"/>
                </a:solidFill>
                <a:effectLst/>
                <a:uLnTx/>
                <a:uFillTx/>
                <a:latin typeface="Rockwell Condensed" panose="02060603050405020104" pitchFamily="18" charset="0"/>
                <a:ea typeface="+mn-ea"/>
                <a:cs typeface="+mn-cs"/>
              </a:rPr>
            </a:br>
            <a:br>
              <a:rPr kumimoji="0" lang="en-US" sz="4800" b="1" i="0" u="none" strike="noStrike" kern="1200" cap="none" spc="0" normalizeH="0" baseline="0" noProof="0" dirty="0">
                <a:ln>
                  <a:noFill/>
                </a:ln>
                <a:solidFill>
                  <a:srgbClr val="0070C0"/>
                </a:solidFill>
                <a:effectLst/>
                <a:uLnTx/>
                <a:uFillTx/>
                <a:latin typeface="Rockwell Condensed" panose="02060603050405020104" pitchFamily="18" charset="0"/>
                <a:ea typeface="+mn-ea"/>
                <a:cs typeface="+mn-cs"/>
              </a:rPr>
            </a:br>
            <a:br>
              <a:rPr kumimoji="0" lang="en-US" sz="4800" b="1" i="0" u="none" strike="noStrike" kern="1200" cap="none" spc="0" normalizeH="0" baseline="0" noProof="0" dirty="0">
                <a:ln>
                  <a:noFill/>
                </a:ln>
                <a:solidFill>
                  <a:srgbClr val="0070C0"/>
                </a:solidFill>
                <a:effectLst/>
                <a:uLnTx/>
                <a:uFillTx/>
                <a:latin typeface="Rockwell Condensed" panose="02060603050405020104" pitchFamily="18" charset="0"/>
                <a:ea typeface="+mn-ea"/>
                <a:cs typeface="+mn-cs"/>
              </a:rPr>
            </a:br>
            <a:r>
              <a:rPr kumimoji="0" lang="en-US" sz="5400" b="1" i="0" u="none" strike="noStrike" kern="1200" cap="none" spc="0" normalizeH="0" baseline="0" noProof="0" dirty="0">
                <a:ln>
                  <a:noFill/>
                </a:ln>
                <a:solidFill>
                  <a:srgbClr val="3333CC"/>
                </a:solidFill>
                <a:effectLst/>
                <a:uLnTx/>
                <a:uFillTx/>
                <a:latin typeface="+mn-lt"/>
                <a:ea typeface="+mn-ea"/>
                <a:cs typeface="+mn-cs"/>
              </a:rPr>
              <a:t>OVERVIEW</a:t>
            </a:r>
            <a:br>
              <a:rPr kumimoji="0" lang="en-US" sz="5400" b="1" i="0" u="none" strike="noStrike" kern="1200" cap="none" spc="0" normalizeH="0" baseline="0" noProof="0" dirty="0">
                <a:ln>
                  <a:noFill/>
                </a:ln>
                <a:solidFill>
                  <a:srgbClr val="0070C0"/>
                </a:solidFill>
                <a:effectLst/>
                <a:uLnTx/>
                <a:uFillTx/>
                <a:latin typeface="+mn-lt"/>
                <a:ea typeface="+mn-ea"/>
                <a:cs typeface="+mn-cs"/>
              </a:rPr>
            </a:br>
            <a:endParaRPr lang="en-US" sz="5400" dirty="0">
              <a:latin typeface="+mn-lt"/>
            </a:endParaRPr>
          </a:p>
        </p:txBody>
      </p:sp>
      <p:sp>
        <p:nvSpPr>
          <p:cNvPr id="8" name="Content Placeholder 7"/>
          <p:cNvSpPr>
            <a:spLocks noGrp="1"/>
          </p:cNvSpPr>
          <p:nvPr>
            <p:ph idx="1"/>
          </p:nvPr>
        </p:nvSpPr>
        <p:spPr>
          <a:xfrm>
            <a:off x="914400" y="1143000"/>
            <a:ext cx="9448800" cy="5029200"/>
          </a:xfrm>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en-US" b="1" i="0" u="none" strike="noStrike" kern="1200" cap="none" spc="0" normalizeH="0" baseline="0" noProof="0" dirty="0">
                <a:ln>
                  <a:noFill/>
                </a:ln>
                <a:solidFill>
                  <a:srgbClr val="333399"/>
                </a:solidFill>
                <a:effectLst/>
                <a:uLnTx/>
                <a:uFillTx/>
                <a:latin typeface="Calibri" panose="020F0502020204030204" pitchFamily="34" charset="0"/>
                <a:ea typeface="Tahoma" panose="020B0604030504040204" pitchFamily="34" charset="0"/>
                <a:cs typeface="Calibri" panose="020F0502020204030204" pitchFamily="34" charset="0"/>
              </a:rPr>
              <a:t>The purpose of this presentation is to,</a:t>
            </a:r>
          </a:p>
          <a:p>
            <a:pPr marL="457200" marR="0" lvl="0" indent="-457200" algn="l" defTabSz="685800" rtl="0" eaLnBrk="1" fontAlgn="base" latinLnBrk="0" hangingPunct="1">
              <a:lnSpc>
                <a:spcPct val="100000"/>
              </a:lnSpc>
              <a:spcBef>
                <a:spcPct val="0"/>
              </a:spcBef>
              <a:spcAft>
                <a:spcPct val="0"/>
              </a:spcAft>
              <a:buClrTx/>
              <a:buSzTx/>
              <a:buFontTx/>
              <a:buAutoNum type="arabicParenR"/>
              <a:tabLst/>
              <a:defRPr/>
            </a:pPr>
            <a:r>
              <a:rPr kumimoji="0" lang="en-US" b="0" i="0" u="none" strike="noStrike" kern="1200" cap="none" spc="0" normalizeH="0" baseline="0" noProof="0" dirty="0">
                <a:ln>
                  <a:noFill/>
                </a:ln>
                <a:solidFill>
                  <a:srgbClr val="333399"/>
                </a:solidFill>
                <a:effectLst/>
                <a:uLnTx/>
                <a:uFillTx/>
                <a:latin typeface="Calibri" panose="020F0502020204030204" pitchFamily="34" charset="0"/>
                <a:ea typeface="Tahoma" panose="020B0604030504040204" pitchFamily="34" charset="0"/>
                <a:cs typeface="Calibri" panose="020F0502020204030204" pitchFamily="34" charset="0"/>
              </a:rPr>
              <a:t>ensure all subrecipients of the Federal Aid Highway Program are aware of the provisions of Title VI of the Civil Rights Act of 1964, </a:t>
            </a:r>
          </a:p>
          <a:p>
            <a:pPr marL="457200" marR="0" lvl="0" indent="-457200" algn="l" defTabSz="685800" rtl="0" eaLnBrk="1" fontAlgn="base" latinLnBrk="0" hangingPunct="1">
              <a:lnSpc>
                <a:spcPct val="100000"/>
              </a:lnSpc>
              <a:spcBef>
                <a:spcPct val="0"/>
              </a:spcBef>
              <a:spcAft>
                <a:spcPct val="0"/>
              </a:spcAft>
              <a:buClrTx/>
              <a:buSzTx/>
              <a:buFontTx/>
              <a:buAutoNum type="arabicParenR"/>
              <a:tabLst/>
              <a:defRPr/>
            </a:pPr>
            <a:r>
              <a:rPr kumimoji="0" lang="en-US" b="0" i="0" u="none" strike="noStrike" kern="1200" cap="none" spc="0" normalizeH="0" baseline="0" noProof="0" dirty="0">
                <a:ln>
                  <a:noFill/>
                </a:ln>
                <a:solidFill>
                  <a:srgbClr val="333399"/>
                </a:solidFill>
                <a:effectLst/>
                <a:uLnTx/>
                <a:uFillTx/>
                <a:latin typeface="Calibri" panose="020F0502020204030204" pitchFamily="34" charset="0"/>
                <a:ea typeface="Tahoma" panose="020B0604030504040204" pitchFamily="34" charset="0"/>
                <a:cs typeface="Calibri" panose="020F0502020204030204" pitchFamily="34" charset="0"/>
              </a:rPr>
              <a:t>know the minimum requirements to be in compliance civil rights rules, laws, and regulations,</a:t>
            </a:r>
          </a:p>
          <a:p>
            <a:pPr marL="457200" marR="0" lvl="0" indent="-457200" algn="l" defTabSz="685800" rtl="0" eaLnBrk="1" fontAlgn="base" latinLnBrk="0" hangingPunct="1">
              <a:lnSpc>
                <a:spcPct val="100000"/>
              </a:lnSpc>
              <a:spcBef>
                <a:spcPct val="0"/>
              </a:spcBef>
              <a:spcAft>
                <a:spcPct val="0"/>
              </a:spcAft>
              <a:buClrTx/>
              <a:buSzTx/>
              <a:buFontTx/>
              <a:buAutoNum type="arabicParenR"/>
              <a:tabLst/>
              <a:defRPr/>
            </a:pPr>
            <a:r>
              <a:rPr kumimoji="0" lang="en-US" b="0" i="0" u="none" strike="noStrike" kern="1200" cap="none" spc="0" normalizeH="0" baseline="0" noProof="0" dirty="0">
                <a:ln>
                  <a:noFill/>
                </a:ln>
                <a:solidFill>
                  <a:srgbClr val="333399"/>
                </a:solidFill>
                <a:effectLst/>
                <a:uLnTx/>
                <a:uFillTx/>
                <a:latin typeface="Calibri" panose="020F0502020204030204" pitchFamily="34" charset="0"/>
                <a:ea typeface="Tahoma" panose="020B0604030504040204" pitchFamily="34" charset="0"/>
                <a:cs typeface="Calibri" panose="020F0502020204030204" pitchFamily="34" charset="0"/>
              </a:rPr>
              <a:t>know how to integrate requirements into business practices, procedures, and activities,</a:t>
            </a:r>
          </a:p>
          <a:p>
            <a:pPr marL="457200" marR="0" lvl="0" indent="-457200" algn="l" defTabSz="685800" rtl="0" eaLnBrk="1" fontAlgn="base" latinLnBrk="0" hangingPunct="1">
              <a:lnSpc>
                <a:spcPct val="100000"/>
              </a:lnSpc>
              <a:spcBef>
                <a:spcPct val="0"/>
              </a:spcBef>
              <a:spcAft>
                <a:spcPct val="0"/>
              </a:spcAft>
              <a:buClrTx/>
              <a:buSzTx/>
              <a:buFontTx/>
              <a:buAutoNum type="arabicParenR"/>
              <a:tabLst/>
              <a:defRPr/>
            </a:pPr>
            <a:r>
              <a:rPr kumimoji="0" lang="en-US" b="0" i="0" u="none" strike="noStrike" kern="1200" cap="none" spc="0" normalizeH="0" baseline="0" noProof="0" dirty="0">
                <a:ln>
                  <a:noFill/>
                </a:ln>
                <a:solidFill>
                  <a:srgbClr val="333399"/>
                </a:solidFill>
                <a:effectLst/>
                <a:uLnTx/>
                <a:uFillTx/>
                <a:latin typeface="Calibri" panose="020F0502020204030204" pitchFamily="34" charset="0"/>
                <a:ea typeface="Tahoma" panose="020B0604030504040204" pitchFamily="34" charset="0"/>
                <a:cs typeface="Calibri" panose="020F0502020204030204" pitchFamily="34" charset="0"/>
              </a:rPr>
              <a:t>know how requirements are enforced.</a:t>
            </a:r>
          </a:p>
          <a:p>
            <a:endParaRPr lang="en-US" dirty="0"/>
          </a:p>
        </p:txBody>
      </p:sp>
    </p:spTree>
    <p:extLst>
      <p:ext uri="{BB962C8B-B14F-4D97-AF65-F5344CB8AC3E}">
        <p14:creationId xmlns:p14="http://schemas.microsoft.com/office/powerpoint/2010/main" val="5347826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4DFEE-6D8D-5396-BC65-D157BA68A199}"/>
              </a:ext>
            </a:extLst>
          </p:cNvPr>
          <p:cNvSpPr>
            <a:spLocks noGrp="1"/>
          </p:cNvSpPr>
          <p:nvPr>
            <p:ph type="title"/>
          </p:nvPr>
        </p:nvSpPr>
        <p:spPr/>
        <p:txBody>
          <a:bodyPr/>
          <a:lstStyle/>
          <a:p>
            <a:pPr algn="ctr"/>
            <a:r>
              <a:rPr lang="en-US" b="1" dirty="0"/>
              <a:t>Limited English Proficiency</a:t>
            </a:r>
          </a:p>
        </p:txBody>
      </p:sp>
      <p:sp>
        <p:nvSpPr>
          <p:cNvPr id="5" name="Content Placeholder 4">
            <a:extLst>
              <a:ext uri="{FF2B5EF4-FFF2-40B4-BE49-F238E27FC236}">
                <a16:creationId xmlns:a16="http://schemas.microsoft.com/office/drawing/2014/main" id="{81FE217D-4B36-C5F9-A49F-F2A1166EED89}"/>
              </a:ext>
            </a:extLst>
          </p:cNvPr>
          <p:cNvSpPr>
            <a:spLocks noGrp="1"/>
          </p:cNvSpPr>
          <p:nvPr>
            <p:ph idx="1"/>
          </p:nvPr>
        </p:nvSpPr>
        <p:spPr>
          <a:xfrm>
            <a:off x="138545" y="1237564"/>
            <a:ext cx="11887200" cy="5163235"/>
          </a:xfrm>
        </p:spPr>
        <p:txBody>
          <a:bodyPr>
            <a:normAutofit/>
          </a:bodyPr>
          <a:lstStyle/>
          <a:p>
            <a:pPr marL="0" indent="0">
              <a:buNone/>
            </a:pPr>
            <a:r>
              <a:rPr lang="en-US" sz="3200" b="0" i="0" dirty="0">
                <a:solidFill>
                  <a:srgbClr val="001D35"/>
                </a:solidFill>
                <a:effectLst/>
                <a:latin typeface="+mn-lt"/>
              </a:rPr>
              <a:t>Limited English Proficiency" (LEP) means:</a:t>
            </a:r>
          </a:p>
          <a:p>
            <a:pPr marL="0" indent="0">
              <a:buNone/>
            </a:pPr>
            <a:r>
              <a:rPr lang="en-US" sz="3200" dirty="0">
                <a:solidFill>
                  <a:srgbClr val="001D35"/>
                </a:solidFill>
                <a:latin typeface="+mn-lt"/>
              </a:rPr>
              <a:t>1.</a:t>
            </a:r>
            <a:r>
              <a:rPr lang="en-US" sz="3200" b="0" i="0" dirty="0">
                <a:solidFill>
                  <a:srgbClr val="001D35"/>
                </a:solidFill>
                <a:effectLst/>
                <a:latin typeface="+mn-lt"/>
              </a:rPr>
              <a:t> </a:t>
            </a:r>
            <a:r>
              <a:rPr lang="en-US" sz="3200" dirty="0">
                <a:latin typeface="+mn-lt"/>
              </a:rPr>
              <a:t>someone who does not speak English as their primary language, and </a:t>
            </a:r>
          </a:p>
          <a:p>
            <a:pPr marL="0" indent="0">
              <a:buNone/>
            </a:pPr>
            <a:r>
              <a:rPr lang="en-US" sz="3200" dirty="0">
                <a:latin typeface="+mn-lt"/>
              </a:rPr>
              <a:t>2. has a limited ability to read, speak, write, or understand English, </a:t>
            </a:r>
          </a:p>
          <a:p>
            <a:pPr marL="0" indent="0">
              <a:buNone/>
            </a:pPr>
            <a:r>
              <a:rPr lang="en-US" sz="3200" dirty="0">
                <a:latin typeface="+mn-lt"/>
              </a:rPr>
              <a:t>3. essentially making it difficult for them to communicate effectively in English.</a:t>
            </a:r>
          </a:p>
          <a:p>
            <a:pPr marL="0" indent="0">
              <a:buNone/>
            </a:pPr>
            <a:endParaRPr lang="en-US" sz="3200" dirty="0">
              <a:latin typeface="+mn-lt"/>
            </a:endParaRPr>
          </a:p>
          <a:p>
            <a:pPr marL="0" indent="0">
              <a:buNone/>
            </a:pPr>
            <a:r>
              <a:rPr lang="en-US" sz="3200" dirty="0">
                <a:latin typeface="+mn-lt"/>
              </a:rPr>
              <a:t>Duty: </a:t>
            </a:r>
            <a:r>
              <a:rPr lang="en-US" sz="3200" dirty="0">
                <a:solidFill>
                  <a:srgbClr val="545D7E"/>
                </a:solidFill>
                <a:latin typeface="+mn-lt"/>
              </a:rPr>
              <a:t>Must </a:t>
            </a:r>
            <a:r>
              <a:rPr lang="en-US" sz="3200" b="0" i="0" dirty="0">
                <a:solidFill>
                  <a:srgbClr val="545D7E"/>
                </a:solidFill>
                <a:effectLst/>
                <a:latin typeface="+mn-lt"/>
              </a:rPr>
              <a:t>provide language assistance services like interpreters or translated 	materials to effectively communicate with LEP individuals. </a:t>
            </a:r>
            <a:endParaRPr lang="en-US" sz="3200" dirty="0">
              <a:latin typeface="+mn-lt"/>
            </a:endParaRPr>
          </a:p>
        </p:txBody>
      </p:sp>
    </p:spTree>
    <p:extLst>
      <p:ext uri="{BB962C8B-B14F-4D97-AF65-F5344CB8AC3E}">
        <p14:creationId xmlns:p14="http://schemas.microsoft.com/office/powerpoint/2010/main" val="37362998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01206-E871-1A56-9C14-E48F59D53710}"/>
              </a:ext>
            </a:extLst>
          </p:cNvPr>
          <p:cNvSpPr>
            <a:spLocks noGrp="1"/>
          </p:cNvSpPr>
          <p:nvPr>
            <p:ph type="title"/>
          </p:nvPr>
        </p:nvSpPr>
        <p:spPr/>
        <p:txBody>
          <a:bodyPr/>
          <a:lstStyle/>
          <a:p>
            <a:pPr algn="ctr"/>
            <a:r>
              <a:rPr lang="en-US" b="1" dirty="0"/>
              <a:t>Title VI Compliance Review</a:t>
            </a:r>
          </a:p>
        </p:txBody>
      </p:sp>
      <p:sp>
        <p:nvSpPr>
          <p:cNvPr id="3" name="Content Placeholder 2">
            <a:extLst>
              <a:ext uri="{FF2B5EF4-FFF2-40B4-BE49-F238E27FC236}">
                <a16:creationId xmlns:a16="http://schemas.microsoft.com/office/drawing/2014/main" id="{3B33C664-61E2-22F1-9453-0CDE7761DDB4}"/>
              </a:ext>
            </a:extLst>
          </p:cNvPr>
          <p:cNvSpPr>
            <a:spLocks noGrp="1"/>
          </p:cNvSpPr>
          <p:nvPr>
            <p:ph idx="1"/>
          </p:nvPr>
        </p:nvSpPr>
        <p:spPr/>
        <p:txBody>
          <a:bodyPr>
            <a:normAutofit lnSpcReduction="10000"/>
          </a:bodyPr>
          <a:lstStyle/>
          <a:p>
            <a:pPr marL="45720" marR="0" lvl="0" indent="0" algn="just" defTabSz="914400" rtl="0" eaLnBrk="1" fontAlgn="base" latinLnBrk="0" hangingPunct="1">
              <a:lnSpc>
                <a:spcPct val="100000"/>
              </a:lnSpc>
              <a:spcBef>
                <a:spcPct val="0"/>
              </a:spcBef>
              <a:spcAft>
                <a:spcPct val="0"/>
              </a:spcAft>
              <a:buClrTx/>
              <a:buSzTx/>
              <a:buFont typeface="Georgia" pitchFamily="18" charset="0"/>
              <a:buNone/>
              <a:tabLst/>
              <a:defRPr/>
            </a:pPr>
            <a:r>
              <a:rPr kumimoji="0" lang="en-US" sz="2400" b="1" i="0" u="none" strike="noStrike" kern="1200" cap="none" spc="0" normalizeH="0" baseline="0" noProof="0" dirty="0">
                <a:ln>
                  <a:noFill/>
                </a:ln>
                <a:solidFill>
                  <a:srgbClr val="FF6600"/>
                </a:solidFill>
                <a:effectLst/>
                <a:uLnTx/>
                <a:uFillTx/>
                <a:latin typeface="+mn-lt"/>
                <a:ea typeface="Tahoma" panose="020B0604030504040204" pitchFamily="34" charset="0"/>
                <a:cs typeface="Tahoma" panose="020B0604030504040204" pitchFamily="34" charset="0"/>
              </a:rPr>
              <a:t>The INDOT Civil Rights Counsel Prequalification Division conducts compliance reviews annually of selected subrecipients. A summarized review process is as follows:</a:t>
            </a:r>
          </a:p>
          <a:p>
            <a:pPr marL="346075" marR="0" lvl="0" indent="-301625" algn="just" defTabSz="914400" rtl="0" eaLnBrk="1" fontAlgn="base" latinLnBrk="0" hangingPunct="1">
              <a:lnSpc>
                <a:spcPct val="100000"/>
              </a:lnSpc>
              <a:spcBef>
                <a:spcPct val="0"/>
              </a:spcBef>
              <a:spcAft>
                <a:spcPct val="0"/>
              </a:spcAft>
              <a:buClrTx/>
              <a:buSzPct val="100000"/>
              <a:buFont typeface="+mj-lt"/>
              <a:buAutoNum type="arabicPeriod"/>
              <a:tabLst/>
              <a:defRPr/>
            </a:pPr>
            <a:r>
              <a:rPr kumimoji="0" lang="en-US" sz="2400" b="1" i="0" u="none" strike="noStrike" kern="1200" cap="none" spc="0" normalizeH="0" baseline="0" noProof="0" dirty="0">
                <a:ln>
                  <a:noFill/>
                </a:ln>
                <a:solidFill>
                  <a:srgbClr val="002060"/>
                </a:solidFill>
                <a:effectLst/>
                <a:uLnTx/>
                <a:uFillTx/>
                <a:latin typeface="+mn-lt"/>
                <a:ea typeface="Tahoma" panose="020B0604030504040204" pitchFamily="34" charset="0"/>
                <a:cs typeface="Tahoma" panose="020B0604030504040204" pitchFamily="34" charset="0"/>
              </a:rPr>
              <a:t>Notification</a:t>
            </a:r>
            <a:r>
              <a:rPr kumimoji="0" lang="en-US" sz="2400" b="0" i="0" u="none" strike="noStrike" kern="1200" cap="none" spc="0" normalizeH="0" baseline="0" noProof="0" dirty="0">
                <a:ln>
                  <a:noFill/>
                </a:ln>
                <a:solidFill>
                  <a:srgbClr val="002060"/>
                </a:solidFill>
                <a:effectLst/>
                <a:uLnTx/>
                <a:uFillTx/>
                <a:latin typeface="+mn-lt"/>
                <a:ea typeface="Tahoma" panose="020B0604030504040204" pitchFamily="34" charset="0"/>
                <a:cs typeface="Tahoma" panose="020B0604030504040204" pitchFamily="34" charset="0"/>
              </a:rPr>
              <a:t>: Subrecipients are notified initially via email indicating if it is a desk audit or an on-site review. </a:t>
            </a:r>
          </a:p>
          <a:p>
            <a:pPr marL="346075" marR="0" lvl="0" indent="-301625" algn="just" defTabSz="914400" rtl="0" eaLnBrk="1" fontAlgn="base" latinLnBrk="0" hangingPunct="1">
              <a:lnSpc>
                <a:spcPct val="100000"/>
              </a:lnSpc>
              <a:spcBef>
                <a:spcPct val="0"/>
              </a:spcBef>
              <a:spcAft>
                <a:spcPct val="0"/>
              </a:spcAft>
              <a:buClrTx/>
              <a:buSzPct val="100000"/>
              <a:buFont typeface="+mj-lt"/>
              <a:buAutoNum type="arabicPeriod"/>
              <a:tabLst/>
              <a:defRPr/>
            </a:pPr>
            <a:endParaRPr kumimoji="0" lang="en-US" sz="2400" b="0" i="0" u="none" strike="noStrike" kern="1200" cap="none" spc="0" normalizeH="0" baseline="0" noProof="0" dirty="0">
              <a:ln>
                <a:noFill/>
              </a:ln>
              <a:solidFill>
                <a:srgbClr val="002060"/>
              </a:solidFill>
              <a:effectLst/>
              <a:uLnTx/>
              <a:uFillTx/>
              <a:latin typeface="+mn-lt"/>
              <a:ea typeface="Tahoma" panose="020B0604030504040204" pitchFamily="34" charset="0"/>
              <a:cs typeface="Tahoma" panose="020B0604030504040204" pitchFamily="34" charset="0"/>
            </a:endParaRPr>
          </a:p>
          <a:p>
            <a:pPr marL="346075" marR="0" lvl="0" indent="-301625" algn="just" defTabSz="914400" rtl="0" eaLnBrk="1" fontAlgn="base" latinLnBrk="0" hangingPunct="1">
              <a:lnSpc>
                <a:spcPct val="100000"/>
              </a:lnSpc>
              <a:spcBef>
                <a:spcPct val="0"/>
              </a:spcBef>
              <a:spcAft>
                <a:spcPct val="0"/>
              </a:spcAft>
              <a:buClrTx/>
              <a:buSzPct val="100000"/>
              <a:buFont typeface="+mj-lt"/>
              <a:buAutoNum type="arabicPeriod"/>
              <a:tabLst/>
              <a:defRPr/>
            </a:pPr>
            <a:r>
              <a:rPr kumimoji="0" lang="en-US" sz="2400" b="1" i="0" u="none" strike="noStrike" kern="1200" cap="none" spc="0" normalizeH="0" baseline="0" noProof="0" dirty="0">
                <a:ln>
                  <a:noFill/>
                </a:ln>
                <a:solidFill>
                  <a:srgbClr val="002060"/>
                </a:solidFill>
                <a:effectLst/>
                <a:uLnTx/>
                <a:uFillTx/>
                <a:latin typeface="+mn-lt"/>
                <a:ea typeface="Tahoma" panose="020B0604030504040204" pitchFamily="34" charset="0"/>
                <a:cs typeface="Tahoma" panose="020B0604030504040204" pitchFamily="34" charset="0"/>
              </a:rPr>
              <a:t>Desk Audit</a:t>
            </a:r>
            <a:r>
              <a:rPr kumimoji="0" lang="en-US" sz="2400" b="0" i="0" u="none" strike="noStrike" kern="1200" cap="none" spc="0" normalizeH="0" baseline="0" noProof="0" dirty="0">
                <a:ln>
                  <a:noFill/>
                </a:ln>
                <a:solidFill>
                  <a:srgbClr val="002060"/>
                </a:solidFill>
                <a:effectLst/>
                <a:uLnTx/>
                <a:uFillTx/>
                <a:latin typeface="+mn-lt"/>
                <a:ea typeface="Tahoma" panose="020B0604030504040204" pitchFamily="34" charset="0"/>
                <a:cs typeface="Tahoma" panose="020B0604030504040204" pitchFamily="34" charset="0"/>
              </a:rPr>
              <a:t>: Subrecipients selected for desk audits are asked to provide electronic documents for INDOT’s review. If concerns are discovered during the documents review, an on-site review may be scheduled. </a:t>
            </a:r>
          </a:p>
          <a:p>
            <a:pPr marL="346075" marR="0" lvl="0" indent="-301625" algn="just" defTabSz="914400" rtl="0" eaLnBrk="1" fontAlgn="base" latinLnBrk="0" hangingPunct="1">
              <a:lnSpc>
                <a:spcPct val="100000"/>
              </a:lnSpc>
              <a:spcBef>
                <a:spcPct val="0"/>
              </a:spcBef>
              <a:spcAft>
                <a:spcPct val="0"/>
              </a:spcAft>
              <a:buClrTx/>
              <a:buSzPct val="100000"/>
              <a:buFont typeface="+mj-lt"/>
              <a:buAutoNum type="arabicPeriod"/>
              <a:tabLst/>
              <a:defRPr/>
            </a:pPr>
            <a:endParaRPr kumimoji="0" lang="en-US" sz="2400" b="0" i="0" u="none" strike="noStrike" kern="1200" cap="none" spc="0" normalizeH="0" baseline="0" noProof="0" dirty="0">
              <a:ln>
                <a:noFill/>
              </a:ln>
              <a:solidFill>
                <a:srgbClr val="002060"/>
              </a:solidFill>
              <a:effectLst/>
              <a:uLnTx/>
              <a:uFillTx/>
              <a:latin typeface="+mn-lt"/>
              <a:ea typeface="Tahoma" panose="020B0604030504040204" pitchFamily="34" charset="0"/>
              <a:cs typeface="Tahoma" panose="020B0604030504040204" pitchFamily="34" charset="0"/>
            </a:endParaRPr>
          </a:p>
          <a:p>
            <a:pPr marL="346075" marR="0" lvl="0" indent="-301625" algn="just" defTabSz="914400" rtl="0" eaLnBrk="1" fontAlgn="base" latinLnBrk="0" hangingPunct="1">
              <a:lnSpc>
                <a:spcPct val="100000"/>
              </a:lnSpc>
              <a:spcBef>
                <a:spcPct val="0"/>
              </a:spcBef>
              <a:spcAft>
                <a:spcPct val="0"/>
              </a:spcAft>
              <a:buClrTx/>
              <a:buSzPct val="100000"/>
              <a:buFont typeface="+mj-lt"/>
              <a:buAutoNum type="arabicPeriod"/>
              <a:tabLst/>
              <a:defRPr/>
            </a:pPr>
            <a:r>
              <a:rPr kumimoji="0" lang="en-US" sz="2400" b="1" i="0" u="none" strike="noStrike" kern="1200" cap="none" spc="0" normalizeH="0" baseline="0" noProof="0" dirty="0">
                <a:ln>
                  <a:noFill/>
                </a:ln>
                <a:solidFill>
                  <a:srgbClr val="002060"/>
                </a:solidFill>
                <a:effectLst/>
                <a:uLnTx/>
                <a:uFillTx/>
                <a:latin typeface="+mn-lt"/>
                <a:ea typeface="Tahoma" panose="020B0604030504040204" pitchFamily="34" charset="0"/>
                <a:cs typeface="Tahoma" panose="020B0604030504040204" pitchFamily="34" charset="0"/>
              </a:rPr>
              <a:t>On-Site Reviews</a:t>
            </a:r>
            <a:r>
              <a:rPr kumimoji="0" lang="en-US" sz="2400" b="0" i="0" u="none" strike="noStrike" kern="1200" cap="none" spc="0" normalizeH="0" baseline="0" noProof="0" dirty="0">
                <a:ln>
                  <a:noFill/>
                </a:ln>
                <a:solidFill>
                  <a:srgbClr val="002060"/>
                </a:solidFill>
                <a:effectLst/>
                <a:uLnTx/>
                <a:uFillTx/>
                <a:latin typeface="+mn-lt"/>
                <a:ea typeface="Tahoma" panose="020B0604030504040204" pitchFamily="34" charset="0"/>
                <a:cs typeface="Tahoma" panose="020B0604030504040204" pitchFamily="34" charset="0"/>
              </a:rPr>
              <a:t>: The subrecipient’s site is visited, the compliance questionnaire is reviewed and discussed, and findings are documented.</a:t>
            </a:r>
          </a:p>
          <a:p>
            <a:pPr marL="346075" marR="0" lvl="0" indent="-301625" algn="just" defTabSz="914400" rtl="0" eaLnBrk="1" fontAlgn="base" latinLnBrk="0" hangingPunct="1">
              <a:lnSpc>
                <a:spcPct val="100000"/>
              </a:lnSpc>
              <a:spcBef>
                <a:spcPct val="0"/>
              </a:spcBef>
              <a:spcAft>
                <a:spcPct val="0"/>
              </a:spcAft>
              <a:buClrTx/>
              <a:buSzPct val="100000"/>
              <a:buFont typeface="+mj-lt"/>
              <a:buAutoNum type="arabicPeriod"/>
              <a:tabLst/>
              <a:defRPr/>
            </a:pPr>
            <a:endParaRPr kumimoji="0" lang="en-US" sz="2400" b="0" i="0" u="none" strike="noStrike" kern="1200" cap="none" spc="0" normalizeH="0" baseline="0" noProof="0" dirty="0">
              <a:ln>
                <a:noFill/>
              </a:ln>
              <a:solidFill>
                <a:srgbClr val="002060"/>
              </a:solidFill>
              <a:effectLst/>
              <a:uLnTx/>
              <a:uFillTx/>
              <a:latin typeface="+mn-lt"/>
              <a:ea typeface="Tahoma" panose="020B0604030504040204" pitchFamily="34" charset="0"/>
              <a:cs typeface="Tahoma" panose="020B0604030504040204" pitchFamily="34" charset="0"/>
            </a:endParaRPr>
          </a:p>
          <a:p>
            <a:pPr marL="346075" marR="0" lvl="0" indent="-301625" algn="just" defTabSz="914400" rtl="0" eaLnBrk="1" fontAlgn="base" latinLnBrk="0" hangingPunct="1">
              <a:lnSpc>
                <a:spcPct val="100000"/>
              </a:lnSpc>
              <a:spcBef>
                <a:spcPct val="0"/>
              </a:spcBef>
              <a:spcAft>
                <a:spcPct val="0"/>
              </a:spcAft>
              <a:buClrTx/>
              <a:buSzPct val="100000"/>
              <a:buFont typeface="+mj-lt"/>
              <a:buAutoNum type="arabicPeriod"/>
              <a:tabLst/>
              <a:defRPr/>
            </a:pPr>
            <a:r>
              <a:rPr kumimoji="0" lang="en-US" sz="2400" b="1" i="0" u="none" strike="noStrike" kern="1200" cap="none" spc="0" normalizeH="0" baseline="0" noProof="0" dirty="0">
                <a:ln>
                  <a:noFill/>
                </a:ln>
                <a:solidFill>
                  <a:srgbClr val="002060"/>
                </a:solidFill>
                <a:effectLst/>
                <a:uLnTx/>
                <a:uFillTx/>
                <a:latin typeface="+mn-lt"/>
                <a:ea typeface="Tahoma" panose="020B0604030504040204" pitchFamily="34" charset="0"/>
                <a:cs typeface="Tahoma" panose="020B0604030504040204" pitchFamily="34" charset="0"/>
              </a:rPr>
              <a:t>Post On-site Review</a:t>
            </a:r>
            <a:r>
              <a:rPr kumimoji="0" lang="en-US" sz="2400" b="0" i="0" u="none" strike="noStrike" kern="1200" cap="none" spc="0" normalizeH="0" baseline="0" noProof="0" dirty="0">
                <a:ln>
                  <a:noFill/>
                </a:ln>
                <a:solidFill>
                  <a:srgbClr val="002060"/>
                </a:solidFill>
                <a:effectLst/>
                <a:uLnTx/>
                <a:uFillTx/>
                <a:latin typeface="+mn-lt"/>
                <a:ea typeface="Tahoma" panose="020B0604030504040204" pitchFamily="34" charset="0"/>
                <a:cs typeface="Tahoma" panose="020B0604030504040204" pitchFamily="34" charset="0"/>
              </a:rPr>
              <a:t>: If any deficiency is found, improvement opportunities are identified and assistance by INDOT is provided to meet compliance goals. A compliance letter will be emailed when the subrecipient is found in compliance. </a:t>
            </a:r>
          </a:p>
          <a:p>
            <a:pPr marL="0" indent="0">
              <a:buNone/>
            </a:pPr>
            <a:endParaRPr lang="en-US" dirty="0"/>
          </a:p>
        </p:txBody>
      </p:sp>
    </p:spTree>
    <p:extLst>
      <p:ext uri="{BB962C8B-B14F-4D97-AF65-F5344CB8AC3E}">
        <p14:creationId xmlns:p14="http://schemas.microsoft.com/office/powerpoint/2010/main" val="31256499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DDDEC1-2B9C-8597-B128-F532AE285376}"/>
              </a:ext>
            </a:extLst>
          </p:cNvPr>
          <p:cNvSpPr>
            <a:spLocks noGrp="1"/>
          </p:cNvSpPr>
          <p:nvPr>
            <p:ph type="title"/>
          </p:nvPr>
        </p:nvSpPr>
        <p:spPr/>
        <p:txBody>
          <a:bodyPr/>
          <a:lstStyle/>
          <a:p>
            <a:pPr algn="ctr"/>
            <a:r>
              <a:rPr lang="en-US" sz="4000" b="1" dirty="0">
                <a:solidFill>
                  <a:schemeClr val="tx2"/>
                </a:solidFill>
                <a:latin typeface="+mn-lt"/>
              </a:rPr>
              <a:t>Contractors’ Duty to Provide Information &amp; Records</a:t>
            </a:r>
            <a:endParaRPr lang="en-US" sz="4000" dirty="0">
              <a:latin typeface="+mn-lt"/>
            </a:endParaRPr>
          </a:p>
        </p:txBody>
      </p:sp>
      <p:sp>
        <p:nvSpPr>
          <p:cNvPr id="3" name="Content Placeholder 2">
            <a:extLst>
              <a:ext uri="{FF2B5EF4-FFF2-40B4-BE49-F238E27FC236}">
                <a16:creationId xmlns:a16="http://schemas.microsoft.com/office/drawing/2014/main" id="{1C23CD5D-F32A-6685-872D-D558D54C749C}"/>
              </a:ext>
            </a:extLst>
          </p:cNvPr>
          <p:cNvSpPr>
            <a:spLocks noGrp="1"/>
          </p:cNvSpPr>
          <p:nvPr>
            <p:ph idx="1"/>
          </p:nvPr>
        </p:nvSpPr>
        <p:spPr>
          <a:xfrm>
            <a:off x="685800" y="914400"/>
            <a:ext cx="10668000" cy="5257800"/>
          </a:xfrm>
        </p:spPr>
        <p:txBody>
          <a:bodyPr>
            <a:normAutofit fontScale="92500" lnSpcReduction="10000"/>
          </a:bodyPr>
          <a:lstStyle/>
          <a:p>
            <a:pPr marL="0" indent="0">
              <a:buNone/>
            </a:pPr>
            <a:endParaRPr lang="en-US" dirty="0"/>
          </a:p>
          <a:p>
            <a:pPr marL="0" indent="0">
              <a:buNone/>
            </a:pPr>
            <a:endParaRPr lang="en-US" dirty="0"/>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1" i="0" u="none" strike="noStrike" kern="1200" cap="none" spc="0" normalizeH="0" baseline="0" noProof="0" dirty="0">
                <a:ln>
                  <a:noFill/>
                </a:ln>
                <a:solidFill>
                  <a:srgbClr val="333399">
                    <a:lumMod val="75000"/>
                  </a:srgbClr>
                </a:solidFill>
                <a:effectLst/>
                <a:uLnTx/>
                <a:uFillTx/>
                <a:latin typeface="+mn-lt"/>
                <a:ea typeface="Tahoma" panose="020B0604030504040204" pitchFamily="34" charset="0"/>
                <a:cs typeface="Tahoma" panose="020B0604030504040204" pitchFamily="34" charset="0"/>
              </a:rPr>
              <a:t>Contractors are required to:</a:t>
            </a:r>
          </a:p>
          <a:p>
            <a:pPr marL="342900" marR="0" lvl="0" indent="-342900" algn="l" defTabSz="914400" rtl="0" eaLnBrk="1" fontAlgn="base" latinLnBrk="0" hangingPunct="1">
              <a:lnSpc>
                <a:spcPct val="100000"/>
              </a:lnSpc>
              <a:spcBef>
                <a:spcPct val="0"/>
              </a:spcBef>
              <a:spcAft>
                <a:spcPct val="0"/>
              </a:spcAft>
              <a:buClrTx/>
              <a:buSzTx/>
              <a:buFontTx/>
              <a:buAutoNum type="arabicPeriod"/>
              <a:tabLst/>
              <a:defRPr/>
            </a:pPr>
            <a:r>
              <a:rPr kumimoji="0" lang="en-US" sz="4000" b="0" i="0" u="none" strike="noStrike" kern="1200" cap="none" spc="0" normalizeH="0" baseline="0" noProof="0" dirty="0">
                <a:ln>
                  <a:noFill/>
                </a:ln>
                <a:solidFill>
                  <a:srgbClr val="333399">
                    <a:lumMod val="75000"/>
                  </a:srgbClr>
                </a:solidFill>
                <a:effectLst/>
                <a:uLnTx/>
                <a:uFillTx/>
                <a:latin typeface="+mn-lt"/>
                <a:ea typeface="Tahoma" panose="020B0604030504040204" pitchFamily="34" charset="0"/>
                <a:cs typeface="Tahoma" panose="020B0604030504040204" pitchFamily="34" charset="0"/>
              </a:rPr>
              <a:t>provide all information and reports required by federal and state directives, laws, orders, regulations and/or rules, </a:t>
            </a:r>
          </a:p>
          <a:p>
            <a:pPr marL="342900" marR="0" lvl="0" indent="-342900" algn="l" defTabSz="914400" rtl="0" eaLnBrk="1" fontAlgn="base" latinLnBrk="0" hangingPunct="1">
              <a:lnSpc>
                <a:spcPct val="100000"/>
              </a:lnSpc>
              <a:spcBef>
                <a:spcPct val="0"/>
              </a:spcBef>
              <a:spcAft>
                <a:spcPct val="0"/>
              </a:spcAft>
              <a:buClrTx/>
              <a:buSzTx/>
              <a:buFontTx/>
              <a:buAutoNum type="arabicPeriod"/>
              <a:tabLst/>
              <a:defRPr/>
            </a:pPr>
            <a:r>
              <a:rPr kumimoji="0" lang="en-US" sz="4000" b="0" i="0" u="none" strike="noStrike" kern="1200" cap="none" spc="0" normalizeH="0" baseline="0" noProof="0" dirty="0">
                <a:ln>
                  <a:noFill/>
                </a:ln>
                <a:solidFill>
                  <a:srgbClr val="333399">
                    <a:lumMod val="75000"/>
                  </a:srgbClr>
                </a:solidFill>
                <a:effectLst/>
                <a:uLnTx/>
                <a:uFillTx/>
                <a:latin typeface="+mn-lt"/>
                <a:ea typeface="Tahoma" panose="020B0604030504040204" pitchFamily="34" charset="0"/>
                <a:cs typeface="Tahoma" panose="020B0604030504040204" pitchFamily="34" charset="0"/>
              </a:rPr>
              <a:t>permit access to books, records, accounts, other sources of information, as well as facilities, as determined by INDOT or FHWA to be pertinent to ascertain Title VI compliance. </a:t>
            </a:r>
          </a:p>
          <a:p>
            <a:pPr marL="0" indent="0">
              <a:buNone/>
            </a:pPr>
            <a:endParaRPr lang="en-US" dirty="0"/>
          </a:p>
        </p:txBody>
      </p:sp>
    </p:spTree>
    <p:extLst>
      <p:ext uri="{BB962C8B-B14F-4D97-AF65-F5344CB8AC3E}">
        <p14:creationId xmlns:p14="http://schemas.microsoft.com/office/powerpoint/2010/main" val="9925919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B1945-7B8C-E2E9-8FC4-62F591330B60}"/>
              </a:ext>
            </a:extLst>
          </p:cNvPr>
          <p:cNvSpPr>
            <a:spLocks noGrp="1"/>
          </p:cNvSpPr>
          <p:nvPr>
            <p:ph type="title"/>
          </p:nvPr>
        </p:nvSpPr>
        <p:spPr/>
        <p:txBody>
          <a:bodyPr/>
          <a:lstStyle/>
          <a:p>
            <a:pPr algn="ctr"/>
            <a:br>
              <a:rPr kumimoji="0" lang="en-US" sz="4400" b="1" i="0" u="none" strike="noStrike" kern="1200" cap="none" spc="0" normalizeH="0" baseline="0" noProof="0" dirty="0">
                <a:ln>
                  <a:noFill/>
                </a:ln>
                <a:solidFill>
                  <a:schemeClr val="tx2"/>
                </a:solidFill>
                <a:effectLst>
                  <a:reflection blurRad="6350" stA="55000" endA="300" endPos="45500" dir="5400000" sy="-100000" algn="bl" rotWithShape="0"/>
                </a:effectLst>
                <a:uLnTx/>
                <a:uFillTx/>
                <a:latin typeface="Rockwell Condensed" panose="02060603050405020104" pitchFamily="18" charset="0"/>
              </a:rPr>
            </a:br>
            <a:r>
              <a:rPr lang="en-US" b="1" dirty="0">
                <a:solidFill>
                  <a:schemeClr val="tx2"/>
                </a:solidFill>
                <a:effectLst>
                  <a:reflection blurRad="6350" stA="55000" endA="300" endPos="45500" dir="5400000" sy="-100000" algn="bl" rotWithShape="0"/>
                </a:effectLst>
                <a:latin typeface="+mn-lt"/>
              </a:rPr>
              <a:t>INDOT’S Title VI Requirements</a:t>
            </a:r>
            <a:endParaRPr lang="en-US" dirty="0"/>
          </a:p>
        </p:txBody>
      </p:sp>
      <p:sp>
        <p:nvSpPr>
          <p:cNvPr id="3" name="Content Placeholder 2">
            <a:extLst>
              <a:ext uri="{FF2B5EF4-FFF2-40B4-BE49-F238E27FC236}">
                <a16:creationId xmlns:a16="http://schemas.microsoft.com/office/drawing/2014/main" id="{138EE447-665E-4A14-F010-173D500CD0B4}"/>
              </a:ext>
            </a:extLst>
          </p:cNvPr>
          <p:cNvSpPr>
            <a:spLocks noGrp="1"/>
          </p:cNvSpPr>
          <p:nvPr>
            <p:ph idx="1"/>
          </p:nvPr>
        </p:nvSpPr>
        <p:spPr>
          <a:xfrm>
            <a:off x="990600" y="914400"/>
            <a:ext cx="9601200" cy="5257800"/>
          </a:xfrm>
        </p:spPr>
        <p:txBody>
          <a:bodyPr/>
          <a:lstStyle/>
          <a:p>
            <a:pPr marL="0" indent="0">
              <a:buNone/>
            </a:pPr>
            <a:endParaRPr lang="en-US" dirty="0"/>
          </a:p>
          <a:p>
            <a:pPr marL="0" indent="0">
              <a:buNone/>
            </a:pPr>
            <a:endParaRPr lang="en-US" sz="1400" dirty="0"/>
          </a:p>
          <a:p>
            <a:pPr marL="45720" lvl="0">
              <a:spcBef>
                <a:spcPct val="20000"/>
              </a:spcBef>
              <a:spcAft>
                <a:spcPts val="300"/>
              </a:spcAft>
              <a:buClr>
                <a:srgbClr val="F14124">
                  <a:lumMod val="75000"/>
                </a:srgbClr>
              </a:buClr>
              <a:buSzPct val="130000"/>
            </a:pPr>
            <a:r>
              <a:rPr lang="en-US" sz="2800" dirty="0">
                <a:solidFill>
                  <a:srgbClr val="002060"/>
                </a:solidFill>
                <a:latin typeface="+mn-lt"/>
                <a:ea typeface="Tahoma" panose="020B0604030504040204" pitchFamily="34" charset="0"/>
                <a:cs typeface="Tahoma" panose="020B0604030504040204" pitchFamily="34" charset="0"/>
              </a:rPr>
              <a:t>The Indianapolis Department of Transportation (INDOT) is the agency responsible for administering Federal financial assistance through the Federal Highway Administration (FHWA) and Federal Transit Administration (FTA) programs in the State.</a:t>
            </a:r>
            <a:endParaRPr kumimoji="0" lang="en-US" sz="2800" i="0" u="none" strike="noStrike" kern="1200" cap="none" spc="0" normalizeH="0" baseline="0" noProof="0" dirty="0">
              <a:ln>
                <a:noFill/>
              </a:ln>
              <a:solidFill>
                <a:srgbClr val="002060"/>
              </a:solidFill>
              <a:effectLst/>
              <a:uLnTx/>
              <a:uFillTx/>
              <a:latin typeface="+mn-lt"/>
              <a:ea typeface="Tahoma" panose="020B0604030504040204" pitchFamily="34" charset="0"/>
              <a:cs typeface="Tahoma" panose="020B0604030504040204" pitchFamily="34" charset="0"/>
            </a:endParaRPr>
          </a:p>
          <a:p>
            <a:pPr marL="45720" lvl="0">
              <a:spcBef>
                <a:spcPct val="20000"/>
              </a:spcBef>
              <a:spcAft>
                <a:spcPts val="300"/>
              </a:spcAft>
              <a:buClr>
                <a:srgbClr val="F14124">
                  <a:lumMod val="75000"/>
                </a:srgbClr>
              </a:buClr>
              <a:buSzPct val="130000"/>
            </a:pPr>
            <a:r>
              <a:rPr kumimoji="0" lang="en-US" sz="2800" i="0" u="none" strike="noStrike" kern="1200" cap="none" spc="0" normalizeH="0" baseline="0" noProof="0" dirty="0">
                <a:ln>
                  <a:noFill/>
                </a:ln>
                <a:solidFill>
                  <a:srgbClr val="FF6600"/>
                </a:solidFill>
                <a:effectLst/>
                <a:uLnTx/>
                <a:uFillTx/>
                <a:latin typeface="+mn-lt"/>
                <a:ea typeface="Tahoma" panose="020B0604030504040204" pitchFamily="34" charset="0"/>
                <a:cs typeface="Tahoma" panose="020B0604030504040204" pitchFamily="34" charset="0"/>
              </a:rPr>
              <a:t>23 CFR 200.9(b)(7)</a:t>
            </a:r>
            <a:r>
              <a:rPr lang="en-US" sz="2800" dirty="0">
                <a:solidFill>
                  <a:srgbClr val="FF6600"/>
                </a:solidFill>
                <a:latin typeface="+mn-lt"/>
                <a:ea typeface="Tahoma" panose="020B0604030504040204" pitchFamily="34" charset="0"/>
                <a:cs typeface="Tahoma" panose="020B0604030504040204" pitchFamily="34" charset="0"/>
              </a:rPr>
              <a:t> requires</a:t>
            </a:r>
            <a:r>
              <a:rPr kumimoji="0" lang="en-US" sz="2800" i="0" u="none" strike="noStrike" kern="1200" cap="none" spc="0" normalizeH="0" baseline="0" noProof="0" dirty="0">
                <a:ln>
                  <a:noFill/>
                </a:ln>
                <a:solidFill>
                  <a:srgbClr val="FF6600"/>
                </a:solidFill>
                <a:effectLst/>
                <a:uLnTx/>
                <a:uFillTx/>
                <a:latin typeface="+mn-lt"/>
                <a:ea typeface="Tahoma" panose="020B0604030504040204" pitchFamily="34" charset="0"/>
                <a:cs typeface="Tahoma" panose="020B0604030504040204" pitchFamily="34" charset="0"/>
              </a:rPr>
              <a:t> </a:t>
            </a:r>
            <a:r>
              <a:rPr lang="en-US" sz="2800" noProof="0" dirty="0">
                <a:solidFill>
                  <a:srgbClr val="002060"/>
                </a:solidFill>
                <a:latin typeface="+mn-lt"/>
                <a:ea typeface="Tahoma" panose="020B0604030504040204" pitchFamily="34" charset="0"/>
                <a:cs typeface="Tahoma" panose="020B0604030504040204" pitchFamily="34" charset="0"/>
              </a:rPr>
              <a:t>IN</a:t>
            </a:r>
            <a:r>
              <a:rPr lang="en-US" sz="2800" dirty="0">
                <a:solidFill>
                  <a:srgbClr val="002060"/>
                </a:solidFill>
                <a:latin typeface="+mn-lt"/>
                <a:ea typeface="Tahoma" panose="020B0604030504040204" pitchFamily="34" charset="0"/>
                <a:cs typeface="Tahoma" panose="020B0604030504040204" pitchFamily="34" charset="0"/>
              </a:rPr>
              <a:t>DOT </a:t>
            </a:r>
            <a:r>
              <a:rPr kumimoji="0" lang="en-US" sz="2800" i="0" u="none" strike="noStrike" kern="1200" cap="none" spc="0" normalizeH="0" baseline="0" noProof="0" dirty="0">
                <a:ln>
                  <a:noFill/>
                </a:ln>
                <a:solidFill>
                  <a:srgbClr val="002060"/>
                </a:solidFill>
                <a:effectLst/>
                <a:uLnTx/>
                <a:uFillTx/>
                <a:latin typeface="+mn-lt"/>
                <a:ea typeface="Tahoma" panose="020B0604030504040204" pitchFamily="34" charset="0"/>
                <a:cs typeface="Tahoma" panose="020B0604030504040204" pitchFamily="34" charset="0"/>
              </a:rPr>
              <a:t>to conduct Title VI reviews of its subrecipients to effectively monitor compliance with Title VI/Nondiscrimination. </a:t>
            </a:r>
          </a:p>
          <a:p>
            <a:pPr marL="45720" lvl="0">
              <a:spcBef>
                <a:spcPct val="20000"/>
              </a:spcBef>
              <a:spcAft>
                <a:spcPts val="300"/>
              </a:spcAft>
              <a:buClr>
                <a:srgbClr val="F14124">
                  <a:lumMod val="75000"/>
                </a:srgbClr>
              </a:buClr>
              <a:buSzPct val="130000"/>
            </a:pPr>
            <a:r>
              <a:rPr lang="en-US" sz="2800" dirty="0">
                <a:solidFill>
                  <a:srgbClr val="FF6600"/>
                </a:solidFill>
                <a:latin typeface="+mn-lt"/>
                <a:ea typeface="Tahoma" panose="020B0604030504040204" pitchFamily="34" charset="0"/>
                <a:cs typeface="Tahoma" panose="020B0604030504040204" pitchFamily="34" charset="0"/>
              </a:rPr>
              <a:t>23 CFR 200.9(b)(9) requires  </a:t>
            </a:r>
            <a:r>
              <a:rPr lang="en-US" sz="2800" dirty="0">
                <a:solidFill>
                  <a:srgbClr val="002060"/>
                </a:solidFill>
                <a:latin typeface="+mn-lt"/>
                <a:ea typeface="Tahoma" panose="020B0604030504040204" pitchFamily="34" charset="0"/>
                <a:cs typeface="Tahoma" panose="020B0604030504040204" pitchFamily="34" charset="0"/>
              </a:rPr>
              <a:t>INDOT to conduct training on Title VI and related statutes.</a:t>
            </a:r>
          </a:p>
          <a:p>
            <a:pPr marL="0" indent="0">
              <a:buNone/>
            </a:pPr>
            <a:endParaRPr lang="en-US" dirty="0"/>
          </a:p>
        </p:txBody>
      </p:sp>
    </p:spTree>
    <p:extLst>
      <p:ext uri="{BB962C8B-B14F-4D97-AF65-F5344CB8AC3E}">
        <p14:creationId xmlns:p14="http://schemas.microsoft.com/office/powerpoint/2010/main" val="4619734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1FDDD-FDB6-3F8E-369F-1191D4836C36}"/>
              </a:ext>
            </a:extLst>
          </p:cNvPr>
          <p:cNvSpPr>
            <a:spLocks noGrp="1"/>
          </p:cNvSpPr>
          <p:nvPr>
            <p:ph type="title"/>
          </p:nvPr>
        </p:nvSpPr>
        <p:spPr>
          <a:xfrm>
            <a:off x="152400" y="0"/>
            <a:ext cx="11887200" cy="1447799"/>
          </a:xfrm>
        </p:spPr>
        <p:txBody>
          <a:bodyPr/>
          <a:lstStyle/>
          <a:p>
            <a:pPr algn="ctr"/>
            <a:br>
              <a:rPr lang="en-US" altLang="en-US" sz="4400" b="1" dirty="0">
                <a:solidFill>
                  <a:srgbClr val="3333CC"/>
                </a:solidFill>
                <a:latin typeface="+mn-lt"/>
                <a:cs typeface="Calibri Light" panose="020F0302020204030204" pitchFamily="34" charset="0"/>
              </a:rPr>
            </a:br>
            <a:r>
              <a:rPr lang="en-US" altLang="en-US" sz="4400" b="1" dirty="0">
                <a:solidFill>
                  <a:srgbClr val="3333CC"/>
                </a:solidFill>
                <a:latin typeface="+mn-lt"/>
                <a:cs typeface="Calibri Light" panose="020F0302020204030204" pitchFamily="34" charset="0"/>
              </a:rPr>
              <a:t>Quiz</a:t>
            </a:r>
            <a:br>
              <a:rPr lang="en-US" altLang="en-US" sz="4400" b="1" dirty="0">
                <a:solidFill>
                  <a:srgbClr val="3333CC"/>
                </a:solidFill>
                <a:latin typeface="+mn-lt"/>
                <a:cs typeface="Calibri Light" panose="020F0302020204030204" pitchFamily="34" charset="0"/>
              </a:rPr>
            </a:br>
            <a:endParaRPr lang="en-US" dirty="0">
              <a:solidFill>
                <a:srgbClr val="3333CC"/>
              </a:solidFill>
              <a:latin typeface="+mn-lt"/>
            </a:endParaRPr>
          </a:p>
        </p:txBody>
      </p:sp>
      <p:sp>
        <p:nvSpPr>
          <p:cNvPr id="3" name="Content Placeholder 2">
            <a:extLst>
              <a:ext uri="{FF2B5EF4-FFF2-40B4-BE49-F238E27FC236}">
                <a16:creationId xmlns:a16="http://schemas.microsoft.com/office/drawing/2014/main" id="{8B3B4F0B-8713-E86D-1F93-9CC52D5500A1}"/>
              </a:ext>
            </a:extLst>
          </p:cNvPr>
          <p:cNvSpPr>
            <a:spLocks noGrp="1"/>
          </p:cNvSpPr>
          <p:nvPr>
            <p:ph idx="1"/>
          </p:nvPr>
        </p:nvSpPr>
        <p:spPr>
          <a:xfrm>
            <a:off x="609600" y="914400"/>
            <a:ext cx="10896600" cy="5257800"/>
          </a:xfrm>
        </p:spPr>
        <p:txBody>
          <a:bodyPr>
            <a:normAutofit lnSpcReduction="10000"/>
          </a:bodyPr>
          <a:lstStyle/>
          <a:p>
            <a:pPr marL="0" indent="0" algn="ctr">
              <a:buNone/>
            </a:pPr>
            <a:r>
              <a:rPr lang="en-US" sz="3600" b="1" dirty="0">
                <a:solidFill>
                  <a:srgbClr val="333399"/>
                </a:solidFill>
                <a:latin typeface="+mn-lt"/>
              </a:rPr>
              <a:t>Wrap-up to Title VI Compliance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mn-lt"/>
                <a:ea typeface="+mn-ea"/>
                <a:cs typeface="+mn-cs"/>
              </a:rPr>
              <a:t>1.  Title VI of the Civil Rights Act of 1964, states that no person in the United States shall be excluded from participation in any programs, be denied the benefits of, or be subjected to discrimination based on what?</a:t>
            </a:r>
            <a:endParaRPr kumimoji="0" lang="en-US" sz="1800" b="0" i="0" u="none" strike="noStrike" kern="1200" cap="none" spc="0" normalizeH="0" baseline="0" noProof="0" dirty="0">
              <a:ln>
                <a:noFill/>
              </a:ln>
              <a:solidFill>
                <a:srgbClr val="000000"/>
              </a:solidFill>
              <a:effectLst/>
              <a:uLnTx/>
              <a:uFillTx/>
              <a:latin typeface="+mn-lt"/>
              <a:ea typeface="+mn-ea"/>
              <a:cs typeface="+mn-cs"/>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mn-lt"/>
                <a:ea typeface="+mn-ea"/>
                <a:cs typeface="+mn-cs"/>
              </a:rPr>
              <a:t>Religion</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mn-lt"/>
                <a:ea typeface="+mn-ea"/>
                <a:cs typeface="+mn-cs"/>
              </a:rPr>
              <a:t>Disability</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mn-lt"/>
                <a:ea typeface="+mn-ea"/>
                <a:cs typeface="+mn-cs"/>
              </a:rPr>
              <a:t>Age</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srgbClr val="FF0000"/>
                </a:solidFill>
                <a:effectLst/>
                <a:uLnTx/>
                <a:uFillTx/>
                <a:latin typeface="+mn-lt"/>
                <a:ea typeface="+mn-ea"/>
                <a:cs typeface="+mn-cs"/>
              </a:rPr>
              <a:t>Race, Color or National Origin</a:t>
            </a:r>
            <a:endParaRPr kumimoji="0" lang="en-US" sz="1800" b="0" i="0" u="none" strike="noStrike" kern="1200" cap="none" spc="0" normalizeH="0" baseline="0" noProof="0" dirty="0">
              <a:ln>
                <a:noFill/>
              </a:ln>
              <a:solidFill>
                <a:srgbClr val="FF0000"/>
              </a:solidFill>
              <a:effectLst/>
              <a:uLnTx/>
              <a:uFillTx/>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mn-lt"/>
                <a:ea typeface="+mn-ea"/>
                <a:cs typeface="+mn-cs"/>
              </a:rPr>
              <a:t> </a:t>
            </a:r>
            <a:endParaRPr kumimoji="0" lang="en-US" sz="1800" b="0" i="0" u="none" strike="noStrike" kern="1200" cap="none" spc="0" normalizeH="0" baseline="0" noProof="0" dirty="0">
              <a:ln>
                <a:noFill/>
              </a:ln>
              <a:solidFill>
                <a:srgbClr val="000000"/>
              </a:solidFill>
              <a:effectLst/>
              <a:uLnTx/>
              <a:uFillTx/>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mn-lt"/>
                <a:ea typeface="+mn-ea"/>
                <a:cs typeface="+mn-cs"/>
              </a:rPr>
              <a:t>2.  What ways can a sub-recipient disseminate Title VI information to the public?</a:t>
            </a:r>
            <a:endParaRPr kumimoji="0" lang="en-US" sz="1800" b="0" i="0" u="none" strike="noStrike" kern="1200" cap="none" spc="0" normalizeH="0" baseline="0" noProof="0" dirty="0">
              <a:ln>
                <a:noFill/>
              </a:ln>
              <a:solidFill>
                <a:srgbClr val="000000"/>
              </a:solidFill>
              <a:effectLst/>
              <a:uLnTx/>
              <a:uFillTx/>
              <a:latin typeface="+mn-lt"/>
              <a:ea typeface="+mn-ea"/>
              <a:cs typeface="+mn-cs"/>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mn-lt"/>
                <a:ea typeface="+mn-ea"/>
                <a:cs typeface="+mn-cs"/>
              </a:rPr>
              <a:t>Website and Poster</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mn-lt"/>
                <a:ea typeface="+mn-ea"/>
                <a:cs typeface="+mn-cs"/>
              </a:rPr>
              <a:t>Utility Bill</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mn-lt"/>
                <a:ea typeface="+mn-ea"/>
                <a:cs typeface="+mn-cs"/>
              </a:rPr>
              <a:t>Minority Community Newspaper, Radio and Television</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srgbClr val="FF0000"/>
                </a:solidFill>
                <a:effectLst/>
                <a:uLnTx/>
                <a:uFillTx/>
                <a:latin typeface="+mn-lt"/>
                <a:ea typeface="+mn-ea"/>
                <a:cs typeface="+mn-cs"/>
              </a:rPr>
              <a:t>All of the Above</a:t>
            </a:r>
            <a:endParaRPr kumimoji="0" lang="en-US" sz="1800" b="0" i="0" u="none" strike="noStrike" kern="1200" cap="none" spc="0" normalizeH="0" baseline="0" noProof="0" dirty="0">
              <a:ln>
                <a:noFill/>
              </a:ln>
              <a:solidFill>
                <a:srgbClr val="FF0000"/>
              </a:solidFill>
              <a:effectLst/>
              <a:uLnTx/>
              <a:uFillTx/>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mn-lt"/>
                <a:ea typeface="+mn-ea"/>
                <a:cs typeface="+mn-cs"/>
              </a:rPr>
              <a:t> </a:t>
            </a:r>
            <a:endParaRPr kumimoji="0" lang="en-US" sz="1800" b="0" i="0" u="none" strike="noStrike" kern="1200" cap="none" spc="0" normalizeH="0" baseline="0" noProof="0" dirty="0">
              <a:ln>
                <a:noFill/>
              </a:ln>
              <a:solidFill>
                <a:srgbClr val="000000"/>
              </a:solidFill>
              <a:effectLst/>
              <a:uLnTx/>
              <a:uFillTx/>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mn-lt"/>
                <a:ea typeface="+mn-ea"/>
                <a:cs typeface="+mn-cs"/>
              </a:rPr>
              <a:t>3.  Who is a Limited English Proficient (LEP) Person?</a:t>
            </a:r>
            <a:endParaRPr kumimoji="0" lang="en-US" sz="1800" b="0" i="0" u="none" strike="noStrike" kern="1200" cap="none" spc="0" normalizeH="0" baseline="0" noProof="0" dirty="0">
              <a:ln>
                <a:noFill/>
              </a:ln>
              <a:solidFill>
                <a:srgbClr val="000000"/>
              </a:solidFill>
              <a:effectLst/>
              <a:uLnTx/>
              <a:uFillTx/>
              <a:latin typeface="+mn-lt"/>
              <a:ea typeface="+mn-ea"/>
              <a:cs typeface="+mn-cs"/>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srgbClr val="FF0000"/>
                </a:solidFill>
                <a:effectLst/>
                <a:uLnTx/>
                <a:uFillTx/>
                <a:latin typeface="+mn-lt"/>
                <a:ea typeface="+mn-ea"/>
                <a:cs typeface="+mn-cs"/>
              </a:rPr>
              <a:t>A person who does not speak English as their primary language and has the limited ability to speak, write or understand English</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mn-lt"/>
                <a:ea typeface="+mn-ea"/>
                <a:cs typeface="+mn-cs"/>
              </a:rPr>
              <a:t>A person from the United States that cannot read</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mn-lt"/>
                <a:ea typeface="+mn-ea"/>
                <a:cs typeface="+mn-cs"/>
              </a:rPr>
              <a:t>A person who does not speak English at all</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mn-lt"/>
                <a:ea typeface="+mn-ea"/>
                <a:cs typeface="+mn-cs"/>
              </a:rPr>
              <a:t>All of the Above</a:t>
            </a:r>
          </a:p>
          <a:p>
            <a:pPr marL="0" indent="0">
              <a:buNone/>
            </a:pPr>
            <a:endParaRPr lang="en-US" sz="2000" b="1" dirty="0">
              <a:solidFill>
                <a:srgbClr val="333399"/>
              </a:solidFill>
              <a:latin typeface="+mn-lt"/>
            </a:endParaRPr>
          </a:p>
        </p:txBody>
      </p:sp>
    </p:spTree>
    <p:extLst>
      <p:ext uri="{BB962C8B-B14F-4D97-AF65-F5344CB8AC3E}">
        <p14:creationId xmlns:p14="http://schemas.microsoft.com/office/powerpoint/2010/main" val="2149818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A3A1F-9EC1-CFC3-D9AF-7D798B456CAA}"/>
              </a:ext>
            </a:extLst>
          </p:cNvPr>
          <p:cNvSpPr>
            <a:spLocks noGrp="1"/>
          </p:cNvSpPr>
          <p:nvPr>
            <p:ph type="title"/>
          </p:nvPr>
        </p:nvSpPr>
        <p:spPr/>
        <p:txBody>
          <a:bodyPr/>
          <a:lstStyle/>
          <a:p>
            <a:pPr algn="ctr"/>
            <a:r>
              <a:rPr lang="en-US" b="1" dirty="0"/>
              <a:t>Quiz</a:t>
            </a:r>
          </a:p>
        </p:txBody>
      </p:sp>
      <p:sp>
        <p:nvSpPr>
          <p:cNvPr id="3" name="Content Placeholder 2">
            <a:extLst>
              <a:ext uri="{FF2B5EF4-FFF2-40B4-BE49-F238E27FC236}">
                <a16:creationId xmlns:a16="http://schemas.microsoft.com/office/drawing/2014/main" id="{57A6524E-0C5D-30C0-7B2E-E577897061F6}"/>
              </a:ext>
            </a:extLst>
          </p:cNvPr>
          <p:cNvSpPr>
            <a:spLocks noGrp="1"/>
          </p:cNvSpPr>
          <p:nvPr>
            <p:ph idx="1"/>
          </p:nvPr>
        </p:nvSpPr>
        <p:spPr/>
        <p:txBody>
          <a:bodyPr>
            <a:normAutofit fontScale="92500"/>
          </a:bodyPr>
          <a:lstStyle/>
          <a:p>
            <a:pPr marL="0" indent="0" algn="ctr">
              <a:buNone/>
            </a:pPr>
            <a:r>
              <a:rPr lang="en-US" sz="3200" b="1" dirty="0">
                <a:latin typeface="+mn-lt"/>
              </a:rPr>
              <a:t>Wrap up to Title VI Compliance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500" b="1" i="0" u="none" strike="noStrike" kern="1200" cap="none" spc="0" normalizeH="0" baseline="0" noProof="0" dirty="0">
                <a:ln>
                  <a:noFill/>
                </a:ln>
                <a:solidFill>
                  <a:srgbClr val="000000"/>
                </a:solidFill>
                <a:effectLst/>
                <a:uLnTx/>
                <a:uFillTx/>
                <a:latin typeface="Tahoma" pitchFamily="34" charset="0"/>
                <a:ea typeface="+mn-ea"/>
                <a:cs typeface="+mn-cs"/>
              </a:rPr>
              <a:t>4</a:t>
            </a:r>
            <a:r>
              <a:rPr kumimoji="0" lang="en-US" sz="2400" b="1" i="0" u="none" strike="noStrike" kern="1200" cap="none" spc="0" normalizeH="0" baseline="0" noProof="0" dirty="0">
                <a:ln>
                  <a:noFill/>
                </a:ln>
                <a:solidFill>
                  <a:srgbClr val="000000"/>
                </a:solidFill>
                <a:effectLst/>
                <a:uLnTx/>
                <a:uFillTx/>
                <a:latin typeface="+mn-lt"/>
                <a:ea typeface="+mn-ea"/>
                <a:cs typeface="+mn-cs"/>
              </a:rPr>
              <a:t>.  How can you involve the public with the opportunity to provide input in a proposed project?</a:t>
            </a:r>
            <a:endParaRPr kumimoji="0" lang="en-US" sz="2400" b="0" i="0" u="none" strike="noStrike" kern="1200" cap="none" spc="0" normalizeH="0" baseline="0" noProof="0" dirty="0">
              <a:ln>
                <a:noFill/>
              </a:ln>
              <a:solidFill>
                <a:srgbClr val="000000"/>
              </a:solidFill>
              <a:effectLst/>
              <a:uLnTx/>
              <a:uFillTx/>
              <a:latin typeface="+mn-lt"/>
              <a:ea typeface="+mn-ea"/>
              <a:cs typeface="+mn-cs"/>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00000"/>
                </a:solidFill>
                <a:effectLst/>
                <a:uLnTx/>
                <a:uFillTx/>
                <a:latin typeface="+mn-lt"/>
                <a:ea typeface="+mn-ea"/>
                <a:cs typeface="+mn-cs"/>
              </a:rPr>
              <a:t>Public Meetings/Hearings in centralized locations</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00000"/>
                </a:solidFill>
                <a:effectLst/>
                <a:uLnTx/>
                <a:uFillTx/>
                <a:latin typeface="+mn-lt"/>
                <a:ea typeface="+mn-ea"/>
                <a:cs typeface="+mn-cs"/>
              </a:rPr>
              <a:t>Advertisement with Local Media Resources and Minority Newspapers</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00000"/>
                </a:solidFill>
                <a:effectLst/>
                <a:uLnTx/>
                <a:uFillTx/>
                <a:latin typeface="+mn-lt"/>
                <a:ea typeface="+mn-ea"/>
                <a:cs typeface="+mn-cs"/>
              </a:rPr>
              <a:t>Direct Mailings</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00000"/>
                </a:solidFill>
                <a:effectLst/>
                <a:uLnTx/>
                <a:uFillTx/>
                <a:latin typeface="+mn-lt"/>
                <a:ea typeface="+mn-ea"/>
                <a:cs typeface="+mn-cs"/>
              </a:rPr>
              <a:t>Public Service Announcements</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1" i="0" u="none" strike="noStrike" kern="1200" cap="none" spc="0" normalizeH="0" baseline="0" noProof="0" dirty="0">
                <a:ln>
                  <a:noFill/>
                </a:ln>
                <a:solidFill>
                  <a:srgbClr val="FF0000"/>
                </a:solidFill>
                <a:effectLst/>
                <a:uLnTx/>
                <a:uFillTx/>
                <a:latin typeface="+mn-lt"/>
                <a:ea typeface="+mn-ea"/>
                <a:cs typeface="+mn-cs"/>
              </a:rPr>
              <a:t>All of the Above</a:t>
            </a:r>
            <a:endParaRPr kumimoji="0" lang="en-US" sz="2400" b="0" i="0" u="none" strike="noStrike" kern="1200" cap="none" spc="0" normalizeH="0" baseline="0" noProof="0" dirty="0">
              <a:ln>
                <a:noFill/>
              </a:ln>
              <a:solidFill>
                <a:srgbClr val="FF0000"/>
              </a:solidFill>
              <a:effectLst/>
              <a:uLnTx/>
              <a:uFillTx/>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000000"/>
                </a:solidFill>
                <a:effectLst/>
                <a:uLnTx/>
                <a:uFillTx/>
                <a:latin typeface="+mn-lt"/>
                <a:ea typeface="+mn-ea"/>
                <a:cs typeface="+mn-cs"/>
              </a:rPr>
              <a:t> </a:t>
            </a:r>
            <a:endParaRPr kumimoji="0" lang="en-US" sz="2400" b="0" i="0" u="none" strike="noStrike" kern="1200" cap="none" spc="0" normalizeH="0" baseline="0" noProof="0" dirty="0">
              <a:ln>
                <a:noFill/>
              </a:ln>
              <a:solidFill>
                <a:srgbClr val="000000"/>
              </a:solidFill>
              <a:effectLst/>
              <a:uLnTx/>
              <a:uFillTx/>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000000"/>
                </a:solidFill>
                <a:effectLst/>
                <a:uLnTx/>
                <a:uFillTx/>
                <a:latin typeface="+mn-lt"/>
                <a:ea typeface="+mn-ea"/>
                <a:cs typeface="+mn-cs"/>
              </a:rPr>
              <a:t>5.  Subrecipients are not required to have a Title VI Coordinator.</a:t>
            </a:r>
            <a:endParaRPr kumimoji="0" lang="en-US" sz="2400" b="0" i="0" u="none" strike="noStrike" kern="1200" cap="none" spc="0" normalizeH="0" baseline="0" noProof="0" dirty="0">
              <a:ln>
                <a:noFill/>
              </a:ln>
              <a:solidFill>
                <a:srgbClr val="000000"/>
              </a:solidFill>
              <a:effectLst/>
              <a:uLnTx/>
              <a:uFillTx/>
              <a:latin typeface="+mn-lt"/>
              <a:ea typeface="+mn-ea"/>
              <a:cs typeface="+mn-cs"/>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00000"/>
                </a:solidFill>
                <a:effectLst/>
                <a:uLnTx/>
                <a:uFillTx/>
                <a:latin typeface="+mn-lt"/>
                <a:ea typeface="+mn-ea"/>
                <a:cs typeface="+mn-cs"/>
              </a:rPr>
              <a:t>True</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1" i="0" u="none" strike="noStrike" kern="1200" cap="none" spc="0" normalizeH="0" baseline="0" noProof="0" dirty="0">
                <a:ln>
                  <a:noFill/>
                </a:ln>
                <a:solidFill>
                  <a:srgbClr val="FF0000"/>
                </a:solidFill>
                <a:effectLst/>
                <a:uLnTx/>
                <a:uFillTx/>
                <a:latin typeface="+mn-lt"/>
                <a:ea typeface="+mn-ea"/>
                <a:cs typeface="+mn-cs"/>
              </a:rPr>
              <a:t>False</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FF0000"/>
              </a:solidFill>
              <a:effectLst/>
              <a:uLnTx/>
              <a:uFillTx/>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000000"/>
                </a:solidFill>
                <a:effectLst/>
                <a:uLnTx/>
                <a:uFillTx/>
                <a:latin typeface="+mn-lt"/>
                <a:ea typeface="+mn-ea"/>
                <a:cs typeface="+mn-cs"/>
              </a:rPr>
              <a:t>6.    Subrecipients are not required to submit Title VI Assurances.</a:t>
            </a:r>
            <a:endParaRPr kumimoji="0" lang="en-US" sz="2400" b="0" i="0" u="none" strike="noStrike" kern="1200" cap="none" spc="0" normalizeH="0" baseline="0" noProof="0" dirty="0">
              <a:ln>
                <a:noFill/>
              </a:ln>
              <a:solidFill>
                <a:srgbClr val="000000"/>
              </a:solidFill>
              <a:effectLst/>
              <a:uLnTx/>
              <a:uFillTx/>
              <a:latin typeface="+mn-lt"/>
              <a:ea typeface="+mn-ea"/>
              <a:cs typeface="+mn-cs"/>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1" i="0" u="none" strike="noStrike" kern="1200" cap="none" spc="0" normalizeH="0" baseline="0" noProof="0" dirty="0">
                <a:ln>
                  <a:noFill/>
                </a:ln>
                <a:solidFill>
                  <a:srgbClr val="000000"/>
                </a:solidFill>
                <a:effectLst/>
                <a:uLnTx/>
                <a:uFillTx/>
                <a:latin typeface="+mn-lt"/>
                <a:ea typeface="+mn-ea"/>
                <a:cs typeface="+mn-cs"/>
              </a:rPr>
              <a:t> </a:t>
            </a:r>
            <a:r>
              <a:rPr kumimoji="0" lang="en-US" sz="2400" b="0" i="0" u="none" strike="noStrike" kern="1200" cap="none" spc="0" normalizeH="0" baseline="0" noProof="0" dirty="0">
                <a:ln>
                  <a:noFill/>
                </a:ln>
                <a:solidFill>
                  <a:srgbClr val="000000"/>
                </a:solidFill>
                <a:effectLst/>
                <a:uLnTx/>
                <a:uFillTx/>
                <a:latin typeface="+mn-lt"/>
                <a:ea typeface="+mn-ea"/>
                <a:cs typeface="+mn-cs"/>
              </a:rPr>
              <a:t>True</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00000"/>
                </a:solidFill>
                <a:effectLst/>
                <a:uLnTx/>
                <a:uFillTx/>
                <a:latin typeface="+mn-lt"/>
                <a:ea typeface="+mn-ea"/>
                <a:cs typeface="+mn-cs"/>
              </a:rPr>
              <a:t> </a:t>
            </a:r>
            <a:r>
              <a:rPr kumimoji="0" lang="en-US" sz="2400" b="1" i="0" u="none" strike="noStrike" kern="1200" cap="none" spc="0" normalizeH="0" baseline="0" noProof="0" dirty="0">
                <a:ln>
                  <a:noFill/>
                </a:ln>
                <a:solidFill>
                  <a:srgbClr val="FF0000"/>
                </a:solidFill>
                <a:effectLst/>
                <a:uLnTx/>
                <a:uFillTx/>
                <a:latin typeface="+mn-lt"/>
                <a:ea typeface="+mn-ea"/>
                <a:cs typeface="+mn-cs"/>
              </a:rPr>
              <a:t>False</a:t>
            </a:r>
          </a:p>
          <a:p>
            <a:pPr marL="0" indent="0">
              <a:buNone/>
            </a:pPr>
            <a:endParaRPr lang="en-US" sz="2400" b="1" dirty="0">
              <a:latin typeface="+mn-lt"/>
            </a:endParaRPr>
          </a:p>
        </p:txBody>
      </p:sp>
    </p:spTree>
    <p:extLst>
      <p:ext uri="{BB962C8B-B14F-4D97-AF65-F5344CB8AC3E}">
        <p14:creationId xmlns:p14="http://schemas.microsoft.com/office/powerpoint/2010/main" val="24604650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91D7437-9246-31A1-74D7-88EEE043B7CF}"/>
              </a:ext>
            </a:extLst>
          </p:cNvPr>
          <p:cNvSpPr txBox="1"/>
          <p:nvPr/>
        </p:nvSpPr>
        <p:spPr>
          <a:xfrm>
            <a:off x="2819400" y="381000"/>
            <a:ext cx="7162800" cy="707886"/>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1" i="0" u="none" strike="noStrike" kern="1200" cap="none" spc="0" normalizeH="0" baseline="0" noProof="0" dirty="0">
                <a:ln>
                  <a:noFill/>
                </a:ln>
                <a:solidFill>
                  <a:srgbClr val="333399"/>
                </a:solidFill>
                <a:effectLst/>
                <a:uLnTx/>
                <a:uFillTx/>
                <a:latin typeface="+mn-lt"/>
                <a:ea typeface="+mn-ea"/>
                <a:cs typeface="+mn-cs"/>
              </a:rPr>
              <a:t>Title VI Contact Information</a:t>
            </a:r>
          </a:p>
        </p:txBody>
      </p:sp>
      <p:sp>
        <p:nvSpPr>
          <p:cNvPr id="5" name="TextBox 4">
            <a:extLst>
              <a:ext uri="{FF2B5EF4-FFF2-40B4-BE49-F238E27FC236}">
                <a16:creationId xmlns:a16="http://schemas.microsoft.com/office/drawing/2014/main" id="{16457C85-02A8-2840-880C-2629DB2A68F2}"/>
              </a:ext>
            </a:extLst>
          </p:cNvPr>
          <p:cNvSpPr txBox="1"/>
          <p:nvPr/>
        </p:nvSpPr>
        <p:spPr>
          <a:xfrm>
            <a:off x="1828800" y="2057400"/>
            <a:ext cx="7373038" cy="2000548"/>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400" b="1" i="0" u="none" strike="noStrike" kern="1200" cap="none" spc="0" normalizeH="0" baseline="0" noProof="0" dirty="0">
                <a:ln>
                  <a:noFill/>
                </a:ln>
                <a:solidFill>
                  <a:srgbClr val="000000"/>
                </a:solidFill>
                <a:effectLst/>
                <a:uLnTx/>
                <a:uFillTx/>
                <a:latin typeface="+mn-lt"/>
                <a:ea typeface="Verdana" pitchFamily="34" charset="0"/>
                <a:cs typeface="Times New Roman" panose="02020603050405020304" pitchFamily="18" charset="0"/>
              </a:rPr>
              <a:t>Taffanee L. Keys</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b="1" dirty="0">
                <a:effectLst/>
                <a:latin typeface="+mn-lt"/>
                <a:ea typeface="Aptos" panose="020B0004020202020204" pitchFamily="34" charset="0"/>
                <a:cs typeface="Aptos" panose="020B0004020202020204" pitchFamily="34" charset="0"/>
              </a:rPr>
              <a:t>Contract Compliance Attorney </a:t>
            </a:r>
            <a:endParaRPr kumimoji="0" lang="en-US" altLang="en-US" sz="2800" b="1" i="0" u="none" strike="noStrike" kern="1200" cap="none" spc="0" normalizeH="0" baseline="0" noProof="0" dirty="0">
              <a:ln>
                <a:noFill/>
              </a:ln>
              <a:effectLst/>
              <a:uLnTx/>
              <a:uFillTx/>
              <a:latin typeface="+mn-lt"/>
              <a:ea typeface="Verdana" pitchFamily="34"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400" b="1" i="0" u="none" strike="noStrike" kern="1200" cap="none" spc="0" normalizeH="0" baseline="0" noProof="0" dirty="0">
                <a:ln>
                  <a:noFill/>
                </a:ln>
                <a:solidFill>
                  <a:srgbClr val="000000"/>
                </a:solidFill>
                <a:effectLst/>
                <a:uLnTx/>
                <a:uFillTx/>
                <a:latin typeface="+mn-lt"/>
                <a:ea typeface="Verdana" pitchFamily="34" charset="0"/>
                <a:cs typeface="Times New Roman" panose="02020603050405020304" pitchFamily="18" charset="0"/>
              </a:rPr>
              <a:t>Prequalification Division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400" b="1" i="0" u="none" strike="noStrike" kern="1200" cap="none" spc="0" normalizeH="0" baseline="0" noProof="0" dirty="0">
                <a:ln>
                  <a:noFill/>
                </a:ln>
                <a:solidFill>
                  <a:srgbClr val="0070C0"/>
                </a:solidFill>
                <a:effectLst/>
                <a:uLnTx/>
                <a:uFillTx/>
                <a:latin typeface="+mn-lt"/>
                <a:ea typeface="Verdana"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tkeys@indot.in.gov</a:t>
            </a:r>
            <a:r>
              <a:rPr kumimoji="0" lang="en-US" altLang="en-US" sz="2400" b="1" i="0" u="none" strike="noStrike" kern="1200" cap="none" spc="0" normalizeH="0" baseline="0" noProof="0" dirty="0">
                <a:ln>
                  <a:noFill/>
                </a:ln>
                <a:solidFill>
                  <a:srgbClr val="0070C0"/>
                </a:solidFill>
                <a:effectLst/>
                <a:uLnTx/>
                <a:uFillTx/>
                <a:latin typeface="+mn-lt"/>
                <a:ea typeface="Verdana" pitchFamily="34" charset="0"/>
                <a:cs typeface="Times New Roman" panose="02020603050405020304" pitchFamily="18" charset="0"/>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400" b="1" i="0" u="none" strike="noStrike" kern="1200" cap="none" spc="0" normalizeH="0" baseline="0" noProof="0" dirty="0">
                <a:ln>
                  <a:noFill/>
                </a:ln>
                <a:solidFill>
                  <a:srgbClr val="000000"/>
                </a:solidFill>
                <a:effectLst/>
                <a:uLnTx/>
                <a:uFillTx/>
                <a:latin typeface="+mn-lt"/>
                <a:ea typeface="Verdana" pitchFamily="34" charset="0"/>
                <a:cs typeface="Times New Roman" panose="02020603050405020304" pitchFamily="18" charset="0"/>
              </a:rPr>
              <a:t>               317-941-451</a:t>
            </a:r>
            <a:r>
              <a:rPr kumimoji="0" lang="en-US" altLang="en-US" sz="2400" b="1" i="0" u="none" strike="noStrike" kern="1200" cap="none" spc="0" normalizeH="0" baseline="0" noProof="0" dirty="0">
                <a:ln>
                  <a:noFill/>
                </a:ln>
                <a:solidFill>
                  <a:srgbClr val="FFFFFF"/>
                </a:solidFill>
                <a:effectLst/>
                <a:uLnTx/>
                <a:uFillTx/>
                <a:latin typeface="+mn-lt"/>
                <a:ea typeface="Verdana" pitchFamily="34" charset="0"/>
                <a:cs typeface="Times New Roman" panose="02020603050405020304" pitchFamily="18" charset="0"/>
              </a:rPr>
              <a:t>s </a:t>
            </a:r>
            <a:r>
              <a:rPr kumimoji="0" lang="en-US" altLang="en-US" sz="1600" b="0" i="0" u="none" strike="noStrike" kern="1200" cap="none" spc="0" normalizeH="0" baseline="0" noProof="0" dirty="0">
                <a:ln>
                  <a:noFill/>
                </a:ln>
                <a:solidFill>
                  <a:srgbClr val="FFFFFF"/>
                </a:solidFill>
                <a:effectLst/>
                <a:uLnTx/>
                <a:uFillTx/>
                <a:latin typeface="Times New Roman" panose="02020603050405020304" pitchFamily="18" charset="0"/>
                <a:ea typeface="Verdana" pitchFamily="34" charset="0"/>
                <a:cs typeface="Times New Roman" panose="02020603050405020304" pitchFamily="18" charset="0"/>
              </a:rPr>
              <a:t>or concerns </a:t>
            </a:r>
            <a:endParaRPr lang="en-US" dirty="0"/>
          </a:p>
        </p:txBody>
      </p:sp>
    </p:spTree>
    <p:extLst>
      <p:ext uri="{BB962C8B-B14F-4D97-AF65-F5344CB8AC3E}">
        <p14:creationId xmlns:p14="http://schemas.microsoft.com/office/powerpoint/2010/main" val="1747212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74C777-9E4F-9A52-1AAA-3E548BBDA7DF}"/>
              </a:ext>
            </a:extLst>
          </p:cNvPr>
          <p:cNvSpPr>
            <a:spLocks noGrp="1"/>
          </p:cNvSpPr>
          <p:nvPr>
            <p:ph type="title"/>
          </p:nvPr>
        </p:nvSpPr>
        <p:spPr>
          <a:xfrm>
            <a:off x="152400" y="-1"/>
            <a:ext cx="11887200" cy="1667797"/>
          </a:xfrm>
        </p:spPr>
        <p:txBody>
          <a:bodyPr/>
          <a:lstStyle/>
          <a:p>
            <a:pPr algn="ctr"/>
            <a:br>
              <a:rPr lang="en-US" sz="4400" dirty="0">
                <a:effectLst/>
                <a:latin typeface="Rockwell Condensed" panose="02060603050405020104" pitchFamily="18" charset="0"/>
                <a:cs typeface="Times New Roman" panose="02020603050405020304" pitchFamily="18" charset="0"/>
              </a:rPr>
            </a:br>
            <a:br>
              <a:rPr lang="en-US" sz="4400" dirty="0">
                <a:effectLst/>
                <a:latin typeface="Rockwell Condensed" panose="02060603050405020104" pitchFamily="18" charset="0"/>
                <a:cs typeface="Times New Roman" panose="02020603050405020304" pitchFamily="18" charset="0"/>
              </a:rPr>
            </a:br>
            <a:r>
              <a:rPr lang="en-US" sz="5400" b="1" dirty="0">
                <a:solidFill>
                  <a:srgbClr val="3333CC"/>
                </a:solidFill>
                <a:effectLst/>
                <a:latin typeface="+mn-lt"/>
                <a:cs typeface="Times New Roman" panose="02020603050405020304" pitchFamily="18" charset="0"/>
              </a:rPr>
              <a:t>What is Title VI?</a:t>
            </a:r>
            <a:br>
              <a:rPr lang="en-US" sz="5400" b="1" dirty="0">
                <a:latin typeface="+mn-lt"/>
              </a:rPr>
            </a:br>
            <a:endParaRPr lang="en-US" sz="5400" b="1" dirty="0">
              <a:latin typeface="+mn-lt"/>
            </a:endParaRPr>
          </a:p>
        </p:txBody>
      </p:sp>
      <p:sp>
        <p:nvSpPr>
          <p:cNvPr id="3" name="Content Placeholder 2">
            <a:extLst>
              <a:ext uri="{FF2B5EF4-FFF2-40B4-BE49-F238E27FC236}">
                <a16:creationId xmlns:a16="http://schemas.microsoft.com/office/drawing/2014/main" id="{00D0CEE6-7933-1AE7-741E-027A9B4D793B}"/>
              </a:ext>
            </a:extLst>
          </p:cNvPr>
          <p:cNvSpPr>
            <a:spLocks noGrp="1"/>
          </p:cNvSpPr>
          <p:nvPr>
            <p:ph idx="1"/>
          </p:nvPr>
        </p:nvSpPr>
        <p:spPr>
          <a:xfrm>
            <a:off x="990600" y="990600"/>
            <a:ext cx="9296400" cy="5181600"/>
          </a:xfrm>
        </p:spPr>
        <p:txBody>
          <a:bodyPr/>
          <a:lstStyle/>
          <a:p>
            <a:pPr marL="45720" marR="0" lvl="0" indent="0" algn="l" defTabSz="914400" rtl="0" eaLnBrk="1" fontAlgn="base" latinLnBrk="0" hangingPunct="1">
              <a:lnSpc>
                <a:spcPct val="100000"/>
              </a:lnSpc>
              <a:spcBef>
                <a:spcPct val="20000"/>
              </a:spcBef>
              <a:spcAft>
                <a:spcPts val="300"/>
              </a:spcAft>
              <a:buClr>
                <a:srgbClr val="F14124">
                  <a:lumMod val="75000"/>
                </a:srgbClr>
              </a:buClr>
              <a:buSzPct val="130000"/>
              <a:buFontTx/>
              <a:buNone/>
              <a:tabLst/>
              <a:defRPr/>
            </a:pPr>
            <a:r>
              <a:rPr kumimoji="0" lang="en-US"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Title VI of the Civil Rights Act of 1964 (42 U.S. Code 2000d)</a:t>
            </a:r>
          </a:p>
          <a:p>
            <a:pPr marL="45720" marR="0" lvl="0" indent="0" algn="l" defTabSz="914400" rtl="0" eaLnBrk="1" fontAlgn="base" latinLnBrk="0" hangingPunct="1">
              <a:lnSpc>
                <a:spcPct val="100000"/>
              </a:lnSpc>
              <a:spcBef>
                <a:spcPct val="20000"/>
              </a:spcBef>
              <a:spcAft>
                <a:spcPts val="300"/>
              </a:spcAft>
              <a:buClr>
                <a:srgbClr val="F14124">
                  <a:lumMod val="75000"/>
                </a:srgbClr>
              </a:buClr>
              <a:buSzPct val="130000"/>
              <a:buFontTx/>
              <a:buNone/>
              <a:tabLst/>
              <a:defRPr/>
            </a:pPr>
            <a:endParaRPr kumimoji="0" lang="en-US" sz="24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endParaRPr>
          </a:p>
          <a:p>
            <a:pPr marL="45720" marR="0" lvl="0" indent="0" algn="l" defTabSz="914400" rtl="0" eaLnBrk="1" fontAlgn="base" latinLnBrk="0" hangingPunct="1">
              <a:lnSpc>
                <a:spcPct val="100000"/>
              </a:lnSpc>
              <a:spcBef>
                <a:spcPct val="20000"/>
              </a:spcBef>
              <a:spcAft>
                <a:spcPts val="300"/>
              </a:spcAft>
              <a:buClr>
                <a:srgbClr val="F14124">
                  <a:lumMod val="75000"/>
                </a:srgbClr>
              </a:buClr>
              <a:buSzPct val="130000"/>
              <a:buFontTx/>
              <a:buNone/>
              <a:tabLst/>
              <a:defRPr/>
            </a:pPr>
            <a:r>
              <a:rPr kumimoji="0" lang="en-US" sz="24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“No </a:t>
            </a:r>
            <a:r>
              <a:rPr kumimoji="0" lang="en-US" sz="24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person</a:t>
            </a:r>
            <a:r>
              <a:rPr kumimoji="0" lang="en-US" sz="24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in the United States shall, on the grounds of </a:t>
            </a:r>
            <a:r>
              <a:rPr kumimoji="0" lang="en-US" sz="24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race, color, or national origin</a:t>
            </a:r>
            <a:r>
              <a:rPr kumimoji="0" lang="en-US" sz="24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be excluded from participation in, be denied the benefits of, or be subjected to discrimination under any </a:t>
            </a:r>
            <a:r>
              <a:rPr kumimoji="0" lang="en-US" sz="24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program or activity </a:t>
            </a:r>
            <a:r>
              <a:rPr kumimoji="0" lang="en-US" sz="24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receiving </a:t>
            </a:r>
            <a:r>
              <a:rPr kumimoji="0" lang="en-US" sz="24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Federal financial assistance</a:t>
            </a:r>
            <a:r>
              <a:rPr kumimoji="0" lang="en-US" sz="24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a:t>
            </a:r>
          </a:p>
          <a:p>
            <a:pPr marL="45720" marR="0" lvl="0" indent="0" algn="l" defTabSz="914400" rtl="0" eaLnBrk="1" fontAlgn="base" latinLnBrk="0" hangingPunct="1">
              <a:lnSpc>
                <a:spcPct val="100000"/>
              </a:lnSpc>
              <a:spcBef>
                <a:spcPct val="20000"/>
              </a:spcBef>
              <a:spcAft>
                <a:spcPts val="300"/>
              </a:spcAft>
              <a:buClr>
                <a:srgbClr val="F14124">
                  <a:lumMod val="75000"/>
                </a:srgbClr>
              </a:buClr>
              <a:buSzPct val="130000"/>
              <a:buFontTx/>
              <a:buNone/>
              <a:tabLst/>
              <a:defRPr/>
            </a:pPr>
            <a:endParaRPr kumimoji="0" lang="en-US" sz="20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endParaRPr>
          </a:p>
          <a:p>
            <a:pPr marL="45720" marR="0" lvl="0" indent="0" algn="l" defTabSz="914400" rtl="0" eaLnBrk="1" fontAlgn="base" latinLnBrk="0" hangingPunct="1">
              <a:lnSpc>
                <a:spcPct val="100000"/>
              </a:lnSpc>
              <a:spcBef>
                <a:spcPct val="20000"/>
              </a:spcBef>
              <a:spcAft>
                <a:spcPts val="300"/>
              </a:spcAft>
              <a:buClr>
                <a:srgbClr val="F14124">
                  <a:lumMod val="75000"/>
                </a:srgbClr>
              </a:buClr>
              <a:buSzPct val="130000"/>
              <a:buFontTx/>
              <a:buNone/>
              <a:tabLst/>
              <a:defRPr/>
            </a:pPr>
            <a:endParaRPr kumimoji="0" lang="en-US" sz="2000" b="1"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Verdana" panose="020B0604030504040204" pitchFamily="34" charset="0"/>
              <a:cs typeface="Times New Roman" panose="02020603050405020304" pitchFamily="18" charset="0"/>
            </a:endParaRPr>
          </a:p>
          <a:p>
            <a:pPr marL="45720" marR="0" lvl="0" indent="0" algn="l" defTabSz="914400" rtl="0" eaLnBrk="1" fontAlgn="base" latinLnBrk="0" hangingPunct="1">
              <a:lnSpc>
                <a:spcPct val="100000"/>
              </a:lnSpc>
              <a:spcBef>
                <a:spcPct val="20000"/>
              </a:spcBef>
              <a:spcAft>
                <a:spcPts val="300"/>
              </a:spcAft>
              <a:buClr>
                <a:srgbClr val="F14124">
                  <a:lumMod val="75000"/>
                </a:srgbClr>
              </a:buClr>
              <a:buSzPct val="130000"/>
              <a:buFontTx/>
              <a:buNone/>
              <a:tabLst/>
              <a:defRPr/>
            </a:pPr>
            <a:endParaRPr kumimoji="0" lang="en-US" sz="1600" b="1" i="0" u="none" strike="noStrike" kern="1200" cap="none" spc="0" normalizeH="0" baseline="0" noProof="0" dirty="0">
              <a:ln>
                <a:noFill/>
              </a:ln>
              <a:solidFill>
                <a:prstClr val="black">
                  <a:lumMod val="75000"/>
                  <a:lumOff val="25000"/>
                </a:prstClr>
              </a:solidFill>
              <a:effectLst/>
              <a:uLnTx/>
              <a:uFillTx/>
              <a:latin typeface="Tahoma"/>
              <a:ea typeface="Verdana" panose="020B0604030504040204" pitchFamily="34" charset="0"/>
              <a:cs typeface="Times New Roman" panose="02020603050405020304" pitchFamily="18" charset="0"/>
            </a:endParaRPr>
          </a:p>
          <a:p>
            <a:pPr marL="45720" marR="0" lvl="0" indent="0" algn="l" defTabSz="914400" rtl="0" eaLnBrk="1" fontAlgn="base" latinLnBrk="0" hangingPunct="1">
              <a:lnSpc>
                <a:spcPct val="100000"/>
              </a:lnSpc>
              <a:spcBef>
                <a:spcPct val="20000"/>
              </a:spcBef>
              <a:spcAft>
                <a:spcPts val="300"/>
              </a:spcAft>
              <a:buClr>
                <a:srgbClr val="F14124">
                  <a:lumMod val="75000"/>
                </a:srgbClr>
              </a:buClr>
              <a:buSzPct val="130000"/>
              <a:buFontTx/>
              <a:buNone/>
              <a:tabLst/>
              <a:defRPr/>
            </a:pPr>
            <a:endParaRPr kumimoji="0" lang="en-US" sz="1600" b="1" i="0" u="none" strike="noStrike" kern="1200" cap="none" spc="0" normalizeH="0" baseline="0" noProof="0" dirty="0">
              <a:ln>
                <a:noFill/>
              </a:ln>
              <a:solidFill>
                <a:prstClr val="black">
                  <a:lumMod val="75000"/>
                  <a:lumOff val="25000"/>
                </a:prstClr>
              </a:solidFill>
              <a:effectLst/>
              <a:uLnTx/>
              <a:uFillTx/>
              <a:latin typeface="Tahoma"/>
              <a:ea typeface="Verdana" panose="020B0604030504040204" pitchFamily="34" charset="0"/>
              <a:cs typeface="Times New Roman" panose="02020603050405020304" pitchFamily="18" charset="0"/>
            </a:endParaRPr>
          </a:p>
          <a:p>
            <a:pPr marL="45720" marR="0" lvl="0" indent="0" defTabSz="914400" rtl="0" eaLnBrk="1" fontAlgn="base" latinLnBrk="0" hangingPunct="1">
              <a:lnSpc>
                <a:spcPct val="100000"/>
              </a:lnSpc>
              <a:spcBef>
                <a:spcPts val="0"/>
              </a:spcBef>
              <a:buClr>
                <a:srgbClr val="F14124">
                  <a:lumMod val="75000"/>
                </a:srgbClr>
              </a:buClr>
              <a:buSzPct val="130000"/>
              <a:buFontTx/>
              <a:buNone/>
              <a:tabLst/>
              <a:defRPr/>
            </a:pPr>
            <a:r>
              <a:rPr kumimoji="0" lang="en-US" sz="2400" b="1" i="0" u="none" strike="noStrike" kern="1200" cap="none" spc="0" normalizeH="0" baseline="0" noProof="0" dirty="0">
                <a:ln>
                  <a:noFill/>
                </a:ln>
                <a:solidFill>
                  <a:prstClr val="black">
                    <a:lumMod val="75000"/>
                    <a:lumOff val="25000"/>
                  </a:prstClr>
                </a:solidFill>
                <a:effectLst/>
                <a:uLnTx/>
                <a:uFillTx/>
                <a:latin typeface="+mn-lt"/>
                <a:ea typeface="Verdana" panose="020B0604030504040204" pitchFamily="34" charset="0"/>
                <a:cs typeface="Times New Roman" panose="02020603050405020304" pitchFamily="18" charset="0"/>
              </a:rPr>
              <a:t>     Ethnicity			Complexion		Origin or</a:t>
            </a:r>
          </a:p>
          <a:p>
            <a:pPr marL="45720" marR="0" lvl="0" indent="0" defTabSz="914400" rtl="0" eaLnBrk="1" fontAlgn="base" latinLnBrk="0" hangingPunct="1">
              <a:lnSpc>
                <a:spcPct val="100000"/>
              </a:lnSpc>
              <a:spcBef>
                <a:spcPts val="0"/>
              </a:spcBef>
              <a:buClr>
                <a:srgbClr val="F14124">
                  <a:lumMod val="75000"/>
                </a:srgbClr>
              </a:buClr>
              <a:buSzPct val="130000"/>
              <a:buFontTx/>
              <a:buNone/>
              <a:tabLst/>
              <a:defRPr/>
            </a:pPr>
            <a:r>
              <a:rPr kumimoji="0" lang="en-US" sz="2400" b="1" i="0" u="none" strike="noStrike" kern="1200" cap="none" spc="0" normalizeH="0" baseline="0" noProof="0" dirty="0">
                <a:ln>
                  <a:noFill/>
                </a:ln>
                <a:solidFill>
                  <a:prstClr val="black">
                    <a:lumMod val="75000"/>
                    <a:lumOff val="25000"/>
                  </a:prstClr>
                </a:solidFill>
                <a:effectLst/>
                <a:uLnTx/>
                <a:uFillTx/>
                <a:latin typeface="+mn-lt"/>
                <a:ea typeface="Verdana" panose="020B0604030504040204" pitchFamily="34" charset="0"/>
                <a:cs typeface="Times New Roman" panose="02020603050405020304" pitchFamily="18" charset="0"/>
              </a:rPr>
              <a:t>							perceived origin</a:t>
            </a:r>
          </a:p>
          <a:p>
            <a:pPr marL="45720" marR="0" lvl="0" indent="0" defTabSz="914400" rtl="0" eaLnBrk="1" fontAlgn="base" latinLnBrk="0" hangingPunct="1">
              <a:lnSpc>
                <a:spcPct val="100000"/>
              </a:lnSpc>
              <a:spcBef>
                <a:spcPts val="0"/>
              </a:spcBef>
              <a:buClr>
                <a:srgbClr val="F14124">
                  <a:lumMod val="75000"/>
                </a:srgbClr>
              </a:buClr>
              <a:buSzPct val="130000"/>
              <a:buFontTx/>
              <a:buNone/>
              <a:tabLst/>
              <a:defRPr/>
            </a:pPr>
            <a:r>
              <a:rPr kumimoji="0" lang="en-US" sz="2400" b="1" i="0" u="none" strike="noStrike" kern="1200" cap="none" spc="0" normalizeH="0" baseline="0" noProof="0" dirty="0">
                <a:ln>
                  <a:noFill/>
                </a:ln>
                <a:solidFill>
                  <a:prstClr val="black">
                    <a:lumMod val="75000"/>
                    <a:lumOff val="25000"/>
                  </a:prstClr>
                </a:solidFill>
                <a:effectLst/>
                <a:uLnTx/>
                <a:uFillTx/>
                <a:latin typeface="+mn-lt"/>
                <a:ea typeface="Verdana" panose="020B0604030504040204" pitchFamily="34" charset="0"/>
                <a:cs typeface="Times New Roman" panose="02020603050405020304" pitchFamily="18" charset="0"/>
              </a:rPr>
              <a:t>							foreign country </a:t>
            </a:r>
            <a:r>
              <a:rPr kumimoji="0" lang="en-US" sz="2400" b="1" i="0" u="none" strike="noStrike" kern="1200" cap="none" spc="0" normalizeH="0" baseline="0" noProof="0" dirty="0">
                <a:ln>
                  <a:noFill/>
                </a:ln>
                <a:solidFill>
                  <a:srgbClr val="FF0000"/>
                </a:solidFill>
                <a:effectLst/>
                <a:uLnTx/>
                <a:uFillTx/>
                <a:latin typeface="+mn-lt"/>
                <a:ea typeface="Verdana" panose="020B0604030504040204" pitchFamily="34" charset="0"/>
                <a:cs typeface="Times New Roman" panose="02020603050405020304" pitchFamily="18" charset="0"/>
              </a:rPr>
              <a:t>(LEP)</a:t>
            </a:r>
          </a:p>
          <a:p>
            <a:pPr marL="0" indent="0">
              <a:buNone/>
            </a:pPr>
            <a:endParaRPr lang="en-US" dirty="0"/>
          </a:p>
        </p:txBody>
      </p:sp>
      <p:pic>
        <p:nvPicPr>
          <p:cNvPr id="4" name="Picture 3">
            <a:extLst>
              <a:ext uri="{FF2B5EF4-FFF2-40B4-BE49-F238E27FC236}">
                <a16:creationId xmlns:a16="http://schemas.microsoft.com/office/drawing/2014/main" id="{FEBA4CD5-A5D4-225D-F2F2-4795EE239AB3}"/>
              </a:ext>
            </a:extLst>
          </p:cNvPr>
          <p:cNvPicPr>
            <a:picLocks noChangeAspect="1"/>
          </p:cNvPicPr>
          <p:nvPr/>
        </p:nvPicPr>
        <p:blipFill>
          <a:blip r:embed="rId2"/>
          <a:stretch>
            <a:fillRect/>
          </a:stretch>
        </p:blipFill>
        <p:spPr>
          <a:xfrm>
            <a:off x="1143000" y="3124200"/>
            <a:ext cx="8305800" cy="2066003"/>
          </a:xfrm>
          <a:prstGeom prst="rect">
            <a:avLst/>
          </a:prstGeom>
        </p:spPr>
      </p:pic>
    </p:spTree>
    <p:extLst>
      <p:ext uri="{BB962C8B-B14F-4D97-AF65-F5344CB8AC3E}">
        <p14:creationId xmlns:p14="http://schemas.microsoft.com/office/powerpoint/2010/main" val="13041015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32E13-15A5-C957-432F-856D10BE7E8C}"/>
              </a:ext>
            </a:extLst>
          </p:cNvPr>
          <p:cNvSpPr>
            <a:spLocks noGrp="1"/>
          </p:cNvSpPr>
          <p:nvPr>
            <p:ph type="title"/>
          </p:nvPr>
        </p:nvSpPr>
        <p:spPr>
          <a:xfrm>
            <a:off x="152400" y="-533400"/>
            <a:ext cx="11887200" cy="1981200"/>
          </a:xfrm>
        </p:spPr>
        <p:txBody>
          <a:bodyPr/>
          <a:lstStyle/>
          <a:p>
            <a:pPr marL="0" marR="0" lvl="0" indent="0" algn="ctr" defTabSz="914400" rtl="0" eaLnBrk="1" fontAlgn="base" latinLnBrk="0" hangingPunct="1">
              <a:lnSpc>
                <a:spcPct val="100000"/>
              </a:lnSpc>
              <a:spcBef>
                <a:spcPct val="0"/>
              </a:spcBef>
              <a:spcAft>
                <a:spcPct val="0"/>
              </a:spcAft>
              <a:tabLst/>
              <a:defRPr/>
            </a:pPr>
            <a:r>
              <a:rPr kumimoji="0" lang="en-US" sz="4800" b="1" i="0" u="none" strike="noStrike" kern="1200" cap="none" spc="0" normalizeH="0" baseline="0" noProof="0" dirty="0">
                <a:ln>
                  <a:noFill/>
                </a:ln>
                <a:solidFill>
                  <a:srgbClr val="3333CC"/>
                </a:solidFill>
                <a:effectLst/>
                <a:uLnTx/>
                <a:uFillTx/>
                <a:latin typeface="Calibri" panose="020F0502020204030204" pitchFamily="34" charset="0"/>
                <a:ea typeface="+mn-ea"/>
                <a:cs typeface="Calibri" panose="020F0502020204030204" pitchFamily="34" charset="0"/>
              </a:rPr>
              <a:t>Statutory and Regulatory Authorities</a:t>
            </a:r>
            <a:br>
              <a:rPr kumimoji="0" lang="en-US" sz="4000" b="0" i="0" u="none" strike="noStrike" kern="1200" cap="none" spc="0" normalizeH="0" baseline="0" noProof="0" dirty="0">
                <a:ln>
                  <a:noFill/>
                </a:ln>
                <a:solidFill>
                  <a:srgbClr val="000000"/>
                </a:solidFill>
                <a:effectLst/>
                <a:uLnTx/>
                <a:uFillTx/>
                <a:latin typeface="Rockwell Condensed" panose="02060603050405020104" pitchFamily="18" charset="0"/>
                <a:ea typeface="+mn-ea"/>
                <a:cs typeface="+mn-cs"/>
              </a:rPr>
            </a:br>
            <a:endParaRPr lang="en-US" dirty="0"/>
          </a:p>
        </p:txBody>
      </p:sp>
      <p:sp>
        <p:nvSpPr>
          <p:cNvPr id="3" name="Content Placeholder 2">
            <a:extLst>
              <a:ext uri="{FF2B5EF4-FFF2-40B4-BE49-F238E27FC236}">
                <a16:creationId xmlns:a16="http://schemas.microsoft.com/office/drawing/2014/main" id="{658D14FA-0541-17BE-4429-DAEC799EDEDE}"/>
              </a:ext>
            </a:extLst>
          </p:cNvPr>
          <p:cNvSpPr>
            <a:spLocks noGrp="1"/>
          </p:cNvSpPr>
          <p:nvPr>
            <p:ph idx="1"/>
          </p:nvPr>
        </p:nvSpPr>
        <p:spPr>
          <a:xfrm>
            <a:off x="1066800" y="1219200"/>
            <a:ext cx="9601200" cy="5257800"/>
          </a:xfrm>
        </p:spPr>
        <p:txBody>
          <a:bodyPr>
            <a:normAutofit fontScale="85000" lnSpcReduction="20000"/>
          </a:bodyPr>
          <a:lstStyle/>
          <a:p>
            <a:pPr>
              <a:buClrTx/>
              <a:buFont typeface="Arial" panose="020B0604020202020204" pitchFamily="34" charset="0"/>
              <a:buChar char="•"/>
            </a:pPr>
            <a:r>
              <a:rPr lang="en-US" sz="2800" b="1" dirty="0">
                <a:solidFill>
                  <a:srgbClr val="002060"/>
                </a:solidFill>
                <a:latin typeface="+mn-lt"/>
                <a:cs typeface="Times New Roman" panose="02020603050405020304" pitchFamily="18" charset="0"/>
              </a:rPr>
              <a:t>Title VI of the Civil Rights Act of 1964</a:t>
            </a:r>
            <a:r>
              <a:rPr lang="en-US" sz="2800" dirty="0">
                <a:solidFill>
                  <a:srgbClr val="002060"/>
                </a:solidFill>
                <a:latin typeface="+mn-lt"/>
                <a:cs typeface="Times New Roman" panose="02020603050405020304" pitchFamily="18" charset="0"/>
              </a:rPr>
              <a:t> is a federal law that protects individuals, groups, and organizations from discrimination on the basis of </a:t>
            </a:r>
            <a:r>
              <a:rPr lang="en-US" sz="2800" b="1" dirty="0">
                <a:solidFill>
                  <a:srgbClr val="002060"/>
                </a:solidFill>
                <a:latin typeface="+mn-lt"/>
                <a:cs typeface="Times New Roman" panose="02020603050405020304" pitchFamily="18" charset="0"/>
              </a:rPr>
              <a:t>race, color or national origin </a:t>
            </a:r>
            <a:r>
              <a:rPr lang="en-US" sz="2800" dirty="0">
                <a:solidFill>
                  <a:srgbClr val="002060"/>
                </a:solidFill>
                <a:latin typeface="+mn-lt"/>
                <a:cs typeface="Times New Roman" panose="02020603050405020304" pitchFamily="18" charset="0"/>
              </a:rPr>
              <a:t>in federally assisted programs and activities. (</a:t>
            </a:r>
            <a:r>
              <a:rPr lang="en-US" sz="2800" b="1" dirty="0">
                <a:solidFill>
                  <a:srgbClr val="002060"/>
                </a:solidFill>
                <a:latin typeface="+mn-lt"/>
                <a:cs typeface="Times New Roman" panose="02020603050405020304" pitchFamily="18" charset="0"/>
              </a:rPr>
              <a:t>42 U.S.C. 2000d</a:t>
            </a:r>
            <a:r>
              <a:rPr lang="en-US" sz="2800" dirty="0">
                <a:solidFill>
                  <a:srgbClr val="002060"/>
                </a:solidFill>
                <a:latin typeface="+mn-lt"/>
                <a:cs typeface="Times New Roman" panose="02020603050405020304" pitchFamily="18" charset="0"/>
              </a:rPr>
              <a:t>)</a:t>
            </a:r>
          </a:p>
          <a:p>
            <a:pPr>
              <a:buClrTx/>
              <a:buFont typeface="Arial" panose="020B0604020202020204" pitchFamily="34" charset="0"/>
              <a:buChar char="•"/>
            </a:pPr>
            <a:r>
              <a:rPr lang="en-US" sz="2800" b="1" dirty="0">
                <a:solidFill>
                  <a:srgbClr val="002060"/>
                </a:solidFill>
                <a:latin typeface="+mn-lt"/>
                <a:cs typeface="Times New Roman" panose="02020603050405020304" pitchFamily="18" charset="0"/>
              </a:rPr>
              <a:t>The Civil Rights Restoration Act of 1987</a:t>
            </a:r>
            <a:r>
              <a:rPr lang="en-US" sz="2800" dirty="0">
                <a:solidFill>
                  <a:srgbClr val="002060"/>
                </a:solidFill>
                <a:latin typeface="+mn-lt"/>
                <a:cs typeface="Times New Roman" panose="02020603050405020304" pitchFamily="18" charset="0"/>
              </a:rPr>
              <a:t>, further clarified the intent of Title VI to include all programs and activities of entities whether those programs and activities are federally funded or not.</a:t>
            </a:r>
          </a:p>
          <a:p>
            <a:pPr>
              <a:buClrTx/>
              <a:buFont typeface="Arial" panose="020B0604020202020204" pitchFamily="34" charset="0"/>
              <a:buChar char="•"/>
            </a:pPr>
            <a:r>
              <a:rPr lang="en-US" sz="2800" b="1" dirty="0">
                <a:solidFill>
                  <a:srgbClr val="002060"/>
                </a:solidFill>
                <a:latin typeface="+mn-lt"/>
                <a:cs typeface="Times New Roman" panose="02020603050405020304" pitchFamily="18" charset="0"/>
              </a:rPr>
              <a:t>The 1970 Uniform Act (42 U.S.C. 4601)</a:t>
            </a:r>
            <a:r>
              <a:rPr lang="en-US" sz="2800" dirty="0">
                <a:solidFill>
                  <a:srgbClr val="002060"/>
                </a:solidFill>
                <a:latin typeface="+mn-lt"/>
                <a:cs typeface="Times New Roman" panose="02020603050405020304" pitchFamily="18" charset="0"/>
              </a:rPr>
              <a:t> prohibits unfair and inequitable treatment of persons displaced or whose property will be acquired as a result of federally assisted programs or activities.</a:t>
            </a:r>
          </a:p>
          <a:p>
            <a:pPr>
              <a:buClrTx/>
              <a:buFont typeface="Arial" panose="020B0604020202020204" pitchFamily="34" charset="0"/>
              <a:buChar char="•"/>
            </a:pPr>
            <a:r>
              <a:rPr lang="en-US" sz="2800" b="1" dirty="0">
                <a:solidFill>
                  <a:srgbClr val="002060"/>
                </a:solidFill>
                <a:latin typeface="+mn-lt"/>
                <a:cs typeface="Times New Roman" panose="02020603050405020304" pitchFamily="18" charset="0"/>
              </a:rPr>
              <a:t>American with Disabilities Act of 1990 and Section 504 of the 1973 Rehabilitation Act</a:t>
            </a:r>
            <a:r>
              <a:rPr lang="en-US" sz="2800" dirty="0">
                <a:solidFill>
                  <a:srgbClr val="002060"/>
                </a:solidFill>
                <a:latin typeface="+mn-lt"/>
                <a:cs typeface="Times New Roman" panose="02020603050405020304" pitchFamily="18" charset="0"/>
              </a:rPr>
              <a:t> (</a:t>
            </a:r>
            <a:r>
              <a:rPr lang="en-US" sz="2800" b="1" dirty="0">
                <a:solidFill>
                  <a:srgbClr val="002060"/>
                </a:solidFill>
                <a:latin typeface="+mn-lt"/>
                <a:cs typeface="Times New Roman" panose="02020603050405020304" pitchFamily="18" charset="0"/>
              </a:rPr>
              <a:t>29 U.S.C. 790</a:t>
            </a:r>
            <a:r>
              <a:rPr lang="en-US" sz="2800" dirty="0">
                <a:solidFill>
                  <a:srgbClr val="002060"/>
                </a:solidFill>
                <a:latin typeface="+mn-lt"/>
                <a:cs typeface="Times New Roman" panose="02020603050405020304" pitchFamily="18" charset="0"/>
              </a:rPr>
              <a:t>), as amended: Prohibits discrimination on the basis of disability.</a:t>
            </a:r>
            <a:endParaRPr lang="en-US" sz="2800" b="1" dirty="0">
              <a:solidFill>
                <a:srgbClr val="002060"/>
              </a:solidFill>
              <a:latin typeface="+mn-lt"/>
              <a:cs typeface="Times New Roman" panose="02020603050405020304" pitchFamily="18" charset="0"/>
            </a:endParaRPr>
          </a:p>
          <a:p>
            <a:pPr>
              <a:buClrTx/>
              <a:buFont typeface="Arial" panose="020B0604020202020204" pitchFamily="34" charset="0"/>
              <a:buChar char="•"/>
            </a:pPr>
            <a:r>
              <a:rPr lang="en-US" sz="2800" b="1" dirty="0">
                <a:solidFill>
                  <a:srgbClr val="002060"/>
                </a:solidFill>
                <a:latin typeface="+mn-lt"/>
                <a:ea typeface="Calibri" panose="020F0502020204030204" pitchFamily="34" charset="0"/>
                <a:cs typeface="Times New Roman" panose="02020603050405020304" pitchFamily="18" charset="0"/>
              </a:rPr>
              <a:t>Federal Highway Act of 1973 </a:t>
            </a:r>
            <a:r>
              <a:rPr lang="en-US" sz="2800" dirty="0">
                <a:solidFill>
                  <a:srgbClr val="002060"/>
                </a:solidFill>
                <a:latin typeface="+mn-lt"/>
                <a:ea typeface="Calibri" panose="020F0502020204030204" pitchFamily="34" charset="0"/>
                <a:cs typeface="Times New Roman" panose="02020603050405020304" pitchFamily="18" charset="0"/>
              </a:rPr>
              <a:t>- Gender Added (</a:t>
            </a:r>
            <a:r>
              <a:rPr lang="en-US" sz="2800" b="1" dirty="0">
                <a:solidFill>
                  <a:srgbClr val="002060"/>
                </a:solidFill>
                <a:latin typeface="+mn-lt"/>
                <a:ea typeface="Calibri" panose="020F0502020204030204" pitchFamily="34" charset="0"/>
                <a:cs typeface="Times New Roman" panose="02020603050405020304" pitchFamily="18" charset="0"/>
              </a:rPr>
              <a:t>23 U.S.C. 324</a:t>
            </a:r>
            <a:r>
              <a:rPr lang="en-US" sz="2800" dirty="0">
                <a:solidFill>
                  <a:srgbClr val="002060"/>
                </a:solidFill>
                <a:latin typeface="+mn-lt"/>
                <a:ea typeface="Calibri" panose="020F0502020204030204" pitchFamily="34" charset="0"/>
                <a:cs typeface="Times New Roman" panose="02020603050405020304" pitchFamily="18" charset="0"/>
              </a:rPr>
              <a:t>): Prohibits discrimination on the basis of sex. </a:t>
            </a:r>
          </a:p>
          <a:p>
            <a:pPr>
              <a:buClrTx/>
              <a:buFont typeface="Arial" panose="020B0604020202020204" pitchFamily="34" charset="0"/>
              <a:buChar char="•"/>
            </a:pPr>
            <a:r>
              <a:rPr lang="en-US" sz="2800" b="1" dirty="0">
                <a:solidFill>
                  <a:srgbClr val="002060"/>
                </a:solidFill>
                <a:latin typeface="+mn-lt"/>
                <a:ea typeface="Calibri" panose="020F0502020204030204" pitchFamily="34" charset="0"/>
                <a:cs typeface="Times New Roman" panose="02020603050405020304" pitchFamily="18" charset="0"/>
              </a:rPr>
              <a:t>The 1975 Age Discrimination Act </a:t>
            </a:r>
            <a:r>
              <a:rPr lang="en-US" sz="2800" dirty="0">
                <a:solidFill>
                  <a:srgbClr val="002060"/>
                </a:solidFill>
                <a:latin typeface="+mn-lt"/>
                <a:ea typeface="Calibri" panose="020F0502020204030204" pitchFamily="34" charset="0"/>
                <a:cs typeface="Times New Roman" panose="02020603050405020304" pitchFamily="18" charset="0"/>
              </a:rPr>
              <a:t>(</a:t>
            </a:r>
            <a:r>
              <a:rPr lang="en-US" sz="2800" b="1" dirty="0">
                <a:solidFill>
                  <a:srgbClr val="002060"/>
                </a:solidFill>
                <a:latin typeface="+mn-lt"/>
                <a:ea typeface="Calibri" panose="020F0502020204030204" pitchFamily="34" charset="0"/>
                <a:cs typeface="Times New Roman" panose="02020603050405020304" pitchFamily="18" charset="0"/>
              </a:rPr>
              <a:t>42 U.S.C 6101</a:t>
            </a:r>
            <a:r>
              <a:rPr lang="en-US" sz="2800" dirty="0">
                <a:solidFill>
                  <a:srgbClr val="002060"/>
                </a:solidFill>
                <a:latin typeface="+mn-lt"/>
                <a:ea typeface="Calibri" panose="020F0502020204030204" pitchFamily="34" charset="0"/>
                <a:cs typeface="Times New Roman" panose="02020603050405020304" pitchFamily="18" charset="0"/>
              </a:rPr>
              <a:t>), as amended: Prohibits discrimination on the basis of age.</a:t>
            </a:r>
          </a:p>
          <a:p>
            <a:pPr marL="0" indent="0">
              <a:buNone/>
            </a:pPr>
            <a:endParaRPr lang="en-US" dirty="0"/>
          </a:p>
        </p:txBody>
      </p:sp>
    </p:spTree>
    <p:extLst>
      <p:ext uri="{BB962C8B-B14F-4D97-AF65-F5344CB8AC3E}">
        <p14:creationId xmlns:p14="http://schemas.microsoft.com/office/powerpoint/2010/main" val="21987966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A1FEE976-67EE-C005-3C26-87D15B26E542}"/>
              </a:ext>
            </a:extLst>
          </p:cNvPr>
          <p:cNvSpPr>
            <a:spLocks noGrp="1"/>
          </p:cNvSpPr>
          <p:nvPr>
            <p:ph sz="half" idx="1"/>
          </p:nvPr>
        </p:nvSpPr>
        <p:spPr>
          <a:xfrm>
            <a:off x="152400" y="1066801"/>
            <a:ext cx="5867400" cy="5791198"/>
          </a:xfrm>
        </p:spPr>
        <p:txBody>
          <a:bodyPr>
            <a:normAutofit fontScale="85000" lnSpcReduction="10000"/>
          </a:bodyPr>
          <a:lstStyle/>
          <a:p>
            <a:r>
              <a:rPr lang="en-US" sz="2800" dirty="0">
                <a:latin typeface="+mn-lt"/>
                <a:cs typeface="Times New Roman" panose="02020603050405020304" pitchFamily="18" charset="0"/>
              </a:rPr>
              <a:t>Protections afforded under Title VI apply to anyone regardless of whether the individual is lawfully present in the United States, or a citizen of a state within the United States.</a:t>
            </a:r>
          </a:p>
          <a:p>
            <a:r>
              <a:rPr lang="en-US" sz="2800" dirty="0">
                <a:latin typeface="+mn-lt"/>
                <a:cs typeface="Times New Roman" panose="02020603050405020304" pitchFamily="18" charset="0"/>
              </a:rPr>
              <a:t>Applies to all programs and operations of entities that receive federal financial assistance, including </a:t>
            </a:r>
            <a:r>
              <a:rPr lang="en-US" sz="2800" b="1" dirty="0">
                <a:solidFill>
                  <a:srgbClr val="FF6600"/>
                </a:solidFill>
                <a:latin typeface="+mn-lt"/>
                <a:cs typeface="Times New Roman" panose="02020603050405020304" pitchFamily="18" charset="0"/>
              </a:rPr>
              <a:t>recipients</a:t>
            </a:r>
            <a:r>
              <a:rPr lang="en-US" sz="2800" dirty="0">
                <a:latin typeface="+mn-lt"/>
                <a:cs typeface="Times New Roman" panose="02020603050405020304" pitchFamily="18" charset="0"/>
              </a:rPr>
              <a:t> and </a:t>
            </a:r>
            <a:r>
              <a:rPr lang="en-US" sz="2800" b="1" dirty="0">
                <a:solidFill>
                  <a:srgbClr val="FF6600"/>
                </a:solidFill>
                <a:latin typeface="+mn-lt"/>
                <a:cs typeface="Times New Roman" panose="02020603050405020304" pitchFamily="18" charset="0"/>
              </a:rPr>
              <a:t>subrecipients</a:t>
            </a:r>
            <a:r>
              <a:rPr lang="en-US" sz="2800" dirty="0">
                <a:latin typeface="+mn-lt"/>
                <a:cs typeface="Times New Roman" panose="02020603050405020304" pitchFamily="18" charset="0"/>
              </a:rPr>
              <a:t>. </a:t>
            </a:r>
          </a:p>
          <a:p>
            <a:r>
              <a:rPr lang="en-US" sz="2800" dirty="0">
                <a:latin typeface="+mn-lt"/>
                <a:cs typeface="Times New Roman" panose="02020603050405020304" pitchFamily="18" charset="0"/>
              </a:rPr>
              <a:t>Recipients of federal funds must comply with:</a:t>
            </a:r>
          </a:p>
          <a:p>
            <a:pPr marL="0" indent="0">
              <a:buNone/>
            </a:pPr>
            <a:r>
              <a:rPr lang="en-US" sz="2800" dirty="0">
                <a:latin typeface="+mn-lt"/>
                <a:cs typeface="Times New Roman" panose="02020603050405020304" pitchFamily="18" charset="0"/>
              </a:rPr>
              <a:t>    1) Title VI of the Civil Rights Act of 1964</a:t>
            </a:r>
          </a:p>
          <a:p>
            <a:pPr marL="0" indent="0">
              <a:buNone/>
            </a:pPr>
            <a:r>
              <a:rPr lang="en-US" sz="2800" dirty="0">
                <a:latin typeface="+mn-lt"/>
                <a:cs typeface="Times New Roman" panose="02020603050405020304" pitchFamily="18" charset="0"/>
              </a:rPr>
              <a:t>    2) The Civil Rights Restoration Act of 1987</a:t>
            </a:r>
          </a:p>
          <a:p>
            <a:pPr marL="0" indent="0">
              <a:buNone/>
            </a:pPr>
            <a:r>
              <a:rPr lang="en-US" sz="2800" dirty="0">
                <a:latin typeface="+mn-lt"/>
                <a:cs typeface="Times New Roman" panose="02020603050405020304" pitchFamily="18" charset="0"/>
              </a:rPr>
              <a:t>    3) All related nondiscrimination statutes</a:t>
            </a:r>
          </a:p>
          <a:p>
            <a:r>
              <a:rPr lang="en-US" sz="2800" dirty="0">
                <a:latin typeface="+mn-lt"/>
                <a:cs typeface="Times New Roman" panose="02020603050405020304" pitchFamily="18" charset="0"/>
              </a:rPr>
              <a:t>Title VI Shall be applied institution-wide; it is not limited to programs that are federally funded.</a:t>
            </a:r>
          </a:p>
          <a:p>
            <a:pPr marL="0" indent="0">
              <a:buNone/>
            </a:pPr>
            <a:endParaRPr lang="en-US" dirty="0"/>
          </a:p>
        </p:txBody>
      </p:sp>
      <p:sp>
        <p:nvSpPr>
          <p:cNvPr id="2" name="Title 1">
            <a:extLst>
              <a:ext uri="{FF2B5EF4-FFF2-40B4-BE49-F238E27FC236}">
                <a16:creationId xmlns:a16="http://schemas.microsoft.com/office/drawing/2014/main" id="{451A0F01-2C68-C4D0-D18B-F4495831C79D}"/>
              </a:ext>
            </a:extLst>
          </p:cNvPr>
          <p:cNvSpPr>
            <a:spLocks noGrp="1"/>
          </p:cNvSpPr>
          <p:nvPr>
            <p:ph type="title"/>
          </p:nvPr>
        </p:nvSpPr>
        <p:spPr/>
        <p:txBody>
          <a:bodyPr/>
          <a:lstStyle/>
          <a:p>
            <a:pPr algn="ctr"/>
            <a:r>
              <a:rPr lang="en-US" b="1" dirty="0">
                <a:solidFill>
                  <a:srgbClr val="3333CC"/>
                </a:solidFill>
              </a:rPr>
              <a:t>How Does Title VI Apply &amp; Who Must Comply?</a:t>
            </a:r>
          </a:p>
        </p:txBody>
      </p:sp>
      <p:pic>
        <p:nvPicPr>
          <p:cNvPr id="6" name="Content Placeholder 5">
            <a:extLst>
              <a:ext uri="{FF2B5EF4-FFF2-40B4-BE49-F238E27FC236}">
                <a16:creationId xmlns:a16="http://schemas.microsoft.com/office/drawing/2014/main" id="{28173BF6-464E-B371-5A24-6A774A4F02A3}"/>
              </a:ext>
            </a:extLst>
          </p:cNvPr>
          <p:cNvPicPr>
            <a:picLocks noGrp="1" noChangeAspect="1"/>
          </p:cNvPicPr>
          <p:nvPr>
            <p:ph sz="half" idx="2"/>
          </p:nvPr>
        </p:nvPicPr>
        <p:blipFill>
          <a:blip r:embed="rId2"/>
          <a:stretch>
            <a:fillRect/>
          </a:stretch>
        </p:blipFill>
        <p:spPr>
          <a:xfrm>
            <a:off x="6553200" y="1524001"/>
            <a:ext cx="4571999" cy="4572000"/>
          </a:xfrm>
          <a:prstGeom prst="rect">
            <a:avLst/>
          </a:prstGeom>
          <a:noFill/>
        </p:spPr>
      </p:pic>
    </p:spTree>
    <p:extLst>
      <p:ext uri="{BB962C8B-B14F-4D97-AF65-F5344CB8AC3E}">
        <p14:creationId xmlns:p14="http://schemas.microsoft.com/office/powerpoint/2010/main" val="718179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45A8C-C423-2C98-DAC8-00483C2B2754}"/>
              </a:ext>
            </a:extLst>
          </p:cNvPr>
          <p:cNvSpPr>
            <a:spLocks noGrp="1"/>
          </p:cNvSpPr>
          <p:nvPr>
            <p:ph type="title"/>
          </p:nvPr>
        </p:nvSpPr>
        <p:spPr/>
        <p:txBody>
          <a:bodyPr/>
          <a:lstStyle/>
          <a:p>
            <a:pPr algn="ctr"/>
            <a:r>
              <a:rPr kumimoji="0" lang="en-US" sz="4400" b="1" i="0" u="none" strike="noStrike" kern="1200" cap="none" spc="0" normalizeH="0" baseline="0" noProof="0" dirty="0">
                <a:ln>
                  <a:noFill/>
                </a:ln>
                <a:solidFill>
                  <a:srgbClr val="3333CC"/>
                </a:solidFill>
                <a:effectLst/>
                <a:uLnTx/>
                <a:uFillTx/>
                <a:latin typeface="Calibri Light" panose="020F0302020204030204"/>
                <a:ea typeface="+mj-ea"/>
                <a:cs typeface="+mj-cs"/>
              </a:rPr>
              <a:t>How Does Title VI Apply &amp; Who Must Comply?</a:t>
            </a:r>
            <a:endParaRPr lang="en-US" dirty="0"/>
          </a:p>
        </p:txBody>
      </p:sp>
      <p:sp>
        <p:nvSpPr>
          <p:cNvPr id="3" name="Content Placeholder 2">
            <a:extLst>
              <a:ext uri="{FF2B5EF4-FFF2-40B4-BE49-F238E27FC236}">
                <a16:creationId xmlns:a16="http://schemas.microsoft.com/office/drawing/2014/main" id="{3E6293A0-764A-41B8-1440-7B3B1D8C47DF}"/>
              </a:ext>
            </a:extLst>
          </p:cNvPr>
          <p:cNvSpPr>
            <a:spLocks noGrp="1"/>
          </p:cNvSpPr>
          <p:nvPr>
            <p:ph idx="1"/>
          </p:nvPr>
        </p:nvSpPr>
        <p:spPr>
          <a:xfrm>
            <a:off x="1295400" y="990600"/>
            <a:ext cx="9448800" cy="5867400"/>
          </a:xfrm>
        </p:spPr>
        <p:txBody>
          <a:bodyPr>
            <a:normAutofit lnSpcReduction="10000"/>
          </a:bodyPr>
          <a:lstStyle/>
          <a:p>
            <a:pPr marL="0" indent="0">
              <a:buNone/>
            </a:pPr>
            <a:r>
              <a:rPr lang="en-US" sz="2800" b="1" dirty="0">
                <a:latin typeface="Calbri Body"/>
              </a:rPr>
              <a:t>Definitions–Program, Activity &amp; Financial Assistance</a:t>
            </a: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solidFill>
                  <a:srgbClr val="FF0000"/>
                </a:solidFill>
                <a:effectLst/>
                <a:uLnTx/>
                <a:uFillTx/>
                <a:latin typeface="Calbri Body"/>
                <a:cs typeface="Calibri" panose="020F0502020204030204" pitchFamily="34" charset="0"/>
              </a:rPr>
              <a:t>Program or activity</a:t>
            </a:r>
            <a:r>
              <a:rPr kumimoji="0" lang="en-US" sz="2000" b="1" i="0" u="none" strike="noStrike" kern="1200" cap="none" spc="0" normalizeH="0" baseline="0" noProof="0" dirty="0">
                <a:ln>
                  <a:noFill/>
                </a:ln>
                <a:solidFill>
                  <a:srgbClr val="000000"/>
                </a:solidFill>
                <a:effectLst/>
                <a:uLnTx/>
                <a:uFillTx/>
                <a:latin typeface="Calbri Body"/>
                <a:cs typeface="Calibri" panose="020F0502020204030204" pitchFamily="34" charset="0"/>
              </a:rPr>
              <a:t>” </a:t>
            </a:r>
            <a:r>
              <a:rPr kumimoji="0" lang="en-US" sz="2000" b="1" i="0" u="none" strike="noStrike" kern="1200" cap="none" spc="0" normalizeH="0" baseline="0" noProof="0" dirty="0">
                <a:ln>
                  <a:noFill/>
                </a:ln>
                <a:solidFill>
                  <a:srgbClr val="002060"/>
                </a:solidFill>
                <a:effectLst/>
                <a:uLnTx/>
                <a:uFillTx/>
                <a:latin typeface="Calbri Body"/>
                <a:cs typeface="Calibri" panose="020F0502020204030204" pitchFamily="34" charset="0"/>
              </a:rPr>
              <a:t>is defined as:  </a:t>
            </a:r>
          </a:p>
          <a:p>
            <a:pPr marL="566738" marR="0" lvl="0" indent="-227013" algn="just"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02060"/>
                </a:solidFill>
                <a:effectLst/>
                <a:uLnTx/>
                <a:uFillTx/>
                <a:latin typeface="Calbri Body"/>
                <a:cs typeface="Calibri" panose="020F0502020204030204" pitchFamily="34" charset="0"/>
              </a:rPr>
              <a:t>A department, agency, special purpose district, or other instrumentality of a state or local government, or;</a:t>
            </a:r>
          </a:p>
          <a:p>
            <a:pPr marL="566738" marR="0" lvl="0" indent="-227013" algn="just"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02060"/>
                </a:solidFill>
                <a:effectLst/>
                <a:uLnTx/>
                <a:uFillTx/>
                <a:latin typeface="Calbri Body"/>
                <a:cs typeface="Calibri" panose="020F0502020204030204" pitchFamily="34" charset="0"/>
              </a:rPr>
              <a:t>The entity of such state or local government that distributes such assistance and each department or agency (and each other state or local government entity) to which the assistance is extended…</a:t>
            </a: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solidFill>
                  <a:srgbClr val="FF0000"/>
                </a:solidFill>
                <a:effectLst/>
                <a:uLnTx/>
                <a:uFillTx/>
                <a:latin typeface="Calbri Body"/>
                <a:cs typeface="Calibri" panose="020F0502020204030204" pitchFamily="34" charset="0"/>
              </a:rPr>
              <a:t>“Federal Financial assistance”: </a:t>
            </a:r>
            <a:r>
              <a:rPr kumimoji="0" lang="en-US" sz="2000" b="0" i="0" u="none" strike="noStrike" kern="1200" cap="none" spc="0" normalizeH="0" baseline="0" noProof="0" dirty="0">
                <a:ln>
                  <a:noFill/>
                </a:ln>
                <a:solidFill>
                  <a:srgbClr val="002060"/>
                </a:solidFill>
                <a:effectLst/>
                <a:uLnTx/>
                <a:uFillTx/>
                <a:latin typeface="Calbri Body"/>
                <a:cs typeface="Calibri" panose="020F0502020204030204" pitchFamily="34" charset="0"/>
              </a:rPr>
              <a:t>means</a:t>
            </a:r>
            <a:r>
              <a:rPr kumimoji="0" lang="en-US" sz="2000" b="1" i="0" u="none" strike="noStrike" kern="1200" cap="none" spc="0" normalizeH="0" baseline="0" noProof="0" dirty="0">
                <a:ln>
                  <a:noFill/>
                </a:ln>
                <a:solidFill>
                  <a:srgbClr val="002060"/>
                </a:solidFill>
                <a:effectLst/>
                <a:uLnTx/>
                <a:uFillTx/>
                <a:latin typeface="Calbri Body"/>
                <a:cs typeface="Calibri" panose="020F0502020204030204" pitchFamily="34" charset="0"/>
              </a:rPr>
              <a:t> </a:t>
            </a:r>
            <a:r>
              <a:rPr kumimoji="0" lang="en-US" sz="2000" b="0" i="0" u="none" strike="noStrike" kern="1200" cap="none" spc="0" normalizeH="0" baseline="0" noProof="0" dirty="0">
                <a:ln>
                  <a:noFill/>
                </a:ln>
                <a:solidFill>
                  <a:srgbClr val="002060"/>
                </a:solidFill>
                <a:effectLst/>
                <a:uLnTx/>
                <a:uFillTx/>
                <a:latin typeface="Calbri Body"/>
                <a:cs typeface="Calibri" panose="020F0502020204030204" pitchFamily="34" charset="0"/>
              </a:rPr>
              <a:t>more than just money.  It is also aid that enhances the ability to improve or expand allocation of a recipient’s own resources:</a:t>
            </a:r>
          </a:p>
          <a:p>
            <a:pPr marL="628650" marR="0" lvl="0" indent="-285750" algn="just" defTabSz="571500" rtl="0" eaLnBrk="1" fontAlgn="base" latinLnBrk="0" hangingPunct="1">
              <a:lnSpc>
                <a:spcPct val="100000"/>
              </a:lnSpc>
              <a:spcBef>
                <a:spcPts val="0"/>
              </a:spcBef>
              <a:spcAft>
                <a:spcPct val="0"/>
              </a:spcAft>
              <a:buClrTx/>
              <a:buSzTx/>
              <a:buFont typeface="Arial" panose="020B0604020202020204" pitchFamily="34" charset="0"/>
              <a:buChar char="•"/>
              <a:tabLst>
                <a:tab pos="628650" algn="l"/>
              </a:tabLst>
              <a:defRPr/>
            </a:pPr>
            <a:r>
              <a:rPr kumimoji="0" lang="en-US" sz="2000" b="0" i="0" u="none" strike="noStrike" kern="1200" cap="none" spc="0" normalizeH="0" baseline="0" noProof="0" dirty="0">
                <a:ln>
                  <a:noFill/>
                </a:ln>
                <a:solidFill>
                  <a:srgbClr val="002060"/>
                </a:solidFill>
                <a:effectLst/>
                <a:uLnTx/>
                <a:uFillTx/>
                <a:latin typeface="Calbri Body"/>
                <a:cs typeface="Calibri" panose="020F0502020204030204" pitchFamily="34" charset="0"/>
              </a:rPr>
              <a:t>Award or grant of money</a:t>
            </a:r>
          </a:p>
          <a:p>
            <a:pPr marL="628650" marR="0" lvl="0" indent="-285750" algn="just" defTabSz="571500" rtl="0" eaLnBrk="1" fontAlgn="base" latinLnBrk="0" hangingPunct="1">
              <a:lnSpc>
                <a:spcPct val="100000"/>
              </a:lnSpc>
              <a:spcBef>
                <a:spcPts val="0"/>
              </a:spcBef>
              <a:spcAft>
                <a:spcPct val="0"/>
              </a:spcAft>
              <a:buClrTx/>
              <a:buSzTx/>
              <a:buFont typeface="Arial" panose="020B0604020202020204" pitchFamily="34" charset="0"/>
              <a:buChar char="•"/>
              <a:tabLst>
                <a:tab pos="628650" algn="l"/>
              </a:tabLst>
              <a:defRPr/>
            </a:pPr>
            <a:r>
              <a:rPr kumimoji="0" lang="en-US" sz="2000" b="0" i="0" u="none" strike="noStrike" kern="1200" cap="none" spc="0" normalizeH="0" baseline="0" noProof="0" dirty="0">
                <a:ln>
                  <a:noFill/>
                </a:ln>
                <a:solidFill>
                  <a:srgbClr val="002060"/>
                </a:solidFill>
                <a:effectLst/>
                <a:uLnTx/>
                <a:uFillTx/>
                <a:latin typeface="Calbri Body"/>
                <a:cs typeface="Calibri" panose="020F0502020204030204" pitchFamily="34" charset="0"/>
              </a:rPr>
              <a:t>Any federal agreement, arrangement, or other contract  which has as one of its purposes the provision of assistance</a:t>
            </a:r>
          </a:p>
          <a:p>
            <a:pPr marL="628650" marR="0" lvl="0" indent="-285750" algn="just" defTabSz="571500" rtl="0" eaLnBrk="1" fontAlgn="base" latinLnBrk="0" hangingPunct="1">
              <a:lnSpc>
                <a:spcPct val="100000"/>
              </a:lnSpc>
              <a:spcBef>
                <a:spcPts val="0"/>
              </a:spcBef>
              <a:spcAft>
                <a:spcPct val="0"/>
              </a:spcAft>
              <a:buClrTx/>
              <a:buSzTx/>
              <a:buFont typeface="Arial" panose="020B0604020202020204" pitchFamily="34" charset="0"/>
              <a:buChar char="•"/>
              <a:tabLst>
                <a:tab pos="628650" algn="l"/>
              </a:tabLst>
              <a:defRPr/>
            </a:pPr>
            <a:r>
              <a:rPr kumimoji="0" lang="en-US" sz="2000" b="0" i="0" u="none" strike="noStrike" kern="1200" cap="none" spc="0" normalizeH="0" baseline="0" noProof="0" dirty="0">
                <a:ln>
                  <a:noFill/>
                </a:ln>
                <a:solidFill>
                  <a:srgbClr val="002060"/>
                </a:solidFill>
                <a:effectLst/>
                <a:uLnTx/>
                <a:uFillTx/>
                <a:latin typeface="Calbri Body"/>
                <a:cs typeface="Calibri" panose="020F0502020204030204" pitchFamily="34" charset="0"/>
              </a:rPr>
              <a:t>Loans, below fair market value subsidies</a:t>
            </a:r>
          </a:p>
          <a:p>
            <a:pPr marL="628650" marR="0" lvl="0" indent="-285750" algn="just" defTabSz="571500" rtl="0" eaLnBrk="1" fontAlgn="base" latinLnBrk="0" hangingPunct="1">
              <a:lnSpc>
                <a:spcPct val="100000"/>
              </a:lnSpc>
              <a:spcBef>
                <a:spcPts val="0"/>
              </a:spcBef>
              <a:spcAft>
                <a:spcPct val="0"/>
              </a:spcAft>
              <a:buClrTx/>
              <a:buSzTx/>
              <a:buFont typeface="Arial" panose="020B0604020202020204" pitchFamily="34" charset="0"/>
              <a:buChar char="•"/>
              <a:tabLst>
                <a:tab pos="628650" algn="l"/>
              </a:tabLst>
              <a:defRPr/>
            </a:pPr>
            <a:r>
              <a:rPr kumimoji="0" lang="en-US" sz="2000" b="0" i="0" u="none" strike="noStrike" kern="1200" cap="none" spc="0" normalizeH="0" baseline="0" noProof="0" dirty="0">
                <a:ln>
                  <a:noFill/>
                </a:ln>
                <a:solidFill>
                  <a:srgbClr val="002060"/>
                </a:solidFill>
                <a:effectLst/>
                <a:uLnTx/>
                <a:uFillTx/>
                <a:latin typeface="Calbri Body"/>
                <a:cs typeface="Calibri" panose="020F0502020204030204" pitchFamily="34" charset="0"/>
              </a:rPr>
              <a:t>Use or rent of federal land or property</a:t>
            </a:r>
          </a:p>
          <a:p>
            <a:pPr marL="628650" marR="0" lvl="0" indent="-285750" algn="just" defTabSz="571500" rtl="0" eaLnBrk="1" fontAlgn="base" latinLnBrk="0" hangingPunct="1">
              <a:lnSpc>
                <a:spcPct val="100000"/>
              </a:lnSpc>
              <a:spcBef>
                <a:spcPts val="0"/>
              </a:spcBef>
              <a:spcAft>
                <a:spcPct val="0"/>
              </a:spcAft>
              <a:buClrTx/>
              <a:buSzTx/>
              <a:buFont typeface="Arial" panose="020B0604020202020204" pitchFamily="34" charset="0"/>
              <a:buChar char="•"/>
              <a:tabLst>
                <a:tab pos="628650" algn="l"/>
              </a:tabLst>
              <a:defRPr/>
            </a:pPr>
            <a:r>
              <a:rPr kumimoji="0" lang="en-US" sz="2000" b="0" i="0" u="none" strike="noStrike" kern="1200" cap="none" spc="0" normalizeH="0" baseline="0" noProof="0" dirty="0">
                <a:ln>
                  <a:noFill/>
                </a:ln>
                <a:solidFill>
                  <a:srgbClr val="002060"/>
                </a:solidFill>
                <a:effectLst/>
                <a:uLnTx/>
                <a:uFillTx/>
                <a:latin typeface="Calbri Body"/>
                <a:cs typeface="Calibri" panose="020F0502020204030204" pitchFamily="34" charset="0"/>
              </a:rPr>
              <a:t>Training of employees</a:t>
            </a:r>
          </a:p>
          <a:p>
            <a:pPr marL="628650" marR="0" lvl="0" indent="-285750" algn="just" defTabSz="571500" rtl="0" eaLnBrk="1" fontAlgn="base" latinLnBrk="0" hangingPunct="1">
              <a:lnSpc>
                <a:spcPct val="100000"/>
              </a:lnSpc>
              <a:spcBef>
                <a:spcPts val="0"/>
              </a:spcBef>
              <a:spcAft>
                <a:spcPct val="0"/>
              </a:spcAft>
              <a:buClrTx/>
              <a:buSzTx/>
              <a:buFont typeface="Arial" panose="020B0604020202020204" pitchFamily="34" charset="0"/>
              <a:buChar char="•"/>
              <a:tabLst>
                <a:tab pos="628650" algn="l"/>
              </a:tabLst>
              <a:defRPr/>
            </a:pPr>
            <a:r>
              <a:rPr kumimoji="0" lang="en-US" sz="2000" b="0" i="0" u="none" strike="noStrike" kern="1200" cap="none" spc="0" normalizeH="0" baseline="0" noProof="0" dirty="0">
                <a:ln>
                  <a:noFill/>
                </a:ln>
                <a:solidFill>
                  <a:srgbClr val="002060"/>
                </a:solidFill>
                <a:effectLst/>
                <a:uLnTx/>
                <a:uFillTx/>
                <a:latin typeface="Calbri Body"/>
                <a:cs typeface="Calibri" panose="020F0502020204030204" pitchFamily="34" charset="0"/>
              </a:rPr>
              <a:t>Loan of federal personnel</a:t>
            </a:r>
          </a:p>
          <a:p>
            <a:pPr marL="628650" marR="0" lvl="0" indent="-285750" algn="just" defTabSz="571500" rtl="0" eaLnBrk="1" fontAlgn="base" latinLnBrk="0" hangingPunct="1">
              <a:lnSpc>
                <a:spcPct val="100000"/>
              </a:lnSpc>
              <a:spcBef>
                <a:spcPts val="0"/>
              </a:spcBef>
              <a:spcAft>
                <a:spcPct val="0"/>
              </a:spcAft>
              <a:buClrTx/>
              <a:buSzTx/>
              <a:buFont typeface="Arial" panose="020B0604020202020204" pitchFamily="34" charset="0"/>
              <a:buChar char="•"/>
              <a:tabLst>
                <a:tab pos="628650" algn="l"/>
              </a:tabLst>
              <a:defRPr/>
            </a:pPr>
            <a:r>
              <a:rPr kumimoji="0" lang="en-US" sz="2000" b="0" i="0" u="none" strike="noStrike" kern="1200" cap="none" spc="0" normalizeH="0" baseline="0" noProof="0" dirty="0">
                <a:ln>
                  <a:noFill/>
                </a:ln>
                <a:solidFill>
                  <a:srgbClr val="002060"/>
                </a:solidFill>
                <a:effectLst/>
                <a:uLnTx/>
                <a:uFillTx/>
                <a:latin typeface="Calbri Body"/>
                <a:cs typeface="Calibri" panose="020F0502020204030204" pitchFamily="34" charset="0"/>
              </a:rPr>
              <a:t>Tax incentives and tax exempt-status</a:t>
            </a:r>
          </a:p>
          <a:p>
            <a:pPr marL="628650" marR="0" lvl="0" indent="-285750" algn="just" defTabSz="571500" rtl="0" eaLnBrk="1" fontAlgn="base" latinLnBrk="0" hangingPunct="1">
              <a:lnSpc>
                <a:spcPct val="100000"/>
              </a:lnSpc>
              <a:spcBef>
                <a:spcPts val="0"/>
              </a:spcBef>
              <a:spcAft>
                <a:spcPct val="0"/>
              </a:spcAft>
              <a:buClrTx/>
              <a:buSzTx/>
              <a:buFont typeface="Arial" panose="020B0604020202020204" pitchFamily="34" charset="0"/>
              <a:buChar char="•"/>
              <a:tabLst>
                <a:tab pos="628650" algn="l"/>
              </a:tabLst>
              <a:defRPr/>
            </a:pPr>
            <a:r>
              <a:rPr kumimoji="0" lang="en-US" sz="2000" b="0" i="0" u="none" strike="noStrike" kern="1200" cap="none" spc="0" normalizeH="0" baseline="0" noProof="0" dirty="0">
                <a:ln>
                  <a:noFill/>
                </a:ln>
                <a:solidFill>
                  <a:srgbClr val="002060"/>
                </a:solidFill>
                <a:effectLst/>
                <a:uLnTx/>
                <a:uFillTx/>
                <a:latin typeface="Calbri Body"/>
                <a:cs typeface="Calibri" panose="020F0502020204030204" pitchFamily="34" charset="0"/>
              </a:rPr>
              <a:t>Technical assistance</a:t>
            </a:r>
          </a:p>
          <a:p>
            <a:pPr marL="628650" marR="0" lvl="0" indent="-285750" algn="just" defTabSz="571500" rtl="0" eaLnBrk="1" fontAlgn="base" latinLnBrk="0" hangingPunct="1">
              <a:lnSpc>
                <a:spcPct val="100000"/>
              </a:lnSpc>
              <a:spcBef>
                <a:spcPts val="0"/>
              </a:spcBef>
              <a:spcAft>
                <a:spcPct val="0"/>
              </a:spcAft>
              <a:buClrTx/>
              <a:buSzTx/>
              <a:buFont typeface="Arial" panose="020B0604020202020204" pitchFamily="34" charset="0"/>
              <a:buChar char="•"/>
              <a:tabLst>
                <a:tab pos="628650" algn="l"/>
              </a:tabLst>
              <a:defRPr/>
            </a:pPr>
            <a:r>
              <a:rPr kumimoji="0" lang="en-US" sz="2000" b="0" i="0" u="none" strike="noStrike" kern="1200" cap="none" spc="0" normalizeH="0" baseline="0" noProof="0" dirty="0">
                <a:ln>
                  <a:noFill/>
                </a:ln>
                <a:solidFill>
                  <a:srgbClr val="002060"/>
                </a:solidFill>
                <a:effectLst/>
                <a:uLnTx/>
                <a:uFillTx/>
                <a:latin typeface="Calbri Body"/>
                <a:cs typeface="Calibri" panose="020F0502020204030204" pitchFamily="34" charset="0"/>
              </a:rPr>
              <a:t>Other arrangements with the intention of providing assistance</a:t>
            </a:r>
          </a:p>
          <a:p>
            <a:pPr marL="0" indent="0">
              <a:buNone/>
            </a:pPr>
            <a:endParaRPr lang="en-US" dirty="0"/>
          </a:p>
        </p:txBody>
      </p:sp>
    </p:spTree>
    <p:extLst>
      <p:ext uri="{BB962C8B-B14F-4D97-AF65-F5344CB8AC3E}">
        <p14:creationId xmlns:p14="http://schemas.microsoft.com/office/powerpoint/2010/main" val="28551095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150A9-3904-15E6-16BC-BA0E282A4FD4}"/>
              </a:ext>
            </a:extLst>
          </p:cNvPr>
          <p:cNvSpPr>
            <a:spLocks noGrp="1"/>
          </p:cNvSpPr>
          <p:nvPr>
            <p:ph type="title"/>
          </p:nvPr>
        </p:nvSpPr>
        <p:spPr>
          <a:xfrm>
            <a:off x="152400" y="0"/>
            <a:ext cx="11887200" cy="1447799"/>
          </a:xfrm>
        </p:spPr>
        <p:txBody>
          <a:bodyPr/>
          <a:lstStyle/>
          <a:p>
            <a:pPr marL="0" marR="0" lvl="0" indent="0" algn="ctr" defTabSz="914400" rtl="0" eaLnBrk="1" fontAlgn="base" latinLnBrk="0" hangingPunct="1">
              <a:lnSpc>
                <a:spcPct val="100000"/>
              </a:lnSpc>
              <a:spcBef>
                <a:spcPct val="0"/>
              </a:spcBef>
              <a:spcAft>
                <a:spcPct val="0"/>
              </a:spcAft>
              <a:tabLst/>
              <a:defRPr/>
            </a:pPr>
            <a:r>
              <a:rPr kumimoji="0" lang="en-US" sz="4000" b="1" i="0" u="none" strike="noStrike" kern="1200" cap="none" spc="0" normalizeH="0" baseline="0" noProof="0" dirty="0">
                <a:ln>
                  <a:noFill/>
                </a:ln>
                <a:solidFill>
                  <a:srgbClr val="3333CC"/>
                </a:solidFill>
                <a:effectLst/>
                <a:uLnTx/>
                <a:uFillTx/>
                <a:latin typeface="+mn-lt"/>
                <a:ea typeface="+mn-ea"/>
                <a:cs typeface="+mn-cs"/>
              </a:rPr>
              <a:t>Discriminatory Practices Under Title VI</a:t>
            </a:r>
            <a:br>
              <a:rPr kumimoji="0" lang="en-US" sz="3600" b="1" i="0" u="none" strike="noStrike" kern="1200" cap="none" spc="0" normalizeH="0" baseline="0" noProof="0" dirty="0">
                <a:ln>
                  <a:noFill/>
                </a:ln>
                <a:solidFill>
                  <a:srgbClr val="FFFFFF"/>
                </a:solidFill>
                <a:effectLst/>
                <a:uLnTx/>
                <a:uFillTx/>
                <a:latin typeface="Rockwell Condensed" panose="02060603050405020104" pitchFamily="18" charset="0"/>
                <a:ea typeface="+mn-ea"/>
                <a:cs typeface="+mn-cs"/>
              </a:rPr>
            </a:br>
            <a:endParaRPr lang="en-US" dirty="0"/>
          </a:p>
        </p:txBody>
      </p:sp>
      <p:sp>
        <p:nvSpPr>
          <p:cNvPr id="3" name="Content Placeholder 2">
            <a:extLst>
              <a:ext uri="{FF2B5EF4-FFF2-40B4-BE49-F238E27FC236}">
                <a16:creationId xmlns:a16="http://schemas.microsoft.com/office/drawing/2014/main" id="{036B4A2C-A2BE-5B2A-7499-7745BD40FF0A}"/>
              </a:ext>
            </a:extLst>
          </p:cNvPr>
          <p:cNvSpPr>
            <a:spLocks noGrp="1"/>
          </p:cNvSpPr>
          <p:nvPr>
            <p:ph idx="1"/>
          </p:nvPr>
        </p:nvSpPr>
        <p:spPr>
          <a:xfrm>
            <a:off x="183614" y="1219200"/>
            <a:ext cx="11855986" cy="5257800"/>
          </a:xfrm>
        </p:spPr>
        <p:txBody>
          <a:bodyPr>
            <a:normAutofit fontScale="92500" lnSpcReduction="10000"/>
          </a:bodyPr>
          <a:lstStyle/>
          <a:p>
            <a:pPr marL="0" indent="0" algn="ctr">
              <a:buNone/>
            </a:pPr>
            <a:r>
              <a:rPr lang="en-US" sz="3600" b="1" dirty="0">
                <a:latin typeface="+mn-lt"/>
              </a:rPr>
              <a:t>Title VI Prohibits</a:t>
            </a:r>
          </a:p>
          <a:p>
            <a:pPr marL="286136" marR="0" lvl="0" indent="-286136" algn="l" defTabSz="914400" rtl="0" eaLnBrk="1" fontAlgn="base" latinLnBrk="0" hangingPunct="1">
              <a:lnSpc>
                <a:spcPct val="100000"/>
              </a:lnSpc>
              <a:spcBef>
                <a:spcPts val="1800"/>
              </a:spcBef>
              <a:spcAft>
                <a:spcPct val="0"/>
              </a:spcAft>
              <a:buClrTx/>
              <a:buSzPct val="115000"/>
              <a:buFont typeface="Arial" panose="020B0604020202020204" pitchFamily="34" charset="0"/>
              <a:buChar char="•"/>
              <a:tabLst/>
              <a:defRPr/>
            </a:pPr>
            <a:r>
              <a:rPr kumimoji="0" lang="en-US" sz="2400" b="1" i="0" u="none" strike="noStrike" kern="1200" cap="none" spc="0" normalizeH="0" baseline="0" noProof="0" dirty="0">
                <a:ln>
                  <a:noFill/>
                </a:ln>
                <a:solidFill>
                  <a:srgbClr val="333399"/>
                </a:solidFill>
                <a:effectLst/>
                <a:uLnTx/>
                <a:uFillTx/>
                <a:latin typeface="Tahoma" pitchFamily="34" charset="0"/>
                <a:ea typeface="+mn-ea"/>
                <a:cs typeface="+mn-cs"/>
              </a:rPr>
              <a:t>Denying an individual </a:t>
            </a:r>
            <a:r>
              <a:rPr kumimoji="0" lang="en-US" sz="2400" b="0" i="0" u="none" strike="noStrike" kern="1200" cap="none" spc="0" normalizeH="0" baseline="0" noProof="0" dirty="0">
                <a:ln>
                  <a:noFill/>
                </a:ln>
                <a:solidFill>
                  <a:srgbClr val="333399"/>
                </a:solidFill>
                <a:effectLst/>
                <a:uLnTx/>
                <a:uFillTx/>
                <a:latin typeface="Tahoma" pitchFamily="34" charset="0"/>
                <a:ea typeface="+mn-ea"/>
                <a:cs typeface="+mn-cs"/>
              </a:rPr>
              <a:t>any service, financial aid, or other benefit because of race, color or national origin. </a:t>
            </a:r>
          </a:p>
          <a:p>
            <a:pPr marL="286136" marR="0" lvl="0" indent="-286136" algn="l" defTabSz="914400" rtl="0" eaLnBrk="1" fontAlgn="base" latinLnBrk="0" hangingPunct="1">
              <a:lnSpc>
                <a:spcPct val="100000"/>
              </a:lnSpc>
              <a:spcBef>
                <a:spcPts val="1800"/>
              </a:spcBef>
              <a:spcAft>
                <a:spcPct val="0"/>
              </a:spcAft>
              <a:buClrTx/>
              <a:buSzPct val="115000"/>
              <a:buFont typeface="Arial" panose="020B0604020202020204" pitchFamily="34" charset="0"/>
              <a:buChar char="•"/>
              <a:tabLst/>
              <a:defRPr/>
            </a:pPr>
            <a:r>
              <a:rPr kumimoji="0" lang="en-US" sz="2400" b="1" i="0" u="none" strike="noStrike" kern="1200" cap="none" spc="0" normalizeH="0" baseline="0" noProof="0" dirty="0">
                <a:ln>
                  <a:noFill/>
                </a:ln>
                <a:solidFill>
                  <a:srgbClr val="333399"/>
                </a:solidFill>
                <a:effectLst/>
                <a:uLnTx/>
                <a:uFillTx/>
                <a:latin typeface="Tahoma" pitchFamily="34" charset="0"/>
                <a:ea typeface="+mn-ea"/>
                <a:cs typeface="+mn-cs"/>
              </a:rPr>
              <a:t>Providing a different service or benefit or</a:t>
            </a:r>
            <a:r>
              <a:rPr kumimoji="0" lang="en-US" sz="2400" b="0" i="0" u="none" strike="noStrike" kern="1200" cap="none" spc="0" normalizeH="0" baseline="0" noProof="0" dirty="0">
                <a:ln>
                  <a:noFill/>
                </a:ln>
                <a:solidFill>
                  <a:srgbClr val="333399"/>
                </a:solidFill>
                <a:effectLst/>
                <a:uLnTx/>
                <a:uFillTx/>
                <a:latin typeface="Tahoma" pitchFamily="34" charset="0"/>
                <a:ea typeface="+mn-ea"/>
                <a:cs typeface="+mn-cs"/>
              </a:rPr>
              <a:t> providing these in a different manner from those provided to others under the program. </a:t>
            </a:r>
          </a:p>
          <a:p>
            <a:pPr marL="286136" marR="0" lvl="0" indent="-286136" algn="l" defTabSz="914400" rtl="0" eaLnBrk="1" fontAlgn="base" latinLnBrk="0" hangingPunct="1">
              <a:lnSpc>
                <a:spcPct val="100000"/>
              </a:lnSpc>
              <a:spcBef>
                <a:spcPts val="1800"/>
              </a:spcBef>
              <a:spcAft>
                <a:spcPct val="0"/>
              </a:spcAft>
              <a:buClrTx/>
              <a:buSzPct val="115000"/>
              <a:buFont typeface="Arial" panose="020B0604020202020204" pitchFamily="34" charset="0"/>
              <a:buChar char="•"/>
              <a:tabLst/>
              <a:defRPr/>
            </a:pPr>
            <a:r>
              <a:rPr kumimoji="0" lang="en-US" sz="2400" b="1" i="0" u="none" strike="noStrike" kern="1200" cap="none" spc="0" normalizeH="0" baseline="0" noProof="0" dirty="0">
                <a:ln>
                  <a:noFill/>
                </a:ln>
                <a:solidFill>
                  <a:srgbClr val="333399"/>
                </a:solidFill>
                <a:effectLst/>
                <a:uLnTx/>
                <a:uFillTx/>
                <a:latin typeface="Tahoma" pitchFamily="34" charset="0"/>
                <a:ea typeface="+mn-ea"/>
                <a:cs typeface="+mn-cs"/>
              </a:rPr>
              <a:t>Segregation or separate treatment </a:t>
            </a:r>
            <a:r>
              <a:rPr kumimoji="0" lang="en-US" sz="2400" b="0" i="0" u="none" strike="noStrike" kern="1200" cap="none" spc="0" normalizeH="0" baseline="0" noProof="0" dirty="0">
                <a:ln>
                  <a:noFill/>
                </a:ln>
                <a:solidFill>
                  <a:srgbClr val="333399"/>
                </a:solidFill>
                <a:effectLst/>
                <a:uLnTx/>
                <a:uFillTx/>
                <a:latin typeface="Tahoma" pitchFamily="34" charset="0"/>
                <a:ea typeface="+mn-ea"/>
                <a:cs typeface="+mn-cs"/>
              </a:rPr>
              <a:t>in any manner related to receiving program services or benefits. </a:t>
            </a:r>
          </a:p>
          <a:p>
            <a:pPr marL="286136" marR="0" lvl="0" indent="-286136" algn="l" defTabSz="914400" rtl="0" eaLnBrk="1" fontAlgn="base" latinLnBrk="0" hangingPunct="1">
              <a:lnSpc>
                <a:spcPct val="100000"/>
              </a:lnSpc>
              <a:spcBef>
                <a:spcPts val="1800"/>
              </a:spcBef>
              <a:spcAft>
                <a:spcPct val="0"/>
              </a:spcAft>
              <a:buClrTx/>
              <a:buSzPct val="115000"/>
              <a:buFont typeface="Arial" panose="020B0604020202020204" pitchFamily="34" charset="0"/>
              <a:buChar char="•"/>
              <a:tabLst/>
              <a:defRPr/>
            </a:pPr>
            <a:r>
              <a:rPr kumimoji="0" lang="en-US" sz="2400" b="1" i="0" u="none" strike="noStrike" kern="1200" cap="none" spc="0" normalizeH="0" baseline="0" noProof="0" dirty="0">
                <a:ln>
                  <a:noFill/>
                </a:ln>
                <a:solidFill>
                  <a:srgbClr val="333399"/>
                </a:solidFill>
                <a:effectLst/>
                <a:uLnTx/>
                <a:uFillTx/>
                <a:latin typeface="Tahoma" pitchFamily="34" charset="0"/>
                <a:ea typeface="+mn-ea"/>
                <a:cs typeface="+mn-cs"/>
              </a:rPr>
              <a:t>Requiring different standards or conditions </a:t>
            </a:r>
            <a:r>
              <a:rPr kumimoji="0" lang="en-US" sz="2400" b="0" i="0" u="none" strike="noStrike" kern="1200" cap="none" spc="0" normalizeH="0" baseline="0" noProof="0" dirty="0">
                <a:ln>
                  <a:noFill/>
                </a:ln>
                <a:solidFill>
                  <a:srgbClr val="333399"/>
                </a:solidFill>
                <a:effectLst/>
                <a:uLnTx/>
                <a:uFillTx/>
                <a:latin typeface="Tahoma" pitchFamily="34" charset="0"/>
                <a:ea typeface="+mn-ea"/>
                <a:cs typeface="+mn-cs"/>
              </a:rPr>
              <a:t>as prerequisites for serving individuals.</a:t>
            </a:r>
          </a:p>
          <a:p>
            <a:pPr marL="286136" marR="0" lvl="0" indent="-286136" algn="l" defTabSz="914400" rtl="0" eaLnBrk="1" fontAlgn="base" latinLnBrk="0" hangingPunct="1">
              <a:lnSpc>
                <a:spcPct val="100000"/>
              </a:lnSpc>
              <a:spcBef>
                <a:spcPts val="1800"/>
              </a:spcBef>
              <a:spcAft>
                <a:spcPct val="0"/>
              </a:spcAft>
              <a:buClrTx/>
              <a:buSzPct val="115000"/>
              <a:buFont typeface="Arial" panose="020B0604020202020204" pitchFamily="34" charset="0"/>
              <a:buChar char="•"/>
              <a:tabLst/>
              <a:defRPr/>
            </a:pPr>
            <a:r>
              <a:rPr kumimoji="0" lang="en-US" sz="2400" b="1" i="0" u="none" strike="noStrike" kern="1200" cap="none" spc="0" normalizeH="0" baseline="0" noProof="0" dirty="0">
                <a:ln>
                  <a:noFill/>
                </a:ln>
                <a:solidFill>
                  <a:srgbClr val="333399"/>
                </a:solidFill>
                <a:effectLst/>
                <a:uLnTx/>
                <a:uFillTx/>
                <a:latin typeface="Tahoma" pitchFamily="34" charset="0"/>
                <a:ea typeface="+mn-ea"/>
                <a:cs typeface="+mn-cs"/>
              </a:rPr>
              <a:t>Discriminatory activity </a:t>
            </a:r>
            <a:r>
              <a:rPr kumimoji="0" lang="en-US" sz="2400" b="0" i="0" u="none" strike="noStrike" kern="1200" cap="none" spc="0" normalizeH="0" baseline="0" noProof="0" dirty="0">
                <a:ln>
                  <a:noFill/>
                </a:ln>
                <a:solidFill>
                  <a:srgbClr val="333399"/>
                </a:solidFill>
                <a:effectLst/>
                <a:uLnTx/>
                <a:uFillTx/>
                <a:latin typeface="Tahoma" pitchFamily="34" charset="0"/>
                <a:ea typeface="+mn-ea"/>
                <a:cs typeface="+mn-cs"/>
              </a:rPr>
              <a:t>in a facility built in whole or part with Federal funds.</a:t>
            </a:r>
          </a:p>
          <a:p>
            <a:pPr marL="286136" marR="0" lvl="0" indent="-286136" algn="l" defTabSz="914400" rtl="0" eaLnBrk="1" fontAlgn="base" latinLnBrk="0" hangingPunct="1">
              <a:lnSpc>
                <a:spcPct val="100000"/>
              </a:lnSpc>
              <a:spcBef>
                <a:spcPts val="1800"/>
              </a:spcBef>
              <a:spcAft>
                <a:spcPct val="0"/>
              </a:spcAft>
              <a:buClrTx/>
              <a:buSzPct val="115000"/>
              <a:buFont typeface="Arial" panose="020B0604020202020204" pitchFamily="34" charset="0"/>
              <a:buChar char="•"/>
              <a:tabLst/>
              <a:defRPr/>
            </a:pPr>
            <a:r>
              <a:rPr kumimoji="0" lang="en-US" sz="2400" b="1" i="0" u="none" strike="noStrike" kern="1200" cap="none" spc="0" normalizeH="0" baseline="0" noProof="0" dirty="0">
                <a:ln>
                  <a:noFill/>
                </a:ln>
                <a:solidFill>
                  <a:srgbClr val="333399"/>
                </a:solidFill>
                <a:effectLst/>
                <a:uLnTx/>
                <a:uFillTx/>
                <a:latin typeface="Tahoma" pitchFamily="34" charset="0"/>
                <a:ea typeface="+mn-ea"/>
                <a:cs typeface="+mn-cs"/>
              </a:rPr>
              <a:t>Locating facilities in any way that would limit or impede access </a:t>
            </a:r>
            <a:r>
              <a:rPr kumimoji="0" lang="en-US" sz="2400" b="0" i="0" u="none" strike="noStrike" kern="1200" cap="none" spc="0" normalizeH="0" baseline="0" noProof="0" dirty="0">
                <a:ln>
                  <a:noFill/>
                </a:ln>
                <a:solidFill>
                  <a:srgbClr val="333399"/>
                </a:solidFill>
                <a:effectLst/>
                <a:uLnTx/>
                <a:uFillTx/>
                <a:latin typeface="Tahoma" pitchFamily="34" charset="0"/>
                <a:ea typeface="+mn-ea"/>
                <a:cs typeface="+mn-cs"/>
              </a:rPr>
              <a:t>to a Federally funded service or benefit</a:t>
            </a:r>
            <a:r>
              <a:rPr kumimoji="0" lang="en-US" sz="1800" b="0" i="0" u="none" strike="noStrike" kern="1200" cap="none" spc="0" normalizeH="0" baseline="0" noProof="0" dirty="0">
                <a:ln>
                  <a:noFill/>
                </a:ln>
                <a:solidFill>
                  <a:srgbClr val="333399"/>
                </a:solidFill>
                <a:effectLst/>
                <a:uLnTx/>
                <a:uFillTx/>
                <a:latin typeface="Tahoma" pitchFamily="34" charset="0"/>
                <a:ea typeface="+mn-ea"/>
                <a:cs typeface="+mn-cs"/>
              </a:rPr>
              <a:t>. </a:t>
            </a:r>
          </a:p>
          <a:p>
            <a:pPr marL="0" indent="0">
              <a:buNone/>
            </a:pPr>
            <a:endParaRPr lang="en-US" sz="2400" b="1" dirty="0">
              <a:latin typeface="+mn-lt"/>
            </a:endParaRPr>
          </a:p>
        </p:txBody>
      </p:sp>
    </p:spTree>
    <p:extLst>
      <p:ext uri="{BB962C8B-B14F-4D97-AF65-F5344CB8AC3E}">
        <p14:creationId xmlns:p14="http://schemas.microsoft.com/office/powerpoint/2010/main" val="22537401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E475C81-EC91-5A64-F447-AD177DFCA1DE}"/>
              </a:ext>
            </a:extLst>
          </p:cNvPr>
          <p:cNvSpPr>
            <a:spLocks noGrp="1"/>
          </p:cNvSpPr>
          <p:nvPr>
            <p:ph sz="half" idx="1"/>
          </p:nvPr>
        </p:nvSpPr>
        <p:spPr>
          <a:xfrm>
            <a:off x="152400" y="1546087"/>
            <a:ext cx="5867400" cy="4854713"/>
          </a:xfrm>
        </p:spPr>
        <p:txBody>
          <a:bodyPr/>
          <a:lstStyle/>
          <a:p>
            <a:pPr marL="0" indent="0" algn="ctr">
              <a:buNone/>
            </a:pPr>
            <a:r>
              <a:rPr lang="en-US" sz="2000" b="1" dirty="0">
                <a:solidFill>
                  <a:srgbClr val="0070C0"/>
                </a:solidFill>
                <a:latin typeface="Tahoma" panose="020B0604030504040204" pitchFamily="34" charset="0"/>
                <a:ea typeface="Tahoma" panose="020B0604030504040204" pitchFamily="34" charset="0"/>
                <a:cs typeface="Tahoma" panose="020B0604030504040204" pitchFamily="34" charset="0"/>
              </a:rPr>
              <a:t>Intentional Discrimination/</a:t>
            </a:r>
          </a:p>
          <a:p>
            <a:pPr marL="0" indent="0" algn="ctr">
              <a:buNone/>
            </a:pPr>
            <a:r>
              <a:rPr lang="en-US" sz="2000" b="1" dirty="0">
                <a:solidFill>
                  <a:srgbClr val="0070C0"/>
                </a:solidFill>
                <a:latin typeface="Tahoma" panose="020B0604030504040204" pitchFamily="34" charset="0"/>
                <a:ea typeface="Tahoma" panose="020B0604030504040204" pitchFamily="34" charset="0"/>
                <a:cs typeface="Tahoma" panose="020B0604030504040204" pitchFamily="34" charset="0"/>
              </a:rPr>
              <a:t>Disparate Treatment</a:t>
            </a:r>
          </a:p>
          <a:p>
            <a:pPr marL="0" indent="0" algn="ctr">
              <a:buNone/>
            </a:pPr>
            <a:endParaRPr lang="en-US" sz="1100" b="1" dirty="0">
              <a:solidFill>
                <a:srgbClr val="0070C0"/>
              </a:solidFill>
              <a:latin typeface="Tahoma" panose="020B0604030504040204" pitchFamily="34" charset="0"/>
              <a:ea typeface="Tahoma" panose="020B0604030504040204" pitchFamily="34" charset="0"/>
              <a:cs typeface="Tahoma" panose="020B0604030504040204" pitchFamily="34" charset="0"/>
            </a:endParaRPr>
          </a:p>
          <a:p>
            <a:pPr marL="285767" marR="0" lvl="1" indent="-285750" algn="l" defTabSz="914400" rtl="0" eaLnBrk="1" fontAlgn="auto" latinLnBrk="0" hangingPunct="1">
              <a:lnSpc>
                <a:spcPct val="100000"/>
              </a:lnSpc>
              <a:spcBef>
                <a:spcPct val="20000"/>
              </a:spcBef>
              <a:spcAft>
                <a:spcPts val="0"/>
              </a:spcAft>
              <a:buClr>
                <a:srgbClr val="D16349"/>
              </a:buClr>
              <a:buSzPct val="120000"/>
              <a:buFont typeface="Arial" panose="020B0604020202020204" pitchFamily="34" charset="0"/>
              <a:buChar char="•"/>
              <a:tabLst/>
              <a:defRPr/>
            </a:pPr>
            <a:r>
              <a:rPr kumimoji="0" lang="en-US" sz="20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Engaging in treating persons differently because of their race, color, national origin, sex, disability, or another protected basis. </a:t>
            </a:r>
          </a:p>
          <a:p>
            <a:pPr marL="285767" marR="0" lvl="1" indent="-285750" algn="l" defTabSz="914400" rtl="0" eaLnBrk="1" fontAlgn="auto" latinLnBrk="0" hangingPunct="1">
              <a:lnSpc>
                <a:spcPct val="100000"/>
              </a:lnSpc>
              <a:spcBef>
                <a:spcPct val="20000"/>
              </a:spcBef>
              <a:spcAft>
                <a:spcPts val="0"/>
              </a:spcAft>
              <a:buClr>
                <a:srgbClr val="D16349"/>
              </a:buClr>
              <a:buSzPct val="120000"/>
              <a:buFont typeface="Arial" panose="020B0604020202020204" pitchFamily="34" charset="0"/>
              <a:buChar char="•"/>
              <a:tabLst/>
              <a:defRPr/>
            </a:pPr>
            <a:r>
              <a:rPr kumimoji="0" lang="en-US" sz="20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Does not require evidence of “bad faith, ill will or any evil motive.”</a:t>
            </a:r>
          </a:p>
          <a:p>
            <a:pPr marL="509588" marR="0" lvl="1" indent="-234950" algn="l" defTabSz="914400" rtl="0" eaLnBrk="1" fontAlgn="auto" latinLnBrk="0" hangingPunct="1">
              <a:lnSpc>
                <a:spcPct val="100000"/>
              </a:lnSpc>
              <a:spcBef>
                <a:spcPct val="20000"/>
              </a:spcBef>
              <a:spcAft>
                <a:spcPts val="0"/>
              </a:spcAft>
              <a:buClr>
                <a:srgbClr val="D16349">
                  <a:lumMod val="75000"/>
                </a:srgbClr>
              </a:buClr>
              <a:buSzPct val="75000"/>
              <a:buFont typeface="Wingdings" panose="05000000000000000000" pitchFamily="2" charset="2"/>
              <a:buChar char="Ø"/>
              <a:tabLst/>
              <a:defRPr/>
            </a:pPr>
            <a:r>
              <a:rPr kumimoji="0" lang="en-US" sz="20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Where direct evidence is unavailable, may be shown with demonstration that similarly situated persons received benefit or more favorable treatment.</a:t>
            </a:r>
          </a:p>
          <a:p>
            <a:pPr marL="0" indent="0">
              <a:buNone/>
            </a:pPr>
            <a:endParaRPr lang="en-US" dirty="0"/>
          </a:p>
        </p:txBody>
      </p:sp>
      <p:sp>
        <p:nvSpPr>
          <p:cNvPr id="5" name="Content Placeholder 4">
            <a:extLst>
              <a:ext uri="{FF2B5EF4-FFF2-40B4-BE49-F238E27FC236}">
                <a16:creationId xmlns:a16="http://schemas.microsoft.com/office/drawing/2014/main" id="{A6BB96F5-3BC2-7440-2686-B630423EF4B1}"/>
              </a:ext>
            </a:extLst>
          </p:cNvPr>
          <p:cNvSpPr>
            <a:spLocks noGrp="1"/>
          </p:cNvSpPr>
          <p:nvPr>
            <p:ph sz="half" idx="2"/>
          </p:nvPr>
        </p:nvSpPr>
        <p:spPr>
          <a:xfrm>
            <a:off x="6248400" y="1546087"/>
            <a:ext cx="5791200" cy="4854713"/>
          </a:xfrm>
        </p:spPr>
        <p:txBody>
          <a:bodyPr/>
          <a:lstStyle/>
          <a:p>
            <a:pPr marL="0" indent="0">
              <a:buNone/>
            </a:pPr>
            <a:endParaRPr lang="en-US" dirty="0"/>
          </a:p>
        </p:txBody>
      </p:sp>
      <p:sp>
        <p:nvSpPr>
          <p:cNvPr id="2" name="Title 1">
            <a:extLst>
              <a:ext uri="{FF2B5EF4-FFF2-40B4-BE49-F238E27FC236}">
                <a16:creationId xmlns:a16="http://schemas.microsoft.com/office/drawing/2014/main" id="{6B8B4A21-34F7-1194-15B3-768AD4182705}"/>
              </a:ext>
            </a:extLst>
          </p:cNvPr>
          <p:cNvSpPr>
            <a:spLocks noGrp="1"/>
          </p:cNvSpPr>
          <p:nvPr>
            <p:ph type="title"/>
          </p:nvPr>
        </p:nvSpPr>
        <p:spPr/>
        <p:txBody>
          <a:bodyPr/>
          <a:lstStyle/>
          <a:p>
            <a:pPr algn="ctr"/>
            <a:r>
              <a:rPr lang="en-US" b="1" dirty="0">
                <a:solidFill>
                  <a:srgbClr val="3333CC"/>
                </a:solidFill>
                <a:latin typeface="+mn-lt"/>
              </a:rPr>
              <a:t>Discriminatory Practices Under Title VI </a:t>
            </a:r>
          </a:p>
        </p:txBody>
      </p:sp>
      <p:sp>
        <p:nvSpPr>
          <p:cNvPr id="7" name="TextBox 6">
            <a:extLst>
              <a:ext uri="{FF2B5EF4-FFF2-40B4-BE49-F238E27FC236}">
                <a16:creationId xmlns:a16="http://schemas.microsoft.com/office/drawing/2014/main" id="{BF6A3A3B-3A8B-29A2-133C-6C1A13290F57}"/>
              </a:ext>
            </a:extLst>
          </p:cNvPr>
          <p:cNvSpPr txBox="1"/>
          <p:nvPr/>
        </p:nvSpPr>
        <p:spPr>
          <a:xfrm>
            <a:off x="2895600" y="838201"/>
            <a:ext cx="7162800" cy="707886"/>
          </a:xfrm>
          <a:prstGeom prst="rect">
            <a:avLst/>
          </a:prstGeom>
          <a:noFill/>
        </p:spPr>
        <p:txBody>
          <a:bodyPr wrap="square">
            <a:spAutoFit/>
          </a:bodyPr>
          <a:lstStyle/>
          <a:p>
            <a:r>
              <a:rPr kumimoji="0" lang="en-US" sz="4000" b="1" i="0" u="none" strike="noStrike" kern="1200" cap="none" spc="0" normalizeH="0" baseline="0" noProof="0" dirty="0">
                <a:ln>
                  <a:noFill/>
                </a:ln>
                <a:solidFill>
                  <a:srgbClr val="333399"/>
                </a:solidFill>
                <a:effectLst/>
                <a:uLnTx/>
                <a:uFillTx/>
                <a:latin typeface="+mn-lt"/>
                <a:ea typeface="+mj-ea"/>
                <a:cs typeface="+mj-cs"/>
              </a:rPr>
              <a:t>Types of Discrimination </a:t>
            </a:r>
            <a:endParaRPr lang="en-US" dirty="0">
              <a:latin typeface="+mn-lt"/>
            </a:endParaRPr>
          </a:p>
        </p:txBody>
      </p:sp>
      <p:pic>
        <p:nvPicPr>
          <p:cNvPr id="8" name="Content Placeholder 7">
            <a:extLst>
              <a:ext uri="{FF2B5EF4-FFF2-40B4-BE49-F238E27FC236}">
                <a16:creationId xmlns:a16="http://schemas.microsoft.com/office/drawing/2014/main" id="{7A53A59D-4203-8251-7A2C-153048622CEE}"/>
              </a:ext>
            </a:extLst>
          </p:cNvPr>
          <p:cNvPicPr>
            <a:picLocks noChangeAspect="1"/>
          </p:cNvPicPr>
          <p:nvPr/>
        </p:nvPicPr>
        <p:blipFill>
          <a:blip r:embed="rId2"/>
          <a:stretch>
            <a:fillRect/>
          </a:stretch>
        </p:blipFill>
        <p:spPr>
          <a:xfrm>
            <a:off x="7010400" y="2373243"/>
            <a:ext cx="3773905" cy="3200399"/>
          </a:xfrm>
          <a:prstGeom prst="rect">
            <a:avLst/>
          </a:prstGeom>
        </p:spPr>
      </p:pic>
    </p:spTree>
    <p:extLst>
      <p:ext uri="{BB962C8B-B14F-4D97-AF65-F5344CB8AC3E}">
        <p14:creationId xmlns:p14="http://schemas.microsoft.com/office/powerpoint/2010/main" val="8745304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5367E81-E0CF-13BB-650D-897FA1451BB6}"/>
              </a:ext>
            </a:extLst>
          </p:cNvPr>
          <p:cNvSpPr>
            <a:spLocks noGrp="1"/>
          </p:cNvSpPr>
          <p:nvPr>
            <p:ph sz="half" idx="2"/>
          </p:nvPr>
        </p:nvSpPr>
        <p:spPr>
          <a:xfrm>
            <a:off x="6248400" y="1676401"/>
            <a:ext cx="5791200" cy="4495798"/>
          </a:xfrm>
        </p:spPr>
        <p:txBody>
          <a:bodyPr/>
          <a:lstStyle/>
          <a:p>
            <a:pPr marL="0" indent="0" algn="ctr">
              <a:buNone/>
            </a:pPr>
            <a:r>
              <a:rPr lang="en-US" sz="2800" b="1" dirty="0">
                <a:solidFill>
                  <a:srgbClr val="0070C0"/>
                </a:solidFill>
                <a:latin typeface="+mn-lt"/>
                <a:cs typeface="Times New Roman" panose="02020603050405020304" pitchFamily="18" charset="0"/>
              </a:rPr>
              <a:t>Unintentional Discrimination/</a:t>
            </a:r>
          </a:p>
          <a:p>
            <a:pPr marL="0" indent="0" algn="ctr">
              <a:buNone/>
            </a:pPr>
            <a:r>
              <a:rPr lang="en-US" sz="2800" b="1" dirty="0">
                <a:solidFill>
                  <a:srgbClr val="0070C0"/>
                </a:solidFill>
                <a:latin typeface="+mn-lt"/>
                <a:cs typeface="Times New Roman" panose="02020603050405020304" pitchFamily="18" charset="0"/>
              </a:rPr>
              <a:t>Disparate Impact</a:t>
            </a:r>
          </a:p>
          <a:p>
            <a:r>
              <a:rPr lang="en-US" sz="2800" dirty="0">
                <a:solidFill>
                  <a:srgbClr val="002060"/>
                </a:solidFill>
                <a:latin typeface="+mn-lt"/>
              </a:rPr>
              <a:t>Discrimination that occurs as a result of a neutral policy which appears harmless on the surface, but negatively affects a group.</a:t>
            </a:r>
          </a:p>
          <a:p>
            <a:endParaRPr lang="en-US" sz="2800" dirty="0">
              <a:solidFill>
                <a:srgbClr val="002060"/>
              </a:solidFill>
              <a:latin typeface="+mn-lt"/>
            </a:endParaRPr>
          </a:p>
          <a:p>
            <a:r>
              <a:rPr lang="en-US" sz="2800" dirty="0">
                <a:solidFill>
                  <a:srgbClr val="002060"/>
                </a:solidFill>
                <a:latin typeface="+mn-lt"/>
              </a:rPr>
              <a:t>Focus concerns the consequences of a recipient’s practices, rather than intent</a:t>
            </a:r>
            <a:r>
              <a:rPr lang="en-US" sz="2800" dirty="0">
                <a:latin typeface="+mn-lt"/>
              </a:rPr>
              <a:t>.</a:t>
            </a:r>
          </a:p>
          <a:p>
            <a:endParaRPr lang="en-US" dirty="0"/>
          </a:p>
        </p:txBody>
      </p:sp>
      <p:sp>
        <p:nvSpPr>
          <p:cNvPr id="4" name="Title 3">
            <a:extLst>
              <a:ext uri="{FF2B5EF4-FFF2-40B4-BE49-F238E27FC236}">
                <a16:creationId xmlns:a16="http://schemas.microsoft.com/office/drawing/2014/main" id="{89DC5653-B22B-4989-86B5-4E95CE1CCBE4}"/>
              </a:ext>
            </a:extLst>
          </p:cNvPr>
          <p:cNvSpPr>
            <a:spLocks noGrp="1"/>
          </p:cNvSpPr>
          <p:nvPr>
            <p:ph type="title"/>
          </p:nvPr>
        </p:nvSpPr>
        <p:spPr/>
        <p:txBody>
          <a:bodyPr/>
          <a:lstStyle/>
          <a:p>
            <a:pPr algn="ctr"/>
            <a:r>
              <a:rPr lang="en-US" b="1" dirty="0">
                <a:solidFill>
                  <a:srgbClr val="3333CC"/>
                </a:solidFill>
                <a:latin typeface="+mn-lt"/>
              </a:rPr>
              <a:t>Discriminatory Practices Under Title VI </a:t>
            </a:r>
            <a:endParaRPr lang="en-US" dirty="0"/>
          </a:p>
        </p:txBody>
      </p:sp>
      <p:pic>
        <p:nvPicPr>
          <p:cNvPr id="5" name="Content Placeholder 4">
            <a:extLst>
              <a:ext uri="{FF2B5EF4-FFF2-40B4-BE49-F238E27FC236}">
                <a16:creationId xmlns:a16="http://schemas.microsoft.com/office/drawing/2014/main" id="{B44B3879-2AC7-F4C5-68E0-A2524F987BB8}"/>
              </a:ext>
            </a:extLst>
          </p:cNvPr>
          <p:cNvPicPr>
            <a:picLocks noGrp="1" noChangeAspect="1"/>
          </p:cNvPicPr>
          <p:nvPr>
            <p:ph sz="half" idx="1"/>
          </p:nvPr>
        </p:nvPicPr>
        <p:blipFill>
          <a:blip r:embed="rId2"/>
          <a:stretch>
            <a:fillRect/>
          </a:stretch>
        </p:blipFill>
        <p:spPr>
          <a:xfrm>
            <a:off x="687116" y="1676401"/>
            <a:ext cx="4797968" cy="4648198"/>
          </a:xfrm>
          <a:prstGeom prst="rect">
            <a:avLst/>
          </a:prstGeom>
        </p:spPr>
      </p:pic>
      <p:sp>
        <p:nvSpPr>
          <p:cNvPr id="7" name="TextBox 6">
            <a:extLst>
              <a:ext uri="{FF2B5EF4-FFF2-40B4-BE49-F238E27FC236}">
                <a16:creationId xmlns:a16="http://schemas.microsoft.com/office/drawing/2014/main" id="{3DF5D0BE-C403-DC7A-6187-7860129175C0}"/>
              </a:ext>
            </a:extLst>
          </p:cNvPr>
          <p:cNvSpPr txBox="1"/>
          <p:nvPr/>
        </p:nvSpPr>
        <p:spPr>
          <a:xfrm>
            <a:off x="2895600" y="838201"/>
            <a:ext cx="6306238" cy="707886"/>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1" i="0" u="none" strike="noStrike" kern="1200" cap="none" spc="0" normalizeH="0" baseline="0" noProof="0" dirty="0">
                <a:ln>
                  <a:noFill/>
                </a:ln>
                <a:solidFill>
                  <a:srgbClr val="333399"/>
                </a:solidFill>
                <a:effectLst/>
                <a:uLnTx/>
                <a:uFillTx/>
                <a:latin typeface="Calibri" panose="020F0502020204030204"/>
                <a:ea typeface="+mn-ea"/>
                <a:cs typeface="+mn-cs"/>
              </a:rPr>
              <a:t>Types of Discrimination </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3744125"/>
      </p:ext>
    </p:extLst>
  </p:cSld>
  <p:clrMapOvr>
    <a:masterClrMapping/>
  </p:clrMapOvr>
</p:sld>
</file>

<file path=ppt/theme/theme1.xml><?xml version="1.0" encoding="utf-8"?>
<a:theme xmlns:a="http://schemas.openxmlformats.org/drawingml/2006/main" name="INDOT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A6A5358-9A5D-471C-8B5A-5C5D68800E9A}" vid="{285F0A5E-A994-4466-9DB0-4E9BD65A07AD}"/>
    </a:ext>
  </a:extLst>
</a:theme>
</file>

<file path=ppt/theme/theme2.xml><?xml version="1.0" encoding="utf-8"?>
<a:theme xmlns:a="http://schemas.openxmlformats.org/drawingml/2006/main" name="1_Title Slid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A6A5358-9A5D-471C-8B5A-5C5D68800E9A}" vid="{434465FB-5707-45A0-A94F-66AADB771938}"/>
    </a:ext>
  </a:extLst>
</a:theme>
</file>

<file path=ppt/theme/theme3.xml><?xml version="1.0" encoding="utf-8"?>
<a:theme xmlns:a="http://schemas.openxmlformats.org/drawingml/2006/main" name="2_Blank Slid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A6A5358-9A5D-471C-8B5A-5C5D68800E9A}" vid="{FEAF09B0-E6EE-401A-B531-7140F9B884EF}"/>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owerpoint_x003f_ xmlns="dc9c2c80-8d8a-455f-8aef-1aeb4cfdf8ff">true</powerpoint_x003f_>
    <TaxCatchAll xmlns="a00171ac-d508-439b-b0ef-9257df99897a" xsi:nil="true"/>
    <lcf76f155ced4ddcb4097134ff3c332f xmlns="dc9c2c80-8d8a-455f-8aef-1aeb4cfdf8ff">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FE2E5712EF3764989B33331FEBA30B7" ma:contentTypeVersion="18" ma:contentTypeDescription="Create a new document." ma:contentTypeScope="" ma:versionID="e4807426b262e9cf6162c4ecb0ce6d5d">
  <xsd:schema xmlns:xsd="http://www.w3.org/2001/XMLSchema" xmlns:xs="http://www.w3.org/2001/XMLSchema" xmlns:p="http://schemas.microsoft.com/office/2006/metadata/properties" xmlns:ns2="dc9c2c80-8d8a-455f-8aef-1aeb4cfdf8ff" xmlns:ns3="a00171ac-d508-439b-b0ef-9257df99897a" targetNamespace="http://schemas.microsoft.com/office/2006/metadata/properties" ma:root="true" ma:fieldsID="b056d7537d0f8809c889a1df13587570" ns2:_="" ns3:_="">
    <xsd:import namespace="dc9c2c80-8d8a-455f-8aef-1aeb4cfdf8ff"/>
    <xsd:import namespace="a00171ac-d508-439b-b0ef-9257df99897a"/>
    <xsd:element name="properties">
      <xsd:complexType>
        <xsd:sequence>
          <xsd:element name="documentManagement">
            <xsd:complexType>
              <xsd:all>
                <xsd:element ref="ns2:powerpoint_x003f_" minOccurs="0"/>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ObjectDetectorVersion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c2c80-8d8a-455f-8aef-1aeb4cfdf8ff" elementFormDefault="qualified">
    <xsd:import namespace="http://schemas.microsoft.com/office/2006/documentManagement/types"/>
    <xsd:import namespace="http://schemas.microsoft.com/office/infopath/2007/PartnerControls"/>
    <xsd:element name="powerpoint_x003f_" ma:index="5" nillable="true" ma:displayName="powerpoint?" ma:default="0" ma:internalName="powerpoint_x003f_" ma:readOnly="false">
      <xsd:simpleType>
        <xsd:restriction base="dms:Boolean"/>
      </xsd:simpleType>
    </xsd:element>
    <xsd:element name="lcf76f155ced4ddcb4097134ff3c332f" ma:index="10" nillable="true" ma:taxonomy="true" ma:internalName="lcf76f155ced4ddcb4097134ff3c332f" ma:taxonomyFieldName="MediaServiceImageTags" ma:displayName="Image Tags" ma:readOnly="false" ma:fieldId="{5cf76f15-5ced-4ddc-b409-7134ff3c332f}" ma:taxonomyMulti="true" ma:sspId="a2675d46-00a0-495e-b90c-e7abf5d36b7d" ma:termSetId="09814cd3-568e-fe90-9814-8d621ff8fb84" ma:anchorId="fba54fb3-c3e1-fe81-a776-ca4b69148c4d" ma:open="true" ma:isKeyword="false">
      <xsd:complexType>
        <xsd:sequence>
          <xsd:element ref="pc:Terms" minOccurs="0" maxOccurs="1"/>
        </xsd:sequence>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SearchProperties" ma:index="14" nillable="true" ma:displayName="MediaServiceSearchProperties" ma:hidden="true" ma:internalName="MediaServiceSearchProperties" ma:readOnly="true">
      <xsd:simpleType>
        <xsd:restriction base="dms:Note"/>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00171ac-d508-439b-b0ef-9257df99897a" elementFormDefault="qualified">
    <xsd:import namespace="http://schemas.microsoft.com/office/2006/documentManagement/types"/>
    <xsd:import namespace="http://schemas.microsoft.com/office/infopath/2007/PartnerControls"/>
    <xsd:element name="TaxCatchAll" ma:index="11" nillable="true" ma:displayName="Taxonomy Catch All Column" ma:hidden="true" ma:list="{0be1e8d2-2927-4ee3-9ae0-4b5b62626a80}" ma:internalName="TaxCatchAll" ma:showField="CatchAllData" ma:web="a00171ac-d508-439b-b0ef-9257df99897a">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6"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9F02EF8-857D-4AC9-A177-2AF336F7F1A1}">
  <ds:schemaRefs>
    <ds:schemaRef ds:uri="http://schemas.microsoft.com/office/2006/metadata/properties"/>
    <ds:schemaRef ds:uri="http://schemas.microsoft.com/office/infopath/2007/PartnerControls"/>
    <ds:schemaRef ds:uri="dc9c2c80-8d8a-455f-8aef-1aeb4cfdf8ff"/>
    <ds:schemaRef ds:uri="a00171ac-d508-439b-b0ef-9257df99897a"/>
  </ds:schemaRefs>
</ds:datastoreItem>
</file>

<file path=customXml/itemProps2.xml><?xml version="1.0" encoding="utf-8"?>
<ds:datastoreItem xmlns:ds="http://schemas.openxmlformats.org/officeDocument/2006/customXml" ds:itemID="{5B137A9D-D6B3-40E1-BF82-AEAD8FCD2D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9c2c80-8d8a-455f-8aef-1aeb4cfdf8ff"/>
    <ds:schemaRef ds:uri="a00171ac-d508-439b-b0ef-9257df99897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42C4AC6-5B11-47E5-B934-3C8617943E88}">
  <ds:schemaRefs>
    <ds:schemaRef ds:uri="http://schemas.microsoft.com/sharepoint/v3/contenttype/forms"/>
  </ds:schemaRefs>
</ds:datastoreItem>
</file>

<file path=docMetadata/LabelInfo.xml><?xml version="1.0" encoding="utf-8"?>
<clbl:labelList xmlns:clbl="http://schemas.microsoft.com/office/2020/mipLabelMetadata">
  <clbl:label id="{2199bfba-a409-4f13-b0c4-18b45933d88d}" enabled="0" method="" siteId="{2199bfba-a409-4f13-b0c4-18b45933d88d}" removed="1"/>
</clbl:labelList>
</file>

<file path=docProps/app.xml><?xml version="1.0" encoding="utf-8"?>
<Properties xmlns="http://schemas.openxmlformats.org/officeDocument/2006/extended-properties" xmlns:vt="http://schemas.openxmlformats.org/officeDocument/2006/docPropsVTypes">
  <Template>powerpoint (1)</Template>
  <TotalTime>2597</TotalTime>
  <Words>2551</Words>
  <Application>Microsoft Office PowerPoint</Application>
  <PresentationFormat>Widescreen</PresentationFormat>
  <Paragraphs>253</Paragraphs>
  <Slides>26</Slides>
  <Notes>0</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26</vt:i4>
      </vt:variant>
    </vt:vector>
  </HeadingPairs>
  <TitlesOfParts>
    <vt:vector size="38" baseType="lpstr">
      <vt:lpstr>Arial</vt:lpstr>
      <vt:lpstr>Calbri Body</vt:lpstr>
      <vt:lpstr>Calibri</vt:lpstr>
      <vt:lpstr>Calibri Light</vt:lpstr>
      <vt:lpstr>Georgia</vt:lpstr>
      <vt:lpstr>Rockwell Condensed</vt:lpstr>
      <vt:lpstr>Tahoma</vt:lpstr>
      <vt:lpstr>Times New Roman</vt:lpstr>
      <vt:lpstr>Wingdings</vt:lpstr>
      <vt:lpstr>INDOT Theme</vt:lpstr>
      <vt:lpstr>1_Title Slide</vt:lpstr>
      <vt:lpstr>2_Blank Slide</vt:lpstr>
      <vt:lpstr>PowerPoint Presentation</vt:lpstr>
      <vt:lpstr>      OVERVIEW </vt:lpstr>
      <vt:lpstr>  What is Title VI? </vt:lpstr>
      <vt:lpstr>Statutory and Regulatory Authorities </vt:lpstr>
      <vt:lpstr>How Does Title VI Apply &amp; Who Must Comply?</vt:lpstr>
      <vt:lpstr>How Does Title VI Apply &amp; Who Must Comply?</vt:lpstr>
      <vt:lpstr>Discriminatory Practices Under Title VI </vt:lpstr>
      <vt:lpstr>Discriminatory Practices Under Title VI </vt:lpstr>
      <vt:lpstr>Discriminatory Practices Under Title VI </vt:lpstr>
      <vt:lpstr>Discriminatory Practices Under Title VI </vt:lpstr>
      <vt:lpstr>Compliance Requirements</vt:lpstr>
      <vt:lpstr>Title VI Coordinator &amp; Duties</vt:lpstr>
      <vt:lpstr>Title VI Nondiscrimination Policy </vt:lpstr>
      <vt:lpstr>FHWA Nondiscrimination Complaint Process</vt:lpstr>
      <vt:lpstr>Complaint Process, Complaint Form </vt:lpstr>
      <vt:lpstr>Complaint Process, Complaint Log</vt:lpstr>
      <vt:lpstr>Title VI Training is Mandatory</vt:lpstr>
      <vt:lpstr>Required Contract Provisions Title VI Assurances</vt:lpstr>
      <vt:lpstr>“IT’s The Law” Poster</vt:lpstr>
      <vt:lpstr>Limited English Proficiency</vt:lpstr>
      <vt:lpstr>Title VI Compliance Review</vt:lpstr>
      <vt:lpstr>Contractors’ Duty to Provide Information &amp; Records</vt:lpstr>
      <vt:lpstr> INDOT’S Title VI Requirements</vt:lpstr>
      <vt:lpstr> Quiz </vt:lpstr>
      <vt:lpstr>Quiz</vt:lpstr>
      <vt:lpstr>PowerPoint Presentation</vt:lpstr>
    </vt:vector>
  </TitlesOfParts>
  <Manager/>
  <Company>Indiana Office of Technology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Keys, Taffanee L</dc:creator>
  <cp:lastModifiedBy>Keys, Taffanee L</cp:lastModifiedBy>
  <cp:revision>5</cp:revision>
  <dcterms:created xsi:type="dcterms:W3CDTF">2025-01-22T21:05:21Z</dcterms:created>
  <dcterms:modified xsi:type="dcterms:W3CDTF">2025-01-27T14:05:51Z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0x010100FFE2E5712EF3764989B33331FEBA30B7</vt:lpwstr>
  </property>
  <property fmtid="{D5CDD505-2E9C-101B-9397-08002B2CF9AE}" pid="3" name="MediaServiceImageTags">
    <vt:lpwstr/>
  </property>
  <property fmtid="{D5CDD505-2E9C-101B-9397-08002B2CF9AE}" pid="4" name="_ExtendedDescription">
    <vt:lpwstr/>
  </property>
</Properties>
</file>