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85" r:id="rId2"/>
    <p:sldMasterId id="2147483687" r:id="rId3"/>
  </p:sldMasterIdLst>
  <p:notesMasterIdLst>
    <p:notesMasterId r:id="rId25"/>
  </p:notesMasterIdLst>
  <p:handoutMasterIdLst>
    <p:handoutMasterId r:id="rId26"/>
  </p:handoutMasterIdLst>
  <p:sldIdLst>
    <p:sldId id="295" r:id="rId4"/>
    <p:sldId id="296" r:id="rId5"/>
    <p:sldId id="297" r:id="rId6"/>
    <p:sldId id="298" r:id="rId7"/>
    <p:sldId id="299" r:id="rId8"/>
    <p:sldId id="300" r:id="rId9"/>
    <p:sldId id="320" r:id="rId10"/>
    <p:sldId id="329" r:id="rId11"/>
    <p:sldId id="315" r:id="rId12"/>
    <p:sldId id="335" r:id="rId13"/>
    <p:sldId id="332" r:id="rId14"/>
    <p:sldId id="319" r:id="rId15"/>
    <p:sldId id="336" r:id="rId16"/>
    <p:sldId id="308" r:id="rId17"/>
    <p:sldId id="327" r:id="rId18"/>
    <p:sldId id="334" r:id="rId19"/>
    <p:sldId id="331" r:id="rId20"/>
    <p:sldId id="303" r:id="rId21"/>
    <p:sldId id="304" r:id="rId22"/>
    <p:sldId id="333" r:id="rId23"/>
    <p:sldId id="305" r:id="rId2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9CBD5"/>
    <a:srgbClr val="333399"/>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8" autoAdjust="0"/>
    <p:restoredTop sz="86428" autoAdjust="0"/>
  </p:normalViewPr>
  <p:slideViewPr>
    <p:cSldViewPr>
      <p:cViewPr varScale="1">
        <p:scale>
          <a:sx n="82" d="100"/>
          <a:sy n="82" d="100"/>
        </p:scale>
        <p:origin x="616" y="48"/>
      </p:cViewPr>
      <p:guideLst>
        <p:guide orient="horz" pos="2160"/>
        <p:guide pos="3840"/>
      </p:guideLst>
    </p:cSldViewPr>
  </p:slideViewPr>
  <p:outlineViewPr>
    <p:cViewPr>
      <p:scale>
        <a:sx n="33" d="100"/>
        <a:sy n="33" d="100"/>
      </p:scale>
      <p:origin x="0" y="-1254"/>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89" d="100"/>
          <a:sy n="89" d="100"/>
        </p:scale>
        <p:origin x="36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1-05T15:37:44.973" idx="1">
    <p:pos x="7200" y="2376"/>
    <p:text>I am not sure what any of this means to the average person</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A2615-FAE2-4B6C-8F42-543DEDA09DF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4E717C6-E488-45BD-BD6E-4224FD1B2545}">
      <dgm:prSet phldrT="[Text]" custT="1"/>
      <dgm:spPr>
        <a:solidFill>
          <a:srgbClr val="002060"/>
        </a:solidFill>
      </dgm:spPr>
      <dgm:t>
        <a:bodyPr/>
        <a:lstStyle/>
        <a:p>
          <a:r>
            <a:rPr lang="en-US" sz="1200" dirty="0"/>
            <a:t>Project Selection</a:t>
          </a:r>
        </a:p>
        <a:p>
          <a:r>
            <a:rPr lang="en-US" sz="1200" dirty="0"/>
            <a:t>Early Coordination</a:t>
          </a:r>
        </a:p>
      </dgm:t>
    </dgm:pt>
    <dgm:pt modelId="{FD3798D3-5588-4BF6-B3FA-17644140F181}" type="parTrans" cxnId="{5CBCE7F5-9AC9-4813-A8F6-955646E51335}">
      <dgm:prSet/>
      <dgm:spPr/>
      <dgm:t>
        <a:bodyPr/>
        <a:lstStyle/>
        <a:p>
          <a:endParaRPr lang="en-US"/>
        </a:p>
      </dgm:t>
    </dgm:pt>
    <dgm:pt modelId="{819EB952-5A14-428B-A8B3-28B223CD4B51}" type="sibTrans" cxnId="{5CBCE7F5-9AC9-4813-A8F6-955646E51335}">
      <dgm:prSet/>
      <dgm:spPr>
        <a:solidFill>
          <a:srgbClr val="FFC000"/>
        </a:solidFill>
        <a:ln>
          <a:solidFill>
            <a:schemeClr val="tx1"/>
          </a:solidFill>
        </a:ln>
      </dgm:spPr>
      <dgm:t>
        <a:bodyPr/>
        <a:lstStyle/>
        <a:p>
          <a:endParaRPr lang="en-US" dirty="0"/>
        </a:p>
      </dgm:t>
    </dgm:pt>
    <dgm:pt modelId="{874BA8F7-1C5D-4687-B53B-19BD2DE17DD9}">
      <dgm:prSet phldrT="[Text]" custT="1"/>
      <dgm:spPr>
        <a:solidFill>
          <a:srgbClr val="002060"/>
        </a:solidFill>
      </dgm:spPr>
      <dgm:t>
        <a:bodyPr/>
        <a:lstStyle/>
        <a:p>
          <a:r>
            <a:rPr lang="en-US" sz="1200" dirty="0"/>
            <a:t>Environmental phase begins</a:t>
          </a:r>
        </a:p>
        <a:p>
          <a:r>
            <a:rPr lang="en-US" sz="1200" dirty="0"/>
            <a:t> Purpose &amp; Need </a:t>
          </a:r>
        </a:p>
        <a:p>
          <a:r>
            <a:rPr lang="en-US" sz="1200" dirty="0"/>
            <a:t>Develop alternatives</a:t>
          </a:r>
        </a:p>
      </dgm:t>
    </dgm:pt>
    <dgm:pt modelId="{EE76E8A4-8DB1-42B5-AC4B-BD7AA17E8A8E}" type="parTrans" cxnId="{3098A04F-B15C-49C3-BDB8-27A58EDC4587}">
      <dgm:prSet/>
      <dgm:spPr/>
      <dgm:t>
        <a:bodyPr/>
        <a:lstStyle/>
        <a:p>
          <a:endParaRPr lang="en-US"/>
        </a:p>
      </dgm:t>
    </dgm:pt>
    <dgm:pt modelId="{5D7F67BC-B64D-4BAE-B5DF-6A6A57FF4703}" type="sibTrans" cxnId="{3098A04F-B15C-49C3-BDB8-27A58EDC4587}">
      <dgm:prSet/>
      <dgm:spPr>
        <a:solidFill>
          <a:srgbClr val="FFC000"/>
        </a:solidFill>
        <a:ln>
          <a:solidFill>
            <a:schemeClr val="tx1"/>
          </a:solidFill>
        </a:ln>
      </dgm:spPr>
      <dgm:t>
        <a:bodyPr/>
        <a:lstStyle/>
        <a:p>
          <a:endParaRPr lang="en-US" dirty="0"/>
        </a:p>
      </dgm:t>
    </dgm:pt>
    <dgm:pt modelId="{F37E401F-BEA7-4C06-9467-D9868D0B8E4B}">
      <dgm:prSet phldrT="[Text]" custT="1"/>
      <dgm:spPr>
        <a:solidFill>
          <a:srgbClr val="002060"/>
        </a:solidFill>
      </dgm:spPr>
      <dgm:t>
        <a:bodyPr/>
        <a:lstStyle/>
        <a:p>
          <a:r>
            <a:rPr lang="en-US" sz="1200" spc="-20" baseline="0" dirty="0"/>
            <a:t>Preliminary design phase </a:t>
          </a:r>
        </a:p>
        <a:p>
          <a:r>
            <a:rPr lang="en-US" sz="1200" spc="-20" baseline="0" dirty="0"/>
            <a:t>Release environmental document for public review and comment</a:t>
          </a:r>
        </a:p>
        <a:p>
          <a:r>
            <a:rPr lang="en-US" sz="1200" b="1" spc="-20" baseline="0" dirty="0">
              <a:solidFill>
                <a:srgbClr val="FFFF00"/>
              </a:solidFill>
            </a:rPr>
            <a:t>HOLD PUBLIC HEARING </a:t>
          </a:r>
        </a:p>
      </dgm:t>
    </dgm:pt>
    <dgm:pt modelId="{753B5655-441F-4C85-9EA5-89D89F2346BB}" type="parTrans" cxnId="{8D37CA97-D0A0-4B43-B9D4-2057223D70BE}">
      <dgm:prSet/>
      <dgm:spPr/>
      <dgm:t>
        <a:bodyPr/>
        <a:lstStyle/>
        <a:p>
          <a:endParaRPr lang="en-US"/>
        </a:p>
      </dgm:t>
    </dgm:pt>
    <dgm:pt modelId="{CDAA59DF-0140-431C-A4D5-892F1DF98DDF}" type="sibTrans" cxnId="{8D37CA97-D0A0-4B43-B9D4-2057223D70BE}">
      <dgm:prSet/>
      <dgm:spPr>
        <a:solidFill>
          <a:srgbClr val="FFC000"/>
        </a:solidFill>
        <a:ln>
          <a:solidFill>
            <a:schemeClr val="tx1"/>
          </a:solidFill>
        </a:ln>
      </dgm:spPr>
      <dgm:t>
        <a:bodyPr/>
        <a:lstStyle/>
        <a:p>
          <a:endParaRPr lang="en-US" dirty="0"/>
        </a:p>
      </dgm:t>
    </dgm:pt>
    <dgm:pt modelId="{744E2065-E961-4342-88CB-00798D6FD874}">
      <dgm:prSet phldrT="[Text]" custT="1"/>
      <dgm:spPr>
        <a:solidFill>
          <a:srgbClr val="002060"/>
        </a:solidFill>
      </dgm:spPr>
      <dgm:t>
        <a:bodyPr/>
        <a:lstStyle/>
        <a:p>
          <a:r>
            <a:rPr lang="en-US" sz="1200" dirty="0"/>
            <a:t>Additional work to finalize environmental document and project design </a:t>
          </a:r>
        </a:p>
        <a:p>
          <a:endParaRPr lang="en-US" sz="1200" dirty="0"/>
        </a:p>
        <a:p>
          <a:r>
            <a:rPr lang="en-US" sz="1200" b="1" dirty="0">
              <a:solidFill>
                <a:srgbClr val="FFFF00"/>
              </a:solidFill>
            </a:rPr>
            <a:t>Communicate Project Decision</a:t>
          </a:r>
        </a:p>
      </dgm:t>
    </dgm:pt>
    <dgm:pt modelId="{4BA4F612-FB17-4629-A86B-A99532FC44AD}" type="parTrans" cxnId="{D5A70B02-3F81-4703-BA57-91F2F74DF165}">
      <dgm:prSet/>
      <dgm:spPr/>
      <dgm:t>
        <a:bodyPr/>
        <a:lstStyle/>
        <a:p>
          <a:endParaRPr lang="en-US"/>
        </a:p>
      </dgm:t>
    </dgm:pt>
    <dgm:pt modelId="{B19420DE-C13E-4B8D-9277-83D9BB622C69}" type="sibTrans" cxnId="{D5A70B02-3F81-4703-BA57-91F2F74DF165}">
      <dgm:prSet/>
      <dgm:spPr>
        <a:solidFill>
          <a:srgbClr val="FFC000"/>
        </a:solidFill>
        <a:ln>
          <a:solidFill>
            <a:schemeClr val="tx1"/>
          </a:solidFill>
        </a:ln>
      </dgm:spPr>
      <dgm:t>
        <a:bodyPr/>
        <a:lstStyle/>
        <a:p>
          <a:endParaRPr lang="en-US" dirty="0"/>
        </a:p>
      </dgm:t>
    </dgm:pt>
    <dgm:pt modelId="{A4377A7B-6ABF-4D12-8BAB-ECDBCAD2F526}">
      <dgm:prSet phldrT="[Text]" custT="1"/>
      <dgm:spPr>
        <a:solidFill>
          <a:srgbClr val="002060"/>
        </a:solidFill>
      </dgm:spPr>
      <dgm:t>
        <a:bodyPr/>
        <a:lstStyle/>
        <a:p>
          <a:r>
            <a:rPr lang="en-US" sz="1200" dirty="0"/>
            <a:t>Real Estate Acquisition</a:t>
          </a:r>
        </a:p>
        <a:p>
          <a:endParaRPr lang="en-US" sz="1200" dirty="0"/>
        </a:p>
        <a:p>
          <a:r>
            <a:rPr lang="en-US" sz="1200" dirty="0"/>
            <a:t>Project Letting</a:t>
          </a:r>
        </a:p>
        <a:p>
          <a:endParaRPr lang="en-US" sz="1200" dirty="0"/>
        </a:p>
        <a:p>
          <a:r>
            <a:rPr lang="en-US" sz="1200" dirty="0"/>
            <a:t>Construction   </a:t>
          </a:r>
        </a:p>
      </dgm:t>
    </dgm:pt>
    <dgm:pt modelId="{2765EBB3-C9BF-48B5-A84E-2A81B69275AF}" type="parTrans" cxnId="{73DF6CAA-475F-46AC-AF33-BD9A93FC69FA}">
      <dgm:prSet/>
      <dgm:spPr/>
      <dgm:t>
        <a:bodyPr/>
        <a:lstStyle/>
        <a:p>
          <a:endParaRPr lang="en-US"/>
        </a:p>
      </dgm:t>
    </dgm:pt>
    <dgm:pt modelId="{0E3BF46B-EF1B-4D9A-B01A-A0EB49995775}" type="sibTrans" cxnId="{73DF6CAA-475F-46AC-AF33-BD9A93FC69FA}">
      <dgm:prSet/>
      <dgm:spPr/>
      <dgm:t>
        <a:bodyPr/>
        <a:lstStyle/>
        <a:p>
          <a:endParaRPr lang="en-US"/>
        </a:p>
      </dgm:t>
    </dgm:pt>
    <dgm:pt modelId="{EBB34009-9C61-40A9-9E6B-F96D0236C823}" type="pres">
      <dgm:prSet presAssocID="{BE3A2615-FAE2-4B6C-8F42-543DEDA09DFB}" presName="diagram" presStyleCnt="0">
        <dgm:presLayoutVars>
          <dgm:dir/>
          <dgm:resizeHandles val="exact"/>
        </dgm:presLayoutVars>
      </dgm:prSet>
      <dgm:spPr/>
      <dgm:t>
        <a:bodyPr/>
        <a:lstStyle/>
        <a:p>
          <a:endParaRPr lang="en-US"/>
        </a:p>
      </dgm:t>
    </dgm:pt>
    <dgm:pt modelId="{E3B3C23D-C761-4994-9F17-4A689D638A47}" type="pres">
      <dgm:prSet presAssocID="{C4E717C6-E488-45BD-BD6E-4224FD1B2545}" presName="node" presStyleLbl="node1" presStyleIdx="0" presStyleCnt="5" custScaleY="183512">
        <dgm:presLayoutVars>
          <dgm:bulletEnabled val="1"/>
        </dgm:presLayoutVars>
      </dgm:prSet>
      <dgm:spPr/>
      <dgm:t>
        <a:bodyPr/>
        <a:lstStyle/>
        <a:p>
          <a:endParaRPr lang="en-US"/>
        </a:p>
      </dgm:t>
    </dgm:pt>
    <dgm:pt modelId="{E4069341-B3AF-4AC8-8F47-EB1F9A719FE0}" type="pres">
      <dgm:prSet presAssocID="{819EB952-5A14-428B-A8B3-28B223CD4B51}" presName="sibTrans" presStyleLbl="sibTrans2D1" presStyleIdx="0" presStyleCnt="4"/>
      <dgm:spPr/>
      <dgm:t>
        <a:bodyPr/>
        <a:lstStyle/>
        <a:p>
          <a:endParaRPr lang="en-US"/>
        </a:p>
      </dgm:t>
    </dgm:pt>
    <dgm:pt modelId="{04ED92EF-1B4E-42E5-86EE-D59F8545D3FE}" type="pres">
      <dgm:prSet presAssocID="{819EB952-5A14-428B-A8B3-28B223CD4B51}" presName="connectorText" presStyleLbl="sibTrans2D1" presStyleIdx="0" presStyleCnt="4"/>
      <dgm:spPr/>
      <dgm:t>
        <a:bodyPr/>
        <a:lstStyle/>
        <a:p>
          <a:endParaRPr lang="en-US"/>
        </a:p>
      </dgm:t>
    </dgm:pt>
    <dgm:pt modelId="{37231A24-B32F-4130-8E3B-20976477676A}" type="pres">
      <dgm:prSet presAssocID="{874BA8F7-1C5D-4687-B53B-19BD2DE17DD9}" presName="node" presStyleLbl="node1" presStyleIdx="1" presStyleCnt="5" custScaleY="183512" custLinFactNeighborX="-13226">
        <dgm:presLayoutVars>
          <dgm:bulletEnabled val="1"/>
        </dgm:presLayoutVars>
      </dgm:prSet>
      <dgm:spPr/>
      <dgm:t>
        <a:bodyPr/>
        <a:lstStyle/>
        <a:p>
          <a:endParaRPr lang="en-US"/>
        </a:p>
      </dgm:t>
    </dgm:pt>
    <dgm:pt modelId="{A9DBE390-B54B-4954-A178-E0390F000798}" type="pres">
      <dgm:prSet presAssocID="{5D7F67BC-B64D-4BAE-B5DF-6A6A57FF4703}" presName="sibTrans" presStyleLbl="sibTrans2D1" presStyleIdx="1" presStyleCnt="4"/>
      <dgm:spPr/>
      <dgm:t>
        <a:bodyPr/>
        <a:lstStyle/>
        <a:p>
          <a:endParaRPr lang="en-US"/>
        </a:p>
      </dgm:t>
    </dgm:pt>
    <dgm:pt modelId="{B54E4DCF-02E1-4B58-A01B-694693830AAD}" type="pres">
      <dgm:prSet presAssocID="{5D7F67BC-B64D-4BAE-B5DF-6A6A57FF4703}" presName="connectorText" presStyleLbl="sibTrans2D1" presStyleIdx="1" presStyleCnt="4"/>
      <dgm:spPr/>
      <dgm:t>
        <a:bodyPr/>
        <a:lstStyle/>
        <a:p>
          <a:endParaRPr lang="en-US"/>
        </a:p>
      </dgm:t>
    </dgm:pt>
    <dgm:pt modelId="{4AFF89BE-F819-492D-AE1F-1CC55FAABD12}" type="pres">
      <dgm:prSet presAssocID="{F37E401F-BEA7-4C06-9467-D9868D0B8E4B}" presName="node" presStyleLbl="node1" presStyleIdx="2" presStyleCnt="5" custScaleY="206451" custLinFactNeighborX="-25699">
        <dgm:presLayoutVars>
          <dgm:bulletEnabled val="1"/>
        </dgm:presLayoutVars>
      </dgm:prSet>
      <dgm:spPr/>
      <dgm:t>
        <a:bodyPr/>
        <a:lstStyle/>
        <a:p>
          <a:endParaRPr lang="en-US"/>
        </a:p>
      </dgm:t>
    </dgm:pt>
    <dgm:pt modelId="{7DD68AA4-FA44-4646-8DBE-2907180FB588}" type="pres">
      <dgm:prSet presAssocID="{CDAA59DF-0140-431C-A4D5-892F1DF98DDF}" presName="sibTrans" presStyleLbl="sibTrans2D1" presStyleIdx="2" presStyleCnt="4"/>
      <dgm:spPr/>
      <dgm:t>
        <a:bodyPr/>
        <a:lstStyle/>
        <a:p>
          <a:endParaRPr lang="en-US"/>
        </a:p>
      </dgm:t>
    </dgm:pt>
    <dgm:pt modelId="{D781E17B-C3A9-443B-A518-9944F670F74A}" type="pres">
      <dgm:prSet presAssocID="{CDAA59DF-0140-431C-A4D5-892F1DF98DDF}" presName="connectorText" presStyleLbl="sibTrans2D1" presStyleIdx="2" presStyleCnt="4"/>
      <dgm:spPr/>
      <dgm:t>
        <a:bodyPr/>
        <a:lstStyle/>
        <a:p>
          <a:endParaRPr lang="en-US"/>
        </a:p>
      </dgm:t>
    </dgm:pt>
    <dgm:pt modelId="{6B0B18CE-EE15-4CEC-9821-8D51EFB8BACE}" type="pres">
      <dgm:prSet presAssocID="{744E2065-E961-4342-88CB-00798D6FD874}" presName="node" presStyleLbl="node1" presStyleIdx="3" presStyleCnt="5" custScaleY="206451" custLinFactNeighborX="-34946">
        <dgm:presLayoutVars>
          <dgm:bulletEnabled val="1"/>
        </dgm:presLayoutVars>
      </dgm:prSet>
      <dgm:spPr/>
      <dgm:t>
        <a:bodyPr/>
        <a:lstStyle/>
        <a:p>
          <a:endParaRPr lang="en-US"/>
        </a:p>
      </dgm:t>
    </dgm:pt>
    <dgm:pt modelId="{206FC09E-B7ED-4A13-B11A-1E2441F8B660}" type="pres">
      <dgm:prSet presAssocID="{B19420DE-C13E-4B8D-9277-83D9BB622C69}" presName="sibTrans" presStyleLbl="sibTrans2D1" presStyleIdx="3" presStyleCnt="4"/>
      <dgm:spPr/>
      <dgm:t>
        <a:bodyPr/>
        <a:lstStyle/>
        <a:p>
          <a:endParaRPr lang="en-US"/>
        </a:p>
      </dgm:t>
    </dgm:pt>
    <dgm:pt modelId="{4A608F8B-18FB-49AE-BCAE-17749FCB415D}" type="pres">
      <dgm:prSet presAssocID="{B19420DE-C13E-4B8D-9277-83D9BB622C69}" presName="connectorText" presStyleLbl="sibTrans2D1" presStyleIdx="3" presStyleCnt="4"/>
      <dgm:spPr/>
      <dgm:t>
        <a:bodyPr/>
        <a:lstStyle/>
        <a:p>
          <a:endParaRPr lang="en-US"/>
        </a:p>
      </dgm:t>
    </dgm:pt>
    <dgm:pt modelId="{97C32940-0CEA-4559-AA19-FE7276BB8C9F}" type="pres">
      <dgm:prSet presAssocID="{A4377A7B-6ABF-4D12-8BAB-ECDBCAD2F526}" presName="node" presStyleLbl="node1" presStyleIdx="4" presStyleCnt="5" custScaleY="206451" custLinFactNeighborX="-47849">
        <dgm:presLayoutVars>
          <dgm:bulletEnabled val="1"/>
        </dgm:presLayoutVars>
      </dgm:prSet>
      <dgm:spPr/>
      <dgm:t>
        <a:bodyPr/>
        <a:lstStyle/>
        <a:p>
          <a:endParaRPr lang="en-US"/>
        </a:p>
      </dgm:t>
    </dgm:pt>
  </dgm:ptLst>
  <dgm:cxnLst>
    <dgm:cxn modelId="{EEE135FE-32DE-420A-8A1E-6FFF5D229C18}" type="presOf" srcId="{F37E401F-BEA7-4C06-9467-D9868D0B8E4B}" destId="{4AFF89BE-F819-492D-AE1F-1CC55FAABD12}" srcOrd="0" destOrd="0" presId="urn:microsoft.com/office/officeart/2005/8/layout/process5"/>
    <dgm:cxn modelId="{ED13829D-9921-4359-8674-49DD65755AD1}" type="presOf" srcId="{CDAA59DF-0140-431C-A4D5-892F1DF98DDF}" destId="{7DD68AA4-FA44-4646-8DBE-2907180FB588}" srcOrd="0" destOrd="0" presId="urn:microsoft.com/office/officeart/2005/8/layout/process5"/>
    <dgm:cxn modelId="{C10567F3-0019-4389-9C9D-B510B3A67181}" type="presOf" srcId="{819EB952-5A14-428B-A8B3-28B223CD4B51}" destId="{E4069341-B3AF-4AC8-8F47-EB1F9A719FE0}" srcOrd="0" destOrd="0" presId="urn:microsoft.com/office/officeart/2005/8/layout/process5"/>
    <dgm:cxn modelId="{8D37CA97-D0A0-4B43-B9D4-2057223D70BE}" srcId="{BE3A2615-FAE2-4B6C-8F42-543DEDA09DFB}" destId="{F37E401F-BEA7-4C06-9467-D9868D0B8E4B}" srcOrd="2" destOrd="0" parTransId="{753B5655-441F-4C85-9EA5-89D89F2346BB}" sibTransId="{CDAA59DF-0140-431C-A4D5-892F1DF98DDF}"/>
    <dgm:cxn modelId="{700DF7FE-C494-4727-9628-2CED867FFDE2}" type="presOf" srcId="{819EB952-5A14-428B-A8B3-28B223CD4B51}" destId="{04ED92EF-1B4E-42E5-86EE-D59F8545D3FE}" srcOrd="1" destOrd="0" presId="urn:microsoft.com/office/officeart/2005/8/layout/process5"/>
    <dgm:cxn modelId="{F7DA6AB8-639B-477F-9720-0F3359F78F91}" type="presOf" srcId="{C4E717C6-E488-45BD-BD6E-4224FD1B2545}" destId="{E3B3C23D-C761-4994-9F17-4A689D638A47}" srcOrd="0" destOrd="0" presId="urn:microsoft.com/office/officeart/2005/8/layout/process5"/>
    <dgm:cxn modelId="{5CBCE7F5-9AC9-4813-A8F6-955646E51335}" srcId="{BE3A2615-FAE2-4B6C-8F42-543DEDA09DFB}" destId="{C4E717C6-E488-45BD-BD6E-4224FD1B2545}" srcOrd="0" destOrd="0" parTransId="{FD3798D3-5588-4BF6-B3FA-17644140F181}" sibTransId="{819EB952-5A14-428B-A8B3-28B223CD4B51}"/>
    <dgm:cxn modelId="{50FBE03B-92E8-46CF-8274-C0E0E372021A}" type="presOf" srcId="{CDAA59DF-0140-431C-A4D5-892F1DF98DDF}" destId="{D781E17B-C3A9-443B-A518-9944F670F74A}" srcOrd="1" destOrd="0" presId="urn:microsoft.com/office/officeart/2005/8/layout/process5"/>
    <dgm:cxn modelId="{8DF1F6AB-6E74-4851-9B26-3A682107FA4A}" type="presOf" srcId="{B19420DE-C13E-4B8D-9277-83D9BB622C69}" destId="{206FC09E-B7ED-4A13-B11A-1E2441F8B660}" srcOrd="0" destOrd="0" presId="urn:microsoft.com/office/officeart/2005/8/layout/process5"/>
    <dgm:cxn modelId="{EB7BCA03-28D2-4676-BF3A-3E1017131A85}" type="presOf" srcId="{B19420DE-C13E-4B8D-9277-83D9BB622C69}" destId="{4A608F8B-18FB-49AE-BCAE-17749FCB415D}" srcOrd="1" destOrd="0" presId="urn:microsoft.com/office/officeart/2005/8/layout/process5"/>
    <dgm:cxn modelId="{1A54F403-E5D0-49E9-93A5-C35AB2477E9A}" type="presOf" srcId="{744E2065-E961-4342-88CB-00798D6FD874}" destId="{6B0B18CE-EE15-4CEC-9821-8D51EFB8BACE}" srcOrd="0" destOrd="0" presId="urn:microsoft.com/office/officeart/2005/8/layout/process5"/>
    <dgm:cxn modelId="{3098A04F-B15C-49C3-BDB8-27A58EDC4587}" srcId="{BE3A2615-FAE2-4B6C-8F42-543DEDA09DFB}" destId="{874BA8F7-1C5D-4687-B53B-19BD2DE17DD9}" srcOrd="1" destOrd="0" parTransId="{EE76E8A4-8DB1-42B5-AC4B-BD7AA17E8A8E}" sibTransId="{5D7F67BC-B64D-4BAE-B5DF-6A6A57FF4703}"/>
    <dgm:cxn modelId="{A5716E68-3CEB-4D51-91C0-3206C2DD663F}" type="presOf" srcId="{5D7F67BC-B64D-4BAE-B5DF-6A6A57FF4703}" destId="{A9DBE390-B54B-4954-A178-E0390F000798}" srcOrd="0" destOrd="0" presId="urn:microsoft.com/office/officeart/2005/8/layout/process5"/>
    <dgm:cxn modelId="{FDFDD03C-9DF4-4C80-94FE-30A22F8BAC4D}" type="presOf" srcId="{BE3A2615-FAE2-4B6C-8F42-543DEDA09DFB}" destId="{EBB34009-9C61-40A9-9E6B-F96D0236C823}" srcOrd="0" destOrd="0" presId="urn:microsoft.com/office/officeart/2005/8/layout/process5"/>
    <dgm:cxn modelId="{32681532-AC5B-43A1-B4CD-5B4946013841}" type="presOf" srcId="{A4377A7B-6ABF-4D12-8BAB-ECDBCAD2F526}" destId="{97C32940-0CEA-4559-AA19-FE7276BB8C9F}" srcOrd="0" destOrd="0" presId="urn:microsoft.com/office/officeart/2005/8/layout/process5"/>
    <dgm:cxn modelId="{D5A70B02-3F81-4703-BA57-91F2F74DF165}" srcId="{BE3A2615-FAE2-4B6C-8F42-543DEDA09DFB}" destId="{744E2065-E961-4342-88CB-00798D6FD874}" srcOrd="3" destOrd="0" parTransId="{4BA4F612-FB17-4629-A86B-A99532FC44AD}" sibTransId="{B19420DE-C13E-4B8D-9277-83D9BB622C69}"/>
    <dgm:cxn modelId="{10F8BE05-94BA-42E3-B7C0-4ADF953AC0C9}" type="presOf" srcId="{5D7F67BC-B64D-4BAE-B5DF-6A6A57FF4703}" destId="{B54E4DCF-02E1-4B58-A01B-694693830AAD}" srcOrd="1" destOrd="0" presId="urn:microsoft.com/office/officeart/2005/8/layout/process5"/>
    <dgm:cxn modelId="{73DF6CAA-475F-46AC-AF33-BD9A93FC69FA}" srcId="{BE3A2615-FAE2-4B6C-8F42-543DEDA09DFB}" destId="{A4377A7B-6ABF-4D12-8BAB-ECDBCAD2F526}" srcOrd="4" destOrd="0" parTransId="{2765EBB3-C9BF-48B5-A84E-2A81B69275AF}" sibTransId="{0E3BF46B-EF1B-4D9A-B01A-A0EB49995775}"/>
    <dgm:cxn modelId="{0B2D6CFE-C98D-4E08-B2A8-4ADD307BE571}" type="presOf" srcId="{874BA8F7-1C5D-4687-B53B-19BD2DE17DD9}" destId="{37231A24-B32F-4130-8E3B-20976477676A}" srcOrd="0" destOrd="0" presId="urn:microsoft.com/office/officeart/2005/8/layout/process5"/>
    <dgm:cxn modelId="{AD566213-E561-4AAD-AE90-065251ABF288}" type="presParOf" srcId="{EBB34009-9C61-40A9-9E6B-F96D0236C823}" destId="{E3B3C23D-C761-4994-9F17-4A689D638A47}" srcOrd="0" destOrd="0" presId="urn:microsoft.com/office/officeart/2005/8/layout/process5"/>
    <dgm:cxn modelId="{54DC57DB-E634-4FA8-B5E4-A32C2049751A}" type="presParOf" srcId="{EBB34009-9C61-40A9-9E6B-F96D0236C823}" destId="{E4069341-B3AF-4AC8-8F47-EB1F9A719FE0}" srcOrd="1" destOrd="0" presId="urn:microsoft.com/office/officeart/2005/8/layout/process5"/>
    <dgm:cxn modelId="{2233B3F8-379C-40B5-80B2-DFE956969CDD}" type="presParOf" srcId="{E4069341-B3AF-4AC8-8F47-EB1F9A719FE0}" destId="{04ED92EF-1B4E-42E5-86EE-D59F8545D3FE}" srcOrd="0" destOrd="0" presId="urn:microsoft.com/office/officeart/2005/8/layout/process5"/>
    <dgm:cxn modelId="{6942FDE4-91E5-469C-A6C7-FE5731CCC125}" type="presParOf" srcId="{EBB34009-9C61-40A9-9E6B-F96D0236C823}" destId="{37231A24-B32F-4130-8E3B-20976477676A}" srcOrd="2" destOrd="0" presId="urn:microsoft.com/office/officeart/2005/8/layout/process5"/>
    <dgm:cxn modelId="{90920315-B35B-4D64-8F18-1C72F6EC9F9C}" type="presParOf" srcId="{EBB34009-9C61-40A9-9E6B-F96D0236C823}" destId="{A9DBE390-B54B-4954-A178-E0390F000798}" srcOrd="3" destOrd="0" presId="urn:microsoft.com/office/officeart/2005/8/layout/process5"/>
    <dgm:cxn modelId="{2CB423A5-508E-4699-BA36-878354F3C955}" type="presParOf" srcId="{A9DBE390-B54B-4954-A178-E0390F000798}" destId="{B54E4DCF-02E1-4B58-A01B-694693830AAD}" srcOrd="0" destOrd="0" presId="urn:microsoft.com/office/officeart/2005/8/layout/process5"/>
    <dgm:cxn modelId="{AD36DAFC-73EE-4EB1-ADB4-5C6C81C9BA2A}" type="presParOf" srcId="{EBB34009-9C61-40A9-9E6B-F96D0236C823}" destId="{4AFF89BE-F819-492D-AE1F-1CC55FAABD12}" srcOrd="4" destOrd="0" presId="urn:microsoft.com/office/officeart/2005/8/layout/process5"/>
    <dgm:cxn modelId="{BA4331EF-68E1-41A8-AD49-43DBE9834BAA}" type="presParOf" srcId="{EBB34009-9C61-40A9-9E6B-F96D0236C823}" destId="{7DD68AA4-FA44-4646-8DBE-2907180FB588}" srcOrd="5" destOrd="0" presId="urn:microsoft.com/office/officeart/2005/8/layout/process5"/>
    <dgm:cxn modelId="{A2B102B8-E19A-4C41-B031-50316A14F6AD}" type="presParOf" srcId="{7DD68AA4-FA44-4646-8DBE-2907180FB588}" destId="{D781E17B-C3A9-443B-A518-9944F670F74A}" srcOrd="0" destOrd="0" presId="urn:microsoft.com/office/officeart/2005/8/layout/process5"/>
    <dgm:cxn modelId="{1F7FB821-4F5E-4055-8CAD-6C62A622B2B1}" type="presParOf" srcId="{EBB34009-9C61-40A9-9E6B-F96D0236C823}" destId="{6B0B18CE-EE15-4CEC-9821-8D51EFB8BACE}" srcOrd="6" destOrd="0" presId="urn:microsoft.com/office/officeart/2005/8/layout/process5"/>
    <dgm:cxn modelId="{1BD26DB6-6C50-4E0E-BBFF-D0AF7A30F77E}" type="presParOf" srcId="{EBB34009-9C61-40A9-9E6B-F96D0236C823}" destId="{206FC09E-B7ED-4A13-B11A-1E2441F8B660}" srcOrd="7" destOrd="0" presId="urn:microsoft.com/office/officeart/2005/8/layout/process5"/>
    <dgm:cxn modelId="{85989317-71E2-442D-A302-9673EBAADF66}" type="presParOf" srcId="{206FC09E-B7ED-4A13-B11A-1E2441F8B660}" destId="{4A608F8B-18FB-49AE-BCAE-17749FCB415D}" srcOrd="0" destOrd="0" presId="urn:microsoft.com/office/officeart/2005/8/layout/process5"/>
    <dgm:cxn modelId="{D4FA72B3-1348-4786-B2B4-ECAAAC863C67}" type="presParOf" srcId="{EBB34009-9C61-40A9-9E6B-F96D0236C823}" destId="{97C32940-0CEA-4559-AA19-FE7276BB8C9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A2615-FAE2-4B6C-8F42-543DEDA09DF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4E717C6-E488-45BD-BD6E-4224FD1B2545}">
      <dgm:prSet phldrT="[Text]" custT="1"/>
      <dgm:spPr>
        <a:solidFill>
          <a:srgbClr val="002060"/>
        </a:solidFill>
      </dgm:spPr>
      <dgm:t>
        <a:bodyPr/>
        <a:lstStyle/>
        <a:p>
          <a:r>
            <a:rPr lang="en-US" sz="1200" b="1" dirty="0"/>
            <a:t>PUBLIC HEARING</a:t>
          </a:r>
        </a:p>
        <a:p>
          <a:r>
            <a:rPr lang="en-US" sz="1200" b="1" dirty="0"/>
            <a:t>Public comment period </a:t>
          </a:r>
        </a:p>
        <a:p>
          <a:r>
            <a:rPr lang="en-US" sz="1200" b="1" dirty="0"/>
            <a:t>Prepare Public Hearing Transcript </a:t>
          </a:r>
        </a:p>
        <a:p>
          <a:endParaRPr lang="en-US" sz="1200" dirty="0"/>
        </a:p>
        <a:p>
          <a:endParaRPr lang="en-US" sz="1200" b="1" dirty="0">
            <a:solidFill>
              <a:srgbClr val="FFFF00"/>
            </a:solidFill>
          </a:endParaRPr>
        </a:p>
        <a:p>
          <a:r>
            <a:rPr lang="en-US" sz="1200" b="1" dirty="0">
              <a:solidFill>
                <a:srgbClr val="FFFF00"/>
              </a:solidFill>
            </a:rPr>
            <a:t>2019</a:t>
          </a:r>
        </a:p>
      </dgm:t>
    </dgm:pt>
    <dgm:pt modelId="{FD3798D3-5588-4BF6-B3FA-17644140F181}" type="parTrans" cxnId="{5CBCE7F5-9AC9-4813-A8F6-955646E51335}">
      <dgm:prSet/>
      <dgm:spPr/>
      <dgm:t>
        <a:bodyPr/>
        <a:lstStyle/>
        <a:p>
          <a:endParaRPr lang="en-US"/>
        </a:p>
      </dgm:t>
    </dgm:pt>
    <dgm:pt modelId="{819EB952-5A14-428B-A8B3-28B223CD4B51}" type="sibTrans" cxnId="{5CBCE7F5-9AC9-4813-A8F6-955646E51335}">
      <dgm:prSet/>
      <dgm:spPr>
        <a:solidFill>
          <a:srgbClr val="FFC000"/>
        </a:solidFill>
        <a:ln>
          <a:solidFill>
            <a:schemeClr val="tx1"/>
          </a:solidFill>
        </a:ln>
      </dgm:spPr>
      <dgm:t>
        <a:bodyPr/>
        <a:lstStyle/>
        <a:p>
          <a:endParaRPr lang="en-US" dirty="0"/>
        </a:p>
      </dgm:t>
    </dgm:pt>
    <dgm:pt modelId="{874BA8F7-1C5D-4687-B53B-19BD2DE17DD9}">
      <dgm:prSet phldrT="[Text]" custT="1"/>
      <dgm:spPr>
        <a:solidFill>
          <a:srgbClr val="002060"/>
        </a:solidFill>
      </dgm:spPr>
      <dgm:t>
        <a:bodyPr/>
        <a:lstStyle/>
        <a:p>
          <a:r>
            <a:rPr lang="en-US" sz="1200" b="1" dirty="0"/>
            <a:t>Review public comments</a:t>
          </a:r>
        </a:p>
        <a:p>
          <a:r>
            <a:rPr lang="en-US" sz="1200" b="1" dirty="0"/>
            <a:t> Continue work  on preliminary design and environmental document</a:t>
          </a:r>
        </a:p>
        <a:p>
          <a:endParaRPr lang="en-US" sz="1200" b="1" dirty="0">
            <a:solidFill>
              <a:srgbClr val="FFFF00"/>
            </a:solidFill>
          </a:endParaRPr>
        </a:p>
        <a:p>
          <a:r>
            <a:rPr lang="en-US" sz="1200" b="1" dirty="0">
              <a:solidFill>
                <a:srgbClr val="FFFF00"/>
              </a:solidFill>
            </a:rPr>
            <a:t>2019</a:t>
          </a:r>
        </a:p>
      </dgm:t>
    </dgm:pt>
    <dgm:pt modelId="{EE76E8A4-8DB1-42B5-AC4B-BD7AA17E8A8E}" type="parTrans" cxnId="{3098A04F-B15C-49C3-BDB8-27A58EDC4587}">
      <dgm:prSet/>
      <dgm:spPr/>
      <dgm:t>
        <a:bodyPr/>
        <a:lstStyle/>
        <a:p>
          <a:endParaRPr lang="en-US"/>
        </a:p>
      </dgm:t>
    </dgm:pt>
    <dgm:pt modelId="{5D7F67BC-B64D-4BAE-B5DF-6A6A57FF4703}" type="sibTrans" cxnId="{3098A04F-B15C-49C3-BDB8-27A58EDC4587}">
      <dgm:prSet/>
      <dgm:spPr>
        <a:solidFill>
          <a:srgbClr val="FFC000"/>
        </a:solidFill>
        <a:ln>
          <a:solidFill>
            <a:schemeClr val="tx1"/>
          </a:solidFill>
        </a:ln>
      </dgm:spPr>
      <dgm:t>
        <a:bodyPr/>
        <a:lstStyle/>
        <a:p>
          <a:endParaRPr lang="en-US" dirty="0"/>
        </a:p>
      </dgm:t>
    </dgm:pt>
    <dgm:pt modelId="{F37E401F-BEA7-4C06-9467-D9868D0B8E4B}">
      <dgm:prSet phldrT="[Text]" custT="1"/>
      <dgm:spPr>
        <a:solidFill>
          <a:srgbClr val="002060"/>
        </a:solidFill>
      </dgm:spPr>
      <dgm:t>
        <a:bodyPr/>
        <a:lstStyle/>
        <a:p>
          <a:r>
            <a:rPr lang="en-US" sz="1200" b="1" spc="-20" baseline="0" dirty="0"/>
            <a:t>Finalize environmental document </a:t>
          </a:r>
        </a:p>
        <a:p>
          <a:endParaRPr lang="en-US" sz="1200" spc="-20" baseline="0" dirty="0"/>
        </a:p>
        <a:p>
          <a:r>
            <a:rPr lang="en-US" sz="1200" b="1" spc="-20" baseline="0" dirty="0">
              <a:solidFill>
                <a:schemeClr val="bg1"/>
              </a:solidFill>
            </a:rPr>
            <a:t>Complete project design</a:t>
          </a:r>
        </a:p>
        <a:p>
          <a:r>
            <a:rPr lang="en-US" sz="1200" b="1" spc="-20" baseline="0" dirty="0">
              <a:solidFill>
                <a:srgbClr val="FFFF00"/>
              </a:solidFill>
            </a:rPr>
            <a:t> </a:t>
          </a:r>
        </a:p>
        <a:p>
          <a:endParaRPr lang="en-US" sz="1200" b="1" spc="-20" baseline="0" dirty="0">
            <a:solidFill>
              <a:srgbClr val="FFFF00"/>
            </a:solidFill>
          </a:endParaRPr>
        </a:p>
        <a:p>
          <a:r>
            <a:rPr lang="en-US" sz="1200" b="1" spc="-20" baseline="0" dirty="0">
              <a:solidFill>
                <a:srgbClr val="FFFF00"/>
              </a:solidFill>
            </a:rPr>
            <a:t>2019/2020 </a:t>
          </a:r>
        </a:p>
      </dgm:t>
    </dgm:pt>
    <dgm:pt modelId="{753B5655-441F-4C85-9EA5-89D89F2346BB}" type="parTrans" cxnId="{8D37CA97-D0A0-4B43-B9D4-2057223D70BE}">
      <dgm:prSet/>
      <dgm:spPr/>
      <dgm:t>
        <a:bodyPr/>
        <a:lstStyle/>
        <a:p>
          <a:endParaRPr lang="en-US"/>
        </a:p>
      </dgm:t>
    </dgm:pt>
    <dgm:pt modelId="{CDAA59DF-0140-431C-A4D5-892F1DF98DDF}" type="sibTrans" cxnId="{8D37CA97-D0A0-4B43-B9D4-2057223D70BE}">
      <dgm:prSet/>
      <dgm:spPr>
        <a:solidFill>
          <a:srgbClr val="FFC000"/>
        </a:solidFill>
        <a:ln>
          <a:solidFill>
            <a:schemeClr val="tx1"/>
          </a:solidFill>
        </a:ln>
      </dgm:spPr>
      <dgm:t>
        <a:bodyPr/>
        <a:lstStyle/>
        <a:p>
          <a:endParaRPr lang="en-US" dirty="0"/>
        </a:p>
      </dgm:t>
    </dgm:pt>
    <dgm:pt modelId="{744E2065-E961-4342-88CB-00798D6FD874}">
      <dgm:prSet phldrT="[Text]" custT="1"/>
      <dgm:spPr>
        <a:solidFill>
          <a:srgbClr val="002060"/>
        </a:solidFill>
      </dgm:spPr>
      <dgm:t>
        <a:bodyPr/>
        <a:lstStyle/>
        <a:p>
          <a:endParaRPr lang="en-US" sz="1200" dirty="0"/>
        </a:p>
        <a:p>
          <a:endParaRPr lang="en-US" sz="1200" dirty="0"/>
        </a:p>
        <a:p>
          <a:r>
            <a:rPr lang="en-US" sz="1200" b="1" dirty="0"/>
            <a:t>Communicate Project Decision</a:t>
          </a:r>
        </a:p>
        <a:p>
          <a:endParaRPr lang="en-US" sz="1200" dirty="0"/>
        </a:p>
        <a:p>
          <a:endParaRPr lang="en-US" sz="1200" dirty="0"/>
        </a:p>
        <a:p>
          <a:endParaRPr lang="en-US" sz="1200" b="1" dirty="0">
            <a:solidFill>
              <a:srgbClr val="FFFF00"/>
            </a:solidFill>
          </a:endParaRPr>
        </a:p>
        <a:p>
          <a:endParaRPr lang="en-US" sz="1200" b="1" dirty="0">
            <a:solidFill>
              <a:srgbClr val="FFFF00"/>
            </a:solidFill>
          </a:endParaRPr>
        </a:p>
        <a:p>
          <a:endParaRPr lang="en-US" sz="1200" b="1" dirty="0">
            <a:solidFill>
              <a:srgbClr val="FFFF00"/>
            </a:solidFill>
          </a:endParaRPr>
        </a:p>
        <a:p>
          <a:r>
            <a:rPr lang="en-US" sz="1200" b="1" dirty="0">
              <a:solidFill>
                <a:srgbClr val="FFFF00"/>
              </a:solidFill>
            </a:rPr>
            <a:t>2019/2020  </a:t>
          </a:r>
        </a:p>
        <a:p>
          <a:endParaRPr lang="en-US" sz="1200" dirty="0"/>
        </a:p>
        <a:p>
          <a:endParaRPr lang="en-US" sz="1200" b="1" dirty="0">
            <a:solidFill>
              <a:srgbClr val="FFFF00"/>
            </a:solidFill>
          </a:endParaRPr>
        </a:p>
      </dgm:t>
    </dgm:pt>
    <dgm:pt modelId="{4BA4F612-FB17-4629-A86B-A99532FC44AD}" type="parTrans" cxnId="{D5A70B02-3F81-4703-BA57-91F2F74DF165}">
      <dgm:prSet/>
      <dgm:spPr/>
      <dgm:t>
        <a:bodyPr/>
        <a:lstStyle/>
        <a:p>
          <a:endParaRPr lang="en-US"/>
        </a:p>
      </dgm:t>
    </dgm:pt>
    <dgm:pt modelId="{B19420DE-C13E-4B8D-9277-83D9BB622C69}" type="sibTrans" cxnId="{D5A70B02-3F81-4703-BA57-91F2F74DF165}">
      <dgm:prSet/>
      <dgm:spPr>
        <a:solidFill>
          <a:srgbClr val="FFC000"/>
        </a:solidFill>
        <a:ln>
          <a:solidFill>
            <a:schemeClr val="tx1"/>
          </a:solidFill>
        </a:ln>
      </dgm:spPr>
      <dgm:t>
        <a:bodyPr/>
        <a:lstStyle/>
        <a:p>
          <a:endParaRPr lang="en-US" dirty="0"/>
        </a:p>
      </dgm:t>
    </dgm:pt>
    <dgm:pt modelId="{A4377A7B-6ABF-4D12-8BAB-ECDBCAD2F526}">
      <dgm:prSet phldrT="[Text]" custT="1"/>
      <dgm:spPr>
        <a:solidFill>
          <a:srgbClr val="002060"/>
        </a:solidFill>
      </dgm:spPr>
      <dgm:t>
        <a:bodyPr/>
        <a:lstStyle/>
        <a:p>
          <a:endParaRPr lang="en-US" sz="1200" b="1" dirty="0"/>
        </a:p>
        <a:p>
          <a:endParaRPr lang="en-US" sz="1200" b="1" dirty="0"/>
        </a:p>
        <a:p>
          <a:endParaRPr lang="en-US" sz="1200" b="1" dirty="0"/>
        </a:p>
        <a:p>
          <a:r>
            <a:rPr lang="en-US" sz="1200" b="1" dirty="0"/>
            <a:t>Project Letting</a:t>
          </a:r>
        </a:p>
        <a:p>
          <a:endParaRPr lang="en-US" sz="1200" b="1" dirty="0"/>
        </a:p>
        <a:p>
          <a:r>
            <a:rPr lang="en-US" sz="1200" b="1" dirty="0"/>
            <a:t>Tree Clearing </a:t>
          </a:r>
          <a:r>
            <a:rPr lang="en-US" sz="1200" b="1" dirty="0">
              <a:solidFill>
                <a:srgbClr val="FFFF00"/>
              </a:solidFill>
            </a:rPr>
            <a:t>(2020)</a:t>
          </a:r>
        </a:p>
        <a:p>
          <a:endParaRPr lang="en-US" sz="1200" b="1" dirty="0"/>
        </a:p>
        <a:p>
          <a:endParaRPr lang="en-US" sz="1200" b="1" dirty="0"/>
        </a:p>
        <a:p>
          <a:r>
            <a:rPr lang="en-US" sz="1200" b="1" dirty="0"/>
            <a:t>Construction </a:t>
          </a:r>
          <a:r>
            <a:rPr lang="en-US" sz="1200" b="1" dirty="0">
              <a:solidFill>
                <a:srgbClr val="FFFF00"/>
              </a:solidFill>
            </a:rPr>
            <a:t>(2020)</a:t>
          </a:r>
        </a:p>
        <a:p>
          <a:endParaRPr lang="en-US" sz="1200" dirty="0"/>
        </a:p>
        <a:p>
          <a:endParaRPr lang="en-US" sz="1200" dirty="0"/>
        </a:p>
        <a:p>
          <a:endParaRPr lang="en-US" sz="1200" dirty="0"/>
        </a:p>
        <a:p>
          <a:endParaRPr lang="en-US" sz="1200" b="1" dirty="0">
            <a:solidFill>
              <a:srgbClr val="FFFF00"/>
            </a:solidFill>
          </a:endParaRPr>
        </a:p>
      </dgm:t>
    </dgm:pt>
    <dgm:pt modelId="{2765EBB3-C9BF-48B5-A84E-2A81B69275AF}" type="parTrans" cxnId="{73DF6CAA-475F-46AC-AF33-BD9A93FC69FA}">
      <dgm:prSet/>
      <dgm:spPr/>
      <dgm:t>
        <a:bodyPr/>
        <a:lstStyle/>
        <a:p>
          <a:endParaRPr lang="en-US"/>
        </a:p>
      </dgm:t>
    </dgm:pt>
    <dgm:pt modelId="{0E3BF46B-EF1B-4D9A-B01A-A0EB49995775}" type="sibTrans" cxnId="{73DF6CAA-475F-46AC-AF33-BD9A93FC69FA}">
      <dgm:prSet/>
      <dgm:spPr/>
      <dgm:t>
        <a:bodyPr/>
        <a:lstStyle/>
        <a:p>
          <a:endParaRPr lang="en-US"/>
        </a:p>
      </dgm:t>
    </dgm:pt>
    <dgm:pt modelId="{EBB34009-9C61-40A9-9E6B-F96D0236C823}" type="pres">
      <dgm:prSet presAssocID="{BE3A2615-FAE2-4B6C-8F42-543DEDA09DFB}" presName="diagram" presStyleCnt="0">
        <dgm:presLayoutVars>
          <dgm:dir/>
          <dgm:resizeHandles val="exact"/>
        </dgm:presLayoutVars>
      </dgm:prSet>
      <dgm:spPr/>
      <dgm:t>
        <a:bodyPr/>
        <a:lstStyle/>
        <a:p>
          <a:endParaRPr lang="en-US"/>
        </a:p>
      </dgm:t>
    </dgm:pt>
    <dgm:pt modelId="{E3B3C23D-C761-4994-9F17-4A689D638A47}" type="pres">
      <dgm:prSet presAssocID="{C4E717C6-E488-45BD-BD6E-4224FD1B2545}" presName="node" presStyleLbl="node1" presStyleIdx="0" presStyleCnt="5" custScaleY="204486">
        <dgm:presLayoutVars>
          <dgm:bulletEnabled val="1"/>
        </dgm:presLayoutVars>
      </dgm:prSet>
      <dgm:spPr/>
      <dgm:t>
        <a:bodyPr/>
        <a:lstStyle/>
        <a:p>
          <a:endParaRPr lang="en-US"/>
        </a:p>
      </dgm:t>
    </dgm:pt>
    <dgm:pt modelId="{E4069341-B3AF-4AC8-8F47-EB1F9A719FE0}" type="pres">
      <dgm:prSet presAssocID="{819EB952-5A14-428B-A8B3-28B223CD4B51}" presName="sibTrans" presStyleLbl="sibTrans2D1" presStyleIdx="0" presStyleCnt="4"/>
      <dgm:spPr/>
      <dgm:t>
        <a:bodyPr/>
        <a:lstStyle/>
        <a:p>
          <a:endParaRPr lang="en-US"/>
        </a:p>
      </dgm:t>
    </dgm:pt>
    <dgm:pt modelId="{04ED92EF-1B4E-42E5-86EE-D59F8545D3FE}" type="pres">
      <dgm:prSet presAssocID="{819EB952-5A14-428B-A8B3-28B223CD4B51}" presName="connectorText" presStyleLbl="sibTrans2D1" presStyleIdx="0" presStyleCnt="4"/>
      <dgm:spPr/>
      <dgm:t>
        <a:bodyPr/>
        <a:lstStyle/>
        <a:p>
          <a:endParaRPr lang="en-US"/>
        </a:p>
      </dgm:t>
    </dgm:pt>
    <dgm:pt modelId="{37231A24-B32F-4130-8E3B-20976477676A}" type="pres">
      <dgm:prSet presAssocID="{874BA8F7-1C5D-4687-B53B-19BD2DE17DD9}" presName="node" presStyleLbl="node1" presStyleIdx="1" presStyleCnt="5" custScaleY="204486" custLinFactNeighborX="-13226">
        <dgm:presLayoutVars>
          <dgm:bulletEnabled val="1"/>
        </dgm:presLayoutVars>
      </dgm:prSet>
      <dgm:spPr/>
      <dgm:t>
        <a:bodyPr/>
        <a:lstStyle/>
        <a:p>
          <a:endParaRPr lang="en-US"/>
        </a:p>
      </dgm:t>
    </dgm:pt>
    <dgm:pt modelId="{A9DBE390-B54B-4954-A178-E0390F000798}" type="pres">
      <dgm:prSet presAssocID="{5D7F67BC-B64D-4BAE-B5DF-6A6A57FF4703}" presName="sibTrans" presStyleLbl="sibTrans2D1" presStyleIdx="1" presStyleCnt="4"/>
      <dgm:spPr/>
      <dgm:t>
        <a:bodyPr/>
        <a:lstStyle/>
        <a:p>
          <a:endParaRPr lang="en-US"/>
        </a:p>
      </dgm:t>
    </dgm:pt>
    <dgm:pt modelId="{B54E4DCF-02E1-4B58-A01B-694693830AAD}" type="pres">
      <dgm:prSet presAssocID="{5D7F67BC-B64D-4BAE-B5DF-6A6A57FF4703}" presName="connectorText" presStyleLbl="sibTrans2D1" presStyleIdx="1" presStyleCnt="4"/>
      <dgm:spPr/>
      <dgm:t>
        <a:bodyPr/>
        <a:lstStyle/>
        <a:p>
          <a:endParaRPr lang="en-US"/>
        </a:p>
      </dgm:t>
    </dgm:pt>
    <dgm:pt modelId="{4AFF89BE-F819-492D-AE1F-1CC55FAABD12}" type="pres">
      <dgm:prSet presAssocID="{F37E401F-BEA7-4C06-9467-D9868D0B8E4B}" presName="node" presStyleLbl="node1" presStyleIdx="2" presStyleCnt="5" custScaleY="206451" custLinFactNeighborX="-25699">
        <dgm:presLayoutVars>
          <dgm:bulletEnabled val="1"/>
        </dgm:presLayoutVars>
      </dgm:prSet>
      <dgm:spPr/>
      <dgm:t>
        <a:bodyPr/>
        <a:lstStyle/>
        <a:p>
          <a:endParaRPr lang="en-US"/>
        </a:p>
      </dgm:t>
    </dgm:pt>
    <dgm:pt modelId="{7DD68AA4-FA44-4646-8DBE-2907180FB588}" type="pres">
      <dgm:prSet presAssocID="{CDAA59DF-0140-431C-A4D5-892F1DF98DDF}" presName="sibTrans" presStyleLbl="sibTrans2D1" presStyleIdx="2" presStyleCnt="4"/>
      <dgm:spPr/>
      <dgm:t>
        <a:bodyPr/>
        <a:lstStyle/>
        <a:p>
          <a:endParaRPr lang="en-US"/>
        </a:p>
      </dgm:t>
    </dgm:pt>
    <dgm:pt modelId="{D781E17B-C3A9-443B-A518-9944F670F74A}" type="pres">
      <dgm:prSet presAssocID="{CDAA59DF-0140-431C-A4D5-892F1DF98DDF}" presName="connectorText" presStyleLbl="sibTrans2D1" presStyleIdx="2" presStyleCnt="4"/>
      <dgm:spPr/>
      <dgm:t>
        <a:bodyPr/>
        <a:lstStyle/>
        <a:p>
          <a:endParaRPr lang="en-US"/>
        </a:p>
      </dgm:t>
    </dgm:pt>
    <dgm:pt modelId="{6B0B18CE-EE15-4CEC-9821-8D51EFB8BACE}" type="pres">
      <dgm:prSet presAssocID="{744E2065-E961-4342-88CB-00798D6FD874}" presName="node" presStyleLbl="node1" presStyleIdx="3" presStyleCnt="5" custScaleY="206451" custLinFactNeighborX="-34946">
        <dgm:presLayoutVars>
          <dgm:bulletEnabled val="1"/>
        </dgm:presLayoutVars>
      </dgm:prSet>
      <dgm:spPr/>
      <dgm:t>
        <a:bodyPr/>
        <a:lstStyle/>
        <a:p>
          <a:endParaRPr lang="en-US"/>
        </a:p>
      </dgm:t>
    </dgm:pt>
    <dgm:pt modelId="{206FC09E-B7ED-4A13-B11A-1E2441F8B660}" type="pres">
      <dgm:prSet presAssocID="{B19420DE-C13E-4B8D-9277-83D9BB622C69}" presName="sibTrans" presStyleLbl="sibTrans2D1" presStyleIdx="3" presStyleCnt="4"/>
      <dgm:spPr/>
      <dgm:t>
        <a:bodyPr/>
        <a:lstStyle/>
        <a:p>
          <a:endParaRPr lang="en-US"/>
        </a:p>
      </dgm:t>
    </dgm:pt>
    <dgm:pt modelId="{4A608F8B-18FB-49AE-BCAE-17749FCB415D}" type="pres">
      <dgm:prSet presAssocID="{B19420DE-C13E-4B8D-9277-83D9BB622C69}" presName="connectorText" presStyleLbl="sibTrans2D1" presStyleIdx="3" presStyleCnt="4"/>
      <dgm:spPr/>
      <dgm:t>
        <a:bodyPr/>
        <a:lstStyle/>
        <a:p>
          <a:endParaRPr lang="en-US"/>
        </a:p>
      </dgm:t>
    </dgm:pt>
    <dgm:pt modelId="{97C32940-0CEA-4559-AA19-FE7276BB8C9F}" type="pres">
      <dgm:prSet presAssocID="{A4377A7B-6ABF-4D12-8BAB-ECDBCAD2F526}" presName="node" presStyleLbl="node1" presStyleIdx="4" presStyleCnt="5" custScaleY="206451" custLinFactNeighborX="-47849">
        <dgm:presLayoutVars>
          <dgm:bulletEnabled val="1"/>
        </dgm:presLayoutVars>
      </dgm:prSet>
      <dgm:spPr/>
      <dgm:t>
        <a:bodyPr/>
        <a:lstStyle/>
        <a:p>
          <a:endParaRPr lang="en-US"/>
        </a:p>
      </dgm:t>
    </dgm:pt>
  </dgm:ptLst>
  <dgm:cxnLst>
    <dgm:cxn modelId="{8D37CA97-D0A0-4B43-B9D4-2057223D70BE}" srcId="{BE3A2615-FAE2-4B6C-8F42-543DEDA09DFB}" destId="{F37E401F-BEA7-4C06-9467-D9868D0B8E4B}" srcOrd="2" destOrd="0" parTransId="{753B5655-441F-4C85-9EA5-89D89F2346BB}" sibTransId="{CDAA59DF-0140-431C-A4D5-892F1DF98DDF}"/>
    <dgm:cxn modelId="{E48472EB-6BE1-4126-96D8-726F3253A5EC}" type="presOf" srcId="{B19420DE-C13E-4B8D-9277-83D9BB622C69}" destId="{4A608F8B-18FB-49AE-BCAE-17749FCB415D}" srcOrd="1" destOrd="0" presId="urn:microsoft.com/office/officeart/2005/8/layout/process5"/>
    <dgm:cxn modelId="{7DCF3AF8-5D9A-42FC-ABC8-275491989339}" type="presOf" srcId="{BE3A2615-FAE2-4B6C-8F42-543DEDA09DFB}" destId="{EBB34009-9C61-40A9-9E6B-F96D0236C823}" srcOrd="0" destOrd="0" presId="urn:microsoft.com/office/officeart/2005/8/layout/process5"/>
    <dgm:cxn modelId="{2C82B97C-7F3C-4B35-9F7F-1D9373C44410}" type="presOf" srcId="{744E2065-E961-4342-88CB-00798D6FD874}" destId="{6B0B18CE-EE15-4CEC-9821-8D51EFB8BACE}" srcOrd="0" destOrd="0" presId="urn:microsoft.com/office/officeart/2005/8/layout/process5"/>
    <dgm:cxn modelId="{73DF6CAA-475F-46AC-AF33-BD9A93FC69FA}" srcId="{BE3A2615-FAE2-4B6C-8F42-543DEDA09DFB}" destId="{A4377A7B-6ABF-4D12-8BAB-ECDBCAD2F526}" srcOrd="4" destOrd="0" parTransId="{2765EBB3-C9BF-48B5-A84E-2A81B69275AF}" sibTransId="{0E3BF46B-EF1B-4D9A-B01A-A0EB49995775}"/>
    <dgm:cxn modelId="{5CBCE7F5-9AC9-4813-A8F6-955646E51335}" srcId="{BE3A2615-FAE2-4B6C-8F42-543DEDA09DFB}" destId="{C4E717C6-E488-45BD-BD6E-4224FD1B2545}" srcOrd="0" destOrd="0" parTransId="{FD3798D3-5588-4BF6-B3FA-17644140F181}" sibTransId="{819EB952-5A14-428B-A8B3-28B223CD4B51}"/>
    <dgm:cxn modelId="{EC2C853D-7478-42BC-8931-A4F6DFC0B211}" type="presOf" srcId="{C4E717C6-E488-45BD-BD6E-4224FD1B2545}" destId="{E3B3C23D-C761-4994-9F17-4A689D638A47}" srcOrd="0" destOrd="0" presId="urn:microsoft.com/office/officeart/2005/8/layout/process5"/>
    <dgm:cxn modelId="{D5A70B02-3F81-4703-BA57-91F2F74DF165}" srcId="{BE3A2615-FAE2-4B6C-8F42-543DEDA09DFB}" destId="{744E2065-E961-4342-88CB-00798D6FD874}" srcOrd="3" destOrd="0" parTransId="{4BA4F612-FB17-4629-A86B-A99532FC44AD}" sibTransId="{B19420DE-C13E-4B8D-9277-83D9BB622C69}"/>
    <dgm:cxn modelId="{CEE057AC-7789-48A7-B2E1-E7FEF5579494}" type="presOf" srcId="{874BA8F7-1C5D-4687-B53B-19BD2DE17DD9}" destId="{37231A24-B32F-4130-8E3B-20976477676A}" srcOrd="0" destOrd="0" presId="urn:microsoft.com/office/officeart/2005/8/layout/process5"/>
    <dgm:cxn modelId="{3098A04F-B15C-49C3-BDB8-27A58EDC4587}" srcId="{BE3A2615-FAE2-4B6C-8F42-543DEDA09DFB}" destId="{874BA8F7-1C5D-4687-B53B-19BD2DE17DD9}" srcOrd="1" destOrd="0" parTransId="{EE76E8A4-8DB1-42B5-AC4B-BD7AA17E8A8E}" sibTransId="{5D7F67BC-B64D-4BAE-B5DF-6A6A57FF4703}"/>
    <dgm:cxn modelId="{5CB86769-5528-47B1-B053-29B7AC08FFB3}" type="presOf" srcId="{819EB952-5A14-428B-A8B3-28B223CD4B51}" destId="{04ED92EF-1B4E-42E5-86EE-D59F8545D3FE}" srcOrd="1" destOrd="0" presId="urn:microsoft.com/office/officeart/2005/8/layout/process5"/>
    <dgm:cxn modelId="{1E344D56-A75A-4CC9-A269-7C2575860F03}" type="presOf" srcId="{5D7F67BC-B64D-4BAE-B5DF-6A6A57FF4703}" destId="{A9DBE390-B54B-4954-A178-E0390F000798}" srcOrd="0" destOrd="0" presId="urn:microsoft.com/office/officeart/2005/8/layout/process5"/>
    <dgm:cxn modelId="{EDA5F3A0-82CE-4A6B-9FA3-ED8F8EA6796E}" type="presOf" srcId="{5D7F67BC-B64D-4BAE-B5DF-6A6A57FF4703}" destId="{B54E4DCF-02E1-4B58-A01B-694693830AAD}" srcOrd="1" destOrd="0" presId="urn:microsoft.com/office/officeart/2005/8/layout/process5"/>
    <dgm:cxn modelId="{A6E9E91F-BA31-4C65-818D-D7019BDEE173}" type="presOf" srcId="{A4377A7B-6ABF-4D12-8BAB-ECDBCAD2F526}" destId="{97C32940-0CEA-4559-AA19-FE7276BB8C9F}" srcOrd="0" destOrd="0" presId="urn:microsoft.com/office/officeart/2005/8/layout/process5"/>
    <dgm:cxn modelId="{FFF7886B-B328-4834-A111-B0DE694FFB8E}" type="presOf" srcId="{819EB952-5A14-428B-A8B3-28B223CD4B51}" destId="{E4069341-B3AF-4AC8-8F47-EB1F9A719FE0}" srcOrd="0" destOrd="0" presId="urn:microsoft.com/office/officeart/2005/8/layout/process5"/>
    <dgm:cxn modelId="{7E509A7C-6723-45F2-901F-2384D9E13F24}" type="presOf" srcId="{B19420DE-C13E-4B8D-9277-83D9BB622C69}" destId="{206FC09E-B7ED-4A13-B11A-1E2441F8B660}" srcOrd="0" destOrd="0" presId="urn:microsoft.com/office/officeart/2005/8/layout/process5"/>
    <dgm:cxn modelId="{3CCBA0EF-6950-4B5E-9381-1207597655B0}" type="presOf" srcId="{CDAA59DF-0140-431C-A4D5-892F1DF98DDF}" destId="{D781E17B-C3A9-443B-A518-9944F670F74A}" srcOrd="1" destOrd="0" presId="urn:microsoft.com/office/officeart/2005/8/layout/process5"/>
    <dgm:cxn modelId="{03E1D919-3467-4FAE-806C-7CF84E2ADE35}" type="presOf" srcId="{F37E401F-BEA7-4C06-9467-D9868D0B8E4B}" destId="{4AFF89BE-F819-492D-AE1F-1CC55FAABD12}" srcOrd="0" destOrd="0" presId="urn:microsoft.com/office/officeart/2005/8/layout/process5"/>
    <dgm:cxn modelId="{7B6BE2E8-ACD4-4CFF-A3A2-FE7C8DED4466}" type="presOf" srcId="{CDAA59DF-0140-431C-A4D5-892F1DF98DDF}" destId="{7DD68AA4-FA44-4646-8DBE-2907180FB588}" srcOrd="0" destOrd="0" presId="urn:microsoft.com/office/officeart/2005/8/layout/process5"/>
    <dgm:cxn modelId="{D0B6348A-BD55-4C9F-AE33-38C4CB9092E2}" type="presParOf" srcId="{EBB34009-9C61-40A9-9E6B-F96D0236C823}" destId="{E3B3C23D-C761-4994-9F17-4A689D638A47}" srcOrd="0" destOrd="0" presId="urn:microsoft.com/office/officeart/2005/8/layout/process5"/>
    <dgm:cxn modelId="{23EF4BDE-5972-4329-B1C8-1E189F8DE8F2}" type="presParOf" srcId="{EBB34009-9C61-40A9-9E6B-F96D0236C823}" destId="{E4069341-B3AF-4AC8-8F47-EB1F9A719FE0}" srcOrd="1" destOrd="0" presId="urn:microsoft.com/office/officeart/2005/8/layout/process5"/>
    <dgm:cxn modelId="{6AF0A531-A89C-46B7-8743-2E80F19DD3C0}" type="presParOf" srcId="{E4069341-B3AF-4AC8-8F47-EB1F9A719FE0}" destId="{04ED92EF-1B4E-42E5-86EE-D59F8545D3FE}" srcOrd="0" destOrd="0" presId="urn:microsoft.com/office/officeart/2005/8/layout/process5"/>
    <dgm:cxn modelId="{4B3E2DCE-9227-47F7-8D58-68CB6F82B2D8}" type="presParOf" srcId="{EBB34009-9C61-40A9-9E6B-F96D0236C823}" destId="{37231A24-B32F-4130-8E3B-20976477676A}" srcOrd="2" destOrd="0" presId="urn:microsoft.com/office/officeart/2005/8/layout/process5"/>
    <dgm:cxn modelId="{97175FD3-7D2F-412D-9A51-A69CE77E670A}" type="presParOf" srcId="{EBB34009-9C61-40A9-9E6B-F96D0236C823}" destId="{A9DBE390-B54B-4954-A178-E0390F000798}" srcOrd="3" destOrd="0" presId="urn:microsoft.com/office/officeart/2005/8/layout/process5"/>
    <dgm:cxn modelId="{759DBA44-EA30-4E5A-B874-73FE0AFE91F1}" type="presParOf" srcId="{A9DBE390-B54B-4954-A178-E0390F000798}" destId="{B54E4DCF-02E1-4B58-A01B-694693830AAD}" srcOrd="0" destOrd="0" presId="urn:microsoft.com/office/officeart/2005/8/layout/process5"/>
    <dgm:cxn modelId="{05B9DBC1-8BC4-4BBA-9442-210930C57649}" type="presParOf" srcId="{EBB34009-9C61-40A9-9E6B-F96D0236C823}" destId="{4AFF89BE-F819-492D-AE1F-1CC55FAABD12}" srcOrd="4" destOrd="0" presId="urn:microsoft.com/office/officeart/2005/8/layout/process5"/>
    <dgm:cxn modelId="{17935E54-3AD4-47E3-A199-F2C1FB1DBAE7}" type="presParOf" srcId="{EBB34009-9C61-40A9-9E6B-F96D0236C823}" destId="{7DD68AA4-FA44-4646-8DBE-2907180FB588}" srcOrd="5" destOrd="0" presId="urn:microsoft.com/office/officeart/2005/8/layout/process5"/>
    <dgm:cxn modelId="{001721AD-E8C9-439F-AEE4-B7AA4D61C48D}" type="presParOf" srcId="{7DD68AA4-FA44-4646-8DBE-2907180FB588}" destId="{D781E17B-C3A9-443B-A518-9944F670F74A}" srcOrd="0" destOrd="0" presId="urn:microsoft.com/office/officeart/2005/8/layout/process5"/>
    <dgm:cxn modelId="{13FD803A-AF56-4F16-A34A-8758521630F1}" type="presParOf" srcId="{EBB34009-9C61-40A9-9E6B-F96D0236C823}" destId="{6B0B18CE-EE15-4CEC-9821-8D51EFB8BACE}" srcOrd="6" destOrd="0" presId="urn:microsoft.com/office/officeart/2005/8/layout/process5"/>
    <dgm:cxn modelId="{BA1F23D5-8237-4EA3-86AA-9D9086237EFB}" type="presParOf" srcId="{EBB34009-9C61-40A9-9E6B-F96D0236C823}" destId="{206FC09E-B7ED-4A13-B11A-1E2441F8B660}" srcOrd="7" destOrd="0" presId="urn:microsoft.com/office/officeart/2005/8/layout/process5"/>
    <dgm:cxn modelId="{6B7E2EC1-0119-4C90-B296-9CC72FE36CA7}" type="presParOf" srcId="{206FC09E-B7ED-4A13-B11A-1E2441F8B660}" destId="{4A608F8B-18FB-49AE-BCAE-17749FCB415D}" srcOrd="0" destOrd="0" presId="urn:microsoft.com/office/officeart/2005/8/layout/process5"/>
    <dgm:cxn modelId="{5A702803-3874-44B0-955F-1887F779491F}" type="presParOf" srcId="{EBB34009-9C61-40A9-9E6B-F96D0236C823}" destId="{97C32940-0CEA-4559-AA19-FE7276BB8C9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3550"/>
          </a:xfrm>
          <a:prstGeom prst="rect">
            <a:avLst/>
          </a:prstGeom>
        </p:spPr>
        <p:txBody>
          <a:bodyPr vert="horz" lIns="91427" tIns="45713" rIns="91427" bIns="45713"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9" y="0"/>
            <a:ext cx="3038475" cy="463550"/>
          </a:xfrm>
          <a:prstGeom prst="rect">
            <a:avLst/>
          </a:prstGeom>
        </p:spPr>
        <p:txBody>
          <a:bodyPr vert="horz" lIns="91427" tIns="45713" rIns="91427" bIns="45713" rtlCol="0"/>
          <a:lstStyle>
            <a:lvl1pPr algn="r" eaLnBrk="0" hangingPunct="0">
              <a:defRPr sz="1200">
                <a:latin typeface="Tahoma" charset="0"/>
              </a:defRPr>
            </a:lvl1pPr>
          </a:lstStyle>
          <a:p>
            <a:pPr>
              <a:defRPr/>
            </a:pPr>
            <a:fld id="{B7D8CD31-DE92-4D64-BD1C-30C4A637E335}" type="datetimeFigureOut">
              <a:rPr lang="en-US"/>
              <a:pPr>
                <a:defRPr/>
              </a:pPr>
              <a:t>11/6/2019</a:t>
            </a:fld>
            <a:endParaRPr lang="en-US"/>
          </a:p>
        </p:txBody>
      </p:sp>
      <p:sp>
        <p:nvSpPr>
          <p:cNvPr id="4" name="Footer Placeholder 3"/>
          <p:cNvSpPr>
            <a:spLocks noGrp="1"/>
          </p:cNvSpPr>
          <p:nvPr>
            <p:ph type="ftr" sz="quarter" idx="2"/>
          </p:nvPr>
        </p:nvSpPr>
        <p:spPr>
          <a:xfrm>
            <a:off x="1" y="8831263"/>
            <a:ext cx="3038475" cy="463550"/>
          </a:xfrm>
          <a:prstGeom prst="rect">
            <a:avLst/>
          </a:prstGeom>
        </p:spPr>
        <p:txBody>
          <a:bodyPr vert="horz" lIns="91427" tIns="45713" rIns="91427" bIns="45713"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9" y="8831263"/>
            <a:ext cx="3038475" cy="463550"/>
          </a:xfrm>
          <a:prstGeom prst="rect">
            <a:avLst/>
          </a:prstGeom>
        </p:spPr>
        <p:txBody>
          <a:bodyPr vert="horz" wrap="square" lIns="91427" tIns="45713" rIns="91427" bIns="45713" numCol="1" anchor="b" anchorCtr="0" compatLnSpc="1">
            <a:prstTxWarp prst="textNoShape">
              <a:avLst/>
            </a:prstTxWarp>
          </a:bodyPr>
          <a:lstStyle>
            <a:lvl1pPr algn="r">
              <a:defRPr sz="1200"/>
            </a:lvl1pPr>
          </a:lstStyle>
          <a:p>
            <a:fld id="{BF4782AC-5042-4B9F-B18D-A48F4884EF75}" type="slidenum">
              <a:rPr lang="en-US" altLang="en-US"/>
              <a:pPr/>
              <a:t>‹#›</a:t>
            </a:fld>
            <a:endParaRPr lang="en-US" altLang="en-US"/>
          </a:p>
        </p:txBody>
      </p:sp>
    </p:spTree>
    <p:extLst>
      <p:ext uri="{BB962C8B-B14F-4D97-AF65-F5344CB8AC3E}">
        <p14:creationId xmlns:p14="http://schemas.microsoft.com/office/powerpoint/2010/main" val="1609323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3550"/>
          </a:xfrm>
          <a:prstGeom prst="rect">
            <a:avLst/>
          </a:prstGeom>
        </p:spPr>
        <p:txBody>
          <a:bodyPr vert="horz" lIns="91427" tIns="45713" rIns="91427" bIns="45713"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9" y="0"/>
            <a:ext cx="3038475" cy="463550"/>
          </a:xfrm>
          <a:prstGeom prst="rect">
            <a:avLst/>
          </a:prstGeom>
        </p:spPr>
        <p:txBody>
          <a:bodyPr vert="horz" lIns="91427" tIns="45713" rIns="91427" bIns="45713" rtlCol="0"/>
          <a:lstStyle>
            <a:lvl1pPr algn="r" eaLnBrk="0" hangingPunct="0">
              <a:defRPr sz="1200">
                <a:latin typeface="Tahoma" charset="0"/>
              </a:defRPr>
            </a:lvl1pPr>
          </a:lstStyle>
          <a:p>
            <a:pPr>
              <a:defRPr/>
            </a:pPr>
            <a:fld id="{8B2AEF87-254E-4F99-A630-818954CF7626}" type="datetimeFigureOut">
              <a:rPr lang="en-US"/>
              <a:pPr>
                <a:defRPr/>
              </a:pPr>
              <a:t>11/6/2019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27" tIns="45713" rIns="91427" bIns="45713" rtlCol="0" anchor="ctr"/>
          <a:lstStyle/>
          <a:p>
            <a:pPr lvl="0"/>
            <a:endParaRPr lang="en-US" noProof="0"/>
          </a:p>
        </p:txBody>
      </p:sp>
      <p:sp>
        <p:nvSpPr>
          <p:cNvPr id="5" name="Notes Placeholder 4"/>
          <p:cNvSpPr>
            <a:spLocks noGrp="1"/>
          </p:cNvSpPr>
          <p:nvPr>
            <p:ph type="body" sz="quarter" idx="3"/>
          </p:nvPr>
        </p:nvSpPr>
        <p:spPr>
          <a:xfrm>
            <a:off x="701676" y="4416426"/>
            <a:ext cx="5607050" cy="4181475"/>
          </a:xfrm>
          <a:prstGeom prst="rect">
            <a:avLst/>
          </a:prstGeom>
        </p:spPr>
        <p:txBody>
          <a:bodyPr vert="horz" lIns="91427" tIns="45713" rIns="91427" bIns="457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1263"/>
            <a:ext cx="3038475" cy="463550"/>
          </a:xfrm>
          <a:prstGeom prst="rect">
            <a:avLst/>
          </a:prstGeom>
        </p:spPr>
        <p:txBody>
          <a:bodyPr vert="horz" lIns="91427" tIns="45713" rIns="91427" bIns="45713"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9" y="8831263"/>
            <a:ext cx="3038475" cy="463550"/>
          </a:xfrm>
          <a:prstGeom prst="rect">
            <a:avLst/>
          </a:prstGeom>
        </p:spPr>
        <p:txBody>
          <a:bodyPr vert="horz" wrap="square" lIns="91427" tIns="45713" rIns="91427" bIns="45713" numCol="1" anchor="b" anchorCtr="0" compatLnSpc="1">
            <a:prstTxWarp prst="textNoShape">
              <a:avLst/>
            </a:prstTxWarp>
          </a:bodyPr>
          <a:lstStyle>
            <a:lvl1pPr algn="r">
              <a:defRPr sz="1200"/>
            </a:lvl1pPr>
          </a:lstStyle>
          <a:p>
            <a:fld id="{F645E6A2-29DD-456D-9DB3-AC2FED68764F}" type="slidenum">
              <a:rPr lang="en-US" altLang="en-US"/>
              <a:pPr/>
              <a:t>‹#›</a:t>
            </a:fld>
            <a:endParaRPr lang="en-US" altLang="en-US"/>
          </a:p>
        </p:txBody>
      </p:sp>
    </p:spTree>
    <p:extLst>
      <p:ext uri="{BB962C8B-B14F-4D97-AF65-F5344CB8AC3E}">
        <p14:creationId xmlns:p14="http://schemas.microsoft.com/office/powerpoint/2010/main" val="3244147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45E6A2-29DD-456D-9DB3-AC2FED68764F}" type="slidenum">
              <a:rPr lang="en-US" altLang="en-US" smtClean="0"/>
              <a:pPr/>
              <a:t>10</a:t>
            </a:fld>
            <a:endParaRPr lang="en-US" altLang="en-US"/>
          </a:p>
        </p:txBody>
      </p:sp>
    </p:spTree>
    <p:extLst>
      <p:ext uri="{BB962C8B-B14F-4D97-AF65-F5344CB8AC3E}">
        <p14:creationId xmlns:p14="http://schemas.microsoft.com/office/powerpoint/2010/main" val="40715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45E6A2-29DD-456D-9DB3-AC2FED68764F}" type="slidenum">
              <a:rPr lang="en-US" altLang="en-US" smtClean="0"/>
              <a:pPr/>
              <a:t>12</a:t>
            </a:fld>
            <a:endParaRPr lang="en-US" altLang="en-US"/>
          </a:p>
        </p:txBody>
      </p:sp>
    </p:spTree>
    <p:extLst>
      <p:ext uri="{BB962C8B-B14F-4D97-AF65-F5344CB8AC3E}">
        <p14:creationId xmlns:p14="http://schemas.microsoft.com/office/powerpoint/2010/main" val="425455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45E6A2-29DD-456D-9DB3-AC2FED68764F}" type="slidenum">
              <a:rPr lang="en-US" altLang="en-US" smtClean="0"/>
              <a:pPr/>
              <a:t>13</a:t>
            </a:fld>
            <a:endParaRPr lang="en-US" altLang="en-US"/>
          </a:p>
        </p:txBody>
      </p:sp>
    </p:spTree>
    <p:extLst>
      <p:ext uri="{BB962C8B-B14F-4D97-AF65-F5344CB8AC3E}">
        <p14:creationId xmlns:p14="http://schemas.microsoft.com/office/powerpoint/2010/main" val="156634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5E6A2-29DD-456D-9DB3-AC2FED68764F}" type="slidenum">
              <a:rPr lang="en-US" altLang="en-US" smtClean="0"/>
              <a:pPr/>
              <a:t>15</a:t>
            </a:fld>
            <a:endParaRPr lang="en-US" altLang="en-US"/>
          </a:p>
        </p:txBody>
      </p:sp>
    </p:spTree>
    <p:extLst>
      <p:ext uri="{BB962C8B-B14F-4D97-AF65-F5344CB8AC3E}">
        <p14:creationId xmlns:p14="http://schemas.microsoft.com/office/powerpoint/2010/main" val="53779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1887200" cy="838200"/>
          </a:xfrm>
          <a:prstGeom prst="rect">
            <a:avLst/>
          </a:prstGeom>
        </p:spPr>
        <p:txBody>
          <a:bodyPr anchor="b"/>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39B3F3-9C75-4B7B-A2DA-48A48710FED2}"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09F56BB-F284-45AB-8905-C100142D8F46}" type="slidenum">
              <a:rPr lang="en-US" altLang="en-US"/>
              <a:pPr/>
              <a:t>‹#›</a:t>
            </a:fld>
            <a:endParaRPr lang="en-US" altLang="en-US"/>
          </a:p>
        </p:txBody>
      </p:sp>
    </p:spTree>
    <p:extLst>
      <p:ext uri="{BB962C8B-B14F-4D97-AF65-F5344CB8AC3E}">
        <p14:creationId xmlns:p14="http://schemas.microsoft.com/office/powerpoint/2010/main" val="376480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52400" y="1"/>
            <a:ext cx="11887200" cy="838200"/>
          </a:xfrm>
          <a:prstGeom prst="rect">
            <a:avLst/>
          </a:prstGeom>
        </p:spPr>
        <p:txBody>
          <a:bodyPr anchor="b"/>
          <a:lstStyle>
            <a:lvl1pPr>
              <a:defRPr baseline="0"/>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29D9C32-7161-4F46-BFB7-6F3595BE6586}" type="datetimeFigureOut">
              <a:rPr lang="en-US"/>
              <a:pPr>
                <a:defRPr/>
              </a:pPr>
              <a:t>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C189B3-7280-4858-A849-F123FE9B7AFE}" type="slidenum">
              <a:rPr lang="en-US" altLang="en-US"/>
              <a:pPr/>
              <a:t>‹#›</a:t>
            </a:fld>
            <a:endParaRPr lang="en-US" altLang="en-US"/>
          </a:p>
        </p:txBody>
      </p:sp>
    </p:spTree>
    <p:extLst>
      <p:ext uri="{BB962C8B-B14F-4D97-AF65-F5344CB8AC3E}">
        <p14:creationId xmlns:p14="http://schemas.microsoft.com/office/powerpoint/2010/main" val="221938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2400" y="1"/>
            <a:ext cx="11887200" cy="838200"/>
          </a:xfrm>
          <a:prstGeom prst="rect">
            <a:avLst/>
          </a:prstGeom>
        </p:spPr>
        <p:txBody>
          <a:bodyPr anchor="b"/>
          <a:lstStyle>
            <a:lvl1pPr>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76FFA50-5EDF-4291-B611-BC0A06523A8A}" type="datetimeFigureOut">
              <a:rPr lang="en-US"/>
              <a:pPr>
                <a:defRPr/>
              </a:pPr>
              <a:t>11/6/2019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9EC75A3-98A6-476C-A07A-A9559F010CEE}" type="slidenum">
              <a:rPr lang="en-US" altLang="en-US"/>
              <a:pPr/>
              <a:t>‹#›</a:t>
            </a:fld>
            <a:endParaRPr lang="en-US" altLang="en-US"/>
          </a:p>
        </p:txBody>
      </p:sp>
    </p:spTree>
    <p:extLst>
      <p:ext uri="{BB962C8B-B14F-4D97-AF65-F5344CB8AC3E}">
        <p14:creationId xmlns:p14="http://schemas.microsoft.com/office/powerpoint/2010/main" val="62612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9977EC-570E-4D78-92AA-9BFCFC9DC30C}"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BFE374F3-93AC-4F5B-A53C-B7F9EE84DB64}" type="slidenum">
              <a:rPr lang="en-US" altLang="en-US"/>
              <a:pPr/>
              <a:t>‹#›</a:t>
            </a:fld>
            <a:endParaRPr lang="en-US" altLang="en-US"/>
          </a:p>
        </p:txBody>
      </p:sp>
    </p:spTree>
    <p:extLst>
      <p:ext uri="{BB962C8B-B14F-4D97-AF65-F5344CB8AC3E}">
        <p14:creationId xmlns:p14="http://schemas.microsoft.com/office/powerpoint/2010/main" val="119411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0"/>
            <a:ext cx="9906000" cy="2387600"/>
          </a:xfrm>
          <a:prstGeom prst="rect">
            <a:avLst/>
          </a:prstGeom>
        </p:spPr>
        <p:txBody>
          <a:bodyPr anchor="b"/>
          <a:lstStyle>
            <a:lvl1pPr algn="ctr">
              <a:defRPr sz="4400" b="1" baseline="0"/>
            </a:lvl1pPr>
          </a:lstStyle>
          <a:p>
            <a:r>
              <a:rPr lang="en-US"/>
              <a:t>Click to edit Master title style</a:t>
            </a:r>
            <a:endParaRPr lang="en-US" dirty="0"/>
          </a:p>
        </p:txBody>
      </p:sp>
      <p:sp>
        <p:nvSpPr>
          <p:cNvPr id="3" name="Subtitle 2"/>
          <p:cNvSpPr>
            <a:spLocks noGrp="1"/>
          </p:cNvSpPr>
          <p:nvPr>
            <p:ph type="subTitle" idx="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1370B1D-D65D-457A-9485-011B6DF16E6F}"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52B978-46FD-44B7-873B-B5B2B8A66EF6}" type="slidenum">
              <a:rPr lang="en-US" altLang="en-US"/>
              <a:pPr/>
              <a:t>‹#›</a:t>
            </a:fld>
            <a:endParaRPr lang="en-US" altLang="en-US"/>
          </a:p>
        </p:txBody>
      </p:sp>
    </p:spTree>
    <p:extLst>
      <p:ext uri="{BB962C8B-B14F-4D97-AF65-F5344CB8AC3E}">
        <p14:creationId xmlns:p14="http://schemas.microsoft.com/office/powerpoint/2010/main" val="312865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0"/>
            <a:ext cx="9906000" cy="2387600"/>
          </a:xfrm>
          <a:prstGeom prst="rect">
            <a:avLst/>
          </a:prstGeom>
        </p:spPr>
        <p:txBody>
          <a:bodyPr anchor="b"/>
          <a:lstStyle>
            <a:lvl1pPr algn="ctr">
              <a:defRPr sz="4400" b="1" baseline="0"/>
            </a:lvl1pPr>
          </a:lstStyle>
          <a:p>
            <a:r>
              <a:rPr lang="en-US"/>
              <a:t>Click to edit Master title style</a:t>
            </a:r>
            <a:endParaRPr lang="en-US" dirty="0"/>
          </a:p>
        </p:txBody>
      </p:sp>
      <p:sp>
        <p:nvSpPr>
          <p:cNvPr id="3" name="Subtitle 2"/>
          <p:cNvSpPr>
            <a:spLocks noGrp="1"/>
          </p:cNvSpPr>
          <p:nvPr>
            <p:ph type="subTitle" idx="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1370B1D-D65D-457A-9485-011B6DF16E6F}" type="datetimeFigureOut">
              <a:rPr lang="en-US"/>
              <a:pPr>
                <a:defRPr/>
              </a:pPr>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52B978-46FD-44B7-873B-B5B2B8A66EF6}" type="slidenum">
              <a:rPr lang="en-US" altLang="en-US"/>
              <a:pPr/>
              <a:t>‹#›</a:t>
            </a:fld>
            <a:endParaRPr lang="en-US" altLang="en-US"/>
          </a:p>
        </p:txBody>
      </p:sp>
    </p:spTree>
    <p:extLst>
      <p:ext uri="{BB962C8B-B14F-4D97-AF65-F5344CB8AC3E}">
        <p14:creationId xmlns:p14="http://schemas.microsoft.com/office/powerpoint/2010/main" val="383919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8A21AC-F0F2-42AA-8235-25798F4E6EFF}" type="datetimeFigureOut">
              <a:rPr lang="en-US"/>
              <a:pPr>
                <a:defRPr/>
              </a:pPr>
              <a:t>11/6/2019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1B03C44-1EDD-4768-B342-26B200AB4D12}" type="slidenum">
              <a:rPr lang="en-US" altLang="en-US"/>
              <a:pPr/>
              <a:t>‹#›</a:t>
            </a:fld>
            <a:endParaRPr lang="en-US" altLang="en-US"/>
          </a:p>
        </p:txBody>
      </p:sp>
    </p:spTree>
    <p:extLst>
      <p:ext uri="{BB962C8B-B14F-4D97-AF65-F5344CB8AC3E}">
        <p14:creationId xmlns:p14="http://schemas.microsoft.com/office/powerpoint/2010/main" val="416093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713" y="-1944688"/>
            <a:ext cx="12417426" cy="1074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152400" y="1066800"/>
            <a:ext cx="1188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 (Calibri Light 28)</a:t>
            </a:r>
          </a:p>
          <a:p>
            <a:pPr lvl="1"/>
            <a:r>
              <a:rPr lang="en-US" altLang="en-US"/>
              <a:t>Second level (Calibri Light 24)</a:t>
            </a:r>
          </a:p>
          <a:p>
            <a:pPr lvl="2"/>
            <a:r>
              <a:rPr lang="en-US" altLang="en-US"/>
              <a:t>Third level (Calibri Light 20)</a:t>
            </a:r>
          </a:p>
          <a:p>
            <a:pPr lvl="3"/>
            <a:r>
              <a:rPr lang="en-US" altLang="en-US"/>
              <a:t>Fourth level (Calibri Light 16)</a:t>
            </a:r>
          </a:p>
          <a:p>
            <a:pPr lvl="4"/>
            <a:r>
              <a:rPr lang="en-US" altLang="en-US"/>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EE35ECE-9946-417C-B6CA-4D936ABBBC76}" type="datetimeFigureOut">
              <a:rPr lang="en-US"/>
              <a:pPr>
                <a:defRPr/>
              </a:pPr>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D96B05C-3E0B-4E27-83DB-C80B2AED8C1D}" type="slidenum">
              <a:rPr lang="en-US" altLang="en-US"/>
              <a:pPr/>
              <a:t>‹#›</a:t>
            </a:fld>
            <a:endParaRPr lang="en-US" alt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0"/>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defRPr/>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0"/>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defRPr/>
            </a:pPr>
            <a:endParaRPr lang="en-US" dirty="0"/>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4" r:id="rId5"/>
  </p:sldLayoutIdLst>
  <p:txStyles>
    <p:titleStyle>
      <a:lvl1pPr algn="l" rtl="0" eaLnBrk="0" fontAlgn="base" hangingPunct="0">
        <a:lnSpc>
          <a:spcPct val="90000"/>
        </a:lnSpc>
        <a:spcBef>
          <a:spcPct val="0"/>
        </a:spcBef>
        <a:spcAft>
          <a:spcPct val="0"/>
        </a:spcAft>
        <a:defRPr sz="4400" kern="1200">
          <a:solidFill>
            <a:srgbClr val="002060"/>
          </a:solidFill>
          <a:latin typeface="+mj-lt"/>
          <a:ea typeface="+mj-ea"/>
          <a:cs typeface="+mj-cs"/>
        </a:defRPr>
      </a:lvl1pPr>
      <a:lvl2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2060"/>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2060"/>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2060"/>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2060"/>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2060"/>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944688"/>
            <a:ext cx="12417426" cy="1074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38F929A-380E-479A-B212-948A94A20121}" type="datetimeFigureOut">
              <a:rPr lang="en-US"/>
              <a:pPr>
                <a:defRPr/>
              </a:pPr>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DC9405E-E720-4331-94AE-2B3749B3FB15}" type="slidenum">
              <a:rPr lang="en-US" altLang="en-US"/>
              <a:pPr/>
              <a:t>‹#›</a:t>
            </a:fld>
            <a:endParaRPr lang="en-US" alt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l" rtl="0" eaLnBrk="0" fontAlgn="base" hangingPunct="0">
        <a:lnSpc>
          <a:spcPct val="90000"/>
        </a:lnSpc>
        <a:spcBef>
          <a:spcPct val="0"/>
        </a:spcBef>
        <a:spcAft>
          <a:spcPct val="0"/>
        </a:spcAft>
        <a:defRPr sz="4400" kern="1200">
          <a:solidFill>
            <a:srgbClr val="002060"/>
          </a:solidFill>
          <a:latin typeface="+mj-lt"/>
          <a:ea typeface="+mj-ea"/>
          <a:cs typeface="+mj-cs"/>
        </a:defRPr>
      </a:lvl1pPr>
      <a:lvl2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2060"/>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2060"/>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2060"/>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2060"/>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2060"/>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944688"/>
            <a:ext cx="12417426" cy="1074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4681471E-BD94-4899-96A2-9E92C5E5A74D}" type="datetimeFigureOut">
              <a:rPr lang="en-US"/>
              <a:pPr>
                <a:defRPr/>
              </a:pPr>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FDF70BC-DD4C-4E35-AAEA-90C81434FD0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rtl="0" eaLnBrk="0" fontAlgn="base" hangingPunct="0">
        <a:lnSpc>
          <a:spcPct val="90000"/>
        </a:lnSpc>
        <a:spcBef>
          <a:spcPct val="0"/>
        </a:spcBef>
        <a:spcAft>
          <a:spcPct val="0"/>
        </a:spcAft>
        <a:defRPr sz="4400" kern="1200">
          <a:solidFill>
            <a:srgbClr val="002060"/>
          </a:solidFill>
          <a:latin typeface="+mj-lt"/>
          <a:ea typeface="+mj-ea"/>
          <a:cs typeface="+mj-cs"/>
        </a:defRPr>
      </a:lvl1pPr>
      <a:lvl2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2060"/>
          </a:solidFill>
          <a:latin typeface="Calibri Light" panose="020F0302020204030204" pitchFamily="34" charset="0"/>
        </a:defRPr>
      </a:lvl5pPr>
      <a:lvl6pPr marL="457200" algn="l" rtl="0" fontAlgn="base">
        <a:lnSpc>
          <a:spcPct val="90000"/>
        </a:lnSpc>
        <a:spcBef>
          <a:spcPct val="0"/>
        </a:spcBef>
        <a:spcAft>
          <a:spcPct val="0"/>
        </a:spcAft>
        <a:defRPr sz="4400">
          <a:solidFill>
            <a:srgbClr val="002060"/>
          </a:solidFill>
          <a:latin typeface="Calibri Light" panose="020F0302020204030204" pitchFamily="34" charset="0"/>
        </a:defRPr>
      </a:lvl6pPr>
      <a:lvl7pPr marL="914400" algn="l" rtl="0" fontAlgn="base">
        <a:lnSpc>
          <a:spcPct val="90000"/>
        </a:lnSpc>
        <a:spcBef>
          <a:spcPct val="0"/>
        </a:spcBef>
        <a:spcAft>
          <a:spcPct val="0"/>
        </a:spcAft>
        <a:defRPr sz="4400">
          <a:solidFill>
            <a:srgbClr val="002060"/>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002060"/>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2060"/>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2060"/>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2060"/>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rclark@indot.in.gov" TargetMode="External"/><Relationship Id="rId2" Type="http://schemas.openxmlformats.org/officeDocument/2006/relationships/hyperlink" Target="http://www.in.gov/indot/2707.ht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hyperlink" Target="http://www.in.gov/indot/2707.ht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rclark@indot.in.gov" TargetMode="External"/><Relationship Id="rId2" Type="http://schemas.openxmlformats.org/officeDocument/2006/relationships/hyperlink" Target="http://www.in.gov/indot/2707.ht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t>New Airport Road/CR 300 South in Orange County </a:t>
            </a:r>
          </a:p>
        </p:txBody>
      </p:sp>
      <p:sp>
        <p:nvSpPr>
          <p:cNvPr id="4099" name="Subtitle 2"/>
          <p:cNvSpPr>
            <a:spLocks noGrp="1"/>
          </p:cNvSpPr>
          <p:nvPr>
            <p:ph type="subTitle" idx="1"/>
          </p:nvPr>
        </p:nvSpPr>
        <p:spPr bwMode="auto">
          <a:xfrm>
            <a:off x="1143000" y="3733800"/>
            <a:ext cx="9906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t>Indiana Department of Transportation</a:t>
            </a:r>
          </a:p>
          <a:p>
            <a:pPr eaLnBrk="1" hangingPunct="1"/>
            <a:r>
              <a:rPr lang="en-US" altLang="en-US" sz="2400" dirty="0"/>
              <a:t>Thursday, November 7, 2019</a:t>
            </a:r>
          </a:p>
          <a:p>
            <a:pPr eaLnBrk="1" hangingPunct="1"/>
            <a:r>
              <a:rPr lang="en-US" altLang="en-US" sz="2400" dirty="0"/>
              <a:t>6 p.m.</a:t>
            </a:r>
          </a:p>
        </p:txBody>
      </p:sp>
    </p:spTree>
    <p:extLst>
      <p:ext uri="{BB962C8B-B14F-4D97-AF65-F5344CB8AC3E}">
        <p14:creationId xmlns:p14="http://schemas.microsoft.com/office/powerpoint/2010/main" val="426415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50498E9-88A2-4CF2-BBAA-C9F6C4DEF1B9}"/>
              </a:ext>
            </a:extLst>
          </p:cNvPr>
          <p:cNvSpPr>
            <a:spLocks noGrp="1"/>
          </p:cNvSpPr>
          <p:nvPr>
            <p:ph sz="half" idx="1"/>
          </p:nvPr>
        </p:nvSpPr>
        <p:spPr>
          <a:xfrm>
            <a:off x="152400" y="914400"/>
            <a:ext cx="5943600" cy="5486400"/>
          </a:xfrm>
        </p:spPr>
        <p:txBody>
          <a:bodyPr/>
          <a:lstStyle/>
          <a:p>
            <a:r>
              <a:rPr lang="en-US" b="1" dirty="0"/>
              <a:t>Safety Considerations </a:t>
            </a:r>
          </a:p>
          <a:p>
            <a:pPr lvl="1"/>
            <a:r>
              <a:rPr lang="en-US" sz="2000" dirty="0"/>
              <a:t>The current access road is deficient in roadway geometrics</a:t>
            </a:r>
          </a:p>
          <a:p>
            <a:pPr lvl="2"/>
            <a:r>
              <a:rPr lang="en-US" sz="1600" dirty="0"/>
              <a:t>Lane widths and cross slope are inadequate. </a:t>
            </a:r>
          </a:p>
          <a:p>
            <a:pPr lvl="2"/>
            <a:r>
              <a:rPr lang="en-US" sz="1600" dirty="0"/>
              <a:t>Vertical alignment does not meet the required Level 1 design criteria for stopping sight distance or maximum grade</a:t>
            </a:r>
          </a:p>
          <a:p>
            <a:pPr lvl="2"/>
            <a:r>
              <a:rPr lang="en-US" sz="1600" dirty="0"/>
              <a:t>Horizontal alignment does not meet the required Level 1 design criteria for horizontal curvature, </a:t>
            </a:r>
            <a:r>
              <a:rPr lang="en-US" sz="1600" dirty="0" err="1"/>
              <a:t>superelevation</a:t>
            </a:r>
            <a:r>
              <a:rPr lang="en-US" sz="1600" dirty="0"/>
              <a:t>, and stopping sight distance</a:t>
            </a:r>
          </a:p>
          <a:p>
            <a:pPr lvl="2"/>
            <a:r>
              <a:rPr lang="en-US" sz="1600" dirty="0"/>
              <a:t>Six accidents from 2004-2007 (INDOT District supplied crash data)</a:t>
            </a:r>
          </a:p>
          <a:p>
            <a:r>
              <a:rPr lang="en-US" b="1" dirty="0"/>
              <a:t>Airport Operations </a:t>
            </a:r>
          </a:p>
          <a:p>
            <a:pPr lvl="1"/>
            <a:r>
              <a:rPr lang="en-US" sz="2000" dirty="0"/>
              <a:t>French Lick Municipal Airport has experienced a significant increase in aircraft landings and takeoffs </a:t>
            </a:r>
          </a:p>
          <a:p>
            <a:pPr lvl="2"/>
            <a:r>
              <a:rPr lang="en-US" sz="1600" dirty="0"/>
              <a:t>Airport flights in 2010 increased by 30% from 2009</a:t>
            </a:r>
          </a:p>
        </p:txBody>
      </p:sp>
      <p:sp>
        <p:nvSpPr>
          <p:cNvPr id="3" name="Content Placeholder 2">
            <a:extLst>
              <a:ext uri="{FF2B5EF4-FFF2-40B4-BE49-F238E27FC236}">
                <a16:creationId xmlns:a16="http://schemas.microsoft.com/office/drawing/2014/main" xmlns="" id="{DDAE6968-70D9-4030-BE31-6CA68833D6EA}"/>
              </a:ext>
            </a:extLst>
          </p:cNvPr>
          <p:cNvSpPr>
            <a:spLocks noGrp="1"/>
          </p:cNvSpPr>
          <p:nvPr>
            <p:ph sz="half" idx="2"/>
          </p:nvPr>
        </p:nvSpPr>
        <p:spPr/>
        <p:txBody>
          <a:bodyPr/>
          <a:lstStyle/>
          <a:p>
            <a:r>
              <a:rPr lang="en-US" b="1" dirty="0"/>
              <a:t>Economic Development </a:t>
            </a:r>
          </a:p>
          <a:p>
            <a:pPr lvl="1"/>
            <a:r>
              <a:rPr lang="en-US" sz="2000" dirty="0"/>
              <a:t>The French Lick area has seen significant economic development </a:t>
            </a:r>
          </a:p>
          <a:p>
            <a:pPr lvl="2"/>
            <a:r>
              <a:rPr lang="en-US" sz="1600" dirty="0"/>
              <a:t>French Lick Resort and Casino </a:t>
            </a:r>
          </a:p>
          <a:p>
            <a:pPr lvl="2"/>
            <a:r>
              <a:rPr lang="en-US" sz="1600" dirty="0"/>
              <a:t>Pete Dye Golf Course and Big Splash Water Park</a:t>
            </a:r>
          </a:p>
          <a:p>
            <a:pPr lvl="2"/>
            <a:r>
              <a:rPr lang="en-US" sz="1600" dirty="0"/>
              <a:t>Tourist destination with PGA &amp; LPGA Golf Tournaments</a:t>
            </a:r>
          </a:p>
          <a:p>
            <a:pPr lvl="2"/>
            <a:r>
              <a:rPr lang="en-US" sz="1600" dirty="0"/>
              <a:t>Safer access to the French Lick area from the French Lick Municipal Airport will enhance the attractiveness of the area</a:t>
            </a:r>
          </a:p>
        </p:txBody>
      </p:sp>
      <p:sp>
        <p:nvSpPr>
          <p:cNvPr id="4" name="Title 3">
            <a:extLst>
              <a:ext uri="{FF2B5EF4-FFF2-40B4-BE49-F238E27FC236}">
                <a16:creationId xmlns:a16="http://schemas.microsoft.com/office/drawing/2014/main" xmlns="" id="{E6B32053-D8AC-4018-AFE0-730CB3FD8AF1}"/>
              </a:ext>
            </a:extLst>
          </p:cNvPr>
          <p:cNvSpPr>
            <a:spLocks noGrp="1"/>
          </p:cNvSpPr>
          <p:nvPr>
            <p:ph type="title"/>
          </p:nvPr>
        </p:nvSpPr>
        <p:spPr/>
        <p:txBody>
          <a:bodyPr/>
          <a:lstStyle/>
          <a:p>
            <a:r>
              <a:rPr lang="en-US" altLang="en-US" b="1" dirty="0"/>
              <a:t>New Airport Road/CR 300 South -Need Elements</a:t>
            </a:r>
            <a:endParaRPr lang="en-US" dirty="0"/>
          </a:p>
        </p:txBody>
      </p:sp>
    </p:spTree>
    <p:extLst>
      <p:ext uri="{BB962C8B-B14F-4D97-AF65-F5344CB8AC3E}">
        <p14:creationId xmlns:p14="http://schemas.microsoft.com/office/powerpoint/2010/main" val="92864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297AC0C-94EB-4CD3-9632-982293FAEB03}"/>
              </a:ext>
            </a:extLst>
          </p:cNvPr>
          <p:cNvSpPr>
            <a:spLocks noGrp="1"/>
          </p:cNvSpPr>
          <p:nvPr>
            <p:ph sz="half" idx="1"/>
          </p:nvPr>
        </p:nvSpPr>
        <p:spPr>
          <a:xfrm>
            <a:off x="152400" y="914400"/>
            <a:ext cx="5334000" cy="5257800"/>
          </a:xfrm>
        </p:spPr>
        <p:txBody>
          <a:bodyPr/>
          <a:lstStyle/>
          <a:p>
            <a:r>
              <a:rPr lang="en-US" b="1" dirty="0"/>
              <a:t>New Airport Road </a:t>
            </a:r>
          </a:p>
          <a:p>
            <a:pPr lvl="1"/>
            <a:r>
              <a:rPr lang="en-US" dirty="0"/>
              <a:t>Originally constructed in 2014 to provide access from the Airport to SR 145</a:t>
            </a:r>
          </a:p>
          <a:p>
            <a:pPr lvl="2"/>
            <a:r>
              <a:rPr lang="en-US" dirty="0"/>
              <a:t>2014 &amp; 2015 slide failures </a:t>
            </a:r>
          </a:p>
          <a:p>
            <a:pPr lvl="1"/>
            <a:r>
              <a:rPr lang="en-US" dirty="0"/>
              <a:t>Two-lane roadway</a:t>
            </a:r>
          </a:p>
          <a:p>
            <a:pPr lvl="2"/>
            <a:r>
              <a:rPr lang="en-US" dirty="0"/>
              <a:t>1.96 miles long from W CR 375 S to SR 145</a:t>
            </a:r>
          </a:p>
          <a:p>
            <a:pPr lvl="2"/>
            <a:r>
              <a:rPr lang="en-US" dirty="0"/>
              <a:t>Rural Major Collector</a:t>
            </a:r>
          </a:p>
          <a:p>
            <a:pPr lvl="2"/>
            <a:r>
              <a:rPr lang="en-US" dirty="0"/>
              <a:t>Bridge over French Lick Creek</a:t>
            </a:r>
          </a:p>
          <a:p>
            <a:pPr lvl="2"/>
            <a:r>
              <a:rPr lang="en-US" dirty="0"/>
              <a:t>Left incomplete – no final asphalt layer, no guardrail, no signing or pavement markings</a:t>
            </a:r>
          </a:p>
        </p:txBody>
      </p:sp>
      <p:sp>
        <p:nvSpPr>
          <p:cNvPr id="4" name="Title 3"/>
          <p:cNvSpPr>
            <a:spLocks noGrp="1"/>
          </p:cNvSpPr>
          <p:nvPr>
            <p:ph type="title"/>
          </p:nvPr>
        </p:nvSpPr>
        <p:spPr/>
        <p:txBody>
          <a:bodyPr/>
          <a:lstStyle/>
          <a:p>
            <a:r>
              <a:rPr lang="en-US" altLang="en-US" b="1" dirty="0"/>
              <a:t>Existing Roadway </a:t>
            </a:r>
            <a:endParaRPr lang="en-US" dirty="0"/>
          </a:p>
        </p:txBody>
      </p:sp>
      <p:pic>
        <p:nvPicPr>
          <p:cNvPr id="5" name="Picture 4">
            <a:extLst>
              <a:ext uri="{FF2B5EF4-FFF2-40B4-BE49-F238E27FC236}">
                <a16:creationId xmlns:a16="http://schemas.microsoft.com/office/drawing/2014/main" xmlns="" id="{30495EAC-052B-453A-8A0C-8B7AF09AC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9" y="1066800"/>
            <a:ext cx="6155571" cy="4648200"/>
          </a:xfrm>
          <a:prstGeom prst="rect">
            <a:avLst/>
          </a:prstGeom>
        </p:spPr>
      </p:pic>
    </p:spTree>
    <p:extLst>
      <p:ext uri="{BB962C8B-B14F-4D97-AF65-F5344CB8AC3E}">
        <p14:creationId xmlns:p14="http://schemas.microsoft.com/office/powerpoint/2010/main" val="317446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2400" y="914400"/>
            <a:ext cx="5867400" cy="4495800"/>
          </a:xfrm>
        </p:spPr>
        <p:txBody>
          <a:bodyPr rtlCol="0">
            <a:normAutofit/>
          </a:bodyPr>
          <a:lstStyle/>
          <a:p>
            <a:pPr eaLnBrk="1" hangingPunct="1">
              <a:defRPr/>
            </a:pPr>
            <a:r>
              <a:rPr lang="en-US" sz="2400" b="1" dirty="0">
                <a:cs typeface="Tahoma" pitchFamily="34" charset="0"/>
              </a:rPr>
              <a:t>No Build</a:t>
            </a:r>
          </a:p>
          <a:p>
            <a:pPr lvl="1" eaLnBrk="1" hangingPunct="1">
              <a:defRPr/>
            </a:pPr>
            <a:r>
              <a:rPr lang="en-US" sz="2000" dirty="0">
                <a:cs typeface="Tahoma" pitchFamily="34" charset="0"/>
              </a:rPr>
              <a:t>Baseline for comparison for build alternatives </a:t>
            </a:r>
          </a:p>
          <a:p>
            <a:pPr lvl="1" eaLnBrk="1" hangingPunct="1">
              <a:defRPr/>
            </a:pPr>
            <a:r>
              <a:rPr lang="en-US" sz="2000" dirty="0">
                <a:cs typeface="Tahoma" pitchFamily="34" charset="0"/>
              </a:rPr>
              <a:t>Does not meet purpose and need, does not enhance safety of roadway</a:t>
            </a:r>
          </a:p>
          <a:p>
            <a:pPr eaLnBrk="1" hangingPunct="1">
              <a:defRPr/>
            </a:pPr>
            <a:r>
              <a:rPr lang="en-US" sz="2400" b="1" dirty="0">
                <a:cs typeface="Tahoma" pitchFamily="34" charset="0"/>
              </a:rPr>
              <a:t>Alternative 1</a:t>
            </a:r>
          </a:p>
          <a:p>
            <a:pPr lvl="1" eaLnBrk="1" hangingPunct="1">
              <a:defRPr/>
            </a:pPr>
            <a:r>
              <a:rPr lang="en-US" sz="2000" dirty="0">
                <a:cs typeface="Tahoma" pitchFamily="34" charset="0"/>
              </a:rPr>
              <a:t>Discarded after topographical survey and geotechnical analysis </a:t>
            </a:r>
          </a:p>
          <a:p>
            <a:pPr eaLnBrk="1" hangingPunct="1">
              <a:defRPr/>
            </a:pPr>
            <a:r>
              <a:rPr lang="en-US" sz="2400" b="1" dirty="0">
                <a:cs typeface="Tahoma" pitchFamily="34" charset="0"/>
              </a:rPr>
              <a:t>Alternative 2-6</a:t>
            </a:r>
          </a:p>
          <a:p>
            <a:pPr lvl="1" eaLnBrk="1" hangingPunct="1">
              <a:defRPr/>
            </a:pPr>
            <a:r>
              <a:rPr lang="en-US" sz="2000" dirty="0">
                <a:cs typeface="Tahoma" pitchFamily="34" charset="0"/>
              </a:rPr>
              <a:t>Participating agencies preferred minimizing impacts and agreed that Alternatives 2 through 6 should be removed from consideration due to impacts and cost.</a:t>
            </a:r>
            <a:endParaRPr lang="en-US" sz="2000" dirty="0"/>
          </a:p>
        </p:txBody>
      </p:sp>
      <p:sp>
        <p:nvSpPr>
          <p:cNvPr id="2" name="Content Placeholder 1">
            <a:extLst>
              <a:ext uri="{FF2B5EF4-FFF2-40B4-BE49-F238E27FC236}">
                <a16:creationId xmlns:a16="http://schemas.microsoft.com/office/drawing/2014/main" xmlns="" id="{43A4DB3D-A1E3-4179-84C5-0D6701360105}"/>
              </a:ext>
            </a:extLst>
          </p:cNvPr>
          <p:cNvSpPr>
            <a:spLocks noGrp="1"/>
          </p:cNvSpPr>
          <p:nvPr>
            <p:ph sz="half" idx="2"/>
          </p:nvPr>
        </p:nvSpPr>
        <p:spPr>
          <a:xfrm>
            <a:off x="6248400" y="914401"/>
            <a:ext cx="5791200" cy="4495800"/>
          </a:xfrm>
        </p:spPr>
        <p:txBody>
          <a:bodyPr/>
          <a:lstStyle/>
          <a:p>
            <a:r>
              <a:rPr lang="en-US" sz="2400" b="1" dirty="0"/>
              <a:t>Alternative 7 (Original Alignment)</a:t>
            </a:r>
          </a:p>
          <a:p>
            <a:pPr lvl="1"/>
            <a:r>
              <a:rPr lang="en-US" sz="2000" dirty="0"/>
              <a:t>Includes new construction of retaining walls, anchors, drainage, and erosion control elements to shore up existing road bed adjacent to French Lick Airport taxiway. Meets purpose and need but has high costs.</a:t>
            </a:r>
          </a:p>
          <a:p>
            <a:r>
              <a:rPr lang="en-US" sz="2400" b="1" dirty="0"/>
              <a:t>Alternative 8 (Preferred Alternative)</a:t>
            </a:r>
          </a:p>
          <a:p>
            <a:pPr lvl="1"/>
            <a:r>
              <a:rPr lang="en-US" sz="2000" dirty="0"/>
              <a:t>The proposed realignment will provide a structurally sufficient road, updated to current safety standards to provide safe passage to and from the French Lick Municipal Airport, effectively satisfying the purpose and need.</a:t>
            </a:r>
          </a:p>
        </p:txBody>
      </p:sp>
      <p:sp>
        <p:nvSpPr>
          <p:cNvPr id="14338" name="Title 6"/>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Alternatives Considered- Agency Coordination </a:t>
            </a:r>
          </a:p>
        </p:txBody>
      </p:sp>
      <p:sp>
        <p:nvSpPr>
          <p:cNvPr id="3" name="TextBox 2">
            <a:extLst>
              <a:ext uri="{FF2B5EF4-FFF2-40B4-BE49-F238E27FC236}">
                <a16:creationId xmlns:a16="http://schemas.microsoft.com/office/drawing/2014/main" xmlns="" id="{F6B974FF-4ADF-4018-9F13-19226758DA77}"/>
              </a:ext>
            </a:extLst>
          </p:cNvPr>
          <p:cNvSpPr txBox="1"/>
          <p:nvPr/>
        </p:nvSpPr>
        <p:spPr>
          <a:xfrm>
            <a:off x="1143000" y="5105400"/>
            <a:ext cx="9525000" cy="1006429"/>
          </a:xfrm>
          <a:prstGeom prst="rect">
            <a:avLst/>
          </a:prstGeom>
          <a:noFill/>
          <a:ln w="9525">
            <a:solidFill>
              <a:schemeClr val="tx1"/>
            </a:solidFill>
          </a:ln>
        </p:spPr>
        <p:txBody>
          <a:bodyPr wrap="square" rtlCol="0">
            <a:spAutoFit/>
          </a:bodyPr>
          <a:lstStyle/>
          <a:p>
            <a:pPr lvl="1" algn="ctr" eaLnBrk="1" hangingPunct="1">
              <a:lnSpc>
                <a:spcPct val="90000"/>
              </a:lnSpc>
              <a:spcBef>
                <a:spcPts val="500"/>
              </a:spcBef>
              <a:defRPr/>
            </a:pPr>
            <a:r>
              <a:rPr lang="en-US" sz="2200" dirty="0">
                <a:solidFill>
                  <a:srgbClr val="002060"/>
                </a:solidFill>
                <a:latin typeface="Calibri Light" panose="020F0302020204030204"/>
                <a:cs typeface="Tahoma" pitchFamily="34" charset="0"/>
              </a:rPr>
              <a:t>Alternatives reviewed as part of an Agency Coordination Meeting held December 12, 2017, with representatives from USACE, USFWS, FAA, FHWA, IDNR, IDEM, INDOT, and the Orange County Commissioners Office.</a:t>
            </a:r>
          </a:p>
        </p:txBody>
      </p:sp>
    </p:spTree>
    <p:extLst>
      <p:ext uri="{BB962C8B-B14F-4D97-AF65-F5344CB8AC3E}">
        <p14:creationId xmlns:p14="http://schemas.microsoft.com/office/powerpoint/2010/main" val="142615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t>Alternatives Considered </a:t>
            </a:r>
            <a:endParaRPr lang="en-US" dirty="0"/>
          </a:p>
        </p:txBody>
      </p:sp>
      <p:pic>
        <p:nvPicPr>
          <p:cNvPr id="3" name="Picture 2">
            <a:extLst>
              <a:ext uri="{FF2B5EF4-FFF2-40B4-BE49-F238E27FC236}">
                <a16:creationId xmlns:a16="http://schemas.microsoft.com/office/drawing/2014/main" xmlns="" id="{8E6DAB32-2425-4AD3-906A-3D13ED4230E7}"/>
              </a:ext>
            </a:extLst>
          </p:cNvPr>
          <p:cNvPicPr>
            <a:picLocks noChangeAspect="1"/>
          </p:cNvPicPr>
          <p:nvPr/>
        </p:nvPicPr>
        <p:blipFill>
          <a:blip r:embed="rId3"/>
          <a:stretch>
            <a:fillRect/>
          </a:stretch>
        </p:blipFill>
        <p:spPr>
          <a:xfrm>
            <a:off x="1066800" y="869297"/>
            <a:ext cx="9067800" cy="5988703"/>
          </a:xfrm>
          <a:prstGeom prst="rect">
            <a:avLst/>
          </a:prstGeom>
        </p:spPr>
      </p:pic>
    </p:spTree>
    <p:extLst>
      <p:ext uri="{BB962C8B-B14F-4D97-AF65-F5344CB8AC3E}">
        <p14:creationId xmlns:p14="http://schemas.microsoft.com/office/powerpoint/2010/main" val="218429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Preferred Alternative  </a:t>
            </a:r>
          </a:p>
        </p:txBody>
      </p:sp>
      <p:sp>
        <p:nvSpPr>
          <p:cNvPr id="2" name="Content Placeholder 1">
            <a:extLst>
              <a:ext uri="{FF2B5EF4-FFF2-40B4-BE49-F238E27FC236}">
                <a16:creationId xmlns:a16="http://schemas.microsoft.com/office/drawing/2014/main" xmlns="" id="{5485BE30-5C4B-457A-A320-F66361E47402}"/>
              </a:ext>
            </a:extLst>
          </p:cNvPr>
          <p:cNvSpPr>
            <a:spLocks noGrp="1"/>
          </p:cNvSpPr>
          <p:nvPr>
            <p:ph idx="1"/>
          </p:nvPr>
        </p:nvSpPr>
        <p:spPr/>
        <p:txBody>
          <a:bodyPr/>
          <a:lstStyle/>
          <a:p>
            <a:r>
              <a:rPr lang="en-US" sz="2400" b="1" dirty="0"/>
              <a:t>New Roadway Section/ Finish Existing Roadway</a:t>
            </a:r>
          </a:p>
          <a:p>
            <a:pPr lvl="1"/>
            <a:r>
              <a:rPr lang="en-US" sz="2000" dirty="0"/>
              <a:t>Realigned to the south to avoid slide area</a:t>
            </a:r>
          </a:p>
          <a:p>
            <a:pPr lvl="1"/>
            <a:r>
              <a:rPr lang="en-US" sz="2000" dirty="0"/>
              <a:t>Add final pavement layer, guardrail, signs and pavement markings</a:t>
            </a:r>
          </a:p>
          <a:p>
            <a:r>
              <a:rPr lang="en-US" sz="2400" b="1" dirty="0"/>
              <a:t>Environmental  and Community Considerations</a:t>
            </a:r>
          </a:p>
          <a:p>
            <a:pPr lvl="1"/>
            <a:r>
              <a:rPr lang="en-US" sz="2000" dirty="0"/>
              <a:t>Addresses Complex Drainage Issues</a:t>
            </a:r>
          </a:p>
          <a:p>
            <a:pPr lvl="1"/>
            <a:r>
              <a:rPr lang="en-US" sz="2000" dirty="0"/>
              <a:t>Minimizes Stream and Wetland Impacts</a:t>
            </a:r>
          </a:p>
          <a:p>
            <a:pPr lvl="1"/>
            <a:r>
              <a:rPr lang="en-US" sz="2000" dirty="0"/>
              <a:t>Avoids Impacts to Core Forest (and Hoosier National Forest Property) and Private Property Impacts</a:t>
            </a:r>
          </a:p>
          <a:p>
            <a:pPr lvl="1"/>
            <a:r>
              <a:rPr lang="en-US" sz="2000" dirty="0"/>
              <a:t>Compatible with Airport Operations</a:t>
            </a:r>
          </a:p>
          <a:p>
            <a:r>
              <a:rPr lang="en-US" sz="2400" b="1" dirty="0"/>
              <a:t>Design Features </a:t>
            </a:r>
            <a:endParaRPr lang="en-US" sz="2000" dirty="0"/>
          </a:p>
          <a:p>
            <a:pPr lvl="1"/>
            <a:r>
              <a:rPr lang="en-US" sz="2000" dirty="0"/>
              <a:t>Dry detention feature with weir structure</a:t>
            </a:r>
          </a:p>
          <a:p>
            <a:pPr lvl="1"/>
            <a:r>
              <a:rPr lang="en-US" sz="2000" dirty="0"/>
              <a:t>Robust geotechnical slope stability measures consisting of 2.5 ft dia. cored holes in bedrock filled with I-beam encased in concrete</a:t>
            </a:r>
          </a:p>
          <a:p>
            <a:pPr lvl="1"/>
            <a:r>
              <a:rPr lang="en-US" sz="2000" dirty="0"/>
              <a:t>Horizontal drains to relieve water pressure</a:t>
            </a:r>
          </a:p>
          <a:p>
            <a:pPr lvl="1"/>
            <a:endParaRPr lang="en-US" sz="2000" dirty="0"/>
          </a:p>
        </p:txBody>
      </p:sp>
    </p:spTree>
    <p:extLst>
      <p:ext uri="{BB962C8B-B14F-4D97-AF65-F5344CB8AC3E}">
        <p14:creationId xmlns:p14="http://schemas.microsoft.com/office/powerpoint/2010/main" val="36795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t>Preferred Alternative </a:t>
            </a:r>
            <a:endParaRPr lang="en-US" dirty="0"/>
          </a:p>
        </p:txBody>
      </p:sp>
      <p:pic>
        <p:nvPicPr>
          <p:cNvPr id="6" name="Content Placeholder 5">
            <a:extLst>
              <a:ext uri="{FF2B5EF4-FFF2-40B4-BE49-F238E27FC236}">
                <a16:creationId xmlns:a16="http://schemas.microsoft.com/office/drawing/2014/main" xmlns="" id="{A8386105-951F-40C8-B1CF-D35A22C1331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66800" y="929640"/>
            <a:ext cx="8778240" cy="5852160"/>
          </a:xfrm>
        </p:spPr>
      </p:pic>
    </p:spTree>
    <p:extLst>
      <p:ext uri="{BB962C8B-B14F-4D97-AF65-F5344CB8AC3E}">
        <p14:creationId xmlns:p14="http://schemas.microsoft.com/office/powerpoint/2010/main" val="299561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eaLnBrk="1" hangingPunct="1">
              <a:buClr>
                <a:srgbClr val="002060"/>
              </a:buClr>
            </a:pPr>
            <a:r>
              <a:rPr lang="en-US" altLang="en-US" b="1" dirty="0">
                <a:cs typeface="Tahoma" panose="020B0604030504040204" pitchFamily="34" charset="0"/>
              </a:rPr>
              <a:t>Uniform Act of 1970"</a:t>
            </a:r>
          </a:p>
          <a:p>
            <a:pPr lvl="1" eaLnBrk="1" hangingPunct="1">
              <a:buClr>
                <a:srgbClr val="002060"/>
              </a:buClr>
              <a:buSzPct val="100000"/>
            </a:pPr>
            <a:r>
              <a:rPr lang="en-US" altLang="en-US" dirty="0">
                <a:cs typeface="Tahoma" panose="020B0604030504040204" pitchFamily="34" charset="0"/>
              </a:rPr>
              <a:t>All federal, state and local governments must comply</a:t>
            </a:r>
          </a:p>
          <a:p>
            <a:pPr lvl="1" eaLnBrk="1" hangingPunct="1">
              <a:buClr>
                <a:srgbClr val="002060"/>
              </a:buClr>
              <a:buSzPct val="100000"/>
            </a:pPr>
            <a:r>
              <a:rPr lang="en-US" altLang="en-US" dirty="0">
                <a:cs typeface="Tahoma" panose="020B0604030504040204" pitchFamily="34" charset="0"/>
              </a:rPr>
              <a:t>Requires an offer for just compensation</a:t>
            </a:r>
          </a:p>
          <a:p>
            <a:pPr eaLnBrk="1" hangingPunct="1">
              <a:buClr>
                <a:srgbClr val="002060"/>
              </a:buClr>
            </a:pPr>
            <a:r>
              <a:rPr lang="en-US" altLang="en-US" b="1" dirty="0">
                <a:cs typeface="Tahoma" panose="020B0604030504040204" pitchFamily="34" charset="0"/>
              </a:rPr>
              <a:t>Acquisition Process</a:t>
            </a:r>
          </a:p>
          <a:p>
            <a:pPr lvl="1" eaLnBrk="1" hangingPunct="1">
              <a:buClr>
                <a:srgbClr val="002060"/>
              </a:buClr>
            </a:pPr>
            <a:r>
              <a:rPr lang="en-US" altLang="en-US" dirty="0">
                <a:cs typeface="Tahoma" panose="020B0604030504040204" pitchFamily="34" charset="0"/>
              </a:rPr>
              <a:t>Appraisals</a:t>
            </a:r>
          </a:p>
          <a:p>
            <a:pPr lvl="1" eaLnBrk="1" hangingPunct="1">
              <a:buClr>
                <a:srgbClr val="002060"/>
              </a:buClr>
            </a:pPr>
            <a:r>
              <a:rPr lang="en-US" altLang="en-US" dirty="0">
                <a:cs typeface="Tahoma" panose="020B0604030504040204" pitchFamily="34" charset="0"/>
              </a:rPr>
              <a:t>Review Appraisals</a:t>
            </a:r>
          </a:p>
          <a:p>
            <a:pPr lvl="1" eaLnBrk="1" hangingPunct="1">
              <a:buClr>
                <a:srgbClr val="002060"/>
              </a:buClr>
            </a:pPr>
            <a:r>
              <a:rPr lang="en-US" altLang="en-US" dirty="0">
                <a:cs typeface="Tahoma" panose="020B0604030504040204" pitchFamily="34" charset="0"/>
              </a:rPr>
              <a:t>Negotiations</a:t>
            </a:r>
          </a:p>
          <a:p>
            <a:r>
              <a:rPr lang="en-US" dirty="0"/>
              <a:t>22 acres r/w required for project </a:t>
            </a:r>
          </a:p>
          <a:p>
            <a:pPr lvl="1"/>
            <a:r>
              <a:rPr lang="en-US" dirty="0"/>
              <a:t>R/W will be follow FAA land transfer process</a:t>
            </a:r>
          </a:p>
          <a:p>
            <a:pPr marL="457200" lvl="1" indent="0">
              <a:buNone/>
            </a:pPr>
            <a:endParaRPr lang="en-US" dirty="0">
              <a:highlight>
                <a:srgbClr val="FFFF00"/>
              </a:highlight>
            </a:endParaRPr>
          </a:p>
        </p:txBody>
      </p:sp>
      <p:sp>
        <p:nvSpPr>
          <p:cNvPr id="4" name="Title 3"/>
          <p:cNvSpPr>
            <a:spLocks noGrp="1"/>
          </p:cNvSpPr>
          <p:nvPr>
            <p:ph type="title"/>
          </p:nvPr>
        </p:nvSpPr>
        <p:spPr/>
        <p:txBody>
          <a:bodyPr/>
          <a:lstStyle/>
          <a:p>
            <a:r>
              <a:rPr lang="en-US" dirty="0"/>
              <a:t>Real Estate</a:t>
            </a:r>
          </a:p>
        </p:txBody>
      </p:sp>
      <p:pic>
        <p:nvPicPr>
          <p:cNvPr id="5" name="Content Placeholder 4" descr="FHWA Land Acquisition Brochure Cov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46875"/>
          <a:stretch>
            <a:fillRect/>
          </a:stretch>
        </p:blipFill>
        <p:spPr>
          <a:xfrm>
            <a:off x="1676400" y="1524000"/>
            <a:ext cx="3200400" cy="4114800"/>
          </a:xfrm>
        </p:spPr>
      </p:pic>
    </p:spTree>
    <p:extLst>
      <p:ext uri="{BB962C8B-B14F-4D97-AF65-F5344CB8AC3E}">
        <p14:creationId xmlns:p14="http://schemas.microsoft.com/office/powerpoint/2010/main" val="380287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Project Schedule </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100445157"/>
              </p:ext>
            </p:extLst>
          </p:nvPr>
        </p:nvGraphicFramePr>
        <p:xfrm>
          <a:off x="457200" y="1600200"/>
          <a:ext cx="10668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68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Submit Public Comments </a:t>
            </a:r>
          </a:p>
        </p:txBody>
      </p:sp>
      <p:sp>
        <p:nvSpPr>
          <p:cNvPr id="8" name="Content Placeholder 7"/>
          <p:cNvSpPr>
            <a:spLocks noGrp="1"/>
          </p:cNvSpPr>
          <p:nvPr>
            <p:ph idx="1"/>
          </p:nvPr>
        </p:nvSpPr>
        <p:spPr>
          <a:xfrm>
            <a:off x="152400" y="914400"/>
            <a:ext cx="10515600" cy="5257800"/>
          </a:xfrm>
        </p:spPr>
        <p:txBody>
          <a:bodyPr rtlCol="0">
            <a:normAutofit/>
          </a:bodyPr>
          <a:lstStyle/>
          <a:p>
            <a:pPr eaLnBrk="1" hangingPunct="1">
              <a:buClr>
                <a:srgbClr val="002060"/>
              </a:buClr>
              <a:defRPr/>
            </a:pPr>
            <a:r>
              <a:rPr lang="en-US" sz="2400" b="1" dirty="0">
                <a:cs typeface="Tahoma" pitchFamily="34" charset="0"/>
              </a:rPr>
              <a:t>Submit public comments using the options described in first page of</a:t>
            </a:r>
            <a:br>
              <a:rPr lang="en-US" sz="2400" b="1" dirty="0">
                <a:cs typeface="Tahoma" pitchFamily="34" charset="0"/>
              </a:rPr>
            </a:br>
            <a:r>
              <a:rPr lang="en-US" sz="2400" b="1" dirty="0">
                <a:cs typeface="Tahoma" pitchFamily="34" charset="0"/>
              </a:rPr>
              <a:t>information packet:</a:t>
            </a:r>
          </a:p>
          <a:p>
            <a:pPr lvl="1" eaLnBrk="1" hangingPunct="1">
              <a:buClr>
                <a:srgbClr val="002060"/>
              </a:buClr>
              <a:buSzPct val="100000"/>
              <a:defRPr/>
            </a:pPr>
            <a:r>
              <a:rPr lang="en-US" sz="2000" dirty="0">
                <a:cs typeface="Tahoma" pitchFamily="34" charset="0"/>
              </a:rPr>
              <a:t>Public Comment Form</a:t>
            </a:r>
          </a:p>
          <a:p>
            <a:pPr lvl="1" eaLnBrk="1" hangingPunct="1">
              <a:buClr>
                <a:srgbClr val="002060"/>
              </a:buClr>
              <a:buSzPct val="100000"/>
              <a:defRPr/>
            </a:pPr>
            <a:r>
              <a:rPr lang="en-US" sz="2000" dirty="0">
                <a:cs typeface="Tahoma" pitchFamily="34" charset="0"/>
              </a:rPr>
              <a:t>Via e-mail</a:t>
            </a:r>
          </a:p>
          <a:p>
            <a:pPr lvl="1" eaLnBrk="1" hangingPunct="1">
              <a:buClr>
                <a:srgbClr val="002060"/>
              </a:buClr>
              <a:buSzPct val="100000"/>
              <a:defRPr/>
            </a:pPr>
            <a:r>
              <a:rPr lang="en-US" sz="2000" dirty="0">
                <a:cs typeface="Tahoma" pitchFamily="34" charset="0"/>
              </a:rPr>
              <a:t>Participate during public comment session following formal presentation</a:t>
            </a:r>
          </a:p>
          <a:p>
            <a:pPr eaLnBrk="1" hangingPunct="1">
              <a:spcBef>
                <a:spcPts val="600"/>
              </a:spcBef>
              <a:spcAft>
                <a:spcPts val="0"/>
              </a:spcAft>
              <a:buClr>
                <a:srgbClr val="C00000"/>
              </a:buClr>
              <a:defRPr/>
            </a:pPr>
            <a:r>
              <a:rPr lang="en-US" sz="2400" b="1" dirty="0">
                <a:solidFill>
                  <a:srgbClr val="C00000"/>
                </a:solidFill>
                <a:cs typeface="Tahoma" pitchFamily="34" charset="0"/>
              </a:rPr>
              <a:t>INDOT respectfully requests that comments be submitted by Friday, November 15, 2019</a:t>
            </a:r>
            <a:r>
              <a:rPr lang="en-US" sz="2400" b="1" dirty="0">
                <a:solidFill>
                  <a:srgbClr val="FF0000"/>
                </a:solidFill>
                <a:cs typeface="Tahoma" pitchFamily="34" charset="0"/>
              </a:rPr>
              <a:t>  </a:t>
            </a:r>
          </a:p>
          <a:p>
            <a:pPr eaLnBrk="1" hangingPunct="1">
              <a:buClr>
                <a:srgbClr val="002060"/>
              </a:buClr>
              <a:defRPr/>
            </a:pPr>
            <a:r>
              <a:rPr lang="en-US" sz="2400" dirty="0">
                <a:cs typeface="Tahoma" pitchFamily="34" charset="0"/>
              </a:rPr>
              <a:t>All comments submitted will become included in an official public hearings transcript and made part of the public record</a:t>
            </a:r>
          </a:p>
          <a:p>
            <a:pPr eaLnBrk="1" hangingPunct="1">
              <a:buClr>
                <a:srgbClr val="002060"/>
              </a:buClr>
              <a:defRPr/>
            </a:pPr>
            <a:r>
              <a:rPr lang="en-US" sz="2400" dirty="0">
                <a:cs typeface="Tahoma" pitchFamily="34" charset="0"/>
              </a:rPr>
              <a:t>Comments will be reviewed, evaluated and given full consideration during</a:t>
            </a:r>
            <a:br>
              <a:rPr lang="en-US" sz="2400" dirty="0">
                <a:cs typeface="Tahoma" pitchFamily="34" charset="0"/>
              </a:rPr>
            </a:br>
            <a:r>
              <a:rPr lang="en-US" sz="2400" dirty="0">
                <a:cs typeface="Tahoma" pitchFamily="34" charset="0"/>
              </a:rPr>
              <a:t>decision-making process</a:t>
            </a: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334350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Next Steps </a:t>
            </a:r>
          </a:p>
        </p:txBody>
      </p:sp>
      <p:sp>
        <p:nvSpPr>
          <p:cNvPr id="8" name="Content Placeholder 7"/>
          <p:cNvSpPr>
            <a:spLocks noGrp="1"/>
          </p:cNvSpPr>
          <p:nvPr>
            <p:ph idx="1"/>
          </p:nvPr>
        </p:nvSpPr>
        <p:spPr>
          <a:xfrm>
            <a:off x="152400" y="914400"/>
            <a:ext cx="10515600" cy="5257800"/>
          </a:xfrm>
        </p:spPr>
        <p:txBody>
          <a:bodyPr rtlCol="0">
            <a:normAutofit/>
          </a:bodyPr>
          <a:lstStyle/>
          <a:p>
            <a:pPr eaLnBrk="1" hangingPunct="1">
              <a:buClr>
                <a:srgbClr val="002060"/>
              </a:buClr>
              <a:buSzPct val="100000"/>
              <a:defRPr/>
            </a:pPr>
            <a:r>
              <a:rPr lang="en-US" sz="2400" b="1" dirty="0">
                <a:cs typeface="Tahoma" pitchFamily="34" charset="0"/>
              </a:rPr>
              <a:t>Public and project stakeholder input</a:t>
            </a:r>
          </a:p>
          <a:p>
            <a:pPr lvl="1" eaLnBrk="1" hangingPunct="1">
              <a:buClr>
                <a:srgbClr val="002060"/>
              </a:buClr>
              <a:buSzPct val="100000"/>
              <a:defRPr/>
            </a:pPr>
            <a:r>
              <a:rPr lang="en-US" sz="2000" dirty="0">
                <a:cs typeface="Tahoma" pitchFamily="34" charset="0"/>
              </a:rPr>
              <a:t>Submit comments via options described on page 1 of information packet</a:t>
            </a:r>
          </a:p>
          <a:p>
            <a:pPr eaLnBrk="1" hangingPunct="1">
              <a:buClr>
                <a:srgbClr val="002060"/>
              </a:buClr>
              <a:buSzPct val="100000"/>
              <a:defRPr/>
            </a:pPr>
            <a:r>
              <a:rPr lang="en-US" sz="2400" b="1" dirty="0">
                <a:cs typeface="Tahoma" pitchFamily="34" charset="0"/>
              </a:rPr>
              <a:t>INDOT review and evaluation</a:t>
            </a:r>
          </a:p>
          <a:p>
            <a:pPr lvl="1" eaLnBrk="1" hangingPunct="1">
              <a:buClr>
                <a:srgbClr val="002060"/>
              </a:buClr>
              <a:buSzPct val="100000"/>
              <a:defRPr/>
            </a:pPr>
            <a:r>
              <a:rPr lang="en-US" sz="2000" dirty="0">
                <a:cs typeface="Tahoma" pitchFamily="34" charset="0"/>
              </a:rPr>
              <a:t>All comments given full consideration during decision-making process</a:t>
            </a:r>
          </a:p>
          <a:p>
            <a:pPr lvl="1" eaLnBrk="1" hangingPunct="1">
              <a:buClr>
                <a:srgbClr val="002060"/>
              </a:buClr>
              <a:buSzPct val="100000"/>
              <a:defRPr/>
            </a:pPr>
            <a:r>
              <a:rPr lang="en-US" sz="2000" dirty="0">
                <a:cs typeface="Tahoma" pitchFamily="34" charset="0"/>
              </a:rPr>
              <a:t>Finalize/approve environmental document, complete project design </a:t>
            </a:r>
          </a:p>
          <a:p>
            <a:pPr eaLnBrk="1" hangingPunct="1">
              <a:buClr>
                <a:srgbClr val="002060"/>
              </a:buClr>
              <a:buSzPct val="100000"/>
              <a:defRPr/>
            </a:pPr>
            <a:r>
              <a:rPr lang="en-US" sz="2400" b="1" dirty="0">
                <a:cs typeface="Tahoma" pitchFamily="34" charset="0"/>
              </a:rPr>
              <a:t>Communicate a decision</a:t>
            </a:r>
          </a:p>
          <a:p>
            <a:pPr lvl="1" eaLnBrk="1" hangingPunct="1">
              <a:buClr>
                <a:srgbClr val="002060"/>
              </a:buClr>
              <a:buSzPct val="100000"/>
              <a:defRPr/>
            </a:pPr>
            <a:r>
              <a:rPr lang="en-US" sz="2000" dirty="0">
                <a:cs typeface="Tahoma" pitchFamily="34" charset="0"/>
              </a:rPr>
              <a:t>INDOT will notify project stakeholders of decision</a:t>
            </a:r>
          </a:p>
          <a:p>
            <a:pPr lvl="1" eaLnBrk="1" hangingPunct="1">
              <a:buClr>
                <a:srgbClr val="002060"/>
              </a:buClr>
              <a:buSzPct val="100000"/>
              <a:defRPr/>
            </a:pPr>
            <a:r>
              <a:rPr lang="en-US" sz="2000" dirty="0">
                <a:cs typeface="Tahoma" pitchFamily="34" charset="0"/>
              </a:rPr>
              <a:t>Work through local media, social media outlets, paid legal notice</a:t>
            </a:r>
          </a:p>
          <a:p>
            <a:pPr lvl="1" eaLnBrk="1" hangingPunct="1">
              <a:buClr>
                <a:srgbClr val="002060"/>
              </a:buClr>
              <a:buSzPct val="100000"/>
              <a:defRPr/>
            </a:pPr>
            <a:r>
              <a:rPr lang="en-US" sz="2000" dirty="0">
                <a:cs typeface="Tahoma" pitchFamily="34" charset="0"/>
              </a:rPr>
              <a:t>Make project documents accessible via repositories </a:t>
            </a:r>
          </a:p>
          <a:p>
            <a:pPr eaLnBrk="1" hangingPunct="1">
              <a:buClr>
                <a:srgbClr val="002060"/>
              </a:buClr>
              <a:buSzPct val="100000"/>
              <a:defRPr/>
            </a:pPr>
            <a:r>
              <a:rPr lang="en-US" sz="2400" b="1" dirty="0">
                <a:cs typeface="Tahoma" pitchFamily="34" charset="0"/>
              </a:rPr>
              <a:t>Questions? Contact Public Involvement Team </a:t>
            </a: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428148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Welcome </a:t>
            </a:r>
          </a:p>
        </p:txBody>
      </p:sp>
      <p:sp>
        <p:nvSpPr>
          <p:cNvPr id="8" name="Content Placeholder 7"/>
          <p:cNvSpPr>
            <a:spLocks noGrp="1"/>
          </p:cNvSpPr>
          <p:nvPr>
            <p:ph idx="1"/>
          </p:nvPr>
        </p:nvSpPr>
        <p:spPr/>
        <p:txBody>
          <a:bodyPr rtlCol="0">
            <a:normAutofit/>
          </a:bodyPr>
          <a:lstStyle/>
          <a:p>
            <a:pPr eaLnBrk="1" fontAlgn="auto" hangingPunct="1">
              <a:spcAft>
                <a:spcPts val="0"/>
              </a:spcAft>
              <a:defRPr/>
            </a:pPr>
            <a:r>
              <a:rPr lang="en-US" dirty="0">
                <a:cs typeface="Tahoma" pitchFamily="34" charset="0"/>
              </a:rPr>
              <a:t>Purpose/explanation of public hearing</a:t>
            </a:r>
          </a:p>
          <a:p>
            <a:pPr eaLnBrk="1" fontAlgn="auto" hangingPunct="1">
              <a:spcAft>
                <a:spcPts val="0"/>
              </a:spcAft>
              <a:defRPr/>
            </a:pPr>
            <a:r>
              <a:rPr lang="en-US" dirty="0">
                <a:cs typeface="Tahoma" pitchFamily="34" charset="0"/>
              </a:rPr>
              <a:t>Public hearing format</a:t>
            </a:r>
          </a:p>
          <a:p>
            <a:pPr eaLnBrk="1" fontAlgn="auto" hangingPunct="1">
              <a:spcAft>
                <a:spcPts val="0"/>
              </a:spcAft>
              <a:defRPr/>
            </a:pPr>
            <a:r>
              <a:rPr lang="en-US" dirty="0">
                <a:cs typeface="Tahoma" pitchFamily="34" charset="0"/>
              </a:rPr>
              <a:t>Visit our sign-in table</a:t>
            </a:r>
          </a:p>
          <a:p>
            <a:pPr eaLnBrk="1" fontAlgn="auto" hangingPunct="1">
              <a:spcAft>
                <a:spcPts val="0"/>
              </a:spcAft>
              <a:defRPr/>
            </a:pPr>
            <a:r>
              <a:rPr lang="en-US" dirty="0">
                <a:cs typeface="Tahoma" pitchFamily="34" charset="0"/>
              </a:rPr>
              <a:t>Informational handouts</a:t>
            </a:r>
          </a:p>
          <a:p>
            <a:pPr eaLnBrk="1" fontAlgn="auto" hangingPunct="1">
              <a:spcAft>
                <a:spcPts val="0"/>
              </a:spcAft>
              <a:defRPr/>
            </a:pPr>
            <a:r>
              <a:rPr lang="en-US" dirty="0">
                <a:cs typeface="Tahoma" pitchFamily="34" charset="0"/>
              </a:rPr>
              <a:t>Participate during public comment session</a:t>
            </a:r>
          </a:p>
          <a:p>
            <a:pPr eaLnBrk="1" fontAlgn="auto" hangingPunct="1">
              <a:spcAft>
                <a:spcPts val="0"/>
              </a:spcAft>
              <a:defRPr/>
            </a:pPr>
            <a:r>
              <a:rPr lang="en-US" dirty="0">
                <a:cs typeface="Tahoma" pitchFamily="34" charset="0"/>
              </a:rPr>
              <a:t>Submit written public comments </a:t>
            </a:r>
          </a:p>
          <a:p>
            <a:pPr eaLnBrk="1" fontAlgn="auto" hangingPunct="1">
              <a:spcAft>
                <a:spcPts val="0"/>
              </a:spcAft>
              <a:defRPr/>
            </a:pPr>
            <a:r>
              <a:rPr lang="en-US" dirty="0">
                <a:cs typeface="Tahoma" pitchFamily="34" charset="0"/>
              </a:rPr>
              <a:t>Project display area</a:t>
            </a: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73580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sz="half" idx="1"/>
          </p:nvPr>
        </p:nvSpPr>
        <p:spPr>
          <a:xfrm>
            <a:off x="152400" y="914400"/>
            <a:ext cx="5867400" cy="5638800"/>
          </a:xfrm>
        </p:spPr>
        <p:txBody>
          <a:bodyPr/>
          <a:lstStyle/>
          <a:p>
            <a:pPr marL="0" indent="0" eaLnBrk="1" hangingPunct="1">
              <a:buNone/>
              <a:defRPr/>
            </a:pPr>
            <a:r>
              <a:rPr lang="en-US" altLang="en-US" sz="2000" b="1" dirty="0"/>
              <a:t>INDOT Vincennes District Office</a:t>
            </a:r>
          </a:p>
          <a:p>
            <a:pPr marL="457200" lvl="1" indent="0" eaLnBrk="1" hangingPunct="1">
              <a:buNone/>
              <a:defRPr/>
            </a:pPr>
            <a:r>
              <a:rPr lang="en-US" altLang="en-US" sz="1400" dirty="0"/>
              <a:t>3650 South U.S. Highway 41</a:t>
            </a:r>
          </a:p>
          <a:p>
            <a:pPr marL="457200" lvl="1" indent="0" eaLnBrk="1" hangingPunct="1">
              <a:buNone/>
              <a:defRPr/>
            </a:pPr>
            <a:r>
              <a:rPr lang="en-US" altLang="en-US" sz="1400" dirty="0"/>
              <a:t>Vincennes, IN 47591</a:t>
            </a:r>
          </a:p>
          <a:p>
            <a:pPr lvl="1" eaLnBrk="1" hangingPunct="1">
              <a:defRPr/>
            </a:pPr>
            <a:r>
              <a:rPr lang="en-US" altLang="en-US" sz="1400" dirty="0"/>
              <a:t>Toll Free 1-855-463-6848 </a:t>
            </a:r>
          </a:p>
          <a:p>
            <a:pPr lvl="1" eaLnBrk="1" hangingPunct="1">
              <a:defRPr/>
            </a:pPr>
            <a:r>
              <a:rPr lang="en-US" altLang="en-US" sz="1400" dirty="0"/>
              <a:t>Planning, Project Development/Delivery, Construction, Maintenance for Southwest Indiana </a:t>
            </a:r>
            <a:r>
              <a:rPr lang="en-US" altLang="en-US" sz="1400" dirty="0">
                <a:hlinkClick r:id="rId2"/>
              </a:rPr>
              <a:t>http://www.in.gov/indot/2707.htm</a:t>
            </a:r>
            <a:r>
              <a:rPr lang="en-US" altLang="en-US" sz="1400" dirty="0"/>
              <a:t>  </a:t>
            </a:r>
          </a:p>
          <a:p>
            <a:pPr marL="0" indent="0" eaLnBrk="1" hangingPunct="1">
              <a:buNone/>
              <a:defRPr/>
            </a:pPr>
            <a:r>
              <a:rPr lang="en-US" altLang="en-US" sz="2000" b="1" dirty="0"/>
              <a:t>Melton Public Library</a:t>
            </a:r>
          </a:p>
          <a:p>
            <a:pPr marL="0" indent="0" eaLnBrk="1" hangingPunct="1">
              <a:buNone/>
              <a:defRPr/>
            </a:pPr>
            <a:r>
              <a:rPr lang="en-US" altLang="en-US" sz="2000" b="1" dirty="0"/>
              <a:t>    </a:t>
            </a:r>
            <a:r>
              <a:rPr lang="en-US" altLang="en-US" sz="2000" dirty="0"/>
              <a:t>8496 West College Street, French Lick, IN 47432</a:t>
            </a:r>
          </a:p>
          <a:p>
            <a:pPr marL="0" indent="0" eaLnBrk="1" hangingPunct="1">
              <a:buNone/>
              <a:defRPr/>
            </a:pPr>
            <a:r>
              <a:rPr lang="en-US" altLang="en-US" sz="2000" b="1" dirty="0"/>
              <a:t> </a:t>
            </a:r>
          </a:p>
          <a:p>
            <a:pPr marL="0" indent="0" eaLnBrk="1" hangingPunct="1">
              <a:buNone/>
              <a:defRPr/>
            </a:pPr>
            <a:r>
              <a:rPr lang="en-US" altLang="en-US" sz="2000" b="1" dirty="0"/>
              <a:t>INDOT Office of Public Involvement</a:t>
            </a:r>
          </a:p>
          <a:p>
            <a:pPr marL="457200" lvl="1" indent="0" eaLnBrk="1" hangingPunct="1">
              <a:buFont typeface="Arial" panose="020B0604020202020204" pitchFamily="34" charset="0"/>
              <a:buNone/>
              <a:defRPr/>
            </a:pPr>
            <a:r>
              <a:rPr lang="en-US" altLang="en-US" sz="1600" dirty="0"/>
              <a:t>100 North Senate Avenue, Room N642, Indianapolis, IN 46204</a:t>
            </a:r>
          </a:p>
          <a:p>
            <a:pPr marL="457200" lvl="1" indent="0" eaLnBrk="1" hangingPunct="1">
              <a:spcBef>
                <a:spcPts val="300"/>
              </a:spcBef>
              <a:buFont typeface="Arial" panose="020B0604020202020204" pitchFamily="34" charset="0"/>
              <a:buNone/>
              <a:defRPr/>
            </a:pPr>
            <a:r>
              <a:rPr lang="en-US" altLang="en-US" sz="1400" dirty="0"/>
              <a:t>Phone: (317) 232-6601</a:t>
            </a:r>
          </a:p>
          <a:p>
            <a:pPr marL="457200" lvl="1" indent="0" eaLnBrk="1" hangingPunct="1">
              <a:spcBef>
                <a:spcPts val="300"/>
              </a:spcBef>
              <a:spcAft>
                <a:spcPts val="1200"/>
              </a:spcAft>
              <a:buFont typeface="Arial" panose="020B0604020202020204" pitchFamily="34" charset="0"/>
              <a:buNone/>
              <a:defRPr/>
            </a:pPr>
            <a:r>
              <a:rPr lang="en-US" altLang="en-US" sz="1400" dirty="0">
                <a:hlinkClick r:id="rId3"/>
              </a:rPr>
              <a:t>rclark@indot.in.gov</a:t>
            </a:r>
            <a:r>
              <a:rPr lang="en-US" altLang="en-US" sz="1400" dirty="0"/>
              <a:t>  </a:t>
            </a:r>
          </a:p>
          <a:p>
            <a:pPr marL="0" indent="0" eaLnBrk="1" hangingPunct="1">
              <a:buFont typeface="Arial" panose="020B0604020202020204" pitchFamily="34" charset="0"/>
              <a:buNone/>
              <a:defRPr/>
            </a:pPr>
            <a:r>
              <a:rPr lang="en-US" sz="2000" b="1" dirty="0">
                <a:cs typeface="Tahoma" pitchFamily="34" charset="0"/>
              </a:rPr>
              <a:t>Transportation Services Call Center</a:t>
            </a:r>
          </a:p>
          <a:p>
            <a:pPr marL="0" indent="0">
              <a:buNone/>
            </a:pPr>
            <a:r>
              <a:rPr lang="en-US" sz="1400" dirty="0"/>
              <a:t>Provides citizen and business customers with</a:t>
            </a:r>
            <a:br>
              <a:rPr lang="en-US" sz="1400" dirty="0"/>
            </a:br>
            <a:r>
              <a:rPr lang="en-US" sz="1400" dirty="0"/>
              <a:t>a single point-of-contact to request transportation                                    </a:t>
            </a:r>
            <a:br>
              <a:rPr lang="en-US" sz="1400" dirty="0"/>
            </a:br>
            <a:r>
              <a:rPr lang="en-US" sz="1400" dirty="0"/>
              <a:t>services, obtain information, or provide feedback</a:t>
            </a:r>
            <a:br>
              <a:rPr lang="en-US" sz="1400" dirty="0"/>
            </a:br>
            <a:r>
              <a:rPr lang="en-US" sz="1400" dirty="0"/>
              <a:t>through multiple channels of communications.</a:t>
            </a:r>
          </a:p>
          <a:p>
            <a:pPr marL="0" indent="0">
              <a:buNone/>
            </a:pPr>
            <a:r>
              <a:rPr lang="en-US" sz="1400" b="1" dirty="0">
                <a:solidFill>
                  <a:srgbClr val="000066"/>
                </a:solidFill>
                <a:cs typeface="Tahoma" pitchFamily="34" charset="0"/>
              </a:rPr>
              <a:t>855-463-6848 • INDOT4U.com • INDOT@indot.in.gov</a:t>
            </a:r>
          </a:p>
          <a:p>
            <a:pPr marL="0" indent="0" eaLnBrk="1" hangingPunct="1">
              <a:buFont typeface="Arial" panose="020B0604020202020204" pitchFamily="34" charset="0"/>
              <a:buNone/>
              <a:defRPr/>
            </a:pPr>
            <a:endParaRPr lang="en-US" altLang="en-US" sz="1400" dirty="0"/>
          </a:p>
        </p:txBody>
      </p:sp>
      <p:sp>
        <p:nvSpPr>
          <p:cNvPr id="12291" name="Title 3"/>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Project Resource Locations</a:t>
            </a:r>
          </a:p>
        </p:txBody>
      </p:sp>
      <p:pic>
        <p:nvPicPr>
          <p:cNvPr id="5" name="Content Placeholder 4" descr="District Mappt.PNG"/>
          <p:cNvPicPr>
            <a:picLocks noGrp="1" noChangeAspect="1"/>
          </p:cNvPicPr>
          <p:nvPr>
            <p:ph sz="half" idx="2"/>
          </p:nvPr>
        </p:nvPicPr>
        <p:blipFill>
          <a:blip r:embed="rId4" cstate="print">
            <a:clrChange>
              <a:clrFrom>
                <a:srgbClr val="FFFFFF"/>
              </a:clrFrom>
              <a:clrTo>
                <a:srgbClr val="FFFFFF">
                  <a:alpha val="0"/>
                </a:srgbClr>
              </a:clrTo>
            </a:clrChange>
          </a:blip>
          <a:stretch>
            <a:fillRect/>
          </a:stretch>
        </p:blipFill>
        <p:spPr>
          <a:xfrm>
            <a:off x="7593957" y="1119930"/>
            <a:ext cx="3100085" cy="4846740"/>
          </a:xfrm>
          <a:prstGeom prst="rect">
            <a:avLst/>
          </a:prstGeom>
        </p:spPr>
      </p:pic>
      <p:pic>
        <p:nvPicPr>
          <p:cNvPr id="6" name="Picture 5"/>
          <p:cNvPicPr>
            <a:picLocks noChangeAspect="1"/>
          </p:cNvPicPr>
          <p:nvPr/>
        </p:nvPicPr>
        <p:blipFill>
          <a:blip r:embed="rId5"/>
          <a:stretch>
            <a:fillRect/>
          </a:stretch>
        </p:blipFill>
        <p:spPr>
          <a:xfrm>
            <a:off x="4419600" y="4971123"/>
            <a:ext cx="2257698" cy="995547"/>
          </a:xfrm>
          <a:prstGeom prst="rect">
            <a:avLst/>
          </a:prstGeom>
        </p:spPr>
      </p:pic>
    </p:spTree>
    <p:extLst>
      <p:ext uri="{BB962C8B-B14F-4D97-AF65-F5344CB8AC3E}">
        <p14:creationId xmlns:p14="http://schemas.microsoft.com/office/powerpoint/2010/main" val="253708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4800" b="1"/>
              <a:t>Thank You </a:t>
            </a:r>
          </a:p>
        </p:txBody>
      </p:sp>
      <p:sp>
        <p:nvSpPr>
          <p:cNvPr id="8" name="Content Placeholder 7"/>
          <p:cNvSpPr>
            <a:spLocks noGrp="1"/>
          </p:cNvSpPr>
          <p:nvPr>
            <p:ph idx="1"/>
          </p:nvPr>
        </p:nvSpPr>
        <p:spPr>
          <a:xfrm>
            <a:off x="152400" y="914400"/>
            <a:ext cx="10515600" cy="5257800"/>
          </a:xfrm>
        </p:spPr>
        <p:txBody>
          <a:bodyPr rtlCol="0">
            <a:normAutofit/>
          </a:bodyPr>
          <a:lstStyle/>
          <a:p>
            <a:pPr eaLnBrk="1" hangingPunct="1">
              <a:buClr>
                <a:srgbClr val="002060"/>
              </a:buClr>
              <a:buSzPct val="100000"/>
              <a:defRPr/>
            </a:pPr>
            <a:r>
              <a:rPr lang="en-US" b="1" dirty="0">
                <a:cs typeface="Tahoma" pitchFamily="34" charset="0"/>
              </a:rPr>
              <a:t>Please visit with the design team and INDOT project officials following the presentation and Q &amp; A.</a:t>
            </a:r>
          </a:p>
          <a:p>
            <a:pPr eaLnBrk="1" hangingPunct="1">
              <a:buClr>
                <a:srgbClr val="002060"/>
              </a:buClr>
              <a:buSzPct val="100000"/>
              <a:defRPr/>
            </a:pPr>
            <a:r>
              <a:rPr lang="en-US" b="1" dirty="0">
                <a:cs typeface="Tahoma" pitchFamily="34" charset="0"/>
              </a:rPr>
              <a:t>Project Open House </a:t>
            </a:r>
          </a:p>
          <a:p>
            <a:pPr lvl="1" eaLnBrk="1" hangingPunct="1">
              <a:buClr>
                <a:srgbClr val="002060"/>
              </a:buClr>
              <a:buSzPct val="100000"/>
              <a:defRPr/>
            </a:pPr>
            <a:r>
              <a:rPr lang="en-US" dirty="0">
                <a:cs typeface="Tahoma" pitchFamily="34" charset="0"/>
              </a:rPr>
              <a:t>Project maps, displays, INDOT project team and informal Q &amp; A</a:t>
            </a:r>
          </a:p>
          <a:p>
            <a:pPr lvl="1" eaLnBrk="1" hangingPunct="1">
              <a:buClr>
                <a:srgbClr val="002060"/>
              </a:buClr>
              <a:buSzPct val="100000"/>
              <a:defRPr/>
            </a:pPr>
            <a:r>
              <a:rPr lang="en-US" dirty="0">
                <a:cs typeface="Tahoma" pitchFamily="34" charset="0"/>
              </a:rPr>
              <a:t>INDOT Vincennes District page: </a:t>
            </a:r>
            <a:r>
              <a:rPr lang="en-US" dirty="0">
                <a:cs typeface="Tahoma" pitchFamily="34" charset="0"/>
                <a:hlinkClick r:id="rId2"/>
              </a:rPr>
              <a:t>http://www.in.gov/indot/2707.htm</a:t>
            </a:r>
            <a:r>
              <a:rPr lang="en-US" dirty="0">
                <a:cs typeface="Tahoma" pitchFamily="34" charset="0"/>
              </a:rPr>
              <a:t> </a:t>
            </a:r>
          </a:p>
          <a:p>
            <a:pPr marL="457200" lvl="1" indent="0" eaLnBrk="1" hangingPunct="1">
              <a:buClr>
                <a:srgbClr val="002060"/>
              </a:buClr>
              <a:buSzPct val="100000"/>
              <a:buNone/>
              <a:defRPr/>
            </a:pPr>
            <a:endParaRPr lang="en-US" dirty="0">
              <a:cs typeface="Tahoma" pitchFamily="34" charset="0"/>
            </a:endParaRP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280952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90600"/>
            <a:ext cx="6172200" cy="5257800"/>
          </a:xfrm>
        </p:spPr>
        <p:txBody>
          <a:bodyPr rtlCol="0">
            <a:normAutofit/>
          </a:bodyPr>
          <a:lstStyle/>
          <a:p>
            <a:pPr eaLnBrk="1" fontAlgn="auto" hangingPunct="1">
              <a:spcAft>
                <a:spcPts val="0"/>
              </a:spcAft>
              <a:defRPr/>
            </a:pPr>
            <a:r>
              <a:rPr lang="en-US" sz="2400" b="1" dirty="0">
                <a:cs typeface="Tahoma" pitchFamily="34" charset="0"/>
              </a:rPr>
              <a:t>Introduction of INDOT Project Team</a:t>
            </a:r>
          </a:p>
          <a:p>
            <a:pPr lvl="1" eaLnBrk="1" fontAlgn="auto" hangingPunct="1">
              <a:spcAft>
                <a:spcPts val="0"/>
              </a:spcAft>
              <a:buClr>
                <a:srgbClr val="002060"/>
              </a:buClr>
              <a:buSzPct val="100000"/>
              <a:defRPr/>
            </a:pPr>
            <a:r>
              <a:rPr lang="en-US" sz="2000" dirty="0">
                <a:cs typeface="Tahoma" pitchFamily="34" charset="0"/>
              </a:rPr>
              <a:t>Vincennes District – INDOT Regional Office </a:t>
            </a:r>
          </a:p>
          <a:p>
            <a:pPr lvl="1" eaLnBrk="1" fontAlgn="auto" hangingPunct="1">
              <a:spcAft>
                <a:spcPts val="0"/>
              </a:spcAft>
              <a:buClr>
                <a:srgbClr val="002060"/>
              </a:buClr>
              <a:buSzPct val="100000"/>
              <a:defRPr/>
            </a:pPr>
            <a:r>
              <a:rPr lang="en-US" sz="2000" dirty="0">
                <a:cs typeface="Tahoma" pitchFamily="34" charset="0"/>
              </a:rPr>
              <a:t>Project Management </a:t>
            </a:r>
          </a:p>
          <a:p>
            <a:pPr lvl="1" eaLnBrk="1" fontAlgn="auto" hangingPunct="1">
              <a:spcAft>
                <a:spcPts val="0"/>
              </a:spcAft>
              <a:buClr>
                <a:srgbClr val="002060"/>
              </a:buClr>
              <a:buSzPct val="100000"/>
              <a:defRPr/>
            </a:pPr>
            <a:r>
              <a:rPr lang="en-US" sz="2000" dirty="0">
                <a:cs typeface="Tahoma" pitchFamily="34" charset="0"/>
              </a:rPr>
              <a:t>Public Involvement</a:t>
            </a:r>
          </a:p>
          <a:p>
            <a:pPr lvl="1" eaLnBrk="1" fontAlgn="auto" hangingPunct="1">
              <a:spcAft>
                <a:spcPts val="0"/>
              </a:spcAft>
              <a:buClr>
                <a:srgbClr val="002060"/>
              </a:buClr>
              <a:buSzPct val="100000"/>
              <a:defRPr/>
            </a:pPr>
            <a:r>
              <a:rPr lang="en-US" sz="2000" dirty="0">
                <a:cs typeface="Tahoma" pitchFamily="34" charset="0"/>
              </a:rPr>
              <a:t>Environmental Services   </a:t>
            </a:r>
          </a:p>
          <a:p>
            <a:pPr marL="233363" lvl="1" indent="-233363" eaLnBrk="1" fontAlgn="auto" hangingPunct="1">
              <a:spcAft>
                <a:spcPts val="0"/>
              </a:spcAft>
              <a:buClr>
                <a:srgbClr val="002060"/>
              </a:buClr>
              <a:buSzPct val="100000"/>
              <a:defRPr/>
            </a:pPr>
            <a:r>
              <a:rPr lang="en-US" b="1" dirty="0">
                <a:cs typeface="Tahoma" pitchFamily="34" charset="0"/>
              </a:rPr>
              <a:t>Michael Baker Inc.</a:t>
            </a:r>
          </a:p>
          <a:p>
            <a:pPr marL="690563" lvl="2" indent="-233363" eaLnBrk="1" fontAlgn="auto" hangingPunct="1">
              <a:spcAft>
                <a:spcPts val="0"/>
              </a:spcAft>
              <a:buClr>
                <a:srgbClr val="002060"/>
              </a:buClr>
              <a:buSzPct val="100000"/>
              <a:defRPr/>
            </a:pPr>
            <a:r>
              <a:rPr lang="en-US" dirty="0">
                <a:cs typeface="Tahoma" pitchFamily="34" charset="0"/>
              </a:rPr>
              <a:t>Engineering, Design &amp; Environmental</a:t>
            </a:r>
            <a:br>
              <a:rPr lang="en-US" dirty="0">
                <a:cs typeface="Tahoma" pitchFamily="34" charset="0"/>
              </a:rPr>
            </a:br>
            <a:r>
              <a:rPr lang="en-US" dirty="0">
                <a:cs typeface="Tahoma" pitchFamily="34" charset="0"/>
              </a:rPr>
              <a:t>Analysis Team  </a:t>
            </a:r>
          </a:p>
          <a:p>
            <a:pPr eaLnBrk="1" fontAlgn="auto" hangingPunct="1">
              <a:spcAft>
                <a:spcPts val="0"/>
              </a:spcAft>
              <a:defRPr/>
            </a:pPr>
            <a:r>
              <a:rPr lang="en-US" sz="2400" b="1" dirty="0">
                <a:cs typeface="Tahoma" pitchFamily="34" charset="0"/>
              </a:rPr>
              <a:t>Recognition of elected and local public officials</a:t>
            </a:r>
          </a:p>
          <a:p>
            <a:pPr eaLnBrk="1" fontAlgn="auto" hangingPunct="1">
              <a:spcAft>
                <a:spcPts val="0"/>
              </a:spcAft>
              <a:defRPr/>
            </a:pPr>
            <a:endParaRPr lang="en-US" dirty="0"/>
          </a:p>
        </p:txBody>
      </p:sp>
      <p:sp>
        <p:nvSpPr>
          <p:cNvPr id="6147" name="Content Placeholder 2"/>
          <p:cNvSpPr>
            <a:spLocks noGrp="1"/>
          </p:cNvSpPr>
          <p:nvPr>
            <p:ph sz="half" idx="2"/>
          </p:nvPr>
        </p:nvSpPr>
        <p:spPr>
          <a:xfrm>
            <a:off x="6301047" y="990600"/>
            <a:ext cx="4419600" cy="5257800"/>
          </a:xfrm>
        </p:spPr>
        <p:txBody>
          <a:bodyPr/>
          <a:lstStyle/>
          <a:p>
            <a:pPr eaLnBrk="1" hangingPunct="1"/>
            <a:r>
              <a:rPr lang="en-US" altLang="en-US" sz="2000" dirty="0">
                <a:cs typeface="Tahoma" panose="020B0604030504040204" pitchFamily="34" charset="0"/>
              </a:rPr>
              <a:t>Sign-in at attendance table to be added to project mailing list </a:t>
            </a:r>
          </a:p>
          <a:p>
            <a:pPr eaLnBrk="1" hangingPunct="1"/>
            <a:r>
              <a:rPr lang="en-US" altLang="en-US" sz="2000" dirty="0">
                <a:cs typeface="Tahoma" panose="020B0604030504040204" pitchFamily="34" charset="0"/>
              </a:rPr>
              <a:t>Legal notice of public hearing was published in the Spring Valley Herald</a:t>
            </a:r>
            <a:r>
              <a:rPr lang="en-US" altLang="en-US" sz="2000" dirty="0">
                <a:solidFill>
                  <a:schemeClr val="accent5">
                    <a:lumMod val="50000"/>
                  </a:schemeClr>
                </a:solidFill>
                <a:cs typeface="Tahoma" panose="020B0604030504040204" pitchFamily="34" charset="0"/>
              </a:rPr>
              <a:t> 10/16, 10/23 &amp; 10/30</a:t>
            </a:r>
          </a:p>
          <a:p>
            <a:pPr eaLnBrk="1" hangingPunct="1"/>
            <a:r>
              <a:rPr lang="en-US" altLang="en-US" sz="2000" dirty="0">
                <a:cs typeface="Tahoma" panose="020B0604030504040204" pitchFamily="34" charset="0"/>
              </a:rPr>
              <a:t>A notice of the public hearing was mailed to known property owners within project area</a:t>
            </a:r>
          </a:p>
          <a:p>
            <a:pPr eaLnBrk="1" hangingPunct="1"/>
            <a:r>
              <a:rPr lang="en-US" altLang="en-US" sz="2000" dirty="0">
                <a:cs typeface="Tahoma" panose="020B0604030504040204" pitchFamily="34" charset="0"/>
              </a:rPr>
              <a:t>Announcement of this hearing was posted to INDOT website. A media release was also issued</a:t>
            </a:r>
          </a:p>
          <a:p>
            <a:pPr eaLnBrk="1" hangingPunct="1"/>
            <a:r>
              <a:rPr lang="en-US" altLang="en-US" sz="2000" dirty="0">
                <a:cs typeface="Tahoma" panose="020B0604030504040204" pitchFamily="34" charset="0"/>
              </a:rPr>
              <a:t>A copy of presentation and project documentation are available for review on-line via INDOT website</a:t>
            </a:r>
            <a:endParaRPr lang="en-US" altLang="en-US" sz="2000" b="1" dirty="0">
              <a:cs typeface="Tahoma" panose="020B0604030504040204" pitchFamily="34" charset="0"/>
            </a:endParaRPr>
          </a:p>
          <a:p>
            <a:pPr eaLnBrk="1" hangingPunct="1"/>
            <a:endParaRPr lang="en-US" altLang="en-US" dirty="0"/>
          </a:p>
        </p:txBody>
      </p:sp>
      <p:sp>
        <p:nvSpPr>
          <p:cNvPr id="6148" name="Title 3"/>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New Airport Road/CR 300 South in Orange County </a:t>
            </a:r>
          </a:p>
        </p:txBody>
      </p:sp>
    </p:spTree>
    <p:extLst>
      <p:ext uri="{BB962C8B-B14F-4D97-AF65-F5344CB8AC3E}">
        <p14:creationId xmlns:p14="http://schemas.microsoft.com/office/powerpoint/2010/main" val="267497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Project Stakeholders </a:t>
            </a:r>
          </a:p>
        </p:txBody>
      </p:sp>
      <p:sp>
        <p:nvSpPr>
          <p:cNvPr id="8" name="Content Placeholder 7"/>
          <p:cNvSpPr>
            <a:spLocks noGrp="1"/>
          </p:cNvSpPr>
          <p:nvPr>
            <p:ph idx="1"/>
          </p:nvPr>
        </p:nvSpPr>
        <p:spPr/>
        <p:txBody>
          <a:bodyPr rtlCol="0">
            <a:normAutofit/>
          </a:bodyPr>
          <a:lstStyle/>
          <a:p>
            <a:pPr eaLnBrk="1" fontAlgn="auto" hangingPunct="1">
              <a:spcAft>
                <a:spcPts val="0"/>
              </a:spcAft>
              <a:defRPr/>
            </a:pPr>
            <a:r>
              <a:rPr lang="en-US" dirty="0">
                <a:cs typeface="Tahoma" pitchFamily="34" charset="0"/>
              </a:rPr>
              <a:t>Indiana Department of Transportation</a:t>
            </a:r>
          </a:p>
          <a:p>
            <a:pPr eaLnBrk="1" fontAlgn="auto" hangingPunct="1">
              <a:spcAft>
                <a:spcPts val="0"/>
              </a:spcAft>
              <a:defRPr/>
            </a:pPr>
            <a:r>
              <a:rPr lang="en-US" dirty="0">
                <a:cs typeface="Tahoma" pitchFamily="34" charset="0"/>
              </a:rPr>
              <a:t>Indiana Division Federal Highway Administration</a:t>
            </a:r>
          </a:p>
          <a:p>
            <a:pPr eaLnBrk="1" fontAlgn="auto" hangingPunct="1">
              <a:spcAft>
                <a:spcPts val="0"/>
              </a:spcAft>
              <a:defRPr/>
            </a:pPr>
            <a:r>
              <a:rPr lang="en-US" dirty="0">
                <a:cs typeface="Tahoma" pitchFamily="34" charset="0"/>
              </a:rPr>
              <a:t>Orange County</a:t>
            </a:r>
          </a:p>
          <a:p>
            <a:pPr eaLnBrk="1" fontAlgn="auto" hangingPunct="1">
              <a:spcAft>
                <a:spcPts val="0"/>
              </a:spcAft>
              <a:defRPr/>
            </a:pPr>
            <a:r>
              <a:rPr lang="en-US" dirty="0">
                <a:cs typeface="Tahoma" pitchFamily="34" charset="0"/>
              </a:rPr>
              <a:t>Elected &amp; local officials</a:t>
            </a:r>
          </a:p>
          <a:p>
            <a:pPr eaLnBrk="1" fontAlgn="auto" hangingPunct="1">
              <a:spcAft>
                <a:spcPts val="0"/>
              </a:spcAft>
              <a:defRPr/>
            </a:pPr>
            <a:r>
              <a:rPr lang="en-US" dirty="0">
                <a:cs typeface="Tahoma" pitchFamily="34" charset="0"/>
              </a:rPr>
              <a:t>Residents and citizens</a:t>
            </a:r>
          </a:p>
          <a:p>
            <a:pPr eaLnBrk="1" fontAlgn="auto" hangingPunct="1">
              <a:spcAft>
                <a:spcPts val="0"/>
              </a:spcAft>
              <a:defRPr/>
            </a:pPr>
            <a:r>
              <a:rPr lang="en-US" dirty="0">
                <a:cs typeface="Tahoma" pitchFamily="34" charset="0"/>
              </a:rPr>
              <a:t>French Lick Municipal Airport </a:t>
            </a:r>
          </a:p>
          <a:p>
            <a:pPr eaLnBrk="1" fontAlgn="auto" hangingPunct="1">
              <a:spcAft>
                <a:spcPts val="0"/>
              </a:spcAft>
              <a:defRPr/>
            </a:pPr>
            <a:r>
              <a:rPr lang="en-US" dirty="0">
                <a:cs typeface="Tahoma" pitchFamily="34" charset="0"/>
              </a:rPr>
              <a:t>Commuters</a:t>
            </a:r>
          </a:p>
          <a:p>
            <a:pPr eaLnBrk="1" fontAlgn="auto" hangingPunct="1">
              <a:spcAft>
                <a:spcPts val="0"/>
              </a:spcAft>
              <a:defRPr/>
            </a:pPr>
            <a:r>
              <a:rPr lang="en-US" dirty="0">
                <a:cs typeface="Tahoma" pitchFamily="34" charset="0"/>
              </a:rPr>
              <a:t>Visitors </a:t>
            </a:r>
          </a:p>
          <a:p>
            <a:pPr eaLnBrk="1" fontAlgn="auto" hangingPunct="1">
              <a:spcAft>
                <a:spcPts val="0"/>
              </a:spcAft>
              <a:defRPr/>
            </a:pPr>
            <a:r>
              <a:rPr lang="en-US" dirty="0">
                <a:cs typeface="Tahoma" pitchFamily="34" charset="0"/>
              </a:rPr>
              <a:t>Businesses</a:t>
            </a:r>
          </a:p>
          <a:p>
            <a:pPr eaLnBrk="1" fontAlgn="auto" hangingPunct="1">
              <a:spcAft>
                <a:spcPts val="0"/>
              </a:spcAft>
              <a:defRPr/>
            </a:pPr>
            <a:r>
              <a:rPr lang="en-US" dirty="0">
                <a:cs typeface="Tahoma" pitchFamily="34" charset="0"/>
              </a:rPr>
              <a:t>Area attractions  </a:t>
            </a: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311956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Project Development </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44031986"/>
              </p:ext>
            </p:extLst>
          </p:nvPr>
        </p:nvGraphicFramePr>
        <p:xfrm>
          <a:off x="762000" y="1600200"/>
          <a:ext cx="10668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57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Environmental Analysis Phase    </a:t>
            </a:r>
          </a:p>
        </p:txBody>
      </p:sp>
      <p:sp>
        <p:nvSpPr>
          <p:cNvPr id="8" name="Content Placeholder 7"/>
          <p:cNvSpPr>
            <a:spLocks noGrp="1"/>
          </p:cNvSpPr>
          <p:nvPr>
            <p:ph idx="1"/>
          </p:nvPr>
        </p:nvSpPr>
        <p:spPr>
          <a:xfrm>
            <a:off x="152400" y="914400"/>
            <a:ext cx="10515600" cy="5257800"/>
          </a:xfrm>
        </p:spPr>
        <p:txBody>
          <a:bodyPr rtlCol="0">
            <a:normAutofit/>
          </a:bodyPr>
          <a:lstStyle/>
          <a:p>
            <a:pPr marL="0" lvl="1" indent="0" algn="just" eaLnBrk="1" fontAlgn="auto" hangingPunct="1">
              <a:spcAft>
                <a:spcPts val="0"/>
              </a:spcAft>
              <a:buClr>
                <a:srgbClr val="3333CC"/>
              </a:buClr>
              <a:buFont typeface="Arial" panose="020B0604020202020204" pitchFamily="34" charset="0"/>
              <a:buNone/>
              <a:defRPr/>
            </a:pPr>
            <a:r>
              <a:rPr lang="en-US" b="1" dirty="0">
                <a:cs typeface="Tahoma" pitchFamily="34" charset="0"/>
              </a:rPr>
              <a:t>National Environmental Policy Act (NEPA) </a:t>
            </a:r>
          </a:p>
          <a:p>
            <a:pPr marL="457200" lvl="1" algn="just" eaLnBrk="1" fontAlgn="auto" hangingPunct="1">
              <a:spcAft>
                <a:spcPts val="0"/>
              </a:spcAft>
              <a:buClr>
                <a:srgbClr val="002060"/>
              </a:buClr>
              <a:defRPr/>
            </a:pPr>
            <a:r>
              <a:rPr lang="en-US" sz="2000" dirty="0">
                <a:cs typeface="Tahoma" pitchFamily="34" charset="0"/>
              </a:rPr>
              <a:t>Requires INDOT to analyze and evaluate the impacts of a proposed project to the natural and socio-economic environments</a:t>
            </a:r>
          </a:p>
          <a:p>
            <a:pPr marL="457200" lvl="1" algn="just" eaLnBrk="1" fontAlgn="auto" hangingPunct="1">
              <a:spcAft>
                <a:spcPts val="0"/>
              </a:spcAft>
              <a:buClr>
                <a:srgbClr val="002060"/>
              </a:buClr>
              <a:defRPr/>
            </a:pPr>
            <a:r>
              <a:rPr lang="en-US" sz="2000" dirty="0">
                <a:cs typeface="Tahoma" pitchFamily="34" charset="0"/>
              </a:rPr>
              <a:t>NEPA is a decision-making process</a:t>
            </a:r>
          </a:p>
          <a:p>
            <a:pPr marL="914400" lvl="2" algn="just" eaLnBrk="1" fontAlgn="auto" hangingPunct="1">
              <a:spcAft>
                <a:spcPts val="0"/>
              </a:spcAft>
              <a:buClr>
                <a:srgbClr val="002060"/>
              </a:buClr>
              <a:defRPr/>
            </a:pPr>
            <a:r>
              <a:rPr lang="en-US" sz="1600" dirty="0">
                <a:cs typeface="Tahoma" pitchFamily="34" charset="0"/>
              </a:rPr>
              <a:t>Purpose and Need</a:t>
            </a:r>
          </a:p>
          <a:p>
            <a:pPr marL="914400" lvl="2" algn="just" eaLnBrk="1" fontAlgn="auto" hangingPunct="1">
              <a:spcAft>
                <a:spcPts val="0"/>
              </a:spcAft>
              <a:buClr>
                <a:srgbClr val="002060"/>
              </a:buClr>
              <a:defRPr/>
            </a:pPr>
            <a:r>
              <a:rPr lang="en-US" sz="1600" dirty="0">
                <a:cs typeface="Tahoma" pitchFamily="34" charset="0"/>
              </a:rPr>
              <a:t>Alternatives Screening</a:t>
            </a:r>
          </a:p>
          <a:p>
            <a:pPr marL="914400" lvl="2" algn="just" eaLnBrk="1" fontAlgn="auto" hangingPunct="1">
              <a:spcAft>
                <a:spcPts val="0"/>
              </a:spcAft>
              <a:buClr>
                <a:srgbClr val="002060"/>
              </a:buClr>
              <a:defRPr/>
            </a:pPr>
            <a:r>
              <a:rPr lang="en-US" sz="1600" dirty="0">
                <a:cs typeface="Tahoma" pitchFamily="34" charset="0"/>
              </a:rPr>
              <a:t>Preferred Alternative  </a:t>
            </a:r>
          </a:p>
          <a:p>
            <a:pPr marL="457200" lvl="1" indent="0" algn="just" eaLnBrk="1" fontAlgn="auto" hangingPunct="1">
              <a:spcAft>
                <a:spcPts val="0"/>
              </a:spcAft>
              <a:buClr>
                <a:srgbClr val="002060"/>
              </a:buClr>
              <a:buFont typeface="Arial" panose="020B0604020202020204" pitchFamily="34" charset="0"/>
              <a:buNone/>
              <a:defRPr/>
            </a:pPr>
            <a:endParaRPr lang="en-US" sz="1900" dirty="0">
              <a:cs typeface="Tahoma" pitchFamily="34" charset="0"/>
            </a:endParaRPr>
          </a:p>
          <a:p>
            <a:pPr marL="457200" lvl="1" eaLnBrk="1" fontAlgn="auto" hangingPunct="1">
              <a:spcAft>
                <a:spcPts val="0"/>
              </a:spcAft>
              <a:buClr>
                <a:srgbClr val="002060"/>
              </a:buClr>
              <a:defRPr/>
            </a:pPr>
            <a:r>
              <a:rPr lang="en-US" b="1" dirty="0">
                <a:cs typeface="Tahoma" pitchFamily="34" charset="0"/>
              </a:rPr>
              <a:t>Impacts are analyzed, evaluated and described in an environmental document</a:t>
            </a:r>
          </a:p>
          <a:p>
            <a:pPr marL="914400" lvl="2" eaLnBrk="1" fontAlgn="auto" hangingPunct="1">
              <a:spcAft>
                <a:spcPts val="0"/>
              </a:spcAft>
              <a:buClr>
                <a:srgbClr val="002060"/>
              </a:buClr>
              <a:defRPr/>
            </a:pPr>
            <a:r>
              <a:rPr lang="en-US" sz="1800" dirty="0">
                <a:cs typeface="Tahoma" pitchFamily="34" charset="0"/>
              </a:rPr>
              <a:t>What are the impacts this project might have on the community?</a:t>
            </a:r>
          </a:p>
          <a:p>
            <a:pPr marL="914400" lvl="2" eaLnBrk="1" fontAlgn="auto" hangingPunct="1">
              <a:spcAft>
                <a:spcPts val="0"/>
              </a:spcAft>
              <a:buClr>
                <a:srgbClr val="002060"/>
              </a:buClr>
              <a:defRPr/>
            </a:pPr>
            <a:r>
              <a:rPr lang="en-US" sz="1800" dirty="0">
                <a:cs typeface="Tahoma" pitchFamily="34" charset="0"/>
              </a:rPr>
              <a:t>How can impacts be avoided?</a:t>
            </a:r>
          </a:p>
          <a:p>
            <a:pPr marL="914400" lvl="2" eaLnBrk="1" fontAlgn="auto" hangingPunct="1">
              <a:spcAft>
                <a:spcPts val="0"/>
              </a:spcAft>
              <a:buClr>
                <a:srgbClr val="002060"/>
              </a:buClr>
              <a:defRPr/>
            </a:pPr>
            <a:r>
              <a:rPr lang="en-US" sz="1800" dirty="0">
                <a:cs typeface="Tahoma" pitchFamily="34" charset="0"/>
              </a:rPr>
              <a:t>Can impacts be minimized?</a:t>
            </a:r>
          </a:p>
          <a:p>
            <a:pPr marL="914400" lvl="2" eaLnBrk="1" fontAlgn="auto" hangingPunct="1">
              <a:spcAft>
                <a:spcPts val="0"/>
              </a:spcAft>
              <a:buClr>
                <a:srgbClr val="002060"/>
              </a:buClr>
              <a:defRPr/>
            </a:pPr>
            <a:r>
              <a:rPr lang="en-US" sz="1800" dirty="0">
                <a:cs typeface="Tahoma" pitchFamily="34" charset="0"/>
              </a:rPr>
              <a:t>Mitigation for impacts?</a:t>
            </a:r>
          </a:p>
          <a:p>
            <a:pPr marL="914400" lvl="2" indent="0" eaLnBrk="1" fontAlgn="auto" hangingPunct="1">
              <a:spcAft>
                <a:spcPts val="0"/>
              </a:spcAft>
              <a:buClr>
                <a:srgbClr val="3333CC"/>
              </a:buClr>
              <a:buFont typeface="Arial" panose="020B0604020202020204" pitchFamily="34" charset="0"/>
              <a:buNone/>
              <a:defRPr/>
            </a:pPr>
            <a:r>
              <a:rPr lang="en-US" sz="1800" dirty="0">
                <a:cs typeface="Tahoma" pitchFamily="34" charset="0"/>
              </a:rPr>
              <a:t>  </a:t>
            </a:r>
            <a:endParaRPr lang="en-US" sz="1400" dirty="0">
              <a:cs typeface="Tahoma" pitchFamily="34" charset="0"/>
            </a:endParaRP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280915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Environmental Analysis Phase   </a:t>
            </a:r>
          </a:p>
        </p:txBody>
      </p:sp>
      <p:sp>
        <p:nvSpPr>
          <p:cNvPr id="8" name="Content Placeholder 7"/>
          <p:cNvSpPr>
            <a:spLocks noGrp="1"/>
          </p:cNvSpPr>
          <p:nvPr>
            <p:ph idx="1"/>
          </p:nvPr>
        </p:nvSpPr>
        <p:spPr>
          <a:xfrm>
            <a:off x="152400" y="914400"/>
            <a:ext cx="10515600" cy="5562600"/>
          </a:xfrm>
        </p:spPr>
        <p:txBody>
          <a:bodyPr rtlCol="0">
            <a:normAutofit fontScale="92500"/>
          </a:bodyPr>
          <a:lstStyle/>
          <a:p>
            <a:pPr marL="233363" lvl="1" eaLnBrk="1" fontAlgn="auto" hangingPunct="1">
              <a:spcAft>
                <a:spcPts val="0"/>
              </a:spcAft>
              <a:buClr>
                <a:srgbClr val="002060"/>
              </a:buClr>
              <a:defRPr/>
            </a:pPr>
            <a:r>
              <a:rPr lang="en-US" sz="2600" b="1" dirty="0">
                <a:cs typeface="Tahoma" pitchFamily="34" charset="0"/>
              </a:rPr>
              <a:t>Notice of Entry for Survey – 2017</a:t>
            </a:r>
          </a:p>
          <a:p>
            <a:pPr marL="690563" lvl="2" eaLnBrk="1" fontAlgn="auto" hangingPunct="1">
              <a:spcAft>
                <a:spcPts val="0"/>
              </a:spcAft>
              <a:buClr>
                <a:srgbClr val="002060"/>
              </a:buClr>
              <a:defRPr/>
            </a:pPr>
            <a:r>
              <a:rPr lang="en-US" sz="2200" dirty="0">
                <a:cs typeface="Tahoma" pitchFamily="34" charset="0"/>
              </a:rPr>
              <a:t>Letters mailed to properties within general area</a:t>
            </a:r>
          </a:p>
          <a:p>
            <a:pPr marL="1147763" lvl="3" eaLnBrk="1" fontAlgn="auto" hangingPunct="1">
              <a:spcAft>
                <a:spcPts val="0"/>
              </a:spcAft>
              <a:buClr>
                <a:srgbClr val="002060"/>
              </a:buClr>
              <a:defRPr/>
            </a:pPr>
            <a:r>
              <a:rPr lang="en-US" sz="1700" dirty="0">
                <a:cs typeface="Tahoma" pitchFamily="34" charset="0"/>
              </a:rPr>
              <a:t>Describing early project proposal</a:t>
            </a:r>
          </a:p>
          <a:p>
            <a:pPr marL="1147763" lvl="3" eaLnBrk="1" fontAlgn="auto" hangingPunct="1">
              <a:spcAft>
                <a:spcPts val="0"/>
              </a:spcAft>
              <a:buClr>
                <a:srgbClr val="002060"/>
              </a:buClr>
              <a:defRPr/>
            </a:pPr>
            <a:r>
              <a:rPr lang="en-US" sz="1700" dirty="0">
                <a:cs typeface="Tahoma" pitchFamily="34" charset="0"/>
              </a:rPr>
              <a:t>Project personnel in area, may need to enter properties </a:t>
            </a:r>
          </a:p>
          <a:p>
            <a:pPr marL="1147763" lvl="3" eaLnBrk="1" fontAlgn="auto" hangingPunct="1">
              <a:spcAft>
                <a:spcPts val="0"/>
              </a:spcAft>
              <a:buClr>
                <a:srgbClr val="002060"/>
              </a:buClr>
              <a:defRPr/>
            </a:pPr>
            <a:r>
              <a:rPr lang="en-US" sz="1700" dirty="0">
                <a:cs typeface="Tahoma" pitchFamily="34" charset="0"/>
              </a:rPr>
              <a:t>Gather data for environmental analysis </a:t>
            </a:r>
            <a:r>
              <a:rPr lang="en-US" sz="1700" b="1" dirty="0">
                <a:cs typeface="Tahoma" pitchFamily="34" charset="0"/>
              </a:rPr>
              <a:t> </a:t>
            </a:r>
          </a:p>
          <a:p>
            <a:pPr lvl="2" eaLnBrk="1" fontAlgn="auto" hangingPunct="1">
              <a:spcAft>
                <a:spcPts val="0"/>
              </a:spcAft>
              <a:buClr>
                <a:srgbClr val="002060"/>
              </a:buClr>
              <a:defRPr/>
            </a:pPr>
            <a:endParaRPr lang="en-US" b="1" dirty="0">
              <a:cs typeface="Tahoma" pitchFamily="34" charset="0"/>
            </a:endParaRPr>
          </a:p>
          <a:p>
            <a:pPr marL="233363" lvl="1" eaLnBrk="1" fontAlgn="auto" hangingPunct="1">
              <a:spcAft>
                <a:spcPts val="0"/>
              </a:spcAft>
              <a:buClr>
                <a:srgbClr val="002060"/>
              </a:buClr>
              <a:defRPr/>
            </a:pPr>
            <a:r>
              <a:rPr lang="en-US" sz="2600" b="1" dirty="0">
                <a:cs typeface="Tahoma" pitchFamily="34" charset="0"/>
              </a:rPr>
              <a:t>Section 106 of National Historic Preservation Act – 2019</a:t>
            </a:r>
          </a:p>
          <a:p>
            <a:pPr marL="690563" lvl="2" eaLnBrk="1" fontAlgn="auto" hangingPunct="1">
              <a:spcAft>
                <a:spcPts val="0"/>
              </a:spcAft>
              <a:buClr>
                <a:srgbClr val="002060"/>
              </a:buClr>
              <a:defRPr/>
            </a:pPr>
            <a:r>
              <a:rPr lang="en-US" sz="2200" dirty="0">
                <a:cs typeface="Tahoma" pitchFamily="34" charset="0"/>
              </a:rPr>
              <a:t>Take into account proposal’s impact to historic &amp; archaeological properties </a:t>
            </a:r>
          </a:p>
          <a:p>
            <a:pPr marL="690563" lvl="2" eaLnBrk="1" fontAlgn="auto" hangingPunct="1">
              <a:spcAft>
                <a:spcPts val="0"/>
              </a:spcAft>
              <a:buClr>
                <a:srgbClr val="002060"/>
              </a:buClr>
              <a:defRPr/>
            </a:pPr>
            <a:r>
              <a:rPr lang="en-US" sz="2200" dirty="0">
                <a:cs typeface="Tahoma" pitchFamily="34" charset="0"/>
              </a:rPr>
              <a:t>Consulting Parties Process – 2019</a:t>
            </a:r>
          </a:p>
          <a:p>
            <a:pPr marL="690563" lvl="2" eaLnBrk="1" fontAlgn="auto" hangingPunct="1">
              <a:spcAft>
                <a:spcPts val="0"/>
              </a:spcAft>
              <a:buClr>
                <a:srgbClr val="002060"/>
              </a:buClr>
              <a:defRPr/>
            </a:pPr>
            <a:r>
              <a:rPr lang="en-US" sz="2200" dirty="0">
                <a:cs typeface="Tahoma" pitchFamily="34" charset="0"/>
              </a:rPr>
              <a:t>Groups invited to participate </a:t>
            </a:r>
          </a:p>
          <a:p>
            <a:pPr marL="690563" lvl="2" eaLnBrk="1" fontAlgn="auto" hangingPunct="1">
              <a:spcAft>
                <a:spcPts val="0"/>
              </a:spcAft>
              <a:buClr>
                <a:srgbClr val="002060"/>
              </a:buClr>
              <a:defRPr/>
            </a:pPr>
            <a:r>
              <a:rPr lang="en-US" sz="2200" dirty="0">
                <a:cs typeface="Tahoma" pitchFamily="34" charset="0"/>
              </a:rPr>
              <a:t>Public notice issued with 30 day comment period</a:t>
            </a:r>
          </a:p>
          <a:p>
            <a:pPr marL="1147763" lvl="3" eaLnBrk="1" fontAlgn="auto" hangingPunct="1">
              <a:spcAft>
                <a:spcPts val="0"/>
              </a:spcAft>
              <a:buClr>
                <a:srgbClr val="002060"/>
              </a:buClr>
              <a:defRPr/>
            </a:pPr>
            <a:r>
              <a:rPr lang="en-US" sz="1800" dirty="0">
                <a:cs typeface="Tahoma" pitchFamily="34" charset="0"/>
              </a:rPr>
              <a:t>Herald Times and Herald Times Online </a:t>
            </a:r>
            <a:endParaRPr lang="en-US" sz="1700" dirty="0">
              <a:cs typeface="Tahoma" pitchFamily="34" charset="0"/>
            </a:endParaRPr>
          </a:p>
          <a:p>
            <a:pPr marL="739775" lvl="2" eaLnBrk="1" fontAlgn="auto" hangingPunct="1">
              <a:spcAft>
                <a:spcPts val="0"/>
              </a:spcAft>
              <a:buClr>
                <a:srgbClr val="002060"/>
              </a:buClr>
              <a:defRPr/>
            </a:pPr>
            <a:r>
              <a:rPr lang="en-US" sz="2200" u="sng" dirty="0">
                <a:cs typeface="Tahoma" pitchFamily="34" charset="0"/>
              </a:rPr>
              <a:t>“No Adverse Effect” </a:t>
            </a:r>
            <a:r>
              <a:rPr lang="en-US" sz="2200" dirty="0">
                <a:cs typeface="Tahoma" pitchFamily="34" charset="0"/>
              </a:rPr>
              <a:t>finding issued by INDOT on behalf of the Federal Highway Administration </a:t>
            </a:r>
          </a:p>
          <a:p>
            <a:pPr lvl="2" eaLnBrk="1" fontAlgn="auto" hangingPunct="1">
              <a:spcAft>
                <a:spcPts val="0"/>
              </a:spcAft>
              <a:buClr>
                <a:srgbClr val="002060"/>
              </a:buClr>
              <a:defRPr/>
            </a:pPr>
            <a:endParaRPr lang="en-US" sz="1800" dirty="0">
              <a:cs typeface="Tahoma" pitchFamily="34" charset="0"/>
            </a:endParaRPr>
          </a:p>
          <a:p>
            <a:pPr marL="228600" lvl="1" eaLnBrk="1" fontAlgn="auto" hangingPunct="1">
              <a:spcAft>
                <a:spcPts val="0"/>
              </a:spcAft>
              <a:buClr>
                <a:srgbClr val="002060"/>
              </a:buClr>
              <a:defRPr/>
            </a:pPr>
            <a:r>
              <a:rPr lang="en-US" sz="2600" b="1" dirty="0">
                <a:cs typeface="Tahoma" pitchFamily="34" charset="0"/>
              </a:rPr>
              <a:t>Draft environmental document released for public involvement – October 2019</a:t>
            </a:r>
          </a:p>
          <a:p>
            <a:pPr marL="690563" lvl="2" eaLnBrk="1" fontAlgn="auto" hangingPunct="1">
              <a:spcAft>
                <a:spcPts val="0"/>
              </a:spcAft>
              <a:buClr>
                <a:srgbClr val="002060"/>
              </a:buClr>
              <a:defRPr/>
            </a:pPr>
            <a:r>
              <a:rPr lang="en-US" sz="2200" dirty="0">
                <a:cs typeface="Tahoma" pitchFamily="34" charset="0"/>
              </a:rPr>
              <a:t>Available for public review   </a:t>
            </a:r>
          </a:p>
          <a:p>
            <a:pPr marL="0" indent="0" eaLnBrk="1" fontAlgn="auto" hangingPunct="1">
              <a:spcAft>
                <a:spcPts val="0"/>
              </a:spcAft>
              <a:buNone/>
              <a:defRPr/>
            </a:pPr>
            <a:endParaRPr lang="en-US" dirty="0"/>
          </a:p>
          <a:p>
            <a:pPr marL="914400" lvl="2" indent="0" eaLnBrk="1" fontAlgn="auto" hangingPunct="1">
              <a:spcAft>
                <a:spcPts val="0"/>
              </a:spcAft>
              <a:buClr>
                <a:srgbClr val="3333CC"/>
              </a:buClr>
              <a:buNone/>
              <a:defRPr/>
            </a:pPr>
            <a:endParaRPr lang="en-US" sz="1800" dirty="0">
              <a:latin typeface="Tahoma" pitchFamily="34" charset="0"/>
              <a:cs typeface="Tahoma" pitchFamily="34" charset="0"/>
            </a:endParaRPr>
          </a:p>
        </p:txBody>
      </p:sp>
    </p:spTree>
    <p:extLst>
      <p:ext uri="{BB962C8B-B14F-4D97-AF65-F5344CB8AC3E}">
        <p14:creationId xmlns:p14="http://schemas.microsoft.com/office/powerpoint/2010/main" val="54126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sz="half" idx="1"/>
          </p:nvPr>
        </p:nvSpPr>
        <p:spPr>
          <a:xfrm>
            <a:off x="152400" y="914400"/>
            <a:ext cx="5867400" cy="5638800"/>
          </a:xfrm>
        </p:spPr>
        <p:txBody>
          <a:bodyPr/>
          <a:lstStyle/>
          <a:p>
            <a:pPr marL="0" indent="0" eaLnBrk="1" hangingPunct="1">
              <a:buNone/>
              <a:defRPr/>
            </a:pPr>
            <a:r>
              <a:rPr lang="en-US" altLang="en-US" sz="2000" b="1" dirty="0"/>
              <a:t>INDOT Vincennes District Office</a:t>
            </a:r>
          </a:p>
          <a:p>
            <a:pPr marL="457200" lvl="1" indent="0" eaLnBrk="1" hangingPunct="1">
              <a:buNone/>
              <a:defRPr/>
            </a:pPr>
            <a:r>
              <a:rPr lang="en-US" altLang="en-US" sz="1400" dirty="0"/>
              <a:t>3650 South U.S. Highway 41</a:t>
            </a:r>
          </a:p>
          <a:p>
            <a:pPr marL="457200" lvl="1" indent="0" eaLnBrk="1" hangingPunct="1">
              <a:buNone/>
              <a:defRPr/>
            </a:pPr>
            <a:r>
              <a:rPr lang="en-US" altLang="en-US" sz="1400" dirty="0"/>
              <a:t>Vincennes, IN 47591</a:t>
            </a:r>
          </a:p>
          <a:p>
            <a:pPr lvl="1" eaLnBrk="1" hangingPunct="1">
              <a:defRPr/>
            </a:pPr>
            <a:r>
              <a:rPr lang="en-US" altLang="en-US" sz="1400" dirty="0"/>
              <a:t>Toll Free 1-855-463-6848 </a:t>
            </a:r>
          </a:p>
          <a:p>
            <a:pPr lvl="1" eaLnBrk="1" hangingPunct="1">
              <a:defRPr/>
            </a:pPr>
            <a:r>
              <a:rPr lang="en-US" altLang="en-US" sz="1400" dirty="0"/>
              <a:t>Planning, Project Development/Delivery, Construction, Maintenance for Southwest Indiana </a:t>
            </a:r>
            <a:r>
              <a:rPr lang="en-US" altLang="en-US" sz="1400" dirty="0">
                <a:hlinkClick r:id="rId2"/>
              </a:rPr>
              <a:t>http://www.in.gov/indot/2707.htm</a:t>
            </a:r>
            <a:r>
              <a:rPr lang="en-US" altLang="en-US" sz="1400" dirty="0"/>
              <a:t>  </a:t>
            </a:r>
          </a:p>
          <a:p>
            <a:pPr marL="0" indent="0" eaLnBrk="1" hangingPunct="1">
              <a:buNone/>
              <a:defRPr/>
            </a:pPr>
            <a:r>
              <a:rPr lang="en-US" altLang="en-US" sz="2000" b="1" dirty="0"/>
              <a:t>Melton Public Library</a:t>
            </a:r>
          </a:p>
          <a:p>
            <a:pPr marL="0" indent="0" eaLnBrk="1" hangingPunct="1">
              <a:buNone/>
              <a:defRPr/>
            </a:pPr>
            <a:r>
              <a:rPr lang="en-US" altLang="en-US" sz="2000" b="1" dirty="0"/>
              <a:t>    </a:t>
            </a:r>
            <a:r>
              <a:rPr lang="en-US" altLang="en-US" sz="2000" dirty="0"/>
              <a:t>8496 West College Street, French Lick, IN 47432</a:t>
            </a:r>
          </a:p>
          <a:p>
            <a:pPr marL="0" indent="0" eaLnBrk="1" hangingPunct="1">
              <a:buNone/>
              <a:defRPr/>
            </a:pPr>
            <a:r>
              <a:rPr lang="en-US" altLang="en-US" sz="2000" b="1" dirty="0"/>
              <a:t> </a:t>
            </a:r>
          </a:p>
          <a:p>
            <a:pPr marL="0" indent="0" eaLnBrk="1" hangingPunct="1">
              <a:buNone/>
              <a:defRPr/>
            </a:pPr>
            <a:r>
              <a:rPr lang="en-US" altLang="en-US" sz="2000" b="1" dirty="0"/>
              <a:t>INDOT Office of Public Involvement</a:t>
            </a:r>
          </a:p>
          <a:p>
            <a:pPr marL="457200" lvl="1" indent="0" eaLnBrk="1" hangingPunct="1">
              <a:buFont typeface="Arial" panose="020B0604020202020204" pitchFamily="34" charset="0"/>
              <a:buNone/>
              <a:defRPr/>
            </a:pPr>
            <a:r>
              <a:rPr lang="en-US" altLang="en-US" sz="1600" dirty="0"/>
              <a:t>100 North Senate Avenue, Room N642, Indianapolis, IN 46204</a:t>
            </a:r>
          </a:p>
          <a:p>
            <a:pPr marL="457200" lvl="1" indent="0" eaLnBrk="1" hangingPunct="1">
              <a:spcBef>
                <a:spcPts val="300"/>
              </a:spcBef>
              <a:buFont typeface="Arial" panose="020B0604020202020204" pitchFamily="34" charset="0"/>
              <a:buNone/>
              <a:defRPr/>
            </a:pPr>
            <a:r>
              <a:rPr lang="en-US" altLang="en-US" sz="1400" dirty="0"/>
              <a:t>Phone: (317) 232-6601</a:t>
            </a:r>
          </a:p>
          <a:p>
            <a:pPr marL="457200" lvl="1" indent="0" eaLnBrk="1" hangingPunct="1">
              <a:spcBef>
                <a:spcPts val="300"/>
              </a:spcBef>
              <a:spcAft>
                <a:spcPts val="1200"/>
              </a:spcAft>
              <a:buFont typeface="Arial" panose="020B0604020202020204" pitchFamily="34" charset="0"/>
              <a:buNone/>
              <a:defRPr/>
            </a:pPr>
            <a:r>
              <a:rPr lang="en-US" altLang="en-US" sz="1400" dirty="0">
                <a:hlinkClick r:id="rId3"/>
              </a:rPr>
              <a:t>rclark@indot.in.gov</a:t>
            </a:r>
            <a:r>
              <a:rPr lang="en-US" altLang="en-US" sz="1400" dirty="0"/>
              <a:t>  </a:t>
            </a:r>
          </a:p>
          <a:p>
            <a:pPr marL="0" indent="0" eaLnBrk="1" hangingPunct="1">
              <a:buFont typeface="Arial" panose="020B0604020202020204" pitchFamily="34" charset="0"/>
              <a:buNone/>
              <a:defRPr/>
            </a:pPr>
            <a:r>
              <a:rPr lang="en-US" sz="2000" b="1" dirty="0">
                <a:cs typeface="Tahoma" pitchFamily="34" charset="0"/>
              </a:rPr>
              <a:t>Transportation Services Call Center</a:t>
            </a:r>
          </a:p>
          <a:p>
            <a:pPr marL="0" indent="0">
              <a:buNone/>
            </a:pPr>
            <a:r>
              <a:rPr lang="en-US" sz="1400" dirty="0"/>
              <a:t>Provides citizen and business customers with</a:t>
            </a:r>
            <a:br>
              <a:rPr lang="en-US" sz="1400" dirty="0"/>
            </a:br>
            <a:r>
              <a:rPr lang="en-US" sz="1400" dirty="0"/>
              <a:t>a single point-of-contact to request transportation                                    </a:t>
            </a:r>
            <a:br>
              <a:rPr lang="en-US" sz="1400" dirty="0"/>
            </a:br>
            <a:r>
              <a:rPr lang="en-US" sz="1400" dirty="0"/>
              <a:t>services, obtain information, or provide feedback</a:t>
            </a:r>
            <a:br>
              <a:rPr lang="en-US" sz="1400" dirty="0"/>
            </a:br>
            <a:r>
              <a:rPr lang="en-US" sz="1400" dirty="0"/>
              <a:t>through multiple channels of communications.</a:t>
            </a:r>
          </a:p>
          <a:p>
            <a:pPr marL="0" indent="0">
              <a:buNone/>
            </a:pPr>
            <a:r>
              <a:rPr lang="en-US" sz="1400" b="1" dirty="0">
                <a:solidFill>
                  <a:srgbClr val="000066"/>
                </a:solidFill>
                <a:cs typeface="Tahoma" pitchFamily="34" charset="0"/>
              </a:rPr>
              <a:t>855-463-6848 • INDOT4U.com • INDOT@indot.in.gov</a:t>
            </a:r>
          </a:p>
          <a:p>
            <a:pPr marL="0" indent="0" eaLnBrk="1" hangingPunct="1">
              <a:buFont typeface="Arial" panose="020B0604020202020204" pitchFamily="34" charset="0"/>
              <a:buNone/>
              <a:defRPr/>
            </a:pPr>
            <a:endParaRPr lang="en-US" altLang="en-US" sz="1400" dirty="0"/>
          </a:p>
        </p:txBody>
      </p:sp>
      <p:sp>
        <p:nvSpPr>
          <p:cNvPr id="12291" name="Title 3"/>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Project Resource Locations</a:t>
            </a:r>
          </a:p>
        </p:txBody>
      </p:sp>
      <p:pic>
        <p:nvPicPr>
          <p:cNvPr id="5" name="Content Placeholder 4" descr="District Mappt.PNG"/>
          <p:cNvPicPr>
            <a:picLocks noGrp="1" noChangeAspect="1"/>
          </p:cNvPicPr>
          <p:nvPr>
            <p:ph sz="half" idx="2"/>
          </p:nvPr>
        </p:nvPicPr>
        <p:blipFill>
          <a:blip r:embed="rId4" cstate="print">
            <a:clrChange>
              <a:clrFrom>
                <a:srgbClr val="FFFFFF"/>
              </a:clrFrom>
              <a:clrTo>
                <a:srgbClr val="FFFFFF">
                  <a:alpha val="0"/>
                </a:srgbClr>
              </a:clrTo>
            </a:clrChange>
          </a:blip>
          <a:stretch>
            <a:fillRect/>
          </a:stretch>
        </p:blipFill>
        <p:spPr>
          <a:xfrm>
            <a:off x="7593957" y="1119930"/>
            <a:ext cx="3100085" cy="4846740"/>
          </a:xfrm>
          <a:prstGeom prst="rect">
            <a:avLst/>
          </a:prstGeom>
        </p:spPr>
      </p:pic>
      <p:pic>
        <p:nvPicPr>
          <p:cNvPr id="6" name="Picture 5"/>
          <p:cNvPicPr>
            <a:picLocks noChangeAspect="1"/>
          </p:cNvPicPr>
          <p:nvPr/>
        </p:nvPicPr>
        <p:blipFill>
          <a:blip r:embed="rId5"/>
          <a:stretch>
            <a:fillRect/>
          </a:stretch>
        </p:blipFill>
        <p:spPr>
          <a:xfrm>
            <a:off x="4419600" y="4971123"/>
            <a:ext cx="2257698" cy="995547"/>
          </a:xfrm>
          <a:prstGeom prst="rect">
            <a:avLst/>
          </a:prstGeom>
        </p:spPr>
      </p:pic>
    </p:spTree>
    <p:extLst>
      <p:ext uri="{BB962C8B-B14F-4D97-AF65-F5344CB8AC3E}">
        <p14:creationId xmlns:p14="http://schemas.microsoft.com/office/powerpoint/2010/main" val="57321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bwMode="auto">
          <a:xfrm>
            <a:off x="152400" y="0"/>
            <a:ext cx="11887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dirty="0"/>
              <a:t>New Airport Road/CR 300 South in Orange County </a:t>
            </a:r>
          </a:p>
        </p:txBody>
      </p:sp>
      <p:sp>
        <p:nvSpPr>
          <p:cNvPr id="8" name="Content Placeholder 7"/>
          <p:cNvSpPr>
            <a:spLocks noGrp="1"/>
          </p:cNvSpPr>
          <p:nvPr>
            <p:ph idx="1"/>
          </p:nvPr>
        </p:nvSpPr>
        <p:spPr>
          <a:xfrm>
            <a:off x="152400" y="914400"/>
            <a:ext cx="10515600" cy="5257800"/>
          </a:xfrm>
        </p:spPr>
        <p:txBody>
          <a:bodyPr rtlCol="0">
            <a:normAutofit/>
          </a:bodyPr>
          <a:lstStyle/>
          <a:p>
            <a:pPr eaLnBrk="1" hangingPunct="1">
              <a:defRPr/>
            </a:pPr>
            <a:r>
              <a:rPr lang="en-US" b="1" dirty="0">
                <a:cs typeface="Tahoma" pitchFamily="34" charset="0"/>
              </a:rPr>
              <a:t>Purpose</a:t>
            </a:r>
          </a:p>
          <a:p>
            <a:pPr lvl="1" eaLnBrk="1" hangingPunct="1">
              <a:defRPr/>
            </a:pPr>
            <a:r>
              <a:rPr lang="en-US" dirty="0">
                <a:cs typeface="Tahoma" pitchFamily="34" charset="0"/>
              </a:rPr>
              <a:t>The purpose of the project is to provide a safe roadway that meets current roadway design standards for air travelers to reach area attractions in Orange County from the Orange County (French Lick Municipal) Airport</a:t>
            </a:r>
          </a:p>
          <a:p>
            <a:pPr eaLnBrk="1" hangingPunct="1">
              <a:defRPr/>
            </a:pPr>
            <a:r>
              <a:rPr lang="en-US" b="1" dirty="0">
                <a:cs typeface="Tahoma" pitchFamily="34" charset="0"/>
              </a:rPr>
              <a:t>Need</a:t>
            </a:r>
          </a:p>
          <a:p>
            <a:pPr lvl="1" eaLnBrk="1" hangingPunct="1">
              <a:defRPr/>
            </a:pPr>
            <a:r>
              <a:rPr lang="en-US" dirty="0">
                <a:ea typeface="Tahoma" panose="020B0604030504040204" pitchFamily="34" charset="0"/>
                <a:cs typeface="Tahoma" panose="020B0604030504040204" pitchFamily="34" charset="0"/>
              </a:rPr>
              <a:t>The need for this project is recognized by the deficient roadway and underlying unstable embankment material left incomplete for public use of the original June 12, 2012 construction of New Airport Road following embankment slide and roadway failures during construction in 2014 and 2015; the need for the original Des. No. 0901872 safety, airport operations, and economic development considerations (next slide) remain valid for this project</a:t>
            </a:r>
          </a:p>
          <a:p>
            <a:pPr marL="914400" lvl="2" indent="0" eaLnBrk="1" hangingPunct="1">
              <a:buNone/>
              <a:defRPr/>
            </a:pPr>
            <a:endParaRPr lang="en-US" dirty="0">
              <a:ea typeface="Tahoma" panose="020B0604030504040204" pitchFamily="34" charset="0"/>
              <a:cs typeface="Tahoma" panose="020B0604030504040204" pitchFamily="34" charset="0"/>
            </a:endParaRPr>
          </a:p>
          <a:p>
            <a:pPr lvl="2" eaLnBrk="1" hangingPunct="1">
              <a:defRPr/>
            </a:pPr>
            <a:endParaRPr lang="en-US" dirty="0">
              <a:ea typeface="Tahoma" panose="020B0604030504040204" pitchFamily="34" charset="0"/>
              <a:cs typeface="Tahoma" panose="020B0604030504040204" pitchFamily="34" charset="0"/>
            </a:endParaRPr>
          </a:p>
          <a:p>
            <a:pPr lvl="2" eaLnBrk="1" hangingPunct="1">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defRPr/>
            </a:pPr>
            <a:endParaRPr lang="en-US" altLang="en-US" sz="2000" dirty="0">
              <a:latin typeface="Tahoma" panose="020B0604030504040204" pitchFamily="34" charset="0"/>
              <a:cs typeface="Tahoma" panose="020B0604030504040204" pitchFamily="34" charset="0"/>
            </a:endParaRPr>
          </a:p>
          <a:p>
            <a:pPr marL="0" indent="0" eaLnBrk="1" hangingPunct="1">
              <a:buNone/>
              <a:defRPr/>
            </a:pPr>
            <a:endParaRPr lang="en-US" dirty="0">
              <a:latin typeface="Tahoma" pitchFamily="34" charset="0"/>
              <a:cs typeface="Tahoma" pitchFamily="34" charset="0"/>
            </a:endParaRPr>
          </a:p>
          <a:p>
            <a:pPr lvl="1" eaLnBrk="1" hangingPunct="1">
              <a:defRPr/>
            </a:pPr>
            <a:endParaRPr lang="en-US" dirty="0">
              <a:latin typeface="Tahoma" pitchFamily="34" charset="0"/>
              <a:cs typeface="Tahoma" pitchFamily="34" charset="0"/>
            </a:endParaRPr>
          </a:p>
          <a:p>
            <a:pPr lvl="1" eaLnBrk="1" hangingPunct="1">
              <a:defRPr/>
            </a:pPr>
            <a:endParaRPr lang="en-US" sz="2000" dirty="0">
              <a:latin typeface="Tahoma" pitchFamily="34" charset="0"/>
              <a:cs typeface="Tahoma" pitchFamily="34" charset="0"/>
            </a:endParaRPr>
          </a:p>
          <a:p>
            <a:pPr lvl="1" eaLnBrk="1" hangingPunct="1">
              <a:defRPr/>
            </a:pPr>
            <a:endParaRPr lang="en-US" sz="2000" dirty="0">
              <a:latin typeface="Tahoma" pitchFamily="34" charset="0"/>
              <a:cs typeface="Tahoma" pitchFamily="34" charset="0"/>
            </a:endParaRP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701471636"/>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FEA32192-9ABD-4312-B392-49E638B7030A}" vid="{E813C326-D958-4B52-B23C-AE2A6C217517}"/>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FEA32192-9ABD-4312-B392-49E638B7030A}" vid="{2792E1F4-B8D7-4B47-955F-F727972522C6}"/>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FEA32192-9ABD-4312-B392-49E638B7030A}" vid="{EB3F3A31-7812-43B9-8B10-F338FF510AD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NEWINDOTpowerpointMARCH2017</Template>
  <TotalTime>0</TotalTime>
  <Words>1426</Words>
  <Application>Microsoft Office PowerPoint</Application>
  <PresentationFormat>Widescreen</PresentationFormat>
  <Paragraphs>257</Paragraphs>
  <Slides>21</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Calibri Light</vt:lpstr>
      <vt:lpstr>Tahoma</vt:lpstr>
      <vt:lpstr>INDOT Theme</vt:lpstr>
      <vt:lpstr>1_Title Slide</vt:lpstr>
      <vt:lpstr>2_Blank Slide</vt:lpstr>
      <vt:lpstr>New Airport Road/CR 300 South in Orange County </vt:lpstr>
      <vt:lpstr>Welcome </vt:lpstr>
      <vt:lpstr>New Airport Road/CR 300 South in Orange County </vt:lpstr>
      <vt:lpstr>Project Stakeholders </vt:lpstr>
      <vt:lpstr>Project Development </vt:lpstr>
      <vt:lpstr>Environmental Analysis Phase    </vt:lpstr>
      <vt:lpstr>Environmental Analysis Phase   </vt:lpstr>
      <vt:lpstr>Project Resource Locations</vt:lpstr>
      <vt:lpstr>New Airport Road/CR 300 South in Orange County </vt:lpstr>
      <vt:lpstr>New Airport Road/CR 300 South -Need Elements</vt:lpstr>
      <vt:lpstr>Existing Roadway </vt:lpstr>
      <vt:lpstr>Alternatives Considered- Agency Coordination </vt:lpstr>
      <vt:lpstr>Alternatives Considered </vt:lpstr>
      <vt:lpstr>Preferred Alternative  </vt:lpstr>
      <vt:lpstr>Preferred Alternative </vt:lpstr>
      <vt:lpstr>Real Estate</vt:lpstr>
      <vt:lpstr>Project Schedule </vt:lpstr>
      <vt:lpstr>Submit Public Comments </vt:lpstr>
      <vt:lpstr>Next Steps </vt:lpstr>
      <vt:lpstr>Project Resource Locations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2017-03-16T13:11:52Z</dcterms:created>
  <dcterms:modified xsi:type="dcterms:W3CDTF">2019-11-06T20:50:15Z</dcterms:modified>
</cp:coreProperties>
</file>