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26"/>
  </p:notesMasterIdLst>
  <p:handoutMasterIdLst>
    <p:handoutMasterId r:id="rId27"/>
  </p:handoutMasterIdLst>
  <p:sldIdLst>
    <p:sldId id="265" r:id="rId2"/>
    <p:sldId id="274" r:id="rId3"/>
    <p:sldId id="266" r:id="rId4"/>
    <p:sldId id="275" r:id="rId5"/>
    <p:sldId id="282" r:id="rId6"/>
    <p:sldId id="279" r:id="rId7"/>
    <p:sldId id="277" r:id="rId8"/>
    <p:sldId id="280" r:id="rId9"/>
    <p:sldId id="278" r:id="rId10"/>
    <p:sldId id="283" r:id="rId11"/>
    <p:sldId id="284" r:id="rId12"/>
    <p:sldId id="286" r:id="rId13"/>
    <p:sldId id="287" r:id="rId14"/>
    <p:sldId id="285" r:id="rId15"/>
    <p:sldId id="267" r:id="rId16"/>
    <p:sldId id="268" r:id="rId17"/>
    <p:sldId id="269" r:id="rId18"/>
    <p:sldId id="288" r:id="rId19"/>
    <p:sldId id="270" r:id="rId20"/>
    <p:sldId id="289" r:id="rId21"/>
    <p:sldId id="290" r:id="rId22"/>
    <p:sldId id="291" r:id="rId23"/>
    <p:sldId id="272" r:id="rId24"/>
    <p:sldId id="273"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27" autoAdjust="0"/>
  </p:normalViewPr>
  <p:slideViewPr>
    <p:cSldViewPr snapToGrid="0">
      <p:cViewPr varScale="1">
        <p:scale>
          <a:sx n="47" d="100"/>
          <a:sy n="47" d="100"/>
        </p:scale>
        <p:origin x="744" y="-6"/>
      </p:cViewPr>
      <p:guideLst/>
    </p:cSldViewPr>
  </p:slideViewPr>
  <p:outlineViewPr>
    <p:cViewPr>
      <p:scale>
        <a:sx n="33" d="100"/>
        <a:sy n="33" d="100"/>
      </p:scale>
      <p:origin x="0" y="-2736"/>
    </p:cViewPr>
  </p:outlineViewPr>
  <p:notesTextViewPr>
    <p:cViewPr>
      <p:scale>
        <a:sx n="1" d="1"/>
        <a:sy n="1" d="1"/>
      </p:scale>
      <p:origin x="0" y="0"/>
    </p:cViewPr>
  </p:notesTextViewPr>
  <p:notesViewPr>
    <p:cSldViewPr snapToGrid="0">
      <p:cViewPr varScale="1">
        <p:scale>
          <a:sx n="84" d="100"/>
          <a:sy n="84" d="100"/>
        </p:scale>
        <p:origin x="379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4F451-714B-4AF9-826C-CAE764AB846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7BA5E88-3A35-4BDD-A8EE-07179081EBB4}">
      <dgm:prSet phldrT="[Text]"/>
      <dgm:spPr/>
      <dgm:t>
        <a:bodyPr/>
        <a:lstStyle/>
        <a:p>
          <a:pPr algn="l"/>
          <a:r>
            <a:rPr lang="en-US" dirty="0" smtClean="0">
              <a:latin typeface="+mn-lt"/>
            </a:rPr>
            <a:t>Connect</a:t>
          </a:r>
          <a:endParaRPr lang="en-US" dirty="0">
            <a:latin typeface="+mn-lt"/>
          </a:endParaRPr>
        </a:p>
      </dgm:t>
    </dgm:pt>
    <dgm:pt modelId="{F0CE82F9-3597-47AF-8394-3F9A8E31EE37}" type="parTrans" cxnId="{5CC07050-BDA0-4F2F-A6CF-7DD66C039F1F}">
      <dgm:prSet/>
      <dgm:spPr/>
      <dgm:t>
        <a:bodyPr/>
        <a:lstStyle/>
        <a:p>
          <a:endParaRPr lang="en-US"/>
        </a:p>
      </dgm:t>
    </dgm:pt>
    <dgm:pt modelId="{1F6F912E-539F-40CC-A8FD-03393C5B720A}" type="sibTrans" cxnId="{5CC07050-BDA0-4F2F-A6CF-7DD66C039F1F}">
      <dgm:prSet/>
      <dgm:spPr/>
      <dgm:t>
        <a:bodyPr/>
        <a:lstStyle/>
        <a:p>
          <a:endParaRPr lang="en-US"/>
        </a:p>
      </dgm:t>
    </dgm:pt>
    <dgm:pt modelId="{519EDD5C-226F-4A36-85E3-30A8F41F4743}">
      <dgm:prSet phldrT="[Text]"/>
      <dgm:spPr/>
      <dgm:t>
        <a:bodyPr/>
        <a:lstStyle/>
        <a:p>
          <a:r>
            <a:rPr lang="en-US" dirty="0" smtClean="0"/>
            <a:t>People to parks, hubs, places, opportunities through a statewide network of bicycle and pedestrian facilities.</a:t>
          </a:r>
          <a:endParaRPr lang="en-US" dirty="0"/>
        </a:p>
      </dgm:t>
    </dgm:pt>
    <dgm:pt modelId="{61F744AE-71F9-4963-BED5-7A41648CE473}" type="parTrans" cxnId="{F3F6F24F-D3DB-41A1-BF84-79F3B4B0FE13}">
      <dgm:prSet/>
      <dgm:spPr/>
      <dgm:t>
        <a:bodyPr/>
        <a:lstStyle/>
        <a:p>
          <a:endParaRPr lang="en-US"/>
        </a:p>
      </dgm:t>
    </dgm:pt>
    <dgm:pt modelId="{F0891BB0-C4FA-4B57-B4EA-D765127AEDA0}" type="sibTrans" cxnId="{F3F6F24F-D3DB-41A1-BF84-79F3B4B0FE13}">
      <dgm:prSet/>
      <dgm:spPr/>
      <dgm:t>
        <a:bodyPr/>
        <a:lstStyle/>
        <a:p>
          <a:endParaRPr lang="en-US"/>
        </a:p>
      </dgm:t>
    </dgm:pt>
    <dgm:pt modelId="{F24251B5-FFCA-4772-92B5-5845B906D814}">
      <dgm:prSet phldrT="[Text]"/>
      <dgm:spPr/>
      <dgm:t>
        <a:bodyPr/>
        <a:lstStyle/>
        <a:p>
          <a:pPr algn="l"/>
          <a:r>
            <a:rPr lang="en-US" dirty="0" smtClean="0"/>
            <a:t>Guide</a:t>
          </a:r>
          <a:endParaRPr lang="en-US" dirty="0"/>
        </a:p>
      </dgm:t>
    </dgm:pt>
    <dgm:pt modelId="{C135DB30-BE8B-4F3B-8962-7D779809D83C}" type="parTrans" cxnId="{93FE665B-E762-46B9-8081-DF6EAA19ACA9}">
      <dgm:prSet/>
      <dgm:spPr/>
      <dgm:t>
        <a:bodyPr/>
        <a:lstStyle/>
        <a:p>
          <a:endParaRPr lang="en-US"/>
        </a:p>
      </dgm:t>
    </dgm:pt>
    <dgm:pt modelId="{2D3374B1-4057-45C3-B8F7-6C2B519AABA0}" type="sibTrans" cxnId="{93FE665B-E762-46B9-8081-DF6EAA19ACA9}">
      <dgm:prSet/>
      <dgm:spPr/>
      <dgm:t>
        <a:bodyPr/>
        <a:lstStyle/>
        <a:p>
          <a:endParaRPr lang="en-US"/>
        </a:p>
      </dgm:t>
    </dgm:pt>
    <dgm:pt modelId="{38C67E4E-3FC7-429E-B80D-B39D1FAECCF3}">
      <dgm:prSet phldrT="[Text]"/>
      <dgm:spPr/>
      <dgm:t>
        <a:bodyPr/>
        <a:lstStyle/>
        <a:p>
          <a:r>
            <a:rPr lang="en-US" dirty="0" smtClean="0"/>
            <a:t>INDOT policy on plans and programs that impact active transportation.</a:t>
          </a:r>
          <a:endParaRPr lang="en-US" dirty="0"/>
        </a:p>
      </dgm:t>
    </dgm:pt>
    <dgm:pt modelId="{DA957BA0-0976-4128-A06C-39F599821CCF}" type="parTrans" cxnId="{F56B7F83-E175-4D1D-8DD9-3B877891C69A}">
      <dgm:prSet/>
      <dgm:spPr/>
      <dgm:t>
        <a:bodyPr/>
        <a:lstStyle/>
        <a:p>
          <a:endParaRPr lang="en-US"/>
        </a:p>
      </dgm:t>
    </dgm:pt>
    <dgm:pt modelId="{DC021FD2-1829-42EE-B2D0-A5B8949DAD95}" type="sibTrans" cxnId="{F56B7F83-E175-4D1D-8DD9-3B877891C69A}">
      <dgm:prSet/>
      <dgm:spPr/>
      <dgm:t>
        <a:bodyPr/>
        <a:lstStyle/>
        <a:p>
          <a:endParaRPr lang="en-US"/>
        </a:p>
      </dgm:t>
    </dgm:pt>
    <dgm:pt modelId="{243C77BA-952B-4354-BC66-1A167A4B4085}">
      <dgm:prSet phldrT="[Text]"/>
      <dgm:spPr/>
      <dgm:t>
        <a:bodyPr/>
        <a:lstStyle/>
        <a:p>
          <a:pPr algn="l"/>
          <a:r>
            <a:rPr lang="en-US" dirty="0" smtClean="0"/>
            <a:t>Recommend</a:t>
          </a:r>
        </a:p>
      </dgm:t>
    </dgm:pt>
    <dgm:pt modelId="{3730CCBC-C16D-43CC-8A72-E1B4D762FDBD}" type="parTrans" cxnId="{489BD3EB-AF28-4596-BE6D-E43D816A4B8A}">
      <dgm:prSet/>
      <dgm:spPr/>
      <dgm:t>
        <a:bodyPr/>
        <a:lstStyle/>
        <a:p>
          <a:endParaRPr lang="en-US"/>
        </a:p>
      </dgm:t>
    </dgm:pt>
    <dgm:pt modelId="{12BBBDCB-D644-4C53-A865-1148EC6B7539}" type="sibTrans" cxnId="{489BD3EB-AF28-4596-BE6D-E43D816A4B8A}">
      <dgm:prSet/>
      <dgm:spPr/>
      <dgm:t>
        <a:bodyPr/>
        <a:lstStyle/>
        <a:p>
          <a:endParaRPr lang="en-US"/>
        </a:p>
      </dgm:t>
    </dgm:pt>
    <dgm:pt modelId="{F797D875-91BB-4845-9950-432457568378}">
      <dgm:prSet phldrT="[Text]"/>
      <dgm:spPr/>
      <dgm:t>
        <a:bodyPr/>
        <a:lstStyle/>
        <a:p>
          <a:r>
            <a:rPr lang="en-US" dirty="0" smtClean="0"/>
            <a:t>Priorities, funding sources and strategies to implement active transportation.</a:t>
          </a:r>
          <a:endParaRPr lang="en-US" dirty="0"/>
        </a:p>
      </dgm:t>
    </dgm:pt>
    <dgm:pt modelId="{A9C48BE7-23B7-4C53-8B3D-8DD1984917FB}" type="parTrans" cxnId="{476F049C-F3EE-47D6-888E-B9FE24D82DE5}">
      <dgm:prSet/>
      <dgm:spPr/>
      <dgm:t>
        <a:bodyPr/>
        <a:lstStyle/>
        <a:p>
          <a:endParaRPr lang="en-US"/>
        </a:p>
      </dgm:t>
    </dgm:pt>
    <dgm:pt modelId="{59827068-38F4-45FF-99EB-543725356C02}" type="sibTrans" cxnId="{476F049C-F3EE-47D6-888E-B9FE24D82DE5}">
      <dgm:prSet/>
      <dgm:spPr/>
      <dgm:t>
        <a:bodyPr/>
        <a:lstStyle/>
        <a:p>
          <a:endParaRPr lang="en-US"/>
        </a:p>
      </dgm:t>
    </dgm:pt>
    <dgm:pt modelId="{948C6DDA-B194-4D29-9013-066A9F8FB0F9}">
      <dgm:prSet/>
      <dgm:spPr/>
      <dgm:t>
        <a:bodyPr/>
        <a:lstStyle/>
        <a:p>
          <a:pPr algn="l"/>
          <a:r>
            <a:rPr lang="en-US" dirty="0" smtClean="0"/>
            <a:t>Advance</a:t>
          </a:r>
          <a:endParaRPr lang="en-US" dirty="0"/>
        </a:p>
      </dgm:t>
    </dgm:pt>
    <dgm:pt modelId="{6C4C126C-E5F3-4175-93A6-8754E67CE92E}" type="parTrans" cxnId="{06D0C07A-5500-4511-BE23-D67A32C81710}">
      <dgm:prSet/>
      <dgm:spPr/>
      <dgm:t>
        <a:bodyPr/>
        <a:lstStyle/>
        <a:p>
          <a:endParaRPr lang="en-US"/>
        </a:p>
      </dgm:t>
    </dgm:pt>
    <dgm:pt modelId="{BFE21D24-5F1F-4677-8E76-713A23BF2AE7}" type="sibTrans" cxnId="{06D0C07A-5500-4511-BE23-D67A32C81710}">
      <dgm:prSet/>
      <dgm:spPr/>
      <dgm:t>
        <a:bodyPr/>
        <a:lstStyle/>
        <a:p>
          <a:endParaRPr lang="en-US"/>
        </a:p>
      </dgm:t>
    </dgm:pt>
    <dgm:pt modelId="{ACE06F37-7A58-4A48-85DB-FF5271E85971}">
      <dgm:prSet/>
      <dgm:spPr/>
      <dgm:t>
        <a:bodyPr/>
        <a:lstStyle/>
        <a:p>
          <a:pPr algn="l"/>
          <a:r>
            <a:rPr lang="en-US" dirty="0" smtClean="0"/>
            <a:t>Active transportation, including walking and cycling, in the state of Indiana.</a:t>
          </a:r>
          <a:endParaRPr lang="en-US" dirty="0"/>
        </a:p>
      </dgm:t>
    </dgm:pt>
    <dgm:pt modelId="{7021C7B8-EC49-498D-A1FB-89BB59E0F9E5}" type="parTrans" cxnId="{5BDCF34A-CD4A-4D17-8CA2-7118F668A722}">
      <dgm:prSet/>
      <dgm:spPr/>
      <dgm:t>
        <a:bodyPr/>
        <a:lstStyle/>
        <a:p>
          <a:endParaRPr lang="en-US"/>
        </a:p>
      </dgm:t>
    </dgm:pt>
    <dgm:pt modelId="{6ED77A8E-B414-44C4-B238-B78216532A8E}" type="sibTrans" cxnId="{5BDCF34A-CD4A-4D17-8CA2-7118F668A722}">
      <dgm:prSet/>
      <dgm:spPr/>
      <dgm:t>
        <a:bodyPr/>
        <a:lstStyle/>
        <a:p>
          <a:endParaRPr lang="en-US"/>
        </a:p>
      </dgm:t>
    </dgm:pt>
    <dgm:pt modelId="{E2DAB476-4CBA-4D33-BE2A-E6695891DC66}" type="pres">
      <dgm:prSet presAssocID="{1414F451-714B-4AF9-826C-CAE764AB8469}" presName="Name0" presStyleCnt="0">
        <dgm:presLayoutVars>
          <dgm:dir/>
          <dgm:animLvl val="lvl"/>
          <dgm:resizeHandles val="exact"/>
        </dgm:presLayoutVars>
      </dgm:prSet>
      <dgm:spPr/>
      <dgm:t>
        <a:bodyPr/>
        <a:lstStyle/>
        <a:p>
          <a:endParaRPr lang="en-US"/>
        </a:p>
      </dgm:t>
    </dgm:pt>
    <dgm:pt modelId="{6CE350F2-2CBB-448D-887B-5DD47B70E53F}" type="pres">
      <dgm:prSet presAssocID="{77BA5E88-3A35-4BDD-A8EE-07179081EBB4}" presName="linNode" presStyleCnt="0"/>
      <dgm:spPr/>
    </dgm:pt>
    <dgm:pt modelId="{45AC3E4E-D3CA-4681-9292-BE37E9F7E393}" type="pres">
      <dgm:prSet presAssocID="{77BA5E88-3A35-4BDD-A8EE-07179081EBB4}" presName="parentText" presStyleLbl="node1" presStyleIdx="0" presStyleCnt="4">
        <dgm:presLayoutVars>
          <dgm:chMax val="1"/>
          <dgm:bulletEnabled val="1"/>
        </dgm:presLayoutVars>
      </dgm:prSet>
      <dgm:spPr/>
      <dgm:t>
        <a:bodyPr/>
        <a:lstStyle/>
        <a:p>
          <a:endParaRPr lang="en-US"/>
        </a:p>
      </dgm:t>
    </dgm:pt>
    <dgm:pt modelId="{F333F514-7A47-4FAE-B9CF-72B989E5E738}" type="pres">
      <dgm:prSet presAssocID="{77BA5E88-3A35-4BDD-A8EE-07179081EBB4}" presName="descendantText" presStyleLbl="alignAccFollowNode1" presStyleIdx="0" presStyleCnt="4">
        <dgm:presLayoutVars>
          <dgm:bulletEnabled val="1"/>
        </dgm:presLayoutVars>
      </dgm:prSet>
      <dgm:spPr/>
      <dgm:t>
        <a:bodyPr/>
        <a:lstStyle/>
        <a:p>
          <a:endParaRPr lang="en-US"/>
        </a:p>
      </dgm:t>
    </dgm:pt>
    <dgm:pt modelId="{AED43256-E9AF-4E8A-BE91-9A94D7B1FAEB}" type="pres">
      <dgm:prSet presAssocID="{1F6F912E-539F-40CC-A8FD-03393C5B720A}" presName="sp" presStyleCnt="0"/>
      <dgm:spPr/>
    </dgm:pt>
    <dgm:pt modelId="{0F24300D-C214-4C6E-9FA7-90F7222E0AC0}" type="pres">
      <dgm:prSet presAssocID="{F24251B5-FFCA-4772-92B5-5845B906D814}" presName="linNode" presStyleCnt="0"/>
      <dgm:spPr/>
    </dgm:pt>
    <dgm:pt modelId="{3049A359-C30E-4C46-9B27-BE62419CCF62}" type="pres">
      <dgm:prSet presAssocID="{F24251B5-FFCA-4772-92B5-5845B906D814}" presName="parentText" presStyleLbl="node1" presStyleIdx="1" presStyleCnt="4">
        <dgm:presLayoutVars>
          <dgm:chMax val="1"/>
          <dgm:bulletEnabled val="1"/>
        </dgm:presLayoutVars>
      </dgm:prSet>
      <dgm:spPr/>
      <dgm:t>
        <a:bodyPr/>
        <a:lstStyle/>
        <a:p>
          <a:endParaRPr lang="en-US"/>
        </a:p>
      </dgm:t>
    </dgm:pt>
    <dgm:pt modelId="{E7822F93-0C19-4EEE-A29E-24FC77CA6DBB}" type="pres">
      <dgm:prSet presAssocID="{F24251B5-FFCA-4772-92B5-5845B906D814}" presName="descendantText" presStyleLbl="alignAccFollowNode1" presStyleIdx="1" presStyleCnt="4">
        <dgm:presLayoutVars>
          <dgm:bulletEnabled val="1"/>
        </dgm:presLayoutVars>
      </dgm:prSet>
      <dgm:spPr/>
      <dgm:t>
        <a:bodyPr/>
        <a:lstStyle/>
        <a:p>
          <a:endParaRPr lang="en-US"/>
        </a:p>
      </dgm:t>
    </dgm:pt>
    <dgm:pt modelId="{B91A8797-B112-45EE-A6C0-5AE2918DDEAD}" type="pres">
      <dgm:prSet presAssocID="{2D3374B1-4057-45C3-B8F7-6C2B519AABA0}" presName="sp" presStyleCnt="0"/>
      <dgm:spPr/>
    </dgm:pt>
    <dgm:pt modelId="{ADA7A629-70C2-4089-B587-5FD2657B4DE8}" type="pres">
      <dgm:prSet presAssocID="{243C77BA-952B-4354-BC66-1A167A4B4085}" presName="linNode" presStyleCnt="0"/>
      <dgm:spPr/>
    </dgm:pt>
    <dgm:pt modelId="{2A1A6C5A-C442-4915-90DC-A648065E7025}" type="pres">
      <dgm:prSet presAssocID="{243C77BA-952B-4354-BC66-1A167A4B4085}" presName="parentText" presStyleLbl="node1" presStyleIdx="2" presStyleCnt="4">
        <dgm:presLayoutVars>
          <dgm:chMax val="1"/>
          <dgm:bulletEnabled val="1"/>
        </dgm:presLayoutVars>
      </dgm:prSet>
      <dgm:spPr/>
      <dgm:t>
        <a:bodyPr/>
        <a:lstStyle/>
        <a:p>
          <a:endParaRPr lang="en-US"/>
        </a:p>
      </dgm:t>
    </dgm:pt>
    <dgm:pt modelId="{78DD1039-96FF-4D3C-AD03-8D688C260F9A}" type="pres">
      <dgm:prSet presAssocID="{243C77BA-952B-4354-BC66-1A167A4B4085}" presName="descendantText" presStyleLbl="alignAccFollowNode1" presStyleIdx="2" presStyleCnt="4">
        <dgm:presLayoutVars>
          <dgm:bulletEnabled val="1"/>
        </dgm:presLayoutVars>
      </dgm:prSet>
      <dgm:spPr/>
      <dgm:t>
        <a:bodyPr/>
        <a:lstStyle/>
        <a:p>
          <a:endParaRPr lang="en-US"/>
        </a:p>
      </dgm:t>
    </dgm:pt>
    <dgm:pt modelId="{FB7C5FB7-0F19-4797-9276-E547A377D5FF}" type="pres">
      <dgm:prSet presAssocID="{12BBBDCB-D644-4C53-A865-1148EC6B7539}" presName="sp" presStyleCnt="0"/>
      <dgm:spPr/>
    </dgm:pt>
    <dgm:pt modelId="{2D54E74F-F133-4A4C-B88E-A3107B24FDE3}" type="pres">
      <dgm:prSet presAssocID="{948C6DDA-B194-4D29-9013-066A9F8FB0F9}" presName="linNode" presStyleCnt="0"/>
      <dgm:spPr/>
    </dgm:pt>
    <dgm:pt modelId="{0B0D4130-6735-4DE6-A527-0F0F8A8F5A4E}" type="pres">
      <dgm:prSet presAssocID="{948C6DDA-B194-4D29-9013-066A9F8FB0F9}" presName="parentText" presStyleLbl="node1" presStyleIdx="3" presStyleCnt="4">
        <dgm:presLayoutVars>
          <dgm:chMax val="1"/>
          <dgm:bulletEnabled val="1"/>
        </dgm:presLayoutVars>
      </dgm:prSet>
      <dgm:spPr/>
      <dgm:t>
        <a:bodyPr/>
        <a:lstStyle/>
        <a:p>
          <a:endParaRPr lang="en-US"/>
        </a:p>
      </dgm:t>
    </dgm:pt>
    <dgm:pt modelId="{2972020B-8EBE-435E-A70C-4FF5048533A8}" type="pres">
      <dgm:prSet presAssocID="{948C6DDA-B194-4D29-9013-066A9F8FB0F9}" presName="descendantText" presStyleLbl="alignAccFollowNode1" presStyleIdx="3" presStyleCnt="4">
        <dgm:presLayoutVars>
          <dgm:bulletEnabled val="1"/>
        </dgm:presLayoutVars>
      </dgm:prSet>
      <dgm:spPr/>
      <dgm:t>
        <a:bodyPr/>
        <a:lstStyle/>
        <a:p>
          <a:endParaRPr lang="en-US"/>
        </a:p>
      </dgm:t>
    </dgm:pt>
  </dgm:ptLst>
  <dgm:cxnLst>
    <dgm:cxn modelId="{064CEB80-F3D7-49A7-BBC3-8E8CB4D02211}" type="presOf" srcId="{1414F451-714B-4AF9-826C-CAE764AB8469}" destId="{E2DAB476-4CBA-4D33-BE2A-E6695891DC66}" srcOrd="0" destOrd="0" presId="urn:microsoft.com/office/officeart/2005/8/layout/vList5"/>
    <dgm:cxn modelId="{06D0C07A-5500-4511-BE23-D67A32C81710}" srcId="{1414F451-714B-4AF9-826C-CAE764AB8469}" destId="{948C6DDA-B194-4D29-9013-066A9F8FB0F9}" srcOrd="3" destOrd="0" parTransId="{6C4C126C-E5F3-4175-93A6-8754E67CE92E}" sibTransId="{BFE21D24-5F1F-4677-8E76-713A23BF2AE7}"/>
    <dgm:cxn modelId="{363E6E44-74B6-4D5F-9CE7-C86E7CC305E9}" type="presOf" srcId="{F24251B5-FFCA-4772-92B5-5845B906D814}" destId="{3049A359-C30E-4C46-9B27-BE62419CCF62}" srcOrd="0" destOrd="0" presId="urn:microsoft.com/office/officeart/2005/8/layout/vList5"/>
    <dgm:cxn modelId="{F3F6F24F-D3DB-41A1-BF84-79F3B4B0FE13}" srcId="{77BA5E88-3A35-4BDD-A8EE-07179081EBB4}" destId="{519EDD5C-226F-4A36-85E3-30A8F41F4743}" srcOrd="0" destOrd="0" parTransId="{61F744AE-71F9-4963-BED5-7A41648CE473}" sibTransId="{F0891BB0-C4FA-4B57-B4EA-D765127AEDA0}"/>
    <dgm:cxn modelId="{5CC07050-BDA0-4F2F-A6CF-7DD66C039F1F}" srcId="{1414F451-714B-4AF9-826C-CAE764AB8469}" destId="{77BA5E88-3A35-4BDD-A8EE-07179081EBB4}" srcOrd="0" destOrd="0" parTransId="{F0CE82F9-3597-47AF-8394-3F9A8E31EE37}" sibTransId="{1F6F912E-539F-40CC-A8FD-03393C5B720A}"/>
    <dgm:cxn modelId="{E0D4688A-4FB4-43E0-98E8-7C3818CE608F}" type="presOf" srcId="{519EDD5C-226F-4A36-85E3-30A8F41F4743}" destId="{F333F514-7A47-4FAE-B9CF-72B989E5E738}" srcOrd="0" destOrd="0" presId="urn:microsoft.com/office/officeart/2005/8/layout/vList5"/>
    <dgm:cxn modelId="{EF3460C2-3DA4-4120-8CD7-002B8A74542E}" type="presOf" srcId="{38C67E4E-3FC7-429E-B80D-B39D1FAECCF3}" destId="{E7822F93-0C19-4EEE-A29E-24FC77CA6DBB}" srcOrd="0" destOrd="0" presId="urn:microsoft.com/office/officeart/2005/8/layout/vList5"/>
    <dgm:cxn modelId="{F56B7F83-E175-4D1D-8DD9-3B877891C69A}" srcId="{F24251B5-FFCA-4772-92B5-5845B906D814}" destId="{38C67E4E-3FC7-429E-B80D-B39D1FAECCF3}" srcOrd="0" destOrd="0" parTransId="{DA957BA0-0976-4128-A06C-39F599821CCF}" sibTransId="{DC021FD2-1829-42EE-B2D0-A5B8949DAD95}"/>
    <dgm:cxn modelId="{476F049C-F3EE-47D6-888E-B9FE24D82DE5}" srcId="{243C77BA-952B-4354-BC66-1A167A4B4085}" destId="{F797D875-91BB-4845-9950-432457568378}" srcOrd="0" destOrd="0" parTransId="{A9C48BE7-23B7-4C53-8B3D-8DD1984917FB}" sibTransId="{59827068-38F4-45FF-99EB-543725356C02}"/>
    <dgm:cxn modelId="{93FE665B-E762-46B9-8081-DF6EAA19ACA9}" srcId="{1414F451-714B-4AF9-826C-CAE764AB8469}" destId="{F24251B5-FFCA-4772-92B5-5845B906D814}" srcOrd="1" destOrd="0" parTransId="{C135DB30-BE8B-4F3B-8962-7D779809D83C}" sibTransId="{2D3374B1-4057-45C3-B8F7-6C2B519AABA0}"/>
    <dgm:cxn modelId="{489BD3EB-AF28-4596-BE6D-E43D816A4B8A}" srcId="{1414F451-714B-4AF9-826C-CAE764AB8469}" destId="{243C77BA-952B-4354-BC66-1A167A4B4085}" srcOrd="2" destOrd="0" parTransId="{3730CCBC-C16D-43CC-8A72-E1B4D762FDBD}" sibTransId="{12BBBDCB-D644-4C53-A865-1148EC6B7539}"/>
    <dgm:cxn modelId="{7BDF0B3C-FFE2-4D86-99AE-07F551049805}" type="presOf" srcId="{948C6DDA-B194-4D29-9013-066A9F8FB0F9}" destId="{0B0D4130-6735-4DE6-A527-0F0F8A8F5A4E}" srcOrd="0" destOrd="0" presId="urn:microsoft.com/office/officeart/2005/8/layout/vList5"/>
    <dgm:cxn modelId="{029EE42C-549D-4329-BD8F-5387B87980DB}" type="presOf" srcId="{ACE06F37-7A58-4A48-85DB-FF5271E85971}" destId="{2972020B-8EBE-435E-A70C-4FF5048533A8}" srcOrd="0" destOrd="0" presId="urn:microsoft.com/office/officeart/2005/8/layout/vList5"/>
    <dgm:cxn modelId="{08BE5AF9-C074-458A-B8B8-8041786E0F05}" type="presOf" srcId="{243C77BA-952B-4354-BC66-1A167A4B4085}" destId="{2A1A6C5A-C442-4915-90DC-A648065E7025}" srcOrd="0" destOrd="0" presId="urn:microsoft.com/office/officeart/2005/8/layout/vList5"/>
    <dgm:cxn modelId="{945E00F3-031C-43F0-8D70-BA43A906A90D}" type="presOf" srcId="{77BA5E88-3A35-4BDD-A8EE-07179081EBB4}" destId="{45AC3E4E-D3CA-4681-9292-BE37E9F7E393}" srcOrd="0" destOrd="0" presId="urn:microsoft.com/office/officeart/2005/8/layout/vList5"/>
    <dgm:cxn modelId="{5BDCF34A-CD4A-4D17-8CA2-7118F668A722}" srcId="{948C6DDA-B194-4D29-9013-066A9F8FB0F9}" destId="{ACE06F37-7A58-4A48-85DB-FF5271E85971}" srcOrd="0" destOrd="0" parTransId="{7021C7B8-EC49-498D-A1FB-89BB59E0F9E5}" sibTransId="{6ED77A8E-B414-44C4-B238-B78216532A8E}"/>
    <dgm:cxn modelId="{063DE2FF-DC9F-44A4-9F9C-76A165AB0B0D}" type="presOf" srcId="{F797D875-91BB-4845-9950-432457568378}" destId="{78DD1039-96FF-4D3C-AD03-8D688C260F9A}" srcOrd="0" destOrd="0" presId="urn:microsoft.com/office/officeart/2005/8/layout/vList5"/>
    <dgm:cxn modelId="{B727B33D-2BCC-4F46-9DA1-C0FDFA16639C}" type="presParOf" srcId="{E2DAB476-4CBA-4D33-BE2A-E6695891DC66}" destId="{6CE350F2-2CBB-448D-887B-5DD47B70E53F}" srcOrd="0" destOrd="0" presId="urn:microsoft.com/office/officeart/2005/8/layout/vList5"/>
    <dgm:cxn modelId="{9F1E59DE-B02D-4AA6-898A-A90593C58793}" type="presParOf" srcId="{6CE350F2-2CBB-448D-887B-5DD47B70E53F}" destId="{45AC3E4E-D3CA-4681-9292-BE37E9F7E393}" srcOrd="0" destOrd="0" presId="urn:microsoft.com/office/officeart/2005/8/layout/vList5"/>
    <dgm:cxn modelId="{5C1D97B2-3A2E-471E-9DB6-0A1346791885}" type="presParOf" srcId="{6CE350F2-2CBB-448D-887B-5DD47B70E53F}" destId="{F333F514-7A47-4FAE-B9CF-72B989E5E738}" srcOrd="1" destOrd="0" presId="urn:microsoft.com/office/officeart/2005/8/layout/vList5"/>
    <dgm:cxn modelId="{723AE2C9-5B48-4006-AA17-9AF200883AC4}" type="presParOf" srcId="{E2DAB476-4CBA-4D33-BE2A-E6695891DC66}" destId="{AED43256-E9AF-4E8A-BE91-9A94D7B1FAEB}" srcOrd="1" destOrd="0" presId="urn:microsoft.com/office/officeart/2005/8/layout/vList5"/>
    <dgm:cxn modelId="{4E10095F-9A28-4CF1-8CCD-48745E3E5890}" type="presParOf" srcId="{E2DAB476-4CBA-4D33-BE2A-E6695891DC66}" destId="{0F24300D-C214-4C6E-9FA7-90F7222E0AC0}" srcOrd="2" destOrd="0" presId="urn:microsoft.com/office/officeart/2005/8/layout/vList5"/>
    <dgm:cxn modelId="{D4CAADD8-ACDC-46A9-BB22-B60DDB5A3489}" type="presParOf" srcId="{0F24300D-C214-4C6E-9FA7-90F7222E0AC0}" destId="{3049A359-C30E-4C46-9B27-BE62419CCF62}" srcOrd="0" destOrd="0" presId="urn:microsoft.com/office/officeart/2005/8/layout/vList5"/>
    <dgm:cxn modelId="{A6D057A6-2DEC-4910-991A-5414A44043CD}" type="presParOf" srcId="{0F24300D-C214-4C6E-9FA7-90F7222E0AC0}" destId="{E7822F93-0C19-4EEE-A29E-24FC77CA6DBB}" srcOrd="1" destOrd="0" presId="urn:microsoft.com/office/officeart/2005/8/layout/vList5"/>
    <dgm:cxn modelId="{05AA27E2-4114-4373-A87A-B26EC9E32CD5}" type="presParOf" srcId="{E2DAB476-4CBA-4D33-BE2A-E6695891DC66}" destId="{B91A8797-B112-45EE-A6C0-5AE2918DDEAD}" srcOrd="3" destOrd="0" presId="urn:microsoft.com/office/officeart/2005/8/layout/vList5"/>
    <dgm:cxn modelId="{A876B87F-AE9D-4D1C-B4BE-C712B7D6944D}" type="presParOf" srcId="{E2DAB476-4CBA-4D33-BE2A-E6695891DC66}" destId="{ADA7A629-70C2-4089-B587-5FD2657B4DE8}" srcOrd="4" destOrd="0" presId="urn:microsoft.com/office/officeart/2005/8/layout/vList5"/>
    <dgm:cxn modelId="{5C20D9A1-8C53-4142-BDDB-9052E078C7E0}" type="presParOf" srcId="{ADA7A629-70C2-4089-B587-5FD2657B4DE8}" destId="{2A1A6C5A-C442-4915-90DC-A648065E7025}" srcOrd="0" destOrd="0" presId="urn:microsoft.com/office/officeart/2005/8/layout/vList5"/>
    <dgm:cxn modelId="{3A5729D0-CD11-476F-A50D-5805C5B46994}" type="presParOf" srcId="{ADA7A629-70C2-4089-B587-5FD2657B4DE8}" destId="{78DD1039-96FF-4D3C-AD03-8D688C260F9A}" srcOrd="1" destOrd="0" presId="urn:microsoft.com/office/officeart/2005/8/layout/vList5"/>
    <dgm:cxn modelId="{6AE25428-D0DD-4D6E-8EC9-ACDA5C492BF7}" type="presParOf" srcId="{E2DAB476-4CBA-4D33-BE2A-E6695891DC66}" destId="{FB7C5FB7-0F19-4797-9276-E547A377D5FF}" srcOrd="5" destOrd="0" presId="urn:microsoft.com/office/officeart/2005/8/layout/vList5"/>
    <dgm:cxn modelId="{18E5E844-09A9-43EE-A3D4-E9CECF408B94}" type="presParOf" srcId="{E2DAB476-4CBA-4D33-BE2A-E6695891DC66}" destId="{2D54E74F-F133-4A4C-B88E-A3107B24FDE3}" srcOrd="6" destOrd="0" presId="urn:microsoft.com/office/officeart/2005/8/layout/vList5"/>
    <dgm:cxn modelId="{2ED2D785-7728-4902-A570-C827F4E54ACA}" type="presParOf" srcId="{2D54E74F-F133-4A4C-B88E-A3107B24FDE3}" destId="{0B0D4130-6735-4DE6-A527-0F0F8A8F5A4E}" srcOrd="0" destOrd="0" presId="urn:microsoft.com/office/officeart/2005/8/layout/vList5"/>
    <dgm:cxn modelId="{D8297220-16DB-47E6-A98C-56BBD0831628}" type="presParOf" srcId="{2D54E74F-F133-4A4C-B88E-A3107B24FDE3}" destId="{2972020B-8EBE-435E-A70C-4FF5048533A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3F514-7A47-4FAE-B9CF-72B989E5E738}">
      <dsp:nvSpPr>
        <dsp:cNvPr id="0" name=""/>
        <dsp:cNvSpPr/>
      </dsp:nvSpPr>
      <dsp:spPr>
        <a:xfrm rot="5400000">
          <a:off x="7133091" y="-3068760"/>
          <a:ext cx="734094"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People to parks, hubs, places, opportunities through a statewide network of bicycle and pedestrian facilities.</a:t>
          </a:r>
          <a:endParaRPr lang="en-US" sz="2100" kern="1200" dirty="0"/>
        </a:p>
      </dsp:txBody>
      <dsp:txXfrm rot="-5400000">
        <a:off x="3970661" y="129506"/>
        <a:ext cx="7023118" cy="662422"/>
      </dsp:txXfrm>
    </dsp:sp>
    <dsp:sp modelId="{45AC3E4E-D3CA-4681-9292-BE37E9F7E393}">
      <dsp:nvSpPr>
        <dsp:cNvPr id="0" name=""/>
        <dsp:cNvSpPr/>
      </dsp:nvSpPr>
      <dsp:spPr>
        <a:xfrm>
          <a:off x="0" y="1907"/>
          <a:ext cx="3970661" cy="917617"/>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l" defTabSz="2133600">
            <a:lnSpc>
              <a:spcPct val="90000"/>
            </a:lnSpc>
            <a:spcBef>
              <a:spcPct val="0"/>
            </a:spcBef>
            <a:spcAft>
              <a:spcPct val="35000"/>
            </a:spcAft>
          </a:pPr>
          <a:r>
            <a:rPr lang="en-US" sz="4800" kern="1200" dirty="0" smtClean="0">
              <a:latin typeface="+mn-lt"/>
            </a:rPr>
            <a:t>Connect</a:t>
          </a:r>
          <a:endParaRPr lang="en-US" sz="4800" kern="1200" dirty="0">
            <a:latin typeface="+mn-lt"/>
          </a:endParaRPr>
        </a:p>
      </dsp:txBody>
      <dsp:txXfrm>
        <a:off x="44794" y="46701"/>
        <a:ext cx="3881073" cy="828029"/>
      </dsp:txXfrm>
    </dsp:sp>
    <dsp:sp modelId="{E7822F93-0C19-4EEE-A29E-24FC77CA6DBB}">
      <dsp:nvSpPr>
        <dsp:cNvPr id="0" name=""/>
        <dsp:cNvSpPr/>
      </dsp:nvSpPr>
      <dsp:spPr>
        <a:xfrm rot="5400000">
          <a:off x="7133091" y="-2105261"/>
          <a:ext cx="734094"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INDOT policy on plans and programs that impact active transportation.</a:t>
          </a:r>
          <a:endParaRPr lang="en-US" sz="2100" kern="1200" dirty="0"/>
        </a:p>
      </dsp:txBody>
      <dsp:txXfrm rot="-5400000">
        <a:off x="3970661" y="1093005"/>
        <a:ext cx="7023118" cy="662422"/>
      </dsp:txXfrm>
    </dsp:sp>
    <dsp:sp modelId="{3049A359-C30E-4C46-9B27-BE62419CCF62}">
      <dsp:nvSpPr>
        <dsp:cNvPr id="0" name=""/>
        <dsp:cNvSpPr/>
      </dsp:nvSpPr>
      <dsp:spPr>
        <a:xfrm>
          <a:off x="0" y="965406"/>
          <a:ext cx="3970661" cy="917617"/>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l" defTabSz="2133600">
            <a:lnSpc>
              <a:spcPct val="90000"/>
            </a:lnSpc>
            <a:spcBef>
              <a:spcPct val="0"/>
            </a:spcBef>
            <a:spcAft>
              <a:spcPct val="35000"/>
            </a:spcAft>
          </a:pPr>
          <a:r>
            <a:rPr lang="en-US" sz="4800" kern="1200" dirty="0" smtClean="0"/>
            <a:t>Guide</a:t>
          </a:r>
          <a:endParaRPr lang="en-US" sz="4800" kern="1200" dirty="0"/>
        </a:p>
      </dsp:txBody>
      <dsp:txXfrm>
        <a:off x="44794" y="1010200"/>
        <a:ext cx="3881073" cy="828029"/>
      </dsp:txXfrm>
    </dsp:sp>
    <dsp:sp modelId="{78DD1039-96FF-4D3C-AD03-8D688C260F9A}">
      <dsp:nvSpPr>
        <dsp:cNvPr id="0" name=""/>
        <dsp:cNvSpPr/>
      </dsp:nvSpPr>
      <dsp:spPr>
        <a:xfrm rot="5400000">
          <a:off x="7133091" y="-1141763"/>
          <a:ext cx="734094"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Priorities, funding sources and strategies to implement active transportation.</a:t>
          </a:r>
          <a:endParaRPr lang="en-US" sz="2100" kern="1200" dirty="0"/>
        </a:p>
      </dsp:txBody>
      <dsp:txXfrm rot="-5400000">
        <a:off x="3970661" y="2056503"/>
        <a:ext cx="7023118" cy="662422"/>
      </dsp:txXfrm>
    </dsp:sp>
    <dsp:sp modelId="{2A1A6C5A-C442-4915-90DC-A648065E7025}">
      <dsp:nvSpPr>
        <dsp:cNvPr id="0" name=""/>
        <dsp:cNvSpPr/>
      </dsp:nvSpPr>
      <dsp:spPr>
        <a:xfrm>
          <a:off x="0" y="1928904"/>
          <a:ext cx="3970661" cy="917617"/>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l" defTabSz="2133600">
            <a:lnSpc>
              <a:spcPct val="90000"/>
            </a:lnSpc>
            <a:spcBef>
              <a:spcPct val="0"/>
            </a:spcBef>
            <a:spcAft>
              <a:spcPct val="35000"/>
            </a:spcAft>
          </a:pPr>
          <a:r>
            <a:rPr lang="en-US" sz="4800" kern="1200" dirty="0" smtClean="0"/>
            <a:t>Recommend</a:t>
          </a:r>
        </a:p>
      </dsp:txBody>
      <dsp:txXfrm>
        <a:off x="44794" y="1973698"/>
        <a:ext cx="3881073" cy="828029"/>
      </dsp:txXfrm>
    </dsp:sp>
    <dsp:sp modelId="{2972020B-8EBE-435E-A70C-4FF5048533A8}">
      <dsp:nvSpPr>
        <dsp:cNvPr id="0" name=""/>
        <dsp:cNvSpPr/>
      </dsp:nvSpPr>
      <dsp:spPr>
        <a:xfrm rot="5400000">
          <a:off x="7133091" y="-178264"/>
          <a:ext cx="734094"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Active transportation, including walking and cycling, in the state of Indiana.</a:t>
          </a:r>
          <a:endParaRPr lang="en-US" sz="2100" kern="1200" dirty="0"/>
        </a:p>
      </dsp:txBody>
      <dsp:txXfrm rot="-5400000">
        <a:off x="3970661" y="3020002"/>
        <a:ext cx="7023118" cy="662422"/>
      </dsp:txXfrm>
    </dsp:sp>
    <dsp:sp modelId="{0B0D4130-6735-4DE6-A527-0F0F8A8F5A4E}">
      <dsp:nvSpPr>
        <dsp:cNvPr id="0" name=""/>
        <dsp:cNvSpPr/>
      </dsp:nvSpPr>
      <dsp:spPr>
        <a:xfrm>
          <a:off x="0" y="2892403"/>
          <a:ext cx="3970661" cy="917617"/>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l" defTabSz="2133600">
            <a:lnSpc>
              <a:spcPct val="90000"/>
            </a:lnSpc>
            <a:spcBef>
              <a:spcPct val="0"/>
            </a:spcBef>
            <a:spcAft>
              <a:spcPct val="35000"/>
            </a:spcAft>
          </a:pPr>
          <a:r>
            <a:rPr lang="en-US" sz="4800" kern="1200" dirty="0" smtClean="0"/>
            <a:t>Advance</a:t>
          </a:r>
          <a:endParaRPr lang="en-US" sz="4800" kern="1200" dirty="0"/>
        </a:p>
      </dsp:txBody>
      <dsp:txXfrm>
        <a:off x="44794" y="2937197"/>
        <a:ext cx="3881073" cy="82802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83CAC4C-2D6B-4E38-9C9F-A80F742BE278}" type="datetimeFigureOut">
              <a:rPr lang="en-US" smtClean="0"/>
              <a:t>11/2/2018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BD0E78B-D413-4E74-9993-68BE60A64267}" type="slidenum">
              <a:rPr lang="en-US" smtClean="0"/>
              <a:t>‹#›</a:t>
            </a:fld>
            <a:endParaRPr lang="en-US"/>
          </a:p>
        </p:txBody>
      </p:sp>
    </p:spTree>
    <p:extLst>
      <p:ext uri="{BB962C8B-B14F-4D97-AF65-F5344CB8AC3E}">
        <p14:creationId xmlns:p14="http://schemas.microsoft.com/office/powerpoint/2010/main" val="1831593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B2CF4D0-B5EB-4EB1-8771-02159E23FA8C}" type="datetimeFigureOut">
              <a:rPr lang="en-US" smtClean="0"/>
              <a:t>11/2/2018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855A3F7-9A4A-4864-BDA4-B7141E2BC8C5}" type="slidenum">
              <a:rPr lang="en-US" smtClean="0"/>
              <a:t>‹#›</a:t>
            </a:fld>
            <a:endParaRPr lang="en-US"/>
          </a:p>
        </p:txBody>
      </p:sp>
    </p:spTree>
    <p:extLst>
      <p:ext uri="{BB962C8B-B14F-4D97-AF65-F5344CB8AC3E}">
        <p14:creationId xmlns:p14="http://schemas.microsoft.com/office/powerpoint/2010/main" val="295571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5A3F7-9A4A-4864-BDA4-B7141E2BC8C5}" type="slidenum">
              <a:rPr lang="en-US" smtClean="0"/>
              <a:t>2</a:t>
            </a:fld>
            <a:endParaRPr lang="en-US"/>
          </a:p>
        </p:txBody>
      </p:sp>
    </p:spTree>
    <p:extLst>
      <p:ext uri="{BB962C8B-B14F-4D97-AF65-F5344CB8AC3E}">
        <p14:creationId xmlns:p14="http://schemas.microsoft.com/office/powerpoint/2010/main" val="2032272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13314" y="-1945090"/>
            <a:ext cx="12418628" cy="10748180"/>
          </a:xfrm>
          <a:prstGeom prst="rect">
            <a:avLst/>
          </a:prstGeom>
        </p:spPr>
      </p:pic>
      <p:sp>
        <p:nvSpPr>
          <p:cNvPr id="7" name="Rectangle 6"/>
          <p:cNvSpPr/>
          <p:nvPr/>
        </p:nvSpPr>
        <p:spPr>
          <a:xfrm>
            <a:off x="446534" y="3085765"/>
            <a:ext cx="11262866" cy="330480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bg1"/>
                </a:solidFill>
                <a:latin typeface="Century Gothic" panose="020B0502020202020204" pitchFamily="34" charset="0"/>
              </a:defRPr>
            </a:lvl1pPr>
          </a:lstStyle>
          <a:p>
            <a:fld id="{44AC6042-3527-49AD-850F-759D60686D93}" type="datetimeFigureOut">
              <a:rPr lang="en-US" smtClean="0"/>
              <a:pPr/>
              <a:t>11/2/2018</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bg1"/>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bg1"/>
                </a:solidFill>
                <a:latin typeface="Century Gothic" panose="020B0502020202020204" pitchFamily="34" charset="0"/>
              </a:defRPr>
            </a:lvl1pPr>
          </a:lstStyle>
          <a:p>
            <a:fld id="{F6BE8C63-CBB2-492A-8F08-F372033E1034}" type="slidenum">
              <a:rPr lang="en-US" smtClean="0"/>
              <a:pPr/>
              <a:t>‹#›</a:t>
            </a:fld>
            <a:endParaRPr lang="en-US"/>
          </a:p>
        </p:txBody>
      </p:sp>
    </p:spTree>
    <p:extLst>
      <p:ext uri="{BB962C8B-B14F-4D97-AF65-F5344CB8AC3E}">
        <p14:creationId xmlns:p14="http://schemas.microsoft.com/office/powerpoint/2010/main" val="5656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lvl1pPr>
              <a:defRPr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AC6042-3527-49AD-850F-759D60686D93}"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117449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bg1"/>
                </a:solidFill>
                <a:latin typeface="Century Gothic" panose="020B0502020202020204" pitchFamily="34" charset="0"/>
              </a:defRPr>
            </a:lvl1pPr>
          </a:lstStyle>
          <a:p>
            <a:fld id="{44AC6042-3527-49AD-850F-759D60686D93}" type="datetimeFigureOut">
              <a:rPr lang="en-US" smtClean="0"/>
              <a:pPr/>
              <a:t>11/2/2018</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bg1"/>
                </a:solidFill>
                <a:latin typeface="Century Gothic" panose="020B0502020202020204" pitchFamily="34" charset="0"/>
              </a:defRPr>
            </a:lvl1pPr>
          </a:lstStyle>
          <a:p>
            <a:fld id="{F6BE8C63-CBB2-492A-8F08-F372033E1034}" type="slidenum">
              <a:rPr lang="en-US" smtClean="0"/>
              <a:pPr/>
              <a:t>‹#›</a:t>
            </a:fld>
            <a:endParaRPr lang="en-US"/>
          </a:p>
        </p:txBody>
      </p:sp>
    </p:spTree>
    <p:extLst>
      <p:ext uri="{BB962C8B-B14F-4D97-AF65-F5344CB8AC3E}">
        <p14:creationId xmlns:p14="http://schemas.microsoft.com/office/powerpoint/2010/main" val="29660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AC6042-3527-49AD-850F-759D60686D93}"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321422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6">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latin typeface="Century Gothic" panose="020B0502020202020204" pitchFamily="34" charset="0"/>
              </a:defRPr>
            </a:lvl1pPr>
          </a:lstStyle>
          <a:p>
            <a:fld id="{44AC6042-3527-49AD-850F-759D60686D93}" type="datetimeFigureOut">
              <a:rPr lang="en-US" smtClean="0"/>
              <a:pPr/>
              <a:t>11/2/2018</a:t>
            </a:fld>
            <a:endParaRPr lang="en-US"/>
          </a:p>
        </p:txBody>
      </p:sp>
      <p:sp>
        <p:nvSpPr>
          <p:cNvPr id="5" name="Footer Placeholder 4"/>
          <p:cNvSpPr>
            <a:spLocks noGrp="1"/>
          </p:cNvSpPr>
          <p:nvPr>
            <p:ph type="ftr" sz="quarter" idx="11"/>
          </p:nvPr>
        </p:nvSpPr>
        <p:spPr/>
        <p:txBody>
          <a:bodyPr/>
          <a:lstStyle>
            <a:lvl1pPr>
              <a:defRPr>
                <a:solidFill>
                  <a:schemeClr val="bg1"/>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latin typeface="Century Gothic" panose="020B0502020202020204" pitchFamily="34" charset="0"/>
              </a:defRPr>
            </a:lvl1pPr>
          </a:lstStyle>
          <a:p>
            <a:fld id="{F6BE8C63-CBB2-492A-8F08-F372033E1034}" type="slidenum">
              <a:rPr lang="en-US" smtClean="0"/>
              <a:pPr/>
              <a:t>‹#›</a:t>
            </a:fld>
            <a:endParaRPr lang="en-US"/>
          </a:p>
        </p:txBody>
      </p:sp>
    </p:spTree>
    <p:extLst>
      <p:ext uri="{BB962C8B-B14F-4D97-AF65-F5344CB8AC3E}">
        <p14:creationId xmlns:p14="http://schemas.microsoft.com/office/powerpoint/2010/main" val="196286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AC6042-3527-49AD-850F-759D60686D93}"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178227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b="1">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AC6042-3527-49AD-850F-759D60686D93}"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304293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AC6042-3527-49AD-850F-759D60686D93}"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306852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AC6042-3527-49AD-850F-759D60686D93}" type="datetimeFigureOut">
              <a:rPr lang="en-US" smtClean="0"/>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232165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latin typeface="Century Gothic" panose="020B0502020202020204" pitchFamily="34" charset="0"/>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Century Gothic" panose="020B0502020202020204" pitchFamily="34" charset="0"/>
              </a:defRPr>
            </a:lvl1pPr>
          </a:lstStyle>
          <a:p>
            <a:fld id="{44AC6042-3527-49AD-850F-759D60686D93}" type="datetimeFigureOut">
              <a:rPr lang="en-US" smtClean="0"/>
              <a:pPr/>
              <a:t>11/2/2018</a:t>
            </a:fld>
            <a:endParaRPr lang="en-US"/>
          </a:p>
        </p:txBody>
      </p:sp>
      <p:sp>
        <p:nvSpPr>
          <p:cNvPr id="6" name="Footer Placeholder 5"/>
          <p:cNvSpPr>
            <a:spLocks noGrp="1"/>
          </p:cNvSpPr>
          <p:nvPr>
            <p:ph type="ftr" sz="quarter" idx="11"/>
          </p:nvPr>
        </p:nvSpPr>
        <p:spPr/>
        <p:txBody>
          <a:bodyPr/>
          <a:lstStyle>
            <a:lvl1pPr>
              <a:defRPr>
                <a:solidFill>
                  <a:schemeClr val="bg1"/>
                </a:solidFill>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latin typeface="Century Gothic" panose="020B0502020202020204" pitchFamily="34" charset="0"/>
              </a:defRPr>
            </a:lvl1pPr>
          </a:lstStyle>
          <a:p>
            <a:fld id="{F6BE8C63-CBB2-492A-8F08-F372033E1034}" type="slidenum">
              <a:rPr lang="en-US" smtClean="0"/>
              <a:pPr/>
              <a:t>‹#›</a:t>
            </a:fld>
            <a:endParaRPr lang="en-US"/>
          </a:p>
        </p:txBody>
      </p:sp>
    </p:spTree>
    <p:extLst>
      <p:ext uri="{BB962C8B-B14F-4D97-AF65-F5344CB8AC3E}">
        <p14:creationId xmlns:p14="http://schemas.microsoft.com/office/powerpoint/2010/main" val="217027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6">
                    <a:lumMod val="50000"/>
                  </a:schemeClr>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C6042-3527-49AD-850F-759D60686D93}"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E8C63-CBB2-492A-8F08-F372033E1034}" type="slidenum">
              <a:rPr lang="en-US" smtClean="0"/>
              <a:t>‹#›</a:t>
            </a:fld>
            <a:endParaRPr lang="en-US"/>
          </a:p>
        </p:txBody>
      </p:sp>
    </p:spTree>
    <p:extLst>
      <p:ext uri="{BB962C8B-B14F-4D97-AF65-F5344CB8AC3E}">
        <p14:creationId xmlns:p14="http://schemas.microsoft.com/office/powerpoint/2010/main" val="9243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stretch>
            <a:fillRect/>
          </a:stretch>
        </p:blipFill>
        <p:spPr>
          <a:xfrm>
            <a:off x="-113314" y="-1945090"/>
            <a:ext cx="12418628" cy="10748180"/>
          </a:xfrm>
          <a:prstGeom prst="rect">
            <a:avLst/>
          </a:prstGeom>
        </p:spPr>
      </p:pic>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4AC6042-3527-49AD-850F-759D60686D93}" type="datetimeFigureOut">
              <a:rPr lang="en-US" smtClean="0"/>
              <a:t>11/2/2018</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6BE8C63-CBB2-492A-8F08-F372033E1034}" type="slidenum">
              <a:rPr lang="en-US" smtClean="0"/>
              <a:t>‹#›</a:t>
            </a:fld>
            <a:endParaRPr lang="en-US"/>
          </a:p>
        </p:txBody>
      </p:sp>
      <p:sp>
        <p:nvSpPr>
          <p:cNvPr id="9" name="Rectangle 8"/>
          <p:cNvSpPr/>
          <p:nvPr/>
        </p:nvSpPr>
        <p:spPr>
          <a:xfrm>
            <a:off x="446534" y="457200"/>
            <a:ext cx="3703320" cy="9499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68000" y="5846711"/>
            <a:ext cx="1219200" cy="385010"/>
          </a:xfrm>
          <a:prstGeom prst="rect">
            <a:avLst/>
          </a:prstGeom>
        </p:spPr>
      </p:pic>
    </p:spTree>
    <p:extLst>
      <p:ext uri="{BB962C8B-B14F-4D97-AF65-F5344CB8AC3E}">
        <p14:creationId xmlns:p14="http://schemas.microsoft.com/office/powerpoint/2010/main" val="220397195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entury Gothic" panose="020B0502020202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entury Gothic" panose="020B0502020202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entury Gothic" panose="020B0502020202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594187" y="753188"/>
            <a:ext cx="8980553" cy="1475013"/>
          </a:xfrm>
        </p:spPr>
        <p:txBody>
          <a:bodyPr>
            <a:normAutofit fontScale="90000"/>
          </a:bodyPr>
          <a:lstStyle/>
          <a:p>
            <a:r>
              <a:rPr lang="en-US" dirty="0"/>
              <a:t>Toward an Active Indiana: </a:t>
            </a:r>
            <a:r>
              <a:rPr lang="en-US" dirty="0" smtClean="0"/>
              <a:t/>
            </a:r>
            <a:br>
              <a:rPr lang="en-US" dirty="0" smtClean="0"/>
            </a:br>
            <a:r>
              <a:rPr lang="en-US" sz="3100" dirty="0" smtClean="0"/>
              <a:t>Walking </a:t>
            </a:r>
            <a:r>
              <a:rPr lang="en-US" sz="3100" dirty="0"/>
              <a:t>and Bicycling in the Hoosier State</a:t>
            </a:r>
          </a:p>
        </p:txBody>
      </p:sp>
      <p:sp>
        <p:nvSpPr>
          <p:cNvPr id="8" name="Subtitle 7"/>
          <p:cNvSpPr>
            <a:spLocks noGrp="1"/>
          </p:cNvSpPr>
          <p:nvPr>
            <p:ph type="subTitle" idx="1"/>
          </p:nvPr>
        </p:nvSpPr>
        <p:spPr>
          <a:xfrm>
            <a:off x="581194" y="2495445"/>
            <a:ext cx="10993546" cy="491595"/>
          </a:xfrm>
        </p:spPr>
        <p:txBody>
          <a:bodyPr/>
          <a:lstStyle/>
          <a:p>
            <a:r>
              <a:rPr lang="en-US" dirty="0" smtClean="0"/>
              <a:t>2018 Indiana </a:t>
            </a:r>
            <a:r>
              <a:rPr lang="en-US" dirty="0" err="1" smtClean="0"/>
              <a:t>mpo</a:t>
            </a:r>
            <a:r>
              <a:rPr lang="en-US" dirty="0" smtClean="0"/>
              <a:t> conference | September 26, 2018</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0346" y="3443983"/>
            <a:ext cx="3554394" cy="2372171"/>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7188" y="3457210"/>
            <a:ext cx="3593463" cy="2395642"/>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1191" y="3457210"/>
            <a:ext cx="3273136" cy="2358944"/>
          </a:xfrm>
          <a:prstGeom prst="rect">
            <a:avLst/>
          </a:prstGeom>
        </p:spPr>
      </p:pic>
      <p:pic>
        <p:nvPicPr>
          <p:cNvPr id="11" name="Picture 10"/>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29692" y="661647"/>
            <a:ext cx="1658096" cy="1658096"/>
          </a:xfrm>
          <a:prstGeom prst="rect">
            <a:avLst/>
          </a:prstGeom>
        </p:spPr>
      </p:pic>
    </p:spTree>
    <p:extLst>
      <p:ext uri="{BB962C8B-B14F-4D97-AF65-F5344CB8AC3E}">
        <p14:creationId xmlns:p14="http://schemas.microsoft.com/office/powerpoint/2010/main" val="273222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4588" y="2032966"/>
            <a:ext cx="4151786" cy="4592750"/>
          </a:xfrm>
          <a:prstGeom prst="rect">
            <a:avLst/>
          </a:prstGeom>
        </p:spPr>
      </p:pic>
      <p:sp>
        <p:nvSpPr>
          <p:cNvPr id="2" name="Title 1"/>
          <p:cNvSpPr>
            <a:spLocks noGrp="1"/>
          </p:cNvSpPr>
          <p:nvPr>
            <p:ph type="title"/>
          </p:nvPr>
        </p:nvSpPr>
        <p:spPr/>
        <p:txBody>
          <a:bodyPr/>
          <a:lstStyle/>
          <a:p>
            <a:r>
              <a:rPr lang="en-US" dirty="0" smtClean="0"/>
              <a:t>Tourism, recreation and economic benefits</a:t>
            </a:r>
            <a:endParaRPr lang="en-US" dirty="0"/>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729175" y="2979307"/>
            <a:ext cx="4592750" cy="2700068"/>
          </a:xfrm>
          <a:prstGeom prst="rect">
            <a:avLst/>
          </a:prstGeom>
        </p:spPr>
      </p:pic>
      <p:pic>
        <p:nvPicPr>
          <p:cNvPr id="10" name="Picture 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90604" y="2035833"/>
            <a:ext cx="4299238" cy="3843947"/>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5894" y="2138062"/>
            <a:ext cx="2322581" cy="845801"/>
          </a:xfrm>
          <a:prstGeom prst="rect">
            <a:avLst/>
          </a:prstGeom>
        </p:spPr>
      </p:pic>
      <p:sp>
        <p:nvSpPr>
          <p:cNvPr id="7" name="Rectangle 6"/>
          <p:cNvSpPr/>
          <p:nvPr/>
        </p:nvSpPr>
        <p:spPr>
          <a:xfrm>
            <a:off x="434588" y="4121844"/>
            <a:ext cx="11213948" cy="1107996"/>
          </a:xfrm>
          <a:prstGeom prst="rect">
            <a:avLst/>
          </a:prstGeom>
          <a:solidFill>
            <a:schemeClr val="bg1">
              <a:alpha val="65000"/>
            </a:schemeClr>
          </a:solidFill>
        </p:spPr>
        <p:txBody>
          <a:bodyPr wrap="square">
            <a:spAutoFit/>
          </a:bodyPr>
          <a:lstStyle/>
          <a:p>
            <a:r>
              <a:rPr lang="en-US" i="1" dirty="0"/>
              <a:t>Community/Quality of Life – The Project requires a significant number of employees. </a:t>
            </a:r>
            <a:r>
              <a:rPr lang="en-US" sz="2400" b="1" i="1" dirty="0"/>
              <a:t>We want </a:t>
            </a:r>
            <a:r>
              <a:rPr lang="en-US" sz="2400" b="1" i="1" dirty="0" smtClean="0"/>
              <a:t>to invest </a:t>
            </a:r>
            <a:r>
              <a:rPr lang="en-US" sz="2400" b="1" i="1" dirty="0"/>
              <a:t>in a community where our employees will enjoy living, recreational opportunities</a:t>
            </a:r>
            <a:r>
              <a:rPr lang="en-US" i="1" dirty="0"/>
              <a:t>, </a:t>
            </a:r>
            <a:r>
              <a:rPr lang="en-US" i="1" dirty="0" smtClean="0"/>
              <a:t>educational opportunities</a:t>
            </a:r>
            <a:r>
              <a:rPr lang="en-US" i="1" dirty="0"/>
              <a:t>, and an overall high quality of life. Tell us what is unique about your community.</a:t>
            </a:r>
          </a:p>
        </p:txBody>
      </p:sp>
    </p:spTree>
    <p:extLst>
      <p:ext uri="{BB962C8B-B14F-4D97-AF65-F5344CB8AC3E}">
        <p14:creationId xmlns:p14="http://schemas.microsoft.com/office/powerpoint/2010/main" val="241434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“just enough” isn’t good enough</a:t>
            </a:r>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21266189">
            <a:off x="872147" y="4186811"/>
            <a:ext cx="3290650" cy="2467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318109">
            <a:off x="4663901" y="4012769"/>
            <a:ext cx="3666394" cy="2467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279271">
            <a:off x="262574" y="2279963"/>
            <a:ext cx="3604029" cy="2418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1379727">
            <a:off x="3529915" y="1855275"/>
            <a:ext cx="3604029" cy="2345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32658">
            <a:off x="7969055" y="2032518"/>
            <a:ext cx="3175279" cy="2381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8719514" y="5428879"/>
            <a:ext cx="3227165" cy="430887"/>
          </a:xfrm>
          <a:prstGeom prst="rect">
            <a:avLst/>
          </a:prstGeom>
          <a:noFill/>
        </p:spPr>
        <p:txBody>
          <a:bodyPr wrap="none" rtlCol="0">
            <a:spAutoFit/>
          </a:bodyPr>
          <a:lstStyle/>
          <a:p>
            <a:r>
              <a:rPr lang="en-US" sz="1100" dirty="0" smtClean="0"/>
              <a:t>Lafayette Avenue in North Terre Haute/Terre Haute</a:t>
            </a:r>
          </a:p>
          <a:p>
            <a:r>
              <a:rPr lang="en-US" sz="1100" dirty="0" smtClean="0"/>
              <a:t>Credit: Jane Santucci</a:t>
            </a:r>
            <a:endParaRPr lang="en-US" sz="1100" dirty="0"/>
          </a:p>
        </p:txBody>
      </p:sp>
    </p:spTree>
    <p:extLst>
      <p:ext uri="{BB962C8B-B14F-4D97-AF65-F5344CB8AC3E}">
        <p14:creationId xmlns:p14="http://schemas.microsoft.com/office/powerpoint/2010/main" val="49846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this map represent?</a:t>
            </a:r>
            <a:endParaRPr lang="en-US" dirty="0"/>
          </a:p>
        </p:txBody>
      </p:sp>
      <p:pic>
        <p:nvPicPr>
          <p:cNvPr id="4" name="Picture 3"/>
          <p:cNvPicPr>
            <a:picLocks noChangeAspect="1"/>
          </p:cNvPicPr>
          <p:nvPr/>
        </p:nvPicPr>
        <p:blipFill>
          <a:blip r:embed="rId2"/>
          <a:stretch>
            <a:fillRect/>
          </a:stretch>
        </p:blipFill>
        <p:spPr>
          <a:xfrm>
            <a:off x="2123177" y="2026039"/>
            <a:ext cx="7945647" cy="4538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88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177" y="2026039"/>
            <a:ext cx="7945647" cy="4538844"/>
          </a:xfrm>
          <a:prstGeom prst="rect">
            <a:avLst/>
          </a:prstGeom>
          <a:ln>
            <a:noFill/>
          </a:ln>
          <a:effectLst>
            <a:outerShdw blurRad="292100" dist="139700" dir="2700000" algn="tl" rotWithShape="0">
              <a:srgbClr val="333333">
                <a:alpha val="65000"/>
              </a:srgbClr>
            </a:outerShdw>
          </a:effectLst>
        </p:spPr>
      </p:pic>
      <p:sp>
        <p:nvSpPr>
          <p:cNvPr id="6" name="Freeform 5"/>
          <p:cNvSpPr/>
          <p:nvPr/>
        </p:nvSpPr>
        <p:spPr>
          <a:xfrm>
            <a:off x="392875" y="2194943"/>
            <a:ext cx="7374946" cy="4084128"/>
          </a:xfrm>
          <a:custGeom>
            <a:avLst/>
            <a:gdLst>
              <a:gd name="connsiteX0" fmla="*/ 5520267 w 5542845"/>
              <a:gd name="connsiteY0" fmla="*/ 2020711 h 2540000"/>
              <a:gd name="connsiteX1" fmla="*/ 5283200 w 5542845"/>
              <a:gd name="connsiteY1" fmla="*/ 0 h 2540000"/>
              <a:gd name="connsiteX2" fmla="*/ 0 w 5542845"/>
              <a:gd name="connsiteY2" fmla="*/ 11289 h 2540000"/>
              <a:gd name="connsiteX3" fmla="*/ 11289 w 5542845"/>
              <a:gd name="connsiteY3" fmla="*/ 1693333 h 2540000"/>
              <a:gd name="connsiteX4" fmla="*/ 4334934 w 5542845"/>
              <a:gd name="connsiteY4" fmla="*/ 2540000 h 2540000"/>
              <a:gd name="connsiteX5" fmla="*/ 5542845 w 5542845"/>
              <a:gd name="connsiteY5" fmla="*/ 2528711 h 2540000"/>
              <a:gd name="connsiteX6" fmla="*/ 5520267 w 5542845"/>
              <a:gd name="connsiteY6" fmla="*/ 2020711 h 2540000"/>
              <a:gd name="connsiteX0" fmla="*/ 6098237 w 6120815"/>
              <a:gd name="connsiteY0" fmla="*/ 2354478 h 2873767"/>
              <a:gd name="connsiteX1" fmla="*/ 5861170 w 6120815"/>
              <a:gd name="connsiteY1" fmla="*/ 333767 h 2873767"/>
              <a:gd name="connsiteX2" fmla="*/ 0 w 6120815"/>
              <a:gd name="connsiteY2" fmla="*/ 0 h 2873767"/>
              <a:gd name="connsiteX3" fmla="*/ 589259 w 6120815"/>
              <a:gd name="connsiteY3" fmla="*/ 2027100 h 2873767"/>
              <a:gd name="connsiteX4" fmla="*/ 4912904 w 6120815"/>
              <a:gd name="connsiteY4" fmla="*/ 2873767 h 2873767"/>
              <a:gd name="connsiteX5" fmla="*/ 6120815 w 6120815"/>
              <a:gd name="connsiteY5" fmla="*/ 2862478 h 2873767"/>
              <a:gd name="connsiteX6" fmla="*/ 6098237 w 6120815"/>
              <a:gd name="connsiteY6" fmla="*/ 2354478 h 2873767"/>
              <a:gd name="connsiteX0" fmla="*/ 6098237 w 6120815"/>
              <a:gd name="connsiteY0" fmla="*/ 2365767 h 2885056"/>
              <a:gd name="connsiteX1" fmla="*/ 2747034 w 6120815"/>
              <a:gd name="connsiteY1" fmla="*/ 0 h 2885056"/>
              <a:gd name="connsiteX2" fmla="*/ 0 w 6120815"/>
              <a:gd name="connsiteY2" fmla="*/ 11289 h 2885056"/>
              <a:gd name="connsiteX3" fmla="*/ 589259 w 6120815"/>
              <a:gd name="connsiteY3" fmla="*/ 2038389 h 2885056"/>
              <a:gd name="connsiteX4" fmla="*/ 4912904 w 6120815"/>
              <a:gd name="connsiteY4" fmla="*/ 2885056 h 2885056"/>
              <a:gd name="connsiteX5" fmla="*/ 6120815 w 6120815"/>
              <a:gd name="connsiteY5" fmla="*/ 2873767 h 2885056"/>
              <a:gd name="connsiteX6" fmla="*/ 6098237 w 6120815"/>
              <a:gd name="connsiteY6" fmla="*/ 2365767 h 2885056"/>
              <a:gd name="connsiteX0" fmla="*/ 6098237 w 6120815"/>
              <a:gd name="connsiteY0" fmla="*/ 2365767 h 4048344"/>
              <a:gd name="connsiteX1" fmla="*/ 2747034 w 6120815"/>
              <a:gd name="connsiteY1" fmla="*/ 0 h 4048344"/>
              <a:gd name="connsiteX2" fmla="*/ 0 w 6120815"/>
              <a:gd name="connsiteY2" fmla="*/ 11289 h 4048344"/>
              <a:gd name="connsiteX3" fmla="*/ 28543 w 6120815"/>
              <a:gd name="connsiteY3" fmla="*/ 4048344 h 4048344"/>
              <a:gd name="connsiteX4" fmla="*/ 4912904 w 6120815"/>
              <a:gd name="connsiteY4" fmla="*/ 2885056 h 4048344"/>
              <a:gd name="connsiteX5" fmla="*/ 6120815 w 6120815"/>
              <a:gd name="connsiteY5" fmla="*/ 2873767 h 4048344"/>
              <a:gd name="connsiteX6" fmla="*/ 6098237 w 6120815"/>
              <a:gd name="connsiteY6" fmla="*/ 2365767 h 4048344"/>
              <a:gd name="connsiteX0" fmla="*/ 6098237 w 6120815"/>
              <a:gd name="connsiteY0" fmla="*/ 2365767 h 4084128"/>
              <a:gd name="connsiteX1" fmla="*/ 2747034 w 6120815"/>
              <a:gd name="connsiteY1" fmla="*/ 0 h 4084128"/>
              <a:gd name="connsiteX2" fmla="*/ 0 w 6120815"/>
              <a:gd name="connsiteY2" fmla="*/ 11289 h 4084128"/>
              <a:gd name="connsiteX3" fmla="*/ 28543 w 6120815"/>
              <a:gd name="connsiteY3" fmla="*/ 4048344 h 4084128"/>
              <a:gd name="connsiteX4" fmla="*/ 2695915 w 6120815"/>
              <a:gd name="connsiteY4" fmla="*/ 4084128 h 4084128"/>
              <a:gd name="connsiteX5" fmla="*/ 6120815 w 6120815"/>
              <a:gd name="connsiteY5" fmla="*/ 2873767 h 4084128"/>
              <a:gd name="connsiteX6" fmla="*/ 6098237 w 6120815"/>
              <a:gd name="connsiteY6" fmla="*/ 2365767 h 4084128"/>
              <a:gd name="connsiteX0" fmla="*/ 6098237 w 7371645"/>
              <a:gd name="connsiteY0" fmla="*/ 2365767 h 4084128"/>
              <a:gd name="connsiteX1" fmla="*/ 2747034 w 7371645"/>
              <a:gd name="connsiteY1" fmla="*/ 0 h 4084128"/>
              <a:gd name="connsiteX2" fmla="*/ 0 w 7371645"/>
              <a:gd name="connsiteY2" fmla="*/ 11289 h 4084128"/>
              <a:gd name="connsiteX3" fmla="*/ 28543 w 7371645"/>
              <a:gd name="connsiteY3" fmla="*/ 4048344 h 4084128"/>
              <a:gd name="connsiteX4" fmla="*/ 2695915 w 7371645"/>
              <a:gd name="connsiteY4" fmla="*/ 4084128 h 4084128"/>
              <a:gd name="connsiteX5" fmla="*/ 7371645 w 7371645"/>
              <a:gd name="connsiteY5" fmla="*/ 2623601 h 4084128"/>
              <a:gd name="connsiteX6" fmla="*/ 6098237 w 7371645"/>
              <a:gd name="connsiteY6" fmla="*/ 2365767 h 4084128"/>
              <a:gd name="connsiteX0" fmla="*/ 7374946 w 7374946"/>
              <a:gd name="connsiteY0" fmla="*/ 1520378 h 4084128"/>
              <a:gd name="connsiteX1" fmla="*/ 2747034 w 7374946"/>
              <a:gd name="connsiteY1" fmla="*/ 0 h 4084128"/>
              <a:gd name="connsiteX2" fmla="*/ 0 w 7374946"/>
              <a:gd name="connsiteY2" fmla="*/ 11289 h 4084128"/>
              <a:gd name="connsiteX3" fmla="*/ 28543 w 7374946"/>
              <a:gd name="connsiteY3" fmla="*/ 4048344 h 4084128"/>
              <a:gd name="connsiteX4" fmla="*/ 2695915 w 7374946"/>
              <a:gd name="connsiteY4" fmla="*/ 4084128 h 4084128"/>
              <a:gd name="connsiteX5" fmla="*/ 7371645 w 7374946"/>
              <a:gd name="connsiteY5" fmla="*/ 2623601 h 4084128"/>
              <a:gd name="connsiteX6" fmla="*/ 7374946 w 7374946"/>
              <a:gd name="connsiteY6" fmla="*/ 1520378 h 4084128"/>
              <a:gd name="connsiteX0" fmla="*/ 7374946 w 7374946"/>
              <a:gd name="connsiteY0" fmla="*/ 1520378 h 4084128"/>
              <a:gd name="connsiteX1" fmla="*/ 2747034 w 7374946"/>
              <a:gd name="connsiteY1" fmla="*/ 0 h 4084128"/>
              <a:gd name="connsiteX2" fmla="*/ 0 w 7374946"/>
              <a:gd name="connsiteY2" fmla="*/ 11289 h 4084128"/>
              <a:gd name="connsiteX3" fmla="*/ 2663 w 7374946"/>
              <a:gd name="connsiteY3" fmla="*/ 4074223 h 4084128"/>
              <a:gd name="connsiteX4" fmla="*/ 2695915 w 7374946"/>
              <a:gd name="connsiteY4" fmla="*/ 4084128 h 4084128"/>
              <a:gd name="connsiteX5" fmla="*/ 7371645 w 7374946"/>
              <a:gd name="connsiteY5" fmla="*/ 2623601 h 4084128"/>
              <a:gd name="connsiteX6" fmla="*/ 7374946 w 7374946"/>
              <a:gd name="connsiteY6" fmla="*/ 1520378 h 408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4946" h="4084128">
                <a:moveTo>
                  <a:pt x="7374946" y="1520378"/>
                </a:moveTo>
                <a:lnTo>
                  <a:pt x="2747034" y="0"/>
                </a:lnTo>
                <a:lnTo>
                  <a:pt x="0" y="11289"/>
                </a:lnTo>
                <a:cubicBezTo>
                  <a:pt x="888" y="1365600"/>
                  <a:pt x="1775" y="2719912"/>
                  <a:pt x="2663" y="4074223"/>
                </a:cubicBezTo>
                <a:lnTo>
                  <a:pt x="2695915" y="4084128"/>
                </a:lnTo>
                <a:lnTo>
                  <a:pt x="7371645" y="2623601"/>
                </a:lnTo>
                <a:cubicBezTo>
                  <a:pt x="7372745" y="2255860"/>
                  <a:pt x="7373846" y="1888119"/>
                  <a:pt x="7374946" y="1520378"/>
                </a:cubicBezTo>
                <a:close/>
              </a:path>
            </a:pathLst>
          </a:cu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Pedestrian fatalities (2005-14)</a:t>
            </a:r>
            <a:endParaRPr lang="en-US" dirty="0"/>
          </a:p>
        </p:txBody>
      </p:sp>
      <p:pic>
        <p:nvPicPr>
          <p:cNvPr id="3" name="Picture 2"/>
          <p:cNvPicPr>
            <a:picLocks noChangeAspect="1"/>
          </p:cNvPicPr>
          <p:nvPr/>
        </p:nvPicPr>
        <p:blipFill>
          <a:blip r:embed="rId3"/>
          <a:stretch>
            <a:fillRect/>
          </a:stretch>
        </p:blipFill>
        <p:spPr>
          <a:xfrm>
            <a:off x="418214" y="2199415"/>
            <a:ext cx="2728584" cy="408892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090913" y="3691467"/>
            <a:ext cx="655608" cy="1104819"/>
          </a:xfrm>
          <a:prstGeom prst="rect">
            <a:avLst/>
          </a:prstGeom>
          <a:noFill/>
          <a:ln w="44450">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23177" y="6550215"/>
            <a:ext cx="8233250" cy="230832"/>
          </a:xfrm>
          <a:prstGeom prst="rect">
            <a:avLst/>
          </a:prstGeom>
        </p:spPr>
        <p:txBody>
          <a:bodyPr wrap="square">
            <a:spAutoFit/>
          </a:bodyPr>
          <a:lstStyle/>
          <a:p>
            <a:r>
              <a:rPr lang="en-US" sz="900" dirty="0" smtClean="0"/>
              <a:t>Source: National Complete Streets Coalition, via the Fatality </a:t>
            </a:r>
            <a:r>
              <a:rPr lang="en-US" sz="900" dirty="0"/>
              <a:t>Analysis Reporting </a:t>
            </a:r>
            <a:r>
              <a:rPr lang="en-US" sz="900" dirty="0" smtClean="0"/>
              <a:t>System </a:t>
            </a:r>
            <a:r>
              <a:rPr lang="en-US" sz="900" dirty="0"/>
              <a:t>provided by the National Highway Transportation Safety </a:t>
            </a:r>
            <a:r>
              <a:rPr lang="en-US" sz="900" dirty="0" smtClean="0"/>
              <a:t>Administration.</a:t>
            </a:r>
            <a:endParaRPr lang="en-US" sz="900" dirty="0"/>
          </a:p>
        </p:txBody>
      </p:sp>
    </p:spTree>
    <p:extLst>
      <p:ext uri="{BB962C8B-B14F-4D97-AF65-F5344CB8AC3E}">
        <p14:creationId xmlns:p14="http://schemas.microsoft.com/office/powerpoint/2010/main" val="7828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safety, safety</a:t>
            </a:r>
            <a:endParaRPr lang="en-US" dirty="0"/>
          </a:p>
        </p:txBody>
      </p:sp>
      <p:pic>
        <p:nvPicPr>
          <p:cNvPr id="3" name="Picture 2"/>
          <p:cNvPicPr>
            <a:picLocks noChangeAspect="1"/>
          </p:cNvPicPr>
          <p:nvPr/>
        </p:nvPicPr>
        <p:blipFill>
          <a:blip r:embed="rId2"/>
          <a:stretch>
            <a:fillRect/>
          </a:stretch>
        </p:blipFill>
        <p:spPr>
          <a:xfrm>
            <a:off x="453337" y="2087591"/>
            <a:ext cx="2488272" cy="3213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3678627" y="1975448"/>
            <a:ext cx="3357460" cy="472026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7660256" y="1975449"/>
            <a:ext cx="4105023" cy="379543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678627" y="3955626"/>
            <a:ext cx="3357460" cy="169333"/>
          </a:xfrm>
          <a:prstGeom prst="rect">
            <a:avLst/>
          </a:prstGeom>
          <a:noFill/>
          <a:ln w="44450">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60255" y="4778586"/>
            <a:ext cx="3658545" cy="152401"/>
          </a:xfrm>
          <a:prstGeom prst="rect">
            <a:avLst/>
          </a:prstGeom>
          <a:noFill/>
          <a:ln w="44450">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74658007"/>
              </p:ext>
            </p:extLst>
          </p:nvPr>
        </p:nvGraphicFramePr>
        <p:xfrm>
          <a:off x="581192" y="1979271"/>
          <a:ext cx="11029616" cy="3811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r>
              <a:rPr lang="en-US" sz="3600" dirty="0" smtClean="0"/>
              <a:t>Project overview</a:t>
            </a:r>
            <a:endParaRPr lang="en-US" sz="3600" dirty="0"/>
          </a:p>
        </p:txBody>
      </p:sp>
    </p:spTree>
    <p:extLst>
      <p:ext uri="{BB962C8B-B14F-4D97-AF65-F5344CB8AC3E}">
        <p14:creationId xmlns:p14="http://schemas.microsoft.com/office/powerpoint/2010/main" val="356797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471" y="2408332"/>
            <a:ext cx="3185735" cy="211386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371" y="2122803"/>
            <a:ext cx="2718227" cy="396243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017729" y="2451926"/>
            <a:ext cx="3046508" cy="228488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3600" dirty="0" smtClean="0"/>
              <a:t>Understanding</a:t>
            </a:r>
            <a:r>
              <a:rPr lang="en-US" sz="3600" baseline="0" dirty="0" smtClean="0"/>
              <a:t> major trends</a:t>
            </a:r>
            <a:endParaRPr lang="en-US" sz="3600" dirty="0"/>
          </a:p>
        </p:txBody>
      </p:sp>
      <p:sp>
        <p:nvSpPr>
          <p:cNvPr id="4" name="TextBox 3"/>
          <p:cNvSpPr txBox="1"/>
          <p:nvPr/>
        </p:nvSpPr>
        <p:spPr>
          <a:xfrm>
            <a:off x="2312396" y="2266760"/>
            <a:ext cx="876202" cy="369332"/>
          </a:xfrm>
          <a:prstGeom prst="rect">
            <a:avLst/>
          </a:prstGeom>
          <a:solidFill>
            <a:schemeClr val="bg1">
              <a:alpha val="80000"/>
            </a:schemeClr>
          </a:solidFill>
        </p:spPr>
        <p:txBody>
          <a:bodyPr wrap="none" rtlCol="0">
            <a:spAutoFit/>
          </a:bodyPr>
          <a:lstStyle/>
          <a:p>
            <a:r>
              <a:rPr lang="en-US" dirty="0" smtClean="0"/>
              <a:t>Policies</a:t>
            </a:r>
            <a:endParaRPr lang="en-US" dirty="0"/>
          </a:p>
        </p:txBody>
      </p:sp>
      <p:sp>
        <p:nvSpPr>
          <p:cNvPr id="7" name="TextBox 6"/>
          <p:cNvSpPr txBox="1"/>
          <p:nvPr/>
        </p:nvSpPr>
        <p:spPr>
          <a:xfrm>
            <a:off x="3574471" y="2636092"/>
            <a:ext cx="2589107" cy="369332"/>
          </a:xfrm>
          <a:prstGeom prst="rect">
            <a:avLst/>
          </a:prstGeom>
          <a:solidFill>
            <a:schemeClr val="bg1">
              <a:alpha val="70000"/>
            </a:schemeClr>
          </a:solidFill>
        </p:spPr>
        <p:txBody>
          <a:bodyPr wrap="none" rtlCol="0">
            <a:spAutoFit/>
          </a:bodyPr>
          <a:lstStyle/>
          <a:p>
            <a:r>
              <a:rPr lang="en-US" dirty="0" smtClean="0"/>
              <a:t>Growth and development</a:t>
            </a:r>
            <a:endParaRPr lang="en-US" dirty="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2150" y="4686147"/>
            <a:ext cx="2602264" cy="173501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91939" y="4368478"/>
            <a:ext cx="2710841" cy="11408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1331" y="2212966"/>
            <a:ext cx="2317230" cy="173792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429946" y="2294017"/>
            <a:ext cx="3185231" cy="369332"/>
          </a:xfrm>
          <a:prstGeom prst="rect">
            <a:avLst/>
          </a:prstGeom>
          <a:solidFill>
            <a:schemeClr val="bg1">
              <a:alpha val="70000"/>
            </a:schemeClr>
          </a:solidFill>
        </p:spPr>
        <p:txBody>
          <a:bodyPr wrap="none" rtlCol="0">
            <a:spAutoFit/>
          </a:bodyPr>
          <a:lstStyle/>
          <a:p>
            <a:r>
              <a:rPr lang="en-US" dirty="0" smtClean="0"/>
              <a:t>New and emerging technologies</a:t>
            </a:r>
            <a:endParaRPr lang="en-US" dirty="0"/>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3146" y="4821095"/>
            <a:ext cx="2900428" cy="193170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132187" y="4917869"/>
            <a:ext cx="1982594" cy="369332"/>
          </a:xfrm>
          <a:prstGeom prst="rect">
            <a:avLst/>
          </a:prstGeom>
          <a:solidFill>
            <a:schemeClr val="bg1">
              <a:alpha val="70000"/>
            </a:schemeClr>
          </a:solidFill>
        </p:spPr>
        <p:txBody>
          <a:bodyPr wrap="none" rtlCol="0">
            <a:spAutoFit/>
          </a:bodyPr>
          <a:lstStyle/>
          <a:p>
            <a:r>
              <a:rPr lang="en-US" dirty="0" smtClean="0"/>
              <a:t>Demographic shifts</a:t>
            </a:r>
            <a:endParaRPr lang="en-US" dirty="0"/>
          </a:p>
        </p:txBody>
      </p:sp>
    </p:spTree>
    <p:extLst>
      <p:ext uri="{BB962C8B-B14F-4D97-AF65-F5344CB8AC3E}">
        <p14:creationId xmlns:p14="http://schemas.microsoft.com/office/powerpoint/2010/main" val="193005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Grp="1" noChangeAspect="1"/>
          </p:cNvPicPr>
          <p:nvPr>
            <p:ph sz="quarter" idx="4294967295"/>
          </p:nvPr>
        </p:nvPicPr>
        <p:blipFill>
          <a:blip r:embed="rId2" cstate="print">
            <a:extLst>
              <a:ext uri="{28A0092B-C50C-407E-A947-70E740481C1C}">
                <a14:useLocalDpi xmlns:a14="http://schemas.microsoft.com/office/drawing/2010/main"/>
              </a:ext>
            </a:extLst>
          </a:blip>
          <a:stretch>
            <a:fillRect/>
          </a:stretch>
        </p:blipFill>
        <p:spPr>
          <a:xfrm>
            <a:off x="3081867" y="2219485"/>
            <a:ext cx="3284333" cy="4259371"/>
          </a:xfrm>
          <a:prstGeom prst="rect">
            <a:avLst/>
          </a:prstGeom>
        </p:spPr>
      </p:pic>
      <p:sp>
        <p:nvSpPr>
          <p:cNvPr id="2" name="Title 1"/>
          <p:cNvSpPr>
            <a:spLocks noGrp="1"/>
          </p:cNvSpPr>
          <p:nvPr>
            <p:ph type="title"/>
          </p:nvPr>
        </p:nvSpPr>
        <p:spPr/>
        <p:txBody>
          <a:bodyPr>
            <a:normAutofit/>
          </a:bodyPr>
          <a:lstStyle/>
          <a:p>
            <a:r>
              <a:rPr lang="en-US" sz="3600" dirty="0" smtClean="0"/>
              <a:t>developing a statewide network</a:t>
            </a:r>
            <a:endParaRPr lang="en-US" sz="3600"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6764" y="2219485"/>
            <a:ext cx="2645103" cy="425937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48801" y="5875755"/>
            <a:ext cx="2533066" cy="369332"/>
          </a:xfrm>
          <a:prstGeom prst="rect">
            <a:avLst/>
          </a:prstGeom>
          <a:solidFill>
            <a:schemeClr val="tx1">
              <a:alpha val="80000"/>
            </a:schemeClr>
          </a:solidFill>
        </p:spPr>
        <p:txBody>
          <a:bodyPr wrap="none" rtlCol="0">
            <a:spAutoFit/>
          </a:bodyPr>
          <a:lstStyle/>
          <a:p>
            <a:r>
              <a:rPr lang="en-US" dirty="0" smtClean="0">
                <a:solidFill>
                  <a:schemeClr val="bg1"/>
                </a:solidFill>
              </a:rPr>
              <a:t>Existing bicycle suitability</a:t>
            </a:r>
            <a:endParaRPr lang="en-US" dirty="0">
              <a:solidFill>
                <a:schemeClr val="bg1"/>
              </a:solidFill>
            </a:endParaRPr>
          </a:p>
        </p:txBody>
      </p:sp>
      <p:sp>
        <p:nvSpPr>
          <p:cNvPr id="11" name="TextBox 10"/>
          <p:cNvSpPr txBox="1"/>
          <p:nvPr/>
        </p:nvSpPr>
        <p:spPr>
          <a:xfrm>
            <a:off x="3900066" y="5875755"/>
            <a:ext cx="2331279" cy="369332"/>
          </a:xfrm>
          <a:prstGeom prst="rect">
            <a:avLst/>
          </a:prstGeom>
          <a:solidFill>
            <a:schemeClr val="tx1">
              <a:alpha val="80000"/>
            </a:schemeClr>
          </a:solidFill>
        </p:spPr>
        <p:txBody>
          <a:bodyPr wrap="none" rtlCol="0">
            <a:spAutoFit/>
          </a:bodyPr>
          <a:lstStyle/>
          <a:p>
            <a:r>
              <a:rPr lang="en-US" dirty="0" smtClean="0">
                <a:solidFill>
                  <a:schemeClr val="bg1"/>
                </a:solidFill>
              </a:rPr>
              <a:t>Trail recommendations</a:t>
            </a:r>
            <a:endParaRPr lang="en-US" dirty="0">
              <a:solidFill>
                <a:schemeClr val="bg1"/>
              </a:solidFill>
            </a:endParaRPr>
          </a:p>
        </p:txBody>
      </p:sp>
      <p:pic>
        <p:nvPicPr>
          <p:cNvPr id="3" name="Picture 2"/>
          <p:cNvPicPr>
            <a:picLocks noChangeAspect="1"/>
          </p:cNvPicPr>
          <p:nvPr/>
        </p:nvPicPr>
        <p:blipFill>
          <a:blip r:embed="rId4"/>
          <a:stretch>
            <a:fillRect/>
          </a:stretch>
        </p:blipFill>
        <p:spPr>
          <a:xfrm>
            <a:off x="6575571" y="2377046"/>
            <a:ext cx="4580110" cy="3490084"/>
          </a:xfrm>
          <a:prstGeom prst="rect">
            <a:avLst/>
          </a:prstGeom>
        </p:spPr>
      </p:pic>
      <p:sp>
        <p:nvSpPr>
          <p:cNvPr id="12" name="TextBox 11"/>
          <p:cNvSpPr txBox="1"/>
          <p:nvPr/>
        </p:nvSpPr>
        <p:spPr>
          <a:xfrm>
            <a:off x="9553580" y="4883462"/>
            <a:ext cx="2085636" cy="369332"/>
          </a:xfrm>
          <a:prstGeom prst="rect">
            <a:avLst/>
          </a:prstGeom>
          <a:solidFill>
            <a:schemeClr val="tx1">
              <a:alpha val="80000"/>
            </a:schemeClr>
          </a:solidFill>
        </p:spPr>
        <p:txBody>
          <a:bodyPr wrap="none" rtlCol="0">
            <a:spAutoFit/>
          </a:bodyPr>
          <a:lstStyle/>
          <a:p>
            <a:r>
              <a:rPr lang="en-US" dirty="0" smtClean="0">
                <a:solidFill>
                  <a:schemeClr val="bg1"/>
                </a:solidFill>
              </a:rPr>
              <a:t>Agency partner data</a:t>
            </a:r>
            <a:endParaRPr lang="en-US" dirty="0">
              <a:solidFill>
                <a:schemeClr val="bg1"/>
              </a:solidFill>
            </a:endParaRPr>
          </a:p>
        </p:txBody>
      </p:sp>
      <p:sp>
        <p:nvSpPr>
          <p:cNvPr id="13" name="TextBox 12"/>
          <p:cNvSpPr txBox="1"/>
          <p:nvPr/>
        </p:nvSpPr>
        <p:spPr>
          <a:xfrm>
            <a:off x="6575570" y="6390529"/>
            <a:ext cx="2823209" cy="230832"/>
          </a:xfrm>
          <a:prstGeom prst="rect">
            <a:avLst/>
          </a:prstGeom>
          <a:noFill/>
        </p:spPr>
        <p:txBody>
          <a:bodyPr wrap="none" rtlCol="0">
            <a:spAutoFit/>
          </a:bodyPr>
          <a:lstStyle/>
          <a:p>
            <a:r>
              <a:rPr lang="en-US" sz="900" dirty="0">
                <a:solidFill>
                  <a:schemeClr val="bg2">
                    <a:lumMod val="50000"/>
                  </a:schemeClr>
                </a:solidFill>
              </a:rPr>
              <a:t>Evansville Bicycle &amp; Pedestrian Connectivity Master Plan</a:t>
            </a:r>
          </a:p>
        </p:txBody>
      </p:sp>
    </p:spTree>
    <p:extLst>
      <p:ext uri="{BB962C8B-B14F-4D97-AF65-F5344CB8AC3E}">
        <p14:creationId xmlns:p14="http://schemas.microsoft.com/office/powerpoint/2010/main" val="303479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developing a statewide network</a:t>
            </a:r>
            <a:endParaRPr lang="en-US" sz="36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3978" y="1820158"/>
            <a:ext cx="7412457" cy="40471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352" y="1942078"/>
            <a:ext cx="3171464" cy="455406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292514" y="5867344"/>
            <a:ext cx="2322302" cy="369332"/>
          </a:xfrm>
          <a:prstGeom prst="rect">
            <a:avLst/>
          </a:prstGeom>
          <a:solidFill>
            <a:schemeClr val="tx1">
              <a:alpha val="80000"/>
            </a:schemeClr>
          </a:solidFill>
        </p:spPr>
        <p:txBody>
          <a:bodyPr wrap="none" rtlCol="0">
            <a:spAutoFit/>
          </a:bodyPr>
          <a:lstStyle/>
          <a:p>
            <a:r>
              <a:rPr lang="en-US" dirty="0" err="1" smtClean="0">
                <a:solidFill>
                  <a:schemeClr val="bg1"/>
                </a:solidFill>
              </a:rPr>
              <a:t>Strava</a:t>
            </a:r>
            <a:r>
              <a:rPr lang="en-US" dirty="0" smtClean="0">
                <a:solidFill>
                  <a:schemeClr val="bg1"/>
                </a:solidFill>
              </a:rPr>
              <a:t> activity </a:t>
            </a:r>
            <a:r>
              <a:rPr lang="en-US" dirty="0" err="1" smtClean="0">
                <a:solidFill>
                  <a:schemeClr val="bg1"/>
                </a:solidFill>
              </a:rPr>
              <a:t>heatmap</a:t>
            </a:r>
            <a:endParaRPr lang="en-US" dirty="0">
              <a:solidFill>
                <a:schemeClr val="bg1"/>
              </a:solidFill>
            </a:endParaRPr>
          </a:p>
        </p:txBody>
      </p:sp>
      <p:sp>
        <p:nvSpPr>
          <p:cNvPr id="9" name="TextBox 8"/>
          <p:cNvSpPr txBox="1"/>
          <p:nvPr/>
        </p:nvSpPr>
        <p:spPr>
          <a:xfrm>
            <a:off x="7959017" y="3422318"/>
            <a:ext cx="3917419" cy="369332"/>
          </a:xfrm>
          <a:prstGeom prst="rect">
            <a:avLst/>
          </a:prstGeom>
          <a:solidFill>
            <a:schemeClr val="tx1">
              <a:alpha val="80000"/>
            </a:schemeClr>
          </a:solidFill>
        </p:spPr>
        <p:txBody>
          <a:bodyPr wrap="none" rtlCol="0">
            <a:spAutoFit/>
          </a:bodyPr>
          <a:lstStyle/>
          <a:p>
            <a:r>
              <a:rPr lang="en-US" dirty="0" smtClean="0">
                <a:solidFill>
                  <a:schemeClr val="bg1"/>
                </a:solidFill>
              </a:rPr>
              <a:t>Example demand analysis from Alabama.</a:t>
            </a:r>
            <a:endParaRPr lang="en-US" dirty="0">
              <a:solidFill>
                <a:schemeClr val="bg1"/>
              </a:solidFill>
            </a:endParaRPr>
          </a:p>
        </p:txBody>
      </p:sp>
    </p:spTree>
    <p:extLst>
      <p:ext uri="{BB962C8B-B14F-4D97-AF65-F5344CB8AC3E}">
        <p14:creationId xmlns:p14="http://schemas.microsoft.com/office/powerpoint/2010/main" val="28230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151727" y="4011806"/>
            <a:ext cx="2540048" cy="2582708"/>
            <a:chOff x="4366125" y="3982657"/>
            <a:chExt cx="2540048" cy="2582708"/>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6126" y="3982657"/>
              <a:ext cx="2540047" cy="190503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366125" y="5980590"/>
              <a:ext cx="2540047" cy="584775"/>
            </a:xfrm>
            <a:prstGeom prst="rect">
              <a:avLst/>
            </a:prstGeom>
            <a:noFill/>
          </p:spPr>
          <p:txBody>
            <a:bodyPr wrap="square" rtlCol="0">
              <a:spAutoFit/>
            </a:bodyPr>
            <a:lstStyle/>
            <a:p>
              <a:r>
                <a:rPr lang="en-US" sz="1600" dirty="0" smtClean="0"/>
                <a:t>Priority connections and networks.</a:t>
              </a:r>
              <a:endParaRPr lang="en-US" sz="1600" dirty="0"/>
            </a:p>
          </p:txBody>
        </p:sp>
      </p:grpSp>
      <p:sp>
        <p:nvSpPr>
          <p:cNvPr id="2" name="Title 1"/>
          <p:cNvSpPr>
            <a:spLocks noGrp="1"/>
          </p:cNvSpPr>
          <p:nvPr>
            <p:ph type="title"/>
          </p:nvPr>
        </p:nvSpPr>
        <p:spPr/>
        <p:txBody>
          <a:bodyPr>
            <a:normAutofit/>
          </a:bodyPr>
          <a:lstStyle/>
          <a:p>
            <a:r>
              <a:rPr lang="en-US" sz="3600" dirty="0" smtClean="0"/>
              <a:t>Moving Indiana forward</a:t>
            </a:r>
            <a:endParaRPr lang="en-US" sz="3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780" y="1956122"/>
            <a:ext cx="3284028" cy="3814758"/>
          </a:xfrm>
          <a:prstGeom prst="rect">
            <a:avLst/>
          </a:prstGeom>
          <a:ln>
            <a:noFill/>
          </a:ln>
          <a:effectLst>
            <a:outerShdw blurRad="292100" dist="139700" dir="2700000" algn="tl" rotWithShape="0">
              <a:srgbClr val="333333">
                <a:alpha val="65000"/>
              </a:srgbClr>
            </a:outerShdw>
          </a:effectLst>
        </p:spPr>
      </p:pic>
      <p:sp>
        <p:nvSpPr>
          <p:cNvPr id="7" name="AutoShape 2" descr="Image result for light bulb dollar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8271898" y="6287097"/>
            <a:ext cx="2566728" cy="338554"/>
          </a:xfrm>
          <a:prstGeom prst="rect">
            <a:avLst/>
          </a:prstGeom>
          <a:noFill/>
        </p:spPr>
        <p:txBody>
          <a:bodyPr wrap="none" rtlCol="0">
            <a:spAutoFit/>
          </a:bodyPr>
          <a:lstStyle/>
          <a:p>
            <a:r>
              <a:rPr lang="en-US" sz="1600" dirty="0" smtClean="0"/>
              <a:t>Improved rating </a:t>
            </a:r>
            <a:r>
              <a:rPr lang="en-US" sz="1600" i="1" dirty="0" smtClean="0"/>
              <a:t>and</a:t>
            </a:r>
            <a:r>
              <a:rPr lang="en-US" sz="1600" dirty="0" smtClean="0"/>
              <a:t> ranking.</a:t>
            </a:r>
            <a:endParaRPr lang="en-US" sz="1600" dirty="0"/>
          </a:p>
        </p:txBody>
      </p:sp>
      <p:grpSp>
        <p:nvGrpSpPr>
          <p:cNvPr id="10" name="Group 9"/>
          <p:cNvGrpSpPr/>
          <p:nvPr/>
        </p:nvGrpSpPr>
        <p:grpSpPr>
          <a:xfrm>
            <a:off x="4335605" y="2049175"/>
            <a:ext cx="1031603" cy="1593192"/>
            <a:chOff x="581192" y="2268637"/>
            <a:chExt cx="1232033" cy="2239701"/>
          </a:xfrm>
        </p:grpSpPr>
        <p:pic>
          <p:nvPicPr>
            <p:cNvPr id="8" name="Picture 7"/>
            <p:cNvPicPr>
              <a:picLocks noChangeAspect="1"/>
            </p:cNvPicPr>
            <p:nvPr/>
          </p:nvPicPr>
          <p:blipFill>
            <a:blip r:embed="rId4" cstate="screen">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1192" y="2268637"/>
              <a:ext cx="1232033" cy="2239701"/>
            </a:xfrm>
            <a:prstGeom prst="rect">
              <a:avLst/>
            </a:prstGeom>
          </p:spPr>
        </p:pic>
        <p:sp>
          <p:nvSpPr>
            <p:cNvPr id="9" name="TextBox 8"/>
            <p:cNvSpPr txBox="1"/>
            <p:nvPr/>
          </p:nvSpPr>
          <p:spPr>
            <a:xfrm>
              <a:off x="795938" y="2361536"/>
              <a:ext cx="802538" cy="1427814"/>
            </a:xfrm>
            <a:prstGeom prst="rect">
              <a:avLst/>
            </a:prstGeom>
            <a:noFill/>
          </p:spPr>
          <p:txBody>
            <a:bodyPr wrap="none" rtlCol="0">
              <a:spAutoFit/>
            </a:bodyPr>
            <a:lstStyle/>
            <a:p>
              <a:pPr algn="ctr"/>
              <a:r>
                <a:rPr lang="en-US" sz="6000" dirty="0" smtClean="0">
                  <a:solidFill>
                    <a:schemeClr val="accent1">
                      <a:lumMod val="50000"/>
                    </a:schemeClr>
                  </a:solidFill>
                  <a:latin typeface="Lucida Sans" panose="020B0602030504020204" pitchFamily="34" charset="0"/>
                </a:rPr>
                <a:t>$</a:t>
              </a:r>
              <a:endParaRPr lang="en-US" sz="6000" dirty="0">
                <a:solidFill>
                  <a:schemeClr val="accent1">
                    <a:lumMod val="50000"/>
                  </a:schemeClr>
                </a:solidFill>
                <a:latin typeface="Lucida Sans" panose="020B0602030504020204" pitchFamily="34" charset="0"/>
              </a:endParaRPr>
            </a:p>
          </p:txBody>
        </p:sp>
      </p:grpSp>
      <p:sp>
        <p:nvSpPr>
          <p:cNvPr id="12" name="TextBox 11"/>
          <p:cNvSpPr txBox="1"/>
          <p:nvPr/>
        </p:nvSpPr>
        <p:spPr>
          <a:xfrm>
            <a:off x="5265537" y="2918471"/>
            <a:ext cx="1785114" cy="584775"/>
          </a:xfrm>
          <a:prstGeom prst="rect">
            <a:avLst/>
          </a:prstGeom>
          <a:noFill/>
        </p:spPr>
        <p:txBody>
          <a:bodyPr wrap="square" rtlCol="0">
            <a:spAutoFit/>
          </a:bodyPr>
          <a:lstStyle/>
          <a:p>
            <a:r>
              <a:rPr lang="en-US" sz="1600" dirty="0" smtClean="0"/>
              <a:t>Innovative funding strategies.</a:t>
            </a:r>
            <a:endParaRPr lang="en-US" sz="1600" dirty="0"/>
          </a:p>
        </p:txBody>
      </p:sp>
      <p:grpSp>
        <p:nvGrpSpPr>
          <p:cNvPr id="22" name="Group 21"/>
          <p:cNvGrpSpPr/>
          <p:nvPr/>
        </p:nvGrpSpPr>
        <p:grpSpPr>
          <a:xfrm>
            <a:off x="354228" y="1956123"/>
            <a:ext cx="3208846" cy="2147458"/>
            <a:chOff x="354228" y="1956123"/>
            <a:chExt cx="3208846" cy="2147458"/>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709" y="1956123"/>
              <a:ext cx="2667030" cy="177929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54228" y="3765027"/>
              <a:ext cx="2782511" cy="338554"/>
            </a:xfrm>
            <a:prstGeom prst="rect">
              <a:avLst/>
            </a:prstGeom>
            <a:noFill/>
          </p:spPr>
          <p:txBody>
            <a:bodyPr wrap="square" rtlCol="0">
              <a:spAutoFit/>
            </a:bodyPr>
            <a:lstStyle/>
            <a:p>
              <a:r>
                <a:rPr lang="en-US" sz="1600" dirty="0" smtClean="0"/>
                <a:t>Economic and health impacts.</a:t>
              </a:r>
              <a:endParaRPr lang="en-US" sz="1600" dirty="0"/>
            </a:p>
          </p:txBody>
        </p:sp>
        <p:sp>
          <p:nvSpPr>
            <p:cNvPr id="15" name="TextBox 14"/>
            <p:cNvSpPr txBox="1"/>
            <p:nvPr/>
          </p:nvSpPr>
          <p:spPr>
            <a:xfrm>
              <a:off x="460375" y="3503246"/>
              <a:ext cx="3102699" cy="230832"/>
            </a:xfrm>
            <a:prstGeom prst="rect">
              <a:avLst/>
            </a:prstGeom>
            <a:noFill/>
          </p:spPr>
          <p:txBody>
            <a:bodyPr wrap="square" rtlCol="0">
              <a:spAutoFit/>
            </a:bodyPr>
            <a:lstStyle/>
            <a:p>
              <a:r>
                <a:rPr lang="en-US" sz="900" dirty="0">
                  <a:solidFill>
                    <a:schemeClr val="bg1"/>
                  </a:solidFill>
                </a:rPr>
                <a:t>www.pedbikeimages.org / </a:t>
              </a:r>
              <a:r>
                <a:rPr lang="en-US" sz="900" dirty="0" smtClean="0">
                  <a:solidFill>
                    <a:schemeClr val="bg1"/>
                  </a:solidFill>
                </a:rPr>
                <a:t>Dan Burden</a:t>
              </a:r>
              <a:endParaRPr lang="en-US" sz="900" dirty="0">
                <a:solidFill>
                  <a:schemeClr val="bg1"/>
                </a:solidFill>
              </a:endParaRPr>
            </a:p>
          </p:txBody>
        </p:sp>
      </p:grpSp>
      <p:sp>
        <p:nvSpPr>
          <p:cNvPr id="24" name="TextBox 23"/>
          <p:cNvSpPr txBox="1"/>
          <p:nvPr/>
        </p:nvSpPr>
        <p:spPr>
          <a:xfrm>
            <a:off x="1213157" y="6465096"/>
            <a:ext cx="2259125" cy="338554"/>
          </a:xfrm>
          <a:prstGeom prst="rect">
            <a:avLst/>
          </a:prstGeom>
          <a:noFill/>
        </p:spPr>
        <p:txBody>
          <a:bodyPr wrap="square" rtlCol="0">
            <a:spAutoFit/>
          </a:bodyPr>
          <a:lstStyle/>
          <a:p>
            <a:r>
              <a:rPr lang="en-US" sz="1600" dirty="0" smtClean="0"/>
              <a:t>Best practices.</a:t>
            </a:r>
            <a:endParaRPr lang="en-US" sz="1600" dirty="0"/>
          </a:p>
        </p:txBody>
      </p:sp>
      <p:sp>
        <p:nvSpPr>
          <p:cNvPr id="25" name="Rectangle 24"/>
          <p:cNvSpPr/>
          <p:nvPr/>
        </p:nvSpPr>
        <p:spPr>
          <a:xfrm rot="16200000">
            <a:off x="2799720" y="5408209"/>
            <a:ext cx="1744442" cy="369332"/>
          </a:xfrm>
          <a:prstGeom prst="rect">
            <a:avLst/>
          </a:prstGeom>
        </p:spPr>
        <p:txBody>
          <a:bodyPr wrap="square">
            <a:spAutoFit/>
          </a:bodyPr>
          <a:lstStyle/>
          <a:p>
            <a:r>
              <a:rPr lang="en-US" sz="900" dirty="0"/>
              <a:t>Iowa State Bike &amp; Pedestrian </a:t>
            </a:r>
            <a:r>
              <a:rPr lang="en-US" sz="900" dirty="0" smtClean="0"/>
              <a:t>Plan/ Tolle Design Group</a:t>
            </a:r>
            <a:endParaRPr lang="en-US" sz="9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13157" y="4197743"/>
            <a:ext cx="2259125" cy="22458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60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7338" y="2260696"/>
            <a:ext cx="8039100" cy="2246769"/>
          </a:xfrm>
          <a:prstGeom prst="rect">
            <a:avLst/>
          </a:prstGeom>
          <a:solidFill>
            <a:schemeClr val="bg1">
              <a:alpha val="40000"/>
            </a:schemeClr>
          </a:solidFill>
        </p:spPr>
        <p:txBody>
          <a:bodyPr wrap="square">
            <a:spAutoFit/>
          </a:bodyPr>
          <a:lstStyle/>
          <a:p>
            <a:r>
              <a:rPr lang="en-US" sz="2800" i="1" dirty="0"/>
              <a:t>The Indiana Department of Transportation (INDOT) is committed to advancing and </a:t>
            </a:r>
            <a:r>
              <a:rPr lang="en-US" sz="2800" i="1" dirty="0" smtClean="0"/>
              <a:t>promoting multimodal </a:t>
            </a:r>
            <a:r>
              <a:rPr lang="en-US" sz="2800" i="1" dirty="0"/>
              <a:t>and active transportation planning; working with </a:t>
            </a:r>
            <a:r>
              <a:rPr lang="en-US" sz="2800" i="1" dirty="0" smtClean="0"/>
              <a:t> planning </a:t>
            </a:r>
            <a:r>
              <a:rPr lang="en-US" sz="2800" i="1" dirty="0"/>
              <a:t>agencies to ensure </a:t>
            </a:r>
            <a:r>
              <a:rPr lang="en-US" sz="2800" i="1" dirty="0" smtClean="0"/>
              <a:t>multimodal solutions </a:t>
            </a:r>
            <a:r>
              <a:rPr lang="en-US" sz="2800" i="1" dirty="0"/>
              <a:t>are identified and implemented; and supporting healthy Indiana lifestyles.</a:t>
            </a:r>
          </a:p>
        </p:txBody>
      </p:sp>
      <p:pic>
        <p:nvPicPr>
          <p:cNvPr id="7" name="Picture 6"/>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65157" y="2260695"/>
            <a:ext cx="2246769" cy="2246769"/>
          </a:xfrm>
          <a:prstGeom prst="rect">
            <a:avLst/>
          </a:prstGeom>
        </p:spPr>
      </p:pic>
    </p:spTree>
    <p:extLst>
      <p:ext uri="{BB962C8B-B14F-4D97-AF65-F5344CB8AC3E}">
        <p14:creationId xmlns:p14="http://schemas.microsoft.com/office/powerpoint/2010/main" val="12380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Bicycle trails task force</a:t>
            </a:r>
            <a:endParaRPr lang="en-US" sz="3600" dirty="0"/>
          </a:p>
        </p:txBody>
      </p:sp>
      <p:sp>
        <p:nvSpPr>
          <p:cNvPr id="7" name="AutoShape 2" descr="Image result for light bulb dollar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Content Placeholder 5"/>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0375" y="2247583"/>
            <a:ext cx="4393508" cy="329513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5019759" y="2181619"/>
            <a:ext cx="6688686" cy="3410885"/>
          </a:xfrm>
          <a:prstGeom prst="rect">
            <a:avLst/>
          </a:prstGeom>
        </p:spPr>
      </p:pic>
    </p:spTree>
    <p:extLst>
      <p:ext uri="{BB962C8B-B14F-4D97-AF65-F5344CB8AC3E}">
        <p14:creationId xmlns:p14="http://schemas.microsoft.com/office/powerpoint/2010/main" val="32443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Bicycle </a:t>
            </a:r>
            <a:r>
              <a:rPr lang="en-US" sz="3600" dirty="0" smtClean="0"/>
              <a:t>trails task force</a:t>
            </a:r>
            <a:endParaRPr lang="en-US" sz="3600" dirty="0"/>
          </a:p>
        </p:txBody>
      </p:sp>
      <p:sp>
        <p:nvSpPr>
          <p:cNvPr id="7" name="AutoShape 2" descr="Image result for light bulb dollar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1" name="Content Placeholder 8"/>
          <p:cNvGraphicFramePr>
            <a:graphicFrameLocks/>
          </p:cNvGraphicFramePr>
          <p:nvPr>
            <p:extLst>
              <p:ext uri="{D42A27DB-BD31-4B8C-83A1-F6EECF244321}">
                <p14:modId xmlns:p14="http://schemas.microsoft.com/office/powerpoint/2010/main" val="1381341385"/>
              </p:ext>
            </p:extLst>
          </p:nvPr>
        </p:nvGraphicFramePr>
        <p:xfrm>
          <a:off x="731519" y="1795402"/>
          <a:ext cx="9753601" cy="5669280"/>
        </p:xfrm>
        <a:graphic>
          <a:graphicData uri="http://schemas.openxmlformats.org/drawingml/2006/table">
            <a:tbl>
              <a:tblPr firstRow="1" bandRow="1">
                <a:tableStyleId>{5C22544A-7EE6-4342-B048-85BDC9FD1C3A}</a:tableStyleId>
              </a:tblPr>
              <a:tblGrid>
                <a:gridCol w="2677168">
                  <a:extLst>
                    <a:ext uri="{9D8B030D-6E8A-4147-A177-3AD203B41FA5}">
                      <a16:colId xmlns:a16="http://schemas.microsoft.com/office/drawing/2014/main" xmlns="" val="20000"/>
                    </a:ext>
                  </a:extLst>
                </a:gridCol>
                <a:gridCol w="2383956">
                  <a:extLst>
                    <a:ext uri="{9D8B030D-6E8A-4147-A177-3AD203B41FA5}">
                      <a16:colId xmlns:a16="http://schemas.microsoft.com/office/drawing/2014/main" xmlns="" val="20001"/>
                    </a:ext>
                  </a:extLst>
                </a:gridCol>
                <a:gridCol w="4692477">
                  <a:extLst>
                    <a:ext uri="{9D8B030D-6E8A-4147-A177-3AD203B41FA5}">
                      <a16:colId xmlns:a16="http://schemas.microsoft.com/office/drawing/2014/main" xmlns="" val="20002"/>
                    </a:ext>
                  </a:extLst>
                </a:gridCol>
              </a:tblGrid>
              <a:tr h="343227">
                <a:tc>
                  <a:txBody>
                    <a:bodyPr/>
                    <a:lstStyle/>
                    <a:p>
                      <a:r>
                        <a:rPr lang="en-US" dirty="0" smtClean="0"/>
                        <a:t>Funding</a:t>
                      </a:r>
                      <a:r>
                        <a:rPr lang="en-US" baseline="0" dirty="0" smtClean="0"/>
                        <a:t> Source</a:t>
                      </a:r>
                      <a:endParaRPr lang="en-US" dirty="0"/>
                    </a:p>
                  </a:txBody>
                  <a:tcPr/>
                </a:tc>
                <a:tc>
                  <a:txBody>
                    <a:bodyPr/>
                    <a:lstStyle/>
                    <a:p>
                      <a:r>
                        <a:rPr lang="en-US" dirty="0" smtClean="0"/>
                        <a:t>New</a:t>
                      </a:r>
                      <a:r>
                        <a:rPr lang="en-US" baseline="0" dirty="0" smtClean="0"/>
                        <a:t> or Reallocation</a:t>
                      </a:r>
                      <a:endParaRPr lang="en-US" dirty="0"/>
                    </a:p>
                  </a:txBody>
                  <a:tcPr/>
                </a:tc>
                <a:tc>
                  <a:txBody>
                    <a:bodyPr/>
                    <a:lstStyle/>
                    <a:p>
                      <a:r>
                        <a:rPr lang="en-US" dirty="0" smtClean="0"/>
                        <a:t>Notes</a:t>
                      </a:r>
                      <a:endParaRPr lang="en-US" dirty="0"/>
                    </a:p>
                  </a:txBody>
                  <a:tcPr/>
                </a:tc>
                <a:extLst>
                  <a:ext uri="{0D108BD9-81ED-4DB2-BD59-A6C34878D82A}">
                    <a16:rowId xmlns:a16="http://schemas.microsoft.com/office/drawing/2014/main" xmlns="" val="10000"/>
                  </a:ext>
                </a:extLst>
              </a:tr>
              <a:tr h="600647">
                <a:tc>
                  <a:txBody>
                    <a:bodyPr/>
                    <a:lstStyle/>
                    <a:p>
                      <a:r>
                        <a:rPr lang="en-US" dirty="0" smtClean="0"/>
                        <a:t>Tipping Fees</a:t>
                      </a:r>
                      <a:endParaRPr lang="en-US" dirty="0"/>
                    </a:p>
                  </a:txBody>
                  <a:tcPr/>
                </a:tc>
                <a:tc>
                  <a:txBody>
                    <a:bodyPr/>
                    <a:lstStyle/>
                    <a:p>
                      <a:r>
                        <a:rPr lang="en-US" dirty="0" smtClean="0"/>
                        <a:t>Reallocation</a:t>
                      </a:r>
                      <a:endParaRPr lang="en-US" dirty="0"/>
                    </a:p>
                  </a:txBody>
                  <a:tcPr/>
                </a:tc>
                <a:tc>
                  <a:txBody>
                    <a:bodyPr/>
                    <a:lstStyle/>
                    <a:p>
                      <a:r>
                        <a:rPr lang="en-US" dirty="0" smtClean="0"/>
                        <a:t>Reallocate</a:t>
                      </a:r>
                      <a:r>
                        <a:rPr lang="en-US" baseline="0" dirty="0" smtClean="0"/>
                        <a:t> underutilized funds from waste management fees for trails &amp; recycling</a:t>
                      </a:r>
                      <a:endParaRPr lang="en-US" dirty="0"/>
                    </a:p>
                  </a:txBody>
                  <a:tcPr/>
                </a:tc>
                <a:extLst>
                  <a:ext uri="{0D108BD9-81ED-4DB2-BD59-A6C34878D82A}">
                    <a16:rowId xmlns:a16="http://schemas.microsoft.com/office/drawing/2014/main" xmlns="" val="10001"/>
                  </a:ext>
                </a:extLst>
              </a:tr>
              <a:tr h="600647">
                <a:tc>
                  <a:txBody>
                    <a:bodyPr/>
                    <a:lstStyle/>
                    <a:p>
                      <a:r>
                        <a:rPr lang="en-US" dirty="0" smtClean="0"/>
                        <a:t>Public</a:t>
                      </a:r>
                      <a:r>
                        <a:rPr lang="en-US" baseline="0" dirty="0" smtClean="0"/>
                        <a:t> Private Partnerships</a:t>
                      </a:r>
                      <a:endParaRPr lang="en-US" dirty="0"/>
                    </a:p>
                  </a:txBody>
                  <a:tcPr/>
                </a:tc>
                <a:tc>
                  <a:txBody>
                    <a:bodyPr/>
                    <a:lstStyle/>
                    <a:p>
                      <a:endParaRPr lang="en-US" dirty="0"/>
                    </a:p>
                  </a:txBody>
                  <a:tcPr/>
                </a:tc>
                <a:tc>
                  <a:txBody>
                    <a:bodyPr/>
                    <a:lstStyle/>
                    <a:p>
                      <a:r>
                        <a:rPr lang="en-US" dirty="0" smtClean="0"/>
                        <a:t>Develop ways to better</a:t>
                      </a:r>
                      <a:r>
                        <a:rPr lang="en-US" baseline="0" dirty="0" smtClean="0"/>
                        <a:t> incentivize private and corporate donations for trail projects</a:t>
                      </a:r>
                      <a:endParaRPr lang="en-US" dirty="0"/>
                    </a:p>
                  </a:txBody>
                  <a:tcPr/>
                </a:tc>
                <a:extLst>
                  <a:ext uri="{0D108BD9-81ED-4DB2-BD59-A6C34878D82A}">
                    <a16:rowId xmlns:a16="http://schemas.microsoft.com/office/drawing/2014/main" xmlns="" val="10002"/>
                  </a:ext>
                </a:extLst>
              </a:tr>
              <a:tr h="600647">
                <a:tc>
                  <a:txBody>
                    <a:bodyPr/>
                    <a:lstStyle/>
                    <a:p>
                      <a:r>
                        <a:rPr lang="en-US" dirty="0" smtClean="0"/>
                        <a:t>Waste Tire Fee</a:t>
                      </a:r>
                      <a:endParaRPr lang="en-US" dirty="0"/>
                    </a:p>
                  </a:txBody>
                  <a:tcPr/>
                </a:tc>
                <a:tc>
                  <a:txBody>
                    <a:bodyPr/>
                    <a:lstStyle/>
                    <a:p>
                      <a:r>
                        <a:rPr lang="en-US" dirty="0" smtClean="0"/>
                        <a:t>Reallocation</a:t>
                      </a:r>
                      <a:endParaRPr lang="en-US" dirty="0"/>
                    </a:p>
                  </a:txBody>
                  <a:tcPr/>
                </a:tc>
                <a:tc>
                  <a:txBody>
                    <a:bodyPr/>
                    <a:lstStyle/>
                    <a:p>
                      <a:r>
                        <a:rPr lang="en-US" dirty="0" smtClean="0"/>
                        <a:t>Reallocate</a:t>
                      </a:r>
                      <a:r>
                        <a:rPr lang="en-US" baseline="0" dirty="0" smtClean="0"/>
                        <a:t> excess funds from waste tire fees for trails</a:t>
                      </a:r>
                      <a:endParaRPr lang="en-US" dirty="0"/>
                    </a:p>
                  </a:txBody>
                  <a:tcPr/>
                </a:tc>
                <a:extLst>
                  <a:ext uri="{0D108BD9-81ED-4DB2-BD59-A6C34878D82A}">
                    <a16:rowId xmlns:a16="http://schemas.microsoft.com/office/drawing/2014/main" xmlns="" val="10003"/>
                  </a:ext>
                </a:extLst>
              </a:tr>
              <a:tr h="858067">
                <a:tc>
                  <a:txBody>
                    <a:bodyPr/>
                    <a:lstStyle/>
                    <a:p>
                      <a:r>
                        <a:rPr lang="en-US" dirty="0" smtClean="0"/>
                        <a:t>Sporting Good Sales Tax</a:t>
                      </a:r>
                      <a:endParaRPr lang="en-US" dirty="0"/>
                    </a:p>
                  </a:txBody>
                  <a:tcPr/>
                </a:tc>
                <a:tc>
                  <a:txBody>
                    <a:bodyPr/>
                    <a:lstStyle/>
                    <a:p>
                      <a:r>
                        <a:rPr lang="en-US" dirty="0" smtClean="0"/>
                        <a:t>Reallocation</a:t>
                      </a:r>
                      <a:endParaRPr lang="en-US" dirty="0"/>
                    </a:p>
                  </a:txBody>
                  <a:tcPr/>
                </a:tc>
                <a:tc>
                  <a:txBody>
                    <a:bodyPr/>
                    <a:lstStyle/>
                    <a:p>
                      <a:r>
                        <a:rPr lang="en-US" dirty="0" smtClean="0"/>
                        <a:t>Dedicate a %</a:t>
                      </a:r>
                      <a:r>
                        <a:rPr lang="en-US" baseline="0" dirty="0" smtClean="0"/>
                        <a:t> </a:t>
                      </a:r>
                      <a:r>
                        <a:rPr lang="en-US" dirty="0" smtClean="0"/>
                        <a:t>of the</a:t>
                      </a:r>
                      <a:r>
                        <a:rPr lang="en-US" baseline="0" dirty="0" smtClean="0"/>
                        <a:t> existing state sales tax on certain sporting goods items (ex. bikes) for their infrastructure (ex. trails) </a:t>
                      </a:r>
                      <a:endParaRPr lang="en-US" dirty="0"/>
                    </a:p>
                  </a:txBody>
                  <a:tcPr/>
                </a:tc>
                <a:extLst>
                  <a:ext uri="{0D108BD9-81ED-4DB2-BD59-A6C34878D82A}">
                    <a16:rowId xmlns:a16="http://schemas.microsoft.com/office/drawing/2014/main" xmlns="" val="10004"/>
                  </a:ext>
                </a:extLst>
              </a:tr>
              <a:tr h="858067">
                <a:tc>
                  <a:txBody>
                    <a:bodyPr/>
                    <a:lstStyle/>
                    <a:p>
                      <a:r>
                        <a:rPr lang="en-US" dirty="0" smtClean="0"/>
                        <a:t>State Gas Tax</a:t>
                      </a:r>
                      <a:endParaRPr lang="en-US" dirty="0"/>
                    </a:p>
                  </a:txBody>
                  <a:tcPr/>
                </a:tc>
                <a:tc>
                  <a:txBody>
                    <a:bodyPr/>
                    <a:lstStyle/>
                    <a:p>
                      <a:r>
                        <a:rPr lang="en-US" dirty="0" smtClean="0"/>
                        <a:t>Reallocation</a:t>
                      </a:r>
                      <a:endParaRPr lang="en-US" dirty="0"/>
                    </a:p>
                  </a:txBody>
                  <a:tcPr/>
                </a:tc>
                <a:tc>
                  <a:txBody>
                    <a:bodyPr/>
                    <a:lstStyle/>
                    <a:p>
                      <a:r>
                        <a:rPr lang="en-US" baseline="0" dirty="0" smtClean="0"/>
                        <a:t>Utilize amount of state gas tax coming from ORVs and snowmobiles for all trails or flat 1 or 2% for bike/</a:t>
                      </a:r>
                      <a:r>
                        <a:rPr lang="en-US" baseline="0" dirty="0" err="1" smtClean="0"/>
                        <a:t>ped</a:t>
                      </a:r>
                      <a:endParaRPr lang="en-US" dirty="0"/>
                    </a:p>
                  </a:txBody>
                  <a:tcPr/>
                </a:tc>
                <a:extLst>
                  <a:ext uri="{0D108BD9-81ED-4DB2-BD59-A6C34878D82A}">
                    <a16:rowId xmlns:a16="http://schemas.microsoft.com/office/drawing/2014/main" xmlns="" val="10005"/>
                  </a:ext>
                </a:extLst>
              </a:tr>
              <a:tr h="600647">
                <a:tc>
                  <a:txBody>
                    <a:bodyPr/>
                    <a:lstStyle/>
                    <a:p>
                      <a:r>
                        <a:rPr lang="en-US" dirty="0" smtClean="0"/>
                        <a:t>General Appropriations</a:t>
                      </a:r>
                      <a:endParaRPr lang="en-US" dirty="0"/>
                    </a:p>
                  </a:txBody>
                  <a:tcPr/>
                </a:tc>
                <a:tc>
                  <a:txBody>
                    <a:bodyPr/>
                    <a:lstStyle/>
                    <a:p>
                      <a:r>
                        <a:rPr lang="en-US" dirty="0" smtClean="0"/>
                        <a:t>New</a:t>
                      </a:r>
                      <a:endParaRPr lang="en-US" dirty="0"/>
                    </a:p>
                  </a:txBody>
                  <a:tcPr/>
                </a:tc>
                <a:tc>
                  <a:txBody>
                    <a:bodyPr/>
                    <a:lstStyle/>
                    <a:p>
                      <a:r>
                        <a:rPr lang="en-US" dirty="0" smtClean="0"/>
                        <a:t>General</a:t>
                      </a:r>
                      <a:r>
                        <a:rPr lang="en-US" baseline="0" dirty="0" smtClean="0"/>
                        <a:t> appropriation from Legislature or Governor</a:t>
                      </a:r>
                      <a:endParaRPr lang="en-US" dirty="0"/>
                    </a:p>
                  </a:txBody>
                  <a:tcPr/>
                </a:tc>
                <a:extLst>
                  <a:ext uri="{0D108BD9-81ED-4DB2-BD59-A6C34878D82A}">
                    <a16:rowId xmlns:a16="http://schemas.microsoft.com/office/drawing/2014/main" xmlns="" val="10006"/>
                  </a:ext>
                </a:extLst>
              </a:tr>
              <a:tr h="600647">
                <a:tc>
                  <a:txBody>
                    <a:bodyPr/>
                    <a:lstStyle/>
                    <a:p>
                      <a:r>
                        <a:rPr lang="en-US" dirty="0" smtClean="0"/>
                        <a:t>Real</a:t>
                      </a:r>
                      <a:r>
                        <a:rPr lang="en-US" baseline="0" dirty="0" smtClean="0"/>
                        <a:t> Estate Transfer Tax</a:t>
                      </a:r>
                      <a:endParaRPr lang="en-US" dirty="0"/>
                    </a:p>
                  </a:txBody>
                  <a:tcPr/>
                </a:tc>
                <a:tc>
                  <a:txBody>
                    <a:bodyPr/>
                    <a:lstStyle/>
                    <a:p>
                      <a:r>
                        <a:rPr lang="en-US" dirty="0" smtClean="0"/>
                        <a:t>New</a:t>
                      </a:r>
                      <a:endParaRPr lang="en-US" dirty="0"/>
                    </a:p>
                  </a:txBody>
                  <a:tcPr/>
                </a:tc>
                <a:tc>
                  <a:txBody>
                    <a:bodyPr/>
                    <a:lstStyle/>
                    <a:p>
                      <a:r>
                        <a:rPr lang="en-US" dirty="0" smtClean="0"/>
                        <a:t>New minute</a:t>
                      </a:r>
                      <a:r>
                        <a:rPr lang="en-US" baseline="0" dirty="0" smtClean="0"/>
                        <a:t> tax on real estate transfers that would go to quality of life amenities, such as trails &amp; parks</a:t>
                      </a:r>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93033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Bicycle </a:t>
            </a:r>
            <a:r>
              <a:rPr lang="en-US" sz="3600" dirty="0" smtClean="0"/>
              <a:t>trails task force</a:t>
            </a:r>
            <a:endParaRPr lang="en-US" sz="3600" dirty="0"/>
          </a:p>
        </p:txBody>
      </p:sp>
      <p:sp>
        <p:nvSpPr>
          <p:cNvPr id="7" name="AutoShape 2" descr="Image result for light bulb dollar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460375" y="1914978"/>
            <a:ext cx="5879465" cy="2892178"/>
          </a:xfrm>
          <a:prstGeom prst="rect">
            <a:avLst/>
          </a:prstGeom>
        </p:spPr>
      </p:pic>
      <p:pic>
        <p:nvPicPr>
          <p:cNvPr id="4" name="Picture 3"/>
          <p:cNvPicPr>
            <a:picLocks noChangeAspect="1"/>
          </p:cNvPicPr>
          <p:nvPr/>
        </p:nvPicPr>
        <p:blipFill>
          <a:blip r:embed="rId3"/>
          <a:stretch>
            <a:fillRect/>
          </a:stretch>
        </p:blipFill>
        <p:spPr>
          <a:xfrm>
            <a:off x="6339840" y="3081867"/>
            <a:ext cx="5389524" cy="2842577"/>
          </a:xfrm>
          <a:prstGeom prst="rect">
            <a:avLst/>
          </a:prstGeom>
        </p:spPr>
      </p:pic>
    </p:spTree>
    <p:extLst>
      <p:ext uri="{BB962C8B-B14F-4D97-AF65-F5344CB8AC3E}">
        <p14:creationId xmlns:p14="http://schemas.microsoft.com/office/powerpoint/2010/main" val="30116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Project</a:t>
            </a:r>
            <a:r>
              <a:rPr lang="en-US" sz="3600" baseline="0" dirty="0" smtClean="0"/>
              <a:t> timeline</a:t>
            </a:r>
            <a:endParaRPr lang="en-US" sz="3600" dirty="0"/>
          </a:p>
        </p:txBody>
      </p:sp>
      <p:sp>
        <p:nvSpPr>
          <p:cNvPr id="4" name="TextBox 3"/>
          <p:cNvSpPr txBox="1"/>
          <p:nvPr/>
        </p:nvSpPr>
        <p:spPr>
          <a:xfrm>
            <a:off x="474562" y="2534855"/>
            <a:ext cx="3155416" cy="4081117"/>
          </a:xfrm>
          <a:prstGeom prst="rect">
            <a:avLst/>
          </a:prstGeom>
          <a:noFill/>
        </p:spPr>
        <p:txBody>
          <a:bodyPr wrap="none" rtlCol="0">
            <a:spAutoFit/>
          </a:bodyPr>
          <a:lstStyle/>
          <a:p>
            <a:pPr>
              <a:lnSpc>
                <a:spcPct val="120000"/>
              </a:lnSpc>
            </a:pPr>
            <a:r>
              <a:rPr lang="en-US" b="1" dirty="0" smtClean="0"/>
              <a:t>Stakeholder Coordination</a:t>
            </a:r>
          </a:p>
          <a:p>
            <a:pPr>
              <a:lnSpc>
                <a:spcPct val="120000"/>
              </a:lnSpc>
            </a:pPr>
            <a:r>
              <a:rPr lang="en-US" dirty="0" smtClean="0"/>
              <a:t>Online survey</a:t>
            </a:r>
          </a:p>
          <a:p>
            <a:pPr>
              <a:lnSpc>
                <a:spcPct val="120000"/>
              </a:lnSpc>
            </a:pPr>
            <a:r>
              <a:rPr lang="en-US" dirty="0" smtClean="0"/>
              <a:t>Stakeholder outreach meetings</a:t>
            </a:r>
          </a:p>
          <a:p>
            <a:pPr>
              <a:lnSpc>
                <a:spcPct val="120000"/>
              </a:lnSpc>
            </a:pPr>
            <a:endParaRPr lang="en-US" dirty="0"/>
          </a:p>
          <a:p>
            <a:pPr>
              <a:lnSpc>
                <a:spcPct val="120000"/>
              </a:lnSpc>
            </a:pPr>
            <a:r>
              <a:rPr lang="en-US" b="1" dirty="0" smtClean="0"/>
              <a:t>Project Development</a:t>
            </a:r>
          </a:p>
          <a:p>
            <a:pPr>
              <a:lnSpc>
                <a:spcPct val="120000"/>
              </a:lnSpc>
            </a:pPr>
            <a:r>
              <a:rPr lang="en-US" dirty="0" smtClean="0"/>
              <a:t>Existing trends</a:t>
            </a:r>
          </a:p>
          <a:p>
            <a:pPr>
              <a:lnSpc>
                <a:spcPct val="120000"/>
              </a:lnSpc>
            </a:pPr>
            <a:r>
              <a:rPr lang="en-US" dirty="0" smtClean="0"/>
              <a:t>Inventory and tracking system</a:t>
            </a:r>
          </a:p>
          <a:p>
            <a:pPr>
              <a:lnSpc>
                <a:spcPct val="120000"/>
              </a:lnSpc>
            </a:pPr>
            <a:endParaRPr lang="en-US" dirty="0"/>
          </a:p>
          <a:p>
            <a:pPr>
              <a:lnSpc>
                <a:spcPct val="120000"/>
              </a:lnSpc>
            </a:pPr>
            <a:r>
              <a:rPr lang="en-US" b="1" dirty="0" smtClean="0"/>
              <a:t>Recommendations</a:t>
            </a:r>
          </a:p>
          <a:p>
            <a:pPr>
              <a:lnSpc>
                <a:spcPct val="120000"/>
              </a:lnSpc>
            </a:pPr>
            <a:r>
              <a:rPr lang="en-US" dirty="0" smtClean="0"/>
              <a:t>Statewide network</a:t>
            </a:r>
          </a:p>
          <a:p>
            <a:pPr>
              <a:lnSpc>
                <a:spcPct val="120000"/>
              </a:lnSpc>
            </a:pPr>
            <a:r>
              <a:rPr lang="en-US" dirty="0" smtClean="0"/>
              <a:t>Plan implementation guidance</a:t>
            </a:r>
          </a:p>
          <a:p>
            <a:pPr>
              <a:lnSpc>
                <a:spcPct val="120000"/>
              </a:lnSpc>
            </a:pPr>
            <a:r>
              <a:rPr lang="en-US" dirty="0" smtClean="0"/>
              <a:t>Final report</a:t>
            </a:r>
          </a:p>
        </p:txBody>
      </p:sp>
      <p:sp>
        <p:nvSpPr>
          <p:cNvPr id="5" name="Rectangle 4"/>
          <p:cNvSpPr/>
          <p:nvPr/>
        </p:nvSpPr>
        <p:spPr>
          <a:xfrm>
            <a:off x="474562" y="1889570"/>
            <a:ext cx="11273742" cy="64528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4190042" y="2534855"/>
            <a:ext cx="1" cy="4081117"/>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349692" y="2534854"/>
            <a:ext cx="1" cy="4081117"/>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29954" y="2534854"/>
            <a:ext cx="1" cy="4081117"/>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809778" y="2534854"/>
            <a:ext cx="1" cy="4081117"/>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269866" y="2534853"/>
            <a:ext cx="1" cy="4081117"/>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34384" y="2144749"/>
            <a:ext cx="519694" cy="369332"/>
          </a:xfrm>
          <a:prstGeom prst="rect">
            <a:avLst/>
          </a:prstGeom>
          <a:noFill/>
        </p:spPr>
        <p:txBody>
          <a:bodyPr wrap="none" rtlCol="0">
            <a:spAutoFit/>
          </a:bodyPr>
          <a:lstStyle/>
          <a:p>
            <a:r>
              <a:rPr lang="en-US" dirty="0" smtClean="0">
                <a:solidFill>
                  <a:schemeClr val="bg1"/>
                </a:solidFill>
              </a:rPr>
              <a:t>JUL</a:t>
            </a:r>
            <a:endParaRPr lang="en-US" dirty="0">
              <a:solidFill>
                <a:schemeClr val="bg1"/>
              </a:solidFill>
            </a:endParaRPr>
          </a:p>
        </p:txBody>
      </p:sp>
      <p:sp>
        <p:nvSpPr>
          <p:cNvPr id="15" name="TextBox 14"/>
          <p:cNvSpPr txBox="1"/>
          <p:nvPr/>
        </p:nvSpPr>
        <p:spPr>
          <a:xfrm>
            <a:off x="5692195" y="2165521"/>
            <a:ext cx="678391" cy="369332"/>
          </a:xfrm>
          <a:prstGeom prst="rect">
            <a:avLst/>
          </a:prstGeom>
          <a:noFill/>
        </p:spPr>
        <p:txBody>
          <a:bodyPr wrap="none" rtlCol="0">
            <a:spAutoFit/>
          </a:bodyPr>
          <a:lstStyle/>
          <a:p>
            <a:r>
              <a:rPr lang="en-US" dirty="0" smtClean="0">
                <a:solidFill>
                  <a:schemeClr val="bg1"/>
                </a:solidFill>
              </a:rPr>
              <a:t>OCT</a:t>
            </a:r>
            <a:endParaRPr lang="en-US" dirty="0">
              <a:solidFill>
                <a:schemeClr val="bg1"/>
              </a:solidFill>
            </a:endParaRPr>
          </a:p>
        </p:txBody>
      </p:sp>
      <p:sp>
        <p:nvSpPr>
          <p:cNvPr id="16" name="TextBox 15"/>
          <p:cNvSpPr txBox="1"/>
          <p:nvPr/>
        </p:nvSpPr>
        <p:spPr>
          <a:xfrm>
            <a:off x="7308703" y="2144749"/>
            <a:ext cx="575799" cy="369332"/>
          </a:xfrm>
          <a:prstGeom prst="rect">
            <a:avLst/>
          </a:prstGeom>
          <a:noFill/>
        </p:spPr>
        <p:txBody>
          <a:bodyPr wrap="none" rtlCol="0">
            <a:spAutoFit/>
          </a:bodyPr>
          <a:lstStyle/>
          <a:p>
            <a:r>
              <a:rPr lang="en-US" dirty="0" smtClean="0">
                <a:solidFill>
                  <a:schemeClr val="bg1"/>
                </a:solidFill>
              </a:rPr>
              <a:t>JAN</a:t>
            </a:r>
            <a:endParaRPr lang="en-US" dirty="0">
              <a:solidFill>
                <a:schemeClr val="bg1"/>
              </a:solidFill>
            </a:endParaRPr>
          </a:p>
        </p:txBody>
      </p:sp>
      <p:sp>
        <p:nvSpPr>
          <p:cNvPr id="17" name="TextBox 16"/>
          <p:cNvSpPr txBox="1"/>
          <p:nvPr/>
        </p:nvSpPr>
        <p:spPr>
          <a:xfrm>
            <a:off x="8822619" y="2144749"/>
            <a:ext cx="595035" cy="369332"/>
          </a:xfrm>
          <a:prstGeom prst="rect">
            <a:avLst/>
          </a:prstGeom>
          <a:noFill/>
        </p:spPr>
        <p:txBody>
          <a:bodyPr wrap="none" rtlCol="0">
            <a:spAutoFit/>
          </a:bodyPr>
          <a:lstStyle/>
          <a:p>
            <a:r>
              <a:rPr lang="en-US" dirty="0" smtClean="0">
                <a:solidFill>
                  <a:schemeClr val="bg1"/>
                </a:solidFill>
              </a:rPr>
              <a:t>APR</a:t>
            </a:r>
            <a:endParaRPr lang="en-US" dirty="0">
              <a:solidFill>
                <a:schemeClr val="bg1"/>
              </a:solidFill>
            </a:endParaRPr>
          </a:p>
        </p:txBody>
      </p:sp>
      <p:sp>
        <p:nvSpPr>
          <p:cNvPr id="18" name="TextBox 17"/>
          <p:cNvSpPr txBox="1"/>
          <p:nvPr/>
        </p:nvSpPr>
        <p:spPr>
          <a:xfrm>
            <a:off x="10355772" y="2144749"/>
            <a:ext cx="519694" cy="369332"/>
          </a:xfrm>
          <a:prstGeom prst="rect">
            <a:avLst/>
          </a:prstGeom>
          <a:noFill/>
        </p:spPr>
        <p:txBody>
          <a:bodyPr wrap="none" rtlCol="0">
            <a:spAutoFit/>
          </a:bodyPr>
          <a:lstStyle/>
          <a:p>
            <a:r>
              <a:rPr lang="en-US" dirty="0" smtClean="0">
                <a:solidFill>
                  <a:schemeClr val="bg1"/>
                </a:solidFill>
              </a:rPr>
              <a:t>JUL</a:t>
            </a:r>
            <a:endParaRPr lang="en-US" dirty="0">
              <a:solidFill>
                <a:schemeClr val="bg1"/>
              </a:solidFill>
            </a:endParaRPr>
          </a:p>
        </p:txBody>
      </p:sp>
      <p:sp>
        <p:nvSpPr>
          <p:cNvPr id="19" name="Rectangle 18"/>
          <p:cNvSpPr/>
          <p:nvPr/>
        </p:nvSpPr>
        <p:spPr>
          <a:xfrm>
            <a:off x="4750107" y="2939966"/>
            <a:ext cx="2515788"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737275" y="3276162"/>
            <a:ext cx="146304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8046045" y="3276162"/>
            <a:ext cx="219456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62034" y="4263419"/>
            <a:ext cx="146304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623414" y="4592771"/>
            <a:ext cx="310896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68795" y="5534780"/>
            <a:ext cx="310896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506659" y="5867031"/>
            <a:ext cx="265176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0021259" y="6176133"/>
            <a:ext cx="1188720" cy="20834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179438" y="1889570"/>
            <a:ext cx="639919" cy="338554"/>
          </a:xfrm>
          <a:prstGeom prst="rect">
            <a:avLst/>
          </a:prstGeom>
          <a:noFill/>
        </p:spPr>
        <p:txBody>
          <a:bodyPr wrap="none" rtlCol="0">
            <a:spAutoFit/>
          </a:bodyPr>
          <a:lstStyle/>
          <a:p>
            <a:r>
              <a:rPr lang="en-US" sz="1600" b="1" dirty="0" smtClean="0">
                <a:solidFill>
                  <a:schemeClr val="bg1"/>
                </a:solidFill>
              </a:rPr>
              <a:t>2018</a:t>
            </a:r>
            <a:endParaRPr lang="en-US" sz="1600" b="1" dirty="0">
              <a:solidFill>
                <a:schemeClr val="bg1"/>
              </a:solidFill>
            </a:endParaRPr>
          </a:p>
        </p:txBody>
      </p:sp>
      <p:sp>
        <p:nvSpPr>
          <p:cNvPr id="28" name="TextBox 27"/>
          <p:cNvSpPr txBox="1"/>
          <p:nvPr/>
        </p:nvSpPr>
        <p:spPr>
          <a:xfrm>
            <a:off x="7232819" y="1847620"/>
            <a:ext cx="639919" cy="338554"/>
          </a:xfrm>
          <a:prstGeom prst="rect">
            <a:avLst/>
          </a:prstGeom>
          <a:noFill/>
        </p:spPr>
        <p:txBody>
          <a:bodyPr wrap="none" rtlCol="0">
            <a:spAutoFit/>
          </a:bodyPr>
          <a:lstStyle/>
          <a:p>
            <a:r>
              <a:rPr lang="en-US" sz="1600" b="1" dirty="0" smtClean="0">
                <a:solidFill>
                  <a:schemeClr val="bg1"/>
                </a:solidFill>
              </a:rPr>
              <a:t>2019</a:t>
            </a:r>
            <a:endParaRPr lang="en-US" sz="1600" b="1" dirty="0">
              <a:solidFill>
                <a:schemeClr val="bg1"/>
              </a:solidFill>
            </a:endParaRPr>
          </a:p>
        </p:txBody>
      </p:sp>
    </p:spTree>
    <p:extLst>
      <p:ext uri="{BB962C8B-B14F-4D97-AF65-F5344CB8AC3E}">
        <p14:creationId xmlns:p14="http://schemas.microsoft.com/office/powerpoint/2010/main" val="2257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Take our survey!</a:t>
            </a:r>
            <a:endParaRPr lang="en-US" sz="3600" dirty="0"/>
          </a:p>
        </p:txBody>
      </p:sp>
      <p:sp>
        <p:nvSpPr>
          <p:cNvPr id="4" name="Rectangle 3"/>
          <p:cNvSpPr/>
          <p:nvPr/>
        </p:nvSpPr>
        <p:spPr>
          <a:xfrm>
            <a:off x="601191" y="3683246"/>
            <a:ext cx="11009617" cy="769441"/>
          </a:xfrm>
          <a:prstGeom prst="rect">
            <a:avLst/>
          </a:prstGeom>
        </p:spPr>
        <p:txBody>
          <a:bodyPr wrap="none">
            <a:spAutoFit/>
          </a:bodyPr>
          <a:lstStyle/>
          <a:p>
            <a:r>
              <a:rPr lang="en-US" sz="4400" dirty="0"/>
              <a:t>https://</a:t>
            </a:r>
            <a:r>
              <a:rPr lang="en-US" sz="4400" dirty="0" smtClean="0"/>
              <a:t>www.surveymonkey.com/r/ActiveIndiana</a:t>
            </a:r>
            <a:endParaRPr lang="en-US" sz="4400" dirty="0"/>
          </a:p>
        </p:txBody>
      </p:sp>
    </p:spTree>
    <p:extLst>
      <p:ext uri="{BB962C8B-B14F-4D97-AF65-F5344CB8AC3E}">
        <p14:creationId xmlns:p14="http://schemas.microsoft.com/office/powerpoint/2010/main" val="247193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Why active transportation?</a:t>
            </a:r>
            <a:endParaRPr lang="en-US" sz="36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0346" y="3443983"/>
            <a:ext cx="3554394" cy="237217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7188" y="3457210"/>
            <a:ext cx="3593463" cy="23956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1191" y="3457210"/>
            <a:ext cx="3273136" cy="2358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Health benefits</a:t>
            </a:r>
            <a:endParaRPr lang="en-US" sz="3600" dirty="0"/>
          </a:p>
        </p:txBody>
      </p:sp>
      <p:sp>
        <p:nvSpPr>
          <p:cNvPr id="4" name="Up Arrow 3"/>
          <p:cNvSpPr/>
          <p:nvPr/>
        </p:nvSpPr>
        <p:spPr>
          <a:xfrm>
            <a:off x="452223" y="2329314"/>
            <a:ext cx="3118980" cy="3670126"/>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5400" b="1" dirty="0" smtClean="0"/>
              <a:t>+6%</a:t>
            </a:r>
          </a:p>
          <a:p>
            <a:pPr algn="ctr"/>
            <a:r>
              <a:rPr lang="en-US" sz="2400" dirty="0" smtClean="0"/>
              <a:t>each hour spent in a car</a:t>
            </a:r>
            <a:endParaRPr lang="en-US" sz="2400" dirty="0"/>
          </a:p>
        </p:txBody>
      </p:sp>
      <p:sp>
        <p:nvSpPr>
          <p:cNvPr id="6" name="Down Arrow 5"/>
          <p:cNvSpPr/>
          <p:nvPr/>
        </p:nvSpPr>
        <p:spPr>
          <a:xfrm>
            <a:off x="2894928" y="2317536"/>
            <a:ext cx="3108960" cy="365760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b="1" dirty="0" smtClean="0"/>
              <a:t>-4.8%</a:t>
            </a:r>
          </a:p>
          <a:p>
            <a:pPr algn="ctr"/>
            <a:r>
              <a:rPr lang="en-US" sz="2400" dirty="0" smtClean="0"/>
              <a:t>each kilometer walked</a:t>
            </a:r>
            <a:endParaRPr lang="en-US" sz="2400" dirty="0"/>
          </a:p>
        </p:txBody>
      </p:sp>
      <p:sp>
        <p:nvSpPr>
          <p:cNvPr id="7" name="TextBox 6"/>
          <p:cNvSpPr txBox="1"/>
          <p:nvPr/>
        </p:nvSpPr>
        <p:spPr>
          <a:xfrm>
            <a:off x="783749" y="6213658"/>
            <a:ext cx="5316110" cy="461665"/>
          </a:xfrm>
          <a:prstGeom prst="rect">
            <a:avLst/>
          </a:prstGeom>
          <a:noFill/>
        </p:spPr>
        <p:txBody>
          <a:bodyPr wrap="square" rtlCol="0">
            <a:spAutoFit/>
          </a:bodyPr>
          <a:lstStyle/>
          <a:p>
            <a:r>
              <a:rPr lang="en-US" sz="1200" i="1" dirty="0" smtClean="0">
                <a:solidFill>
                  <a:schemeClr val="tx1">
                    <a:lumMod val="50000"/>
                    <a:lumOff val="50000"/>
                  </a:schemeClr>
                </a:solidFill>
              </a:rPr>
              <a:t>Frank, L., et. al. (2004). Obesity Relationships with Community Design, Physical Activity, and Time Spent in Cars. American Journal of Preventative Medicine 27(2). </a:t>
            </a:r>
            <a:endParaRPr lang="en-US" sz="1200" i="1" dirty="0">
              <a:solidFill>
                <a:schemeClr val="tx1">
                  <a:lumMod val="50000"/>
                  <a:lumOff val="50000"/>
                </a:schemeClr>
              </a:solidFill>
            </a:endParaRP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01933" y="2433390"/>
            <a:ext cx="5540664" cy="3396988"/>
          </a:xfrm>
          <a:prstGeom prst="rect">
            <a:avLst/>
          </a:prstGeom>
        </p:spPr>
      </p:pic>
      <p:sp>
        <p:nvSpPr>
          <p:cNvPr id="9" name="TextBox 8"/>
          <p:cNvSpPr txBox="1"/>
          <p:nvPr/>
        </p:nvSpPr>
        <p:spPr>
          <a:xfrm>
            <a:off x="6600969" y="6213657"/>
            <a:ext cx="5316110" cy="461665"/>
          </a:xfrm>
          <a:prstGeom prst="rect">
            <a:avLst/>
          </a:prstGeom>
          <a:noFill/>
        </p:spPr>
        <p:txBody>
          <a:bodyPr wrap="square" rtlCol="0">
            <a:spAutoFit/>
          </a:bodyPr>
          <a:lstStyle/>
          <a:p>
            <a:r>
              <a:rPr lang="en-US" sz="1200" i="1" dirty="0" err="1" smtClean="0">
                <a:solidFill>
                  <a:schemeClr val="tx1">
                    <a:lumMod val="50000"/>
                    <a:lumOff val="50000"/>
                  </a:schemeClr>
                </a:solidFill>
              </a:rPr>
              <a:t>Pucher</a:t>
            </a:r>
            <a:r>
              <a:rPr lang="en-US" sz="1200" i="1" dirty="0" smtClean="0">
                <a:solidFill>
                  <a:schemeClr val="tx1">
                    <a:lumMod val="50000"/>
                    <a:lumOff val="50000"/>
                  </a:schemeClr>
                </a:solidFill>
              </a:rPr>
              <a:t>, et al. (2010). </a:t>
            </a:r>
            <a:r>
              <a:rPr lang="en-US" sz="1200" i="1" dirty="0">
                <a:solidFill>
                  <a:schemeClr val="tx1">
                    <a:lumMod val="50000"/>
                    <a:lumOff val="50000"/>
                  </a:schemeClr>
                </a:solidFill>
              </a:rPr>
              <a:t>Walking and Cycling to Health: A Comparative Analysis of City, State, and International </a:t>
            </a:r>
            <a:r>
              <a:rPr lang="en-US" sz="1200" i="1" dirty="0" smtClean="0">
                <a:solidFill>
                  <a:schemeClr val="tx1">
                    <a:lumMod val="50000"/>
                    <a:lumOff val="50000"/>
                  </a:schemeClr>
                </a:solidFill>
              </a:rPr>
              <a:t>Data, American Journal of Public Health.</a:t>
            </a:r>
            <a:endParaRPr lang="en-US" sz="1200" i="1" dirty="0">
              <a:solidFill>
                <a:schemeClr val="tx1">
                  <a:lumMod val="50000"/>
                  <a:lumOff val="50000"/>
                </a:schemeClr>
              </a:solidFill>
            </a:endParaRPr>
          </a:p>
        </p:txBody>
      </p:sp>
    </p:spTree>
    <p:extLst>
      <p:ext uri="{BB962C8B-B14F-4D97-AF65-F5344CB8AC3E}">
        <p14:creationId xmlns:p14="http://schemas.microsoft.com/office/powerpoint/2010/main" val="104381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Health benefits</a:t>
            </a:r>
            <a:endParaRPr lang="en-US" sz="3600" dirty="0"/>
          </a:p>
        </p:txBody>
      </p:sp>
      <p:pic>
        <p:nvPicPr>
          <p:cNvPr id="8" name="Picture 7" descr="Screen shot 2012-09-30 at 10.27.30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3477" y="2256149"/>
            <a:ext cx="4701655" cy="3453771"/>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8137003" y="2781300"/>
            <a:ext cx="173620" cy="3193836"/>
          </a:xfrm>
          <a:prstGeom prst="roundRect">
            <a:avLst/>
          </a:prstGeom>
          <a:noFill/>
          <a:ln w="3492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57393" y="2143475"/>
            <a:ext cx="5126699" cy="4024422"/>
          </a:xfrm>
          <a:prstGeom prst="rect">
            <a:avLst/>
          </a:prstGeom>
        </p:spPr>
      </p:pic>
      <p:pic>
        <p:nvPicPr>
          <p:cNvPr id="9" name="Picture 8"/>
          <p:cNvPicPr>
            <a:picLocks noChangeAspect="1"/>
          </p:cNvPicPr>
          <p:nvPr/>
        </p:nvPicPr>
        <p:blipFill>
          <a:blip r:embed="rId4"/>
          <a:stretch>
            <a:fillRect/>
          </a:stretch>
        </p:blipFill>
        <p:spPr>
          <a:xfrm>
            <a:off x="401831" y="2082847"/>
            <a:ext cx="4576398" cy="3627073"/>
          </a:xfrm>
          <a:prstGeom prst="rect">
            <a:avLst/>
          </a:prstGeom>
        </p:spPr>
      </p:pic>
      <p:sp>
        <p:nvSpPr>
          <p:cNvPr id="10" name="Oval 9"/>
          <p:cNvSpPr/>
          <p:nvPr/>
        </p:nvSpPr>
        <p:spPr>
          <a:xfrm>
            <a:off x="3590693" y="3907978"/>
            <a:ext cx="416311" cy="738363"/>
          </a:xfrm>
          <a:prstGeom prst="ellipse">
            <a:avLst/>
          </a:prstGeom>
          <a:noFill/>
          <a:ln w="34925">
            <a:solidFill>
              <a:schemeClr val="accent4"/>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2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We have “outsourced” physical activity</a:t>
            </a:r>
            <a:r>
              <a:rPr lang="en-US" sz="3600" dirty="0" smtClean="0"/>
              <a:t>!</a:t>
            </a:r>
            <a:endParaRPr lang="en-US" sz="3600" dirty="0"/>
          </a:p>
        </p:txBody>
      </p:sp>
      <p:pic>
        <p:nvPicPr>
          <p:cNvPr id="3" name="Picture 4" descr="Fitnes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47494" y="1891535"/>
            <a:ext cx="8072806" cy="452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87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Livability and choice</a:t>
            </a:r>
            <a:endParaRPr lang="en-US" sz="36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789" y="1923647"/>
            <a:ext cx="6860411" cy="4573607"/>
          </a:xfrm>
          <a:prstGeom prst="rect">
            <a:avLst/>
          </a:prstGeom>
        </p:spPr>
      </p:pic>
      <p:sp>
        <p:nvSpPr>
          <p:cNvPr id="4" name="Rectangle 3"/>
          <p:cNvSpPr/>
          <p:nvPr/>
        </p:nvSpPr>
        <p:spPr>
          <a:xfrm>
            <a:off x="454788" y="1923647"/>
            <a:ext cx="6860412" cy="4573607"/>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2796573" y="1868677"/>
            <a:ext cx="4518628" cy="178593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Aft>
                <a:spcPts val="1800"/>
              </a:spcAft>
              <a:buFont typeface="Wingdings 2" panose="05020102010507070707" pitchFamily="18" charset="2"/>
              <a:buNone/>
            </a:pPr>
            <a:r>
              <a:rPr lang="en-US" sz="2000" dirty="0" smtClean="0"/>
              <a:t>of Americans want more transportation options so they have the </a:t>
            </a:r>
            <a:r>
              <a:rPr lang="en-US" sz="2000" u="sng" dirty="0" smtClean="0"/>
              <a:t>freedom to choose</a:t>
            </a:r>
            <a:r>
              <a:rPr lang="en-US" sz="2000" dirty="0" smtClean="0"/>
              <a:t> how to get where they need to go.</a:t>
            </a:r>
            <a:endParaRPr lang="en-US" sz="2000" u="sng" dirty="0"/>
          </a:p>
        </p:txBody>
      </p:sp>
      <p:sp>
        <p:nvSpPr>
          <p:cNvPr id="6" name="TextBox 3"/>
          <p:cNvSpPr txBox="1">
            <a:spLocks noChangeArrowheads="1"/>
          </p:cNvSpPr>
          <p:nvPr/>
        </p:nvSpPr>
        <p:spPr bwMode="auto">
          <a:xfrm>
            <a:off x="2410177" y="6375728"/>
            <a:ext cx="4572000" cy="246221"/>
          </a:xfrm>
          <a:prstGeom prst="rect">
            <a:avLst/>
          </a:prstGeom>
          <a:noFill/>
          <a:ln w="9525">
            <a:noFill/>
            <a:miter lim="800000"/>
            <a:headEnd/>
            <a:tailEnd/>
          </a:ln>
        </p:spPr>
        <p:txBody>
          <a:bodyPr>
            <a:prstTxWarp prst="textNoShape">
              <a:avLst/>
            </a:prstTxWarp>
            <a:spAutoFit/>
          </a:bodyPr>
          <a:lstStyle/>
          <a:p>
            <a:pPr algn="ctr"/>
            <a:r>
              <a:rPr lang="en-US" sz="1000" dirty="0">
                <a:solidFill>
                  <a:srgbClr val="FFFFFF"/>
                </a:solidFill>
                <a:latin typeface="Arial"/>
                <a:ea typeface="Arial" charset="0"/>
                <a:cs typeface="Arial"/>
              </a:rPr>
              <a:t>Future of Transportation National Survey (2010)</a:t>
            </a:r>
          </a:p>
        </p:txBody>
      </p:sp>
      <p:sp>
        <p:nvSpPr>
          <p:cNvPr id="7" name="TextBox 6"/>
          <p:cNvSpPr txBox="1"/>
          <p:nvPr/>
        </p:nvSpPr>
        <p:spPr>
          <a:xfrm>
            <a:off x="457199" y="1901152"/>
            <a:ext cx="2235201" cy="1323439"/>
          </a:xfrm>
          <a:prstGeom prst="rect">
            <a:avLst/>
          </a:prstGeom>
          <a:noFill/>
        </p:spPr>
        <p:txBody>
          <a:bodyPr wrap="square" rtlCol="0">
            <a:spAutoFit/>
          </a:bodyPr>
          <a:lstStyle/>
          <a:p>
            <a:r>
              <a:rPr lang="en-US" sz="8000" b="1" dirty="0" smtClean="0"/>
              <a:t>66%</a:t>
            </a:r>
            <a:endParaRPr lang="en-US" sz="8000" b="1" dirty="0"/>
          </a:p>
        </p:txBody>
      </p:sp>
      <p:sp>
        <p:nvSpPr>
          <p:cNvPr id="8" name="TextBox 7"/>
          <p:cNvSpPr txBox="1"/>
          <p:nvPr/>
        </p:nvSpPr>
        <p:spPr>
          <a:xfrm>
            <a:off x="457200" y="3537078"/>
            <a:ext cx="2235200" cy="1323439"/>
          </a:xfrm>
          <a:prstGeom prst="rect">
            <a:avLst/>
          </a:prstGeom>
          <a:noFill/>
        </p:spPr>
        <p:txBody>
          <a:bodyPr wrap="square" rtlCol="0">
            <a:spAutoFit/>
          </a:bodyPr>
          <a:lstStyle/>
          <a:p>
            <a:r>
              <a:rPr lang="en-US" sz="8000" b="1" dirty="0" smtClean="0"/>
              <a:t>73%</a:t>
            </a:r>
            <a:endParaRPr lang="en-US" sz="8000" b="1" dirty="0"/>
          </a:p>
        </p:txBody>
      </p:sp>
      <p:sp>
        <p:nvSpPr>
          <p:cNvPr id="9" name="TextBox 8"/>
          <p:cNvSpPr txBox="1"/>
          <p:nvPr/>
        </p:nvSpPr>
        <p:spPr>
          <a:xfrm>
            <a:off x="457200" y="5173004"/>
            <a:ext cx="2235200" cy="1323439"/>
          </a:xfrm>
          <a:prstGeom prst="rect">
            <a:avLst/>
          </a:prstGeom>
          <a:noFill/>
        </p:spPr>
        <p:txBody>
          <a:bodyPr wrap="square" rtlCol="0">
            <a:spAutoFit/>
          </a:bodyPr>
          <a:lstStyle/>
          <a:p>
            <a:r>
              <a:rPr lang="en-US" sz="8000" b="1" dirty="0" smtClean="0"/>
              <a:t>57%</a:t>
            </a:r>
            <a:endParaRPr lang="en-US" sz="8000" b="1" dirty="0"/>
          </a:p>
        </p:txBody>
      </p:sp>
      <p:sp>
        <p:nvSpPr>
          <p:cNvPr id="10" name="TextBox 9"/>
          <p:cNvSpPr txBox="1"/>
          <p:nvPr/>
        </p:nvSpPr>
        <p:spPr>
          <a:xfrm>
            <a:off x="2692400" y="3810446"/>
            <a:ext cx="4622800" cy="707886"/>
          </a:xfrm>
          <a:prstGeom prst="rect">
            <a:avLst/>
          </a:prstGeom>
          <a:noFill/>
        </p:spPr>
        <p:txBody>
          <a:bodyPr wrap="square" rtlCol="0">
            <a:spAutoFit/>
          </a:bodyPr>
          <a:lstStyle/>
          <a:p>
            <a:pPr>
              <a:spcAft>
                <a:spcPts val="1800"/>
              </a:spcAft>
            </a:pPr>
            <a:r>
              <a:rPr lang="en-US" sz="2000" dirty="0" smtClean="0"/>
              <a:t>currently feel they </a:t>
            </a:r>
            <a:r>
              <a:rPr lang="en-US" sz="2000" u="sng" dirty="0" smtClean="0"/>
              <a:t>have no choice </a:t>
            </a:r>
            <a:r>
              <a:rPr lang="en-US" sz="2000" dirty="0" smtClean="0"/>
              <a:t>but to drive as much as they do.</a:t>
            </a:r>
          </a:p>
        </p:txBody>
      </p:sp>
      <p:sp>
        <p:nvSpPr>
          <p:cNvPr id="11" name="TextBox 10"/>
          <p:cNvSpPr txBox="1"/>
          <p:nvPr/>
        </p:nvSpPr>
        <p:spPr>
          <a:xfrm>
            <a:off x="2692400" y="5541414"/>
            <a:ext cx="4622800" cy="400110"/>
          </a:xfrm>
          <a:prstGeom prst="rect">
            <a:avLst/>
          </a:prstGeom>
          <a:noFill/>
        </p:spPr>
        <p:txBody>
          <a:bodyPr wrap="square" rtlCol="0">
            <a:spAutoFit/>
          </a:bodyPr>
          <a:lstStyle/>
          <a:p>
            <a:r>
              <a:rPr lang="en-US" sz="2000" dirty="0" smtClean="0"/>
              <a:t>would like to </a:t>
            </a:r>
            <a:r>
              <a:rPr lang="en-US" sz="2000" u="sng" dirty="0" smtClean="0"/>
              <a:t>spend less time in the car.</a:t>
            </a:r>
          </a:p>
        </p:txBody>
      </p:sp>
      <p:sp>
        <p:nvSpPr>
          <p:cNvPr id="12" name="TextBox 3"/>
          <p:cNvSpPr txBox="1">
            <a:spLocks noChangeArrowheads="1"/>
          </p:cNvSpPr>
          <p:nvPr/>
        </p:nvSpPr>
        <p:spPr bwMode="auto">
          <a:xfrm>
            <a:off x="406400" y="6528086"/>
            <a:ext cx="4572000" cy="246221"/>
          </a:xfrm>
          <a:prstGeom prst="rect">
            <a:avLst/>
          </a:prstGeom>
          <a:noFill/>
          <a:ln w="9525">
            <a:noFill/>
            <a:miter lim="800000"/>
            <a:headEnd/>
            <a:tailEnd/>
          </a:ln>
        </p:spPr>
        <p:txBody>
          <a:bodyPr>
            <a:prstTxWarp prst="textNoShape">
              <a:avLst/>
            </a:prstTxWarp>
            <a:spAutoFit/>
          </a:bodyPr>
          <a:lstStyle/>
          <a:p>
            <a:r>
              <a:rPr lang="en-US" sz="1000" dirty="0">
                <a:latin typeface="Arial"/>
                <a:ea typeface="Arial" charset="0"/>
                <a:cs typeface="Arial"/>
              </a:rPr>
              <a:t>Future of Transportation National Survey (2010)</a:t>
            </a:r>
          </a:p>
        </p:txBody>
      </p:sp>
      <p:pic>
        <p:nvPicPr>
          <p:cNvPr id="13" name="Picture 12" descr="asheville065.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9373" y="1901151"/>
            <a:ext cx="4294207" cy="3849409"/>
          </a:xfrm>
          <a:prstGeom prst="rect">
            <a:avLst/>
          </a:prstGeom>
        </p:spPr>
      </p:pic>
      <p:sp>
        <p:nvSpPr>
          <p:cNvPr id="14" name="Text Placeholder 3"/>
          <p:cNvSpPr txBox="1">
            <a:spLocks/>
          </p:cNvSpPr>
          <p:nvPr/>
        </p:nvSpPr>
        <p:spPr>
          <a:xfrm>
            <a:off x="7419372" y="2264949"/>
            <a:ext cx="4294208" cy="998537"/>
          </a:xfrm>
          <a:prstGeom prst="rect">
            <a:avLst/>
          </a:prstGeom>
          <a:solidFill>
            <a:schemeClr val="bg1">
              <a:alpha val="77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dirty="0" smtClean="0">
                <a:solidFill>
                  <a:schemeClr val="tx1"/>
                </a:solidFill>
              </a:rPr>
              <a:t>Millennials are driving less and looking for other transportation options.</a:t>
            </a:r>
          </a:p>
        </p:txBody>
      </p:sp>
    </p:spTree>
    <p:extLst>
      <p:ext uri="{BB962C8B-B14F-4D97-AF65-F5344CB8AC3E}">
        <p14:creationId xmlns:p14="http://schemas.microsoft.com/office/powerpoint/2010/main" val="52975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Livability and choice</a:t>
            </a:r>
            <a:endParaRPr lang="en-US" sz="3600" dirty="0"/>
          </a:p>
        </p:txBody>
      </p:sp>
      <p:pic>
        <p:nvPicPr>
          <p:cNvPr id="15" name="Content Placeholder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52378" y="2112217"/>
            <a:ext cx="4801268" cy="3992000"/>
          </a:xfrm>
          <a:prstGeom prst="rect">
            <a:avLst/>
          </a:prstGeom>
        </p:spPr>
      </p:pic>
      <p:pic>
        <p:nvPicPr>
          <p:cNvPr id="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04285" y="2179805"/>
            <a:ext cx="1901225" cy="2384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4"/>
          <a:stretch>
            <a:fillRect/>
          </a:stretch>
        </p:blipFill>
        <p:spPr>
          <a:xfrm>
            <a:off x="5317332" y="2267492"/>
            <a:ext cx="4059581" cy="4127241"/>
          </a:xfrm>
          <a:prstGeom prst="rect">
            <a:avLst/>
          </a:prstGeom>
        </p:spPr>
      </p:pic>
    </p:spTree>
    <p:extLst>
      <p:ext uri="{BB962C8B-B14F-4D97-AF65-F5344CB8AC3E}">
        <p14:creationId xmlns:p14="http://schemas.microsoft.com/office/powerpoint/2010/main" val="156138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Tourism, recreation and economic benefits</a:t>
            </a:r>
            <a:endParaRPr lang="en-US" dirty="0"/>
          </a:p>
        </p:txBody>
      </p:sp>
      <p:pic>
        <p:nvPicPr>
          <p:cNvPr id="3" name="Picture 2" descr="Picture 1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0896" y="1944549"/>
            <a:ext cx="7216944" cy="3806012"/>
          </a:xfrm>
          <a:prstGeom prst="rect">
            <a:avLst/>
          </a:prstGeom>
          <a:ln>
            <a:noFill/>
          </a:ln>
          <a:effectLst>
            <a:outerShdw blurRad="292100" dist="139700" dir="2700000" algn="tl" rotWithShape="0">
              <a:srgbClr val="333333">
                <a:alpha val="65000"/>
              </a:srgbClr>
            </a:outerShdw>
          </a:effectLst>
        </p:spPr>
      </p:pic>
      <p:sp>
        <p:nvSpPr>
          <p:cNvPr id="4" name="Text Placeholder 3"/>
          <p:cNvSpPr txBox="1">
            <a:spLocks/>
          </p:cNvSpPr>
          <p:nvPr/>
        </p:nvSpPr>
        <p:spPr>
          <a:xfrm>
            <a:off x="4919240" y="2072299"/>
            <a:ext cx="6794339" cy="3026470"/>
          </a:xfrm>
          <a:prstGeom prst="rect">
            <a:avLst/>
          </a:prstGeom>
          <a:solidFill>
            <a:schemeClr val="bg1">
              <a:alpha val="65000"/>
            </a:schemeClr>
          </a:solidFill>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dirty="0" smtClean="0"/>
              <a:t>“Our employees are healthier, happier, and more productive. We’re attracting some of the best talent in the industry. And, most important, we’re attracting new and exciting clients to fuel the bottom line.” </a:t>
            </a:r>
          </a:p>
          <a:p>
            <a:pPr algn="r"/>
            <a:r>
              <a:rPr lang="en-US" sz="2000" i="1" dirty="0" smtClean="0"/>
              <a:t>–Christine </a:t>
            </a:r>
            <a:r>
              <a:rPr lang="en-US" sz="2000" i="1" dirty="0" err="1" smtClean="0"/>
              <a:t>Fruechte</a:t>
            </a:r>
            <a:r>
              <a:rPr lang="en-US" sz="2000" i="1" dirty="0" smtClean="0"/>
              <a:t>, President and CEO, Cole + </a:t>
            </a:r>
            <a:r>
              <a:rPr lang="en-US" sz="2000" i="1" dirty="0" err="1" smtClean="0"/>
              <a:t>McVoy</a:t>
            </a:r>
            <a:endParaRPr lang="en-US" sz="2000" i="1" dirty="0" smtClean="0"/>
          </a:p>
          <a:p>
            <a:pPr algn="r"/>
            <a:r>
              <a:rPr lang="en-US" sz="1200" dirty="0" smtClean="0">
                <a:solidFill>
                  <a:schemeClr val="bg2">
                    <a:lumMod val="50000"/>
                  </a:schemeClr>
                </a:solidFill>
              </a:rPr>
              <a:t>National Complete Streets Coalition</a:t>
            </a:r>
            <a:endParaRPr lang="en-US" sz="1200" dirty="0">
              <a:solidFill>
                <a:schemeClr val="bg2">
                  <a:lumMod val="50000"/>
                </a:schemeClr>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411" y="1944549"/>
            <a:ext cx="3912245" cy="4661126"/>
          </a:xfrm>
          <a:prstGeom prst="rect">
            <a:avLst/>
          </a:prstGeom>
          <a:ln>
            <a:noFill/>
          </a:ln>
          <a:effectLst>
            <a:outerShdw blurRad="292100" dist="139700" dir="2700000" algn="tl" rotWithShape="0">
              <a:srgbClr val="333333">
                <a:alpha val="65000"/>
              </a:srgbClr>
            </a:outerShdw>
          </a:effectLst>
        </p:spPr>
      </p:pic>
      <p:sp>
        <p:nvSpPr>
          <p:cNvPr id="6" name="Text Placeholder 3"/>
          <p:cNvSpPr txBox="1">
            <a:spLocks/>
          </p:cNvSpPr>
          <p:nvPr/>
        </p:nvSpPr>
        <p:spPr>
          <a:xfrm>
            <a:off x="451410" y="2072299"/>
            <a:ext cx="3682708" cy="3517132"/>
          </a:xfrm>
          <a:prstGeom prst="rect">
            <a:avLst/>
          </a:prstGeom>
          <a:solidFill>
            <a:schemeClr val="bg1">
              <a:alpha val="65000"/>
            </a:schemeClr>
          </a:solidFill>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200" dirty="0" smtClean="0"/>
              <a:t>In 2016:</a:t>
            </a:r>
          </a:p>
          <a:p>
            <a:r>
              <a:rPr lang="en-US" sz="4000" b="1" dirty="0" smtClean="0"/>
              <a:t>$12.2 </a:t>
            </a:r>
            <a:r>
              <a:rPr lang="en-US" dirty="0" smtClean="0"/>
              <a:t>billion in spending</a:t>
            </a:r>
          </a:p>
          <a:p>
            <a:r>
              <a:rPr lang="en-US" sz="3600" b="1" dirty="0" smtClean="0"/>
              <a:t>242,000</a:t>
            </a:r>
            <a:r>
              <a:rPr lang="en-US" sz="2800" dirty="0" smtClean="0"/>
              <a:t> </a:t>
            </a:r>
            <a:r>
              <a:rPr lang="en-US" sz="2400" dirty="0" smtClean="0"/>
              <a:t>jobs</a:t>
            </a:r>
            <a:endParaRPr lang="en-US" sz="2800" dirty="0" smtClean="0"/>
          </a:p>
          <a:p>
            <a:r>
              <a:rPr lang="en-US" sz="4000" b="1" dirty="0" smtClean="0"/>
              <a:t>$2.9 </a:t>
            </a:r>
            <a:r>
              <a:rPr lang="en-US" dirty="0" smtClean="0"/>
              <a:t>billion in tax revenue</a:t>
            </a:r>
          </a:p>
          <a:p>
            <a:r>
              <a:rPr lang="en-US" sz="1200" dirty="0"/>
              <a:t>Source:  Indiana Office of Tourism </a:t>
            </a:r>
            <a:r>
              <a:rPr lang="en-US" sz="1200" dirty="0" smtClean="0"/>
              <a:t>Development</a:t>
            </a:r>
            <a:endParaRPr lang="en-US" sz="1200" dirty="0"/>
          </a:p>
        </p:txBody>
      </p:sp>
    </p:spTree>
    <p:extLst>
      <p:ext uri="{BB962C8B-B14F-4D97-AF65-F5344CB8AC3E}">
        <p14:creationId xmlns:p14="http://schemas.microsoft.com/office/powerpoint/2010/main" val="194498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ividend">
  <a:themeElements>
    <a:clrScheme name="Custom 14">
      <a:dk1>
        <a:sysClr val="windowText" lastClr="000000"/>
      </a:dk1>
      <a:lt1>
        <a:sysClr val="window" lastClr="FFFFFF"/>
      </a:lt1>
      <a:dk2>
        <a:srgbClr val="3D3D3D"/>
      </a:dk2>
      <a:lt2>
        <a:srgbClr val="EBEBEB"/>
      </a:lt2>
      <a:accent1>
        <a:srgbClr val="0070C0"/>
      </a:accent1>
      <a:accent2>
        <a:srgbClr val="D8D8D8"/>
      </a:accent2>
      <a:accent3>
        <a:srgbClr val="B2324B"/>
      </a:accent3>
      <a:accent4>
        <a:srgbClr val="FFFB14"/>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1610</TotalTime>
  <Words>770</Words>
  <Application>Microsoft Office PowerPoint</Application>
  <PresentationFormat>Widescreen</PresentationFormat>
  <Paragraphs>122</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Century Gothic</vt:lpstr>
      <vt:lpstr>Gill Sans MT</vt:lpstr>
      <vt:lpstr>Lucida Sans</vt:lpstr>
      <vt:lpstr>Wingdings 2</vt:lpstr>
      <vt:lpstr>Dividend</vt:lpstr>
      <vt:lpstr>Toward an Active Indiana:  Walking and Bicycling in the Hoosier State</vt:lpstr>
      <vt:lpstr>PowerPoint Presentation</vt:lpstr>
      <vt:lpstr>Why active transportation?</vt:lpstr>
      <vt:lpstr>Health benefits</vt:lpstr>
      <vt:lpstr>Health benefits</vt:lpstr>
      <vt:lpstr>We have “outsourced” physical activity!</vt:lpstr>
      <vt:lpstr>Livability and choice</vt:lpstr>
      <vt:lpstr>Livability and choice</vt:lpstr>
      <vt:lpstr>Tourism, recreation and economic benefits</vt:lpstr>
      <vt:lpstr>Tourism, recreation and economic benefits</vt:lpstr>
      <vt:lpstr>“just enough” isn’t good enough</vt:lpstr>
      <vt:lpstr>What does this map represent?</vt:lpstr>
      <vt:lpstr>Pedestrian fatalities (2005-14)</vt:lpstr>
      <vt:lpstr>Safety, safety, safety</vt:lpstr>
      <vt:lpstr>Project overview</vt:lpstr>
      <vt:lpstr>Understanding major trends</vt:lpstr>
      <vt:lpstr>developing a statewide network</vt:lpstr>
      <vt:lpstr>developing a statewide network</vt:lpstr>
      <vt:lpstr>Moving Indiana forward</vt:lpstr>
      <vt:lpstr>Bicycle trails task force</vt:lpstr>
      <vt:lpstr>Bicycle trails task force</vt:lpstr>
      <vt:lpstr>Bicycle trails task force</vt:lpstr>
      <vt:lpstr>Project timeline</vt:lpstr>
      <vt:lpstr>Take our survey!</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INDOT Active Transportation Planning</dc:title>
  <dc:creator>Kevin Tilbury</dc:creator>
  <cp:lastModifiedBy>Clark, Rickie</cp:lastModifiedBy>
  <cp:revision>76</cp:revision>
  <cp:lastPrinted>2018-08-28T19:06:10Z</cp:lastPrinted>
  <dcterms:created xsi:type="dcterms:W3CDTF">2018-08-17T19:22:21Z</dcterms:created>
  <dcterms:modified xsi:type="dcterms:W3CDTF">2018-11-02T17:48:41Z</dcterms:modified>
</cp:coreProperties>
</file>