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handoutMasterIdLst>
    <p:handoutMasterId r:id="rId23"/>
  </p:handoutMasterIdLst>
  <p:sldIdLst>
    <p:sldId id="274" r:id="rId5"/>
    <p:sldId id="256" r:id="rId6"/>
    <p:sldId id="273" r:id="rId7"/>
    <p:sldId id="257" r:id="rId8"/>
    <p:sldId id="258" r:id="rId9"/>
    <p:sldId id="260" r:id="rId10"/>
    <p:sldId id="262" r:id="rId11"/>
    <p:sldId id="269" r:id="rId12"/>
    <p:sldId id="263" r:id="rId13"/>
    <p:sldId id="264" r:id="rId14"/>
    <p:sldId id="265" r:id="rId15"/>
    <p:sldId id="271" r:id="rId16"/>
    <p:sldId id="272" r:id="rId17"/>
    <p:sldId id="266" r:id="rId18"/>
    <p:sldId id="267" r:id="rId19"/>
    <p:sldId id="270" r:id="rId20"/>
    <p:sldId id="268" r:id="rId21"/>
  </p:sldIdLst>
  <p:sldSz cx="12192000" cy="6858000"/>
  <p:notesSz cx="21488400" cy="3246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est User" initials="GU" lastIdx="2" clrIdx="0">
    <p:extLst>
      <p:ext uri="{19B8F6BF-5375-455C-9EA6-DF929625EA0E}">
        <p15:presenceInfo xmlns:p15="http://schemas.microsoft.com/office/powerpoint/2012/main" userId="S::urn:spo:anon#d0c5c30750a904998dc680e3d1f5f7f9f1d173ec45e9b18257fb6e6febe08a9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7BB9"/>
    <a:srgbClr val="0373B5"/>
    <a:srgbClr val="606062"/>
    <a:srgbClr val="032A65"/>
    <a:srgbClr val="0023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65704" autoAdjust="0"/>
  </p:normalViewPr>
  <p:slideViewPr>
    <p:cSldViewPr snapToGrid="0">
      <p:cViewPr varScale="1">
        <p:scale>
          <a:sx n="114" d="100"/>
          <a:sy n="114" d="100"/>
        </p:scale>
        <p:origin x="162" y="10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742CC2-420A-4C63-B78B-5C3F6C83D949}"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C1075CF1-2455-4EAE-A227-7909FFD03309}">
      <dgm:prSet custT="1"/>
      <dgm:spPr/>
      <dgm:t>
        <a:bodyPr/>
        <a:lstStyle/>
        <a:p>
          <a:pPr algn="ctr">
            <a:lnSpc>
              <a:spcPct val="100000"/>
            </a:lnSpc>
          </a:pPr>
          <a:r>
            <a:rPr lang="en-US" sz="1500" dirty="0">
              <a:latin typeface="Franklin Gothic Book" panose="020B0503020102020204" pitchFamily="34" charset="0"/>
            </a:rPr>
            <a:t>The need of this project is to address safety concerns in the existing configuration of the SR 9, Northport Road, and Kelly Street intersections. </a:t>
          </a:r>
        </a:p>
        <a:p>
          <a:pPr algn="ctr">
            <a:lnSpc>
              <a:spcPct val="100000"/>
            </a:lnSpc>
          </a:pPr>
          <a:r>
            <a:rPr lang="en-US" sz="1500" dirty="0">
              <a:latin typeface="Franklin Gothic Book" panose="020B0503020102020204" pitchFamily="34" charset="0"/>
            </a:rPr>
            <a:t>The current configuration has led to an above average number of crashes.</a:t>
          </a:r>
        </a:p>
      </dgm:t>
    </dgm:pt>
    <dgm:pt modelId="{3EE4B90B-0205-4ECF-9E0E-4BCC6B42CD28}" type="parTrans" cxnId="{190452E5-0F8A-47CE-897F-0B27E1C05ACE}">
      <dgm:prSet/>
      <dgm:spPr/>
      <dgm:t>
        <a:bodyPr/>
        <a:lstStyle/>
        <a:p>
          <a:endParaRPr lang="en-US"/>
        </a:p>
      </dgm:t>
    </dgm:pt>
    <dgm:pt modelId="{A02BE82B-ABD9-42B7-98C0-DB0477557E68}" type="sibTrans" cxnId="{190452E5-0F8A-47CE-897F-0B27E1C05ACE}">
      <dgm:prSet/>
      <dgm:spPr/>
      <dgm:t>
        <a:bodyPr/>
        <a:lstStyle/>
        <a:p>
          <a:endParaRPr lang="en-US"/>
        </a:p>
      </dgm:t>
    </dgm:pt>
    <dgm:pt modelId="{A1185BF0-03CA-492B-BBA9-23654C4B2DD8}">
      <dgm:prSet custT="1"/>
      <dgm:spPr/>
      <dgm:t>
        <a:bodyPr/>
        <a:lstStyle/>
        <a:p>
          <a:pPr>
            <a:lnSpc>
              <a:spcPct val="100000"/>
            </a:lnSpc>
          </a:pPr>
          <a:r>
            <a:rPr lang="en-US" sz="1500" dirty="0">
              <a:latin typeface="Franklin Gothic Book" panose="020B0503020102020204" pitchFamily="34" charset="0"/>
            </a:rPr>
            <a:t>A secondary need for the project is to  address the deteriorating bridge carrying Northport Road over SR 9.</a:t>
          </a:r>
        </a:p>
        <a:p>
          <a:pPr>
            <a:lnSpc>
              <a:spcPct val="100000"/>
            </a:lnSpc>
          </a:pPr>
          <a:r>
            <a:rPr lang="en-US" sz="1500" dirty="0">
              <a:latin typeface="Franklin Gothic Book" panose="020B0503020102020204" pitchFamily="34" charset="0"/>
            </a:rPr>
            <a:t> The bridge was built to span SR 9 and a railroad corridor; which is now out of service and the tracks removed. The bridge will be removed as part of the project. </a:t>
          </a:r>
        </a:p>
      </dgm:t>
    </dgm:pt>
    <dgm:pt modelId="{83285FBE-DDBC-4E3C-8CEB-C098DF1B537C}" type="parTrans" cxnId="{253C1CA2-0BD5-4E5E-A188-B77D718E7F6E}">
      <dgm:prSet/>
      <dgm:spPr/>
      <dgm:t>
        <a:bodyPr/>
        <a:lstStyle/>
        <a:p>
          <a:endParaRPr lang="en-US"/>
        </a:p>
      </dgm:t>
    </dgm:pt>
    <dgm:pt modelId="{45B720E8-1004-414C-B739-53995A1A1D30}" type="sibTrans" cxnId="{253C1CA2-0BD5-4E5E-A188-B77D718E7F6E}">
      <dgm:prSet/>
      <dgm:spPr/>
      <dgm:t>
        <a:bodyPr/>
        <a:lstStyle/>
        <a:p>
          <a:endParaRPr lang="en-US"/>
        </a:p>
      </dgm:t>
    </dgm:pt>
    <dgm:pt modelId="{7A63700F-084A-4B91-8771-3A6580BE4E20}">
      <dgm:prSet custT="1"/>
      <dgm:spPr/>
      <dgm:t>
        <a:bodyPr/>
        <a:lstStyle/>
        <a:p>
          <a:pPr>
            <a:lnSpc>
              <a:spcPct val="100000"/>
            </a:lnSpc>
          </a:pPr>
          <a:r>
            <a:rPr lang="en-US" sz="1500" dirty="0">
              <a:latin typeface="Franklin Gothic Book" panose="020B0503020102020204" pitchFamily="34" charset="0"/>
            </a:rPr>
            <a:t>The purpose of this project is to provide connectivity between SR 9 and Northport Rd that improves motorists’ safety at the intersection of SR 9 and Kelly St, as well as meets current roadway requirements.</a:t>
          </a:r>
        </a:p>
      </dgm:t>
    </dgm:pt>
    <dgm:pt modelId="{CF535DE7-1804-49BA-A0EE-769523BC79AC}" type="parTrans" cxnId="{31810D8C-021A-4251-AFF5-2DA9A8509D5C}">
      <dgm:prSet/>
      <dgm:spPr/>
      <dgm:t>
        <a:bodyPr/>
        <a:lstStyle/>
        <a:p>
          <a:endParaRPr lang="en-US"/>
        </a:p>
      </dgm:t>
    </dgm:pt>
    <dgm:pt modelId="{7E452BF9-4E9C-4956-84C6-DA02DAD0DC0A}" type="sibTrans" cxnId="{31810D8C-021A-4251-AFF5-2DA9A8509D5C}">
      <dgm:prSet/>
      <dgm:spPr/>
      <dgm:t>
        <a:bodyPr/>
        <a:lstStyle/>
        <a:p>
          <a:endParaRPr lang="en-US"/>
        </a:p>
      </dgm:t>
    </dgm:pt>
    <dgm:pt modelId="{94CB4636-7C7B-46ED-8885-63578E587172}" type="pres">
      <dgm:prSet presAssocID="{40742CC2-420A-4C63-B78B-5C3F6C83D949}" presName="root" presStyleCnt="0">
        <dgm:presLayoutVars>
          <dgm:dir/>
          <dgm:resizeHandles val="exact"/>
        </dgm:presLayoutVars>
      </dgm:prSet>
      <dgm:spPr/>
    </dgm:pt>
    <dgm:pt modelId="{AA167D42-3EFA-471E-830A-1796FCCA458A}" type="pres">
      <dgm:prSet presAssocID="{C1075CF1-2455-4EAE-A227-7909FFD03309}" presName="compNode" presStyleCnt="0"/>
      <dgm:spPr/>
    </dgm:pt>
    <dgm:pt modelId="{90FAF01E-D22E-40BE-A7D9-5712ABD3D7E1}" type="pres">
      <dgm:prSet presAssocID="{C1075CF1-2455-4EAE-A227-7909FFD0330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ignpost"/>
        </a:ext>
      </dgm:extLst>
    </dgm:pt>
    <dgm:pt modelId="{29F975FF-2B1D-4A75-9712-1988AA0107A6}" type="pres">
      <dgm:prSet presAssocID="{C1075CF1-2455-4EAE-A227-7909FFD03309}" presName="spaceRect" presStyleCnt="0"/>
      <dgm:spPr/>
    </dgm:pt>
    <dgm:pt modelId="{B75A14F2-F362-4AA7-A2C1-CB46029D31F4}" type="pres">
      <dgm:prSet presAssocID="{C1075CF1-2455-4EAE-A227-7909FFD03309}" presName="textRect" presStyleLbl="revTx" presStyleIdx="0" presStyleCnt="3" custScaleX="140806">
        <dgm:presLayoutVars>
          <dgm:chMax val="1"/>
          <dgm:chPref val="1"/>
        </dgm:presLayoutVars>
      </dgm:prSet>
      <dgm:spPr/>
    </dgm:pt>
    <dgm:pt modelId="{5DB7B734-ACC2-47CC-AF40-79FC06C7BE70}" type="pres">
      <dgm:prSet presAssocID="{A02BE82B-ABD9-42B7-98C0-DB0477557E68}" presName="sibTrans" presStyleCnt="0"/>
      <dgm:spPr/>
    </dgm:pt>
    <dgm:pt modelId="{6507D81D-BAFF-4726-9BE4-5E49EEFD5D17}" type="pres">
      <dgm:prSet presAssocID="{A1185BF0-03CA-492B-BBA9-23654C4B2DD8}" presName="compNode" presStyleCnt="0"/>
      <dgm:spPr/>
    </dgm:pt>
    <dgm:pt modelId="{F5271C6D-63C6-469B-A8FA-7A43607BF2E3}" type="pres">
      <dgm:prSet presAssocID="{A1185BF0-03CA-492B-BBA9-23654C4B2DD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ridge scene"/>
        </a:ext>
      </dgm:extLst>
    </dgm:pt>
    <dgm:pt modelId="{AD9E83FC-4902-40F1-8EEE-720E30B1E056}" type="pres">
      <dgm:prSet presAssocID="{A1185BF0-03CA-492B-BBA9-23654C4B2DD8}" presName="spaceRect" presStyleCnt="0"/>
      <dgm:spPr/>
    </dgm:pt>
    <dgm:pt modelId="{BE257299-38AF-4276-91A7-C79DE47D01EC}" type="pres">
      <dgm:prSet presAssocID="{A1185BF0-03CA-492B-BBA9-23654C4B2DD8}" presName="textRect" presStyleLbl="revTx" presStyleIdx="1" presStyleCnt="3" custScaleX="130869">
        <dgm:presLayoutVars>
          <dgm:chMax val="1"/>
          <dgm:chPref val="1"/>
        </dgm:presLayoutVars>
      </dgm:prSet>
      <dgm:spPr/>
    </dgm:pt>
    <dgm:pt modelId="{DB0BFA2E-78B4-4646-8A5A-8048604E0919}" type="pres">
      <dgm:prSet presAssocID="{45B720E8-1004-414C-B739-53995A1A1D30}" presName="sibTrans" presStyleCnt="0"/>
      <dgm:spPr/>
    </dgm:pt>
    <dgm:pt modelId="{60942C07-F45B-4B11-AB9D-B3DC3C824E9D}" type="pres">
      <dgm:prSet presAssocID="{7A63700F-084A-4B91-8771-3A6580BE4E20}" presName="compNode" presStyleCnt="0"/>
      <dgm:spPr/>
    </dgm:pt>
    <dgm:pt modelId="{911245D1-3759-4D47-8E3E-10715B973CF4}" type="pres">
      <dgm:prSet presAssocID="{7A63700F-084A-4B91-8771-3A6580BE4E2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ar"/>
        </a:ext>
      </dgm:extLst>
    </dgm:pt>
    <dgm:pt modelId="{A5EB468C-6DEC-44E3-BD37-18AD9D0D17ED}" type="pres">
      <dgm:prSet presAssocID="{7A63700F-084A-4B91-8771-3A6580BE4E20}" presName="spaceRect" presStyleCnt="0"/>
      <dgm:spPr/>
    </dgm:pt>
    <dgm:pt modelId="{7DAA10C4-463B-49CE-A3A9-756572E6ACF0}" type="pres">
      <dgm:prSet presAssocID="{7A63700F-084A-4B91-8771-3A6580BE4E20}" presName="textRect" presStyleLbl="revTx" presStyleIdx="2" presStyleCnt="3" custScaleX="154501">
        <dgm:presLayoutVars>
          <dgm:chMax val="1"/>
          <dgm:chPref val="1"/>
        </dgm:presLayoutVars>
      </dgm:prSet>
      <dgm:spPr/>
    </dgm:pt>
  </dgm:ptLst>
  <dgm:cxnLst>
    <dgm:cxn modelId="{1F1C5273-06F3-461D-A616-170B0DD7C3F3}" type="presOf" srcId="{A1185BF0-03CA-492B-BBA9-23654C4B2DD8}" destId="{BE257299-38AF-4276-91A7-C79DE47D01EC}" srcOrd="0" destOrd="0" presId="urn:microsoft.com/office/officeart/2018/2/layout/IconLabelList"/>
    <dgm:cxn modelId="{31810D8C-021A-4251-AFF5-2DA9A8509D5C}" srcId="{40742CC2-420A-4C63-B78B-5C3F6C83D949}" destId="{7A63700F-084A-4B91-8771-3A6580BE4E20}" srcOrd="2" destOrd="0" parTransId="{CF535DE7-1804-49BA-A0EE-769523BC79AC}" sibTransId="{7E452BF9-4E9C-4956-84C6-DA02DAD0DC0A}"/>
    <dgm:cxn modelId="{9DA7F199-E555-4991-95E8-590F7D8DA739}" type="presOf" srcId="{C1075CF1-2455-4EAE-A227-7909FFD03309}" destId="{B75A14F2-F362-4AA7-A2C1-CB46029D31F4}" srcOrd="0" destOrd="0" presId="urn:microsoft.com/office/officeart/2018/2/layout/IconLabelList"/>
    <dgm:cxn modelId="{253C1CA2-0BD5-4E5E-A188-B77D718E7F6E}" srcId="{40742CC2-420A-4C63-B78B-5C3F6C83D949}" destId="{A1185BF0-03CA-492B-BBA9-23654C4B2DD8}" srcOrd="1" destOrd="0" parTransId="{83285FBE-DDBC-4E3C-8CEB-C098DF1B537C}" sibTransId="{45B720E8-1004-414C-B739-53995A1A1D30}"/>
    <dgm:cxn modelId="{CF17DDA8-DA83-427C-A95B-10AEE3199E41}" type="presOf" srcId="{7A63700F-084A-4B91-8771-3A6580BE4E20}" destId="{7DAA10C4-463B-49CE-A3A9-756572E6ACF0}" srcOrd="0" destOrd="0" presId="urn:microsoft.com/office/officeart/2018/2/layout/IconLabelList"/>
    <dgm:cxn modelId="{962AA3B5-C791-4CEC-AC39-843323879701}" type="presOf" srcId="{40742CC2-420A-4C63-B78B-5C3F6C83D949}" destId="{94CB4636-7C7B-46ED-8885-63578E587172}" srcOrd="0" destOrd="0" presId="urn:microsoft.com/office/officeart/2018/2/layout/IconLabelList"/>
    <dgm:cxn modelId="{190452E5-0F8A-47CE-897F-0B27E1C05ACE}" srcId="{40742CC2-420A-4C63-B78B-5C3F6C83D949}" destId="{C1075CF1-2455-4EAE-A227-7909FFD03309}" srcOrd="0" destOrd="0" parTransId="{3EE4B90B-0205-4ECF-9E0E-4BCC6B42CD28}" sibTransId="{A02BE82B-ABD9-42B7-98C0-DB0477557E68}"/>
    <dgm:cxn modelId="{C2B22E1D-EB94-4443-878D-CE162E9A5720}" type="presParOf" srcId="{94CB4636-7C7B-46ED-8885-63578E587172}" destId="{AA167D42-3EFA-471E-830A-1796FCCA458A}" srcOrd="0" destOrd="0" presId="urn:microsoft.com/office/officeart/2018/2/layout/IconLabelList"/>
    <dgm:cxn modelId="{C44A950E-07E8-43C9-8B10-1B9C573BA4BF}" type="presParOf" srcId="{AA167D42-3EFA-471E-830A-1796FCCA458A}" destId="{90FAF01E-D22E-40BE-A7D9-5712ABD3D7E1}" srcOrd="0" destOrd="0" presId="urn:microsoft.com/office/officeart/2018/2/layout/IconLabelList"/>
    <dgm:cxn modelId="{473B469A-A8D7-49D3-BFDF-76BC221D069A}" type="presParOf" srcId="{AA167D42-3EFA-471E-830A-1796FCCA458A}" destId="{29F975FF-2B1D-4A75-9712-1988AA0107A6}" srcOrd="1" destOrd="0" presId="urn:microsoft.com/office/officeart/2018/2/layout/IconLabelList"/>
    <dgm:cxn modelId="{B9DF72B1-CA83-41C2-AA13-17F7F9DE6DAF}" type="presParOf" srcId="{AA167D42-3EFA-471E-830A-1796FCCA458A}" destId="{B75A14F2-F362-4AA7-A2C1-CB46029D31F4}" srcOrd="2" destOrd="0" presId="urn:microsoft.com/office/officeart/2018/2/layout/IconLabelList"/>
    <dgm:cxn modelId="{F62A61D1-0F2C-45CE-9B84-EAC12A49AFE4}" type="presParOf" srcId="{94CB4636-7C7B-46ED-8885-63578E587172}" destId="{5DB7B734-ACC2-47CC-AF40-79FC06C7BE70}" srcOrd="1" destOrd="0" presId="urn:microsoft.com/office/officeart/2018/2/layout/IconLabelList"/>
    <dgm:cxn modelId="{30F48C6F-F64D-4BB7-9ED8-D3989D9FA118}" type="presParOf" srcId="{94CB4636-7C7B-46ED-8885-63578E587172}" destId="{6507D81D-BAFF-4726-9BE4-5E49EEFD5D17}" srcOrd="2" destOrd="0" presId="urn:microsoft.com/office/officeart/2018/2/layout/IconLabelList"/>
    <dgm:cxn modelId="{B3317558-0BF2-4E80-8B29-8295B8F48325}" type="presParOf" srcId="{6507D81D-BAFF-4726-9BE4-5E49EEFD5D17}" destId="{F5271C6D-63C6-469B-A8FA-7A43607BF2E3}" srcOrd="0" destOrd="0" presId="urn:microsoft.com/office/officeart/2018/2/layout/IconLabelList"/>
    <dgm:cxn modelId="{8DE25DE9-1244-4765-9143-B7EE0B983415}" type="presParOf" srcId="{6507D81D-BAFF-4726-9BE4-5E49EEFD5D17}" destId="{AD9E83FC-4902-40F1-8EEE-720E30B1E056}" srcOrd="1" destOrd="0" presId="urn:microsoft.com/office/officeart/2018/2/layout/IconLabelList"/>
    <dgm:cxn modelId="{78826BBA-D0A3-447E-A3BF-B1D522FA1AFE}" type="presParOf" srcId="{6507D81D-BAFF-4726-9BE4-5E49EEFD5D17}" destId="{BE257299-38AF-4276-91A7-C79DE47D01EC}" srcOrd="2" destOrd="0" presId="urn:microsoft.com/office/officeart/2018/2/layout/IconLabelList"/>
    <dgm:cxn modelId="{07983850-128B-49F3-92E2-85BA077B13D0}" type="presParOf" srcId="{94CB4636-7C7B-46ED-8885-63578E587172}" destId="{DB0BFA2E-78B4-4646-8A5A-8048604E0919}" srcOrd="3" destOrd="0" presId="urn:microsoft.com/office/officeart/2018/2/layout/IconLabelList"/>
    <dgm:cxn modelId="{07C4ADF3-CB34-4F01-85D6-8145680AA65E}" type="presParOf" srcId="{94CB4636-7C7B-46ED-8885-63578E587172}" destId="{60942C07-F45B-4B11-AB9D-B3DC3C824E9D}" srcOrd="4" destOrd="0" presId="urn:microsoft.com/office/officeart/2018/2/layout/IconLabelList"/>
    <dgm:cxn modelId="{CD974851-0C5E-479F-A6E5-56291ACF4881}" type="presParOf" srcId="{60942C07-F45B-4B11-AB9D-B3DC3C824E9D}" destId="{911245D1-3759-4D47-8E3E-10715B973CF4}" srcOrd="0" destOrd="0" presId="urn:microsoft.com/office/officeart/2018/2/layout/IconLabelList"/>
    <dgm:cxn modelId="{07309E10-67BE-469E-8F03-B0EBF317DCD7}" type="presParOf" srcId="{60942C07-F45B-4B11-AB9D-B3DC3C824E9D}" destId="{A5EB468C-6DEC-44E3-BD37-18AD9D0D17ED}" srcOrd="1" destOrd="0" presId="urn:microsoft.com/office/officeart/2018/2/layout/IconLabelList"/>
    <dgm:cxn modelId="{916C8C46-1BE8-4391-B56A-9D556536C67F}" type="presParOf" srcId="{60942C07-F45B-4B11-AB9D-B3DC3C824E9D}" destId="{7DAA10C4-463B-49CE-A3A9-756572E6ACF0}" srcOrd="2" destOrd="0" presId="urn:microsoft.com/office/officeart/2018/2/layout/Icon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FAF01E-D22E-40BE-A7D9-5712ABD3D7E1}">
      <dsp:nvSpPr>
        <dsp:cNvPr id="0" name=""/>
        <dsp:cNvSpPr/>
      </dsp:nvSpPr>
      <dsp:spPr>
        <a:xfrm>
          <a:off x="1249240" y="735752"/>
          <a:ext cx="1075165" cy="107516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5A14F2-F362-4AA7-A2C1-CB46029D31F4}">
      <dsp:nvSpPr>
        <dsp:cNvPr id="0" name=""/>
        <dsp:cNvSpPr/>
      </dsp:nvSpPr>
      <dsp:spPr>
        <a:xfrm>
          <a:off x="104715" y="2249590"/>
          <a:ext cx="3364216" cy="14076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dirty="0">
              <a:latin typeface="Franklin Gothic Book" panose="020B0503020102020204" pitchFamily="34" charset="0"/>
            </a:rPr>
            <a:t>The need of this project is to address safety concerns in the existing configuration of the SR 9, Northport Road, and Kelly Street intersections. </a:t>
          </a:r>
        </a:p>
        <a:p>
          <a:pPr marL="0" lvl="0" indent="0" algn="ctr" defTabSz="666750">
            <a:lnSpc>
              <a:spcPct val="100000"/>
            </a:lnSpc>
            <a:spcBef>
              <a:spcPct val="0"/>
            </a:spcBef>
            <a:spcAft>
              <a:spcPct val="35000"/>
            </a:spcAft>
            <a:buNone/>
          </a:pPr>
          <a:r>
            <a:rPr lang="en-US" sz="1500" kern="1200" dirty="0">
              <a:latin typeface="Franklin Gothic Book" panose="020B0503020102020204" pitchFamily="34" charset="0"/>
            </a:rPr>
            <a:t>The current configuration has led to an above average number of crashes.</a:t>
          </a:r>
        </a:p>
      </dsp:txBody>
      <dsp:txXfrm>
        <a:off x="104715" y="2249590"/>
        <a:ext cx="3364216" cy="1407613"/>
      </dsp:txXfrm>
    </dsp:sp>
    <dsp:sp modelId="{F5271C6D-63C6-469B-A8FA-7A43607BF2E3}">
      <dsp:nvSpPr>
        <dsp:cNvPr id="0" name=""/>
        <dsp:cNvSpPr/>
      </dsp:nvSpPr>
      <dsp:spPr>
        <a:xfrm>
          <a:off x="4912867" y="735752"/>
          <a:ext cx="1075165" cy="107516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257299-38AF-4276-91A7-C79DE47D01EC}">
      <dsp:nvSpPr>
        <dsp:cNvPr id="0" name=""/>
        <dsp:cNvSpPr/>
      </dsp:nvSpPr>
      <dsp:spPr>
        <a:xfrm>
          <a:off x="3887051" y="2249590"/>
          <a:ext cx="3126796" cy="14076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dirty="0">
              <a:latin typeface="Franklin Gothic Book" panose="020B0503020102020204" pitchFamily="34" charset="0"/>
            </a:rPr>
            <a:t>A secondary need for the project is to  address the deteriorating bridge carrying Northport Road over SR 9.</a:t>
          </a:r>
        </a:p>
        <a:p>
          <a:pPr marL="0" lvl="0" indent="0" algn="ctr" defTabSz="666750">
            <a:lnSpc>
              <a:spcPct val="100000"/>
            </a:lnSpc>
            <a:spcBef>
              <a:spcPct val="0"/>
            </a:spcBef>
            <a:spcAft>
              <a:spcPct val="35000"/>
            </a:spcAft>
            <a:buNone/>
          </a:pPr>
          <a:r>
            <a:rPr lang="en-US" sz="1500" kern="1200" dirty="0">
              <a:latin typeface="Franklin Gothic Book" panose="020B0503020102020204" pitchFamily="34" charset="0"/>
            </a:rPr>
            <a:t> The bridge was built to span SR 9 and a railroad corridor; which is now out of service and the tracks removed. The bridge will be removed as part of the project. </a:t>
          </a:r>
        </a:p>
      </dsp:txBody>
      <dsp:txXfrm>
        <a:off x="3887051" y="2249590"/>
        <a:ext cx="3126796" cy="1407613"/>
      </dsp:txXfrm>
    </dsp:sp>
    <dsp:sp modelId="{911245D1-3759-4D47-8E3E-10715B973CF4}">
      <dsp:nvSpPr>
        <dsp:cNvPr id="0" name=""/>
        <dsp:cNvSpPr/>
      </dsp:nvSpPr>
      <dsp:spPr>
        <a:xfrm>
          <a:off x="8740098" y="735752"/>
          <a:ext cx="1075165" cy="107516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AA10C4-463B-49CE-A3A9-756572E6ACF0}">
      <dsp:nvSpPr>
        <dsp:cNvPr id="0" name=""/>
        <dsp:cNvSpPr/>
      </dsp:nvSpPr>
      <dsp:spPr>
        <a:xfrm>
          <a:off x="7431968" y="2249590"/>
          <a:ext cx="3691425" cy="14076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dirty="0">
              <a:latin typeface="Franklin Gothic Book" panose="020B0503020102020204" pitchFamily="34" charset="0"/>
            </a:rPr>
            <a:t>The purpose of this project is to provide connectivity between SR 9 and Northport Rd that improves motorists’ safety at the intersection of SR 9 and Kelly St, as well as meets current roadway requirements.</a:t>
          </a:r>
        </a:p>
      </dsp:txBody>
      <dsp:txXfrm>
        <a:off x="7431968" y="2249590"/>
        <a:ext cx="3691425" cy="1407613"/>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9B7974-A442-48AB-B13F-8D7DC14AFF61}"/>
              </a:ext>
            </a:extLst>
          </p:cNvPr>
          <p:cNvSpPr>
            <a:spLocks noGrp="1"/>
          </p:cNvSpPr>
          <p:nvPr>
            <p:ph type="hdr" sz="quarter"/>
          </p:nvPr>
        </p:nvSpPr>
        <p:spPr>
          <a:xfrm>
            <a:off x="0" y="2"/>
            <a:ext cx="9311640" cy="1628696"/>
          </a:xfrm>
          <a:prstGeom prst="rect">
            <a:avLst/>
          </a:prstGeom>
        </p:spPr>
        <p:txBody>
          <a:bodyPr vert="horz" lIns="308262" tIns="154132" rIns="308262" bIns="154132" rtlCol="0"/>
          <a:lstStyle>
            <a:lvl1pPr algn="l">
              <a:defRPr sz="4100"/>
            </a:lvl1pPr>
          </a:lstStyle>
          <a:p>
            <a:endParaRPr lang="en-US"/>
          </a:p>
        </p:txBody>
      </p:sp>
      <p:sp>
        <p:nvSpPr>
          <p:cNvPr id="3" name="Date Placeholder 2">
            <a:extLst>
              <a:ext uri="{FF2B5EF4-FFF2-40B4-BE49-F238E27FC236}">
                <a16:creationId xmlns:a16="http://schemas.microsoft.com/office/drawing/2014/main" id="{3C57B477-1C86-488B-855A-676B10ADE802}"/>
              </a:ext>
            </a:extLst>
          </p:cNvPr>
          <p:cNvSpPr>
            <a:spLocks noGrp="1"/>
          </p:cNvSpPr>
          <p:nvPr>
            <p:ph type="dt" sz="quarter" idx="1"/>
          </p:nvPr>
        </p:nvSpPr>
        <p:spPr>
          <a:xfrm>
            <a:off x="12171787" y="2"/>
            <a:ext cx="9311640" cy="1628696"/>
          </a:xfrm>
          <a:prstGeom prst="rect">
            <a:avLst/>
          </a:prstGeom>
        </p:spPr>
        <p:txBody>
          <a:bodyPr vert="horz" lIns="308262" tIns="154132" rIns="308262" bIns="154132" rtlCol="0"/>
          <a:lstStyle>
            <a:lvl1pPr algn="r">
              <a:defRPr sz="4100"/>
            </a:lvl1pPr>
          </a:lstStyle>
          <a:p>
            <a:fld id="{5AB7038D-CD13-4153-845A-136A6E03B7B4}" type="datetimeFigureOut">
              <a:rPr lang="en-US" smtClean="0"/>
              <a:t>9/16/2021</a:t>
            </a:fld>
            <a:endParaRPr lang="en-US"/>
          </a:p>
        </p:txBody>
      </p:sp>
      <p:sp>
        <p:nvSpPr>
          <p:cNvPr id="4" name="Footer Placeholder 3">
            <a:extLst>
              <a:ext uri="{FF2B5EF4-FFF2-40B4-BE49-F238E27FC236}">
                <a16:creationId xmlns:a16="http://schemas.microsoft.com/office/drawing/2014/main" id="{54A00D63-51BD-4CBF-8A66-B36BFD70E1B7}"/>
              </a:ext>
            </a:extLst>
          </p:cNvPr>
          <p:cNvSpPr>
            <a:spLocks noGrp="1"/>
          </p:cNvSpPr>
          <p:nvPr>
            <p:ph type="ftr" sz="quarter" idx="2"/>
          </p:nvPr>
        </p:nvSpPr>
        <p:spPr>
          <a:xfrm>
            <a:off x="0" y="30832507"/>
            <a:ext cx="9311640" cy="1628693"/>
          </a:xfrm>
          <a:prstGeom prst="rect">
            <a:avLst/>
          </a:prstGeom>
        </p:spPr>
        <p:txBody>
          <a:bodyPr vert="horz" lIns="308262" tIns="154132" rIns="308262" bIns="154132" rtlCol="0" anchor="b"/>
          <a:lstStyle>
            <a:lvl1pPr algn="l">
              <a:defRPr sz="4100"/>
            </a:lvl1pPr>
          </a:lstStyle>
          <a:p>
            <a:endParaRPr lang="en-US"/>
          </a:p>
        </p:txBody>
      </p:sp>
      <p:sp>
        <p:nvSpPr>
          <p:cNvPr id="5" name="Slide Number Placeholder 4">
            <a:extLst>
              <a:ext uri="{FF2B5EF4-FFF2-40B4-BE49-F238E27FC236}">
                <a16:creationId xmlns:a16="http://schemas.microsoft.com/office/drawing/2014/main" id="{5B1242EC-F235-414E-BBC7-4CBA0084C0EA}"/>
              </a:ext>
            </a:extLst>
          </p:cNvPr>
          <p:cNvSpPr>
            <a:spLocks noGrp="1"/>
          </p:cNvSpPr>
          <p:nvPr>
            <p:ph type="sldNum" sz="quarter" idx="3"/>
          </p:nvPr>
        </p:nvSpPr>
        <p:spPr>
          <a:xfrm>
            <a:off x="12171787" y="30832507"/>
            <a:ext cx="9311640" cy="1628693"/>
          </a:xfrm>
          <a:prstGeom prst="rect">
            <a:avLst/>
          </a:prstGeom>
        </p:spPr>
        <p:txBody>
          <a:bodyPr vert="horz" lIns="308262" tIns="154132" rIns="308262" bIns="154132" rtlCol="0" anchor="b"/>
          <a:lstStyle>
            <a:lvl1pPr algn="r">
              <a:defRPr sz="4100"/>
            </a:lvl1pPr>
          </a:lstStyle>
          <a:p>
            <a:fld id="{9BEDC4AC-2A09-4805-A73A-0DEB3A933594}" type="slidenum">
              <a:rPr lang="en-US" smtClean="0"/>
              <a:t>‹#›</a:t>
            </a:fld>
            <a:endParaRPr lang="en-US"/>
          </a:p>
        </p:txBody>
      </p:sp>
    </p:spTree>
    <p:extLst>
      <p:ext uri="{BB962C8B-B14F-4D97-AF65-F5344CB8AC3E}">
        <p14:creationId xmlns:p14="http://schemas.microsoft.com/office/powerpoint/2010/main" val="80655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9311640" cy="1628696"/>
          </a:xfrm>
          <a:prstGeom prst="rect">
            <a:avLst/>
          </a:prstGeom>
        </p:spPr>
        <p:txBody>
          <a:bodyPr vert="horz" lIns="308262" tIns="154132" rIns="308262" bIns="154132" rtlCol="0"/>
          <a:lstStyle>
            <a:lvl1pPr algn="l">
              <a:defRPr sz="4100"/>
            </a:lvl1pPr>
          </a:lstStyle>
          <a:p>
            <a:endParaRPr lang="en-US"/>
          </a:p>
        </p:txBody>
      </p:sp>
      <p:sp>
        <p:nvSpPr>
          <p:cNvPr id="3" name="Date Placeholder 2"/>
          <p:cNvSpPr>
            <a:spLocks noGrp="1"/>
          </p:cNvSpPr>
          <p:nvPr>
            <p:ph type="dt" idx="1"/>
          </p:nvPr>
        </p:nvSpPr>
        <p:spPr>
          <a:xfrm>
            <a:off x="12171787" y="2"/>
            <a:ext cx="9311640" cy="1628696"/>
          </a:xfrm>
          <a:prstGeom prst="rect">
            <a:avLst/>
          </a:prstGeom>
        </p:spPr>
        <p:txBody>
          <a:bodyPr vert="horz" lIns="308262" tIns="154132" rIns="308262" bIns="154132" rtlCol="0"/>
          <a:lstStyle>
            <a:lvl1pPr algn="r">
              <a:defRPr sz="4100"/>
            </a:lvl1pPr>
          </a:lstStyle>
          <a:p>
            <a:fld id="{EEA824AE-D931-4463-B7B6-3C71B972F4BC}" type="datetimeFigureOut">
              <a:rPr lang="en-US" smtClean="0"/>
              <a:t>9/16/2021</a:t>
            </a:fld>
            <a:endParaRPr lang="en-US"/>
          </a:p>
        </p:txBody>
      </p:sp>
      <p:sp>
        <p:nvSpPr>
          <p:cNvPr id="4" name="Slide Image Placeholder 3"/>
          <p:cNvSpPr>
            <a:spLocks noGrp="1" noRot="1" noChangeAspect="1"/>
          </p:cNvSpPr>
          <p:nvPr>
            <p:ph type="sldImg" idx="2"/>
          </p:nvPr>
        </p:nvSpPr>
        <p:spPr>
          <a:xfrm>
            <a:off x="1006475" y="4057650"/>
            <a:ext cx="19475450" cy="10955338"/>
          </a:xfrm>
          <a:prstGeom prst="rect">
            <a:avLst/>
          </a:prstGeom>
          <a:noFill/>
          <a:ln w="12700">
            <a:solidFill>
              <a:prstClr val="black"/>
            </a:solidFill>
          </a:ln>
        </p:spPr>
        <p:txBody>
          <a:bodyPr vert="horz" lIns="308262" tIns="154132" rIns="308262" bIns="154132" rtlCol="0" anchor="ctr"/>
          <a:lstStyle/>
          <a:p>
            <a:endParaRPr lang="en-US"/>
          </a:p>
        </p:txBody>
      </p:sp>
      <p:sp>
        <p:nvSpPr>
          <p:cNvPr id="5" name="Notes Placeholder 4"/>
          <p:cNvSpPr>
            <a:spLocks noGrp="1"/>
          </p:cNvSpPr>
          <p:nvPr>
            <p:ph type="body" sz="quarter" idx="3"/>
          </p:nvPr>
        </p:nvSpPr>
        <p:spPr>
          <a:xfrm>
            <a:off x="2148840" y="15621953"/>
            <a:ext cx="17190720" cy="12781599"/>
          </a:xfrm>
          <a:prstGeom prst="rect">
            <a:avLst/>
          </a:prstGeom>
        </p:spPr>
        <p:txBody>
          <a:bodyPr vert="horz" lIns="308262" tIns="154132" rIns="308262" bIns="15413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30832507"/>
            <a:ext cx="9311640" cy="1628693"/>
          </a:xfrm>
          <a:prstGeom prst="rect">
            <a:avLst/>
          </a:prstGeom>
        </p:spPr>
        <p:txBody>
          <a:bodyPr vert="horz" lIns="308262" tIns="154132" rIns="308262" bIns="154132" rtlCol="0" anchor="b"/>
          <a:lstStyle>
            <a:lvl1pPr algn="l">
              <a:defRPr sz="4100"/>
            </a:lvl1pPr>
          </a:lstStyle>
          <a:p>
            <a:endParaRPr lang="en-US"/>
          </a:p>
        </p:txBody>
      </p:sp>
      <p:sp>
        <p:nvSpPr>
          <p:cNvPr id="7" name="Slide Number Placeholder 6"/>
          <p:cNvSpPr>
            <a:spLocks noGrp="1"/>
          </p:cNvSpPr>
          <p:nvPr>
            <p:ph type="sldNum" sz="quarter" idx="5"/>
          </p:nvPr>
        </p:nvSpPr>
        <p:spPr>
          <a:xfrm>
            <a:off x="12171787" y="30832507"/>
            <a:ext cx="9311640" cy="1628693"/>
          </a:xfrm>
          <a:prstGeom prst="rect">
            <a:avLst/>
          </a:prstGeom>
        </p:spPr>
        <p:txBody>
          <a:bodyPr vert="horz" lIns="308262" tIns="154132" rIns="308262" bIns="154132" rtlCol="0" anchor="b"/>
          <a:lstStyle>
            <a:lvl1pPr algn="r">
              <a:defRPr sz="4100"/>
            </a:lvl1pPr>
          </a:lstStyle>
          <a:p>
            <a:fld id="{28783CA8-1DF5-4357-AED3-00473EDA67A5}" type="slidenum">
              <a:rPr lang="en-US" smtClean="0"/>
              <a:t>‹#›</a:t>
            </a:fld>
            <a:endParaRPr lang="en-US"/>
          </a:p>
        </p:txBody>
      </p:sp>
    </p:spTree>
    <p:extLst>
      <p:ext uri="{BB962C8B-B14F-4D97-AF65-F5344CB8AC3E}">
        <p14:creationId xmlns:p14="http://schemas.microsoft.com/office/powerpoint/2010/main" val="19683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783CA8-1DF5-4357-AED3-00473EDA67A5}" type="slidenum">
              <a:rPr lang="en-US" smtClean="0"/>
              <a:t>1</a:t>
            </a:fld>
            <a:endParaRPr lang="en-US"/>
          </a:p>
        </p:txBody>
      </p:sp>
    </p:spTree>
    <p:extLst>
      <p:ext uri="{BB962C8B-B14F-4D97-AF65-F5344CB8AC3E}">
        <p14:creationId xmlns:p14="http://schemas.microsoft.com/office/powerpoint/2010/main" val="10808990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 the project study area, which is taken from the NEPA document. Our study limits encompass the entire project area, which includes SR 9 just north and south of the project, along Northport Road just east and west of the project, along Kelly Street, and into the Sylvan Cellars and Lady Mother of Mercy properties.  </a:t>
            </a:r>
          </a:p>
        </p:txBody>
      </p:sp>
      <p:sp>
        <p:nvSpPr>
          <p:cNvPr id="4" name="Slide Number Placeholder 3"/>
          <p:cNvSpPr>
            <a:spLocks noGrp="1"/>
          </p:cNvSpPr>
          <p:nvPr>
            <p:ph type="sldNum" sz="quarter" idx="5"/>
          </p:nvPr>
        </p:nvSpPr>
        <p:spPr/>
        <p:txBody>
          <a:bodyPr/>
          <a:lstStyle/>
          <a:p>
            <a:fld id="{28783CA8-1DF5-4357-AED3-00473EDA67A5}" type="slidenum">
              <a:rPr lang="en-US" smtClean="0"/>
              <a:t>10</a:t>
            </a:fld>
            <a:endParaRPr lang="en-US"/>
          </a:p>
        </p:txBody>
      </p:sp>
    </p:spTree>
    <p:extLst>
      <p:ext uri="{BB962C8B-B14F-4D97-AF65-F5344CB8AC3E}">
        <p14:creationId xmlns:p14="http://schemas.microsoft.com/office/powerpoint/2010/main" val="1769098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Several options have been studied for the SR 9 and Northport Road intersection.  In October 2017, INDOT put together an Engineering Report examining the replacement of the bridge carrying Northport Road over SR 9. That report concluded the bridge is no longer needed; and that creating an intersection would be the most practical alternative to explore.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Using the INDOT report as a starting point, Burgess and </a:t>
            </a:r>
            <a:r>
              <a:rPr lang="en-US" sz="1200" kern="1200" dirty="0" err="1">
                <a:solidFill>
                  <a:schemeClr val="tx1"/>
                </a:solidFill>
                <a:effectLst/>
                <a:latin typeface="+mn-lt"/>
                <a:ea typeface="+mn-ea"/>
                <a:cs typeface="+mn-cs"/>
              </a:rPr>
              <a:t>Niple</a:t>
            </a:r>
            <a:r>
              <a:rPr lang="en-US" sz="1200" kern="1200" dirty="0">
                <a:solidFill>
                  <a:schemeClr val="tx1"/>
                </a:solidFill>
                <a:effectLst/>
                <a:latin typeface="+mn-lt"/>
                <a:ea typeface="+mn-ea"/>
                <a:cs typeface="+mn-cs"/>
              </a:rPr>
              <a:t> studied three intersection layouts and a “no-build” alternative.  The “no-build” alternative wasn’t feasible as the bridge required replacement, and removal of the bridge would sever the connectivity of Northport Road.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8783CA8-1DF5-4357-AED3-00473EDA67A5}" type="slidenum">
              <a:rPr lang="en-US" smtClean="0"/>
              <a:t>11</a:t>
            </a:fld>
            <a:endParaRPr lang="en-US"/>
          </a:p>
        </p:txBody>
      </p:sp>
    </p:spTree>
    <p:extLst>
      <p:ext uri="{BB962C8B-B14F-4D97-AF65-F5344CB8AC3E}">
        <p14:creationId xmlns:p14="http://schemas.microsoft.com/office/powerpoint/2010/main" val="24473936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916113"/>
            <a:r>
              <a:rPr lang="en-US" sz="1200" kern="1200" dirty="0">
                <a:solidFill>
                  <a:schemeClr val="tx1"/>
                </a:solidFill>
                <a:effectLst/>
                <a:latin typeface="+mn-lt"/>
                <a:ea typeface="+mn-ea"/>
                <a:cs typeface="+mn-cs"/>
              </a:rPr>
              <a:t>The first intersection alternative was a staggered intersection.  This would utilize the existing Kelly Street intersection with SR 9 for the east approach, and a new west Northport Road approach to SR 9 would be created in place of the bridge.  This alternative had too many roadway geometric issues and could not provide adequate space for a left turn lane. Due to those reasons, this alternative was not selected as the preferred option.</a:t>
            </a:r>
            <a:endParaRPr lang="en-US" dirty="0"/>
          </a:p>
        </p:txBody>
      </p:sp>
      <p:sp>
        <p:nvSpPr>
          <p:cNvPr id="4" name="Slide Number Placeholder 3"/>
          <p:cNvSpPr>
            <a:spLocks noGrp="1"/>
          </p:cNvSpPr>
          <p:nvPr>
            <p:ph type="sldNum" sz="quarter" idx="5"/>
          </p:nvPr>
        </p:nvSpPr>
        <p:spPr/>
        <p:txBody>
          <a:bodyPr/>
          <a:lstStyle/>
          <a:p>
            <a:fld id="{28783CA8-1DF5-4357-AED3-00473EDA67A5}" type="slidenum">
              <a:rPr lang="en-US" smtClean="0"/>
              <a:t>12</a:t>
            </a:fld>
            <a:endParaRPr lang="en-US"/>
          </a:p>
        </p:txBody>
      </p:sp>
    </p:spTree>
    <p:extLst>
      <p:ext uri="{BB962C8B-B14F-4D97-AF65-F5344CB8AC3E}">
        <p14:creationId xmlns:p14="http://schemas.microsoft.com/office/powerpoint/2010/main" val="40533142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second alternative was a roundabout. This alternative would replace the bridge with a roundabout between SR 9 and Kelly Street in the infield area. This alternative would introduce a yielding condition on SR 9, which was otherwise free-flow, creating an increased risk of high-speed rear-end crashes on SR 9. Due to the increased risk, this alternative was not selected as the preferred option. </a:t>
            </a:r>
          </a:p>
          <a:p>
            <a:endParaRPr lang="en-US" dirty="0"/>
          </a:p>
        </p:txBody>
      </p:sp>
      <p:sp>
        <p:nvSpPr>
          <p:cNvPr id="4" name="Slide Number Placeholder 3"/>
          <p:cNvSpPr>
            <a:spLocks noGrp="1"/>
          </p:cNvSpPr>
          <p:nvPr>
            <p:ph type="sldNum" sz="quarter" idx="5"/>
          </p:nvPr>
        </p:nvSpPr>
        <p:spPr/>
        <p:txBody>
          <a:bodyPr/>
          <a:lstStyle/>
          <a:p>
            <a:fld id="{28783CA8-1DF5-4357-AED3-00473EDA67A5}" type="slidenum">
              <a:rPr lang="en-US" smtClean="0"/>
              <a:t>13</a:t>
            </a:fld>
            <a:endParaRPr lang="en-US"/>
          </a:p>
        </p:txBody>
      </p:sp>
    </p:spTree>
    <p:extLst>
      <p:ext uri="{BB962C8B-B14F-4D97-AF65-F5344CB8AC3E}">
        <p14:creationId xmlns:p14="http://schemas.microsoft.com/office/powerpoint/2010/main" val="25743647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third and preferred alternative is a four-legged, at-grade intersection, which meets the purpose and needs of the project.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option will provide dedicated left-turn lanes on SR 9, giving vehicles a protected space to stop and wait to make left turns, outside the free-flowing travel lanes.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intersection will be two-way stop-controlled, with Northport Road stopping at a stop sign and SR 9 remaining free flow.  This – along with removing turning vehicles from the traffic stream – will reduce rear-end crashes.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removal of the bridge and regrading the intersection will improve the sightlines of the intersection.  The bridge piers, which were a sight obstruction, will be removed.  SR 9 will be raised, and Northport Road will be lowered, flattening the intersection and increasing the available sightlines for vehicles entering and exiting Northport Road. Kelly Street will no longer intersect with SR 9; traffic will access Kelly Street from Northport Road.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you can see in red, we will also cut into the hillside and level an area which can be paved into a future trail.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intersection layout has been configured to create no adverse impact to the Historic Properties and Historic District adjacent to the project.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alternative also has no impacts to wetlands, streams, or regulated or hazardous material concerns.  </a:t>
            </a:r>
          </a:p>
          <a:p>
            <a:endParaRPr lang="en-US" dirty="0"/>
          </a:p>
        </p:txBody>
      </p:sp>
      <p:sp>
        <p:nvSpPr>
          <p:cNvPr id="4" name="Slide Number Placeholder 3"/>
          <p:cNvSpPr>
            <a:spLocks noGrp="1"/>
          </p:cNvSpPr>
          <p:nvPr>
            <p:ph type="sldNum" sz="quarter" idx="5"/>
          </p:nvPr>
        </p:nvSpPr>
        <p:spPr/>
        <p:txBody>
          <a:bodyPr/>
          <a:lstStyle/>
          <a:p>
            <a:fld id="{28783CA8-1DF5-4357-AED3-00473EDA67A5}" type="slidenum">
              <a:rPr lang="en-US" smtClean="0"/>
              <a:t>14</a:t>
            </a:fld>
            <a:endParaRPr lang="en-US"/>
          </a:p>
        </p:txBody>
      </p:sp>
    </p:spTree>
    <p:extLst>
      <p:ext uri="{BB962C8B-B14F-4D97-AF65-F5344CB8AC3E}">
        <p14:creationId xmlns:p14="http://schemas.microsoft.com/office/powerpoint/2010/main" val="194727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next steps of the project will involve the certifying of the NEPA document and right-of-way acquisition. This project will require a right-of-way acquisition of approximately 3.37 acres of permanent new right-of-way, needed during construction.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process will follow the Federal Acquisition process; if any portion of your property needs to be acquired, the property owner will be notified as soon as possible. You will be notified of INDOT’s interest in acquiring your property and INDOT’s obligation to secure any necessary appraisals. An appraiser will contact you to make an appointment to inspect your property. The appraiser is responsible for determining the initial fair market value of the property. INDOT will then have a review appraiser study and recommend approval of the appraisal report used to establish the just compensation to be offered to you for the property. You, or a representative that you designate, will be invited to accompany the appraiser during the inspection. There are copies of the Federal Acquisition process at the sign in table.</a:t>
            </a:r>
          </a:p>
          <a:p>
            <a:pPr defTabSz="3082622">
              <a:defRPr/>
            </a:pPr>
            <a:endParaRPr lang="en-US" sz="4100" dirty="0"/>
          </a:p>
          <a:p>
            <a:pPr defTabSz="3082622">
              <a:defRPr/>
            </a:pPr>
            <a:endParaRPr lang="en-US" sz="4100" dirty="0"/>
          </a:p>
          <a:p>
            <a:endParaRPr lang="en-US" dirty="0"/>
          </a:p>
        </p:txBody>
      </p:sp>
      <p:sp>
        <p:nvSpPr>
          <p:cNvPr id="4" name="Slide Number Placeholder 3"/>
          <p:cNvSpPr>
            <a:spLocks noGrp="1"/>
          </p:cNvSpPr>
          <p:nvPr>
            <p:ph type="sldNum" sz="quarter" idx="5"/>
          </p:nvPr>
        </p:nvSpPr>
        <p:spPr/>
        <p:txBody>
          <a:bodyPr/>
          <a:lstStyle/>
          <a:p>
            <a:fld id="{28783CA8-1DF5-4357-AED3-00473EDA67A5}" type="slidenum">
              <a:rPr lang="en-US" smtClean="0"/>
              <a:t>15</a:t>
            </a:fld>
            <a:endParaRPr lang="en-US"/>
          </a:p>
        </p:txBody>
      </p:sp>
    </p:spTree>
    <p:extLst>
      <p:ext uri="{BB962C8B-B14F-4D97-AF65-F5344CB8AC3E}">
        <p14:creationId xmlns:p14="http://schemas.microsoft.com/office/powerpoint/2010/main" val="10395037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discuss how your comments will be incorporated into the NEPA document.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All verbal comments received tonight and any written or emailed comments received before September 30, 2021, will receive responses from the project team within the final NEPA document. </a:t>
            </a:r>
          </a:p>
          <a:p>
            <a:r>
              <a:rPr lang="en-US" sz="1200" kern="1200" dirty="0">
                <a:solidFill>
                  <a:schemeClr val="tx1"/>
                </a:solidFill>
                <a:effectLst/>
                <a:latin typeface="+mn-lt"/>
                <a:ea typeface="+mn-ea"/>
                <a:cs typeface="+mn-cs"/>
              </a:rPr>
              <a:t>Informal comments are always welcome; however, please note, the general conversations are not part of the official record.</a:t>
            </a:r>
          </a:p>
          <a:p>
            <a:endParaRPr lang="en-US" dirty="0"/>
          </a:p>
          <a:p>
            <a:endParaRPr lang="en-US" dirty="0"/>
          </a:p>
        </p:txBody>
      </p:sp>
      <p:sp>
        <p:nvSpPr>
          <p:cNvPr id="4" name="Slide Number Placeholder 3"/>
          <p:cNvSpPr>
            <a:spLocks noGrp="1"/>
          </p:cNvSpPr>
          <p:nvPr>
            <p:ph type="sldNum" sz="quarter" idx="5"/>
          </p:nvPr>
        </p:nvSpPr>
        <p:spPr/>
        <p:txBody>
          <a:bodyPr/>
          <a:lstStyle/>
          <a:p>
            <a:fld id="{28783CA8-1DF5-4357-AED3-00473EDA67A5}" type="slidenum">
              <a:rPr lang="en-US" smtClean="0"/>
              <a:t>16</a:t>
            </a:fld>
            <a:endParaRPr lang="en-US"/>
          </a:p>
        </p:txBody>
      </p:sp>
    </p:spTree>
    <p:extLst>
      <p:ext uri="{BB962C8B-B14F-4D97-AF65-F5344CB8AC3E}">
        <p14:creationId xmlns:p14="http://schemas.microsoft.com/office/powerpoint/2010/main" val="20493633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presentation portion of the hearing is complete; we will start accepting formal, verbal comments in a few minutes.  If you signed up to speak on the speaker’s list at the sign-in table, you will be invited to come up and speak in the order you signed up. If you have not yet signed up to speak, you will have an opportunity to do so after we have completed the list.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 would like to make verbal comments but are not interested in speaking in front of an audience, please see us after the presentation, and we can record your comments off to the side.  </a:t>
            </a:r>
          </a:p>
          <a:p>
            <a:r>
              <a:rPr lang="en-US" sz="1200" kern="1200" dirty="0">
                <a:solidFill>
                  <a:schemeClr val="tx1"/>
                </a:solidFill>
                <a:effectLst/>
                <a:latin typeface="+mn-lt"/>
                <a:ea typeface="+mn-ea"/>
                <a:cs typeface="+mn-cs"/>
              </a:rPr>
              <a:t>The second method of delivering your comments is on the comment sheets included within the information packet. You may fill this comment sheet out this evening and hand it to one of us.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Your third option is to send us your comments via mail or email. If you send your comments via email, you will receive a brief confirmation response letting you know that your comments were received.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Representatives will be available after the presentation to answer any questions one on one at the exhibits; however, please note, that these general conversations are not part of the official record.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Formal statements from one of the three mentioned options are the only way to make statements that will appear on the record.  </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28783CA8-1DF5-4357-AED3-00473EDA67A5}" type="slidenum">
              <a:rPr lang="en-US" smtClean="0"/>
              <a:t>17</a:t>
            </a:fld>
            <a:endParaRPr lang="en-US"/>
          </a:p>
        </p:txBody>
      </p:sp>
    </p:spTree>
    <p:extLst>
      <p:ext uri="{BB962C8B-B14F-4D97-AF65-F5344CB8AC3E}">
        <p14:creationId xmlns:p14="http://schemas.microsoft.com/office/powerpoint/2010/main" val="608044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Hello, everyone; my name is Brady Hagerty, public involvement specialist with Burgess &amp; </a:t>
            </a:r>
            <a:r>
              <a:rPr lang="en-US" sz="1200" kern="1200" dirty="0" err="1">
                <a:solidFill>
                  <a:schemeClr val="tx1"/>
                </a:solidFill>
                <a:effectLst/>
                <a:latin typeface="+mn-lt"/>
                <a:ea typeface="+mn-ea"/>
                <a:cs typeface="+mn-cs"/>
              </a:rPr>
              <a:t>Niple</a:t>
            </a:r>
            <a:r>
              <a:rPr lang="en-US" sz="1200" kern="1200" dirty="0">
                <a:solidFill>
                  <a:schemeClr val="tx1"/>
                </a:solidFill>
                <a:effectLst/>
                <a:latin typeface="+mn-lt"/>
                <a:ea typeface="+mn-ea"/>
                <a:cs typeface="+mn-cs"/>
              </a:rPr>
              <a:t>. Welcome to INDOT’s public hearing for the SR 9 and Northport Road intersection reconstruction project in Noble County. Thank you for being interested in the project, and we appreciate your attendance. </a:t>
            </a:r>
          </a:p>
        </p:txBody>
      </p:sp>
      <p:sp>
        <p:nvSpPr>
          <p:cNvPr id="4" name="Slide Number Placeholder 3"/>
          <p:cNvSpPr>
            <a:spLocks noGrp="1"/>
          </p:cNvSpPr>
          <p:nvPr>
            <p:ph type="sldNum" sz="quarter" idx="5"/>
          </p:nvPr>
        </p:nvSpPr>
        <p:spPr/>
        <p:txBody>
          <a:bodyPr/>
          <a:lstStyle/>
          <a:p>
            <a:fld id="{28783CA8-1DF5-4357-AED3-00473EDA67A5}" type="slidenum">
              <a:rPr lang="en-US" smtClean="0"/>
              <a:t>2</a:t>
            </a:fld>
            <a:endParaRPr lang="en-US"/>
          </a:p>
        </p:txBody>
      </p:sp>
    </p:spTree>
    <p:extLst>
      <p:ext uri="{BB962C8B-B14F-4D97-AF65-F5344CB8AC3E}">
        <p14:creationId xmlns:p14="http://schemas.microsoft.com/office/powerpoint/2010/main" val="3595868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Before we discuss the specific components of the project, here is a brief overview of tonight’s presentation. First off, welcome, and thanks again for being part of this process.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Tonight, you will hear the term National Environmental Policy Act or NEPA process quite a bit. NEPA is a federal law that establishes a decision-making process state agencies must follow. The process allows INDOT to use Federal dollars for the design and construction of state projects. One NEPA requirement is that a public hearing be held for certain types of projects. Since this project proposes a permanent traffic alteration, INDOT is hosting this public hearing to show you the revised traffic pattern and how it will work.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More importantly, this process allows INDOT and Burgess and </a:t>
            </a:r>
            <a:r>
              <a:rPr lang="en-US" sz="1200" kern="1200" dirty="0" err="1">
                <a:solidFill>
                  <a:schemeClr val="tx1"/>
                </a:solidFill>
                <a:effectLst/>
                <a:latin typeface="+mn-lt"/>
                <a:ea typeface="+mn-ea"/>
                <a:cs typeface="+mn-cs"/>
              </a:rPr>
              <a:t>Niple</a:t>
            </a:r>
            <a:r>
              <a:rPr lang="en-US" sz="1200" kern="1200" dirty="0">
                <a:solidFill>
                  <a:schemeClr val="tx1"/>
                </a:solidFill>
                <a:effectLst/>
                <a:latin typeface="+mn-lt"/>
                <a:ea typeface="+mn-ea"/>
                <a:cs typeface="+mn-cs"/>
              </a:rPr>
              <a:t> to hear your feedback regarding the proposed project. This project will impact anyone who regularly uses the SR 9 and Northport Road intersection.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you’d like to comment on the project, you can do so during the comment period following this presentation. Or, to submit written comments, you may also email, call or write to the project team. Contact information will be shown at the end of the presentation. Members of the project team will also be around after the hearing portion and will be available for informal discussions and questions.</a:t>
            </a:r>
          </a:p>
          <a:p>
            <a:endParaRPr lang="en-US" dirty="0"/>
          </a:p>
        </p:txBody>
      </p:sp>
      <p:sp>
        <p:nvSpPr>
          <p:cNvPr id="4" name="Slide Number Placeholder 3"/>
          <p:cNvSpPr>
            <a:spLocks noGrp="1"/>
          </p:cNvSpPr>
          <p:nvPr>
            <p:ph type="sldNum" sz="quarter" idx="5"/>
          </p:nvPr>
        </p:nvSpPr>
        <p:spPr/>
        <p:txBody>
          <a:bodyPr/>
          <a:lstStyle/>
          <a:p>
            <a:fld id="{28783CA8-1DF5-4357-AED3-00473EDA67A5}" type="slidenum">
              <a:rPr lang="en-US" smtClean="0"/>
              <a:t>3</a:t>
            </a:fld>
            <a:endParaRPr lang="en-US"/>
          </a:p>
        </p:txBody>
      </p:sp>
    </p:spTree>
    <p:extLst>
      <p:ext uri="{BB962C8B-B14F-4D97-AF65-F5344CB8AC3E}">
        <p14:creationId xmlns:p14="http://schemas.microsoft.com/office/powerpoint/2010/main" val="2400241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quick overview of the project itself. It’s located on SR 9 at Northport Road in Nobel County, north of Rome City. Currently, there is a bridge carrying Northport Road over SR 9; our proposed project will replace the bridge with an at-grade intersection.  SR 9 will remain a free-flowing roadway, with Northport Road meeting SR 9 with a two-way stop. SR 9 will retain two through lanes in each direction and gain a protected left-turn lane. Northport Road will remain as a two-lane roadway, one lane in each direction.</a:t>
            </a:r>
            <a:endParaRPr lang="en-US" dirty="0"/>
          </a:p>
        </p:txBody>
      </p:sp>
      <p:sp>
        <p:nvSpPr>
          <p:cNvPr id="4" name="Slide Number Placeholder 3"/>
          <p:cNvSpPr>
            <a:spLocks noGrp="1"/>
          </p:cNvSpPr>
          <p:nvPr>
            <p:ph type="sldNum" sz="quarter" idx="5"/>
          </p:nvPr>
        </p:nvSpPr>
        <p:spPr/>
        <p:txBody>
          <a:bodyPr/>
          <a:lstStyle/>
          <a:p>
            <a:fld id="{28783CA8-1DF5-4357-AED3-00473EDA67A5}" type="slidenum">
              <a:rPr lang="en-US" smtClean="0"/>
              <a:t>4</a:t>
            </a:fld>
            <a:endParaRPr lang="en-US"/>
          </a:p>
        </p:txBody>
      </p:sp>
    </p:spTree>
    <p:extLst>
      <p:ext uri="{BB962C8B-B14F-4D97-AF65-F5344CB8AC3E}">
        <p14:creationId xmlns:p14="http://schemas.microsoft.com/office/powerpoint/2010/main" val="1159192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team for this project includes. The owner, the Indiana Department of Transportation, represented by Miguel Tucker, Project Manager. The project design is being performed by Burgess and </a:t>
            </a:r>
            <a:r>
              <a:rPr lang="en-US" sz="1200" kern="1200" dirty="0" err="1">
                <a:solidFill>
                  <a:schemeClr val="tx1"/>
                </a:solidFill>
                <a:effectLst/>
                <a:latin typeface="+mn-lt"/>
                <a:ea typeface="+mn-ea"/>
                <a:cs typeface="+mn-cs"/>
              </a:rPr>
              <a:t>Niple</a:t>
            </a:r>
            <a:r>
              <a:rPr lang="en-US" sz="1200" kern="1200" dirty="0">
                <a:solidFill>
                  <a:schemeClr val="tx1"/>
                </a:solidFill>
                <a:effectLst/>
                <a:latin typeface="+mn-lt"/>
                <a:ea typeface="+mn-ea"/>
                <a:cs typeface="+mn-cs"/>
              </a:rPr>
              <a:t>, represented by Jeff Andrews, Project Manager; Robert Milligan, Lead Designer; and Brady Hagerty, Public Involvement Specialist.  Our environmental consultant, Steven J. Christian, and Associates represented by Karen Wood and Erin </a:t>
            </a:r>
            <a:r>
              <a:rPr lang="en-US" sz="1200" kern="1200" dirty="0" err="1">
                <a:solidFill>
                  <a:schemeClr val="tx1"/>
                </a:solidFill>
                <a:effectLst/>
                <a:latin typeface="+mn-lt"/>
                <a:ea typeface="+mn-ea"/>
                <a:cs typeface="+mn-cs"/>
              </a:rPr>
              <a:t>Mulryan</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After the presentation is complete, we will be available for informal discussions and questions. Please feel free to engage any of the staff with questions or comments or look over the project exhibits.</a:t>
            </a:r>
          </a:p>
        </p:txBody>
      </p:sp>
      <p:sp>
        <p:nvSpPr>
          <p:cNvPr id="4" name="Slide Number Placeholder 3"/>
          <p:cNvSpPr>
            <a:spLocks noGrp="1"/>
          </p:cNvSpPr>
          <p:nvPr>
            <p:ph type="sldNum" sz="quarter" idx="5"/>
          </p:nvPr>
        </p:nvSpPr>
        <p:spPr/>
        <p:txBody>
          <a:bodyPr/>
          <a:lstStyle/>
          <a:p>
            <a:fld id="{28783CA8-1DF5-4357-AED3-00473EDA67A5}" type="slidenum">
              <a:rPr lang="en-US" smtClean="0"/>
              <a:t>5</a:t>
            </a:fld>
            <a:endParaRPr lang="en-US"/>
          </a:p>
        </p:txBody>
      </p:sp>
    </p:spTree>
    <p:extLst>
      <p:ext uri="{BB962C8B-B14F-4D97-AF65-F5344CB8AC3E}">
        <p14:creationId xmlns:p14="http://schemas.microsoft.com/office/powerpoint/2010/main" val="1542056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is an overview of the project timeline; where we have been, where we are, and where we are going. Burgess and </a:t>
            </a:r>
            <a:r>
              <a:rPr lang="en-US" sz="1200" kern="1200" dirty="0" err="1">
                <a:solidFill>
                  <a:schemeClr val="tx1"/>
                </a:solidFill>
                <a:effectLst/>
                <a:latin typeface="+mn-lt"/>
                <a:ea typeface="+mn-ea"/>
                <a:cs typeface="+mn-cs"/>
              </a:rPr>
              <a:t>Niple</a:t>
            </a:r>
            <a:r>
              <a:rPr lang="en-US" sz="1200" kern="1200" dirty="0">
                <a:solidFill>
                  <a:schemeClr val="tx1"/>
                </a:solidFill>
                <a:effectLst/>
                <a:latin typeface="+mn-lt"/>
                <a:ea typeface="+mn-ea"/>
                <a:cs typeface="+mn-cs"/>
              </a:rPr>
              <a:t>, and SJCA joined INDOT’s project team in April 2018.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Once on the project team, we worked to develop a project purpose and need, analyze project alternatives, refine the preferred alternative, develop the NEPA document and move toward a design.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Tonight, is the public hearing phase of the project timeline, which is an opportunity for us to hear from you – your questions, comments, and concerns.</a:t>
            </a:r>
          </a:p>
          <a:p>
            <a:r>
              <a:rPr lang="en-US" sz="1200" kern="1200" dirty="0">
                <a:solidFill>
                  <a:schemeClr val="tx1"/>
                </a:solidFill>
                <a:effectLst/>
                <a:latin typeface="+mn-lt"/>
                <a:ea typeface="+mn-ea"/>
                <a:cs typeface="+mn-cs"/>
              </a:rPr>
              <a:t>Right-of-way acquisition will begin this fall and completed in the spring of 2022.</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anticipate construction starting in the summer of 2022 and completing it in the fall of 2022.</a:t>
            </a:r>
          </a:p>
        </p:txBody>
      </p:sp>
      <p:sp>
        <p:nvSpPr>
          <p:cNvPr id="4" name="Slide Number Placeholder 3"/>
          <p:cNvSpPr>
            <a:spLocks noGrp="1"/>
          </p:cNvSpPr>
          <p:nvPr>
            <p:ph type="sldNum" sz="quarter" idx="5"/>
          </p:nvPr>
        </p:nvSpPr>
        <p:spPr/>
        <p:txBody>
          <a:bodyPr/>
          <a:lstStyle/>
          <a:p>
            <a:fld id="{28783CA8-1DF5-4357-AED3-00473EDA67A5}" type="slidenum">
              <a:rPr lang="en-US" smtClean="0"/>
              <a:t>6</a:t>
            </a:fld>
            <a:endParaRPr lang="en-US"/>
          </a:p>
        </p:txBody>
      </p:sp>
    </p:spTree>
    <p:extLst>
      <p:ext uri="{BB962C8B-B14F-4D97-AF65-F5344CB8AC3E}">
        <p14:creationId xmlns:p14="http://schemas.microsoft.com/office/powerpoint/2010/main" val="3142065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Because this project will utilize Federal Funds for construction, it falls under the National Environmental Policy Act (NEPA), as previously mentioned.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NEPA is like an umbrella of protection - requiring specific criteria to be reviewed and addressed as part of the project to ensure protections are afforded during the development. The NEPA document provides protections to the public like ensuring property rights and fair compensation for land acquisition or protection of historic properties and structures. NEPA also offers protections to air quality; protects land, wetlands, and endangered species.</a:t>
            </a:r>
          </a:p>
          <a:p>
            <a:endParaRPr lang="en-US" dirty="0"/>
          </a:p>
        </p:txBody>
      </p:sp>
      <p:sp>
        <p:nvSpPr>
          <p:cNvPr id="4" name="Slide Number Placeholder 3"/>
          <p:cNvSpPr>
            <a:spLocks noGrp="1"/>
          </p:cNvSpPr>
          <p:nvPr>
            <p:ph type="sldNum" sz="quarter" idx="5"/>
          </p:nvPr>
        </p:nvSpPr>
        <p:spPr/>
        <p:txBody>
          <a:bodyPr/>
          <a:lstStyle/>
          <a:p>
            <a:fld id="{28783CA8-1DF5-4357-AED3-00473EDA67A5}" type="slidenum">
              <a:rPr lang="en-US" smtClean="0"/>
              <a:t>7</a:t>
            </a:fld>
            <a:endParaRPr lang="en-US"/>
          </a:p>
        </p:txBody>
      </p:sp>
    </p:spTree>
    <p:extLst>
      <p:ext uri="{BB962C8B-B14F-4D97-AF65-F5344CB8AC3E}">
        <p14:creationId xmlns:p14="http://schemas.microsoft.com/office/powerpoint/2010/main" val="276393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final NEPA document showing the environmental studies is available on the INDOT website, which can be found on the slide. It can also be viewed at the Limberlost Branch Public Library through September 30, 2021.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copy of the NEPA document is also available this evening, as part of the exhibits.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you will see in the document, this project is classified as a Categorical Exclusion Level 4, which means it </a:t>
            </a:r>
            <a:r>
              <a:rPr lang="en-US" sz="1200" u="sng" kern="1200" dirty="0">
                <a:solidFill>
                  <a:schemeClr val="tx1"/>
                </a:solidFill>
                <a:effectLst/>
                <a:latin typeface="+mn-lt"/>
                <a:ea typeface="+mn-ea"/>
                <a:cs typeface="+mn-cs"/>
              </a:rPr>
              <a:t>does not </a:t>
            </a:r>
            <a:r>
              <a:rPr lang="en-US" sz="1200" kern="1200" dirty="0">
                <a:solidFill>
                  <a:schemeClr val="tx1"/>
                </a:solidFill>
                <a:effectLst/>
                <a:latin typeface="+mn-lt"/>
                <a:ea typeface="+mn-ea"/>
                <a:cs typeface="+mn-cs"/>
              </a:rPr>
              <a:t>have a significant environmental impact.</a:t>
            </a:r>
          </a:p>
          <a:p>
            <a:endParaRPr lang="en-US" dirty="0"/>
          </a:p>
        </p:txBody>
      </p:sp>
      <p:sp>
        <p:nvSpPr>
          <p:cNvPr id="4" name="Slide Number Placeholder 3"/>
          <p:cNvSpPr>
            <a:spLocks noGrp="1"/>
          </p:cNvSpPr>
          <p:nvPr>
            <p:ph type="sldNum" sz="quarter" idx="5"/>
          </p:nvPr>
        </p:nvSpPr>
        <p:spPr/>
        <p:txBody>
          <a:bodyPr/>
          <a:lstStyle/>
          <a:p>
            <a:fld id="{28783CA8-1DF5-4357-AED3-00473EDA67A5}" type="slidenum">
              <a:rPr lang="en-US" smtClean="0"/>
              <a:t>8</a:t>
            </a:fld>
            <a:endParaRPr lang="en-US"/>
          </a:p>
        </p:txBody>
      </p:sp>
    </p:spTree>
    <p:extLst>
      <p:ext uri="{BB962C8B-B14F-4D97-AF65-F5344CB8AC3E}">
        <p14:creationId xmlns:p14="http://schemas.microsoft.com/office/powerpoint/2010/main" val="11287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need for the project is to address safety concerns in the existing configuration of the SR 9, Northport Road, and Kelly Street intersections. The current configuration has led to an above-average number of crashes – from 2017-2020, 17 crashes involving 22 vehicles on SR 9 near the Northport Road Bridge or the adjacent Kelly Street intersection with SR 9.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secondary need for the project is to address the deteriorating bridge carrying Northport Road over SR 9. The bridge was built to span SR 9 and a railroad corridor, which is now out of service, and the tracks removed. The bridge will be removed due to its low condition and insufficient load ratings and it’s geometrically deficient due to its age.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purpose of this project is to provide connectivity between SR 9 and Northport Rd that improves motorists’ safety at the intersection of SR 9 and Kelly St, as well as meets current roadway standards. </a:t>
            </a:r>
            <a:endParaRPr lang="en-US" sz="4100" dirty="0"/>
          </a:p>
          <a:p>
            <a:pPr defTabSz="3082622">
              <a:defRPr/>
            </a:pPr>
            <a:endParaRPr lang="en-US" dirty="0"/>
          </a:p>
        </p:txBody>
      </p:sp>
      <p:sp>
        <p:nvSpPr>
          <p:cNvPr id="4" name="Slide Number Placeholder 3"/>
          <p:cNvSpPr>
            <a:spLocks noGrp="1"/>
          </p:cNvSpPr>
          <p:nvPr>
            <p:ph type="sldNum" sz="quarter" idx="5"/>
          </p:nvPr>
        </p:nvSpPr>
        <p:spPr/>
        <p:txBody>
          <a:bodyPr/>
          <a:lstStyle/>
          <a:p>
            <a:fld id="{28783CA8-1DF5-4357-AED3-00473EDA67A5}" type="slidenum">
              <a:rPr lang="en-US" smtClean="0"/>
              <a:t>9</a:t>
            </a:fld>
            <a:endParaRPr lang="en-US"/>
          </a:p>
        </p:txBody>
      </p:sp>
    </p:spTree>
    <p:extLst>
      <p:ext uri="{BB962C8B-B14F-4D97-AF65-F5344CB8AC3E}">
        <p14:creationId xmlns:p14="http://schemas.microsoft.com/office/powerpoint/2010/main" val="25886607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517" y="7602"/>
            <a:ext cx="12164967" cy="6842793"/>
          </a:xfrm>
          <a:prstGeom prst="rect">
            <a:avLst/>
          </a:prstGeom>
        </p:spPr>
      </p:pic>
      <p:sp>
        <p:nvSpPr>
          <p:cNvPr id="2" name="Title 1"/>
          <p:cNvSpPr>
            <a:spLocks noGrp="1"/>
          </p:cNvSpPr>
          <p:nvPr>
            <p:ph type="ctrTitle"/>
          </p:nvPr>
        </p:nvSpPr>
        <p:spPr>
          <a:xfrm>
            <a:off x="490451" y="1773851"/>
            <a:ext cx="6301048" cy="871001"/>
          </a:xfrm>
        </p:spPr>
        <p:txBody>
          <a:bodyPr anchor="b">
            <a:normAutofit/>
          </a:bodyPr>
          <a:lstStyle>
            <a:lvl1pPr algn="l">
              <a:defRPr sz="4400">
                <a:solidFill>
                  <a:srgbClr val="606062"/>
                </a:solidFill>
                <a:latin typeface="Arial" panose="020B0604020202020204" pitchFamily="34" charset="0"/>
                <a:cs typeface="Arial" panose="020B0604020202020204" pitchFamily="34" charset="0"/>
              </a:defRPr>
            </a:lvl1pPr>
          </a:lstStyle>
          <a:p>
            <a:r>
              <a:rPr lang="en-US"/>
              <a:t>Click to edit Master</a:t>
            </a:r>
          </a:p>
        </p:txBody>
      </p:sp>
      <p:sp>
        <p:nvSpPr>
          <p:cNvPr id="3" name="Subtitle 2"/>
          <p:cNvSpPr>
            <a:spLocks noGrp="1"/>
          </p:cNvSpPr>
          <p:nvPr>
            <p:ph type="subTitle" idx="1"/>
          </p:nvPr>
        </p:nvSpPr>
        <p:spPr>
          <a:xfrm>
            <a:off x="490450" y="2644852"/>
            <a:ext cx="5087390" cy="426495"/>
          </a:xfrm>
        </p:spPr>
        <p:txBody>
          <a:bodyPr/>
          <a:lstStyle>
            <a:lvl1pPr marL="0" indent="0" algn="l">
              <a:buNone/>
              <a:defRPr sz="2400">
                <a:solidFill>
                  <a:srgbClr val="60606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5">
            <a:extLst>
              <a:ext uri="{FF2B5EF4-FFF2-40B4-BE49-F238E27FC236}">
                <a16:creationId xmlns:a16="http://schemas.microsoft.com/office/drawing/2014/main" id="{7BF88874-453C-419B-9AB8-EF0BE91DBFBE}"/>
              </a:ext>
            </a:extLst>
          </p:cNvPr>
          <p:cNvSpPr>
            <a:spLocks noGrp="1"/>
          </p:cNvSpPr>
          <p:nvPr>
            <p:ph type="body" sz="quarter" idx="10" hasCustomPrompt="1"/>
          </p:nvPr>
        </p:nvSpPr>
        <p:spPr>
          <a:xfrm>
            <a:off x="490450" y="3309727"/>
            <a:ext cx="4262438" cy="822325"/>
          </a:xfrm>
        </p:spPr>
        <p:txBody>
          <a:bodyPr>
            <a:normAutofit/>
          </a:bodyPr>
          <a:lstStyle>
            <a:lvl1pPr marL="0" indent="0">
              <a:buFontTx/>
              <a:buNone/>
              <a:defRPr sz="1600">
                <a:solidFill>
                  <a:srgbClr val="0373B5"/>
                </a:solidFill>
                <a:latin typeface="Arial" panose="020B0604020202020204" pitchFamily="34" charset="0"/>
                <a:cs typeface="Arial" panose="020B0604020202020204" pitchFamily="34" charset="0"/>
              </a:defRPr>
            </a:lvl1pPr>
          </a:lstStyle>
          <a:p>
            <a:pPr lvl="0"/>
            <a:r>
              <a:rPr lang="en-US"/>
              <a:t>DATE</a:t>
            </a:r>
          </a:p>
        </p:txBody>
      </p:sp>
      <p:pic>
        <p:nvPicPr>
          <p:cNvPr id="6" name="Picture 5">
            <a:extLst>
              <a:ext uri="{FF2B5EF4-FFF2-40B4-BE49-F238E27FC236}">
                <a16:creationId xmlns:a16="http://schemas.microsoft.com/office/drawing/2014/main" id="{9A52B2DC-56BB-4FAC-AC93-AD9DF2E36A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32119" y="6130447"/>
            <a:ext cx="3325375" cy="256033"/>
          </a:xfrm>
          <a:prstGeom prst="rect">
            <a:avLst/>
          </a:prstGeom>
        </p:spPr>
      </p:pic>
      <p:pic>
        <p:nvPicPr>
          <p:cNvPr id="9" name="Picture 8" descr="Logo&#10;&#10;Description automatically generated">
            <a:extLst>
              <a:ext uri="{FF2B5EF4-FFF2-40B4-BE49-F238E27FC236}">
                <a16:creationId xmlns:a16="http://schemas.microsoft.com/office/drawing/2014/main" id="{431650E1-FCA0-455D-88BA-38A4FE56D73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757247" y="4132052"/>
            <a:ext cx="1309637" cy="1309637"/>
          </a:xfrm>
          <a:prstGeom prst="rect">
            <a:avLst/>
          </a:prstGeom>
        </p:spPr>
      </p:pic>
    </p:spTree>
    <p:extLst>
      <p:ext uri="{BB962C8B-B14F-4D97-AF65-F5344CB8AC3E}">
        <p14:creationId xmlns:p14="http://schemas.microsoft.com/office/powerpoint/2010/main" val="1753382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85E4CDA-BA6E-4563-8E45-03FD8776C7E1}" type="datetimeFigureOut">
              <a:rPr lang="en-US" smtClean="0"/>
              <a:t>9/16/2021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6BF4F5-044F-45E9-8770-EF8CEE932749}" type="slidenum">
              <a:rPr lang="en-US" smtClean="0"/>
              <a:t>‹#›</a:t>
            </a:fld>
            <a:endParaRPr lang="en-US"/>
          </a:p>
        </p:txBody>
      </p:sp>
    </p:spTree>
    <p:extLst>
      <p:ext uri="{BB962C8B-B14F-4D97-AF65-F5344CB8AC3E}">
        <p14:creationId xmlns:p14="http://schemas.microsoft.com/office/powerpoint/2010/main" val="3508669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85E4CDA-BA6E-4563-8E45-03FD8776C7E1}" type="datetimeFigureOut">
              <a:rPr lang="en-US" smtClean="0"/>
              <a:t>9/16/2021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6BF4F5-044F-45E9-8770-EF8CEE932749}" type="slidenum">
              <a:rPr lang="en-US" smtClean="0"/>
              <a:t>‹#›</a:t>
            </a:fld>
            <a:endParaRPr lang="en-US"/>
          </a:p>
        </p:txBody>
      </p:sp>
    </p:spTree>
    <p:extLst>
      <p:ext uri="{BB962C8B-B14F-4D97-AF65-F5344CB8AC3E}">
        <p14:creationId xmlns:p14="http://schemas.microsoft.com/office/powerpoint/2010/main" val="38870376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5E4CDA-BA6E-4563-8E45-03FD8776C7E1}" type="datetimeFigureOut">
              <a:rPr lang="en-US" smtClean="0"/>
              <a:t>9/16/2021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6BF4F5-044F-45E9-8770-EF8CEE932749}" type="slidenum">
              <a:rPr lang="en-US" smtClean="0"/>
              <a:t>‹#›</a:t>
            </a:fld>
            <a:endParaRPr lang="en-US"/>
          </a:p>
        </p:txBody>
      </p:sp>
    </p:spTree>
    <p:extLst>
      <p:ext uri="{BB962C8B-B14F-4D97-AF65-F5344CB8AC3E}">
        <p14:creationId xmlns:p14="http://schemas.microsoft.com/office/powerpoint/2010/main" val="29078783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5E4CDA-BA6E-4563-8E45-03FD8776C7E1}" type="datetimeFigureOut">
              <a:rPr lang="en-US" smtClean="0"/>
              <a:t>9/16/2021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6BF4F5-044F-45E9-8770-EF8CEE932749}" type="slidenum">
              <a:rPr lang="en-US" smtClean="0"/>
              <a:t>‹#›</a:t>
            </a:fld>
            <a:endParaRPr lang="en-US"/>
          </a:p>
        </p:txBody>
      </p:sp>
    </p:spTree>
    <p:extLst>
      <p:ext uri="{BB962C8B-B14F-4D97-AF65-F5344CB8AC3E}">
        <p14:creationId xmlns:p14="http://schemas.microsoft.com/office/powerpoint/2010/main" val="2897947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83" y="8934"/>
            <a:ext cx="12160231" cy="6840130"/>
          </a:xfrm>
          <a:prstGeom prst="rect">
            <a:avLst/>
          </a:prstGeom>
        </p:spPr>
      </p:pic>
      <p:sp>
        <p:nvSpPr>
          <p:cNvPr id="2" name="Title 1"/>
          <p:cNvSpPr>
            <a:spLocks noGrp="1"/>
          </p:cNvSpPr>
          <p:nvPr>
            <p:ph type="title"/>
          </p:nvPr>
        </p:nvSpPr>
        <p:spPr>
          <a:xfrm>
            <a:off x="838200" y="423309"/>
            <a:ext cx="10515600" cy="483961"/>
          </a:xfrm>
        </p:spPr>
        <p:txBody>
          <a:bodyPr/>
          <a:lstStyle>
            <a:lvl1pPr>
              <a:defRPr>
                <a:solidFill>
                  <a:srgbClr val="606062"/>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1571105"/>
            <a:ext cx="10515600" cy="4330931"/>
          </a:xfrm>
        </p:spPr>
        <p:txBody>
          <a:bodyPr/>
          <a:lstStyle>
            <a:lvl1pPr marL="228600" indent="-228600">
              <a:buClr>
                <a:srgbClr val="0373B5"/>
              </a:buClr>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1pPr>
            <a:lvl2pPr marL="685800" indent="-228600">
              <a:buClr>
                <a:srgbClr val="0373B5"/>
              </a:buClr>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2pPr>
            <a:lvl3pPr marL="1143000" indent="-228600">
              <a:buClr>
                <a:srgbClr val="0373B5"/>
              </a:buClr>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3pPr>
            <a:lvl4pPr marL="1600200" indent="-228600">
              <a:buClr>
                <a:srgbClr val="0373B5"/>
              </a:buClr>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4pPr>
            <a:lvl5pPr marL="2057400" indent="-228600">
              <a:buClr>
                <a:srgbClr val="0373B5"/>
              </a:buClr>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671FCAF6-0441-4EE0-A172-1C208143E23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47468"/>
          <a:stretch/>
        </p:blipFill>
        <p:spPr>
          <a:xfrm>
            <a:off x="10005261" y="6241682"/>
            <a:ext cx="1851593" cy="154610"/>
          </a:xfrm>
          <a:prstGeom prst="rect">
            <a:avLst/>
          </a:prstGeom>
        </p:spPr>
      </p:pic>
      <p:pic>
        <p:nvPicPr>
          <p:cNvPr id="6" name="Picture 5" descr="Logo&#10;&#10;Description automatically generated">
            <a:extLst>
              <a:ext uri="{FF2B5EF4-FFF2-40B4-BE49-F238E27FC236}">
                <a16:creationId xmlns:a16="http://schemas.microsoft.com/office/drawing/2014/main" id="{1C78DB68-832A-4F36-9C78-F5D438F877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14448" y="6070101"/>
            <a:ext cx="610897" cy="610897"/>
          </a:xfrm>
          <a:prstGeom prst="rect">
            <a:avLst/>
          </a:prstGeom>
        </p:spPr>
      </p:pic>
    </p:spTree>
    <p:extLst>
      <p:ext uri="{BB962C8B-B14F-4D97-AF65-F5344CB8AC3E}">
        <p14:creationId xmlns:p14="http://schemas.microsoft.com/office/powerpoint/2010/main" val="3580785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xtra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923" y="10644"/>
            <a:ext cx="12154151" cy="6836710"/>
          </a:xfrm>
          <a:prstGeom prst="rect">
            <a:avLst/>
          </a:prstGeom>
        </p:spPr>
      </p:pic>
      <p:sp>
        <p:nvSpPr>
          <p:cNvPr id="3" name="Content Placeholder 2"/>
          <p:cNvSpPr>
            <a:spLocks noGrp="1"/>
          </p:cNvSpPr>
          <p:nvPr>
            <p:ph idx="1"/>
          </p:nvPr>
        </p:nvSpPr>
        <p:spPr>
          <a:xfrm>
            <a:off x="838200" y="2292140"/>
            <a:ext cx="10515600" cy="2274074"/>
          </a:xfrm>
        </p:spPr>
        <p:txBody>
          <a:bodyPr/>
          <a:lstStyle>
            <a:lvl1pPr marL="228600" indent="-228600">
              <a:buClr>
                <a:srgbClr val="0373B5"/>
              </a:buClr>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1pPr>
            <a:lvl2pPr marL="685800" indent="-228600">
              <a:buClr>
                <a:srgbClr val="0373B5"/>
              </a:buClr>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2pPr>
            <a:lvl3pPr marL="1143000" indent="-228600">
              <a:buClr>
                <a:srgbClr val="0373B5"/>
              </a:buClr>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3pPr>
            <a:lvl4pPr marL="1600200" indent="-228600">
              <a:buClr>
                <a:srgbClr val="0373B5"/>
              </a:buClr>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4pPr>
            <a:lvl5pPr marL="2057400" indent="-228600">
              <a:buClr>
                <a:srgbClr val="0373B5"/>
              </a:buClr>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8D8D8BB7-F57B-47C6-9D28-1818F9B49A15}"/>
              </a:ext>
            </a:extLst>
          </p:cNvPr>
          <p:cNvSpPr>
            <a:spLocks noGrp="1"/>
          </p:cNvSpPr>
          <p:nvPr>
            <p:ph type="title"/>
          </p:nvPr>
        </p:nvSpPr>
        <p:spPr>
          <a:xfrm>
            <a:off x="838200" y="622821"/>
            <a:ext cx="10515600" cy="483961"/>
          </a:xfrm>
        </p:spPr>
        <p:txBody>
          <a:bodyPr/>
          <a:lstStyle>
            <a:lvl1pPr>
              <a:defRPr>
                <a:solidFill>
                  <a:srgbClr val="606062"/>
                </a:solidFill>
                <a:latin typeface="Arial" panose="020B0604020202020204" pitchFamily="34" charset="0"/>
                <a:cs typeface="Arial" panose="020B0604020202020204" pitchFamily="34" charset="0"/>
              </a:defRPr>
            </a:lvl1pPr>
          </a:lstStyle>
          <a:p>
            <a:r>
              <a:rPr lang="en-US"/>
              <a:t>Click to edit Master title style</a:t>
            </a:r>
          </a:p>
        </p:txBody>
      </p:sp>
      <p:pic>
        <p:nvPicPr>
          <p:cNvPr id="7" name="Picture 6">
            <a:extLst>
              <a:ext uri="{FF2B5EF4-FFF2-40B4-BE49-F238E27FC236}">
                <a16:creationId xmlns:a16="http://schemas.microsoft.com/office/drawing/2014/main" id="{5FB473DC-DE55-4ADA-BC7F-6856E8F1D51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47468"/>
          <a:stretch/>
        </p:blipFill>
        <p:spPr>
          <a:xfrm>
            <a:off x="10005261" y="6241682"/>
            <a:ext cx="1851593" cy="154610"/>
          </a:xfrm>
          <a:prstGeom prst="rect">
            <a:avLst/>
          </a:prstGeom>
        </p:spPr>
      </p:pic>
      <p:pic>
        <p:nvPicPr>
          <p:cNvPr id="9" name="Picture 8" descr="Logo&#10;&#10;Description automatically generated">
            <a:extLst>
              <a:ext uri="{FF2B5EF4-FFF2-40B4-BE49-F238E27FC236}">
                <a16:creationId xmlns:a16="http://schemas.microsoft.com/office/drawing/2014/main" id="{C253F11B-99BE-4297-90CD-31E4B707BEA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14448" y="6070101"/>
            <a:ext cx="610897" cy="610897"/>
          </a:xfrm>
          <a:prstGeom prst="rect">
            <a:avLst/>
          </a:prstGeom>
        </p:spPr>
      </p:pic>
    </p:spTree>
    <p:extLst>
      <p:ext uri="{BB962C8B-B14F-4D97-AF65-F5344CB8AC3E}">
        <p14:creationId xmlns:p14="http://schemas.microsoft.com/office/powerpoint/2010/main" val="27205773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92" y="11977"/>
            <a:ext cx="12149415" cy="6834046"/>
          </a:xfrm>
          <a:prstGeom prst="rect">
            <a:avLst/>
          </a:prstGeom>
        </p:spPr>
      </p:pic>
      <p:pic>
        <p:nvPicPr>
          <p:cNvPr id="5" name="Picture 4">
            <a:extLst>
              <a:ext uri="{FF2B5EF4-FFF2-40B4-BE49-F238E27FC236}">
                <a16:creationId xmlns:a16="http://schemas.microsoft.com/office/drawing/2014/main" id="{6B596445-D0AB-4140-889E-4A18FA67D64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3517" y="7602"/>
            <a:ext cx="12164967" cy="6842793"/>
          </a:xfrm>
          <a:prstGeom prst="rect">
            <a:avLst/>
          </a:prstGeom>
        </p:spPr>
      </p:pic>
      <p:sp>
        <p:nvSpPr>
          <p:cNvPr id="6" name="Subtitle 2">
            <a:extLst>
              <a:ext uri="{FF2B5EF4-FFF2-40B4-BE49-F238E27FC236}">
                <a16:creationId xmlns:a16="http://schemas.microsoft.com/office/drawing/2014/main" id="{3119F900-B670-4987-96C8-046B9296D4D3}"/>
              </a:ext>
            </a:extLst>
          </p:cNvPr>
          <p:cNvSpPr>
            <a:spLocks noGrp="1"/>
          </p:cNvSpPr>
          <p:nvPr>
            <p:ph type="subTitle" idx="1"/>
          </p:nvPr>
        </p:nvSpPr>
        <p:spPr>
          <a:xfrm>
            <a:off x="490450" y="1305098"/>
            <a:ext cx="5087390" cy="422120"/>
          </a:xfrm>
        </p:spPr>
        <p:txBody>
          <a:bodyPr/>
          <a:lstStyle>
            <a:lvl1pPr marL="0" indent="0" algn="l">
              <a:buNone/>
              <a:defRPr sz="2400">
                <a:solidFill>
                  <a:srgbClr val="60606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D03F1E40-8B96-4C78-8349-D509FC5973FC}"/>
              </a:ext>
            </a:extLst>
          </p:cNvPr>
          <p:cNvSpPr>
            <a:spLocks noGrp="1"/>
          </p:cNvSpPr>
          <p:nvPr>
            <p:ph type="ctrTitle"/>
          </p:nvPr>
        </p:nvSpPr>
        <p:spPr>
          <a:xfrm>
            <a:off x="490451" y="434097"/>
            <a:ext cx="6301048" cy="871001"/>
          </a:xfrm>
        </p:spPr>
        <p:txBody>
          <a:bodyPr anchor="b">
            <a:normAutofit/>
          </a:bodyPr>
          <a:lstStyle>
            <a:lvl1pPr algn="l">
              <a:defRPr sz="4400">
                <a:solidFill>
                  <a:srgbClr val="606062"/>
                </a:solidFill>
                <a:latin typeface="Arial" panose="020B0604020202020204" pitchFamily="34" charset="0"/>
                <a:cs typeface="Arial" panose="020B0604020202020204" pitchFamily="34" charset="0"/>
              </a:defRPr>
            </a:lvl1pPr>
          </a:lstStyle>
          <a:p>
            <a:r>
              <a:rPr lang="en-US"/>
              <a:t>Click to edit Master</a:t>
            </a:r>
          </a:p>
        </p:txBody>
      </p:sp>
      <p:pic>
        <p:nvPicPr>
          <p:cNvPr id="7" name="Picture 6">
            <a:extLst>
              <a:ext uri="{FF2B5EF4-FFF2-40B4-BE49-F238E27FC236}">
                <a16:creationId xmlns:a16="http://schemas.microsoft.com/office/drawing/2014/main" id="{2BE88D52-0937-4E43-BE72-FDB5545718A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832119" y="6130447"/>
            <a:ext cx="3325375" cy="256033"/>
          </a:xfrm>
          <a:prstGeom prst="rect">
            <a:avLst/>
          </a:prstGeom>
        </p:spPr>
      </p:pic>
      <p:pic>
        <p:nvPicPr>
          <p:cNvPr id="10" name="Picture 9" descr="Logo&#10;&#10;Description automatically generated">
            <a:extLst>
              <a:ext uri="{FF2B5EF4-FFF2-40B4-BE49-F238E27FC236}">
                <a16:creationId xmlns:a16="http://schemas.microsoft.com/office/drawing/2014/main" id="{74FBD6A2-0F27-4225-BC05-8198B520A20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757247" y="4132052"/>
            <a:ext cx="1309637" cy="1309637"/>
          </a:xfrm>
          <a:prstGeom prst="rect">
            <a:avLst/>
          </a:prstGeom>
        </p:spPr>
      </p:pic>
    </p:spTree>
    <p:extLst>
      <p:ext uri="{BB962C8B-B14F-4D97-AF65-F5344CB8AC3E}">
        <p14:creationId xmlns:p14="http://schemas.microsoft.com/office/powerpoint/2010/main" val="3754437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rgbClr val="032A65"/>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758087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85E4CDA-BA6E-4563-8E45-03FD8776C7E1}" type="datetimeFigureOut">
              <a:rPr lang="en-US" smtClean="0"/>
              <a:t>9/16/2021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6BF4F5-044F-45E9-8770-EF8CEE932749}" type="slidenum">
              <a:rPr lang="en-US" smtClean="0"/>
              <a:t>‹#›</a:t>
            </a:fld>
            <a:endParaRPr lang="en-US"/>
          </a:p>
        </p:txBody>
      </p:sp>
    </p:spTree>
    <p:extLst>
      <p:ext uri="{BB962C8B-B14F-4D97-AF65-F5344CB8AC3E}">
        <p14:creationId xmlns:p14="http://schemas.microsoft.com/office/powerpoint/2010/main" val="12309788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85E4CDA-BA6E-4563-8E45-03FD8776C7E1}" type="datetimeFigureOut">
              <a:rPr lang="en-US" smtClean="0"/>
              <a:t>9/16/2021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6BF4F5-044F-45E9-8770-EF8CEE932749}" type="slidenum">
              <a:rPr lang="en-US" smtClean="0"/>
              <a:t>‹#›</a:t>
            </a:fld>
            <a:endParaRPr lang="en-US"/>
          </a:p>
        </p:txBody>
      </p:sp>
    </p:spTree>
    <p:extLst>
      <p:ext uri="{BB962C8B-B14F-4D97-AF65-F5344CB8AC3E}">
        <p14:creationId xmlns:p14="http://schemas.microsoft.com/office/powerpoint/2010/main" val="2068206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85E4CDA-BA6E-4563-8E45-03FD8776C7E1}" type="datetimeFigureOut">
              <a:rPr lang="en-US" smtClean="0"/>
              <a:t>9/16/2021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6BF4F5-044F-45E9-8770-EF8CEE932749}" type="slidenum">
              <a:rPr lang="en-US" smtClean="0"/>
              <a:t>‹#›</a:t>
            </a:fld>
            <a:endParaRPr lang="en-US"/>
          </a:p>
        </p:txBody>
      </p:sp>
    </p:spTree>
    <p:extLst>
      <p:ext uri="{BB962C8B-B14F-4D97-AF65-F5344CB8AC3E}">
        <p14:creationId xmlns:p14="http://schemas.microsoft.com/office/powerpoint/2010/main" val="36483181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5E4CDA-BA6E-4563-8E45-03FD8776C7E1}" type="datetimeFigureOut">
              <a:rPr lang="en-US" smtClean="0"/>
              <a:t>9/16/2021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6BF4F5-044F-45E9-8770-EF8CEE932749}" type="slidenum">
              <a:rPr lang="en-US" smtClean="0"/>
              <a:t>‹#›</a:t>
            </a:fld>
            <a:endParaRPr lang="en-US"/>
          </a:p>
        </p:txBody>
      </p:sp>
    </p:spTree>
    <p:extLst>
      <p:ext uri="{BB962C8B-B14F-4D97-AF65-F5344CB8AC3E}">
        <p14:creationId xmlns:p14="http://schemas.microsoft.com/office/powerpoint/2010/main" val="22567538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5E4CDA-BA6E-4563-8E45-03FD8776C7E1}" type="datetimeFigureOut">
              <a:rPr lang="en-US" smtClean="0"/>
              <a:t>9/16/2021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6BF4F5-044F-45E9-8770-EF8CEE932749}" type="slidenum">
              <a:rPr lang="en-US" smtClean="0"/>
              <a:t>‹#›</a:t>
            </a:fld>
            <a:endParaRPr lang="en-US"/>
          </a:p>
        </p:txBody>
      </p:sp>
    </p:spTree>
    <p:extLst>
      <p:ext uri="{BB962C8B-B14F-4D97-AF65-F5344CB8AC3E}">
        <p14:creationId xmlns:p14="http://schemas.microsoft.com/office/powerpoint/2010/main" val="19513145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9.png"/><Relationship Id="rId5" Type="http://schemas.openxmlformats.org/officeDocument/2006/relationships/image" Target="../media/image21.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3.xml"/><Relationship Id="rId7" Type="http://schemas.openxmlformats.org/officeDocument/2006/relationships/image" Target="../media/image24.jpe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9.png"/><Relationship Id="rId5" Type="http://schemas.openxmlformats.org/officeDocument/2006/relationships/image" Target="../media/image2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9.png"/><Relationship Id="rId5" Type="http://schemas.openxmlformats.org/officeDocument/2006/relationships/image" Target="../media/image2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9.png"/><Relationship Id="rId5" Type="http://schemas.openxmlformats.org/officeDocument/2006/relationships/image" Target="../media/image2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9.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8.png"/><Relationship Id="rId5" Type="http://schemas.openxmlformats.org/officeDocument/2006/relationships/hyperlink" Target="https://www.in.gov/indot/2698.htm" TargetMode="Externa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9.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9.png"/><Relationship Id="rId5" Type="http://schemas.openxmlformats.org/officeDocument/2006/relationships/hyperlink" Target="mailto:jeff.andrews@burgessniple.com" TargetMode="External"/><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3.xml"/><Relationship Id="rId7" Type="http://schemas.openxmlformats.org/officeDocument/2006/relationships/image" Target="../media/image8.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9.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pixabay.com/en/umbrella-non-wet-cloudy-1163700/" TargetMode="External"/><Relationship Id="rId5" Type="http://schemas.openxmlformats.org/officeDocument/2006/relationships/image" Target="../media/image1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9.png"/><Relationship Id="rId5" Type="http://schemas.openxmlformats.org/officeDocument/2006/relationships/hyperlink" Target="https://www.in.gov/indot/about-indot/central-office/welcome-to-the-fort-wayne-district/s.r.-9-and-northport-intersection-improvement-in-noble-county/" TargetMode="Externa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3.xml"/><Relationship Id="rId7" Type="http://schemas.openxmlformats.org/officeDocument/2006/relationships/diagramQuickStyle" Target="../diagrams/quickStyle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9.png"/><Relationship Id="rId4" Type="http://schemas.openxmlformats.org/officeDocument/2006/relationships/notesSlide" Target="../notesSlides/notesSlide9.xml"/><Relationship Id="rId9" Type="http://schemas.microsoft.com/office/2007/relationships/diagramDrawing" Target="../diagrams/drawing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F7BB9"/>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5200C9-B3DD-4716-BE41-8A598DA08D7B}"/>
              </a:ext>
            </a:extLst>
          </p:cNvPr>
          <p:cNvPicPr>
            <a:picLocks noChangeAspect="1"/>
          </p:cNvPicPr>
          <p:nvPr/>
        </p:nvPicPr>
        <p:blipFill>
          <a:blip r:embed="rId3"/>
          <a:stretch>
            <a:fillRect/>
          </a:stretch>
        </p:blipFill>
        <p:spPr>
          <a:xfrm>
            <a:off x="4499832" y="1727200"/>
            <a:ext cx="2852313" cy="2902516"/>
          </a:xfrm>
          <a:prstGeom prst="ellipse">
            <a:avLst/>
          </a:prstGeom>
        </p:spPr>
      </p:pic>
    </p:spTree>
    <p:extLst>
      <p:ext uri="{BB962C8B-B14F-4D97-AF65-F5344CB8AC3E}">
        <p14:creationId xmlns:p14="http://schemas.microsoft.com/office/powerpoint/2010/main" val="1643244594"/>
      </p:ext>
    </p:extLst>
  </p:cSld>
  <p:clrMapOvr>
    <a:masterClrMapping/>
  </p:clrMapOvr>
  <mc:AlternateContent xmlns:mc="http://schemas.openxmlformats.org/markup-compatibility/2006" xmlns:p14="http://schemas.microsoft.com/office/powerpoint/2010/main">
    <mc:Choice Requires="p14">
      <p:transition spd="slow" p14:dur="2000" advTm="2864"/>
    </mc:Choice>
    <mc:Fallback xmlns="">
      <p:transition spd="slow" advTm="286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C77247-6FE0-4FBE-AED3-2BD5065C4DF5}"/>
              </a:ext>
            </a:extLst>
          </p:cNvPr>
          <p:cNvSpPr>
            <a:spLocks noGrp="1"/>
          </p:cNvSpPr>
          <p:nvPr>
            <p:ph type="title"/>
          </p:nvPr>
        </p:nvSpPr>
        <p:spPr>
          <a:xfrm>
            <a:off x="6096000" y="836181"/>
            <a:ext cx="4808218" cy="483961"/>
          </a:xfrm>
        </p:spPr>
        <p:txBody>
          <a:bodyPr>
            <a:normAutofit fontScale="90000"/>
          </a:bodyPr>
          <a:lstStyle/>
          <a:p>
            <a:r>
              <a:rPr lang="en-US">
                <a:latin typeface="Franklin Gothic Book" panose="020B0503020102020204" pitchFamily="34" charset="0"/>
              </a:rPr>
              <a:t>Project Study Area</a:t>
            </a:r>
          </a:p>
        </p:txBody>
      </p:sp>
      <p:sp>
        <p:nvSpPr>
          <p:cNvPr id="19" name="Content Placeholder 2">
            <a:extLst>
              <a:ext uri="{FF2B5EF4-FFF2-40B4-BE49-F238E27FC236}">
                <a16:creationId xmlns:a16="http://schemas.microsoft.com/office/drawing/2014/main" id="{237B6D35-2734-47A4-B2CA-9EAEB1066FFD}"/>
              </a:ext>
            </a:extLst>
          </p:cNvPr>
          <p:cNvSpPr txBox="1">
            <a:spLocks/>
          </p:cNvSpPr>
          <p:nvPr/>
        </p:nvSpPr>
        <p:spPr>
          <a:xfrm>
            <a:off x="6096000" y="1986699"/>
            <a:ext cx="5246370" cy="23338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373B5"/>
              </a:buClr>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373B5"/>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373B5"/>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373B5"/>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373B5"/>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Franklin Gothic Book" panose="020B0503020102020204" pitchFamily="34" charset="0"/>
              </a:rPr>
              <a:t>SR 9 and Northport Road</a:t>
            </a:r>
          </a:p>
          <a:p>
            <a:pPr lvl="1"/>
            <a:r>
              <a:rPr lang="en-US">
                <a:latin typeface="Franklin Gothic Book" panose="020B0503020102020204" pitchFamily="34" charset="0"/>
              </a:rPr>
              <a:t>Northport and CR N 300 E</a:t>
            </a:r>
          </a:p>
          <a:p>
            <a:pPr lvl="1"/>
            <a:r>
              <a:rPr lang="en-US">
                <a:latin typeface="Franklin Gothic Book" panose="020B0503020102020204" pitchFamily="34" charset="0"/>
              </a:rPr>
              <a:t>Kelly Street </a:t>
            </a:r>
          </a:p>
          <a:p>
            <a:pPr lvl="1"/>
            <a:r>
              <a:rPr lang="en-US">
                <a:latin typeface="Franklin Gothic Book" panose="020B0503020102020204" pitchFamily="34" charset="0"/>
              </a:rPr>
              <a:t>Sylvan Cellars Event Center</a:t>
            </a:r>
          </a:p>
          <a:p>
            <a:pPr lvl="1"/>
            <a:r>
              <a:rPr lang="en-US">
                <a:latin typeface="Franklin Gothic Book" panose="020B0503020102020204" pitchFamily="34" charset="0"/>
              </a:rPr>
              <a:t>Our Lady Mother of Mercy Center</a:t>
            </a:r>
          </a:p>
        </p:txBody>
      </p:sp>
      <p:pic>
        <p:nvPicPr>
          <p:cNvPr id="8" name="Content Placeholder 7" descr="Map&#10;&#10;Description automatically generated">
            <a:extLst>
              <a:ext uri="{FF2B5EF4-FFF2-40B4-BE49-F238E27FC236}">
                <a16:creationId xmlns:a16="http://schemas.microsoft.com/office/drawing/2014/main" id="{34D8427E-3910-4942-811C-2616B3874F17}"/>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b="15653"/>
          <a:stretch/>
        </p:blipFill>
        <p:spPr>
          <a:xfrm>
            <a:off x="61065" y="429993"/>
            <a:ext cx="5450502" cy="5949477"/>
          </a:xfrm>
        </p:spPr>
      </p:pic>
      <p:pic>
        <p:nvPicPr>
          <p:cNvPr id="2" name="New Recording 9">
            <a:hlinkClick r:id="" action="ppaction://media"/>
            <a:extLst>
              <a:ext uri="{FF2B5EF4-FFF2-40B4-BE49-F238E27FC236}">
                <a16:creationId xmlns:a16="http://schemas.microsoft.com/office/drawing/2014/main" id="{F235A563-5D26-4B35-9DF8-9788AA99993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660313" y="461963"/>
            <a:ext cx="487362" cy="487362"/>
          </a:xfrm>
          <a:prstGeom prst="rect">
            <a:avLst/>
          </a:prstGeom>
        </p:spPr>
      </p:pic>
    </p:spTree>
    <p:extLst>
      <p:ext uri="{BB962C8B-B14F-4D97-AF65-F5344CB8AC3E}">
        <p14:creationId xmlns:p14="http://schemas.microsoft.com/office/powerpoint/2010/main" val="229507240"/>
      </p:ext>
    </p:extLst>
  </p:cSld>
  <p:clrMapOvr>
    <a:masterClrMapping/>
  </p:clrMapOvr>
  <mc:AlternateContent xmlns:mc="http://schemas.openxmlformats.org/markup-compatibility/2006" xmlns:p14="http://schemas.microsoft.com/office/powerpoint/2010/main">
    <mc:Choice Requires="p14">
      <p:transition spd="slow" p14:dur="2000" advTm="25895"/>
    </mc:Choice>
    <mc:Fallback xmlns="">
      <p:transition spd="slow" advTm="25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22177" objId="2"/>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grass, traveling, railroad&#10;&#10;Description automatically generated">
            <a:extLst>
              <a:ext uri="{FF2B5EF4-FFF2-40B4-BE49-F238E27FC236}">
                <a16:creationId xmlns:a16="http://schemas.microsoft.com/office/drawing/2014/main" id="{9B0A5F44-13F1-42AE-B38F-AC695E3099E7}"/>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8062099" y="2092997"/>
            <a:ext cx="3139161" cy="21598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itle 2">
            <a:extLst>
              <a:ext uri="{FF2B5EF4-FFF2-40B4-BE49-F238E27FC236}">
                <a16:creationId xmlns:a16="http://schemas.microsoft.com/office/drawing/2014/main" id="{9B01675A-3364-48B1-902A-BF344E23DCA4}"/>
              </a:ext>
            </a:extLst>
          </p:cNvPr>
          <p:cNvSpPr>
            <a:spLocks noGrp="1"/>
          </p:cNvSpPr>
          <p:nvPr>
            <p:ph type="title"/>
          </p:nvPr>
        </p:nvSpPr>
        <p:spPr>
          <a:xfrm>
            <a:off x="838200" y="775221"/>
            <a:ext cx="10515600" cy="483961"/>
          </a:xfrm>
        </p:spPr>
        <p:txBody>
          <a:bodyPr>
            <a:normAutofit fontScale="90000"/>
          </a:bodyPr>
          <a:lstStyle/>
          <a:p>
            <a:r>
              <a:rPr lang="en-US">
                <a:latin typeface="Franklin Gothic Book" panose="020B0503020102020204" pitchFamily="34" charset="0"/>
              </a:rPr>
              <a:t>Project Alternatives</a:t>
            </a:r>
          </a:p>
        </p:txBody>
      </p:sp>
      <p:pic>
        <p:nvPicPr>
          <p:cNvPr id="7" name="Picture 6">
            <a:extLst>
              <a:ext uri="{FF2B5EF4-FFF2-40B4-BE49-F238E27FC236}">
                <a16:creationId xmlns:a16="http://schemas.microsoft.com/office/drawing/2014/main" id="{9534C9EE-8800-4941-9A25-E2315B4BCA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25115" y="2108237"/>
            <a:ext cx="3139162" cy="21598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A picture containing text, outdoor&#10;&#10;Description automatically generated">
            <a:extLst>
              <a:ext uri="{FF2B5EF4-FFF2-40B4-BE49-F238E27FC236}">
                <a16:creationId xmlns:a16="http://schemas.microsoft.com/office/drawing/2014/main" id="{F1C44CEB-82D9-4783-9236-E5E6C147AE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0698" y="2108237"/>
            <a:ext cx="3139162" cy="21598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Content Placeholder 2">
            <a:extLst>
              <a:ext uri="{FF2B5EF4-FFF2-40B4-BE49-F238E27FC236}">
                <a16:creationId xmlns:a16="http://schemas.microsoft.com/office/drawing/2014/main" id="{385D6094-D4C9-48FD-97DA-72DD947EBD00}"/>
              </a:ext>
            </a:extLst>
          </p:cNvPr>
          <p:cNvSpPr txBox="1">
            <a:spLocks/>
          </p:cNvSpPr>
          <p:nvPr/>
        </p:nvSpPr>
        <p:spPr>
          <a:xfrm>
            <a:off x="7997328" y="4471225"/>
            <a:ext cx="3268701" cy="4839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373B5"/>
              </a:buClr>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373B5"/>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373B5"/>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373B5"/>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373B5"/>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a:latin typeface="Franklin Gothic Book" panose="020B0503020102020204" pitchFamily="34" charset="0"/>
              </a:rPr>
              <a:t>At-grade Intersection</a:t>
            </a:r>
            <a:endParaRPr lang="en-US">
              <a:latin typeface="Franklin Gothic Book" panose="020B0503020102020204" pitchFamily="34" charset="0"/>
            </a:endParaRPr>
          </a:p>
        </p:txBody>
      </p:sp>
      <p:sp>
        <p:nvSpPr>
          <p:cNvPr id="8" name="Content Placeholder 2">
            <a:extLst>
              <a:ext uri="{FF2B5EF4-FFF2-40B4-BE49-F238E27FC236}">
                <a16:creationId xmlns:a16="http://schemas.microsoft.com/office/drawing/2014/main" id="{1CB565EB-D436-4336-B381-FA41CE2CB7FF}"/>
              </a:ext>
            </a:extLst>
          </p:cNvPr>
          <p:cNvSpPr txBox="1">
            <a:spLocks/>
          </p:cNvSpPr>
          <p:nvPr/>
        </p:nvSpPr>
        <p:spPr>
          <a:xfrm>
            <a:off x="624910" y="4486465"/>
            <a:ext cx="3268701" cy="483961"/>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Clr>
                <a:srgbClr val="0373B5"/>
              </a:buClr>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373B5"/>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373B5"/>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373B5"/>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373B5"/>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atin typeface="Franklin Gothic Book" panose="020B0503020102020204" pitchFamily="34" charset="0"/>
              </a:rPr>
              <a:t>Staggered Intersection</a:t>
            </a:r>
          </a:p>
        </p:txBody>
      </p:sp>
      <p:sp>
        <p:nvSpPr>
          <p:cNvPr id="10" name="Content Placeholder 2">
            <a:extLst>
              <a:ext uri="{FF2B5EF4-FFF2-40B4-BE49-F238E27FC236}">
                <a16:creationId xmlns:a16="http://schemas.microsoft.com/office/drawing/2014/main" id="{3E7F6F33-BE5E-42B1-8996-9FD6CFB70B59}"/>
              </a:ext>
            </a:extLst>
          </p:cNvPr>
          <p:cNvSpPr txBox="1">
            <a:spLocks/>
          </p:cNvSpPr>
          <p:nvPr/>
        </p:nvSpPr>
        <p:spPr>
          <a:xfrm>
            <a:off x="4195576" y="4486465"/>
            <a:ext cx="3398380" cy="483961"/>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Clr>
                <a:srgbClr val="0373B5"/>
              </a:buClr>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373B5"/>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373B5"/>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373B5"/>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373B5"/>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atin typeface="Franklin Gothic Book" panose="020B0503020102020204" pitchFamily="34" charset="0"/>
              </a:rPr>
              <a:t>Roundabout Intersection</a:t>
            </a:r>
          </a:p>
        </p:txBody>
      </p:sp>
      <p:pic>
        <p:nvPicPr>
          <p:cNvPr id="4" name="New Recording 1810">
            <a:hlinkClick r:id="" action="ppaction://media"/>
            <a:extLst>
              <a:ext uri="{FF2B5EF4-FFF2-40B4-BE49-F238E27FC236}">
                <a16:creationId xmlns:a16="http://schemas.microsoft.com/office/drawing/2014/main" id="{37C23959-8437-448E-B5D2-DEE1EFA50A6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642850" y="515938"/>
            <a:ext cx="487363" cy="487362"/>
          </a:xfrm>
          <a:prstGeom prst="rect">
            <a:avLst/>
          </a:prstGeom>
        </p:spPr>
      </p:pic>
    </p:spTree>
    <p:extLst>
      <p:ext uri="{BB962C8B-B14F-4D97-AF65-F5344CB8AC3E}">
        <p14:creationId xmlns:p14="http://schemas.microsoft.com/office/powerpoint/2010/main" val="4254323334"/>
      </p:ext>
    </p:extLst>
  </p:cSld>
  <p:clrMapOvr>
    <a:masterClrMapping/>
  </p:clrMapOvr>
  <mc:AlternateContent xmlns:mc="http://schemas.openxmlformats.org/markup-compatibility/2006" xmlns:p14="http://schemas.microsoft.com/office/powerpoint/2010/main">
    <mc:Choice Requires="p14">
      <p:transition spd="slow" p14:dur="2000" advTm="49175"/>
    </mc:Choice>
    <mc:Fallback xmlns="">
      <p:transition spd="slow" advTm="49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2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46250" objId="4"/>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7FC8E2-FD42-4AE4-9B95-8A9780E7DE69}"/>
              </a:ext>
            </a:extLst>
          </p:cNvPr>
          <p:cNvSpPr>
            <a:spLocks noGrp="1"/>
          </p:cNvSpPr>
          <p:nvPr>
            <p:ph type="title"/>
          </p:nvPr>
        </p:nvSpPr>
        <p:spPr>
          <a:xfrm>
            <a:off x="838199" y="714261"/>
            <a:ext cx="10515600" cy="483961"/>
          </a:xfrm>
        </p:spPr>
        <p:txBody>
          <a:bodyPr>
            <a:normAutofit fontScale="90000"/>
          </a:bodyPr>
          <a:lstStyle/>
          <a:p>
            <a:r>
              <a:rPr lang="en-US"/>
              <a:t>Staggered Intersection Alternative</a:t>
            </a:r>
          </a:p>
        </p:txBody>
      </p:sp>
      <p:pic>
        <p:nvPicPr>
          <p:cNvPr id="4" name="Picture 3">
            <a:extLst>
              <a:ext uri="{FF2B5EF4-FFF2-40B4-BE49-F238E27FC236}">
                <a16:creationId xmlns:a16="http://schemas.microsoft.com/office/drawing/2014/main" id="{9F310316-A01D-4AA0-8E89-BF0A26C2D483}"/>
              </a:ext>
            </a:extLst>
          </p:cNvPr>
          <p:cNvPicPr>
            <a:picLocks noChangeAspect="1"/>
          </p:cNvPicPr>
          <p:nvPr/>
        </p:nvPicPr>
        <p:blipFill>
          <a:blip r:embed="rId5"/>
          <a:stretch>
            <a:fillRect/>
          </a:stretch>
        </p:blipFill>
        <p:spPr>
          <a:xfrm rot="-5400000">
            <a:off x="4612264" y="-2089318"/>
            <a:ext cx="2967472" cy="116495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New Recording 11">
            <a:hlinkClick r:id="" action="ppaction://media"/>
            <a:extLst>
              <a:ext uri="{FF2B5EF4-FFF2-40B4-BE49-F238E27FC236}">
                <a16:creationId xmlns:a16="http://schemas.microsoft.com/office/drawing/2014/main" id="{96A198B9-B02D-4BDF-AA65-E314BE755C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731750" y="409575"/>
            <a:ext cx="487363" cy="487363"/>
          </a:xfrm>
          <a:prstGeom prst="rect">
            <a:avLst/>
          </a:prstGeom>
        </p:spPr>
      </p:pic>
    </p:spTree>
    <p:extLst>
      <p:ext uri="{BB962C8B-B14F-4D97-AF65-F5344CB8AC3E}">
        <p14:creationId xmlns:p14="http://schemas.microsoft.com/office/powerpoint/2010/main" val="483923242"/>
      </p:ext>
    </p:extLst>
  </p:cSld>
  <p:clrMapOvr>
    <a:masterClrMapping/>
  </p:clrMapOvr>
  <mc:AlternateContent xmlns:mc="http://schemas.openxmlformats.org/markup-compatibility/2006" xmlns:p14="http://schemas.microsoft.com/office/powerpoint/2010/main">
    <mc:Choice Requires="p14">
      <p:transition spd="slow" p14:dur="2000" advTm="32732"/>
    </mc:Choice>
    <mc:Fallback xmlns="">
      <p:transition spd="slow" advTm="32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6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29701" objId="2"/>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0CDDD1-3BF7-4958-B42B-ABDEEB0D8D9D}"/>
              </a:ext>
            </a:extLst>
          </p:cNvPr>
          <p:cNvSpPr>
            <a:spLocks noGrp="1"/>
          </p:cNvSpPr>
          <p:nvPr>
            <p:ph type="title"/>
          </p:nvPr>
        </p:nvSpPr>
        <p:spPr/>
        <p:txBody>
          <a:bodyPr>
            <a:normAutofit fontScale="90000"/>
          </a:bodyPr>
          <a:lstStyle/>
          <a:p>
            <a:r>
              <a:rPr lang="en-US">
                <a:latin typeface="Franklin Gothic Book" panose="020B0503020102020204" pitchFamily="34" charset="0"/>
              </a:rPr>
              <a:t>Roundabout Intersection Alternative</a:t>
            </a:r>
          </a:p>
        </p:txBody>
      </p:sp>
      <p:pic>
        <p:nvPicPr>
          <p:cNvPr id="4" name="Picture 3">
            <a:extLst>
              <a:ext uri="{FF2B5EF4-FFF2-40B4-BE49-F238E27FC236}">
                <a16:creationId xmlns:a16="http://schemas.microsoft.com/office/drawing/2014/main" id="{30CF5B96-A551-4A33-B899-28EE18216FA4}"/>
              </a:ext>
            </a:extLst>
          </p:cNvPr>
          <p:cNvPicPr>
            <a:picLocks noChangeAspect="1"/>
          </p:cNvPicPr>
          <p:nvPr/>
        </p:nvPicPr>
        <p:blipFill>
          <a:blip r:embed="rId5"/>
          <a:stretch>
            <a:fillRect/>
          </a:stretch>
        </p:blipFill>
        <p:spPr>
          <a:xfrm rot="-5400000">
            <a:off x="3265851" y="210890"/>
            <a:ext cx="4658274" cy="70523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New Recording 1812">
            <a:hlinkClick r:id="" action="ppaction://media"/>
            <a:extLst>
              <a:ext uri="{FF2B5EF4-FFF2-40B4-BE49-F238E27FC236}">
                <a16:creationId xmlns:a16="http://schemas.microsoft.com/office/drawing/2014/main" id="{259F211F-2D3C-47F8-BBF1-11DE504D70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739688" y="471488"/>
            <a:ext cx="487362" cy="487362"/>
          </a:xfrm>
          <a:prstGeom prst="rect">
            <a:avLst/>
          </a:prstGeom>
        </p:spPr>
      </p:pic>
    </p:spTree>
    <p:extLst>
      <p:ext uri="{BB962C8B-B14F-4D97-AF65-F5344CB8AC3E}">
        <p14:creationId xmlns:p14="http://schemas.microsoft.com/office/powerpoint/2010/main" val="3842536344"/>
      </p:ext>
    </p:extLst>
  </p:cSld>
  <p:clrMapOvr>
    <a:masterClrMapping/>
  </p:clrMapOvr>
  <mc:AlternateContent xmlns:mc="http://schemas.openxmlformats.org/markup-compatibility/2006" xmlns:p14="http://schemas.microsoft.com/office/powerpoint/2010/main">
    <mc:Choice Requires="p14">
      <p:transition spd="slow" p14:dur="2000" advTm="33358"/>
    </mc:Choice>
    <mc:Fallback xmlns="">
      <p:transition spd="slow" advTm="33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0" objId="5"/>
        <p14:stopEvt time="29557" objId="5"/>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AF965D-8727-434E-BF33-31C01FEA04F6}"/>
              </a:ext>
            </a:extLst>
          </p:cNvPr>
          <p:cNvSpPr>
            <a:spLocks noGrp="1"/>
          </p:cNvSpPr>
          <p:nvPr>
            <p:ph type="title"/>
          </p:nvPr>
        </p:nvSpPr>
        <p:spPr>
          <a:xfrm>
            <a:off x="670560" y="764298"/>
            <a:ext cx="10515600" cy="483961"/>
          </a:xfrm>
        </p:spPr>
        <p:txBody>
          <a:bodyPr>
            <a:normAutofit fontScale="90000"/>
          </a:bodyPr>
          <a:lstStyle/>
          <a:p>
            <a:r>
              <a:rPr lang="en-US">
                <a:latin typeface="Franklin Gothic Book" panose="020B0503020102020204" pitchFamily="34" charset="0"/>
              </a:rPr>
              <a:t>Preferred Alternative</a:t>
            </a:r>
          </a:p>
        </p:txBody>
      </p:sp>
      <p:sp>
        <p:nvSpPr>
          <p:cNvPr id="5" name="Content Placeholder 2">
            <a:extLst>
              <a:ext uri="{FF2B5EF4-FFF2-40B4-BE49-F238E27FC236}">
                <a16:creationId xmlns:a16="http://schemas.microsoft.com/office/drawing/2014/main" id="{8ECE80D7-C7CC-4170-A431-D42AE77D678A}"/>
              </a:ext>
            </a:extLst>
          </p:cNvPr>
          <p:cNvSpPr txBox="1">
            <a:spLocks/>
          </p:cNvSpPr>
          <p:nvPr/>
        </p:nvSpPr>
        <p:spPr>
          <a:xfrm>
            <a:off x="208648" y="1663362"/>
            <a:ext cx="4968239" cy="49964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373B5"/>
              </a:buClr>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373B5"/>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373B5"/>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373B5"/>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373B5"/>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latin typeface="Franklin Gothic Book" panose="020B0503020102020204" pitchFamily="34" charset="0"/>
              </a:rPr>
              <a:t>4-legged At-Grade Intersection</a:t>
            </a:r>
          </a:p>
          <a:p>
            <a:pPr lvl="1"/>
            <a:r>
              <a:rPr lang="en-US" sz="2000" dirty="0">
                <a:latin typeface="Franklin Gothic Book" panose="020B0503020102020204" pitchFamily="34" charset="0"/>
              </a:rPr>
              <a:t>Dedicated left turn lane improves safety</a:t>
            </a:r>
          </a:p>
          <a:p>
            <a:pPr lvl="1"/>
            <a:r>
              <a:rPr lang="en-US" sz="2000" dirty="0">
                <a:latin typeface="Franklin Gothic Book" panose="020B0503020102020204" pitchFamily="34" charset="0"/>
              </a:rPr>
              <a:t>SR 9 remains free-flowing</a:t>
            </a:r>
          </a:p>
          <a:p>
            <a:pPr lvl="1"/>
            <a:r>
              <a:rPr lang="en-US" sz="2000" dirty="0">
                <a:latin typeface="Franklin Gothic Book" panose="020B0503020102020204" pitchFamily="34" charset="0"/>
              </a:rPr>
              <a:t>Removes sight obstructions</a:t>
            </a:r>
          </a:p>
          <a:p>
            <a:pPr lvl="2"/>
            <a:r>
              <a:rPr lang="en-US" dirty="0">
                <a:latin typeface="Franklin Gothic Book" panose="020B0503020102020204" pitchFamily="34" charset="0"/>
              </a:rPr>
              <a:t>Kelly Street</a:t>
            </a:r>
          </a:p>
          <a:p>
            <a:pPr lvl="2"/>
            <a:r>
              <a:rPr lang="en-US" dirty="0">
                <a:latin typeface="Franklin Gothic Book" panose="020B0503020102020204" pitchFamily="34" charset="0"/>
              </a:rPr>
              <a:t>Overhead Bridge</a:t>
            </a:r>
          </a:p>
          <a:p>
            <a:pPr lvl="1"/>
            <a:r>
              <a:rPr lang="en-US" sz="2000" dirty="0">
                <a:latin typeface="Franklin Gothic Book" panose="020B0503020102020204" pitchFamily="34" charset="0"/>
              </a:rPr>
              <a:t>No adverse impacts to Historic Resources</a:t>
            </a:r>
          </a:p>
          <a:p>
            <a:pPr lvl="1"/>
            <a:r>
              <a:rPr lang="en-US" sz="2000" dirty="0">
                <a:latin typeface="Franklin Gothic Book" panose="020B0503020102020204" pitchFamily="34" charset="0"/>
              </a:rPr>
              <a:t>No wetland or stream impacts, hazardous material, or regulated substance concerns</a:t>
            </a:r>
          </a:p>
          <a:p>
            <a:pPr lvl="1"/>
            <a:r>
              <a:rPr lang="en-US" sz="2000" dirty="0">
                <a:latin typeface="Franklin Gothic Book" panose="020B0503020102020204" pitchFamily="34" charset="0"/>
              </a:rPr>
              <a:t>Meets Purpose and Need</a:t>
            </a:r>
          </a:p>
          <a:p>
            <a:pPr marL="457200" lvl="1" indent="0">
              <a:buNone/>
            </a:pPr>
            <a:endParaRPr lang="en-US" dirty="0"/>
          </a:p>
        </p:txBody>
      </p:sp>
      <p:pic>
        <p:nvPicPr>
          <p:cNvPr id="2" name="Picture 1">
            <a:extLst>
              <a:ext uri="{FF2B5EF4-FFF2-40B4-BE49-F238E27FC236}">
                <a16:creationId xmlns:a16="http://schemas.microsoft.com/office/drawing/2014/main" id="{9B6B7AED-20D2-4149-87B5-8AB834ADC5CB}"/>
              </a:ext>
            </a:extLst>
          </p:cNvPr>
          <p:cNvPicPr>
            <a:picLocks noChangeAspect="1"/>
          </p:cNvPicPr>
          <p:nvPr/>
        </p:nvPicPr>
        <p:blipFill>
          <a:blip r:embed="rId5"/>
          <a:stretch>
            <a:fillRect/>
          </a:stretch>
        </p:blipFill>
        <p:spPr>
          <a:xfrm>
            <a:off x="5010015" y="1663362"/>
            <a:ext cx="6900813" cy="40973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New Recording 1813">
            <a:hlinkClick r:id="" action="ppaction://media"/>
            <a:extLst>
              <a:ext uri="{FF2B5EF4-FFF2-40B4-BE49-F238E27FC236}">
                <a16:creationId xmlns:a16="http://schemas.microsoft.com/office/drawing/2014/main" id="{9EE2C440-197F-4176-AEEA-4F3910BCBA3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739688" y="515938"/>
            <a:ext cx="487362" cy="487362"/>
          </a:xfrm>
          <a:prstGeom prst="rect">
            <a:avLst/>
          </a:prstGeom>
        </p:spPr>
      </p:pic>
    </p:spTree>
    <p:extLst>
      <p:ext uri="{BB962C8B-B14F-4D97-AF65-F5344CB8AC3E}">
        <p14:creationId xmlns:p14="http://schemas.microsoft.com/office/powerpoint/2010/main" val="2044192859"/>
      </p:ext>
    </p:extLst>
  </p:cSld>
  <p:clrMapOvr>
    <a:masterClrMapping/>
  </p:clrMapOvr>
  <mc:AlternateContent xmlns:mc="http://schemas.openxmlformats.org/markup-compatibility/2006" xmlns:p14="http://schemas.microsoft.com/office/powerpoint/2010/main">
    <mc:Choice Requires="p14">
      <p:transition spd="slow" p14:dur="2000" advTm="99647"/>
    </mc:Choice>
    <mc:Fallback xmlns="">
      <p:transition spd="slow" advTm="99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05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0" objId="6"/>
        <p14:stopEvt time="96059" objId="6"/>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1D5A583-E0C4-4C94-BBEF-C79C81AE5846}"/>
              </a:ext>
            </a:extLst>
          </p:cNvPr>
          <p:cNvSpPr>
            <a:spLocks noGrp="1"/>
          </p:cNvSpPr>
          <p:nvPr>
            <p:ph idx="1"/>
          </p:nvPr>
        </p:nvSpPr>
        <p:spPr>
          <a:xfrm>
            <a:off x="838200" y="1791093"/>
            <a:ext cx="6524134" cy="4081805"/>
          </a:xfrm>
        </p:spPr>
        <p:txBody>
          <a:bodyPr>
            <a:normAutofit/>
          </a:bodyPr>
          <a:lstStyle/>
          <a:p>
            <a:r>
              <a:rPr lang="en-US" sz="2400" dirty="0">
                <a:solidFill>
                  <a:srgbClr val="0373B5"/>
                </a:solidFill>
                <a:latin typeface="Franklin Gothic Book" panose="020B0503020102020204" pitchFamily="34" charset="0"/>
                <a:hlinkClick r:id="rId5">
                  <a:extLst>
                    <a:ext uri="{A12FA001-AC4F-418D-AE19-62706E023703}">
                      <ahyp:hlinkClr xmlns:ahyp="http://schemas.microsoft.com/office/drawing/2018/hyperlinkcolor" val="tx"/>
                    </a:ext>
                  </a:extLst>
                </a:hlinkClick>
              </a:rPr>
              <a:t>https://www.in.gov/indot/2698.htm</a:t>
            </a:r>
            <a:endParaRPr lang="en-US" sz="2400" dirty="0">
              <a:solidFill>
                <a:srgbClr val="0373B5"/>
              </a:solidFill>
              <a:latin typeface="Franklin Gothic Book" panose="020B0503020102020204" pitchFamily="34" charset="0"/>
            </a:endParaRPr>
          </a:p>
          <a:p>
            <a:r>
              <a:rPr lang="en-US" sz="2200" dirty="0">
                <a:latin typeface="Franklin Gothic Book" panose="020B0503020102020204" pitchFamily="34" charset="0"/>
              </a:rPr>
              <a:t>If any portion of your property needs to be acquired, the property owner, will be notified as soon as possible.</a:t>
            </a:r>
          </a:p>
          <a:p>
            <a:pPr lvl="1"/>
            <a:r>
              <a:rPr lang="en-US" sz="1800" dirty="0">
                <a:latin typeface="Franklin Gothic Book" panose="020B0503020102020204" pitchFamily="34" charset="0"/>
              </a:rPr>
              <a:t>The agency’s interest in acquiring your property</a:t>
            </a:r>
          </a:p>
          <a:p>
            <a:pPr lvl="1"/>
            <a:r>
              <a:rPr lang="en-US" sz="1800" dirty="0">
                <a:latin typeface="Franklin Gothic Book" panose="020B0503020102020204" pitchFamily="34" charset="0"/>
              </a:rPr>
              <a:t>The agency’s obligation to secure any necessary appraisals</a:t>
            </a:r>
          </a:p>
          <a:p>
            <a:pPr lvl="1"/>
            <a:r>
              <a:rPr lang="en-US" sz="1800" dirty="0">
                <a:latin typeface="Franklin Gothic Book" panose="020B0503020102020204" pitchFamily="34" charset="0"/>
              </a:rPr>
              <a:t>Any other useful and pertinent information</a:t>
            </a:r>
          </a:p>
          <a:p>
            <a:r>
              <a:rPr lang="en-US" sz="2200" dirty="0">
                <a:latin typeface="Franklin Gothic Book" panose="020B0503020102020204" pitchFamily="34" charset="0"/>
              </a:rPr>
              <a:t>When the agency beings the acquisition process, the property owner, will be personally contacted no later than during the appraisal process</a:t>
            </a:r>
          </a:p>
          <a:p>
            <a:endParaRPr lang="en-US" dirty="0">
              <a:solidFill>
                <a:srgbClr val="0373B5"/>
              </a:solidFill>
            </a:endParaRPr>
          </a:p>
          <a:p>
            <a:endParaRPr lang="en-US" dirty="0">
              <a:solidFill>
                <a:srgbClr val="0373B5"/>
              </a:solidFill>
            </a:endParaRPr>
          </a:p>
          <a:p>
            <a:endParaRPr lang="en-US" dirty="0"/>
          </a:p>
        </p:txBody>
      </p:sp>
      <p:sp>
        <p:nvSpPr>
          <p:cNvPr id="3" name="Title 2">
            <a:extLst>
              <a:ext uri="{FF2B5EF4-FFF2-40B4-BE49-F238E27FC236}">
                <a16:creationId xmlns:a16="http://schemas.microsoft.com/office/drawing/2014/main" id="{0C0C9F46-5BF1-409D-B24E-00A079368010}"/>
              </a:ext>
            </a:extLst>
          </p:cNvPr>
          <p:cNvSpPr>
            <a:spLocks noGrp="1"/>
          </p:cNvSpPr>
          <p:nvPr>
            <p:ph type="title"/>
          </p:nvPr>
        </p:nvSpPr>
        <p:spPr>
          <a:xfrm>
            <a:off x="838200" y="683804"/>
            <a:ext cx="8862060" cy="483961"/>
          </a:xfrm>
        </p:spPr>
        <p:txBody>
          <a:bodyPr>
            <a:noAutofit/>
          </a:bodyPr>
          <a:lstStyle/>
          <a:p>
            <a:r>
              <a:rPr lang="en-US" sz="3200">
                <a:latin typeface="Franklin Gothic Book" panose="020B0503020102020204" pitchFamily="34" charset="0"/>
              </a:rPr>
              <a:t>Next Steps- Property Acquisition and Construction</a:t>
            </a:r>
          </a:p>
        </p:txBody>
      </p:sp>
      <p:pic>
        <p:nvPicPr>
          <p:cNvPr id="4" name="Picture 3">
            <a:extLst>
              <a:ext uri="{FF2B5EF4-FFF2-40B4-BE49-F238E27FC236}">
                <a16:creationId xmlns:a16="http://schemas.microsoft.com/office/drawing/2014/main" id="{A90A42EF-0788-48EB-BE61-8952405F7209}"/>
              </a:ext>
            </a:extLst>
          </p:cNvPr>
          <p:cNvPicPr>
            <a:picLocks noChangeAspect="1"/>
          </p:cNvPicPr>
          <p:nvPr/>
        </p:nvPicPr>
        <p:blipFill>
          <a:blip r:embed="rId6"/>
          <a:stretch>
            <a:fillRect/>
          </a:stretch>
        </p:blipFill>
        <p:spPr>
          <a:xfrm>
            <a:off x="8282667" y="1381125"/>
            <a:ext cx="2865393" cy="43091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New Recording 14">
            <a:hlinkClick r:id="" action="ppaction://media"/>
            <a:extLst>
              <a:ext uri="{FF2B5EF4-FFF2-40B4-BE49-F238E27FC236}">
                <a16:creationId xmlns:a16="http://schemas.microsoft.com/office/drawing/2014/main" id="{93839BB5-AD14-4AD7-ABBB-B7695C75C3F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776200" y="577850"/>
            <a:ext cx="487363" cy="487363"/>
          </a:xfrm>
          <a:prstGeom prst="rect">
            <a:avLst/>
          </a:prstGeom>
        </p:spPr>
      </p:pic>
    </p:spTree>
    <p:extLst>
      <p:ext uri="{BB962C8B-B14F-4D97-AF65-F5344CB8AC3E}">
        <p14:creationId xmlns:p14="http://schemas.microsoft.com/office/powerpoint/2010/main" val="2619578174"/>
      </p:ext>
    </p:extLst>
  </p:cSld>
  <p:clrMapOvr>
    <a:masterClrMapping/>
  </p:clrMapOvr>
  <mc:AlternateContent xmlns:mc="http://schemas.openxmlformats.org/markup-compatibility/2006" xmlns:p14="http://schemas.microsoft.com/office/powerpoint/2010/main">
    <mc:Choice Requires="p14">
      <p:transition spd="slow" p14:dur="2000" advTm="73711"/>
    </mc:Choice>
    <mc:Fallback xmlns="">
      <p:transition spd="slow" advTm="73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0" objId="5"/>
        <p14:stopEvt time="70617" objId="5"/>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2155CF-9816-4862-AFCF-8268D6698F54}"/>
              </a:ext>
            </a:extLst>
          </p:cNvPr>
          <p:cNvSpPr>
            <a:spLocks noGrp="1"/>
          </p:cNvSpPr>
          <p:nvPr>
            <p:ph idx="1"/>
          </p:nvPr>
        </p:nvSpPr>
        <p:spPr>
          <a:xfrm>
            <a:off x="838200" y="1946246"/>
            <a:ext cx="10515600" cy="4228051"/>
          </a:xfrm>
        </p:spPr>
        <p:txBody>
          <a:bodyPr>
            <a:normAutofit/>
          </a:bodyPr>
          <a:lstStyle/>
          <a:p>
            <a:pPr>
              <a:lnSpc>
                <a:spcPct val="100000"/>
              </a:lnSpc>
              <a:spcBef>
                <a:spcPts val="1800"/>
              </a:spcBef>
            </a:pPr>
            <a:r>
              <a:rPr lang="en-US">
                <a:latin typeface="Franklin Gothic Book" panose="020B0503020102020204" pitchFamily="34" charset="0"/>
              </a:rPr>
              <a:t>All comments received will be addressed in the Final Environmental Document as a result of:</a:t>
            </a:r>
          </a:p>
          <a:p>
            <a:pPr lvl="1">
              <a:lnSpc>
                <a:spcPct val="100000"/>
              </a:lnSpc>
              <a:spcBef>
                <a:spcPts val="1800"/>
              </a:spcBef>
            </a:pPr>
            <a:r>
              <a:rPr lang="en-US">
                <a:latin typeface="Franklin Gothic Book" panose="020B0503020102020204" pitchFamily="34" charset="0"/>
              </a:rPr>
              <a:t>The public statements recorded at the public hearing</a:t>
            </a:r>
          </a:p>
          <a:p>
            <a:pPr lvl="1">
              <a:lnSpc>
                <a:spcPct val="100000"/>
              </a:lnSpc>
              <a:spcBef>
                <a:spcPts val="1800"/>
              </a:spcBef>
            </a:pPr>
            <a:r>
              <a:rPr lang="en-US">
                <a:latin typeface="Franklin Gothic Book" panose="020B0503020102020204" pitchFamily="34" charset="0"/>
              </a:rPr>
              <a:t>All written comments, concerns, and suggestions such as letters, faxes, and emails received during the comments period.</a:t>
            </a:r>
          </a:p>
          <a:p>
            <a:pPr marL="457200" lvl="1" indent="0">
              <a:buNone/>
            </a:pPr>
            <a:endParaRPr lang="en-US"/>
          </a:p>
          <a:p>
            <a:pPr lvl="1"/>
            <a:endParaRPr lang="en-US"/>
          </a:p>
        </p:txBody>
      </p:sp>
      <p:sp>
        <p:nvSpPr>
          <p:cNvPr id="3" name="Title 2">
            <a:extLst>
              <a:ext uri="{FF2B5EF4-FFF2-40B4-BE49-F238E27FC236}">
                <a16:creationId xmlns:a16="http://schemas.microsoft.com/office/drawing/2014/main" id="{CD3EF704-D969-4A7E-9B93-D43E6146EA4A}"/>
              </a:ext>
            </a:extLst>
          </p:cNvPr>
          <p:cNvSpPr>
            <a:spLocks noGrp="1"/>
          </p:cNvSpPr>
          <p:nvPr>
            <p:ph type="title"/>
          </p:nvPr>
        </p:nvSpPr>
        <p:spPr>
          <a:xfrm>
            <a:off x="838200" y="935241"/>
            <a:ext cx="10515600" cy="483961"/>
          </a:xfrm>
        </p:spPr>
        <p:txBody>
          <a:bodyPr>
            <a:normAutofit fontScale="90000"/>
          </a:bodyPr>
          <a:lstStyle/>
          <a:p>
            <a:r>
              <a:rPr lang="en-US">
                <a:latin typeface="Franklin Gothic Book" panose="020B0503020102020204" pitchFamily="34" charset="0"/>
              </a:rPr>
              <a:t>Addressing Comments</a:t>
            </a:r>
          </a:p>
        </p:txBody>
      </p:sp>
      <p:sp>
        <p:nvSpPr>
          <p:cNvPr id="5" name="Content Placeholder 1">
            <a:extLst>
              <a:ext uri="{FF2B5EF4-FFF2-40B4-BE49-F238E27FC236}">
                <a16:creationId xmlns:a16="http://schemas.microsoft.com/office/drawing/2014/main" id="{ACB22D2C-AA8E-47E5-93D9-26BB48E46ED0}"/>
              </a:ext>
            </a:extLst>
          </p:cNvPr>
          <p:cNvSpPr txBox="1">
            <a:spLocks/>
          </p:cNvSpPr>
          <p:nvPr/>
        </p:nvSpPr>
        <p:spPr>
          <a:xfrm>
            <a:off x="838200" y="5075339"/>
            <a:ext cx="10515600" cy="10117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373B5"/>
              </a:buClr>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373B5"/>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373B5"/>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373B5"/>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373B5"/>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a:buNone/>
            </a:pPr>
            <a:r>
              <a:rPr lang="en-US" sz="1800" i="1">
                <a:latin typeface="Franklin Gothic Book" panose="020B0503020102020204" pitchFamily="34" charset="0"/>
              </a:rPr>
              <a:t>Informal comments are always welcome, however, please note the general conversations are not part of the official record.</a:t>
            </a:r>
          </a:p>
          <a:p>
            <a:pPr marL="457200" lvl="1" indent="0" algn="ctr">
              <a:buFont typeface="Wingdings" panose="05000000000000000000" pitchFamily="2" charset="2"/>
              <a:buNone/>
            </a:pPr>
            <a:endParaRPr lang="en-US"/>
          </a:p>
          <a:p>
            <a:pPr marL="457200" lvl="1" indent="0" algn="ctr">
              <a:buFont typeface="Wingdings" panose="05000000000000000000" pitchFamily="2" charset="2"/>
              <a:buNone/>
            </a:pPr>
            <a:endParaRPr lang="en-US"/>
          </a:p>
          <a:p>
            <a:pPr lvl="1" algn="ctr"/>
            <a:endParaRPr lang="en-US"/>
          </a:p>
        </p:txBody>
      </p:sp>
      <p:pic>
        <p:nvPicPr>
          <p:cNvPr id="6" name="New Recording 1815">
            <a:hlinkClick r:id="" action="ppaction://media"/>
            <a:extLst>
              <a:ext uri="{FF2B5EF4-FFF2-40B4-BE49-F238E27FC236}">
                <a16:creationId xmlns:a16="http://schemas.microsoft.com/office/drawing/2014/main" id="{6224C585-25B6-4FCC-B834-1F1CDC947E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749213" y="595313"/>
            <a:ext cx="487362" cy="487362"/>
          </a:xfrm>
          <a:prstGeom prst="rect">
            <a:avLst/>
          </a:prstGeom>
        </p:spPr>
      </p:pic>
    </p:spTree>
    <p:extLst>
      <p:ext uri="{BB962C8B-B14F-4D97-AF65-F5344CB8AC3E}">
        <p14:creationId xmlns:p14="http://schemas.microsoft.com/office/powerpoint/2010/main" val="1975233312"/>
      </p:ext>
    </p:extLst>
  </p:cSld>
  <p:clrMapOvr>
    <a:masterClrMapping/>
  </p:clrMapOvr>
  <mc:AlternateContent xmlns:mc="http://schemas.openxmlformats.org/markup-compatibility/2006" xmlns:p14="http://schemas.microsoft.com/office/powerpoint/2010/main">
    <mc:Choice Requires="p14">
      <p:transition spd="slow" p14:dur="2000" advTm="31511"/>
    </mc:Choice>
    <mc:Fallback xmlns="">
      <p:transition spd="slow" advTm="31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9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0" objId="6"/>
        <p14:stopEvt time="27997" objId="6"/>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E52BD8C-6C32-4B57-8B31-E7F754E9F5AF}"/>
              </a:ext>
            </a:extLst>
          </p:cNvPr>
          <p:cNvSpPr>
            <a:spLocks noGrp="1"/>
          </p:cNvSpPr>
          <p:nvPr>
            <p:ph idx="1"/>
          </p:nvPr>
        </p:nvSpPr>
        <p:spPr>
          <a:xfrm>
            <a:off x="838200" y="1526796"/>
            <a:ext cx="10515600" cy="796954"/>
          </a:xfrm>
        </p:spPr>
        <p:txBody>
          <a:bodyPr/>
          <a:lstStyle/>
          <a:p>
            <a:pPr marL="0" indent="0">
              <a:buNone/>
            </a:pPr>
            <a:r>
              <a:rPr lang="en-US" sz="2000">
                <a:latin typeface="Franklin Gothic Book" panose="020B0503020102020204" pitchFamily="34" charset="0"/>
              </a:rPr>
              <a:t>Fill out a comment sheet, provide a formal comment during the meeting, or submit written comments via mail or email by September 30, 2021.</a:t>
            </a:r>
          </a:p>
          <a:p>
            <a:pPr marL="0" indent="0">
              <a:lnSpc>
                <a:spcPct val="100000"/>
              </a:lnSpc>
              <a:spcBef>
                <a:spcPts val="0"/>
              </a:spcBef>
              <a:buNone/>
            </a:pPr>
            <a:endParaRPr lang="en-US" sz="1600"/>
          </a:p>
          <a:p>
            <a:pPr marL="0" indent="0">
              <a:lnSpc>
                <a:spcPct val="100000"/>
              </a:lnSpc>
              <a:spcBef>
                <a:spcPts val="0"/>
              </a:spcBef>
              <a:buNone/>
            </a:pPr>
            <a:endParaRPr lang="en-US" sz="1600"/>
          </a:p>
          <a:p>
            <a:pPr marL="0" indent="0">
              <a:buNone/>
            </a:pPr>
            <a:endParaRPr lang="en-US" sz="2000"/>
          </a:p>
          <a:p>
            <a:pPr marL="0" indent="0">
              <a:buNone/>
            </a:pPr>
            <a:endParaRPr lang="en-US"/>
          </a:p>
        </p:txBody>
      </p:sp>
      <p:sp>
        <p:nvSpPr>
          <p:cNvPr id="3" name="Title 2">
            <a:extLst>
              <a:ext uri="{FF2B5EF4-FFF2-40B4-BE49-F238E27FC236}">
                <a16:creationId xmlns:a16="http://schemas.microsoft.com/office/drawing/2014/main" id="{7A712827-1DE1-4551-8C75-F65F713D552C}"/>
              </a:ext>
            </a:extLst>
          </p:cNvPr>
          <p:cNvSpPr>
            <a:spLocks noGrp="1"/>
          </p:cNvSpPr>
          <p:nvPr>
            <p:ph type="title"/>
          </p:nvPr>
        </p:nvSpPr>
        <p:spPr/>
        <p:txBody>
          <a:bodyPr>
            <a:normAutofit fontScale="90000"/>
          </a:bodyPr>
          <a:lstStyle/>
          <a:p>
            <a:r>
              <a:rPr lang="en-US">
                <a:latin typeface="Franklin Gothic Book" panose="020B0503020102020204" pitchFamily="34" charset="0"/>
              </a:rPr>
              <a:t>Submit Public Comments</a:t>
            </a:r>
          </a:p>
        </p:txBody>
      </p:sp>
      <p:sp>
        <p:nvSpPr>
          <p:cNvPr id="4" name="Content Placeholder 1">
            <a:extLst>
              <a:ext uri="{FF2B5EF4-FFF2-40B4-BE49-F238E27FC236}">
                <a16:creationId xmlns:a16="http://schemas.microsoft.com/office/drawing/2014/main" id="{F56250DB-0799-4681-8324-DC2AB30E8048}"/>
              </a:ext>
            </a:extLst>
          </p:cNvPr>
          <p:cNvSpPr txBox="1">
            <a:spLocks/>
          </p:cNvSpPr>
          <p:nvPr/>
        </p:nvSpPr>
        <p:spPr>
          <a:xfrm>
            <a:off x="3543300" y="2208477"/>
            <a:ext cx="5257486" cy="293502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rgbClr val="0373B5"/>
              </a:buClr>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373B5"/>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373B5"/>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373B5"/>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373B5"/>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sz="1800" dirty="0"/>
          </a:p>
          <a:p>
            <a:pPr marL="0" indent="0">
              <a:lnSpc>
                <a:spcPct val="100000"/>
              </a:lnSpc>
              <a:spcBef>
                <a:spcPts val="0"/>
              </a:spcBef>
              <a:buFont typeface="Wingdings" panose="05000000000000000000" pitchFamily="2" charset="2"/>
              <a:buNone/>
            </a:pPr>
            <a:r>
              <a:rPr lang="en-US" sz="1800" dirty="0">
                <a:latin typeface="Franklin Gothic Book" panose="020B0503020102020204" pitchFamily="34" charset="0"/>
              </a:rPr>
              <a:t>Mail:	Burgess &amp; </a:t>
            </a:r>
            <a:r>
              <a:rPr lang="en-US" sz="1800" dirty="0" err="1">
                <a:latin typeface="Franklin Gothic Book" panose="020B0503020102020204" pitchFamily="34" charset="0"/>
              </a:rPr>
              <a:t>Niple</a:t>
            </a:r>
            <a:endParaRPr lang="en-US" sz="1800" dirty="0">
              <a:latin typeface="Franklin Gothic Book" panose="020B0503020102020204" pitchFamily="34" charset="0"/>
            </a:endParaRPr>
          </a:p>
          <a:p>
            <a:pPr marL="0" indent="0">
              <a:lnSpc>
                <a:spcPct val="100000"/>
              </a:lnSpc>
              <a:spcBef>
                <a:spcPts val="0"/>
              </a:spcBef>
              <a:buFont typeface="Wingdings" panose="05000000000000000000" pitchFamily="2" charset="2"/>
              <a:buNone/>
            </a:pPr>
            <a:r>
              <a:rPr lang="en-US" sz="1800" dirty="0">
                <a:latin typeface="Franklin Gothic Book" panose="020B0503020102020204" pitchFamily="34" charset="0"/>
              </a:rPr>
              <a:t>	251 N. Illinois Street, Suite 920</a:t>
            </a:r>
          </a:p>
          <a:p>
            <a:pPr marL="0" indent="0">
              <a:lnSpc>
                <a:spcPct val="100000"/>
              </a:lnSpc>
              <a:spcBef>
                <a:spcPts val="0"/>
              </a:spcBef>
              <a:buFont typeface="Wingdings" panose="05000000000000000000" pitchFamily="2" charset="2"/>
              <a:buNone/>
            </a:pPr>
            <a:r>
              <a:rPr lang="en-US" sz="1800" dirty="0">
                <a:latin typeface="Franklin Gothic Book" panose="020B0503020102020204" pitchFamily="34" charset="0"/>
              </a:rPr>
              <a:t>	Indianapolis, IN 46204</a:t>
            </a:r>
          </a:p>
          <a:p>
            <a:pPr marL="0" indent="0">
              <a:lnSpc>
                <a:spcPct val="100000"/>
              </a:lnSpc>
              <a:spcBef>
                <a:spcPts val="0"/>
              </a:spcBef>
              <a:buFont typeface="Wingdings" panose="05000000000000000000" pitchFamily="2" charset="2"/>
              <a:buNone/>
            </a:pPr>
            <a:endParaRPr lang="en-US" sz="1800" dirty="0">
              <a:latin typeface="Franklin Gothic Book" panose="020B0503020102020204" pitchFamily="34" charset="0"/>
            </a:endParaRPr>
          </a:p>
          <a:p>
            <a:pPr marL="0" indent="0">
              <a:lnSpc>
                <a:spcPct val="100000"/>
              </a:lnSpc>
              <a:spcBef>
                <a:spcPts val="0"/>
              </a:spcBef>
              <a:buFont typeface="Wingdings" panose="05000000000000000000" pitchFamily="2" charset="2"/>
              <a:buNone/>
            </a:pPr>
            <a:r>
              <a:rPr lang="en-US" sz="1800" dirty="0">
                <a:latin typeface="Franklin Gothic Book" panose="020B0503020102020204" pitchFamily="34" charset="0"/>
              </a:rPr>
              <a:t>Email:	</a:t>
            </a:r>
            <a:r>
              <a:rPr lang="en-US" sz="1800" dirty="0">
                <a:latin typeface="Franklin Gothic Book" panose="020B0503020102020204" pitchFamily="34" charset="0"/>
                <a:hlinkClick r:id="rId5"/>
              </a:rPr>
              <a:t>jeff.andrews@burgessniple.com</a:t>
            </a:r>
            <a:r>
              <a:rPr lang="en-US" sz="1800" dirty="0">
                <a:latin typeface="Franklin Gothic Book" panose="020B0503020102020204" pitchFamily="34" charset="0"/>
              </a:rPr>
              <a:t> </a:t>
            </a:r>
          </a:p>
          <a:p>
            <a:pPr marL="0" indent="0">
              <a:lnSpc>
                <a:spcPct val="100000"/>
              </a:lnSpc>
              <a:spcBef>
                <a:spcPts val="0"/>
              </a:spcBef>
              <a:buFont typeface="Wingdings" panose="05000000000000000000" pitchFamily="2" charset="2"/>
              <a:buNone/>
            </a:pPr>
            <a:endParaRPr lang="en-US" sz="1800" dirty="0">
              <a:latin typeface="Franklin Gothic Book" panose="020B0503020102020204" pitchFamily="34" charset="0"/>
            </a:endParaRPr>
          </a:p>
          <a:p>
            <a:pPr marL="0" indent="0">
              <a:lnSpc>
                <a:spcPct val="100000"/>
              </a:lnSpc>
              <a:spcBef>
                <a:spcPts val="0"/>
              </a:spcBef>
              <a:buFont typeface="Wingdings" panose="05000000000000000000" pitchFamily="2" charset="2"/>
              <a:buNone/>
            </a:pPr>
            <a:r>
              <a:rPr lang="en-US" sz="1800" dirty="0">
                <a:latin typeface="Franklin Gothic Book" panose="020B0503020102020204" pitchFamily="34" charset="0"/>
              </a:rPr>
              <a:t>Phone: 	317-237-2760</a:t>
            </a:r>
          </a:p>
          <a:p>
            <a:pPr marL="0" indent="0">
              <a:lnSpc>
                <a:spcPct val="100000"/>
              </a:lnSpc>
              <a:spcBef>
                <a:spcPts val="0"/>
              </a:spcBef>
              <a:buFont typeface="Wingdings" panose="05000000000000000000" pitchFamily="2" charset="2"/>
              <a:buNone/>
            </a:pPr>
            <a:endParaRPr lang="en-US" sz="1800" dirty="0">
              <a:latin typeface="Franklin Gothic Book" panose="020B0503020102020204" pitchFamily="34" charset="0"/>
            </a:endParaRPr>
          </a:p>
          <a:p>
            <a:pPr marL="0" indent="0">
              <a:lnSpc>
                <a:spcPct val="100000"/>
              </a:lnSpc>
              <a:spcBef>
                <a:spcPts val="0"/>
              </a:spcBef>
              <a:buFont typeface="Wingdings" panose="05000000000000000000" pitchFamily="2" charset="2"/>
              <a:buNone/>
            </a:pPr>
            <a:r>
              <a:rPr lang="en-US" sz="1800" dirty="0">
                <a:latin typeface="Franklin Gothic Book" panose="020B0503020102020204" pitchFamily="34" charset="0"/>
              </a:rPr>
              <a:t>Documents are available for public viewing at:</a:t>
            </a:r>
          </a:p>
          <a:p>
            <a:pPr marL="0" indent="0">
              <a:lnSpc>
                <a:spcPct val="100000"/>
              </a:lnSpc>
              <a:spcBef>
                <a:spcPts val="0"/>
              </a:spcBef>
              <a:buFont typeface="Wingdings" panose="05000000000000000000" pitchFamily="2" charset="2"/>
              <a:buNone/>
            </a:pPr>
            <a:r>
              <a:rPr lang="en-US" sz="1800" dirty="0">
                <a:latin typeface="Franklin Gothic Book" panose="020B0503020102020204" pitchFamily="34" charset="0"/>
              </a:rPr>
              <a:t>	</a:t>
            </a:r>
            <a:endParaRPr lang="en-US" sz="1600" dirty="0">
              <a:latin typeface="Franklin Gothic Book" panose="020B0503020102020204" pitchFamily="34" charset="0"/>
            </a:endParaRPr>
          </a:p>
          <a:p>
            <a:pPr marL="0" indent="0">
              <a:lnSpc>
                <a:spcPct val="100000"/>
              </a:lnSpc>
              <a:spcBef>
                <a:spcPts val="0"/>
              </a:spcBef>
              <a:buFont typeface="Wingdings" panose="05000000000000000000" pitchFamily="2" charset="2"/>
              <a:buNone/>
            </a:pPr>
            <a:endParaRPr lang="en-US" sz="1600" dirty="0"/>
          </a:p>
          <a:p>
            <a:pPr marL="0" indent="0">
              <a:buFont typeface="Wingdings" panose="05000000000000000000" pitchFamily="2" charset="2"/>
              <a:buNone/>
            </a:pPr>
            <a:endParaRPr lang="en-US" sz="2000" dirty="0"/>
          </a:p>
          <a:p>
            <a:pPr marL="0" indent="0">
              <a:buFont typeface="Wingdings" panose="05000000000000000000" pitchFamily="2" charset="2"/>
              <a:buNone/>
            </a:pPr>
            <a:endParaRPr lang="en-US" dirty="0"/>
          </a:p>
        </p:txBody>
      </p:sp>
      <p:sp>
        <p:nvSpPr>
          <p:cNvPr id="5" name="TextBox 4">
            <a:extLst>
              <a:ext uri="{FF2B5EF4-FFF2-40B4-BE49-F238E27FC236}">
                <a16:creationId xmlns:a16="http://schemas.microsoft.com/office/drawing/2014/main" id="{0091176C-3F6A-4F19-B37B-BB5ADD29E0BD}"/>
              </a:ext>
            </a:extLst>
          </p:cNvPr>
          <p:cNvSpPr txBox="1"/>
          <p:nvPr/>
        </p:nvSpPr>
        <p:spPr>
          <a:xfrm>
            <a:off x="2320290" y="4869539"/>
            <a:ext cx="3303270" cy="923330"/>
          </a:xfrm>
          <a:prstGeom prst="rect">
            <a:avLst/>
          </a:prstGeom>
          <a:noFill/>
        </p:spPr>
        <p:txBody>
          <a:bodyPr wrap="square" rtlCol="0">
            <a:spAutoFit/>
          </a:bodyPr>
          <a:lstStyle/>
          <a:p>
            <a:pPr algn="ctr"/>
            <a:r>
              <a:rPr lang="en-US">
                <a:latin typeface="Franklin Gothic Book" panose="020B0503020102020204" pitchFamily="34" charset="0"/>
              </a:rPr>
              <a:t>Limberlost Branch Public Library</a:t>
            </a:r>
          </a:p>
          <a:p>
            <a:pPr algn="ctr"/>
            <a:r>
              <a:rPr lang="en-US">
                <a:latin typeface="Franklin Gothic Book" panose="020B0503020102020204" pitchFamily="34" charset="0"/>
              </a:rPr>
              <a:t>164 Kelly Street</a:t>
            </a:r>
          </a:p>
          <a:p>
            <a:pPr algn="ctr"/>
            <a:r>
              <a:rPr lang="en-US">
                <a:latin typeface="Franklin Gothic Book" panose="020B0503020102020204" pitchFamily="34" charset="0"/>
              </a:rPr>
              <a:t>Rome City, IN 46542</a:t>
            </a:r>
          </a:p>
        </p:txBody>
      </p:sp>
      <p:sp>
        <p:nvSpPr>
          <p:cNvPr id="6" name="TextBox 5">
            <a:extLst>
              <a:ext uri="{FF2B5EF4-FFF2-40B4-BE49-F238E27FC236}">
                <a16:creationId xmlns:a16="http://schemas.microsoft.com/office/drawing/2014/main" id="{FF850FF4-EA05-4740-A5D3-E84EB0734E09}"/>
              </a:ext>
            </a:extLst>
          </p:cNvPr>
          <p:cNvSpPr txBox="1"/>
          <p:nvPr/>
        </p:nvSpPr>
        <p:spPr>
          <a:xfrm>
            <a:off x="5981700" y="4906020"/>
            <a:ext cx="4042096" cy="1200329"/>
          </a:xfrm>
          <a:prstGeom prst="rect">
            <a:avLst/>
          </a:prstGeom>
          <a:noFill/>
        </p:spPr>
        <p:txBody>
          <a:bodyPr wrap="square" rtlCol="0">
            <a:spAutoFit/>
          </a:bodyPr>
          <a:lstStyle/>
          <a:p>
            <a:pPr algn="ctr"/>
            <a:r>
              <a:rPr lang="en-US">
                <a:latin typeface="Franklin Gothic Book" panose="020B0503020102020204" pitchFamily="34" charset="0"/>
              </a:rPr>
              <a:t>Indiana Department of Transportation </a:t>
            </a:r>
          </a:p>
          <a:p>
            <a:pPr algn="ctr"/>
            <a:r>
              <a:rPr lang="en-US">
                <a:latin typeface="Franklin Gothic Book" panose="020B0503020102020204" pitchFamily="34" charset="0"/>
              </a:rPr>
              <a:t>Fort Wayne District Office</a:t>
            </a:r>
          </a:p>
          <a:p>
            <a:pPr algn="ctr"/>
            <a:r>
              <a:rPr lang="en-US">
                <a:latin typeface="Franklin Gothic Book" panose="020B0503020102020204" pitchFamily="34" charset="0"/>
              </a:rPr>
              <a:t>5333 Hatfield Road</a:t>
            </a:r>
          </a:p>
          <a:p>
            <a:pPr algn="ctr"/>
            <a:r>
              <a:rPr lang="en-US">
                <a:latin typeface="Franklin Gothic Book" panose="020B0503020102020204" pitchFamily="34" charset="0"/>
              </a:rPr>
              <a:t>Fort Wayne, IN 46808</a:t>
            </a:r>
          </a:p>
        </p:txBody>
      </p:sp>
      <p:pic>
        <p:nvPicPr>
          <p:cNvPr id="9" name="New Recording 3">
            <a:hlinkClick r:id="" action="ppaction://media"/>
            <a:extLst>
              <a:ext uri="{FF2B5EF4-FFF2-40B4-BE49-F238E27FC236}">
                <a16:creationId xmlns:a16="http://schemas.microsoft.com/office/drawing/2014/main" id="{08FFFDEC-74DA-4D98-AC2E-9DC4916AA52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704763" y="542925"/>
            <a:ext cx="487362" cy="487363"/>
          </a:xfrm>
          <a:prstGeom prst="rect">
            <a:avLst/>
          </a:prstGeom>
        </p:spPr>
      </p:pic>
    </p:spTree>
    <p:extLst>
      <p:ext uri="{BB962C8B-B14F-4D97-AF65-F5344CB8AC3E}">
        <p14:creationId xmlns:p14="http://schemas.microsoft.com/office/powerpoint/2010/main" val="2409399092"/>
      </p:ext>
    </p:extLst>
  </p:cSld>
  <p:clrMapOvr>
    <a:masterClrMapping/>
  </p:clrMapOvr>
  <mc:AlternateContent xmlns:mc="http://schemas.openxmlformats.org/markup-compatibility/2006" xmlns:p14="http://schemas.microsoft.com/office/powerpoint/2010/main">
    <mc:Choice Requires="p14">
      <p:transition spd="slow" p14:dur="2000" advTm="88523"/>
    </mc:Choice>
    <mc:Fallback xmlns="">
      <p:transition spd="slow" advTm="88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94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extLst>
    <p:ext uri="{E180D4A7-C9FB-4DFB-919C-405C955672EB}">
      <p14:showEvtLst xmlns:p14="http://schemas.microsoft.com/office/powerpoint/2010/main">
        <p14:playEvt time="0" objId="9"/>
        <p14:stopEvt time="84957" objId="9"/>
      </p14:showEvtLst>
    </p:ext>
  </p:extLs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F7BB9"/>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C9986A-E4C0-452D-9701-C90D6DB42E1B}"/>
              </a:ext>
            </a:extLst>
          </p:cNvPr>
          <p:cNvSpPr>
            <a:spLocks noGrp="1"/>
          </p:cNvSpPr>
          <p:nvPr>
            <p:ph type="ctrTitle"/>
          </p:nvPr>
        </p:nvSpPr>
        <p:spPr>
          <a:xfrm>
            <a:off x="490450" y="1417341"/>
            <a:ext cx="6301048" cy="871001"/>
          </a:xfrm>
        </p:spPr>
        <p:txBody>
          <a:bodyPr>
            <a:noAutofit/>
          </a:bodyPr>
          <a:lstStyle/>
          <a:p>
            <a:r>
              <a:rPr lang="en-US">
                <a:latin typeface="Franklin Gothic Book" panose="020B0503020102020204" pitchFamily="34" charset="0"/>
              </a:rPr>
              <a:t>WELCOME TO THE PUBLIC HEARING MEETING</a:t>
            </a:r>
          </a:p>
        </p:txBody>
      </p:sp>
      <p:sp>
        <p:nvSpPr>
          <p:cNvPr id="5" name="Subtitle 4">
            <a:extLst>
              <a:ext uri="{FF2B5EF4-FFF2-40B4-BE49-F238E27FC236}">
                <a16:creationId xmlns:a16="http://schemas.microsoft.com/office/drawing/2014/main" id="{77F7DFDF-04DD-413D-81C9-D6BAF45182F3}"/>
              </a:ext>
            </a:extLst>
          </p:cNvPr>
          <p:cNvSpPr>
            <a:spLocks noGrp="1"/>
          </p:cNvSpPr>
          <p:nvPr>
            <p:ph type="subTitle" idx="1"/>
          </p:nvPr>
        </p:nvSpPr>
        <p:spPr>
          <a:xfrm>
            <a:off x="575794" y="3052690"/>
            <a:ext cx="5087390" cy="1572485"/>
          </a:xfrm>
        </p:spPr>
        <p:txBody>
          <a:bodyPr>
            <a:normAutofit/>
          </a:bodyPr>
          <a:lstStyle/>
          <a:p>
            <a:r>
              <a:rPr lang="en-US">
                <a:latin typeface="Franklin Gothic Book" panose="020B0503020102020204" pitchFamily="34" charset="0"/>
              </a:rPr>
              <a:t>State Route 9 and Northport Road Intersection Reconstruction Project</a:t>
            </a:r>
          </a:p>
          <a:p>
            <a:r>
              <a:rPr lang="en-US" sz="2000">
                <a:latin typeface="Franklin Gothic Book" panose="020B0503020102020204" pitchFamily="34" charset="0"/>
              </a:rPr>
              <a:t>Des. No. 1601984/2000041</a:t>
            </a:r>
          </a:p>
        </p:txBody>
      </p:sp>
      <p:sp>
        <p:nvSpPr>
          <p:cNvPr id="6" name="Text Placeholder 5">
            <a:extLst>
              <a:ext uri="{FF2B5EF4-FFF2-40B4-BE49-F238E27FC236}">
                <a16:creationId xmlns:a16="http://schemas.microsoft.com/office/drawing/2014/main" id="{F2E605F3-9686-4A72-806D-4A3C23BAE3D6}"/>
              </a:ext>
            </a:extLst>
          </p:cNvPr>
          <p:cNvSpPr>
            <a:spLocks noGrp="1"/>
          </p:cNvSpPr>
          <p:nvPr>
            <p:ph type="body" sz="quarter" idx="10"/>
          </p:nvPr>
        </p:nvSpPr>
        <p:spPr>
          <a:xfrm>
            <a:off x="490450" y="5389523"/>
            <a:ext cx="4262438" cy="822325"/>
          </a:xfrm>
        </p:spPr>
        <p:txBody>
          <a:bodyPr>
            <a:normAutofit/>
          </a:bodyPr>
          <a:lstStyle/>
          <a:p>
            <a:r>
              <a:rPr lang="en-US" sz="2000">
                <a:latin typeface="Franklin Gothic Book" panose="020B0503020102020204" pitchFamily="34" charset="0"/>
              </a:rPr>
              <a:t>Rome City, Noble County, Indiana</a:t>
            </a:r>
            <a:br>
              <a:rPr lang="en-US" sz="2000">
                <a:latin typeface="Franklin Gothic Book" panose="020B0503020102020204" pitchFamily="34" charset="0"/>
              </a:rPr>
            </a:br>
            <a:r>
              <a:rPr lang="en-US" sz="2000">
                <a:latin typeface="Franklin Gothic Book" panose="020B0503020102020204" pitchFamily="34" charset="0"/>
              </a:rPr>
              <a:t>September 16, 2021</a:t>
            </a:r>
          </a:p>
        </p:txBody>
      </p:sp>
      <p:pic>
        <p:nvPicPr>
          <p:cNvPr id="8" name="New Recording">
            <a:hlinkClick r:id="" action="ppaction://media"/>
            <a:extLst>
              <a:ext uri="{FF2B5EF4-FFF2-40B4-BE49-F238E27FC236}">
                <a16:creationId xmlns:a16="http://schemas.microsoft.com/office/drawing/2014/main" id="{06E3F605-1766-4718-9D08-98BE8176C7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650788" y="550863"/>
            <a:ext cx="487362" cy="487362"/>
          </a:xfrm>
          <a:prstGeom prst="rect">
            <a:avLst/>
          </a:prstGeom>
        </p:spPr>
      </p:pic>
    </p:spTree>
    <p:extLst>
      <p:ext uri="{BB962C8B-B14F-4D97-AF65-F5344CB8AC3E}">
        <p14:creationId xmlns:p14="http://schemas.microsoft.com/office/powerpoint/2010/main" val="228133993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000" advTm="20233">
        <p15:prstTrans prst="curtains"/>
      </p:transition>
    </mc:Choice>
    <mc:Fallback>
      <p:transition spd="slow" advTm="2023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9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0" objId="8"/>
        <p14:stopEvt time="16697" objId="8"/>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7AC1235-B158-4C89-A6F4-3D817EEF8F51}"/>
              </a:ext>
            </a:extLst>
          </p:cNvPr>
          <p:cNvSpPr txBox="1">
            <a:spLocks/>
          </p:cNvSpPr>
          <p:nvPr/>
        </p:nvSpPr>
        <p:spPr>
          <a:xfrm>
            <a:off x="838200" y="720489"/>
            <a:ext cx="10515600" cy="483961"/>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rgbClr val="606062"/>
                </a:solidFill>
                <a:latin typeface="Arial" panose="020B0604020202020204" pitchFamily="34" charset="0"/>
                <a:ea typeface="+mj-ea"/>
                <a:cs typeface="Arial" panose="020B0604020202020204" pitchFamily="34" charset="0"/>
              </a:defRPr>
            </a:lvl1pPr>
          </a:lstStyle>
          <a:p>
            <a:r>
              <a:rPr lang="en-US"/>
              <a:t>Agenda Overview</a:t>
            </a:r>
          </a:p>
        </p:txBody>
      </p:sp>
      <p:sp>
        <p:nvSpPr>
          <p:cNvPr id="5" name="Content Placeholder 2">
            <a:extLst>
              <a:ext uri="{FF2B5EF4-FFF2-40B4-BE49-F238E27FC236}">
                <a16:creationId xmlns:a16="http://schemas.microsoft.com/office/drawing/2014/main" id="{705C16C0-13D2-4915-A059-F9D85DBA7CAE}"/>
              </a:ext>
            </a:extLst>
          </p:cNvPr>
          <p:cNvSpPr txBox="1">
            <a:spLocks/>
          </p:cNvSpPr>
          <p:nvPr/>
        </p:nvSpPr>
        <p:spPr>
          <a:xfrm>
            <a:off x="838200" y="1476894"/>
            <a:ext cx="6854505" cy="433093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rgbClr val="0373B5"/>
              </a:buClr>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373B5"/>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373B5"/>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373B5"/>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373B5"/>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Welcome</a:t>
            </a:r>
          </a:p>
          <a:p>
            <a:r>
              <a:rPr lang="en-US" sz="2400"/>
              <a:t>Project Overview</a:t>
            </a:r>
          </a:p>
          <a:p>
            <a:r>
              <a:rPr lang="en-US" sz="2400"/>
              <a:t>Project Team Introductions</a:t>
            </a:r>
          </a:p>
          <a:p>
            <a:r>
              <a:rPr lang="en-US" sz="2400"/>
              <a:t>Project Development and Timeline</a:t>
            </a:r>
          </a:p>
          <a:p>
            <a:r>
              <a:rPr lang="en-US" sz="2400"/>
              <a:t>Environmental Overview</a:t>
            </a:r>
          </a:p>
          <a:p>
            <a:r>
              <a:rPr lang="en-US" sz="2400"/>
              <a:t>Project Purpose and Need</a:t>
            </a:r>
          </a:p>
          <a:p>
            <a:r>
              <a:rPr lang="en-US" sz="2400"/>
              <a:t>Alternatives Considered</a:t>
            </a:r>
          </a:p>
          <a:p>
            <a:r>
              <a:rPr lang="en-US" sz="2400"/>
              <a:t>Preferred Alternative</a:t>
            </a:r>
          </a:p>
          <a:p>
            <a:r>
              <a:rPr lang="en-US" sz="2400"/>
              <a:t>Public Comments Due by September 30, 2021</a:t>
            </a:r>
          </a:p>
          <a:p>
            <a:r>
              <a:rPr lang="en-US" sz="2400"/>
              <a:t>Next Steps</a:t>
            </a:r>
          </a:p>
        </p:txBody>
      </p:sp>
      <p:pic>
        <p:nvPicPr>
          <p:cNvPr id="6" name="Picture 5">
            <a:extLst>
              <a:ext uri="{FF2B5EF4-FFF2-40B4-BE49-F238E27FC236}">
                <a16:creationId xmlns:a16="http://schemas.microsoft.com/office/drawing/2014/main" id="{7FD246A8-8501-4DD1-9FBA-05D24C134E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8071" y="1895942"/>
            <a:ext cx="2737109" cy="2578436"/>
          </a:xfrm>
          <a:prstGeom prst="rect">
            <a:avLst/>
          </a:prstGeom>
        </p:spPr>
      </p:pic>
      <p:pic>
        <p:nvPicPr>
          <p:cNvPr id="7" name="New Recording 17">
            <a:hlinkClick r:id="" action="ppaction://media"/>
            <a:extLst>
              <a:ext uri="{FF2B5EF4-FFF2-40B4-BE49-F238E27FC236}">
                <a16:creationId xmlns:a16="http://schemas.microsoft.com/office/drawing/2014/main" id="{1FDA46F0-F13F-4EDF-92C3-75979DCC01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695238" y="427038"/>
            <a:ext cx="487362" cy="487362"/>
          </a:xfrm>
          <a:prstGeom prst="rect">
            <a:avLst/>
          </a:prstGeom>
        </p:spPr>
      </p:pic>
    </p:spTree>
    <p:extLst>
      <p:ext uri="{BB962C8B-B14F-4D97-AF65-F5344CB8AC3E}">
        <p14:creationId xmlns:p14="http://schemas.microsoft.com/office/powerpoint/2010/main" val="3562710880"/>
      </p:ext>
    </p:extLst>
  </p:cSld>
  <p:clrMapOvr>
    <a:masterClrMapping/>
  </p:clrMapOvr>
  <mc:AlternateContent xmlns:mc="http://schemas.openxmlformats.org/markup-compatibility/2006" xmlns:p14="http://schemas.microsoft.com/office/powerpoint/2010/main">
    <mc:Choice Requires="p14">
      <p:transition spd="slow" p14:dur="2000" advTm="97123"/>
    </mc:Choice>
    <mc:Fallback xmlns="">
      <p:transition spd="slow" advTm="97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87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0" objId="7"/>
        <p14:stopEvt time="92891" objId="7"/>
      </p14:showEvtLst>
    </p:ext>
  </p:extLs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5133B-681A-4855-ADDF-1E53918EEBC5}"/>
              </a:ext>
            </a:extLst>
          </p:cNvPr>
          <p:cNvSpPr>
            <a:spLocks noGrp="1"/>
          </p:cNvSpPr>
          <p:nvPr>
            <p:ph type="title"/>
          </p:nvPr>
        </p:nvSpPr>
        <p:spPr>
          <a:xfrm>
            <a:off x="481013" y="3752849"/>
            <a:ext cx="3290887" cy="2452687"/>
          </a:xfrm>
        </p:spPr>
        <p:txBody>
          <a:bodyPr anchor="ctr">
            <a:normAutofit/>
          </a:bodyPr>
          <a:lstStyle/>
          <a:p>
            <a:r>
              <a:rPr lang="en-US" sz="4000">
                <a:latin typeface="Franklin Gothic Book" panose="020B0503020102020204" pitchFamily="34" charset="0"/>
              </a:rPr>
              <a:t>Project Overview</a:t>
            </a:r>
          </a:p>
        </p:txBody>
      </p:sp>
      <p:pic>
        <p:nvPicPr>
          <p:cNvPr id="5" name="Picture 4" descr="A picture containing way, scene, tree, road&#10;&#10;Description automatically generated">
            <a:extLst>
              <a:ext uri="{FF2B5EF4-FFF2-40B4-BE49-F238E27FC236}">
                <a16:creationId xmlns:a16="http://schemas.microsoft.com/office/drawing/2014/main" id="{218B62F0-8E4D-4C62-AA96-7AEB0FD0C99C}"/>
              </a:ext>
            </a:extLst>
          </p:cNvPr>
          <p:cNvPicPr>
            <a:picLocks noChangeAspect="1"/>
          </p:cNvPicPr>
          <p:nvPr/>
        </p:nvPicPr>
        <p:blipFill rotWithShape="1">
          <a:blip r:embed="rId5">
            <a:extLst>
              <a:ext uri="{28A0092B-C50C-407E-A947-70E740481C1C}">
                <a14:useLocalDpi xmlns:a14="http://schemas.microsoft.com/office/drawing/2010/main" val="0"/>
              </a:ext>
            </a:extLst>
          </a:blip>
          <a:srcRect b="27536"/>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CB2B2631-096B-40BD-B4BA-3ED2005EF466}"/>
              </a:ext>
            </a:extLst>
          </p:cNvPr>
          <p:cNvSpPr>
            <a:spLocks noGrp="1"/>
          </p:cNvSpPr>
          <p:nvPr>
            <p:ph idx="1"/>
          </p:nvPr>
        </p:nvSpPr>
        <p:spPr>
          <a:xfrm>
            <a:off x="3345205" y="3814895"/>
            <a:ext cx="8419122" cy="2452687"/>
          </a:xfrm>
        </p:spPr>
        <p:txBody>
          <a:bodyPr anchor="ctr">
            <a:normAutofit/>
          </a:bodyPr>
          <a:lstStyle/>
          <a:p>
            <a:pPr marL="0" indent="0">
              <a:buNone/>
            </a:pPr>
            <a:r>
              <a:rPr lang="en-US" sz="1600" dirty="0">
                <a:latin typeface="Franklin Gothic Book" panose="020B0503020102020204" pitchFamily="34" charset="0"/>
              </a:rPr>
              <a:t>The project is located at the Northport Road and SR 9 intersection in Noble County, Indiana; north of Rome City in the Fort Wayne District. A bridge currently carries Northport Road over SR 9 and is located at RP 208+53 on SR 9. The Structure Number is 009-57-02086 C.   </a:t>
            </a:r>
          </a:p>
          <a:p>
            <a:pPr marL="0" indent="0">
              <a:buNone/>
            </a:pPr>
            <a:r>
              <a:rPr lang="en-US" sz="1600" dirty="0">
                <a:latin typeface="Franklin Gothic Book" panose="020B0503020102020204" pitchFamily="34" charset="0"/>
              </a:rPr>
              <a:t>The purpose of this project is to provide an at grade intersection in place of the existing bridge for Northport Road over SR 9. The bridge was built to bridge an existing parallel railroad to SR 9, which is no longer in use. The bridge is in need of major repair, and no longer serves its intended function. An at grade intersection of Northport Road and SR 9 has been proposed to maintain connectivity of the two roads. </a:t>
            </a:r>
          </a:p>
          <a:p>
            <a:endParaRPr lang="en-US" sz="1500" dirty="0"/>
          </a:p>
        </p:txBody>
      </p:sp>
      <p:pic>
        <p:nvPicPr>
          <p:cNvPr id="6" name="New Recording 3">
            <a:hlinkClick r:id="" action="ppaction://media"/>
            <a:extLst>
              <a:ext uri="{FF2B5EF4-FFF2-40B4-BE49-F238E27FC236}">
                <a16:creationId xmlns:a16="http://schemas.microsoft.com/office/drawing/2014/main" id="{9FBEB538-AF3A-42B5-96B7-6B359676EE1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677775" y="506413"/>
            <a:ext cx="487363" cy="487362"/>
          </a:xfrm>
          <a:prstGeom prst="rect">
            <a:avLst/>
          </a:prstGeom>
        </p:spPr>
      </p:pic>
    </p:spTree>
    <p:extLst>
      <p:ext uri="{BB962C8B-B14F-4D97-AF65-F5344CB8AC3E}">
        <p14:creationId xmlns:p14="http://schemas.microsoft.com/office/powerpoint/2010/main" val="3682339130"/>
      </p:ext>
    </p:extLst>
  </p:cSld>
  <p:clrMapOvr>
    <a:masterClrMapping/>
  </p:clrMapOvr>
  <mc:AlternateContent xmlns:mc="http://schemas.openxmlformats.org/markup-compatibility/2006" xmlns:p14="http://schemas.microsoft.com/office/powerpoint/2010/main">
    <mc:Choice Requires="p14">
      <p:transition spd="slow" p14:dur="2000" advTm="44217"/>
    </mc:Choice>
    <mc:Fallback xmlns="">
      <p:transition spd="slow" advTm="44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82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0" objId="6"/>
        <p14:stopEvt time="39849" objId="6"/>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2ED162-AC2F-4DAE-99A1-739DFDCBD559}"/>
              </a:ext>
            </a:extLst>
          </p:cNvPr>
          <p:cNvSpPr>
            <a:spLocks noGrp="1"/>
          </p:cNvSpPr>
          <p:nvPr>
            <p:ph idx="1"/>
          </p:nvPr>
        </p:nvSpPr>
        <p:spPr>
          <a:xfrm>
            <a:off x="729143" y="1536192"/>
            <a:ext cx="10515600" cy="4445157"/>
          </a:xfrm>
        </p:spPr>
        <p:txBody>
          <a:bodyPr>
            <a:normAutofit/>
          </a:bodyPr>
          <a:lstStyle/>
          <a:p>
            <a:pPr marL="0" indent="0">
              <a:buNone/>
            </a:pPr>
            <a:r>
              <a:rPr lang="en-US" sz="2400" b="1" dirty="0">
                <a:latin typeface="Franklin Gothic Book" panose="020B0503020102020204" pitchFamily="34" charset="0"/>
              </a:rPr>
              <a:t>Indiana Department of Transportation (INDOT)</a:t>
            </a:r>
          </a:p>
          <a:p>
            <a:r>
              <a:rPr lang="en-US" sz="1800" dirty="0">
                <a:solidFill>
                  <a:srgbClr val="0373B5"/>
                </a:solidFill>
                <a:latin typeface="Franklin Gothic Book" panose="020B0503020102020204" pitchFamily="34" charset="0"/>
              </a:rPr>
              <a:t>Miguel Tucker, </a:t>
            </a:r>
            <a:r>
              <a:rPr lang="en-US" sz="1800" dirty="0">
                <a:solidFill>
                  <a:schemeClr val="bg1">
                    <a:lumMod val="50000"/>
                  </a:schemeClr>
                </a:solidFill>
                <a:latin typeface="Franklin Gothic Book" panose="020B0503020102020204" pitchFamily="34" charset="0"/>
              </a:rPr>
              <a:t>INDOT Project Manager</a:t>
            </a:r>
            <a:br>
              <a:rPr lang="en-US" sz="1800" dirty="0">
                <a:solidFill>
                  <a:schemeClr val="bg1">
                    <a:lumMod val="50000"/>
                  </a:schemeClr>
                </a:solidFill>
                <a:latin typeface="Franklin Gothic Book" panose="020B0503020102020204" pitchFamily="34" charset="0"/>
              </a:rPr>
            </a:br>
            <a:endParaRPr lang="en-US" sz="1800" dirty="0">
              <a:solidFill>
                <a:schemeClr val="bg1">
                  <a:lumMod val="50000"/>
                </a:schemeClr>
              </a:solidFill>
              <a:latin typeface="Franklin Gothic Book" panose="020B0503020102020204" pitchFamily="34" charset="0"/>
            </a:endParaRPr>
          </a:p>
          <a:p>
            <a:pPr marL="0" indent="0">
              <a:buNone/>
            </a:pPr>
            <a:r>
              <a:rPr lang="en-US" sz="2400" b="1" dirty="0">
                <a:latin typeface="Franklin Gothic Book" panose="020B0503020102020204" pitchFamily="34" charset="0"/>
              </a:rPr>
              <a:t>Burgess &amp; </a:t>
            </a:r>
            <a:r>
              <a:rPr lang="en-US" sz="2400" b="1" dirty="0" err="1">
                <a:latin typeface="Franklin Gothic Book" panose="020B0503020102020204" pitchFamily="34" charset="0"/>
              </a:rPr>
              <a:t>Niple</a:t>
            </a:r>
            <a:endParaRPr lang="en-US" sz="2400" b="1" dirty="0">
              <a:latin typeface="Franklin Gothic Book" panose="020B0503020102020204" pitchFamily="34" charset="0"/>
            </a:endParaRPr>
          </a:p>
          <a:p>
            <a:r>
              <a:rPr lang="en-US" sz="1800" dirty="0">
                <a:solidFill>
                  <a:srgbClr val="0373B5"/>
                </a:solidFill>
                <a:latin typeface="Franklin Gothic Book" panose="020B0503020102020204" pitchFamily="34" charset="0"/>
              </a:rPr>
              <a:t>Jeff Andrews,</a:t>
            </a:r>
            <a:r>
              <a:rPr lang="en-US" sz="1800" dirty="0">
                <a:solidFill>
                  <a:schemeClr val="bg1">
                    <a:lumMod val="50000"/>
                  </a:schemeClr>
                </a:solidFill>
                <a:latin typeface="Franklin Gothic Book" panose="020B0503020102020204" pitchFamily="34" charset="0"/>
              </a:rPr>
              <a:t> Project Manager</a:t>
            </a:r>
          </a:p>
          <a:p>
            <a:r>
              <a:rPr lang="en-US" sz="1800" dirty="0">
                <a:solidFill>
                  <a:srgbClr val="0373B5"/>
                </a:solidFill>
                <a:latin typeface="Franklin Gothic Book" panose="020B0503020102020204" pitchFamily="34" charset="0"/>
              </a:rPr>
              <a:t>Robert Milligan, </a:t>
            </a:r>
            <a:r>
              <a:rPr lang="en-US" sz="1800" dirty="0">
                <a:solidFill>
                  <a:schemeClr val="bg1">
                    <a:lumMod val="50000"/>
                  </a:schemeClr>
                </a:solidFill>
                <a:latin typeface="Franklin Gothic Book" panose="020B0503020102020204" pitchFamily="34" charset="0"/>
              </a:rPr>
              <a:t>Lead Project Engineer</a:t>
            </a:r>
          </a:p>
          <a:p>
            <a:r>
              <a:rPr lang="en-US" sz="1800" dirty="0">
                <a:solidFill>
                  <a:srgbClr val="0373B5"/>
                </a:solidFill>
                <a:latin typeface="Franklin Gothic Book" panose="020B0503020102020204" pitchFamily="34" charset="0"/>
              </a:rPr>
              <a:t>Brady Hagerty, </a:t>
            </a:r>
            <a:r>
              <a:rPr lang="en-US" sz="1800" dirty="0">
                <a:solidFill>
                  <a:schemeClr val="bg1">
                    <a:lumMod val="50000"/>
                  </a:schemeClr>
                </a:solidFill>
                <a:latin typeface="Franklin Gothic Book" panose="020B0503020102020204" pitchFamily="34" charset="0"/>
              </a:rPr>
              <a:t>Public Involvement Specialist</a:t>
            </a:r>
            <a:br>
              <a:rPr lang="en-US" sz="1800" dirty="0">
                <a:solidFill>
                  <a:schemeClr val="bg1">
                    <a:lumMod val="50000"/>
                  </a:schemeClr>
                </a:solidFill>
                <a:latin typeface="Franklin Gothic Book" panose="020B0503020102020204" pitchFamily="34" charset="0"/>
              </a:rPr>
            </a:br>
            <a:endParaRPr lang="en-US" sz="1800" dirty="0">
              <a:solidFill>
                <a:schemeClr val="bg1">
                  <a:lumMod val="50000"/>
                </a:schemeClr>
              </a:solidFill>
              <a:latin typeface="Franklin Gothic Book" panose="020B0503020102020204" pitchFamily="34" charset="0"/>
            </a:endParaRPr>
          </a:p>
          <a:p>
            <a:pPr marL="0" indent="0">
              <a:buNone/>
            </a:pPr>
            <a:r>
              <a:rPr lang="en-US" sz="2400" b="1" dirty="0">
                <a:latin typeface="Franklin Gothic Book" panose="020B0503020102020204" pitchFamily="34" charset="0"/>
              </a:rPr>
              <a:t>SJCA, Inc</a:t>
            </a:r>
          </a:p>
          <a:p>
            <a:r>
              <a:rPr lang="en-US" sz="1800" dirty="0">
                <a:solidFill>
                  <a:srgbClr val="0373B5"/>
                </a:solidFill>
                <a:latin typeface="Franklin Gothic Book" panose="020B0503020102020204" pitchFamily="34" charset="0"/>
              </a:rPr>
              <a:t>Karen Wood, </a:t>
            </a:r>
            <a:r>
              <a:rPr lang="en-US" sz="1800" dirty="0">
                <a:solidFill>
                  <a:schemeClr val="bg1">
                    <a:lumMod val="50000"/>
                  </a:schemeClr>
                </a:solidFill>
                <a:latin typeface="Franklin Gothic Book" panose="020B0503020102020204" pitchFamily="34" charset="0"/>
              </a:rPr>
              <a:t>Environmental/ Historic Properties</a:t>
            </a:r>
          </a:p>
          <a:p>
            <a:r>
              <a:rPr lang="en-US" sz="1800" dirty="0">
                <a:solidFill>
                  <a:srgbClr val="0373B5"/>
                </a:solidFill>
                <a:latin typeface="Franklin Gothic Book" panose="020B0503020102020204" pitchFamily="34" charset="0"/>
              </a:rPr>
              <a:t>Erin </a:t>
            </a:r>
            <a:r>
              <a:rPr lang="en-US" sz="1800" dirty="0" err="1">
                <a:solidFill>
                  <a:srgbClr val="0373B5"/>
                </a:solidFill>
                <a:latin typeface="Franklin Gothic Book" panose="020B0503020102020204" pitchFamily="34" charset="0"/>
              </a:rPr>
              <a:t>Mulryan</a:t>
            </a:r>
            <a:r>
              <a:rPr lang="en-US" sz="1800" dirty="0">
                <a:solidFill>
                  <a:srgbClr val="0373B5"/>
                </a:solidFill>
                <a:latin typeface="Franklin Gothic Book" panose="020B0503020102020204" pitchFamily="34" charset="0"/>
              </a:rPr>
              <a:t>, </a:t>
            </a:r>
            <a:r>
              <a:rPr lang="en-US" sz="1800" dirty="0">
                <a:solidFill>
                  <a:schemeClr val="bg1">
                    <a:lumMod val="50000"/>
                  </a:schemeClr>
                </a:solidFill>
                <a:latin typeface="Franklin Gothic Book" panose="020B0503020102020204" pitchFamily="34" charset="0"/>
              </a:rPr>
              <a:t>Environmental Document</a:t>
            </a:r>
          </a:p>
          <a:p>
            <a:pPr marL="0" indent="0" algn="ctr">
              <a:buNone/>
            </a:pPr>
            <a:endParaRPr lang="en-US" sz="1800" dirty="0">
              <a:solidFill>
                <a:schemeClr val="bg1">
                  <a:lumMod val="50000"/>
                </a:schemeClr>
              </a:solidFill>
              <a:latin typeface="Arial Narrow" panose="020B0606020202030204" pitchFamily="34" charset="0"/>
            </a:endParaRPr>
          </a:p>
          <a:p>
            <a:pPr marL="0" indent="0" algn="ctr">
              <a:buNone/>
            </a:pPr>
            <a:endParaRPr lang="en-US" sz="1800" dirty="0">
              <a:solidFill>
                <a:schemeClr val="bg1">
                  <a:lumMod val="50000"/>
                </a:schemeClr>
              </a:solidFill>
              <a:latin typeface="Arial Narrow" panose="020B0606020202030204" pitchFamily="34" charset="0"/>
            </a:endParaRPr>
          </a:p>
        </p:txBody>
      </p:sp>
      <p:sp>
        <p:nvSpPr>
          <p:cNvPr id="3" name="Title 2">
            <a:extLst>
              <a:ext uri="{FF2B5EF4-FFF2-40B4-BE49-F238E27FC236}">
                <a16:creationId xmlns:a16="http://schemas.microsoft.com/office/drawing/2014/main" id="{3C8CC38E-C38F-421F-B65C-0D2051C9865F}"/>
              </a:ext>
            </a:extLst>
          </p:cNvPr>
          <p:cNvSpPr>
            <a:spLocks noGrp="1"/>
          </p:cNvSpPr>
          <p:nvPr>
            <p:ph type="title"/>
          </p:nvPr>
        </p:nvSpPr>
        <p:spPr/>
        <p:txBody>
          <a:bodyPr>
            <a:normAutofit fontScale="90000"/>
          </a:bodyPr>
          <a:lstStyle/>
          <a:p>
            <a:r>
              <a:rPr lang="en-US">
                <a:latin typeface="Franklin Gothic Book" panose="020B0503020102020204" pitchFamily="34" charset="0"/>
              </a:rPr>
              <a:t>Project Team</a:t>
            </a:r>
          </a:p>
        </p:txBody>
      </p:sp>
      <p:pic>
        <p:nvPicPr>
          <p:cNvPr id="5" name="Picture 4">
            <a:extLst>
              <a:ext uri="{FF2B5EF4-FFF2-40B4-BE49-F238E27FC236}">
                <a16:creationId xmlns:a16="http://schemas.microsoft.com/office/drawing/2014/main" id="{DD107B16-0D8C-49C0-BA94-954F11E278C7}"/>
              </a:ext>
            </a:extLst>
          </p:cNvPr>
          <p:cNvPicPr>
            <a:picLocks noChangeAspect="1"/>
          </p:cNvPicPr>
          <p:nvPr/>
        </p:nvPicPr>
        <p:blipFill rotWithShape="1">
          <a:blip r:embed="rId5"/>
          <a:srcRect b="48576"/>
          <a:stretch/>
        </p:blipFill>
        <p:spPr>
          <a:xfrm>
            <a:off x="8910016" y="4445501"/>
            <a:ext cx="1853045" cy="685742"/>
          </a:xfrm>
          <a:prstGeom prst="rect">
            <a:avLst/>
          </a:prstGeom>
        </p:spPr>
      </p:pic>
      <p:pic>
        <p:nvPicPr>
          <p:cNvPr id="6" name="Picture 4" descr="Image result for burgess and niple">
            <a:extLst>
              <a:ext uri="{FF2B5EF4-FFF2-40B4-BE49-F238E27FC236}">
                <a16:creationId xmlns:a16="http://schemas.microsoft.com/office/drawing/2014/main" id="{3CFE0781-B594-498D-96AD-936CE1E6A2F7}"/>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428334" y="3283964"/>
            <a:ext cx="2816409" cy="55992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6664FA3-3601-49E3-90B7-BB3D618904AA}"/>
              </a:ext>
            </a:extLst>
          </p:cNvPr>
          <p:cNvPicPr>
            <a:picLocks noChangeAspect="1"/>
          </p:cNvPicPr>
          <p:nvPr/>
        </p:nvPicPr>
        <p:blipFill>
          <a:blip r:embed="rId7"/>
          <a:stretch>
            <a:fillRect/>
          </a:stretch>
        </p:blipFill>
        <p:spPr>
          <a:xfrm>
            <a:off x="9191802" y="1536192"/>
            <a:ext cx="1289470" cy="1332814"/>
          </a:xfrm>
          <a:prstGeom prst="rect">
            <a:avLst/>
          </a:prstGeom>
        </p:spPr>
      </p:pic>
      <p:pic>
        <p:nvPicPr>
          <p:cNvPr id="4" name="New Recording 184">
            <a:hlinkClick r:id="" action="ppaction://media"/>
            <a:extLst>
              <a:ext uri="{FF2B5EF4-FFF2-40B4-BE49-F238E27FC236}">
                <a16:creationId xmlns:a16="http://schemas.microsoft.com/office/drawing/2014/main" id="{B709C58D-3D19-46D1-B4CD-57AC3A71C2B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749213" y="622300"/>
            <a:ext cx="487362" cy="487363"/>
          </a:xfrm>
          <a:prstGeom prst="rect">
            <a:avLst/>
          </a:prstGeom>
        </p:spPr>
      </p:pic>
    </p:spTree>
    <p:extLst>
      <p:ext uri="{BB962C8B-B14F-4D97-AF65-F5344CB8AC3E}">
        <p14:creationId xmlns:p14="http://schemas.microsoft.com/office/powerpoint/2010/main" val="4146369883"/>
      </p:ext>
    </p:extLst>
  </p:cSld>
  <p:clrMapOvr>
    <a:masterClrMapping/>
  </p:clrMapOvr>
  <mc:AlternateContent xmlns:mc="http://schemas.openxmlformats.org/markup-compatibility/2006" xmlns:p14="http://schemas.microsoft.com/office/powerpoint/2010/main">
    <mc:Choice Requires="p14">
      <p:transition spd="slow" p14:dur="2000" advTm="44277"/>
    </mc:Choice>
    <mc:Fallback xmlns="">
      <p:transition spd="slow" advTm="44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1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41119" objId="4"/>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BE655C-13E0-4D9B-B4D7-08B53B6B3B14}"/>
              </a:ext>
            </a:extLst>
          </p:cNvPr>
          <p:cNvSpPr>
            <a:spLocks noGrp="1"/>
          </p:cNvSpPr>
          <p:nvPr>
            <p:ph type="title"/>
          </p:nvPr>
        </p:nvSpPr>
        <p:spPr>
          <a:xfrm>
            <a:off x="866547" y="624135"/>
            <a:ext cx="10515600" cy="483961"/>
          </a:xfrm>
        </p:spPr>
        <p:txBody>
          <a:bodyPr>
            <a:normAutofit fontScale="90000"/>
          </a:bodyPr>
          <a:lstStyle/>
          <a:p>
            <a:r>
              <a:rPr lang="en-US">
                <a:latin typeface="Franklin Gothic Book" panose="020B0503020102020204" pitchFamily="34" charset="0"/>
              </a:rPr>
              <a:t>Project Development and Timeline</a:t>
            </a:r>
          </a:p>
        </p:txBody>
      </p:sp>
      <p:sp>
        <p:nvSpPr>
          <p:cNvPr id="4" name="Rectangle 5">
            <a:extLst>
              <a:ext uri="{FF2B5EF4-FFF2-40B4-BE49-F238E27FC236}">
                <a16:creationId xmlns:a16="http://schemas.microsoft.com/office/drawing/2014/main" id="{FD970B48-6DC6-4F52-855A-1484E808E21F}"/>
              </a:ext>
            </a:extLst>
          </p:cNvPr>
          <p:cNvSpPr/>
          <p:nvPr/>
        </p:nvSpPr>
        <p:spPr>
          <a:xfrm>
            <a:off x="2777632" y="3186335"/>
            <a:ext cx="2054163" cy="640080"/>
          </a:xfrm>
          <a:custGeom>
            <a:avLst/>
            <a:gdLst>
              <a:gd name="connsiteX0" fmla="*/ 0 w 5928188"/>
              <a:gd name="connsiteY0" fmla="*/ 0 h 503433"/>
              <a:gd name="connsiteX1" fmla="*/ 5928188 w 5928188"/>
              <a:gd name="connsiteY1" fmla="*/ 0 h 503433"/>
              <a:gd name="connsiteX2" fmla="*/ 5928188 w 5928188"/>
              <a:gd name="connsiteY2" fmla="*/ 503433 h 503433"/>
              <a:gd name="connsiteX3" fmla="*/ 0 w 5928188"/>
              <a:gd name="connsiteY3" fmla="*/ 503433 h 503433"/>
              <a:gd name="connsiteX4" fmla="*/ 0 w 5928188"/>
              <a:gd name="connsiteY4" fmla="*/ 0 h 503433"/>
              <a:gd name="connsiteX0" fmla="*/ 160256 w 6088444"/>
              <a:gd name="connsiteY0" fmla="*/ 0 h 512860"/>
              <a:gd name="connsiteX1" fmla="*/ 6088444 w 6088444"/>
              <a:gd name="connsiteY1" fmla="*/ 0 h 512860"/>
              <a:gd name="connsiteX2" fmla="*/ 6088444 w 6088444"/>
              <a:gd name="connsiteY2" fmla="*/ 503433 h 512860"/>
              <a:gd name="connsiteX3" fmla="*/ 0 w 6088444"/>
              <a:gd name="connsiteY3" fmla="*/ 512860 h 512860"/>
              <a:gd name="connsiteX4" fmla="*/ 160256 w 6088444"/>
              <a:gd name="connsiteY4" fmla="*/ 0 h 512860"/>
              <a:gd name="connsiteX0" fmla="*/ 160256 w 6088444"/>
              <a:gd name="connsiteY0" fmla="*/ 0 h 512860"/>
              <a:gd name="connsiteX1" fmla="*/ 6088444 w 6088444"/>
              <a:gd name="connsiteY1" fmla="*/ 0 h 512860"/>
              <a:gd name="connsiteX2" fmla="*/ 5956469 w 6088444"/>
              <a:gd name="connsiteY2" fmla="*/ 512860 h 512860"/>
              <a:gd name="connsiteX3" fmla="*/ 0 w 6088444"/>
              <a:gd name="connsiteY3" fmla="*/ 512860 h 512860"/>
              <a:gd name="connsiteX4" fmla="*/ 160256 w 6088444"/>
              <a:gd name="connsiteY4" fmla="*/ 0 h 512860"/>
              <a:gd name="connsiteX0" fmla="*/ 177190 w 6105378"/>
              <a:gd name="connsiteY0" fmla="*/ 0 h 512860"/>
              <a:gd name="connsiteX1" fmla="*/ 6105378 w 6105378"/>
              <a:gd name="connsiteY1" fmla="*/ 0 h 512860"/>
              <a:gd name="connsiteX2" fmla="*/ 5973403 w 6105378"/>
              <a:gd name="connsiteY2" fmla="*/ 512860 h 512860"/>
              <a:gd name="connsiteX3" fmla="*/ 0 w 6105378"/>
              <a:gd name="connsiteY3" fmla="*/ 504393 h 512860"/>
              <a:gd name="connsiteX4" fmla="*/ 177190 w 6105378"/>
              <a:gd name="connsiteY4" fmla="*/ 0 h 512860"/>
              <a:gd name="connsiteX0" fmla="*/ 177190 w 6105378"/>
              <a:gd name="connsiteY0" fmla="*/ 0 h 504393"/>
              <a:gd name="connsiteX1" fmla="*/ 6105378 w 6105378"/>
              <a:gd name="connsiteY1" fmla="*/ 0 h 504393"/>
              <a:gd name="connsiteX2" fmla="*/ 5939537 w 6105378"/>
              <a:gd name="connsiteY2" fmla="*/ 504393 h 504393"/>
              <a:gd name="connsiteX3" fmla="*/ 0 w 6105378"/>
              <a:gd name="connsiteY3" fmla="*/ 504393 h 504393"/>
              <a:gd name="connsiteX4" fmla="*/ 177190 w 6105378"/>
              <a:gd name="connsiteY4" fmla="*/ 0 h 504393"/>
              <a:gd name="connsiteX0" fmla="*/ 177190 w 6105378"/>
              <a:gd name="connsiteY0" fmla="*/ 0 h 504393"/>
              <a:gd name="connsiteX1" fmla="*/ 6105378 w 6105378"/>
              <a:gd name="connsiteY1" fmla="*/ 0 h 504393"/>
              <a:gd name="connsiteX2" fmla="*/ 4101767 w 6105378"/>
              <a:gd name="connsiteY2" fmla="*/ 493329 h 504393"/>
              <a:gd name="connsiteX3" fmla="*/ 0 w 6105378"/>
              <a:gd name="connsiteY3" fmla="*/ 504393 h 504393"/>
              <a:gd name="connsiteX4" fmla="*/ 177190 w 6105378"/>
              <a:gd name="connsiteY4" fmla="*/ 0 h 504393"/>
              <a:gd name="connsiteX0" fmla="*/ 177190 w 4304120"/>
              <a:gd name="connsiteY0" fmla="*/ 22128 h 526521"/>
              <a:gd name="connsiteX1" fmla="*/ 4304120 w 4304120"/>
              <a:gd name="connsiteY1" fmla="*/ 0 h 526521"/>
              <a:gd name="connsiteX2" fmla="*/ 4101767 w 4304120"/>
              <a:gd name="connsiteY2" fmla="*/ 515457 h 526521"/>
              <a:gd name="connsiteX3" fmla="*/ 0 w 4304120"/>
              <a:gd name="connsiteY3" fmla="*/ 526521 h 526521"/>
              <a:gd name="connsiteX4" fmla="*/ 177190 w 4304120"/>
              <a:gd name="connsiteY4" fmla="*/ 22128 h 526521"/>
              <a:gd name="connsiteX0" fmla="*/ 177190 w 4101767"/>
              <a:gd name="connsiteY0" fmla="*/ 11064 h 515457"/>
              <a:gd name="connsiteX1" fmla="*/ 3561709 w 4101767"/>
              <a:gd name="connsiteY1" fmla="*/ 0 h 515457"/>
              <a:gd name="connsiteX2" fmla="*/ 4101767 w 4101767"/>
              <a:gd name="connsiteY2" fmla="*/ 504393 h 515457"/>
              <a:gd name="connsiteX3" fmla="*/ 0 w 4101767"/>
              <a:gd name="connsiteY3" fmla="*/ 515457 h 515457"/>
              <a:gd name="connsiteX4" fmla="*/ 177190 w 4101767"/>
              <a:gd name="connsiteY4" fmla="*/ 11064 h 515457"/>
              <a:gd name="connsiteX0" fmla="*/ 177190 w 4101767"/>
              <a:gd name="connsiteY0" fmla="*/ 0 h 504393"/>
              <a:gd name="connsiteX1" fmla="*/ 3756440 w 4101767"/>
              <a:gd name="connsiteY1" fmla="*/ 11064 h 504393"/>
              <a:gd name="connsiteX2" fmla="*/ 4101767 w 4101767"/>
              <a:gd name="connsiteY2" fmla="*/ 493329 h 504393"/>
              <a:gd name="connsiteX3" fmla="*/ 0 w 4101767"/>
              <a:gd name="connsiteY3" fmla="*/ 504393 h 504393"/>
              <a:gd name="connsiteX4" fmla="*/ 177190 w 4101767"/>
              <a:gd name="connsiteY4" fmla="*/ 0 h 504393"/>
              <a:gd name="connsiteX0" fmla="*/ 177190 w 4101767"/>
              <a:gd name="connsiteY0" fmla="*/ 11064 h 515457"/>
              <a:gd name="connsiteX1" fmla="*/ 3756440 w 4101767"/>
              <a:gd name="connsiteY1" fmla="*/ 0 h 515457"/>
              <a:gd name="connsiteX2" fmla="*/ 4101767 w 4101767"/>
              <a:gd name="connsiteY2" fmla="*/ 504393 h 515457"/>
              <a:gd name="connsiteX3" fmla="*/ 0 w 4101767"/>
              <a:gd name="connsiteY3" fmla="*/ 515457 h 515457"/>
              <a:gd name="connsiteX4" fmla="*/ 177190 w 4101767"/>
              <a:gd name="connsiteY4" fmla="*/ 11064 h 515457"/>
              <a:gd name="connsiteX0" fmla="*/ 177190 w 3756440"/>
              <a:gd name="connsiteY0" fmla="*/ 11064 h 515457"/>
              <a:gd name="connsiteX1" fmla="*/ 3756440 w 3756440"/>
              <a:gd name="connsiteY1" fmla="*/ 0 h 515457"/>
              <a:gd name="connsiteX2" fmla="*/ 3590599 w 3756440"/>
              <a:gd name="connsiteY2" fmla="*/ 504393 h 515457"/>
              <a:gd name="connsiteX3" fmla="*/ 0 w 3756440"/>
              <a:gd name="connsiteY3" fmla="*/ 515457 h 515457"/>
              <a:gd name="connsiteX4" fmla="*/ 177190 w 3756440"/>
              <a:gd name="connsiteY4" fmla="*/ 11064 h 515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6440" h="515457">
                <a:moveTo>
                  <a:pt x="177190" y="11064"/>
                </a:moveTo>
                <a:lnTo>
                  <a:pt x="3756440" y="0"/>
                </a:lnTo>
                <a:lnTo>
                  <a:pt x="3590599" y="504393"/>
                </a:lnTo>
                <a:lnTo>
                  <a:pt x="0" y="515457"/>
                </a:lnTo>
                <a:lnTo>
                  <a:pt x="177190" y="1106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589" b="0" i="0" u="none" strike="noStrike" kern="1200" cap="none" spc="0" normalizeH="0" baseline="0" noProof="0">
              <a:ln>
                <a:noFill/>
              </a:ln>
              <a:solidFill>
                <a:srgbClr val="142476"/>
              </a:solidFill>
              <a:effectLst/>
              <a:uLnTx/>
              <a:uFillTx/>
              <a:latin typeface="Calibri" panose="020F0502020204030204"/>
              <a:ea typeface="+mn-ea"/>
              <a:cs typeface="+mn-cs"/>
            </a:endParaRPr>
          </a:p>
        </p:txBody>
      </p:sp>
      <p:sp>
        <p:nvSpPr>
          <p:cNvPr id="8" name="Rectangle 5">
            <a:extLst>
              <a:ext uri="{FF2B5EF4-FFF2-40B4-BE49-F238E27FC236}">
                <a16:creationId xmlns:a16="http://schemas.microsoft.com/office/drawing/2014/main" id="{D044A4B2-7B55-4C6B-ABA6-D1816BD4AFCD}"/>
              </a:ext>
            </a:extLst>
          </p:cNvPr>
          <p:cNvSpPr/>
          <p:nvPr/>
        </p:nvSpPr>
        <p:spPr>
          <a:xfrm>
            <a:off x="5036499" y="3186335"/>
            <a:ext cx="2054163" cy="640080"/>
          </a:xfrm>
          <a:custGeom>
            <a:avLst/>
            <a:gdLst>
              <a:gd name="connsiteX0" fmla="*/ 0 w 5928188"/>
              <a:gd name="connsiteY0" fmla="*/ 0 h 503433"/>
              <a:gd name="connsiteX1" fmla="*/ 5928188 w 5928188"/>
              <a:gd name="connsiteY1" fmla="*/ 0 h 503433"/>
              <a:gd name="connsiteX2" fmla="*/ 5928188 w 5928188"/>
              <a:gd name="connsiteY2" fmla="*/ 503433 h 503433"/>
              <a:gd name="connsiteX3" fmla="*/ 0 w 5928188"/>
              <a:gd name="connsiteY3" fmla="*/ 503433 h 503433"/>
              <a:gd name="connsiteX4" fmla="*/ 0 w 5928188"/>
              <a:gd name="connsiteY4" fmla="*/ 0 h 503433"/>
              <a:gd name="connsiteX0" fmla="*/ 160256 w 6088444"/>
              <a:gd name="connsiteY0" fmla="*/ 0 h 512860"/>
              <a:gd name="connsiteX1" fmla="*/ 6088444 w 6088444"/>
              <a:gd name="connsiteY1" fmla="*/ 0 h 512860"/>
              <a:gd name="connsiteX2" fmla="*/ 6088444 w 6088444"/>
              <a:gd name="connsiteY2" fmla="*/ 503433 h 512860"/>
              <a:gd name="connsiteX3" fmla="*/ 0 w 6088444"/>
              <a:gd name="connsiteY3" fmla="*/ 512860 h 512860"/>
              <a:gd name="connsiteX4" fmla="*/ 160256 w 6088444"/>
              <a:gd name="connsiteY4" fmla="*/ 0 h 512860"/>
              <a:gd name="connsiteX0" fmla="*/ 160256 w 6088444"/>
              <a:gd name="connsiteY0" fmla="*/ 0 h 512860"/>
              <a:gd name="connsiteX1" fmla="*/ 6088444 w 6088444"/>
              <a:gd name="connsiteY1" fmla="*/ 0 h 512860"/>
              <a:gd name="connsiteX2" fmla="*/ 5956469 w 6088444"/>
              <a:gd name="connsiteY2" fmla="*/ 512860 h 512860"/>
              <a:gd name="connsiteX3" fmla="*/ 0 w 6088444"/>
              <a:gd name="connsiteY3" fmla="*/ 512860 h 512860"/>
              <a:gd name="connsiteX4" fmla="*/ 160256 w 6088444"/>
              <a:gd name="connsiteY4" fmla="*/ 0 h 512860"/>
              <a:gd name="connsiteX0" fmla="*/ 177190 w 6105378"/>
              <a:gd name="connsiteY0" fmla="*/ 0 h 512860"/>
              <a:gd name="connsiteX1" fmla="*/ 6105378 w 6105378"/>
              <a:gd name="connsiteY1" fmla="*/ 0 h 512860"/>
              <a:gd name="connsiteX2" fmla="*/ 5973403 w 6105378"/>
              <a:gd name="connsiteY2" fmla="*/ 512860 h 512860"/>
              <a:gd name="connsiteX3" fmla="*/ 0 w 6105378"/>
              <a:gd name="connsiteY3" fmla="*/ 504393 h 512860"/>
              <a:gd name="connsiteX4" fmla="*/ 177190 w 6105378"/>
              <a:gd name="connsiteY4" fmla="*/ 0 h 512860"/>
              <a:gd name="connsiteX0" fmla="*/ 177190 w 6105378"/>
              <a:gd name="connsiteY0" fmla="*/ 0 h 504393"/>
              <a:gd name="connsiteX1" fmla="*/ 6105378 w 6105378"/>
              <a:gd name="connsiteY1" fmla="*/ 0 h 504393"/>
              <a:gd name="connsiteX2" fmla="*/ 5939537 w 6105378"/>
              <a:gd name="connsiteY2" fmla="*/ 504393 h 504393"/>
              <a:gd name="connsiteX3" fmla="*/ 0 w 6105378"/>
              <a:gd name="connsiteY3" fmla="*/ 504393 h 504393"/>
              <a:gd name="connsiteX4" fmla="*/ 177190 w 6105378"/>
              <a:gd name="connsiteY4" fmla="*/ 0 h 504393"/>
              <a:gd name="connsiteX0" fmla="*/ 177190 w 6105378"/>
              <a:gd name="connsiteY0" fmla="*/ 0 h 504393"/>
              <a:gd name="connsiteX1" fmla="*/ 6105378 w 6105378"/>
              <a:gd name="connsiteY1" fmla="*/ 0 h 504393"/>
              <a:gd name="connsiteX2" fmla="*/ 4101767 w 6105378"/>
              <a:gd name="connsiteY2" fmla="*/ 493329 h 504393"/>
              <a:gd name="connsiteX3" fmla="*/ 0 w 6105378"/>
              <a:gd name="connsiteY3" fmla="*/ 504393 h 504393"/>
              <a:gd name="connsiteX4" fmla="*/ 177190 w 6105378"/>
              <a:gd name="connsiteY4" fmla="*/ 0 h 504393"/>
              <a:gd name="connsiteX0" fmla="*/ 177190 w 4304120"/>
              <a:gd name="connsiteY0" fmla="*/ 22128 h 526521"/>
              <a:gd name="connsiteX1" fmla="*/ 4304120 w 4304120"/>
              <a:gd name="connsiteY1" fmla="*/ 0 h 526521"/>
              <a:gd name="connsiteX2" fmla="*/ 4101767 w 4304120"/>
              <a:gd name="connsiteY2" fmla="*/ 515457 h 526521"/>
              <a:gd name="connsiteX3" fmla="*/ 0 w 4304120"/>
              <a:gd name="connsiteY3" fmla="*/ 526521 h 526521"/>
              <a:gd name="connsiteX4" fmla="*/ 177190 w 4304120"/>
              <a:gd name="connsiteY4" fmla="*/ 22128 h 526521"/>
              <a:gd name="connsiteX0" fmla="*/ 177190 w 4101767"/>
              <a:gd name="connsiteY0" fmla="*/ 11064 h 515457"/>
              <a:gd name="connsiteX1" fmla="*/ 3561709 w 4101767"/>
              <a:gd name="connsiteY1" fmla="*/ 0 h 515457"/>
              <a:gd name="connsiteX2" fmla="*/ 4101767 w 4101767"/>
              <a:gd name="connsiteY2" fmla="*/ 504393 h 515457"/>
              <a:gd name="connsiteX3" fmla="*/ 0 w 4101767"/>
              <a:gd name="connsiteY3" fmla="*/ 515457 h 515457"/>
              <a:gd name="connsiteX4" fmla="*/ 177190 w 4101767"/>
              <a:gd name="connsiteY4" fmla="*/ 11064 h 515457"/>
              <a:gd name="connsiteX0" fmla="*/ 177190 w 4101767"/>
              <a:gd name="connsiteY0" fmla="*/ 0 h 504393"/>
              <a:gd name="connsiteX1" fmla="*/ 3756440 w 4101767"/>
              <a:gd name="connsiteY1" fmla="*/ 11064 h 504393"/>
              <a:gd name="connsiteX2" fmla="*/ 4101767 w 4101767"/>
              <a:gd name="connsiteY2" fmla="*/ 493329 h 504393"/>
              <a:gd name="connsiteX3" fmla="*/ 0 w 4101767"/>
              <a:gd name="connsiteY3" fmla="*/ 504393 h 504393"/>
              <a:gd name="connsiteX4" fmla="*/ 177190 w 4101767"/>
              <a:gd name="connsiteY4" fmla="*/ 0 h 504393"/>
              <a:gd name="connsiteX0" fmla="*/ 177190 w 4101767"/>
              <a:gd name="connsiteY0" fmla="*/ 11064 h 515457"/>
              <a:gd name="connsiteX1" fmla="*/ 3756440 w 4101767"/>
              <a:gd name="connsiteY1" fmla="*/ 0 h 515457"/>
              <a:gd name="connsiteX2" fmla="*/ 4101767 w 4101767"/>
              <a:gd name="connsiteY2" fmla="*/ 504393 h 515457"/>
              <a:gd name="connsiteX3" fmla="*/ 0 w 4101767"/>
              <a:gd name="connsiteY3" fmla="*/ 515457 h 515457"/>
              <a:gd name="connsiteX4" fmla="*/ 177190 w 4101767"/>
              <a:gd name="connsiteY4" fmla="*/ 11064 h 515457"/>
              <a:gd name="connsiteX0" fmla="*/ 177190 w 3756440"/>
              <a:gd name="connsiteY0" fmla="*/ 11064 h 515457"/>
              <a:gd name="connsiteX1" fmla="*/ 3756440 w 3756440"/>
              <a:gd name="connsiteY1" fmla="*/ 0 h 515457"/>
              <a:gd name="connsiteX2" fmla="*/ 3590599 w 3756440"/>
              <a:gd name="connsiteY2" fmla="*/ 504393 h 515457"/>
              <a:gd name="connsiteX3" fmla="*/ 0 w 3756440"/>
              <a:gd name="connsiteY3" fmla="*/ 515457 h 515457"/>
              <a:gd name="connsiteX4" fmla="*/ 177190 w 3756440"/>
              <a:gd name="connsiteY4" fmla="*/ 11064 h 515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6440" h="515457">
                <a:moveTo>
                  <a:pt x="177190" y="11064"/>
                </a:moveTo>
                <a:lnTo>
                  <a:pt x="3756440" y="0"/>
                </a:lnTo>
                <a:lnTo>
                  <a:pt x="3590599" y="504393"/>
                </a:lnTo>
                <a:lnTo>
                  <a:pt x="0" y="515457"/>
                </a:lnTo>
                <a:lnTo>
                  <a:pt x="177190" y="1106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589" b="0" i="0" u="none" strike="noStrike" kern="1200" cap="none" spc="0" normalizeH="0" baseline="0" noProof="0">
              <a:ln>
                <a:noFill/>
              </a:ln>
              <a:solidFill>
                <a:srgbClr val="142476"/>
              </a:solidFill>
              <a:effectLst/>
              <a:uLnTx/>
              <a:uFillTx/>
              <a:latin typeface="Calibri" panose="020F0502020204030204"/>
              <a:ea typeface="+mn-ea"/>
              <a:cs typeface="+mn-cs"/>
            </a:endParaRPr>
          </a:p>
        </p:txBody>
      </p:sp>
      <p:sp>
        <p:nvSpPr>
          <p:cNvPr id="9" name="Rectangle 5">
            <a:extLst>
              <a:ext uri="{FF2B5EF4-FFF2-40B4-BE49-F238E27FC236}">
                <a16:creationId xmlns:a16="http://schemas.microsoft.com/office/drawing/2014/main" id="{4283C32E-CEF9-4B5B-A7E3-A6AB1BE004AB}"/>
              </a:ext>
            </a:extLst>
          </p:cNvPr>
          <p:cNvSpPr/>
          <p:nvPr/>
        </p:nvSpPr>
        <p:spPr>
          <a:xfrm>
            <a:off x="518765" y="3186335"/>
            <a:ext cx="2054163" cy="640080"/>
          </a:xfrm>
          <a:custGeom>
            <a:avLst/>
            <a:gdLst>
              <a:gd name="connsiteX0" fmla="*/ 0 w 5928188"/>
              <a:gd name="connsiteY0" fmla="*/ 0 h 503433"/>
              <a:gd name="connsiteX1" fmla="*/ 5928188 w 5928188"/>
              <a:gd name="connsiteY1" fmla="*/ 0 h 503433"/>
              <a:gd name="connsiteX2" fmla="*/ 5928188 w 5928188"/>
              <a:gd name="connsiteY2" fmla="*/ 503433 h 503433"/>
              <a:gd name="connsiteX3" fmla="*/ 0 w 5928188"/>
              <a:gd name="connsiteY3" fmla="*/ 503433 h 503433"/>
              <a:gd name="connsiteX4" fmla="*/ 0 w 5928188"/>
              <a:gd name="connsiteY4" fmla="*/ 0 h 503433"/>
              <a:gd name="connsiteX0" fmla="*/ 160256 w 6088444"/>
              <a:gd name="connsiteY0" fmla="*/ 0 h 512860"/>
              <a:gd name="connsiteX1" fmla="*/ 6088444 w 6088444"/>
              <a:gd name="connsiteY1" fmla="*/ 0 h 512860"/>
              <a:gd name="connsiteX2" fmla="*/ 6088444 w 6088444"/>
              <a:gd name="connsiteY2" fmla="*/ 503433 h 512860"/>
              <a:gd name="connsiteX3" fmla="*/ 0 w 6088444"/>
              <a:gd name="connsiteY3" fmla="*/ 512860 h 512860"/>
              <a:gd name="connsiteX4" fmla="*/ 160256 w 6088444"/>
              <a:gd name="connsiteY4" fmla="*/ 0 h 512860"/>
              <a:gd name="connsiteX0" fmla="*/ 160256 w 6088444"/>
              <a:gd name="connsiteY0" fmla="*/ 0 h 512860"/>
              <a:gd name="connsiteX1" fmla="*/ 6088444 w 6088444"/>
              <a:gd name="connsiteY1" fmla="*/ 0 h 512860"/>
              <a:gd name="connsiteX2" fmla="*/ 5956469 w 6088444"/>
              <a:gd name="connsiteY2" fmla="*/ 512860 h 512860"/>
              <a:gd name="connsiteX3" fmla="*/ 0 w 6088444"/>
              <a:gd name="connsiteY3" fmla="*/ 512860 h 512860"/>
              <a:gd name="connsiteX4" fmla="*/ 160256 w 6088444"/>
              <a:gd name="connsiteY4" fmla="*/ 0 h 512860"/>
              <a:gd name="connsiteX0" fmla="*/ 177190 w 6105378"/>
              <a:gd name="connsiteY0" fmla="*/ 0 h 512860"/>
              <a:gd name="connsiteX1" fmla="*/ 6105378 w 6105378"/>
              <a:gd name="connsiteY1" fmla="*/ 0 h 512860"/>
              <a:gd name="connsiteX2" fmla="*/ 5973403 w 6105378"/>
              <a:gd name="connsiteY2" fmla="*/ 512860 h 512860"/>
              <a:gd name="connsiteX3" fmla="*/ 0 w 6105378"/>
              <a:gd name="connsiteY3" fmla="*/ 504393 h 512860"/>
              <a:gd name="connsiteX4" fmla="*/ 177190 w 6105378"/>
              <a:gd name="connsiteY4" fmla="*/ 0 h 512860"/>
              <a:gd name="connsiteX0" fmla="*/ 177190 w 6105378"/>
              <a:gd name="connsiteY0" fmla="*/ 0 h 504393"/>
              <a:gd name="connsiteX1" fmla="*/ 6105378 w 6105378"/>
              <a:gd name="connsiteY1" fmla="*/ 0 h 504393"/>
              <a:gd name="connsiteX2" fmla="*/ 5939537 w 6105378"/>
              <a:gd name="connsiteY2" fmla="*/ 504393 h 504393"/>
              <a:gd name="connsiteX3" fmla="*/ 0 w 6105378"/>
              <a:gd name="connsiteY3" fmla="*/ 504393 h 504393"/>
              <a:gd name="connsiteX4" fmla="*/ 177190 w 6105378"/>
              <a:gd name="connsiteY4" fmla="*/ 0 h 504393"/>
              <a:gd name="connsiteX0" fmla="*/ 177190 w 6105378"/>
              <a:gd name="connsiteY0" fmla="*/ 0 h 504393"/>
              <a:gd name="connsiteX1" fmla="*/ 6105378 w 6105378"/>
              <a:gd name="connsiteY1" fmla="*/ 0 h 504393"/>
              <a:gd name="connsiteX2" fmla="*/ 4101767 w 6105378"/>
              <a:gd name="connsiteY2" fmla="*/ 493329 h 504393"/>
              <a:gd name="connsiteX3" fmla="*/ 0 w 6105378"/>
              <a:gd name="connsiteY3" fmla="*/ 504393 h 504393"/>
              <a:gd name="connsiteX4" fmla="*/ 177190 w 6105378"/>
              <a:gd name="connsiteY4" fmla="*/ 0 h 504393"/>
              <a:gd name="connsiteX0" fmla="*/ 177190 w 4304120"/>
              <a:gd name="connsiteY0" fmla="*/ 22128 h 526521"/>
              <a:gd name="connsiteX1" fmla="*/ 4304120 w 4304120"/>
              <a:gd name="connsiteY1" fmla="*/ 0 h 526521"/>
              <a:gd name="connsiteX2" fmla="*/ 4101767 w 4304120"/>
              <a:gd name="connsiteY2" fmla="*/ 515457 h 526521"/>
              <a:gd name="connsiteX3" fmla="*/ 0 w 4304120"/>
              <a:gd name="connsiteY3" fmla="*/ 526521 h 526521"/>
              <a:gd name="connsiteX4" fmla="*/ 177190 w 4304120"/>
              <a:gd name="connsiteY4" fmla="*/ 22128 h 526521"/>
              <a:gd name="connsiteX0" fmla="*/ 177190 w 4101767"/>
              <a:gd name="connsiteY0" fmla="*/ 11064 h 515457"/>
              <a:gd name="connsiteX1" fmla="*/ 3561709 w 4101767"/>
              <a:gd name="connsiteY1" fmla="*/ 0 h 515457"/>
              <a:gd name="connsiteX2" fmla="*/ 4101767 w 4101767"/>
              <a:gd name="connsiteY2" fmla="*/ 504393 h 515457"/>
              <a:gd name="connsiteX3" fmla="*/ 0 w 4101767"/>
              <a:gd name="connsiteY3" fmla="*/ 515457 h 515457"/>
              <a:gd name="connsiteX4" fmla="*/ 177190 w 4101767"/>
              <a:gd name="connsiteY4" fmla="*/ 11064 h 515457"/>
              <a:gd name="connsiteX0" fmla="*/ 177190 w 4101767"/>
              <a:gd name="connsiteY0" fmla="*/ 0 h 504393"/>
              <a:gd name="connsiteX1" fmla="*/ 3756440 w 4101767"/>
              <a:gd name="connsiteY1" fmla="*/ 11064 h 504393"/>
              <a:gd name="connsiteX2" fmla="*/ 4101767 w 4101767"/>
              <a:gd name="connsiteY2" fmla="*/ 493329 h 504393"/>
              <a:gd name="connsiteX3" fmla="*/ 0 w 4101767"/>
              <a:gd name="connsiteY3" fmla="*/ 504393 h 504393"/>
              <a:gd name="connsiteX4" fmla="*/ 177190 w 4101767"/>
              <a:gd name="connsiteY4" fmla="*/ 0 h 504393"/>
              <a:gd name="connsiteX0" fmla="*/ 177190 w 4101767"/>
              <a:gd name="connsiteY0" fmla="*/ 11064 h 515457"/>
              <a:gd name="connsiteX1" fmla="*/ 3756440 w 4101767"/>
              <a:gd name="connsiteY1" fmla="*/ 0 h 515457"/>
              <a:gd name="connsiteX2" fmla="*/ 4101767 w 4101767"/>
              <a:gd name="connsiteY2" fmla="*/ 504393 h 515457"/>
              <a:gd name="connsiteX3" fmla="*/ 0 w 4101767"/>
              <a:gd name="connsiteY3" fmla="*/ 515457 h 515457"/>
              <a:gd name="connsiteX4" fmla="*/ 177190 w 4101767"/>
              <a:gd name="connsiteY4" fmla="*/ 11064 h 515457"/>
              <a:gd name="connsiteX0" fmla="*/ 177190 w 3756440"/>
              <a:gd name="connsiteY0" fmla="*/ 11064 h 515457"/>
              <a:gd name="connsiteX1" fmla="*/ 3756440 w 3756440"/>
              <a:gd name="connsiteY1" fmla="*/ 0 h 515457"/>
              <a:gd name="connsiteX2" fmla="*/ 3590599 w 3756440"/>
              <a:gd name="connsiteY2" fmla="*/ 504393 h 515457"/>
              <a:gd name="connsiteX3" fmla="*/ 0 w 3756440"/>
              <a:gd name="connsiteY3" fmla="*/ 515457 h 515457"/>
              <a:gd name="connsiteX4" fmla="*/ 177190 w 3756440"/>
              <a:gd name="connsiteY4" fmla="*/ 11064 h 515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6440" h="515457">
                <a:moveTo>
                  <a:pt x="177190" y="11064"/>
                </a:moveTo>
                <a:lnTo>
                  <a:pt x="3756440" y="0"/>
                </a:lnTo>
                <a:lnTo>
                  <a:pt x="3590599" y="504393"/>
                </a:lnTo>
                <a:lnTo>
                  <a:pt x="0" y="515457"/>
                </a:lnTo>
                <a:lnTo>
                  <a:pt x="177190" y="1106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589" b="0" i="0" u="none" strike="noStrike" kern="1200" cap="none" spc="0" normalizeH="0" baseline="0" noProof="0">
              <a:ln>
                <a:noFill/>
              </a:ln>
              <a:solidFill>
                <a:srgbClr val="142476"/>
              </a:solidFill>
              <a:effectLst/>
              <a:uLnTx/>
              <a:uFillTx/>
              <a:latin typeface="Calibri" panose="020F0502020204030204"/>
              <a:ea typeface="+mn-ea"/>
              <a:cs typeface="+mn-cs"/>
            </a:endParaRPr>
          </a:p>
        </p:txBody>
      </p:sp>
      <p:sp>
        <p:nvSpPr>
          <p:cNvPr id="10" name="Rectangle 5">
            <a:extLst>
              <a:ext uri="{FF2B5EF4-FFF2-40B4-BE49-F238E27FC236}">
                <a16:creationId xmlns:a16="http://schemas.microsoft.com/office/drawing/2014/main" id="{F6EB1F2E-F4BB-4AC7-AFBB-CFA3DD9ADB6D}"/>
              </a:ext>
            </a:extLst>
          </p:cNvPr>
          <p:cNvSpPr/>
          <p:nvPr/>
        </p:nvSpPr>
        <p:spPr>
          <a:xfrm>
            <a:off x="7295366" y="3186335"/>
            <a:ext cx="2054163" cy="640080"/>
          </a:xfrm>
          <a:custGeom>
            <a:avLst/>
            <a:gdLst>
              <a:gd name="connsiteX0" fmla="*/ 0 w 5928188"/>
              <a:gd name="connsiteY0" fmla="*/ 0 h 503433"/>
              <a:gd name="connsiteX1" fmla="*/ 5928188 w 5928188"/>
              <a:gd name="connsiteY1" fmla="*/ 0 h 503433"/>
              <a:gd name="connsiteX2" fmla="*/ 5928188 w 5928188"/>
              <a:gd name="connsiteY2" fmla="*/ 503433 h 503433"/>
              <a:gd name="connsiteX3" fmla="*/ 0 w 5928188"/>
              <a:gd name="connsiteY3" fmla="*/ 503433 h 503433"/>
              <a:gd name="connsiteX4" fmla="*/ 0 w 5928188"/>
              <a:gd name="connsiteY4" fmla="*/ 0 h 503433"/>
              <a:gd name="connsiteX0" fmla="*/ 160256 w 6088444"/>
              <a:gd name="connsiteY0" fmla="*/ 0 h 512860"/>
              <a:gd name="connsiteX1" fmla="*/ 6088444 w 6088444"/>
              <a:gd name="connsiteY1" fmla="*/ 0 h 512860"/>
              <a:gd name="connsiteX2" fmla="*/ 6088444 w 6088444"/>
              <a:gd name="connsiteY2" fmla="*/ 503433 h 512860"/>
              <a:gd name="connsiteX3" fmla="*/ 0 w 6088444"/>
              <a:gd name="connsiteY3" fmla="*/ 512860 h 512860"/>
              <a:gd name="connsiteX4" fmla="*/ 160256 w 6088444"/>
              <a:gd name="connsiteY4" fmla="*/ 0 h 512860"/>
              <a:gd name="connsiteX0" fmla="*/ 160256 w 6088444"/>
              <a:gd name="connsiteY0" fmla="*/ 0 h 512860"/>
              <a:gd name="connsiteX1" fmla="*/ 6088444 w 6088444"/>
              <a:gd name="connsiteY1" fmla="*/ 0 h 512860"/>
              <a:gd name="connsiteX2" fmla="*/ 5956469 w 6088444"/>
              <a:gd name="connsiteY2" fmla="*/ 512860 h 512860"/>
              <a:gd name="connsiteX3" fmla="*/ 0 w 6088444"/>
              <a:gd name="connsiteY3" fmla="*/ 512860 h 512860"/>
              <a:gd name="connsiteX4" fmla="*/ 160256 w 6088444"/>
              <a:gd name="connsiteY4" fmla="*/ 0 h 512860"/>
              <a:gd name="connsiteX0" fmla="*/ 177190 w 6105378"/>
              <a:gd name="connsiteY0" fmla="*/ 0 h 512860"/>
              <a:gd name="connsiteX1" fmla="*/ 6105378 w 6105378"/>
              <a:gd name="connsiteY1" fmla="*/ 0 h 512860"/>
              <a:gd name="connsiteX2" fmla="*/ 5973403 w 6105378"/>
              <a:gd name="connsiteY2" fmla="*/ 512860 h 512860"/>
              <a:gd name="connsiteX3" fmla="*/ 0 w 6105378"/>
              <a:gd name="connsiteY3" fmla="*/ 504393 h 512860"/>
              <a:gd name="connsiteX4" fmla="*/ 177190 w 6105378"/>
              <a:gd name="connsiteY4" fmla="*/ 0 h 512860"/>
              <a:gd name="connsiteX0" fmla="*/ 177190 w 6105378"/>
              <a:gd name="connsiteY0" fmla="*/ 0 h 504393"/>
              <a:gd name="connsiteX1" fmla="*/ 6105378 w 6105378"/>
              <a:gd name="connsiteY1" fmla="*/ 0 h 504393"/>
              <a:gd name="connsiteX2" fmla="*/ 5939537 w 6105378"/>
              <a:gd name="connsiteY2" fmla="*/ 504393 h 504393"/>
              <a:gd name="connsiteX3" fmla="*/ 0 w 6105378"/>
              <a:gd name="connsiteY3" fmla="*/ 504393 h 504393"/>
              <a:gd name="connsiteX4" fmla="*/ 177190 w 6105378"/>
              <a:gd name="connsiteY4" fmla="*/ 0 h 504393"/>
              <a:gd name="connsiteX0" fmla="*/ 177190 w 6105378"/>
              <a:gd name="connsiteY0" fmla="*/ 0 h 504393"/>
              <a:gd name="connsiteX1" fmla="*/ 6105378 w 6105378"/>
              <a:gd name="connsiteY1" fmla="*/ 0 h 504393"/>
              <a:gd name="connsiteX2" fmla="*/ 4101767 w 6105378"/>
              <a:gd name="connsiteY2" fmla="*/ 493329 h 504393"/>
              <a:gd name="connsiteX3" fmla="*/ 0 w 6105378"/>
              <a:gd name="connsiteY3" fmla="*/ 504393 h 504393"/>
              <a:gd name="connsiteX4" fmla="*/ 177190 w 6105378"/>
              <a:gd name="connsiteY4" fmla="*/ 0 h 504393"/>
              <a:gd name="connsiteX0" fmla="*/ 177190 w 4304120"/>
              <a:gd name="connsiteY0" fmla="*/ 22128 h 526521"/>
              <a:gd name="connsiteX1" fmla="*/ 4304120 w 4304120"/>
              <a:gd name="connsiteY1" fmla="*/ 0 h 526521"/>
              <a:gd name="connsiteX2" fmla="*/ 4101767 w 4304120"/>
              <a:gd name="connsiteY2" fmla="*/ 515457 h 526521"/>
              <a:gd name="connsiteX3" fmla="*/ 0 w 4304120"/>
              <a:gd name="connsiteY3" fmla="*/ 526521 h 526521"/>
              <a:gd name="connsiteX4" fmla="*/ 177190 w 4304120"/>
              <a:gd name="connsiteY4" fmla="*/ 22128 h 526521"/>
              <a:gd name="connsiteX0" fmla="*/ 177190 w 4101767"/>
              <a:gd name="connsiteY0" fmla="*/ 11064 h 515457"/>
              <a:gd name="connsiteX1" fmla="*/ 3561709 w 4101767"/>
              <a:gd name="connsiteY1" fmla="*/ 0 h 515457"/>
              <a:gd name="connsiteX2" fmla="*/ 4101767 w 4101767"/>
              <a:gd name="connsiteY2" fmla="*/ 504393 h 515457"/>
              <a:gd name="connsiteX3" fmla="*/ 0 w 4101767"/>
              <a:gd name="connsiteY3" fmla="*/ 515457 h 515457"/>
              <a:gd name="connsiteX4" fmla="*/ 177190 w 4101767"/>
              <a:gd name="connsiteY4" fmla="*/ 11064 h 515457"/>
              <a:gd name="connsiteX0" fmla="*/ 177190 w 4101767"/>
              <a:gd name="connsiteY0" fmla="*/ 0 h 504393"/>
              <a:gd name="connsiteX1" fmla="*/ 3756440 w 4101767"/>
              <a:gd name="connsiteY1" fmla="*/ 11064 h 504393"/>
              <a:gd name="connsiteX2" fmla="*/ 4101767 w 4101767"/>
              <a:gd name="connsiteY2" fmla="*/ 493329 h 504393"/>
              <a:gd name="connsiteX3" fmla="*/ 0 w 4101767"/>
              <a:gd name="connsiteY3" fmla="*/ 504393 h 504393"/>
              <a:gd name="connsiteX4" fmla="*/ 177190 w 4101767"/>
              <a:gd name="connsiteY4" fmla="*/ 0 h 504393"/>
              <a:gd name="connsiteX0" fmla="*/ 177190 w 4101767"/>
              <a:gd name="connsiteY0" fmla="*/ 11064 h 515457"/>
              <a:gd name="connsiteX1" fmla="*/ 3756440 w 4101767"/>
              <a:gd name="connsiteY1" fmla="*/ 0 h 515457"/>
              <a:gd name="connsiteX2" fmla="*/ 4101767 w 4101767"/>
              <a:gd name="connsiteY2" fmla="*/ 504393 h 515457"/>
              <a:gd name="connsiteX3" fmla="*/ 0 w 4101767"/>
              <a:gd name="connsiteY3" fmla="*/ 515457 h 515457"/>
              <a:gd name="connsiteX4" fmla="*/ 177190 w 4101767"/>
              <a:gd name="connsiteY4" fmla="*/ 11064 h 515457"/>
              <a:gd name="connsiteX0" fmla="*/ 177190 w 3756440"/>
              <a:gd name="connsiteY0" fmla="*/ 11064 h 515457"/>
              <a:gd name="connsiteX1" fmla="*/ 3756440 w 3756440"/>
              <a:gd name="connsiteY1" fmla="*/ 0 h 515457"/>
              <a:gd name="connsiteX2" fmla="*/ 3590599 w 3756440"/>
              <a:gd name="connsiteY2" fmla="*/ 504393 h 515457"/>
              <a:gd name="connsiteX3" fmla="*/ 0 w 3756440"/>
              <a:gd name="connsiteY3" fmla="*/ 515457 h 515457"/>
              <a:gd name="connsiteX4" fmla="*/ 177190 w 3756440"/>
              <a:gd name="connsiteY4" fmla="*/ 11064 h 515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6440" h="515457">
                <a:moveTo>
                  <a:pt x="177190" y="11064"/>
                </a:moveTo>
                <a:lnTo>
                  <a:pt x="3756440" y="0"/>
                </a:lnTo>
                <a:lnTo>
                  <a:pt x="3590599" y="504393"/>
                </a:lnTo>
                <a:lnTo>
                  <a:pt x="0" y="515457"/>
                </a:lnTo>
                <a:lnTo>
                  <a:pt x="177190" y="1106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589" b="0" i="0" u="none" strike="noStrike" kern="1200" cap="none" spc="0" normalizeH="0" baseline="0" noProof="0">
              <a:ln>
                <a:noFill/>
              </a:ln>
              <a:solidFill>
                <a:srgbClr val="142476"/>
              </a:solidFill>
              <a:effectLst/>
              <a:uLnTx/>
              <a:uFillTx/>
              <a:latin typeface="Calibri" panose="020F0502020204030204"/>
              <a:ea typeface="+mn-ea"/>
              <a:cs typeface="+mn-cs"/>
            </a:endParaRPr>
          </a:p>
        </p:txBody>
      </p:sp>
      <p:sp>
        <p:nvSpPr>
          <p:cNvPr id="11" name="Rectangle 5">
            <a:extLst>
              <a:ext uri="{FF2B5EF4-FFF2-40B4-BE49-F238E27FC236}">
                <a16:creationId xmlns:a16="http://schemas.microsoft.com/office/drawing/2014/main" id="{F8E103A0-DB4B-438C-87B0-BE9FE622E23C}"/>
              </a:ext>
            </a:extLst>
          </p:cNvPr>
          <p:cNvSpPr/>
          <p:nvPr/>
        </p:nvSpPr>
        <p:spPr>
          <a:xfrm>
            <a:off x="9554233" y="3186335"/>
            <a:ext cx="2054163" cy="640080"/>
          </a:xfrm>
          <a:custGeom>
            <a:avLst/>
            <a:gdLst>
              <a:gd name="connsiteX0" fmla="*/ 0 w 5928188"/>
              <a:gd name="connsiteY0" fmla="*/ 0 h 503433"/>
              <a:gd name="connsiteX1" fmla="*/ 5928188 w 5928188"/>
              <a:gd name="connsiteY1" fmla="*/ 0 h 503433"/>
              <a:gd name="connsiteX2" fmla="*/ 5928188 w 5928188"/>
              <a:gd name="connsiteY2" fmla="*/ 503433 h 503433"/>
              <a:gd name="connsiteX3" fmla="*/ 0 w 5928188"/>
              <a:gd name="connsiteY3" fmla="*/ 503433 h 503433"/>
              <a:gd name="connsiteX4" fmla="*/ 0 w 5928188"/>
              <a:gd name="connsiteY4" fmla="*/ 0 h 503433"/>
              <a:gd name="connsiteX0" fmla="*/ 160256 w 6088444"/>
              <a:gd name="connsiteY0" fmla="*/ 0 h 512860"/>
              <a:gd name="connsiteX1" fmla="*/ 6088444 w 6088444"/>
              <a:gd name="connsiteY1" fmla="*/ 0 h 512860"/>
              <a:gd name="connsiteX2" fmla="*/ 6088444 w 6088444"/>
              <a:gd name="connsiteY2" fmla="*/ 503433 h 512860"/>
              <a:gd name="connsiteX3" fmla="*/ 0 w 6088444"/>
              <a:gd name="connsiteY3" fmla="*/ 512860 h 512860"/>
              <a:gd name="connsiteX4" fmla="*/ 160256 w 6088444"/>
              <a:gd name="connsiteY4" fmla="*/ 0 h 512860"/>
              <a:gd name="connsiteX0" fmla="*/ 160256 w 6088444"/>
              <a:gd name="connsiteY0" fmla="*/ 0 h 512860"/>
              <a:gd name="connsiteX1" fmla="*/ 6088444 w 6088444"/>
              <a:gd name="connsiteY1" fmla="*/ 0 h 512860"/>
              <a:gd name="connsiteX2" fmla="*/ 5956469 w 6088444"/>
              <a:gd name="connsiteY2" fmla="*/ 512860 h 512860"/>
              <a:gd name="connsiteX3" fmla="*/ 0 w 6088444"/>
              <a:gd name="connsiteY3" fmla="*/ 512860 h 512860"/>
              <a:gd name="connsiteX4" fmla="*/ 160256 w 6088444"/>
              <a:gd name="connsiteY4" fmla="*/ 0 h 512860"/>
              <a:gd name="connsiteX0" fmla="*/ 177190 w 6105378"/>
              <a:gd name="connsiteY0" fmla="*/ 0 h 512860"/>
              <a:gd name="connsiteX1" fmla="*/ 6105378 w 6105378"/>
              <a:gd name="connsiteY1" fmla="*/ 0 h 512860"/>
              <a:gd name="connsiteX2" fmla="*/ 5973403 w 6105378"/>
              <a:gd name="connsiteY2" fmla="*/ 512860 h 512860"/>
              <a:gd name="connsiteX3" fmla="*/ 0 w 6105378"/>
              <a:gd name="connsiteY3" fmla="*/ 504393 h 512860"/>
              <a:gd name="connsiteX4" fmla="*/ 177190 w 6105378"/>
              <a:gd name="connsiteY4" fmla="*/ 0 h 512860"/>
              <a:gd name="connsiteX0" fmla="*/ 177190 w 6105378"/>
              <a:gd name="connsiteY0" fmla="*/ 0 h 504393"/>
              <a:gd name="connsiteX1" fmla="*/ 6105378 w 6105378"/>
              <a:gd name="connsiteY1" fmla="*/ 0 h 504393"/>
              <a:gd name="connsiteX2" fmla="*/ 5939537 w 6105378"/>
              <a:gd name="connsiteY2" fmla="*/ 504393 h 504393"/>
              <a:gd name="connsiteX3" fmla="*/ 0 w 6105378"/>
              <a:gd name="connsiteY3" fmla="*/ 504393 h 504393"/>
              <a:gd name="connsiteX4" fmla="*/ 177190 w 6105378"/>
              <a:gd name="connsiteY4" fmla="*/ 0 h 504393"/>
              <a:gd name="connsiteX0" fmla="*/ 177190 w 6105378"/>
              <a:gd name="connsiteY0" fmla="*/ 0 h 504393"/>
              <a:gd name="connsiteX1" fmla="*/ 6105378 w 6105378"/>
              <a:gd name="connsiteY1" fmla="*/ 0 h 504393"/>
              <a:gd name="connsiteX2" fmla="*/ 4101767 w 6105378"/>
              <a:gd name="connsiteY2" fmla="*/ 493329 h 504393"/>
              <a:gd name="connsiteX3" fmla="*/ 0 w 6105378"/>
              <a:gd name="connsiteY3" fmla="*/ 504393 h 504393"/>
              <a:gd name="connsiteX4" fmla="*/ 177190 w 6105378"/>
              <a:gd name="connsiteY4" fmla="*/ 0 h 504393"/>
              <a:gd name="connsiteX0" fmla="*/ 177190 w 4304120"/>
              <a:gd name="connsiteY0" fmla="*/ 22128 h 526521"/>
              <a:gd name="connsiteX1" fmla="*/ 4304120 w 4304120"/>
              <a:gd name="connsiteY1" fmla="*/ 0 h 526521"/>
              <a:gd name="connsiteX2" fmla="*/ 4101767 w 4304120"/>
              <a:gd name="connsiteY2" fmla="*/ 515457 h 526521"/>
              <a:gd name="connsiteX3" fmla="*/ 0 w 4304120"/>
              <a:gd name="connsiteY3" fmla="*/ 526521 h 526521"/>
              <a:gd name="connsiteX4" fmla="*/ 177190 w 4304120"/>
              <a:gd name="connsiteY4" fmla="*/ 22128 h 526521"/>
              <a:gd name="connsiteX0" fmla="*/ 177190 w 4101767"/>
              <a:gd name="connsiteY0" fmla="*/ 11064 h 515457"/>
              <a:gd name="connsiteX1" fmla="*/ 3561709 w 4101767"/>
              <a:gd name="connsiteY1" fmla="*/ 0 h 515457"/>
              <a:gd name="connsiteX2" fmla="*/ 4101767 w 4101767"/>
              <a:gd name="connsiteY2" fmla="*/ 504393 h 515457"/>
              <a:gd name="connsiteX3" fmla="*/ 0 w 4101767"/>
              <a:gd name="connsiteY3" fmla="*/ 515457 h 515457"/>
              <a:gd name="connsiteX4" fmla="*/ 177190 w 4101767"/>
              <a:gd name="connsiteY4" fmla="*/ 11064 h 515457"/>
              <a:gd name="connsiteX0" fmla="*/ 177190 w 4101767"/>
              <a:gd name="connsiteY0" fmla="*/ 0 h 504393"/>
              <a:gd name="connsiteX1" fmla="*/ 3756440 w 4101767"/>
              <a:gd name="connsiteY1" fmla="*/ 11064 h 504393"/>
              <a:gd name="connsiteX2" fmla="*/ 4101767 w 4101767"/>
              <a:gd name="connsiteY2" fmla="*/ 493329 h 504393"/>
              <a:gd name="connsiteX3" fmla="*/ 0 w 4101767"/>
              <a:gd name="connsiteY3" fmla="*/ 504393 h 504393"/>
              <a:gd name="connsiteX4" fmla="*/ 177190 w 4101767"/>
              <a:gd name="connsiteY4" fmla="*/ 0 h 504393"/>
              <a:gd name="connsiteX0" fmla="*/ 177190 w 4101767"/>
              <a:gd name="connsiteY0" fmla="*/ 11064 h 515457"/>
              <a:gd name="connsiteX1" fmla="*/ 3756440 w 4101767"/>
              <a:gd name="connsiteY1" fmla="*/ 0 h 515457"/>
              <a:gd name="connsiteX2" fmla="*/ 4101767 w 4101767"/>
              <a:gd name="connsiteY2" fmla="*/ 504393 h 515457"/>
              <a:gd name="connsiteX3" fmla="*/ 0 w 4101767"/>
              <a:gd name="connsiteY3" fmla="*/ 515457 h 515457"/>
              <a:gd name="connsiteX4" fmla="*/ 177190 w 4101767"/>
              <a:gd name="connsiteY4" fmla="*/ 11064 h 515457"/>
              <a:gd name="connsiteX0" fmla="*/ 177190 w 3756440"/>
              <a:gd name="connsiteY0" fmla="*/ 11064 h 515457"/>
              <a:gd name="connsiteX1" fmla="*/ 3756440 w 3756440"/>
              <a:gd name="connsiteY1" fmla="*/ 0 h 515457"/>
              <a:gd name="connsiteX2" fmla="*/ 3590599 w 3756440"/>
              <a:gd name="connsiteY2" fmla="*/ 504393 h 515457"/>
              <a:gd name="connsiteX3" fmla="*/ 0 w 3756440"/>
              <a:gd name="connsiteY3" fmla="*/ 515457 h 515457"/>
              <a:gd name="connsiteX4" fmla="*/ 177190 w 3756440"/>
              <a:gd name="connsiteY4" fmla="*/ 11064 h 515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6440" h="515457">
                <a:moveTo>
                  <a:pt x="177190" y="11064"/>
                </a:moveTo>
                <a:lnTo>
                  <a:pt x="3756440" y="0"/>
                </a:lnTo>
                <a:lnTo>
                  <a:pt x="3590599" y="504393"/>
                </a:lnTo>
                <a:lnTo>
                  <a:pt x="0" y="515457"/>
                </a:lnTo>
                <a:lnTo>
                  <a:pt x="177190" y="1106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589" b="0" i="0" u="none" strike="noStrike" kern="1200" cap="none" spc="0" normalizeH="0" baseline="0" noProof="0">
              <a:ln>
                <a:noFill/>
              </a:ln>
              <a:solidFill>
                <a:srgbClr val="142476"/>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42BFE2BE-5666-46E1-AABF-9A8E0F3F145C}"/>
              </a:ext>
            </a:extLst>
          </p:cNvPr>
          <p:cNvSpPr txBox="1"/>
          <p:nvPr/>
        </p:nvSpPr>
        <p:spPr>
          <a:xfrm>
            <a:off x="5493948" y="3275542"/>
            <a:ext cx="106988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32F54"/>
                </a:solidFill>
                <a:effectLst/>
                <a:uLnTx/>
                <a:uFillTx/>
                <a:latin typeface="Arial Black" charset="0"/>
                <a:ea typeface="Arial Black" charset="0"/>
                <a:cs typeface="Arial Black" charset="0"/>
              </a:rPr>
              <a:t>2020</a:t>
            </a:r>
          </a:p>
        </p:txBody>
      </p:sp>
      <p:sp>
        <p:nvSpPr>
          <p:cNvPr id="13" name="TextBox 12">
            <a:extLst>
              <a:ext uri="{FF2B5EF4-FFF2-40B4-BE49-F238E27FC236}">
                <a16:creationId xmlns:a16="http://schemas.microsoft.com/office/drawing/2014/main" id="{8CA73CB1-7C17-4A04-B2CF-EF45A588F26F}"/>
              </a:ext>
            </a:extLst>
          </p:cNvPr>
          <p:cNvSpPr txBox="1"/>
          <p:nvPr/>
        </p:nvSpPr>
        <p:spPr>
          <a:xfrm>
            <a:off x="3329327" y="3275540"/>
            <a:ext cx="106988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32F54"/>
                </a:solidFill>
                <a:effectLst/>
                <a:uLnTx/>
                <a:uFillTx/>
                <a:latin typeface="Arial Black" charset="0"/>
                <a:ea typeface="Arial Black" charset="0"/>
                <a:cs typeface="Arial Black" charset="0"/>
              </a:rPr>
              <a:t>2019</a:t>
            </a:r>
          </a:p>
        </p:txBody>
      </p:sp>
      <p:sp>
        <p:nvSpPr>
          <p:cNvPr id="14" name="TextBox 13">
            <a:extLst>
              <a:ext uri="{FF2B5EF4-FFF2-40B4-BE49-F238E27FC236}">
                <a16:creationId xmlns:a16="http://schemas.microsoft.com/office/drawing/2014/main" id="{A85C41B9-2465-4046-8AE8-94E4336DCB1E}"/>
              </a:ext>
            </a:extLst>
          </p:cNvPr>
          <p:cNvSpPr txBox="1"/>
          <p:nvPr/>
        </p:nvSpPr>
        <p:spPr>
          <a:xfrm>
            <a:off x="7787507" y="3275540"/>
            <a:ext cx="106988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32F54"/>
                </a:solidFill>
                <a:effectLst/>
                <a:uLnTx/>
                <a:uFillTx/>
                <a:latin typeface="Arial Black" charset="0"/>
                <a:ea typeface="Arial Black" charset="0"/>
                <a:cs typeface="Arial Black" charset="0"/>
              </a:rPr>
              <a:t>2021</a:t>
            </a:r>
          </a:p>
        </p:txBody>
      </p:sp>
      <p:sp>
        <p:nvSpPr>
          <p:cNvPr id="15" name="TextBox 14">
            <a:extLst>
              <a:ext uri="{FF2B5EF4-FFF2-40B4-BE49-F238E27FC236}">
                <a16:creationId xmlns:a16="http://schemas.microsoft.com/office/drawing/2014/main" id="{FF96C361-A111-4140-AA19-7DD5CBEA8EA3}"/>
              </a:ext>
            </a:extLst>
          </p:cNvPr>
          <p:cNvSpPr txBox="1"/>
          <p:nvPr/>
        </p:nvSpPr>
        <p:spPr>
          <a:xfrm>
            <a:off x="10046374" y="3275541"/>
            <a:ext cx="106988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32F54"/>
                </a:solidFill>
                <a:effectLst/>
                <a:uLnTx/>
                <a:uFillTx/>
                <a:latin typeface="Arial Black" charset="0"/>
                <a:ea typeface="Arial Black" charset="0"/>
                <a:cs typeface="Arial Black" charset="0"/>
              </a:rPr>
              <a:t>2022</a:t>
            </a:r>
          </a:p>
        </p:txBody>
      </p:sp>
      <p:sp>
        <p:nvSpPr>
          <p:cNvPr id="16" name="TextBox 15">
            <a:extLst>
              <a:ext uri="{FF2B5EF4-FFF2-40B4-BE49-F238E27FC236}">
                <a16:creationId xmlns:a16="http://schemas.microsoft.com/office/drawing/2014/main" id="{55017C05-3C3E-4425-99E7-61B5FF6A3821}"/>
              </a:ext>
            </a:extLst>
          </p:cNvPr>
          <p:cNvSpPr txBox="1"/>
          <p:nvPr/>
        </p:nvSpPr>
        <p:spPr>
          <a:xfrm>
            <a:off x="1010906" y="3275540"/>
            <a:ext cx="106988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32F54"/>
                </a:solidFill>
                <a:effectLst/>
                <a:uLnTx/>
                <a:uFillTx/>
                <a:latin typeface="Arial Black" charset="0"/>
                <a:ea typeface="Arial Black" charset="0"/>
                <a:cs typeface="Arial Black" charset="0"/>
              </a:rPr>
              <a:t>2018</a:t>
            </a:r>
          </a:p>
        </p:txBody>
      </p:sp>
      <p:sp>
        <p:nvSpPr>
          <p:cNvPr id="20" name="TextBox 19">
            <a:extLst>
              <a:ext uri="{FF2B5EF4-FFF2-40B4-BE49-F238E27FC236}">
                <a16:creationId xmlns:a16="http://schemas.microsoft.com/office/drawing/2014/main" id="{E9525FA3-E438-473B-9F0E-B31D54FB1F80}"/>
              </a:ext>
            </a:extLst>
          </p:cNvPr>
          <p:cNvSpPr txBox="1"/>
          <p:nvPr/>
        </p:nvSpPr>
        <p:spPr>
          <a:xfrm>
            <a:off x="1070461" y="4319918"/>
            <a:ext cx="1575477"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accent1">
                    <a:lumMod val="75000"/>
                  </a:schemeClr>
                </a:solidFill>
                <a:effectLst/>
                <a:uLnTx/>
                <a:uFillTx/>
                <a:latin typeface="Franklin Gothic Book" panose="020B0503020102020204" pitchFamily="34" charset="0"/>
                <a:ea typeface="Arial" charset="0"/>
                <a:cs typeface="Arial" charset="0"/>
              </a:rPr>
              <a:t>Project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accent1">
                    <a:lumMod val="75000"/>
                  </a:schemeClr>
                </a:solidFill>
                <a:effectLst/>
                <a:uLnTx/>
                <a:uFillTx/>
                <a:latin typeface="Franklin Gothic Book" panose="020B0503020102020204" pitchFamily="34" charset="0"/>
                <a:ea typeface="Arial" charset="0"/>
                <a:cs typeface="Arial" charset="0"/>
              </a:rPr>
              <a:t>Open House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chemeClr val="accent1">
                    <a:lumMod val="75000"/>
                  </a:schemeClr>
                </a:solidFill>
                <a:effectLst/>
                <a:uLnTx/>
                <a:uFillTx/>
                <a:latin typeface="Franklin Gothic Book" panose="020B0503020102020204" pitchFamily="34" charset="0"/>
                <a:ea typeface="Arial" charset="0"/>
                <a:cs typeface="Arial" charset="0"/>
              </a:rPr>
              <a:t>June 26, 2018</a:t>
            </a:r>
          </a:p>
        </p:txBody>
      </p:sp>
      <p:sp>
        <p:nvSpPr>
          <p:cNvPr id="27" name="Arrow: Down 26">
            <a:extLst>
              <a:ext uri="{FF2B5EF4-FFF2-40B4-BE49-F238E27FC236}">
                <a16:creationId xmlns:a16="http://schemas.microsoft.com/office/drawing/2014/main" id="{E8045A9F-4506-42FB-881C-649C907A5AE1}"/>
              </a:ext>
            </a:extLst>
          </p:cNvPr>
          <p:cNvSpPr/>
          <p:nvPr/>
        </p:nvSpPr>
        <p:spPr>
          <a:xfrm>
            <a:off x="8398182" y="1986388"/>
            <a:ext cx="98118" cy="11448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2E7076FC-3BCA-470A-9B07-1CD00F8B2F92}"/>
              </a:ext>
            </a:extLst>
          </p:cNvPr>
          <p:cNvSpPr txBox="1"/>
          <p:nvPr/>
        </p:nvSpPr>
        <p:spPr>
          <a:xfrm>
            <a:off x="7403235" y="1390500"/>
            <a:ext cx="1989893"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accent1">
                    <a:lumMod val="75000"/>
                  </a:schemeClr>
                </a:solidFill>
                <a:effectLst/>
                <a:uLnTx/>
                <a:uFillTx/>
                <a:latin typeface="Franklin Gothic Book" panose="020B0503020102020204" pitchFamily="34" charset="0"/>
                <a:ea typeface="Arial" charset="0"/>
                <a:cs typeface="Arial" charset="0"/>
              </a:rPr>
              <a:t>Public Hearing</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i="1">
                <a:solidFill>
                  <a:schemeClr val="accent1">
                    <a:lumMod val="75000"/>
                  </a:schemeClr>
                </a:solidFill>
                <a:latin typeface="Franklin Gothic Book" panose="020B0503020102020204" pitchFamily="34" charset="0"/>
                <a:ea typeface="Arial" charset="0"/>
                <a:cs typeface="Arial" charset="0"/>
              </a:rPr>
              <a:t>September 16, 2021</a:t>
            </a:r>
            <a:endParaRPr kumimoji="0" lang="en-US" sz="1600" b="0" i="1" u="none" strike="noStrike" kern="1200" cap="none" spc="0" normalizeH="0" baseline="0" noProof="0">
              <a:ln>
                <a:noFill/>
              </a:ln>
              <a:solidFill>
                <a:schemeClr val="accent1">
                  <a:lumMod val="75000"/>
                </a:schemeClr>
              </a:solidFill>
              <a:effectLst/>
              <a:uLnTx/>
              <a:uFillTx/>
              <a:latin typeface="Franklin Gothic Book" panose="020B0503020102020204" pitchFamily="34" charset="0"/>
              <a:ea typeface="Arial" charset="0"/>
              <a:cs typeface="Arial" charset="0"/>
            </a:endParaRPr>
          </a:p>
        </p:txBody>
      </p:sp>
      <p:sp>
        <p:nvSpPr>
          <p:cNvPr id="30" name="TextBox 29">
            <a:extLst>
              <a:ext uri="{FF2B5EF4-FFF2-40B4-BE49-F238E27FC236}">
                <a16:creationId xmlns:a16="http://schemas.microsoft.com/office/drawing/2014/main" id="{BBE103B2-0486-4BBD-8F42-DDC8197F71B4}"/>
              </a:ext>
            </a:extLst>
          </p:cNvPr>
          <p:cNvSpPr txBox="1"/>
          <p:nvPr/>
        </p:nvSpPr>
        <p:spPr>
          <a:xfrm>
            <a:off x="452418" y="1986388"/>
            <a:ext cx="1236087"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accent1">
                    <a:lumMod val="75000"/>
                  </a:schemeClr>
                </a:solidFill>
                <a:effectLst/>
                <a:uLnTx/>
                <a:uFillTx/>
                <a:latin typeface="Franklin Gothic Book" panose="020B0503020102020204" pitchFamily="34" charset="0"/>
                <a:ea typeface="Arial" charset="0"/>
                <a:cs typeface="Arial" charset="0"/>
              </a:rPr>
              <a:t>Project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accent1">
                    <a:lumMod val="75000"/>
                  </a:schemeClr>
                </a:solidFill>
                <a:effectLst/>
                <a:uLnTx/>
                <a:uFillTx/>
                <a:latin typeface="Franklin Gothic Book" panose="020B0503020102020204" pitchFamily="34" charset="0"/>
                <a:ea typeface="Arial" charset="0"/>
                <a:cs typeface="Arial" charset="0"/>
              </a:rPr>
              <a:t>Kick-Off</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chemeClr val="accent1">
                    <a:lumMod val="75000"/>
                  </a:schemeClr>
                </a:solidFill>
                <a:effectLst/>
                <a:uLnTx/>
                <a:uFillTx/>
                <a:latin typeface="Franklin Gothic Book" panose="020B0503020102020204" pitchFamily="34" charset="0"/>
                <a:ea typeface="Arial" charset="0"/>
                <a:cs typeface="Arial" charset="0"/>
              </a:rPr>
              <a:t>April 2018</a:t>
            </a:r>
          </a:p>
        </p:txBody>
      </p:sp>
      <p:sp>
        <p:nvSpPr>
          <p:cNvPr id="31" name="TextBox 30">
            <a:extLst>
              <a:ext uri="{FF2B5EF4-FFF2-40B4-BE49-F238E27FC236}">
                <a16:creationId xmlns:a16="http://schemas.microsoft.com/office/drawing/2014/main" id="{D58ECC10-1006-4B7E-AA53-CD76313959E2}"/>
              </a:ext>
            </a:extLst>
          </p:cNvPr>
          <p:cNvSpPr txBox="1"/>
          <p:nvPr/>
        </p:nvSpPr>
        <p:spPr>
          <a:xfrm>
            <a:off x="10445199" y="4179863"/>
            <a:ext cx="1534561"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accent1">
                    <a:lumMod val="75000"/>
                  </a:schemeClr>
                </a:solidFill>
                <a:effectLst/>
                <a:uLnTx/>
                <a:uFillTx/>
                <a:latin typeface="Franklin Gothic Book" panose="020B0503020102020204" pitchFamily="34" charset="0"/>
                <a:ea typeface="Arial" charset="0"/>
                <a:cs typeface="Arial" charset="0"/>
              </a:rPr>
              <a:t>Construction Begins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chemeClr val="accent1">
                    <a:lumMod val="75000"/>
                  </a:schemeClr>
                </a:solidFill>
                <a:effectLst/>
                <a:uLnTx/>
                <a:uFillTx/>
                <a:latin typeface="Franklin Gothic Book" panose="020B0503020102020204" pitchFamily="34" charset="0"/>
                <a:ea typeface="Arial" charset="0"/>
                <a:cs typeface="Arial" charset="0"/>
              </a:rPr>
              <a:t>Summer 2022</a:t>
            </a:r>
          </a:p>
        </p:txBody>
      </p:sp>
      <p:sp>
        <p:nvSpPr>
          <p:cNvPr id="32" name="TextBox 31">
            <a:extLst>
              <a:ext uri="{FF2B5EF4-FFF2-40B4-BE49-F238E27FC236}">
                <a16:creationId xmlns:a16="http://schemas.microsoft.com/office/drawing/2014/main" id="{A4CFA013-D1D3-4A07-B76D-088D5D8FF51D}"/>
              </a:ext>
            </a:extLst>
          </p:cNvPr>
          <p:cNvSpPr txBox="1"/>
          <p:nvPr/>
        </p:nvSpPr>
        <p:spPr>
          <a:xfrm>
            <a:off x="10252748" y="2045981"/>
            <a:ext cx="1727012"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accent1">
                    <a:lumMod val="75000"/>
                  </a:schemeClr>
                </a:solidFill>
                <a:effectLst/>
                <a:uLnTx/>
                <a:uFillTx/>
                <a:latin typeface="Franklin Gothic Book" panose="020B0503020102020204" pitchFamily="34" charset="0"/>
                <a:ea typeface="Arial" charset="0"/>
                <a:cs typeface="Arial" charset="0"/>
              </a:rPr>
              <a:t>Construction Bids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chemeClr val="accent1">
                    <a:lumMod val="75000"/>
                  </a:schemeClr>
                </a:solidFill>
                <a:effectLst/>
                <a:uLnTx/>
                <a:uFillTx/>
                <a:latin typeface="Franklin Gothic Book" panose="020B0503020102020204" pitchFamily="34" charset="0"/>
                <a:ea typeface="Arial" charset="0"/>
                <a:cs typeface="Arial" charset="0"/>
              </a:rPr>
              <a:t>Spring 2022</a:t>
            </a:r>
          </a:p>
        </p:txBody>
      </p:sp>
      <p:sp>
        <p:nvSpPr>
          <p:cNvPr id="33" name="TextBox 32">
            <a:extLst>
              <a:ext uri="{FF2B5EF4-FFF2-40B4-BE49-F238E27FC236}">
                <a16:creationId xmlns:a16="http://schemas.microsoft.com/office/drawing/2014/main" id="{9C9DA13A-513F-485C-9E0B-77C2A5CAC334}"/>
              </a:ext>
            </a:extLst>
          </p:cNvPr>
          <p:cNvSpPr txBox="1"/>
          <p:nvPr/>
        </p:nvSpPr>
        <p:spPr>
          <a:xfrm>
            <a:off x="6108008" y="3998711"/>
            <a:ext cx="1896990"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accent1">
                    <a:lumMod val="75000"/>
                  </a:schemeClr>
                </a:solidFill>
                <a:effectLst/>
                <a:uLnTx/>
                <a:uFillTx/>
                <a:latin typeface="Franklin Gothic Book" panose="020B0503020102020204" pitchFamily="34" charset="0"/>
                <a:ea typeface="Arial" charset="0"/>
                <a:cs typeface="Arial" charset="0"/>
              </a:rPr>
              <a:t>Draft Environmental Document Released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chemeClr val="accent1">
                    <a:lumMod val="75000"/>
                  </a:schemeClr>
                </a:solidFill>
                <a:effectLst/>
                <a:uLnTx/>
                <a:uFillTx/>
                <a:latin typeface="Franklin Gothic Book" panose="020B0503020102020204" pitchFamily="34" charset="0"/>
                <a:ea typeface="Arial" charset="0"/>
                <a:cs typeface="Arial" charset="0"/>
              </a:rPr>
              <a:t>August 2021</a:t>
            </a:r>
          </a:p>
        </p:txBody>
      </p:sp>
      <p:sp>
        <p:nvSpPr>
          <p:cNvPr id="36" name="TextBox 35">
            <a:extLst>
              <a:ext uri="{FF2B5EF4-FFF2-40B4-BE49-F238E27FC236}">
                <a16:creationId xmlns:a16="http://schemas.microsoft.com/office/drawing/2014/main" id="{636D17CF-814B-420C-8F8A-40A256444649}"/>
              </a:ext>
            </a:extLst>
          </p:cNvPr>
          <p:cNvSpPr txBox="1"/>
          <p:nvPr/>
        </p:nvSpPr>
        <p:spPr>
          <a:xfrm>
            <a:off x="7693901" y="4584704"/>
            <a:ext cx="1884115"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accent1">
                    <a:lumMod val="75000"/>
                  </a:schemeClr>
                </a:solidFill>
                <a:effectLst/>
                <a:uLnTx/>
                <a:uFillTx/>
                <a:latin typeface="Franklin Gothic Book" panose="020B0503020102020204" pitchFamily="34" charset="0"/>
                <a:ea typeface="Arial" charset="0"/>
                <a:cs typeface="Arial" charset="0"/>
              </a:rPr>
              <a:t>Environmental Document Finalized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chemeClr val="accent1">
                    <a:lumMod val="75000"/>
                  </a:schemeClr>
                </a:solidFill>
                <a:effectLst/>
                <a:uLnTx/>
                <a:uFillTx/>
                <a:latin typeface="Franklin Gothic Book" panose="020B0503020102020204" pitchFamily="34" charset="0"/>
                <a:ea typeface="Arial" charset="0"/>
                <a:cs typeface="Arial" charset="0"/>
              </a:rPr>
              <a:t>October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chemeClr val="accent1">
                    <a:lumMod val="75000"/>
                  </a:schemeClr>
                </a:solidFill>
                <a:effectLst/>
                <a:uLnTx/>
                <a:uFillTx/>
                <a:latin typeface="Franklin Gothic Book" panose="020B0503020102020204" pitchFamily="34" charset="0"/>
                <a:ea typeface="Arial" charset="0"/>
                <a:cs typeface="Arial" charset="0"/>
              </a:rPr>
              <a:t> 2021</a:t>
            </a:r>
          </a:p>
        </p:txBody>
      </p:sp>
      <p:sp>
        <p:nvSpPr>
          <p:cNvPr id="37" name="TextBox 36">
            <a:extLst>
              <a:ext uri="{FF2B5EF4-FFF2-40B4-BE49-F238E27FC236}">
                <a16:creationId xmlns:a16="http://schemas.microsoft.com/office/drawing/2014/main" id="{4B295FB5-2140-41A3-BCB8-FC4A844C380C}"/>
              </a:ext>
            </a:extLst>
          </p:cNvPr>
          <p:cNvSpPr txBox="1"/>
          <p:nvPr/>
        </p:nvSpPr>
        <p:spPr>
          <a:xfrm>
            <a:off x="2765409" y="1928733"/>
            <a:ext cx="1633798"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accent1">
                    <a:lumMod val="75000"/>
                  </a:schemeClr>
                </a:solidFill>
                <a:effectLst/>
                <a:uLnTx/>
                <a:uFillTx/>
                <a:latin typeface="Franklin Gothic Book" panose="020B0503020102020204" pitchFamily="34" charset="0"/>
                <a:ea typeface="Arial" charset="0"/>
                <a:cs typeface="Arial" charset="0"/>
              </a:rPr>
              <a:t>Engineer Report Approved</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i="1">
                <a:solidFill>
                  <a:schemeClr val="accent1">
                    <a:lumMod val="75000"/>
                  </a:schemeClr>
                </a:solidFill>
                <a:latin typeface="Franklin Gothic Book" panose="020B0503020102020204" pitchFamily="34" charset="0"/>
                <a:ea typeface="Arial" charset="0"/>
                <a:cs typeface="Arial" charset="0"/>
              </a:rPr>
              <a:t>January 2019</a:t>
            </a:r>
            <a:endParaRPr kumimoji="0" lang="en-US" sz="1600" i="1" u="none" strike="noStrike" kern="1200" cap="none" spc="0" normalizeH="0" baseline="0" noProof="0">
              <a:ln>
                <a:noFill/>
              </a:ln>
              <a:solidFill>
                <a:schemeClr val="accent1">
                  <a:lumMod val="75000"/>
                </a:schemeClr>
              </a:solidFill>
              <a:effectLst/>
              <a:uLnTx/>
              <a:uFillTx/>
              <a:latin typeface="Franklin Gothic Book" panose="020B0503020102020204" pitchFamily="34" charset="0"/>
              <a:ea typeface="Arial" charset="0"/>
              <a:cs typeface="Arial" charset="0"/>
            </a:endParaRPr>
          </a:p>
        </p:txBody>
      </p:sp>
      <p:cxnSp>
        <p:nvCxnSpPr>
          <p:cNvPr id="43" name="Connector: Elbow 42">
            <a:extLst>
              <a:ext uri="{FF2B5EF4-FFF2-40B4-BE49-F238E27FC236}">
                <a16:creationId xmlns:a16="http://schemas.microsoft.com/office/drawing/2014/main" id="{94C79BC0-AFD6-42D3-A49D-527D520432BF}"/>
              </a:ext>
            </a:extLst>
          </p:cNvPr>
          <p:cNvCxnSpPr>
            <a:cxnSpLocks/>
          </p:cNvCxnSpPr>
          <p:nvPr/>
        </p:nvCxnSpPr>
        <p:spPr>
          <a:xfrm rot="5400000">
            <a:off x="3209780" y="2800194"/>
            <a:ext cx="445344" cy="326943"/>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Connector: Elbow 45">
            <a:extLst>
              <a:ext uri="{FF2B5EF4-FFF2-40B4-BE49-F238E27FC236}">
                <a16:creationId xmlns:a16="http://schemas.microsoft.com/office/drawing/2014/main" id="{A493A4B5-FEA4-44CB-A418-AABA6AA202DD}"/>
              </a:ext>
            </a:extLst>
          </p:cNvPr>
          <p:cNvCxnSpPr>
            <a:cxnSpLocks/>
            <a:stCxn id="30" idx="2"/>
          </p:cNvCxnSpPr>
          <p:nvPr/>
        </p:nvCxnSpPr>
        <p:spPr>
          <a:xfrm rot="16200000" flipH="1">
            <a:off x="1021316" y="2866531"/>
            <a:ext cx="368950" cy="270658"/>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Connector: Elbow 49">
            <a:extLst>
              <a:ext uri="{FF2B5EF4-FFF2-40B4-BE49-F238E27FC236}">
                <a16:creationId xmlns:a16="http://schemas.microsoft.com/office/drawing/2014/main" id="{C40B47C2-0491-4032-AA18-8C38651485C1}"/>
              </a:ext>
            </a:extLst>
          </p:cNvPr>
          <p:cNvCxnSpPr>
            <a:cxnSpLocks/>
          </p:cNvCxnSpPr>
          <p:nvPr/>
        </p:nvCxnSpPr>
        <p:spPr>
          <a:xfrm rot="16200000" flipV="1">
            <a:off x="8856317" y="3891842"/>
            <a:ext cx="1313667" cy="1114652"/>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Connector: Elbow 51">
            <a:extLst>
              <a:ext uri="{FF2B5EF4-FFF2-40B4-BE49-F238E27FC236}">
                <a16:creationId xmlns:a16="http://schemas.microsoft.com/office/drawing/2014/main" id="{9ED40400-007F-4798-BEF7-292802C46406}"/>
              </a:ext>
            </a:extLst>
          </p:cNvPr>
          <p:cNvCxnSpPr>
            <a:cxnSpLocks/>
          </p:cNvCxnSpPr>
          <p:nvPr/>
        </p:nvCxnSpPr>
        <p:spPr>
          <a:xfrm rot="16200000" flipV="1">
            <a:off x="1468870" y="3889911"/>
            <a:ext cx="475572" cy="28041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Connector: Elbow 57">
            <a:extLst>
              <a:ext uri="{FF2B5EF4-FFF2-40B4-BE49-F238E27FC236}">
                <a16:creationId xmlns:a16="http://schemas.microsoft.com/office/drawing/2014/main" id="{290591A4-E1C4-4928-984B-80A466E5EC7F}"/>
              </a:ext>
            </a:extLst>
          </p:cNvPr>
          <p:cNvCxnSpPr>
            <a:cxnSpLocks/>
            <a:stCxn id="36" idx="0"/>
          </p:cNvCxnSpPr>
          <p:nvPr/>
        </p:nvCxnSpPr>
        <p:spPr>
          <a:xfrm rot="5400000" flipH="1" flipV="1">
            <a:off x="8340179" y="4105426"/>
            <a:ext cx="775058" cy="183498"/>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Connector: Elbow 60">
            <a:extLst>
              <a:ext uri="{FF2B5EF4-FFF2-40B4-BE49-F238E27FC236}">
                <a16:creationId xmlns:a16="http://schemas.microsoft.com/office/drawing/2014/main" id="{A7888F01-F3AF-4ACA-B10A-453979D9A87F}"/>
              </a:ext>
            </a:extLst>
          </p:cNvPr>
          <p:cNvCxnSpPr>
            <a:cxnSpLocks/>
          </p:cNvCxnSpPr>
          <p:nvPr/>
        </p:nvCxnSpPr>
        <p:spPr>
          <a:xfrm rot="5400000" flipH="1" flipV="1">
            <a:off x="7589065" y="3871825"/>
            <a:ext cx="439401" cy="28041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Connector: Elbow 63">
            <a:extLst>
              <a:ext uri="{FF2B5EF4-FFF2-40B4-BE49-F238E27FC236}">
                <a16:creationId xmlns:a16="http://schemas.microsoft.com/office/drawing/2014/main" id="{6F8F2F65-5086-41D6-A1B8-52F7BF0EC8A2}"/>
              </a:ext>
            </a:extLst>
          </p:cNvPr>
          <p:cNvCxnSpPr>
            <a:cxnSpLocks/>
          </p:cNvCxnSpPr>
          <p:nvPr/>
        </p:nvCxnSpPr>
        <p:spPr>
          <a:xfrm rot="16200000" flipV="1">
            <a:off x="10761375" y="3904401"/>
            <a:ext cx="405318" cy="249346"/>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68" name="Rectangle 5">
            <a:extLst>
              <a:ext uri="{FF2B5EF4-FFF2-40B4-BE49-F238E27FC236}">
                <a16:creationId xmlns:a16="http://schemas.microsoft.com/office/drawing/2014/main" id="{E4878243-FE4A-4132-98A3-C217673EBBDB}"/>
              </a:ext>
            </a:extLst>
          </p:cNvPr>
          <p:cNvSpPr/>
          <p:nvPr/>
        </p:nvSpPr>
        <p:spPr>
          <a:xfrm>
            <a:off x="518766" y="5579612"/>
            <a:ext cx="7489854" cy="483961"/>
          </a:xfrm>
          <a:custGeom>
            <a:avLst/>
            <a:gdLst>
              <a:gd name="connsiteX0" fmla="*/ 0 w 5928188"/>
              <a:gd name="connsiteY0" fmla="*/ 0 h 503433"/>
              <a:gd name="connsiteX1" fmla="*/ 5928188 w 5928188"/>
              <a:gd name="connsiteY1" fmla="*/ 0 h 503433"/>
              <a:gd name="connsiteX2" fmla="*/ 5928188 w 5928188"/>
              <a:gd name="connsiteY2" fmla="*/ 503433 h 503433"/>
              <a:gd name="connsiteX3" fmla="*/ 0 w 5928188"/>
              <a:gd name="connsiteY3" fmla="*/ 503433 h 503433"/>
              <a:gd name="connsiteX4" fmla="*/ 0 w 5928188"/>
              <a:gd name="connsiteY4" fmla="*/ 0 h 503433"/>
              <a:gd name="connsiteX0" fmla="*/ 160256 w 6088444"/>
              <a:gd name="connsiteY0" fmla="*/ 0 h 512860"/>
              <a:gd name="connsiteX1" fmla="*/ 6088444 w 6088444"/>
              <a:gd name="connsiteY1" fmla="*/ 0 h 512860"/>
              <a:gd name="connsiteX2" fmla="*/ 6088444 w 6088444"/>
              <a:gd name="connsiteY2" fmla="*/ 503433 h 512860"/>
              <a:gd name="connsiteX3" fmla="*/ 0 w 6088444"/>
              <a:gd name="connsiteY3" fmla="*/ 512860 h 512860"/>
              <a:gd name="connsiteX4" fmla="*/ 160256 w 6088444"/>
              <a:gd name="connsiteY4" fmla="*/ 0 h 512860"/>
              <a:gd name="connsiteX0" fmla="*/ 160256 w 6088444"/>
              <a:gd name="connsiteY0" fmla="*/ 0 h 512860"/>
              <a:gd name="connsiteX1" fmla="*/ 6088444 w 6088444"/>
              <a:gd name="connsiteY1" fmla="*/ 0 h 512860"/>
              <a:gd name="connsiteX2" fmla="*/ 5956469 w 6088444"/>
              <a:gd name="connsiteY2" fmla="*/ 512860 h 512860"/>
              <a:gd name="connsiteX3" fmla="*/ 0 w 6088444"/>
              <a:gd name="connsiteY3" fmla="*/ 512860 h 512860"/>
              <a:gd name="connsiteX4" fmla="*/ 160256 w 6088444"/>
              <a:gd name="connsiteY4" fmla="*/ 0 h 512860"/>
              <a:gd name="connsiteX0" fmla="*/ 177190 w 6105378"/>
              <a:gd name="connsiteY0" fmla="*/ 0 h 512860"/>
              <a:gd name="connsiteX1" fmla="*/ 6105378 w 6105378"/>
              <a:gd name="connsiteY1" fmla="*/ 0 h 512860"/>
              <a:gd name="connsiteX2" fmla="*/ 5973403 w 6105378"/>
              <a:gd name="connsiteY2" fmla="*/ 512860 h 512860"/>
              <a:gd name="connsiteX3" fmla="*/ 0 w 6105378"/>
              <a:gd name="connsiteY3" fmla="*/ 504393 h 512860"/>
              <a:gd name="connsiteX4" fmla="*/ 177190 w 6105378"/>
              <a:gd name="connsiteY4" fmla="*/ 0 h 512860"/>
              <a:gd name="connsiteX0" fmla="*/ 177190 w 6105378"/>
              <a:gd name="connsiteY0" fmla="*/ 0 h 504393"/>
              <a:gd name="connsiteX1" fmla="*/ 6105378 w 6105378"/>
              <a:gd name="connsiteY1" fmla="*/ 0 h 504393"/>
              <a:gd name="connsiteX2" fmla="*/ 5939537 w 6105378"/>
              <a:gd name="connsiteY2" fmla="*/ 504393 h 504393"/>
              <a:gd name="connsiteX3" fmla="*/ 0 w 6105378"/>
              <a:gd name="connsiteY3" fmla="*/ 504393 h 504393"/>
              <a:gd name="connsiteX4" fmla="*/ 177190 w 6105378"/>
              <a:gd name="connsiteY4" fmla="*/ 0 h 504393"/>
              <a:gd name="connsiteX0" fmla="*/ 177190 w 6105378"/>
              <a:gd name="connsiteY0" fmla="*/ 0 h 504393"/>
              <a:gd name="connsiteX1" fmla="*/ 6105378 w 6105378"/>
              <a:gd name="connsiteY1" fmla="*/ 0 h 504393"/>
              <a:gd name="connsiteX2" fmla="*/ 4101767 w 6105378"/>
              <a:gd name="connsiteY2" fmla="*/ 493329 h 504393"/>
              <a:gd name="connsiteX3" fmla="*/ 0 w 6105378"/>
              <a:gd name="connsiteY3" fmla="*/ 504393 h 504393"/>
              <a:gd name="connsiteX4" fmla="*/ 177190 w 6105378"/>
              <a:gd name="connsiteY4" fmla="*/ 0 h 504393"/>
              <a:gd name="connsiteX0" fmla="*/ 177190 w 4304120"/>
              <a:gd name="connsiteY0" fmla="*/ 22128 h 526521"/>
              <a:gd name="connsiteX1" fmla="*/ 4304120 w 4304120"/>
              <a:gd name="connsiteY1" fmla="*/ 0 h 526521"/>
              <a:gd name="connsiteX2" fmla="*/ 4101767 w 4304120"/>
              <a:gd name="connsiteY2" fmla="*/ 515457 h 526521"/>
              <a:gd name="connsiteX3" fmla="*/ 0 w 4304120"/>
              <a:gd name="connsiteY3" fmla="*/ 526521 h 526521"/>
              <a:gd name="connsiteX4" fmla="*/ 177190 w 4304120"/>
              <a:gd name="connsiteY4" fmla="*/ 22128 h 526521"/>
              <a:gd name="connsiteX0" fmla="*/ 177190 w 4101767"/>
              <a:gd name="connsiteY0" fmla="*/ 11064 h 515457"/>
              <a:gd name="connsiteX1" fmla="*/ 3561709 w 4101767"/>
              <a:gd name="connsiteY1" fmla="*/ 0 h 515457"/>
              <a:gd name="connsiteX2" fmla="*/ 4101767 w 4101767"/>
              <a:gd name="connsiteY2" fmla="*/ 504393 h 515457"/>
              <a:gd name="connsiteX3" fmla="*/ 0 w 4101767"/>
              <a:gd name="connsiteY3" fmla="*/ 515457 h 515457"/>
              <a:gd name="connsiteX4" fmla="*/ 177190 w 4101767"/>
              <a:gd name="connsiteY4" fmla="*/ 11064 h 515457"/>
              <a:gd name="connsiteX0" fmla="*/ 177190 w 4101767"/>
              <a:gd name="connsiteY0" fmla="*/ 0 h 504393"/>
              <a:gd name="connsiteX1" fmla="*/ 3756440 w 4101767"/>
              <a:gd name="connsiteY1" fmla="*/ 11064 h 504393"/>
              <a:gd name="connsiteX2" fmla="*/ 4101767 w 4101767"/>
              <a:gd name="connsiteY2" fmla="*/ 493329 h 504393"/>
              <a:gd name="connsiteX3" fmla="*/ 0 w 4101767"/>
              <a:gd name="connsiteY3" fmla="*/ 504393 h 504393"/>
              <a:gd name="connsiteX4" fmla="*/ 177190 w 4101767"/>
              <a:gd name="connsiteY4" fmla="*/ 0 h 504393"/>
              <a:gd name="connsiteX0" fmla="*/ 177190 w 4101767"/>
              <a:gd name="connsiteY0" fmla="*/ 11064 h 515457"/>
              <a:gd name="connsiteX1" fmla="*/ 3756440 w 4101767"/>
              <a:gd name="connsiteY1" fmla="*/ 0 h 515457"/>
              <a:gd name="connsiteX2" fmla="*/ 4101767 w 4101767"/>
              <a:gd name="connsiteY2" fmla="*/ 504393 h 515457"/>
              <a:gd name="connsiteX3" fmla="*/ 0 w 4101767"/>
              <a:gd name="connsiteY3" fmla="*/ 515457 h 515457"/>
              <a:gd name="connsiteX4" fmla="*/ 177190 w 4101767"/>
              <a:gd name="connsiteY4" fmla="*/ 11064 h 515457"/>
              <a:gd name="connsiteX0" fmla="*/ 177190 w 3756440"/>
              <a:gd name="connsiteY0" fmla="*/ 11064 h 515457"/>
              <a:gd name="connsiteX1" fmla="*/ 3756440 w 3756440"/>
              <a:gd name="connsiteY1" fmla="*/ 0 h 515457"/>
              <a:gd name="connsiteX2" fmla="*/ 3590599 w 3756440"/>
              <a:gd name="connsiteY2" fmla="*/ 504393 h 515457"/>
              <a:gd name="connsiteX3" fmla="*/ 0 w 3756440"/>
              <a:gd name="connsiteY3" fmla="*/ 515457 h 515457"/>
              <a:gd name="connsiteX4" fmla="*/ 177190 w 3756440"/>
              <a:gd name="connsiteY4" fmla="*/ 11064 h 515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6440" h="515457">
                <a:moveTo>
                  <a:pt x="177190" y="11064"/>
                </a:moveTo>
                <a:lnTo>
                  <a:pt x="3756440" y="0"/>
                </a:lnTo>
                <a:lnTo>
                  <a:pt x="3590599" y="504393"/>
                </a:lnTo>
                <a:lnTo>
                  <a:pt x="0" y="515457"/>
                </a:lnTo>
                <a:lnTo>
                  <a:pt x="177190" y="1106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589" b="0" i="0" u="none" strike="noStrike" kern="1200" cap="none" spc="0" normalizeH="0" baseline="0" noProof="0">
              <a:ln>
                <a:noFill/>
              </a:ln>
              <a:solidFill>
                <a:srgbClr val="142476"/>
              </a:solidFill>
              <a:effectLst/>
              <a:uLnTx/>
              <a:uFillTx/>
              <a:latin typeface="Calibri" panose="020F0502020204030204"/>
              <a:ea typeface="+mn-ea"/>
              <a:cs typeface="+mn-cs"/>
            </a:endParaRPr>
          </a:p>
        </p:txBody>
      </p:sp>
      <p:sp>
        <p:nvSpPr>
          <p:cNvPr id="70" name="TextBox 69">
            <a:extLst>
              <a:ext uri="{FF2B5EF4-FFF2-40B4-BE49-F238E27FC236}">
                <a16:creationId xmlns:a16="http://schemas.microsoft.com/office/drawing/2014/main" id="{838F2165-4FEB-4536-ACAF-E88915862D47}"/>
              </a:ext>
            </a:extLst>
          </p:cNvPr>
          <p:cNvSpPr txBox="1"/>
          <p:nvPr/>
        </p:nvSpPr>
        <p:spPr>
          <a:xfrm>
            <a:off x="750421" y="5643911"/>
            <a:ext cx="6956504" cy="307777"/>
          </a:xfrm>
          <a:prstGeom prst="rect">
            <a:avLst/>
          </a:prstGeom>
          <a:noFill/>
        </p:spPr>
        <p:txBody>
          <a:bodyPr wrap="square" rtlCol="0">
            <a:spAutoFit/>
          </a:bodyPr>
          <a:lstStyle/>
          <a:p>
            <a:r>
              <a:rPr lang="en-US" sz="1400">
                <a:solidFill>
                  <a:schemeClr val="bg1"/>
                </a:solidFill>
                <a:latin typeface="Franklin Gothic Book" panose="020B0503020102020204" pitchFamily="34" charset="0"/>
              </a:rPr>
              <a:t>Develop Purpose &amp; Need, Alternative Analysis, Refine Preferred Alternative, Finalize Design </a:t>
            </a:r>
          </a:p>
        </p:txBody>
      </p:sp>
      <p:cxnSp>
        <p:nvCxnSpPr>
          <p:cNvPr id="34" name="Connector: Elbow 33">
            <a:extLst>
              <a:ext uri="{FF2B5EF4-FFF2-40B4-BE49-F238E27FC236}">
                <a16:creationId xmlns:a16="http://schemas.microsoft.com/office/drawing/2014/main" id="{8C63B4EC-821F-43E9-A495-AC662A3FC0D9}"/>
              </a:ext>
            </a:extLst>
          </p:cNvPr>
          <p:cNvCxnSpPr>
            <a:cxnSpLocks/>
          </p:cNvCxnSpPr>
          <p:nvPr/>
        </p:nvCxnSpPr>
        <p:spPr>
          <a:xfrm rot="5400000">
            <a:off x="10257528" y="2661563"/>
            <a:ext cx="584773" cy="464773"/>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97707E4A-C747-45E6-9901-C3CB13209DAB}"/>
              </a:ext>
            </a:extLst>
          </p:cNvPr>
          <p:cNvSpPr txBox="1"/>
          <p:nvPr/>
        </p:nvSpPr>
        <p:spPr>
          <a:xfrm>
            <a:off x="9285259" y="5071184"/>
            <a:ext cx="1615651"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accent1">
                    <a:lumMod val="75000"/>
                  </a:schemeClr>
                </a:solidFill>
                <a:effectLst/>
                <a:uLnTx/>
                <a:uFillTx/>
                <a:latin typeface="Franklin Gothic Book" panose="020B0503020102020204" pitchFamily="34" charset="0"/>
                <a:ea typeface="Arial" charset="0"/>
                <a:cs typeface="Arial" charset="0"/>
              </a:rPr>
              <a:t>Begin Right-of-Way Acquisition</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i="1">
                <a:solidFill>
                  <a:schemeClr val="accent1">
                    <a:lumMod val="75000"/>
                  </a:schemeClr>
                </a:solidFill>
                <a:latin typeface="Franklin Gothic Book" panose="020B0503020102020204" pitchFamily="34" charset="0"/>
                <a:ea typeface="Arial" charset="0"/>
                <a:cs typeface="Arial" charset="0"/>
              </a:rPr>
              <a:t>Fall</a:t>
            </a:r>
            <a:r>
              <a:rPr kumimoji="0" lang="en-US" sz="1600" b="0" i="1" u="none" strike="noStrike" kern="1200" cap="none" spc="0" normalizeH="0" baseline="0" noProof="0">
                <a:ln>
                  <a:noFill/>
                </a:ln>
                <a:solidFill>
                  <a:schemeClr val="accent1">
                    <a:lumMod val="75000"/>
                  </a:schemeClr>
                </a:solidFill>
                <a:effectLst/>
                <a:uLnTx/>
                <a:uFillTx/>
                <a:latin typeface="Franklin Gothic Book" panose="020B0503020102020204" pitchFamily="34" charset="0"/>
                <a:ea typeface="Arial" charset="0"/>
                <a:cs typeface="Arial" charset="0"/>
              </a:rPr>
              <a:t> 2021</a:t>
            </a:r>
          </a:p>
        </p:txBody>
      </p:sp>
      <p:sp>
        <p:nvSpPr>
          <p:cNvPr id="42" name="TextBox 41">
            <a:extLst>
              <a:ext uri="{FF2B5EF4-FFF2-40B4-BE49-F238E27FC236}">
                <a16:creationId xmlns:a16="http://schemas.microsoft.com/office/drawing/2014/main" id="{5F9EC677-B05D-4D3D-8BB2-F5A8C19C82CA}"/>
              </a:ext>
            </a:extLst>
          </p:cNvPr>
          <p:cNvSpPr txBox="1"/>
          <p:nvPr/>
        </p:nvSpPr>
        <p:spPr>
          <a:xfrm>
            <a:off x="8955820" y="2111564"/>
            <a:ext cx="1326288"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accent1">
                    <a:lumMod val="75000"/>
                  </a:schemeClr>
                </a:solidFill>
                <a:effectLst/>
                <a:uLnTx/>
                <a:uFillTx/>
                <a:latin typeface="Franklin Gothic Book" panose="020B0503020102020204" pitchFamily="34" charset="0"/>
                <a:ea typeface="Arial" charset="0"/>
                <a:cs typeface="Arial" charset="0"/>
              </a:rPr>
              <a:t>Finish Right-of-Way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chemeClr val="accent1">
                    <a:lumMod val="75000"/>
                  </a:schemeClr>
                </a:solidFill>
                <a:effectLst/>
                <a:uLnTx/>
                <a:uFillTx/>
                <a:latin typeface="Franklin Gothic Book" panose="020B0503020102020204" pitchFamily="34" charset="0"/>
                <a:ea typeface="Arial" charset="0"/>
                <a:cs typeface="Arial" charset="0"/>
              </a:rPr>
              <a:t>Spring 2022</a:t>
            </a:r>
          </a:p>
        </p:txBody>
      </p:sp>
      <p:cxnSp>
        <p:nvCxnSpPr>
          <p:cNvPr id="44" name="Connector: Elbow 43">
            <a:extLst>
              <a:ext uri="{FF2B5EF4-FFF2-40B4-BE49-F238E27FC236}">
                <a16:creationId xmlns:a16="http://schemas.microsoft.com/office/drawing/2014/main" id="{4B2DE19F-2696-4131-B2DA-28E449552500}"/>
              </a:ext>
            </a:extLst>
          </p:cNvPr>
          <p:cNvCxnSpPr>
            <a:cxnSpLocks/>
          </p:cNvCxnSpPr>
          <p:nvPr/>
        </p:nvCxnSpPr>
        <p:spPr>
          <a:xfrm rot="16200000" flipH="1">
            <a:off x="9800375" y="2908534"/>
            <a:ext cx="276414" cy="263787"/>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pic>
        <p:nvPicPr>
          <p:cNvPr id="2" name="New Recording">
            <a:hlinkClick r:id="" action="ppaction://media"/>
            <a:extLst>
              <a:ext uri="{FF2B5EF4-FFF2-40B4-BE49-F238E27FC236}">
                <a16:creationId xmlns:a16="http://schemas.microsoft.com/office/drawing/2014/main" id="{1A09030C-11F1-46CF-B267-B6EC4F19B3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618605" y="903138"/>
            <a:ext cx="487363" cy="487362"/>
          </a:xfrm>
          <a:prstGeom prst="rect">
            <a:avLst/>
          </a:prstGeom>
        </p:spPr>
      </p:pic>
    </p:spTree>
    <p:extLst>
      <p:ext uri="{BB962C8B-B14F-4D97-AF65-F5344CB8AC3E}">
        <p14:creationId xmlns:p14="http://schemas.microsoft.com/office/powerpoint/2010/main" val="74841814"/>
      </p:ext>
    </p:extLst>
  </p:cSld>
  <p:clrMapOvr>
    <a:masterClrMapping/>
  </p:clrMapOvr>
  <mc:AlternateContent xmlns:mc="http://schemas.openxmlformats.org/markup-compatibility/2006" xmlns:p14="http://schemas.microsoft.com/office/powerpoint/2010/main">
    <mc:Choice Requires="p14">
      <p:transition spd="slow" p14:dur="2000" advTm="48511"/>
    </mc:Choice>
    <mc:Fallback xmlns="">
      <p:transition spd="slow" advTm="48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0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45077" objId="2"/>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4EA202-09A4-45B9-B80F-C1964DEDAE97}"/>
              </a:ext>
            </a:extLst>
          </p:cNvPr>
          <p:cNvSpPr>
            <a:spLocks noGrp="1"/>
          </p:cNvSpPr>
          <p:nvPr>
            <p:ph type="title"/>
          </p:nvPr>
        </p:nvSpPr>
        <p:spPr/>
        <p:txBody>
          <a:bodyPr>
            <a:normAutofit fontScale="90000"/>
          </a:bodyPr>
          <a:lstStyle/>
          <a:p>
            <a:r>
              <a:rPr lang="en-US">
                <a:latin typeface="Franklin Gothic Book" panose="020B0503020102020204" pitchFamily="34" charset="0"/>
              </a:rPr>
              <a:t>Environmental Overview</a:t>
            </a:r>
          </a:p>
        </p:txBody>
      </p:sp>
      <p:pic>
        <p:nvPicPr>
          <p:cNvPr id="4" name="Content Placeholder 3" descr="A picture containing umbrella, accessory&#10;&#10;Description automatically generated">
            <a:extLst>
              <a:ext uri="{FF2B5EF4-FFF2-40B4-BE49-F238E27FC236}">
                <a16:creationId xmlns:a16="http://schemas.microsoft.com/office/drawing/2014/main" id="{6D035581-7A7C-41A9-9AB7-328634F79729}"/>
              </a:ext>
            </a:extLst>
          </p:cNvPr>
          <p:cNvPicPr>
            <a:picLocks noGrp="1" noChangeAspect="1"/>
          </p:cNvPicPr>
          <p:nvPr>
            <p:ph idx="1"/>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788578" y="735509"/>
            <a:ext cx="5109128" cy="4230998"/>
          </a:xfrm>
          <a:prstGeom prst="rect">
            <a:avLst/>
          </a:prstGeom>
        </p:spPr>
      </p:pic>
      <p:sp>
        <p:nvSpPr>
          <p:cNvPr id="7" name="Rectangle 6">
            <a:extLst>
              <a:ext uri="{FF2B5EF4-FFF2-40B4-BE49-F238E27FC236}">
                <a16:creationId xmlns:a16="http://schemas.microsoft.com/office/drawing/2014/main" id="{8CCEB4F3-A0FF-46C1-BC87-978EEC7542F0}"/>
              </a:ext>
            </a:extLst>
          </p:cNvPr>
          <p:cNvSpPr/>
          <p:nvPr/>
        </p:nvSpPr>
        <p:spPr>
          <a:xfrm>
            <a:off x="8467165" y="1393646"/>
            <a:ext cx="1751954" cy="923330"/>
          </a:xfrm>
          <a:prstGeom prst="rect">
            <a:avLst/>
          </a:prstGeom>
          <a:noFill/>
        </p:spPr>
        <p:txBody>
          <a:bodyPr wrap="none" lIns="91440" tIns="45720" rIns="91440" bIns="45720">
            <a:spAutoFit/>
            <a:scene3d>
              <a:camera prst="orthographicFront">
                <a:rot lat="0" lon="0" rev="0"/>
              </a:camera>
              <a:lightRig rig="threePt" dir="t"/>
            </a:scene3d>
          </a:bodyPr>
          <a:lstStyle/>
          <a:p>
            <a:pPr algn="ctr"/>
            <a:r>
              <a:rPr lang="en-US" sz="5400" b="1" cap="none" spc="0">
                <a:ln w="10160">
                  <a:solidFill>
                    <a:schemeClr val="accent5"/>
                  </a:solidFill>
                  <a:prstDash val="solid"/>
                </a:ln>
                <a:solidFill>
                  <a:srgbClr val="FFFFFF"/>
                </a:solidFill>
                <a:effectLst>
                  <a:outerShdw blurRad="38100" dist="22860" dir="5400000" algn="tl" rotWithShape="0">
                    <a:srgbClr val="000000">
                      <a:alpha val="30000"/>
                    </a:srgbClr>
                  </a:outerShdw>
                </a:effectLst>
                <a:latin typeface="Franklin Gothic Book" panose="020B0503020102020204" pitchFamily="34" charset="0"/>
              </a:rPr>
              <a:t>NEPA</a:t>
            </a:r>
          </a:p>
        </p:txBody>
      </p:sp>
      <p:sp>
        <p:nvSpPr>
          <p:cNvPr id="8" name="TextBox 7">
            <a:extLst>
              <a:ext uri="{FF2B5EF4-FFF2-40B4-BE49-F238E27FC236}">
                <a16:creationId xmlns:a16="http://schemas.microsoft.com/office/drawing/2014/main" id="{4655A2CA-01B7-4254-8C37-46997BCA2FF6}"/>
              </a:ext>
            </a:extLst>
          </p:cNvPr>
          <p:cNvSpPr txBox="1"/>
          <p:nvPr/>
        </p:nvSpPr>
        <p:spPr>
          <a:xfrm>
            <a:off x="9343142" y="2851008"/>
            <a:ext cx="2206341" cy="2862322"/>
          </a:xfrm>
          <a:prstGeom prst="rect">
            <a:avLst/>
          </a:prstGeom>
          <a:noFill/>
        </p:spPr>
        <p:txBody>
          <a:bodyPr wrap="square" rtlCol="0">
            <a:spAutoFit/>
          </a:bodyPr>
          <a:lstStyle/>
          <a:p>
            <a:pPr algn="r"/>
            <a:r>
              <a:rPr lang="en-US">
                <a:latin typeface="Franklin Gothic Book" panose="020B0503020102020204" pitchFamily="34" charset="0"/>
              </a:rPr>
              <a:t>Air Quality</a:t>
            </a:r>
          </a:p>
          <a:p>
            <a:pPr algn="r"/>
            <a:r>
              <a:rPr lang="en-US">
                <a:latin typeface="Franklin Gothic Book" panose="020B0503020102020204" pitchFamily="34" charset="0"/>
              </a:rPr>
              <a:t>Cultural Resources</a:t>
            </a:r>
          </a:p>
          <a:p>
            <a:pPr algn="r"/>
            <a:r>
              <a:rPr lang="en-US">
                <a:latin typeface="Franklin Gothic Book" panose="020B0503020102020204" pitchFamily="34" charset="0"/>
              </a:rPr>
              <a:t>Wetlands</a:t>
            </a:r>
          </a:p>
          <a:p>
            <a:pPr algn="r"/>
            <a:r>
              <a:rPr lang="en-US">
                <a:latin typeface="Franklin Gothic Book" panose="020B0503020102020204" pitchFamily="34" charset="0"/>
              </a:rPr>
              <a:t>Parks</a:t>
            </a:r>
          </a:p>
          <a:p>
            <a:pPr algn="r"/>
            <a:r>
              <a:rPr lang="en-US">
                <a:latin typeface="Franklin Gothic Book" panose="020B0503020102020204" pitchFamily="34" charset="0"/>
              </a:rPr>
              <a:t>Historic Properties</a:t>
            </a:r>
          </a:p>
          <a:p>
            <a:pPr algn="r"/>
            <a:r>
              <a:rPr lang="en-US">
                <a:latin typeface="Franklin Gothic Book" panose="020B0503020102020204" pitchFamily="34" charset="0"/>
              </a:rPr>
              <a:t>Civil Rights</a:t>
            </a:r>
          </a:p>
          <a:p>
            <a:pPr algn="r"/>
            <a:r>
              <a:rPr lang="en-US">
                <a:latin typeface="Franklin Gothic Book" panose="020B0503020102020204" pitchFamily="34" charset="0"/>
              </a:rPr>
              <a:t>Federal Laws</a:t>
            </a:r>
          </a:p>
          <a:p>
            <a:pPr algn="r"/>
            <a:endParaRPr lang="en-US">
              <a:latin typeface="Franklin Gothic Book" panose="020B0503020102020204" pitchFamily="34" charset="0"/>
            </a:endParaRPr>
          </a:p>
          <a:p>
            <a:pPr algn="r"/>
            <a:endParaRPr lang="en-US">
              <a:latin typeface="Franklin Gothic Book" panose="020B0503020102020204" pitchFamily="34" charset="0"/>
            </a:endParaRPr>
          </a:p>
          <a:p>
            <a:pPr algn="r"/>
            <a:endParaRPr lang="en-US">
              <a:latin typeface="Franklin Gothic Book" panose="020B0503020102020204" pitchFamily="34" charset="0"/>
            </a:endParaRPr>
          </a:p>
        </p:txBody>
      </p:sp>
      <p:sp>
        <p:nvSpPr>
          <p:cNvPr id="10" name="Content Placeholder 2">
            <a:extLst>
              <a:ext uri="{FF2B5EF4-FFF2-40B4-BE49-F238E27FC236}">
                <a16:creationId xmlns:a16="http://schemas.microsoft.com/office/drawing/2014/main" id="{93D6571A-5968-4EE4-B55B-A53BDBEF6B57}"/>
              </a:ext>
            </a:extLst>
          </p:cNvPr>
          <p:cNvSpPr txBox="1">
            <a:spLocks/>
          </p:cNvSpPr>
          <p:nvPr/>
        </p:nvSpPr>
        <p:spPr>
          <a:xfrm>
            <a:off x="736713" y="1855311"/>
            <a:ext cx="5556318" cy="40784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373B5"/>
              </a:buClr>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373B5"/>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373B5"/>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373B5"/>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373B5"/>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Franklin Gothic Book" panose="020B0503020102020204" pitchFamily="34" charset="0"/>
              </a:rPr>
              <a:t>National Environmental Policy Act (NEPA) </a:t>
            </a:r>
            <a:br>
              <a:rPr lang="en-US">
                <a:latin typeface="Franklin Gothic Book" panose="020B0503020102020204" pitchFamily="34" charset="0"/>
              </a:rPr>
            </a:br>
            <a:endParaRPr lang="en-US">
              <a:latin typeface="Franklin Gothic Book" panose="020B0503020102020204" pitchFamily="34" charset="0"/>
            </a:endParaRPr>
          </a:p>
          <a:p>
            <a:r>
              <a:rPr lang="en-US">
                <a:latin typeface="Franklin Gothic Book" panose="020B0503020102020204" pitchFamily="34" charset="0"/>
              </a:rPr>
              <a:t>SR 9 and Northport Road</a:t>
            </a:r>
          </a:p>
          <a:p>
            <a:pPr lvl="1"/>
            <a:r>
              <a:rPr lang="en-US">
                <a:latin typeface="Franklin Gothic Book" panose="020B0503020102020204" pitchFamily="34" charset="0"/>
              </a:rPr>
              <a:t>Safety/Mobility</a:t>
            </a:r>
          </a:p>
          <a:p>
            <a:pPr lvl="1"/>
            <a:r>
              <a:rPr lang="en-US">
                <a:latin typeface="Franklin Gothic Book" panose="020B0503020102020204" pitchFamily="34" charset="0"/>
              </a:rPr>
              <a:t>Cultural Resources</a:t>
            </a:r>
          </a:p>
          <a:p>
            <a:pPr lvl="1"/>
            <a:r>
              <a:rPr lang="en-US">
                <a:latin typeface="Franklin Gothic Book" panose="020B0503020102020204" pitchFamily="34" charset="0"/>
              </a:rPr>
              <a:t>Historic Properties</a:t>
            </a:r>
          </a:p>
          <a:p>
            <a:pPr lvl="1"/>
            <a:r>
              <a:rPr lang="en-US">
                <a:latin typeface="Franklin Gothic Book" panose="020B0503020102020204" pitchFamily="34" charset="0"/>
              </a:rPr>
              <a:t>Property Impacts</a:t>
            </a:r>
          </a:p>
          <a:p>
            <a:pPr lvl="1"/>
            <a:r>
              <a:rPr lang="en-US">
                <a:latin typeface="Franklin Gothic Book" panose="020B0503020102020204" pitchFamily="34" charset="0"/>
              </a:rPr>
              <a:t>Community Impacts</a:t>
            </a:r>
          </a:p>
          <a:p>
            <a:endParaRPr lang="en-US">
              <a:latin typeface="Franklin Gothic Book" panose="020B0503020102020204" pitchFamily="34" charset="0"/>
            </a:endParaRPr>
          </a:p>
        </p:txBody>
      </p:sp>
      <p:sp>
        <p:nvSpPr>
          <p:cNvPr id="11" name="Content Placeholder 2">
            <a:extLst>
              <a:ext uri="{FF2B5EF4-FFF2-40B4-BE49-F238E27FC236}">
                <a16:creationId xmlns:a16="http://schemas.microsoft.com/office/drawing/2014/main" id="{486E61BB-9BAD-40FF-9C90-A7125C50C4CF}"/>
              </a:ext>
            </a:extLst>
          </p:cNvPr>
          <p:cNvSpPr txBox="1">
            <a:spLocks/>
          </p:cNvSpPr>
          <p:nvPr/>
        </p:nvSpPr>
        <p:spPr>
          <a:xfrm>
            <a:off x="838200" y="3429000"/>
            <a:ext cx="4959284" cy="33268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373B5"/>
              </a:buClr>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373B5"/>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373B5"/>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373B5"/>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373B5"/>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Franklin Gothic Book" panose="020B0503020102020204" pitchFamily="34" charset="0"/>
            </a:endParaRPr>
          </a:p>
        </p:txBody>
      </p:sp>
      <p:sp>
        <p:nvSpPr>
          <p:cNvPr id="9" name="TextBox 8">
            <a:extLst>
              <a:ext uri="{FF2B5EF4-FFF2-40B4-BE49-F238E27FC236}">
                <a16:creationId xmlns:a16="http://schemas.microsoft.com/office/drawing/2014/main" id="{DA3221E6-FE15-4772-AB46-8A2859AA2A86}"/>
              </a:ext>
            </a:extLst>
          </p:cNvPr>
          <p:cNvSpPr txBox="1"/>
          <p:nvPr/>
        </p:nvSpPr>
        <p:spPr>
          <a:xfrm>
            <a:off x="5797484" y="2858174"/>
            <a:ext cx="3281255" cy="1477328"/>
          </a:xfrm>
          <a:prstGeom prst="rect">
            <a:avLst/>
          </a:prstGeom>
          <a:noFill/>
        </p:spPr>
        <p:txBody>
          <a:bodyPr wrap="square" rtlCol="0">
            <a:spAutoFit/>
          </a:bodyPr>
          <a:lstStyle/>
          <a:p>
            <a:pPr algn="r"/>
            <a:r>
              <a:rPr lang="en-US">
                <a:latin typeface="Franklin Gothic Book" panose="020B0503020102020204" pitchFamily="34" charset="0"/>
              </a:rPr>
              <a:t>State and Local Laws</a:t>
            </a:r>
          </a:p>
          <a:p>
            <a:pPr algn="r"/>
            <a:r>
              <a:rPr lang="en-US">
                <a:latin typeface="Franklin Gothic Book" panose="020B0503020102020204" pitchFamily="34" charset="0"/>
              </a:rPr>
              <a:t>Safety</a:t>
            </a:r>
          </a:p>
          <a:p>
            <a:pPr algn="r"/>
            <a:r>
              <a:rPr lang="en-US">
                <a:latin typeface="Franklin Gothic Book" panose="020B0503020102020204" pitchFamily="34" charset="0"/>
              </a:rPr>
              <a:t>Environmental Justice</a:t>
            </a:r>
          </a:p>
          <a:p>
            <a:pPr algn="r"/>
            <a:r>
              <a:rPr lang="en-US">
                <a:latin typeface="Franklin Gothic Book" panose="020B0503020102020204" pitchFamily="34" charset="0"/>
              </a:rPr>
              <a:t>Protected and Endangered Species</a:t>
            </a:r>
          </a:p>
        </p:txBody>
      </p:sp>
      <p:pic>
        <p:nvPicPr>
          <p:cNvPr id="2" name="New Recording 6">
            <a:hlinkClick r:id="" action="ppaction://media"/>
            <a:extLst>
              <a:ext uri="{FF2B5EF4-FFF2-40B4-BE49-F238E27FC236}">
                <a16:creationId xmlns:a16="http://schemas.microsoft.com/office/drawing/2014/main" id="{F7842BD7-A4D0-4EE4-B910-827E794A077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606338" y="479425"/>
            <a:ext cx="487362" cy="487363"/>
          </a:xfrm>
          <a:prstGeom prst="rect">
            <a:avLst/>
          </a:prstGeom>
        </p:spPr>
      </p:pic>
    </p:spTree>
    <p:extLst>
      <p:ext uri="{BB962C8B-B14F-4D97-AF65-F5344CB8AC3E}">
        <p14:creationId xmlns:p14="http://schemas.microsoft.com/office/powerpoint/2010/main" val="3197549902"/>
      </p:ext>
    </p:extLst>
  </p:cSld>
  <p:clrMapOvr>
    <a:masterClrMapping/>
  </p:clrMapOvr>
  <mc:AlternateContent xmlns:mc="http://schemas.openxmlformats.org/markup-compatibility/2006" xmlns:p14="http://schemas.microsoft.com/office/powerpoint/2010/main">
    <mc:Choice Requires="p14">
      <p:transition spd="slow" p14:dur="2000" advTm="42459"/>
    </mc:Choice>
    <mc:Fallback xmlns="">
      <p:transition spd="slow" advTm="42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5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38548" objId="2"/>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98BFAF5-9875-41F3-B441-D1E49082DA89}"/>
              </a:ext>
            </a:extLst>
          </p:cNvPr>
          <p:cNvSpPr>
            <a:spLocks noGrp="1"/>
          </p:cNvSpPr>
          <p:nvPr>
            <p:ph idx="1"/>
          </p:nvPr>
        </p:nvSpPr>
        <p:spPr>
          <a:xfrm>
            <a:off x="570451" y="1375793"/>
            <a:ext cx="10855355" cy="4567807"/>
          </a:xfrm>
        </p:spPr>
        <p:txBody>
          <a:bodyPr>
            <a:normAutofit/>
          </a:bodyPr>
          <a:lstStyle/>
          <a:p>
            <a:r>
              <a:rPr lang="en-US" sz="2600" dirty="0">
                <a:latin typeface="Franklin Gothic Book" panose="020B0503020102020204" pitchFamily="34" charset="0"/>
              </a:rPr>
              <a:t>Categorical Exclusion Level 4</a:t>
            </a:r>
          </a:p>
          <a:p>
            <a:pPr lvl="1"/>
            <a:r>
              <a:rPr lang="en-US" sz="2200" dirty="0">
                <a:latin typeface="Franklin Gothic Book" panose="020B0503020102020204" pitchFamily="34" charset="0"/>
              </a:rPr>
              <a:t>Requires concurrence from the Federal Highway Administration</a:t>
            </a:r>
          </a:p>
          <a:p>
            <a:r>
              <a:rPr lang="en-US" sz="2600" dirty="0">
                <a:latin typeface="Franklin Gothic Book" panose="020B0503020102020204" pitchFamily="34" charset="0"/>
              </a:rPr>
              <a:t>Published Legal Notice</a:t>
            </a:r>
          </a:p>
          <a:p>
            <a:pPr lvl="1"/>
            <a:r>
              <a:rPr lang="en-US" sz="2200" dirty="0">
                <a:latin typeface="Franklin Gothic Book" panose="020B0503020102020204" pitchFamily="34" charset="0"/>
              </a:rPr>
              <a:t>The News Sun – September 2, 2021 and September 9, 2021</a:t>
            </a:r>
          </a:p>
          <a:p>
            <a:pPr lvl="1"/>
            <a:r>
              <a:rPr lang="en-US" sz="2200" dirty="0">
                <a:latin typeface="Franklin Gothic Book" panose="020B0503020102020204" pitchFamily="34" charset="0"/>
              </a:rPr>
              <a:t>Mailed to homeowners and stakeholders</a:t>
            </a:r>
          </a:p>
          <a:p>
            <a:pPr lvl="0"/>
            <a:r>
              <a:rPr lang="en-US" sz="2600" dirty="0">
                <a:latin typeface="Franklin Gothic Book" panose="020B0503020102020204" pitchFamily="34" charset="0"/>
              </a:rPr>
              <a:t>Available for viewing and comment.</a:t>
            </a:r>
          </a:p>
          <a:p>
            <a:pPr lvl="1"/>
            <a:r>
              <a:rPr lang="en-US" sz="2200" dirty="0">
                <a:latin typeface="Franklin Gothic Book" panose="020B0503020102020204" pitchFamily="34" charset="0"/>
              </a:rPr>
              <a:t>INDOT Fort Wayne District Website </a:t>
            </a:r>
          </a:p>
          <a:p>
            <a:pPr lvl="2"/>
            <a:r>
              <a:rPr lang="en-US" sz="1800" u="sng" dirty="0">
                <a:latin typeface="Franklin Gothic Book" panose="020B0503020102020204" pitchFamily="34" charset="0"/>
                <a:hlinkClick r:id="rId5"/>
              </a:rPr>
              <a:t>https://www.in.gov/indot/about-indot/central-office/welcome-to-the-fort-wayne-district/s.r.-9-and-northport-intersection-improvement-in-noble-county/</a:t>
            </a:r>
            <a:endParaRPr lang="en-US" sz="1800" dirty="0">
              <a:latin typeface="Franklin Gothic Book" panose="020B0503020102020204" pitchFamily="34" charset="0"/>
            </a:endParaRPr>
          </a:p>
          <a:p>
            <a:pPr lvl="1"/>
            <a:r>
              <a:rPr lang="en-US" sz="2200" dirty="0">
                <a:latin typeface="Franklin Gothic Book" panose="020B0503020102020204" pitchFamily="34" charset="0"/>
              </a:rPr>
              <a:t>INDOT Fort Wayne District Office</a:t>
            </a:r>
          </a:p>
          <a:p>
            <a:pPr lvl="1"/>
            <a:r>
              <a:rPr lang="en-US" sz="2200" dirty="0">
                <a:latin typeface="Franklin Gothic Book" panose="020B0503020102020204" pitchFamily="34" charset="0"/>
              </a:rPr>
              <a:t>Limberlost Branch Public Library</a:t>
            </a:r>
            <a:r>
              <a:rPr lang="en-US" sz="1900" dirty="0">
                <a:latin typeface="Franklin Gothic Book" panose="020B0503020102020204" pitchFamily="34" charset="0"/>
              </a:rPr>
              <a:t>, </a:t>
            </a:r>
            <a:r>
              <a:rPr lang="en-US" sz="2200" dirty="0">
                <a:latin typeface="Franklin Gothic Book" panose="020B0503020102020204" pitchFamily="34" charset="0"/>
              </a:rPr>
              <a:t>164 Kelly Street</a:t>
            </a:r>
            <a:r>
              <a:rPr lang="en-US" sz="1900" dirty="0">
                <a:latin typeface="Franklin Gothic Book" panose="020B0503020102020204" pitchFamily="34" charset="0"/>
              </a:rPr>
              <a:t>, </a:t>
            </a:r>
            <a:r>
              <a:rPr lang="en-US" sz="2200" dirty="0">
                <a:latin typeface="Franklin Gothic Book" panose="020B0503020102020204" pitchFamily="34" charset="0"/>
              </a:rPr>
              <a:t>Rome City, IN 46784</a:t>
            </a:r>
          </a:p>
          <a:p>
            <a:pPr lvl="1"/>
            <a:r>
              <a:rPr lang="en-US" sz="2200" dirty="0">
                <a:latin typeface="Franklin Gothic Book" panose="020B0503020102020204" pitchFamily="34" charset="0"/>
              </a:rPr>
              <a:t>Copy on display tonight</a:t>
            </a:r>
          </a:p>
          <a:p>
            <a:pPr marL="457200" lvl="1" indent="0">
              <a:buNone/>
            </a:pPr>
            <a:endParaRPr lang="en-US" dirty="0"/>
          </a:p>
        </p:txBody>
      </p:sp>
      <p:sp>
        <p:nvSpPr>
          <p:cNvPr id="3" name="Title 2">
            <a:extLst>
              <a:ext uri="{FF2B5EF4-FFF2-40B4-BE49-F238E27FC236}">
                <a16:creationId xmlns:a16="http://schemas.microsoft.com/office/drawing/2014/main" id="{BA1B1CA0-75FA-4785-BB18-EA34CF7F53AC}"/>
              </a:ext>
            </a:extLst>
          </p:cNvPr>
          <p:cNvSpPr>
            <a:spLocks noGrp="1"/>
          </p:cNvSpPr>
          <p:nvPr>
            <p:ph type="title"/>
          </p:nvPr>
        </p:nvSpPr>
        <p:spPr/>
        <p:txBody>
          <a:bodyPr>
            <a:normAutofit fontScale="90000"/>
          </a:bodyPr>
          <a:lstStyle/>
          <a:p>
            <a:r>
              <a:rPr lang="en-US">
                <a:latin typeface="Franklin Gothic Book" panose="020B0503020102020204" pitchFamily="34" charset="0"/>
              </a:rPr>
              <a:t>Environmental Document</a:t>
            </a:r>
          </a:p>
        </p:txBody>
      </p:sp>
      <p:pic>
        <p:nvPicPr>
          <p:cNvPr id="4" name="New Recording 7">
            <a:hlinkClick r:id="" action="ppaction://media"/>
            <a:extLst>
              <a:ext uri="{FF2B5EF4-FFF2-40B4-BE49-F238E27FC236}">
                <a16:creationId xmlns:a16="http://schemas.microsoft.com/office/drawing/2014/main" id="{E7D72D0A-0652-4558-A34C-FB828F7520A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642850" y="373063"/>
            <a:ext cx="487363" cy="487362"/>
          </a:xfrm>
          <a:prstGeom prst="rect">
            <a:avLst/>
          </a:prstGeom>
        </p:spPr>
      </p:pic>
    </p:spTree>
    <p:extLst>
      <p:ext uri="{BB962C8B-B14F-4D97-AF65-F5344CB8AC3E}">
        <p14:creationId xmlns:p14="http://schemas.microsoft.com/office/powerpoint/2010/main" val="2666103130"/>
      </p:ext>
    </p:extLst>
  </p:cSld>
  <p:clrMapOvr>
    <a:masterClrMapping/>
  </p:clrMapOvr>
  <mc:AlternateContent xmlns:mc="http://schemas.openxmlformats.org/markup-compatibility/2006" xmlns:p14="http://schemas.microsoft.com/office/powerpoint/2010/main">
    <mc:Choice Requires="p14">
      <p:transition spd="slow" p14:dur="2000" advTm="34471"/>
    </mc:Choice>
    <mc:Fallback xmlns="">
      <p:transition spd="slow" advTm="34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2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30285" objId="4"/>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ontent Placeholder 1">
            <a:extLst>
              <a:ext uri="{FF2B5EF4-FFF2-40B4-BE49-F238E27FC236}">
                <a16:creationId xmlns:a16="http://schemas.microsoft.com/office/drawing/2014/main" id="{23A2B6EA-26BE-49F0-B037-36BDCF0C7FC9}"/>
              </a:ext>
            </a:extLst>
          </p:cNvPr>
          <p:cNvGraphicFramePr>
            <a:graphicFrameLocks noGrp="1"/>
          </p:cNvGraphicFramePr>
          <p:nvPr>
            <p:ph idx="1"/>
            <p:extLst>
              <p:ext uri="{D42A27DB-BD31-4B8C-83A1-F6EECF244321}">
                <p14:modId xmlns:p14="http://schemas.microsoft.com/office/powerpoint/2010/main" val="2282444180"/>
              </p:ext>
            </p:extLst>
          </p:nvPr>
        </p:nvGraphicFramePr>
        <p:xfrm>
          <a:off x="481945" y="1563039"/>
          <a:ext cx="11228109" cy="439295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itle 2">
            <a:extLst>
              <a:ext uri="{FF2B5EF4-FFF2-40B4-BE49-F238E27FC236}">
                <a16:creationId xmlns:a16="http://schemas.microsoft.com/office/drawing/2014/main" id="{70064595-81B6-43AB-AEBF-905B047BC984}"/>
              </a:ext>
            </a:extLst>
          </p:cNvPr>
          <p:cNvSpPr>
            <a:spLocks noGrp="1"/>
          </p:cNvSpPr>
          <p:nvPr>
            <p:ph type="title"/>
          </p:nvPr>
        </p:nvSpPr>
        <p:spPr>
          <a:xfrm>
            <a:off x="754380" y="706641"/>
            <a:ext cx="10515600" cy="483961"/>
          </a:xfrm>
        </p:spPr>
        <p:txBody>
          <a:bodyPr>
            <a:normAutofit fontScale="90000"/>
          </a:bodyPr>
          <a:lstStyle/>
          <a:p>
            <a:r>
              <a:rPr lang="en-US">
                <a:latin typeface="Franklin Gothic Book" panose="020B0503020102020204" pitchFamily="34" charset="0"/>
              </a:rPr>
              <a:t>Project Purpose and Need</a:t>
            </a:r>
          </a:p>
        </p:txBody>
      </p:sp>
      <p:pic>
        <p:nvPicPr>
          <p:cNvPr id="2" name="New Recording 8">
            <a:hlinkClick r:id="" action="ppaction://media"/>
            <a:extLst>
              <a:ext uri="{FF2B5EF4-FFF2-40B4-BE49-F238E27FC236}">
                <a16:creationId xmlns:a16="http://schemas.microsoft.com/office/drawing/2014/main" id="{B9353409-2A77-49E6-BB2A-009758C2C26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776200" y="436563"/>
            <a:ext cx="487363" cy="487362"/>
          </a:xfrm>
          <a:prstGeom prst="rect">
            <a:avLst/>
          </a:prstGeom>
        </p:spPr>
      </p:pic>
    </p:spTree>
    <p:extLst>
      <p:ext uri="{BB962C8B-B14F-4D97-AF65-F5344CB8AC3E}">
        <p14:creationId xmlns:p14="http://schemas.microsoft.com/office/powerpoint/2010/main" val="591552594"/>
      </p:ext>
    </p:extLst>
  </p:cSld>
  <p:clrMapOvr>
    <a:masterClrMapping/>
  </p:clrMapOvr>
  <mc:AlternateContent xmlns:mc="http://schemas.openxmlformats.org/markup-compatibility/2006" xmlns:p14="http://schemas.microsoft.com/office/powerpoint/2010/main">
    <mc:Choice Requires="p14">
      <p:transition spd="slow" p14:dur="2000" advTm="66202"/>
    </mc:Choice>
    <mc:Fallback xmlns="">
      <p:transition spd="slow" advTm="66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3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62300" objId="2"/>
      </p14:showEvtLst>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24A934C25159B4E8D2429D790260C6E" ma:contentTypeVersion="11" ma:contentTypeDescription="Create a new document." ma:contentTypeScope="" ma:versionID="afeca5735dc58a826f2f6a3e48deaceb">
  <xsd:schema xmlns:xsd="http://www.w3.org/2001/XMLSchema" xmlns:xs="http://www.w3.org/2001/XMLSchema" xmlns:p="http://schemas.microsoft.com/office/2006/metadata/properties" xmlns:ns3="6175d614-2960-46bf-8405-3952030ad999" xmlns:ns4="0ffc9d9b-cc30-45c8-a4f0-80f6e077d4d3" targetNamespace="http://schemas.microsoft.com/office/2006/metadata/properties" ma:root="true" ma:fieldsID="59b355e195b810e3d5a0b0c8cb40b94d" ns3:_="" ns4:_="">
    <xsd:import namespace="6175d614-2960-46bf-8405-3952030ad999"/>
    <xsd:import namespace="0ffc9d9b-cc30-45c8-a4f0-80f6e077d4d3"/>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75d614-2960-46bf-8405-3952030ad9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ffc9d9b-cc30-45c8-a4f0-80f6e077d4d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A35D524-7968-4199-ABC6-2B5E34820BC8}">
  <ds:schemaRefs>
    <ds:schemaRef ds:uri="http://purl.org/dc/terms/"/>
    <ds:schemaRef ds:uri="http://schemas.openxmlformats.org/package/2006/metadata/core-properties"/>
    <ds:schemaRef ds:uri="0ffc9d9b-cc30-45c8-a4f0-80f6e077d4d3"/>
    <ds:schemaRef ds:uri="http://purl.org/dc/dcmitype/"/>
    <ds:schemaRef ds:uri="http://schemas.microsoft.com/office/infopath/2007/PartnerControls"/>
    <ds:schemaRef ds:uri="http://schemas.microsoft.com/office/2006/documentManagement/types"/>
    <ds:schemaRef ds:uri="http://schemas.microsoft.com/office/2006/metadata/properties"/>
    <ds:schemaRef ds:uri="6175d614-2960-46bf-8405-3952030ad999"/>
    <ds:schemaRef ds:uri="http://www.w3.org/XML/1998/namespace"/>
    <ds:schemaRef ds:uri="http://purl.org/dc/elements/1.1/"/>
  </ds:schemaRefs>
</ds:datastoreItem>
</file>

<file path=customXml/itemProps2.xml><?xml version="1.0" encoding="utf-8"?>
<ds:datastoreItem xmlns:ds="http://schemas.openxmlformats.org/officeDocument/2006/customXml" ds:itemID="{1682EE23-89C7-424C-BE0D-EC24525E8784}">
  <ds:schemaRefs>
    <ds:schemaRef ds:uri="http://schemas.microsoft.com/sharepoint/v3/contenttype/forms"/>
  </ds:schemaRefs>
</ds:datastoreItem>
</file>

<file path=customXml/itemProps3.xml><?xml version="1.0" encoding="utf-8"?>
<ds:datastoreItem xmlns:ds="http://schemas.openxmlformats.org/officeDocument/2006/customXml" ds:itemID="{0E43F07A-0B5A-4ABF-BEEB-9A512A690C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75d614-2960-46bf-8405-3952030ad999"/>
    <ds:schemaRef ds:uri="0ffc9d9b-cc30-45c8-a4f0-80f6e077d4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2437</TotalTime>
  <Words>2922</Words>
  <Application>Microsoft Office PowerPoint</Application>
  <PresentationFormat>Widescreen</PresentationFormat>
  <Paragraphs>245</Paragraphs>
  <Slides>17</Slides>
  <Notes>17</Notes>
  <HiddenSlides>0</HiddenSlides>
  <MMClips>16</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Arial Black</vt:lpstr>
      <vt:lpstr>Arial Narrow</vt:lpstr>
      <vt:lpstr>Calibri</vt:lpstr>
      <vt:lpstr>Calibri Light</vt:lpstr>
      <vt:lpstr>Franklin Gothic Book</vt:lpstr>
      <vt:lpstr>Wingdings</vt:lpstr>
      <vt:lpstr>Office Theme</vt:lpstr>
      <vt:lpstr>PowerPoint Presentation</vt:lpstr>
      <vt:lpstr>WELCOME TO THE PUBLIC HEARING MEETING</vt:lpstr>
      <vt:lpstr>PowerPoint Presentation</vt:lpstr>
      <vt:lpstr>Project Overview</vt:lpstr>
      <vt:lpstr>Project Team</vt:lpstr>
      <vt:lpstr>Project Development and Timeline</vt:lpstr>
      <vt:lpstr>Environmental Overview</vt:lpstr>
      <vt:lpstr>Environmental Document</vt:lpstr>
      <vt:lpstr>Project Purpose and Need</vt:lpstr>
      <vt:lpstr>Project Study Area</vt:lpstr>
      <vt:lpstr>Project Alternatives</vt:lpstr>
      <vt:lpstr>Staggered Intersection Alternative</vt:lpstr>
      <vt:lpstr>Roundabout Intersection Alternative</vt:lpstr>
      <vt:lpstr>Preferred Alternative</vt:lpstr>
      <vt:lpstr>Next Steps- Property Acquisition and Construction</vt:lpstr>
      <vt:lpstr>Addressing Comments</vt:lpstr>
      <vt:lpstr>Submit Public Comments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PUBLIC INFORMATION MEETING</dc:title>
  <dc:creator>Jeff Andrews</dc:creator>
  <cp:lastModifiedBy>Jeff Andrews</cp:lastModifiedBy>
  <cp:revision>58</cp:revision>
  <cp:lastPrinted>2021-08-27T17:28:13Z</cp:lastPrinted>
  <dcterms:created xsi:type="dcterms:W3CDTF">2020-12-22T20:49:40Z</dcterms:created>
  <dcterms:modified xsi:type="dcterms:W3CDTF">2021-09-16T12:02:45Z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0x010100624A934C25159B4E8D2429D790260C6E</vt:lpwstr>
  </property>
</Properties>
</file>