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</p:sldMasterIdLst>
  <p:notesMasterIdLst>
    <p:notesMasterId r:id="rId16"/>
  </p:notesMasterIdLst>
  <p:handoutMasterIdLst>
    <p:handoutMasterId r:id="rId17"/>
  </p:handoutMasterIdLst>
  <p:sldIdLst>
    <p:sldId id="806" r:id="rId5"/>
    <p:sldId id="802" r:id="rId6"/>
    <p:sldId id="825" r:id="rId7"/>
    <p:sldId id="809" r:id="rId8"/>
    <p:sldId id="810" r:id="rId9"/>
    <p:sldId id="826" r:id="rId10"/>
    <p:sldId id="811" r:id="rId11"/>
    <p:sldId id="813" r:id="rId12"/>
    <p:sldId id="814" r:id="rId13"/>
    <p:sldId id="815" r:id="rId14"/>
    <p:sldId id="82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6">
          <p15:clr>
            <a:srgbClr val="A4A3A4"/>
          </p15:clr>
        </p15:guide>
        <p15:guide id="2" orient="horz" pos="4320" userDrawn="1">
          <p15:clr>
            <a:srgbClr val="A4A3A4"/>
          </p15:clr>
        </p15:guide>
        <p15:guide id="3" orient="horz" pos="4102">
          <p15:clr>
            <a:srgbClr val="A4A3A4"/>
          </p15:clr>
        </p15:guide>
        <p15:guide id="4" orient="horz" pos="2671">
          <p15:clr>
            <a:srgbClr val="A4A3A4"/>
          </p15:clr>
        </p15:guide>
        <p15:guide id="5" pos="3672" userDrawn="1">
          <p15:clr>
            <a:srgbClr val="A4A3A4"/>
          </p15:clr>
        </p15:guide>
        <p15:guide id="6" pos="3726">
          <p15:clr>
            <a:srgbClr val="A4A3A4"/>
          </p15:clr>
        </p15:guide>
        <p15:guide id="7" pos="4656" userDrawn="1">
          <p15:clr>
            <a:srgbClr val="A4A3A4"/>
          </p15:clr>
        </p15:guide>
        <p15:guide id="8" pos="1187">
          <p15:clr>
            <a:srgbClr val="A4A3A4"/>
          </p15:clr>
        </p15:guide>
        <p15:guide id="9" pos="1752" userDrawn="1">
          <p15:clr>
            <a:srgbClr val="A4A3A4"/>
          </p15:clr>
        </p15:guide>
        <p15:guide id="10" pos="5322">
          <p15:clr>
            <a:srgbClr val="A4A3A4"/>
          </p15:clr>
        </p15:guide>
        <p15:guide id="11" pos="1521">
          <p15:clr>
            <a:srgbClr val="A4A3A4"/>
          </p15:clr>
        </p15:guide>
        <p15:guide id="12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Walker" initials="RW" lastIdx="1" clrIdx="0">
    <p:extLst>
      <p:ext uri="{19B8F6BF-5375-455C-9EA6-DF929625EA0E}">
        <p15:presenceInfo xmlns:p15="http://schemas.microsoft.com/office/powerpoint/2012/main" userId="S::R.Walker@gaiconsultants.com::65196219-5bbf-4ebd-8ea4-c148cab5b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DD1"/>
    <a:srgbClr val="003A5D"/>
    <a:srgbClr val="9B9B31"/>
    <a:srgbClr val="BFB800"/>
    <a:srgbClr val="7BAED4"/>
    <a:srgbClr val="D86018"/>
    <a:srgbClr val="8C6D34"/>
    <a:srgbClr val="644E25"/>
    <a:srgbClr val="F68D2E"/>
    <a:srgbClr val="DCC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3435" autoAdjust="0"/>
  </p:normalViewPr>
  <p:slideViewPr>
    <p:cSldViewPr snapToGrid="0">
      <p:cViewPr varScale="1">
        <p:scale>
          <a:sx n="98" d="100"/>
          <a:sy n="98" d="100"/>
        </p:scale>
        <p:origin x="1070" y="86"/>
      </p:cViewPr>
      <p:guideLst>
        <p:guide orient="horz" pos="1066"/>
        <p:guide orient="horz" pos="4320"/>
        <p:guide orient="horz" pos="4102"/>
        <p:guide orient="horz" pos="2671"/>
        <p:guide pos="3672"/>
        <p:guide pos="3726"/>
        <p:guide pos="4656"/>
        <p:guide pos="1187"/>
        <p:guide pos="1752"/>
        <p:guide pos="5322"/>
        <p:guide pos="1521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lan Ford" userId="4ffd8ca6-8b65-425c-9cef-23e70b1db229" providerId="ADAL" clId="{DA98A660-69F4-4606-996D-0FC0EE93518F}"/>
    <pc:docChg chg="delSld">
      <pc:chgData name="Harlan Ford" userId="4ffd8ca6-8b65-425c-9cef-23e70b1db229" providerId="ADAL" clId="{DA98A660-69F4-4606-996D-0FC0EE93518F}" dt="2020-08-10T18:38:23.261" v="10" actId="2696"/>
      <pc:docMkLst>
        <pc:docMk/>
      </pc:docMkLst>
      <pc:sldChg chg="del">
        <pc:chgData name="Harlan Ford" userId="4ffd8ca6-8b65-425c-9cef-23e70b1db229" providerId="ADAL" clId="{DA98A660-69F4-4606-996D-0FC0EE93518F}" dt="2020-08-10T18:38:23.261" v="10" actId="2696"/>
        <pc:sldMkLst>
          <pc:docMk/>
          <pc:sldMk cId="1147079287" sldId="753"/>
        </pc:sldMkLst>
      </pc:sldChg>
      <pc:sldChg chg="del">
        <pc:chgData name="Harlan Ford" userId="4ffd8ca6-8b65-425c-9cef-23e70b1db229" providerId="ADAL" clId="{DA98A660-69F4-4606-996D-0FC0EE93518F}" dt="2020-08-10T18:38:23.261" v="9" actId="2696"/>
        <pc:sldMkLst>
          <pc:docMk/>
          <pc:sldMk cId="109674824" sldId="793"/>
        </pc:sldMkLst>
      </pc:sldChg>
      <pc:sldChg chg="del">
        <pc:chgData name="Harlan Ford" userId="4ffd8ca6-8b65-425c-9cef-23e70b1db229" providerId="ADAL" clId="{DA98A660-69F4-4606-996D-0FC0EE93518F}" dt="2020-08-10T18:38:23.245" v="8" actId="2696"/>
        <pc:sldMkLst>
          <pc:docMk/>
          <pc:sldMk cId="1622607165" sldId="794"/>
        </pc:sldMkLst>
      </pc:sldChg>
      <pc:sldChg chg="del">
        <pc:chgData name="Harlan Ford" userId="4ffd8ca6-8b65-425c-9cef-23e70b1db229" providerId="ADAL" clId="{DA98A660-69F4-4606-996D-0FC0EE93518F}" dt="2020-08-10T18:38:23.245" v="6" actId="2696"/>
        <pc:sldMkLst>
          <pc:docMk/>
          <pc:sldMk cId="2812231058" sldId="796"/>
        </pc:sldMkLst>
      </pc:sldChg>
      <pc:sldChg chg="del">
        <pc:chgData name="Harlan Ford" userId="4ffd8ca6-8b65-425c-9cef-23e70b1db229" providerId="ADAL" clId="{DA98A660-69F4-4606-996D-0FC0EE93518F}" dt="2020-08-10T18:38:23.229" v="5" actId="2696"/>
        <pc:sldMkLst>
          <pc:docMk/>
          <pc:sldMk cId="861761910" sldId="797"/>
        </pc:sldMkLst>
      </pc:sldChg>
      <pc:sldChg chg="del">
        <pc:chgData name="Harlan Ford" userId="4ffd8ca6-8b65-425c-9cef-23e70b1db229" providerId="ADAL" clId="{DA98A660-69F4-4606-996D-0FC0EE93518F}" dt="2020-08-10T18:38:23.245" v="7" actId="2696"/>
        <pc:sldMkLst>
          <pc:docMk/>
          <pc:sldMk cId="3649860476" sldId="798"/>
        </pc:sldMkLst>
      </pc:sldChg>
      <pc:sldChg chg="del">
        <pc:chgData name="Harlan Ford" userId="4ffd8ca6-8b65-425c-9cef-23e70b1db229" providerId="ADAL" clId="{DA98A660-69F4-4606-996D-0FC0EE93518F}" dt="2020-08-10T18:38:23.214" v="4" actId="2696"/>
        <pc:sldMkLst>
          <pc:docMk/>
          <pc:sldMk cId="2892313611" sldId="799"/>
        </pc:sldMkLst>
      </pc:sldChg>
      <pc:sldChg chg="del">
        <pc:chgData name="Harlan Ford" userId="4ffd8ca6-8b65-425c-9cef-23e70b1db229" providerId="ADAL" clId="{DA98A660-69F4-4606-996D-0FC0EE93518F}" dt="2020-08-10T18:38:23.214" v="3" actId="2696"/>
        <pc:sldMkLst>
          <pc:docMk/>
          <pc:sldMk cId="2697848152" sldId="800"/>
        </pc:sldMkLst>
      </pc:sldChg>
      <pc:sldChg chg="del">
        <pc:chgData name="Harlan Ford" userId="4ffd8ca6-8b65-425c-9cef-23e70b1db229" providerId="ADAL" clId="{DA98A660-69F4-4606-996D-0FC0EE93518F}" dt="2020-08-10T18:38:23.214" v="2" actId="2696"/>
        <pc:sldMkLst>
          <pc:docMk/>
          <pc:sldMk cId="844994424" sldId="801"/>
        </pc:sldMkLst>
      </pc:sldChg>
      <pc:sldChg chg="del">
        <pc:chgData name="Harlan Ford" userId="4ffd8ca6-8b65-425c-9cef-23e70b1db229" providerId="ADAL" clId="{DA98A660-69F4-4606-996D-0FC0EE93518F}" dt="2020-08-10T18:38:23.201" v="1" actId="2696"/>
        <pc:sldMkLst>
          <pc:docMk/>
          <pc:sldMk cId="3483026503" sldId="804"/>
        </pc:sldMkLst>
      </pc:sldChg>
      <pc:sldChg chg="del">
        <pc:chgData name="Harlan Ford" userId="4ffd8ca6-8b65-425c-9cef-23e70b1db229" providerId="ADAL" clId="{DA98A660-69F4-4606-996D-0FC0EE93518F}" dt="2020-08-10T18:38:23.201" v="0" actId="2696"/>
        <pc:sldMkLst>
          <pc:docMk/>
          <pc:sldMk cId="3632343346" sldId="8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8C25A-FD4C-47F7-8552-95743ACFA912}" type="datetimeFigureOut">
              <a:rPr lang="en-US" smtClean="0"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9075B-F462-436F-8849-A808E1BA5A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7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5A4EB-F3E5-47E7-8FE6-A669362981F8}" type="datetimeFigureOut">
              <a:rPr lang="en-US" smtClean="0"/>
              <a:t>8/10/2020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791E9-079C-46D6-A11C-E60C175233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5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4F150-7FCA-471D-B519-1BDFEA4F4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58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91E9-079C-46D6-A11C-E60C175233C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3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91E9-079C-46D6-A11C-E60C175233C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5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91E9-079C-46D6-A11C-E60C175233C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8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- Image /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2601"/>
            <a:ext cx="7534274" cy="10315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463" y="2204581"/>
            <a:ext cx="5683337" cy="3887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337" y="6401694"/>
            <a:ext cx="806694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1267890"/>
            <a:ext cx="7534274" cy="369523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137" y="487681"/>
            <a:ext cx="7540538" cy="10315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137" y="1932167"/>
            <a:ext cx="7540538" cy="41598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8137" y="1272971"/>
            <a:ext cx="7534277" cy="369523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108B-ED91-475E-BC77-13051DF805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72421" y="6381716"/>
            <a:ext cx="8069993" cy="288535"/>
          </a:xfrm>
        </p:spPr>
        <p:txBody>
          <a:bodyPr/>
          <a:lstStyle/>
          <a:p>
            <a:r>
              <a:rPr lang="en-US"/>
              <a:t>[ </a:t>
            </a:r>
            <a:fld id="{91257569-729A-4A3A-85ED-71D804623E8E}" type="slidenum">
              <a:rPr lang="en-US" smtClean="0"/>
              <a:pPr/>
              <a:t>‹#›</a:t>
            </a:fld>
            <a:r>
              <a:rPr lang="en-US"/>
              <a:t>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7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874" y="479428"/>
            <a:ext cx="7527929" cy="1062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8" y="2212933"/>
            <a:ext cx="3657600" cy="39132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2212933"/>
            <a:ext cx="3657600" cy="39132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1874" y="1289671"/>
            <a:ext cx="7540540" cy="369523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39919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137" y="469902"/>
            <a:ext cx="7540538" cy="1062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8138" y="1272971"/>
            <a:ext cx="7534275" cy="36952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09782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5918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1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57201"/>
            <a:ext cx="7308937" cy="9604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26927" y="1676400"/>
            <a:ext cx="7296411" cy="4953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517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87681"/>
            <a:ext cx="7212965" cy="10315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674" y="2212932"/>
            <a:ext cx="5702126" cy="3879112"/>
          </a:xfrm>
        </p:spPr>
        <p:txBody>
          <a:bodyPr/>
          <a:lstStyle>
            <a:lvl1pPr>
              <a:buClr>
                <a:srgbClr val="9B9B31"/>
              </a:buClr>
              <a:defRPr/>
            </a:lvl1pPr>
            <a:lvl2pPr>
              <a:buClr>
                <a:srgbClr val="003A5D"/>
              </a:buClr>
              <a:defRPr/>
            </a:lvl2pPr>
            <a:lvl3pPr>
              <a:buClr>
                <a:srgbClr val="003A5D"/>
              </a:buClr>
              <a:defRPr/>
            </a:lvl3pPr>
            <a:lvl4pPr>
              <a:buClr>
                <a:srgbClr val="003A5D"/>
              </a:buClr>
              <a:defRPr/>
            </a:lvl4pPr>
            <a:lvl5pPr>
              <a:buClr>
                <a:srgbClr val="9B9B3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/>
          <a:lstStyle/>
          <a:p>
            <a:fld id="{91257569-729A-4A3A-85ED-71D804623E8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1271665"/>
            <a:ext cx="7188288" cy="36952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rgbClr val="003A5D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93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9463" y="2204581"/>
            <a:ext cx="5434274" cy="389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482601"/>
            <a:ext cx="7259814" cy="1062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335" y="6418396"/>
            <a:ext cx="8069993" cy="288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3A5D"/>
                </a:solidFill>
              </a:defRPr>
            </a:lvl1pPr>
          </a:lstStyle>
          <a:p>
            <a:r>
              <a:rPr lang="en-US" dirty="0"/>
              <a:t>[ </a:t>
            </a:r>
            <a:fld id="{91257569-729A-4A3A-85ED-71D804623E8E}" type="slidenum">
              <a:rPr lang="en-US" smtClean="0"/>
              <a:pPr/>
              <a:t>‹#›</a:t>
            </a:fld>
            <a:r>
              <a:rPr lang="en-US" dirty="0"/>
              <a:t> ]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9335" y="6407725"/>
            <a:ext cx="8069993" cy="0"/>
          </a:xfrm>
          <a:prstGeom prst="line">
            <a:avLst/>
          </a:prstGeom>
          <a:ln>
            <a:solidFill>
              <a:srgbClr val="003A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293938" y="6395389"/>
            <a:ext cx="2804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44E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rgbClr val="003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©2018 GAI CONSULTANTS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998916" y="6414466"/>
            <a:ext cx="25336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kern="1200" baseline="0" dirty="0">
                <a:solidFill>
                  <a:srgbClr val="003A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transforming</a:t>
            </a:r>
            <a:r>
              <a:rPr lang="en-US" sz="800" b="0" dirty="0">
                <a:solidFill>
                  <a:srgbClr val="003A5D"/>
                </a:solidFill>
              </a:rPr>
              <a:t> </a:t>
            </a:r>
            <a:r>
              <a:rPr lang="en-US" sz="800" b="0" kern="1200" baseline="0" dirty="0">
                <a:solidFill>
                  <a:srgbClr val="003A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ideas into reality</a:t>
            </a:r>
            <a:r>
              <a:rPr lang="en-US" sz="800" b="0" kern="1200" baseline="-25000" dirty="0">
                <a:solidFill>
                  <a:srgbClr val="003A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2859" y="0"/>
            <a:ext cx="281141" cy="6858000"/>
            <a:chOff x="8862859" y="0"/>
            <a:chExt cx="281141" cy="51435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894082" y="0"/>
              <a:ext cx="249918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862859" y="0"/>
              <a:ext cx="27432" cy="5143500"/>
            </a:xfrm>
            <a:prstGeom prst="rect">
              <a:avLst/>
            </a:prstGeom>
            <a:solidFill>
              <a:srgbClr val="003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Isosceles Triangle 17"/>
          <p:cNvSpPr/>
          <p:nvPr userDrawn="1"/>
        </p:nvSpPr>
        <p:spPr>
          <a:xfrm rot="16200000">
            <a:off x="8675909" y="888792"/>
            <a:ext cx="260928" cy="112971"/>
          </a:xfrm>
          <a:prstGeom prst="triangle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B9B3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889786" y="6265"/>
            <a:ext cx="0" cy="51434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5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644E2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Tx/>
        <a:buBlip>
          <a:blip r:embed="rId10"/>
        </a:buBlip>
        <a:defRPr sz="24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 typeface="Wingdings" panose="05000000000000000000" pitchFamily="2" charset="2"/>
        <a:buChar char="§"/>
        <a:defRPr sz="20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 typeface="Symbol" panose="05050102010706020507" pitchFamily="18" charset="2"/>
        <a:buChar char=""/>
        <a:defRPr sz="18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 typeface="Wingdings" panose="05000000000000000000" pitchFamily="2" charset="2"/>
        <a:buChar char="§"/>
        <a:defRPr sz="1600" kern="1200">
          <a:solidFill>
            <a:srgbClr val="644E2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Clr>
          <a:srgbClr val="003A5D"/>
        </a:buClr>
        <a:buSzPct val="100000"/>
        <a:buFontTx/>
        <a:buBlip>
          <a:blip r:embed="rId10"/>
        </a:buBlip>
        <a:defRPr lang="en-US" sz="900" kern="1200" baseline="0" dirty="0">
          <a:solidFill>
            <a:srgbClr val="644E2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hyperlink" Target="mailto:h.ford@gaiconsultant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A07E9BF-1EEA-41D8-8995-F9F0324EC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95" y="3176023"/>
            <a:ext cx="2315066" cy="1779838"/>
          </a:xfrm>
          <a:prstGeom prst="rect">
            <a:avLst/>
          </a:prstGeom>
        </p:spPr>
      </p:pic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2779059" y="487680"/>
            <a:ext cx="5669616" cy="123197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Terrestrial Habitat and Endangered Species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0961" y="1845892"/>
            <a:ext cx="4087713" cy="4429402"/>
          </a:xfrm>
        </p:spPr>
        <p:txBody>
          <a:bodyPr>
            <a:normAutofit/>
          </a:bodyPr>
          <a:lstStyle/>
          <a:p>
            <a:r>
              <a:rPr lang="en-US" sz="1600" dirty="0"/>
              <a:t>Project Area Land Use</a:t>
            </a:r>
          </a:p>
          <a:p>
            <a:pPr lvl="1"/>
            <a:r>
              <a:rPr lang="en-US" sz="1200" dirty="0"/>
              <a:t>Riparian Forest</a:t>
            </a:r>
          </a:p>
          <a:p>
            <a:pPr lvl="1"/>
            <a:r>
              <a:rPr lang="en-US" sz="1200" dirty="0"/>
              <a:t>Agricultural </a:t>
            </a:r>
          </a:p>
          <a:p>
            <a:r>
              <a:rPr lang="en-US" sz="1600" dirty="0"/>
              <a:t>IDNR Natural Heritage Database</a:t>
            </a:r>
          </a:p>
          <a:p>
            <a:pPr lvl="1"/>
            <a:r>
              <a:rPr lang="en-US" sz="1200" dirty="0"/>
              <a:t>State Species of Special Concern in Area:</a:t>
            </a:r>
          </a:p>
          <a:p>
            <a:pPr lvl="2"/>
            <a:r>
              <a:rPr lang="en-US" sz="1000" dirty="0"/>
              <a:t>Kidney Shell Mussel (</a:t>
            </a:r>
            <a:r>
              <a:rPr lang="en-US" sz="1000" i="1" dirty="0" err="1"/>
              <a:t>Ptychobranchus</a:t>
            </a:r>
            <a:r>
              <a:rPr lang="en-US" sz="1000" i="1" dirty="0"/>
              <a:t> </a:t>
            </a:r>
            <a:r>
              <a:rPr lang="en-US" sz="1000" i="1" dirty="0" err="1"/>
              <a:t>fasciolaris</a:t>
            </a:r>
            <a:r>
              <a:rPr lang="en-US" sz="1000" dirty="0"/>
              <a:t>)</a:t>
            </a:r>
          </a:p>
          <a:p>
            <a:pPr lvl="1"/>
            <a:r>
              <a:rPr lang="en-US" sz="1200" dirty="0"/>
              <a:t>No impacts expected to State Species of Special Concern</a:t>
            </a:r>
          </a:p>
          <a:p>
            <a:r>
              <a:rPr lang="en-US" sz="1600" dirty="0"/>
              <a:t>USFWS</a:t>
            </a:r>
          </a:p>
          <a:p>
            <a:pPr lvl="1"/>
            <a:r>
              <a:rPr lang="en-US" sz="1200" dirty="0"/>
              <a:t>2013 Interim Policy</a:t>
            </a:r>
          </a:p>
          <a:p>
            <a:pPr lvl="2"/>
            <a:r>
              <a:rPr lang="en-US" sz="1000" dirty="0"/>
              <a:t>Potential for impacts assumed to be minimal</a:t>
            </a:r>
          </a:p>
          <a:p>
            <a:pPr lvl="1"/>
            <a:r>
              <a:rPr lang="en-US" sz="1200" dirty="0"/>
              <a:t>Range-Wide Programmatic Informal Consultation for the Indiana Bat and Northern Long Eared Bat</a:t>
            </a:r>
          </a:p>
          <a:p>
            <a:pPr lvl="2"/>
            <a:r>
              <a:rPr lang="en-US" sz="1000" dirty="0"/>
              <a:t>“Not Likely to Adversely Affect”</a:t>
            </a:r>
          </a:p>
          <a:p>
            <a:pPr lvl="2"/>
            <a:r>
              <a:rPr lang="en-US" sz="1000" dirty="0"/>
              <a:t>Avoidance, Minimization, &amp; Mitigation Measures to be implemented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369335" y="6405695"/>
            <a:ext cx="8087244" cy="288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rgbClr val="644E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 </a:t>
            </a:r>
            <a:fld id="{91257569-729A-4A3A-85ED-71D804623E8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4E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8D63E-91BC-47F6-B78E-2237F6C97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4" y="4409525"/>
            <a:ext cx="2145099" cy="1876467"/>
          </a:xfrm>
          <a:prstGeom prst="rect">
            <a:avLst/>
          </a:prstGeom>
        </p:spPr>
      </p:pic>
      <p:pic>
        <p:nvPicPr>
          <p:cNvPr id="5" name="Picture 4" descr="A picture containing animal, shellfish, table, cake&#10;&#10;Description automatically generated">
            <a:extLst>
              <a:ext uri="{FF2B5EF4-FFF2-40B4-BE49-F238E27FC236}">
                <a16:creationId xmlns:a16="http://schemas.microsoft.com/office/drawing/2014/main" id="{B21A9A22-7B03-4A24-B2ED-2EB7C32827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4" y="1692275"/>
            <a:ext cx="2627055" cy="173672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01ADFF0-7B40-48F4-A6AF-0495C5B93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74"/>
    </mc:Choice>
    <mc:Fallback xmlns="">
      <p:transition spd="slow" advTm="10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3001-1C70-4392-80D3-2EDB3AC1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1050A-C9AE-41F8-9B8A-C46D7AF3F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anticipated schedule is…</a:t>
            </a:r>
          </a:p>
          <a:p>
            <a:pPr lvl="1"/>
            <a:r>
              <a:rPr lang="en-US" dirty="0"/>
              <a:t>Public Hearing – September 04, 2020</a:t>
            </a:r>
          </a:p>
          <a:p>
            <a:pPr lvl="1"/>
            <a:r>
              <a:rPr lang="en-US" dirty="0"/>
              <a:t>Environmental Document Completion – October 2020</a:t>
            </a:r>
          </a:p>
          <a:p>
            <a:pPr lvl="1"/>
            <a:r>
              <a:rPr lang="en-US" dirty="0"/>
              <a:t>Completion of the Design Phase – December 2020</a:t>
            </a:r>
          </a:p>
          <a:p>
            <a:pPr lvl="1"/>
            <a:r>
              <a:rPr lang="en-US" dirty="0"/>
              <a:t>Project Letting – March 10, 2021</a:t>
            </a:r>
          </a:p>
          <a:p>
            <a:pPr lvl="1"/>
            <a:r>
              <a:rPr lang="en-US" dirty="0"/>
              <a:t>Construction to Begin – Summer 2021</a:t>
            </a:r>
          </a:p>
          <a:p>
            <a:pPr lvl="1"/>
            <a:r>
              <a:rPr lang="en-US" dirty="0"/>
              <a:t>Note – Construction completed by Spring 2022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F61E2-7B45-46D7-9A6B-8902B9C3AD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0532A-B6A3-4A64-AE7F-3DCE04630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4CB812-8421-4F65-AD9C-8C7A3A6BA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40"/>
    </mc:Choice>
    <mc:Fallback xmlns="">
      <p:transition spd="slow" advTm="4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797F-B4EF-43DE-B047-018F185E6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37" y="487681"/>
            <a:ext cx="7540538" cy="1031558"/>
          </a:xfrm>
        </p:spPr>
        <p:txBody>
          <a:bodyPr/>
          <a:lstStyle/>
          <a:p>
            <a:r>
              <a:rPr lang="en-US" dirty="0"/>
              <a:t>Public Comment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F42D-ECC9-45F3-AC6F-7FFB58307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Mail to Harlan Ford at GAI Consultants, Inc., 201 N. Illinois Street, Suite 1700, Indianapolis, IN 46204</a:t>
            </a:r>
          </a:p>
          <a:p>
            <a:r>
              <a:rPr lang="en-US" dirty="0"/>
              <a:t>Fax to: 317-570-6810</a:t>
            </a:r>
          </a:p>
          <a:p>
            <a:r>
              <a:rPr lang="en-US" dirty="0"/>
              <a:t>Email to </a:t>
            </a:r>
            <a:r>
              <a:rPr lang="en-US" dirty="0">
                <a:hlinkClick r:id="rId4"/>
              </a:rPr>
              <a:t>h.ford@gaiconsultants.com</a:t>
            </a:r>
            <a:endParaRPr lang="en-US" dirty="0"/>
          </a:p>
          <a:p>
            <a:r>
              <a:rPr lang="en-US" dirty="0"/>
              <a:t>Please ensure that comments are postmarked no later than </a:t>
            </a:r>
            <a:r>
              <a:rPr lang="en-US" b="1" dirty="0"/>
              <a:t>September 19, 2020</a:t>
            </a:r>
          </a:p>
          <a:p>
            <a:r>
              <a:rPr lang="en-US" dirty="0"/>
              <a:t>All comments will be reviewed, evaluated, and given due consideration during the decision-making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467A1-EFFC-43D5-A2F3-400E79EBF9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B149E-348E-446F-951F-AB2BC8E76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A6F1D2-5A8E-449B-B521-D0205ABA2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6"/>
    </mc:Choice>
    <mc:Fallback xmlns="">
      <p:transition spd="slow" advTm="4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0547-6EFF-4291-8C80-1AEFBCC1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Cultural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CAF66-29C4-4BCB-84C8-2CDBE9CF7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Archaeological</a:t>
            </a:r>
          </a:p>
          <a:p>
            <a:pPr lvl="1"/>
            <a:r>
              <a:rPr lang="en-US" dirty="0"/>
              <a:t>Records Check and Phase </a:t>
            </a:r>
            <a:r>
              <a:rPr lang="en-US" dirty="0" err="1"/>
              <a:t>Ia</a:t>
            </a:r>
            <a:r>
              <a:rPr lang="en-US" dirty="0"/>
              <a:t> Field Reconnaissance</a:t>
            </a:r>
          </a:p>
          <a:p>
            <a:pPr lvl="1"/>
            <a:r>
              <a:rPr lang="en-US" dirty="0"/>
              <a:t>No Archaeological deposits in project area</a:t>
            </a:r>
          </a:p>
          <a:p>
            <a:r>
              <a:rPr lang="en-US" dirty="0"/>
              <a:t>Historic Properties</a:t>
            </a:r>
          </a:p>
          <a:p>
            <a:pPr lvl="1"/>
            <a:r>
              <a:rPr lang="en-US" dirty="0"/>
              <a:t>Two resources 50 years or older within the Area of Potential Effects (APE)</a:t>
            </a:r>
          </a:p>
          <a:p>
            <a:pPr lvl="2"/>
            <a:r>
              <a:rPr lang="en-US" dirty="0"/>
              <a:t>Bridge No. (421)39-12-01792B, which is the focus of this project</a:t>
            </a:r>
          </a:p>
          <a:p>
            <a:pPr lvl="2"/>
            <a:r>
              <a:rPr lang="en-US" dirty="0"/>
              <a:t>St. Luke Church and Cemetery</a:t>
            </a:r>
          </a:p>
          <a:p>
            <a:r>
              <a:rPr lang="en-US" dirty="0"/>
              <a:t>Historic Bridge Programmatic Agreement</a:t>
            </a:r>
          </a:p>
          <a:p>
            <a:pPr lvl="1"/>
            <a:r>
              <a:rPr lang="en-US" dirty="0"/>
              <a:t>Alternatives Analysis:</a:t>
            </a:r>
          </a:p>
          <a:p>
            <a:pPr lvl="2"/>
            <a:r>
              <a:rPr lang="en-US" dirty="0"/>
              <a:t>Feasible and Prudent Alternative</a:t>
            </a:r>
          </a:p>
          <a:p>
            <a:pPr lvl="2"/>
            <a:r>
              <a:rPr lang="en-US" dirty="0"/>
              <a:t>Secretary of Interior’s Standards for Rehabilitation</a:t>
            </a:r>
          </a:p>
          <a:p>
            <a:r>
              <a:rPr lang="en-US" dirty="0"/>
              <a:t>Effect Finding:</a:t>
            </a:r>
          </a:p>
          <a:p>
            <a:pPr lvl="1"/>
            <a:r>
              <a:rPr lang="en-US" dirty="0"/>
              <a:t>“No Adverse Effect” published November 14, 2019 in </a:t>
            </a:r>
            <a:r>
              <a:rPr lang="en-US" i="1" dirty="0"/>
              <a:t>The Times</a:t>
            </a:r>
          </a:p>
          <a:p>
            <a:pPr lvl="1"/>
            <a:r>
              <a:rPr lang="en-US" dirty="0"/>
              <a:t>State Historic Preservation Officer concurred with Finding on December 09,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371C3-8993-4BCB-A5EB-A888329448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0F7A1-69F6-4DBB-810E-EE3B35844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B87B81-C62B-48BD-9A97-D4E3F902E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12"/>
    </mc:Choice>
    <mc:Fallback xmlns="">
      <p:transition spd="slow" advTm="12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0547-6EFF-4291-8C80-1AEFBCC1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Section 4(f)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CAF66-29C4-4BCB-84C8-2CDBE9CF7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 Properties: </a:t>
            </a:r>
          </a:p>
          <a:p>
            <a:pPr lvl="1"/>
            <a:r>
              <a:rPr lang="en-US" dirty="0"/>
              <a:t>Bridge No. (421)39-12-01792B</a:t>
            </a:r>
          </a:p>
          <a:p>
            <a:pPr lvl="2"/>
            <a:r>
              <a:rPr lang="en-US" dirty="0"/>
              <a:t>Programmatic Use Determination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Will not impair the historic integrity of the bridge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Currently used for transportation purposes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/>
              <a:t>No Section 4(f) conversion will take place</a:t>
            </a:r>
          </a:p>
          <a:p>
            <a:pPr lvl="1"/>
            <a:r>
              <a:rPr lang="en-US" dirty="0"/>
              <a:t>St. Luke Church and Cemetery </a:t>
            </a:r>
          </a:p>
          <a:p>
            <a:pPr lvl="2"/>
            <a:r>
              <a:rPr lang="en-US" dirty="0"/>
              <a:t>Will not convert property to a transportation use</a:t>
            </a:r>
          </a:p>
          <a:p>
            <a:pPr lvl="2"/>
            <a:r>
              <a:rPr lang="en-US" dirty="0"/>
              <a:t>Section 106 finding of “No Adverse Effect” </a:t>
            </a:r>
          </a:p>
          <a:p>
            <a:pPr lvl="2"/>
            <a:r>
              <a:rPr lang="en-US" dirty="0"/>
              <a:t>No Section 4(f) analysis required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dirty="0">
              <a:highlight>
                <a:srgbClr val="FFFF00"/>
              </a:highlight>
            </a:endParaRP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371C3-8993-4BCB-A5EB-A888329448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0F7A1-69F6-4DBB-810E-EE3B35844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793A2A3-4261-4B02-958D-45E32239E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3"/>
    </mc:Choice>
    <mc:Fallback xmlns="">
      <p:transition spd="slow" advTm="8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560B-ADBB-436D-9D8E-D366D1E9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AA45E-8B8F-4D81-8327-1B260CE0F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Need:</a:t>
            </a:r>
          </a:p>
          <a:p>
            <a:pPr lvl="1"/>
            <a:r>
              <a:rPr lang="en-US" dirty="0"/>
              <a:t>Advanced deterioration of structure</a:t>
            </a:r>
          </a:p>
          <a:p>
            <a:pPr lvl="1"/>
            <a:r>
              <a:rPr lang="en-US" dirty="0"/>
              <a:t>Sufficiency Rating of 46.7 out of 100</a:t>
            </a:r>
          </a:p>
          <a:p>
            <a:pPr lvl="1"/>
            <a:r>
              <a:rPr lang="en-US" dirty="0"/>
              <a:t>Current deficiencies</a:t>
            </a:r>
          </a:p>
          <a:p>
            <a:pPr lvl="2"/>
            <a:r>
              <a:rPr lang="en-US" dirty="0"/>
              <a:t>Bridge Deck: Exhibiting sings of spalling, transverse and longitudinal cracking, and efflorescence</a:t>
            </a:r>
          </a:p>
          <a:p>
            <a:pPr lvl="2"/>
            <a:r>
              <a:rPr lang="en-US" dirty="0"/>
              <a:t>Superstructure: Minor section loss, spalling with exposed rebar, and longitudinal cracking with efflorescence. Metal trusses have widespread rust with severe rusting and section loss at four corner connections</a:t>
            </a:r>
          </a:p>
          <a:p>
            <a:pPr lvl="2"/>
            <a:r>
              <a:rPr lang="en-US" dirty="0"/>
              <a:t>Substructure: Minor section loss, interior piers are exhibiting sings of cracking and have exposed rebar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Correct the listed deficiencies of the structure</a:t>
            </a:r>
          </a:p>
          <a:p>
            <a:pPr lvl="1"/>
            <a:r>
              <a:rPr lang="en-US" dirty="0"/>
              <a:t>Provide continued safe vehicular crossing over South Fork Wildcat Creek</a:t>
            </a:r>
          </a:p>
          <a:p>
            <a:pPr lvl="1"/>
            <a:r>
              <a:rPr lang="en-US" dirty="0"/>
              <a:t>Increase the service life of the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6BB0B-2CEA-42EE-ACC9-6E5094E600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47E3C4-861F-416C-B631-5085CC6649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22530C-C24F-4D44-A590-99C94E999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9"/>
    </mc:Choice>
    <mc:Fallback xmlns="">
      <p:transition spd="slow" advTm="6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D7A1-5138-48A3-8995-8D94F0A8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533B4-8F08-476B-AA82-DDE0BB136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Nothing</a:t>
            </a:r>
          </a:p>
          <a:p>
            <a:pPr lvl="1"/>
            <a:r>
              <a:rPr lang="en-US" dirty="0"/>
              <a:t>No expenditure of capital funds – utilize existing facility</a:t>
            </a:r>
          </a:p>
          <a:p>
            <a:pPr lvl="1"/>
            <a:r>
              <a:rPr lang="en-US" dirty="0"/>
              <a:t>Result in road closure</a:t>
            </a:r>
          </a:p>
          <a:p>
            <a:pPr lvl="1"/>
            <a:r>
              <a:rPr lang="en-US" dirty="0"/>
              <a:t>Does not </a:t>
            </a:r>
            <a:r>
              <a:rPr lang="en-US"/>
              <a:t>meet Purpose and Need </a:t>
            </a:r>
            <a:r>
              <a:rPr lang="en-US" dirty="0"/>
              <a:t>of project</a:t>
            </a:r>
          </a:p>
          <a:p>
            <a:pPr lvl="1"/>
            <a:r>
              <a:rPr lang="en-US" dirty="0"/>
              <a:t>Not prudent </a:t>
            </a:r>
          </a:p>
          <a:p>
            <a:r>
              <a:rPr lang="en-US" dirty="0"/>
              <a:t>Preferred Alternative</a:t>
            </a:r>
          </a:p>
          <a:p>
            <a:pPr lvl="1"/>
            <a:r>
              <a:rPr lang="en-US" dirty="0"/>
              <a:t>Rehabilitation for Continued Vehicular Use</a:t>
            </a:r>
          </a:p>
          <a:p>
            <a:pPr lvl="1"/>
            <a:r>
              <a:rPr lang="en-US" dirty="0"/>
              <a:t>Meets </a:t>
            </a:r>
            <a:r>
              <a:rPr lang="en-US" i="1" dirty="0"/>
              <a:t>Secretary of Interior’s Standards for Rehabilitation</a:t>
            </a:r>
          </a:p>
          <a:p>
            <a:pPr lvl="1"/>
            <a:r>
              <a:rPr lang="en-US" dirty="0"/>
              <a:t>Meets Purpose and Need</a:t>
            </a:r>
          </a:p>
          <a:p>
            <a:pPr lvl="1"/>
            <a:r>
              <a:rPr lang="en-US" dirty="0"/>
              <a:t>Feasible and prudent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B4455-E410-4235-A87F-9945CD9BAEA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879B47-9945-49FB-87F7-439FB43DE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2D0162-9179-4B75-820C-5FD964E1E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7"/>
    </mc:Choice>
    <mc:Fallback xmlns="">
      <p:transition spd="slow" advTm="6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9944-0650-42ED-A0B7-37486468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Preferred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F0E0-0170-4F14-A96F-B0CD5234A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95" y="1567316"/>
            <a:ext cx="5133788" cy="468105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Replacing reinforced concrete pier pedestals for Spans A and C</a:t>
            </a:r>
          </a:p>
          <a:p>
            <a:r>
              <a:rPr lang="en-US" dirty="0"/>
              <a:t>Replacing end abutment caps</a:t>
            </a:r>
          </a:p>
          <a:p>
            <a:r>
              <a:rPr lang="en-US" dirty="0"/>
              <a:t>Replacing the end spans A and C, with new prestressed concrete box beam superstructures, a new reinforced concrete deck and new type FC concrete railing</a:t>
            </a:r>
          </a:p>
          <a:p>
            <a:r>
              <a:rPr lang="en-US" dirty="0"/>
              <a:t>Abutments 1 &amp; 4 would become semi-integral.  New joints would be installed at Pier 2 and Pier 3 where superstructure type changes</a:t>
            </a:r>
          </a:p>
          <a:p>
            <a:r>
              <a:rPr lang="en-US" dirty="0"/>
              <a:t>Replacing the existing reinforced concrete deck on the steel pony truss main span</a:t>
            </a:r>
          </a:p>
          <a:p>
            <a:r>
              <a:rPr lang="en-US" dirty="0"/>
              <a:t>Repairing the existing steel pony truss by: </a:t>
            </a:r>
          </a:p>
          <a:p>
            <a:pPr lvl="1"/>
            <a:r>
              <a:rPr lang="en-US" dirty="0"/>
              <a:t>Replacing steel elements in-kind </a:t>
            </a:r>
          </a:p>
          <a:p>
            <a:pPr lvl="1"/>
            <a:r>
              <a:rPr lang="en-US" dirty="0"/>
              <a:t>Replacing deteriorated rivets with round-headed bolts </a:t>
            </a:r>
          </a:p>
          <a:p>
            <a:pPr lvl="1"/>
            <a:r>
              <a:rPr lang="en-US" dirty="0"/>
              <a:t>Repairing deteriorated members by attaching additional steel plates to restore member’s original cross-sectional area Installing new bridge deck drains </a:t>
            </a:r>
          </a:p>
          <a:p>
            <a:r>
              <a:rPr lang="en-US" dirty="0"/>
              <a:t>Cleaning and painting the existing steel pony truss and attached existing metal bridge railing</a:t>
            </a:r>
          </a:p>
          <a:p>
            <a:r>
              <a:rPr lang="en-US" dirty="0"/>
              <a:t>Constructing new reinforced concrete bridge approaches</a:t>
            </a:r>
          </a:p>
          <a:p>
            <a:r>
              <a:rPr lang="en-US" dirty="0"/>
              <a:t>Replacing existing guardrail at all four bridge corners</a:t>
            </a:r>
          </a:p>
          <a:p>
            <a:r>
              <a:rPr lang="en-US" dirty="0"/>
              <a:t>Wedge and level and/or replacing existing asphalt pavement as necessary</a:t>
            </a:r>
          </a:p>
          <a:p>
            <a:r>
              <a:rPr lang="en-US" dirty="0"/>
              <a:t>Installing riprap turnouts at the ends of the concrete bridge railing transitions</a:t>
            </a:r>
          </a:p>
          <a:p>
            <a:r>
              <a:rPr lang="en-US" dirty="0"/>
              <a:t>Adding scour protection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B3B9E-D5CD-4BB6-9B3B-C8D0D7BC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7569-729A-4A3A-85ED-71D804623E8E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9E25B-31EF-4028-88D5-E82943571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close up of a country road&#10;&#10;Description automatically generated">
            <a:extLst>
              <a:ext uri="{FF2B5EF4-FFF2-40B4-BE49-F238E27FC236}">
                <a16:creationId xmlns:a16="http://schemas.microsoft.com/office/drawing/2014/main" id="{B43FCF57-C99B-4876-AD65-54A2CB578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" y="3940703"/>
            <a:ext cx="3190239" cy="2392679"/>
          </a:xfrm>
          <a:prstGeom prst="rect">
            <a:avLst/>
          </a:prstGeom>
        </p:spPr>
      </p:pic>
      <p:pic>
        <p:nvPicPr>
          <p:cNvPr id="9" name="Picture 8" descr="A picture containing outdoor, grass, building, bridge&#10;&#10;Description automatically generated">
            <a:extLst>
              <a:ext uri="{FF2B5EF4-FFF2-40B4-BE49-F238E27FC236}">
                <a16:creationId xmlns:a16="http://schemas.microsoft.com/office/drawing/2014/main" id="{86CBD10A-3DD6-4F89-BFEA-5BD3B8E9C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" y="1574605"/>
            <a:ext cx="3190240" cy="239268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6C2F315-BE59-41FB-BAEA-F5123E431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8"/>
    </mc:Choice>
    <mc:Fallback xmlns="">
      <p:transition spd="slow" advTm="4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E484-896E-4DAB-A03E-BB34C39D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Preferred Alternative – Plan and Profile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BFC1-D863-4832-BE16-1C2AED52D6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76BA4-6B2A-4524-9CD9-F73B58F69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C57CEEA-4B29-4CAE-915D-DB4633924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3" y="1326811"/>
            <a:ext cx="8069993" cy="492025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27B213-DD57-406B-A064-700B1D24B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9"/>
    </mc:Choice>
    <mc:Fallback xmlns="">
      <p:transition spd="slow" advTm="3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FEF9-ABFA-42FD-8F6A-F3B84D49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BA3A8-3F75-45D9-B001-0DD8929AA0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31ED5-D272-4414-98AF-BAE49EA32D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Content Placeholder 14" descr="A close up of a map&#10;&#10;Description automatically generated">
            <a:extLst>
              <a:ext uri="{FF2B5EF4-FFF2-40B4-BE49-F238E27FC236}">
                <a16:creationId xmlns:a16="http://schemas.microsoft.com/office/drawing/2014/main" id="{BBCA9BCA-4BFC-4B5B-8A0F-B1B292F40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4" y="1864361"/>
            <a:ext cx="7910663" cy="4382703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D0A837-53EE-4C9F-9575-999924F1B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2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5"/>
    </mc:Choice>
    <mc:Fallback xmlns="">
      <p:transition spd="slow" advTm="4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BCAF1-9B9B-4B6D-B5D0-09FA0335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Right-of-Way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9225A-18BD-4AAE-B134-D4460DFF10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329864" y="6370319"/>
            <a:ext cx="8069993" cy="288535"/>
          </a:xfrm>
        </p:spPr>
        <p:txBody>
          <a:bodyPr/>
          <a:lstStyle/>
          <a:p>
            <a:fld id="{91257569-729A-4A3A-85ED-71D804623E8E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F4B-5EF4-45C4-B222-AF52EF58E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project will not require the acquisition of any permanent or temporary right-of-way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534312-94FF-4180-926C-A678DE735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6"/>
    </mc:Choice>
    <mc:Fallback xmlns="">
      <p:transition spd="slow" advTm="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ERGY_FINAL">
  <a:themeElements>
    <a:clrScheme name="GAI">
      <a:dk1>
        <a:srgbClr val="644E25"/>
      </a:dk1>
      <a:lt1>
        <a:srgbClr val="FFFFFF"/>
      </a:lt1>
      <a:dk2>
        <a:srgbClr val="644E25"/>
      </a:dk2>
      <a:lt2>
        <a:srgbClr val="FFFFFF"/>
      </a:lt2>
      <a:accent1>
        <a:srgbClr val="C3591B"/>
      </a:accent1>
      <a:accent2>
        <a:srgbClr val="E27F2A"/>
      </a:accent2>
      <a:accent3>
        <a:srgbClr val="928E08"/>
      </a:accent3>
      <a:accent4>
        <a:srgbClr val="B7AE07"/>
      </a:accent4>
      <a:accent5>
        <a:srgbClr val="003A5D"/>
      </a:accent5>
      <a:accent6>
        <a:srgbClr val="7FADD1"/>
      </a:accent6>
      <a:hlink>
        <a:srgbClr val="0085AC"/>
      </a:hlink>
      <a:folHlink>
        <a:srgbClr val="D6D2C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rgbClr val="8C6D34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69AC0D0B2DC4B92627AE32FBBED49" ma:contentTypeVersion="5" ma:contentTypeDescription="Create a new document." ma:contentTypeScope="" ma:versionID="47ba598b58863d5e0747daf4b39770c6">
  <xsd:schema xmlns:xsd="http://www.w3.org/2001/XMLSchema" xmlns:xs="http://www.w3.org/2001/XMLSchema" xmlns:p="http://schemas.microsoft.com/office/2006/metadata/properties" xmlns:ns2="a8bb57d4-4fc0-4800-bbc0-c5acd0fed453" xmlns:ns3="31f14da4-7483-40ed-a389-ad56d5f7be9c" targetNamespace="http://schemas.microsoft.com/office/2006/metadata/properties" ma:root="true" ma:fieldsID="cdfcb6ddc2d70a3c05abb2bf178a34b8" ns2:_="" ns3:_="">
    <xsd:import namespace="a8bb57d4-4fc0-4800-bbc0-c5acd0fed453"/>
    <xsd:import namespace="31f14da4-7483-40ed-a389-ad56d5f7be9c"/>
    <xsd:element name="properties">
      <xsd:complexType>
        <xsd:sequence>
          <xsd:element name="documentManagement">
            <xsd:complexType>
              <xsd:all>
                <xsd:element ref="ns2:g894fbb0b0c44e83bce64feba980d6f4" minOccurs="0"/>
                <xsd:element ref="ns3:TaxCatchAll" minOccurs="0"/>
                <xsd:element ref="ns2:Templa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b57d4-4fc0-4800-bbc0-c5acd0fed453" elementFormDefault="qualified">
    <xsd:import namespace="http://schemas.microsoft.com/office/2006/documentManagement/types"/>
    <xsd:import namespace="http://schemas.microsoft.com/office/infopath/2007/PartnerControls"/>
    <xsd:element name="g894fbb0b0c44e83bce64feba980d6f4" ma:index="9" nillable="true" ma:taxonomy="true" ma:internalName="g894fbb0b0c44e83bce64feba980d6f4" ma:taxonomyFieldName="Presentation" ma:displayName="Presentation" ma:readOnly="false" ma:default="" ma:fieldId="{0894fbb0-b0c4-4e83-bce6-4feba980d6f4}" ma:sspId="f3ee5a37-1743-4d4c-9541-37ca990d21e9" ma:termSetId="a54324f1-c876-4890-a544-cdcd74505125" ma:anchorId="5ca68310-0e65-415b-86b4-4deb0970fb04" ma:open="false" ma:isKeyword="false">
      <xsd:complexType>
        <xsd:sequence>
          <xsd:element ref="pc:Terms" minOccurs="0" maxOccurs="1"/>
        </xsd:sequence>
      </xsd:complexType>
    </xsd:element>
    <xsd:element name="Templates" ma:index="11" nillable="true" ma:displayName="Presentation Type" ma:internalName="Templa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14da4-7483-40ed-a389-ad56d5f7be9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c3af147-47f0-423c-99b0-97798a379521}" ma:internalName="TaxCatchAll" ma:showField="CatchAllData" ma:web="31f14da4-7483-40ed-a389-ad56d5f7be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a8bb57d4-4fc0-4800-bbc0-c5acd0fed453">Corporate</Templates>
    <g894fbb0b0c44e83bce64feba980d6f4 xmlns="a8bb57d4-4fc0-4800-bbc0-c5acd0fed45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08c3a521-04a8-418a-9f4c-a5f99602ebd9</TermId>
        </TermInfo>
      </Terms>
    </g894fbb0b0c44e83bce64feba980d6f4>
    <TaxCatchAll xmlns="31f14da4-7483-40ed-a389-ad56d5f7be9c">
      <Value>114</Value>
    </TaxCatchAl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E6A83A-5D89-4103-8D00-AF95F625AC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bb57d4-4fc0-4800-bbc0-c5acd0fed453"/>
    <ds:schemaRef ds:uri="31f14da4-7483-40ed-a389-ad56d5f7be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2D7F8D-E744-4D79-8AC2-74EB4A92CF8E}">
  <ds:schemaRefs>
    <ds:schemaRef ds:uri="http://schemas.microsoft.com/office/2006/metadata/properties"/>
    <ds:schemaRef ds:uri="http://schemas.microsoft.com/office/infopath/2007/PartnerControls"/>
    <ds:schemaRef ds:uri="a8bb57d4-4fc0-4800-bbc0-c5acd0fed453"/>
    <ds:schemaRef ds:uri="31f14da4-7483-40ed-a389-ad56d5f7be9c"/>
  </ds:schemaRefs>
</ds:datastoreItem>
</file>

<file path=customXml/itemProps3.xml><?xml version="1.0" encoding="utf-8"?>
<ds:datastoreItem xmlns:ds="http://schemas.openxmlformats.org/officeDocument/2006/customXml" ds:itemID="{92B5206A-5EFE-446C-98E2-1EA86BDA72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24319</TotalTime>
  <Words>730</Words>
  <Application>Microsoft Office PowerPoint</Application>
  <PresentationFormat>On-screen Show (4:3)</PresentationFormat>
  <Paragraphs>113</Paragraphs>
  <Slides>11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Tahoma</vt:lpstr>
      <vt:lpstr>Wingdings</vt:lpstr>
      <vt:lpstr>ENERGY_FINAL</vt:lpstr>
      <vt:lpstr>Terrestrial Habitat and Endangered Species</vt:lpstr>
      <vt:lpstr>Cultural Resources</vt:lpstr>
      <vt:lpstr>Section 4(f)</vt:lpstr>
      <vt:lpstr>Purpose and Need</vt:lpstr>
      <vt:lpstr>Alternatives</vt:lpstr>
      <vt:lpstr>Preferred Alternative</vt:lpstr>
      <vt:lpstr>Preferred Alternative – Plan and Profile View</vt:lpstr>
      <vt:lpstr>Detour</vt:lpstr>
      <vt:lpstr>Right-of-Way</vt:lpstr>
      <vt:lpstr>Project Schedule</vt:lpstr>
      <vt:lpstr>Public Comment Reminders</vt:lpstr>
    </vt:vector>
  </TitlesOfParts>
  <Company>GAI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Tuscan</dc:creator>
  <cp:lastModifiedBy>Harlan Ford</cp:lastModifiedBy>
  <cp:revision>779</cp:revision>
  <dcterms:created xsi:type="dcterms:W3CDTF">2014-10-07T15:23:04Z</dcterms:created>
  <dcterms:modified xsi:type="dcterms:W3CDTF">2020-08-10T18:38:33Z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114;#Presentations|08c3a521-04a8-418a-9f4c-a5f99602ebd9</vt:lpwstr>
  </property>
  <property fmtid="{D5CDD505-2E9C-101B-9397-08002B2CF9AE}" pid="3" name="ContentTypeId">
    <vt:lpwstr>0x0101007B369AC0D0B2DC4B92627AE32FBBED49</vt:lpwstr>
  </property>
</Properties>
</file>