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Default Extension="jpeg" ContentType="image/jpeg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37"/>
  </p:notesMasterIdLst>
  <p:handoutMasterIdLst>
    <p:handoutMasterId r:id="rId38"/>
  </p:handoutMasterIdLst>
  <p:sldIdLst>
    <p:sldId id="266" r:id="rId2"/>
    <p:sldId id="607" r:id="rId3"/>
    <p:sldId id="608" r:id="rId4"/>
    <p:sldId id="609" r:id="rId5"/>
    <p:sldId id="610" r:id="rId6"/>
    <p:sldId id="611" r:id="rId7"/>
    <p:sldId id="612" r:id="rId8"/>
    <p:sldId id="613" r:id="rId9"/>
    <p:sldId id="614" r:id="rId10"/>
    <p:sldId id="615" r:id="rId11"/>
    <p:sldId id="616" r:id="rId12"/>
    <p:sldId id="617" r:id="rId13"/>
    <p:sldId id="618" r:id="rId14"/>
    <p:sldId id="578" r:id="rId15"/>
    <p:sldId id="579" r:id="rId16"/>
    <p:sldId id="580" r:id="rId17"/>
    <p:sldId id="601" r:id="rId18"/>
    <p:sldId id="602" r:id="rId19"/>
    <p:sldId id="605" r:id="rId20"/>
    <p:sldId id="600" r:id="rId21"/>
    <p:sldId id="581" r:id="rId22"/>
    <p:sldId id="582" r:id="rId23"/>
    <p:sldId id="603" r:id="rId24"/>
    <p:sldId id="604" r:id="rId25"/>
    <p:sldId id="606" r:id="rId26"/>
    <p:sldId id="449" r:id="rId27"/>
    <p:sldId id="345" r:id="rId28"/>
    <p:sldId id="576" r:id="rId29"/>
    <p:sldId id="534" r:id="rId30"/>
    <p:sldId id="619" r:id="rId31"/>
    <p:sldId id="620" r:id="rId32"/>
    <p:sldId id="621" r:id="rId33"/>
    <p:sldId id="622" r:id="rId34"/>
    <p:sldId id="623" r:id="rId35"/>
    <p:sldId id="624" r:id="rId3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ot, Kyle" initials="BK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FF"/>
    <a:srgbClr val="FFCC00"/>
    <a:srgbClr val="FF6600"/>
    <a:srgbClr val="CC0000"/>
    <a:srgbClr val="FF33CC"/>
    <a:srgbClr val="3333CC"/>
    <a:srgbClr val="00FF00"/>
    <a:srgbClr val="00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98" autoAdjust="0"/>
    <p:restoredTop sz="94201" autoAdjust="0"/>
  </p:normalViewPr>
  <p:slideViewPr>
    <p:cSldViewPr>
      <p:cViewPr>
        <p:scale>
          <a:sx n="100" d="100"/>
          <a:sy n="100" d="100"/>
        </p:scale>
        <p:origin x="-1392" y="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45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3A2615-FAE2-4B6C-8F42-543DEDA09DFB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E717C6-E488-45BD-BD6E-4224FD1B2545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200" dirty="0" smtClean="0"/>
            <a:t>Engineering Assessment </a:t>
          </a:r>
          <a:endParaRPr lang="en-US" sz="1200" dirty="0"/>
        </a:p>
      </dgm:t>
    </dgm:pt>
    <dgm:pt modelId="{FD3798D3-5588-4BF6-B3FA-17644140F181}" type="parTrans" cxnId="{5CBCE7F5-9AC9-4813-A8F6-955646E51335}">
      <dgm:prSet/>
      <dgm:spPr/>
      <dgm:t>
        <a:bodyPr/>
        <a:lstStyle/>
        <a:p>
          <a:endParaRPr lang="en-US"/>
        </a:p>
      </dgm:t>
    </dgm:pt>
    <dgm:pt modelId="{819EB952-5A14-428B-A8B3-28B223CD4B51}" type="sibTrans" cxnId="{5CBCE7F5-9AC9-4813-A8F6-955646E51335}">
      <dgm:prSet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874BA8F7-1C5D-4687-B53B-19BD2DE17DD9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200" dirty="0" smtClean="0"/>
            <a:t>Environmental phase begins</a:t>
          </a:r>
        </a:p>
        <a:p>
          <a:r>
            <a:rPr lang="en-US" sz="1200" dirty="0" smtClean="0"/>
            <a:t> Purpose &amp; need </a:t>
          </a:r>
        </a:p>
        <a:p>
          <a:r>
            <a:rPr lang="en-US" sz="1200" dirty="0" smtClean="0"/>
            <a:t>Develop alternatives</a:t>
          </a:r>
          <a:endParaRPr lang="en-US" sz="1200" dirty="0"/>
        </a:p>
      </dgm:t>
    </dgm:pt>
    <dgm:pt modelId="{EE76E8A4-8DB1-42B5-AC4B-BD7AA17E8A8E}" type="parTrans" cxnId="{3098A04F-B15C-49C3-BDB8-27A58EDC4587}">
      <dgm:prSet/>
      <dgm:spPr/>
      <dgm:t>
        <a:bodyPr/>
        <a:lstStyle/>
        <a:p>
          <a:endParaRPr lang="en-US"/>
        </a:p>
      </dgm:t>
    </dgm:pt>
    <dgm:pt modelId="{5D7F67BC-B64D-4BAE-B5DF-6A6A57FF4703}" type="sibTrans" cxnId="{3098A04F-B15C-49C3-BDB8-27A58EDC4587}">
      <dgm:prSet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F37E401F-BEA7-4C06-9467-D9868D0B8E4B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200" spc="-20" baseline="0" dirty="0" smtClean="0"/>
            <a:t>Preliminary design phase </a:t>
          </a:r>
        </a:p>
        <a:p>
          <a:r>
            <a:rPr lang="en-US" sz="1200" spc="-20" baseline="0" dirty="0" smtClean="0"/>
            <a:t>Release environmental document for public review and comment </a:t>
          </a:r>
          <a:endParaRPr lang="en-US" sz="1200" spc="-20" baseline="0" dirty="0"/>
        </a:p>
      </dgm:t>
    </dgm:pt>
    <dgm:pt modelId="{753B5655-441F-4C85-9EA5-89D89F2346BB}" type="parTrans" cxnId="{8D37CA97-D0A0-4B43-B9D4-2057223D70BE}">
      <dgm:prSet/>
      <dgm:spPr/>
      <dgm:t>
        <a:bodyPr/>
        <a:lstStyle/>
        <a:p>
          <a:endParaRPr lang="en-US"/>
        </a:p>
      </dgm:t>
    </dgm:pt>
    <dgm:pt modelId="{CDAA59DF-0140-431C-A4D5-892F1DF98DDF}" type="sibTrans" cxnId="{8D37CA97-D0A0-4B43-B9D4-2057223D70BE}">
      <dgm:prSet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744E2065-E961-4342-88CB-00798D6FD874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200" dirty="0" smtClean="0"/>
            <a:t>Right-of-Way acquisition phase</a:t>
          </a:r>
          <a:endParaRPr lang="en-US" sz="1200" dirty="0"/>
        </a:p>
      </dgm:t>
    </dgm:pt>
    <dgm:pt modelId="{4BA4F612-FB17-4629-A86B-A99532FC44AD}" type="parTrans" cxnId="{D5A70B02-3F81-4703-BA57-91F2F74DF165}">
      <dgm:prSet/>
      <dgm:spPr/>
      <dgm:t>
        <a:bodyPr/>
        <a:lstStyle/>
        <a:p>
          <a:endParaRPr lang="en-US"/>
        </a:p>
      </dgm:t>
    </dgm:pt>
    <dgm:pt modelId="{B19420DE-C13E-4B8D-9277-83D9BB622C69}" type="sibTrans" cxnId="{D5A70B02-3F81-4703-BA57-91F2F74DF165}">
      <dgm:prSet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A4377A7B-6ABF-4D12-8BAB-ECDBCAD2F526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200" dirty="0" smtClean="0"/>
            <a:t>Construction   </a:t>
          </a:r>
          <a:endParaRPr lang="en-US" sz="1200" dirty="0"/>
        </a:p>
      </dgm:t>
    </dgm:pt>
    <dgm:pt modelId="{2765EBB3-C9BF-48B5-A84E-2A81B69275AF}" type="parTrans" cxnId="{73DF6CAA-475F-46AC-AF33-BD9A93FC69FA}">
      <dgm:prSet/>
      <dgm:spPr/>
      <dgm:t>
        <a:bodyPr/>
        <a:lstStyle/>
        <a:p>
          <a:endParaRPr lang="en-US"/>
        </a:p>
      </dgm:t>
    </dgm:pt>
    <dgm:pt modelId="{0E3BF46B-EF1B-4D9A-B01A-A0EB49995775}" type="sibTrans" cxnId="{73DF6CAA-475F-46AC-AF33-BD9A93FC69FA}">
      <dgm:prSet/>
      <dgm:spPr/>
      <dgm:t>
        <a:bodyPr/>
        <a:lstStyle/>
        <a:p>
          <a:endParaRPr lang="en-US"/>
        </a:p>
      </dgm:t>
    </dgm:pt>
    <dgm:pt modelId="{EBB34009-9C61-40A9-9E6B-F96D0236C823}" type="pres">
      <dgm:prSet presAssocID="{BE3A2615-FAE2-4B6C-8F42-543DEDA09DF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B3C23D-C761-4994-9F17-4A689D638A47}" type="pres">
      <dgm:prSet presAssocID="{C4E717C6-E488-45BD-BD6E-4224FD1B2545}" presName="node" presStyleLbl="node1" presStyleIdx="0" presStyleCnt="5" custScaleY="1835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069341-B3AF-4AC8-8F47-EB1F9A719FE0}" type="pres">
      <dgm:prSet presAssocID="{819EB952-5A14-428B-A8B3-28B223CD4B51}" presName="sibTrans" presStyleLbl="sibTrans2D1" presStyleIdx="0" presStyleCnt="4"/>
      <dgm:spPr/>
      <dgm:t>
        <a:bodyPr/>
        <a:lstStyle/>
        <a:p>
          <a:endParaRPr lang="en-US"/>
        </a:p>
      </dgm:t>
    </dgm:pt>
    <dgm:pt modelId="{04ED92EF-1B4E-42E5-86EE-D59F8545D3FE}" type="pres">
      <dgm:prSet presAssocID="{819EB952-5A14-428B-A8B3-28B223CD4B51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37231A24-B32F-4130-8E3B-20976477676A}" type="pres">
      <dgm:prSet presAssocID="{874BA8F7-1C5D-4687-B53B-19BD2DE17DD9}" presName="node" presStyleLbl="node1" presStyleIdx="1" presStyleCnt="5" custScaleY="183512" custLinFactNeighborX="-132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DBE390-B54B-4954-A178-E0390F000798}" type="pres">
      <dgm:prSet presAssocID="{5D7F67BC-B64D-4BAE-B5DF-6A6A57FF4703}" presName="sibTrans" presStyleLbl="sibTrans2D1" presStyleIdx="1" presStyleCnt="4"/>
      <dgm:spPr/>
      <dgm:t>
        <a:bodyPr/>
        <a:lstStyle/>
        <a:p>
          <a:endParaRPr lang="en-US"/>
        </a:p>
      </dgm:t>
    </dgm:pt>
    <dgm:pt modelId="{B54E4DCF-02E1-4B58-A01B-694693830AAD}" type="pres">
      <dgm:prSet presAssocID="{5D7F67BC-B64D-4BAE-B5DF-6A6A57FF4703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4AFF89BE-F819-492D-AE1F-1CC55FAABD12}" type="pres">
      <dgm:prSet presAssocID="{F37E401F-BEA7-4C06-9467-D9868D0B8E4B}" presName="node" presStyleLbl="node1" presStyleIdx="2" presStyleCnt="5" custScaleY="206451" custLinFactNeighborX="-256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D68AA4-FA44-4646-8DBE-2907180FB588}" type="pres">
      <dgm:prSet presAssocID="{CDAA59DF-0140-431C-A4D5-892F1DF98DDF}" presName="sibTrans" presStyleLbl="sibTrans2D1" presStyleIdx="2" presStyleCnt="4"/>
      <dgm:spPr/>
      <dgm:t>
        <a:bodyPr/>
        <a:lstStyle/>
        <a:p>
          <a:endParaRPr lang="en-US"/>
        </a:p>
      </dgm:t>
    </dgm:pt>
    <dgm:pt modelId="{D781E17B-C3A9-443B-A518-9944F670F74A}" type="pres">
      <dgm:prSet presAssocID="{CDAA59DF-0140-431C-A4D5-892F1DF98DDF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6B0B18CE-EE15-4CEC-9821-8D51EFB8BACE}" type="pres">
      <dgm:prSet presAssocID="{744E2065-E961-4342-88CB-00798D6FD874}" presName="node" presStyleLbl="node1" presStyleIdx="3" presStyleCnt="5" custScaleY="206451" custLinFactNeighborX="-349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6FC09E-B7ED-4A13-B11A-1E2441F8B660}" type="pres">
      <dgm:prSet presAssocID="{B19420DE-C13E-4B8D-9277-83D9BB622C69}" presName="sibTrans" presStyleLbl="sibTrans2D1" presStyleIdx="3" presStyleCnt="4"/>
      <dgm:spPr/>
      <dgm:t>
        <a:bodyPr/>
        <a:lstStyle/>
        <a:p>
          <a:endParaRPr lang="en-US"/>
        </a:p>
      </dgm:t>
    </dgm:pt>
    <dgm:pt modelId="{4A608F8B-18FB-49AE-BCAE-17749FCB415D}" type="pres">
      <dgm:prSet presAssocID="{B19420DE-C13E-4B8D-9277-83D9BB622C69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97C32940-0CEA-4559-AA19-FE7276BB8C9F}" type="pres">
      <dgm:prSet presAssocID="{A4377A7B-6ABF-4D12-8BAB-ECDBCAD2F526}" presName="node" presStyleLbl="node1" presStyleIdx="4" presStyleCnt="5" custScaleY="206451" custLinFactNeighborX="-478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EF4639-2182-4C76-90B8-4986B41F1F90}" type="presOf" srcId="{744E2065-E961-4342-88CB-00798D6FD874}" destId="{6B0B18CE-EE15-4CEC-9821-8D51EFB8BACE}" srcOrd="0" destOrd="0" presId="urn:microsoft.com/office/officeart/2005/8/layout/process5"/>
    <dgm:cxn modelId="{4D0C2024-23D4-43C2-9DED-BA36D555E9B4}" type="presOf" srcId="{CDAA59DF-0140-431C-A4D5-892F1DF98DDF}" destId="{7DD68AA4-FA44-4646-8DBE-2907180FB588}" srcOrd="0" destOrd="0" presId="urn:microsoft.com/office/officeart/2005/8/layout/process5"/>
    <dgm:cxn modelId="{8D37CA97-D0A0-4B43-B9D4-2057223D70BE}" srcId="{BE3A2615-FAE2-4B6C-8F42-543DEDA09DFB}" destId="{F37E401F-BEA7-4C06-9467-D9868D0B8E4B}" srcOrd="2" destOrd="0" parTransId="{753B5655-441F-4C85-9EA5-89D89F2346BB}" sibTransId="{CDAA59DF-0140-431C-A4D5-892F1DF98DDF}"/>
    <dgm:cxn modelId="{D5A70B02-3F81-4703-BA57-91F2F74DF165}" srcId="{BE3A2615-FAE2-4B6C-8F42-543DEDA09DFB}" destId="{744E2065-E961-4342-88CB-00798D6FD874}" srcOrd="3" destOrd="0" parTransId="{4BA4F612-FB17-4629-A86B-A99532FC44AD}" sibTransId="{B19420DE-C13E-4B8D-9277-83D9BB622C69}"/>
    <dgm:cxn modelId="{023A03AE-F8E5-4E0D-981C-6D22B18B143F}" type="presOf" srcId="{5D7F67BC-B64D-4BAE-B5DF-6A6A57FF4703}" destId="{A9DBE390-B54B-4954-A178-E0390F000798}" srcOrd="0" destOrd="0" presId="urn:microsoft.com/office/officeart/2005/8/layout/process5"/>
    <dgm:cxn modelId="{A953ED7C-2E33-42C1-9784-4E24DA2C5E56}" type="presOf" srcId="{F37E401F-BEA7-4C06-9467-D9868D0B8E4B}" destId="{4AFF89BE-F819-492D-AE1F-1CC55FAABD12}" srcOrd="0" destOrd="0" presId="urn:microsoft.com/office/officeart/2005/8/layout/process5"/>
    <dgm:cxn modelId="{C6000029-872F-4413-BDAE-0E4327A3D6FB}" type="presOf" srcId="{B19420DE-C13E-4B8D-9277-83D9BB622C69}" destId="{206FC09E-B7ED-4A13-B11A-1E2441F8B660}" srcOrd="0" destOrd="0" presId="urn:microsoft.com/office/officeart/2005/8/layout/process5"/>
    <dgm:cxn modelId="{73DF6CAA-475F-46AC-AF33-BD9A93FC69FA}" srcId="{BE3A2615-FAE2-4B6C-8F42-543DEDA09DFB}" destId="{A4377A7B-6ABF-4D12-8BAB-ECDBCAD2F526}" srcOrd="4" destOrd="0" parTransId="{2765EBB3-C9BF-48B5-A84E-2A81B69275AF}" sibTransId="{0E3BF46B-EF1B-4D9A-B01A-A0EB49995775}"/>
    <dgm:cxn modelId="{D37FBAC5-A033-4191-8C5C-423BB3E8E5B3}" type="presOf" srcId="{CDAA59DF-0140-431C-A4D5-892F1DF98DDF}" destId="{D781E17B-C3A9-443B-A518-9944F670F74A}" srcOrd="1" destOrd="0" presId="urn:microsoft.com/office/officeart/2005/8/layout/process5"/>
    <dgm:cxn modelId="{405C977F-811C-4623-A533-CE720E7C9ED9}" type="presOf" srcId="{A4377A7B-6ABF-4D12-8BAB-ECDBCAD2F526}" destId="{97C32940-0CEA-4559-AA19-FE7276BB8C9F}" srcOrd="0" destOrd="0" presId="urn:microsoft.com/office/officeart/2005/8/layout/process5"/>
    <dgm:cxn modelId="{AE60EC6E-5B1F-40F3-BE65-829048DD1F1A}" type="presOf" srcId="{874BA8F7-1C5D-4687-B53B-19BD2DE17DD9}" destId="{37231A24-B32F-4130-8E3B-20976477676A}" srcOrd="0" destOrd="0" presId="urn:microsoft.com/office/officeart/2005/8/layout/process5"/>
    <dgm:cxn modelId="{3098A04F-B15C-49C3-BDB8-27A58EDC4587}" srcId="{BE3A2615-FAE2-4B6C-8F42-543DEDA09DFB}" destId="{874BA8F7-1C5D-4687-B53B-19BD2DE17DD9}" srcOrd="1" destOrd="0" parTransId="{EE76E8A4-8DB1-42B5-AC4B-BD7AA17E8A8E}" sibTransId="{5D7F67BC-B64D-4BAE-B5DF-6A6A57FF4703}"/>
    <dgm:cxn modelId="{0F0411BF-9281-4043-9CC9-B8A15828B439}" type="presOf" srcId="{819EB952-5A14-428B-A8B3-28B223CD4B51}" destId="{04ED92EF-1B4E-42E5-86EE-D59F8545D3FE}" srcOrd="1" destOrd="0" presId="urn:microsoft.com/office/officeart/2005/8/layout/process5"/>
    <dgm:cxn modelId="{ACF84CF3-3893-4632-9A5C-EEFEF960FAB7}" type="presOf" srcId="{C4E717C6-E488-45BD-BD6E-4224FD1B2545}" destId="{E3B3C23D-C761-4994-9F17-4A689D638A47}" srcOrd="0" destOrd="0" presId="urn:microsoft.com/office/officeart/2005/8/layout/process5"/>
    <dgm:cxn modelId="{D5EB16C8-F9B5-40E9-B8DB-EC1995666545}" type="presOf" srcId="{819EB952-5A14-428B-A8B3-28B223CD4B51}" destId="{E4069341-B3AF-4AC8-8F47-EB1F9A719FE0}" srcOrd="0" destOrd="0" presId="urn:microsoft.com/office/officeart/2005/8/layout/process5"/>
    <dgm:cxn modelId="{457DF5CD-B7C9-4302-8861-6C6DE6F48275}" type="presOf" srcId="{B19420DE-C13E-4B8D-9277-83D9BB622C69}" destId="{4A608F8B-18FB-49AE-BCAE-17749FCB415D}" srcOrd="1" destOrd="0" presId="urn:microsoft.com/office/officeart/2005/8/layout/process5"/>
    <dgm:cxn modelId="{5CBCE7F5-9AC9-4813-A8F6-955646E51335}" srcId="{BE3A2615-FAE2-4B6C-8F42-543DEDA09DFB}" destId="{C4E717C6-E488-45BD-BD6E-4224FD1B2545}" srcOrd="0" destOrd="0" parTransId="{FD3798D3-5588-4BF6-B3FA-17644140F181}" sibTransId="{819EB952-5A14-428B-A8B3-28B223CD4B51}"/>
    <dgm:cxn modelId="{7613103E-01EA-448B-93AA-CCAE1A1A3515}" type="presOf" srcId="{BE3A2615-FAE2-4B6C-8F42-543DEDA09DFB}" destId="{EBB34009-9C61-40A9-9E6B-F96D0236C823}" srcOrd="0" destOrd="0" presId="urn:microsoft.com/office/officeart/2005/8/layout/process5"/>
    <dgm:cxn modelId="{AE57457B-F689-429C-9448-1258B3D42597}" type="presOf" srcId="{5D7F67BC-B64D-4BAE-B5DF-6A6A57FF4703}" destId="{B54E4DCF-02E1-4B58-A01B-694693830AAD}" srcOrd="1" destOrd="0" presId="urn:microsoft.com/office/officeart/2005/8/layout/process5"/>
    <dgm:cxn modelId="{EEA8A886-2D91-4D44-8232-C8439723F1C4}" type="presParOf" srcId="{EBB34009-9C61-40A9-9E6B-F96D0236C823}" destId="{E3B3C23D-C761-4994-9F17-4A689D638A47}" srcOrd="0" destOrd="0" presId="urn:microsoft.com/office/officeart/2005/8/layout/process5"/>
    <dgm:cxn modelId="{2FDD5331-92F3-4908-B699-5F900B9B426C}" type="presParOf" srcId="{EBB34009-9C61-40A9-9E6B-F96D0236C823}" destId="{E4069341-B3AF-4AC8-8F47-EB1F9A719FE0}" srcOrd="1" destOrd="0" presId="urn:microsoft.com/office/officeart/2005/8/layout/process5"/>
    <dgm:cxn modelId="{9DEAD3A8-6952-4A64-900F-C0A2D0D9B5C8}" type="presParOf" srcId="{E4069341-B3AF-4AC8-8F47-EB1F9A719FE0}" destId="{04ED92EF-1B4E-42E5-86EE-D59F8545D3FE}" srcOrd="0" destOrd="0" presId="urn:microsoft.com/office/officeart/2005/8/layout/process5"/>
    <dgm:cxn modelId="{AE1A68D7-CA41-4BC0-BA80-B8E7C99DD16D}" type="presParOf" srcId="{EBB34009-9C61-40A9-9E6B-F96D0236C823}" destId="{37231A24-B32F-4130-8E3B-20976477676A}" srcOrd="2" destOrd="0" presId="urn:microsoft.com/office/officeart/2005/8/layout/process5"/>
    <dgm:cxn modelId="{935F8234-691F-4642-A84D-84F7184C6EA6}" type="presParOf" srcId="{EBB34009-9C61-40A9-9E6B-F96D0236C823}" destId="{A9DBE390-B54B-4954-A178-E0390F000798}" srcOrd="3" destOrd="0" presId="urn:microsoft.com/office/officeart/2005/8/layout/process5"/>
    <dgm:cxn modelId="{CC7145E1-AF4C-43AA-8C21-525E65BA8A22}" type="presParOf" srcId="{A9DBE390-B54B-4954-A178-E0390F000798}" destId="{B54E4DCF-02E1-4B58-A01B-694693830AAD}" srcOrd="0" destOrd="0" presId="urn:microsoft.com/office/officeart/2005/8/layout/process5"/>
    <dgm:cxn modelId="{7C4E3C1D-F0B7-43FE-BB4E-C31DD2CA0105}" type="presParOf" srcId="{EBB34009-9C61-40A9-9E6B-F96D0236C823}" destId="{4AFF89BE-F819-492D-AE1F-1CC55FAABD12}" srcOrd="4" destOrd="0" presId="urn:microsoft.com/office/officeart/2005/8/layout/process5"/>
    <dgm:cxn modelId="{7778D0AC-DA68-4CB6-8042-9F202C7C094D}" type="presParOf" srcId="{EBB34009-9C61-40A9-9E6B-F96D0236C823}" destId="{7DD68AA4-FA44-4646-8DBE-2907180FB588}" srcOrd="5" destOrd="0" presId="urn:microsoft.com/office/officeart/2005/8/layout/process5"/>
    <dgm:cxn modelId="{0E3EACA1-FCC0-4314-B56E-0EA2913B536F}" type="presParOf" srcId="{7DD68AA4-FA44-4646-8DBE-2907180FB588}" destId="{D781E17B-C3A9-443B-A518-9944F670F74A}" srcOrd="0" destOrd="0" presId="urn:microsoft.com/office/officeart/2005/8/layout/process5"/>
    <dgm:cxn modelId="{781A7634-6676-49AF-815F-46597A3294FC}" type="presParOf" srcId="{EBB34009-9C61-40A9-9E6B-F96D0236C823}" destId="{6B0B18CE-EE15-4CEC-9821-8D51EFB8BACE}" srcOrd="6" destOrd="0" presId="urn:microsoft.com/office/officeart/2005/8/layout/process5"/>
    <dgm:cxn modelId="{A53B1948-AE3D-47C8-981E-B7983434D6F9}" type="presParOf" srcId="{EBB34009-9C61-40A9-9E6B-F96D0236C823}" destId="{206FC09E-B7ED-4A13-B11A-1E2441F8B660}" srcOrd="7" destOrd="0" presId="urn:microsoft.com/office/officeart/2005/8/layout/process5"/>
    <dgm:cxn modelId="{CF98BA3B-5B21-40B9-AB9E-6F66EF7588C0}" type="presParOf" srcId="{206FC09E-B7ED-4A13-B11A-1E2441F8B660}" destId="{4A608F8B-18FB-49AE-BCAE-17749FCB415D}" srcOrd="0" destOrd="0" presId="urn:microsoft.com/office/officeart/2005/8/layout/process5"/>
    <dgm:cxn modelId="{3CC0E0D3-4075-48CF-B6E2-9214341AA787}" type="presParOf" srcId="{EBB34009-9C61-40A9-9E6B-F96D0236C823}" destId="{97C32940-0CEA-4559-AA19-FE7276BB8C9F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B3C23D-C761-4994-9F17-4A689D638A47}">
      <dsp:nvSpPr>
        <dsp:cNvPr id="0" name=""/>
        <dsp:cNvSpPr/>
      </dsp:nvSpPr>
      <dsp:spPr>
        <a:xfrm>
          <a:off x="4222" y="879477"/>
          <a:ext cx="1309129" cy="1441445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Engineering Assessment </a:t>
          </a:r>
          <a:endParaRPr lang="en-US" sz="1200" kern="1200" dirty="0"/>
        </a:p>
      </dsp:txBody>
      <dsp:txXfrm>
        <a:off x="4222" y="879477"/>
        <a:ext cx="1309129" cy="1441445"/>
      </dsp:txXfrm>
    </dsp:sp>
    <dsp:sp modelId="{E4069341-B3AF-4AC8-8F47-EB1F9A719FE0}">
      <dsp:nvSpPr>
        <dsp:cNvPr id="0" name=""/>
        <dsp:cNvSpPr/>
      </dsp:nvSpPr>
      <dsp:spPr>
        <a:xfrm>
          <a:off x="1390463" y="1437867"/>
          <a:ext cx="185768" cy="324664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1390463" y="1437867"/>
        <a:ext cx="185768" cy="324664"/>
      </dsp:txXfrm>
    </dsp:sp>
    <dsp:sp modelId="{37231A24-B32F-4130-8E3B-20976477676A}">
      <dsp:nvSpPr>
        <dsp:cNvPr id="0" name=""/>
        <dsp:cNvSpPr/>
      </dsp:nvSpPr>
      <dsp:spPr>
        <a:xfrm>
          <a:off x="1663858" y="879477"/>
          <a:ext cx="1309129" cy="1441445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Environmental phase begins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 Purpose &amp; need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Develop alternatives</a:t>
          </a:r>
          <a:endParaRPr lang="en-US" sz="1200" kern="1200" dirty="0"/>
        </a:p>
      </dsp:txBody>
      <dsp:txXfrm>
        <a:off x="1663858" y="879477"/>
        <a:ext cx="1309129" cy="1441445"/>
      </dsp:txXfrm>
    </dsp:sp>
    <dsp:sp modelId="{A9DBE390-B54B-4954-A178-E0390F000798}">
      <dsp:nvSpPr>
        <dsp:cNvPr id="0" name=""/>
        <dsp:cNvSpPr/>
      </dsp:nvSpPr>
      <dsp:spPr>
        <a:xfrm>
          <a:off x="3052268" y="1437867"/>
          <a:ext cx="190992" cy="324664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3052268" y="1437867"/>
        <a:ext cx="190992" cy="324664"/>
      </dsp:txXfrm>
    </dsp:sp>
    <dsp:sp modelId="{4AFF89BE-F819-492D-AE1F-1CC55FAABD12}">
      <dsp:nvSpPr>
        <dsp:cNvPr id="0" name=""/>
        <dsp:cNvSpPr/>
      </dsp:nvSpPr>
      <dsp:spPr>
        <a:xfrm>
          <a:off x="3333352" y="789386"/>
          <a:ext cx="1309129" cy="1621626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pc="-20" baseline="0" dirty="0" smtClean="0"/>
            <a:t>Preliminary design phase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pc="-20" baseline="0" dirty="0" smtClean="0"/>
            <a:t>Release environmental document for public review and comment </a:t>
          </a:r>
          <a:endParaRPr lang="en-US" sz="1200" kern="1200" spc="-20" baseline="0" dirty="0"/>
        </a:p>
      </dsp:txBody>
      <dsp:txXfrm>
        <a:off x="3333352" y="789386"/>
        <a:ext cx="1309129" cy="1621626"/>
      </dsp:txXfrm>
    </dsp:sp>
    <dsp:sp modelId="{7DD68AA4-FA44-4646-8DBE-2907180FB588}">
      <dsp:nvSpPr>
        <dsp:cNvPr id="0" name=""/>
        <dsp:cNvSpPr/>
      </dsp:nvSpPr>
      <dsp:spPr>
        <a:xfrm>
          <a:off x="4731052" y="1437867"/>
          <a:ext cx="213376" cy="324664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4731052" y="1437867"/>
        <a:ext cx="213376" cy="324664"/>
      </dsp:txXfrm>
    </dsp:sp>
    <dsp:sp modelId="{6B0B18CE-EE15-4CEC-9821-8D51EFB8BACE}">
      <dsp:nvSpPr>
        <dsp:cNvPr id="0" name=""/>
        <dsp:cNvSpPr/>
      </dsp:nvSpPr>
      <dsp:spPr>
        <a:xfrm>
          <a:off x="5045078" y="789386"/>
          <a:ext cx="1309129" cy="1621626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Right-of-Way acquisition phase</a:t>
          </a:r>
          <a:endParaRPr lang="en-US" sz="1200" kern="1200" dirty="0"/>
        </a:p>
      </dsp:txBody>
      <dsp:txXfrm>
        <a:off x="5045078" y="789386"/>
        <a:ext cx="1309129" cy="1621626"/>
      </dsp:txXfrm>
    </dsp:sp>
    <dsp:sp modelId="{206FC09E-B7ED-4A13-B11A-1E2441F8B660}">
      <dsp:nvSpPr>
        <dsp:cNvPr id="0" name=""/>
        <dsp:cNvSpPr/>
      </dsp:nvSpPr>
      <dsp:spPr>
        <a:xfrm>
          <a:off x="6432249" y="1437867"/>
          <a:ext cx="188009" cy="324664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6432249" y="1437867"/>
        <a:ext cx="188009" cy="324664"/>
      </dsp:txXfrm>
    </dsp:sp>
    <dsp:sp modelId="{97C32940-0CEA-4559-AA19-FE7276BB8C9F}">
      <dsp:nvSpPr>
        <dsp:cNvPr id="0" name=""/>
        <dsp:cNvSpPr/>
      </dsp:nvSpPr>
      <dsp:spPr>
        <a:xfrm>
          <a:off x="6708942" y="789386"/>
          <a:ext cx="1309129" cy="1621626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Construction   </a:t>
          </a:r>
          <a:endParaRPr lang="en-US" sz="1200" kern="1200" dirty="0"/>
        </a:p>
      </dsp:txBody>
      <dsp:txXfrm>
        <a:off x="6708942" y="789386"/>
        <a:ext cx="1309129" cy="1621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41" tIns="45822" rIns="91641" bIns="45822" numCol="1" anchor="t" anchorCtr="0" compatLnSpc="1">
            <a:prstTxWarp prst="textNoShape">
              <a:avLst/>
            </a:prstTxWarp>
          </a:bodyPr>
          <a:lstStyle>
            <a:lvl1pPr defTabSz="880843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4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41" tIns="45822" rIns="91641" bIns="45822" numCol="1" anchor="t" anchorCtr="0" compatLnSpc="1">
            <a:prstTxWarp prst="textNoShape">
              <a:avLst/>
            </a:prstTxWarp>
          </a:bodyPr>
          <a:lstStyle>
            <a:lvl1pPr algn="r" defTabSz="880843" eaLnBrk="0" hangingPunct="0">
              <a:defRPr sz="1200"/>
            </a:lvl1pPr>
          </a:lstStyle>
          <a:p>
            <a:fld id="{CA6B0F5D-CEDE-4B0D-9E48-7583D14D6717}" type="datetimeFigureOut">
              <a:rPr lang="en-US"/>
              <a:pPr/>
              <a:t>2/11/2015</a:t>
            </a:fld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31264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41" tIns="45822" rIns="91641" bIns="45822" numCol="1" anchor="b" anchorCtr="0" compatLnSpc="1">
            <a:prstTxWarp prst="textNoShape">
              <a:avLst/>
            </a:prstTxWarp>
          </a:bodyPr>
          <a:lstStyle>
            <a:lvl1pPr defTabSz="880843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40" y="8831264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41" tIns="45822" rIns="91641" bIns="45822" numCol="1" anchor="b" anchorCtr="0" compatLnSpc="1">
            <a:prstTxWarp prst="textNoShape">
              <a:avLst/>
            </a:prstTxWarp>
          </a:bodyPr>
          <a:lstStyle>
            <a:lvl1pPr algn="r" defTabSz="880843" eaLnBrk="0" hangingPunct="0">
              <a:defRPr sz="1200"/>
            </a:lvl1pPr>
          </a:lstStyle>
          <a:p>
            <a:fld id="{960FF6C4-4B93-4D48-A166-0A30597A78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6527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2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41" tIns="45822" rIns="91641" bIns="45822" numCol="1" anchor="t" anchorCtr="0" compatLnSpc="1">
            <a:prstTxWarp prst="textNoShape">
              <a:avLst/>
            </a:prstTxWarp>
          </a:bodyPr>
          <a:lstStyle>
            <a:lvl1pPr defTabSz="880843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34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41" tIns="45822" rIns="91641" bIns="45822" numCol="1" anchor="t" anchorCtr="0" compatLnSpc="1">
            <a:prstTxWarp prst="textNoShape">
              <a:avLst/>
            </a:prstTxWarp>
          </a:bodyPr>
          <a:lstStyle>
            <a:lvl1pPr algn="r" defTabSz="880843">
              <a:defRPr sz="1200"/>
            </a:lvl1pPr>
          </a:lstStyle>
          <a:p>
            <a:fld id="{05BF80EF-1A92-4EB4-BF0F-F886355BFAF0}" type="datetimeFigureOut">
              <a:rPr lang="en-US"/>
              <a:pPr/>
              <a:t>2/11/2015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75" tIns="47537" rIns="95075" bIns="4753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0088" y="4414838"/>
            <a:ext cx="5610225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41" tIns="45822" rIns="91641" bIns="458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2" y="8831264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41" tIns="45822" rIns="91641" bIns="45822" numCol="1" anchor="b" anchorCtr="0" compatLnSpc="1">
            <a:prstTxWarp prst="textNoShape">
              <a:avLst/>
            </a:prstTxWarp>
          </a:bodyPr>
          <a:lstStyle>
            <a:lvl1pPr defTabSz="880843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340" y="8831264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41" tIns="45822" rIns="91641" bIns="45822" numCol="1" anchor="b" anchorCtr="0" compatLnSpc="1">
            <a:prstTxWarp prst="textNoShape">
              <a:avLst/>
            </a:prstTxWarp>
          </a:bodyPr>
          <a:lstStyle>
            <a:lvl1pPr algn="r" defTabSz="880843">
              <a:defRPr sz="1200"/>
            </a:lvl1pPr>
          </a:lstStyle>
          <a:p>
            <a:fld id="{B86EDAFC-F884-4C28-8A17-02D308650E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03264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4CF205-0895-4284-B125-F3256FB245CA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35749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3C0925-A6D9-482C-A51C-E3C470E1A16B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8298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3C0925-A6D9-482C-A51C-E3C470E1A16B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82986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3C0925-A6D9-482C-A51C-E3C470E1A16B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82986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3C0925-A6D9-482C-A51C-E3C470E1A16B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83634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Deteriorating pavement conditions</a:t>
            </a:r>
          </a:p>
          <a:p>
            <a:r>
              <a:rPr lang="en-US" altLang="en-US" dirty="0" smtClean="0"/>
              <a:t>Substandard roadway geometry</a:t>
            </a:r>
          </a:p>
          <a:p>
            <a:r>
              <a:rPr lang="en-US" altLang="en-US" dirty="0" smtClean="0"/>
              <a:t>Average Annual Daily Traffic (AADT)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3C0925-A6D9-482C-A51C-E3C470E1A16B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914340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3C0925-A6D9-482C-A51C-E3C470E1A16B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47909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3C0925-A6D9-482C-A51C-E3C470E1A16B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47909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3C0925-A6D9-482C-A51C-E3C470E1A16B}" type="slidenum">
              <a:rPr lang="en-US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93317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3C0925-A6D9-482C-A51C-E3C470E1A16B}" type="slidenum">
              <a:rPr lang="en-US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72764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3C0925-A6D9-482C-A51C-E3C470E1A16B}" type="slidenum">
              <a:rPr lang="en-US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7276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79B0F5-8159-4053-AF8E-E70E8A064740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94378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3C0925-A6D9-482C-A51C-E3C470E1A16B}" type="slidenum">
              <a:rPr lang="en-US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72764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3C0925-A6D9-482C-A51C-E3C470E1A16B}" type="slidenum">
              <a:rPr lang="en-US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72764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354DB5-5F65-455A-82F9-28D209EA6236}" type="slidenum">
              <a:rPr lang="en-US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85609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31B766-60AA-4E32-A2E1-F61E1ECA31A3}" type="slidenum">
              <a:rPr lang="en-US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05017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3C0925-A6D9-482C-A51C-E3C470E1A16B}" type="slidenum">
              <a:rPr lang="en-US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403270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31B766-60AA-4E32-A2E1-F61E1ECA31A3}" type="slidenum">
              <a:rPr lang="en-US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392112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747B32-E073-4A87-B8D2-7FB775FBB9E8}" type="slidenum">
              <a:rPr lang="en-US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80529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13F00EE-CD67-4ABC-9A08-0E97B0DAA10F}" type="slidenum">
              <a:rPr lang="en-US" smtClean="0"/>
              <a:pPr/>
              <a:t>31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3910294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13F00EE-CD67-4ABC-9A08-0E97B0DAA10F}" type="slidenum">
              <a:rPr lang="en-US" smtClean="0"/>
              <a:pPr/>
              <a:t>32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4158589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2CA7D9-BC68-48F5-A80E-99DED277AEA7}" type="slidenum">
              <a:rPr lang="en-US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91897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79B0F5-8159-4053-AF8E-E70E8A064740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33634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660BA1-257E-40FC-AA55-0B889FF9A61F}" type="slidenum">
              <a:rPr lang="en-US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096399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660BA1-257E-40FC-AA55-0B889FF9A61F}" type="slidenum">
              <a:rPr lang="en-US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05143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79B0F5-8159-4053-AF8E-E70E8A064740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76279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A79C40-8005-403A-8408-092EDC0BA6FB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4756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1E58BD-4345-4FFE-99E0-71B120D31BFE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710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676" y="4418015"/>
            <a:ext cx="5607050" cy="4179887"/>
          </a:xfrm>
          <a:noFill/>
        </p:spPr>
        <p:txBody>
          <a:bodyPr wrap="square" lIns="90224" tIns="45111" rIns="90224" bIns="4511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9" name="Slide Number Placeholder 3"/>
          <p:cNvSpPr txBox="1">
            <a:spLocks noGrp="1"/>
          </p:cNvSpPr>
          <p:nvPr/>
        </p:nvSpPr>
        <p:spPr bwMode="auto">
          <a:xfrm>
            <a:off x="3970340" y="8831264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224" tIns="45111" rIns="90224" bIns="45111" anchor="b"/>
          <a:lstStyle/>
          <a:p>
            <a:pPr algn="r" defTabSz="901474"/>
            <a:fld id="{0308C1F4-5137-4C91-B3FD-16193FECD34A}" type="slidenum">
              <a:rPr lang="en-US" sz="1200">
                <a:latin typeface="Arial" charset="0"/>
              </a:rPr>
              <a:pPr algn="r" defTabSz="901474"/>
              <a:t>6</a:t>
            </a:fld>
            <a:endParaRPr lang="en-US" sz="1200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7442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A6789F-7311-489E-9BB5-92240C844F57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4975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66300A-DA91-4C68-8AA2-094539C2893A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3588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E1052C-9CFC-431E-ADB2-93C0B07FDFC3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3153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Tahoma" pitchFamily="34" charset="0"/>
            </a:endParaRPr>
          </a:p>
        </p:txBody>
      </p:sp>
      <p:pic>
        <p:nvPicPr>
          <p:cNvPr id="3" name="Picture 5" descr="indot-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143000"/>
            <a:ext cx="2819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 noChangeArrowheads="1"/>
          </p:cNvSpPr>
          <p:nvPr>
            <p:ph type="ftr" sz="quarter" idx="10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5C6CDFC5-F421-46AB-8EFD-0A46D74623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 noChangeArrowheads="1"/>
          </p:cNvPicPr>
          <p:nvPr userDrawn="1"/>
        </p:nvPicPr>
        <p:blipFill>
          <a:blip r:embed="rId14" cstate="print"/>
          <a:srcRect l="2391" r="2757"/>
          <a:stretch>
            <a:fillRect/>
          </a:stretch>
        </p:blipFill>
        <p:spPr bwMode="auto">
          <a:xfrm>
            <a:off x="0" y="5756275"/>
            <a:ext cx="914400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1"/>
          <p:cNvPicPr>
            <a:picLocks noChangeAspect="1" noChangeArrowheads="1"/>
          </p:cNvPicPr>
          <p:nvPr userDrawn="1"/>
        </p:nvPicPr>
        <p:blipFill>
          <a:blip r:embed="rId15" cstate="print"/>
          <a:srcRect l="3943" t="22694" r="2365"/>
          <a:stretch>
            <a:fillRect/>
          </a:stretch>
        </p:blipFill>
        <p:spPr bwMode="auto">
          <a:xfrm>
            <a:off x="0" y="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16" cstate="print"/>
          <a:srcRect l="2381" r="3324"/>
          <a:stretch>
            <a:fillRect/>
          </a:stretch>
        </p:blipFill>
        <p:spPr bwMode="auto">
          <a:xfrm>
            <a:off x="0" y="5760625"/>
            <a:ext cx="9144000" cy="10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  <p:sldLayoutId id="2147483674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eastcentralin@indot.in.gov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clark@indot.in.gov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.gov/indot/2704.htm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rclark@indot.in.gov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eastcentralin@indot.in.gov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0"/>
          <p:cNvPicPr>
            <a:picLocks noChangeAspect="1" noChangeArrowheads="1"/>
          </p:cNvPicPr>
          <p:nvPr/>
        </p:nvPicPr>
        <p:blipFill>
          <a:blip r:embed="rId3" cstate="print"/>
          <a:srcRect l="5345" t="3175" r="4108" b="3174"/>
          <a:stretch>
            <a:fillRect/>
          </a:stretch>
        </p:blipFill>
        <p:spPr bwMode="auto">
          <a:xfrm>
            <a:off x="0" y="1676400"/>
            <a:ext cx="914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 Box 12"/>
          <p:cNvSpPr txBox="1">
            <a:spLocks noChangeArrowheads="1"/>
          </p:cNvSpPr>
          <p:nvPr/>
        </p:nvSpPr>
        <p:spPr bwMode="auto">
          <a:xfrm>
            <a:off x="495300" y="1976021"/>
            <a:ext cx="81534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U.S. 31 &amp; S.R. 28 Interchange </a:t>
            </a:r>
            <a:br>
              <a:rPr lang="en-US" sz="3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en-US" sz="3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Project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Tipton County Foundation </a:t>
            </a:r>
          </a:p>
          <a:p>
            <a:pPr algn="ctr" eaLnBrk="0" hangingPunct="0">
              <a:spcBef>
                <a:spcPct val="50000"/>
              </a:spcBef>
            </a:pPr>
            <a:endParaRPr lang="en-US" sz="2000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Wednesday, February 11, 2015</a:t>
            </a:r>
          </a:p>
          <a:p>
            <a:pPr algn="ctr" eaLnBrk="0" hangingPunct="0">
              <a:spcBef>
                <a:spcPct val="50000"/>
              </a:spcBef>
            </a:pPr>
            <a:endParaRPr lang="en-US" sz="2800" b="1" dirty="0">
              <a:solidFill>
                <a:schemeClr val="bg1"/>
              </a:solidFill>
              <a:latin typeface="Elephant" pitchFamily="18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en-US" sz="3200" b="1" dirty="0">
              <a:solidFill>
                <a:schemeClr val="bg1"/>
              </a:solidFill>
              <a:latin typeface="Elephant" pitchFamily="18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en-US" sz="3200" b="1" dirty="0">
              <a:solidFill>
                <a:schemeClr val="bg1"/>
              </a:solidFill>
              <a:latin typeface="Elephant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Environmental Documentation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458200" cy="426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7472" indent="-347472"/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Noteworthy Environmental </a:t>
            </a:r>
            <a:r>
              <a:rPr lang="en-US" sz="2800" b="1" dirty="0">
                <a:latin typeface="Tahoma" pitchFamily="34" charset="0"/>
                <a:cs typeface="Tahoma" pitchFamily="34" charset="0"/>
              </a:rPr>
              <a:t>Document </a:t>
            </a: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findings</a:t>
            </a:r>
          </a:p>
          <a:p>
            <a:pPr lvl="1">
              <a:buClr>
                <a:srgbClr val="3333CC"/>
              </a:buClr>
              <a:buSzPct val="60000"/>
            </a:pPr>
            <a:r>
              <a:rPr lang="en-US" altLang="en-US" sz="2400" dirty="0" smtClean="0"/>
              <a:t>0.39 acre of </a:t>
            </a:r>
            <a:r>
              <a:rPr lang="en-US" altLang="en-US" sz="2400" dirty="0"/>
              <a:t>W</a:t>
            </a:r>
            <a:r>
              <a:rPr lang="en-US" altLang="en-US" sz="2400" dirty="0" smtClean="0"/>
              <a:t>etland Impacts</a:t>
            </a:r>
          </a:p>
          <a:p>
            <a:pPr lvl="2">
              <a:buClr>
                <a:srgbClr val="3333CC"/>
              </a:buClr>
              <a:buSzPct val="60000"/>
            </a:pPr>
            <a:r>
              <a:rPr lang="en-US" altLang="en-US" sz="2000" dirty="0" smtClean="0"/>
              <a:t>0.044 acre will require mitigation on site.</a:t>
            </a:r>
          </a:p>
          <a:p>
            <a:pPr lvl="1">
              <a:buClr>
                <a:srgbClr val="3333CC"/>
              </a:buClr>
              <a:buSzPct val="60000"/>
            </a:pPr>
            <a:r>
              <a:rPr lang="en-US" altLang="en-US" sz="2400" dirty="0" smtClean="0"/>
              <a:t>No </a:t>
            </a:r>
            <a:r>
              <a:rPr lang="en-US" altLang="en-US" sz="2400" dirty="0"/>
              <a:t>impacts to Jurisdictional </a:t>
            </a:r>
            <a:r>
              <a:rPr lang="en-US" altLang="en-US" sz="2400" dirty="0" smtClean="0"/>
              <a:t>Streams </a:t>
            </a:r>
            <a:r>
              <a:rPr lang="en-US" altLang="en-US" sz="2000" dirty="0"/>
              <a:t>(Waters of the U.S</a:t>
            </a:r>
            <a:r>
              <a:rPr lang="en-US" altLang="en-US" sz="2000" dirty="0" smtClean="0"/>
              <a:t>.)</a:t>
            </a:r>
          </a:p>
          <a:p>
            <a:pPr lvl="1">
              <a:buClr>
                <a:srgbClr val="3333CC"/>
              </a:buClr>
              <a:buSzPct val="60000"/>
            </a:pPr>
            <a:r>
              <a:rPr lang="en-US" altLang="en-US" sz="2400" dirty="0" smtClean="0"/>
              <a:t>No impacts to Tucker Cemetery</a:t>
            </a:r>
            <a:endParaRPr lang="en-US" altLang="en-US" sz="2400" dirty="0"/>
          </a:p>
          <a:p>
            <a:pPr lvl="1">
              <a:buClr>
                <a:srgbClr val="3333CC"/>
              </a:buClr>
              <a:buSzPct val="60000"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Adverse impact to one potentially eligible Archaeological site in NW Quadrant</a:t>
            </a:r>
            <a:endParaRPr lang="en-US" sz="2400" dirty="0">
              <a:latin typeface="Tahoma" pitchFamily="34" charset="0"/>
              <a:cs typeface="Tahoma" pitchFamily="34" charset="0"/>
            </a:endParaRPr>
          </a:p>
          <a:p>
            <a:pPr lvl="2">
              <a:buClr>
                <a:srgbClr val="3333CC"/>
              </a:buClr>
              <a:buSzPct val="60000"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Memorandum of Agreement with INDOT/FHWA/SHPO dated 1/9/15.</a:t>
            </a:r>
          </a:p>
          <a:p>
            <a:pPr lvl="1">
              <a:buClr>
                <a:srgbClr val="3333CC"/>
              </a:buClr>
              <a:buSzPct val="60000"/>
            </a:pPr>
            <a:endParaRPr lang="en-US" sz="2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24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1200" kern="0" dirty="0">
              <a:solidFill>
                <a:srgbClr val="3333C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0726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Environmental Documentation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458200" cy="426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7472" indent="-347472"/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Noteworthy Environmental </a:t>
            </a:r>
            <a:r>
              <a:rPr lang="en-US" sz="2800" b="1" dirty="0">
                <a:latin typeface="Tahoma" pitchFamily="34" charset="0"/>
                <a:cs typeface="Tahoma" pitchFamily="34" charset="0"/>
              </a:rPr>
              <a:t>Document </a:t>
            </a: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findings (Cont.)</a:t>
            </a:r>
          </a:p>
          <a:p>
            <a:pPr lvl="1">
              <a:buClr>
                <a:srgbClr val="3333CC"/>
              </a:buClr>
              <a:buSzPct val="60000"/>
            </a:pPr>
            <a:r>
              <a:rPr lang="en-US" altLang="en-US" sz="2400" dirty="0" smtClean="0"/>
              <a:t>Low </a:t>
            </a:r>
            <a:r>
              <a:rPr lang="en-US" altLang="en-US" sz="2400" dirty="0"/>
              <a:t>levels of soil and groundwater contamination will be encountered during </a:t>
            </a:r>
            <a:r>
              <a:rPr lang="en-US" altLang="en-US" sz="2400" dirty="0" smtClean="0"/>
              <a:t>excavation at 4 sites</a:t>
            </a:r>
          </a:p>
          <a:p>
            <a:pPr lvl="1">
              <a:buClr>
                <a:srgbClr val="3333CC"/>
              </a:buClr>
              <a:buSzPct val="60000"/>
            </a:pPr>
            <a:r>
              <a:rPr lang="en-US" altLang="en-US" sz="2400" dirty="0" smtClean="0"/>
              <a:t>Minimal</a:t>
            </a:r>
            <a:r>
              <a:rPr lang="en-US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en-US" sz="2400" dirty="0" smtClean="0"/>
              <a:t>Impacts to the Floodplain of Dixon Creek</a:t>
            </a:r>
            <a:endParaRPr lang="en-US" altLang="en-US" sz="2400" dirty="0" smtClean="0">
              <a:solidFill>
                <a:srgbClr val="FF0000"/>
              </a:solidFill>
            </a:endParaRPr>
          </a:p>
          <a:p>
            <a:pPr lvl="1">
              <a:buClr>
                <a:srgbClr val="3333CC"/>
              </a:buClr>
              <a:buSzPct val="60000"/>
            </a:pPr>
            <a:r>
              <a:rPr lang="en-US" altLang="en-US" sz="2400" dirty="0" smtClean="0"/>
              <a:t>8 Relocations (3 Residential, 5 Businesses)</a:t>
            </a:r>
            <a:endParaRPr lang="en-US" altLang="en-US" sz="2400" dirty="0"/>
          </a:p>
          <a:p>
            <a:pPr lvl="1">
              <a:buClr>
                <a:srgbClr val="3333CC"/>
              </a:buClr>
              <a:buSzPct val="60000"/>
            </a:pPr>
            <a:endParaRPr lang="en-US" sz="2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24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1200" kern="0" dirty="0">
              <a:solidFill>
                <a:srgbClr val="3333C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46607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Environmental Documentation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458200" cy="426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7472" indent="-347472"/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Categorical </a:t>
            </a:r>
            <a:r>
              <a:rPr lang="en-US" sz="2800" b="1" dirty="0">
                <a:latin typeface="Tahoma" pitchFamily="34" charset="0"/>
                <a:cs typeface="Tahoma" pitchFamily="34" charset="0"/>
              </a:rPr>
              <a:t>Exclusion Level 1 – Advanced Acquisitions</a:t>
            </a:r>
          </a:p>
          <a:p>
            <a:pPr lvl="1">
              <a:buClr>
                <a:srgbClr val="3333CC"/>
              </a:buClr>
              <a:buSzPct val="60000"/>
            </a:pPr>
            <a:r>
              <a:rPr lang="en-US" sz="2400" dirty="0" smtClean="0">
                <a:cs typeface="Tahoma" pitchFamily="34" charset="0"/>
              </a:rPr>
              <a:t>Allowed by MAP-21</a:t>
            </a:r>
            <a:r>
              <a:rPr lang="en-US" sz="2400" dirty="0">
                <a:cs typeface="Tahoma" pitchFamily="34" charset="0"/>
              </a:rPr>
              <a:t>, the Moving Ahead for Progress in the 21st Century </a:t>
            </a:r>
            <a:r>
              <a:rPr lang="en-US" sz="2400" dirty="0" smtClean="0">
                <a:cs typeface="Tahoma" pitchFamily="34" charset="0"/>
              </a:rPr>
              <a:t>Act</a:t>
            </a:r>
          </a:p>
          <a:p>
            <a:pPr lvl="1">
              <a:buClr>
                <a:srgbClr val="3333CC"/>
              </a:buClr>
              <a:buSzPct val="60000"/>
            </a:pPr>
            <a:r>
              <a:rPr lang="en-US" sz="2400" dirty="0" smtClean="0">
                <a:cs typeface="Tahoma" pitchFamily="34" charset="0"/>
              </a:rPr>
              <a:t>Approved December 2013 for 6 Properties</a:t>
            </a:r>
          </a:p>
          <a:p>
            <a:pPr lvl="1">
              <a:buClr>
                <a:srgbClr val="3333CC"/>
              </a:buClr>
              <a:buSzPct val="60000"/>
            </a:pPr>
            <a:r>
              <a:rPr lang="en-US" sz="2400" dirty="0" smtClean="0">
                <a:cs typeface="Tahoma" pitchFamily="34" charset="0"/>
              </a:rPr>
              <a:t>Amended September 2014 for 5 Additional </a:t>
            </a:r>
            <a:r>
              <a:rPr lang="en-US" sz="2400" dirty="0">
                <a:cs typeface="Tahoma" pitchFamily="34" charset="0"/>
              </a:rPr>
              <a:t>P</a:t>
            </a:r>
            <a:r>
              <a:rPr lang="en-US" sz="2400" dirty="0" smtClean="0">
                <a:cs typeface="Tahoma" pitchFamily="34" charset="0"/>
              </a:rPr>
              <a:t>roperties </a:t>
            </a:r>
            <a:endParaRPr lang="en-US" sz="2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24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1200" kern="0" dirty="0">
              <a:solidFill>
                <a:srgbClr val="3333C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76584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Environmental Documentation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426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1800" dirty="0" smtClean="0">
                <a:latin typeface="Tahoma" pitchFamily="34" charset="0"/>
                <a:cs typeface="Tahoma" pitchFamily="34" charset="0"/>
              </a:rPr>
              <a:t>INDOT Greenfield District Office</a:t>
            </a:r>
          </a:p>
          <a:p>
            <a:pPr>
              <a:buNone/>
            </a:pPr>
            <a:r>
              <a:rPr lang="en-US" sz="1800" dirty="0" smtClean="0">
                <a:latin typeface="Tahoma" pitchFamily="34" charset="0"/>
                <a:cs typeface="Tahoma" pitchFamily="34" charset="0"/>
              </a:rPr>
              <a:t>Planning &amp; Programming Department</a:t>
            </a:r>
          </a:p>
          <a:p>
            <a:pPr>
              <a:buNone/>
            </a:pPr>
            <a:r>
              <a:rPr lang="en-US" sz="1800" dirty="0" smtClean="0">
                <a:latin typeface="Tahoma" pitchFamily="34" charset="0"/>
                <a:cs typeface="Tahoma" pitchFamily="34" charset="0"/>
              </a:rPr>
              <a:t>32 South Broadway</a:t>
            </a:r>
          </a:p>
          <a:p>
            <a:pPr>
              <a:buNone/>
            </a:pPr>
            <a:r>
              <a:rPr lang="en-US" sz="1800" dirty="0" smtClean="0">
                <a:latin typeface="Tahoma" pitchFamily="34" charset="0"/>
                <a:cs typeface="Tahoma" pitchFamily="34" charset="0"/>
              </a:rPr>
              <a:t>Greenfield, IN 46140 </a:t>
            </a:r>
          </a:p>
          <a:p>
            <a:pPr>
              <a:buNone/>
            </a:pPr>
            <a:r>
              <a:rPr lang="en-US" sz="1800" dirty="0" smtClean="0">
                <a:latin typeface="Tahoma" pitchFamily="34" charset="0"/>
                <a:cs typeface="Tahoma" pitchFamily="34" charset="0"/>
              </a:rPr>
              <a:t>(855) 463-6848; </a:t>
            </a:r>
            <a:r>
              <a:rPr lang="en-US" sz="1800" dirty="0" smtClean="0">
                <a:latin typeface="Tahoma" pitchFamily="34" charset="0"/>
                <a:cs typeface="Tahoma" pitchFamily="34" charset="0"/>
                <a:hlinkClick r:id="rId3"/>
              </a:rPr>
              <a:t>eastcentralin@indot.in.gov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   </a:t>
            </a:r>
          </a:p>
          <a:p>
            <a:pPr>
              <a:buNone/>
            </a:pPr>
            <a:endParaRPr lang="en-US" sz="1800" dirty="0" smtClean="0"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US" sz="1800" dirty="0" smtClean="0">
                <a:latin typeface="Tahoma" pitchFamily="34" charset="0"/>
                <a:cs typeface="Tahoma" pitchFamily="34" charset="0"/>
              </a:rPr>
              <a:t>INDOT Office of Public Involvement</a:t>
            </a:r>
          </a:p>
          <a:p>
            <a:pPr>
              <a:buNone/>
            </a:pPr>
            <a:r>
              <a:rPr lang="en-US" sz="1800" dirty="0" smtClean="0">
                <a:latin typeface="Tahoma" pitchFamily="34" charset="0"/>
                <a:cs typeface="Tahoma" pitchFamily="34" charset="0"/>
              </a:rPr>
              <a:t>Indiana Government Center North, Room N642</a:t>
            </a:r>
          </a:p>
          <a:p>
            <a:pPr>
              <a:buNone/>
            </a:pPr>
            <a:r>
              <a:rPr lang="en-US" sz="1800" dirty="0" smtClean="0">
                <a:latin typeface="Tahoma" pitchFamily="34" charset="0"/>
                <a:cs typeface="Tahoma" pitchFamily="34" charset="0"/>
              </a:rPr>
              <a:t>100 North Senate Avenue, Indianapolis, IN 46204</a:t>
            </a:r>
          </a:p>
          <a:p>
            <a:pPr>
              <a:buNone/>
            </a:pPr>
            <a:r>
              <a:rPr lang="en-US" sz="1800" dirty="0" smtClean="0">
                <a:latin typeface="Tahoma" pitchFamily="34" charset="0"/>
                <a:cs typeface="Tahoma" pitchFamily="34" charset="0"/>
              </a:rPr>
              <a:t>(317) 232-6601; </a:t>
            </a:r>
            <a:r>
              <a:rPr lang="en-US" sz="1800" dirty="0" smtClean="0">
                <a:latin typeface="Tahoma" pitchFamily="34" charset="0"/>
                <a:cs typeface="Tahoma" pitchFamily="34" charset="0"/>
                <a:hlinkClick r:id="rId4"/>
              </a:rPr>
              <a:t>rclark@indot.in.gov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>
              <a:buNone/>
            </a:pPr>
            <a:endParaRPr lang="en-US" sz="1800" dirty="0" smtClean="0"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US" sz="1800" dirty="0" smtClean="0">
                <a:latin typeface="Tahoma" pitchFamily="34" charset="0"/>
                <a:cs typeface="Tahoma" pitchFamily="34" charset="0"/>
              </a:rPr>
              <a:t>Tipton County Public Library</a:t>
            </a:r>
          </a:p>
          <a:p>
            <a:pPr>
              <a:buNone/>
            </a:pPr>
            <a:r>
              <a:rPr lang="en-US" sz="1800" dirty="0" smtClean="0">
                <a:latin typeface="Tahoma" pitchFamily="34" charset="0"/>
                <a:cs typeface="Tahoma" pitchFamily="34" charset="0"/>
              </a:rPr>
              <a:t>127 East Madison Street</a:t>
            </a:r>
          </a:p>
          <a:p>
            <a:pPr>
              <a:buNone/>
            </a:pPr>
            <a:r>
              <a:rPr lang="en-US" sz="1800" dirty="0" smtClean="0">
                <a:latin typeface="Tahoma" pitchFamily="34" charset="0"/>
                <a:cs typeface="Tahoma" pitchFamily="34" charset="0"/>
              </a:rPr>
              <a:t>Tipton, Indiana 46072</a:t>
            </a:r>
          </a:p>
          <a:p>
            <a:pPr>
              <a:buNone/>
            </a:pPr>
            <a:r>
              <a:rPr lang="en-US" sz="1800" dirty="0" smtClean="0">
                <a:latin typeface="Tahoma" pitchFamily="34" charset="0"/>
                <a:cs typeface="Tahoma" pitchFamily="34" charset="0"/>
              </a:rPr>
              <a:t>Phone (765) 675-8761</a:t>
            </a:r>
          </a:p>
          <a:p>
            <a:pPr>
              <a:buNone/>
            </a:pPr>
            <a:endParaRPr lang="en-US" sz="2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24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1200" kern="0" dirty="0">
              <a:solidFill>
                <a:srgbClr val="3333C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5208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U.S. 31 / S.R. 28 Interchange Project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426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Purpose</a:t>
            </a:r>
          </a:p>
          <a:p>
            <a:pPr lvl="1">
              <a:buClr>
                <a:srgbClr val="3333CC"/>
              </a:buClr>
              <a:buSzPct val="60000"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To improve the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safety and mobility on US 31 as a high-speed commerce corridor between Indianapolis and South Bend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.</a:t>
            </a:r>
          </a:p>
          <a:p>
            <a:pPr lvl="1">
              <a:buClr>
                <a:srgbClr val="3333CC"/>
              </a:buClr>
              <a:buSzPct val="60000"/>
            </a:pPr>
            <a:endParaRPr lang="en-US" sz="2400" dirty="0">
              <a:latin typeface="Tahoma" pitchFamily="34" charset="0"/>
              <a:cs typeface="Tahoma" pitchFamily="34" charset="0"/>
            </a:endParaRPr>
          </a:p>
          <a:p>
            <a:pPr>
              <a:buClr>
                <a:srgbClr val="3333CC"/>
              </a:buClr>
            </a:pP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Need</a:t>
            </a:r>
          </a:p>
          <a:p>
            <a:pPr lvl="1">
              <a:buClr>
                <a:srgbClr val="3333CC"/>
              </a:buClr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Reduce the number and severity of crashes</a:t>
            </a:r>
          </a:p>
          <a:p>
            <a:pPr lvl="1">
              <a:buClr>
                <a:srgbClr val="3333CC"/>
              </a:buClr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Reduce travel times for expected traffic growth</a:t>
            </a:r>
          </a:p>
          <a:p>
            <a:pPr>
              <a:buNone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24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1200" kern="0" dirty="0">
              <a:solidFill>
                <a:srgbClr val="3333C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28535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0"/>
            <a:ext cx="82296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en-US" sz="32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U.S. 31 / S.R. 28 Interchange Project</a:t>
            </a:r>
            <a:endParaRPr lang="en-US" sz="3200" b="1" kern="0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990600"/>
            <a:ext cx="8229600" cy="426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None/>
            </a:pPr>
            <a:endParaRPr lang="en-US" kern="0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433" y="1143000"/>
            <a:ext cx="4157133" cy="4876800"/>
          </a:xfrm>
          <a:prstGeom prst="rect">
            <a:avLst/>
          </a:prstGeom>
          <a:noFill/>
          <a:ln w="25400">
            <a:solidFill>
              <a:srgbClr val="33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>
            <a:spLocks noChangeAspect="1"/>
          </p:cNvSpPr>
          <p:nvPr/>
        </p:nvSpPr>
        <p:spPr bwMode="auto">
          <a:xfrm>
            <a:off x="4343400" y="2971800"/>
            <a:ext cx="4572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68320" y="37338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PROJECT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LOCATION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6650566" y="4149298"/>
            <a:ext cx="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>
            <a:stCxn id="3" idx="1"/>
          </p:cNvCxnSpPr>
          <p:nvPr/>
        </p:nvCxnSpPr>
        <p:spPr bwMode="auto">
          <a:xfrm flipH="1" flipV="1">
            <a:off x="4800600" y="3276600"/>
            <a:ext cx="1867720" cy="87269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1502487" y="1143000"/>
            <a:ext cx="4892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Impact"/>
              </a:rPr>
              <a:t>▲</a:t>
            </a:r>
          </a:p>
          <a:p>
            <a:pPr algn="ctr"/>
            <a:r>
              <a:rPr lang="en-US" sz="2400" dirty="0" smtClean="0">
                <a:latin typeface="Impact"/>
              </a:rPr>
              <a:t>N</a:t>
            </a:r>
            <a:endParaRPr lang="en-US" sz="2400" dirty="0"/>
          </a:p>
        </p:txBody>
      </p:sp>
      <p:sp>
        <p:nvSpPr>
          <p:cNvPr id="12" name="Freeform 11"/>
          <p:cNvSpPr/>
          <p:nvPr/>
        </p:nvSpPr>
        <p:spPr bwMode="auto">
          <a:xfrm>
            <a:off x="3978322" y="2279176"/>
            <a:ext cx="1910687" cy="1269242"/>
          </a:xfrm>
          <a:custGeom>
            <a:avLst/>
            <a:gdLst>
              <a:gd name="connsiteX0" fmla="*/ 0 w 1910687"/>
              <a:gd name="connsiteY0" fmla="*/ 1269242 h 1269242"/>
              <a:gd name="connsiteX1" fmla="*/ 20472 w 1910687"/>
              <a:gd name="connsiteY1" fmla="*/ 34120 h 1269242"/>
              <a:gd name="connsiteX2" fmla="*/ 1903863 w 1910687"/>
              <a:gd name="connsiteY2" fmla="*/ 0 h 1269242"/>
              <a:gd name="connsiteX3" fmla="*/ 1910687 w 1910687"/>
              <a:gd name="connsiteY3" fmla="*/ 1241946 h 1269242"/>
              <a:gd name="connsiteX4" fmla="*/ 0 w 1910687"/>
              <a:gd name="connsiteY4" fmla="*/ 1269242 h 126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0687" h="1269242">
                <a:moveTo>
                  <a:pt x="0" y="1269242"/>
                </a:moveTo>
                <a:lnTo>
                  <a:pt x="20472" y="34120"/>
                </a:lnTo>
                <a:lnTo>
                  <a:pt x="1903863" y="0"/>
                </a:lnTo>
                <a:cubicBezTo>
                  <a:pt x="1906138" y="413982"/>
                  <a:pt x="1908412" y="827964"/>
                  <a:pt x="1910687" y="1241946"/>
                </a:cubicBezTo>
                <a:lnTo>
                  <a:pt x="0" y="1269242"/>
                </a:lnTo>
                <a:close/>
              </a:path>
            </a:pathLst>
          </a:custGeom>
          <a:noFill/>
          <a:ln w="25400" cap="flat" cmpd="sng" algn="ctr">
            <a:solidFill>
              <a:srgbClr val="3333CC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0517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U.S. 31 / S.R. 28 Interchange Project</a:t>
            </a:r>
            <a:endParaRPr lang="en-US" sz="32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426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Alternatives considered:</a:t>
            </a:r>
          </a:p>
          <a:p>
            <a:pPr lvl="1">
              <a:buClr>
                <a:srgbClr val="3333CC"/>
              </a:buClr>
              <a:buSzPct val="60000"/>
            </a:pPr>
            <a:r>
              <a:rPr lang="en-US" altLang="en-US" sz="2400" dirty="0" smtClean="0"/>
              <a:t>#1 - Modified </a:t>
            </a:r>
            <a:r>
              <a:rPr lang="en-US" altLang="en-US" sz="2400" dirty="0"/>
              <a:t>Diamond with SE Loop</a:t>
            </a:r>
          </a:p>
          <a:p>
            <a:pPr lvl="1">
              <a:buClr>
                <a:srgbClr val="3333CC"/>
              </a:buClr>
              <a:buSzPct val="60000"/>
            </a:pPr>
            <a:r>
              <a:rPr lang="en-US" altLang="en-US" sz="2400" dirty="0" smtClean="0"/>
              <a:t>#2 - Tight </a:t>
            </a:r>
            <a:r>
              <a:rPr lang="en-US" altLang="en-US" sz="2400" dirty="0"/>
              <a:t>Diamond with roundabout terminals</a:t>
            </a:r>
          </a:p>
          <a:p>
            <a:pPr lvl="1">
              <a:buClr>
                <a:srgbClr val="3333CC"/>
              </a:buClr>
              <a:buSzPct val="60000"/>
            </a:pPr>
            <a:r>
              <a:rPr lang="en-US" altLang="en-US" sz="2400" dirty="0" smtClean="0"/>
              <a:t>#3 - Modified </a:t>
            </a:r>
            <a:r>
              <a:rPr lang="en-US" altLang="en-US" sz="2400" dirty="0"/>
              <a:t>Diamond with NW Loop</a:t>
            </a:r>
          </a:p>
          <a:p>
            <a:pPr lvl="1">
              <a:buClr>
                <a:srgbClr val="3333CC"/>
              </a:buClr>
              <a:buSzPct val="60000"/>
            </a:pPr>
            <a:r>
              <a:rPr lang="en-US" altLang="en-US" sz="2400" dirty="0" smtClean="0"/>
              <a:t>#4 - Two </a:t>
            </a:r>
            <a:r>
              <a:rPr lang="en-US" altLang="en-US" sz="2400" dirty="0"/>
              <a:t>Quadrant Diamond with roundabout ramp </a:t>
            </a:r>
            <a:r>
              <a:rPr lang="en-US" altLang="en-US" sz="2400" dirty="0" smtClean="0"/>
              <a:t>terminals</a:t>
            </a:r>
            <a:r>
              <a:rPr lang="en-US" altLang="en-US" sz="2400" dirty="0"/>
              <a:t> and direct Chrysler Transmission Plant connection</a:t>
            </a:r>
          </a:p>
          <a:p>
            <a:pPr lvl="1">
              <a:buClr>
                <a:srgbClr val="3333CC"/>
              </a:buClr>
              <a:buSzPct val="60000"/>
            </a:pPr>
            <a:r>
              <a:rPr lang="en-US" altLang="en-US" sz="2400" dirty="0"/>
              <a:t>#5 - Modified Diamond with roundabout terminals and direct Chrysler Transmission Plant connection</a:t>
            </a:r>
          </a:p>
          <a:p>
            <a:pPr lvl="1">
              <a:buClr>
                <a:srgbClr val="3333CC"/>
              </a:buClr>
              <a:buSzPct val="60000"/>
            </a:pPr>
            <a:r>
              <a:rPr lang="en-US" altLang="en-US" sz="2400" dirty="0" smtClean="0"/>
              <a:t>#6 - Do-Nothing </a:t>
            </a:r>
            <a:r>
              <a:rPr lang="en-US" altLang="en-US" sz="2400" dirty="0"/>
              <a:t>Alternative</a:t>
            </a:r>
            <a:endParaRPr lang="en-US" altLang="en-US" sz="2400" dirty="0" smtClean="0"/>
          </a:p>
          <a:p>
            <a:pPr lvl="1">
              <a:buClr>
                <a:srgbClr val="3333CC"/>
              </a:buClr>
              <a:buSzPct val="60000"/>
            </a:pPr>
            <a:endParaRPr lang="en-US" sz="2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24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1200" kern="0" dirty="0">
              <a:solidFill>
                <a:srgbClr val="3333C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240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U.S. 31 / S.R. 28 Interchange Project</a:t>
            </a:r>
            <a:endParaRPr lang="en-US" sz="32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426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Alternatives considered:</a:t>
            </a:r>
          </a:p>
          <a:p>
            <a:pPr marL="457200" lvl="1" indent="0">
              <a:buClr>
                <a:srgbClr val="3333CC"/>
              </a:buClr>
              <a:buSzPct val="60000"/>
              <a:buNone/>
            </a:pPr>
            <a:endParaRPr lang="en-US" sz="2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24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1200" kern="0" dirty="0">
              <a:solidFill>
                <a:srgbClr val="3333C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4" y="2424985"/>
            <a:ext cx="2094840" cy="26749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431731"/>
            <a:ext cx="2097698" cy="2686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24985"/>
            <a:ext cx="2097698" cy="26721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424985"/>
            <a:ext cx="2009103" cy="26635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0119" y="2056630"/>
            <a:ext cx="1640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Alternative #1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90824" y="2062399"/>
            <a:ext cx="1640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Alternative #2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00624" y="2069744"/>
            <a:ext cx="1640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Alternative #3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966126" y="2069744"/>
            <a:ext cx="1640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Alternative #4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05800" y="129540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Impact"/>
              </a:rPr>
              <a:t>▲</a:t>
            </a:r>
          </a:p>
          <a:p>
            <a:pPr algn="ctr"/>
            <a:r>
              <a:rPr lang="en-US" dirty="0" smtClean="0">
                <a:latin typeface="Impact"/>
              </a:rPr>
              <a:t>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154818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4419600" cy="5059363"/>
          </a:xfrm>
        </p:spPr>
        <p:txBody>
          <a:bodyPr/>
          <a:lstStyle/>
          <a:p>
            <a:r>
              <a:rPr lang="en-US" dirty="0" smtClean="0"/>
              <a:t>Preferred Alternative:</a:t>
            </a:r>
          </a:p>
          <a:p>
            <a:pPr lvl="1"/>
            <a:r>
              <a:rPr lang="en-US" dirty="0" smtClean="0"/>
              <a:t>Alternative 5  </a:t>
            </a:r>
          </a:p>
          <a:p>
            <a:pPr lvl="1"/>
            <a:endParaRPr lang="en-US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0"/>
            <a:ext cx="83820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en-US" sz="3200" b="1" kern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U.S. 31 / S.R. 28 Interchange Project</a:t>
            </a:r>
            <a:endParaRPr lang="en-US" sz="3200" b="1" kern="0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066800"/>
            <a:ext cx="3841690" cy="487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18490" y="144780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Impact"/>
              </a:rPr>
              <a:t>▲</a:t>
            </a:r>
          </a:p>
          <a:p>
            <a:pPr algn="ctr"/>
            <a:r>
              <a:rPr lang="en-US" dirty="0" smtClean="0">
                <a:latin typeface="Impact"/>
              </a:rPr>
              <a:t>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9616196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059363"/>
          </a:xfrm>
        </p:spPr>
        <p:txBody>
          <a:bodyPr/>
          <a:lstStyle/>
          <a:p>
            <a:r>
              <a:rPr lang="en-US" dirty="0" smtClean="0"/>
              <a:t>Preferred Alternative:  Alternative #5</a:t>
            </a:r>
            <a:endParaRPr lang="en-US" dirty="0"/>
          </a:p>
          <a:p>
            <a:pPr lvl="1"/>
            <a:r>
              <a:rPr lang="en-US" sz="2400" dirty="0" smtClean="0"/>
              <a:t>Supports local </a:t>
            </a:r>
            <a:r>
              <a:rPr lang="en-US" sz="2400" dirty="0"/>
              <a:t>economic vision for the interchange as endorsed by the local public agencies.</a:t>
            </a:r>
          </a:p>
          <a:p>
            <a:pPr lvl="1"/>
            <a:r>
              <a:rPr lang="en-US" sz="2400" dirty="0" smtClean="0"/>
              <a:t>Meets </a:t>
            </a:r>
            <a:r>
              <a:rPr lang="en-US" sz="2400" dirty="0"/>
              <a:t>current and forecast travel demand</a:t>
            </a:r>
            <a:r>
              <a:rPr lang="en-US" sz="2400" dirty="0" smtClean="0"/>
              <a:t>.</a:t>
            </a:r>
            <a:endParaRPr lang="en-US" sz="2400" dirty="0"/>
          </a:p>
          <a:p>
            <a:pPr lvl="1"/>
            <a:r>
              <a:rPr lang="en-US" sz="2400" dirty="0" smtClean="0"/>
              <a:t>Provides </a:t>
            </a:r>
            <a:r>
              <a:rPr lang="en-US" sz="2400" dirty="0"/>
              <a:t>the most efficient means of travel along SR 28 </a:t>
            </a:r>
            <a:r>
              <a:rPr lang="en-US" sz="2400" dirty="0" smtClean="0"/>
              <a:t>&amp; from </a:t>
            </a:r>
            <a:r>
              <a:rPr lang="en-US" sz="2400" dirty="0"/>
              <a:t>the Chrysler </a:t>
            </a:r>
            <a:r>
              <a:rPr lang="en-US" sz="2400" dirty="0" smtClean="0"/>
              <a:t>Plant.</a:t>
            </a:r>
          </a:p>
          <a:p>
            <a:pPr lvl="1"/>
            <a:r>
              <a:rPr lang="en-US" sz="2400" dirty="0" smtClean="0"/>
              <a:t>Provides </a:t>
            </a:r>
            <a:r>
              <a:rPr lang="en-US" sz="2400" dirty="0"/>
              <a:t>a high level of safety with the installation of </a:t>
            </a:r>
            <a:r>
              <a:rPr lang="en-US" sz="2400" dirty="0" smtClean="0"/>
              <a:t>roundabouts.</a:t>
            </a:r>
          </a:p>
          <a:p>
            <a:pPr lvl="1"/>
            <a:r>
              <a:rPr lang="en-US" sz="2400" dirty="0" smtClean="0"/>
              <a:t>Minimizes </a:t>
            </a:r>
            <a:r>
              <a:rPr lang="en-US" sz="2400" dirty="0"/>
              <a:t>impacts to Tucker Cemetery in the southwest quadrant.</a:t>
            </a:r>
          </a:p>
          <a:p>
            <a:pPr lvl="1"/>
            <a:r>
              <a:rPr lang="en-US" sz="2400" dirty="0" smtClean="0"/>
              <a:t>Provides </a:t>
            </a:r>
            <a:r>
              <a:rPr lang="en-US" sz="2400" dirty="0"/>
              <a:t>the most efficient and cost-effective means of maintaining traffic during construction.</a:t>
            </a:r>
            <a:endParaRPr lang="en-US" sz="2400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0"/>
            <a:ext cx="83820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en-US" sz="3200" b="1" kern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U.S. 31 / S.R. 28 Interchange Project</a:t>
            </a:r>
            <a:endParaRPr lang="en-US" sz="3200" b="1" kern="0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237738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0"/>
            <a:ext cx="82296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Welcome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9906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Rickie Clark, INDOT Office of Public Involvement </a:t>
            </a:r>
          </a:p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Purpose/explanation of public hearing</a:t>
            </a:r>
          </a:p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Public hearing format</a:t>
            </a:r>
          </a:p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Visit our sign-in table</a:t>
            </a:r>
          </a:p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Informational handouts</a:t>
            </a:r>
          </a:p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Submitting public comments for hearings transcript</a:t>
            </a:r>
          </a:p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Project display area</a:t>
            </a:r>
          </a:p>
          <a:p>
            <a:endParaRPr lang="en-US" sz="2800" dirty="0" smtClean="0">
              <a:latin typeface="Tahoma" pitchFamily="34" charset="0"/>
              <a:cs typeface="Tahoma" pitchFamily="34" charset="0"/>
            </a:endParaRPr>
          </a:p>
          <a:p>
            <a:pPr lvl="1"/>
            <a:endParaRPr lang="en-US" dirty="0" smtClean="0"/>
          </a:p>
          <a:p>
            <a:endParaRPr lang="en-US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24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1200" kern="0" dirty="0">
              <a:solidFill>
                <a:srgbClr val="3333C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6887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059363"/>
          </a:xfrm>
        </p:spPr>
        <p:txBody>
          <a:bodyPr/>
          <a:lstStyle/>
          <a:p>
            <a:r>
              <a:rPr lang="en-US" dirty="0" smtClean="0"/>
              <a:t>Preferred Alternative:</a:t>
            </a:r>
          </a:p>
          <a:p>
            <a:pPr lvl="1"/>
            <a:r>
              <a:rPr lang="en-US" sz="2400" dirty="0" smtClean="0"/>
              <a:t>Alternative 5:  Scored </a:t>
            </a:r>
            <a:r>
              <a:rPr lang="en-US" sz="2400" dirty="0"/>
              <a:t>equal to or better than all other alternatives in all </a:t>
            </a:r>
            <a:r>
              <a:rPr lang="en-US" sz="2400" dirty="0" smtClean="0"/>
              <a:t>categories.</a:t>
            </a:r>
          </a:p>
          <a:p>
            <a:pPr lvl="2"/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0"/>
            <a:ext cx="83820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en-US" sz="3200" b="1" kern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U.S. 31 / S.R. 28 Interchange Project</a:t>
            </a:r>
            <a:endParaRPr lang="en-US" sz="3200" b="1" kern="0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667000"/>
            <a:ext cx="6934200" cy="34992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87895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3820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U.S. 31 / S.R. 28 Interchange Project</a:t>
            </a:r>
            <a:endParaRPr lang="en-US" sz="32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426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Project Features</a:t>
            </a:r>
            <a:endParaRPr lang="en-US" altLang="en-US" dirty="0" smtClean="0"/>
          </a:p>
          <a:p>
            <a:pPr marL="742950" lvl="2" indent="-285750">
              <a:buSzPct val="60000"/>
            </a:pPr>
            <a:r>
              <a:rPr lang="en-US" altLang="en-US" dirty="0" smtClean="0"/>
              <a:t>S.R. 28 over U.S. 31</a:t>
            </a:r>
          </a:p>
          <a:p>
            <a:pPr marL="742950" lvl="2" indent="-285750">
              <a:buSzPct val="60000"/>
            </a:pPr>
            <a:r>
              <a:rPr lang="en-US" altLang="en-US" dirty="0" smtClean="0"/>
              <a:t>New Concrete/Steel Bridge</a:t>
            </a:r>
          </a:p>
          <a:p>
            <a:pPr marL="742950" lvl="2" indent="-285750">
              <a:buSzPct val="60000"/>
            </a:pPr>
            <a:r>
              <a:rPr lang="en-US" altLang="en-US" dirty="0" smtClean="0"/>
              <a:t>Roundabout Intersections</a:t>
            </a:r>
          </a:p>
          <a:p>
            <a:pPr marL="742950" lvl="2" indent="-285750">
              <a:buSzPct val="60000"/>
            </a:pPr>
            <a:r>
              <a:rPr lang="en-US" altLang="en-US" dirty="0" smtClean="0"/>
              <a:t>New Chrysler Access</a:t>
            </a:r>
            <a:endParaRPr lang="en-US" altLang="en-US" dirty="0"/>
          </a:p>
          <a:p>
            <a:pPr marL="742950" lvl="2" indent="-285750">
              <a:buSzPct val="60000"/>
            </a:pPr>
            <a:r>
              <a:rPr lang="en-US" altLang="en-US" dirty="0" smtClean="0"/>
              <a:t>Limited Access ROW</a:t>
            </a:r>
          </a:p>
          <a:p>
            <a:pPr marL="742950" lvl="2" indent="-285750">
              <a:buSzPct val="60000"/>
            </a:pPr>
            <a:r>
              <a:rPr lang="en-US" altLang="en-US" dirty="0" smtClean="0"/>
              <a:t>SW Local Access Road</a:t>
            </a:r>
          </a:p>
          <a:p>
            <a:pPr marL="742950" lvl="2" indent="-285750">
              <a:buSzPct val="60000"/>
            </a:pPr>
            <a:r>
              <a:rPr lang="en-US" altLang="en-US" dirty="0" smtClean="0"/>
              <a:t>Utility Relocations</a:t>
            </a:r>
          </a:p>
          <a:p>
            <a:pPr marL="742950" lvl="2" indent="-285750">
              <a:buSzPct val="60000"/>
            </a:pPr>
            <a:r>
              <a:rPr lang="en-US" altLang="en-US" dirty="0" smtClean="0"/>
              <a:t>On-site Detention Storage</a:t>
            </a:r>
          </a:p>
          <a:p>
            <a:pPr marL="742950" lvl="2" indent="-285750">
              <a:buSzPct val="60000"/>
            </a:pPr>
            <a:endParaRPr lang="en-US" altLang="en-US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24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1200" kern="0" dirty="0">
              <a:solidFill>
                <a:srgbClr val="3333C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90600"/>
            <a:ext cx="3840163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963" y="1219200"/>
            <a:ext cx="5175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599860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3820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U.S. 31 / S.R. 28 Interchange Project</a:t>
            </a:r>
            <a:endParaRPr lang="en-US" sz="32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24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1200" kern="0" dirty="0">
              <a:solidFill>
                <a:srgbClr val="3333C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531897" y="1873665"/>
            <a:ext cx="518561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47675" y="1004887"/>
            <a:ext cx="4810125" cy="426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800" b="1" kern="0" dirty="0" smtClean="0">
                <a:latin typeface="Tahoma" pitchFamily="34" charset="0"/>
                <a:cs typeface="Tahoma" pitchFamily="34" charset="0"/>
              </a:rPr>
              <a:t>West Roundabout</a:t>
            </a:r>
          </a:p>
          <a:p>
            <a:pPr lvl="1"/>
            <a:r>
              <a:rPr lang="en-US" altLang="en-US" sz="2400" kern="0" dirty="0" smtClean="0">
                <a:latin typeface="Tahoma" pitchFamily="34" charset="0"/>
                <a:cs typeface="Tahoma" pitchFamily="34" charset="0"/>
              </a:rPr>
              <a:t>Operations</a:t>
            </a:r>
          </a:p>
          <a:p>
            <a:pPr lvl="1"/>
            <a:r>
              <a:rPr lang="en-US" altLang="en-US" sz="2400" kern="0" dirty="0" smtClean="0">
                <a:latin typeface="Tahoma" pitchFamily="34" charset="0"/>
                <a:cs typeface="Tahoma" pitchFamily="34" charset="0"/>
              </a:rPr>
              <a:t>Single Lane with Future Expansion</a:t>
            </a:r>
          </a:p>
          <a:p>
            <a:pPr lvl="1"/>
            <a:r>
              <a:rPr lang="en-US" altLang="en-US" sz="2400" kern="0" dirty="0" smtClean="0">
                <a:latin typeface="Tahoma" pitchFamily="34" charset="0"/>
                <a:cs typeface="Tahoma" pitchFamily="34" charset="0"/>
              </a:rPr>
              <a:t>Design to Accommodate Commercial Trucks / Ag Equipment</a:t>
            </a:r>
          </a:p>
          <a:p>
            <a:pPr lvl="1"/>
            <a:r>
              <a:rPr lang="en-US" altLang="en-US" sz="2400" kern="0" dirty="0" smtClean="0">
                <a:latin typeface="Tahoma" pitchFamily="34" charset="0"/>
                <a:cs typeface="Tahoma" pitchFamily="34" charset="0"/>
              </a:rPr>
              <a:t>Overhead Lighting</a:t>
            </a:r>
          </a:p>
          <a:p>
            <a:pPr lvl="1"/>
            <a:endParaRPr lang="en-US" altLang="en-US" kern="0" dirty="0" smtClean="0"/>
          </a:p>
          <a:p>
            <a:pPr marL="742950" lvl="2" indent="-285750">
              <a:buSzPct val="60000"/>
            </a:pPr>
            <a:endParaRPr lang="en-US" altLang="en-US" kern="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730104" y="129540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Impact"/>
              </a:rPr>
              <a:t>▲</a:t>
            </a:r>
          </a:p>
          <a:p>
            <a:pPr algn="ctr"/>
            <a:r>
              <a:rPr lang="en-US" dirty="0" smtClean="0">
                <a:latin typeface="Impact"/>
              </a:rPr>
              <a:t>N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6193445" y="2974349"/>
            <a:ext cx="941594" cy="1006180"/>
            <a:chOff x="6193445" y="2974349"/>
            <a:chExt cx="941594" cy="1006180"/>
          </a:xfrm>
        </p:grpSpPr>
        <p:sp>
          <p:nvSpPr>
            <p:cNvPr id="22" name="Freeform 21"/>
            <p:cNvSpPr/>
            <p:nvPr/>
          </p:nvSpPr>
          <p:spPr bwMode="auto">
            <a:xfrm>
              <a:off x="6193445" y="3528428"/>
              <a:ext cx="248146" cy="370519"/>
            </a:xfrm>
            <a:custGeom>
              <a:avLst/>
              <a:gdLst>
                <a:gd name="connsiteX0" fmla="*/ 0 w 248146"/>
                <a:gd name="connsiteY0" fmla="*/ 0 h 370519"/>
                <a:gd name="connsiteX1" fmla="*/ 95180 w 248146"/>
                <a:gd name="connsiteY1" fmla="*/ 78183 h 370519"/>
                <a:gd name="connsiteX2" fmla="*/ 186959 w 248146"/>
                <a:gd name="connsiteY2" fmla="*/ 244747 h 370519"/>
                <a:gd name="connsiteX3" fmla="*/ 248146 w 248146"/>
                <a:gd name="connsiteY3" fmla="*/ 370519 h 370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8146" h="370519">
                  <a:moveTo>
                    <a:pt x="0" y="0"/>
                  </a:moveTo>
                  <a:cubicBezTo>
                    <a:pt x="32010" y="18696"/>
                    <a:pt x="64020" y="37392"/>
                    <a:pt x="95180" y="78183"/>
                  </a:cubicBezTo>
                  <a:cubicBezTo>
                    <a:pt x="126340" y="118974"/>
                    <a:pt x="161465" y="196024"/>
                    <a:pt x="186959" y="244747"/>
                  </a:cubicBezTo>
                  <a:cubicBezTo>
                    <a:pt x="212453" y="293470"/>
                    <a:pt x="230299" y="331994"/>
                    <a:pt x="248146" y="370519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6648946" y="3837761"/>
              <a:ext cx="486093" cy="142768"/>
            </a:xfrm>
            <a:custGeom>
              <a:avLst/>
              <a:gdLst>
                <a:gd name="connsiteX0" fmla="*/ 0 w 486093"/>
                <a:gd name="connsiteY0" fmla="*/ 142768 h 142768"/>
                <a:gd name="connsiteX1" fmla="*/ 169963 w 486093"/>
                <a:gd name="connsiteY1" fmla="*/ 95179 h 142768"/>
                <a:gd name="connsiteX2" fmla="*/ 339925 w 486093"/>
                <a:gd name="connsiteY2" fmla="*/ 37391 h 142768"/>
                <a:gd name="connsiteX3" fmla="*/ 486093 w 486093"/>
                <a:gd name="connsiteY3" fmla="*/ 0 h 14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093" h="142768">
                  <a:moveTo>
                    <a:pt x="0" y="142768"/>
                  </a:moveTo>
                  <a:cubicBezTo>
                    <a:pt x="56654" y="127755"/>
                    <a:pt x="113309" y="112742"/>
                    <a:pt x="169963" y="95179"/>
                  </a:cubicBezTo>
                  <a:cubicBezTo>
                    <a:pt x="226617" y="77616"/>
                    <a:pt x="287237" y="53254"/>
                    <a:pt x="339925" y="37391"/>
                  </a:cubicBezTo>
                  <a:cubicBezTo>
                    <a:pt x="392613" y="21528"/>
                    <a:pt x="439353" y="10764"/>
                    <a:pt x="486093" y="0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6730528" y="3555622"/>
              <a:ext cx="163378" cy="404512"/>
            </a:xfrm>
            <a:custGeom>
              <a:avLst/>
              <a:gdLst>
                <a:gd name="connsiteX0" fmla="*/ 0 w 163378"/>
                <a:gd name="connsiteY0" fmla="*/ 404512 h 404512"/>
                <a:gd name="connsiteX1" fmla="*/ 122373 w 163378"/>
                <a:gd name="connsiteY1" fmla="*/ 299135 h 404512"/>
                <a:gd name="connsiteX2" fmla="*/ 163164 w 163378"/>
                <a:gd name="connsiteY2" fmla="*/ 163165 h 404512"/>
                <a:gd name="connsiteX3" fmla="*/ 108776 w 163378"/>
                <a:gd name="connsiteY3" fmla="*/ 0 h 404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378" h="404512">
                  <a:moveTo>
                    <a:pt x="0" y="404512"/>
                  </a:moveTo>
                  <a:cubicBezTo>
                    <a:pt x="47589" y="371935"/>
                    <a:pt x="95179" y="339359"/>
                    <a:pt x="122373" y="299135"/>
                  </a:cubicBezTo>
                  <a:cubicBezTo>
                    <a:pt x="149567" y="258911"/>
                    <a:pt x="165430" y="213021"/>
                    <a:pt x="163164" y="163165"/>
                  </a:cubicBezTo>
                  <a:cubicBezTo>
                    <a:pt x="160898" y="113309"/>
                    <a:pt x="134837" y="56654"/>
                    <a:pt x="108776" y="0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6791060" y="2974349"/>
              <a:ext cx="7453" cy="387516"/>
            </a:xfrm>
            <a:custGeom>
              <a:avLst/>
              <a:gdLst>
                <a:gd name="connsiteX0" fmla="*/ 7453 w 7453"/>
                <a:gd name="connsiteY0" fmla="*/ 387516 h 387516"/>
                <a:gd name="connsiteX1" fmla="*/ 654 w 7453"/>
                <a:gd name="connsiteY1" fmla="*/ 193758 h 387516"/>
                <a:gd name="connsiteX2" fmla="*/ 654 w 7453"/>
                <a:gd name="connsiteY2" fmla="*/ 0 h 387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3" h="387516">
                  <a:moveTo>
                    <a:pt x="7453" y="387516"/>
                  </a:moveTo>
                  <a:cubicBezTo>
                    <a:pt x="4620" y="322930"/>
                    <a:pt x="1787" y="258344"/>
                    <a:pt x="654" y="193758"/>
                  </a:cubicBezTo>
                  <a:cubicBezTo>
                    <a:pt x="-479" y="129172"/>
                    <a:pt x="87" y="64586"/>
                    <a:pt x="654" y="0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28675" name="Group 28674"/>
          <p:cNvGrpSpPr/>
          <p:nvPr/>
        </p:nvGrpSpPr>
        <p:grpSpPr>
          <a:xfrm>
            <a:off x="6281826" y="3273484"/>
            <a:ext cx="843016" cy="700247"/>
            <a:chOff x="6281826" y="3273484"/>
            <a:chExt cx="843016" cy="700247"/>
          </a:xfrm>
        </p:grpSpPr>
        <p:sp>
          <p:nvSpPr>
            <p:cNvPr id="31" name="Freeform 30"/>
            <p:cNvSpPr/>
            <p:nvPr/>
          </p:nvSpPr>
          <p:spPr bwMode="auto">
            <a:xfrm>
              <a:off x="6281826" y="3273484"/>
              <a:ext cx="363720" cy="191338"/>
            </a:xfrm>
            <a:custGeom>
              <a:avLst/>
              <a:gdLst>
                <a:gd name="connsiteX0" fmla="*/ 363720 w 363720"/>
                <a:gd name="connsiteY0" fmla="*/ 0 h 191338"/>
                <a:gd name="connsiteX1" fmla="*/ 316131 w 363720"/>
                <a:gd name="connsiteY1" fmla="*/ 91780 h 191338"/>
                <a:gd name="connsiteX2" fmla="*/ 248146 w 363720"/>
                <a:gd name="connsiteY2" fmla="*/ 152967 h 191338"/>
                <a:gd name="connsiteX3" fmla="*/ 135970 w 363720"/>
                <a:gd name="connsiteY3" fmla="*/ 190358 h 191338"/>
                <a:gd name="connsiteX4" fmla="*/ 0 w 363720"/>
                <a:gd name="connsiteY4" fmla="*/ 176761 h 19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720" h="191338">
                  <a:moveTo>
                    <a:pt x="363720" y="0"/>
                  </a:moveTo>
                  <a:cubicBezTo>
                    <a:pt x="349556" y="33143"/>
                    <a:pt x="335393" y="66286"/>
                    <a:pt x="316131" y="91780"/>
                  </a:cubicBezTo>
                  <a:cubicBezTo>
                    <a:pt x="296869" y="117274"/>
                    <a:pt x="278173" y="136537"/>
                    <a:pt x="248146" y="152967"/>
                  </a:cubicBezTo>
                  <a:cubicBezTo>
                    <a:pt x="218119" y="169397"/>
                    <a:pt x="177328" y="186392"/>
                    <a:pt x="135970" y="190358"/>
                  </a:cubicBezTo>
                  <a:cubicBezTo>
                    <a:pt x="94612" y="194324"/>
                    <a:pt x="47306" y="185542"/>
                    <a:pt x="0" y="176761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8672" name="Freeform 28671"/>
            <p:cNvSpPr/>
            <p:nvPr/>
          </p:nvSpPr>
          <p:spPr bwMode="auto">
            <a:xfrm>
              <a:off x="6365319" y="3565820"/>
              <a:ext cx="76272" cy="329728"/>
            </a:xfrm>
            <a:custGeom>
              <a:avLst/>
              <a:gdLst>
                <a:gd name="connsiteX0" fmla="*/ 42280 w 76272"/>
                <a:gd name="connsiteY0" fmla="*/ 0 h 329728"/>
                <a:gd name="connsiteX1" fmla="*/ 4888 w 76272"/>
                <a:gd name="connsiteY1" fmla="*/ 98579 h 329728"/>
                <a:gd name="connsiteX2" fmla="*/ 8287 w 76272"/>
                <a:gd name="connsiteY2" fmla="*/ 231150 h 329728"/>
                <a:gd name="connsiteX3" fmla="*/ 76272 w 76272"/>
                <a:gd name="connsiteY3" fmla="*/ 329728 h 32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72" h="329728">
                  <a:moveTo>
                    <a:pt x="42280" y="0"/>
                  </a:moveTo>
                  <a:cubicBezTo>
                    <a:pt x="26417" y="30027"/>
                    <a:pt x="10554" y="60054"/>
                    <a:pt x="4888" y="98579"/>
                  </a:cubicBezTo>
                  <a:cubicBezTo>
                    <a:pt x="-778" y="137104"/>
                    <a:pt x="-3610" y="192625"/>
                    <a:pt x="8287" y="231150"/>
                  </a:cubicBezTo>
                  <a:cubicBezTo>
                    <a:pt x="20184" y="269675"/>
                    <a:pt x="48228" y="299701"/>
                    <a:pt x="76272" y="329728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8674" name="Freeform 28673"/>
            <p:cNvSpPr/>
            <p:nvPr/>
          </p:nvSpPr>
          <p:spPr bwMode="auto">
            <a:xfrm>
              <a:off x="6699935" y="3847958"/>
              <a:ext cx="424907" cy="125773"/>
            </a:xfrm>
            <a:custGeom>
              <a:avLst/>
              <a:gdLst>
                <a:gd name="connsiteX0" fmla="*/ 0 w 424907"/>
                <a:gd name="connsiteY0" fmla="*/ 125773 h 125773"/>
                <a:gd name="connsiteX1" fmla="*/ 163164 w 424907"/>
                <a:gd name="connsiteY1" fmla="*/ 71385 h 125773"/>
                <a:gd name="connsiteX2" fmla="*/ 305933 w 424907"/>
                <a:gd name="connsiteY2" fmla="*/ 20396 h 125773"/>
                <a:gd name="connsiteX3" fmla="*/ 424907 w 424907"/>
                <a:gd name="connsiteY3" fmla="*/ 0 h 12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4907" h="125773">
                  <a:moveTo>
                    <a:pt x="0" y="125773"/>
                  </a:moveTo>
                  <a:lnTo>
                    <a:pt x="163164" y="71385"/>
                  </a:lnTo>
                  <a:cubicBezTo>
                    <a:pt x="214153" y="53822"/>
                    <a:pt x="262309" y="32293"/>
                    <a:pt x="305933" y="20396"/>
                  </a:cubicBezTo>
                  <a:cubicBezTo>
                    <a:pt x="349557" y="8498"/>
                    <a:pt x="387232" y="4249"/>
                    <a:pt x="424907" y="0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28677" name="Group 28676"/>
          <p:cNvGrpSpPr/>
          <p:nvPr/>
        </p:nvGrpSpPr>
        <p:grpSpPr>
          <a:xfrm>
            <a:off x="5921505" y="3283682"/>
            <a:ext cx="1193139" cy="465698"/>
            <a:chOff x="5921505" y="3283682"/>
            <a:chExt cx="1193139" cy="465698"/>
          </a:xfrm>
        </p:grpSpPr>
        <p:grpSp>
          <p:nvGrpSpPr>
            <p:cNvPr id="30" name="Group 29"/>
            <p:cNvGrpSpPr/>
            <p:nvPr/>
          </p:nvGrpSpPr>
          <p:grpSpPr>
            <a:xfrm>
              <a:off x="6478983" y="3283682"/>
              <a:ext cx="635661" cy="465698"/>
              <a:chOff x="6478983" y="3283682"/>
              <a:chExt cx="635661" cy="465698"/>
            </a:xfrm>
          </p:grpSpPr>
          <p:sp>
            <p:nvSpPr>
              <p:cNvPr id="27" name="Freeform 26"/>
              <p:cNvSpPr/>
              <p:nvPr/>
            </p:nvSpPr>
            <p:spPr bwMode="auto">
              <a:xfrm>
                <a:off x="6786066" y="3283682"/>
                <a:ext cx="328578" cy="465698"/>
              </a:xfrm>
              <a:custGeom>
                <a:avLst/>
                <a:gdLst>
                  <a:gd name="connsiteX0" fmla="*/ 328578 w 328578"/>
                  <a:gd name="connsiteY0" fmla="*/ 465698 h 465698"/>
                  <a:gd name="connsiteX1" fmla="*/ 202805 w 328578"/>
                  <a:gd name="connsiteY1" fmla="*/ 407911 h 465698"/>
                  <a:gd name="connsiteX2" fmla="*/ 90630 w 328578"/>
                  <a:gd name="connsiteY2" fmla="*/ 299134 h 465698"/>
                  <a:gd name="connsiteX3" fmla="*/ 9048 w 328578"/>
                  <a:gd name="connsiteY3" fmla="*/ 74783 h 465698"/>
                  <a:gd name="connsiteX4" fmla="*/ 5648 w 328578"/>
                  <a:gd name="connsiteY4" fmla="*/ 0 h 465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8578" h="465698">
                    <a:moveTo>
                      <a:pt x="328578" y="465698"/>
                    </a:moveTo>
                    <a:cubicBezTo>
                      <a:pt x="285520" y="450685"/>
                      <a:pt x="242463" y="435672"/>
                      <a:pt x="202805" y="407911"/>
                    </a:cubicBezTo>
                    <a:cubicBezTo>
                      <a:pt x="163147" y="380150"/>
                      <a:pt x="122923" y="354655"/>
                      <a:pt x="90630" y="299134"/>
                    </a:cubicBezTo>
                    <a:cubicBezTo>
                      <a:pt x="58337" y="243613"/>
                      <a:pt x="23212" y="124639"/>
                      <a:pt x="9048" y="74783"/>
                    </a:cubicBezTo>
                    <a:cubicBezTo>
                      <a:pt x="-5116" y="24927"/>
                      <a:pt x="266" y="12463"/>
                      <a:pt x="5648" y="0"/>
                    </a:cubicBezTo>
                  </a:path>
                </a:pathLst>
              </a:cu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 bwMode="auto">
              <a:xfrm>
                <a:off x="6478983" y="3459168"/>
                <a:ext cx="275340" cy="45465"/>
              </a:xfrm>
              <a:custGeom>
                <a:avLst/>
                <a:gdLst>
                  <a:gd name="connsiteX0" fmla="*/ 275340 w 275340"/>
                  <a:gd name="connsiteY0" fmla="*/ 45465 h 45465"/>
                  <a:gd name="connsiteX1" fmla="*/ 207355 w 275340"/>
                  <a:gd name="connsiteY1" fmla="*/ 4674 h 45465"/>
                  <a:gd name="connsiteX2" fmla="*/ 50989 w 275340"/>
                  <a:gd name="connsiteY2" fmla="*/ 1275 h 45465"/>
                  <a:gd name="connsiteX3" fmla="*/ 0 w 275340"/>
                  <a:gd name="connsiteY3" fmla="*/ 8074 h 45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5340" h="45465">
                    <a:moveTo>
                      <a:pt x="275340" y="45465"/>
                    </a:moveTo>
                    <a:cubicBezTo>
                      <a:pt x="260043" y="28752"/>
                      <a:pt x="244747" y="12039"/>
                      <a:pt x="207355" y="4674"/>
                    </a:cubicBezTo>
                    <a:cubicBezTo>
                      <a:pt x="169963" y="-2691"/>
                      <a:pt x="85548" y="708"/>
                      <a:pt x="50989" y="1275"/>
                    </a:cubicBezTo>
                    <a:cubicBezTo>
                      <a:pt x="16430" y="1842"/>
                      <a:pt x="8215" y="4958"/>
                      <a:pt x="0" y="8074"/>
                    </a:cubicBezTo>
                  </a:path>
                </a:pathLst>
              </a:cu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sp>
          <p:nvSpPr>
            <p:cNvPr id="28676" name="Freeform 28675"/>
            <p:cNvSpPr/>
            <p:nvPr/>
          </p:nvSpPr>
          <p:spPr bwMode="auto">
            <a:xfrm>
              <a:off x="5921505" y="3338070"/>
              <a:ext cx="268541" cy="91780"/>
            </a:xfrm>
            <a:custGeom>
              <a:avLst/>
              <a:gdLst>
                <a:gd name="connsiteX0" fmla="*/ 268541 w 268541"/>
                <a:gd name="connsiteY0" fmla="*/ 91780 h 91780"/>
                <a:gd name="connsiteX1" fmla="*/ 139369 w 268541"/>
                <a:gd name="connsiteY1" fmla="*/ 54388 h 91780"/>
                <a:gd name="connsiteX2" fmla="*/ 0 w 268541"/>
                <a:gd name="connsiteY2" fmla="*/ 0 h 91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8541" h="91780">
                  <a:moveTo>
                    <a:pt x="268541" y="91780"/>
                  </a:moveTo>
                  <a:cubicBezTo>
                    <a:pt x="226333" y="80732"/>
                    <a:pt x="184126" y="69685"/>
                    <a:pt x="139369" y="54388"/>
                  </a:cubicBezTo>
                  <a:cubicBezTo>
                    <a:pt x="94612" y="39091"/>
                    <a:pt x="47306" y="19545"/>
                    <a:pt x="0" y="0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1309348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3820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U.S. 31 / S.R. 28 Interchange Project</a:t>
            </a:r>
            <a:endParaRPr lang="en-US" sz="32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24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1200" kern="0" dirty="0">
              <a:solidFill>
                <a:srgbClr val="3333C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47675" y="1004886"/>
            <a:ext cx="4810125" cy="44815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800" b="1" kern="0" dirty="0" smtClean="0">
                <a:latin typeface="Tahoma" pitchFamily="34" charset="0"/>
                <a:cs typeface="Tahoma" pitchFamily="34" charset="0"/>
              </a:rPr>
              <a:t>East Roundabout</a:t>
            </a:r>
          </a:p>
          <a:p>
            <a:pPr lvl="1"/>
            <a:r>
              <a:rPr lang="en-US" altLang="en-US" kern="0" dirty="0" smtClean="0">
                <a:latin typeface="Tahoma" pitchFamily="34" charset="0"/>
                <a:cs typeface="Tahoma" pitchFamily="34" charset="0"/>
              </a:rPr>
              <a:t>Operations</a:t>
            </a:r>
          </a:p>
          <a:p>
            <a:pPr lvl="1"/>
            <a:r>
              <a:rPr lang="en-US" altLang="en-US" kern="0" dirty="0" smtClean="0">
                <a:latin typeface="Tahoma" pitchFamily="34" charset="0"/>
                <a:cs typeface="Tahoma" pitchFamily="34" charset="0"/>
              </a:rPr>
              <a:t>Single Lane with Future Expansion</a:t>
            </a:r>
          </a:p>
          <a:p>
            <a:pPr lvl="1"/>
            <a:r>
              <a:rPr lang="en-US" altLang="en-US" kern="0" dirty="0" smtClean="0">
                <a:latin typeface="Tahoma" pitchFamily="34" charset="0"/>
                <a:cs typeface="Tahoma" pitchFamily="34" charset="0"/>
              </a:rPr>
              <a:t>Design to Accommodate Commercial Trucks / Ag Equipment</a:t>
            </a:r>
          </a:p>
          <a:p>
            <a:pPr lvl="1"/>
            <a:r>
              <a:rPr lang="en-US" altLang="en-US" kern="0" dirty="0" smtClean="0">
                <a:latin typeface="Tahoma" pitchFamily="34" charset="0"/>
                <a:cs typeface="Tahoma" pitchFamily="34" charset="0"/>
              </a:rPr>
              <a:t>Overhead Lighting</a:t>
            </a:r>
          </a:p>
          <a:p>
            <a:pPr marL="457200" lvl="1" indent="0">
              <a:buNone/>
            </a:pPr>
            <a:endParaRPr lang="en-US" altLang="en-US" b="1" kern="0" dirty="0" smtClean="0">
              <a:latin typeface="Tahoma" pitchFamily="34" charset="0"/>
              <a:cs typeface="Tahoma" pitchFamily="34" charset="0"/>
            </a:endParaRPr>
          </a:p>
          <a:p>
            <a:pPr lvl="1"/>
            <a:endParaRPr lang="en-US" altLang="en-US" kern="0" dirty="0" smtClean="0"/>
          </a:p>
          <a:p>
            <a:pPr marL="742950" lvl="2" indent="-285750">
              <a:buSzPct val="60000"/>
            </a:pPr>
            <a:endParaRPr lang="en-US" altLang="en-US" kern="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730104" y="129540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Impact"/>
              </a:rPr>
              <a:t>▲</a:t>
            </a:r>
          </a:p>
          <a:p>
            <a:pPr algn="ctr"/>
            <a:r>
              <a:rPr lang="en-US" dirty="0" smtClean="0">
                <a:latin typeface="Impact"/>
              </a:rPr>
              <a:t>N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87578" y="2047037"/>
            <a:ext cx="5094202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6636190" y="3417683"/>
            <a:ext cx="1073324" cy="1133921"/>
            <a:chOff x="6636190" y="3417683"/>
            <a:chExt cx="1073324" cy="1133921"/>
          </a:xfrm>
        </p:grpSpPr>
        <p:sp>
          <p:nvSpPr>
            <p:cNvPr id="2" name="Freeform 1"/>
            <p:cNvSpPr/>
            <p:nvPr/>
          </p:nvSpPr>
          <p:spPr bwMode="auto">
            <a:xfrm>
              <a:off x="6636190" y="4209861"/>
              <a:ext cx="221810" cy="176543"/>
            </a:xfrm>
            <a:custGeom>
              <a:avLst/>
              <a:gdLst>
                <a:gd name="connsiteX0" fmla="*/ 0 w 221810"/>
                <a:gd name="connsiteY0" fmla="*/ 0 h 176543"/>
                <a:gd name="connsiteX1" fmla="*/ 122222 w 221810"/>
                <a:gd name="connsiteY1" fmla="*/ 81482 h 176543"/>
                <a:gd name="connsiteX2" fmla="*/ 221810 w 221810"/>
                <a:gd name="connsiteY2" fmla="*/ 176543 h 176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1810" h="176543">
                  <a:moveTo>
                    <a:pt x="0" y="0"/>
                  </a:moveTo>
                  <a:lnTo>
                    <a:pt x="122222" y="81482"/>
                  </a:lnTo>
                  <a:lnTo>
                    <a:pt x="221810" y="176543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7441948" y="3733800"/>
              <a:ext cx="18107" cy="362139"/>
            </a:xfrm>
            <a:custGeom>
              <a:avLst/>
              <a:gdLst>
                <a:gd name="connsiteX0" fmla="*/ 18107 w 18107"/>
                <a:gd name="connsiteY0" fmla="*/ 362139 h 362139"/>
                <a:gd name="connsiteX1" fmla="*/ 0 w 18107"/>
                <a:gd name="connsiteY1" fmla="*/ 122222 h 362139"/>
                <a:gd name="connsiteX2" fmla="*/ 9054 w 18107"/>
                <a:gd name="connsiteY2" fmla="*/ 0 h 362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07" h="362139">
                  <a:moveTo>
                    <a:pt x="18107" y="362139"/>
                  </a:moveTo>
                  <a:lnTo>
                    <a:pt x="0" y="122222"/>
                  </a:lnTo>
                  <a:lnTo>
                    <a:pt x="9054" y="0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6685984" y="3417683"/>
              <a:ext cx="185596" cy="244444"/>
            </a:xfrm>
            <a:custGeom>
              <a:avLst/>
              <a:gdLst>
                <a:gd name="connsiteX0" fmla="*/ 185596 w 185596"/>
                <a:gd name="connsiteY0" fmla="*/ 244444 h 244444"/>
                <a:gd name="connsiteX1" fmla="*/ 58848 w 185596"/>
                <a:gd name="connsiteY1" fmla="*/ 104115 h 244444"/>
                <a:gd name="connsiteX2" fmla="*/ 0 w 185596"/>
                <a:gd name="connsiteY2" fmla="*/ 0 h 244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5596" h="244444">
                  <a:moveTo>
                    <a:pt x="185596" y="244444"/>
                  </a:moveTo>
                  <a:lnTo>
                    <a:pt x="58848" y="104115"/>
                  </a:lnTo>
                  <a:lnTo>
                    <a:pt x="0" y="0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7179230" y="4266067"/>
              <a:ext cx="292336" cy="285537"/>
            </a:xfrm>
            <a:custGeom>
              <a:avLst/>
              <a:gdLst>
                <a:gd name="connsiteX0" fmla="*/ 0 w 292336"/>
                <a:gd name="connsiteY0" fmla="*/ 285537 h 285537"/>
                <a:gd name="connsiteX1" fmla="*/ 207354 w 292336"/>
                <a:gd name="connsiteY1" fmla="*/ 227750 h 285537"/>
                <a:gd name="connsiteX2" fmla="*/ 292336 w 292336"/>
                <a:gd name="connsiteY2" fmla="*/ 0 h 285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2336" h="285537">
                  <a:moveTo>
                    <a:pt x="0" y="285537"/>
                  </a:moveTo>
                  <a:cubicBezTo>
                    <a:pt x="79315" y="280438"/>
                    <a:pt x="158631" y="275339"/>
                    <a:pt x="207354" y="227750"/>
                  </a:cubicBezTo>
                  <a:cubicBezTo>
                    <a:pt x="256077" y="180160"/>
                    <a:pt x="274206" y="90080"/>
                    <a:pt x="292336" y="0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7342394" y="4347649"/>
              <a:ext cx="367120" cy="176761"/>
            </a:xfrm>
            <a:custGeom>
              <a:avLst/>
              <a:gdLst>
                <a:gd name="connsiteX0" fmla="*/ 0 w 367120"/>
                <a:gd name="connsiteY0" fmla="*/ 176761 h 176761"/>
                <a:gd name="connsiteX1" fmla="*/ 254944 w 367120"/>
                <a:gd name="connsiteY1" fmla="*/ 37392 h 176761"/>
                <a:gd name="connsiteX2" fmla="*/ 367120 w 367120"/>
                <a:gd name="connsiteY2" fmla="*/ 0 h 176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7120" h="176761">
                  <a:moveTo>
                    <a:pt x="0" y="176761"/>
                  </a:moveTo>
                  <a:lnTo>
                    <a:pt x="254944" y="37392"/>
                  </a:lnTo>
                  <a:lnTo>
                    <a:pt x="367120" y="0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29" name="Freeform 28"/>
          <p:cNvSpPr/>
          <p:nvPr/>
        </p:nvSpPr>
        <p:spPr bwMode="auto">
          <a:xfrm>
            <a:off x="7458646" y="3497835"/>
            <a:ext cx="886529" cy="594884"/>
          </a:xfrm>
          <a:custGeom>
            <a:avLst/>
            <a:gdLst>
              <a:gd name="connsiteX0" fmla="*/ 886529 w 886529"/>
              <a:gd name="connsiteY0" fmla="*/ 550679 h 594884"/>
              <a:gd name="connsiteX1" fmla="*/ 628185 w 886529"/>
              <a:gd name="connsiteY1" fmla="*/ 594870 h 594884"/>
              <a:gd name="connsiteX2" fmla="*/ 414032 w 886529"/>
              <a:gd name="connsiteY2" fmla="*/ 554079 h 594884"/>
              <a:gd name="connsiteX3" fmla="*/ 111498 w 886529"/>
              <a:gd name="connsiteY3" fmla="*/ 441903 h 594884"/>
              <a:gd name="connsiteX4" fmla="*/ 2722 w 886529"/>
              <a:gd name="connsiteY4" fmla="*/ 312732 h 594884"/>
              <a:gd name="connsiteX5" fmla="*/ 43513 w 886529"/>
              <a:gd name="connsiteY5" fmla="*/ 0 h 594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6529" h="594884">
                <a:moveTo>
                  <a:pt x="886529" y="550679"/>
                </a:moveTo>
                <a:cubicBezTo>
                  <a:pt x="796731" y="572491"/>
                  <a:pt x="706934" y="594303"/>
                  <a:pt x="628185" y="594870"/>
                </a:cubicBezTo>
                <a:cubicBezTo>
                  <a:pt x="549436" y="595437"/>
                  <a:pt x="500146" y="579573"/>
                  <a:pt x="414032" y="554079"/>
                </a:cubicBezTo>
                <a:cubicBezTo>
                  <a:pt x="327918" y="528585"/>
                  <a:pt x="180050" y="482127"/>
                  <a:pt x="111498" y="441903"/>
                </a:cubicBezTo>
                <a:cubicBezTo>
                  <a:pt x="42946" y="401678"/>
                  <a:pt x="14053" y="386382"/>
                  <a:pt x="2722" y="312732"/>
                </a:cubicBezTo>
                <a:cubicBezTo>
                  <a:pt x="-8609" y="239082"/>
                  <a:pt x="17452" y="119541"/>
                  <a:pt x="43513" y="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7179230" y="3861555"/>
            <a:ext cx="877008" cy="319594"/>
          </a:xfrm>
          <a:custGeom>
            <a:avLst/>
            <a:gdLst>
              <a:gd name="connsiteX0" fmla="*/ 877008 w 877008"/>
              <a:gd name="connsiteY0" fmla="*/ 278739 h 319594"/>
              <a:gd name="connsiteX1" fmla="*/ 734239 w 877008"/>
              <a:gd name="connsiteY1" fmla="*/ 316131 h 319594"/>
              <a:gd name="connsiteX2" fmla="*/ 523485 w 877008"/>
              <a:gd name="connsiteY2" fmla="*/ 282139 h 319594"/>
              <a:gd name="connsiteX3" fmla="*/ 0 w 877008"/>
              <a:gd name="connsiteY3" fmla="*/ 0 h 31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7008" h="319594">
                <a:moveTo>
                  <a:pt x="877008" y="278739"/>
                </a:moveTo>
                <a:cubicBezTo>
                  <a:pt x="835083" y="297151"/>
                  <a:pt x="793159" y="315564"/>
                  <a:pt x="734239" y="316131"/>
                </a:cubicBezTo>
                <a:cubicBezTo>
                  <a:pt x="675319" y="316698"/>
                  <a:pt x="645858" y="334827"/>
                  <a:pt x="523485" y="282139"/>
                </a:cubicBezTo>
                <a:cubicBezTo>
                  <a:pt x="401112" y="229451"/>
                  <a:pt x="200556" y="114725"/>
                  <a:pt x="0" y="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7073853" y="4000925"/>
            <a:ext cx="560877" cy="203955"/>
          </a:xfrm>
          <a:custGeom>
            <a:avLst/>
            <a:gdLst>
              <a:gd name="connsiteX0" fmla="*/ 560877 w 560877"/>
              <a:gd name="connsiteY0" fmla="*/ 203955 h 203955"/>
              <a:gd name="connsiteX1" fmla="*/ 373918 w 560877"/>
              <a:gd name="connsiteY1" fmla="*/ 132571 h 203955"/>
              <a:gd name="connsiteX2" fmla="*/ 241347 w 560877"/>
              <a:gd name="connsiteY2" fmla="*/ 37392 h 203955"/>
              <a:gd name="connsiteX3" fmla="*/ 0 w 560877"/>
              <a:gd name="connsiteY3" fmla="*/ 0 h 203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877" h="203955">
                <a:moveTo>
                  <a:pt x="560877" y="203955"/>
                </a:moveTo>
                <a:cubicBezTo>
                  <a:pt x="494025" y="182143"/>
                  <a:pt x="427173" y="160332"/>
                  <a:pt x="373918" y="132571"/>
                </a:cubicBezTo>
                <a:cubicBezTo>
                  <a:pt x="320663" y="104810"/>
                  <a:pt x="303667" y="59487"/>
                  <a:pt x="241347" y="37392"/>
                </a:cubicBezTo>
                <a:cubicBezTo>
                  <a:pt x="179027" y="15297"/>
                  <a:pt x="89513" y="7648"/>
                  <a:pt x="0" y="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8672" name="Freeform 28671"/>
          <p:cNvSpPr/>
          <p:nvPr/>
        </p:nvSpPr>
        <p:spPr bwMode="auto">
          <a:xfrm>
            <a:off x="6924286" y="3637204"/>
            <a:ext cx="367119" cy="149672"/>
          </a:xfrm>
          <a:custGeom>
            <a:avLst/>
            <a:gdLst>
              <a:gd name="connsiteX0" fmla="*/ 367119 w 367119"/>
              <a:gd name="connsiteY0" fmla="*/ 0 h 149672"/>
              <a:gd name="connsiteX1" fmla="*/ 305933 w 367119"/>
              <a:gd name="connsiteY1" fmla="*/ 91780 h 149672"/>
              <a:gd name="connsiteX2" fmla="*/ 176761 w 367119"/>
              <a:gd name="connsiteY2" fmla="*/ 149568 h 149672"/>
              <a:gd name="connsiteX3" fmla="*/ 0 w 367119"/>
              <a:gd name="connsiteY3" fmla="*/ 78183 h 149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119" h="149672">
                <a:moveTo>
                  <a:pt x="367119" y="0"/>
                </a:moveTo>
                <a:cubicBezTo>
                  <a:pt x="352389" y="33426"/>
                  <a:pt x="337659" y="66852"/>
                  <a:pt x="305933" y="91780"/>
                </a:cubicBezTo>
                <a:cubicBezTo>
                  <a:pt x="274207" y="116708"/>
                  <a:pt x="227750" y="151834"/>
                  <a:pt x="176761" y="149568"/>
                </a:cubicBezTo>
                <a:cubicBezTo>
                  <a:pt x="125772" y="147302"/>
                  <a:pt x="62886" y="112742"/>
                  <a:pt x="0" y="78183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28679" name="Group 28678"/>
          <p:cNvGrpSpPr/>
          <p:nvPr/>
        </p:nvGrpSpPr>
        <p:grpSpPr>
          <a:xfrm>
            <a:off x="6601356" y="3749380"/>
            <a:ext cx="1254326" cy="798825"/>
            <a:chOff x="6601356" y="3749380"/>
            <a:chExt cx="1254326" cy="798825"/>
          </a:xfrm>
        </p:grpSpPr>
        <p:sp>
          <p:nvSpPr>
            <p:cNvPr id="28674" name="Freeform 28673"/>
            <p:cNvSpPr/>
            <p:nvPr/>
          </p:nvSpPr>
          <p:spPr bwMode="auto">
            <a:xfrm>
              <a:off x="7084051" y="3749380"/>
              <a:ext cx="288936" cy="267904"/>
            </a:xfrm>
            <a:custGeom>
              <a:avLst/>
              <a:gdLst>
                <a:gd name="connsiteX0" fmla="*/ 288936 w 288936"/>
                <a:gd name="connsiteY0" fmla="*/ 0 h 267904"/>
                <a:gd name="connsiteX1" fmla="*/ 207354 w 288936"/>
                <a:gd name="connsiteY1" fmla="*/ 146168 h 267904"/>
                <a:gd name="connsiteX2" fmla="*/ 149567 w 288936"/>
                <a:gd name="connsiteY2" fmla="*/ 254944 h 267904"/>
                <a:gd name="connsiteX3" fmla="*/ 0 w 288936"/>
                <a:gd name="connsiteY3" fmla="*/ 261743 h 267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936" h="267904">
                  <a:moveTo>
                    <a:pt x="288936" y="0"/>
                  </a:moveTo>
                  <a:cubicBezTo>
                    <a:pt x="259759" y="51838"/>
                    <a:pt x="230582" y="103677"/>
                    <a:pt x="207354" y="146168"/>
                  </a:cubicBezTo>
                  <a:cubicBezTo>
                    <a:pt x="184126" y="188659"/>
                    <a:pt x="184126" y="235682"/>
                    <a:pt x="149567" y="254944"/>
                  </a:cubicBezTo>
                  <a:cubicBezTo>
                    <a:pt x="115008" y="274206"/>
                    <a:pt x="57504" y="267974"/>
                    <a:pt x="0" y="261743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8675" name="Freeform 28674"/>
            <p:cNvSpPr/>
            <p:nvPr/>
          </p:nvSpPr>
          <p:spPr bwMode="auto">
            <a:xfrm>
              <a:off x="6601356" y="4065511"/>
              <a:ext cx="244747" cy="50989"/>
            </a:xfrm>
            <a:custGeom>
              <a:avLst/>
              <a:gdLst>
                <a:gd name="connsiteX0" fmla="*/ 244747 w 244747"/>
                <a:gd name="connsiteY0" fmla="*/ 0 h 50989"/>
                <a:gd name="connsiteX1" fmla="*/ 0 w 244747"/>
                <a:gd name="connsiteY1" fmla="*/ 50989 h 50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4747" h="50989">
                  <a:moveTo>
                    <a:pt x="244747" y="0"/>
                  </a:moveTo>
                  <a:lnTo>
                    <a:pt x="0" y="50989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8677" name="Freeform 28676"/>
            <p:cNvSpPr/>
            <p:nvPr/>
          </p:nvSpPr>
          <p:spPr bwMode="auto">
            <a:xfrm>
              <a:off x="6917888" y="4191283"/>
              <a:ext cx="213752" cy="356922"/>
            </a:xfrm>
            <a:custGeom>
              <a:avLst/>
              <a:gdLst>
                <a:gd name="connsiteX0" fmla="*/ 9797 w 213752"/>
                <a:gd name="connsiteY0" fmla="*/ 0 h 356922"/>
                <a:gd name="connsiteX1" fmla="*/ 23394 w 213752"/>
                <a:gd name="connsiteY1" fmla="*/ 248146 h 356922"/>
                <a:gd name="connsiteX2" fmla="*/ 213752 w 213752"/>
                <a:gd name="connsiteY2" fmla="*/ 356922 h 356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3752" h="356922">
                  <a:moveTo>
                    <a:pt x="9797" y="0"/>
                  </a:moveTo>
                  <a:cubicBezTo>
                    <a:pt x="-401" y="94329"/>
                    <a:pt x="-10599" y="188659"/>
                    <a:pt x="23394" y="248146"/>
                  </a:cubicBezTo>
                  <a:cubicBezTo>
                    <a:pt x="57387" y="307633"/>
                    <a:pt x="135569" y="332277"/>
                    <a:pt x="213752" y="356922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8678" name="Freeform 28677"/>
            <p:cNvSpPr/>
            <p:nvPr/>
          </p:nvSpPr>
          <p:spPr bwMode="auto">
            <a:xfrm>
              <a:off x="7512357" y="4296660"/>
              <a:ext cx="343325" cy="152967"/>
            </a:xfrm>
            <a:custGeom>
              <a:avLst/>
              <a:gdLst>
                <a:gd name="connsiteX0" fmla="*/ 0 w 343325"/>
                <a:gd name="connsiteY0" fmla="*/ 152967 h 152967"/>
                <a:gd name="connsiteX1" fmla="*/ 343325 w 343325"/>
                <a:gd name="connsiteY1" fmla="*/ 0 h 152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3325" h="152967">
                  <a:moveTo>
                    <a:pt x="0" y="152967"/>
                  </a:moveTo>
                  <a:lnTo>
                    <a:pt x="343325" y="0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28683" name="Group 28682"/>
          <p:cNvGrpSpPr/>
          <p:nvPr/>
        </p:nvGrpSpPr>
        <p:grpSpPr>
          <a:xfrm>
            <a:off x="6948080" y="3684794"/>
            <a:ext cx="843016" cy="1111557"/>
            <a:chOff x="6948080" y="3684794"/>
            <a:chExt cx="843016" cy="1111557"/>
          </a:xfrm>
        </p:grpSpPr>
        <p:grpSp>
          <p:nvGrpSpPr>
            <p:cNvPr id="28681" name="Group 28680"/>
            <p:cNvGrpSpPr/>
            <p:nvPr/>
          </p:nvGrpSpPr>
          <p:grpSpPr>
            <a:xfrm>
              <a:off x="6948080" y="3997124"/>
              <a:ext cx="843016" cy="799227"/>
              <a:chOff x="6948080" y="3997124"/>
              <a:chExt cx="843016" cy="799227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6948080" y="3997124"/>
                <a:ext cx="843016" cy="799227"/>
                <a:chOff x="6948080" y="3997124"/>
                <a:chExt cx="843016" cy="799227"/>
              </a:xfrm>
            </p:grpSpPr>
            <p:sp>
              <p:nvSpPr>
                <p:cNvPr id="25" name="Freeform 24"/>
                <p:cNvSpPr/>
                <p:nvPr/>
              </p:nvSpPr>
              <p:spPr bwMode="auto">
                <a:xfrm>
                  <a:off x="7050058" y="4313657"/>
                  <a:ext cx="741038" cy="482694"/>
                </a:xfrm>
                <a:custGeom>
                  <a:avLst/>
                  <a:gdLst>
                    <a:gd name="connsiteX0" fmla="*/ 0 w 741038"/>
                    <a:gd name="connsiteY0" fmla="*/ 482694 h 482694"/>
                    <a:gd name="connsiteX1" fmla="*/ 98578 w 741038"/>
                    <a:gd name="connsiteY1" fmla="*/ 397713 h 482694"/>
                    <a:gd name="connsiteX2" fmla="*/ 343325 w 741038"/>
                    <a:gd name="connsiteY2" fmla="*/ 227750 h 482694"/>
                    <a:gd name="connsiteX3" fmla="*/ 741038 w 741038"/>
                    <a:gd name="connsiteY3" fmla="*/ 0 h 4826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1038" h="482694">
                      <a:moveTo>
                        <a:pt x="0" y="482694"/>
                      </a:moveTo>
                      <a:cubicBezTo>
                        <a:pt x="20678" y="461449"/>
                        <a:pt x="41357" y="440204"/>
                        <a:pt x="98578" y="397713"/>
                      </a:cubicBezTo>
                      <a:cubicBezTo>
                        <a:pt x="155799" y="355222"/>
                        <a:pt x="236248" y="294035"/>
                        <a:pt x="343325" y="227750"/>
                      </a:cubicBezTo>
                      <a:cubicBezTo>
                        <a:pt x="450402" y="161465"/>
                        <a:pt x="595720" y="80732"/>
                        <a:pt x="741038" y="0"/>
                      </a:cubicBezTo>
                    </a:path>
                  </a:pathLst>
                </a:cu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endParaRPr>
                </a:p>
              </p:txBody>
            </p:sp>
            <p:sp>
              <p:nvSpPr>
                <p:cNvPr id="27" name="Freeform 26"/>
                <p:cNvSpPr/>
                <p:nvPr/>
              </p:nvSpPr>
              <p:spPr bwMode="auto">
                <a:xfrm>
                  <a:off x="6948080" y="3997124"/>
                  <a:ext cx="367120" cy="54790"/>
                </a:xfrm>
                <a:custGeom>
                  <a:avLst/>
                  <a:gdLst>
                    <a:gd name="connsiteX0" fmla="*/ 367120 w 367120"/>
                    <a:gd name="connsiteY0" fmla="*/ 34394 h 54790"/>
                    <a:gd name="connsiteX1" fmla="*/ 217553 w 367120"/>
                    <a:gd name="connsiteY1" fmla="*/ 402 h 54790"/>
                    <a:gd name="connsiteX2" fmla="*/ 0 w 367120"/>
                    <a:gd name="connsiteY2" fmla="*/ 54790 h 547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67120" h="54790">
                      <a:moveTo>
                        <a:pt x="367120" y="34394"/>
                      </a:moveTo>
                      <a:cubicBezTo>
                        <a:pt x="322930" y="15698"/>
                        <a:pt x="278740" y="-2997"/>
                        <a:pt x="217553" y="402"/>
                      </a:cubicBezTo>
                      <a:cubicBezTo>
                        <a:pt x="156366" y="3801"/>
                        <a:pt x="78183" y="29295"/>
                        <a:pt x="0" y="54790"/>
                      </a:cubicBezTo>
                    </a:path>
                  </a:pathLst>
                </a:cu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endParaRPr>
                </a:p>
              </p:txBody>
            </p:sp>
          </p:grpSp>
          <p:sp>
            <p:nvSpPr>
              <p:cNvPr id="28680" name="Freeform 28679"/>
              <p:cNvSpPr/>
              <p:nvPr/>
            </p:nvSpPr>
            <p:spPr bwMode="auto">
              <a:xfrm>
                <a:off x="7060256" y="4245671"/>
                <a:ext cx="419498" cy="438504"/>
              </a:xfrm>
              <a:custGeom>
                <a:avLst/>
                <a:gdLst>
                  <a:gd name="connsiteX0" fmla="*/ 0 w 419498"/>
                  <a:gd name="connsiteY0" fmla="*/ 438504 h 438504"/>
                  <a:gd name="connsiteX1" fmla="*/ 135970 w 419498"/>
                  <a:gd name="connsiteY1" fmla="*/ 339926 h 438504"/>
                  <a:gd name="connsiteX2" fmla="*/ 333127 w 419498"/>
                  <a:gd name="connsiteY2" fmla="*/ 207355 h 438504"/>
                  <a:gd name="connsiteX3" fmla="*/ 407911 w 419498"/>
                  <a:gd name="connsiteY3" fmla="*/ 74784 h 438504"/>
                  <a:gd name="connsiteX4" fmla="*/ 418108 w 419498"/>
                  <a:gd name="connsiteY4" fmla="*/ 0 h 438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498" h="438504">
                    <a:moveTo>
                      <a:pt x="0" y="438504"/>
                    </a:moveTo>
                    <a:cubicBezTo>
                      <a:pt x="40224" y="408477"/>
                      <a:pt x="80449" y="378451"/>
                      <a:pt x="135970" y="339926"/>
                    </a:cubicBezTo>
                    <a:cubicBezTo>
                      <a:pt x="191491" y="301401"/>
                      <a:pt x="287804" y="251545"/>
                      <a:pt x="333127" y="207355"/>
                    </a:cubicBezTo>
                    <a:cubicBezTo>
                      <a:pt x="378450" y="163165"/>
                      <a:pt x="393748" y="109343"/>
                      <a:pt x="407911" y="74784"/>
                    </a:cubicBezTo>
                    <a:cubicBezTo>
                      <a:pt x="422075" y="40225"/>
                      <a:pt x="420091" y="20112"/>
                      <a:pt x="418108" y="0"/>
                    </a:cubicBezTo>
                  </a:path>
                </a:pathLst>
              </a:cu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sp>
          <p:nvSpPr>
            <p:cNvPr id="28682" name="Freeform 28681"/>
            <p:cNvSpPr/>
            <p:nvPr/>
          </p:nvSpPr>
          <p:spPr bwMode="auto">
            <a:xfrm>
              <a:off x="7444227" y="3684794"/>
              <a:ext cx="17141" cy="404512"/>
            </a:xfrm>
            <a:custGeom>
              <a:avLst/>
              <a:gdLst>
                <a:gd name="connsiteX0" fmla="*/ 10343 w 17141"/>
                <a:gd name="connsiteY0" fmla="*/ 404512 h 404512"/>
                <a:gd name="connsiteX1" fmla="*/ 145 w 17141"/>
                <a:gd name="connsiteY1" fmla="*/ 234549 h 404512"/>
                <a:gd name="connsiteX2" fmla="*/ 17141 w 17141"/>
                <a:gd name="connsiteY2" fmla="*/ 0 h 404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1" h="404512">
                  <a:moveTo>
                    <a:pt x="10343" y="404512"/>
                  </a:moveTo>
                  <a:cubicBezTo>
                    <a:pt x="4677" y="353240"/>
                    <a:pt x="-988" y="301968"/>
                    <a:pt x="145" y="234549"/>
                  </a:cubicBezTo>
                  <a:cubicBezTo>
                    <a:pt x="1278" y="167130"/>
                    <a:pt x="9209" y="83565"/>
                    <a:pt x="17141" y="0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5782718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28672" grpId="0" animBg="1"/>
      <p:bldP spid="28672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3820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U.S. 31 / S.R. 28 Interchange Project</a:t>
            </a:r>
            <a:endParaRPr lang="en-US" sz="32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24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1200" kern="0" dirty="0">
              <a:solidFill>
                <a:srgbClr val="3333C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47675" y="1004886"/>
            <a:ext cx="4810125" cy="44815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800" b="1" kern="0" dirty="0" smtClean="0">
                <a:latin typeface="Tahoma" pitchFamily="34" charset="0"/>
                <a:cs typeface="Tahoma" pitchFamily="34" charset="0"/>
              </a:rPr>
              <a:t>Traffic Maintenance</a:t>
            </a:r>
          </a:p>
          <a:p>
            <a:pPr lvl="1"/>
            <a:r>
              <a:rPr lang="en-US" altLang="en-US" kern="0" dirty="0" smtClean="0">
                <a:latin typeface="Tahoma" pitchFamily="34" charset="0"/>
                <a:cs typeface="Tahoma" pitchFamily="34" charset="0"/>
              </a:rPr>
              <a:t>A lot of work with short term lane / shoulder restrictions</a:t>
            </a:r>
          </a:p>
          <a:p>
            <a:pPr lvl="1"/>
            <a:r>
              <a:rPr lang="en-US" altLang="en-US" kern="0" dirty="0" smtClean="0">
                <a:latin typeface="Tahoma" pitchFamily="34" charset="0"/>
                <a:cs typeface="Tahoma" pitchFamily="34" charset="0"/>
              </a:rPr>
              <a:t>≈120 day S.R. 28 Closure</a:t>
            </a:r>
          </a:p>
          <a:p>
            <a:pPr lvl="1"/>
            <a:r>
              <a:rPr lang="en-US" altLang="en-US" kern="0" dirty="0" smtClean="0">
                <a:latin typeface="Tahoma" pitchFamily="34" charset="0"/>
                <a:cs typeface="Tahoma" pitchFamily="34" charset="0"/>
              </a:rPr>
              <a:t>Signed State Detour</a:t>
            </a:r>
          </a:p>
          <a:p>
            <a:pPr lvl="1"/>
            <a:r>
              <a:rPr lang="en-US" altLang="en-US" kern="0" dirty="0" smtClean="0">
                <a:latin typeface="Tahoma" pitchFamily="34" charset="0"/>
                <a:cs typeface="Tahoma" pitchFamily="34" charset="0"/>
              </a:rPr>
              <a:t>Local Traffic CR 560E North to Division Rd.</a:t>
            </a:r>
          </a:p>
          <a:p>
            <a:pPr lvl="1"/>
            <a:endParaRPr lang="en-US" altLang="en-US" kern="0" dirty="0" smtClean="0"/>
          </a:p>
          <a:p>
            <a:pPr marL="742950" lvl="2" indent="-285750">
              <a:buSzPct val="60000"/>
            </a:pPr>
            <a:endParaRPr lang="en-US" altLang="en-US" kern="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208" y="990600"/>
            <a:ext cx="366015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963" y="1219200"/>
            <a:ext cx="5175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111874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3820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U.S. 31 / S.R. 28 Interchange Project</a:t>
            </a:r>
            <a:endParaRPr lang="en-US" sz="32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24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1200" kern="0" dirty="0">
              <a:solidFill>
                <a:srgbClr val="3333C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47675" y="1004886"/>
            <a:ext cx="4810125" cy="44815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800" b="1" kern="0" dirty="0" smtClean="0">
                <a:latin typeface="Tahoma" pitchFamily="34" charset="0"/>
                <a:cs typeface="Tahoma" pitchFamily="34" charset="0"/>
              </a:rPr>
              <a:t>Estimated Cost</a:t>
            </a:r>
          </a:p>
          <a:p>
            <a:pPr lvl="1"/>
            <a:r>
              <a:rPr lang="en-US" altLang="en-US" kern="0" dirty="0" smtClean="0">
                <a:latin typeface="Tahoma" pitchFamily="34" charset="0"/>
                <a:cs typeface="Tahoma" pitchFamily="34" charset="0"/>
              </a:rPr>
              <a:t>$1.4 Million Engineering</a:t>
            </a:r>
          </a:p>
          <a:p>
            <a:pPr lvl="1"/>
            <a:r>
              <a:rPr lang="en-US" altLang="en-US" kern="0" dirty="0" smtClean="0">
                <a:latin typeface="Tahoma" pitchFamily="34" charset="0"/>
                <a:cs typeface="Tahoma" pitchFamily="34" charset="0"/>
              </a:rPr>
              <a:t>$5.0 Million ROW</a:t>
            </a:r>
          </a:p>
          <a:p>
            <a:pPr lvl="1"/>
            <a:r>
              <a:rPr lang="en-US" altLang="en-US" kern="0" dirty="0">
                <a:latin typeface="Tahoma" pitchFamily="34" charset="0"/>
                <a:cs typeface="Tahoma" pitchFamily="34" charset="0"/>
              </a:rPr>
              <a:t>$8.4 Million </a:t>
            </a:r>
            <a:r>
              <a:rPr lang="en-US" altLang="en-US" kern="0" dirty="0" smtClean="0">
                <a:latin typeface="Tahoma" pitchFamily="34" charset="0"/>
                <a:cs typeface="Tahoma" pitchFamily="34" charset="0"/>
              </a:rPr>
              <a:t>Construction</a:t>
            </a:r>
          </a:p>
          <a:p>
            <a:pPr lvl="1"/>
            <a:endParaRPr lang="en-US" altLang="en-US" kern="0" dirty="0" smtClean="0">
              <a:latin typeface="Tahoma" pitchFamily="34" charset="0"/>
              <a:cs typeface="Tahoma" pitchFamily="34" charset="0"/>
            </a:endParaRPr>
          </a:p>
          <a:p>
            <a:r>
              <a:rPr lang="en-US" altLang="en-US" kern="0" dirty="0" smtClean="0">
                <a:latin typeface="Tahoma" pitchFamily="34" charset="0"/>
                <a:cs typeface="Tahoma" pitchFamily="34" charset="0"/>
              </a:rPr>
              <a:t>$14.8 Million Project</a:t>
            </a:r>
            <a:endParaRPr lang="en-US" altLang="en-US" kern="0" dirty="0">
              <a:latin typeface="Tahoma" pitchFamily="34" charset="0"/>
              <a:cs typeface="Tahoma" pitchFamily="34" charset="0"/>
            </a:endParaRPr>
          </a:p>
          <a:p>
            <a:pPr lvl="1"/>
            <a:endParaRPr lang="en-US" altLang="en-US" kern="0" dirty="0" smtClean="0">
              <a:latin typeface="Tahoma" pitchFamily="34" charset="0"/>
              <a:cs typeface="Tahoma" pitchFamily="34" charset="0"/>
            </a:endParaRPr>
          </a:p>
          <a:p>
            <a:pPr lvl="1"/>
            <a:endParaRPr lang="en-US" altLang="en-US" kern="0" dirty="0" smtClean="0"/>
          </a:p>
          <a:p>
            <a:pPr marL="742950" lvl="2" indent="-285750">
              <a:buSzPct val="60000"/>
            </a:pPr>
            <a:endParaRPr lang="en-US" altLang="en-US" kern="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208" y="990600"/>
            <a:ext cx="366015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963" y="1219200"/>
            <a:ext cx="5175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448364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71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Real Estate Acquisition Process</a:t>
            </a:r>
          </a:p>
        </p:txBody>
      </p:sp>
      <p:pic>
        <p:nvPicPr>
          <p:cNvPr id="67586" name="Picture 4" descr="FHWA Land Acquisition Brochure Cover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 l="46875"/>
          <a:stretch>
            <a:fillRect/>
          </a:stretch>
        </p:blipFill>
        <p:spPr bwMode="auto">
          <a:xfrm>
            <a:off x="3124200" y="1524000"/>
            <a:ext cx="3048000" cy="3962400"/>
          </a:xfrm>
          <a:noFill/>
          <a:ln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924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1200" kern="0" dirty="0">
              <a:solidFill>
                <a:srgbClr val="3333C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7921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Real Estate Acquisition Process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3333CC"/>
              </a:buClr>
            </a:pP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"Uniform Act of 1970"</a:t>
            </a:r>
          </a:p>
          <a:p>
            <a:pPr lvl="1" eaLnBrk="1" hangingPunct="1">
              <a:buClr>
                <a:srgbClr val="3333CC"/>
              </a:buClr>
              <a:buSzPct val="60000"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All federal, state and local governments must comply</a:t>
            </a:r>
          </a:p>
          <a:p>
            <a:pPr lvl="1" eaLnBrk="1" hangingPunct="1">
              <a:buClr>
                <a:srgbClr val="3333CC"/>
              </a:buClr>
              <a:buSzPct val="60000"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Requires an offer for just compensation</a:t>
            </a:r>
          </a:p>
          <a:p>
            <a:pPr eaLnBrk="1" hangingPunct="1">
              <a:buClr>
                <a:srgbClr val="3333CC"/>
              </a:buClr>
            </a:pP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Acquisition Process</a:t>
            </a:r>
          </a:p>
          <a:p>
            <a:pPr lvl="1" eaLnBrk="1" hangingPunct="1">
              <a:buClr>
                <a:srgbClr val="3333CC"/>
              </a:buClr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Appraisals</a:t>
            </a:r>
          </a:p>
          <a:p>
            <a:pPr lvl="1" eaLnBrk="1" hangingPunct="1">
              <a:buClr>
                <a:srgbClr val="3333CC"/>
              </a:buClr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Review Appraisals</a:t>
            </a:r>
          </a:p>
          <a:p>
            <a:pPr lvl="1" eaLnBrk="1" hangingPunct="1">
              <a:buClr>
                <a:srgbClr val="3333CC"/>
              </a:buClr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Negotiations</a:t>
            </a:r>
          </a:p>
          <a:p>
            <a:pPr eaLnBrk="1" hangingPunct="1">
              <a:buClr>
                <a:srgbClr val="3333CC"/>
              </a:buClr>
            </a:pP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INDOT Real Estate Team to work with impacted property owners 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24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1200" kern="0" dirty="0">
              <a:solidFill>
                <a:srgbClr val="3333C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3820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U.S. 31 / S.R. 28 Interchange Project</a:t>
            </a:r>
            <a:endParaRPr lang="en-US" sz="32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7315200" cy="426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Right-of-way</a:t>
            </a:r>
          </a:p>
          <a:p>
            <a:pPr marL="742950" lvl="2" indent="-285750">
              <a:buClr>
                <a:srgbClr val="3333CC"/>
              </a:buClr>
              <a:buSzPct val="60000"/>
            </a:pPr>
            <a:r>
              <a:rPr lang="en-US" altLang="en-US" dirty="0" smtClean="0"/>
              <a:t>Permanent R/W: 40.1 acres</a:t>
            </a:r>
          </a:p>
          <a:p>
            <a:pPr marL="1200150" lvl="3" indent="-285750">
              <a:buClr>
                <a:srgbClr val="3333CC"/>
              </a:buClr>
              <a:buSzPct val="60000"/>
            </a:pPr>
            <a:r>
              <a:rPr lang="en-US" altLang="en-US" dirty="0" smtClean="0"/>
              <a:t>Residential</a:t>
            </a:r>
          </a:p>
          <a:p>
            <a:pPr marL="1200150" lvl="3" indent="-285750">
              <a:buClr>
                <a:srgbClr val="3333CC"/>
              </a:buClr>
              <a:buSzPct val="60000"/>
            </a:pPr>
            <a:r>
              <a:rPr lang="en-US" altLang="en-US" dirty="0" smtClean="0"/>
              <a:t>Commercial</a:t>
            </a:r>
          </a:p>
          <a:p>
            <a:pPr marL="1200150" lvl="3" indent="-285750">
              <a:buClr>
                <a:srgbClr val="3333CC"/>
              </a:buClr>
              <a:buSzPct val="60000"/>
            </a:pPr>
            <a:r>
              <a:rPr lang="en-US" altLang="en-US" dirty="0" smtClean="0"/>
              <a:t>Agricultural</a:t>
            </a:r>
          </a:p>
          <a:p>
            <a:pPr marL="742950" lvl="2" indent="-285750">
              <a:buClr>
                <a:srgbClr val="3333CC"/>
              </a:buClr>
              <a:buSzPct val="60000"/>
            </a:pPr>
            <a:r>
              <a:rPr lang="en-US" altLang="en-US" dirty="0" smtClean="0"/>
              <a:t>Temporary R/W: 9.3 acres</a:t>
            </a:r>
          </a:p>
          <a:p>
            <a:pPr marL="1200150" lvl="3" indent="-285750">
              <a:buClr>
                <a:srgbClr val="3333CC"/>
              </a:buClr>
              <a:buSzPct val="60000"/>
            </a:pPr>
            <a:r>
              <a:rPr lang="en-US" altLang="en-US" dirty="0" smtClean="0"/>
              <a:t>Grading</a:t>
            </a:r>
          </a:p>
          <a:p>
            <a:pPr marL="1200150" lvl="3" indent="-285750">
              <a:buClr>
                <a:srgbClr val="3333CC"/>
              </a:buClr>
              <a:buSzPct val="60000"/>
            </a:pPr>
            <a:r>
              <a:rPr lang="en-US" altLang="en-US" dirty="0" smtClean="0"/>
              <a:t>Driveway reconstruction</a:t>
            </a:r>
          </a:p>
          <a:p>
            <a:pPr marL="1200150" lvl="3" indent="-285750">
              <a:buClr>
                <a:srgbClr val="3333CC"/>
              </a:buClr>
              <a:buSzPct val="60000"/>
            </a:pPr>
            <a:endParaRPr lang="en-US" altLang="en-US" dirty="0" smtClean="0"/>
          </a:p>
          <a:p>
            <a:pPr marL="742950" lvl="2" indent="-285750">
              <a:buSzPct val="60000"/>
            </a:pPr>
            <a:r>
              <a:rPr lang="en-US" altLang="en-US" dirty="0" smtClean="0"/>
              <a:t>8 Relocations </a:t>
            </a:r>
            <a:endParaRPr lang="en-US" altLang="en-US" sz="2800" dirty="0"/>
          </a:p>
          <a:p>
            <a:pPr lvl="1">
              <a:buNone/>
            </a:pPr>
            <a:endParaRPr lang="en-US" sz="28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24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1200" kern="0" dirty="0">
              <a:solidFill>
                <a:srgbClr val="3333C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5919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1534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Project Schedule 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3333CC"/>
              </a:buClr>
            </a:pP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Public Hearing: February 2015</a:t>
            </a:r>
          </a:p>
          <a:p>
            <a:pPr eaLnBrk="1" hangingPunct="1">
              <a:buClr>
                <a:srgbClr val="3333CC"/>
              </a:buClr>
            </a:pP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Environmental Document finalized: March 2015</a:t>
            </a:r>
          </a:p>
          <a:p>
            <a:pPr eaLnBrk="1" hangingPunct="1">
              <a:buClr>
                <a:srgbClr val="3333CC"/>
              </a:buClr>
            </a:pP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Real Estate Acquisition activities: </a:t>
            </a:r>
            <a:br>
              <a:rPr lang="en-US" sz="2800" b="1" dirty="0" smtClean="0">
                <a:latin typeface="Tahoma" pitchFamily="34" charset="0"/>
                <a:cs typeface="Tahoma" pitchFamily="34" charset="0"/>
              </a:rPr>
            </a:b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2015 - 2016</a:t>
            </a:r>
          </a:p>
          <a:p>
            <a:pPr lvl="1" eaLnBrk="1" hangingPunct="1">
              <a:buClr>
                <a:srgbClr val="3333CC"/>
              </a:buClr>
              <a:buSzPct val="60000"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Appraising</a:t>
            </a:r>
          </a:p>
          <a:p>
            <a:pPr lvl="1" eaLnBrk="1" hangingPunct="1">
              <a:buClr>
                <a:srgbClr val="3333CC"/>
              </a:buClr>
              <a:buSzPct val="60000"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Negotiations/Buying</a:t>
            </a:r>
          </a:p>
          <a:p>
            <a:pPr lvl="1" eaLnBrk="1" hangingPunct="1">
              <a:buClr>
                <a:srgbClr val="3333CC"/>
              </a:buClr>
              <a:buSzPct val="60000"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Utilities coordination/Relocation</a:t>
            </a:r>
            <a:endParaRPr lang="en-US" sz="1200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buClr>
                <a:srgbClr val="3333CC"/>
              </a:buClr>
            </a:pP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Construction: 2015-2016     </a:t>
            </a:r>
          </a:p>
          <a:p>
            <a:pPr lvl="1" eaLnBrk="1" hangingPunct="1">
              <a:buClr>
                <a:schemeClr val="tx2"/>
              </a:buClr>
              <a:buNone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24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1200" kern="0" dirty="0">
              <a:solidFill>
                <a:srgbClr val="3333C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0"/>
            <a:ext cx="8229600" cy="76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Welcome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990600"/>
            <a:ext cx="8229600" cy="495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Introduction of INDOT project officials</a:t>
            </a:r>
          </a:p>
          <a:p>
            <a:pPr lvl="1">
              <a:buClr>
                <a:srgbClr val="3333CC"/>
              </a:buClr>
              <a:buSzPct val="60000"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Project Management </a:t>
            </a:r>
          </a:p>
          <a:p>
            <a:pPr lvl="1">
              <a:buClr>
                <a:srgbClr val="3333CC"/>
              </a:buClr>
              <a:buSzPct val="60000"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Design</a:t>
            </a:r>
          </a:p>
          <a:p>
            <a:pPr lvl="1">
              <a:buClr>
                <a:srgbClr val="3333CC"/>
              </a:buClr>
              <a:buSzPct val="60000"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Real Estate</a:t>
            </a:r>
          </a:p>
          <a:p>
            <a:pPr lvl="1">
              <a:buClr>
                <a:srgbClr val="3333CC"/>
              </a:buClr>
              <a:buSzPct val="60000"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Public Involvement</a:t>
            </a:r>
          </a:p>
          <a:p>
            <a:pPr marL="342900" lvl="1" indent="-342900">
              <a:buClr>
                <a:schemeClr val="folHlink"/>
              </a:buClr>
              <a:buSzPct val="60000"/>
            </a:pPr>
            <a:r>
              <a:rPr lang="en-US" b="1" dirty="0" smtClean="0">
                <a:latin typeface="Tahoma" pitchFamily="34" charset="0"/>
                <a:cs typeface="Tahoma" pitchFamily="34" charset="0"/>
              </a:rPr>
              <a:t>URS</a:t>
            </a:r>
          </a:p>
          <a:p>
            <a:pPr marL="742950" lvl="2" indent="-342900">
              <a:buSzPct val="60000"/>
            </a:pPr>
            <a:r>
              <a:rPr lang="en-US" b="1" dirty="0" smtClean="0">
                <a:latin typeface="Tahoma" pitchFamily="34" charset="0"/>
                <a:cs typeface="Tahoma" pitchFamily="34" charset="0"/>
              </a:rPr>
              <a:t> Design &amp; Environmental Team</a:t>
            </a:r>
          </a:p>
          <a:p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Recognition of elected and local public officials</a:t>
            </a:r>
          </a:p>
          <a:p>
            <a:pPr>
              <a:buNone/>
            </a:pPr>
            <a:endParaRPr lang="en-US" sz="2800" dirty="0" smtClean="0">
              <a:latin typeface="Tahoma" pitchFamily="34" charset="0"/>
              <a:cs typeface="Tahoma" pitchFamily="34" charset="0"/>
            </a:endParaRPr>
          </a:p>
          <a:p>
            <a:pPr lvl="1"/>
            <a:endParaRPr lang="en-US" dirty="0" smtClean="0"/>
          </a:p>
          <a:p>
            <a:endParaRPr lang="en-US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24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1200" kern="0" dirty="0">
              <a:solidFill>
                <a:srgbClr val="3333C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53220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Feedback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dirty="0" smtClean="0">
                <a:latin typeface="Tahoma" pitchFamily="34" charset="0"/>
              </a:rPr>
              <a:t>INDOT would like to hear from you</a:t>
            </a:r>
          </a:p>
          <a:p>
            <a:pPr lvl="1">
              <a:buClr>
                <a:srgbClr val="3333CC"/>
              </a:buClr>
              <a:buSzPct val="60000"/>
            </a:pPr>
            <a:r>
              <a:rPr lang="en-US" sz="2400" dirty="0" smtClean="0">
                <a:latin typeface="Tahoma" pitchFamily="34" charset="0"/>
              </a:rPr>
              <a:t>Talk with INDOT project team members</a:t>
            </a:r>
          </a:p>
          <a:p>
            <a:pPr lvl="1">
              <a:buClr>
                <a:srgbClr val="3333CC"/>
              </a:buClr>
              <a:buSzPct val="60000"/>
            </a:pPr>
            <a:r>
              <a:rPr lang="en-US" sz="2400" dirty="0" smtClean="0">
                <a:latin typeface="Tahoma" pitchFamily="34" charset="0"/>
              </a:rPr>
              <a:t>Comment sheet in information packet</a:t>
            </a:r>
          </a:p>
          <a:p>
            <a:pPr lvl="1">
              <a:buClr>
                <a:srgbClr val="3333CC"/>
              </a:buClr>
              <a:buSzPct val="60000"/>
            </a:pPr>
            <a:r>
              <a:rPr lang="en-US" sz="2400" dirty="0" smtClean="0">
                <a:latin typeface="Tahoma" pitchFamily="34" charset="0"/>
              </a:rPr>
              <a:t>E-mail or mail comments to INDOT</a:t>
            </a:r>
          </a:p>
          <a:p>
            <a:pPr lvl="1">
              <a:buClr>
                <a:srgbClr val="3333CC"/>
              </a:buClr>
              <a:buSzPct val="60000"/>
            </a:pPr>
            <a:r>
              <a:rPr lang="en-US" sz="2400" dirty="0" smtClean="0">
                <a:latin typeface="Tahoma" pitchFamily="34" charset="0"/>
              </a:rPr>
              <a:t>Sign-in list to be added to project mailing list</a:t>
            </a:r>
          </a:p>
          <a:p>
            <a:pPr lvl="1">
              <a:buClr>
                <a:srgbClr val="3333CC"/>
              </a:buClr>
              <a:buSzPct val="60000"/>
            </a:pPr>
            <a:r>
              <a:rPr lang="en-US" sz="2400" dirty="0" smtClean="0">
                <a:latin typeface="Tahoma" pitchFamily="34" charset="0"/>
              </a:rPr>
              <a:t>Visit INDOT Greenfield District page at </a:t>
            </a:r>
            <a:r>
              <a:rPr lang="en-US" sz="2400" dirty="0" smtClean="0">
                <a:latin typeface="Tahoma" pitchFamily="34" charset="0"/>
                <a:hlinkClick r:id="rId3"/>
              </a:rPr>
              <a:t>http://www.in.gov/indot/2704.htm</a:t>
            </a:r>
            <a:r>
              <a:rPr lang="en-US" sz="2400" dirty="0" smtClean="0">
                <a:latin typeface="Tahoma" pitchFamily="34" charset="0"/>
              </a:rPr>
              <a:t>   </a:t>
            </a:r>
          </a:p>
          <a:p>
            <a:pPr lvl="1">
              <a:buClr>
                <a:srgbClr val="3333CC"/>
              </a:buClr>
              <a:buSzPct val="60000"/>
            </a:pPr>
            <a:r>
              <a:rPr lang="en-US" sz="2400" dirty="0" smtClean="0">
                <a:latin typeface="Tahoma" pitchFamily="34" charset="0"/>
              </a:rPr>
              <a:t>All comments are very much appreciated and will be given full consideration by project team</a:t>
            </a:r>
          </a:p>
          <a:p>
            <a:pPr lvl="1">
              <a:buNone/>
            </a:pPr>
            <a:endParaRPr lang="en-US" sz="2400" dirty="0" smtClean="0">
              <a:latin typeface="Tahoma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24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1200" kern="0" dirty="0">
              <a:solidFill>
                <a:srgbClr val="3333C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5460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0"/>
            <a:ext cx="82296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Submit Public Comments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990600"/>
            <a:ext cx="8229600" cy="5029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Submit public comments using the options described in first page of information packet:</a:t>
            </a:r>
          </a:p>
          <a:p>
            <a:pPr lvl="1">
              <a:buClr>
                <a:srgbClr val="3333CC"/>
              </a:buClr>
              <a:buSzPct val="60000"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Public Comment Form</a:t>
            </a:r>
          </a:p>
          <a:p>
            <a:pPr lvl="1">
              <a:buClr>
                <a:srgbClr val="3333CC"/>
              </a:buClr>
              <a:buSzPct val="60000"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Via e-mail</a:t>
            </a:r>
          </a:p>
          <a:p>
            <a:pPr lvl="1">
              <a:buClr>
                <a:srgbClr val="3333CC"/>
              </a:buClr>
              <a:buSzPct val="60000"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Participating during public comment session via microphone</a:t>
            </a:r>
          </a:p>
          <a:p>
            <a:pPr lvl="1">
              <a:buClr>
                <a:srgbClr val="3333CC"/>
              </a:buClr>
              <a:buSzPct val="60000"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Verbal comments recorded and transcribed for inclusion into public hearings transcript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INDOT respectfully requests comments be submitted by Friday, February</a:t>
            </a:r>
            <a:r>
              <a:rPr lang="en-US" sz="24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27, 2015.</a:t>
            </a:r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</a:t>
            </a:r>
          </a:p>
          <a:p>
            <a:r>
              <a:rPr lang="en-US" sz="2400" dirty="0" smtClean="0">
                <a:latin typeface="Tahoma" pitchFamily="34" charset="0"/>
                <a:cs typeface="Tahoma" pitchFamily="34" charset="0"/>
              </a:rPr>
              <a:t>All comments submitted will become part of public record, entered into transcript, reviewed, evaluated and given full consideration during decision making process.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24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sz="1200" kern="0" dirty="0">
              <a:solidFill>
                <a:srgbClr val="3333C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0994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0"/>
            <a:ext cx="82296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Next Steps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990600"/>
            <a:ext cx="8229600" cy="5029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Public and project stakeholder input</a:t>
            </a:r>
          </a:p>
          <a:p>
            <a:pPr lvl="1">
              <a:buClr>
                <a:srgbClr val="3333CC"/>
              </a:buClr>
              <a:buSzPct val="60000"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Submit comments via options described on page 1 of information packet</a:t>
            </a:r>
          </a:p>
          <a:p>
            <a:pPr>
              <a:buClr>
                <a:srgbClr val="3333CC"/>
              </a:buClr>
            </a:pP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INDOT review and evaluation</a:t>
            </a:r>
          </a:p>
          <a:p>
            <a:pPr lvl="1">
              <a:buClr>
                <a:srgbClr val="3333CC"/>
              </a:buClr>
              <a:buSzPct val="60000"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All comments are given full consideration during decision-making process</a:t>
            </a:r>
          </a:p>
          <a:p>
            <a:pPr lvl="1">
              <a:buClr>
                <a:srgbClr val="3333CC"/>
              </a:buClr>
              <a:buSzPct val="60000"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Address comments, finalize/approve environmental document, complete project design </a:t>
            </a:r>
          </a:p>
          <a:p>
            <a:pPr>
              <a:buClr>
                <a:srgbClr val="3333CC"/>
              </a:buClr>
            </a:pP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Communicate a decision</a:t>
            </a:r>
          </a:p>
          <a:p>
            <a:pPr lvl="1">
              <a:buClr>
                <a:srgbClr val="3333CC"/>
              </a:buClr>
              <a:buSzPct val="60000"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INDOT will notify persons on mailing list of decision</a:t>
            </a:r>
          </a:p>
          <a:p>
            <a:pPr lvl="1">
              <a:buClr>
                <a:srgbClr val="3333CC"/>
              </a:buClr>
              <a:buSzPct val="60000"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Work through local media outlets and paid legal notice</a:t>
            </a:r>
          </a:p>
          <a:p>
            <a:pPr lvl="1">
              <a:buClr>
                <a:srgbClr val="3333CC"/>
              </a:buClr>
              <a:buSzPct val="60000"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Make project documents accessible via repositories </a:t>
            </a:r>
          </a:p>
          <a:p>
            <a:pPr>
              <a:buClr>
                <a:srgbClr val="3333CC"/>
              </a:buClr>
            </a:pP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Questions? Contact Public Involvement Team </a:t>
            </a:r>
          </a:p>
          <a:p>
            <a:pPr lvl="1">
              <a:buNone/>
            </a:pP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endParaRPr lang="en-US" sz="2400" dirty="0" smtClean="0">
              <a:latin typeface="Tahoma" pitchFamily="34" charset="0"/>
              <a:cs typeface="Tahoma" pitchFamily="34" charset="0"/>
            </a:endParaRPr>
          </a:p>
          <a:p>
            <a:pPr lvl="1">
              <a:buNone/>
            </a:pPr>
            <a:endParaRPr lang="en-US" sz="2000" dirty="0" smtClean="0">
              <a:latin typeface="Tahoma" pitchFamily="34" charset="0"/>
              <a:cs typeface="Tahoma" pitchFamily="34" charset="0"/>
            </a:endParaRPr>
          </a:p>
          <a:p>
            <a:endParaRPr lang="en-US" sz="2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24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sz="1200" kern="0" dirty="0">
              <a:solidFill>
                <a:srgbClr val="3333C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82970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0"/>
            <a:ext cx="82296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Public Involvement Team</a:t>
            </a:r>
          </a:p>
        </p:txBody>
      </p:sp>
      <p:sp>
        <p:nvSpPr>
          <p:cNvPr id="7987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990600"/>
            <a:ext cx="8229600" cy="426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Rickie Clark</a:t>
            </a:r>
          </a:p>
          <a:p>
            <a:pPr indent="-1588">
              <a:spcBef>
                <a:spcPts val="0"/>
              </a:spcBef>
              <a:buNone/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INDOT Office of Public Involvement </a:t>
            </a:r>
          </a:p>
          <a:p>
            <a:pPr indent="-1588">
              <a:spcBef>
                <a:spcPts val="0"/>
              </a:spcBef>
              <a:buNone/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(317) 232-6601 </a:t>
            </a:r>
          </a:p>
          <a:p>
            <a:pPr indent="-1588">
              <a:spcBef>
                <a:spcPts val="0"/>
              </a:spcBef>
              <a:buNone/>
            </a:pPr>
            <a:r>
              <a:rPr lang="en-US" sz="2800" dirty="0" smtClean="0">
                <a:latin typeface="Tahoma" pitchFamily="34" charset="0"/>
                <a:cs typeface="Tahoma" pitchFamily="34" charset="0"/>
                <a:hlinkClick r:id="rId3"/>
              </a:rPr>
              <a:t>rclark@indot.in.gov</a:t>
            </a:r>
            <a:endParaRPr lang="en-US" sz="2800" dirty="0" smtClean="0">
              <a:latin typeface="Tahoma" pitchFamily="34" charset="0"/>
              <a:cs typeface="Tahoma" pitchFamily="34" charset="0"/>
            </a:endParaRPr>
          </a:p>
          <a:p>
            <a:pPr>
              <a:spcBef>
                <a:spcPts val="1800"/>
              </a:spcBef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Nathan Riggs</a:t>
            </a:r>
          </a:p>
          <a:p>
            <a:pPr indent="-1588">
              <a:spcBef>
                <a:spcPts val="0"/>
              </a:spcBef>
              <a:buNone/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INDOT Greenfield District Office </a:t>
            </a:r>
            <a:br>
              <a:rPr lang="en-US" sz="2800" dirty="0" smtClean="0">
                <a:latin typeface="Tahoma" pitchFamily="34" charset="0"/>
                <a:cs typeface="Tahoma" pitchFamily="34" charset="0"/>
              </a:rPr>
            </a:br>
            <a:r>
              <a:rPr lang="en-US" sz="2800" dirty="0" smtClean="0">
                <a:latin typeface="Tahoma" pitchFamily="34" charset="0"/>
                <a:cs typeface="Tahoma" pitchFamily="34" charset="0"/>
              </a:rPr>
              <a:t>(855) 463-6848 </a:t>
            </a:r>
          </a:p>
          <a:p>
            <a:pPr indent="-1588">
              <a:spcBef>
                <a:spcPts val="0"/>
              </a:spcBef>
              <a:buNone/>
            </a:pPr>
            <a:r>
              <a:rPr lang="en-US" sz="2800" dirty="0" smtClean="0">
                <a:latin typeface="Tahoma" pitchFamily="34" charset="0"/>
                <a:cs typeface="Tahoma" pitchFamily="34" charset="0"/>
                <a:hlinkClick r:id="rId4"/>
              </a:rPr>
              <a:t>eastcentralin@indot.in.gov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     </a:t>
            </a:r>
          </a:p>
          <a:p>
            <a:pPr>
              <a:spcBef>
                <a:spcPts val="0"/>
              </a:spcBef>
              <a:buNone/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>
              <a:buNone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24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1200" kern="0" dirty="0">
              <a:solidFill>
                <a:srgbClr val="3333C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6201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01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Thank You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077200" cy="390048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Please visit with INDOT project officials following the public comment session</a:t>
            </a:r>
          </a:p>
          <a:p>
            <a:pPr eaLnBrk="1" hangingPunct="1">
              <a:defRPr/>
            </a:pP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Project Open House </a:t>
            </a:r>
          </a:p>
          <a:p>
            <a:pPr lvl="1" eaLnBrk="1" hangingPunct="1">
              <a:buClr>
                <a:srgbClr val="3333CC"/>
              </a:buClr>
              <a:buSzPct val="60000"/>
              <a:defRPr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Project maps, displays, real estate acquisition table, INDOT project officials and informal Q &amp; A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24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1200" kern="0" dirty="0">
              <a:solidFill>
                <a:srgbClr val="3333C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443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01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Public Comment Session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24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1200" kern="0" dirty="0">
              <a:solidFill>
                <a:srgbClr val="3333C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5" name="Picture 5" descr="L:\Graphics\Logos\Client Logos_Seals\INDOT.LGO.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9875" y="1914525"/>
            <a:ext cx="3009900" cy="3009900"/>
          </a:xfrm>
          <a:prstGeom prst="ellipse">
            <a:avLst/>
          </a:prstGeom>
          <a:ln w="63500" cap="rnd">
            <a:noFill/>
          </a:ln>
          <a:effectLst/>
        </p:spPr>
      </p:pic>
    </p:spTree>
    <p:extLst>
      <p:ext uri="{BB962C8B-B14F-4D97-AF65-F5344CB8AC3E}">
        <p14:creationId xmlns="" xmlns:p14="http://schemas.microsoft.com/office/powerpoint/2010/main" val="219503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0"/>
            <a:ext cx="8229600" cy="76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Public Hearing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990600"/>
            <a:ext cx="83058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Sign-in at attendance table to be added to project mailing list. </a:t>
            </a:r>
          </a:p>
          <a:p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A public hearing notice was mailed to known property owners within project area.</a:t>
            </a:r>
          </a:p>
          <a:p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Announcement of this hearing was posted to INDOT website. A media release was also issued.</a:t>
            </a:r>
          </a:p>
          <a:p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Legal notice publishing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:  </a:t>
            </a:r>
          </a:p>
          <a:p>
            <a:pPr lvl="1">
              <a:buClr>
                <a:srgbClr val="3333CC"/>
              </a:buClr>
              <a:buSzPct val="60000"/>
            </a:pPr>
            <a:r>
              <a:rPr lang="en-US" sz="24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Tipton County Tribune  </a:t>
            </a:r>
          </a:p>
          <a:p>
            <a:pPr lvl="2">
              <a:buClr>
                <a:srgbClr val="3333CC"/>
              </a:buClr>
              <a:buSzPct val="60000"/>
            </a:pP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Tuesday, January 27, 2015</a:t>
            </a:r>
          </a:p>
          <a:p>
            <a:pPr lvl="2">
              <a:buClr>
                <a:srgbClr val="3333CC"/>
              </a:buClr>
              <a:buSzPct val="60000"/>
            </a:pP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Tuesday, February 3, 2015 </a:t>
            </a:r>
          </a:p>
          <a:p>
            <a:pPr lvl="1">
              <a:buNone/>
            </a:pPr>
            <a:r>
              <a:rPr lang="en-US" sz="24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endParaRPr lang="en-US" sz="2800" dirty="0" smtClean="0">
              <a:latin typeface="Tahoma" pitchFamily="34" charset="0"/>
              <a:cs typeface="Tahoma" pitchFamily="34" charset="0"/>
            </a:endParaRPr>
          </a:p>
          <a:p>
            <a:pPr lvl="1"/>
            <a:endParaRPr lang="en-US" dirty="0" smtClean="0"/>
          </a:p>
          <a:p>
            <a:endParaRPr lang="en-US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24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1200" kern="0" dirty="0">
              <a:solidFill>
                <a:srgbClr val="3333C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4795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Project Stakeholders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dirty="0" smtClean="0">
                <a:latin typeface="Tahoma" pitchFamily="34" charset="0"/>
                <a:cs typeface="Tahoma" pitchFamily="34" charset="0"/>
              </a:rPr>
              <a:t>Indiana Department of Transportation</a:t>
            </a:r>
          </a:p>
          <a:p>
            <a:r>
              <a:rPr lang="en-US" sz="2400" dirty="0" smtClean="0">
                <a:latin typeface="Tahoma" pitchFamily="34" charset="0"/>
                <a:cs typeface="Tahoma" pitchFamily="34" charset="0"/>
              </a:rPr>
              <a:t>Indiana Division Federal Highway Administration</a:t>
            </a:r>
          </a:p>
          <a:p>
            <a:r>
              <a:rPr lang="en-US" sz="2400" dirty="0" smtClean="0">
                <a:latin typeface="Tahoma" pitchFamily="34" charset="0"/>
                <a:cs typeface="Tahoma" pitchFamily="34" charset="0"/>
              </a:rPr>
              <a:t>Tipton County</a:t>
            </a:r>
          </a:p>
          <a:p>
            <a:r>
              <a:rPr lang="en-US" sz="2400" dirty="0" smtClean="0">
                <a:latin typeface="Tahoma" pitchFamily="34" charset="0"/>
                <a:cs typeface="Tahoma" pitchFamily="34" charset="0"/>
              </a:rPr>
              <a:t>City of Tipton </a:t>
            </a:r>
          </a:p>
          <a:p>
            <a:r>
              <a:rPr lang="en-US" sz="2400" dirty="0" smtClean="0">
                <a:latin typeface="Tahoma" pitchFamily="34" charset="0"/>
                <a:cs typeface="Tahoma" pitchFamily="34" charset="0"/>
              </a:rPr>
              <a:t>Local communities </a:t>
            </a:r>
          </a:p>
          <a:p>
            <a:r>
              <a:rPr lang="en-US" sz="2400" dirty="0" smtClean="0">
                <a:latin typeface="Tahoma" pitchFamily="34" charset="0"/>
                <a:cs typeface="Tahoma" pitchFamily="34" charset="0"/>
              </a:rPr>
              <a:t>Elected public officials</a:t>
            </a:r>
          </a:p>
          <a:p>
            <a:r>
              <a:rPr lang="en-US" sz="2400" dirty="0" smtClean="0">
                <a:latin typeface="Tahoma" pitchFamily="34" charset="0"/>
                <a:cs typeface="Tahoma" pitchFamily="34" charset="0"/>
              </a:rPr>
              <a:t>Community residents and citizens</a:t>
            </a:r>
          </a:p>
          <a:p>
            <a:r>
              <a:rPr lang="en-US" sz="2400" dirty="0" smtClean="0">
                <a:latin typeface="Tahoma" pitchFamily="34" charset="0"/>
                <a:cs typeface="Tahoma" pitchFamily="34" charset="0"/>
              </a:rPr>
              <a:t>Commuters</a:t>
            </a:r>
          </a:p>
          <a:p>
            <a:r>
              <a:rPr lang="en-US" sz="2400" dirty="0" smtClean="0">
                <a:latin typeface="Tahoma" pitchFamily="34" charset="0"/>
                <a:cs typeface="Tahoma" pitchFamily="34" charset="0"/>
              </a:rPr>
              <a:t>Chrysler Corporation</a:t>
            </a:r>
          </a:p>
          <a:p>
            <a:r>
              <a:rPr lang="en-US" sz="2400" dirty="0" smtClean="0">
                <a:latin typeface="Tahoma" pitchFamily="34" charset="0"/>
                <a:cs typeface="Tahoma" pitchFamily="34" charset="0"/>
              </a:rPr>
              <a:t>Emergency services</a:t>
            </a:r>
          </a:p>
          <a:p>
            <a:pPr>
              <a:lnSpc>
                <a:spcPct val="80000"/>
              </a:lnSpc>
              <a:buNone/>
            </a:pPr>
            <a:endParaRPr lang="en-US" sz="2400" dirty="0" smtClean="0">
              <a:latin typeface="Tahoma" pitchFamily="34" charset="0"/>
              <a:cs typeface="Tahoma" pitchFamily="34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32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24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1200" kern="0" dirty="0">
              <a:solidFill>
                <a:srgbClr val="3333C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69823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7"/>
          <p:cNvGraphicFramePr>
            <a:graphicFrameLocks/>
          </p:cNvGraphicFramePr>
          <p:nvPr/>
        </p:nvGraphicFramePr>
        <p:xfrm>
          <a:off x="495300" y="2057400"/>
          <a:ext cx="86487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200" y="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Project Development Process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1" name="Up Arrow Callout 72"/>
          <p:cNvSpPr>
            <a:spLocks noChangeArrowheads="1"/>
          </p:cNvSpPr>
          <p:nvPr/>
        </p:nvSpPr>
        <p:spPr bwMode="auto">
          <a:xfrm flipH="1">
            <a:off x="3505200" y="4572000"/>
            <a:ext cx="1981200" cy="276999"/>
          </a:xfrm>
          <a:prstGeom prst="upArrowCallout">
            <a:avLst>
              <a:gd name="adj1" fmla="val 23101"/>
              <a:gd name="adj2" fmla="val 0"/>
              <a:gd name="adj3" fmla="val 0"/>
              <a:gd name="adj4" fmla="val 100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Arial" charset="0"/>
              </a:rPr>
              <a:t>Public Hearing</a:t>
            </a:r>
            <a:endParaRPr lang="en-US" sz="1200" b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225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Environmental Document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4343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Requirement of the National Environmental Policy Act (NEPA)</a:t>
            </a:r>
          </a:p>
          <a:p>
            <a:pPr lvl="1">
              <a:buClr>
                <a:srgbClr val="3333CC"/>
              </a:buClr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Requires INDOT to analyze and evaluate the impacts of a proposed project to the natural and socio-economic environments</a:t>
            </a:r>
          </a:p>
          <a:p>
            <a:pPr lvl="1">
              <a:buClr>
                <a:srgbClr val="3333CC"/>
              </a:buClr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Impacts are described in environmental document</a:t>
            </a:r>
          </a:p>
          <a:p>
            <a:pPr lvl="2">
              <a:buClr>
                <a:srgbClr val="3333CC"/>
              </a:buClr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Categorical Exclusion (CE), Level 3</a:t>
            </a:r>
          </a:p>
          <a:p>
            <a:pPr lvl="1">
              <a:buClr>
                <a:srgbClr val="3333CC"/>
              </a:buClr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Environmental document was released for public involvement in January 2015</a:t>
            </a:r>
          </a:p>
          <a:p>
            <a:pPr lvl="1">
              <a:buFont typeface="Wingdings" pitchFamily="2" charset="2"/>
              <a:buNone/>
            </a:pPr>
            <a:endParaRPr lang="en-US" sz="3200" dirty="0" smtClean="0"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None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24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1200" kern="0" dirty="0">
              <a:solidFill>
                <a:srgbClr val="3333C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702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Environmental Document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464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Purpose and need </a:t>
            </a:r>
          </a:p>
          <a:p>
            <a:pPr lvl="1">
              <a:buClr>
                <a:srgbClr val="3333CC"/>
              </a:buClr>
              <a:buSzPct val="60000"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Develop a number of possible alternatives</a:t>
            </a:r>
          </a:p>
          <a:p>
            <a:pPr lvl="2">
              <a:buClr>
                <a:srgbClr val="3333CC"/>
              </a:buClr>
              <a:buSzPct val="60000"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The “Do Nothing” alternative is a baseline for comparison</a:t>
            </a:r>
          </a:p>
          <a:p>
            <a:pPr lvl="1">
              <a:buClr>
                <a:srgbClr val="3333CC"/>
              </a:buClr>
              <a:buSzPct val="60000"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Screen alternatives to identify a preferred alternative</a:t>
            </a:r>
            <a:endParaRPr lang="en-US" sz="8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lvl="1">
              <a:buClr>
                <a:srgbClr val="3333CC"/>
              </a:buClr>
              <a:buSzPct val="60000"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Solicit public comment on environmental document and preliminary design plan </a:t>
            </a:r>
            <a:endParaRPr lang="en-US" sz="800" dirty="0" smtClean="0">
              <a:latin typeface="Tahoma" pitchFamily="34" charset="0"/>
              <a:cs typeface="Tahoma" pitchFamily="34" charset="0"/>
            </a:endParaRPr>
          </a:p>
          <a:p>
            <a:pPr lvl="1">
              <a:buClr>
                <a:srgbClr val="3333CC"/>
              </a:buClr>
              <a:buSzPct val="60000"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Solicit, address and fully consider public comment as part of decision making process </a:t>
            </a:r>
            <a:endParaRPr lang="en-US" sz="24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24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1200" kern="0" dirty="0">
              <a:solidFill>
                <a:srgbClr val="3333C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7039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906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Elements of the Environmental Documentation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half" idx="1"/>
          </p:nvPr>
        </p:nvSpPr>
        <p:spPr bwMode="auto">
          <a:xfrm>
            <a:off x="381000" y="1951037"/>
            <a:ext cx="4038600" cy="4525963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7472" lvl="1" indent="-347472" eaLnBrk="1" hangingPunct="1">
              <a:buClr>
                <a:srgbClr val="3333CC"/>
              </a:buClr>
              <a:buSzPct val="60000"/>
              <a:defRPr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Real Estate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	    </a:t>
            </a:r>
          </a:p>
          <a:p>
            <a:pPr marL="347472" lvl="1" indent="-347472" eaLnBrk="1" hangingPunct="1">
              <a:buClr>
                <a:srgbClr val="3333CC"/>
              </a:buClr>
              <a:buSzPct val="60000"/>
              <a:defRPr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Community Impacts</a:t>
            </a:r>
          </a:p>
          <a:p>
            <a:pPr marL="347472" lvl="1" indent="-347472" eaLnBrk="1" hangingPunct="1">
              <a:buClr>
                <a:srgbClr val="3333CC"/>
              </a:buClr>
              <a:buSzPct val="60000"/>
              <a:defRPr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Air Quality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		       </a:t>
            </a:r>
          </a:p>
          <a:p>
            <a:pPr marL="347472" lvl="1" indent="-347472" eaLnBrk="1" hangingPunct="1">
              <a:buClr>
                <a:srgbClr val="3333CC"/>
              </a:buClr>
              <a:buSzPct val="60000"/>
              <a:defRPr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Wetlands and Waterways</a:t>
            </a:r>
          </a:p>
          <a:p>
            <a:pPr marL="347472" lvl="1" indent="-347472" eaLnBrk="1" hangingPunct="1">
              <a:buClr>
                <a:srgbClr val="3333CC"/>
              </a:buClr>
              <a:buSzPct val="60000"/>
              <a:defRPr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Noise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			       </a:t>
            </a:r>
          </a:p>
          <a:p>
            <a:pPr marL="347472" lvl="1" indent="-347472" eaLnBrk="1" hangingPunct="1">
              <a:buClr>
                <a:srgbClr val="3333CC"/>
              </a:buClr>
              <a:buSzPct val="60000"/>
              <a:defRPr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Floodplains</a:t>
            </a:r>
          </a:p>
          <a:p>
            <a:pPr marL="347472" lvl="1" indent="-347472" eaLnBrk="1" hangingPunct="1">
              <a:buClr>
                <a:srgbClr val="3333CC"/>
              </a:buClr>
              <a:buSzPct val="60000"/>
              <a:defRPr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Farmland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 		  	         </a:t>
            </a: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	</a:t>
            </a:r>
            <a:endParaRPr lang="en-US" sz="2800" dirty="0" smtClean="0"/>
          </a:p>
          <a:p>
            <a:pPr lvl="1">
              <a:defRPr/>
            </a:pPr>
            <a:endParaRPr lang="en-US" sz="2400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sz="2800" dirty="0" smtClean="0"/>
              <a:t> 	</a:t>
            </a:r>
          </a:p>
          <a:p>
            <a:pPr>
              <a:buFont typeface="Wingdings" pitchFamily="2" charset="2"/>
              <a:buNone/>
              <a:defRPr/>
            </a:pPr>
            <a:endParaRPr lang="en-US" sz="2800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525963"/>
          </a:xfrm>
        </p:spPr>
        <p:txBody>
          <a:bodyPr/>
          <a:lstStyle/>
          <a:p>
            <a:pPr marL="347472" lvl="1" indent="-347472" eaLnBrk="1" hangingPunct="1">
              <a:buClr>
                <a:srgbClr val="3333CC"/>
              </a:buClr>
              <a:buSzPct val="60000"/>
              <a:defRPr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Endangered Species</a:t>
            </a:r>
          </a:p>
          <a:p>
            <a:pPr marL="347472" lvl="1" indent="-347472" eaLnBrk="1" hangingPunct="1">
              <a:buClr>
                <a:srgbClr val="3333CC"/>
              </a:buClr>
              <a:buSzPct val="60000"/>
              <a:defRPr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Hazardous Materials          </a:t>
            </a:r>
          </a:p>
          <a:p>
            <a:pPr marL="347472" lvl="1" indent="-347472" eaLnBrk="1" hangingPunct="1">
              <a:buClr>
                <a:srgbClr val="3333CC"/>
              </a:buClr>
              <a:buSzPct val="60000"/>
              <a:defRPr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Environmental Justice</a:t>
            </a:r>
          </a:p>
          <a:p>
            <a:pPr eaLnBrk="1" hangingPunct="1">
              <a:defRPr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Historic/Archaeological      </a:t>
            </a:r>
          </a:p>
          <a:p>
            <a:pPr eaLnBrk="1" hangingPunct="1">
              <a:defRPr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Cultural Resources</a:t>
            </a:r>
          </a:p>
          <a:p>
            <a:pPr eaLnBrk="1" hangingPunct="1">
              <a:defRPr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Public Involvement</a:t>
            </a:r>
            <a:endParaRPr lang="en-US" sz="24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24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1200" kern="0" dirty="0">
              <a:solidFill>
                <a:srgbClr val="3333C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Environmental Documentation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2421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Blends">
  <a:themeElements>
    <a:clrScheme name="3_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3_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sm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3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8766</TotalTime>
  <Words>1372</Words>
  <Application>Microsoft Office PowerPoint</Application>
  <PresentationFormat>On-screen Show (4:3)</PresentationFormat>
  <Paragraphs>312</Paragraphs>
  <Slides>35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3_Blends</vt:lpstr>
      <vt:lpstr>Slide 1</vt:lpstr>
      <vt:lpstr>Welcome</vt:lpstr>
      <vt:lpstr>Welcome</vt:lpstr>
      <vt:lpstr>Public Hearing</vt:lpstr>
      <vt:lpstr>Project Stakeholders</vt:lpstr>
      <vt:lpstr>Slide 6</vt:lpstr>
      <vt:lpstr>Environmental Document</vt:lpstr>
      <vt:lpstr>Environmental Document</vt:lpstr>
      <vt:lpstr>Elements of the Environmental Documentation</vt:lpstr>
      <vt:lpstr>Environmental Documentation</vt:lpstr>
      <vt:lpstr>Environmental Documentation</vt:lpstr>
      <vt:lpstr>Environmental Documentation</vt:lpstr>
      <vt:lpstr>Environmental Documentation</vt:lpstr>
      <vt:lpstr>U.S. 31 / S.R. 28 Interchange Project</vt:lpstr>
      <vt:lpstr>Slide 15</vt:lpstr>
      <vt:lpstr>U.S. 31 / S.R. 28 Interchange Project</vt:lpstr>
      <vt:lpstr>U.S. 31 / S.R. 28 Interchange Project</vt:lpstr>
      <vt:lpstr>Slide 18</vt:lpstr>
      <vt:lpstr>Slide 19</vt:lpstr>
      <vt:lpstr>Slide 20</vt:lpstr>
      <vt:lpstr>U.S. 31 / S.R. 28 Interchange Project</vt:lpstr>
      <vt:lpstr>U.S. 31 / S.R. 28 Interchange Project</vt:lpstr>
      <vt:lpstr>U.S. 31 / S.R. 28 Interchange Project</vt:lpstr>
      <vt:lpstr>U.S. 31 / S.R. 28 Interchange Project</vt:lpstr>
      <vt:lpstr>U.S. 31 / S.R. 28 Interchange Project</vt:lpstr>
      <vt:lpstr>Real Estate Acquisition Process</vt:lpstr>
      <vt:lpstr>Real Estate Acquisition Process</vt:lpstr>
      <vt:lpstr>U.S. 31 / S.R. 28 Interchange Project</vt:lpstr>
      <vt:lpstr>Project Schedule </vt:lpstr>
      <vt:lpstr>Feedback</vt:lpstr>
      <vt:lpstr>Submit Public Comments</vt:lpstr>
      <vt:lpstr>Next Steps</vt:lpstr>
      <vt:lpstr>Public Involvement Team</vt:lpstr>
      <vt:lpstr>Thank You</vt:lpstr>
      <vt:lpstr>Public Comment Session</vt:lpstr>
    </vt:vector>
  </TitlesOfParts>
  <Company>Indiana Department of Transportation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Business Information and Technology Solutions</dc:creator>
  <cp:lastModifiedBy>ngearlds</cp:lastModifiedBy>
  <cp:revision>700</cp:revision>
  <cp:lastPrinted>2014-09-11T15:25:53Z</cp:lastPrinted>
  <dcterms:created xsi:type="dcterms:W3CDTF">2006-07-17T19:52:40Z</dcterms:created>
  <dcterms:modified xsi:type="dcterms:W3CDTF">2015-02-11T15:32:55Z</dcterms:modified>
</cp:coreProperties>
</file>