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67" r:id="rId4"/>
    <p:sldId id="258" r:id="rId5"/>
    <p:sldId id="263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9" r:id="rId14"/>
    <p:sldId id="268" r:id="rId15"/>
    <p:sldId id="271" r:id="rId16"/>
    <p:sldId id="274" r:id="rId17"/>
    <p:sldId id="272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87" autoAdjust="0"/>
  </p:normalViewPr>
  <p:slideViewPr>
    <p:cSldViewPr>
      <p:cViewPr varScale="1">
        <p:scale>
          <a:sx n="106" d="100"/>
          <a:sy n="106" d="100"/>
        </p:scale>
        <p:origin x="115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7AFB1-512C-49C5-A7D2-AA09FACCECA4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1425A-99CC-489B-BE72-E92F66D09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04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was not my first time participating in such an event.  The previous</a:t>
            </a:r>
            <a:r>
              <a:rPr lang="en-US" baseline="0" dirty="0" smtClean="0"/>
              <a:t> time was about 20 years ago.  I found that I am not as strong as I used to be.</a:t>
            </a:r>
          </a:p>
          <a:p>
            <a:r>
              <a:rPr lang="en-US" baseline="0" dirty="0" smtClean="0"/>
              <a:t>Let’s break this invitation into 2 parts for our discussion.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425A-99CC-489B-BE72-E92F66D090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08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a great transit system.  Drivers are very well trained and helpful.  </a:t>
            </a:r>
          </a:p>
          <a:p>
            <a:r>
              <a:rPr lang="en-US" dirty="0" smtClean="0"/>
              <a:t>This “Call-A-Bus” driver is helping a</a:t>
            </a:r>
            <a:r>
              <a:rPr lang="en-US" baseline="0" dirty="0" smtClean="0"/>
              <a:t> transit staff person into the bus.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425A-99CC-489B-BE72-E92F66D090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26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Wrap-up lunch was an eye opener.  We’ll share some of the participants’ comments in the next couple of slides.</a:t>
            </a:r>
          </a:p>
          <a:p>
            <a:r>
              <a:rPr lang="en-US" dirty="0" smtClean="0"/>
              <a:t>People:</a:t>
            </a:r>
          </a:p>
          <a:p>
            <a:r>
              <a:rPr lang="en-US" dirty="0" smtClean="0"/>
              <a:t>	Zach Ellison, County</a:t>
            </a:r>
            <a:r>
              <a:rPr lang="en-US" baseline="0" dirty="0" smtClean="0"/>
              <a:t> Plan Commission President and CRH Board member</a:t>
            </a:r>
          </a:p>
          <a:p>
            <a:r>
              <a:rPr lang="en-US" baseline="0" dirty="0" smtClean="0"/>
              <a:t>	Bill </a:t>
            </a:r>
            <a:r>
              <a:rPr lang="en-US" baseline="0" dirty="0" err="1" smtClean="0"/>
              <a:t>Pumphry</a:t>
            </a:r>
            <a:r>
              <a:rPr lang="en-US" baseline="0" dirty="0" smtClean="0"/>
              <a:t>, “accessibility watchdog”</a:t>
            </a:r>
          </a:p>
          <a:p>
            <a:r>
              <a:rPr lang="en-US" baseline="0" dirty="0" smtClean="0"/>
              <a:t>	County Highway Engineer</a:t>
            </a:r>
          </a:p>
          <a:p>
            <a:r>
              <a:rPr lang="en-US" dirty="0" smtClean="0"/>
              <a:t>	News media (radio and newspaper)</a:t>
            </a:r>
          </a:p>
          <a:p>
            <a:r>
              <a:rPr lang="en-US" dirty="0" smtClean="0"/>
              <a:t>	School Corporation officials</a:t>
            </a:r>
          </a:p>
          <a:p>
            <a:r>
              <a:rPr lang="en-US" dirty="0" smtClean="0"/>
              <a:t>	Several mobility challenged individuals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425A-99CC-489B-BE72-E92F66D090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7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quote – wife</a:t>
            </a:r>
            <a:r>
              <a:rPr lang="en-US" baseline="0" dirty="0" smtClean="0"/>
              <a:t> has Crohn’s disease.</a:t>
            </a:r>
          </a:p>
          <a:p>
            <a:r>
              <a:rPr lang="en-US" baseline="0" dirty="0" smtClean="0"/>
              <a:t>2</a:t>
            </a:r>
            <a:r>
              <a:rPr lang="en-US" baseline="30000" dirty="0" smtClean="0"/>
              <a:t>nd</a:t>
            </a:r>
            <a:r>
              <a:rPr lang="en-US" baseline="0" dirty="0" smtClean="0"/>
              <a:t> quote – BCSC Asst. Superintendent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425A-99CC-489B-BE72-E92F66D090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43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Editorial in</a:t>
            </a:r>
            <a:r>
              <a:rPr lang="en-US" baseline="0" dirty="0" smtClean="0"/>
              <a:t> local newspaper</a:t>
            </a:r>
          </a:p>
          <a:p>
            <a:r>
              <a:rPr lang="en-US" baseline="0" dirty="0" smtClean="0"/>
              <a:t>Many thanks to our sponsors.</a:t>
            </a:r>
          </a:p>
          <a:p>
            <a:r>
              <a:rPr lang="en-US" baseline="0" dirty="0" smtClean="0"/>
              <a:t>We aren’t perfect, but we’re always striving to improve.  I think this is a great example of working together to make Columbus a better place.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425A-99CC-489B-BE72-E92F66D090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4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425A-99CC-489B-BE72-E92F66D090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66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Standards and functional needs are different for bust stops vs. curb ramps.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425A-99CC-489B-BE72-E92F66D0908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80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alley approach has just been reconstructed by our Public Works Dept.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425A-99CC-489B-BE72-E92F66D0908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85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was a great cooperative effort</a:t>
            </a:r>
            <a:r>
              <a:rPr lang="en-US" baseline="0" dirty="0" smtClean="0"/>
              <a:t> of several agencies.  I especially want to mention Healthy Communities (always a great partner for the City) and The Republic, our local newspaper.  Most of the photos and quotes in this presentation are from The Republic.</a:t>
            </a:r>
          </a:p>
          <a:p>
            <a:r>
              <a:rPr lang="en-US" b="0" dirty="0" smtClean="0">
                <a:effectLst/>
              </a:rPr>
              <a:t>An estimated 17 percent of Bartholomew County residents (about 13,500) have some form of disability.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425A-99CC-489B-BE72-E92F66D090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67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organizers selected 25 key people to participate</a:t>
            </a:r>
            <a:r>
              <a:rPr lang="en-US" baseline="0" dirty="0" smtClean="0"/>
              <a:t> and were told what they would be doing.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425A-99CC-489B-BE72-E92F66D090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93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Access-Ability</a:t>
            </a:r>
            <a:r>
              <a:rPr lang="en-US" baseline="0" dirty="0" smtClean="0"/>
              <a:t> brought 25 brand new wheelchairs for our use.  Each worth about $1,000.</a:t>
            </a:r>
          </a:p>
          <a:p>
            <a:r>
              <a:rPr lang="en-US" baseline="0" dirty="0" smtClean="0"/>
              <a:t>Each person was fitted and was given instructions for the exercise.</a:t>
            </a:r>
          </a:p>
          <a:p>
            <a:r>
              <a:rPr lang="en-US" baseline="0" dirty="0" smtClean="0"/>
              <a:t>People:  	Laura Garrett, Healthy Communities</a:t>
            </a:r>
          </a:p>
          <a:p>
            <a:r>
              <a:rPr lang="en-US" baseline="0" dirty="0" smtClean="0"/>
              <a:t>	Jim Lienhoop, Mayor</a:t>
            </a:r>
          </a:p>
          <a:p>
            <a:r>
              <a:rPr lang="en-US" baseline="0" dirty="0" smtClean="0"/>
              <a:t>	Dennis Baute, City Plan Commission President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425A-99CC-489B-BE72-E92F66D090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18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person was allowed to choose his/her route.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425A-99CC-489B-BE72-E92F66D090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26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instruction contained a task to accomplish at our destinations/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425A-99CC-489B-BE72-E92F66D090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42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our Mayor.  Notice that he is looking up and to his left.  He is looking at the traffic signal and wondering if he is going to make it</a:t>
            </a:r>
            <a:r>
              <a:rPr lang="en-US" baseline="0" dirty="0" smtClean="0"/>
              <a:t> across before the light changes.</a:t>
            </a:r>
          </a:p>
          <a:p>
            <a:r>
              <a:rPr lang="en-US" baseline="0" dirty="0" smtClean="0"/>
              <a:t>Other participants noticed an approaching vehicle driving too fast who blew thru the red light.  Fortunately they were able to get out of the way.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425A-99CC-489B-BE72-E92F66D090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3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Redevelopment Director, Transit mechanic, Public Works Director,</a:t>
            </a:r>
            <a:r>
              <a:rPr lang="en-US" baseline="0" dirty="0" smtClean="0"/>
              <a:t> and me.</a:t>
            </a:r>
          </a:p>
          <a:p>
            <a:r>
              <a:rPr lang="en-US" baseline="0" dirty="0" smtClean="0"/>
              <a:t>Notice the compliant curb ramp and pedestrian push button.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425A-99CC-489B-BE72-E92F66D090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29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Senior</a:t>
            </a:r>
            <a:r>
              <a:rPr lang="en-US" baseline="0" dirty="0" smtClean="0"/>
              <a:t> </a:t>
            </a:r>
            <a:r>
              <a:rPr lang="en-US" dirty="0" smtClean="0"/>
              <a:t>Planner Allie found a few trouble</a:t>
            </a:r>
            <a:r>
              <a:rPr lang="en-US" baseline="0" dirty="0" smtClean="0"/>
              <a:t> spots.</a:t>
            </a:r>
          </a:p>
          <a:p>
            <a:r>
              <a:rPr lang="en-US" baseline="0" dirty="0" smtClean="0"/>
              <a:t>Note right rear wheel is off the pavement in the right photo.  When that happens, it is very difficult to move.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425A-99CC-489B-BE72-E92F66D090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99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2EBCBC6-0B5E-4748-A6A2-59F205493B7A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FF8DC89-7342-499E-88BB-9250E7E2DD70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CBC6-0B5E-4748-A6A2-59F205493B7A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DC89-7342-499E-88BB-9250E7E2DD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CBC6-0B5E-4748-A6A2-59F205493B7A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DC89-7342-499E-88BB-9250E7E2DD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CBC6-0B5E-4748-A6A2-59F205493B7A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DC89-7342-499E-88BB-9250E7E2DD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CBC6-0B5E-4748-A6A2-59F205493B7A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DC89-7342-499E-88BB-9250E7E2DD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CBC6-0B5E-4748-A6A2-59F205493B7A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DC89-7342-499E-88BB-9250E7E2DD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CBC6-0B5E-4748-A6A2-59F205493B7A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DC89-7342-499E-88BB-9250E7E2DD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CBC6-0B5E-4748-A6A2-59F205493B7A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DC89-7342-499E-88BB-9250E7E2DD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CBC6-0B5E-4748-A6A2-59F205493B7A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DC89-7342-499E-88BB-9250E7E2DD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CBC6-0B5E-4748-A6A2-59F205493B7A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DC89-7342-499E-88BB-9250E7E2DD70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CBC6-0B5E-4748-A6A2-59F205493B7A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DC89-7342-499E-88BB-9250E7E2DD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2EBCBC6-0B5E-4748-A6A2-59F205493B7A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FF8DC89-7342-499E-88BB-9250E7E2DD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2600" y="2667000"/>
            <a:ext cx="2581835" cy="1702160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tx1"/>
                </a:solidFill>
              </a:rPr>
              <a:t>AN ADA EDUCATION EXPERIENCE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4191000"/>
            <a:ext cx="3471168" cy="1828800"/>
          </a:xfrm>
        </p:spPr>
        <p:txBody>
          <a:bodyPr>
            <a:normAutofit fontScale="40000" lnSpcReduction="20000"/>
          </a:bodyPr>
          <a:lstStyle/>
          <a:p>
            <a:pPr algn="r"/>
            <a:r>
              <a:rPr lang="en-US" sz="6000" b="1" dirty="0" smtClean="0">
                <a:solidFill>
                  <a:srgbClr val="00B050"/>
                </a:solidFill>
              </a:rPr>
              <a:t>A Day in a Wheelchair</a:t>
            </a:r>
          </a:p>
          <a:p>
            <a:pPr algn="r"/>
            <a:endParaRPr lang="en-US" sz="2800" b="1" dirty="0" smtClean="0"/>
          </a:p>
          <a:p>
            <a:pPr algn="r"/>
            <a:endParaRPr lang="en-US" sz="2800" b="1" dirty="0" smtClean="0"/>
          </a:p>
          <a:p>
            <a:pPr algn="r"/>
            <a:endParaRPr lang="en-US" sz="2800" b="1" dirty="0"/>
          </a:p>
          <a:p>
            <a:pPr algn="r"/>
            <a:endParaRPr lang="en-US" sz="2800" b="1" dirty="0" smtClean="0"/>
          </a:p>
          <a:p>
            <a:pPr algn="r"/>
            <a:r>
              <a:rPr lang="en-US" sz="3400" b="1" dirty="0" smtClean="0"/>
              <a:t>David Hayward, PE</a:t>
            </a:r>
          </a:p>
          <a:p>
            <a:pPr algn="r"/>
            <a:r>
              <a:rPr lang="en-US" sz="3400" b="1" dirty="0" smtClean="0"/>
              <a:t>City Engineer</a:t>
            </a:r>
          </a:p>
          <a:p>
            <a:pPr algn="r"/>
            <a:r>
              <a:rPr lang="en-US" sz="3400" b="1" dirty="0" smtClean="0"/>
              <a:t>Columbus, IN</a:t>
            </a:r>
            <a:endParaRPr lang="en-US" sz="3400" b="1" dirty="0"/>
          </a:p>
          <a:p>
            <a:pPr algn="r"/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406284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22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7024744" cy="648736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/>
              <a:t>ISSUES</a:t>
            </a:r>
            <a:endParaRPr lang="en-US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4344258" cy="2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5300"/>
            <a:ext cx="4343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3171825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2667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Pavement surface irregularities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72112" y="5257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Cross slope issues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7748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7024744" cy="648736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/>
              <a:t>WRAP-UP</a:t>
            </a:r>
            <a:endParaRPr lang="en-US" b="1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4677833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00400"/>
            <a:ext cx="406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4495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News media also invited</a:t>
            </a:r>
            <a:endParaRPr lang="en-US" b="1" dirty="0"/>
          </a:p>
        </p:txBody>
      </p:sp>
      <p:sp>
        <p:nvSpPr>
          <p:cNvPr id="5" name="Right Arrow 4"/>
          <p:cNvSpPr/>
          <p:nvPr/>
        </p:nvSpPr>
        <p:spPr>
          <a:xfrm rot="1676261">
            <a:off x="3626118" y="4678861"/>
            <a:ext cx="749910" cy="372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7024744" cy="724936"/>
          </a:xfrm>
        </p:spPr>
        <p:txBody>
          <a:bodyPr/>
          <a:lstStyle/>
          <a:p>
            <a:pPr algn="r"/>
            <a:r>
              <a:rPr lang="en-US" b="1" dirty="0" smtClean="0"/>
              <a:t>LESSONS LEARNED</a:t>
            </a:r>
            <a:endParaRPr 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38006"/>
            <a:ext cx="7124699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6608618" y="1524000"/>
            <a:ext cx="2057400" cy="1828800"/>
          </a:xfrm>
          <a:prstGeom prst="wedgeEllipseCallout">
            <a:avLst>
              <a:gd name="adj1" fmla="val -48611"/>
              <a:gd name="adj2" fmla="val 3806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Curb ramps require a lot more effort than I thought.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12171" y="3200400"/>
            <a:ext cx="2362200" cy="1296924"/>
          </a:xfrm>
          <a:prstGeom prst="wedgeEllipseCallout">
            <a:avLst>
              <a:gd name="adj1" fmla="val 70002"/>
              <a:gd name="adj2" fmla="val -40854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 hope that car sees us and stops for us.</a:t>
            </a:r>
            <a:endParaRPr lang="en-US" b="1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595744" y="1408938"/>
            <a:ext cx="1995055" cy="1486662"/>
          </a:xfrm>
          <a:prstGeom prst="wedgeRoundRectCallout">
            <a:avLst>
              <a:gd name="adj1" fmla="val 70313"/>
              <a:gd name="adj2" fmla="val 673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 wish this sidewalk was smoother.</a:t>
            </a:r>
            <a:endParaRPr lang="en-US" b="1" dirty="0"/>
          </a:p>
        </p:txBody>
      </p:sp>
      <p:sp>
        <p:nvSpPr>
          <p:cNvPr id="7" name="Cloud Callout 6"/>
          <p:cNvSpPr/>
          <p:nvPr/>
        </p:nvSpPr>
        <p:spPr>
          <a:xfrm>
            <a:off x="3217718" y="1285009"/>
            <a:ext cx="2743200" cy="2057400"/>
          </a:xfrm>
          <a:prstGeom prst="cloudCallout">
            <a:avLst>
              <a:gd name="adj1" fmla="val 57576"/>
              <a:gd name="adj2" fmla="val 39131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The cross slope keeps steering me toward the street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95744" y="5041530"/>
            <a:ext cx="2071256" cy="1359269"/>
          </a:xfrm>
          <a:prstGeom prst="wedgeRoundRectCallout">
            <a:avLst>
              <a:gd name="adj1" fmla="val 75488"/>
              <a:gd name="adj2" fmla="val -140843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Restrooms and elevators are challenging.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886200" y="5041530"/>
            <a:ext cx="2286000" cy="1446276"/>
          </a:xfrm>
          <a:prstGeom prst="wedgeRoundRectCallout">
            <a:avLst>
              <a:gd name="adj1" fmla="val 58309"/>
              <a:gd name="adj2" fmla="val -16779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Loose leaves and sand hamper a wheelchair’s traction.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6324600" y="4876800"/>
            <a:ext cx="2209800" cy="1523999"/>
          </a:xfrm>
          <a:prstGeom prst="wedgeEllipseCallout">
            <a:avLst>
              <a:gd name="adj1" fmla="val -48106"/>
              <a:gd name="adj2" fmla="val -15671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More people should experience this.</a:t>
            </a:r>
            <a:endParaRPr lang="en-US" b="1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7162800" y="3429000"/>
            <a:ext cx="1371600" cy="1068324"/>
          </a:xfrm>
          <a:prstGeom prst="wedgeRoundRectCallout">
            <a:avLst>
              <a:gd name="adj1" fmla="val -92045"/>
              <a:gd name="adj2" fmla="val -726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Where’s the drink holder?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30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7024744" cy="648736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/>
              <a:t>COMMENTS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543800" cy="502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52600"/>
            <a:ext cx="6777317" cy="4080029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“This took an emotional toll.  I’m my wife’s primary caregiver, but I kept thinking that if I were in this wheelchair for good, I wouldn’t be able to take care of her.”</a:t>
            </a:r>
          </a:p>
          <a:p>
            <a:pPr marL="68580" indent="0">
              <a:buNone/>
            </a:pPr>
            <a:endParaRPr lang="en-US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68580" indent="0">
              <a:buNone/>
            </a:pPr>
            <a:endParaRPr lang="en-US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“I felt a sense of guilt, because I knew that in a couple of hours, I’ll be able to get up.  … I’m going to be listening to their voices a lot more.”</a:t>
            </a:r>
            <a:endParaRPr lang="en-US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0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7024744" cy="648736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/>
              <a:t>PRESS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6777317" cy="3508977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b="1" dirty="0" smtClean="0"/>
              <a:t>“Those </a:t>
            </a:r>
            <a:r>
              <a:rPr lang="en-US" b="1" dirty="0"/>
              <a:t>who organized A Day in a Wheelchair are to be commended for the valuable learning experience, and participants deserve kudos for stepping out of their comfort zone and seeing life in a different way</a:t>
            </a:r>
            <a:r>
              <a:rPr lang="en-US" b="1" dirty="0" smtClean="0"/>
              <a:t>.”</a:t>
            </a:r>
            <a:endParaRPr lang="en-US" b="1" dirty="0"/>
          </a:p>
          <a:p>
            <a:endParaRPr lang="en-US" b="1" dirty="0"/>
          </a:p>
          <a:p>
            <a:pPr marL="68580" indent="0">
              <a:buNone/>
            </a:pPr>
            <a:r>
              <a:rPr lang="en-US" b="1" dirty="0" smtClean="0"/>
              <a:t>“The </a:t>
            </a:r>
            <a:r>
              <a:rPr lang="en-US" b="1" dirty="0"/>
              <a:t>Columbus community will benefit from this</a:t>
            </a:r>
            <a:r>
              <a:rPr lang="en-US" b="1" dirty="0" smtClean="0"/>
              <a:t>.”</a:t>
            </a:r>
          </a:p>
          <a:p>
            <a:pPr marL="68580" indent="0">
              <a:buNone/>
            </a:pPr>
            <a:endParaRPr lang="en-US" b="1" dirty="0" smtClean="0"/>
          </a:p>
          <a:p>
            <a:pPr marL="68580" indent="0">
              <a:buNone/>
            </a:pPr>
            <a:r>
              <a:rPr lang="en-US" sz="1900" i="1" dirty="0" smtClean="0"/>
              <a:t>The Republic</a:t>
            </a:r>
            <a:endParaRPr lang="en-US" sz="1900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79"/>
          <a:stretch/>
        </p:blipFill>
        <p:spPr bwMode="auto">
          <a:xfrm>
            <a:off x="685800" y="5334000"/>
            <a:ext cx="7772400" cy="101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80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all" dirty="0" smtClean="0"/>
              <a:t>What are we doing with this experience?</a:t>
            </a:r>
            <a:endParaRPr lang="en-US" b="1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09800"/>
            <a:ext cx="6777317" cy="2133601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Transition Plan update</a:t>
            </a:r>
          </a:p>
          <a:p>
            <a:pPr lvl="1"/>
            <a:r>
              <a:rPr lang="en-US" dirty="0" smtClean="0"/>
              <a:t>Contract signed with consultant – R/W only</a:t>
            </a:r>
          </a:p>
          <a:p>
            <a:pPr lvl="1"/>
            <a:r>
              <a:rPr lang="en-US" dirty="0" smtClean="0"/>
              <a:t>Curb ramps and sidewalks</a:t>
            </a:r>
          </a:p>
          <a:p>
            <a:pPr lvl="1"/>
            <a:r>
              <a:rPr lang="en-US" dirty="0" smtClean="0"/>
              <a:t>Pedestrian signals and pushbuttons</a:t>
            </a:r>
          </a:p>
          <a:p>
            <a:pPr lvl="1"/>
            <a:r>
              <a:rPr lang="en-US" dirty="0" smtClean="0"/>
              <a:t>Site furnishings (Downtown only)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0"/>
            <a:ext cx="2667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72000"/>
            <a:ext cx="2667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200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5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cap="all" dirty="0">
                <a:solidFill>
                  <a:srgbClr val="797B7E"/>
                </a:solidFill>
              </a:rPr>
              <a:t>What are we doing with this experience?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Reviewing our current standards</a:t>
            </a:r>
          </a:p>
          <a:p>
            <a:pPr marL="68580" lvl="1" indent="0">
              <a:buNone/>
            </a:pPr>
            <a:r>
              <a:rPr lang="en-US" dirty="0" smtClean="0"/>
              <a:t>	Bus </a:t>
            </a:r>
            <a:r>
              <a:rPr lang="en-US" dirty="0"/>
              <a:t>stops / Curb ramps</a:t>
            </a:r>
          </a:p>
          <a:p>
            <a:pPr marL="68580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733800"/>
            <a:ext cx="3556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36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4593"/>
          <a:stretch/>
        </p:blipFill>
        <p:spPr bwMode="auto">
          <a:xfrm>
            <a:off x="4495800" y="1828799"/>
            <a:ext cx="3771900" cy="429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cap="all" dirty="0">
                <a:solidFill>
                  <a:srgbClr val="797B7E"/>
                </a:solidFill>
              </a:rPr>
              <a:t>What are we doing with this experience?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23652"/>
            <a:ext cx="3810001" cy="3508977"/>
          </a:xfrm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Reviewing our maintenance operations	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Pavement conditions, especially alleys</a:t>
            </a:r>
          </a:p>
          <a:p>
            <a:pPr marL="365760" lvl="1" indent="0">
              <a:buNone/>
            </a:pPr>
            <a:endParaRPr lang="en-US" dirty="0" smtClean="0"/>
          </a:p>
        </p:txBody>
      </p:sp>
      <p:sp>
        <p:nvSpPr>
          <p:cNvPr id="5" name="Down Arrow 4"/>
          <p:cNvSpPr/>
          <p:nvPr/>
        </p:nvSpPr>
        <p:spPr>
          <a:xfrm rot="6570266">
            <a:off x="6901461" y="4770333"/>
            <a:ext cx="517114" cy="939038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7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7024744" cy="724936"/>
          </a:xfrm>
        </p:spPr>
        <p:txBody>
          <a:bodyPr/>
          <a:lstStyle/>
          <a:p>
            <a:pPr algn="r"/>
            <a:r>
              <a:rPr lang="en-US" b="1" dirty="0" smtClean="0"/>
              <a:t>THANKS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133600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Contact Information:</a:t>
            </a:r>
          </a:p>
          <a:p>
            <a:pPr marL="6858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	David L. Hayward, PE</a:t>
            </a:r>
          </a:p>
          <a:p>
            <a:pPr marL="6858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	City Engineer</a:t>
            </a:r>
          </a:p>
          <a:p>
            <a:pPr marL="6858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	Executive Director of Public Works</a:t>
            </a:r>
          </a:p>
          <a:p>
            <a:pPr marL="6858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	City of Columbus</a:t>
            </a:r>
          </a:p>
          <a:p>
            <a:pPr marL="6858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	812-376-2540</a:t>
            </a:r>
          </a:p>
          <a:p>
            <a:pPr marL="6858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	dhayward@columbus.in.gov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3124200" cy="135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79"/>
          <a:stretch/>
        </p:blipFill>
        <p:spPr bwMode="auto">
          <a:xfrm>
            <a:off x="685800" y="5334000"/>
            <a:ext cx="7772400" cy="101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43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7024744" cy="724936"/>
          </a:xfrm>
        </p:spPr>
        <p:txBody>
          <a:bodyPr/>
          <a:lstStyle/>
          <a:p>
            <a:pPr algn="r"/>
            <a:r>
              <a:rPr lang="en-US" b="1" dirty="0" smtClean="0"/>
              <a:t>PARTNERSHIPS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45" y="2133600"/>
            <a:ext cx="6400800" cy="435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927" y="2362200"/>
            <a:ext cx="1752600" cy="23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82245" y="2818843"/>
            <a:ext cx="1752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Columbus Regional Health</a:t>
            </a:r>
          </a:p>
          <a:p>
            <a:endParaRPr lang="en-US" b="1" dirty="0" smtClean="0"/>
          </a:p>
          <a:p>
            <a:r>
              <a:rPr lang="en-US" b="1" dirty="0" smtClean="0"/>
              <a:t>City of Columbus</a:t>
            </a:r>
            <a:endParaRPr lang="en-US" b="1" dirty="0"/>
          </a:p>
          <a:p>
            <a:endParaRPr lang="en-US" b="1" dirty="0"/>
          </a:p>
          <a:p>
            <a:r>
              <a:rPr lang="en-US" b="1" dirty="0" smtClean="0"/>
              <a:t>Columbus Human Rights Commission</a:t>
            </a:r>
          </a:p>
          <a:p>
            <a:endParaRPr lang="en-US" dirty="0" smtClean="0"/>
          </a:p>
          <a:p>
            <a:r>
              <a:rPr lang="en-US" b="1" dirty="0" smtClean="0"/>
              <a:t>Bartholomew County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34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7024744" cy="648736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/>
              <a:t>AGENDA</a:t>
            </a:r>
            <a:endParaRPr lang="en-US" b="1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14"/>
          <a:stretch/>
        </p:blipFill>
        <p:spPr bwMode="auto">
          <a:xfrm>
            <a:off x="685800" y="1524000"/>
            <a:ext cx="7785201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69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5316" y="762000"/>
            <a:ext cx="3628628" cy="14478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/>
              <a:t>FITTING &amp; INSTRUCTIONS</a:t>
            </a:r>
            <a:endParaRPr lang="en-US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87625"/>
            <a:ext cx="5422106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4005716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35814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Brand new wheelchairs courtesy of Access-Ability</a:t>
            </a:r>
            <a:endParaRPr lang="en-US" b="1" dirty="0"/>
          </a:p>
        </p:txBody>
      </p:sp>
      <p:sp>
        <p:nvSpPr>
          <p:cNvPr id="5" name="Right Arrow 4"/>
          <p:cNvSpPr/>
          <p:nvPr/>
        </p:nvSpPr>
        <p:spPr>
          <a:xfrm>
            <a:off x="2286000" y="4181564"/>
            <a:ext cx="533400" cy="390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1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7024744" cy="648736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/>
              <a:t>R</a:t>
            </a:r>
            <a:r>
              <a:rPr lang="en-US" b="1" dirty="0" smtClean="0"/>
              <a:t>OUTES</a:t>
            </a:r>
            <a:endParaRPr lang="en-US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509709" cy="468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8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7024744" cy="609600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/>
              <a:t>ROUTES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656149" cy="481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21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7024744" cy="648736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/>
              <a:t>HEADING OUT</a:t>
            </a:r>
            <a:endParaRPr lang="en-US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91" y="1524000"/>
            <a:ext cx="59436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291" y="54864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“As much as we try, our environment is just not set up for wheelchairs,” Mayor Jim Lienhoop said after participating in the event.</a:t>
            </a:r>
          </a:p>
        </p:txBody>
      </p:sp>
    </p:spTree>
    <p:extLst>
      <p:ext uri="{BB962C8B-B14F-4D97-AF65-F5344CB8AC3E}">
        <p14:creationId xmlns:p14="http://schemas.microsoft.com/office/powerpoint/2010/main" val="27524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7024744" cy="648736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/>
              <a:t>HEADING OUT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018" y="1447800"/>
            <a:ext cx="6096000" cy="405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5855" y="55931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“Columbus </a:t>
            </a:r>
            <a:r>
              <a:rPr lang="en-US" dirty="0"/>
              <a:t>strives to be a welcoming community, and that must extend to residents and visitors who have disabilities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50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7024744" cy="648736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/>
              <a:t>ISSUES</a:t>
            </a:r>
            <a:endParaRPr lang="en-US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32526"/>
            <a:ext cx="3352800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199"/>
            <a:ext cx="3377045" cy="450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3048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Tree grate in sidewalk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53199" y="5181600"/>
            <a:ext cx="143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Planter in sidewalk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982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365</TotalTime>
  <Words>818</Words>
  <Application>Microsoft Office PowerPoint</Application>
  <PresentationFormat>On-screen Show (4:3)</PresentationFormat>
  <Paragraphs>130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Century Gothic</vt:lpstr>
      <vt:lpstr>Wingdings 2</vt:lpstr>
      <vt:lpstr>Austin</vt:lpstr>
      <vt:lpstr>AN ADA EDUCATION EXPERIENCE </vt:lpstr>
      <vt:lpstr>PARTNERSHIPS</vt:lpstr>
      <vt:lpstr>AGENDA</vt:lpstr>
      <vt:lpstr>FITTING &amp; INSTRUCTIONS</vt:lpstr>
      <vt:lpstr>ROUTES</vt:lpstr>
      <vt:lpstr>ROUTES</vt:lpstr>
      <vt:lpstr>HEADING OUT</vt:lpstr>
      <vt:lpstr>HEADING OUT</vt:lpstr>
      <vt:lpstr>ISSUES</vt:lpstr>
      <vt:lpstr>ISSUES</vt:lpstr>
      <vt:lpstr>WRAP-UP</vt:lpstr>
      <vt:lpstr>LESSONS LEARNED</vt:lpstr>
      <vt:lpstr>COMMENTS</vt:lpstr>
      <vt:lpstr>PRESS</vt:lpstr>
      <vt:lpstr>What are we doing with this experience?</vt:lpstr>
      <vt:lpstr>What are we doing with this experience?</vt:lpstr>
      <vt:lpstr>What are we doing with this experience?</vt:lpstr>
      <vt:lpstr>THANKS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ADA EDUCATION EXPERIENCE</dc:title>
  <dc:creator>Hayward, Dave</dc:creator>
  <cp:lastModifiedBy>Hall, Erin</cp:lastModifiedBy>
  <cp:revision>29</cp:revision>
  <dcterms:created xsi:type="dcterms:W3CDTF">2017-03-13T18:51:45Z</dcterms:created>
  <dcterms:modified xsi:type="dcterms:W3CDTF">2017-05-23T20:23:40Z</dcterms:modified>
</cp:coreProperties>
</file>