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488" r:id="rId2"/>
    <p:sldId id="958" r:id="rId3"/>
    <p:sldId id="959" r:id="rId4"/>
    <p:sldId id="788" r:id="rId5"/>
    <p:sldId id="947" r:id="rId6"/>
    <p:sldId id="946" r:id="rId7"/>
    <p:sldId id="932" r:id="rId8"/>
    <p:sldId id="933" r:id="rId9"/>
    <p:sldId id="938" r:id="rId10"/>
    <p:sldId id="956" r:id="rId11"/>
    <p:sldId id="951" r:id="rId12"/>
    <p:sldId id="941" r:id="rId13"/>
    <p:sldId id="942" r:id="rId14"/>
    <p:sldId id="953" r:id="rId15"/>
    <p:sldId id="950" r:id="rId16"/>
    <p:sldId id="934" r:id="rId17"/>
    <p:sldId id="944" r:id="rId18"/>
    <p:sldId id="949" r:id="rId19"/>
    <p:sldId id="897" r:id="rId20"/>
    <p:sldId id="955" r:id="rId21"/>
    <p:sldId id="960" r:id="rId2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20"/>
    <a:srgbClr val="333399"/>
    <a:srgbClr val="3333CC"/>
    <a:srgbClr val="330000"/>
    <a:srgbClr val="FFFFFF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1021" autoAdjust="0"/>
  </p:normalViewPr>
  <p:slideViewPr>
    <p:cSldViewPr>
      <p:cViewPr varScale="1">
        <p:scale>
          <a:sx n="95" d="100"/>
          <a:sy n="95" d="100"/>
        </p:scale>
        <p:origin x="32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92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418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418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3328"/>
            <a:ext cx="3043979" cy="46418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3328"/>
            <a:ext cx="3043979" cy="46418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5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418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418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8/29/2016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7187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3328"/>
            <a:ext cx="3043979" cy="46418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3328"/>
            <a:ext cx="3043979" cy="46418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84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2455A-C7B6-4FC3-82BB-1985690B46ED}" type="slidenum">
              <a:rPr lang="en-US" smtClean="0">
                <a:latin typeface="Tahoma" pitchFamily="34" charset="0"/>
              </a:rPr>
              <a:pPr/>
              <a:t>1</a:t>
            </a:fld>
            <a:endParaRPr lang="en-US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1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Utilities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Intention to keep weigh station open during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7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7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5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1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93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4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pPr>
              <a:spcBef>
                <a:spcPts val="672"/>
              </a:spcBef>
            </a:pPr>
            <a:r>
              <a:rPr lang="en-US" dirty="0" smtClean="0"/>
              <a:t>COST – 25-30 million</a:t>
            </a:r>
          </a:p>
          <a:p>
            <a:pPr>
              <a:spcBef>
                <a:spcPts val="672"/>
              </a:spcBef>
            </a:pPr>
            <a:r>
              <a:rPr lang="en-US" dirty="0" smtClean="0"/>
              <a:t>Project Need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Heavy vehicular use resulting in wearing down of bridge decks and roadway pavement</a:t>
            </a:r>
          </a:p>
          <a:p>
            <a:pPr>
              <a:spcBef>
                <a:spcPts val="672"/>
              </a:spcBef>
            </a:pPr>
            <a:r>
              <a:rPr lang="en-US" dirty="0" smtClean="0"/>
              <a:t>Purpose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Address the ongoing deterioration of the bridge decks and cracking pavement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Extend the lifespan of each bridge before major reconstruction is required.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2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9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>
                <a:solidFill>
                  <a:srgbClr val="C00000"/>
                </a:solidFill>
              </a:rPr>
              <a:t>Extensive over the last year</a:t>
            </a:r>
          </a:p>
          <a:p>
            <a:endParaRPr lang="en-US" b="1" baseline="0" dirty="0" smtClean="0">
              <a:solidFill>
                <a:srgbClr val="C00000"/>
              </a:solidFill>
            </a:endParaRPr>
          </a:p>
          <a:p>
            <a:r>
              <a:rPr lang="en-US" b="1" baseline="0" dirty="0" smtClean="0">
                <a:solidFill>
                  <a:srgbClr val="C00000"/>
                </a:solidFill>
              </a:rPr>
              <a:t>Shared costs all 8 bridges…but not the pavement</a:t>
            </a:r>
          </a:p>
          <a:p>
            <a:r>
              <a:rPr lang="en-US" b="1" baseline="0" dirty="0" smtClean="0">
                <a:solidFill>
                  <a:srgbClr val="C00000"/>
                </a:solidFill>
              </a:rPr>
              <a:t>News in Aug 2015</a:t>
            </a:r>
          </a:p>
          <a:p>
            <a:r>
              <a:rPr lang="en-US" b="1" baseline="0" dirty="0" smtClean="0">
                <a:solidFill>
                  <a:srgbClr val="C00000"/>
                </a:solidFill>
              </a:rPr>
              <a:t>Emergency Mgmt Sept 2015</a:t>
            </a:r>
          </a:p>
          <a:p>
            <a:r>
              <a:rPr lang="en-US" b="1" baseline="0" dirty="0" smtClean="0">
                <a:solidFill>
                  <a:srgbClr val="C00000"/>
                </a:solidFill>
              </a:rPr>
              <a:t>PODI FHWA Spring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9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Picture needs to reflect all of Kentucky 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drivers don’t even realize that there is a bridge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Needs to reflect Waterworks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Absorbing KY bridge into IN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CC"/>
              </a:buClr>
              <a:buSzPct val="60000"/>
              <a:defRPr b="1"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13F-7028-4318-A866-77E3C3A02EA8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  <a:prstGeom prst="rect">
            <a:avLst/>
          </a:prstGeom>
        </p:spPr>
        <p:txBody>
          <a:bodyPr vert="eaVert"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CC"/>
              </a:buClr>
              <a:buSzPct val="60000"/>
              <a:defRPr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6808-7858-40AD-A3AD-5D3DE158C2B6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 typeface="Wingdings" pitchFamily="2" charset="2"/>
              <a:buChar char="n"/>
              <a:defRPr b="1"/>
            </a:lvl1pPr>
            <a:lvl2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2pPr>
            <a:lvl3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3pPr>
            <a:lvl4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4pPr>
            <a:lvl5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800"/>
            </a:lvl1pPr>
            <a:lvl2pPr>
              <a:buClr>
                <a:srgbClr val="3333CC"/>
              </a:buClr>
              <a:buSzPct val="60000"/>
              <a:defRPr sz="2400"/>
            </a:lvl2pPr>
            <a:lvl3pPr>
              <a:buClr>
                <a:srgbClr val="3333CC"/>
              </a:buClr>
              <a:buSzPct val="60000"/>
              <a:defRPr sz="2000"/>
            </a:lvl3pPr>
            <a:lvl4pPr>
              <a:buClr>
                <a:srgbClr val="3333CC"/>
              </a:buClr>
              <a:buSzPct val="60000"/>
              <a:defRPr sz="1800"/>
            </a:lvl4pPr>
            <a:lvl5pPr>
              <a:buClr>
                <a:srgbClr val="3333CC"/>
              </a:buClr>
              <a:buSzPct val="6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800"/>
            </a:lvl1pPr>
            <a:lvl2pPr>
              <a:buClr>
                <a:srgbClr val="3333CC"/>
              </a:buClr>
              <a:buSzPct val="60000"/>
              <a:defRPr sz="2400"/>
            </a:lvl2pPr>
            <a:lvl3pPr>
              <a:buClr>
                <a:srgbClr val="3333CC"/>
              </a:buClr>
              <a:buSzPct val="60000"/>
              <a:defRPr sz="2000"/>
            </a:lvl3pPr>
            <a:lvl4pPr>
              <a:buClr>
                <a:srgbClr val="3333CC"/>
              </a:buClr>
              <a:buSzPct val="60000"/>
              <a:defRPr sz="1800"/>
            </a:lvl4pPr>
            <a:lvl5pPr>
              <a:buClr>
                <a:srgbClr val="3333CC"/>
              </a:buClr>
              <a:buSzPct val="6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0E58-3AB1-40AE-8E36-643417FE82EA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400"/>
            </a:lvl1pPr>
            <a:lvl2pPr>
              <a:buClr>
                <a:srgbClr val="3333CC"/>
              </a:buClr>
              <a:buSzPct val="60000"/>
              <a:defRPr sz="2000"/>
            </a:lvl2pPr>
            <a:lvl3pPr>
              <a:buClr>
                <a:srgbClr val="3333CC"/>
              </a:buClr>
              <a:buSzPct val="60000"/>
              <a:defRPr sz="1800"/>
            </a:lvl3pPr>
            <a:lvl4pPr>
              <a:buClr>
                <a:srgbClr val="3333CC"/>
              </a:buClr>
              <a:buSzPct val="60000"/>
              <a:defRPr sz="1600"/>
            </a:lvl4pPr>
            <a:lvl5pPr>
              <a:buClr>
                <a:srgbClr val="3333CC"/>
              </a:buClr>
              <a:buSzPct val="6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400"/>
            </a:lvl1pPr>
            <a:lvl2pPr>
              <a:buClr>
                <a:srgbClr val="3333CC"/>
              </a:buClr>
              <a:buSzPct val="60000"/>
              <a:defRPr sz="2000"/>
            </a:lvl2pPr>
            <a:lvl3pPr>
              <a:buClr>
                <a:srgbClr val="3333CC"/>
              </a:buClr>
              <a:buSzPct val="60000"/>
              <a:defRPr sz="1800"/>
            </a:lvl3pPr>
            <a:lvl4pPr>
              <a:buClr>
                <a:srgbClr val="3333CC"/>
              </a:buClr>
              <a:buSzPct val="60000"/>
              <a:defRPr sz="1600"/>
            </a:lvl4pPr>
            <a:lvl5pPr>
              <a:buClr>
                <a:srgbClr val="3333CC"/>
              </a:buClr>
              <a:buSzPct val="6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AC6-E25C-4641-ACAB-EDCF3E487298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88A5-CED0-4309-879B-F76FBD60A4B5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4570-CF39-4CC0-8078-D5F2D1DDAB1D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8255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3200" b="1"/>
            </a:lvl1pPr>
            <a:lvl2pPr>
              <a:buClr>
                <a:srgbClr val="3333CC"/>
              </a:buClr>
              <a:buSzPct val="60000"/>
              <a:defRPr sz="2800"/>
            </a:lvl2pPr>
            <a:lvl3pPr>
              <a:buClr>
                <a:srgbClr val="3333CC"/>
              </a:buClr>
              <a:buSzPct val="60000"/>
              <a:defRPr sz="2400"/>
            </a:lvl3pPr>
            <a:lvl4pPr>
              <a:buClr>
                <a:srgbClr val="3333CC"/>
              </a:buClr>
              <a:buSzPct val="60000"/>
              <a:defRPr sz="2000"/>
            </a:lvl4pPr>
            <a:lvl5pPr>
              <a:buClr>
                <a:srgbClr val="3333CC"/>
              </a:buClr>
              <a:buSzPct val="60000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2D07-308C-4AE8-92C8-EB357E5D3D47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41D-7BE5-408F-A32A-F6D35F8606C2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2381" r="3324"/>
          <a:stretch>
            <a:fillRect/>
          </a:stretch>
        </p:blipFill>
        <p:spPr bwMode="auto">
          <a:xfrm>
            <a:off x="0" y="5760625"/>
            <a:ext cx="9144000" cy="10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4" cstate="print"/>
          <a:srcRect l="3943" t="22694" r="236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85C4F6-E1AD-47D1-BA41-A91D9A0D210A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690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francis@indot.IN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mailto:swincommunications@indot.i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000066"/>
              </a:solidFill>
            </a:endParaRPr>
          </a:p>
          <a:p>
            <a:pPr algn="ctr"/>
            <a:endParaRPr lang="en-US" sz="3200" b="1" dirty="0">
              <a:solidFill>
                <a:srgbClr val="000066"/>
              </a:solidFill>
            </a:endParaRPr>
          </a:p>
          <a:p>
            <a:pPr algn="ctr"/>
            <a:endParaRPr lang="en-US" sz="2000" dirty="0">
              <a:solidFill>
                <a:srgbClr val="FDEE2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143" y="914400"/>
            <a:ext cx="4340614" cy="3827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0616" y="4482405"/>
            <a:ext cx="42200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River Bridges Rehabilitation</a:t>
            </a:r>
          </a:p>
          <a:p>
            <a:pPr algn="ctr"/>
            <a:r>
              <a:rPr lang="en-US" sz="2600" dirty="0" smtClean="0"/>
              <a:t>Evansville to Henderson</a:t>
            </a:r>
          </a:p>
          <a:p>
            <a:pPr algn="ctr"/>
            <a:r>
              <a:rPr lang="en-US" dirty="0" smtClean="0"/>
              <a:t>Evansville MPO Presentation</a:t>
            </a:r>
          </a:p>
          <a:p>
            <a:pPr algn="ctr"/>
            <a:r>
              <a:rPr lang="en-US" dirty="0" smtClean="0"/>
              <a:t>September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Phasing and Maintenance of Traffic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4953000"/>
          </a:xfrm>
        </p:spPr>
        <p:txBody>
          <a:bodyPr/>
          <a:lstStyle/>
          <a:p>
            <a:r>
              <a:rPr lang="en-US" sz="3600" dirty="0" smtClean="0"/>
              <a:t>Phase 1</a:t>
            </a:r>
          </a:p>
          <a:p>
            <a:pPr lvl="1"/>
            <a:r>
              <a:rPr lang="en-US" sz="3200" dirty="0" smtClean="0"/>
              <a:t>Primary Goals</a:t>
            </a:r>
          </a:p>
          <a:p>
            <a:pPr lvl="2"/>
            <a:r>
              <a:rPr lang="en-US" sz="2800" dirty="0" smtClean="0"/>
              <a:t>Southbound Main Span over the Ohio River 3,000 foot bridge deck overlay with the expectation to be completed before Phase 2</a:t>
            </a:r>
          </a:p>
          <a:p>
            <a:pPr lvl="1"/>
            <a:r>
              <a:rPr lang="en-US" sz="3200" dirty="0" smtClean="0"/>
              <a:t>Secondary Goals</a:t>
            </a:r>
          </a:p>
          <a:p>
            <a:pPr lvl="2"/>
            <a:r>
              <a:rPr lang="en-US" sz="2800" b="0" dirty="0" smtClean="0"/>
              <a:t>Minor utility relocation starting 2016</a:t>
            </a:r>
          </a:p>
          <a:p>
            <a:pPr lvl="2"/>
            <a:r>
              <a:rPr lang="en-US" sz="2800" dirty="0" smtClean="0"/>
              <a:t>Shoulder widening and crossovers</a:t>
            </a:r>
          </a:p>
          <a:p>
            <a:pPr lvl="2"/>
            <a:r>
              <a:rPr lang="en-US" sz="2800" dirty="0" smtClean="0"/>
              <a:t>Temporary bridge at </a:t>
            </a:r>
            <a:r>
              <a:rPr lang="en-US" sz="2800" dirty="0" err="1" smtClean="0"/>
              <a:t>Cheatam</a:t>
            </a:r>
            <a:r>
              <a:rPr lang="en-US" sz="2800" dirty="0" smtClean="0"/>
              <a:t> Slough</a:t>
            </a:r>
          </a:p>
        </p:txBody>
      </p:sp>
    </p:spTree>
    <p:extLst>
      <p:ext uri="{BB962C8B-B14F-4D97-AF65-F5344CB8AC3E}">
        <p14:creationId xmlns:p14="http://schemas.microsoft.com/office/powerpoint/2010/main" val="676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3" b="31691"/>
          <a:stretch/>
        </p:blipFill>
        <p:spPr>
          <a:xfrm>
            <a:off x="411509" y="990600"/>
            <a:ext cx="8427691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Phase 1  - Kentucky Ohio River Bridge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endParaRPr lang="en-US" dirty="0" smtClean="0"/>
          </a:p>
          <a:p>
            <a:pPr marL="0" indent="0">
              <a:buClr>
                <a:srgbClr val="3333CC"/>
              </a:buClr>
              <a:buNone/>
            </a:pPr>
            <a:endParaRPr lang="en-US" dirty="0" smtClean="0"/>
          </a:p>
          <a:p>
            <a:pPr marL="0" indent="0"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/>
          </a:p>
          <a:p>
            <a:pPr lvl="1"/>
            <a:endParaRPr lang="en-US" sz="1600" b="0" dirty="0" smtClean="0"/>
          </a:p>
          <a:p>
            <a:pPr lvl="1"/>
            <a:r>
              <a:rPr lang="en-US" sz="2400" b="0" dirty="0" smtClean="0"/>
              <a:t>Reconstruct SB structure</a:t>
            </a:r>
          </a:p>
          <a:p>
            <a:pPr lvl="2"/>
            <a:r>
              <a:rPr lang="en-US" sz="2000" dirty="0" smtClean="0"/>
              <a:t>With 1 lane open </a:t>
            </a:r>
          </a:p>
          <a:p>
            <a:pPr lvl="2"/>
            <a:r>
              <a:rPr lang="en-US" sz="2000" dirty="0" smtClean="0"/>
              <a:t>Truck traffic directed onto </a:t>
            </a:r>
            <a:br>
              <a:rPr lang="en-US" sz="2000" dirty="0" smtClean="0"/>
            </a:br>
            <a:r>
              <a:rPr lang="en-US" sz="2000" dirty="0" smtClean="0"/>
              <a:t>the open southbound lane</a:t>
            </a:r>
          </a:p>
          <a:p>
            <a:pPr lvl="1"/>
            <a:r>
              <a:rPr lang="en-US" sz="2400" b="0" dirty="0" smtClean="0"/>
              <a:t>MOT on NB structure 35 MPH</a:t>
            </a:r>
          </a:p>
          <a:p>
            <a:pPr lvl="2"/>
            <a:r>
              <a:rPr lang="en-US" sz="2000" dirty="0" smtClean="0"/>
              <a:t>1 lane SB</a:t>
            </a:r>
          </a:p>
          <a:p>
            <a:pPr lvl="2"/>
            <a:r>
              <a:rPr lang="en-US" sz="2000" b="0" dirty="0" smtClean="0"/>
              <a:t>2 lanes NB</a:t>
            </a:r>
          </a:p>
          <a:p>
            <a:pPr>
              <a:buClr>
                <a:srgbClr val="3333CC"/>
              </a:buClr>
            </a:pPr>
            <a:endParaRPr lang="en-US" dirty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					</a:t>
            </a:r>
          </a:p>
          <a:p>
            <a:pPr lvl="1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3826483" cy="2160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softEdge rad="546100"/>
          </a:effectLst>
        </p:spPr>
      </p:pic>
      <p:cxnSp>
        <p:nvCxnSpPr>
          <p:cNvPr id="5" name="Straight Connector 4"/>
          <p:cNvCxnSpPr/>
          <p:nvPr/>
        </p:nvCxnSpPr>
        <p:spPr bwMode="auto">
          <a:xfrm>
            <a:off x="4387544" y="2514600"/>
            <a:ext cx="1161815" cy="292576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0" name="Rectangle 9"/>
          <p:cNvSpPr/>
          <p:nvPr/>
        </p:nvSpPr>
        <p:spPr bwMode="auto">
          <a:xfrm>
            <a:off x="3048000" y="2395162"/>
            <a:ext cx="2501359" cy="70592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31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86215" y="4191000"/>
            <a:ext cx="3029185" cy="17526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419600" y="2536574"/>
            <a:ext cx="3810000" cy="147186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645" y="1219200"/>
            <a:ext cx="957155" cy="1859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3120" y="2237154"/>
            <a:ext cx="2641880" cy="4603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4525963"/>
          </a:xfrm>
        </p:spPr>
        <p:txBody>
          <a:bodyPr/>
          <a:lstStyle/>
          <a:p>
            <a:r>
              <a:rPr lang="en-US" dirty="0" smtClean="0"/>
              <a:t>Shoulder widening</a:t>
            </a:r>
          </a:p>
          <a:p>
            <a:pPr lvl="1"/>
            <a:r>
              <a:rPr lang="en-US" dirty="0" smtClean="0"/>
              <a:t>Entire length of the project in order to accommodate 4 lanes during Phase 2</a:t>
            </a:r>
            <a:br>
              <a:rPr lang="en-US" dirty="0" smtClean="0"/>
            </a:br>
            <a:r>
              <a:rPr lang="en-US" dirty="0" smtClean="0"/>
              <a:t>and Phase 3.</a:t>
            </a:r>
          </a:p>
          <a:p>
            <a:pPr lvl="1"/>
            <a:r>
              <a:rPr lang="en-US" dirty="0" smtClean="0"/>
              <a:t>Lane restrictions and night work</a:t>
            </a:r>
          </a:p>
          <a:p>
            <a:r>
              <a:rPr lang="en-US" dirty="0" smtClean="0"/>
              <a:t>Construct crossovers located in roadway </a:t>
            </a:r>
            <a:r>
              <a:rPr lang="en-US" dirty="0"/>
              <a:t>m</a:t>
            </a:r>
            <a:r>
              <a:rPr lang="en-US" dirty="0" smtClean="0"/>
              <a:t>edian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w</a:t>
            </a:r>
            <a:r>
              <a:rPr lang="en-US" dirty="0" smtClean="0"/>
              <a:t>orker safety</a:t>
            </a:r>
          </a:p>
          <a:p>
            <a:pPr lvl="1"/>
            <a:r>
              <a:rPr lang="en-US" dirty="0" smtClean="0"/>
              <a:t>Increase speed of construction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Multiple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Multiple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Bridge and crossover located at </a:t>
            </a:r>
            <a:r>
              <a:rPr lang="en-US" dirty="0" err="1" smtClean="0"/>
              <a:t>Cheatam</a:t>
            </a:r>
            <a:r>
              <a:rPr lang="en-US" dirty="0" smtClean="0"/>
              <a:t> Slough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0" t="14000" r="3750" b="11000"/>
          <a:stretch/>
        </p:blipFill>
        <p:spPr>
          <a:xfrm>
            <a:off x="1447800" y="2209800"/>
            <a:ext cx="60960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429000"/>
            <a:ext cx="957155" cy="185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686800" cy="5287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Work complete and re-open the</a:t>
            </a:r>
            <a:br>
              <a:rPr lang="en-US" sz="3600" b="1" dirty="0" smtClean="0"/>
            </a:br>
            <a:r>
              <a:rPr lang="en-US" sz="3600" b="1" dirty="0" smtClean="0"/>
              <a:t>KY </a:t>
            </a:r>
            <a:r>
              <a:rPr lang="en-US" sz="3600" b="1" dirty="0" smtClean="0"/>
              <a:t>Ohio River Bridge southbound structure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All traffic to be shifted onto southbound lanes</a:t>
            </a:r>
            <a:endParaRPr lang="en-US" sz="3600" b="1" dirty="0"/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Construct northbound bridges</a:t>
            </a:r>
            <a:br>
              <a:rPr lang="en-US" sz="3600" b="1" dirty="0" smtClean="0"/>
            </a:br>
            <a:r>
              <a:rPr lang="en-US" sz="3600" b="1" dirty="0" smtClean="0"/>
              <a:t>and roadway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MOT illustrated by flyover</a:t>
            </a:r>
            <a:endParaRPr lang="en-US" b="1" dirty="0" smtClean="0"/>
          </a:p>
          <a:p>
            <a:pPr marL="347472" lvl="1" indent="-347472">
              <a:spcBef>
                <a:spcPts val="672"/>
              </a:spcBef>
            </a:pPr>
            <a:endParaRPr lang="en-US" sz="3200" b="1" dirty="0"/>
          </a:p>
          <a:p>
            <a:pPr marL="347472" lvl="1" indent="-347472">
              <a:spcBef>
                <a:spcPts val="672"/>
              </a:spcBef>
            </a:pPr>
            <a:endParaRPr lang="en-US" sz="3200" b="1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Phase 2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686800" cy="5287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All traffic to be shifted onto northbound lanes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Construct southbound bridges </a:t>
            </a:r>
            <a:br>
              <a:rPr lang="en-US" sz="3600" b="1" dirty="0" smtClean="0"/>
            </a:br>
            <a:r>
              <a:rPr lang="en-US" sz="3600" b="1" dirty="0" smtClean="0"/>
              <a:t>and roadway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Kentucky Avenue will be closed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MOT</a:t>
            </a:r>
            <a:r>
              <a:rPr lang="en-US" sz="3600" b="1" dirty="0"/>
              <a:t> </a:t>
            </a:r>
            <a:r>
              <a:rPr lang="en-US" sz="3600" b="1" dirty="0" smtClean="0"/>
              <a:t>illustrated by flyover</a:t>
            </a:r>
          </a:p>
          <a:p>
            <a:pPr marL="400050" lvl="2" indent="0">
              <a:spcBef>
                <a:spcPts val="672"/>
              </a:spcBef>
              <a:buNone/>
            </a:pPr>
            <a:endParaRPr lang="en-US" sz="3200" b="1" dirty="0" smtClean="0"/>
          </a:p>
          <a:p>
            <a:pPr marL="347472" lvl="1" indent="-347472">
              <a:spcBef>
                <a:spcPts val="672"/>
              </a:spcBef>
            </a:pPr>
            <a:endParaRPr lang="en-US" sz="3200" b="1" dirty="0"/>
          </a:p>
          <a:p>
            <a:pPr marL="347472" lvl="1" indent="-347472">
              <a:spcBef>
                <a:spcPts val="672"/>
              </a:spcBef>
            </a:pPr>
            <a:endParaRPr lang="en-US" sz="3200" b="1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Phase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1752600"/>
            <a:ext cx="40481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MOT – Detour Route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3820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sz="3600" dirty="0" smtClean="0"/>
              <a:t>Wide loads and heavy </a:t>
            </a:r>
            <a:r>
              <a:rPr lang="en-US" sz="3600" dirty="0"/>
              <a:t>h</a:t>
            </a:r>
            <a:r>
              <a:rPr lang="en-US" sz="3600" dirty="0" smtClean="0"/>
              <a:t>aul </a:t>
            </a:r>
            <a:endParaRPr lang="en-US" sz="3600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Detour east to </a:t>
            </a:r>
            <a:br>
              <a:rPr lang="en-US" dirty="0" smtClean="0"/>
            </a:br>
            <a:r>
              <a:rPr lang="en-US" dirty="0" err="1" smtClean="0"/>
              <a:t>Maceo</a:t>
            </a:r>
            <a:r>
              <a:rPr lang="en-US" dirty="0" smtClean="0"/>
              <a:t>, Kentucky</a:t>
            </a:r>
            <a:br>
              <a:rPr lang="en-US" dirty="0" smtClean="0"/>
            </a:br>
            <a:r>
              <a:rPr lang="en-US" dirty="0" smtClean="0"/>
              <a:t>using US 231 bridge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Required during </a:t>
            </a:r>
            <a:br>
              <a:rPr lang="en-US" dirty="0" smtClean="0"/>
            </a:br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Encouraged </a:t>
            </a:r>
            <a:br>
              <a:rPr lang="en-US" dirty="0" smtClean="0"/>
            </a:br>
            <a:r>
              <a:rPr lang="en-US" dirty="0" smtClean="0"/>
              <a:t>throughout</a:t>
            </a:r>
          </a:p>
          <a:p>
            <a:pPr lvl="1"/>
            <a:r>
              <a:rPr lang="en-US" dirty="0" smtClean="0"/>
              <a:t>Coordination with</a:t>
            </a:r>
            <a:br>
              <a:rPr lang="en-US" dirty="0" smtClean="0"/>
            </a:br>
            <a:r>
              <a:rPr lang="en-US" dirty="0" smtClean="0"/>
              <a:t>Motor Truck </a:t>
            </a:r>
            <a:r>
              <a:rPr lang="en-US" dirty="0" err="1" smtClean="0"/>
              <a:t>Assc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sz="3600" dirty="0" smtClean="0"/>
          </a:p>
          <a:p>
            <a:pPr marL="0" indent="0">
              <a:buClr>
                <a:srgbClr val="3333CC"/>
              </a:buClr>
              <a:buNone/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For Public Safety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Reduced speed limit 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Tow trucks on site and on call</a:t>
            </a:r>
          </a:p>
          <a:p>
            <a:pPr lvl="1"/>
            <a:r>
              <a:rPr lang="en-US" dirty="0" smtClean="0"/>
              <a:t>Rush </a:t>
            </a:r>
            <a:r>
              <a:rPr lang="en-US" dirty="0" smtClean="0"/>
              <a:t>Hours during Phase 1 on site</a:t>
            </a:r>
            <a:endParaRPr lang="en-US" dirty="0" smtClean="0"/>
          </a:p>
          <a:p>
            <a:pPr lvl="1"/>
            <a:r>
              <a:rPr lang="en-US" dirty="0" smtClean="0"/>
              <a:t>24/7 on call</a:t>
            </a:r>
            <a:endParaRPr lang="en-US" dirty="0" smtClean="0"/>
          </a:p>
          <a:p>
            <a:pPr>
              <a:buClr>
                <a:srgbClr val="3333CC"/>
              </a:buClr>
            </a:pPr>
            <a:r>
              <a:rPr lang="en-US" dirty="0" smtClean="0"/>
              <a:t>Monitored by law enforcement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smtClean="0"/>
              <a:t>patrols </a:t>
            </a:r>
          </a:p>
          <a:p>
            <a:pPr lvl="1"/>
            <a:r>
              <a:rPr lang="en-US" dirty="0" smtClean="0"/>
              <a:t>INDOT MOU with ISP</a:t>
            </a:r>
            <a:endParaRPr lang="en-US" dirty="0" smtClean="0"/>
          </a:p>
          <a:p>
            <a:pPr>
              <a:buClr>
                <a:srgbClr val="3333CC"/>
              </a:buClr>
            </a:pPr>
            <a:r>
              <a:rPr lang="en-US" dirty="0" smtClean="0"/>
              <a:t>Permanent Cameras</a:t>
            </a:r>
            <a:endParaRPr lang="en-US" dirty="0" smtClean="0"/>
          </a:p>
          <a:p>
            <a:pPr lvl="1"/>
            <a:r>
              <a:rPr lang="en-US" dirty="0" smtClean="0"/>
              <a:t>Aid in emergency </a:t>
            </a:r>
            <a:r>
              <a:rPr lang="en-US" dirty="0"/>
              <a:t>r</a:t>
            </a:r>
            <a:r>
              <a:rPr lang="en-US" dirty="0" smtClean="0"/>
              <a:t>esponse</a:t>
            </a:r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MOT – Public Awareness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Highway message </a:t>
            </a:r>
            <a:r>
              <a:rPr lang="en-US" dirty="0"/>
              <a:t>b</a:t>
            </a:r>
            <a:r>
              <a:rPr lang="en-US" dirty="0" smtClean="0"/>
              <a:t>oards</a:t>
            </a:r>
          </a:p>
          <a:p>
            <a:pPr lvl="1"/>
            <a:r>
              <a:rPr lang="en-US" dirty="0" smtClean="0"/>
              <a:t>Located on I-69, US 41, Lloyd Expressway and Kentucky State Routes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Website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Partner with local</a:t>
            </a:r>
            <a:br>
              <a:rPr lang="en-US" dirty="0" smtClean="0"/>
            </a:br>
            <a:r>
              <a:rPr lang="en-US" dirty="0" smtClean="0"/>
              <a:t>news media with</a:t>
            </a:r>
            <a:br>
              <a:rPr lang="en-US" dirty="0" smtClean="0"/>
            </a:br>
            <a:r>
              <a:rPr lang="en-US" dirty="0" smtClean="0"/>
              <a:t>updates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5" name="Picture 2" descr="http://www.ntsafety.com/wp-content/uploads/2013/01/msgsign_metro_lg_mas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34" y="1905000"/>
            <a:ext cx="300586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1905000"/>
            <a:ext cx="2438400" cy="1661993"/>
          </a:xfrm>
          <a:prstGeom prst="rect">
            <a:avLst/>
          </a:prstGeom>
          <a:solidFill>
            <a:schemeClr val="tx1"/>
          </a:solidFill>
          <a:ln>
            <a:solidFill>
              <a:srgbClr val="FDEE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DEE20"/>
                </a:solidFill>
              </a:rPr>
              <a:t>Lane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rgbClr val="FDEE20"/>
                </a:solidFill>
              </a:rPr>
              <a:t>Changes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400" dirty="0" smtClean="0">
                <a:solidFill>
                  <a:srgbClr val="FDEE20"/>
                </a:solidFill>
              </a:rPr>
              <a:t>Ahead</a:t>
            </a:r>
            <a:endParaRPr lang="en-US" sz="3400" dirty="0">
              <a:solidFill>
                <a:srgbClr val="FDEE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4812" y="838200"/>
            <a:ext cx="8586788" cy="4776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River Run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kern="0" dirty="0" smtClean="0">
                <a:latin typeface="+mn-lt"/>
              </a:rPr>
              <a:t>No </a:t>
            </a:r>
            <a:r>
              <a:rPr lang="en-US" sz="2800" kern="0" smtClean="0">
                <a:latin typeface="+mn-lt"/>
              </a:rPr>
              <a:t>conflict </a:t>
            </a:r>
            <a:r>
              <a:rPr lang="en-US" sz="2800" kern="0" smtClean="0">
                <a:latin typeface="+mn-lt"/>
              </a:rPr>
              <a:t>May </a:t>
            </a:r>
            <a:r>
              <a:rPr lang="en-US" sz="2800" kern="0" dirty="0" smtClean="0">
                <a:latin typeface="+mn-lt"/>
              </a:rPr>
              <a:t>6, 2017</a:t>
            </a:r>
            <a:endParaRPr kumimoji="0" lang="en-US" sz="2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Project Design and Planning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98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Purpose and Need</a:t>
            </a:r>
          </a:p>
          <a:p>
            <a:pPr lvl="1"/>
            <a:r>
              <a:rPr lang="en-US" dirty="0" smtClean="0"/>
              <a:t>Realization of the overall scope of the projects and impacts to the community</a:t>
            </a:r>
          </a:p>
          <a:p>
            <a:pPr lvl="1"/>
            <a:r>
              <a:rPr lang="en-US" dirty="0" smtClean="0"/>
              <a:t>Decision to coordinate with Kentucky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How to bring the public onboard?</a:t>
            </a:r>
          </a:p>
          <a:p>
            <a:pPr lvl="1"/>
            <a:r>
              <a:rPr lang="en-US" dirty="0" smtClean="0"/>
              <a:t>Public Involvement</a:t>
            </a:r>
          </a:p>
          <a:p>
            <a:pPr lvl="2"/>
            <a:r>
              <a:rPr lang="en-US" dirty="0" smtClean="0"/>
              <a:t>Traffic Patterns</a:t>
            </a:r>
          </a:p>
          <a:p>
            <a:pPr lvl="2"/>
            <a:r>
              <a:rPr lang="en-US" dirty="0" smtClean="0"/>
              <a:t>Restrictions</a:t>
            </a:r>
          </a:p>
          <a:p>
            <a:pPr lvl="2"/>
            <a:r>
              <a:rPr lang="en-US" dirty="0" smtClean="0"/>
              <a:t>Timeframes</a:t>
            </a:r>
          </a:p>
          <a:p>
            <a:pPr lvl="2"/>
            <a:r>
              <a:rPr lang="en-US" dirty="0" smtClean="0"/>
              <a:t>Future information updates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</p:txBody>
      </p:sp>
      <p:pic>
        <p:nvPicPr>
          <p:cNvPr id="1026" name="Picture 2" descr="Fix for 41 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89" y="3810000"/>
            <a:ext cx="190901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Conclusion: Schedule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686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429000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Spring and Summer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29081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Fall 2017 through </a:t>
            </a:r>
          </a:p>
          <a:p>
            <a:r>
              <a:rPr lang="en-US" sz="2300" b="1" dirty="0" smtClean="0"/>
              <a:t>Fall 2018</a:t>
            </a:r>
            <a:endParaRPr lang="en-US" sz="23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76400"/>
            <a:ext cx="3724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533650"/>
            <a:ext cx="3733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7400" y="4914781"/>
            <a:ext cx="28216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Fall 2018 through</a:t>
            </a:r>
          </a:p>
          <a:p>
            <a:r>
              <a:rPr lang="en-US" sz="2300" b="1" dirty="0" smtClean="0"/>
              <a:t>Summer 2019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3214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4812" y="838200"/>
            <a:ext cx="8586788" cy="4776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r>
              <a:rPr lang="en-US" sz="2000" kern="0" dirty="0" smtClean="0">
                <a:latin typeface="+mn-lt"/>
              </a:rPr>
              <a:t>Kate Francis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Border Bridge Project Manager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r>
              <a:rPr lang="en-US" sz="2000" kern="0" dirty="0" smtClean="0">
                <a:latin typeface="+mn-lt"/>
              </a:rPr>
              <a:t>100 North Senate Avenue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r>
              <a:rPr lang="en-US" sz="2000" kern="0" dirty="0" smtClean="0">
                <a:latin typeface="+mn-lt"/>
              </a:rPr>
              <a:t>IGCN 642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Indianapolis, IN 46204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r>
              <a:rPr lang="en-US" sz="2000" kern="0" dirty="0" smtClean="0">
                <a:latin typeface="+mn-lt"/>
                <a:hlinkClick r:id="rId3"/>
              </a:rPr>
              <a:t>kfrancis@indot.IN.gov</a:t>
            </a: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r>
              <a:rPr lang="en-US" sz="2000" kern="0" dirty="0" smtClean="0">
                <a:latin typeface="+mn-lt"/>
              </a:rPr>
              <a:t>317-234-5289</a:t>
            </a:r>
            <a:endParaRPr lang="en-US" sz="200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endParaRPr kumimoji="0" lang="en-US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7522" lvl="1" indent="-347472">
              <a:spcBef>
                <a:spcPts val="672"/>
              </a:spcBef>
              <a:buSzPct val="55000"/>
            </a:pPr>
            <a:endParaRPr lang="en-US" sz="2000" dirty="0" smtClean="0"/>
          </a:p>
          <a:p>
            <a:pPr marL="401638" lvl="1" indent="-346075">
              <a:spcBef>
                <a:spcPts val="672"/>
              </a:spcBef>
              <a:buSzPct val="55000"/>
            </a:pPr>
            <a:r>
              <a:rPr lang="en-US" sz="2000" dirty="0" smtClean="0"/>
              <a:t>INDOT Vincennes </a:t>
            </a:r>
            <a:r>
              <a:rPr lang="en-US" sz="2000" dirty="0"/>
              <a:t>Customer Service</a:t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dirty="0" smtClean="0">
                <a:hlinkClick r:id="rId4"/>
              </a:rPr>
              <a:t>swincommunications@indot.in.gov</a:t>
            </a:r>
            <a:r>
              <a:rPr lang="en-US" sz="2000" dirty="0" smtClean="0"/>
              <a:t>              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dirty="0" smtClean="0"/>
              <a:t>1-800-279-5758</a:t>
            </a:r>
            <a:endParaRPr lang="en-US" sz="20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209800"/>
            <a:ext cx="2543523" cy="24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742" r="28333" b="-1"/>
          <a:stretch/>
        </p:blipFill>
        <p:spPr>
          <a:xfrm rot="5400000">
            <a:off x="1462988" y="-823013"/>
            <a:ext cx="6193243" cy="916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4" y="838200"/>
            <a:ext cx="8584365" cy="4953000"/>
          </a:xfrm>
        </p:spPr>
        <p:txBody>
          <a:bodyPr/>
          <a:lstStyle/>
          <a:p>
            <a:pPr marL="514350" lvl="1">
              <a:spcBef>
                <a:spcPts val="672"/>
              </a:spcBef>
            </a:pPr>
            <a:r>
              <a:rPr lang="en-US" sz="3200" b="1" dirty="0" smtClean="0"/>
              <a:t>3.8 total miles in length </a:t>
            </a:r>
          </a:p>
          <a:p>
            <a:pPr marL="914400" lvl="2">
              <a:spcBef>
                <a:spcPts val="672"/>
              </a:spcBef>
            </a:pPr>
            <a:r>
              <a:rPr lang="en-US" b="1" dirty="0"/>
              <a:t>2</a:t>
            </a:r>
            <a:r>
              <a:rPr lang="en-US" b="1" dirty="0" smtClean="0"/>
              <a:t>.5 </a:t>
            </a:r>
            <a:r>
              <a:rPr lang="en-US" b="1" dirty="0" smtClean="0"/>
              <a:t>miles in KY</a:t>
            </a:r>
          </a:p>
          <a:p>
            <a:pPr marL="514350" lvl="1">
              <a:spcBef>
                <a:spcPts val="672"/>
              </a:spcBef>
            </a:pPr>
            <a:r>
              <a:rPr lang="en-US" sz="3200" b="1" dirty="0" smtClean="0"/>
              <a:t>7 bridges      </a:t>
            </a:r>
            <a:r>
              <a:rPr lang="en-US" sz="1000" b="1" dirty="0" smtClean="0"/>
              <a:t>OHIO RIVER</a:t>
            </a:r>
          </a:p>
          <a:p>
            <a:pPr marL="228600" lvl="1" indent="0">
              <a:spcBef>
                <a:spcPts val="672"/>
              </a:spcBef>
              <a:buNone/>
            </a:pPr>
            <a:endParaRPr lang="en-US" sz="3200" b="1" dirty="0" smtClean="0"/>
          </a:p>
          <a:p>
            <a:pPr marL="514350" lvl="1">
              <a:spcBef>
                <a:spcPts val="672"/>
              </a:spcBef>
            </a:pPr>
            <a:endParaRPr lang="en-US" sz="3200" b="1" dirty="0" smtClean="0"/>
          </a:p>
          <a:p>
            <a:pPr marL="514350" lvl="1">
              <a:spcBef>
                <a:spcPts val="672"/>
              </a:spcBef>
            </a:pPr>
            <a:endParaRPr lang="en-US" sz="3200" b="1" dirty="0" smtClean="0"/>
          </a:p>
          <a:p>
            <a:pPr marL="228600" lvl="1" indent="0">
              <a:spcBef>
                <a:spcPts val="672"/>
              </a:spcBef>
              <a:buNone/>
            </a:pPr>
            <a:endParaRPr lang="en-US" sz="3200" b="1" dirty="0" smtClean="0"/>
          </a:p>
          <a:p>
            <a:pPr marL="514350" lvl="1">
              <a:spcBef>
                <a:spcPts val="672"/>
              </a:spcBef>
            </a:pPr>
            <a:r>
              <a:rPr lang="en-US" sz="3200" b="1" dirty="0" smtClean="0"/>
              <a:t>$25 Million</a:t>
            </a:r>
          </a:p>
          <a:p>
            <a:pPr lvl="1">
              <a:spcBef>
                <a:spcPts val="672"/>
              </a:spcBef>
              <a:buNone/>
            </a:pPr>
            <a:endParaRPr lang="en-US" dirty="0" smtClean="0"/>
          </a:p>
          <a:p>
            <a:pPr lvl="1">
              <a:spcBef>
                <a:spcPts val="672"/>
              </a:spcBef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1" y="62788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KENTUCKY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632460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INDIANA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9144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Deciding Factors for Construction and MOT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84237"/>
            <a:ext cx="8458200" cy="5059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Type of work to be done. </a:t>
            </a:r>
          </a:p>
          <a:p>
            <a:pPr lvl="1"/>
            <a:r>
              <a:rPr lang="en-US" dirty="0" smtClean="0"/>
              <a:t>Deck replacements</a:t>
            </a:r>
          </a:p>
          <a:p>
            <a:pPr lvl="1"/>
            <a:r>
              <a:rPr lang="en-US" dirty="0" smtClean="0"/>
              <a:t>Pavement replacement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Keep two lanes open in each direction.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Lessen impacts to the traveling public.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Increase the service life of the bridges and pavement by 20 – 25 years 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Work zone </a:t>
            </a:r>
            <a:r>
              <a:rPr lang="en-US" dirty="0"/>
              <a:t>s</a:t>
            </a:r>
            <a:r>
              <a:rPr lang="en-US" dirty="0" smtClean="0"/>
              <a:t>afety</a:t>
            </a:r>
          </a:p>
          <a:p>
            <a:pPr lvl="1">
              <a:buNone/>
            </a:pPr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Extensive Planning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84237"/>
            <a:ext cx="8305800" cy="5059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Safe and efficient project</a:t>
            </a:r>
          </a:p>
          <a:p>
            <a:pPr lvl="1"/>
            <a:r>
              <a:rPr lang="en-US" dirty="0" smtClean="0"/>
              <a:t>Coordination with other projects located in the greater Evansville area.</a:t>
            </a:r>
          </a:p>
          <a:p>
            <a:pPr lvl="1"/>
            <a:r>
              <a:rPr lang="en-US" dirty="0" smtClean="0"/>
              <a:t>Kentucky – Ohio River Bridges</a:t>
            </a:r>
          </a:p>
          <a:p>
            <a:pPr lvl="1"/>
            <a:r>
              <a:rPr lang="en-US" dirty="0" smtClean="0"/>
              <a:t>Numerous meetings with local, federal, and state agencies in Indiana and Kentucky</a:t>
            </a:r>
          </a:p>
          <a:p>
            <a:pPr lvl="1"/>
            <a:r>
              <a:rPr lang="en-US" dirty="0" smtClean="0"/>
              <a:t>Emergency services</a:t>
            </a:r>
          </a:p>
          <a:p>
            <a:pPr lvl="1"/>
            <a:r>
              <a:rPr lang="en-US" dirty="0" smtClean="0"/>
              <a:t>Local commerce</a:t>
            </a:r>
          </a:p>
          <a:p>
            <a:pPr lvl="1"/>
            <a:r>
              <a:rPr lang="en-US" dirty="0" smtClean="0"/>
              <a:t>Utilities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Eagle Creek Bridges located south of the US 41 and I-69 interchange</a:t>
            </a:r>
          </a:p>
          <a:p>
            <a:pPr lvl="1"/>
            <a:r>
              <a:rPr lang="en-US" dirty="0" smtClean="0"/>
              <a:t>Project starts at </a:t>
            </a:r>
            <a:br>
              <a:rPr lang="en-US" dirty="0" smtClean="0"/>
            </a:br>
            <a:r>
              <a:rPr lang="en-US" dirty="0" smtClean="0"/>
              <a:t>the I-69 interchange</a:t>
            </a:r>
          </a:p>
          <a:p>
            <a:pPr lvl="1"/>
            <a:r>
              <a:rPr lang="en-US" dirty="0" smtClean="0"/>
              <a:t>Bridge decks </a:t>
            </a:r>
            <a:br>
              <a:rPr lang="en-US" dirty="0" smtClean="0"/>
            </a:br>
            <a:r>
              <a:rPr lang="en-US" dirty="0" smtClean="0"/>
              <a:t>rehabilitated</a:t>
            </a:r>
          </a:p>
          <a:p>
            <a:pPr lvl="1"/>
            <a:r>
              <a:rPr lang="en-US" dirty="0" smtClean="0"/>
              <a:t>Kentucky Avenue</a:t>
            </a:r>
            <a:br>
              <a:rPr lang="en-US" dirty="0" smtClean="0"/>
            </a:br>
            <a:r>
              <a:rPr lang="en-US" dirty="0" smtClean="0"/>
              <a:t>closed only while</a:t>
            </a:r>
            <a:br>
              <a:rPr lang="en-US" dirty="0" smtClean="0"/>
            </a:br>
            <a:r>
              <a:rPr lang="en-US" dirty="0" smtClean="0"/>
              <a:t>constructing the</a:t>
            </a:r>
            <a:br>
              <a:rPr lang="en-US" dirty="0" smtClean="0"/>
            </a:br>
            <a:r>
              <a:rPr lang="en-US" dirty="0" smtClean="0"/>
              <a:t>southbound lanes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572000" cy="3657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4724400" y="2209800"/>
            <a:ext cx="2743200" cy="27699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Kentucky Ave 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9769" y="4841235"/>
            <a:ext cx="1856396" cy="95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Ohio River Overflow</a:t>
            </a:r>
          </a:p>
          <a:p>
            <a:pPr lvl="1"/>
            <a:r>
              <a:rPr lang="en-US" dirty="0" smtClean="0"/>
              <a:t>Bridge decks replaced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857750" cy="388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617559"/>
            <a:ext cx="957155" cy="185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Locations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4800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err="1" smtClean="0"/>
              <a:t>Cheatam</a:t>
            </a:r>
            <a:r>
              <a:rPr lang="en-US" dirty="0" smtClean="0"/>
              <a:t> Slough</a:t>
            </a:r>
          </a:p>
          <a:p>
            <a:pPr lvl="1"/>
            <a:r>
              <a:rPr lang="en-US" dirty="0" smtClean="0"/>
              <a:t>Bridge decks replaced</a:t>
            </a:r>
          </a:p>
          <a:p>
            <a:pPr lvl="1"/>
            <a:r>
              <a:rPr lang="en-US" dirty="0" smtClean="0"/>
              <a:t>Temporary bridge for</a:t>
            </a:r>
            <a:br>
              <a:rPr lang="en-US" dirty="0" smtClean="0"/>
            </a:br>
            <a:r>
              <a:rPr lang="en-US" dirty="0" smtClean="0"/>
              <a:t>crossover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Turning Restrictions</a:t>
            </a:r>
          </a:p>
          <a:p>
            <a:pPr lvl="1"/>
            <a:r>
              <a:rPr lang="en-US" dirty="0" smtClean="0"/>
              <a:t>No left turns between</a:t>
            </a:r>
            <a:br>
              <a:rPr lang="en-US" dirty="0" smtClean="0"/>
            </a:br>
            <a:r>
              <a:rPr lang="en-US" dirty="0" smtClean="0"/>
              <a:t>Waterworks Road</a:t>
            </a:r>
            <a:br>
              <a:rPr lang="en-US" dirty="0" smtClean="0"/>
            </a:br>
            <a:r>
              <a:rPr lang="en-US" dirty="0" smtClean="0"/>
              <a:t>and Shawnee Drive, both north and southbound lanes</a:t>
            </a:r>
          </a:p>
          <a:p>
            <a:pPr lvl="1">
              <a:buNone/>
            </a:pPr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7255" y="1464945"/>
            <a:ext cx="4743450" cy="37947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64302" y="996657"/>
            <a:ext cx="957155" cy="185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Kentucky </a:t>
            </a:r>
            <a:br>
              <a:rPr lang="en-US" dirty="0" smtClean="0"/>
            </a:br>
            <a:r>
              <a:rPr lang="en-US" dirty="0" smtClean="0"/>
              <a:t>Ohio River Bridges</a:t>
            </a:r>
          </a:p>
          <a:p>
            <a:pPr lvl="1"/>
            <a:r>
              <a:rPr lang="en-US" sz="2400" dirty="0" smtClean="0"/>
              <a:t>Only southbound bridge</a:t>
            </a:r>
          </a:p>
          <a:p>
            <a:pPr lvl="1"/>
            <a:r>
              <a:rPr lang="en-US" sz="2400" dirty="0" smtClean="0"/>
              <a:t>Deck overlay</a:t>
            </a:r>
          </a:p>
          <a:p>
            <a:pPr lvl="1"/>
            <a:r>
              <a:rPr lang="en-US" sz="2400" dirty="0" smtClean="0"/>
              <a:t>Joint repair</a:t>
            </a:r>
          </a:p>
          <a:p>
            <a:pPr lvl="1"/>
            <a:r>
              <a:rPr lang="en-US" sz="2400" dirty="0" smtClean="0"/>
              <a:t>90 to 120 days </a:t>
            </a:r>
            <a:br>
              <a:rPr lang="en-US" sz="2400" dirty="0" smtClean="0"/>
            </a:br>
            <a:r>
              <a:rPr lang="en-US" sz="2400" dirty="0" smtClean="0"/>
              <a:t>construction period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1688" y="1510611"/>
            <a:ext cx="5128391" cy="41027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 rot="982631">
            <a:off x="6737583" y="2297939"/>
            <a:ext cx="337131" cy="1754326"/>
          </a:xfrm>
          <a:prstGeom prst="rect">
            <a:avLst/>
          </a:prstGeom>
          <a:solidFill>
            <a:srgbClr val="92D050">
              <a:alpha val="74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59381" y="822721"/>
            <a:ext cx="957155" cy="185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testtemplate4-13-10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FINALtesttemplate4-13-10</Template>
  <TotalTime>45674</TotalTime>
  <Words>570</Words>
  <Application>Microsoft Office PowerPoint</Application>
  <PresentationFormat>On-screen Show (4:3)</PresentationFormat>
  <Paragraphs>223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Tahoma</vt:lpstr>
      <vt:lpstr>Wingdings</vt:lpstr>
      <vt:lpstr>FINALtesttemplate4-13-10</vt:lpstr>
      <vt:lpstr>PowerPoint Presentation</vt:lpstr>
      <vt:lpstr>Project Design and Planning</vt:lpstr>
      <vt:lpstr>Project Area</vt:lpstr>
      <vt:lpstr>Deciding Factors for Construction and MOT</vt:lpstr>
      <vt:lpstr>Extensive Planning</vt:lpstr>
      <vt:lpstr>Locations</vt:lpstr>
      <vt:lpstr>Locations</vt:lpstr>
      <vt:lpstr>Locations </vt:lpstr>
      <vt:lpstr>Locations</vt:lpstr>
      <vt:lpstr>Phasing and Maintenance of Traffic</vt:lpstr>
      <vt:lpstr>Phase 1  - Kentucky Ohio River Bridge</vt:lpstr>
      <vt:lpstr>Phase 1 Multiple Activities</vt:lpstr>
      <vt:lpstr>Phase 1 Multiple Activities</vt:lpstr>
      <vt:lpstr>Phase 2</vt:lpstr>
      <vt:lpstr>Phase 3</vt:lpstr>
      <vt:lpstr>MOT – Detour Route</vt:lpstr>
      <vt:lpstr>For Public Safety</vt:lpstr>
      <vt:lpstr>MOT – Public Awareness</vt:lpstr>
      <vt:lpstr>Community</vt:lpstr>
      <vt:lpstr>Conclusion: Schedule</vt:lpstr>
      <vt:lpstr>Contact Information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lmcgrannahan</dc:creator>
  <cp:lastModifiedBy>Wright, Mary</cp:lastModifiedBy>
  <cp:revision>3810</cp:revision>
  <cp:lastPrinted>2016-05-12T15:53:03Z</cp:lastPrinted>
  <dcterms:created xsi:type="dcterms:W3CDTF">2010-04-15T13:29:07Z</dcterms:created>
  <dcterms:modified xsi:type="dcterms:W3CDTF">2016-08-29T12:56:21Z</dcterms:modified>
</cp:coreProperties>
</file>