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1" r:id="rId1"/>
    <p:sldMasterId id="2147483685" r:id="rId2"/>
    <p:sldMasterId id="2147483687" r:id="rId3"/>
  </p:sldMasterIdLst>
  <p:notesMasterIdLst>
    <p:notesMasterId r:id="rId37"/>
  </p:notesMasterIdLst>
  <p:handoutMasterIdLst>
    <p:handoutMasterId r:id="rId38"/>
  </p:handoutMasterIdLst>
  <p:sldIdLst>
    <p:sldId id="292" r:id="rId4"/>
    <p:sldId id="293" r:id="rId5"/>
    <p:sldId id="355" r:id="rId6"/>
    <p:sldId id="369" r:id="rId7"/>
    <p:sldId id="303" r:id="rId8"/>
    <p:sldId id="321" r:id="rId9"/>
    <p:sldId id="318" r:id="rId10"/>
    <p:sldId id="356" r:id="rId11"/>
    <p:sldId id="364" r:id="rId12"/>
    <p:sldId id="305" r:id="rId13"/>
    <p:sldId id="357" r:id="rId14"/>
    <p:sldId id="353" r:id="rId15"/>
    <p:sldId id="347" r:id="rId16"/>
    <p:sldId id="365" r:id="rId17"/>
    <p:sldId id="358" r:id="rId18"/>
    <p:sldId id="325" r:id="rId19"/>
    <p:sldId id="370" r:id="rId20"/>
    <p:sldId id="295" r:id="rId21"/>
    <p:sldId id="349" r:id="rId22"/>
    <p:sldId id="360" r:id="rId23"/>
    <p:sldId id="366" r:id="rId24"/>
    <p:sldId id="350" r:id="rId25"/>
    <p:sldId id="362" r:id="rId26"/>
    <p:sldId id="361" r:id="rId27"/>
    <p:sldId id="327" r:id="rId28"/>
    <p:sldId id="367" r:id="rId29"/>
    <p:sldId id="368" r:id="rId30"/>
    <p:sldId id="328" r:id="rId31"/>
    <p:sldId id="322" r:id="rId32"/>
    <p:sldId id="331" r:id="rId33"/>
    <p:sldId id="298" r:id="rId34"/>
    <p:sldId id="299" r:id="rId35"/>
    <p:sldId id="301" r:id="rId36"/>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521415D9-36F7-43E2-AB2F-B90AF26B5E84}">
      <p14:sectionLst xmlns:p14="http://schemas.microsoft.com/office/powerpoint/2010/main">
        <p14:section name="Default Section" id="{AB7358E7-29FD-4A98-AAC3-656BC5AA56F5}">
          <p14:sldIdLst>
            <p14:sldId id="292"/>
            <p14:sldId id="293"/>
            <p14:sldId id="355"/>
            <p14:sldId id="369"/>
            <p14:sldId id="303"/>
            <p14:sldId id="321"/>
            <p14:sldId id="318"/>
            <p14:sldId id="356"/>
            <p14:sldId id="364"/>
            <p14:sldId id="305"/>
            <p14:sldId id="357"/>
            <p14:sldId id="353"/>
            <p14:sldId id="347"/>
            <p14:sldId id="365"/>
            <p14:sldId id="358"/>
            <p14:sldId id="325"/>
            <p14:sldId id="370"/>
            <p14:sldId id="295"/>
            <p14:sldId id="349"/>
            <p14:sldId id="360"/>
            <p14:sldId id="366"/>
            <p14:sldId id="350"/>
            <p14:sldId id="362"/>
            <p14:sldId id="361"/>
            <p14:sldId id="327"/>
          </p14:sldIdLst>
        </p14:section>
        <p14:section name="Untitled Section" id="{D921BDEF-3895-4297-B1B5-C5173E890741}">
          <p14:sldIdLst>
            <p14:sldId id="367"/>
            <p14:sldId id="368"/>
            <p14:sldId id="328"/>
            <p14:sldId id="322"/>
            <p14:sldId id="331"/>
            <p14:sldId id="298"/>
            <p14:sldId id="299"/>
            <p14:sldId id="30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99CCFF"/>
    <a:srgbClr val="3399FF"/>
    <a:srgbClr val="333399"/>
    <a:srgbClr val="FFFFFF"/>
    <a:srgbClr val="FDEE20"/>
    <a:srgbClr val="A3A3E0"/>
    <a:srgbClr val="6B6B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29" autoAdjust="0"/>
    <p:restoredTop sz="84970" autoAdjust="0"/>
  </p:normalViewPr>
  <p:slideViewPr>
    <p:cSldViewPr>
      <p:cViewPr varScale="1">
        <p:scale>
          <a:sx n="72" d="100"/>
          <a:sy n="72" d="100"/>
        </p:scale>
        <p:origin x="619" y="67"/>
      </p:cViewPr>
      <p:guideLst>
        <p:guide orient="horz" pos="2160"/>
        <p:guide pos="3840"/>
      </p:guideLst>
    </p:cSldViewPr>
  </p:slideViewPr>
  <p:outlineViewPr>
    <p:cViewPr>
      <p:scale>
        <a:sx n="33" d="100"/>
        <a:sy n="33" d="100"/>
      </p:scale>
      <p:origin x="0" y="-2376"/>
    </p:cViewPr>
  </p:outlineViewPr>
  <p:notesTextViewPr>
    <p:cViewPr>
      <p:scale>
        <a:sx n="3" d="2"/>
        <a:sy n="3" d="2"/>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3550"/>
          </a:xfrm>
          <a:prstGeom prst="rect">
            <a:avLst/>
          </a:prstGeom>
        </p:spPr>
        <p:txBody>
          <a:bodyPr vert="horz" lIns="91428" tIns="45714" rIns="91428" bIns="45714" rtlCol="0"/>
          <a:lstStyle>
            <a:lvl1pPr algn="l" eaLnBrk="0" hangingPunct="0">
              <a:defRPr sz="1300">
                <a:latin typeface="Tahoma" charset="0"/>
              </a:defRPr>
            </a:lvl1pPr>
          </a:lstStyle>
          <a:p>
            <a:pPr>
              <a:defRPr/>
            </a:pPr>
            <a:endParaRPr lang="en-US" dirty="0"/>
          </a:p>
        </p:txBody>
      </p:sp>
      <p:sp>
        <p:nvSpPr>
          <p:cNvPr id="3" name="Date Placeholder 2"/>
          <p:cNvSpPr>
            <a:spLocks noGrp="1"/>
          </p:cNvSpPr>
          <p:nvPr>
            <p:ph type="dt" sz="quarter" idx="1"/>
          </p:nvPr>
        </p:nvSpPr>
        <p:spPr>
          <a:xfrm>
            <a:off x="3970339" y="0"/>
            <a:ext cx="3038475" cy="463550"/>
          </a:xfrm>
          <a:prstGeom prst="rect">
            <a:avLst/>
          </a:prstGeom>
        </p:spPr>
        <p:txBody>
          <a:bodyPr vert="horz" lIns="91428" tIns="45714" rIns="91428" bIns="45714" rtlCol="0"/>
          <a:lstStyle>
            <a:lvl1pPr algn="r" eaLnBrk="0" hangingPunct="0">
              <a:defRPr sz="1300">
                <a:latin typeface="Tahoma" charset="0"/>
              </a:defRPr>
            </a:lvl1pPr>
          </a:lstStyle>
          <a:p>
            <a:pPr>
              <a:defRPr/>
            </a:pPr>
            <a:fld id="{59AB9836-D45A-4515-95B8-3476BB0F565B}" type="datetimeFigureOut">
              <a:rPr lang="en-US"/>
              <a:pPr>
                <a:defRPr/>
              </a:pPr>
              <a:t>7/17/2019</a:t>
            </a:fld>
            <a:endParaRPr lang="en-US" dirty="0"/>
          </a:p>
        </p:txBody>
      </p:sp>
      <p:sp>
        <p:nvSpPr>
          <p:cNvPr id="4" name="Footer Placeholder 3"/>
          <p:cNvSpPr>
            <a:spLocks noGrp="1"/>
          </p:cNvSpPr>
          <p:nvPr>
            <p:ph type="ftr" sz="quarter" idx="2"/>
          </p:nvPr>
        </p:nvSpPr>
        <p:spPr>
          <a:xfrm>
            <a:off x="2" y="8831263"/>
            <a:ext cx="3038475" cy="463550"/>
          </a:xfrm>
          <a:prstGeom prst="rect">
            <a:avLst/>
          </a:prstGeom>
        </p:spPr>
        <p:txBody>
          <a:bodyPr vert="horz" lIns="91428" tIns="45714" rIns="91428" bIns="45714" rtlCol="0" anchor="b"/>
          <a:lstStyle>
            <a:lvl1pPr algn="l" eaLnBrk="0" hangingPunct="0">
              <a:defRPr sz="1300">
                <a:latin typeface="Tahoma" charset="0"/>
              </a:defRPr>
            </a:lvl1pPr>
          </a:lstStyle>
          <a:p>
            <a:pPr>
              <a:defRPr/>
            </a:pPr>
            <a:endParaRPr lang="en-US" dirty="0"/>
          </a:p>
        </p:txBody>
      </p:sp>
      <p:sp>
        <p:nvSpPr>
          <p:cNvPr id="5" name="Slide Number Placeholder 4"/>
          <p:cNvSpPr>
            <a:spLocks noGrp="1"/>
          </p:cNvSpPr>
          <p:nvPr>
            <p:ph type="sldNum" sz="quarter" idx="3"/>
          </p:nvPr>
        </p:nvSpPr>
        <p:spPr>
          <a:xfrm>
            <a:off x="3970339" y="8831263"/>
            <a:ext cx="3038475" cy="463550"/>
          </a:xfrm>
          <a:prstGeom prst="rect">
            <a:avLst/>
          </a:prstGeom>
        </p:spPr>
        <p:txBody>
          <a:bodyPr vert="horz" lIns="91428" tIns="45714" rIns="91428" bIns="45714" rtlCol="0" anchor="b"/>
          <a:lstStyle>
            <a:lvl1pPr algn="r" eaLnBrk="0" hangingPunct="0">
              <a:defRPr sz="1300">
                <a:latin typeface="Tahoma" charset="0"/>
              </a:defRPr>
            </a:lvl1pPr>
          </a:lstStyle>
          <a:p>
            <a:pPr>
              <a:defRPr/>
            </a:pPr>
            <a:fld id="{014B20B4-C581-4ED5-A940-517DDF097F70}" type="slidenum">
              <a:rPr lang="en-US"/>
              <a:pPr>
                <a:defRPr/>
              </a:pPr>
              <a:t>‹#›</a:t>
            </a:fld>
            <a:endParaRPr lang="en-US" dirty="0"/>
          </a:p>
        </p:txBody>
      </p:sp>
    </p:spTree>
    <p:extLst>
      <p:ext uri="{BB962C8B-B14F-4D97-AF65-F5344CB8AC3E}">
        <p14:creationId xmlns:p14="http://schemas.microsoft.com/office/powerpoint/2010/main" val="509452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3550"/>
          </a:xfrm>
          <a:prstGeom prst="rect">
            <a:avLst/>
          </a:prstGeom>
        </p:spPr>
        <p:txBody>
          <a:bodyPr vert="horz" lIns="91428" tIns="45714" rIns="91428" bIns="45714" rtlCol="0"/>
          <a:lstStyle>
            <a:lvl1pPr algn="l" eaLnBrk="0" hangingPunct="0">
              <a:defRPr sz="1300">
                <a:latin typeface="Tahoma" charset="0"/>
              </a:defRPr>
            </a:lvl1pPr>
          </a:lstStyle>
          <a:p>
            <a:pPr>
              <a:defRPr/>
            </a:pPr>
            <a:endParaRPr lang="en-US" dirty="0"/>
          </a:p>
        </p:txBody>
      </p:sp>
      <p:sp>
        <p:nvSpPr>
          <p:cNvPr id="3" name="Date Placeholder 2"/>
          <p:cNvSpPr>
            <a:spLocks noGrp="1"/>
          </p:cNvSpPr>
          <p:nvPr>
            <p:ph type="dt" idx="1"/>
          </p:nvPr>
        </p:nvSpPr>
        <p:spPr>
          <a:xfrm>
            <a:off x="3970339" y="0"/>
            <a:ext cx="3038475" cy="463550"/>
          </a:xfrm>
          <a:prstGeom prst="rect">
            <a:avLst/>
          </a:prstGeom>
        </p:spPr>
        <p:txBody>
          <a:bodyPr vert="horz" lIns="91428" tIns="45714" rIns="91428" bIns="45714" rtlCol="0"/>
          <a:lstStyle>
            <a:lvl1pPr algn="r" eaLnBrk="0" hangingPunct="0">
              <a:defRPr sz="1300">
                <a:latin typeface="Tahoma" charset="0"/>
              </a:defRPr>
            </a:lvl1pPr>
          </a:lstStyle>
          <a:p>
            <a:pPr>
              <a:defRPr/>
            </a:pPr>
            <a:fld id="{9A449696-5772-4345-BD1F-0F95725FA9C7}" type="datetimeFigureOut">
              <a:rPr lang="en-US"/>
              <a:pPr>
                <a:defRPr/>
              </a:pPr>
              <a:t>7/17/2019</a:t>
            </a:fld>
            <a:endParaRPr lang="en-US" dirty="0"/>
          </a:p>
        </p:txBody>
      </p:sp>
      <p:sp>
        <p:nvSpPr>
          <p:cNvPr id="4" name="Slide Image Placeholder 3"/>
          <p:cNvSpPr>
            <a:spLocks noGrp="1" noRot="1" noChangeAspect="1"/>
          </p:cNvSpPr>
          <p:nvPr>
            <p:ph type="sldImg" idx="2"/>
          </p:nvPr>
        </p:nvSpPr>
        <p:spPr>
          <a:xfrm>
            <a:off x="406400" y="700088"/>
            <a:ext cx="6197600" cy="3486150"/>
          </a:xfrm>
          <a:prstGeom prst="rect">
            <a:avLst/>
          </a:prstGeom>
          <a:noFill/>
          <a:ln w="12700">
            <a:solidFill>
              <a:prstClr val="black"/>
            </a:solidFill>
          </a:ln>
        </p:spPr>
        <p:txBody>
          <a:bodyPr vert="horz" lIns="91428" tIns="45714" rIns="91428" bIns="45714" rtlCol="0" anchor="ctr"/>
          <a:lstStyle/>
          <a:p>
            <a:pPr lvl="0"/>
            <a:endParaRPr lang="en-US" noProof="0" dirty="0"/>
          </a:p>
        </p:txBody>
      </p:sp>
      <p:sp>
        <p:nvSpPr>
          <p:cNvPr id="5" name="Notes Placeholder 4"/>
          <p:cNvSpPr>
            <a:spLocks noGrp="1"/>
          </p:cNvSpPr>
          <p:nvPr>
            <p:ph type="body" sz="quarter" idx="3"/>
          </p:nvPr>
        </p:nvSpPr>
        <p:spPr>
          <a:xfrm>
            <a:off x="701676" y="4416426"/>
            <a:ext cx="5607050" cy="4181475"/>
          </a:xfrm>
          <a:prstGeom prst="rect">
            <a:avLst/>
          </a:prstGeom>
        </p:spPr>
        <p:txBody>
          <a:bodyPr vert="horz" lIns="91428" tIns="45714" rIns="91428" bIns="457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831263"/>
            <a:ext cx="3038475" cy="463550"/>
          </a:xfrm>
          <a:prstGeom prst="rect">
            <a:avLst/>
          </a:prstGeom>
        </p:spPr>
        <p:txBody>
          <a:bodyPr vert="horz" lIns="91428" tIns="45714" rIns="91428" bIns="45714" rtlCol="0" anchor="b"/>
          <a:lstStyle>
            <a:lvl1pPr algn="l" eaLnBrk="0" hangingPunct="0">
              <a:defRPr sz="1300">
                <a:latin typeface="Tahoma" charset="0"/>
              </a:defRPr>
            </a:lvl1pPr>
          </a:lstStyle>
          <a:p>
            <a:pPr>
              <a:defRPr/>
            </a:pPr>
            <a:endParaRPr lang="en-US" dirty="0"/>
          </a:p>
        </p:txBody>
      </p:sp>
      <p:sp>
        <p:nvSpPr>
          <p:cNvPr id="7" name="Slide Number Placeholder 6"/>
          <p:cNvSpPr>
            <a:spLocks noGrp="1"/>
          </p:cNvSpPr>
          <p:nvPr>
            <p:ph type="sldNum" sz="quarter" idx="5"/>
          </p:nvPr>
        </p:nvSpPr>
        <p:spPr>
          <a:xfrm>
            <a:off x="3970339" y="8831263"/>
            <a:ext cx="3038475" cy="463550"/>
          </a:xfrm>
          <a:prstGeom prst="rect">
            <a:avLst/>
          </a:prstGeom>
        </p:spPr>
        <p:txBody>
          <a:bodyPr vert="horz" lIns="91428" tIns="45714" rIns="91428" bIns="45714" rtlCol="0" anchor="b"/>
          <a:lstStyle>
            <a:lvl1pPr algn="r" eaLnBrk="0" hangingPunct="0">
              <a:defRPr sz="1300">
                <a:latin typeface="Tahoma" charset="0"/>
              </a:defRPr>
            </a:lvl1pPr>
          </a:lstStyle>
          <a:p>
            <a:pPr>
              <a:defRPr/>
            </a:pPr>
            <a:fld id="{5A29CA73-FB4E-4F52-B708-EEDAF426FB9C}" type="slidenum">
              <a:rPr lang="en-US"/>
              <a:pPr>
                <a:defRPr/>
              </a:pPr>
              <a:t>‹#›</a:t>
            </a:fld>
            <a:endParaRPr lang="en-US" dirty="0"/>
          </a:p>
        </p:txBody>
      </p:sp>
    </p:spTree>
    <p:extLst>
      <p:ext uri="{BB962C8B-B14F-4D97-AF65-F5344CB8AC3E}">
        <p14:creationId xmlns:p14="http://schemas.microsoft.com/office/powerpoint/2010/main" val="25641576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1</a:t>
            </a:fld>
            <a:endParaRPr lang="en-US" dirty="0"/>
          </a:p>
        </p:txBody>
      </p:sp>
    </p:spTree>
    <p:extLst>
      <p:ext uri="{BB962C8B-B14F-4D97-AF65-F5344CB8AC3E}">
        <p14:creationId xmlns:p14="http://schemas.microsoft.com/office/powerpoint/2010/main" val="1535992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10</a:t>
            </a:fld>
            <a:endParaRPr lang="en-US" dirty="0"/>
          </a:p>
        </p:txBody>
      </p:sp>
    </p:spTree>
    <p:extLst>
      <p:ext uri="{BB962C8B-B14F-4D97-AF65-F5344CB8AC3E}">
        <p14:creationId xmlns:p14="http://schemas.microsoft.com/office/powerpoint/2010/main" val="1659984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11</a:t>
            </a:fld>
            <a:endParaRPr lang="en-US" dirty="0"/>
          </a:p>
        </p:txBody>
      </p:sp>
    </p:spTree>
    <p:extLst>
      <p:ext uri="{BB962C8B-B14F-4D97-AF65-F5344CB8AC3E}">
        <p14:creationId xmlns:p14="http://schemas.microsoft.com/office/powerpoint/2010/main" val="2051131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12</a:t>
            </a:fld>
            <a:endParaRPr lang="en-US" dirty="0"/>
          </a:p>
        </p:txBody>
      </p:sp>
    </p:spTree>
    <p:extLst>
      <p:ext uri="{BB962C8B-B14F-4D97-AF65-F5344CB8AC3E}">
        <p14:creationId xmlns:p14="http://schemas.microsoft.com/office/powerpoint/2010/main" val="4159305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13</a:t>
            </a:fld>
            <a:endParaRPr lang="en-US" dirty="0"/>
          </a:p>
        </p:txBody>
      </p:sp>
    </p:spTree>
    <p:extLst>
      <p:ext uri="{BB962C8B-B14F-4D97-AF65-F5344CB8AC3E}">
        <p14:creationId xmlns:p14="http://schemas.microsoft.com/office/powerpoint/2010/main" val="3299011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14</a:t>
            </a:fld>
            <a:endParaRPr lang="en-US" dirty="0"/>
          </a:p>
        </p:txBody>
      </p:sp>
    </p:spTree>
    <p:extLst>
      <p:ext uri="{BB962C8B-B14F-4D97-AF65-F5344CB8AC3E}">
        <p14:creationId xmlns:p14="http://schemas.microsoft.com/office/powerpoint/2010/main" val="746278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15</a:t>
            </a:fld>
            <a:endParaRPr lang="en-US" dirty="0"/>
          </a:p>
        </p:txBody>
      </p:sp>
    </p:spTree>
    <p:extLst>
      <p:ext uri="{BB962C8B-B14F-4D97-AF65-F5344CB8AC3E}">
        <p14:creationId xmlns:p14="http://schemas.microsoft.com/office/powerpoint/2010/main" val="347544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16</a:t>
            </a:fld>
            <a:endParaRPr lang="en-US" dirty="0"/>
          </a:p>
        </p:txBody>
      </p:sp>
    </p:spTree>
    <p:extLst>
      <p:ext uri="{BB962C8B-B14F-4D97-AF65-F5344CB8AC3E}">
        <p14:creationId xmlns:p14="http://schemas.microsoft.com/office/powerpoint/2010/main" val="2782175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17</a:t>
            </a:fld>
            <a:endParaRPr lang="en-US" dirty="0"/>
          </a:p>
        </p:txBody>
      </p:sp>
    </p:spTree>
    <p:extLst>
      <p:ext uri="{BB962C8B-B14F-4D97-AF65-F5344CB8AC3E}">
        <p14:creationId xmlns:p14="http://schemas.microsoft.com/office/powerpoint/2010/main" val="844407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18</a:t>
            </a:fld>
            <a:endParaRPr lang="en-US" dirty="0"/>
          </a:p>
        </p:txBody>
      </p:sp>
    </p:spTree>
    <p:extLst>
      <p:ext uri="{BB962C8B-B14F-4D97-AF65-F5344CB8AC3E}">
        <p14:creationId xmlns:p14="http://schemas.microsoft.com/office/powerpoint/2010/main" val="776289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19</a:t>
            </a:fld>
            <a:endParaRPr lang="en-US" dirty="0"/>
          </a:p>
        </p:txBody>
      </p:sp>
    </p:spTree>
    <p:extLst>
      <p:ext uri="{BB962C8B-B14F-4D97-AF65-F5344CB8AC3E}">
        <p14:creationId xmlns:p14="http://schemas.microsoft.com/office/powerpoint/2010/main" val="3659752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 </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2</a:t>
            </a:fld>
            <a:endParaRPr lang="en-US" dirty="0"/>
          </a:p>
        </p:txBody>
      </p:sp>
    </p:spTree>
    <p:extLst>
      <p:ext uri="{BB962C8B-B14F-4D97-AF65-F5344CB8AC3E}">
        <p14:creationId xmlns:p14="http://schemas.microsoft.com/office/powerpoint/2010/main" val="1446669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20</a:t>
            </a:fld>
            <a:endParaRPr lang="en-US" dirty="0"/>
          </a:p>
        </p:txBody>
      </p:sp>
    </p:spTree>
    <p:extLst>
      <p:ext uri="{BB962C8B-B14F-4D97-AF65-F5344CB8AC3E}">
        <p14:creationId xmlns:p14="http://schemas.microsoft.com/office/powerpoint/2010/main" val="1457815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21</a:t>
            </a:fld>
            <a:endParaRPr lang="en-US" dirty="0"/>
          </a:p>
        </p:txBody>
      </p:sp>
    </p:spTree>
    <p:extLst>
      <p:ext uri="{BB962C8B-B14F-4D97-AF65-F5344CB8AC3E}">
        <p14:creationId xmlns:p14="http://schemas.microsoft.com/office/powerpoint/2010/main" val="1111971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22</a:t>
            </a:fld>
            <a:endParaRPr lang="en-US" dirty="0"/>
          </a:p>
        </p:txBody>
      </p:sp>
    </p:spTree>
    <p:extLst>
      <p:ext uri="{BB962C8B-B14F-4D97-AF65-F5344CB8AC3E}">
        <p14:creationId xmlns:p14="http://schemas.microsoft.com/office/powerpoint/2010/main" val="1316557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23</a:t>
            </a:fld>
            <a:endParaRPr lang="en-US" dirty="0"/>
          </a:p>
        </p:txBody>
      </p:sp>
    </p:spTree>
    <p:extLst>
      <p:ext uri="{BB962C8B-B14F-4D97-AF65-F5344CB8AC3E}">
        <p14:creationId xmlns:p14="http://schemas.microsoft.com/office/powerpoint/2010/main" val="2678822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24</a:t>
            </a:fld>
            <a:endParaRPr lang="en-US" dirty="0"/>
          </a:p>
        </p:txBody>
      </p:sp>
    </p:spTree>
    <p:extLst>
      <p:ext uri="{BB962C8B-B14F-4D97-AF65-F5344CB8AC3E}">
        <p14:creationId xmlns:p14="http://schemas.microsoft.com/office/powerpoint/2010/main" val="1590501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25</a:t>
            </a:fld>
            <a:endParaRPr lang="en-US" dirty="0"/>
          </a:p>
        </p:txBody>
      </p:sp>
    </p:spTree>
    <p:extLst>
      <p:ext uri="{BB962C8B-B14F-4D97-AF65-F5344CB8AC3E}">
        <p14:creationId xmlns:p14="http://schemas.microsoft.com/office/powerpoint/2010/main" val="40159187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Sodding will be used to return yards back to </a:t>
            </a:r>
            <a:r>
              <a:rPr lang="en-US" dirty="0" err="1"/>
              <a:t>mowable</a:t>
            </a:r>
            <a:r>
              <a:rPr lang="en-US" dirty="0"/>
              <a:t> grass.</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26</a:t>
            </a:fld>
            <a:endParaRPr lang="en-US" dirty="0"/>
          </a:p>
        </p:txBody>
      </p:sp>
    </p:spTree>
    <p:extLst>
      <p:ext uri="{BB962C8B-B14F-4D97-AF65-F5344CB8AC3E}">
        <p14:creationId xmlns:p14="http://schemas.microsoft.com/office/powerpoint/2010/main" val="28346059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Poles will be moved ahead of time. Fiber optics will be moved ahead of time.</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27</a:t>
            </a:fld>
            <a:endParaRPr lang="en-US" dirty="0"/>
          </a:p>
        </p:txBody>
      </p:sp>
    </p:spTree>
    <p:extLst>
      <p:ext uri="{BB962C8B-B14F-4D97-AF65-F5344CB8AC3E}">
        <p14:creationId xmlns:p14="http://schemas.microsoft.com/office/powerpoint/2010/main" val="19278306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28</a:t>
            </a:fld>
            <a:endParaRPr lang="en-US" dirty="0"/>
          </a:p>
        </p:txBody>
      </p:sp>
    </p:spTree>
    <p:extLst>
      <p:ext uri="{BB962C8B-B14F-4D97-AF65-F5344CB8AC3E}">
        <p14:creationId xmlns:p14="http://schemas.microsoft.com/office/powerpoint/2010/main" val="37383839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29</a:t>
            </a:fld>
            <a:endParaRPr lang="en-US" dirty="0"/>
          </a:p>
        </p:txBody>
      </p:sp>
    </p:spTree>
    <p:extLst>
      <p:ext uri="{BB962C8B-B14F-4D97-AF65-F5344CB8AC3E}">
        <p14:creationId xmlns:p14="http://schemas.microsoft.com/office/powerpoint/2010/main" val="2401788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r>
              <a:rPr lang="en-US" dirty="0"/>
              <a:t>NEPA is a federal law enacted in 1970 that establishes a decision-making process that agencies must follow prior to design and construction of projects using</a:t>
            </a:r>
            <a:r>
              <a:rPr lang="en-US" baseline="0" dirty="0"/>
              <a:t> federal money or requiring federal approval.</a:t>
            </a:r>
            <a:r>
              <a:rPr lang="en-US" dirty="0"/>
              <a:t>     </a:t>
            </a:r>
          </a:p>
          <a:p>
            <a:endParaRPr lang="en-US" dirty="0"/>
          </a:p>
          <a:p>
            <a:endParaRPr lang="en-US" dirty="0"/>
          </a:p>
          <a:p>
            <a:r>
              <a:rPr lang="en-US" dirty="0"/>
              <a:t>                           </a:t>
            </a:r>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3</a:t>
            </a:fld>
            <a:endParaRPr lang="en-US" dirty="0"/>
          </a:p>
        </p:txBody>
      </p:sp>
    </p:spTree>
    <p:extLst>
      <p:ext uri="{BB962C8B-B14F-4D97-AF65-F5344CB8AC3E}">
        <p14:creationId xmlns:p14="http://schemas.microsoft.com/office/powerpoint/2010/main" val="33722764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30</a:t>
            </a:fld>
            <a:endParaRPr lang="en-US" dirty="0"/>
          </a:p>
        </p:txBody>
      </p:sp>
    </p:spTree>
    <p:extLst>
      <p:ext uri="{BB962C8B-B14F-4D97-AF65-F5344CB8AC3E}">
        <p14:creationId xmlns:p14="http://schemas.microsoft.com/office/powerpoint/2010/main" val="31526557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TURN ON RECORDER  </a:t>
            </a:r>
            <a:r>
              <a:rPr lang="en-US" sz="1200" b="0" kern="1200" dirty="0">
                <a:solidFill>
                  <a:schemeClr val="tx1"/>
                </a:solidFill>
                <a:latin typeface="+mn-lt"/>
                <a:ea typeface="+mn-ea"/>
                <a:cs typeface="+mn-cs"/>
              </a:rPr>
              <a:t> </a:t>
            </a:r>
          </a:p>
          <a:p>
            <a:r>
              <a:rPr lang="en-US" sz="1200" b="0" kern="1200" dirty="0">
                <a:solidFill>
                  <a:schemeClr val="tx1"/>
                </a:solidFill>
                <a:latin typeface="+mn-lt"/>
                <a:ea typeface="+mn-ea"/>
                <a:cs typeface="+mn-cs"/>
              </a:rPr>
              <a:t>THIS COMMENT SESSION IS THE OPPORTUNITY FOR THE COMMUNITY TO MAKE STATEMENTS FOR THE PUBLIC RECORD.  WE KNOW YOU MAY HAVE QUESTIONS THAT YOU WOULD LIKE TO DISCUSS BUT WE ASK YOU TO HOLD ON TO THESE UNTIL AFTER THE HEARING IS ADJOURNED WHEN YOU CAN CONVERSE ONE ON ONE WITH THE REPRESENTATIVES.</a:t>
            </a:r>
          </a:p>
          <a:p>
            <a:r>
              <a:rPr lang="en-US" sz="1200" b="0" kern="1200" dirty="0">
                <a:solidFill>
                  <a:schemeClr val="tx1"/>
                </a:solidFill>
                <a:latin typeface="+mn-lt"/>
                <a:ea typeface="+mn-ea"/>
                <a:cs typeface="+mn-cs"/>
              </a:rPr>
              <a:t>DURING THE COMMENT SESSION IT IS IMPORTANT THAT WE RECORD YOUR STATEMENTS AS ACCURATELY AS WE CAN FOR THE RECORD SO WE ASK THAT YOU PLEASE COME FORWARD TO THE PODIUM AND MICROPHONE.</a:t>
            </a:r>
          </a:p>
          <a:p>
            <a:r>
              <a:rPr lang="en-US" sz="1200" b="0" kern="1200" dirty="0">
                <a:solidFill>
                  <a:schemeClr val="tx1"/>
                </a:solidFill>
                <a:latin typeface="+mn-lt"/>
                <a:ea typeface="+mn-ea"/>
                <a:cs typeface="+mn-cs"/>
              </a:rPr>
              <a:t>AT THIS TIME WE WILL MOVE FORWARD TO THE SPEAKER LIST.  IF YOU DID NOT SIGN UP TO SPEAK YOU STILL MAY DO SO AFTER WE HAVE COMPELTED THE NAMES ON THE LIST.  I WILL OPEN COMMENTS TO THE FLOOR.</a:t>
            </a:r>
          </a:p>
          <a:p>
            <a:r>
              <a:rPr lang="en-US" sz="1200" b="0" kern="1200" dirty="0">
                <a:solidFill>
                  <a:schemeClr val="tx1"/>
                </a:solidFill>
                <a:latin typeface="+mn-lt"/>
                <a:ea typeface="+mn-ea"/>
                <a:cs typeface="+mn-cs"/>
              </a:rPr>
              <a:t>AT THIS TIME I WOULD LIKE TO OPEN THE PODIUM TO THE FLOOR.  IS THERE ANYONE WHO WOULD LIKE TO COME FORWARD TO SPEAK???</a:t>
            </a:r>
          </a:p>
          <a:p>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b="0" u="sng" kern="1200" dirty="0">
                <a:solidFill>
                  <a:schemeClr val="tx1"/>
                </a:solidFill>
                <a:latin typeface="+mn-lt"/>
                <a:ea typeface="+mn-ea"/>
                <a:cs typeface="+mn-cs"/>
              </a:rPr>
              <a:t>PLEASE STATE YOUR NAME</a:t>
            </a:r>
            <a:endParaRPr lang="en-US" sz="1200" b="0" kern="120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31</a:t>
            </a:fld>
            <a:endParaRPr lang="en-US" dirty="0"/>
          </a:p>
        </p:txBody>
      </p:sp>
    </p:spTree>
    <p:extLst>
      <p:ext uri="{BB962C8B-B14F-4D97-AF65-F5344CB8AC3E}">
        <p14:creationId xmlns:p14="http://schemas.microsoft.com/office/powerpoint/2010/main" val="28963172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Example</a:t>
            </a:r>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32</a:t>
            </a:fld>
            <a:endParaRPr lang="en-US" dirty="0"/>
          </a:p>
        </p:txBody>
      </p:sp>
    </p:spTree>
    <p:extLst>
      <p:ext uri="{BB962C8B-B14F-4D97-AF65-F5344CB8AC3E}">
        <p14:creationId xmlns:p14="http://schemas.microsoft.com/office/powerpoint/2010/main" val="13824614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a:solidFill>
                  <a:schemeClr val="tx1"/>
                </a:solidFill>
                <a:latin typeface="+mn-lt"/>
                <a:ea typeface="+mn-ea"/>
                <a:cs typeface="+mn-cs"/>
              </a:rPr>
              <a:t>THANK YOU FOR COMING OUT TO THE PUBLIC HEARING TONIGHT.  PLEASE STAY AFTER SO REPRESENTATIVES CAN ANSWER YOUR QUESTIONS AND CAN DISCUSS ANY OF YOUR CONCERNS….</a:t>
            </a:r>
          </a:p>
          <a:p>
            <a:r>
              <a:rPr lang="en-US" sz="1200" b="0" kern="1200" dirty="0">
                <a:solidFill>
                  <a:schemeClr val="tx1"/>
                </a:solidFill>
                <a:latin typeface="+mn-lt"/>
                <a:ea typeface="+mn-ea"/>
                <a:cs typeface="+mn-cs"/>
              </a:rPr>
              <a:t> </a:t>
            </a:r>
          </a:p>
          <a:p>
            <a:r>
              <a:rPr lang="en-US" sz="1200" b="0" i="1" kern="1200" dirty="0">
                <a:solidFill>
                  <a:schemeClr val="tx1"/>
                </a:solidFill>
                <a:latin typeface="+mn-lt"/>
                <a:ea typeface="+mn-ea"/>
                <a:cs typeface="+mn-cs"/>
              </a:rPr>
              <a:t>THANK LOCATION</a:t>
            </a:r>
            <a:endParaRPr lang="en-US" sz="1200" b="0" kern="1200" dirty="0">
              <a:solidFill>
                <a:schemeClr val="tx1"/>
              </a:solidFill>
              <a:latin typeface="+mn-lt"/>
              <a:ea typeface="+mn-ea"/>
              <a:cs typeface="+mn-cs"/>
            </a:endParaRPr>
          </a:p>
          <a:p>
            <a:r>
              <a:rPr lang="en-US" sz="1200" b="0" i="1" kern="1200" dirty="0">
                <a:solidFill>
                  <a:schemeClr val="tx1"/>
                </a:solidFill>
                <a:latin typeface="+mn-lt"/>
                <a:ea typeface="+mn-ea"/>
                <a:cs typeface="+mn-cs"/>
              </a:rPr>
              <a:t> </a:t>
            </a:r>
            <a:endParaRPr lang="en-US" sz="1200" b="0" kern="1200" dirty="0">
              <a:solidFill>
                <a:schemeClr val="tx1"/>
              </a:solidFill>
              <a:latin typeface="+mn-lt"/>
              <a:ea typeface="+mn-ea"/>
              <a:cs typeface="+mn-cs"/>
            </a:endParaRPr>
          </a:p>
          <a:p>
            <a:r>
              <a:rPr lang="en-US" sz="1200" b="0" kern="1200" dirty="0">
                <a:solidFill>
                  <a:schemeClr val="tx1"/>
                </a:solidFill>
                <a:latin typeface="+mn-lt"/>
                <a:ea typeface="+mn-ea"/>
                <a:cs typeface="+mn-cs"/>
              </a:rPr>
              <a:t>THANKS AGAIN AND HAVE A GOOD EVENING.</a:t>
            </a:r>
          </a:p>
          <a:p>
            <a:r>
              <a:rPr lang="en-US" sz="1200" b="0" kern="1200" dirty="0">
                <a:solidFill>
                  <a:schemeClr val="tx1"/>
                </a:solidFill>
                <a:latin typeface="+mn-lt"/>
                <a:ea typeface="+mn-ea"/>
                <a:cs typeface="+mn-cs"/>
              </a:rPr>
              <a:t>THIS SESSION IS ADJOURNED.</a:t>
            </a:r>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33</a:t>
            </a:fld>
            <a:endParaRPr lang="en-US" dirty="0"/>
          </a:p>
        </p:txBody>
      </p:sp>
    </p:spTree>
    <p:extLst>
      <p:ext uri="{BB962C8B-B14F-4D97-AF65-F5344CB8AC3E}">
        <p14:creationId xmlns:p14="http://schemas.microsoft.com/office/powerpoint/2010/main" val="53715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a:solidFill>
                <a:srgbClr val="C0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solidFill>
                  <a:srgbClr val="C00000"/>
                </a:solidFill>
              </a:rPr>
              <a:t>THE ENVIRONMENTAL DOC FOR THIS PROJECT IS A LEVEL 2   –CLASSIFICATION MEANS THE ACTIONS DO NOT HAVE A SIGNIFICANT EFFECT ON THE ENVIRONMENT</a:t>
            </a:r>
          </a:p>
          <a:p>
            <a:endParaRPr lang="en-US" b="0" baseline="0" dirty="0">
              <a:solidFill>
                <a:srgbClr val="C00000"/>
              </a:solidFill>
            </a:endParaRPr>
          </a:p>
          <a:p>
            <a:r>
              <a:rPr lang="en-US" b="0" baseline="0" dirty="0">
                <a:solidFill>
                  <a:srgbClr val="C00000"/>
                </a:solidFill>
              </a:rPr>
              <a:t> RELEASED FOR PI  AND PUBLISHED AND AVAILABLE FOR VIEWING AND COMMENT</a:t>
            </a:r>
          </a:p>
          <a:p>
            <a:endParaRPr lang="en-US" b="0" baseline="0" dirty="0">
              <a:solidFill>
                <a:srgbClr val="C00000"/>
              </a:solidFill>
            </a:endParaRPr>
          </a:p>
          <a:p>
            <a:r>
              <a:rPr lang="en-US" b="0" baseline="0" dirty="0">
                <a:solidFill>
                  <a:srgbClr val="C00000"/>
                </a:solidFill>
              </a:rPr>
              <a:t>Legal Notice Also sent to as many property owners as possible – unfortunately the mailing information is not always up to date.</a:t>
            </a:r>
            <a:endParaRPr lang="en-US" b="0" dirty="0">
              <a:solidFill>
                <a:srgbClr val="C00000"/>
              </a:solidFill>
            </a:endParaRPr>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4</a:t>
            </a:fld>
            <a:endParaRPr lang="en-US" dirty="0"/>
          </a:p>
        </p:txBody>
      </p:sp>
    </p:spTree>
    <p:extLst>
      <p:ext uri="{BB962C8B-B14F-4D97-AF65-F5344CB8AC3E}">
        <p14:creationId xmlns:p14="http://schemas.microsoft.com/office/powerpoint/2010/main" val="1823873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u="sng" kern="1200" dirty="0">
                <a:solidFill>
                  <a:schemeClr val="tx1"/>
                </a:solidFill>
                <a:latin typeface="+mn-lt"/>
                <a:ea typeface="+mn-ea"/>
                <a:cs typeface="+mn-cs"/>
              </a:rPr>
              <a:t>FIRST </a:t>
            </a:r>
            <a:r>
              <a:rPr lang="en-US" sz="1200" b="0" kern="1200" dirty="0">
                <a:solidFill>
                  <a:schemeClr val="tx1"/>
                </a:solidFill>
                <a:latin typeface="+mn-lt"/>
                <a:ea typeface="+mn-ea"/>
                <a:cs typeface="+mn-cs"/>
              </a:rPr>
              <a:t>YOU MAY VERBALLY EXPRESS </a:t>
            </a:r>
            <a:r>
              <a:rPr lang="en-US" sz="1200" b="0" u="sng" kern="1200" dirty="0">
                <a:solidFill>
                  <a:schemeClr val="tx1"/>
                </a:solidFill>
                <a:latin typeface="+mn-lt"/>
                <a:ea typeface="+mn-ea"/>
                <a:cs typeface="+mn-cs"/>
              </a:rPr>
              <a:t>(Public Comment Session) </a:t>
            </a:r>
            <a:r>
              <a:rPr lang="en-US" sz="1200" b="0" kern="1200" dirty="0">
                <a:solidFill>
                  <a:schemeClr val="tx1"/>
                </a:solidFill>
                <a:latin typeface="+mn-lt"/>
                <a:ea typeface="+mn-ea"/>
                <a:cs typeface="+mn-cs"/>
              </a:rPr>
              <a:t>YOUR CONCERNS HERE THIS EVENING BY SIGNING ON TO THE SPEAKERS LIST ON THE TABLE AS YOU ENTERED…. AS SOME OF YOU MAY ALREADY HAVE….IF YOU DID NOT SIGN UP YOU WILL STILL HAVE AN OPPORTUNITY TO COME UP AND SPEAK AFTER WE HAVE COMPLETED THE NAMES ON THE LIST.  I WILL OPEN THE FLOOR FOR COMMENTS AT THAT TIME.</a:t>
            </a:r>
          </a:p>
          <a:p>
            <a:r>
              <a:rPr lang="en-US" sz="1200" b="0" kern="1200" dirty="0">
                <a:solidFill>
                  <a:schemeClr val="tx1"/>
                </a:solidFill>
                <a:latin typeface="+mn-lt"/>
                <a:ea typeface="+mn-ea"/>
                <a:cs typeface="+mn-cs"/>
              </a:rPr>
              <a:t>ALL SPEAKERS COMMENTS ARE RECORDED.  IF YOU WOULD LIKE TO MAKE VERBAL COMMENTS BUT YOU ARE NOT INTERESTED IN SPEAKING IN FRONT OF SUCH A LARGE GROUP OF PEOPLE, PLEASE SEE ME AFTER THE PRESENTATION AND WE CAN RECORD YOUR COMMENTS OFF TO THE SIDE.</a:t>
            </a:r>
          </a:p>
          <a:p>
            <a:r>
              <a:rPr lang="en-US" sz="1200" b="0" u="sng" kern="1200" dirty="0">
                <a:solidFill>
                  <a:schemeClr val="tx1"/>
                </a:solidFill>
                <a:latin typeface="+mn-lt"/>
                <a:ea typeface="+mn-ea"/>
                <a:cs typeface="+mn-cs"/>
              </a:rPr>
              <a:t>SECOND,</a:t>
            </a:r>
            <a:r>
              <a:rPr lang="en-US" sz="1200" b="0" kern="1200" dirty="0">
                <a:solidFill>
                  <a:schemeClr val="tx1"/>
                </a:solidFill>
                <a:latin typeface="+mn-lt"/>
                <a:ea typeface="+mn-ea"/>
                <a:cs typeface="+mn-cs"/>
              </a:rPr>
              <a:t> WE HAVE PROVIDED FOR YOUR CONVENIENCE A COMMENT SHEET ON THE BACK PAGE OF YOUR INFORMATION PACKET SO THAT YOU MAY RECORD YOUR WRITTEN COMMENTS.  YOU MAY FILL THIS OUT THIS EVENING AND HAND YOUR REMARKS TO ME OR</a:t>
            </a:r>
          </a:p>
          <a:p>
            <a:r>
              <a:rPr lang="en-US" sz="1200" b="0" kern="1200" dirty="0">
                <a:solidFill>
                  <a:schemeClr val="tx1"/>
                </a:solidFill>
                <a:latin typeface="+mn-lt"/>
                <a:ea typeface="+mn-ea"/>
                <a:cs typeface="+mn-cs"/>
              </a:rPr>
              <a:t>THE </a:t>
            </a:r>
            <a:r>
              <a:rPr lang="en-US" sz="1200" b="0" u="sng" kern="1200" dirty="0">
                <a:solidFill>
                  <a:schemeClr val="tx1"/>
                </a:solidFill>
                <a:latin typeface="+mn-lt"/>
                <a:ea typeface="+mn-ea"/>
                <a:cs typeface="+mn-cs"/>
              </a:rPr>
              <a:t>THIRD </a:t>
            </a:r>
            <a:r>
              <a:rPr lang="en-US" sz="1200" b="0" kern="1200" dirty="0">
                <a:solidFill>
                  <a:schemeClr val="tx1"/>
                </a:solidFill>
                <a:latin typeface="+mn-lt"/>
                <a:ea typeface="+mn-ea"/>
                <a:cs typeface="+mn-cs"/>
              </a:rPr>
              <a:t>OPTION IS TO MAIL OR FAX YOUR COMMENTS TO US.  NOT NECESSARILY ON THIS FORM.</a:t>
            </a:r>
          </a:p>
          <a:p>
            <a:r>
              <a:rPr lang="en-US" sz="1200" b="0" kern="1200" dirty="0">
                <a:solidFill>
                  <a:schemeClr val="tx1"/>
                </a:solidFill>
                <a:latin typeface="+mn-lt"/>
                <a:ea typeface="+mn-ea"/>
                <a:cs typeface="+mn-cs"/>
              </a:rPr>
              <a:t>THE ADDRESS FOR TRADITIONAL MAIL AND THE FAX NUMBER CAN BE FOUND ON THESE PAGES IN THE INFORMATION PACKET…</a:t>
            </a:r>
          </a:p>
          <a:p>
            <a:r>
              <a:rPr lang="en-US" sz="1200" b="0" kern="1200" dirty="0">
                <a:solidFill>
                  <a:schemeClr val="tx1"/>
                </a:solidFill>
                <a:latin typeface="+mn-lt"/>
                <a:ea typeface="+mn-ea"/>
                <a:cs typeface="+mn-cs"/>
              </a:rPr>
              <a:t>….AND THE LAST OPTION WOULD BE TO E-MAIL.  MY ADDRESS IS ALSO ON THIS PAGE  &gt;&gt;&gt;&gt;&gt;&gt;&gt;&gt;Please note that I will respond to all email with a quick reply telling you that I have received your comment.&gt;&gt;&gt;&gt;&gt;&gt;&gt;&gt;So as to assure you that it has been received.</a:t>
            </a:r>
          </a:p>
          <a:p>
            <a:r>
              <a:rPr lang="en-US" sz="1200" b="0" kern="1200" dirty="0">
                <a:solidFill>
                  <a:schemeClr val="tx1"/>
                </a:solidFill>
                <a:latin typeface="+mn-lt"/>
                <a:ea typeface="+mn-ea"/>
                <a:cs typeface="+mn-cs"/>
              </a:rPr>
              <a:t> </a:t>
            </a:r>
          </a:p>
          <a:p>
            <a:r>
              <a:rPr lang="en-US" sz="1200" b="0" kern="1200" dirty="0">
                <a:solidFill>
                  <a:schemeClr val="tx1"/>
                </a:solidFill>
                <a:latin typeface="+mn-lt"/>
                <a:ea typeface="+mn-ea"/>
                <a:cs typeface="+mn-cs"/>
              </a:rPr>
              <a:t>REPRESENTATIVES WILL BE AVAILABLE AFTER THIS SESSION TO ANSWER QUESTIONS ONE ON ONE.  HOWEVER </a:t>
            </a:r>
            <a:r>
              <a:rPr lang="en-US" sz="1200" b="0" i="1" kern="1200" dirty="0">
                <a:solidFill>
                  <a:schemeClr val="tx1"/>
                </a:solidFill>
                <a:latin typeface="+mn-lt"/>
                <a:ea typeface="+mn-ea"/>
                <a:cs typeface="+mn-cs"/>
              </a:rPr>
              <a:t>PLEASE NOTE THAT GENERAL CONVERSATIONS ARE NOT PART OF THE OFFICIAL RECORD.</a:t>
            </a:r>
            <a:r>
              <a:rPr lang="en-US" sz="1200" b="0" kern="1200" dirty="0">
                <a:solidFill>
                  <a:schemeClr val="tx1"/>
                </a:solidFill>
                <a:latin typeface="+mn-lt"/>
                <a:ea typeface="+mn-ea"/>
                <a:cs typeface="+mn-cs"/>
              </a:rPr>
              <a:t>  </a:t>
            </a:r>
          </a:p>
          <a:p>
            <a:r>
              <a:rPr lang="en-US" sz="1200" b="0" kern="1200" dirty="0">
                <a:solidFill>
                  <a:schemeClr val="tx1"/>
                </a:solidFill>
                <a:latin typeface="+mn-lt"/>
                <a:ea typeface="+mn-ea"/>
                <a:cs typeface="+mn-cs"/>
              </a:rPr>
              <a:t>WE</a:t>
            </a:r>
            <a:r>
              <a:rPr lang="en-US" sz="1200" b="0" kern="1200" baseline="0" dirty="0">
                <a:solidFill>
                  <a:schemeClr val="tx1"/>
                </a:solidFill>
                <a:latin typeface="+mn-lt"/>
                <a:ea typeface="+mn-ea"/>
                <a:cs typeface="+mn-cs"/>
              </a:rPr>
              <a:t> STRONGLY ADVISE FORMAL STATEMENTS FOR THE RECORD. </a:t>
            </a:r>
            <a:endParaRPr lang="en-US" sz="1200" b="0"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5</a:t>
            </a:fld>
            <a:endParaRPr lang="en-US" dirty="0"/>
          </a:p>
        </p:txBody>
      </p:sp>
    </p:spTree>
    <p:extLst>
      <p:ext uri="{BB962C8B-B14F-4D97-AF65-F5344CB8AC3E}">
        <p14:creationId xmlns:p14="http://schemas.microsoft.com/office/powerpoint/2010/main" val="637131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6</a:t>
            </a:fld>
            <a:endParaRPr lang="en-US" dirty="0"/>
          </a:p>
        </p:txBody>
      </p:sp>
    </p:spTree>
    <p:extLst>
      <p:ext uri="{BB962C8B-B14F-4D97-AF65-F5344CB8AC3E}">
        <p14:creationId xmlns:p14="http://schemas.microsoft.com/office/powerpoint/2010/main" val="1103617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7</a:t>
            </a:fld>
            <a:endParaRPr lang="en-US" dirty="0"/>
          </a:p>
        </p:txBody>
      </p:sp>
    </p:spTree>
    <p:extLst>
      <p:ext uri="{BB962C8B-B14F-4D97-AF65-F5344CB8AC3E}">
        <p14:creationId xmlns:p14="http://schemas.microsoft.com/office/powerpoint/2010/main" val="2863933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8</a:t>
            </a:fld>
            <a:endParaRPr lang="en-US" dirty="0"/>
          </a:p>
        </p:txBody>
      </p:sp>
    </p:spTree>
    <p:extLst>
      <p:ext uri="{BB962C8B-B14F-4D97-AF65-F5344CB8AC3E}">
        <p14:creationId xmlns:p14="http://schemas.microsoft.com/office/powerpoint/2010/main" val="3379114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9</a:t>
            </a:fld>
            <a:endParaRPr lang="en-US" dirty="0"/>
          </a:p>
        </p:txBody>
      </p:sp>
    </p:spTree>
    <p:extLst>
      <p:ext uri="{BB962C8B-B14F-4D97-AF65-F5344CB8AC3E}">
        <p14:creationId xmlns:p14="http://schemas.microsoft.com/office/powerpoint/2010/main" val="1554721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1"/>
            <a:ext cx="11887200" cy="838200"/>
          </a:xfrm>
          <a:prstGeom prst="rect">
            <a:avLst/>
          </a:prstGeom>
        </p:spPr>
        <p:txBody>
          <a:bodyPr anchor="b"/>
          <a:lstStyle>
            <a:lvl1pPr>
              <a:defRPr baseline="0"/>
            </a:lvl1pPr>
          </a:lstStyle>
          <a:p>
            <a:r>
              <a:rPr lang="en-US" dirty="0"/>
              <a:t>Slide title (Calibri Light 44)</a:t>
            </a:r>
          </a:p>
        </p:txBody>
      </p:sp>
      <p:sp>
        <p:nvSpPr>
          <p:cNvPr id="3" name="Content Placeholder 2"/>
          <p:cNvSpPr>
            <a:spLocks noGrp="1"/>
          </p:cNvSpPr>
          <p:nvPr>
            <p:ph idx="1" hasCustomPrompt="1"/>
          </p:nvPr>
        </p:nvSpPr>
        <p:spPr>
          <a:xfrm>
            <a:off x="152400" y="914400"/>
            <a:ext cx="11887200" cy="5257800"/>
          </a:xfrm>
        </p:spPr>
        <p:txBody>
          <a:bodyPr/>
          <a:lstStyle>
            <a:lvl1pPr>
              <a:defRPr baseline="0"/>
            </a:lvl1pPr>
            <a:lvl2pPr>
              <a:defRPr baseline="0"/>
            </a:lvl2pPr>
            <a:lvl3pPr>
              <a:defRPr baseline="0"/>
            </a:lvl3pPr>
            <a:lvl4pPr>
              <a:defRPr sz="1600"/>
            </a:lvl4pPr>
            <a:lvl5pPr>
              <a:defRPr sz="120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Date Placeholder 3"/>
          <p:cNvSpPr>
            <a:spLocks noGrp="1"/>
          </p:cNvSpPr>
          <p:nvPr>
            <p:ph type="dt" sz="half" idx="10"/>
          </p:nvPr>
        </p:nvSpPr>
        <p:spPr/>
        <p:txBody>
          <a:bodyPr/>
          <a:lstStyle/>
          <a:p>
            <a:fld id="{713B4D35-40B5-4ACD-86EF-F562D6117CB2}" type="datetimeFigureOut">
              <a:rPr lang="en-US" smtClean="0"/>
              <a:t>7/17/2019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dirty="0"/>
          </a:p>
        </p:txBody>
      </p:sp>
    </p:spTree>
    <p:extLst>
      <p:ext uri="{BB962C8B-B14F-4D97-AF65-F5344CB8AC3E}">
        <p14:creationId xmlns:p14="http://schemas.microsoft.com/office/powerpoint/2010/main" val="3279366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52400" y="914400"/>
            <a:ext cx="5867400" cy="5257800"/>
          </a:xfrm>
        </p:spPr>
        <p:txBody>
          <a:bodyPr/>
          <a:lstStyle>
            <a:lvl1pPr>
              <a:defRPr baseline="0"/>
            </a:lvl1pPr>
            <a:lvl2pPr>
              <a:defRPr baseline="0"/>
            </a:lvl2pPr>
            <a:lvl3pPr>
              <a:defRPr/>
            </a:lvl3pPr>
            <a:lvl4pPr>
              <a:defRPr sz="1600"/>
            </a:lvl4pPr>
            <a:lvl5pPr>
              <a:defRPr sz="1200" baseline="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Content Placeholder 3"/>
          <p:cNvSpPr>
            <a:spLocks noGrp="1"/>
          </p:cNvSpPr>
          <p:nvPr>
            <p:ph sz="half" idx="2" hasCustomPrompt="1"/>
          </p:nvPr>
        </p:nvSpPr>
        <p:spPr>
          <a:xfrm>
            <a:off x="6248400" y="914400"/>
            <a:ext cx="5791200" cy="5257800"/>
          </a:xfrm>
        </p:spPr>
        <p:txBody>
          <a:bodyPr/>
          <a:lstStyle>
            <a:lvl1pPr>
              <a:defRPr baseline="0"/>
            </a:lvl1pPr>
            <a:lvl2pPr>
              <a:defRPr/>
            </a:lvl2pPr>
            <a:lvl3pPr>
              <a:defRPr baseline="0"/>
            </a:lvl3pPr>
            <a:lvl4pPr>
              <a:defRPr sz="1600" baseline="0"/>
            </a:lvl4pPr>
            <a:lvl5pPr>
              <a:defRPr sz="1200" baseline="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5" name="Date Placeholder 4"/>
          <p:cNvSpPr>
            <a:spLocks noGrp="1"/>
          </p:cNvSpPr>
          <p:nvPr>
            <p:ph type="dt" sz="half" idx="10"/>
          </p:nvPr>
        </p:nvSpPr>
        <p:spPr/>
        <p:txBody>
          <a:bodyPr/>
          <a:lstStyle/>
          <a:p>
            <a:fld id="{713B4D35-40B5-4ACD-86EF-F562D6117CB2}" type="datetimeFigureOut">
              <a:rPr lang="en-US" smtClean="0"/>
              <a:t>7/17/2019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7B8464-9A39-4D17-9EBA-8AC931709B93}" type="slidenum">
              <a:rPr lang="en-US" smtClean="0"/>
              <a:t>‹#›</a:t>
            </a:fld>
            <a:endParaRPr lang="en-US" dirty="0"/>
          </a:p>
        </p:txBody>
      </p:sp>
      <p:sp>
        <p:nvSpPr>
          <p:cNvPr id="8" name="Title 1"/>
          <p:cNvSpPr>
            <a:spLocks noGrp="1"/>
          </p:cNvSpPr>
          <p:nvPr>
            <p:ph type="title" hasCustomPrompt="1"/>
          </p:nvPr>
        </p:nvSpPr>
        <p:spPr>
          <a:xfrm>
            <a:off x="152400" y="1"/>
            <a:ext cx="11887200" cy="838200"/>
          </a:xfrm>
          <a:prstGeom prst="rect">
            <a:avLst/>
          </a:prstGeom>
        </p:spPr>
        <p:txBody>
          <a:bodyPr anchor="b"/>
          <a:lstStyle>
            <a:lvl1pPr>
              <a:defRPr baseline="0"/>
            </a:lvl1pPr>
          </a:lstStyle>
          <a:p>
            <a:r>
              <a:rPr lang="en-US" dirty="0"/>
              <a:t>Slide title (Calibri Light 44)</a:t>
            </a:r>
          </a:p>
        </p:txBody>
      </p:sp>
    </p:spTree>
    <p:extLst>
      <p:ext uri="{BB962C8B-B14F-4D97-AF65-F5344CB8AC3E}">
        <p14:creationId xmlns:p14="http://schemas.microsoft.com/office/powerpoint/2010/main" val="2537988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t>7/17/2019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7B8464-9A39-4D17-9EBA-8AC931709B93}" type="slidenum">
              <a:rPr lang="en-US" smtClean="0"/>
              <a:t>‹#›</a:t>
            </a:fld>
            <a:endParaRPr lang="en-US" dirty="0"/>
          </a:p>
        </p:txBody>
      </p:sp>
      <p:sp>
        <p:nvSpPr>
          <p:cNvPr id="6" name="Title 1"/>
          <p:cNvSpPr>
            <a:spLocks noGrp="1"/>
          </p:cNvSpPr>
          <p:nvPr>
            <p:ph type="title" hasCustomPrompt="1"/>
          </p:nvPr>
        </p:nvSpPr>
        <p:spPr>
          <a:xfrm>
            <a:off x="152400" y="1"/>
            <a:ext cx="11887200" cy="838200"/>
          </a:xfrm>
          <a:prstGeom prst="rect">
            <a:avLst/>
          </a:prstGeom>
        </p:spPr>
        <p:txBody>
          <a:bodyPr anchor="b"/>
          <a:lstStyle>
            <a:lvl1pPr>
              <a:defRPr/>
            </a:lvl1pPr>
          </a:lstStyle>
          <a:p>
            <a:r>
              <a:rPr lang="en-US" dirty="0"/>
              <a:t>Slide title (Calibri Light 44)</a:t>
            </a:r>
          </a:p>
        </p:txBody>
      </p:sp>
    </p:spTree>
    <p:extLst>
      <p:ext uri="{BB962C8B-B14F-4D97-AF65-F5344CB8AC3E}">
        <p14:creationId xmlns:p14="http://schemas.microsoft.com/office/powerpoint/2010/main" val="714598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t>7/17/2019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7B8464-9A39-4D17-9EBA-8AC931709B93}" type="slidenum">
              <a:rPr lang="en-US" smtClean="0"/>
              <a:t>‹#›</a:t>
            </a:fld>
            <a:endParaRPr lang="en-US" dirty="0"/>
          </a:p>
        </p:txBody>
      </p:sp>
      <p:sp>
        <p:nvSpPr>
          <p:cNvPr id="6" name="Title 1"/>
          <p:cNvSpPr>
            <a:spLocks noGrp="1"/>
          </p:cNvSpPr>
          <p:nvPr>
            <p:ph type="title"/>
          </p:nvPr>
        </p:nvSpPr>
        <p:spPr>
          <a:xfrm>
            <a:off x="963084" y="4406901"/>
            <a:ext cx="10363200" cy="1362075"/>
          </a:xfrm>
          <a:prstGeom prst="rect">
            <a:avLst/>
          </a:prstGeom>
        </p:spPr>
        <p:txBody>
          <a:bodyPr/>
          <a:lstStyle/>
          <a:p>
            <a:r>
              <a:rPr lang="en-US"/>
              <a:t>Click to edit Master title style</a:t>
            </a:r>
          </a:p>
        </p:txBody>
      </p:sp>
      <p:sp>
        <p:nvSpPr>
          <p:cNvPr id="7" name="Text Placeholder 2"/>
          <p:cNvSpPr>
            <a:spLocks noGrp="1"/>
          </p:cNvSpPr>
          <p:nvPr>
            <p:ph type="body" idx="1"/>
          </p:nvPr>
        </p:nvSpPr>
        <p:spPr>
          <a:xfrm>
            <a:off x="963084" y="2906713"/>
            <a:ext cx="10363200" cy="1500187"/>
          </a:xfrm>
        </p:spPr>
        <p:txBody>
          <a:bodyPr/>
          <a:lstStyle/>
          <a:p>
            <a:pPr lvl="0"/>
            <a:r>
              <a:rPr lang="en-US"/>
              <a:t>Edit Master text styles</a:t>
            </a:r>
          </a:p>
        </p:txBody>
      </p:sp>
    </p:spTree>
    <p:extLst>
      <p:ext uri="{BB962C8B-B14F-4D97-AF65-F5344CB8AC3E}">
        <p14:creationId xmlns:p14="http://schemas.microsoft.com/office/powerpoint/2010/main" val="299128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43000"/>
            <a:ext cx="9906000" cy="2387600"/>
          </a:xfrm>
          <a:prstGeom prst="rect">
            <a:avLst/>
          </a:prstGeom>
        </p:spPr>
        <p:txBody>
          <a:bodyPr anchor="b"/>
          <a:lstStyle>
            <a:lvl1pPr algn="ctr">
              <a:defRPr sz="4400" b="1" baseline="0"/>
            </a:lvl1pPr>
          </a:lstStyle>
          <a:p>
            <a:r>
              <a:rPr lang="en-US" dirty="0"/>
              <a:t>Presentation title (Calibri Light 44 Bold)</a:t>
            </a:r>
          </a:p>
        </p:txBody>
      </p:sp>
      <p:sp>
        <p:nvSpPr>
          <p:cNvPr id="3" name="Subtitle 2"/>
          <p:cNvSpPr>
            <a:spLocks noGrp="1"/>
          </p:cNvSpPr>
          <p:nvPr>
            <p:ph type="subTitle" idx="1" hasCustomPrompt="1"/>
          </p:nvPr>
        </p:nvSpPr>
        <p:spPr>
          <a:xfrm>
            <a:off x="1143000" y="3581400"/>
            <a:ext cx="9906000" cy="2133600"/>
          </a:xfrm>
          <a:prstGeom prst="rect">
            <a:avLst/>
          </a:prstGeom>
        </p:spPr>
        <p:txBody>
          <a:bodyPr/>
          <a:lstStyle>
            <a:lvl1pPr marL="0" indent="0" algn="ctr">
              <a:spcBef>
                <a:spcPts val="600"/>
              </a:spcBef>
              <a:buNone/>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(Calibri Light 32)</a:t>
            </a:r>
          </a:p>
          <a:p>
            <a:r>
              <a:rPr lang="en-US" dirty="0"/>
              <a:t>Presenter title, INDOT (Calibri Light 32)</a:t>
            </a:r>
          </a:p>
          <a:p>
            <a:r>
              <a:rPr lang="en-US" dirty="0"/>
              <a:t>Presentation date (Calibri Light 28)</a:t>
            </a:r>
          </a:p>
        </p:txBody>
      </p:sp>
      <p:sp>
        <p:nvSpPr>
          <p:cNvPr id="4" name="Date Placeholder 3"/>
          <p:cNvSpPr>
            <a:spLocks noGrp="1"/>
          </p:cNvSpPr>
          <p:nvPr>
            <p:ph type="dt" sz="half" idx="10"/>
          </p:nvPr>
        </p:nvSpPr>
        <p:spPr/>
        <p:txBody>
          <a:bodyPr/>
          <a:lstStyle/>
          <a:p>
            <a:fld id="{713B4D35-40B5-4ACD-86EF-F562D6117CB2}" type="datetimeFigureOut">
              <a:rPr lang="en-US" smtClean="0"/>
              <a:t>7/17/2019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dirty="0"/>
          </a:p>
        </p:txBody>
      </p:sp>
    </p:spTree>
    <p:extLst>
      <p:ext uri="{BB962C8B-B14F-4D97-AF65-F5344CB8AC3E}">
        <p14:creationId xmlns:p14="http://schemas.microsoft.com/office/powerpoint/2010/main" val="362609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3B4D35-40B5-4ACD-86EF-F562D6117CB2}" type="datetimeFigureOut">
              <a:rPr lang="en-US" smtClean="0"/>
              <a:t>7/17/2019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dirty="0"/>
          </a:p>
        </p:txBody>
      </p:sp>
    </p:spTree>
    <p:extLst>
      <p:ext uri="{BB962C8B-B14F-4D97-AF65-F5344CB8AC3E}">
        <p14:creationId xmlns:p14="http://schemas.microsoft.com/office/powerpoint/2010/main" val="36773354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3314" y="-1945090"/>
            <a:ext cx="12418628" cy="10748180"/>
          </a:xfrm>
          <a:prstGeom prst="rect">
            <a:avLst/>
          </a:prstGeom>
        </p:spPr>
      </p:pic>
      <p:sp>
        <p:nvSpPr>
          <p:cNvPr id="3" name="Text Placeholder 2"/>
          <p:cNvSpPr>
            <a:spLocks noGrp="1"/>
          </p:cNvSpPr>
          <p:nvPr>
            <p:ph type="body" idx="1"/>
          </p:nvPr>
        </p:nvSpPr>
        <p:spPr>
          <a:xfrm>
            <a:off x="152400" y="1066800"/>
            <a:ext cx="11887200" cy="4953000"/>
          </a:xfrm>
          <a:prstGeom prst="rect">
            <a:avLst/>
          </a:prstGeom>
        </p:spPr>
        <p:txBody>
          <a:bodyPr vert="horz" lIns="91440" tIns="45720" rIns="91440" bIns="45720" rtlCol="0">
            <a:normAutofit/>
          </a:body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B4D35-40B5-4ACD-86EF-F562D6117CB2}" type="datetimeFigureOut">
              <a:rPr lang="en-US" smtClean="0"/>
              <a:t>7/17/2019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B8464-9A39-4D17-9EBA-8AC931709B93}" type="slidenum">
              <a:rPr lang="en-US" smtClean="0"/>
              <a:t>‹#›</a:t>
            </a:fld>
            <a:endParaRPr lang="en-US" dirty="0"/>
          </a:p>
        </p:txBody>
      </p:sp>
      <p:cxnSp>
        <p:nvCxnSpPr>
          <p:cNvPr id="11" name="Straight Connector 10"/>
          <p:cNvCxnSpPr/>
          <p:nvPr/>
        </p:nvCxnSpPr>
        <p:spPr>
          <a:xfrm>
            <a:off x="0" y="838200"/>
            <a:ext cx="10668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28600" y="1"/>
            <a:ext cx="10515600" cy="83820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dirty="0"/>
          </a:p>
        </p:txBody>
      </p:sp>
      <p:cxnSp>
        <p:nvCxnSpPr>
          <p:cNvPr id="13" name="Straight Connector 12"/>
          <p:cNvCxnSpPr/>
          <p:nvPr userDrawn="1"/>
        </p:nvCxnSpPr>
        <p:spPr>
          <a:xfrm>
            <a:off x="0" y="838200"/>
            <a:ext cx="10668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28600" y="1"/>
            <a:ext cx="10515600" cy="83820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dirty="0"/>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668000" y="5846711"/>
            <a:ext cx="1219200" cy="385010"/>
          </a:xfrm>
          <a:prstGeom prst="rect">
            <a:avLst/>
          </a:prstGeom>
        </p:spPr>
      </p:pic>
    </p:spTree>
    <p:extLst>
      <p:ext uri="{BB962C8B-B14F-4D97-AF65-F5344CB8AC3E}">
        <p14:creationId xmlns:p14="http://schemas.microsoft.com/office/powerpoint/2010/main" val="262275238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9" r:id="rId4"/>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3314" y="-1945090"/>
            <a:ext cx="12418628" cy="10748180"/>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B4D35-40B5-4ACD-86EF-F562D6117CB2}" type="datetimeFigureOut">
              <a:rPr lang="en-US" smtClean="0"/>
              <a:t>7/17/2019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B8464-9A39-4D17-9EBA-8AC931709B93}" type="slidenum">
              <a:rPr lang="en-US" smtClean="0"/>
              <a:t>‹#›</a:t>
            </a:fld>
            <a:endParaRPr lang="en-US" dirty="0"/>
          </a:p>
        </p:txBody>
      </p:sp>
      <p:sp>
        <p:nvSpPr>
          <p:cNvPr id="7" name="Rounded Rectangle 6"/>
          <p:cNvSpPr/>
          <p:nvPr userDrawn="1"/>
        </p:nvSpPr>
        <p:spPr>
          <a:xfrm>
            <a:off x="1181100" y="1123950"/>
            <a:ext cx="9829800" cy="4610100"/>
          </a:xfrm>
          <a:prstGeom prst="roundRect">
            <a:avLst/>
          </a:prstGeom>
          <a:no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68000" y="5846711"/>
            <a:ext cx="1219200" cy="385010"/>
          </a:xfrm>
          <a:prstGeom prst="rect">
            <a:avLst/>
          </a:prstGeom>
        </p:spPr>
      </p:pic>
    </p:spTree>
    <p:extLst>
      <p:ext uri="{BB962C8B-B14F-4D97-AF65-F5344CB8AC3E}">
        <p14:creationId xmlns:p14="http://schemas.microsoft.com/office/powerpoint/2010/main" val="2237526151"/>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3314" y="-1945090"/>
            <a:ext cx="12418628" cy="10748180"/>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B4D35-40B5-4ACD-86EF-F562D6117CB2}" type="datetimeFigureOut">
              <a:rPr lang="en-US" smtClean="0"/>
              <a:t>7/17/2019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B8464-9A39-4D17-9EBA-8AC931709B93}" type="slidenum">
              <a:rPr lang="en-US" smtClean="0"/>
              <a:t>‹#›</a:t>
            </a:fld>
            <a:endParaRPr lang="en-US" dirty="0"/>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68000" y="5846711"/>
            <a:ext cx="1219200" cy="385010"/>
          </a:xfrm>
          <a:prstGeom prst="rect">
            <a:avLst/>
          </a:prstGeom>
        </p:spPr>
      </p:pic>
    </p:spTree>
    <p:extLst>
      <p:ext uri="{BB962C8B-B14F-4D97-AF65-F5344CB8AC3E}">
        <p14:creationId xmlns:p14="http://schemas.microsoft.com/office/powerpoint/2010/main" val="2269672280"/>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fhwa.dot.gov/real_estate/publications/your_rights/"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mailto:mwright@indot.in.gov"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mailto:mwright@indot.in.gov"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hyperlink" Target="https://www.fhwa.dot.gov/real_estate/uniform_act/acquisition/real_property.cfm"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66800"/>
            <a:ext cx="9906000" cy="2286000"/>
          </a:xfrm>
        </p:spPr>
        <p:txBody>
          <a:bodyPr/>
          <a:lstStyle/>
          <a:p>
            <a:r>
              <a:rPr lang="en-US" sz="4000" dirty="0"/>
              <a:t>U.S. 20 Road Improvement</a:t>
            </a:r>
            <a:br>
              <a:rPr lang="en-US" sz="4000" dirty="0"/>
            </a:br>
            <a:r>
              <a:rPr lang="en-US" sz="4000" dirty="0"/>
              <a:t>State Road 15 to County Road 35</a:t>
            </a:r>
            <a:r>
              <a:rPr lang="en-US" sz="2800" dirty="0"/>
              <a:t/>
            </a:r>
            <a:br>
              <a:rPr lang="en-US" sz="2800" dirty="0"/>
            </a:br>
            <a:r>
              <a:rPr lang="en-US" sz="2800" dirty="0"/>
              <a:t>DES# 1600517</a:t>
            </a:r>
            <a:endParaRPr lang="en-US" dirty="0"/>
          </a:p>
        </p:txBody>
      </p:sp>
      <p:sp>
        <p:nvSpPr>
          <p:cNvPr id="3" name="Subtitle 2"/>
          <p:cNvSpPr>
            <a:spLocks noGrp="1"/>
          </p:cNvSpPr>
          <p:nvPr>
            <p:ph type="subTitle" idx="1"/>
          </p:nvPr>
        </p:nvSpPr>
        <p:spPr>
          <a:xfrm>
            <a:off x="1143000" y="3581400"/>
            <a:ext cx="9906000" cy="1996736"/>
          </a:xfrm>
        </p:spPr>
        <p:txBody>
          <a:bodyPr/>
          <a:lstStyle/>
          <a:p>
            <a:r>
              <a:rPr lang="en-US" sz="3200" dirty="0"/>
              <a:t>Thursday, July 18, 2019</a:t>
            </a:r>
          </a:p>
          <a:p>
            <a:r>
              <a:rPr lang="en-US" sz="3200" dirty="0"/>
              <a:t>Northridge High School</a:t>
            </a:r>
            <a:br>
              <a:rPr lang="en-US" sz="3200" dirty="0"/>
            </a:br>
            <a:r>
              <a:rPr lang="en-US" sz="3200" dirty="0"/>
              <a:t>6 p.m.</a:t>
            </a:r>
          </a:p>
          <a:p>
            <a:r>
              <a:rPr lang="en-US" sz="2000" dirty="0">
                <a:effectLst>
                  <a:outerShdw sx="110000" sy="110000" algn="ctr" rotWithShape="0">
                    <a:srgbClr val="000000">
                      <a:alpha val="0"/>
                    </a:srgbClr>
                  </a:outerShdw>
                </a:effectLst>
              </a:rPr>
              <a:t>Please silence electronic devices at the start of the hearing.</a:t>
            </a:r>
          </a:p>
          <a:p>
            <a:endParaRPr lang="en-US" dirty="0"/>
          </a:p>
        </p:txBody>
      </p:sp>
    </p:spTree>
    <p:extLst>
      <p:ext uri="{BB962C8B-B14F-4D97-AF65-F5344CB8AC3E}">
        <p14:creationId xmlns:p14="http://schemas.microsoft.com/office/powerpoint/2010/main" val="1905714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
            <a:ext cx="10515600" cy="838200"/>
          </a:xfrm>
        </p:spPr>
        <p:txBody>
          <a:bodyPr anchor="ctr"/>
          <a:lstStyle/>
          <a:p>
            <a:r>
              <a:rPr lang="en-US" b="1" dirty="0"/>
              <a:t>Real Estate Acquisition Process</a:t>
            </a:r>
          </a:p>
        </p:txBody>
      </p:sp>
      <p:sp>
        <p:nvSpPr>
          <p:cNvPr id="6" name="Content Placeholder 2"/>
          <p:cNvSpPr>
            <a:spLocks noGrp="1"/>
          </p:cNvSpPr>
          <p:nvPr>
            <p:ph idx="1"/>
          </p:nvPr>
        </p:nvSpPr>
        <p:spPr bwMode="auto">
          <a:xfrm>
            <a:off x="190500" y="914400"/>
            <a:ext cx="10477500" cy="5638800"/>
          </a:xfrm>
          <a:noFill/>
          <a:ln>
            <a:miter lim="800000"/>
            <a:headEnd/>
            <a:tailEnd/>
          </a:ln>
        </p:spPr>
        <p:txBody>
          <a:bodyPr vert="horz" wrap="square" lIns="91440" tIns="45720" rIns="91440" bIns="45720" numCol="1" rtlCol="0" anchor="t" anchorCtr="0" compatLnSpc="1">
            <a:prstTxWarp prst="textNoShape">
              <a:avLst/>
            </a:prstTxWarp>
            <a:normAutofit lnSpcReduction="10000"/>
          </a:bodyPr>
          <a:lstStyle/>
          <a:p>
            <a:pPr>
              <a:buClr>
                <a:srgbClr val="002060"/>
              </a:buClr>
            </a:pPr>
            <a:r>
              <a:rPr lang="en-US" sz="3600" b="1" dirty="0"/>
              <a:t>“Uniform Act” of 1970</a:t>
            </a:r>
          </a:p>
          <a:p>
            <a:pPr lvl="1">
              <a:buClr>
                <a:srgbClr val="002060"/>
              </a:buClr>
            </a:pPr>
            <a:r>
              <a:rPr lang="en-US" sz="3200" dirty="0"/>
              <a:t>All federal, state, and local governments must comply by requiring just compensation.</a:t>
            </a:r>
          </a:p>
          <a:p>
            <a:pPr>
              <a:buClr>
                <a:srgbClr val="002060"/>
              </a:buClr>
            </a:pPr>
            <a:r>
              <a:rPr lang="en-US" sz="3600" b="1" dirty="0"/>
              <a:t>Acquisition Process</a:t>
            </a:r>
          </a:p>
          <a:p>
            <a:pPr lvl="1">
              <a:buClr>
                <a:srgbClr val="002060"/>
              </a:buClr>
            </a:pPr>
            <a:r>
              <a:rPr lang="en-US" sz="3200" dirty="0"/>
              <a:t>Appraisals</a:t>
            </a:r>
          </a:p>
          <a:p>
            <a:pPr lvl="1">
              <a:buClr>
                <a:srgbClr val="002060"/>
              </a:buClr>
            </a:pPr>
            <a:r>
              <a:rPr lang="en-US" sz="3200" dirty="0"/>
              <a:t>Review appraisals</a:t>
            </a:r>
          </a:p>
          <a:p>
            <a:pPr lvl="1">
              <a:buClr>
                <a:srgbClr val="002060"/>
              </a:buClr>
            </a:pPr>
            <a:r>
              <a:rPr lang="en-US" sz="3200" dirty="0"/>
              <a:t>Amount of compensation cannot be less </a:t>
            </a:r>
            <a:r>
              <a:rPr lang="en-US" sz="3200" dirty="0" smtClean="0"/>
              <a:t>than</a:t>
            </a:r>
            <a:br>
              <a:rPr lang="en-US" sz="3200" dirty="0" smtClean="0"/>
            </a:br>
            <a:r>
              <a:rPr lang="en-US" sz="3200" dirty="0" smtClean="0"/>
              <a:t>fair </a:t>
            </a:r>
            <a:r>
              <a:rPr lang="en-US" sz="3200" dirty="0"/>
              <a:t>market value</a:t>
            </a:r>
          </a:p>
          <a:p>
            <a:pPr lvl="1">
              <a:buClr>
                <a:srgbClr val="002060"/>
              </a:buClr>
            </a:pPr>
            <a:r>
              <a:rPr lang="en-US" sz="3200" dirty="0"/>
              <a:t>Offer will be made in writing</a:t>
            </a:r>
          </a:p>
          <a:p>
            <a:pPr lvl="1">
              <a:buClr>
                <a:srgbClr val="002060"/>
              </a:buClr>
            </a:pPr>
            <a:r>
              <a:rPr lang="en-US" sz="3200" dirty="0"/>
              <a:t>No agreement</a:t>
            </a:r>
          </a:p>
          <a:p>
            <a:pPr lvl="2">
              <a:buClr>
                <a:srgbClr val="002060"/>
              </a:buClr>
            </a:pPr>
            <a:r>
              <a:rPr lang="en-US" sz="2800" dirty="0"/>
              <a:t>Mediation</a:t>
            </a:r>
          </a:p>
          <a:p>
            <a:pPr lvl="2">
              <a:buClr>
                <a:srgbClr val="002060"/>
              </a:buClr>
            </a:pPr>
            <a:r>
              <a:rPr lang="en-US" sz="2800" dirty="0"/>
              <a:t>Condemnation</a:t>
            </a:r>
          </a:p>
        </p:txBody>
      </p:sp>
    </p:spTree>
    <p:extLst>
      <p:ext uri="{BB962C8B-B14F-4D97-AF65-F5344CB8AC3E}">
        <p14:creationId xmlns:p14="http://schemas.microsoft.com/office/powerpoint/2010/main" val="2783995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lstStyle/>
          <a:p>
            <a:r>
              <a:rPr lang="en-US" b="1" dirty="0"/>
              <a:t>Right-of-Way</a:t>
            </a:r>
          </a:p>
        </p:txBody>
      </p:sp>
      <p:sp>
        <p:nvSpPr>
          <p:cNvPr id="8" name="Content Placeholder 7"/>
          <p:cNvSpPr>
            <a:spLocks noGrp="1"/>
          </p:cNvSpPr>
          <p:nvPr>
            <p:ph idx="1"/>
          </p:nvPr>
        </p:nvSpPr>
        <p:spPr>
          <a:xfrm>
            <a:off x="152400" y="914400"/>
            <a:ext cx="11811000" cy="5638800"/>
          </a:xfrm>
        </p:spPr>
        <p:txBody>
          <a:bodyPr>
            <a:normAutofit/>
          </a:bodyPr>
          <a:lstStyle/>
          <a:p>
            <a:r>
              <a:rPr lang="en-US" sz="3600" b="1" dirty="0"/>
              <a:t>Proposed Relocations</a:t>
            </a:r>
          </a:p>
          <a:p>
            <a:pPr lvl="1"/>
            <a:r>
              <a:rPr lang="en-US" sz="3200" dirty="0"/>
              <a:t>19 Residential </a:t>
            </a:r>
          </a:p>
          <a:p>
            <a:pPr lvl="1"/>
            <a:r>
              <a:rPr lang="en-US" sz="3200" dirty="0"/>
              <a:t>  2  Business</a:t>
            </a:r>
          </a:p>
          <a:p>
            <a:pPr lvl="1"/>
            <a:r>
              <a:rPr lang="en-US" sz="3200" dirty="0"/>
              <a:t>  4  Farms</a:t>
            </a:r>
          </a:p>
          <a:p>
            <a:pPr marL="457200" lvl="1" indent="0">
              <a:buNone/>
            </a:pPr>
            <a:endParaRPr lang="en-US" sz="3200" u="sng" dirty="0"/>
          </a:p>
          <a:p>
            <a:pPr marL="457200" lvl="1" indent="0">
              <a:buNone/>
            </a:pPr>
            <a:endParaRPr lang="en-US" sz="3200" u="sng" dirty="0"/>
          </a:p>
          <a:p>
            <a:pPr marL="457200" lvl="1" indent="0">
              <a:buNone/>
            </a:pPr>
            <a:endParaRPr lang="en-US" sz="3200" u="sng" dirty="0"/>
          </a:p>
          <a:p>
            <a:pPr marL="457200" lvl="1" indent="0">
              <a:buNone/>
            </a:pPr>
            <a:endParaRPr lang="en-US" sz="3200" u="sng" dirty="0"/>
          </a:p>
          <a:p>
            <a:pPr marL="457200" lvl="1" indent="0">
              <a:buNone/>
            </a:pPr>
            <a:r>
              <a:rPr lang="en-US" u="sng" dirty="0" smtClean="0">
                <a:latin typeface="Tahoma" panose="020B0604030504040204" pitchFamily="34" charset="0"/>
                <a:ea typeface="Tahoma" panose="020B0604030504040204" pitchFamily="34" charset="0"/>
                <a:cs typeface="Tahoma" panose="020B0604030504040204" pitchFamily="34" charset="0"/>
                <a:hlinkClick r:id="rId3"/>
              </a:rPr>
              <a:t>https</a:t>
            </a:r>
            <a:r>
              <a:rPr lang="en-US" u="sng" dirty="0">
                <a:latin typeface="Tahoma" panose="020B0604030504040204" pitchFamily="34" charset="0"/>
                <a:ea typeface="Tahoma" panose="020B0604030504040204" pitchFamily="34" charset="0"/>
                <a:cs typeface="Tahoma" panose="020B0604030504040204" pitchFamily="34" charset="0"/>
                <a:hlinkClick r:id="rId3"/>
              </a:rPr>
              <a:t>://www.fhwa.dot.gov/real_estate/publications/your_rights/</a:t>
            </a:r>
            <a:endParaRPr lang="en-US" dirty="0">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US" sz="3200" u="sng" dirty="0"/>
          </a:p>
        </p:txBody>
      </p:sp>
      <p:pic>
        <p:nvPicPr>
          <p:cNvPr id="3" name="Picture 2"/>
          <p:cNvPicPr>
            <a:picLocks noChangeAspect="1"/>
          </p:cNvPicPr>
          <p:nvPr/>
        </p:nvPicPr>
        <p:blipFill>
          <a:blip r:embed="rId4"/>
          <a:stretch>
            <a:fillRect/>
          </a:stretch>
        </p:blipFill>
        <p:spPr>
          <a:xfrm>
            <a:off x="6934200" y="1371600"/>
            <a:ext cx="2689928" cy="3173070"/>
          </a:xfrm>
          <a:prstGeom prst="rect">
            <a:avLst/>
          </a:prstGeom>
        </p:spPr>
      </p:pic>
    </p:spTree>
    <p:extLst>
      <p:ext uri="{BB962C8B-B14F-4D97-AF65-F5344CB8AC3E}">
        <p14:creationId xmlns:p14="http://schemas.microsoft.com/office/powerpoint/2010/main" val="2859840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lstStyle/>
          <a:p>
            <a:r>
              <a:rPr lang="en-US" b="1" dirty="0"/>
              <a:t>Right-of-Way</a:t>
            </a:r>
          </a:p>
        </p:txBody>
      </p:sp>
      <p:sp>
        <p:nvSpPr>
          <p:cNvPr id="8" name="Content Placeholder 7"/>
          <p:cNvSpPr>
            <a:spLocks noGrp="1"/>
          </p:cNvSpPr>
          <p:nvPr>
            <p:ph idx="1"/>
          </p:nvPr>
        </p:nvSpPr>
        <p:spPr>
          <a:xfrm>
            <a:off x="152400" y="914400"/>
            <a:ext cx="11430000" cy="5257800"/>
          </a:xfrm>
        </p:spPr>
        <p:txBody>
          <a:bodyPr>
            <a:normAutofit/>
          </a:bodyPr>
          <a:lstStyle/>
          <a:p>
            <a:r>
              <a:rPr lang="en-US" sz="3600" b="1" dirty="0"/>
              <a:t>Temporary right-of-way  (4.0 acres) for drive </a:t>
            </a:r>
            <a:br>
              <a:rPr lang="en-US" sz="3600" b="1" dirty="0"/>
            </a:br>
            <a:r>
              <a:rPr lang="en-US" sz="3600" b="1" dirty="0"/>
              <a:t>construction and </a:t>
            </a:r>
            <a:r>
              <a:rPr lang="en-US" sz="3600" b="1" dirty="0" smtClean="0"/>
              <a:t>grading</a:t>
            </a:r>
            <a:endParaRPr lang="en-US" sz="3600" b="1" dirty="0"/>
          </a:p>
          <a:p>
            <a:pPr lvl="1"/>
            <a:r>
              <a:rPr lang="en-US" sz="3200" dirty="0"/>
              <a:t>One driveway on each parcel will be replaced </a:t>
            </a:r>
            <a:r>
              <a:rPr lang="en-US" sz="3200" dirty="0" smtClean="0"/>
              <a:t>in-kind</a:t>
            </a:r>
            <a:endParaRPr lang="en-US" sz="3200" dirty="0"/>
          </a:p>
          <a:p>
            <a:pPr lvl="1"/>
            <a:r>
              <a:rPr lang="en-US" sz="3200" dirty="0"/>
              <a:t>Contractor to coordinate access with </a:t>
            </a:r>
            <a:r>
              <a:rPr lang="en-US" sz="3200" dirty="0" smtClean="0"/>
              <a:t>homeowner</a:t>
            </a:r>
            <a:br>
              <a:rPr lang="en-US" sz="3200" dirty="0" smtClean="0"/>
            </a:br>
            <a:r>
              <a:rPr lang="en-US" sz="3200" dirty="0" smtClean="0"/>
              <a:t>during construction </a:t>
            </a:r>
            <a:endParaRPr lang="en-US" sz="3200" dirty="0"/>
          </a:p>
          <a:p>
            <a:pPr lvl="1"/>
            <a:r>
              <a:rPr lang="en-US" sz="3200" dirty="0"/>
              <a:t>Temporary right-of-way restored via </a:t>
            </a:r>
            <a:r>
              <a:rPr lang="en-US" sz="3200" dirty="0" smtClean="0"/>
              <a:t>seeding/sodding</a:t>
            </a:r>
            <a:endParaRPr lang="en-US" sz="3200" dirty="0"/>
          </a:p>
          <a:p>
            <a:pPr marL="457200" lvl="1" indent="0">
              <a:buNone/>
            </a:pPr>
            <a:endParaRPr lang="en-US" sz="3200" b="1" dirty="0"/>
          </a:p>
        </p:txBody>
      </p:sp>
    </p:spTree>
    <p:extLst>
      <p:ext uri="{BB962C8B-B14F-4D97-AF65-F5344CB8AC3E}">
        <p14:creationId xmlns:p14="http://schemas.microsoft.com/office/powerpoint/2010/main" val="2591660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
            <a:ext cx="10515600" cy="838200"/>
          </a:xfrm>
        </p:spPr>
        <p:txBody>
          <a:bodyPr anchor="ctr"/>
          <a:lstStyle/>
          <a:p>
            <a:r>
              <a:rPr lang="en-US" b="1" dirty="0"/>
              <a:t>Wetlands</a:t>
            </a:r>
          </a:p>
        </p:txBody>
      </p:sp>
      <p:sp>
        <p:nvSpPr>
          <p:cNvPr id="6" name="Content Placeholder 2"/>
          <p:cNvSpPr>
            <a:spLocks noGrp="1"/>
          </p:cNvSpPr>
          <p:nvPr>
            <p:ph idx="1"/>
          </p:nvPr>
        </p:nvSpPr>
        <p:spPr bwMode="auto">
          <a:xfrm>
            <a:off x="190500" y="914400"/>
            <a:ext cx="10934700" cy="5638800"/>
          </a:xfrm>
          <a:noFill/>
          <a:ln>
            <a:miter lim="800000"/>
            <a:headEnd/>
            <a:tailEnd/>
          </a:ln>
        </p:spPr>
        <p:txBody>
          <a:bodyPr vert="horz" wrap="square" lIns="91440" tIns="45720" rIns="91440" bIns="45720" numCol="1" rtlCol="0" anchor="t" anchorCtr="0" compatLnSpc="1">
            <a:prstTxWarp prst="textNoShape">
              <a:avLst/>
            </a:prstTxWarp>
            <a:normAutofit/>
          </a:bodyPr>
          <a:lstStyle/>
          <a:p>
            <a:pPr>
              <a:buClr>
                <a:srgbClr val="002060"/>
              </a:buClr>
            </a:pPr>
            <a:r>
              <a:rPr lang="en-US" sz="3600" b="1" dirty="0"/>
              <a:t>Isolated wetlands located throughout project corridor</a:t>
            </a:r>
          </a:p>
          <a:p>
            <a:pPr>
              <a:buClr>
                <a:srgbClr val="002060"/>
              </a:buClr>
            </a:pPr>
            <a:r>
              <a:rPr lang="en-US" sz="3600" b="1" dirty="0"/>
              <a:t>5.1 acres impacted</a:t>
            </a:r>
          </a:p>
          <a:p>
            <a:pPr>
              <a:buClr>
                <a:srgbClr val="002060"/>
              </a:buClr>
            </a:pPr>
            <a:r>
              <a:rPr lang="en-US" sz="3600" b="1" dirty="0"/>
              <a:t>Specific Mitigation is unknown at this time</a:t>
            </a:r>
          </a:p>
          <a:p>
            <a:pPr lvl="1">
              <a:buClr>
                <a:srgbClr val="002060"/>
              </a:buClr>
            </a:pPr>
            <a:r>
              <a:rPr lang="en-US" sz="3200" dirty="0"/>
              <a:t>Determined by </a:t>
            </a:r>
            <a:r>
              <a:rPr lang="en-US" sz="3200" dirty="0" smtClean="0"/>
              <a:t>U.S. </a:t>
            </a:r>
            <a:r>
              <a:rPr lang="en-US" sz="3200" dirty="0"/>
              <a:t>Army </a:t>
            </a:r>
            <a:r>
              <a:rPr lang="en-US" sz="3200" dirty="0" smtClean="0"/>
              <a:t>Corp of Engineers and</a:t>
            </a:r>
            <a:br>
              <a:rPr lang="en-US" sz="3200" dirty="0" smtClean="0"/>
            </a:br>
            <a:r>
              <a:rPr lang="en-US" sz="3200" dirty="0" smtClean="0"/>
              <a:t>Indiana </a:t>
            </a:r>
            <a:r>
              <a:rPr lang="en-US" sz="3200" dirty="0"/>
              <a:t>Department of Environmental Management (IDEM)</a:t>
            </a:r>
          </a:p>
        </p:txBody>
      </p:sp>
      <p:pic>
        <p:nvPicPr>
          <p:cNvPr id="3" name="Picture 2"/>
          <p:cNvPicPr>
            <a:picLocks noChangeAspect="1"/>
          </p:cNvPicPr>
          <p:nvPr/>
        </p:nvPicPr>
        <p:blipFill>
          <a:blip r:embed="rId3"/>
          <a:stretch>
            <a:fillRect/>
          </a:stretch>
        </p:blipFill>
        <p:spPr>
          <a:xfrm>
            <a:off x="3733800" y="3860592"/>
            <a:ext cx="3463498" cy="2692608"/>
          </a:xfrm>
          <a:prstGeom prst="rect">
            <a:avLst/>
          </a:prstGeom>
        </p:spPr>
      </p:pic>
    </p:spTree>
    <p:extLst>
      <p:ext uri="{BB962C8B-B14F-4D97-AF65-F5344CB8AC3E}">
        <p14:creationId xmlns:p14="http://schemas.microsoft.com/office/powerpoint/2010/main" val="3297990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lstStyle/>
          <a:p>
            <a:r>
              <a:rPr lang="en-US" b="1" dirty="0"/>
              <a:t>Environmental Impacts</a:t>
            </a:r>
          </a:p>
        </p:txBody>
      </p:sp>
      <p:sp>
        <p:nvSpPr>
          <p:cNvPr id="8" name="Content Placeholder 7"/>
          <p:cNvSpPr>
            <a:spLocks noGrp="1"/>
          </p:cNvSpPr>
          <p:nvPr>
            <p:ph idx="1"/>
          </p:nvPr>
        </p:nvSpPr>
        <p:spPr>
          <a:xfrm>
            <a:off x="152400" y="914400"/>
            <a:ext cx="10515600" cy="5257800"/>
          </a:xfrm>
        </p:spPr>
        <p:txBody>
          <a:bodyPr>
            <a:normAutofit/>
          </a:bodyPr>
          <a:lstStyle/>
          <a:p>
            <a:r>
              <a:rPr lang="en-US" sz="3600" b="1" dirty="0"/>
              <a:t>Indiana Bat and Northern Long-Eared Bat</a:t>
            </a:r>
          </a:p>
          <a:p>
            <a:pPr lvl="1"/>
            <a:r>
              <a:rPr lang="en-US" sz="3200" b="1" dirty="0"/>
              <a:t>Tree clearing activities</a:t>
            </a:r>
          </a:p>
          <a:p>
            <a:pPr lvl="1"/>
            <a:r>
              <a:rPr lang="en-US" sz="3200" b="1" dirty="0"/>
              <a:t>Mitigated via The Conservation Fund (TCF)</a:t>
            </a:r>
          </a:p>
          <a:p>
            <a:pPr lvl="2"/>
            <a:r>
              <a:rPr lang="en-US" sz="2800" dirty="0"/>
              <a:t>Range-wide In-Lieu Fee Program	</a:t>
            </a:r>
          </a:p>
          <a:p>
            <a:pPr lvl="2"/>
            <a:r>
              <a:rPr lang="en-US" sz="2800" dirty="0"/>
              <a:t>The amount determined by the Habitat Block Method</a:t>
            </a:r>
          </a:p>
          <a:p>
            <a:pPr lvl="3"/>
            <a:r>
              <a:rPr lang="en-US" sz="2400" dirty="0"/>
              <a:t>Calculated by a compensatory price per acre</a:t>
            </a:r>
          </a:p>
          <a:p>
            <a:pPr marL="457200" lvl="1" indent="0">
              <a:buNone/>
            </a:pPr>
            <a:endParaRPr lang="en-US" sz="3600" dirty="0"/>
          </a:p>
        </p:txBody>
      </p:sp>
    </p:spTree>
    <p:extLst>
      <p:ext uri="{BB962C8B-B14F-4D97-AF65-F5344CB8AC3E}">
        <p14:creationId xmlns:p14="http://schemas.microsoft.com/office/powerpoint/2010/main" val="2266664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
            <a:ext cx="10515600" cy="838200"/>
          </a:xfrm>
        </p:spPr>
        <p:txBody>
          <a:bodyPr anchor="ctr"/>
          <a:lstStyle/>
          <a:p>
            <a:r>
              <a:rPr lang="en-US" b="1" dirty="0"/>
              <a:t>Forest</a:t>
            </a:r>
          </a:p>
        </p:txBody>
      </p:sp>
      <p:sp>
        <p:nvSpPr>
          <p:cNvPr id="6" name="Content Placeholder 2"/>
          <p:cNvSpPr>
            <a:spLocks noGrp="1"/>
          </p:cNvSpPr>
          <p:nvPr>
            <p:ph idx="1"/>
          </p:nvPr>
        </p:nvSpPr>
        <p:spPr bwMode="auto">
          <a:xfrm>
            <a:off x="190500" y="914400"/>
            <a:ext cx="10934700" cy="5638800"/>
          </a:xfrm>
          <a:noFill/>
          <a:ln>
            <a:miter lim="800000"/>
            <a:headEnd/>
            <a:tailEnd/>
          </a:ln>
        </p:spPr>
        <p:txBody>
          <a:bodyPr vert="horz" wrap="square" lIns="91440" tIns="45720" rIns="91440" bIns="45720" numCol="1" rtlCol="0" anchor="t" anchorCtr="0" compatLnSpc="1">
            <a:prstTxWarp prst="textNoShape">
              <a:avLst/>
            </a:prstTxWarp>
            <a:normAutofit/>
          </a:bodyPr>
          <a:lstStyle/>
          <a:p>
            <a:pPr>
              <a:buClr>
                <a:srgbClr val="002060"/>
              </a:buClr>
            </a:pPr>
            <a:r>
              <a:rPr lang="en-US" sz="3600" b="1" dirty="0"/>
              <a:t>5.5 acres of tree clearing impacted</a:t>
            </a:r>
          </a:p>
          <a:p>
            <a:pPr>
              <a:buClr>
                <a:srgbClr val="002060"/>
              </a:buClr>
            </a:pPr>
            <a:r>
              <a:rPr lang="en-US" sz="3600" b="1" dirty="0"/>
              <a:t>Mitigation coordination </a:t>
            </a:r>
            <a:r>
              <a:rPr lang="en-US" sz="3600" b="1" dirty="0" smtClean="0"/>
              <a:t>with</a:t>
            </a:r>
            <a:br>
              <a:rPr lang="en-US" sz="3600" b="1" dirty="0" smtClean="0"/>
            </a:br>
            <a:r>
              <a:rPr lang="en-US" sz="3600" b="1" dirty="0" smtClean="0"/>
              <a:t>U.S</a:t>
            </a:r>
            <a:r>
              <a:rPr lang="en-US" sz="3600" b="1" dirty="0"/>
              <a:t>. Fish and Wildlife Service (USFWS)</a:t>
            </a:r>
          </a:p>
          <a:p>
            <a:pPr lvl="1">
              <a:buClr>
                <a:srgbClr val="002060"/>
              </a:buClr>
            </a:pPr>
            <a:r>
              <a:rPr lang="en-US" sz="3200" dirty="0"/>
              <a:t>Requested for the loss of trees for </a:t>
            </a:r>
            <a:r>
              <a:rPr lang="en-US" sz="3200" dirty="0" smtClean="0"/>
              <a:t>migratory birds </a:t>
            </a:r>
            <a:r>
              <a:rPr lang="en-US" sz="3200" dirty="0"/>
              <a:t>and other </a:t>
            </a:r>
            <a:r>
              <a:rPr lang="en-US" sz="3200" dirty="0" smtClean="0"/>
              <a:t>wildlife, </a:t>
            </a:r>
            <a:r>
              <a:rPr lang="en-US" sz="3200" dirty="0"/>
              <a:t>including bats</a:t>
            </a:r>
          </a:p>
          <a:p>
            <a:pPr>
              <a:buClr>
                <a:srgbClr val="002060"/>
              </a:buClr>
            </a:pPr>
            <a:r>
              <a:rPr lang="en-US" sz="3600" b="1" dirty="0"/>
              <a:t>Tree clearing accomplished under a</a:t>
            </a:r>
            <a:br>
              <a:rPr lang="en-US" sz="3600" b="1" dirty="0"/>
            </a:br>
            <a:r>
              <a:rPr lang="en-US" sz="3600" b="1" dirty="0"/>
              <a:t>separate contract and performed</a:t>
            </a:r>
            <a:br>
              <a:rPr lang="en-US" sz="3600" b="1" dirty="0"/>
            </a:br>
            <a:r>
              <a:rPr lang="en-US" sz="3600" b="1" dirty="0" smtClean="0"/>
              <a:t>approximately one </a:t>
            </a:r>
            <a:r>
              <a:rPr lang="en-US" sz="3600" b="1" dirty="0"/>
              <a:t>year prior to the</a:t>
            </a:r>
            <a:br>
              <a:rPr lang="en-US" sz="3600" b="1" dirty="0"/>
            </a:br>
            <a:r>
              <a:rPr lang="en-US" sz="3600" b="1" dirty="0"/>
              <a:t>roadway construction project.</a:t>
            </a:r>
          </a:p>
          <a:p>
            <a:pPr>
              <a:buClr>
                <a:srgbClr val="002060"/>
              </a:buClr>
            </a:pPr>
            <a:endParaRPr lang="en-US" sz="36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3810000"/>
            <a:ext cx="3048000" cy="2286000"/>
          </a:xfrm>
          <a:prstGeom prst="rect">
            <a:avLst/>
          </a:prstGeom>
        </p:spPr>
      </p:pic>
    </p:spTree>
    <p:extLst>
      <p:ext uri="{BB962C8B-B14F-4D97-AF65-F5344CB8AC3E}">
        <p14:creationId xmlns:p14="http://schemas.microsoft.com/office/powerpoint/2010/main" val="170556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b="1" dirty="0"/>
              <a:t>Project Location</a:t>
            </a:r>
          </a:p>
        </p:txBody>
      </p:sp>
      <p:sp>
        <p:nvSpPr>
          <p:cNvPr id="3" name="Content Placeholder 2"/>
          <p:cNvSpPr>
            <a:spLocks noGrp="1"/>
          </p:cNvSpPr>
          <p:nvPr>
            <p:ph idx="1"/>
          </p:nvPr>
        </p:nvSpPr>
        <p:spPr>
          <a:xfrm>
            <a:off x="152400" y="914400"/>
            <a:ext cx="10515600" cy="5257800"/>
          </a:xfrm>
        </p:spPr>
        <p:txBody>
          <a:bodyPr>
            <a:normAutofit/>
          </a:bodyPr>
          <a:lstStyle/>
          <a:p>
            <a:pPr>
              <a:spcBef>
                <a:spcPts val="672"/>
              </a:spcBef>
            </a:pPr>
            <a:r>
              <a:rPr lang="en-US" sz="3600" b="1" dirty="0" smtClean="0"/>
              <a:t>U.S. </a:t>
            </a:r>
            <a:r>
              <a:rPr lang="en-US" sz="3600" b="1" dirty="0"/>
              <a:t>20 from </a:t>
            </a:r>
            <a:r>
              <a:rPr lang="en-US" sz="3600" b="1" dirty="0" smtClean="0"/>
              <a:t>State Road </a:t>
            </a:r>
            <a:r>
              <a:rPr lang="en-US" sz="3600" b="1" dirty="0"/>
              <a:t>15 to East of </a:t>
            </a:r>
            <a:r>
              <a:rPr lang="en-US" sz="3600" b="1" dirty="0" smtClean="0"/>
              <a:t>County Road </a:t>
            </a:r>
            <a:r>
              <a:rPr lang="en-US" sz="3600" b="1" dirty="0"/>
              <a:t>35</a:t>
            </a:r>
          </a:p>
          <a:p>
            <a:pPr lvl="1">
              <a:spcBef>
                <a:spcPts val="672"/>
              </a:spcBef>
            </a:pPr>
            <a:r>
              <a:rPr lang="en-US" sz="3200" dirty="0"/>
              <a:t>4.29 miles</a:t>
            </a:r>
          </a:p>
          <a:p>
            <a:pPr lvl="1">
              <a:spcBef>
                <a:spcPts val="672"/>
              </a:spcBef>
            </a:pPr>
            <a:r>
              <a:rPr lang="en-US" sz="3200" dirty="0"/>
              <a:t>Originally constructed in 1925</a:t>
            </a:r>
          </a:p>
          <a:p>
            <a:pPr lvl="1">
              <a:spcBef>
                <a:spcPts val="672"/>
              </a:spcBef>
            </a:pPr>
            <a:endParaRPr lang="en-US" sz="3200" dirty="0"/>
          </a:p>
        </p:txBody>
      </p:sp>
      <p:pic>
        <p:nvPicPr>
          <p:cNvPr id="4" name="Picture 3">
            <a:extLst>
              <a:ext uri="{FF2B5EF4-FFF2-40B4-BE49-F238E27FC236}">
                <a16:creationId xmlns="" xmlns:a16="http://schemas.microsoft.com/office/drawing/2014/main" id="{4A515A24-A109-4E38-AE4C-3BD299E415E8}"/>
              </a:ext>
            </a:extLst>
          </p:cNvPr>
          <p:cNvPicPr>
            <a:picLocks noChangeAspect="1"/>
          </p:cNvPicPr>
          <p:nvPr/>
        </p:nvPicPr>
        <p:blipFill>
          <a:blip r:embed="rId3"/>
          <a:stretch>
            <a:fillRect/>
          </a:stretch>
        </p:blipFill>
        <p:spPr>
          <a:xfrm>
            <a:off x="457200" y="2708660"/>
            <a:ext cx="10058400" cy="3387339"/>
          </a:xfrm>
          <a:prstGeom prst="rect">
            <a:avLst/>
          </a:prstGeom>
        </p:spPr>
      </p:pic>
    </p:spTree>
    <p:extLst>
      <p:ext uri="{BB962C8B-B14F-4D97-AF65-F5344CB8AC3E}">
        <p14:creationId xmlns:p14="http://schemas.microsoft.com/office/powerpoint/2010/main" val="3214759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b="1" dirty="0"/>
              <a:t>Purpose &amp; Need</a:t>
            </a:r>
          </a:p>
        </p:txBody>
      </p:sp>
      <p:sp>
        <p:nvSpPr>
          <p:cNvPr id="3" name="Content Placeholder 2"/>
          <p:cNvSpPr>
            <a:spLocks noGrp="1"/>
          </p:cNvSpPr>
          <p:nvPr>
            <p:ph idx="1"/>
          </p:nvPr>
        </p:nvSpPr>
        <p:spPr>
          <a:xfrm>
            <a:off x="152400" y="914400"/>
            <a:ext cx="11353800" cy="5257800"/>
          </a:xfrm>
        </p:spPr>
        <p:txBody>
          <a:bodyPr>
            <a:normAutofit fontScale="92500" lnSpcReduction="20000"/>
          </a:bodyPr>
          <a:lstStyle/>
          <a:p>
            <a:pPr>
              <a:spcBef>
                <a:spcPts val="672"/>
              </a:spcBef>
            </a:pPr>
            <a:r>
              <a:rPr lang="en-US" sz="3600" b="1" dirty="0"/>
              <a:t>Need</a:t>
            </a:r>
          </a:p>
          <a:p>
            <a:pPr lvl="1">
              <a:lnSpc>
                <a:spcPct val="100000"/>
              </a:lnSpc>
              <a:spcBef>
                <a:spcPts val="672"/>
              </a:spcBef>
            </a:pPr>
            <a:r>
              <a:rPr lang="en-US" sz="3200" dirty="0"/>
              <a:t>High accident rate</a:t>
            </a:r>
          </a:p>
          <a:p>
            <a:pPr lvl="1">
              <a:spcBef>
                <a:spcPts val="672"/>
              </a:spcBef>
            </a:pPr>
            <a:r>
              <a:rPr lang="en-US" sz="3200" dirty="0"/>
              <a:t>Traffic congestion</a:t>
            </a:r>
          </a:p>
          <a:p>
            <a:pPr lvl="1">
              <a:spcBef>
                <a:spcPts val="672"/>
              </a:spcBef>
            </a:pPr>
            <a:r>
              <a:rPr lang="en-US" sz="3200" dirty="0"/>
              <a:t>Visibility </a:t>
            </a:r>
            <a:r>
              <a:rPr lang="en-US" sz="3200" dirty="0" smtClean="0"/>
              <a:t>constraints</a:t>
            </a:r>
          </a:p>
          <a:p>
            <a:pPr lvl="1">
              <a:lnSpc>
                <a:spcPct val="110000"/>
              </a:lnSpc>
              <a:spcBef>
                <a:spcPts val="672"/>
              </a:spcBef>
            </a:pPr>
            <a:r>
              <a:rPr lang="en-US" sz="3200" dirty="0" smtClean="0"/>
              <a:t>Inadequate separation between vehicular and</a:t>
            </a:r>
            <a:br>
              <a:rPr lang="en-US" sz="3200" dirty="0" smtClean="0"/>
            </a:br>
            <a:r>
              <a:rPr lang="en-US" sz="3200" dirty="0" smtClean="0"/>
              <a:t>non-motorized traffic</a:t>
            </a:r>
            <a:endParaRPr lang="en-US" sz="3200" dirty="0"/>
          </a:p>
          <a:p>
            <a:pPr>
              <a:spcBef>
                <a:spcPts val="672"/>
              </a:spcBef>
            </a:pPr>
            <a:r>
              <a:rPr lang="en-US" sz="3600" b="1" dirty="0"/>
              <a:t>Purpose</a:t>
            </a:r>
          </a:p>
          <a:p>
            <a:pPr lvl="1">
              <a:lnSpc>
                <a:spcPct val="100000"/>
              </a:lnSpc>
              <a:spcBef>
                <a:spcPts val="672"/>
              </a:spcBef>
            </a:pPr>
            <a:r>
              <a:rPr lang="en-US" sz="3200" dirty="0" smtClean="0"/>
              <a:t>Improve safety</a:t>
            </a:r>
          </a:p>
          <a:p>
            <a:pPr lvl="1">
              <a:lnSpc>
                <a:spcPct val="100000"/>
              </a:lnSpc>
              <a:spcBef>
                <a:spcPts val="672"/>
              </a:spcBef>
            </a:pPr>
            <a:r>
              <a:rPr lang="en-US" sz="3200" dirty="0" smtClean="0"/>
              <a:t>Reduce congestion</a:t>
            </a:r>
          </a:p>
          <a:p>
            <a:pPr lvl="1">
              <a:lnSpc>
                <a:spcPct val="100000"/>
              </a:lnSpc>
              <a:spcBef>
                <a:spcPts val="672"/>
              </a:spcBef>
            </a:pPr>
            <a:r>
              <a:rPr lang="en-US" sz="3200" dirty="0" smtClean="0"/>
              <a:t>Enhance sight distance</a:t>
            </a:r>
          </a:p>
          <a:p>
            <a:pPr lvl="1">
              <a:lnSpc>
                <a:spcPct val="100000"/>
              </a:lnSpc>
              <a:spcBef>
                <a:spcPts val="672"/>
              </a:spcBef>
            </a:pPr>
            <a:r>
              <a:rPr lang="en-US" sz="3200" dirty="0" smtClean="0"/>
              <a:t>Upgrade the driving surface</a:t>
            </a:r>
            <a:endParaRPr lang="en-US" sz="2800" dirty="0"/>
          </a:p>
          <a:p>
            <a:pPr lvl="1">
              <a:lnSpc>
                <a:spcPct val="100000"/>
              </a:lnSpc>
              <a:spcBef>
                <a:spcPts val="672"/>
              </a:spcBef>
            </a:pPr>
            <a:r>
              <a:rPr lang="en-US" sz="3200" dirty="0"/>
              <a:t>Provide uniform separation for the non-vehicular transports </a:t>
            </a:r>
          </a:p>
          <a:p>
            <a:pPr marL="457200" lvl="1" indent="0">
              <a:spcBef>
                <a:spcPts val="672"/>
              </a:spcBef>
              <a:buNone/>
            </a:pPr>
            <a:endParaRPr lang="en-US" sz="3200" dirty="0"/>
          </a:p>
          <a:p>
            <a:pPr lvl="1">
              <a:spcBef>
                <a:spcPts val="672"/>
              </a:spcBef>
            </a:pPr>
            <a:endParaRPr lang="en-US" sz="3200" dirty="0"/>
          </a:p>
        </p:txBody>
      </p:sp>
    </p:spTree>
    <p:extLst>
      <p:ext uri="{BB962C8B-B14F-4D97-AF65-F5344CB8AC3E}">
        <p14:creationId xmlns:p14="http://schemas.microsoft.com/office/powerpoint/2010/main" val="32887643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lstStyle/>
          <a:p>
            <a:r>
              <a:rPr lang="en-US" b="1" dirty="0"/>
              <a:t>Within the Project Limits</a:t>
            </a:r>
          </a:p>
        </p:txBody>
      </p:sp>
      <p:sp>
        <p:nvSpPr>
          <p:cNvPr id="8" name="Content Placeholder 7"/>
          <p:cNvSpPr>
            <a:spLocks noGrp="1"/>
          </p:cNvSpPr>
          <p:nvPr>
            <p:ph idx="1"/>
          </p:nvPr>
        </p:nvSpPr>
        <p:spPr>
          <a:xfrm>
            <a:off x="152400" y="914400"/>
            <a:ext cx="11887200" cy="5562600"/>
          </a:xfrm>
        </p:spPr>
        <p:txBody>
          <a:bodyPr>
            <a:normAutofit/>
          </a:bodyPr>
          <a:lstStyle/>
          <a:p>
            <a:r>
              <a:rPr lang="en-US" sz="3600" b="1" dirty="0"/>
              <a:t>Miami Snowmobile Trail</a:t>
            </a:r>
          </a:p>
          <a:p>
            <a:pPr lvl="1"/>
            <a:r>
              <a:rPr lang="en-US" sz="3200" dirty="0"/>
              <a:t>Public easement on private land </a:t>
            </a:r>
          </a:p>
          <a:p>
            <a:pPr lvl="1"/>
            <a:r>
              <a:rPr lang="en-US" sz="3200" dirty="0"/>
              <a:t>Note that during construction activities a suitable</a:t>
            </a:r>
            <a:br>
              <a:rPr lang="en-US" sz="3200" dirty="0"/>
            </a:br>
            <a:r>
              <a:rPr lang="en-US" sz="3200" dirty="0"/>
              <a:t>path for use will be provided.</a:t>
            </a:r>
          </a:p>
          <a:p>
            <a:endParaRPr lang="en-US" sz="3600" b="1" dirty="0"/>
          </a:p>
          <a:p>
            <a:endParaRPr lang="en-US" sz="3200" b="1" dirty="0"/>
          </a:p>
        </p:txBody>
      </p:sp>
    </p:spTree>
    <p:extLst>
      <p:ext uri="{BB962C8B-B14F-4D97-AF65-F5344CB8AC3E}">
        <p14:creationId xmlns:p14="http://schemas.microsoft.com/office/powerpoint/2010/main" val="2709719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2CBB05E7-E4CE-46BA-B275-88B72730B54F}"/>
              </a:ext>
            </a:extLst>
          </p:cNvPr>
          <p:cNvPicPr>
            <a:picLocks noChangeAspect="1"/>
          </p:cNvPicPr>
          <p:nvPr/>
        </p:nvPicPr>
        <p:blipFill>
          <a:blip r:embed="rId3"/>
          <a:stretch>
            <a:fillRect/>
          </a:stretch>
        </p:blipFill>
        <p:spPr>
          <a:xfrm>
            <a:off x="806704" y="3805681"/>
            <a:ext cx="9099296" cy="2899919"/>
          </a:xfrm>
          <a:prstGeom prst="rect">
            <a:avLst/>
          </a:prstGeom>
        </p:spPr>
      </p:pic>
      <p:sp>
        <p:nvSpPr>
          <p:cNvPr id="7" name="Title 6"/>
          <p:cNvSpPr>
            <a:spLocks noGrp="1"/>
          </p:cNvSpPr>
          <p:nvPr>
            <p:ph type="title"/>
          </p:nvPr>
        </p:nvSpPr>
        <p:spPr/>
        <p:txBody>
          <a:bodyPr anchor="ctr"/>
          <a:lstStyle/>
          <a:p>
            <a:r>
              <a:rPr lang="en-US" b="1" dirty="0"/>
              <a:t>Preferred Alternative</a:t>
            </a:r>
          </a:p>
        </p:txBody>
      </p:sp>
      <p:sp>
        <p:nvSpPr>
          <p:cNvPr id="8" name="Content Placeholder 7"/>
          <p:cNvSpPr>
            <a:spLocks noGrp="1"/>
          </p:cNvSpPr>
          <p:nvPr>
            <p:ph idx="1"/>
          </p:nvPr>
        </p:nvSpPr>
        <p:spPr/>
        <p:txBody>
          <a:bodyPr>
            <a:normAutofit/>
          </a:bodyPr>
          <a:lstStyle/>
          <a:p>
            <a:r>
              <a:rPr lang="en-US" sz="3600" b="1" dirty="0"/>
              <a:t>5-lanes with Two-Way Left Turn Lane (TWLTL) </a:t>
            </a:r>
          </a:p>
          <a:p>
            <a:pPr lvl="1"/>
            <a:r>
              <a:rPr lang="en-US" sz="3200" dirty="0"/>
              <a:t>Widening primarily to the south of the existing alignment</a:t>
            </a:r>
          </a:p>
          <a:p>
            <a:r>
              <a:rPr lang="en-US" sz="3600" b="1" dirty="0"/>
              <a:t>Includes 10-foot paved shoulders to </a:t>
            </a:r>
            <a:r>
              <a:rPr lang="en-US" sz="3600" b="1" dirty="0" smtClean="0"/>
              <a:t>accommodate</a:t>
            </a:r>
            <a:br>
              <a:rPr lang="en-US" sz="3600" b="1" dirty="0" smtClean="0"/>
            </a:br>
            <a:r>
              <a:rPr lang="en-US" sz="3600" b="1" dirty="0" smtClean="0"/>
              <a:t>non-motorized </a:t>
            </a:r>
            <a:r>
              <a:rPr lang="en-US" sz="3600" b="1" dirty="0"/>
              <a:t>traffic</a:t>
            </a:r>
          </a:p>
          <a:p>
            <a:pPr lvl="1"/>
            <a:r>
              <a:rPr lang="en-US" sz="3200" dirty="0"/>
              <a:t>Rumble strips – to be determined</a:t>
            </a:r>
          </a:p>
          <a:p>
            <a:pPr lvl="1"/>
            <a:r>
              <a:rPr lang="en-US" sz="3200" dirty="0"/>
              <a:t>Pavement type – to be determined</a:t>
            </a:r>
          </a:p>
          <a:p>
            <a:pPr marL="914400" lvl="2" indent="0">
              <a:buNone/>
            </a:pPr>
            <a:endParaRPr lang="en-US" sz="2800" b="1" dirty="0"/>
          </a:p>
          <a:p>
            <a:endParaRPr lang="en-US" sz="3600" b="1" dirty="0"/>
          </a:p>
          <a:p>
            <a:endParaRPr lang="en-US" sz="3600" b="1" dirty="0"/>
          </a:p>
        </p:txBody>
      </p:sp>
    </p:spTree>
    <p:extLst>
      <p:ext uri="{BB962C8B-B14F-4D97-AF65-F5344CB8AC3E}">
        <p14:creationId xmlns:p14="http://schemas.microsoft.com/office/powerpoint/2010/main" val="3336844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xfrm>
            <a:off x="152400" y="0"/>
            <a:ext cx="10058400" cy="838200"/>
          </a:xfrm>
          <a:noFill/>
          <a:ln>
            <a:miter lim="800000"/>
            <a:headEnd/>
            <a:tailEnd/>
          </a:ln>
        </p:spPr>
        <p:txBody>
          <a:bodyPr vert="horz" wrap="square" lIns="91440" tIns="45720" rIns="91440" bIns="45720" numCol="1" anchor="ctr" anchorCtr="0" compatLnSpc="1">
            <a:prstTxWarp prst="textNoShape">
              <a:avLst/>
            </a:prstTxWarp>
          </a:bodyPr>
          <a:lstStyle/>
          <a:p>
            <a:r>
              <a:rPr lang="en-US" b="1" dirty="0"/>
              <a:t>Agenda</a:t>
            </a:r>
            <a:endParaRPr lang="en-US" sz="4000" b="1" dirty="0">
              <a:solidFill>
                <a:schemeClr val="bg1"/>
              </a:solidFill>
            </a:endParaRPr>
          </a:p>
        </p:txBody>
      </p:sp>
      <p:sp>
        <p:nvSpPr>
          <p:cNvPr id="3075" name="Content Placeholder 2"/>
          <p:cNvSpPr>
            <a:spLocks noGrp="1"/>
          </p:cNvSpPr>
          <p:nvPr>
            <p:ph idx="1"/>
          </p:nvPr>
        </p:nvSpPr>
        <p:spPr bwMode="auto">
          <a:xfrm>
            <a:off x="152400" y="914401"/>
            <a:ext cx="10515600" cy="5486399"/>
          </a:xfrm>
          <a:noFill/>
          <a:ln>
            <a:miter lim="800000"/>
            <a:headEnd/>
            <a:tailEnd/>
          </a:ln>
        </p:spPr>
        <p:txBody>
          <a:bodyPr vert="horz" wrap="square" lIns="91440" tIns="45720" rIns="91440" bIns="45720" numCol="1" rtlCol="0" anchor="t" anchorCtr="0" compatLnSpc="1">
            <a:prstTxWarp prst="textNoShape">
              <a:avLst/>
            </a:prstTxWarp>
            <a:normAutofit/>
          </a:bodyPr>
          <a:lstStyle/>
          <a:p>
            <a:pPr>
              <a:buClr>
                <a:srgbClr val="002060"/>
              </a:buClr>
            </a:pPr>
            <a:r>
              <a:rPr lang="en-US" sz="3600" b="1" dirty="0"/>
              <a:t>Welcome &amp; Introductions</a:t>
            </a:r>
          </a:p>
          <a:p>
            <a:pPr>
              <a:buClr>
                <a:srgbClr val="002060"/>
              </a:buClr>
            </a:pPr>
            <a:r>
              <a:rPr lang="en-US" sz="3600" b="1" dirty="0"/>
              <a:t>Formal Public Hearing 	</a:t>
            </a:r>
          </a:p>
          <a:p>
            <a:pPr lvl="1">
              <a:buClr>
                <a:srgbClr val="002060"/>
              </a:buClr>
            </a:pPr>
            <a:r>
              <a:rPr lang="en-US" sz="3200" dirty="0"/>
              <a:t>Presentations</a:t>
            </a:r>
          </a:p>
          <a:p>
            <a:pPr lvl="1">
              <a:buClr>
                <a:srgbClr val="002060"/>
              </a:buClr>
            </a:pPr>
            <a:r>
              <a:rPr lang="en-US" sz="3200" dirty="0"/>
              <a:t>Public Statements for the Record</a:t>
            </a:r>
          </a:p>
          <a:p>
            <a:pPr lvl="1">
              <a:buClr>
                <a:srgbClr val="002060"/>
              </a:buClr>
            </a:pPr>
            <a:r>
              <a:rPr lang="en-US" sz="3200" dirty="0"/>
              <a:t>Adjourn Formal Hearing</a:t>
            </a:r>
          </a:p>
          <a:p>
            <a:pPr marL="457200" lvl="1" indent="0">
              <a:buClr>
                <a:srgbClr val="002060"/>
              </a:buClr>
              <a:buNone/>
            </a:pPr>
            <a:endParaRPr lang="en-US" dirty="0"/>
          </a:p>
          <a:p>
            <a:pPr marL="0" indent="0" algn="ctr">
              <a:spcBef>
                <a:spcPts val="600"/>
              </a:spcBef>
              <a:buClr>
                <a:srgbClr val="002060"/>
              </a:buClr>
              <a:buNone/>
            </a:pPr>
            <a:r>
              <a:rPr lang="en-US" dirty="0"/>
              <a:t>              </a:t>
            </a:r>
            <a:r>
              <a:rPr lang="en-US" b="1" dirty="0"/>
              <a:t>Invited to the display area for Q &amp; A with the project team</a:t>
            </a:r>
          </a:p>
        </p:txBody>
      </p:sp>
      <p:pic>
        <p:nvPicPr>
          <p:cNvPr id="1032" name="Picture 8" descr="C:\Users\MWright\AppData\Local\Microsoft\Windows\Temporary Internet Files\Content.IE5\PACXFBFT\MC900240365[1].wmf"/>
          <p:cNvPicPr>
            <a:picLocks noChangeAspect="1" noChangeArrowheads="1"/>
          </p:cNvPicPr>
          <p:nvPr/>
        </p:nvPicPr>
        <p:blipFill>
          <a:blip r:embed="rId3" cstate="print"/>
          <a:srcRect/>
          <a:stretch>
            <a:fillRect/>
          </a:stretch>
        </p:blipFill>
        <p:spPr bwMode="auto">
          <a:xfrm>
            <a:off x="4572000" y="4637965"/>
            <a:ext cx="2971800" cy="1762835"/>
          </a:xfrm>
          <a:prstGeom prst="rect">
            <a:avLst/>
          </a:prstGeom>
          <a:noFill/>
        </p:spPr>
      </p:pic>
    </p:spTree>
    <p:extLst>
      <p:ext uri="{BB962C8B-B14F-4D97-AF65-F5344CB8AC3E}">
        <p14:creationId xmlns:p14="http://schemas.microsoft.com/office/powerpoint/2010/main" val="606789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lstStyle/>
          <a:p>
            <a:r>
              <a:rPr lang="en-US" b="1" dirty="0"/>
              <a:t>Project Description</a:t>
            </a:r>
          </a:p>
        </p:txBody>
      </p:sp>
      <p:sp>
        <p:nvSpPr>
          <p:cNvPr id="8" name="Content Placeholder 7"/>
          <p:cNvSpPr>
            <a:spLocks noGrp="1"/>
          </p:cNvSpPr>
          <p:nvPr>
            <p:ph idx="1"/>
          </p:nvPr>
        </p:nvSpPr>
        <p:spPr/>
        <p:txBody>
          <a:bodyPr>
            <a:normAutofit/>
          </a:bodyPr>
          <a:lstStyle/>
          <a:p>
            <a:r>
              <a:rPr lang="en-US" sz="3600" b="1" dirty="0"/>
              <a:t>Pavement Replacement</a:t>
            </a:r>
          </a:p>
          <a:p>
            <a:r>
              <a:rPr lang="en-US" sz="3600" b="1" dirty="0"/>
              <a:t>Replace legal drains within INDOT right-of-way</a:t>
            </a:r>
          </a:p>
          <a:p>
            <a:r>
              <a:rPr lang="en-US" sz="3600" b="1" dirty="0"/>
              <a:t>Ditches, retention basins, and detention basins</a:t>
            </a:r>
          </a:p>
          <a:p>
            <a:r>
              <a:rPr lang="en-US" sz="3600" b="1" dirty="0"/>
              <a:t>Add mailbox approaches to each driveway</a:t>
            </a:r>
          </a:p>
          <a:p>
            <a:r>
              <a:rPr lang="en-US" sz="3600" b="1" dirty="0"/>
              <a:t>Adjust grade of roadway in areas to improve sight distance</a:t>
            </a:r>
          </a:p>
        </p:txBody>
      </p:sp>
    </p:spTree>
    <p:extLst>
      <p:ext uri="{BB962C8B-B14F-4D97-AF65-F5344CB8AC3E}">
        <p14:creationId xmlns:p14="http://schemas.microsoft.com/office/powerpoint/2010/main" val="3686399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lstStyle/>
          <a:p>
            <a:r>
              <a:rPr lang="en-US" b="1" dirty="0"/>
              <a:t>Within the Project Limits</a:t>
            </a:r>
          </a:p>
        </p:txBody>
      </p:sp>
      <p:sp>
        <p:nvSpPr>
          <p:cNvPr id="8" name="Content Placeholder 7"/>
          <p:cNvSpPr>
            <a:spLocks noGrp="1"/>
          </p:cNvSpPr>
          <p:nvPr>
            <p:ph idx="1"/>
          </p:nvPr>
        </p:nvSpPr>
        <p:spPr>
          <a:xfrm>
            <a:off x="152400" y="1014518"/>
            <a:ext cx="10591800" cy="5386282"/>
          </a:xfrm>
        </p:spPr>
        <p:txBody>
          <a:bodyPr>
            <a:normAutofit/>
          </a:bodyPr>
          <a:lstStyle/>
          <a:p>
            <a:r>
              <a:rPr lang="en-US" sz="3600" b="1" dirty="0"/>
              <a:t>To remain: </a:t>
            </a:r>
            <a:r>
              <a:rPr lang="en-US" sz="3600" dirty="0"/>
              <a:t>12’ x 8’ metal pipe arch</a:t>
            </a:r>
            <a:endParaRPr lang="en-US" sz="3600" b="1" dirty="0"/>
          </a:p>
          <a:p>
            <a:r>
              <a:rPr lang="en-US" sz="3600" b="1" dirty="0"/>
              <a:t>5 Culverts to replaced under </a:t>
            </a:r>
            <a:r>
              <a:rPr lang="en-US" sz="3600" b="1" dirty="0" smtClean="0"/>
              <a:t>U.S. </a:t>
            </a:r>
            <a:r>
              <a:rPr lang="en-US" sz="3600" b="1" dirty="0"/>
              <a:t>20 </a:t>
            </a:r>
          </a:p>
          <a:p>
            <a:pPr lvl="1"/>
            <a:r>
              <a:rPr lang="en-US" sz="3200" dirty="0"/>
              <a:t>18” pipe to be replaced with 36” pipe</a:t>
            </a:r>
          </a:p>
          <a:p>
            <a:pPr lvl="1"/>
            <a:r>
              <a:rPr lang="en-US" sz="3200" dirty="0"/>
              <a:t>24” pipe to be replaced with 36” pipe</a:t>
            </a:r>
          </a:p>
          <a:p>
            <a:pPr lvl="1"/>
            <a:r>
              <a:rPr lang="en-US" sz="3200" dirty="0"/>
              <a:t>18” pipe to be replaced with 36” pipe</a:t>
            </a:r>
          </a:p>
          <a:p>
            <a:pPr lvl="1"/>
            <a:r>
              <a:rPr lang="en-US" sz="3200" dirty="0"/>
              <a:t>24” pipe to be replaced with 132” pipe</a:t>
            </a:r>
          </a:p>
          <a:p>
            <a:pPr lvl="1"/>
            <a:r>
              <a:rPr lang="en-US" sz="3200" dirty="0"/>
              <a:t>Twin 60” culverts to be replaced with 8’ x 5’ box culvert</a:t>
            </a:r>
            <a:r>
              <a:rPr lang="en-US" sz="3200" b="1" dirty="0"/>
              <a:t/>
            </a:r>
            <a:br>
              <a:rPr lang="en-US" sz="3200" b="1" dirty="0"/>
            </a:br>
            <a:r>
              <a:rPr lang="en-US" sz="3200" b="1" dirty="0"/>
              <a:t>	</a:t>
            </a:r>
          </a:p>
        </p:txBody>
      </p:sp>
    </p:spTree>
    <p:extLst>
      <p:ext uri="{BB962C8B-B14F-4D97-AF65-F5344CB8AC3E}">
        <p14:creationId xmlns:p14="http://schemas.microsoft.com/office/powerpoint/2010/main" val="3593831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lstStyle/>
          <a:p>
            <a:r>
              <a:rPr lang="en-US" b="1" dirty="0"/>
              <a:t>Project Description</a:t>
            </a:r>
          </a:p>
        </p:txBody>
      </p:sp>
      <p:sp>
        <p:nvSpPr>
          <p:cNvPr id="8" name="Content Placeholder 7"/>
          <p:cNvSpPr>
            <a:spLocks noGrp="1"/>
          </p:cNvSpPr>
          <p:nvPr>
            <p:ph idx="1"/>
          </p:nvPr>
        </p:nvSpPr>
        <p:spPr>
          <a:xfrm>
            <a:off x="152400" y="914400"/>
            <a:ext cx="10744200" cy="5257800"/>
          </a:xfrm>
        </p:spPr>
        <p:txBody>
          <a:bodyPr>
            <a:normAutofit/>
          </a:bodyPr>
          <a:lstStyle/>
          <a:p>
            <a:r>
              <a:rPr lang="en-US" sz="3600" b="1" dirty="0"/>
              <a:t>Reduce or flatten the tops of small hills</a:t>
            </a:r>
          </a:p>
          <a:p>
            <a:pPr lvl="1"/>
            <a:r>
              <a:rPr lang="en-US" sz="3200" dirty="0"/>
              <a:t>The area east of the </a:t>
            </a:r>
            <a:r>
              <a:rPr lang="en-US" sz="3200" dirty="0" smtClean="0"/>
              <a:t>U.S. 20/C.R. </a:t>
            </a:r>
            <a:r>
              <a:rPr lang="en-US" sz="3200" dirty="0"/>
              <a:t>15 intersection</a:t>
            </a:r>
            <a:br>
              <a:rPr lang="en-US" sz="3200" dirty="0"/>
            </a:br>
            <a:r>
              <a:rPr lang="en-US" sz="3200" dirty="0"/>
              <a:t>will be flattened to improve sight distance</a:t>
            </a:r>
          </a:p>
        </p:txBody>
      </p:sp>
      <p:pic>
        <p:nvPicPr>
          <p:cNvPr id="2" name="Picture 1"/>
          <p:cNvPicPr>
            <a:picLocks noChangeAspect="1"/>
          </p:cNvPicPr>
          <p:nvPr/>
        </p:nvPicPr>
        <p:blipFill>
          <a:blip r:embed="rId3"/>
          <a:stretch>
            <a:fillRect/>
          </a:stretch>
        </p:blipFill>
        <p:spPr>
          <a:xfrm>
            <a:off x="3276600" y="2840408"/>
            <a:ext cx="5416735" cy="3302609"/>
          </a:xfrm>
          <a:prstGeom prst="rect">
            <a:avLst/>
          </a:prstGeom>
        </p:spPr>
      </p:pic>
    </p:spTree>
    <p:extLst>
      <p:ext uri="{BB962C8B-B14F-4D97-AF65-F5344CB8AC3E}">
        <p14:creationId xmlns:p14="http://schemas.microsoft.com/office/powerpoint/2010/main" val="9645998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lstStyle/>
          <a:p>
            <a:r>
              <a:rPr lang="en-US" b="1" dirty="0"/>
              <a:t>Project Description</a:t>
            </a:r>
          </a:p>
        </p:txBody>
      </p:sp>
      <p:sp>
        <p:nvSpPr>
          <p:cNvPr id="8" name="Content Placeholder 7"/>
          <p:cNvSpPr>
            <a:spLocks noGrp="1"/>
          </p:cNvSpPr>
          <p:nvPr>
            <p:ph idx="1"/>
          </p:nvPr>
        </p:nvSpPr>
        <p:spPr>
          <a:xfrm>
            <a:off x="152400" y="914400"/>
            <a:ext cx="10744200" cy="5257800"/>
          </a:xfrm>
        </p:spPr>
        <p:txBody>
          <a:bodyPr>
            <a:normAutofit/>
          </a:bodyPr>
          <a:lstStyle/>
          <a:p>
            <a:r>
              <a:rPr lang="en-US" sz="3600" b="1" dirty="0"/>
              <a:t>Adjust the road grade</a:t>
            </a:r>
          </a:p>
          <a:p>
            <a:pPr lvl="1"/>
            <a:r>
              <a:rPr lang="en-US" sz="3200" dirty="0"/>
              <a:t>Between </a:t>
            </a:r>
            <a:r>
              <a:rPr lang="en-US" sz="3200" dirty="0" smtClean="0"/>
              <a:t>C.R. </a:t>
            </a:r>
            <a:r>
              <a:rPr lang="en-US" sz="3200" dirty="0"/>
              <a:t>27 South of </a:t>
            </a:r>
            <a:r>
              <a:rPr lang="en-US" sz="3200" dirty="0" smtClean="0"/>
              <a:t>U.S. </a:t>
            </a:r>
            <a:r>
              <a:rPr lang="en-US" sz="3200" dirty="0"/>
              <a:t>20 and </a:t>
            </a:r>
            <a:r>
              <a:rPr lang="en-US" sz="3200" dirty="0" smtClean="0"/>
              <a:t>C.R. </a:t>
            </a:r>
            <a:r>
              <a:rPr lang="en-US" sz="3200" dirty="0"/>
              <a:t>27 North </a:t>
            </a:r>
            <a:r>
              <a:rPr lang="en-US" sz="3200" dirty="0" smtClean="0"/>
              <a:t>of</a:t>
            </a:r>
            <a:br>
              <a:rPr lang="en-US" sz="3200" dirty="0" smtClean="0"/>
            </a:br>
            <a:r>
              <a:rPr lang="en-US" sz="3200" dirty="0" smtClean="0"/>
              <a:t>U.S. </a:t>
            </a:r>
            <a:r>
              <a:rPr lang="en-US" sz="3200" dirty="0"/>
              <a:t>20 to improve sight </a:t>
            </a:r>
            <a:r>
              <a:rPr lang="en-US" sz="3200" dirty="0" smtClean="0"/>
              <a:t>distance</a:t>
            </a:r>
            <a:r>
              <a:rPr lang="en-US" sz="2800" b="1" dirty="0"/>
              <a:t/>
            </a:r>
            <a:br>
              <a:rPr lang="en-US" sz="2800" b="1" dirty="0"/>
            </a:br>
            <a:endParaRPr lang="en-US" sz="2800" b="1" dirty="0"/>
          </a:p>
        </p:txBody>
      </p:sp>
      <p:pic>
        <p:nvPicPr>
          <p:cNvPr id="4" name="Picture 3"/>
          <p:cNvPicPr>
            <a:picLocks noChangeAspect="1"/>
          </p:cNvPicPr>
          <p:nvPr/>
        </p:nvPicPr>
        <p:blipFill>
          <a:blip r:embed="rId3"/>
          <a:stretch>
            <a:fillRect/>
          </a:stretch>
        </p:blipFill>
        <p:spPr>
          <a:xfrm>
            <a:off x="6477000" y="2770762"/>
            <a:ext cx="4495800" cy="2563676"/>
          </a:xfrm>
          <a:prstGeom prst="rect">
            <a:avLst/>
          </a:prstGeom>
        </p:spPr>
      </p:pic>
      <p:pic>
        <p:nvPicPr>
          <p:cNvPr id="6" name="Picture 5"/>
          <p:cNvPicPr>
            <a:picLocks noChangeAspect="1"/>
          </p:cNvPicPr>
          <p:nvPr/>
        </p:nvPicPr>
        <p:blipFill>
          <a:blip r:embed="rId4"/>
          <a:stretch>
            <a:fillRect/>
          </a:stretch>
        </p:blipFill>
        <p:spPr>
          <a:xfrm>
            <a:off x="381000" y="3200401"/>
            <a:ext cx="5742479" cy="2134038"/>
          </a:xfrm>
          <a:prstGeom prst="rect">
            <a:avLst/>
          </a:prstGeom>
        </p:spPr>
      </p:pic>
    </p:spTree>
    <p:extLst>
      <p:ext uri="{BB962C8B-B14F-4D97-AF65-F5344CB8AC3E}">
        <p14:creationId xmlns:p14="http://schemas.microsoft.com/office/powerpoint/2010/main" val="32169496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lstStyle/>
          <a:p>
            <a:r>
              <a:rPr lang="en-US" b="1" dirty="0"/>
              <a:t>Project Description</a:t>
            </a:r>
          </a:p>
        </p:txBody>
      </p:sp>
      <p:sp>
        <p:nvSpPr>
          <p:cNvPr id="8" name="Content Placeholder 7"/>
          <p:cNvSpPr>
            <a:spLocks noGrp="1"/>
          </p:cNvSpPr>
          <p:nvPr>
            <p:ph idx="1"/>
          </p:nvPr>
        </p:nvSpPr>
        <p:spPr>
          <a:xfrm>
            <a:off x="152400" y="914400"/>
            <a:ext cx="10744200" cy="5257800"/>
          </a:xfrm>
        </p:spPr>
        <p:txBody>
          <a:bodyPr>
            <a:normAutofit/>
          </a:bodyPr>
          <a:lstStyle/>
          <a:p>
            <a:r>
              <a:rPr lang="en-US" sz="3600" b="1" dirty="0"/>
              <a:t>Realign the </a:t>
            </a:r>
            <a:r>
              <a:rPr lang="en-US" sz="3600" b="1" dirty="0" smtClean="0"/>
              <a:t>bend </a:t>
            </a:r>
            <a:r>
              <a:rPr lang="en-US" sz="3600" b="1" dirty="0"/>
              <a:t>on </a:t>
            </a:r>
            <a:r>
              <a:rPr lang="en-US" sz="3600" b="1" dirty="0" smtClean="0"/>
              <a:t>U.S. </a:t>
            </a:r>
            <a:r>
              <a:rPr lang="en-US" sz="3600" b="1" dirty="0"/>
              <a:t>20 at </a:t>
            </a:r>
            <a:r>
              <a:rPr lang="en-US" sz="3600" b="1" dirty="0" smtClean="0"/>
              <a:t>C.R. </a:t>
            </a:r>
            <a:r>
              <a:rPr lang="en-US" sz="3600" b="1" dirty="0"/>
              <a:t>31</a:t>
            </a:r>
          </a:p>
        </p:txBody>
      </p:sp>
      <p:pic>
        <p:nvPicPr>
          <p:cNvPr id="3" name="Picture 2"/>
          <p:cNvPicPr>
            <a:picLocks noChangeAspect="1"/>
          </p:cNvPicPr>
          <p:nvPr/>
        </p:nvPicPr>
        <p:blipFill>
          <a:blip r:embed="rId3"/>
          <a:stretch>
            <a:fillRect/>
          </a:stretch>
        </p:blipFill>
        <p:spPr>
          <a:xfrm>
            <a:off x="1600200" y="2438400"/>
            <a:ext cx="8102139" cy="2951493"/>
          </a:xfrm>
          <a:prstGeom prst="rect">
            <a:avLst/>
          </a:prstGeom>
        </p:spPr>
      </p:pic>
    </p:spTree>
    <p:extLst>
      <p:ext uri="{BB962C8B-B14F-4D97-AF65-F5344CB8AC3E}">
        <p14:creationId xmlns:p14="http://schemas.microsoft.com/office/powerpoint/2010/main" val="2511190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lstStyle/>
          <a:p>
            <a:r>
              <a:rPr lang="en-US" b="1" dirty="0"/>
              <a:t>Project Description</a:t>
            </a:r>
          </a:p>
        </p:txBody>
      </p:sp>
      <p:sp>
        <p:nvSpPr>
          <p:cNvPr id="8" name="Content Placeholder 7"/>
          <p:cNvSpPr>
            <a:spLocks noGrp="1"/>
          </p:cNvSpPr>
          <p:nvPr>
            <p:ph idx="1"/>
          </p:nvPr>
        </p:nvSpPr>
        <p:spPr>
          <a:xfrm>
            <a:off x="152400" y="914400"/>
            <a:ext cx="10515600" cy="5257800"/>
          </a:xfrm>
        </p:spPr>
        <p:txBody>
          <a:bodyPr>
            <a:normAutofit/>
          </a:bodyPr>
          <a:lstStyle/>
          <a:p>
            <a:r>
              <a:rPr lang="en-US" sz="3600" b="1" dirty="0"/>
              <a:t>Side ditches will be improved by </a:t>
            </a:r>
            <a:r>
              <a:rPr lang="en-US" sz="3600" b="1" dirty="0" smtClean="0"/>
              <a:t>re-grading </a:t>
            </a:r>
            <a:r>
              <a:rPr lang="en-US" sz="3600" b="1" dirty="0"/>
              <a:t>and </a:t>
            </a:r>
            <a:r>
              <a:rPr lang="en-US" sz="3600" b="1" dirty="0" smtClean="0"/>
              <a:t>designing to </a:t>
            </a:r>
            <a:r>
              <a:rPr lang="en-US" sz="3600" b="1" dirty="0"/>
              <a:t>direct surface drainage to open channels and </a:t>
            </a:r>
            <a:r>
              <a:rPr lang="en-US" sz="3600" b="1" dirty="0" smtClean="0"/>
              <a:t>basins along </a:t>
            </a:r>
            <a:r>
              <a:rPr lang="en-US" sz="3600" b="1" dirty="0"/>
              <a:t>the project corridor</a:t>
            </a:r>
          </a:p>
          <a:p>
            <a:r>
              <a:rPr lang="en-US" sz="3600" b="1" dirty="0"/>
              <a:t>Includes in-ditch detention, </a:t>
            </a:r>
            <a:br>
              <a:rPr lang="en-US" sz="3600" b="1" dirty="0"/>
            </a:br>
            <a:r>
              <a:rPr lang="en-US" sz="3600" b="1" dirty="0"/>
              <a:t>detention basins, </a:t>
            </a:r>
            <a:r>
              <a:rPr lang="en-US" sz="3600" b="1" dirty="0" smtClean="0"/>
              <a:t>and </a:t>
            </a:r>
            <a:br>
              <a:rPr lang="en-US" sz="3600" b="1" dirty="0" smtClean="0"/>
            </a:br>
            <a:r>
              <a:rPr lang="en-US" sz="3600" b="1" dirty="0" smtClean="0"/>
              <a:t>retention basins</a:t>
            </a:r>
            <a:endParaRPr lang="en-US" sz="3600" b="1" dirty="0"/>
          </a:p>
        </p:txBody>
      </p:sp>
      <p:pic>
        <p:nvPicPr>
          <p:cNvPr id="3" name="Picture 2"/>
          <p:cNvPicPr>
            <a:picLocks noChangeAspect="1"/>
          </p:cNvPicPr>
          <p:nvPr/>
        </p:nvPicPr>
        <p:blipFill>
          <a:blip r:embed="rId3"/>
          <a:stretch>
            <a:fillRect/>
          </a:stretch>
        </p:blipFill>
        <p:spPr>
          <a:xfrm>
            <a:off x="6477000" y="2590800"/>
            <a:ext cx="3124200" cy="3346666"/>
          </a:xfrm>
          <a:prstGeom prst="rect">
            <a:avLst/>
          </a:prstGeom>
        </p:spPr>
      </p:pic>
    </p:spTree>
    <p:extLst>
      <p:ext uri="{BB962C8B-B14F-4D97-AF65-F5344CB8AC3E}">
        <p14:creationId xmlns:p14="http://schemas.microsoft.com/office/powerpoint/2010/main" val="790964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2A1A4029-0700-465B-ADBC-C386C2A855B4}"/>
              </a:ext>
            </a:extLst>
          </p:cNvPr>
          <p:cNvPicPr>
            <a:picLocks noChangeAspect="1"/>
          </p:cNvPicPr>
          <p:nvPr/>
        </p:nvPicPr>
        <p:blipFill>
          <a:blip r:embed="rId3"/>
          <a:stretch>
            <a:fillRect/>
          </a:stretch>
        </p:blipFill>
        <p:spPr>
          <a:xfrm>
            <a:off x="152400" y="1905000"/>
            <a:ext cx="11802531" cy="3962400"/>
          </a:xfrm>
          <a:prstGeom prst="rect">
            <a:avLst/>
          </a:prstGeom>
        </p:spPr>
      </p:pic>
      <p:sp>
        <p:nvSpPr>
          <p:cNvPr id="7" name="Title 6"/>
          <p:cNvSpPr>
            <a:spLocks noGrp="1"/>
          </p:cNvSpPr>
          <p:nvPr>
            <p:ph type="title"/>
          </p:nvPr>
        </p:nvSpPr>
        <p:spPr/>
        <p:txBody>
          <a:bodyPr anchor="ctr"/>
          <a:lstStyle/>
          <a:p>
            <a:r>
              <a:rPr lang="en-US" b="1" dirty="0"/>
              <a:t>Design Features</a:t>
            </a:r>
          </a:p>
        </p:txBody>
      </p:sp>
      <p:sp>
        <p:nvSpPr>
          <p:cNvPr id="8" name="Content Placeholder 7"/>
          <p:cNvSpPr>
            <a:spLocks noGrp="1"/>
          </p:cNvSpPr>
          <p:nvPr>
            <p:ph idx="1"/>
          </p:nvPr>
        </p:nvSpPr>
        <p:spPr/>
        <p:txBody>
          <a:bodyPr>
            <a:normAutofit/>
          </a:bodyPr>
          <a:lstStyle/>
          <a:p>
            <a:r>
              <a:rPr lang="en-US" sz="3600" b="1" dirty="0"/>
              <a:t>Design Speed – 55 mph (same as today)</a:t>
            </a:r>
          </a:p>
          <a:p>
            <a:r>
              <a:rPr lang="en-US" sz="3600" b="1" dirty="0"/>
              <a:t>Project Example:</a:t>
            </a:r>
          </a:p>
        </p:txBody>
      </p:sp>
    </p:spTree>
    <p:extLst>
      <p:ext uri="{BB962C8B-B14F-4D97-AF65-F5344CB8AC3E}">
        <p14:creationId xmlns:p14="http://schemas.microsoft.com/office/powerpoint/2010/main" val="41931981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lstStyle/>
          <a:p>
            <a:r>
              <a:rPr lang="en-US" b="1" dirty="0"/>
              <a:t>Utilities</a:t>
            </a:r>
          </a:p>
        </p:txBody>
      </p:sp>
      <p:sp>
        <p:nvSpPr>
          <p:cNvPr id="8" name="Content Placeholder 7"/>
          <p:cNvSpPr>
            <a:spLocks noGrp="1"/>
          </p:cNvSpPr>
          <p:nvPr>
            <p:ph idx="1"/>
          </p:nvPr>
        </p:nvSpPr>
        <p:spPr>
          <a:xfrm>
            <a:off x="152400" y="914400"/>
            <a:ext cx="10515600" cy="5257800"/>
          </a:xfrm>
        </p:spPr>
        <p:txBody>
          <a:bodyPr>
            <a:normAutofit/>
          </a:bodyPr>
          <a:lstStyle/>
          <a:p>
            <a:r>
              <a:rPr lang="en-US" sz="3600" b="1" dirty="0"/>
              <a:t>Completed Subsurface Utility Exploration</a:t>
            </a:r>
          </a:p>
          <a:p>
            <a:r>
              <a:rPr lang="en-US" sz="3600" b="1" dirty="0"/>
              <a:t>Relocations expected:</a:t>
            </a:r>
          </a:p>
          <a:p>
            <a:pPr lvl="1"/>
            <a:r>
              <a:rPr lang="en-US" sz="3200" dirty="0"/>
              <a:t>Electric</a:t>
            </a:r>
          </a:p>
          <a:p>
            <a:pPr lvl="1"/>
            <a:r>
              <a:rPr lang="en-US" sz="3200" dirty="0"/>
              <a:t>Telephone </a:t>
            </a:r>
          </a:p>
          <a:p>
            <a:pPr lvl="1"/>
            <a:r>
              <a:rPr lang="en-US" sz="3200" dirty="0"/>
              <a:t>Fiber Optics</a:t>
            </a:r>
          </a:p>
          <a:p>
            <a:pPr lvl="1"/>
            <a:r>
              <a:rPr lang="en-US" sz="3200" dirty="0"/>
              <a:t>Cable</a:t>
            </a:r>
          </a:p>
          <a:p>
            <a:pPr lvl="1"/>
            <a:r>
              <a:rPr lang="en-US" sz="3200" dirty="0"/>
              <a:t>Gas</a:t>
            </a:r>
          </a:p>
          <a:p>
            <a:endParaRPr lang="en-US" sz="3600" b="1" dirty="0"/>
          </a:p>
        </p:txBody>
      </p:sp>
      <p:pic>
        <p:nvPicPr>
          <p:cNvPr id="2" name="Picture 1"/>
          <p:cNvPicPr>
            <a:picLocks noChangeAspect="1"/>
          </p:cNvPicPr>
          <p:nvPr/>
        </p:nvPicPr>
        <p:blipFill>
          <a:blip r:embed="rId3"/>
          <a:stretch>
            <a:fillRect/>
          </a:stretch>
        </p:blipFill>
        <p:spPr>
          <a:xfrm>
            <a:off x="7086600" y="1981200"/>
            <a:ext cx="2952828" cy="3907785"/>
          </a:xfrm>
          <a:prstGeom prst="rect">
            <a:avLst/>
          </a:prstGeom>
        </p:spPr>
      </p:pic>
    </p:spTree>
    <p:extLst>
      <p:ext uri="{BB962C8B-B14F-4D97-AF65-F5344CB8AC3E}">
        <p14:creationId xmlns:p14="http://schemas.microsoft.com/office/powerpoint/2010/main" val="27554389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xfrm>
            <a:off x="152400" y="0"/>
            <a:ext cx="10820400" cy="838200"/>
          </a:xfrm>
          <a:noFill/>
          <a:ln>
            <a:miter lim="800000"/>
            <a:headEnd/>
            <a:tailEnd/>
          </a:ln>
        </p:spPr>
        <p:txBody>
          <a:bodyPr vert="horz" wrap="square" lIns="91440" tIns="45720" rIns="91440" bIns="45720" numCol="1" anchor="ctr" anchorCtr="0" compatLnSpc="1">
            <a:prstTxWarp prst="textNoShape">
              <a:avLst/>
            </a:prstTxWarp>
          </a:bodyPr>
          <a:lstStyle/>
          <a:p>
            <a:r>
              <a:rPr lang="en-US" b="1" dirty="0" smtClean="0"/>
              <a:t>Maintenance of Traffic </a:t>
            </a:r>
            <a:r>
              <a:rPr lang="en-US" b="1" dirty="0"/>
              <a:t>– 2 Phases</a:t>
            </a:r>
          </a:p>
        </p:txBody>
      </p:sp>
      <p:sp>
        <p:nvSpPr>
          <p:cNvPr id="3075" name="Content Placeholder 2"/>
          <p:cNvSpPr>
            <a:spLocks noGrp="1"/>
          </p:cNvSpPr>
          <p:nvPr>
            <p:ph idx="1"/>
          </p:nvPr>
        </p:nvSpPr>
        <p:spPr bwMode="auto">
          <a:xfrm>
            <a:off x="157716" y="914400"/>
            <a:ext cx="11424684" cy="5486400"/>
          </a:xfrm>
          <a:noFill/>
          <a:ln>
            <a:miter lim="800000"/>
            <a:headEnd/>
            <a:tailEnd/>
          </a:ln>
        </p:spPr>
        <p:txBody>
          <a:bodyPr vert="horz" wrap="square" lIns="91440" tIns="45720" rIns="91440" bIns="45720" numCol="1" rtlCol="0" anchor="t" anchorCtr="0" compatLnSpc="1">
            <a:prstTxWarp prst="textNoShape">
              <a:avLst/>
            </a:prstTxWarp>
            <a:normAutofit/>
          </a:bodyPr>
          <a:lstStyle/>
          <a:p>
            <a:pPr marL="228600" lvl="1">
              <a:spcBef>
                <a:spcPts val="768"/>
              </a:spcBef>
              <a:buClr>
                <a:srgbClr val="002060"/>
              </a:buClr>
            </a:pPr>
            <a:r>
              <a:rPr lang="en-US" sz="4000" b="1" dirty="0"/>
              <a:t>Phase 1</a:t>
            </a:r>
          </a:p>
          <a:p>
            <a:pPr marL="685800" lvl="2">
              <a:spcBef>
                <a:spcPts val="768"/>
              </a:spcBef>
              <a:buClr>
                <a:srgbClr val="002060"/>
              </a:buClr>
            </a:pPr>
            <a:r>
              <a:rPr lang="en-US" sz="3600" dirty="0"/>
              <a:t>Construct entire southern portion of </a:t>
            </a:r>
            <a:r>
              <a:rPr lang="en-US" sz="3600" dirty="0" smtClean="0"/>
              <a:t>U.S. </a:t>
            </a:r>
            <a:r>
              <a:rPr lang="en-US" sz="3600" dirty="0"/>
              <a:t>20 while maintaining current traffic patterns on </a:t>
            </a:r>
            <a:r>
              <a:rPr lang="en-US" sz="3600" dirty="0" smtClean="0"/>
              <a:t>U.S. </a:t>
            </a:r>
            <a:r>
              <a:rPr lang="en-US" sz="3600" dirty="0"/>
              <a:t>20</a:t>
            </a:r>
          </a:p>
          <a:p>
            <a:pPr marL="1143000" lvl="3">
              <a:spcBef>
                <a:spcPts val="768"/>
              </a:spcBef>
              <a:buClr>
                <a:srgbClr val="002060"/>
              </a:buClr>
            </a:pPr>
            <a:r>
              <a:rPr lang="en-US" sz="3200" dirty="0"/>
              <a:t>Two lanes – one in each direction</a:t>
            </a:r>
          </a:p>
          <a:p>
            <a:pPr marL="228600" lvl="1">
              <a:spcBef>
                <a:spcPts val="768"/>
              </a:spcBef>
              <a:buClr>
                <a:srgbClr val="002060"/>
              </a:buClr>
            </a:pPr>
            <a:r>
              <a:rPr lang="en-US" sz="4000" b="1" dirty="0"/>
              <a:t>Phase 2</a:t>
            </a:r>
          </a:p>
          <a:p>
            <a:pPr marL="685800" lvl="2">
              <a:spcBef>
                <a:spcPts val="768"/>
              </a:spcBef>
              <a:buClr>
                <a:srgbClr val="002060"/>
              </a:buClr>
            </a:pPr>
            <a:r>
              <a:rPr lang="en-US" sz="3600" dirty="0"/>
              <a:t>Switch traffic over to newly constructed half</a:t>
            </a:r>
          </a:p>
          <a:p>
            <a:pPr marL="685800" lvl="2">
              <a:spcBef>
                <a:spcPts val="768"/>
              </a:spcBef>
              <a:buClr>
                <a:srgbClr val="002060"/>
              </a:buClr>
            </a:pPr>
            <a:r>
              <a:rPr lang="en-US" sz="3600" dirty="0"/>
              <a:t>Northern half </a:t>
            </a:r>
            <a:r>
              <a:rPr lang="en-US" sz="3600" dirty="0" smtClean="0"/>
              <a:t>constructed</a:t>
            </a:r>
            <a:endParaRPr lang="en-US" sz="3600" b="1" dirty="0"/>
          </a:p>
        </p:txBody>
      </p:sp>
      <p:pic>
        <p:nvPicPr>
          <p:cNvPr id="5" name="Picture 4">
            <a:extLst>
              <a:ext uri="{FF2B5EF4-FFF2-40B4-BE49-F238E27FC236}">
                <a16:creationId xmlns="" xmlns:a16="http://schemas.microsoft.com/office/drawing/2014/main" id="{E3CF37DE-0CCF-4D2F-A1FE-5E66848DD3FF}"/>
              </a:ext>
            </a:extLst>
          </p:cNvPr>
          <p:cNvPicPr>
            <a:picLocks noChangeAspect="1"/>
          </p:cNvPicPr>
          <p:nvPr/>
        </p:nvPicPr>
        <p:blipFill>
          <a:blip r:embed="rId3"/>
          <a:stretch>
            <a:fillRect/>
          </a:stretch>
        </p:blipFill>
        <p:spPr>
          <a:xfrm>
            <a:off x="6629400" y="4495800"/>
            <a:ext cx="3578662" cy="1694835"/>
          </a:xfrm>
          <a:prstGeom prst="rect">
            <a:avLst/>
          </a:prstGeom>
        </p:spPr>
      </p:pic>
    </p:spTree>
    <p:extLst>
      <p:ext uri="{BB962C8B-B14F-4D97-AF65-F5344CB8AC3E}">
        <p14:creationId xmlns:p14="http://schemas.microsoft.com/office/powerpoint/2010/main" val="14421394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lstStyle/>
          <a:p>
            <a:r>
              <a:rPr lang="en-US" b="1" dirty="0"/>
              <a:t>Maintenance of </a:t>
            </a:r>
            <a:r>
              <a:rPr lang="en-US" b="1" dirty="0" smtClean="0"/>
              <a:t>Traffic (MOT)</a:t>
            </a:r>
            <a:endParaRPr lang="en-US" b="1" dirty="0"/>
          </a:p>
        </p:txBody>
      </p:sp>
      <p:sp>
        <p:nvSpPr>
          <p:cNvPr id="8" name="Content Placeholder 7"/>
          <p:cNvSpPr>
            <a:spLocks noGrp="1"/>
          </p:cNvSpPr>
          <p:nvPr>
            <p:ph idx="1"/>
          </p:nvPr>
        </p:nvSpPr>
        <p:spPr>
          <a:xfrm>
            <a:off x="152400" y="914400"/>
            <a:ext cx="11430000" cy="5257800"/>
          </a:xfrm>
        </p:spPr>
        <p:txBody>
          <a:bodyPr>
            <a:normAutofit/>
          </a:bodyPr>
          <a:lstStyle/>
          <a:p>
            <a:r>
              <a:rPr lang="en-US" sz="3600" b="1" dirty="0"/>
              <a:t>Access to be maintained to all properties, homes</a:t>
            </a:r>
            <a:br>
              <a:rPr lang="en-US" sz="3600" b="1" dirty="0"/>
            </a:br>
            <a:r>
              <a:rPr lang="en-US" sz="3600" b="1" dirty="0"/>
              <a:t>and businesses along the project </a:t>
            </a:r>
          </a:p>
          <a:p>
            <a:r>
              <a:rPr lang="en-US" sz="3600" b="1" dirty="0"/>
              <a:t>Short term closure of county </a:t>
            </a:r>
            <a:r>
              <a:rPr lang="en-US" sz="3600" b="1" dirty="0" smtClean="0"/>
              <a:t>road intersections</a:t>
            </a:r>
            <a:br>
              <a:rPr lang="en-US" sz="3600" b="1" dirty="0" smtClean="0"/>
            </a:br>
            <a:r>
              <a:rPr lang="en-US" sz="3600" b="1" dirty="0" smtClean="0"/>
              <a:t>with U.S. </a:t>
            </a:r>
            <a:r>
              <a:rPr lang="en-US" sz="3600" b="1" dirty="0"/>
              <a:t>20 may occur</a:t>
            </a:r>
          </a:p>
          <a:p>
            <a:r>
              <a:rPr lang="en-US" sz="3600" b="1" dirty="0"/>
              <a:t>During the Fall Festival and </a:t>
            </a:r>
            <a:br>
              <a:rPr lang="en-US" sz="3600" b="1" dirty="0"/>
            </a:br>
            <a:r>
              <a:rPr lang="en-US" sz="3600" b="1" dirty="0"/>
              <a:t>Hometown Holidays Annual Festival,</a:t>
            </a:r>
            <a:br>
              <a:rPr lang="en-US" sz="3600" b="1" dirty="0"/>
            </a:br>
            <a:r>
              <a:rPr lang="en-US" sz="3600" b="1" dirty="0"/>
              <a:t>one lane of traffic in each direction </a:t>
            </a:r>
            <a:br>
              <a:rPr lang="en-US" sz="3600" b="1" dirty="0"/>
            </a:br>
            <a:r>
              <a:rPr lang="en-US" sz="3600" b="1" dirty="0"/>
              <a:t>will be maintained.</a:t>
            </a:r>
          </a:p>
        </p:txBody>
      </p:sp>
      <p:pic>
        <p:nvPicPr>
          <p:cNvPr id="5" name="Picture 4">
            <a:extLst>
              <a:ext uri="{FF2B5EF4-FFF2-40B4-BE49-F238E27FC236}">
                <a16:creationId xmlns="" xmlns:a16="http://schemas.microsoft.com/office/drawing/2014/main" id="{A544BF21-4883-4ED5-ADD8-62C179D100EE}"/>
              </a:ext>
            </a:extLst>
          </p:cNvPr>
          <p:cNvPicPr>
            <a:picLocks noChangeAspect="1"/>
          </p:cNvPicPr>
          <p:nvPr/>
        </p:nvPicPr>
        <p:blipFill>
          <a:blip r:embed="rId3"/>
          <a:stretch>
            <a:fillRect/>
          </a:stretch>
        </p:blipFill>
        <p:spPr>
          <a:xfrm>
            <a:off x="7543800" y="3043844"/>
            <a:ext cx="2895600" cy="2211185"/>
          </a:xfrm>
          <a:prstGeom prst="rect">
            <a:avLst/>
          </a:prstGeom>
        </p:spPr>
      </p:pic>
    </p:spTree>
    <p:extLst>
      <p:ext uri="{BB962C8B-B14F-4D97-AF65-F5344CB8AC3E}">
        <p14:creationId xmlns:p14="http://schemas.microsoft.com/office/powerpoint/2010/main" val="2675531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xfrm>
            <a:off x="152400" y="0"/>
            <a:ext cx="8350988" cy="838200"/>
          </a:xfrm>
          <a:noFill/>
          <a:ln>
            <a:miter lim="800000"/>
            <a:headEnd/>
            <a:tailEnd/>
          </a:ln>
        </p:spPr>
        <p:txBody>
          <a:bodyPr vert="horz" wrap="square" lIns="91440" tIns="45720" rIns="91440" bIns="45720" numCol="1" anchor="ctr" anchorCtr="0" compatLnSpc="1">
            <a:prstTxWarp prst="textNoShape">
              <a:avLst/>
            </a:prstTxWarp>
          </a:bodyPr>
          <a:lstStyle/>
          <a:p>
            <a:r>
              <a:rPr lang="en-US" b="1" dirty="0"/>
              <a:t>Why a Public Hearing?</a:t>
            </a:r>
          </a:p>
        </p:txBody>
      </p:sp>
      <p:sp>
        <p:nvSpPr>
          <p:cNvPr id="3075" name="Content Placeholder 2"/>
          <p:cNvSpPr>
            <a:spLocks noGrp="1"/>
          </p:cNvSpPr>
          <p:nvPr>
            <p:ph idx="1"/>
          </p:nvPr>
        </p:nvSpPr>
        <p:spPr bwMode="auto">
          <a:xfrm>
            <a:off x="152400" y="914400"/>
            <a:ext cx="11811000" cy="5867400"/>
          </a:xfrm>
          <a:noFill/>
          <a:ln>
            <a:miter lim="800000"/>
            <a:headEnd/>
            <a:tailEnd/>
          </a:ln>
        </p:spPr>
        <p:txBody>
          <a:bodyPr vert="horz" wrap="square" lIns="91440" tIns="45720" rIns="91440" bIns="45720" numCol="1" rtlCol="0" anchor="t" anchorCtr="0" compatLnSpc="1">
            <a:prstTxWarp prst="textNoShape">
              <a:avLst/>
            </a:prstTxWarp>
            <a:normAutofit/>
          </a:bodyPr>
          <a:lstStyle/>
          <a:p>
            <a:pPr>
              <a:buClr>
                <a:srgbClr val="002060"/>
              </a:buClr>
            </a:pPr>
            <a:r>
              <a:rPr lang="en-US" sz="3600" b="1" dirty="0"/>
              <a:t>Conducted as a requirement to the</a:t>
            </a:r>
            <a:br>
              <a:rPr lang="en-US" sz="3600" b="1" dirty="0"/>
            </a:br>
            <a:r>
              <a:rPr lang="en-US" sz="3600" b="1" dirty="0"/>
              <a:t>National Environmental Policy Act (NEPA)</a:t>
            </a:r>
          </a:p>
          <a:p>
            <a:pPr lvl="1">
              <a:spcBef>
                <a:spcPts val="0"/>
              </a:spcBef>
              <a:buClr>
                <a:srgbClr val="002060"/>
              </a:buClr>
            </a:pPr>
            <a:r>
              <a:rPr lang="en-US" sz="3200" dirty="0"/>
              <a:t>NEPA requires evaluation of potential </a:t>
            </a:r>
            <a:br>
              <a:rPr lang="en-US" sz="3200" dirty="0"/>
            </a:br>
            <a:r>
              <a:rPr lang="en-US" sz="3200" dirty="0"/>
              <a:t>impacts to surrounding natural, cultural, </a:t>
            </a:r>
            <a:br>
              <a:rPr lang="en-US" sz="3200" dirty="0"/>
            </a:br>
            <a:r>
              <a:rPr lang="en-US" sz="3200" dirty="0"/>
              <a:t>and social environments.</a:t>
            </a:r>
          </a:p>
          <a:p>
            <a:pPr lvl="1">
              <a:spcBef>
                <a:spcPts val="0"/>
              </a:spcBef>
              <a:buClr>
                <a:srgbClr val="002060"/>
              </a:buClr>
            </a:pPr>
            <a:r>
              <a:rPr lang="en-US" sz="3200" dirty="0"/>
              <a:t>Impacts are to be described in an </a:t>
            </a:r>
            <a:br>
              <a:rPr lang="en-US" sz="3200" dirty="0"/>
            </a:br>
            <a:r>
              <a:rPr lang="en-US" sz="3200" dirty="0"/>
              <a:t>environmental document.</a:t>
            </a:r>
          </a:p>
          <a:p>
            <a:pPr lvl="1">
              <a:buClr>
                <a:srgbClr val="002060"/>
              </a:buClr>
            </a:pPr>
            <a:r>
              <a:rPr lang="en-US" sz="3200" dirty="0"/>
              <a:t>Requires opportunity for the public to be involved </a:t>
            </a:r>
            <a:br>
              <a:rPr lang="en-US" sz="3200" dirty="0"/>
            </a:br>
            <a:r>
              <a:rPr lang="en-US" sz="3200" dirty="0"/>
              <a:t>and comment in the </a:t>
            </a:r>
            <a:r>
              <a:rPr lang="en-US" sz="3200" dirty="0" smtClean="0"/>
              <a:t>project decision-making process.</a:t>
            </a:r>
            <a:endParaRPr lang="en-US" sz="3200" dirty="0"/>
          </a:p>
          <a:p>
            <a:pPr marL="457200" lvl="1" indent="0">
              <a:buClr>
                <a:srgbClr val="002060"/>
              </a:buClr>
              <a:buNone/>
            </a:pPr>
            <a:endParaRPr lang="en-US" sz="3200" dirty="0"/>
          </a:p>
        </p:txBody>
      </p:sp>
      <p:pic>
        <p:nvPicPr>
          <p:cNvPr id="4" name="Picture 3"/>
          <p:cNvPicPr>
            <a:picLocks noChangeAspect="1"/>
          </p:cNvPicPr>
          <p:nvPr/>
        </p:nvPicPr>
        <p:blipFill>
          <a:blip r:embed="rId3"/>
          <a:stretch>
            <a:fillRect/>
          </a:stretch>
        </p:blipFill>
        <p:spPr>
          <a:xfrm>
            <a:off x="8503388" y="1524000"/>
            <a:ext cx="2257330" cy="2590800"/>
          </a:xfrm>
          <a:prstGeom prst="rect">
            <a:avLst/>
          </a:prstGeom>
        </p:spPr>
      </p:pic>
    </p:spTree>
    <p:extLst>
      <p:ext uri="{BB962C8B-B14F-4D97-AF65-F5344CB8AC3E}">
        <p14:creationId xmlns:p14="http://schemas.microsoft.com/office/powerpoint/2010/main" val="6526076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
            <a:ext cx="12039600" cy="838200"/>
          </a:xfrm>
        </p:spPr>
        <p:txBody>
          <a:bodyPr anchor="ctr"/>
          <a:lstStyle/>
          <a:p>
            <a:r>
              <a:rPr lang="en-US" b="1" dirty="0"/>
              <a:t>Project Timeline</a:t>
            </a:r>
          </a:p>
        </p:txBody>
      </p:sp>
      <p:sp>
        <p:nvSpPr>
          <p:cNvPr id="3" name="Content Placeholder 2"/>
          <p:cNvSpPr>
            <a:spLocks noGrp="1"/>
          </p:cNvSpPr>
          <p:nvPr>
            <p:ph idx="1"/>
          </p:nvPr>
        </p:nvSpPr>
        <p:spPr>
          <a:xfrm>
            <a:off x="152400" y="914401"/>
            <a:ext cx="11506200" cy="5714999"/>
          </a:xfrm>
        </p:spPr>
        <p:txBody>
          <a:bodyPr>
            <a:normAutofit/>
          </a:bodyPr>
          <a:lstStyle/>
          <a:p>
            <a:r>
              <a:rPr lang="en-US" sz="3600" b="1" dirty="0"/>
              <a:t>After Public Hearing and Public Comments</a:t>
            </a:r>
          </a:p>
          <a:p>
            <a:pPr lvl="1"/>
            <a:r>
              <a:rPr lang="en-US" sz="3200" dirty="0"/>
              <a:t>Environmental Document </a:t>
            </a:r>
            <a:r>
              <a:rPr lang="en-US" sz="3200" dirty="0" smtClean="0"/>
              <a:t>Approval, </a:t>
            </a:r>
            <a:r>
              <a:rPr lang="en-US" sz="3200" dirty="0"/>
              <a:t>including responses </a:t>
            </a:r>
            <a:r>
              <a:rPr lang="en-US" sz="3200" dirty="0" smtClean="0"/>
              <a:t/>
            </a:r>
            <a:br>
              <a:rPr lang="en-US" sz="3200" dirty="0" smtClean="0"/>
            </a:br>
            <a:r>
              <a:rPr lang="en-US" sz="3200" dirty="0" smtClean="0"/>
              <a:t>to </a:t>
            </a:r>
            <a:r>
              <a:rPr lang="en-US" sz="3200" dirty="0"/>
              <a:t>all </a:t>
            </a:r>
            <a:r>
              <a:rPr lang="en-US" sz="3200" dirty="0" smtClean="0"/>
              <a:t>comments</a:t>
            </a:r>
            <a:endParaRPr lang="en-US" dirty="0"/>
          </a:p>
          <a:p>
            <a:r>
              <a:rPr lang="en-US" sz="3600" b="1" dirty="0"/>
              <a:t>Right-of-way acquisition on-going</a:t>
            </a:r>
          </a:p>
          <a:p>
            <a:r>
              <a:rPr lang="en-US" sz="3600" b="1" dirty="0"/>
              <a:t>Tree clearing and building </a:t>
            </a:r>
            <a:r>
              <a:rPr lang="en-US" sz="3600" b="1" dirty="0" smtClean="0"/>
              <a:t>demolition to begin</a:t>
            </a:r>
            <a:br>
              <a:rPr lang="en-US" sz="3600" b="1" dirty="0" smtClean="0"/>
            </a:br>
            <a:r>
              <a:rPr lang="en-US" sz="3600" b="1" dirty="0" smtClean="0"/>
              <a:t>approximately one year prior </a:t>
            </a:r>
            <a:r>
              <a:rPr lang="en-US" sz="3600" b="1" dirty="0"/>
              <a:t>to </a:t>
            </a:r>
            <a:r>
              <a:rPr lang="en-US" sz="3600" b="1" dirty="0" smtClean="0"/>
              <a:t>construction</a:t>
            </a:r>
            <a:endParaRPr lang="en-US" sz="3600" b="1" dirty="0"/>
          </a:p>
          <a:p>
            <a:r>
              <a:rPr lang="en-US" sz="3600" b="1" dirty="0"/>
              <a:t>Road construction is anticipated to </a:t>
            </a:r>
            <a:r>
              <a:rPr lang="en-US" sz="3600" b="1" dirty="0" smtClean="0"/>
              <a:t>begin in </a:t>
            </a:r>
            <a:r>
              <a:rPr lang="en-US" sz="3600" b="1" dirty="0"/>
              <a:t>Spring 2022</a:t>
            </a:r>
            <a:endParaRPr lang="en-US" sz="3200" dirty="0"/>
          </a:p>
          <a:p>
            <a:pPr lvl="1"/>
            <a:r>
              <a:rPr lang="en-US" sz="3200" dirty="0"/>
              <a:t>Timelines will be set at </a:t>
            </a:r>
            <a:r>
              <a:rPr lang="en-US" sz="3200" dirty="0" smtClean="0"/>
              <a:t>the time </a:t>
            </a:r>
            <a:r>
              <a:rPr lang="en-US" sz="3200" dirty="0"/>
              <a:t>of the final </a:t>
            </a:r>
            <a:r>
              <a:rPr lang="en-US" sz="3200" dirty="0" smtClean="0"/>
              <a:t>design</a:t>
            </a:r>
            <a:endParaRPr lang="en-US" sz="3200" dirty="0"/>
          </a:p>
          <a:p>
            <a:pPr lvl="1"/>
            <a:r>
              <a:rPr lang="en-US" sz="3200" dirty="0"/>
              <a:t>Anticipate </a:t>
            </a:r>
            <a:r>
              <a:rPr lang="en-US" sz="3200" dirty="0" smtClean="0"/>
              <a:t>construction </a:t>
            </a:r>
            <a:r>
              <a:rPr lang="en-US" sz="3200" dirty="0"/>
              <a:t>to be </a:t>
            </a:r>
            <a:r>
              <a:rPr lang="en-US" sz="3200" dirty="0" smtClean="0"/>
              <a:t>two construction seasons</a:t>
            </a:r>
            <a:endParaRPr lang="en-US" dirty="0"/>
          </a:p>
          <a:p>
            <a:endParaRPr lang="en-US" dirty="0"/>
          </a:p>
        </p:txBody>
      </p:sp>
      <p:sp>
        <p:nvSpPr>
          <p:cNvPr id="5" name="Rectangle 4"/>
          <p:cNvSpPr/>
          <p:nvPr/>
        </p:nvSpPr>
        <p:spPr>
          <a:xfrm>
            <a:off x="10058400" y="2057400"/>
            <a:ext cx="1219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98545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152400" y="0"/>
            <a:ext cx="10048875" cy="838200"/>
          </a:xfrm>
          <a:noFill/>
          <a:ln>
            <a:miter lim="800000"/>
            <a:headEnd/>
            <a:tailEnd/>
          </a:ln>
        </p:spPr>
        <p:txBody>
          <a:bodyPr vert="horz" wrap="square" lIns="91440" tIns="45720" rIns="91440" bIns="45720" numCol="1" anchor="ctr" anchorCtr="0" compatLnSpc="1">
            <a:prstTxWarp prst="textNoShape">
              <a:avLst/>
            </a:prstTxWarp>
          </a:bodyPr>
          <a:lstStyle/>
          <a:p>
            <a:r>
              <a:rPr lang="en-US" b="1" dirty="0"/>
              <a:t>Comment Session</a:t>
            </a:r>
          </a:p>
        </p:txBody>
      </p:sp>
      <p:sp>
        <p:nvSpPr>
          <p:cNvPr id="21507" name="Content Placeholder 2"/>
          <p:cNvSpPr>
            <a:spLocks noGrp="1"/>
          </p:cNvSpPr>
          <p:nvPr>
            <p:ph idx="1"/>
          </p:nvPr>
        </p:nvSpPr>
        <p:spPr bwMode="auto">
          <a:xfrm>
            <a:off x="152400" y="914400"/>
            <a:ext cx="11201400" cy="5029200"/>
          </a:xfr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ts val="672"/>
              </a:spcBef>
              <a:buClr>
                <a:srgbClr val="002060"/>
              </a:buClr>
              <a:buSzPct val="100000"/>
            </a:pPr>
            <a:r>
              <a:rPr lang="en-US" sz="3600" b="1" dirty="0"/>
              <a:t>No responses at this time. </a:t>
            </a:r>
          </a:p>
          <a:p>
            <a:pPr>
              <a:spcBef>
                <a:spcPts val="672"/>
              </a:spcBef>
              <a:buClr>
                <a:srgbClr val="002060"/>
              </a:buClr>
              <a:buSzPct val="100000"/>
            </a:pPr>
            <a:r>
              <a:rPr lang="en-US" sz="3600" b="1" dirty="0"/>
              <a:t>Statements are for the official public hearing transcript.</a:t>
            </a:r>
          </a:p>
          <a:p>
            <a:pPr>
              <a:spcBef>
                <a:spcPts val="672"/>
              </a:spcBef>
              <a:buClr>
                <a:srgbClr val="002060"/>
              </a:buClr>
              <a:buSzPct val="100000"/>
            </a:pPr>
            <a:r>
              <a:rPr lang="en-US" sz="3600" b="1" dirty="0"/>
              <a:t>First speakers are from the sign-in sheet.</a:t>
            </a:r>
          </a:p>
          <a:p>
            <a:pPr>
              <a:spcBef>
                <a:spcPts val="672"/>
              </a:spcBef>
              <a:buClr>
                <a:srgbClr val="002060"/>
              </a:buClr>
              <a:buSzPct val="100000"/>
            </a:pPr>
            <a:r>
              <a:rPr lang="en-US" sz="3600" b="1" dirty="0"/>
              <a:t>Open for additional public statements from the floor.</a:t>
            </a:r>
          </a:p>
          <a:p>
            <a:pPr>
              <a:spcBef>
                <a:spcPts val="672"/>
              </a:spcBef>
              <a:buClr>
                <a:srgbClr val="002060"/>
              </a:buClr>
              <a:buSzPct val="100000"/>
            </a:pPr>
            <a:r>
              <a:rPr lang="en-US" sz="3600" b="1" dirty="0"/>
              <a:t>Please come forward to the podium </a:t>
            </a:r>
            <a:r>
              <a:rPr lang="en-US" sz="3600" b="1" dirty="0" smtClean="0"/>
              <a:t>so that we</a:t>
            </a:r>
            <a:br>
              <a:rPr lang="en-US" sz="3600" b="1" dirty="0" smtClean="0"/>
            </a:br>
            <a:r>
              <a:rPr lang="en-US" sz="3600" b="1" dirty="0" smtClean="0"/>
              <a:t>may accurately record your statements</a:t>
            </a:r>
            <a:r>
              <a:rPr lang="en-US" sz="3600" b="1" dirty="0"/>
              <a:t>.</a:t>
            </a:r>
          </a:p>
          <a:p>
            <a:pPr>
              <a:spcBef>
                <a:spcPts val="672"/>
              </a:spcBef>
              <a:buClr>
                <a:srgbClr val="002060"/>
              </a:buClr>
              <a:buSzPct val="100000"/>
            </a:pPr>
            <a:r>
              <a:rPr lang="en-US" sz="3600" b="1" dirty="0"/>
              <a:t>We encourage and appreciate your comments.</a:t>
            </a:r>
          </a:p>
          <a:p>
            <a:pPr>
              <a:buClr>
                <a:srgbClr val="3333CC"/>
              </a:buClr>
              <a:buSzPct val="100000"/>
              <a:buFont typeface="Wingdings" pitchFamily="2" charset="2"/>
              <a:buChar char="§"/>
            </a:pPr>
            <a:endParaRPr lang="en-US" sz="2400" dirty="0"/>
          </a:p>
        </p:txBody>
      </p:sp>
      <p:pic>
        <p:nvPicPr>
          <p:cNvPr id="12290" name="Picture 2" descr="C:\Documents and Settings\mwright\Local Settings\Temporary Internet Files\Content.IE5\KD0VCL4Z\MC900361556[1].wmf"/>
          <p:cNvPicPr>
            <a:picLocks noChangeAspect="1" noChangeArrowheads="1"/>
          </p:cNvPicPr>
          <p:nvPr/>
        </p:nvPicPr>
        <p:blipFill>
          <a:blip r:embed="rId3" cstate="print"/>
          <a:srcRect/>
          <a:stretch>
            <a:fillRect/>
          </a:stretch>
        </p:blipFill>
        <p:spPr bwMode="auto">
          <a:xfrm>
            <a:off x="9144000" y="3276600"/>
            <a:ext cx="1542954" cy="2982057"/>
          </a:xfrm>
          <a:prstGeom prst="rect">
            <a:avLst/>
          </a:prstGeom>
          <a:noFill/>
        </p:spPr>
      </p:pic>
    </p:spTree>
    <p:extLst>
      <p:ext uri="{BB962C8B-B14F-4D97-AF65-F5344CB8AC3E}">
        <p14:creationId xmlns:p14="http://schemas.microsoft.com/office/powerpoint/2010/main" val="40442655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190500" y="0"/>
            <a:ext cx="10010775" cy="838200"/>
          </a:xfrm>
          <a:noFill/>
          <a:ln>
            <a:miter lim="800000"/>
            <a:headEnd/>
            <a:tailEnd/>
          </a:ln>
        </p:spPr>
        <p:txBody>
          <a:bodyPr vert="horz" wrap="square" lIns="91440" tIns="45720" rIns="91440" bIns="45720" numCol="1" anchor="ctr" anchorCtr="0" compatLnSpc="1">
            <a:prstTxWarp prst="textNoShape">
              <a:avLst/>
            </a:prstTxWarp>
          </a:bodyPr>
          <a:lstStyle/>
          <a:p>
            <a:r>
              <a:rPr lang="en-US" b="1" dirty="0"/>
              <a:t>Public Comments</a:t>
            </a:r>
          </a:p>
        </p:txBody>
      </p:sp>
      <p:sp>
        <p:nvSpPr>
          <p:cNvPr id="21507" name="Content Placeholder 2"/>
          <p:cNvSpPr>
            <a:spLocks noGrp="1"/>
          </p:cNvSpPr>
          <p:nvPr>
            <p:ph idx="1"/>
          </p:nvPr>
        </p:nvSpPr>
        <p:spPr bwMode="auto">
          <a:xfrm>
            <a:off x="304800" y="914400"/>
            <a:ext cx="9906000" cy="5105400"/>
          </a:xfrm>
          <a:noFill/>
          <a:ln>
            <a:miter lim="800000"/>
            <a:headEnd/>
            <a:tailEnd/>
          </a:ln>
        </p:spPr>
        <p:txBody>
          <a:bodyPr vert="horz" wrap="square" lIns="91440" tIns="45720" rIns="91440" bIns="45720" numCol="1" rtlCol="0" anchor="t" anchorCtr="0" compatLnSpc="1">
            <a:prstTxWarp prst="textNoShape">
              <a:avLst/>
            </a:prstTxWarp>
            <a:normAutofit fontScale="92500" lnSpcReduction="20000"/>
          </a:bodyPr>
          <a:lstStyle/>
          <a:p>
            <a:pPr>
              <a:buClr>
                <a:srgbClr val="002060"/>
              </a:buClr>
              <a:buSzPct val="100000"/>
            </a:pPr>
            <a:r>
              <a:rPr lang="en-US" sz="3900" b="1" dirty="0"/>
              <a:t>Statements recorded at public hearing.</a:t>
            </a:r>
          </a:p>
          <a:p>
            <a:pPr>
              <a:buClr>
                <a:srgbClr val="002060"/>
              </a:buClr>
              <a:buSzPct val="100000"/>
            </a:pPr>
            <a:r>
              <a:rPr lang="en-US" sz="3900" b="1" dirty="0"/>
              <a:t>Written Statements</a:t>
            </a:r>
          </a:p>
          <a:p>
            <a:pPr lvl="1">
              <a:buClr>
                <a:srgbClr val="002060"/>
              </a:buClr>
              <a:buSzPct val="100000"/>
            </a:pPr>
            <a:r>
              <a:rPr lang="en-US" sz="3000" dirty="0"/>
              <a:t>Mary Wright</a:t>
            </a:r>
            <a:br>
              <a:rPr lang="en-US" sz="3000" dirty="0"/>
            </a:br>
            <a:r>
              <a:rPr lang="en-US" sz="3000" dirty="0"/>
              <a:t>IGCN Room N642</a:t>
            </a:r>
            <a:br>
              <a:rPr lang="en-US" sz="3000" dirty="0"/>
            </a:br>
            <a:r>
              <a:rPr lang="en-US" sz="3000" dirty="0"/>
              <a:t>100 North Senate Avenue</a:t>
            </a:r>
            <a:br>
              <a:rPr lang="en-US" sz="3000" dirty="0"/>
            </a:br>
            <a:r>
              <a:rPr lang="en-US" sz="3000" dirty="0"/>
              <a:t>Indianapolis, IN 46204</a:t>
            </a:r>
          </a:p>
          <a:p>
            <a:pPr>
              <a:buClr>
                <a:srgbClr val="002060"/>
              </a:buClr>
              <a:buSzPct val="100000"/>
            </a:pPr>
            <a:r>
              <a:rPr lang="en-US" sz="3900" b="1" dirty="0"/>
              <a:t>E-Mail </a:t>
            </a:r>
            <a:r>
              <a:rPr lang="en-US" sz="3600" b="1" dirty="0"/>
              <a:t>‒ </a:t>
            </a:r>
            <a:r>
              <a:rPr lang="en-US" sz="3000" b="1" dirty="0">
                <a:hlinkClick r:id="rId3"/>
              </a:rPr>
              <a:t>mwright@indot.in.gov</a:t>
            </a:r>
            <a:endParaRPr lang="en-US" sz="3000" b="1" dirty="0"/>
          </a:p>
          <a:p>
            <a:pPr>
              <a:lnSpc>
                <a:spcPct val="110000"/>
              </a:lnSpc>
              <a:buClr>
                <a:srgbClr val="002060"/>
              </a:buClr>
              <a:buSzPct val="100000"/>
            </a:pPr>
            <a:r>
              <a:rPr lang="en-US" sz="3900" b="1" dirty="0"/>
              <a:t>Respectfully request comments to be postmarked by Thursday, August 1, 2019</a:t>
            </a:r>
          </a:p>
          <a:p>
            <a:pPr>
              <a:buClr>
                <a:srgbClr val="002060"/>
              </a:buClr>
              <a:buSzPct val="100000"/>
            </a:pPr>
            <a:endParaRPr lang="en-US" sz="1400" dirty="0"/>
          </a:p>
          <a:p>
            <a:pPr marL="0" indent="0" algn="ctr">
              <a:lnSpc>
                <a:spcPct val="110000"/>
              </a:lnSpc>
              <a:buClr>
                <a:srgbClr val="002060"/>
              </a:buClr>
              <a:buSzPct val="100000"/>
              <a:buNone/>
            </a:pPr>
            <a:r>
              <a:rPr lang="en-US" sz="2400" dirty="0"/>
              <a:t>	</a:t>
            </a:r>
            <a:r>
              <a:rPr lang="en-US" sz="3000" dirty="0"/>
              <a:t>All comments will be reviewed and evaluated and given full</a:t>
            </a:r>
            <a:br>
              <a:rPr lang="en-US" sz="3000" dirty="0"/>
            </a:br>
            <a:r>
              <a:rPr lang="en-US" sz="3000" dirty="0"/>
              <a:t>             consideration before final design decisions.</a:t>
            </a:r>
          </a:p>
        </p:txBody>
      </p:sp>
    </p:spTree>
    <p:extLst>
      <p:ext uri="{BB962C8B-B14F-4D97-AF65-F5344CB8AC3E}">
        <p14:creationId xmlns:p14="http://schemas.microsoft.com/office/powerpoint/2010/main" val="4269095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152400" y="0"/>
            <a:ext cx="10058400" cy="838200"/>
          </a:xfrm>
          <a:noFill/>
          <a:ln>
            <a:miter lim="800000"/>
            <a:headEnd/>
            <a:tailEnd/>
          </a:ln>
        </p:spPr>
        <p:txBody>
          <a:bodyPr vert="horz" wrap="square" lIns="91440" tIns="45720" rIns="91440" bIns="45720" numCol="1" anchor="ctr" anchorCtr="0" compatLnSpc="1">
            <a:prstTxWarp prst="textNoShape">
              <a:avLst/>
            </a:prstTxWarp>
          </a:bodyPr>
          <a:lstStyle/>
          <a:p>
            <a:r>
              <a:rPr lang="en-US" b="1" dirty="0"/>
              <a:t>Thank You</a:t>
            </a:r>
          </a:p>
        </p:txBody>
      </p:sp>
      <p:sp>
        <p:nvSpPr>
          <p:cNvPr id="7" name="Content Placeholder 6"/>
          <p:cNvSpPr>
            <a:spLocks noGrp="1"/>
          </p:cNvSpPr>
          <p:nvPr>
            <p:ph idx="1"/>
          </p:nvPr>
        </p:nvSpPr>
        <p:spPr>
          <a:xfrm>
            <a:off x="152400" y="914400"/>
            <a:ext cx="10896600" cy="5715000"/>
          </a:xfrm>
        </p:spPr>
        <p:txBody>
          <a:bodyPr>
            <a:normAutofit fontScale="70000" lnSpcReduction="20000"/>
          </a:bodyPr>
          <a:lstStyle/>
          <a:p>
            <a:pPr>
              <a:lnSpc>
                <a:spcPct val="110000"/>
              </a:lnSpc>
            </a:pPr>
            <a:r>
              <a:rPr lang="en-US" sz="5100" b="1" dirty="0"/>
              <a:t>Please visit with project representatives following the </a:t>
            </a:r>
            <a:br>
              <a:rPr lang="en-US" sz="5100" b="1" dirty="0"/>
            </a:br>
            <a:r>
              <a:rPr lang="en-US" sz="5100" b="1" dirty="0"/>
              <a:t>public comment session</a:t>
            </a:r>
          </a:p>
          <a:p>
            <a:pPr marL="690563" indent="-230188">
              <a:lnSpc>
                <a:spcPct val="110000"/>
              </a:lnSpc>
              <a:buClr>
                <a:srgbClr val="002060"/>
              </a:buClr>
            </a:pPr>
            <a:r>
              <a:rPr lang="en-US" sz="4600" dirty="0"/>
              <a:t>View displays and preliminary plans</a:t>
            </a:r>
          </a:p>
          <a:p>
            <a:pPr marL="690563" indent="-230188">
              <a:lnSpc>
                <a:spcPct val="110000"/>
              </a:lnSpc>
              <a:buClr>
                <a:srgbClr val="002060"/>
              </a:buClr>
            </a:pPr>
            <a:r>
              <a:rPr lang="en-US" sz="4600" dirty="0"/>
              <a:t>Informal questions and answers</a:t>
            </a:r>
          </a:p>
          <a:p>
            <a:pPr marL="690563" indent="-230188">
              <a:lnSpc>
                <a:spcPct val="110000"/>
              </a:lnSpc>
              <a:buClr>
                <a:srgbClr val="002060"/>
              </a:buClr>
            </a:pPr>
            <a:r>
              <a:rPr lang="en-US" sz="4600" dirty="0"/>
              <a:t>Informal comments are always welcome, however, please note general conversations are not part of the official record. </a:t>
            </a:r>
          </a:p>
          <a:p>
            <a:pPr marL="227012" indent="0">
              <a:buClr>
                <a:srgbClr val="002060"/>
              </a:buClr>
              <a:buNone/>
            </a:pPr>
            <a:endParaRPr lang="en-US" sz="3200" dirty="0"/>
          </a:p>
          <a:p>
            <a:pPr indent="-1588">
              <a:buNone/>
            </a:pPr>
            <a:endParaRPr lang="en-US" sz="1400" dirty="0"/>
          </a:p>
          <a:p>
            <a:pPr>
              <a:spcBef>
                <a:spcPts val="0"/>
              </a:spcBef>
              <a:buNone/>
            </a:pPr>
            <a:r>
              <a:rPr lang="en-US" dirty="0"/>
              <a:t>	</a:t>
            </a:r>
            <a:r>
              <a:rPr lang="en-US" sz="3600" dirty="0"/>
              <a:t>Thank you for your attendance this evening.</a:t>
            </a:r>
          </a:p>
          <a:p>
            <a:pPr>
              <a:spcBef>
                <a:spcPts val="0"/>
              </a:spcBef>
              <a:buNone/>
            </a:pPr>
            <a:endParaRPr lang="en-US" sz="3600" b="1" dirty="0"/>
          </a:p>
          <a:p>
            <a:pPr>
              <a:spcBef>
                <a:spcPts val="0"/>
              </a:spcBef>
              <a:buNone/>
            </a:pPr>
            <a:r>
              <a:rPr lang="en-US" sz="3600" dirty="0"/>
              <a:t>          Formal public hearing is adjourned.</a:t>
            </a:r>
          </a:p>
          <a:p>
            <a:pPr>
              <a:spcBef>
                <a:spcPts val="0"/>
              </a:spcBef>
              <a:buNone/>
            </a:pPr>
            <a:endParaRPr lang="en-US" sz="3600" b="1" dirty="0"/>
          </a:p>
          <a:p>
            <a:pPr>
              <a:spcBef>
                <a:spcPts val="0"/>
              </a:spcBef>
              <a:buNone/>
            </a:pPr>
            <a:endParaRPr lang="en-US" sz="3600" dirty="0"/>
          </a:p>
          <a:p>
            <a:pPr>
              <a:spcBef>
                <a:spcPts val="0"/>
              </a:spcBef>
              <a:buNone/>
            </a:pPr>
            <a:r>
              <a:rPr lang="en-US" dirty="0"/>
              <a:t>	</a:t>
            </a:r>
          </a:p>
        </p:txBody>
      </p:sp>
      <p:pic>
        <p:nvPicPr>
          <p:cNvPr id="4" name="Picture 3"/>
          <p:cNvPicPr>
            <a:picLocks noChangeAspect="1"/>
          </p:cNvPicPr>
          <p:nvPr/>
        </p:nvPicPr>
        <p:blipFill>
          <a:blip r:embed="rId3"/>
          <a:stretch>
            <a:fillRect/>
          </a:stretch>
        </p:blipFill>
        <p:spPr>
          <a:xfrm>
            <a:off x="6934200" y="4191000"/>
            <a:ext cx="3276600" cy="2214174"/>
          </a:xfrm>
          <a:prstGeom prst="rect">
            <a:avLst/>
          </a:prstGeom>
        </p:spPr>
      </p:pic>
    </p:spTree>
    <p:extLst>
      <p:ext uri="{BB962C8B-B14F-4D97-AF65-F5344CB8AC3E}">
        <p14:creationId xmlns:p14="http://schemas.microsoft.com/office/powerpoint/2010/main" val="644718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xfrm>
            <a:off x="152400" y="0"/>
            <a:ext cx="10515600" cy="838200"/>
          </a:xfrm>
          <a:noFill/>
          <a:ln>
            <a:miter lim="800000"/>
            <a:headEnd/>
            <a:tailEnd/>
          </a:ln>
        </p:spPr>
        <p:txBody>
          <a:bodyPr vert="horz" wrap="square" lIns="91440" tIns="45720" rIns="91440" bIns="45720" numCol="1" anchor="ctr" anchorCtr="0" compatLnSpc="1">
            <a:prstTxWarp prst="textNoShape">
              <a:avLst/>
            </a:prstTxWarp>
          </a:bodyPr>
          <a:lstStyle/>
          <a:p>
            <a:r>
              <a:rPr lang="en-US" b="1" dirty="0"/>
              <a:t>Environmental Document</a:t>
            </a:r>
          </a:p>
        </p:txBody>
      </p:sp>
      <p:sp>
        <p:nvSpPr>
          <p:cNvPr id="3075" name="Content Placeholder 2"/>
          <p:cNvSpPr>
            <a:spLocks noGrp="1"/>
          </p:cNvSpPr>
          <p:nvPr>
            <p:ph idx="1"/>
          </p:nvPr>
        </p:nvSpPr>
        <p:spPr bwMode="auto">
          <a:xfrm>
            <a:off x="190500" y="884238"/>
            <a:ext cx="10477500" cy="5059363"/>
          </a:xfrm>
          <a:noFill/>
          <a:ln>
            <a:miter lim="800000"/>
            <a:headEnd/>
            <a:tailEnd/>
          </a:ln>
        </p:spPr>
        <p:txBody>
          <a:bodyPr vert="horz" wrap="square" lIns="91440" tIns="45720" rIns="91440" bIns="45720" numCol="1" rtlCol="0" anchor="t" anchorCtr="0" compatLnSpc="1">
            <a:prstTxWarp prst="textNoShape">
              <a:avLst/>
            </a:prstTxWarp>
            <a:normAutofit/>
          </a:bodyPr>
          <a:lstStyle/>
          <a:p>
            <a:r>
              <a:rPr lang="en-US" sz="3600" b="1" dirty="0"/>
              <a:t>Released for Public Involvement on May </a:t>
            </a:r>
            <a:r>
              <a:rPr lang="en-US" sz="3600" b="1" dirty="0" smtClean="0"/>
              <a:t>31, </a:t>
            </a:r>
            <a:r>
              <a:rPr lang="en-US" sz="3600" b="1" dirty="0"/>
              <a:t>2019</a:t>
            </a:r>
          </a:p>
          <a:p>
            <a:r>
              <a:rPr lang="en-US" sz="3600" b="1" dirty="0"/>
              <a:t>Published Legal Notice</a:t>
            </a:r>
          </a:p>
          <a:p>
            <a:pPr lvl="1"/>
            <a:r>
              <a:rPr lang="en-US" sz="3200" dirty="0" smtClean="0"/>
              <a:t>Goshen News</a:t>
            </a:r>
            <a:endParaRPr lang="en-US" sz="3200" dirty="0"/>
          </a:p>
          <a:p>
            <a:pPr lvl="1"/>
            <a:r>
              <a:rPr lang="en-US" sz="3200" dirty="0" smtClean="0"/>
              <a:t>July 3</a:t>
            </a:r>
            <a:r>
              <a:rPr lang="en-US" sz="3200" baseline="30000" dirty="0" smtClean="0"/>
              <a:t>rd</a:t>
            </a:r>
            <a:r>
              <a:rPr lang="en-US" sz="3200" dirty="0" smtClean="0"/>
              <a:t> &amp; July 10</a:t>
            </a:r>
            <a:r>
              <a:rPr lang="en-US" sz="3200" baseline="30000" dirty="0" smtClean="0"/>
              <a:t>th</a:t>
            </a:r>
            <a:r>
              <a:rPr lang="en-US" sz="3200" dirty="0" smtClean="0"/>
              <a:t>, </a:t>
            </a:r>
            <a:r>
              <a:rPr lang="en-US" sz="3200" dirty="0"/>
              <a:t>2019  </a:t>
            </a:r>
            <a:endParaRPr lang="en-US" sz="3200" dirty="0" smtClean="0"/>
          </a:p>
          <a:p>
            <a:pPr lvl="1"/>
            <a:r>
              <a:rPr lang="en-US" sz="3200" dirty="0" smtClean="0"/>
              <a:t>Announcing the </a:t>
            </a:r>
            <a:r>
              <a:rPr lang="en-US" sz="3200" dirty="0"/>
              <a:t>public hearing and the </a:t>
            </a:r>
            <a:r>
              <a:rPr lang="en-US" sz="3200" dirty="0" smtClean="0"/>
              <a:t>documents are available </a:t>
            </a:r>
            <a:r>
              <a:rPr lang="en-US" sz="3200" dirty="0"/>
              <a:t>for </a:t>
            </a:r>
            <a:r>
              <a:rPr lang="en-US" sz="3200" dirty="0" smtClean="0"/>
              <a:t>viewing and comment</a:t>
            </a:r>
            <a:endParaRPr lang="en-US" sz="3200" dirty="0"/>
          </a:p>
          <a:p>
            <a:pPr lvl="1"/>
            <a:endParaRPr lang="en-US" dirty="0"/>
          </a:p>
          <a:p>
            <a:pPr>
              <a:buNone/>
            </a:pPr>
            <a:endParaRPr lang="en-US" b="1" dirty="0"/>
          </a:p>
        </p:txBody>
      </p:sp>
      <p:pic>
        <p:nvPicPr>
          <p:cNvPr id="4" name="Picture 3"/>
          <p:cNvPicPr>
            <a:picLocks noChangeAspect="1"/>
          </p:cNvPicPr>
          <p:nvPr/>
        </p:nvPicPr>
        <p:blipFill>
          <a:blip r:embed="rId3"/>
          <a:stretch>
            <a:fillRect/>
          </a:stretch>
        </p:blipFill>
        <p:spPr>
          <a:xfrm>
            <a:off x="2971800" y="4343400"/>
            <a:ext cx="5643305" cy="2057400"/>
          </a:xfrm>
          <a:prstGeom prst="rect">
            <a:avLst/>
          </a:prstGeom>
          <a:effectLst>
            <a:glow rad="355600">
              <a:srgbClr val="99CCFF"/>
            </a:glow>
          </a:effectLst>
        </p:spPr>
      </p:pic>
    </p:spTree>
    <p:extLst>
      <p:ext uri="{BB962C8B-B14F-4D97-AF65-F5344CB8AC3E}">
        <p14:creationId xmlns:p14="http://schemas.microsoft.com/office/powerpoint/2010/main" val="2021929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xfrm>
            <a:off x="152400" y="0"/>
            <a:ext cx="10058400" cy="838200"/>
          </a:xfrm>
          <a:noFill/>
          <a:ln>
            <a:miter lim="800000"/>
            <a:headEnd/>
            <a:tailEnd/>
          </a:ln>
        </p:spPr>
        <p:txBody>
          <a:bodyPr vert="horz" wrap="square" lIns="91440" tIns="45720" rIns="91440" bIns="45720" numCol="1" anchor="ctr" anchorCtr="0" compatLnSpc="1">
            <a:prstTxWarp prst="textNoShape">
              <a:avLst/>
            </a:prstTxWarp>
          </a:bodyPr>
          <a:lstStyle/>
          <a:p>
            <a:r>
              <a:rPr lang="en-US" b="1" dirty="0"/>
              <a:t>How Can You Participate?</a:t>
            </a:r>
          </a:p>
        </p:txBody>
      </p:sp>
      <p:sp>
        <p:nvSpPr>
          <p:cNvPr id="3075" name="Content Placeholder 2"/>
          <p:cNvSpPr>
            <a:spLocks noGrp="1"/>
          </p:cNvSpPr>
          <p:nvPr>
            <p:ph idx="1"/>
          </p:nvPr>
        </p:nvSpPr>
        <p:spPr bwMode="auto">
          <a:xfrm>
            <a:off x="152400" y="873760"/>
            <a:ext cx="10515600" cy="5287963"/>
          </a:xfrm>
          <a:noFill/>
          <a:ln>
            <a:miter lim="800000"/>
            <a:headEnd/>
            <a:tailEnd/>
          </a:ln>
        </p:spPr>
        <p:txBody>
          <a:bodyPr vert="horz" wrap="square" lIns="91440" tIns="45720" rIns="91440" bIns="45720" numCol="1" rtlCol="0" anchor="t" anchorCtr="0" compatLnSpc="1">
            <a:prstTxWarp prst="textNoShape">
              <a:avLst/>
            </a:prstTxWarp>
            <a:normAutofit/>
          </a:bodyPr>
          <a:lstStyle/>
          <a:p>
            <a:pPr>
              <a:buClr>
                <a:srgbClr val="002060"/>
              </a:buClr>
            </a:pPr>
            <a:r>
              <a:rPr lang="en-US" sz="3600" b="1" dirty="0"/>
              <a:t>Verbally as a Public Statement</a:t>
            </a:r>
          </a:p>
          <a:p>
            <a:pPr lvl="1">
              <a:buClr>
                <a:srgbClr val="002060"/>
              </a:buClr>
            </a:pPr>
            <a:r>
              <a:rPr lang="en-US" sz="3200" dirty="0"/>
              <a:t>Statements are recorded</a:t>
            </a:r>
          </a:p>
          <a:p>
            <a:pPr>
              <a:buClr>
                <a:srgbClr val="002060"/>
              </a:buClr>
            </a:pPr>
            <a:r>
              <a:rPr lang="en-US" sz="3600" b="1" dirty="0"/>
              <a:t>Comment Form</a:t>
            </a:r>
          </a:p>
          <a:p>
            <a:pPr lvl="1">
              <a:buClr>
                <a:srgbClr val="002060"/>
              </a:buClr>
            </a:pPr>
            <a:r>
              <a:rPr lang="en-US" sz="3200" dirty="0"/>
              <a:t>Submit via mail, fax, or drop box</a:t>
            </a:r>
          </a:p>
          <a:p>
            <a:pPr>
              <a:buClr>
                <a:srgbClr val="002060"/>
              </a:buClr>
            </a:pPr>
            <a:r>
              <a:rPr lang="en-US" sz="3600" b="1" dirty="0"/>
              <a:t>Email ‒ </a:t>
            </a:r>
            <a:r>
              <a:rPr lang="en-US" b="1" dirty="0">
                <a:hlinkClick r:id="rId3"/>
              </a:rPr>
              <a:t>mwright@indot.in.gov</a:t>
            </a:r>
            <a:endParaRPr lang="en-US" b="1" dirty="0"/>
          </a:p>
          <a:p>
            <a:pPr>
              <a:buClr>
                <a:srgbClr val="002060"/>
              </a:buClr>
            </a:pPr>
            <a:r>
              <a:rPr lang="en-US" sz="3600" b="1" dirty="0"/>
              <a:t>Comment Period ends</a:t>
            </a:r>
          </a:p>
          <a:p>
            <a:pPr lvl="1">
              <a:buClr>
                <a:srgbClr val="002060"/>
              </a:buClr>
            </a:pPr>
            <a:r>
              <a:rPr lang="en-US" sz="3200" dirty="0"/>
              <a:t>Thursday, August 1, 2019</a:t>
            </a:r>
          </a:p>
          <a:p>
            <a:pPr lvl="1">
              <a:buClr>
                <a:srgbClr val="002060"/>
              </a:buClr>
              <a:buNone/>
            </a:pPr>
            <a:endParaRPr lang="en-US" sz="1600" b="1" dirty="0"/>
          </a:p>
          <a:p>
            <a:pPr lvl="1">
              <a:buClr>
                <a:srgbClr val="002060"/>
              </a:buClr>
              <a:buNone/>
            </a:pPr>
            <a:endParaRPr lang="en-US" sz="1600" b="1" dirty="0"/>
          </a:p>
          <a:p>
            <a:pPr lvl="1" algn="ctr">
              <a:buClr>
                <a:srgbClr val="002060"/>
              </a:buClr>
              <a:buNone/>
            </a:pPr>
            <a:r>
              <a:rPr lang="en-US" sz="2800" b="1" dirty="0"/>
              <a:t>Please feel free to use any and all methods.</a:t>
            </a:r>
          </a:p>
          <a:p>
            <a:pPr>
              <a:buClr>
                <a:srgbClr val="002060"/>
              </a:buClr>
            </a:pPr>
            <a:endParaRPr lang="en-US" dirty="0"/>
          </a:p>
          <a:p>
            <a:pPr>
              <a:buClr>
                <a:srgbClr val="3333CC"/>
              </a:buClr>
            </a:pPr>
            <a:endParaRPr lang="en-US" dirty="0"/>
          </a:p>
          <a:p>
            <a:pPr>
              <a:buClr>
                <a:srgbClr val="3333CC"/>
              </a:buClr>
            </a:pPr>
            <a:endParaRPr lang="en-US" dirty="0"/>
          </a:p>
          <a:p>
            <a:pPr lvl="1">
              <a:buNone/>
            </a:pPr>
            <a:endParaRPr lang="en-US" b="1" dirty="0"/>
          </a:p>
        </p:txBody>
      </p:sp>
      <p:sp>
        <p:nvSpPr>
          <p:cNvPr id="2" name="AutoShape 2" descr="Image result for RABBI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64099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xfrm>
            <a:off x="190500" y="0"/>
            <a:ext cx="10477500" cy="838200"/>
          </a:xfrm>
          <a:noFill/>
          <a:ln>
            <a:miter lim="800000"/>
            <a:headEnd/>
            <a:tailEnd/>
          </a:ln>
        </p:spPr>
        <p:txBody>
          <a:bodyPr vert="horz" wrap="square" lIns="91440" tIns="45720" rIns="91440" bIns="45720" numCol="1" anchor="ctr" anchorCtr="0" compatLnSpc="1">
            <a:prstTxWarp prst="textNoShape">
              <a:avLst/>
            </a:prstTxWarp>
          </a:bodyPr>
          <a:lstStyle/>
          <a:p>
            <a:r>
              <a:rPr lang="en-US" b="1" dirty="0"/>
              <a:t>How Will Comments be Addressed?</a:t>
            </a:r>
          </a:p>
        </p:txBody>
      </p:sp>
      <p:sp>
        <p:nvSpPr>
          <p:cNvPr id="3075" name="Content Placeholder 2"/>
          <p:cNvSpPr>
            <a:spLocks noGrp="1"/>
          </p:cNvSpPr>
          <p:nvPr>
            <p:ph idx="1"/>
          </p:nvPr>
        </p:nvSpPr>
        <p:spPr bwMode="auto">
          <a:xfrm>
            <a:off x="190500" y="914400"/>
            <a:ext cx="10477500" cy="5287963"/>
          </a:xfrm>
          <a:noFill/>
          <a:ln>
            <a:miter lim="800000"/>
            <a:headEnd/>
            <a:tailEnd/>
          </a:ln>
        </p:spPr>
        <p:txBody>
          <a:bodyPr vert="horz" wrap="square" lIns="91440" tIns="45720" rIns="91440" bIns="45720" numCol="1" rtlCol="0" anchor="t" anchorCtr="0" compatLnSpc="1">
            <a:prstTxWarp prst="textNoShape">
              <a:avLst/>
            </a:prstTxWarp>
            <a:normAutofit/>
          </a:bodyPr>
          <a:lstStyle/>
          <a:p>
            <a:pPr>
              <a:buClr>
                <a:srgbClr val="002060"/>
              </a:buClr>
            </a:pPr>
            <a:r>
              <a:rPr lang="en-US" sz="3600" b="1" dirty="0"/>
              <a:t>All comments will be addressed in the </a:t>
            </a:r>
            <a:br>
              <a:rPr lang="en-US" sz="3600" b="1" dirty="0"/>
            </a:br>
            <a:r>
              <a:rPr lang="en-US" sz="3600" b="1" dirty="0"/>
              <a:t>Final Environmental Document as a result of:</a:t>
            </a:r>
          </a:p>
          <a:p>
            <a:pPr lvl="1">
              <a:spcBef>
                <a:spcPts val="0"/>
              </a:spcBef>
              <a:buClr>
                <a:srgbClr val="002060"/>
              </a:buClr>
            </a:pPr>
            <a:r>
              <a:rPr lang="en-US" sz="3200" dirty="0"/>
              <a:t>The public statements </a:t>
            </a:r>
            <a:r>
              <a:rPr lang="en-US" sz="3200" u="sng" dirty="0"/>
              <a:t>recorded</a:t>
            </a:r>
            <a:r>
              <a:rPr lang="en-US" sz="3200" dirty="0"/>
              <a:t> at a public hearing. </a:t>
            </a:r>
          </a:p>
          <a:p>
            <a:pPr lvl="1">
              <a:buClr>
                <a:srgbClr val="002060"/>
              </a:buClr>
            </a:pPr>
            <a:r>
              <a:rPr lang="en-US" sz="3200" dirty="0"/>
              <a:t>All </a:t>
            </a:r>
            <a:r>
              <a:rPr lang="en-US" sz="3200" u="sng" dirty="0"/>
              <a:t>written</a:t>
            </a:r>
            <a:r>
              <a:rPr lang="en-US" sz="3200" dirty="0"/>
              <a:t> comments, concerns, and suggestions such as letters, faxes, and emails received during the comment period.</a:t>
            </a:r>
          </a:p>
          <a:p>
            <a:pPr lvl="1">
              <a:buClr>
                <a:srgbClr val="002060"/>
              </a:buClr>
            </a:pPr>
            <a:endParaRPr lang="en-US" dirty="0"/>
          </a:p>
          <a:p>
            <a:pPr marL="457200" lvl="1" indent="0">
              <a:buClr>
                <a:srgbClr val="002060"/>
              </a:buClr>
              <a:buNone/>
            </a:pPr>
            <a:endParaRPr lang="en-US" dirty="0"/>
          </a:p>
          <a:p>
            <a:pPr lvl="1">
              <a:buClr>
                <a:srgbClr val="002060"/>
              </a:buClr>
              <a:buNone/>
            </a:pPr>
            <a:endParaRPr lang="en-US" sz="1050" b="1" dirty="0"/>
          </a:p>
          <a:p>
            <a:pPr marL="6350" lvl="1" indent="-6350" algn="ctr">
              <a:buClr>
                <a:srgbClr val="002060"/>
              </a:buClr>
              <a:buNone/>
            </a:pPr>
            <a:r>
              <a:rPr lang="en-US" b="1" dirty="0"/>
              <a:t> </a:t>
            </a:r>
            <a:r>
              <a:rPr lang="en-US" sz="2800" b="1" dirty="0"/>
              <a:t>Informal comments are always welcome, however, please note </a:t>
            </a:r>
            <a:br>
              <a:rPr lang="en-US" sz="2800" b="1" dirty="0"/>
            </a:br>
            <a:r>
              <a:rPr lang="en-US" sz="2800" b="1" dirty="0"/>
              <a:t> general conversations are not part of the official record.</a:t>
            </a:r>
          </a:p>
          <a:p>
            <a:pPr lvl="2" algn="ctr">
              <a:buClr>
                <a:srgbClr val="002060"/>
              </a:buClr>
              <a:buSzPct val="60000"/>
              <a:buNone/>
            </a:pPr>
            <a:endParaRPr lang="en-US" dirty="0"/>
          </a:p>
        </p:txBody>
      </p:sp>
    </p:spTree>
    <p:extLst>
      <p:ext uri="{BB962C8B-B14F-4D97-AF65-F5344CB8AC3E}">
        <p14:creationId xmlns:p14="http://schemas.microsoft.com/office/powerpoint/2010/main" val="3208038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Documents and Settings\mwright\Local Settings\Temporary Internet Files\Content.IE5\AJQB8VIL\MC900240453[1].wmf"/>
          <p:cNvPicPr>
            <a:picLocks noChangeAspect="1" noChangeArrowheads="1"/>
          </p:cNvPicPr>
          <p:nvPr/>
        </p:nvPicPr>
        <p:blipFill>
          <a:blip r:embed="rId3" cstate="print"/>
          <a:srcRect/>
          <a:stretch>
            <a:fillRect/>
          </a:stretch>
        </p:blipFill>
        <p:spPr bwMode="auto">
          <a:xfrm>
            <a:off x="3886200" y="4572000"/>
            <a:ext cx="1981200" cy="1591804"/>
          </a:xfrm>
          <a:prstGeom prst="rect">
            <a:avLst/>
          </a:prstGeom>
          <a:noFill/>
        </p:spPr>
      </p:pic>
      <p:sp>
        <p:nvSpPr>
          <p:cNvPr id="4098" name="Title 1"/>
          <p:cNvSpPr>
            <a:spLocks noGrp="1"/>
          </p:cNvSpPr>
          <p:nvPr>
            <p:ph type="title"/>
          </p:nvPr>
        </p:nvSpPr>
        <p:spPr bwMode="auto">
          <a:xfrm>
            <a:off x="152400" y="0"/>
            <a:ext cx="10058400" cy="838200"/>
          </a:xfrm>
          <a:noFill/>
          <a:ln>
            <a:miter lim="800000"/>
            <a:headEnd/>
            <a:tailEnd/>
          </a:ln>
        </p:spPr>
        <p:txBody>
          <a:bodyPr vert="horz" wrap="square" lIns="91440" tIns="45720" rIns="91440" bIns="45720" numCol="1" anchor="ctr" anchorCtr="0" compatLnSpc="1">
            <a:prstTxWarp prst="textNoShape">
              <a:avLst/>
            </a:prstTxWarp>
          </a:bodyPr>
          <a:lstStyle/>
          <a:p>
            <a:r>
              <a:rPr lang="en-US" b="1" dirty="0"/>
              <a:t>Environmental Studies</a:t>
            </a:r>
          </a:p>
        </p:txBody>
      </p:sp>
      <p:sp>
        <p:nvSpPr>
          <p:cNvPr id="4099" name="Content Placeholder 2"/>
          <p:cNvSpPr>
            <a:spLocks noGrp="1"/>
          </p:cNvSpPr>
          <p:nvPr>
            <p:ph idx="1"/>
          </p:nvPr>
        </p:nvSpPr>
        <p:spPr bwMode="auto">
          <a:xfrm>
            <a:off x="428121" y="1579489"/>
            <a:ext cx="4677279" cy="3678311"/>
          </a:xfrm>
          <a:noFill/>
          <a:ln>
            <a:miter lim="800000"/>
            <a:headEnd/>
            <a:tailEnd/>
          </a:ln>
        </p:spPr>
        <p:txBody>
          <a:bodyPr vert="horz" wrap="square" lIns="91440" tIns="45720" rIns="91440" bIns="45720" numCol="1" rtlCol="0" anchor="t" anchorCtr="0" compatLnSpc="1">
            <a:prstTxWarp prst="textNoShape">
              <a:avLst/>
            </a:prstTxWarp>
            <a:normAutofit/>
          </a:bodyPr>
          <a:lstStyle/>
          <a:p>
            <a:pPr>
              <a:buClr>
                <a:srgbClr val="002060"/>
              </a:buClr>
            </a:pPr>
            <a:r>
              <a:rPr lang="en-US" sz="3200" b="1" dirty="0">
                <a:solidFill>
                  <a:srgbClr val="C00000"/>
                </a:solidFill>
              </a:rPr>
              <a:t>Right-of-Way </a:t>
            </a:r>
          </a:p>
          <a:p>
            <a:pPr>
              <a:buClr>
                <a:srgbClr val="002060"/>
              </a:buClr>
            </a:pPr>
            <a:r>
              <a:rPr lang="en-US" sz="3200" b="1" dirty="0"/>
              <a:t>Hazardous Materials</a:t>
            </a:r>
          </a:p>
          <a:p>
            <a:pPr>
              <a:buClr>
                <a:srgbClr val="002060"/>
              </a:buClr>
            </a:pPr>
            <a:r>
              <a:rPr lang="en-US" sz="3200" b="1" dirty="0"/>
              <a:t>Threatened &amp; Endangered Species</a:t>
            </a:r>
          </a:p>
          <a:p>
            <a:pPr>
              <a:buClr>
                <a:srgbClr val="002060"/>
              </a:buClr>
            </a:pPr>
            <a:r>
              <a:rPr lang="en-US" sz="3200" b="1" dirty="0"/>
              <a:t>Historic &amp; Archaeological</a:t>
            </a:r>
          </a:p>
          <a:p>
            <a:pPr>
              <a:buClr>
                <a:srgbClr val="002060"/>
              </a:buClr>
            </a:pPr>
            <a:r>
              <a:rPr lang="en-US" sz="3200" b="1" dirty="0"/>
              <a:t>Community Impacts</a:t>
            </a:r>
          </a:p>
        </p:txBody>
      </p:sp>
      <p:sp>
        <p:nvSpPr>
          <p:cNvPr id="5" name="Content Placeholder 2"/>
          <p:cNvSpPr txBox="1">
            <a:spLocks/>
          </p:cNvSpPr>
          <p:nvPr/>
        </p:nvSpPr>
        <p:spPr bwMode="auto">
          <a:xfrm>
            <a:off x="6019800" y="1503289"/>
            <a:ext cx="5181600" cy="4572000"/>
          </a:xfrm>
          <a:prstGeom prst="rect">
            <a:avLst/>
          </a:prstGeom>
          <a:noFill/>
          <a:ln>
            <a:miter lim="800000"/>
            <a:headEnd/>
            <a:tailEnd/>
          </a:ln>
        </p:spPr>
        <p:txBody>
          <a:bodyPr/>
          <a:lstStyle/>
          <a:p>
            <a:pPr marL="342900" indent="-342900" eaLnBrk="0" hangingPunct="0">
              <a:spcBef>
                <a:spcPct val="20000"/>
              </a:spcBef>
              <a:buClr>
                <a:srgbClr val="002060"/>
              </a:buClr>
              <a:buSzPct val="100000"/>
              <a:buFont typeface="Arial" panose="020B0604020202020204" pitchFamily="34" charset="0"/>
              <a:buChar char="•"/>
              <a:defRPr/>
            </a:pPr>
            <a:r>
              <a:rPr lang="en-US" sz="3200" b="1" kern="0" dirty="0">
                <a:solidFill>
                  <a:srgbClr val="002060"/>
                </a:solidFill>
                <a:latin typeface="+mj-lt"/>
              </a:rPr>
              <a:t>Floodplains</a:t>
            </a:r>
          </a:p>
          <a:p>
            <a:pPr marL="342900" indent="-342900" eaLnBrk="0" hangingPunct="0">
              <a:spcBef>
                <a:spcPct val="20000"/>
              </a:spcBef>
              <a:buClr>
                <a:srgbClr val="002060"/>
              </a:buClr>
              <a:buSzPct val="100000"/>
              <a:buFont typeface="Arial" panose="020B0604020202020204" pitchFamily="34" charset="0"/>
              <a:buChar char="•"/>
              <a:defRPr/>
            </a:pPr>
            <a:r>
              <a:rPr lang="en-US" sz="3200" b="1" kern="0" dirty="0">
                <a:solidFill>
                  <a:srgbClr val="002060"/>
                </a:solidFill>
                <a:latin typeface="+mj-lt"/>
              </a:rPr>
              <a:t>Land Use</a:t>
            </a:r>
          </a:p>
          <a:p>
            <a:pPr marL="342900" indent="-342900" eaLnBrk="0" hangingPunct="0">
              <a:spcBef>
                <a:spcPct val="20000"/>
              </a:spcBef>
              <a:buClr>
                <a:srgbClr val="002060"/>
              </a:buClr>
              <a:buSzPct val="100000"/>
              <a:buFont typeface="Arial" panose="020B0604020202020204" pitchFamily="34" charset="0"/>
              <a:buChar char="•"/>
              <a:defRPr/>
            </a:pPr>
            <a:r>
              <a:rPr lang="en-US" sz="3200" b="1" kern="0" dirty="0">
                <a:solidFill>
                  <a:srgbClr val="C00000"/>
                </a:solidFill>
                <a:latin typeface="+mj-lt"/>
              </a:rPr>
              <a:t>Wetlands </a:t>
            </a:r>
            <a:r>
              <a:rPr lang="en-US" sz="3200" b="1" kern="0" dirty="0">
                <a:solidFill>
                  <a:srgbClr val="002060"/>
                </a:solidFill>
                <a:latin typeface="+mj-lt"/>
              </a:rPr>
              <a:t>&amp; Waterways</a:t>
            </a:r>
          </a:p>
          <a:p>
            <a:pPr marL="342900" indent="-342900" eaLnBrk="0" hangingPunct="0">
              <a:spcBef>
                <a:spcPct val="20000"/>
              </a:spcBef>
              <a:buClr>
                <a:srgbClr val="002060"/>
              </a:buClr>
              <a:buSzPct val="100000"/>
              <a:buFont typeface="Arial" panose="020B0604020202020204" pitchFamily="34" charset="0"/>
              <a:buChar char="•"/>
              <a:defRPr/>
            </a:pPr>
            <a:r>
              <a:rPr lang="en-US" sz="3200" b="1" kern="0" dirty="0">
                <a:solidFill>
                  <a:srgbClr val="002060"/>
                </a:solidFill>
                <a:latin typeface="+mj-lt"/>
              </a:rPr>
              <a:t>Noise</a:t>
            </a:r>
          </a:p>
          <a:p>
            <a:pPr marL="342900" indent="-342900" eaLnBrk="0" hangingPunct="0">
              <a:spcBef>
                <a:spcPct val="20000"/>
              </a:spcBef>
              <a:buClr>
                <a:srgbClr val="002060"/>
              </a:buClr>
              <a:buSzPct val="100000"/>
              <a:buFont typeface="Arial" panose="020B0604020202020204" pitchFamily="34" charset="0"/>
              <a:buChar char="•"/>
              <a:defRPr/>
            </a:pPr>
            <a:r>
              <a:rPr lang="en-US" sz="3200" b="1" kern="0" dirty="0">
                <a:solidFill>
                  <a:srgbClr val="002060"/>
                </a:solidFill>
                <a:latin typeface="+mj-lt"/>
              </a:rPr>
              <a:t>Air Quality</a:t>
            </a:r>
          </a:p>
          <a:p>
            <a:pPr marL="342900" indent="-342900" eaLnBrk="0" hangingPunct="0">
              <a:spcBef>
                <a:spcPct val="20000"/>
              </a:spcBef>
              <a:buClr>
                <a:srgbClr val="002060"/>
              </a:buClr>
              <a:buSzPct val="100000"/>
              <a:buFont typeface="Arial" panose="020B0604020202020204" pitchFamily="34" charset="0"/>
              <a:buChar char="•"/>
              <a:defRPr/>
            </a:pPr>
            <a:r>
              <a:rPr lang="en-US" sz="3200" b="1" kern="0" dirty="0">
                <a:solidFill>
                  <a:srgbClr val="C00000"/>
                </a:solidFill>
                <a:latin typeface="+mj-lt"/>
              </a:rPr>
              <a:t>Public Involvement</a:t>
            </a:r>
          </a:p>
          <a:p>
            <a:pPr marL="800100" lvl="1" indent="-342900" eaLnBrk="0" hangingPunct="0">
              <a:spcBef>
                <a:spcPct val="20000"/>
              </a:spcBef>
              <a:buClr>
                <a:srgbClr val="002060"/>
              </a:buClr>
              <a:buSzPct val="100000"/>
              <a:buFont typeface="Arial" panose="020B0604020202020204" pitchFamily="34" charset="0"/>
              <a:buChar char="•"/>
              <a:defRPr/>
            </a:pPr>
            <a:r>
              <a:rPr lang="en-US" sz="2800" b="1" kern="0" dirty="0">
                <a:solidFill>
                  <a:srgbClr val="C00000"/>
                </a:solidFill>
                <a:latin typeface="+mj-lt"/>
              </a:rPr>
              <a:t>Public Information Meeting</a:t>
            </a:r>
          </a:p>
          <a:p>
            <a:pPr marL="800100" lvl="1" indent="-342900" eaLnBrk="0" hangingPunct="0">
              <a:spcBef>
                <a:spcPct val="20000"/>
              </a:spcBef>
              <a:buClr>
                <a:srgbClr val="002060"/>
              </a:buClr>
              <a:buSzPct val="100000"/>
              <a:buFont typeface="Arial" panose="020B0604020202020204" pitchFamily="34" charset="0"/>
              <a:buChar char="•"/>
              <a:defRPr/>
            </a:pPr>
            <a:r>
              <a:rPr lang="en-US" sz="2800" b="1" kern="0" dirty="0">
                <a:solidFill>
                  <a:srgbClr val="C00000"/>
                </a:solidFill>
                <a:latin typeface="+mj-lt"/>
              </a:rPr>
              <a:t>Public Hearing</a:t>
            </a:r>
            <a:br>
              <a:rPr lang="en-US" sz="2800" b="1" kern="0" dirty="0">
                <a:solidFill>
                  <a:srgbClr val="C00000"/>
                </a:solidFill>
                <a:latin typeface="+mj-lt"/>
              </a:rPr>
            </a:br>
            <a:r>
              <a:rPr lang="en-US" sz="3200" b="1" kern="0" dirty="0">
                <a:solidFill>
                  <a:srgbClr val="C00000"/>
                </a:solidFill>
                <a:latin typeface="+mj-lt"/>
              </a:rPr>
              <a:t/>
            </a:r>
            <a:br>
              <a:rPr lang="en-US" sz="3200" b="1" kern="0" dirty="0">
                <a:solidFill>
                  <a:srgbClr val="C00000"/>
                </a:solidFill>
                <a:latin typeface="+mj-lt"/>
              </a:rPr>
            </a:br>
            <a:endParaRPr lang="en-US" sz="2400" b="1" kern="0" dirty="0">
              <a:solidFill>
                <a:srgbClr val="C00000"/>
              </a:solidFill>
              <a:latin typeface="+mj-lt"/>
            </a:endParaRPr>
          </a:p>
        </p:txBody>
      </p:sp>
      <p:sp>
        <p:nvSpPr>
          <p:cNvPr id="6" name="TextBox 5"/>
          <p:cNvSpPr txBox="1"/>
          <p:nvPr/>
        </p:nvSpPr>
        <p:spPr>
          <a:xfrm>
            <a:off x="152400" y="896035"/>
            <a:ext cx="9918251" cy="646331"/>
          </a:xfrm>
          <a:prstGeom prst="rect">
            <a:avLst/>
          </a:prstGeom>
          <a:noFill/>
        </p:spPr>
        <p:txBody>
          <a:bodyPr wrap="square" rtlCol="0">
            <a:spAutoFit/>
          </a:bodyPr>
          <a:lstStyle/>
          <a:p>
            <a:r>
              <a:rPr lang="en-US" sz="3600" b="1" dirty="0">
                <a:solidFill>
                  <a:srgbClr val="002060"/>
                </a:solidFill>
                <a:latin typeface="Calibri Light" panose="020F0302020204030204" pitchFamily="34" charset="0"/>
              </a:rPr>
              <a:t>Areas of environmental impacts</a:t>
            </a:r>
          </a:p>
        </p:txBody>
      </p:sp>
      <p:pic>
        <p:nvPicPr>
          <p:cNvPr id="2053" name="Picture 5" descr="C:\Documents and Settings\mwright\Local Settings\Temporary Internet Files\Content.IE5\KD0VCL4Z\MC900090496[1].wmf"/>
          <p:cNvPicPr>
            <a:picLocks noChangeAspect="1" noChangeArrowheads="1"/>
          </p:cNvPicPr>
          <p:nvPr/>
        </p:nvPicPr>
        <p:blipFill>
          <a:blip r:embed="rId4" cstate="print"/>
          <a:srcRect/>
          <a:stretch>
            <a:fillRect/>
          </a:stretch>
        </p:blipFill>
        <p:spPr bwMode="auto">
          <a:xfrm>
            <a:off x="8915400" y="990600"/>
            <a:ext cx="1905000" cy="1662080"/>
          </a:xfrm>
          <a:prstGeom prst="rect">
            <a:avLst/>
          </a:prstGeom>
          <a:noFill/>
        </p:spPr>
      </p:pic>
    </p:spTree>
    <p:extLst>
      <p:ext uri="{BB962C8B-B14F-4D97-AF65-F5344CB8AC3E}">
        <p14:creationId xmlns:p14="http://schemas.microsoft.com/office/powerpoint/2010/main" val="3064530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lstStyle/>
          <a:p>
            <a:r>
              <a:rPr lang="en-US" b="1" dirty="0"/>
              <a:t>Right-of-Way</a:t>
            </a:r>
          </a:p>
        </p:txBody>
      </p:sp>
      <p:sp>
        <p:nvSpPr>
          <p:cNvPr id="8" name="Content Placeholder 7"/>
          <p:cNvSpPr>
            <a:spLocks noGrp="1"/>
          </p:cNvSpPr>
          <p:nvPr>
            <p:ph idx="1"/>
          </p:nvPr>
        </p:nvSpPr>
        <p:spPr>
          <a:xfrm>
            <a:off x="152400" y="914400"/>
            <a:ext cx="11430000" cy="5257800"/>
          </a:xfrm>
        </p:spPr>
        <p:txBody>
          <a:bodyPr>
            <a:normAutofit/>
          </a:bodyPr>
          <a:lstStyle/>
          <a:p>
            <a:r>
              <a:rPr lang="en-US" sz="3600" b="1" dirty="0"/>
              <a:t>Proposed 90.8 acres of permanent new right-of-way (ROW)</a:t>
            </a:r>
          </a:p>
          <a:p>
            <a:pPr lvl="1"/>
            <a:r>
              <a:rPr lang="en-US" sz="3200" dirty="0"/>
              <a:t>Generally 40 feet each side of the centerline of the roadway</a:t>
            </a:r>
          </a:p>
          <a:p>
            <a:pPr lvl="2"/>
            <a:r>
              <a:rPr lang="en-US" sz="2800" dirty="0"/>
              <a:t>Residential        39.4 Acres</a:t>
            </a:r>
          </a:p>
          <a:p>
            <a:pPr lvl="2"/>
            <a:r>
              <a:rPr lang="en-US" sz="2800" dirty="0"/>
              <a:t>Commercial        7.5 Acres</a:t>
            </a:r>
          </a:p>
          <a:p>
            <a:pPr lvl="2"/>
            <a:r>
              <a:rPr lang="en-US" sz="2800" dirty="0"/>
              <a:t>Agricultural       29.9 Acres</a:t>
            </a:r>
          </a:p>
          <a:p>
            <a:pPr lvl="2"/>
            <a:r>
              <a:rPr lang="en-US" sz="2800" dirty="0"/>
              <a:t>Forest                  5.5 Acres</a:t>
            </a:r>
          </a:p>
          <a:p>
            <a:pPr lvl="2"/>
            <a:r>
              <a:rPr lang="en-US" sz="2800" dirty="0"/>
              <a:t>Wetlands            5.1 Acres</a:t>
            </a:r>
          </a:p>
          <a:p>
            <a:pPr lvl="2"/>
            <a:r>
              <a:rPr lang="en-US" sz="2800" dirty="0"/>
              <a:t>Other                  1.8 Acres</a:t>
            </a:r>
          </a:p>
          <a:p>
            <a:pPr lvl="2"/>
            <a:r>
              <a:rPr lang="en-US" sz="2800" dirty="0"/>
              <a:t>Utility                  1.6 Acres</a:t>
            </a:r>
          </a:p>
          <a:p>
            <a:pPr marL="457200" lvl="1" indent="0">
              <a:buNone/>
            </a:pPr>
            <a:endParaRPr lang="en-US" sz="3200" b="1" dirty="0"/>
          </a:p>
        </p:txBody>
      </p:sp>
      <p:sp>
        <p:nvSpPr>
          <p:cNvPr id="4" name="Rectangle 3"/>
          <p:cNvSpPr/>
          <p:nvPr/>
        </p:nvSpPr>
        <p:spPr>
          <a:xfrm>
            <a:off x="457200" y="5257800"/>
            <a:ext cx="11353800" cy="738664"/>
          </a:xfrm>
          <a:prstGeom prst="rect">
            <a:avLst/>
          </a:prstGeom>
        </p:spPr>
        <p:txBody>
          <a:bodyPr wrap="square">
            <a:spAutoFit/>
          </a:bodyPr>
          <a:lstStyle/>
          <a:p>
            <a:r>
              <a:rPr lang="en-US" sz="2400" dirty="0">
                <a:hlinkClick r:id="rId3"/>
              </a:rPr>
              <a:t>https://www.fhwa.dot.gov/real_estate/uniform_act/acquisition/real_property.cfm</a:t>
            </a:r>
            <a:endParaRPr lang="en-US" sz="2400" dirty="0"/>
          </a:p>
          <a:p>
            <a:endParaRPr lang="en-US" dirty="0"/>
          </a:p>
        </p:txBody>
      </p:sp>
      <p:pic>
        <p:nvPicPr>
          <p:cNvPr id="5" name="Picture 4"/>
          <p:cNvPicPr>
            <a:picLocks noChangeAspect="1"/>
          </p:cNvPicPr>
          <p:nvPr/>
        </p:nvPicPr>
        <p:blipFill>
          <a:blip r:embed="rId4"/>
          <a:stretch>
            <a:fillRect/>
          </a:stretch>
        </p:blipFill>
        <p:spPr>
          <a:xfrm>
            <a:off x="5712332" y="2057400"/>
            <a:ext cx="4879468" cy="3024664"/>
          </a:xfrm>
          <a:prstGeom prst="rect">
            <a:avLst/>
          </a:prstGeom>
        </p:spPr>
      </p:pic>
    </p:spTree>
    <p:extLst>
      <p:ext uri="{BB962C8B-B14F-4D97-AF65-F5344CB8AC3E}">
        <p14:creationId xmlns:p14="http://schemas.microsoft.com/office/powerpoint/2010/main" val="3912386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lstStyle/>
          <a:p>
            <a:r>
              <a:rPr lang="en-US" b="1" dirty="0"/>
              <a:t>Right-of-Way</a:t>
            </a:r>
          </a:p>
        </p:txBody>
      </p:sp>
      <p:sp>
        <p:nvSpPr>
          <p:cNvPr id="8" name="Content Placeholder 7"/>
          <p:cNvSpPr>
            <a:spLocks noGrp="1"/>
          </p:cNvSpPr>
          <p:nvPr>
            <p:ph idx="1"/>
          </p:nvPr>
        </p:nvSpPr>
        <p:spPr>
          <a:xfrm>
            <a:off x="152400" y="914400"/>
            <a:ext cx="11582400" cy="5257800"/>
          </a:xfrm>
        </p:spPr>
        <p:txBody>
          <a:bodyPr>
            <a:normAutofit/>
          </a:bodyPr>
          <a:lstStyle/>
          <a:p>
            <a:r>
              <a:rPr lang="en-US" sz="3600" b="1" dirty="0"/>
              <a:t>Currently being acquired through the Moving Ahead for Progress in the 21</a:t>
            </a:r>
            <a:r>
              <a:rPr lang="en-US" sz="3600" b="1" baseline="30000" dirty="0"/>
              <a:t>st</a:t>
            </a:r>
            <a:r>
              <a:rPr lang="en-US" sz="3600" b="1" dirty="0"/>
              <a:t> Century Act (</a:t>
            </a:r>
            <a:r>
              <a:rPr lang="en-US" sz="3600" b="1" dirty="0" smtClean="0"/>
              <a:t>MAP-21</a:t>
            </a:r>
            <a:r>
              <a:rPr lang="en-US" sz="3600" b="1" dirty="0"/>
              <a:t>)</a:t>
            </a:r>
          </a:p>
          <a:p>
            <a:pPr lvl="1"/>
            <a:r>
              <a:rPr lang="en-US" sz="3200" dirty="0"/>
              <a:t>When evident there is a need for an improvement</a:t>
            </a:r>
          </a:p>
          <a:p>
            <a:pPr lvl="1"/>
            <a:r>
              <a:rPr lang="en-US" sz="3200" dirty="0"/>
              <a:t>Allows acquisition during early stages of </a:t>
            </a:r>
            <a:r>
              <a:rPr lang="en-US" sz="3200" dirty="0" smtClean="0"/>
              <a:t>project</a:t>
            </a:r>
            <a:r>
              <a:rPr lang="en-US" sz="3200" dirty="0"/>
              <a:t/>
            </a:r>
            <a:br>
              <a:rPr lang="en-US" sz="3200" dirty="0"/>
            </a:br>
            <a:r>
              <a:rPr lang="en-US" sz="3200" dirty="0"/>
              <a:t>development to lessen the project timeline. </a:t>
            </a:r>
            <a:endParaRPr lang="en-US" sz="3200" b="1" dirty="0"/>
          </a:p>
          <a:p>
            <a:pPr marL="457200" lvl="1" indent="0">
              <a:buNone/>
            </a:pPr>
            <a:endParaRPr lang="en-US" sz="3200" b="1" dirty="0"/>
          </a:p>
          <a:p>
            <a:pPr marL="457200" lvl="1" indent="0">
              <a:buNone/>
            </a:pPr>
            <a:endParaRPr lang="en-US" sz="3200" b="1" dirty="0"/>
          </a:p>
          <a:p>
            <a:pPr lvl="1"/>
            <a:endParaRPr lang="en-US" sz="3200" b="1" dirty="0"/>
          </a:p>
        </p:txBody>
      </p:sp>
    </p:spTree>
    <p:extLst>
      <p:ext uri="{BB962C8B-B14F-4D97-AF65-F5344CB8AC3E}">
        <p14:creationId xmlns:p14="http://schemas.microsoft.com/office/powerpoint/2010/main" val="3470733792"/>
      </p:ext>
    </p:extLst>
  </p:cSld>
  <p:clrMapOvr>
    <a:masterClrMapping/>
  </p:clrMapOvr>
  <p:timing>
    <p:tnLst>
      <p:par>
        <p:cTn id="1" dur="indefinite" restart="never" nodeType="tmRoot"/>
      </p:par>
    </p:tnLst>
  </p:timing>
</p:sld>
</file>

<file path=ppt/theme/theme1.xml><?xml version="1.0" encoding="utf-8"?>
<a:theme xmlns:a="http://schemas.openxmlformats.org/drawingml/2006/main" name="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 65 at SR 267 powerpoint" id="{CBC027DE-075D-4AE9-940E-7E84A52E3914}" vid="{0733C0E6-C82B-4FDA-9B16-6E1ACB7D15B3}"/>
    </a:ext>
  </a:extLst>
</a:theme>
</file>

<file path=ppt/theme/theme2.xml><?xml version="1.0" encoding="utf-8"?>
<a:theme xmlns:a="http://schemas.openxmlformats.org/drawingml/2006/main" name="1_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 65 at SR 267 powerpoint" id="{CBC027DE-075D-4AE9-940E-7E84A52E3914}" vid="{5741A964-5620-47FB-9C77-F63BBA8AF1A4}"/>
    </a:ext>
  </a:extLst>
</a:theme>
</file>

<file path=ppt/theme/theme3.xml><?xml version="1.0" encoding="utf-8"?>
<a:theme xmlns:a="http://schemas.openxmlformats.org/drawingml/2006/main" name="2_Blank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 65 at SR 267 powerpoint" id="{CBC027DE-075D-4AE9-940E-7E84A52E3914}" vid="{7AF8154E-9761-46D5-A195-CF5BD58937D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 65 at SR 267 powerpoint</Template>
  <TotalTime>0</TotalTime>
  <Words>1403</Words>
  <Application>Microsoft Office PowerPoint</Application>
  <PresentationFormat>Widescreen</PresentationFormat>
  <Paragraphs>300</Paragraphs>
  <Slides>33</Slides>
  <Notes>33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33</vt:i4>
      </vt:variant>
    </vt:vector>
  </HeadingPairs>
  <TitlesOfParts>
    <vt:vector size="41" baseType="lpstr">
      <vt:lpstr>Arial</vt:lpstr>
      <vt:lpstr>Calibri</vt:lpstr>
      <vt:lpstr>Calibri Light</vt:lpstr>
      <vt:lpstr>Tahoma</vt:lpstr>
      <vt:lpstr>Wingdings</vt:lpstr>
      <vt:lpstr>INDOT Theme</vt:lpstr>
      <vt:lpstr>1_Title Slide</vt:lpstr>
      <vt:lpstr>2_Blank Slide</vt:lpstr>
      <vt:lpstr>U.S. 20 Road Improvement State Road 15 to County Road 35 DES# 1600517</vt:lpstr>
      <vt:lpstr>Agenda</vt:lpstr>
      <vt:lpstr>Why a Public Hearing?</vt:lpstr>
      <vt:lpstr>Environmental Document</vt:lpstr>
      <vt:lpstr>How Can You Participate?</vt:lpstr>
      <vt:lpstr>How Will Comments be Addressed?</vt:lpstr>
      <vt:lpstr>Environmental Studies</vt:lpstr>
      <vt:lpstr>Right-of-Way</vt:lpstr>
      <vt:lpstr>Right-of-Way</vt:lpstr>
      <vt:lpstr>Real Estate Acquisition Process</vt:lpstr>
      <vt:lpstr>Right-of-Way</vt:lpstr>
      <vt:lpstr>Right-of-Way</vt:lpstr>
      <vt:lpstr>Wetlands</vt:lpstr>
      <vt:lpstr>Environmental Impacts</vt:lpstr>
      <vt:lpstr>Forest</vt:lpstr>
      <vt:lpstr>Project Location</vt:lpstr>
      <vt:lpstr>Purpose &amp; Need</vt:lpstr>
      <vt:lpstr>Within the Project Limits</vt:lpstr>
      <vt:lpstr>Preferred Alternative</vt:lpstr>
      <vt:lpstr>Project Description</vt:lpstr>
      <vt:lpstr>Within the Project Limits</vt:lpstr>
      <vt:lpstr>Project Description</vt:lpstr>
      <vt:lpstr>Project Description</vt:lpstr>
      <vt:lpstr>Project Description</vt:lpstr>
      <vt:lpstr>Project Description</vt:lpstr>
      <vt:lpstr>Design Features</vt:lpstr>
      <vt:lpstr>Utilities</vt:lpstr>
      <vt:lpstr>Maintenance of Traffic – 2 Phases</vt:lpstr>
      <vt:lpstr>Maintenance of Traffic (MOT)</vt:lpstr>
      <vt:lpstr>Project Timeline</vt:lpstr>
      <vt:lpstr>Comment Session</vt:lpstr>
      <vt:lpstr>Public Comments</vt:lpstr>
      <vt:lpstr>Thank You</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2018-05-21T11:05:17Z</dcterms:created>
  <dcterms:modified xsi:type="dcterms:W3CDTF">2019-07-17T15:30:16Z</dcterms:modified>
</cp:coreProperties>
</file>