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1"/>
    <p:sldMasterId id="2147483685" r:id="rId2"/>
    <p:sldMasterId id="2147483687" r:id="rId3"/>
  </p:sldMasterIdLst>
  <p:notesMasterIdLst>
    <p:notesMasterId r:id="rId36"/>
  </p:notesMasterIdLst>
  <p:handoutMasterIdLst>
    <p:handoutMasterId r:id="rId37"/>
  </p:handoutMasterIdLst>
  <p:sldIdLst>
    <p:sldId id="292" r:id="rId4"/>
    <p:sldId id="293" r:id="rId5"/>
    <p:sldId id="319" r:id="rId6"/>
    <p:sldId id="302" r:id="rId7"/>
    <p:sldId id="303" r:id="rId8"/>
    <p:sldId id="321" r:id="rId9"/>
    <p:sldId id="318" r:id="rId10"/>
    <p:sldId id="288" r:id="rId11"/>
    <p:sldId id="353" r:id="rId12"/>
    <p:sldId id="307" r:id="rId13"/>
    <p:sldId id="305" r:id="rId14"/>
    <p:sldId id="347" r:id="rId15"/>
    <p:sldId id="312" r:id="rId16"/>
    <p:sldId id="295" r:id="rId17"/>
    <p:sldId id="325" r:id="rId18"/>
    <p:sldId id="326" r:id="rId19"/>
    <p:sldId id="349" r:id="rId20"/>
    <p:sldId id="352" r:id="rId21"/>
    <p:sldId id="348" r:id="rId22"/>
    <p:sldId id="351" r:id="rId23"/>
    <p:sldId id="350" r:id="rId24"/>
    <p:sldId id="327" r:id="rId25"/>
    <p:sldId id="354" r:id="rId26"/>
    <p:sldId id="332" r:id="rId27"/>
    <p:sldId id="291" r:id="rId28"/>
    <p:sldId id="322" r:id="rId29"/>
    <p:sldId id="339" r:id="rId30"/>
    <p:sldId id="328" r:id="rId31"/>
    <p:sldId id="331" r:id="rId32"/>
    <p:sldId id="298" r:id="rId33"/>
    <p:sldId id="299" r:id="rId34"/>
    <p:sldId id="301" r:id="rId3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Default Section" id="{AB7358E7-29FD-4A98-AAC3-656BC5AA56F5}">
          <p14:sldIdLst>
            <p14:sldId id="292"/>
            <p14:sldId id="293"/>
            <p14:sldId id="319"/>
            <p14:sldId id="302"/>
            <p14:sldId id="303"/>
            <p14:sldId id="321"/>
            <p14:sldId id="318"/>
            <p14:sldId id="288"/>
            <p14:sldId id="353"/>
            <p14:sldId id="307"/>
            <p14:sldId id="305"/>
            <p14:sldId id="347"/>
            <p14:sldId id="312"/>
            <p14:sldId id="295"/>
            <p14:sldId id="325"/>
            <p14:sldId id="326"/>
            <p14:sldId id="349"/>
            <p14:sldId id="352"/>
            <p14:sldId id="348"/>
            <p14:sldId id="351"/>
            <p14:sldId id="350"/>
            <p14:sldId id="327"/>
            <p14:sldId id="354"/>
          </p14:sldIdLst>
        </p14:section>
        <p14:section name="Untitled Section" id="{D921BDEF-3895-4297-B1B5-C5173E890741}">
          <p14:sldIdLst>
            <p14:sldId id="332"/>
            <p14:sldId id="291"/>
            <p14:sldId id="322"/>
            <p14:sldId id="339"/>
            <p14:sldId id="328"/>
            <p14:sldId id="331"/>
            <p14:sldId id="298"/>
            <p14:sldId id="299"/>
            <p14:sldId id="3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33CC"/>
    <a:srgbClr val="FFFFFF"/>
    <a:srgbClr val="FDEE20"/>
    <a:srgbClr val="99CCFF"/>
    <a:srgbClr val="A3A3E0"/>
    <a:srgbClr val="6B6BD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9" autoAdjust="0"/>
    <p:restoredTop sz="91657" autoAdjust="0"/>
  </p:normalViewPr>
  <p:slideViewPr>
    <p:cSldViewPr>
      <p:cViewPr varScale="1">
        <p:scale>
          <a:sx n="78" d="100"/>
          <a:sy n="78" d="100"/>
        </p:scale>
        <p:origin x="394" y="-418"/>
      </p:cViewPr>
      <p:guideLst>
        <p:guide orient="horz" pos="2160"/>
        <p:guide pos="3840"/>
      </p:guideLst>
    </p:cSldViewPr>
  </p:slideViewPr>
  <p:outlineViewPr>
    <p:cViewPr>
      <p:scale>
        <a:sx n="33" d="100"/>
        <a:sy n="33" d="100"/>
      </p:scale>
      <p:origin x="0" y="-2376"/>
    </p:cViewPr>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3550"/>
          </a:xfrm>
          <a:prstGeom prst="rect">
            <a:avLst/>
          </a:prstGeom>
        </p:spPr>
        <p:txBody>
          <a:bodyPr vert="horz" lIns="91428" tIns="45714" rIns="91428" bIns="45714" rtlCol="0"/>
          <a:lstStyle>
            <a:lvl1pPr algn="l" eaLnBrk="0" hangingPunct="0">
              <a:defRPr sz="1300">
                <a:latin typeface="Tahoma" charset="0"/>
              </a:defRPr>
            </a:lvl1pPr>
          </a:lstStyle>
          <a:p>
            <a:pPr>
              <a:defRPr/>
            </a:pPr>
            <a:endParaRPr lang="en-US" dirty="0"/>
          </a:p>
        </p:txBody>
      </p:sp>
      <p:sp>
        <p:nvSpPr>
          <p:cNvPr id="3" name="Date Placeholder 2"/>
          <p:cNvSpPr>
            <a:spLocks noGrp="1"/>
          </p:cNvSpPr>
          <p:nvPr>
            <p:ph type="dt" sz="quarter" idx="1"/>
          </p:nvPr>
        </p:nvSpPr>
        <p:spPr>
          <a:xfrm>
            <a:off x="3970339" y="0"/>
            <a:ext cx="3038475" cy="463550"/>
          </a:xfrm>
          <a:prstGeom prst="rect">
            <a:avLst/>
          </a:prstGeom>
        </p:spPr>
        <p:txBody>
          <a:bodyPr vert="horz" lIns="91428" tIns="45714" rIns="91428" bIns="45714" rtlCol="0"/>
          <a:lstStyle>
            <a:lvl1pPr algn="r" eaLnBrk="0" hangingPunct="0">
              <a:defRPr sz="1300">
                <a:latin typeface="Tahoma" charset="0"/>
              </a:defRPr>
            </a:lvl1pPr>
          </a:lstStyle>
          <a:p>
            <a:pPr>
              <a:defRPr/>
            </a:pPr>
            <a:fld id="{59AB9836-D45A-4515-95B8-3476BB0F565B}" type="datetimeFigureOut">
              <a:rPr lang="en-US"/>
              <a:pPr>
                <a:defRPr/>
              </a:pPr>
              <a:t>7/1/2019</a:t>
            </a:fld>
            <a:endParaRPr lang="en-US" dirty="0"/>
          </a:p>
        </p:txBody>
      </p:sp>
      <p:sp>
        <p:nvSpPr>
          <p:cNvPr id="4" name="Footer Placeholder 3"/>
          <p:cNvSpPr>
            <a:spLocks noGrp="1"/>
          </p:cNvSpPr>
          <p:nvPr>
            <p:ph type="ftr" sz="quarter" idx="2"/>
          </p:nvPr>
        </p:nvSpPr>
        <p:spPr>
          <a:xfrm>
            <a:off x="2" y="8831263"/>
            <a:ext cx="3038475" cy="463550"/>
          </a:xfrm>
          <a:prstGeom prst="rect">
            <a:avLst/>
          </a:prstGeom>
        </p:spPr>
        <p:txBody>
          <a:bodyPr vert="horz" lIns="91428" tIns="45714" rIns="91428" bIns="45714" rtlCol="0" anchor="b"/>
          <a:lstStyle>
            <a:lvl1pPr algn="l" eaLnBrk="0" hangingPunct="0">
              <a:defRPr sz="1300">
                <a:latin typeface="Tahoma" charset="0"/>
              </a:defRPr>
            </a:lvl1pPr>
          </a:lstStyle>
          <a:p>
            <a:pPr>
              <a:defRPr/>
            </a:pPr>
            <a:endParaRPr lang="en-US" dirty="0"/>
          </a:p>
        </p:txBody>
      </p:sp>
      <p:sp>
        <p:nvSpPr>
          <p:cNvPr id="5" name="Slide Number Placeholder 4"/>
          <p:cNvSpPr>
            <a:spLocks noGrp="1"/>
          </p:cNvSpPr>
          <p:nvPr>
            <p:ph type="sldNum" sz="quarter" idx="3"/>
          </p:nvPr>
        </p:nvSpPr>
        <p:spPr>
          <a:xfrm>
            <a:off x="3970339" y="8831263"/>
            <a:ext cx="3038475" cy="463550"/>
          </a:xfrm>
          <a:prstGeom prst="rect">
            <a:avLst/>
          </a:prstGeom>
        </p:spPr>
        <p:txBody>
          <a:bodyPr vert="horz" lIns="91428" tIns="45714" rIns="91428" bIns="45714" rtlCol="0" anchor="b"/>
          <a:lstStyle>
            <a:lvl1pPr algn="r" eaLnBrk="0" hangingPunct="0">
              <a:defRPr sz="1300">
                <a:latin typeface="Tahoma" charset="0"/>
              </a:defRPr>
            </a:lvl1pPr>
          </a:lstStyle>
          <a:p>
            <a:pPr>
              <a:defRPr/>
            </a:pPr>
            <a:fld id="{014B20B4-C581-4ED5-A940-517DDF097F70}" type="slidenum">
              <a:rPr lang="en-US"/>
              <a:pPr>
                <a:defRPr/>
              </a:pPr>
              <a:t>‹#›</a:t>
            </a:fld>
            <a:endParaRPr lang="en-US" dirty="0"/>
          </a:p>
        </p:txBody>
      </p:sp>
    </p:spTree>
    <p:extLst>
      <p:ext uri="{BB962C8B-B14F-4D97-AF65-F5344CB8AC3E}">
        <p14:creationId xmlns:p14="http://schemas.microsoft.com/office/powerpoint/2010/main" val="509452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3550"/>
          </a:xfrm>
          <a:prstGeom prst="rect">
            <a:avLst/>
          </a:prstGeom>
        </p:spPr>
        <p:txBody>
          <a:bodyPr vert="horz" lIns="91428" tIns="45714" rIns="91428" bIns="45714" rtlCol="0"/>
          <a:lstStyle>
            <a:lvl1pPr algn="l" eaLnBrk="0" hangingPunct="0">
              <a:defRPr sz="1300">
                <a:latin typeface="Tahoma" charset="0"/>
              </a:defRPr>
            </a:lvl1pPr>
          </a:lstStyle>
          <a:p>
            <a:pPr>
              <a:defRPr/>
            </a:pPr>
            <a:endParaRPr lang="en-US" dirty="0"/>
          </a:p>
        </p:txBody>
      </p:sp>
      <p:sp>
        <p:nvSpPr>
          <p:cNvPr id="3" name="Date Placeholder 2"/>
          <p:cNvSpPr>
            <a:spLocks noGrp="1"/>
          </p:cNvSpPr>
          <p:nvPr>
            <p:ph type="dt" idx="1"/>
          </p:nvPr>
        </p:nvSpPr>
        <p:spPr>
          <a:xfrm>
            <a:off x="3970339" y="0"/>
            <a:ext cx="3038475" cy="463550"/>
          </a:xfrm>
          <a:prstGeom prst="rect">
            <a:avLst/>
          </a:prstGeom>
        </p:spPr>
        <p:txBody>
          <a:bodyPr vert="horz" lIns="91428" tIns="45714" rIns="91428" bIns="45714" rtlCol="0"/>
          <a:lstStyle>
            <a:lvl1pPr algn="r" eaLnBrk="0" hangingPunct="0">
              <a:defRPr sz="1300">
                <a:latin typeface="Tahoma" charset="0"/>
              </a:defRPr>
            </a:lvl1pPr>
          </a:lstStyle>
          <a:p>
            <a:pPr>
              <a:defRPr/>
            </a:pPr>
            <a:fld id="{9A449696-5772-4345-BD1F-0F95725FA9C7}" type="datetimeFigureOut">
              <a:rPr lang="en-US"/>
              <a:pPr>
                <a:defRPr/>
              </a:pPr>
              <a:t>7/1/2019</a:t>
            </a:fld>
            <a:endParaRPr lang="en-US" dirty="0"/>
          </a:p>
        </p:txBody>
      </p:sp>
      <p:sp>
        <p:nvSpPr>
          <p:cNvPr id="4" name="Slide Image Placeholder 3"/>
          <p:cNvSpPr>
            <a:spLocks noGrp="1" noRot="1" noChangeAspect="1"/>
          </p:cNvSpPr>
          <p:nvPr>
            <p:ph type="sldImg" idx="2"/>
          </p:nvPr>
        </p:nvSpPr>
        <p:spPr>
          <a:xfrm>
            <a:off x="406400" y="700088"/>
            <a:ext cx="6197600" cy="3486150"/>
          </a:xfrm>
          <a:prstGeom prst="rect">
            <a:avLst/>
          </a:prstGeom>
          <a:noFill/>
          <a:ln w="12700">
            <a:solidFill>
              <a:prstClr val="black"/>
            </a:solidFill>
          </a:ln>
        </p:spPr>
        <p:txBody>
          <a:bodyPr vert="horz" lIns="91428" tIns="45714" rIns="91428" bIns="45714" rtlCol="0" anchor="ctr"/>
          <a:lstStyle/>
          <a:p>
            <a:pPr lvl="0"/>
            <a:endParaRPr lang="en-US" noProof="0" dirty="0"/>
          </a:p>
        </p:txBody>
      </p:sp>
      <p:sp>
        <p:nvSpPr>
          <p:cNvPr id="5" name="Notes Placeholder 4"/>
          <p:cNvSpPr>
            <a:spLocks noGrp="1"/>
          </p:cNvSpPr>
          <p:nvPr>
            <p:ph type="body" sz="quarter" idx="3"/>
          </p:nvPr>
        </p:nvSpPr>
        <p:spPr>
          <a:xfrm>
            <a:off x="701676" y="4416426"/>
            <a:ext cx="5607050" cy="4181475"/>
          </a:xfrm>
          <a:prstGeom prst="rect">
            <a:avLst/>
          </a:prstGeom>
        </p:spPr>
        <p:txBody>
          <a:bodyPr vert="horz" lIns="91428" tIns="45714" rIns="91428" bIns="457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31263"/>
            <a:ext cx="3038475" cy="463550"/>
          </a:xfrm>
          <a:prstGeom prst="rect">
            <a:avLst/>
          </a:prstGeom>
        </p:spPr>
        <p:txBody>
          <a:bodyPr vert="horz" lIns="91428" tIns="45714" rIns="91428" bIns="45714" rtlCol="0" anchor="b"/>
          <a:lstStyle>
            <a:lvl1pPr algn="l" eaLnBrk="0" hangingPunct="0">
              <a:defRPr sz="1300">
                <a:latin typeface="Tahoma" charset="0"/>
              </a:defRPr>
            </a:lvl1pPr>
          </a:lstStyle>
          <a:p>
            <a:pPr>
              <a:defRPr/>
            </a:pPr>
            <a:endParaRPr lang="en-US" dirty="0"/>
          </a:p>
        </p:txBody>
      </p:sp>
      <p:sp>
        <p:nvSpPr>
          <p:cNvPr id="7" name="Slide Number Placeholder 6"/>
          <p:cNvSpPr>
            <a:spLocks noGrp="1"/>
          </p:cNvSpPr>
          <p:nvPr>
            <p:ph type="sldNum" sz="quarter" idx="5"/>
          </p:nvPr>
        </p:nvSpPr>
        <p:spPr>
          <a:xfrm>
            <a:off x="3970339" y="8831263"/>
            <a:ext cx="3038475" cy="463550"/>
          </a:xfrm>
          <a:prstGeom prst="rect">
            <a:avLst/>
          </a:prstGeom>
        </p:spPr>
        <p:txBody>
          <a:bodyPr vert="horz" lIns="91428" tIns="45714" rIns="91428" bIns="45714" rtlCol="0" anchor="b"/>
          <a:lstStyle>
            <a:lvl1pPr algn="r" eaLnBrk="0" hangingPunct="0">
              <a:defRPr sz="1300">
                <a:latin typeface="Tahoma" charset="0"/>
              </a:defRPr>
            </a:lvl1pPr>
          </a:lstStyle>
          <a:p>
            <a:pPr>
              <a:defRPr/>
            </a:pPr>
            <a:fld id="{5A29CA73-FB4E-4F52-B708-EEDAF426FB9C}" type="slidenum">
              <a:rPr lang="en-US"/>
              <a:pPr>
                <a:defRPr/>
              </a:pPr>
              <a:t>‹#›</a:t>
            </a:fld>
            <a:endParaRPr lang="en-US" dirty="0"/>
          </a:p>
        </p:txBody>
      </p:sp>
    </p:spTree>
    <p:extLst>
      <p:ext uri="{BB962C8B-B14F-4D97-AF65-F5344CB8AC3E}">
        <p14:creationId xmlns:p14="http://schemas.microsoft.com/office/powerpoint/2010/main" val="2564157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a:t>
            </a:fld>
            <a:endParaRPr lang="en-US" dirty="0"/>
          </a:p>
        </p:txBody>
      </p:sp>
    </p:spTree>
    <p:extLst>
      <p:ext uri="{BB962C8B-B14F-4D97-AF65-F5344CB8AC3E}">
        <p14:creationId xmlns:p14="http://schemas.microsoft.com/office/powerpoint/2010/main" val="1535992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12</a:t>
            </a:fld>
            <a:endParaRPr lang="en-US" dirty="0"/>
          </a:p>
        </p:txBody>
      </p:sp>
    </p:spTree>
    <p:extLst>
      <p:ext uri="{BB962C8B-B14F-4D97-AF65-F5344CB8AC3E}">
        <p14:creationId xmlns:p14="http://schemas.microsoft.com/office/powerpoint/2010/main" val="3299011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13</a:t>
            </a:fld>
            <a:endParaRPr lang="en-US" dirty="0"/>
          </a:p>
        </p:txBody>
      </p:sp>
    </p:spTree>
    <p:extLst>
      <p:ext uri="{BB962C8B-B14F-4D97-AF65-F5344CB8AC3E}">
        <p14:creationId xmlns:p14="http://schemas.microsoft.com/office/powerpoint/2010/main" val="1581594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15</a:t>
            </a:fld>
            <a:endParaRPr lang="en-US" dirty="0"/>
          </a:p>
        </p:txBody>
      </p:sp>
    </p:spTree>
    <p:extLst>
      <p:ext uri="{BB962C8B-B14F-4D97-AF65-F5344CB8AC3E}">
        <p14:creationId xmlns:p14="http://schemas.microsoft.com/office/powerpoint/2010/main" val="2782175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Wet soils eat away at the pavement.  Nowhere for water to go in existing condition. This has been resurfaced however, the main pavement and subgrade still persist, and the resurfacing is kind of a band-aid fix. </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16</a:t>
            </a:fld>
            <a:endParaRPr lang="en-US" dirty="0"/>
          </a:p>
        </p:txBody>
      </p:sp>
    </p:spTree>
    <p:extLst>
      <p:ext uri="{BB962C8B-B14F-4D97-AF65-F5344CB8AC3E}">
        <p14:creationId xmlns:p14="http://schemas.microsoft.com/office/powerpoint/2010/main" val="236605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Sodding will be used to return yards back to </a:t>
            </a:r>
            <a:r>
              <a:rPr lang="en-US" dirty="0" err="1"/>
              <a:t>mowable</a:t>
            </a:r>
            <a:r>
              <a:rPr lang="en-US" dirty="0"/>
              <a:t> grass.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24</a:t>
            </a:fld>
            <a:endParaRPr lang="en-US" dirty="0"/>
          </a:p>
        </p:txBody>
      </p:sp>
    </p:spTree>
    <p:extLst>
      <p:ext uri="{BB962C8B-B14F-4D97-AF65-F5344CB8AC3E}">
        <p14:creationId xmlns:p14="http://schemas.microsoft.com/office/powerpoint/2010/main" val="2408235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Poles will be moved ahead of time. Fiber optics will be moved ahead of time.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25</a:t>
            </a:fld>
            <a:endParaRPr lang="en-US" dirty="0"/>
          </a:p>
        </p:txBody>
      </p:sp>
    </p:spTree>
    <p:extLst>
      <p:ext uri="{BB962C8B-B14F-4D97-AF65-F5344CB8AC3E}">
        <p14:creationId xmlns:p14="http://schemas.microsoft.com/office/powerpoint/2010/main" val="138191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exhibit for further details about MOT and detours</a:t>
            </a: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27</a:t>
            </a:fld>
            <a:endParaRPr lang="en-US" dirty="0"/>
          </a:p>
        </p:txBody>
      </p:sp>
    </p:spTree>
    <p:extLst>
      <p:ext uri="{BB962C8B-B14F-4D97-AF65-F5344CB8AC3E}">
        <p14:creationId xmlns:p14="http://schemas.microsoft.com/office/powerpoint/2010/main" val="641578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Coordinating with the city about detours.</a:t>
            </a:r>
          </a:p>
          <a:p>
            <a:endParaRPr lang="en-US" baseline="0"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28</a:t>
            </a:fld>
            <a:endParaRPr lang="en-US" dirty="0"/>
          </a:p>
        </p:txBody>
      </p:sp>
    </p:spTree>
    <p:extLst>
      <p:ext uri="{BB962C8B-B14F-4D97-AF65-F5344CB8AC3E}">
        <p14:creationId xmlns:p14="http://schemas.microsoft.com/office/powerpoint/2010/main" val="3738383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Current schedule is:</a:t>
            </a:r>
          </a:p>
          <a:p>
            <a:r>
              <a:rPr lang="en-US" dirty="0"/>
              <a:t>Land Ac complete by 6/18/2020</a:t>
            </a:r>
          </a:p>
          <a:p>
            <a:r>
              <a:rPr lang="en-US" dirty="0"/>
              <a:t>Final Plans 8/2/2020</a:t>
            </a:r>
          </a:p>
          <a:p>
            <a:r>
              <a:rPr lang="en-US" dirty="0"/>
              <a:t>Letting 11/2/2020</a:t>
            </a:r>
          </a:p>
          <a:p>
            <a:r>
              <a:rPr lang="en-US" dirty="0"/>
              <a:t>Spring Construction</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29</a:t>
            </a:fld>
            <a:endParaRPr lang="en-US" dirty="0"/>
          </a:p>
        </p:txBody>
      </p:sp>
    </p:spTree>
    <p:extLst>
      <p:ext uri="{BB962C8B-B14F-4D97-AF65-F5344CB8AC3E}">
        <p14:creationId xmlns:p14="http://schemas.microsoft.com/office/powerpoint/2010/main" val="3152655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TURN ON RECORDER  </a:t>
            </a:r>
            <a:r>
              <a:rPr lang="en-US" sz="1200" b="0" kern="1200" dirty="0">
                <a:solidFill>
                  <a:schemeClr val="tx1"/>
                </a:solidFill>
                <a:latin typeface="+mn-lt"/>
                <a:ea typeface="+mn-ea"/>
                <a:cs typeface="+mn-cs"/>
              </a:rPr>
              <a:t> </a:t>
            </a:r>
          </a:p>
          <a:p>
            <a:r>
              <a:rPr lang="en-US" sz="1200" b="0" kern="1200" dirty="0">
                <a:solidFill>
                  <a:schemeClr val="tx1"/>
                </a:solidFill>
                <a:latin typeface="+mn-lt"/>
                <a:ea typeface="+mn-ea"/>
                <a:cs typeface="+mn-cs"/>
              </a:rPr>
              <a:t>THIS COMMENT SESSION IS THE OPPORTUNITY FOR THE COMMUNITY TO MAKE STATEMENTS FOR THE PUBLIC RECORD.  WE KNOW YOU MAY HAVE QUESTIONS THAT YOU WOULD LIKE TO DISCUSS BUT WE ASK YOU TO HOLD ON TO THESE UNTIL AFTER THE HEARING IS ADJOURNED WHEN YOU CAN CONVERSE ONE ON ONE WITH THE REPRESENTATIVES.</a:t>
            </a:r>
          </a:p>
          <a:p>
            <a:r>
              <a:rPr lang="en-US" sz="1200" b="0" kern="1200" dirty="0">
                <a:solidFill>
                  <a:schemeClr val="tx1"/>
                </a:solidFill>
                <a:latin typeface="+mn-lt"/>
                <a:ea typeface="+mn-ea"/>
                <a:cs typeface="+mn-cs"/>
              </a:rPr>
              <a:t>DURING THE COMMENT SESSION IT IS IMPORTANT THAT WE RECORD YOUR STATEMENTS AS ACCURATELY AS WE CAN FOR THE RECORD SO WE ASK THAT YOU PLEASE COME FORWARD TO THE PODIUM AND MICROPHONE.</a:t>
            </a:r>
          </a:p>
          <a:p>
            <a:r>
              <a:rPr lang="en-US" sz="1200" b="0" kern="1200" dirty="0">
                <a:solidFill>
                  <a:schemeClr val="tx1"/>
                </a:solidFill>
                <a:latin typeface="+mn-lt"/>
                <a:ea typeface="+mn-ea"/>
                <a:cs typeface="+mn-cs"/>
              </a:rPr>
              <a:t>AT THIS TIME WE WILL MOVE FORWARD TO THE SPEAKER LIST.  IF YOU DID NOT SIGN UP TO SPEAK YOU STILL MAY DO SO AFTER WE HAVE COMPELTED THE NAMES ON THE LIST.  I WILL OPEN COMMENTS TO THE FLOOR.</a:t>
            </a:r>
          </a:p>
          <a:p>
            <a:r>
              <a:rPr lang="en-US" sz="1200" b="0" kern="1200" dirty="0">
                <a:solidFill>
                  <a:schemeClr val="tx1"/>
                </a:solidFill>
                <a:latin typeface="+mn-lt"/>
                <a:ea typeface="+mn-ea"/>
                <a:cs typeface="+mn-cs"/>
              </a:rPr>
              <a:t>AT THIS TIME I WOULD LIKE TO OPEN THE PODIUM TO THE FLOOR.  IS THERE ANYONE WHO WOULD LIKE TO COME FORWARD TO SPEAK???</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0" u="sng" kern="1200" dirty="0">
                <a:solidFill>
                  <a:schemeClr val="tx1"/>
                </a:solidFill>
                <a:latin typeface="+mn-lt"/>
                <a:ea typeface="+mn-ea"/>
                <a:cs typeface="+mn-cs"/>
              </a:rPr>
              <a:t>PLEASE STATE YOUR NAME</a:t>
            </a:r>
            <a:endParaRPr lang="en-US" sz="1200" b="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30</a:t>
            </a:fld>
            <a:endParaRPr lang="en-US" dirty="0"/>
          </a:p>
        </p:txBody>
      </p:sp>
    </p:spTree>
    <p:extLst>
      <p:ext uri="{BB962C8B-B14F-4D97-AF65-F5344CB8AC3E}">
        <p14:creationId xmlns:p14="http://schemas.microsoft.com/office/powerpoint/2010/main" val="289631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 </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2</a:t>
            </a:fld>
            <a:endParaRPr lang="en-US" dirty="0"/>
          </a:p>
        </p:txBody>
      </p:sp>
    </p:spTree>
    <p:extLst>
      <p:ext uri="{BB962C8B-B14F-4D97-AF65-F5344CB8AC3E}">
        <p14:creationId xmlns:p14="http://schemas.microsoft.com/office/powerpoint/2010/main" val="1446669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31</a:t>
            </a:fld>
            <a:endParaRPr lang="en-US" dirty="0"/>
          </a:p>
        </p:txBody>
      </p:sp>
    </p:spTree>
    <p:extLst>
      <p:ext uri="{BB962C8B-B14F-4D97-AF65-F5344CB8AC3E}">
        <p14:creationId xmlns:p14="http://schemas.microsoft.com/office/powerpoint/2010/main" val="1382461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latin typeface="+mn-lt"/>
                <a:ea typeface="+mn-ea"/>
                <a:cs typeface="+mn-cs"/>
              </a:rPr>
              <a:t>THANK YOU FOR COMING OUT TO THE PUBLIC HEARING TONIGHT.  PLEASE STAY AFTER SO REPRESENTATIVES CAN ANSWER YOUR QUESTIONS AND CAN DISCUSS ANY OF YOUR CONCERNS….</a:t>
            </a:r>
          </a:p>
          <a:p>
            <a:r>
              <a:rPr lang="en-US" sz="1200" b="0" kern="1200" dirty="0">
                <a:solidFill>
                  <a:schemeClr val="tx1"/>
                </a:solidFill>
                <a:latin typeface="+mn-lt"/>
                <a:ea typeface="+mn-ea"/>
                <a:cs typeface="+mn-cs"/>
              </a:rPr>
              <a:t> </a:t>
            </a:r>
          </a:p>
          <a:p>
            <a:r>
              <a:rPr lang="en-US" sz="1200" b="0" i="1" kern="1200" dirty="0">
                <a:solidFill>
                  <a:schemeClr val="tx1"/>
                </a:solidFill>
                <a:latin typeface="+mn-lt"/>
                <a:ea typeface="+mn-ea"/>
                <a:cs typeface="+mn-cs"/>
              </a:rPr>
              <a:t>THANK LOCATION</a:t>
            </a:r>
            <a:endParaRPr lang="en-US" sz="1200" b="0" kern="1200" dirty="0">
              <a:solidFill>
                <a:schemeClr val="tx1"/>
              </a:solidFill>
              <a:latin typeface="+mn-lt"/>
              <a:ea typeface="+mn-ea"/>
              <a:cs typeface="+mn-cs"/>
            </a:endParaRPr>
          </a:p>
          <a:p>
            <a:r>
              <a:rPr lang="en-US" sz="1200" b="0" i="1" kern="1200" dirty="0">
                <a:solidFill>
                  <a:schemeClr val="tx1"/>
                </a:solidFill>
                <a:latin typeface="+mn-lt"/>
                <a:ea typeface="+mn-ea"/>
                <a:cs typeface="+mn-cs"/>
              </a:rPr>
              <a:t> </a:t>
            </a:r>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THANKS AGAIN AND HAVE A GOOD EVENING.</a:t>
            </a:r>
          </a:p>
          <a:p>
            <a:r>
              <a:rPr lang="en-US" sz="1200" b="0" kern="1200" dirty="0">
                <a:solidFill>
                  <a:schemeClr val="tx1"/>
                </a:solidFill>
                <a:latin typeface="+mn-lt"/>
                <a:ea typeface="+mn-ea"/>
                <a:cs typeface="+mn-cs"/>
              </a:rPr>
              <a:t>THIS SESSION IS ADJOURNED.</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32</a:t>
            </a:fld>
            <a:endParaRPr lang="en-US" dirty="0"/>
          </a:p>
        </p:txBody>
      </p:sp>
    </p:spTree>
    <p:extLst>
      <p:ext uri="{BB962C8B-B14F-4D97-AF65-F5344CB8AC3E}">
        <p14:creationId xmlns:p14="http://schemas.microsoft.com/office/powerpoint/2010/main" val="5371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n-US" dirty="0"/>
              <a:t>NEPA is a federal law enacted in 1970 that establishes a decision-making process that agencies must follow prior to design and construction of projects using</a:t>
            </a:r>
            <a:r>
              <a:rPr lang="en-US" baseline="0" dirty="0"/>
              <a:t> federal money or requiring federal approval.</a:t>
            </a:r>
            <a:r>
              <a:rPr lang="en-US" dirty="0"/>
              <a:t>     </a:t>
            </a:r>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a:t>
            </a:fld>
            <a:endParaRPr lang="en-US" dirty="0"/>
          </a:p>
        </p:txBody>
      </p:sp>
    </p:spTree>
    <p:extLst>
      <p:ext uri="{BB962C8B-B14F-4D97-AF65-F5344CB8AC3E}">
        <p14:creationId xmlns:p14="http://schemas.microsoft.com/office/powerpoint/2010/main" val="184574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a:solidFill>
                <a:srgbClr val="C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solidFill>
                  <a:srgbClr val="C00000"/>
                </a:solidFill>
              </a:rPr>
              <a:t>THE ENVIRONMENTAL DOC FOR THIS PROJECT IS A LEVEL 2   –CLASSIFICATION MEANS THE ACTIONS DO NOT HAVE A SIGNIFICANT EFFECT ON THE ENVIRONMENT</a:t>
            </a:r>
          </a:p>
          <a:p>
            <a:endParaRPr lang="en-US" b="0" baseline="0" dirty="0">
              <a:solidFill>
                <a:srgbClr val="C00000"/>
              </a:solidFill>
            </a:endParaRPr>
          </a:p>
          <a:p>
            <a:r>
              <a:rPr lang="en-US" b="0" baseline="0" dirty="0">
                <a:solidFill>
                  <a:srgbClr val="C00000"/>
                </a:solidFill>
              </a:rPr>
              <a:t> RELEASED FOR PI  AND PUBLISHED AND AVAILABLE FOR VIEWING AND COMMENT</a:t>
            </a:r>
          </a:p>
          <a:p>
            <a:endParaRPr lang="en-US" b="0" baseline="0" dirty="0">
              <a:solidFill>
                <a:srgbClr val="C00000"/>
              </a:solidFill>
            </a:endParaRPr>
          </a:p>
          <a:p>
            <a:r>
              <a:rPr lang="en-US" b="0" baseline="0" dirty="0">
                <a:solidFill>
                  <a:srgbClr val="C00000"/>
                </a:solidFill>
              </a:rPr>
              <a:t>Legal Notice Also sent to as many property owners as possible – unfortunately the mailing information is not always up to date.</a:t>
            </a:r>
            <a:endParaRPr lang="en-US" b="0" dirty="0">
              <a:solidFill>
                <a:srgbClr val="C00000"/>
              </a:solidFill>
            </a:endParaRP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4</a:t>
            </a:fld>
            <a:endParaRPr lang="en-US" dirty="0"/>
          </a:p>
        </p:txBody>
      </p:sp>
    </p:spTree>
    <p:extLst>
      <p:ext uri="{BB962C8B-B14F-4D97-AF65-F5344CB8AC3E}">
        <p14:creationId xmlns:p14="http://schemas.microsoft.com/office/powerpoint/2010/main" val="36558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u="sng" kern="1200" dirty="0">
                <a:solidFill>
                  <a:schemeClr val="tx1"/>
                </a:solidFill>
                <a:latin typeface="+mn-lt"/>
                <a:ea typeface="+mn-ea"/>
                <a:cs typeface="+mn-cs"/>
              </a:rPr>
              <a:t>FIRST </a:t>
            </a:r>
            <a:r>
              <a:rPr lang="en-US" sz="1200" b="0" kern="1200" dirty="0">
                <a:solidFill>
                  <a:schemeClr val="tx1"/>
                </a:solidFill>
                <a:latin typeface="+mn-lt"/>
                <a:ea typeface="+mn-ea"/>
                <a:cs typeface="+mn-cs"/>
              </a:rPr>
              <a:t>YOU MAY VERBALLY EXPRESS </a:t>
            </a:r>
            <a:r>
              <a:rPr lang="en-US" sz="1200" b="0" u="sng" kern="1200" dirty="0">
                <a:solidFill>
                  <a:schemeClr val="tx1"/>
                </a:solidFill>
                <a:latin typeface="+mn-lt"/>
                <a:ea typeface="+mn-ea"/>
                <a:cs typeface="+mn-cs"/>
              </a:rPr>
              <a:t>(Public Comment Session) </a:t>
            </a:r>
            <a:r>
              <a:rPr lang="en-US" sz="1200" b="0" kern="1200" dirty="0">
                <a:solidFill>
                  <a:schemeClr val="tx1"/>
                </a:solidFill>
                <a:latin typeface="+mn-lt"/>
                <a:ea typeface="+mn-ea"/>
                <a:cs typeface="+mn-cs"/>
              </a:rPr>
              <a:t>YOUR CONCERNS HERE THIS EVENING BY SIGNING ON TO THE SPEAKERS LIST ON THE TABLE AS YOU ENTERED…. AS SOME OF YOU MAY ALREADY HAVE….IF YOU DID NOT SIGN UP YOU WILL STILL HAVE AN OPPORTUNITY TO COME UP AND SPEAK AFTER WE HAVE COMPLETED THE NAMES ON THE LIST.  I WILL OPEN THE FLOOR FOR COMMENTS AT THAT TIME.</a:t>
            </a:r>
          </a:p>
          <a:p>
            <a:r>
              <a:rPr lang="en-US" sz="1200" b="0" kern="1200" dirty="0">
                <a:solidFill>
                  <a:schemeClr val="tx1"/>
                </a:solidFill>
                <a:latin typeface="+mn-lt"/>
                <a:ea typeface="+mn-ea"/>
                <a:cs typeface="+mn-cs"/>
              </a:rPr>
              <a:t>ALL SPEAKERS COMMENTS ARE RECORDED.  IF YOU WOULD LIKE TO MAKE VERBAL COMMENTS BUT YOU ARE NOT INTERESTED IN SPEAKING IN FRONT OF SUCH A LARGE GROUP OF PEOPLE, PLEASE SEE ME AFTER THE PRESENTATION AND WE CAN RECORD YOUR COMMENTS OFF TO THE SIDE.</a:t>
            </a:r>
          </a:p>
          <a:p>
            <a:r>
              <a:rPr lang="en-US" sz="1200" b="0" u="sng" kern="1200" dirty="0">
                <a:solidFill>
                  <a:schemeClr val="tx1"/>
                </a:solidFill>
                <a:latin typeface="+mn-lt"/>
                <a:ea typeface="+mn-ea"/>
                <a:cs typeface="+mn-cs"/>
              </a:rPr>
              <a:t>SECOND,</a:t>
            </a:r>
            <a:r>
              <a:rPr lang="en-US" sz="1200" b="0" kern="1200" dirty="0">
                <a:solidFill>
                  <a:schemeClr val="tx1"/>
                </a:solidFill>
                <a:latin typeface="+mn-lt"/>
                <a:ea typeface="+mn-ea"/>
                <a:cs typeface="+mn-cs"/>
              </a:rPr>
              <a:t> WE HAVE PROVIDED FOR YOUR CONVENIENCE A COMMENT SHEET ON THE BACK PAGE OF YOUR INFORMATION PACKET SO THAT YOU MAY RECORD YOUR WRITTEN COMMENTS.  YOU MAY FILL THIS OUT THIS EVENING AND HAND YOUR REMARKS TO ME OR</a:t>
            </a:r>
          </a:p>
          <a:p>
            <a:r>
              <a:rPr lang="en-US" sz="1200" b="0" kern="1200" dirty="0">
                <a:solidFill>
                  <a:schemeClr val="tx1"/>
                </a:solidFill>
                <a:latin typeface="+mn-lt"/>
                <a:ea typeface="+mn-ea"/>
                <a:cs typeface="+mn-cs"/>
              </a:rPr>
              <a:t>THE </a:t>
            </a:r>
            <a:r>
              <a:rPr lang="en-US" sz="1200" b="0" u="sng" kern="1200" dirty="0">
                <a:solidFill>
                  <a:schemeClr val="tx1"/>
                </a:solidFill>
                <a:latin typeface="+mn-lt"/>
                <a:ea typeface="+mn-ea"/>
                <a:cs typeface="+mn-cs"/>
              </a:rPr>
              <a:t>THIRD </a:t>
            </a:r>
            <a:r>
              <a:rPr lang="en-US" sz="1200" b="0" kern="1200" dirty="0">
                <a:solidFill>
                  <a:schemeClr val="tx1"/>
                </a:solidFill>
                <a:latin typeface="+mn-lt"/>
                <a:ea typeface="+mn-ea"/>
                <a:cs typeface="+mn-cs"/>
              </a:rPr>
              <a:t>OPTION IS TO MAIL OR FAX YOUR COMMENTS TO US.  NOT NECESSARILY ON THIS FORM.</a:t>
            </a:r>
          </a:p>
          <a:p>
            <a:r>
              <a:rPr lang="en-US" sz="1200" b="0" kern="1200" dirty="0">
                <a:solidFill>
                  <a:schemeClr val="tx1"/>
                </a:solidFill>
                <a:latin typeface="+mn-lt"/>
                <a:ea typeface="+mn-ea"/>
                <a:cs typeface="+mn-cs"/>
              </a:rPr>
              <a:t>THE ADDRESS FOR TRADITIONAL MAIL AND THE FAX NUMBER CAN BE FOUND ON THESE PAGES IN THE INFORMATION PACKET…</a:t>
            </a:r>
          </a:p>
          <a:p>
            <a:r>
              <a:rPr lang="en-US" sz="1200" b="0" kern="1200" dirty="0">
                <a:solidFill>
                  <a:schemeClr val="tx1"/>
                </a:solidFill>
                <a:latin typeface="+mn-lt"/>
                <a:ea typeface="+mn-ea"/>
                <a:cs typeface="+mn-cs"/>
              </a:rPr>
              <a:t>….AND THE LAST OPTION WOULD BE TO E-MAIL.  MY ADDRESS IS ALSO ON THIS PAGE  &gt;&gt;&gt;&gt;&gt;&gt;&gt;&gt;Please note that I will respond to all email with a quick reply telling you that I have received your comment.&gt;&gt;&gt;&gt;&gt;&gt;&gt;&gt;So as to assure you that it has been received.</a:t>
            </a:r>
          </a:p>
          <a:p>
            <a:r>
              <a:rPr lang="en-US" sz="1200" b="0" kern="1200" dirty="0">
                <a:solidFill>
                  <a:schemeClr val="tx1"/>
                </a:solidFill>
                <a:latin typeface="+mn-lt"/>
                <a:ea typeface="+mn-ea"/>
                <a:cs typeface="+mn-cs"/>
              </a:rPr>
              <a:t> </a:t>
            </a:r>
          </a:p>
          <a:p>
            <a:r>
              <a:rPr lang="en-US" sz="1200" b="0" kern="1200" dirty="0">
                <a:solidFill>
                  <a:schemeClr val="tx1"/>
                </a:solidFill>
                <a:latin typeface="+mn-lt"/>
                <a:ea typeface="+mn-ea"/>
                <a:cs typeface="+mn-cs"/>
              </a:rPr>
              <a:t>REPRESENTATIVES WILL BE AVAILABLE AFTER THIS SESSION TO ANSWER QUESTIONS ONE ON ONE.  HOWEVER </a:t>
            </a:r>
            <a:r>
              <a:rPr lang="en-US" sz="1200" b="0" i="1" kern="1200" dirty="0">
                <a:solidFill>
                  <a:schemeClr val="tx1"/>
                </a:solidFill>
                <a:latin typeface="+mn-lt"/>
                <a:ea typeface="+mn-ea"/>
                <a:cs typeface="+mn-cs"/>
              </a:rPr>
              <a:t>PLEASE NOTE THAT GENERAL CONVERSATIONS ARE NOT PART OF THE OFFICIAL RECORD.</a:t>
            </a:r>
            <a:r>
              <a:rPr lang="en-US" sz="1200" b="0" kern="1200" dirty="0">
                <a:solidFill>
                  <a:schemeClr val="tx1"/>
                </a:solidFill>
                <a:latin typeface="+mn-lt"/>
                <a:ea typeface="+mn-ea"/>
                <a:cs typeface="+mn-cs"/>
              </a:rPr>
              <a:t>  </a:t>
            </a:r>
          </a:p>
          <a:p>
            <a:r>
              <a:rPr lang="en-US" sz="1200" b="0" kern="1200" dirty="0">
                <a:solidFill>
                  <a:schemeClr val="tx1"/>
                </a:solidFill>
                <a:latin typeface="+mn-lt"/>
                <a:ea typeface="+mn-ea"/>
                <a:cs typeface="+mn-cs"/>
              </a:rPr>
              <a:t>WE</a:t>
            </a:r>
            <a:r>
              <a:rPr lang="en-US" sz="1200" b="0" kern="1200" baseline="0" dirty="0">
                <a:solidFill>
                  <a:schemeClr val="tx1"/>
                </a:solidFill>
                <a:latin typeface="+mn-lt"/>
                <a:ea typeface="+mn-ea"/>
                <a:cs typeface="+mn-cs"/>
              </a:rPr>
              <a:t> STRONGLY ADVISE FORMAL STATEMENTS FOR THE RECORD. </a:t>
            </a:r>
            <a:endParaRPr lang="en-US" sz="1200" b="0"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5</a:t>
            </a:fld>
            <a:endParaRPr lang="en-US" dirty="0"/>
          </a:p>
        </p:txBody>
      </p:sp>
    </p:spTree>
    <p:extLst>
      <p:ext uri="{BB962C8B-B14F-4D97-AF65-F5344CB8AC3E}">
        <p14:creationId xmlns:p14="http://schemas.microsoft.com/office/powerpoint/2010/main" val="63713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6</a:t>
            </a:fld>
            <a:endParaRPr lang="en-US" dirty="0"/>
          </a:p>
        </p:txBody>
      </p:sp>
    </p:spTree>
    <p:extLst>
      <p:ext uri="{BB962C8B-B14F-4D97-AF65-F5344CB8AC3E}">
        <p14:creationId xmlns:p14="http://schemas.microsoft.com/office/powerpoint/2010/main" val="1103617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7</a:t>
            </a:fld>
            <a:endParaRPr lang="en-US" dirty="0"/>
          </a:p>
        </p:txBody>
      </p:sp>
    </p:spTree>
    <p:extLst>
      <p:ext uri="{BB962C8B-B14F-4D97-AF65-F5344CB8AC3E}">
        <p14:creationId xmlns:p14="http://schemas.microsoft.com/office/powerpoint/2010/main" val="286393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10</a:t>
            </a:fld>
            <a:endParaRPr lang="en-US" dirty="0"/>
          </a:p>
        </p:txBody>
      </p:sp>
    </p:spTree>
    <p:extLst>
      <p:ext uri="{BB962C8B-B14F-4D97-AF65-F5344CB8AC3E}">
        <p14:creationId xmlns:p14="http://schemas.microsoft.com/office/powerpoint/2010/main" val="164752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11</a:t>
            </a:fld>
            <a:endParaRPr lang="en-US" dirty="0"/>
          </a:p>
        </p:txBody>
      </p:sp>
    </p:spTree>
    <p:extLst>
      <p:ext uri="{BB962C8B-B14F-4D97-AF65-F5344CB8AC3E}">
        <p14:creationId xmlns:p14="http://schemas.microsoft.com/office/powerpoint/2010/main" val="165998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a:t>Slide title (Calibri Light 44)</a:t>
            </a:r>
          </a:p>
        </p:txBody>
      </p:sp>
      <p:sp>
        <p:nvSpPr>
          <p:cNvPr id="3" name="Content Placeholder 2"/>
          <p:cNvSpPr>
            <a:spLocks noGrp="1"/>
          </p:cNvSpPr>
          <p:nvPr>
            <p:ph idx="1" hasCustomPrompt="1"/>
          </p:nvPr>
        </p:nvSpPr>
        <p:spPr>
          <a:xfrm>
            <a:off x="152400" y="914400"/>
            <a:ext cx="11887200" cy="5257800"/>
          </a:xfrm>
        </p:spPr>
        <p:txBody>
          <a:bodyPr/>
          <a:lstStyle>
            <a:lvl1pPr>
              <a:defRPr baseline="0"/>
            </a:lvl1pPr>
            <a:lvl2pPr>
              <a:defRPr baseline="0"/>
            </a:lvl2pPr>
            <a:lvl3pPr>
              <a:defRPr baseline="0"/>
            </a:lvl3pPr>
            <a:lvl4pPr>
              <a:defRPr sz="1600"/>
            </a:lvl4pPr>
            <a:lvl5pPr>
              <a:defRPr sz="120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10"/>
          </p:nvPr>
        </p:nvSpPr>
        <p:spPr/>
        <p:txBody>
          <a:bodyPr/>
          <a:lstStyle/>
          <a:p>
            <a:fld id="{713B4D35-40B5-4ACD-86EF-F562D6117CB2}" type="datetimeFigureOut">
              <a:rPr lang="en-US" smtClean="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27936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 y="914400"/>
            <a:ext cx="5867400" cy="5257800"/>
          </a:xfrm>
        </p:spPr>
        <p:txBody>
          <a:bodyPr/>
          <a:lstStyle>
            <a:lvl1pPr>
              <a:defRPr baseline="0"/>
            </a:lvl1pPr>
            <a:lvl2pPr>
              <a:defRPr baseline="0"/>
            </a:lvl2pPr>
            <a:lvl3pPr>
              <a:defRPr/>
            </a:lvl3pPr>
            <a:lvl4pPr>
              <a:defRPr sz="1600"/>
            </a:lvl4pPr>
            <a:lvl5pPr>
              <a:defRPr sz="120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Content Placeholder 3"/>
          <p:cNvSpPr>
            <a:spLocks noGrp="1"/>
          </p:cNvSpPr>
          <p:nvPr>
            <p:ph sz="half" idx="2" hasCustomPrompt="1"/>
          </p:nvPr>
        </p:nvSpPr>
        <p:spPr>
          <a:xfrm>
            <a:off x="6248400" y="914400"/>
            <a:ext cx="5791200" cy="5257800"/>
          </a:xfrm>
        </p:spPr>
        <p:txBody>
          <a:bodyPr/>
          <a:lstStyle>
            <a:lvl1pPr>
              <a:defRPr baseline="0"/>
            </a:lvl1pPr>
            <a:lvl2pPr>
              <a:defRPr/>
            </a:lvl2pPr>
            <a:lvl3pPr>
              <a:defRPr baseline="0"/>
            </a:lvl3pPr>
            <a:lvl4pPr>
              <a:defRPr sz="1600" baseline="0"/>
            </a:lvl4pPr>
            <a:lvl5pPr>
              <a:defRPr sz="120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5" name="Date Placeholder 4"/>
          <p:cNvSpPr>
            <a:spLocks noGrp="1"/>
          </p:cNvSpPr>
          <p:nvPr>
            <p:ph type="dt" sz="half" idx="10"/>
          </p:nvPr>
        </p:nvSpPr>
        <p:spPr/>
        <p:txBody>
          <a:bodyPr/>
          <a:lstStyle/>
          <a:p>
            <a:fld id="{713B4D35-40B5-4ACD-86EF-F562D6117CB2}" type="datetimeFigureOut">
              <a:rPr lang="en-US" smtClean="0"/>
              <a:t>7/1/2019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7B8464-9A39-4D17-9EBA-8AC931709B93}" type="slidenum">
              <a:rPr lang="en-US" smtClean="0"/>
              <a:t>‹#›</a:t>
            </a:fld>
            <a:endParaRPr lang="en-US" dirty="0"/>
          </a:p>
        </p:txBody>
      </p:sp>
      <p:sp>
        <p:nvSpPr>
          <p:cNvPr id="8"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a:t>Slide title (Calibri Light 44)</a:t>
            </a:r>
          </a:p>
        </p:txBody>
      </p:sp>
    </p:spTree>
    <p:extLst>
      <p:ext uri="{BB962C8B-B14F-4D97-AF65-F5344CB8AC3E}">
        <p14:creationId xmlns:p14="http://schemas.microsoft.com/office/powerpoint/2010/main" val="253798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7/1/2019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dirty="0"/>
          </a:p>
        </p:txBody>
      </p:sp>
      <p:sp>
        <p:nvSpPr>
          <p:cNvPr id="6" name="Title 1"/>
          <p:cNvSpPr>
            <a:spLocks noGrp="1"/>
          </p:cNvSpPr>
          <p:nvPr>
            <p:ph type="title" hasCustomPrompt="1"/>
          </p:nvPr>
        </p:nvSpPr>
        <p:spPr>
          <a:xfrm>
            <a:off x="152400" y="1"/>
            <a:ext cx="11887200" cy="838200"/>
          </a:xfrm>
          <a:prstGeom prst="rect">
            <a:avLst/>
          </a:prstGeom>
        </p:spPr>
        <p:txBody>
          <a:bodyPr anchor="b"/>
          <a:lstStyle>
            <a:lvl1pPr>
              <a:defRPr/>
            </a:lvl1pPr>
          </a:lstStyle>
          <a:p>
            <a:r>
              <a:rPr lang="en-US" dirty="0"/>
              <a:t>Slide title (Calibri Light 44)</a:t>
            </a:r>
          </a:p>
        </p:txBody>
      </p:sp>
    </p:spTree>
    <p:extLst>
      <p:ext uri="{BB962C8B-B14F-4D97-AF65-F5344CB8AC3E}">
        <p14:creationId xmlns:p14="http://schemas.microsoft.com/office/powerpoint/2010/main" val="71459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7/1/2019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dirty="0"/>
          </a:p>
        </p:txBody>
      </p:sp>
      <p:sp>
        <p:nvSpPr>
          <p:cNvPr id="6" name="Title 1"/>
          <p:cNvSpPr>
            <a:spLocks noGrp="1"/>
          </p:cNvSpPr>
          <p:nvPr>
            <p:ph type="title"/>
          </p:nvPr>
        </p:nvSpPr>
        <p:spPr>
          <a:xfrm>
            <a:off x="963084" y="4406901"/>
            <a:ext cx="10363200" cy="1362075"/>
          </a:xfrm>
          <a:prstGeom prst="rect">
            <a:avLst/>
          </a:prstGeom>
        </p:spPr>
        <p:txBody>
          <a:bodyPr/>
          <a:lstStyle/>
          <a:p>
            <a:r>
              <a:rPr lang="en-US"/>
              <a:t>Click to edit Master title style</a:t>
            </a:r>
          </a:p>
        </p:txBody>
      </p:sp>
      <p:sp>
        <p:nvSpPr>
          <p:cNvPr id="7" name="Text Placeholder 2"/>
          <p:cNvSpPr>
            <a:spLocks noGrp="1"/>
          </p:cNvSpPr>
          <p:nvPr>
            <p:ph type="body" idx="1"/>
          </p:nvPr>
        </p:nvSpPr>
        <p:spPr>
          <a:xfrm>
            <a:off x="963084" y="2906713"/>
            <a:ext cx="10363200" cy="1500187"/>
          </a:xfrm>
        </p:spPr>
        <p:txBody>
          <a:bodyPr/>
          <a:lstStyle/>
          <a:p>
            <a:pPr lvl="0"/>
            <a:r>
              <a:rPr lang="en-US"/>
              <a:t>Edit Master text styles</a:t>
            </a:r>
          </a:p>
        </p:txBody>
      </p:sp>
    </p:spTree>
    <p:extLst>
      <p:ext uri="{BB962C8B-B14F-4D97-AF65-F5344CB8AC3E}">
        <p14:creationId xmlns:p14="http://schemas.microsoft.com/office/powerpoint/2010/main" val="299128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43000"/>
            <a:ext cx="9906000" cy="2387600"/>
          </a:xfrm>
          <a:prstGeom prst="rect">
            <a:avLst/>
          </a:prstGeom>
        </p:spPr>
        <p:txBody>
          <a:bodyPr anchor="b"/>
          <a:lstStyle>
            <a:lvl1pPr algn="ctr">
              <a:defRPr sz="4400" b="1" baseline="0"/>
            </a:lvl1pPr>
          </a:lstStyle>
          <a:p>
            <a:r>
              <a:rPr lang="en-US" dirty="0"/>
              <a:t>Presentation title (Calibri Light 44 Bold)</a:t>
            </a:r>
          </a:p>
        </p:txBody>
      </p:sp>
      <p:sp>
        <p:nvSpPr>
          <p:cNvPr id="3" name="Subtitle 2"/>
          <p:cNvSpPr>
            <a:spLocks noGrp="1"/>
          </p:cNvSpPr>
          <p:nvPr>
            <p:ph type="subTitle" idx="1" hasCustomPrompt="1"/>
          </p:nvPr>
        </p:nvSpPr>
        <p:spPr>
          <a:xfrm>
            <a:off x="1143000" y="3581400"/>
            <a:ext cx="9906000" cy="2133600"/>
          </a:xfrm>
          <a:prstGeom prst="rect">
            <a:avLst/>
          </a:prstGeom>
        </p:spPr>
        <p:txBody>
          <a:bodyPr/>
          <a:lstStyle>
            <a:lvl1pPr marL="0" indent="0" algn="ctr">
              <a:spcBef>
                <a:spcPts val="600"/>
              </a:spcBef>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(Calibri Light 32)</a:t>
            </a:r>
          </a:p>
          <a:p>
            <a:r>
              <a:rPr lang="en-US" dirty="0"/>
              <a:t>Presenter title, INDOT (Calibri Light 32)</a:t>
            </a:r>
          </a:p>
          <a:p>
            <a:r>
              <a:rPr lang="en-US" dirty="0"/>
              <a:t>Presentation date (Calibri Light 28)</a:t>
            </a:r>
          </a:p>
        </p:txBody>
      </p:sp>
      <p:sp>
        <p:nvSpPr>
          <p:cNvPr id="4" name="Date Placeholder 3"/>
          <p:cNvSpPr>
            <a:spLocks noGrp="1"/>
          </p:cNvSpPr>
          <p:nvPr>
            <p:ph type="dt" sz="half" idx="10"/>
          </p:nvPr>
        </p:nvSpPr>
        <p:spPr/>
        <p:txBody>
          <a:bodyPr/>
          <a:lstStyle/>
          <a:p>
            <a:fld id="{713B4D35-40B5-4ACD-86EF-F562D6117CB2}" type="datetimeFigureOut">
              <a:rPr lang="en-US" smtClean="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626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3B4D35-40B5-4ACD-86EF-F562D6117CB2}" type="datetimeFigureOut">
              <a:rPr lang="en-US" smtClean="0"/>
              <a:t>7/1/2019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67733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3314" y="-1945090"/>
            <a:ext cx="12418628" cy="10748180"/>
          </a:xfrm>
          <a:prstGeom prst="rect">
            <a:avLst/>
          </a:prstGeom>
        </p:spPr>
      </p:pic>
      <p:sp>
        <p:nvSpPr>
          <p:cNvPr id="3" name="Text Placeholder 2"/>
          <p:cNvSpPr>
            <a:spLocks noGrp="1"/>
          </p:cNvSpPr>
          <p:nvPr>
            <p:ph type="body" idx="1"/>
          </p:nvPr>
        </p:nvSpPr>
        <p:spPr>
          <a:xfrm>
            <a:off x="152400" y="1066800"/>
            <a:ext cx="11887200" cy="4953000"/>
          </a:xfrm>
          <a:prstGeom prst="rect">
            <a:avLst/>
          </a:prstGeom>
        </p:spPr>
        <p:txBody>
          <a:bodyPr vert="horz" lIns="91440" tIns="45720" rIns="91440" bIns="45720" rtlCol="0">
            <a:normAutofit/>
          </a:body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7/1/2019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dirty="0"/>
          </a:p>
        </p:txBody>
      </p:sp>
      <p:cxnSp>
        <p:nvCxnSpPr>
          <p:cNvPr id="11" name="Straight Connector 10"/>
          <p:cNvCxnSpPr/>
          <p:nvPr/>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cxnSp>
        <p:nvCxnSpPr>
          <p:cNvPr id="13" name="Straight Connector 12"/>
          <p:cNvCxnSpPr/>
          <p:nvPr userDrawn="1"/>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622752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9" r:id="rId4"/>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7/1/2019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dirty="0"/>
          </a:p>
        </p:txBody>
      </p:sp>
      <p:sp>
        <p:nvSpPr>
          <p:cNvPr id="7" name="Rounded Rectangle 6"/>
          <p:cNvSpPr/>
          <p:nvPr userDrawn="1"/>
        </p:nvSpPr>
        <p:spPr>
          <a:xfrm>
            <a:off x="1181100" y="1123950"/>
            <a:ext cx="9829800" cy="4610100"/>
          </a:xfrm>
          <a:prstGeom prst="round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237526151"/>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7/1/2019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dirty="0"/>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269672280"/>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fhwa.dot.gov/real_estate/uniform_act/acquisition/real_property.cf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mailto:mwright@indot.in.gov"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mwright@indot.in.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66800"/>
            <a:ext cx="9906000" cy="2286000"/>
          </a:xfrm>
        </p:spPr>
        <p:txBody>
          <a:bodyPr/>
          <a:lstStyle/>
          <a:p>
            <a:r>
              <a:rPr lang="en-US" sz="4000" dirty="0"/>
              <a:t>State Road 28 Road Rehabilitation</a:t>
            </a:r>
            <a:r>
              <a:rPr lang="en-US" sz="2800" dirty="0"/>
              <a:t/>
            </a:r>
            <a:br>
              <a:rPr lang="en-US" sz="2800" dirty="0"/>
            </a:br>
            <a:r>
              <a:rPr lang="en-US" sz="2800" dirty="0"/>
              <a:t/>
            </a:r>
            <a:br>
              <a:rPr lang="en-US" sz="2800" dirty="0"/>
            </a:br>
            <a:r>
              <a:rPr lang="en-US" sz="2800" dirty="0"/>
              <a:t>DES# 1592968</a:t>
            </a:r>
            <a:endParaRPr lang="en-US" dirty="0"/>
          </a:p>
        </p:txBody>
      </p:sp>
      <p:sp>
        <p:nvSpPr>
          <p:cNvPr id="3" name="Subtitle 2"/>
          <p:cNvSpPr>
            <a:spLocks noGrp="1"/>
          </p:cNvSpPr>
          <p:nvPr>
            <p:ph type="subTitle" idx="1"/>
          </p:nvPr>
        </p:nvSpPr>
        <p:spPr>
          <a:xfrm>
            <a:off x="1143000" y="3581400"/>
            <a:ext cx="9906000" cy="1996736"/>
          </a:xfrm>
        </p:spPr>
        <p:txBody>
          <a:bodyPr/>
          <a:lstStyle/>
          <a:p>
            <a:r>
              <a:rPr lang="en-US" sz="3200" dirty="0"/>
              <a:t>Tuesday, July 9, 2019</a:t>
            </a:r>
          </a:p>
          <a:p>
            <a:r>
              <a:rPr lang="en-US" sz="3200" dirty="0"/>
              <a:t>James Cole Elementary School</a:t>
            </a:r>
            <a:br>
              <a:rPr lang="en-US" sz="3200" dirty="0"/>
            </a:br>
            <a:r>
              <a:rPr lang="en-US" sz="3200" dirty="0"/>
              <a:t>6 p.m.</a:t>
            </a:r>
          </a:p>
          <a:p>
            <a:r>
              <a:rPr lang="en-US" sz="2000" dirty="0">
                <a:effectLst>
                  <a:outerShdw sx="110000" sy="110000" algn="ctr" rotWithShape="0">
                    <a:srgbClr val="000000">
                      <a:alpha val="0"/>
                    </a:srgbClr>
                  </a:outerShdw>
                </a:effectLst>
              </a:rPr>
              <a:t>Please silence electronic devices at the start of the hearing.</a:t>
            </a:r>
          </a:p>
          <a:p>
            <a:endParaRPr lang="en-US" dirty="0"/>
          </a:p>
        </p:txBody>
      </p:sp>
    </p:spTree>
    <p:extLst>
      <p:ext uri="{BB962C8B-B14F-4D97-AF65-F5344CB8AC3E}">
        <p14:creationId xmlns:p14="http://schemas.microsoft.com/office/powerpoint/2010/main" val="1905714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11811000" cy="838200"/>
          </a:xfrm>
        </p:spPr>
        <p:txBody>
          <a:bodyPr anchor="ctr"/>
          <a:lstStyle/>
          <a:p>
            <a:r>
              <a:rPr lang="en-US" b="1" dirty="0"/>
              <a:t>Real Estate Acquisition Process</a:t>
            </a:r>
          </a:p>
        </p:txBody>
      </p:sp>
      <p:sp>
        <p:nvSpPr>
          <p:cNvPr id="4" name="Rectangle 3"/>
          <p:cNvSpPr/>
          <p:nvPr/>
        </p:nvSpPr>
        <p:spPr>
          <a:xfrm>
            <a:off x="152400" y="1013936"/>
            <a:ext cx="11353800" cy="738664"/>
          </a:xfrm>
          <a:prstGeom prst="rect">
            <a:avLst/>
          </a:prstGeom>
        </p:spPr>
        <p:txBody>
          <a:bodyPr wrap="square">
            <a:spAutoFit/>
          </a:bodyPr>
          <a:lstStyle/>
          <a:p>
            <a:r>
              <a:rPr lang="en-US" sz="2400" dirty="0">
                <a:hlinkClick r:id="rId3"/>
              </a:rPr>
              <a:t>https://www.fhwa.dot.gov/real_estate/uniform_act/acquisition/real_property.cfm</a:t>
            </a:r>
            <a:endParaRPr lang="en-US" sz="2400" dirty="0"/>
          </a:p>
          <a:p>
            <a:endParaRPr lang="en-US" dirty="0"/>
          </a:p>
        </p:txBody>
      </p:sp>
      <p:pic>
        <p:nvPicPr>
          <p:cNvPr id="5" name="Picture 4"/>
          <p:cNvPicPr>
            <a:picLocks noChangeAspect="1"/>
          </p:cNvPicPr>
          <p:nvPr/>
        </p:nvPicPr>
        <p:blipFill>
          <a:blip r:embed="rId4"/>
          <a:stretch>
            <a:fillRect/>
          </a:stretch>
        </p:blipFill>
        <p:spPr>
          <a:xfrm>
            <a:off x="1371600" y="1752600"/>
            <a:ext cx="7848600" cy="4370574"/>
          </a:xfrm>
          <a:prstGeom prst="rect">
            <a:avLst/>
          </a:prstGeom>
        </p:spPr>
      </p:pic>
      <p:pic>
        <p:nvPicPr>
          <p:cNvPr id="8" name="Picture 4" descr="FHWA Land Acquisition Brochure Cover"/>
          <p:cNvPicPr>
            <a:picLocks noChangeAspect="1" noChangeArrowheads="1"/>
          </p:cNvPicPr>
          <p:nvPr/>
        </p:nvPicPr>
        <p:blipFill>
          <a:blip r:embed="rId5" cstate="print"/>
          <a:srcRect l="46875"/>
          <a:stretch>
            <a:fillRect/>
          </a:stretch>
        </p:blipFill>
        <p:spPr bwMode="auto">
          <a:xfrm>
            <a:off x="6400800" y="3962400"/>
            <a:ext cx="1981200" cy="2724150"/>
          </a:xfrm>
          <a:prstGeom prst="rect">
            <a:avLst/>
          </a:prstGeom>
          <a:noFill/>
          <a:ln>
            <a:solidFill>
              <a:schemeClr val="tx1"/>
            </a:solidFill>
            <a:miter lim="800000"/>
            <a:headEnd/>
            <a:tailEnd/>
          </a:ln>
        </p:spPr>
      </p:pic>
    </p:spTree>
    <p:extLst>
      <p:ext uri="{BB962C8B-B14F-4D97-AF65-F5344CB8AC3E}">
        <p14:creationId xmlns:p14="http://schemas.microsoft.com/office/powerpoint/2010/main" val="137331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10515600" cy="838200"/>
          </a:xfrm>
        </p:spPr>
        <p:txBody>
          <a:bodyPr anchor="ctr"/>
          <a:lstStyle/>
          <a:p>
            <a:r>
              <a:rPr lang="en-US" b="1" dirty="0"/>
              <a:t>Real Estate Acquisition Process</a:t>
            </a:r>
          </a:p>
        </p:txBody>
      </p:sp>
      <p:sp>
        <p:nvSpPr>
          <p:cNvPr id="6" name="Content Placeholder 2"/>
          <p:cNvSpPr>
            <a:spLocks noGrp="1"/>
          </p:cNvSpPr>
          <p:nvPr>
            <p:ph idx="1"/>
          </p:nvPr>
        </p:nvSpPr>
        <p:spPr bwMode="auto">
          <a:xfrm>
            <a:off x="190500" y="914400"/>
            <a:ext cx="10477500" cy="5638800"/>
          </a:xfrm>
          <a:noFill/>
          <a:ln>
            <a:miter lim="800000"/>
            <a:headEnd/>
            <a:tailEnd/>
          </a:ln>
        </p:spPr>
        <p:txBody>
          <a:bodyPr vert="horz" wrap="square" lIns="91440" tIns="45720" rIns="91440" bIns="45720" numCol="1" rtlCol="0" anchor="t" anchorCtr="0" compatLnSpc="1">
            <a:prstTxWarp prst="textNoShape">
              <a:avLst/>
            </a:prstTxWarp>
            <a:normAutofit lnSpcReduction="10000"/>
          </a:bodyPr>
          <a:lstStyle/>
          <a:p>
            <a:pPr>
              <a:buClr>
                <a:srgbClr val="002060"/>
              </a:buClr>
            </a:pPr>
            <a:r>
              <a:rPr lang="en-US" sz="3600" b="1" dirty="0"/>
              <a:t>“Uniform Act” of 1970</a:t>
            </a:r>
          </a:p>
          <a:p>
            <a:pPr lvl="1">
              <a:buClr>
                <a:srgbClr val="002060"/>
              </a:buClr>
            </a:pPr>
            <a:r>
              <a:rPr lang="en-US" sz="3200" dirty="0"/>
              <a:t>All federal, state, and local governments must comply by requiring just compensation.</a:t>
            </a:r>
          </a:p>
          <a:p>
            <a:pPr>
              <a:buClr>
                <a:srgbClr val="002060"/>
              </a:buClr>
            </a:pPr>
            <a:r>
              <a:rPr lang="en-US" sz="3600" b="1" dirty="0"/>
              <a:t>Acquisition Process</a:t>
            </a:r>
          </a:p>
          <a:p>
            <a:pPr lvl="1">
              <a:buClr>
                <a:srgbClr val="002060"/>
              </a:buClr>
            </a:pPr>
            <a:r>
              <a:rPr lang="en-US" sz="3200" dirty="0"/>
              <a:t>Appraisals</a:t>
            </a:r>
          </a:p>
          <a:p>
            <a:pPr lvl="1">
              <a:buClr>
                <a:srgbClr val="002060"/>
              </a:buClr>
            </a:pPr>
            <a:r>
              <a:rPr lang="en-US" sz="3200" dirty="0"/>
              <a:t>Review appraisals</a:t>
            </a:r>
          </a:p>
          <a:p>
            <a:pPr lvl="1">
              <a:buClr>
                <a:srgbClr val="002060"/>
              </a:buClr>
            </a:pPr>
            <a:r>
              <a:rPr lang="en-US" sz="3200" dirty="0"/>
              <a:t>Amount of compensation cannot be less than</a:t>
            </a:r>
            <a:br>
              <a:rPr lang="en-US" sz="3200" dirty="0"/>
            </a:br>
            <a:r>
              <a:rPr lang="en-US" sz="3200" dirty="0"/>
              <a:t>fair market value</a:t>
            </a:r>
          </a:p>
          <a:p>
            <a:pPr lvl="1">
              <a:buClr>
                <a:srgbClr val="002060"/>
              </a:buClr>
            </a:pPr>
            <a:r>
              <a:rPr lang="en-US" sz="3200" dirty="0"/>
              <a:t>Offer will be made in writing</a:t>
            </a:r>
          </a:p>
          <a:p>
            <a:pPr lvl="1">
              <a:buClr>
                <a:srgbClr val="002060"/>
              </a:buClr>
            </a:pPr>
            <a:r>
              <a:rPr lang="en-US" sz="3200" dirty="0"/>
              <a:t>No agreement</a:t>
            </a:r>
          </a:p>
          <a:p>
            <a:pPr lvl="2">
              <a:buClr>
                <a:srgbClr val="002060"/>
              </a:buClr>
            </a:pPr>
            <a:r>
              <a:rPr lang="en-US" sz="2800" dirty="0"/>
              <a:t>Mediation</a:t>
            </a:r>
          </a:p>
          <a:p>
            <a:pPr lvl="2">
              <a:buClr>
                <a:srgbClr val="002060"/>
              </a:buClr>
            </a:pPr>
            <a:r>
              <a:rPr lang="en-US" sz="2800" dirty="0"/>
              <a:t>Condemnation</a:t>
            </a:r>
          </a:p>
        </p:txBody>
      </p:sp>
    </p:spTree>
    <p:extLst>
      <p:ext uri="{BB962C8B-B14F-4D97-AF65-F5344CB8AC3E}">
        <p14:creationId xmlns:p14="http://schemas.microsoft.com/office/powerpoint/2010/main" val="278399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10515600" cy="838200"/>
          </a:xfrm>
        </p:spPr>
        <p:txBody>
          <a:bodyPr anchor="ctr"/>
          <a:lstStyle/>
          <a:p>
            <a:r>
              <a:rPr lang="en-US" b="1" dirty="0"/>
              <a:t>Wetlands</a:t>
            </a:r>
          </a:p>
        </p:txBody>
      </p:sp>
      <p:sp>
        <p:nvSpPr>
          <p:cNvPr id="6" name="Content Placeholder 2"/>
          <p:cNvSpPr>
            <a:spLocks noGrp="1"/>
          </p:cNvSpPr>
          <p:nvPr>
            <p:ph idx="1"/>
          </p:nvPr>
        </p:nvSpPr>
        <p:spPr bwMode="auto">
          <a:xfrm>
            <a:off x="190500" y="914400"/>
            <a:ext cx="10934700" cy="5638800"/>
          </a:xfrm>
          <a:noFill/>
          <a:ln>
            <a:miter lim="800000"/>
            <a:headEnd/>
            <a:tailEnd/>
          </a:ln>
        </p:spPr>
        <p:txBody>
          <a:bodyPr vert="horz" wrap="square" lIns="91440" tIns="45720" rIns="91440" bIns="45720" numCol="1" rtlCol="0" anchor="t" anchorCtr="0" compatLnSpc="1">
            <a:prstTxWarp prst="textNoShape">
              <a:avLst/>
            </a:prstTxWarp>
            <a:normAutofit/>
          </a:bodyPr>
          <a:lstStyle/>
          <a:p>
            <a:pPr>
              <a:buClr>
                <a:srgbClr val="002060"/>
              </a:buClr>
            </a:pPr>
            <a:r>
              <a:rPr lang="en-US" sz="3600" b="1" dirty="0"/>
              <a:t>Isolated wetlands located throughout project corridor</a:t>
            </a:r>
          </a:p>
          <a:p>
            <a:pPr>
              <a:buClr>
                <a:srgbClr val="002060"/>
              </a:buClr>
            </a:pPr>
            <a:r>
              <a:rPr lang="en-US" sz="3600" b="1" dirty="0"/>
              <a:t>0.56 impacted</a:t>
            </a:r>
          </a:p>
          <a:p>
            <a:pPr>
              <a:buClr>
                <a:srgbClr val="002060"/>
              </a:buClr>
            </a:pPr>
            <a:r>
              <a:rPr lang="en-US" sz="3600" b="1" dirty="0"/>
              <a:t>Mitigation is unknown at this time</a:t>
            </a:r>
          </a:p>
          <a:p>
            <a:pPr>
              <a:buClr>
                <a:srgbClr val="002060"/>
              </a:buClr>
            </a:pPr>
            <a:r>
              <a:rPr lang="en-US" sz="3600" b="1" dirty="0"/>
              <a:t>Determined by Indiana Department of Environmental Management (IDEM)</a:t>
            </a:r>
          </a:p>
        </p:txBody>
      </p:sp>
      <p:pic>
        <p:nvPicPr>
          <p:cNvPr id="4" name="Picture 3"/>
          <p:cNvPicPr>
            <a:picLocks noChangeAspect="1"/>
          </p:cNvPicPr>
          <p:nvPr/>
        </p:nvPicPr>
        <p:blipFill>
          <a:blip r:embed="rId3"/>
          <a:stretch>
            <a:fillRect/>
          </a:stretch>
        </p:blipFill>
        <p:spPr>
          <a:xfrm>
            <a:off x="3650746" y="3886200"/>
            <a:ext cx="4045454" cy="2209800"/>
          </a:xfrm>
          <a:prstGeom prst="rect">
            <a:avLst/>
          </a:prstGeom>
        </p:spPr>
      </p:pic>
    </p:spTree>
    <p:extLst>
      <p:ext uri="{BB962C8B-B14F-4D97-AF65-F5344CB8AC3E}">
        <p14:creationId xmlns:p14="http://schemas.microsoft.com/office/powerpoint/2010/main" val="329799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SR 28 Project Location </a:t>
            </a:r>
          </a:p>
        </p:txBody>
      </p:sp>
      <p:pic>
        <p:nvPicPr>
          <p:cNvPr id="5" name="Picture 4"/>
          <p:cNvPicPr>
            <a:picLocks noChangeAspect="1"/>
          </p:cNvPicPr>
          <p:nvPr/>
        </p:nvPicPr>
        <p:blipFill>
          <a:blip r:embed="rId3"/>
          <a:stretch>
            <a:fillRect/>
          </a:stretch>
        </p:blipFill>
        <p:spPr>
          <a:xfrm>
            <a:off x="1600200" y="1752600"/>
            <a:ext cx="6553200" cy="4473360"/>
          </a:xfrm>
          <a:prstGeom prst="rect">
            <a:avLst/>
          </a:prstGeom>
          <a:effectLst>
            <a:glow rad="228600">
              <a:schemeClr val="accent6">
                <a:lumMod val="50000"/>
                <a:alpha val="40000"/>
              </a:schemeClr>
            </a:glow>
            <a:softEdge rad="50800"/>
          </a:effectLst>
        </p:spPr>
      </p:pic>
      <p:sp>
        <p:nvSpPr>
          <p:cNvPr id="6" name="TextBox 5"/>
          <p:cNvSpPr txBox="1"/>
          <p:nvPr/>
        </p:nvSpPr>
        <p:spPr>
          <a:xfrm>
            <a:off x="304800" y="939225"/>
            <a:ext cx="10820400" cy="584775"/>
          </a:xfrm>
          <a:prstGeom prst="rect">
            <a:avLst/>
          </a:prstGeom>
          <a:noFill/>
        </p:spPr>
        <p:txBody>
          <a:bodyPr wrap="square" rtlCol="0">
            <a:spAutoFit/>
          </a:bodyPr>
          <a:lstStyle/>
          <a:p>
            <a:r>
              <a:rPr lang="en-US" sz="3200" dirty="0">
                <a:solidFill>
                  <a:srgbClr val="002060"/>
                </a:solidFill>
              </a:rPr>
              <a:t>From US 231  to the West Junction of US 52</a:t>
            </a:r>
          </a:p>
        </p:txBody>
      </p:sp>
    </p:spTree>
    <p:extLst>
      <p:ext uri="{BB962C8B-B14F-4D97-AF65-F5344CB8AC3E}">
        <p14:creationId xmlns:p14="http://schemas.microsoft.com/office/powerpoint/2010/main" val="18290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Within the Project Limits</a:t>
            </a:r>
          </a:p>
        </p:txBody>
      </p:sp>
      <p:sp>
        <p:nvSpPr>
          <p:cNvPr id="8" name="Content Placeholder 7"/>
          <p:cNvSpPr>
            <a:spLocks noGrp="1"/>
          </p:cNvSpPr>
          <p:nvPr>
            <p:ph idx="1"/>
          </p:nvPr>
        </p:nvSpPr>
        <p:spPr>
          <a:xfrm>
            <a:off x="152400" y="914400"/>
            <a:ext cx="11887200" cy="5562600"/>
          </a:xfrm>
        </p:spPr>
        <p:txBody>
          <a:bodyPr>
            <a:normAutofit/>
          </a:bodyPr>
          <a:lstStyle/>
          <a:p>
            <a:r>
              <a:rPr lang="en-US" sz="3600" b="1" dirty="0"/>
              <a:t>Not included is the existing bridge at Big </a:t>
            </a:r>
            <a:r>
              <a:rPr lang="en-US" sz="3600" b="1" dirty="0" err="1"/>
              <a:t>Wea</a:t>
            </a:r>
            <a:r>
              <a:rPr lang="en-US" sz="3600" b="1" dirty="0"/>
              <a:t> Creek</a:t>
            </a:r>
          </a:p>
          <a:p>
            <a:pPr lvl="1"/>
            <a:r>
              <a:rPr lang="en-US" sz="3200" b="1" dirty="0"/>
              <a:t>In 2015, INDOT completed an overlay of the approach pavement to the bridge. </a:t>
            </a:r>
            <a:endParaRPr lang="en-US" sz="3200" b="1" dirty="0" smtClean="0"/>
          </a:p>
          <a:p>
            <a:r>
              <a:rPr lang="en-US" sz="3600" b="1" dirty="0" smtClean="0"/>
              <a:t>Dual pipes at ??</a:t>
            </a:r>
            <a:endParaRPr lang="en-US" sz="3600" b="1" dirty="0"/>
          </a:p>
          <a:p>
            <a:pPr marL="457200" lvl="1" indent="0">
              <a:buNone/>
            </a:pPr>
            <a:endParaRPr lang="en-US" sz="3200" b="1" dirty="0"/>
          </a:p>
        </p:txBody>
      </p:sp>
      <p:pic>
        <p:nvPicPr>
          <p:cNvPr id="9" name="Picture 8"/>
          <p:cNvPicPr>
            <a:picLocks noChangeAspect="1"/>
          </p:cNvPicPr>
          <p:nvPr/>
        </p:nvPicPr>
        <p:blipFill>
          <a:blip r:embed="rId2"/>
          <a:stretch>
            <a:fillRect/>
          </a:stretch>
        </p:blipFill>
        <p:spPr>
          <a:xfrm>
            <a:off x="685800" y="3505200"/>
            <a:ext cx="3771900" cy="2638425"/>
          </a:xfrm>
          <a:prstGeom prst="rect">
            <a:avLst/>
          </a:prstGeom>
        </p:spPr>
      </p:pic>
      <p:pic>
        <p:nvPicPr>
          <p:cNvPr id="5" name="Picture 4"/>
          <p:cNvPicPr>
            <a:picLocks noChangeAspect="1"/>
          </p:cNvPicPr>
          <p:nvPr/>
        </p:nvPicPr>
        <p:blipFill>
          <a:blip r:embed="rId3"/>
          <a:stretch>
            <a:fillRect/>
          </a:stretch>
        </p:blipFill>
        <p:spPr>
          <a:xfrm>
            <a:off x="5486400" y="3505201"/>
            <a:ext cx="3950533" cy="2638424"/>
          </a:xfrm>
          <a:prstGeom prst="rect">
            <a:avLst/>
          </a:prstGeom>
        </p:spPr>
      </p:pic>
    </p:spTree>
    <p:extLst>
      <p:ext uri="{BB962C8B-B14F-4D97-AF65-F5344CB8AC3E}">
        <p14:creationId xmlns:p14="http://schemas.microsoft.com/office/powerpoint/2010/main" val="2709719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dirty="0"/>
              <a:t>Purpose &amp; Need</a:t>
            </a:r>
          </a:p>
        </p:txBody>
      </p:sp>
      <p:sp>
        <p:nvSpPr>
          <p:cNvPr id="3" name="Content Placeholder 2"/>
          <p:cNvSpPr>
            <a:spLocks noGrp="1"/>
          </p:cNvSpPr>
          <p:nvPr>
            <p:ph idx="1"/>
          </p:nvPr>
        </p:nvSpPr>
        <p:spPr>
          <a:xfrm>
            <a:off x="152400" y="914400"/>
            <a:ext cx="11201400" cy="5257800"/>
          </a:xfrm>
        </p:spPr>
        <p:txBody>
          <a:bodyPr>
            <a:normAutofit/>
          </a:bodyPr>
          <a:lstStyle/>
          <a:p>
            <a:pPr>
              <a:spcBef>
                <a:spcPts val="672"/>
              </a:spcBef>
            </a:pPr>
            <a:r>
              <a:rPr lang="en-US" sz="3600" b="1" dirty="0"/>
              <a:t>Need</a:t>
            </a:r>
          </a:p>
          <a:p>
            <a:pPr lvl="1">
              <a:spcBef>
                <a:spcPts val="672"/>
              </a:spcBef>
            </a:pPr>
            <a:r>
              <a:rPr lang="en-US" sz="3200" dirty="0"/>
              <a:t>Deterioration of pavement</a:t>
            </a:r>
          </a:p>
          <a:p>
            <a:pPr lvl="1">
              <a:spcBef>
                <a:spcPts val="672"/>
              </a:spcBef>
            </a:pPr>
            <a:r>
              <a:rPr lang="en-US" sz="3200" dirty="0"/>
              <a:t>Culvert pipes have moderate to severe sediment build up impeding the flow of water</a:t>
            </a:r>
          </a:p>
          <a:p>
            <a:pPr lvl="1">
              <a:spcBef>
                <a:spcPts val="672"/>
              </a:spcBef>
            </a:pPr>
            <a:r>
              <a:rPr lang="en-US" sz="3200" dirty="0"/>
              <a:t>Increase motorist safety</a:t>
            </a:r>
          </a:p>
          <a:p>
            <a:pPr>
              <a:spcBef>
                <a:spcPts val="672"/>
              </a:spcBef>
            </a:pPr>
            <a:r>
              <a:rPr lang="en-US" sz="3600" b="1" dirty="0"/>
              <a:t>Purpose</a:t>
            </a:r>
          </a:p>
          <a:p>
            <a:pPr lvl="1">
              <a:spcBef>
                <a:spcPts val="672"/>
              </a:spcBef>
            </a:pPr>
            <a:r>
              <a:rPr lang="en-US" sz="3200" dirty="0"/>
              <a:t>Improve and extend the driving surface for continued </a:t>
            </a:r>
            <a:br>
              <a:rPr lang="en-US" sz="3200" dirty="0"/>
            </a:br>
            <a:r>
              <a:rPr lang="en-US" sz="3200" dirty="0"/>
              <a:t>vehicular use </a:t>
            </a:r>
          </a:p>
          <a:p>
            <a:pPr lvl="1">
              <a:spcBef>
                <a:spcPts val="672"/>
              </a:spcBef>
            </a:pPr>
            <a:r>
              <a:rPr lang="en-US" sz="3200" dirty="0"/>
              <a:t>Improve safety</a:t>
            </a:r>
          </a:p>
          <a:p>
            <a:pPr lvl="1">
              <a:spcBef>
                <a:spcPts val="672"/>
              </a:spcBef>
            </a:pPr>
            <a:r>
              <a:rPr lang="en-US" sz="3200" dirty="0"/>
              <a:t>Improve sight distance</a:t>
            </a:r>
          </a:p>
          <a:p>
            <a:pPr lvl="1">
              <a:spcBef>
                <a:spcPts val="672"/>
              </a:spcBef>
            </a:pPr>
            <a:endParaRPr lang="en-US" sz="3200" dirty="0"/>
          </a:p>
        </p:txBody>
      </p:sp>
    </p:spTree>
    <p:extLst>
      <p:ext uri="{BB962C8B-B14F-4D97-AF65-F5344CB8AC3E}">
        <p14:creationId xmlns:p14="http://schemas.microsoft.com/office/powerpoint/2010/main" val="3214759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Existing Conditions</a:t>
            </a:r>
          </a:p>
        </p:txBody>
      </p:sp>
      <p:sp>
        <p:nvSpPr>
          <p:cNvPr id="8" name="Content Placeholder 7"/>
          <p:cNvSpPr>
            <a:spLocks noGrp="1"/>
          </p:cNvSpPr>
          <p:nvPr>
            <p:ph idx="1"/>
          </p:nvPr>
        </p:nvSpPr>
        <p:spPr/>
        <p:txBody>
          <a:bodyPr>
            <a:normAutofit/>
          </a:bodyPr>
          <a:lstStyle/>
          <a:p>
            <a:r>
              <a:rPr lang="en-US" sz="3600" b="1" dirty="0"/>
              <a:t>Pavement </a:t>
            </a:r>
          </a:p>
          <a:p>
            <a:r>
              <a:rPr lang="en-US" sz="3200" b="1" dirty="0"/>
              <a:t>Original construction in 1928</a:t>
            </a:r>
          </a:p>
          <a:p>
            <a:pPr lvl="1"/>
            <a:r>
              <a:rPr lang="en-US" sz="3200" dirty="0"/>
              <a:t>Last resurfacing of the corridor </a:t>
            </a:r>
          </a:p>
          <a:p>
            <a:pPr marL="457200" lvl="1" indent="0">
              <a:buNone/>
            </a:pPr>
            <a:r>
              <a:rPr lang="en-US" sz="3200" b="1" dirty="0"/>
              <a:t>occurred in 1984</a:t>
            </a:r>
          </a:p>
          <a:p>
            <a:pPr lvl="1"/>
            <a:r>
              <a:rPr lang="en-US" sz="3200" dirty="0"/>
              <a:t>Existing roadway rated 4 out of 10</a:t>
            </a:r>
          </a:p>
          <a:p>
            <a:pPr lvl="1"/>
            <a:endParaRPr lang="en-US" b="1" dirty="0"/>
          </a:p>
          <a:p>
            <a:pPr marL="457200" lvl="1" indent="0">
              <a:buNone/>
            </a:pPr>
            <a:endParaRPr lang="en-US" sz="3600" dirty="0"/>
          </a:p>
        </p:txBody>
      </p:sp>
      <p:pic>
        <p:nvPicPr>
          <p:cNvPr id="2" name="Picture 1"/>
          <p:cNvPicPr>
            <a:picLocks noChangeAspect="1"/>
          </p:cNvPicPr>
          <p:nvPr/>
        </p:nvPicPr>
        <p:blipFill>
          <a:blip r:embed="rId3"/>
          <a:stretch>
            <a:fillRect/>
          </a:stretch>
        </p:blipFill>
        <p:spPr>
          <a:xfrm>
            <a:off x="533400" y="3970373"/>
            <a:ext cx="3552825" cy="2247900"/>
          </a:xfrm>
          <a:prstGeom prst="rect">
            <a:avLst/>
          </a:prstGeom>
        </p:spPr>
      </p:pic>
      <p:pic>
        <p:nvPicPr>
          <p:cNvPr id="3" name="Picture 2"/>
          <p:cNvPicPr>
            <a:picLocks noChangeAspect="1"/>
          </p:cNvPicPr>
          <p:nvPr/>
        </p:nvPicPr>
        <p:blipFill>
          <a:blip r:embed="rId4"/>
          <a:stretch>
            <a:fillRect/>
          </a:stretch>
        </p:blipFill>
        <p:spPr>
          <a:xfrm>
            <a:off x="4876800" y="3942366"/>
            <a:ext cx="3352800" cy="2275907"/>
          </a:xfrm>
          <a:prstGeom prst="rect">
            <a:avLst/>
          </a:prstGeom>
        </p:spPr>
      </p:pic>
      <p:pic>
        <p:nvPicPr>
          <p:cNvPr id="9" name="Picture 8"/>
          <p:cNvPicPr>
            <a:picLocks noChangeAspect="1"/>
          </p:cNvPicPr>
          <p:nvPr/>
        </p:nvPicPr>
        <p:blipFill>
          <a:blip r:embed="rId5"/>
          <a:stretch>
            <a:fillRect/>
          </a:stretch>
        </p:blipFill>
        <p:spPr>
          <a:xfrm>
            <a:off x="7543800" y="1153781"/>
            <a:ext cx="3505200" cy="2486025"/>
          </a:xfrm>
          <a:prstGeom prst="rect">
            <a:avLst/>
          </a:prstGeom>
        </p:spPr>
      </p:pic>
    </p:spTree>
    <p:extLst>
      <p:ext uri="{BB962C8B-B14F-4D97-AF65-F5344CB8AC3E}">
        <p14:creationId xmlns:p14="http://schemas.microsoft.com/office/powerpoint/2010/main" val="3272371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Project Description</a:t>
            </a:r>
          </a:p>
        </p:txBody>
      </p:sp>
      <p:sp>
        <p:nvSpPr>
          <p:cNvPr id="8" name="Content Placeholder 7"/>
          <p:cNvSpPr>
            <a:spLocks noGrp="1"/>
          </p:cNvSpPr>
          <p:nvPr>
            <p:ph idx="1"/>
          </p:nvPr>
        </p:nvSpPr>
        <p:spPr/>
        <p:txBody>
          <a:bodyPr>
            <a:normAutofit/>
          </a:bodyPr>
          <a:lstStyle/>
          <a:p>
            <a:r>
              <a:rPr lang="en-US" sz="3600" b="1" dirty="0"/>
              <a:t>Full depth reclamation of pavement</a:t>
            </a:r>
          </a:p>
          <a:p>
            <a:r>
              <a:rPr lang="en-US" sz="3600" b="1" dirty="0"/>
              <a:t>Replace legal drains within INDOT right-of-way</a:t>
            </a:r>
          </a:p>
          <a:p>
            <a:r>
              <a:rPr lang="en-US" sz="3600" b="1" dirty="0"/>
              <a:t>Maintain existing drainage patterns</a:t>
            </a:r>
          </a:p>
          <a:p>
            <a:r>
              <a:rPr lang="en-US" sz="3600" b="1" dirty="0"/>
              <a:t>Add mailbox approaches to each driveway</a:t>
            </a:r>
          </a:p>
          <a:p>
            <a:r>
              <a:rPr lang="en-US" sz="3600" b="1" dirty="0"/>
              <a:t>Adjust grade of roadway in areas to improve sight distance</a:t>
            </a:r>
          </a:p>
        </p:txBody>
      </p:sp>
    </p:spTree>
    <p:extLst>
      <p:ext uri="{BB962C8B-B14F-4D97-AF65-F5344CB8AC3E}">
        <p14:creationId xmlns:p14="http://schemas.microsoft.com/office/powerpoint/2010/main" val="3336844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Full Depth Reclamation Process</a:t>
            </a:r>
          </a:p>
        </p:txBody>
      </p:sp>
      <p:pic>
        <p:nvPicPr>
          <p:cNvPr id="3" name="Content Placeholder 2">
            <a:extLst>
              <a:ext uri="{FF2B5EF4-FFF2-40B4-BE49-F238E27FC236}">
                <a16:creationId xmlns="" xmlns:a16="http://schemas.microsoft.com/office/drawing/2014/main" id="{AFD5E9A3-9FA0-488E-BD27-061FEF379A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0" y="1219200"/>
            <a:ext cx="5289331" cy="4302419"/>
          </a:xfrm>
        </p:spPr>
      </p:pic>
      <p:sp>
        <p:nvSpPr>
          <p:cNvPr id="4" name="TextBox 3">
            <a:extLst>
              <a:ext uri="{FF2B5EF4-FFF2-40B4-BE49-F238E27FC236}">
                <a16:creationId xmlns="" xmlns:a16="http://schemas.microsoft.com/office/drawing/2014/main" id="{0D10F579-D0CE-4BCC-A8EA-6C009ACF0D2B}"/>
              </a:ext>
            </a:extLst>
          </p:cNvPr>
          <p:cNvSpPr txBox="1"/>
          <p:nvPr/>
        </p:nvSpPr>
        <p:spPr>
          <a:xfrm>
            <a:off x="304800" y="990600"/>
            <a:ext cx="4724400" cy="2862322"/>
          </a:xfrm>
          <a:prstGeom prst="rect">
            <a:avLst/>
          </a:prstGeom>
          <a:noFill/>
        </p:spPr>
        <p:txBody>
          <a:bodyPr wrap="square" rtlCol="0">
            <a:spAutoFit/>
          </a:bodyPr>
          <a:lstStyle/>
          <a:p>
            <a:pPr marL="285750" indent="-285750">
              <a:buFont typeface="Arial" panose="020B0604020202020204" pitchFamily="34" charset="0"/>
              <a:buChar char="•"/>
            </a:pPr>
            <a:r>
              <a:rPr lang="en-US" sz="3600" b="1" dirty="0">
                <a:solidFill>
                  <a:srgbClr val="002060"/>
                </a:solidFill>
                <a:latin typeface="+mj-lt"/>
              </a:rPr>
              <a:t>Recycling the existing </a:t>
            </a:r>
            <a:r>
              <a:rPr lang="en-US" sz="3600" b="1" dirty="0" smtClean="0">
                <a:solidFill>
                  <a:srgbClr val="002060"/>
                </a:solidFill>
                <a:latin typeface="+mj-lt"/>
              </a:rPr>
              <a:t/>
            </a:r>
            <a:br>
              <a:rPr lang="en-US" sz="3600" b="1" dirty="0" smtClean="0">
                <a:solidFill>
                  <a:srgbClr val="002060"/>
                </a:solidFill>
                <a:latin typeface="+mj-lt"/>
              </a:rPr>
            </a:br>
            <a:r>
              <a:rPr lang="en-US" sz="3600" b="1" dirty="0" smtClean="0">
                <a:solidFill>
                  <a:srgbClr val="002060"/>
                </a:solidFill>
                <a:latin typeface="+mj-lt"/>
              </a:rPr>
              <a:t>roadway</a:t>
            </a:r>
            <a:endParaRPr lang="en-US" sz="3600" b="1" dirty="0">
              <a:solidFill>
                <a:srgbClr val="002060"/>
              </a:solidFill>
              <a:latin typeface="+mj-lt"/>
            </a:endParaRPr>
          </a:p>
          <a:p>
            <a:pPr marL="285750" indent="-285750">
              <a:buFont typeface="Arial" panose="020B0604020202020204" pitchFamily="34" charset="0"/>
              <a:buChar char="•"/>
            </a:pPr>
            <a:r>
              <a:rPr lang="en-US" sz="3600" b="1" dirty="0">
                <a:solidFill>
                  <a:srgbClr val="002060"/>
                </a:solidFill>
                <a:latin typeface="+mj-lt"/>
              </a:rPr>
              <a:t>Following FDR Process, </a:t>
            </a:r>
            <a:r>
              <a:rPr lang="en-US" sz="3600" b="1" dirty="0" smtClean="0">
                <a:solidFill>
                  <a:srgbClr val="002060"/>
                </a:solidFill>
                <a:latin typeface="+mj-lt"/>
              </a:rPr>
              <a:t/>
            </a:r>
            <a:br>
              <a:rPr lang="en-US" sz="3600" b="1" dirty="0" smtClean="0">
                <a:solidFill>
                  <a:srgbClr val="002060"/>
                </a:solidFill>
                <a:latin typeface="+mj-lt"/>
              </a:rPr>
            </a:br>
            <a:r>
              <a:rPr lang="en-US" sz="3600" b="1" dirty="0" smtClean="0">
                <a:solidFill>
                  <a:srgbClr val="002060"/>
                </a:solidFill>
                <a:latin typeface="+mj-lt"/>
              </a:rPr>
              <a:t>roadway </a:t>
            </a:r>
            <a:r>
              <a:rPr lang="en-US" sz="3600" b="1" dirty="0">
                <a:solidFill>
                  <a:srgbClr val="002060"/>
                </a:solidFill>
                <a:latin typeface="+mj-lt"/>
              </a:rPr>
              <a:t>will receive two layers of asphalt</a:t>
            </a:r>
          </a:p>
        </p:txBody>
      </p:sp>
    </p:spTree>
    <p:extLst>
      <p:ext uri="{BB962C8B-B14F-4D97-AF65-F5344CB8AC3E}">
        <p14:creationId xmlns:p14="http://schemas.microsoft.com/office/powerpoint/2010/main" val="265811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Within the Project Limits</a:t>
            </a:r>
          </a:p>
        </p:txBody>
      </p:sp>
      <p:sp>
        <p:nvSpPr>
          <p:cNvPr id="8" name="Content Placeholder 7"/>
          <p:cNvSpPr>
            <a:spLocks noGrp="1"/>
          </p:cNvSpPr>
          <p:nvPr>
            <p:ph idx="1"/>
          </p:nvPr>
        </p:nvSpPr>
        <p:spPr>
          <a:xfrm>
            <a:off x="152400" y="1014518"/>
            <a:ext cx="10591800" cy="3162300"/>
          </a:xfrm>
        </p:spPr>
        <p:txBody>
          <a:bodyPr>
            <a:normAutofit/>
          </a:bodyPr>
          <a:lstStyle/>
          <a:p>
            <a:r>
              <a:rPr lang="en-US" sz="3600" b="1" dirty="0"/>
              <a:t>Majority of culverts under SR 28 will be replaced with the same size of pipe </a:t>
            </a:r>
          </a:p>
          <a:p>
            <a:r>
              <a:rPr lang="en-US" sz="3600" b="1" dirty="0"/>
              <a:t>Where the roadway floods during heavy rain, the culverts will be sized to eliminate the roadway flooding</a:t>
            </a:r>
          </a:p>
        </p:txBody>
      </p:sp>
      <p:pic>
        <p:nvPicPr>
          <p:cNvPr id="3" name="Picture 2"/>
          <p:cNvPicPr>
            <a:picLocks noChangeAspect="1"/>
          </p:cNvPicPr>
          <p:nvPr/>
        </p:nvPicPr>
        <p:blipFill>
          <a:blip r:embed="rId2"/>
          <a:stretch>
            <a:fillRect/>
          </a:stretch>
        </p:blipFill>
        <p:spPr>
          <a:xfrm>
            <a:off x="1676400" y="3733800"/>
            <a:ext cx="3276600" cy="2190750"/>
          </a:xfrm>
          <a:prstGeom prst="rect">
            <a:avLst/>
          </a:prstGeom>
        </p:spPr>
      </p:pic>
      <p:pic>
        <p:nvPicPr>
          <p:cNvPr id="5" name="Picture 4">
            <a:extLst>
              <a:ext uri="{FF2B5EF4-FFF2-40B4-BE49-F238E27FC236}">
                <a16:creationId xmlns="" xmlns:a16="http://schemas.microsoft.com/office/drawing/2014/main" id="{73A90D20-9DBB-4B42-BEC6-29C8F065A9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070" y="3753465"/>
            <a:ext cx="3859706" cy="2171085"/>
          </a:xfrm>
          <a:prstGeom prst="rect">
            <a:avLst/>
          </a:prstGeom>
        </p:spPr>
      </p:pic>
    </p:spTree>
    <p:extLst>
      <p:ext uri="{BB962C8B-B14F-4D97-AF65-F5344CB8AC3E}">
        <p14:creationId xmlns:p14="http://schemas.microsoft.com/office/powerpoint/2010/main" val="337110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152400" y="0"/>
            <a:ext cx="10058400"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Agenda</a:t>
            </a:r>
            <a:endParaRPr lang="en-US" sz="4000" b="1" dirty="0">
              <a:solidFill>
                <a:schemeClr val="bg1"/>
              </a:solidFill>
            </a:endParaRPr>
          </a:p>
        </p:txBody>
      </p:sp>
      <p:sp>
        <p:nvSpPr>
          <p:cNvPr id="3075" name="Content Placeholder 2"/>
          <p:cNvSpPr>
            <a:spLocks noGrp="1"/>
          </p:cNvSpPr>
          <p:nvPr>
            <p:ph idx="1"/>
          </p:nvPr>
        </p:nvSpPr>
        <p:spPr bwMode="auto">
          <a:xfrm>
            <a:off x="152400" y="914401"/>
            <a:ext cx="10515600" cy="5486399"/>
          </a:xfrm>
          <a:noFill/>
          <a:ln>
            <a:miter lim="800000"/>
            <a:headEnd/>
            <a:tailEnd/>
          </a:ln>
        </p:spPr>
        <p:txBody>
          <a:bodyPr vert="horz" wrap="square" lIns="91440" tIns="45720" rIns="91440" bIns="45720" numCol="1" rtlCol="0" anchor="t" anchorCtr="0" compatLnSpc="1">
            <a:prstTxWarp prst="textNoShape">
              <a:avLst/>
            </a:prstTxWarp>
            <a:normAutofit/>
          </a:bodyPr>
          <a:lstStyle/>
          <a:p>
            <a:pPr>
              <a:buClr>
                <a:srgbClr val="002060"/>
              </a:buClr>
            </a:pPr>
            <a:r>
              <a:rPr lang="en-US" sz="3600" b="1" dirty="0"/>
              <a:t>Welcome &amp; Introductions</a:t>
            </a:r>
          </a:p>
          <a:p>
            <a:pPr>
              <a:buClr>
                <a:srgbClr val="002060"/>
              </a:buClr>
            </a:pPr>
            <a:r>
              <a:rPr lang="en-US" sz="3600" b="1" dirty="0"/>
              <a:t>Formal Public Hearing 	</a:t>
            </a:r>
          </a:p>
          <a:p>
            <a:pPr lvl="1">
              <a:buClr>
                <a:srgbClr val="002060"/>
              </a:buClr>
            </a:pPr>
            <a:r>
              <a:rPr lang="en-US" sz="3200" dirty="0"/>
              <a:t>Presentations</a:t>
            </a:r>
          </a:p>
          <a:p>
            <a:pPr lvl="1">
              <a:buClr>
                <a:srgbClr val="002060"/>
              </a:buClr>
            </a:pPr>
            <a:r>
              <a:rPr lang="en-US" sz="3200" dirty="0"/>
              <a:t>Public Statements for the Record</a:t>
            </a:r>
          </a:p>
          <a:p>
            <a:pPr lvl="1">
              <a:buClr>
                <a:srgbClr val="002060"/>
              </a:buClr>
            </a:pPr>
            <a:r>
              <a:rPr lang="en-US" sz="3200" dirty="0"/>
              <a:t>Adjourn Formal Hearing</a:t>
            </a:r>
          </a:p>
          <a:p>
            <a:pPr marL="457200" lvl="1" indent="0">
              <a:buClr>
                <a:srgbClr val="002060"/>
              </a:buClr>
              <a:buNone/>
            </a:pPr>
            <a:endParaRPr lang="en-US" dirty="0"/>
          </a:p>
          <a:p>
            <a:pPr marL="0" indent="0" algn="ctr">
              <a:spcBef>
                <a:spcPts val="600"/>
              </a:spcBef>
              <a:buClr>
                <a:srgbClr val="002060"/>
              </a:buClr>
              <a:buNone/>
            </a:pPr>
            <a:r>
              <a:rPr lang="en-US" dirty="0"/>
              <a:t>              </a:t>
            </a:r>
            <a:r>
              <a:rPr lang="en-US" b="1" dirty="0"/>
              <a:t>Invited to the display area for Q &amp; A with the project team</a:t>
            </a:r>
          </a:p>
        </p:txBody>
      </p:sp>
      <p:pic>
        <p:nvPicPr>
          <p:cNvPr id="1032" name="Picture 8" descr="C:\Users\MWright\AppData\Local\Microsoft\Windows\Temporary Internet Files\Content.IE5\PACXFBFT\MC900240365[1].wmf"/>
          <p:cNvPicPr>
            <a:picLocks noChangeAspect="1" noChangeArrowheads="1"/>
          </p:cNvPicPr>
          <p:nvPr/>
        </p:nvPicPr>
        <p:blipFill>
          <a:blip r:embed="rId3" cstate="print"/>
          <a:srcRect/>
          <a:stretch>
            <a:fillRect/>
          </a:stretch>
        </p:blipFill>
        <p:spPr bwMode="auto">
          <a:xfrm>
            <a:off x="4572000" y="4637965"/>
            <a:ext cx="2971800" cy="1762835"/>
          </a:xfrm>
          <a:prstGeom prst="rect">
            <a:avLst/>
          </a:prstGeom>
          <a:noFill/>
        </p:spPr>
      </p:pic>
    </p:spTree>
    <p:extLst>
      <p:ext uri="{BB962C8B-B14F-4D97-AF65-F5344CB8AC3E}">
        <p14:creationId xmlns:p14="http://schemas.microsoft.com/office/powerpoint/2010/main" val="606789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Project Description</a:t>
            </a:r>
          </a:p>
        </p:txBody>
      </p:sp>
      <p:sp>
        <p:nvSpPr>
          <p:cNvPr id="8" name="Content Placeholder 7"/>
          <p:cNvSpPr>
            <a:spLocks noGrp="1"/>
          </p:cNvSpPr>
          <p:nvPr>
            <p:ph idx="1"/>
          </p:nvPr>
        </p:nvSpPr>
        <p:spPr/>
        <p:txBody>
          <a:bodyPr>
            <a:normAutofit/>
          </a:bodyPr>
          <a:lstStyle/>
          <a:p>
            <a:r>
              <a:rPr lang="en-US" sz="3600" b="1" dirty="0"/>
              <a:t>Locations of culverts to be upsized as part of the project</a:t>
            </a:r>
            <a:endParaRPr lang="en-US" sz="3200" dirty="0"/>
          </a:p>
        </p:txBody>
      </p:sp>
      <p:pic>
        <p:nvPicPr>
          <p:cNvPr id="4" name="Picture 3">
            <a:extLst>
              <a:ext uri="{FF2B5EF4-FFF2-40B4-BE49-F238E27FC236}">
                <a16:creationId xmlns="" xmlns:a16="http://schemas.microsoft.com/office/drawing/2014/main" id="{5E5CD4F7-CEA9-4AE0-8041-203448AD2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0"/>
            <a:ext cx="8451679" cy="5009925"/>
          </a:xfrm>
          <a:prstGeom prst="rect">
            <a:avLst/>
          </a:prstGeom>
        </p:spPr>
      </p:pic>
    </p:spTree>
    <p:extLst>
      <p:ext uri="{BB962C8B-B14F-4D97-AF65-F5344CB8AC3E}">
        <p14:creationId xmlns:p14="http://schemas.microsoft.com/office/powerpoint/2010/main" val="4196951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Project Description</a:t>
            </a:r>
          </a:p>
        </p:txBody>
      </p:sp>
      <p:sp>
        <p:nvSpPr>
          <p:cNvPr id="8" name="Content Placeholder 7"/>
          <p:cNvSpPr>
            <a:spLocks noGrp="1"/>
          </p:cNvSpPr>
          <p:nvPr>
            <p:ph idx="1"/>
          </p:nvPr>
        </p:nvSpPr>
        <p:spPr>
          <a:xfrm>
            <a:off x="152400" y="914400"/>
            <a:ext cx="10744200" cy="5257800"/>
          </a:xfrm>
        </p:spPr>
        <p:txBody>
          <a:bodyPr>
            <a:normAutofit/>
          </a:bodyPr>
          <a:lstStyle/>
          <a:p>
            <a:r>
              <a:rPr lang="en-US" sz="3600" b="1" dirty="0"/>
              <a:t>Reduce or flatten the tops of small hills</a:t>
            </a:r>
          </a:p>
          <a:p>
            <a:pPr lvl="1"/>
            <a:r>
              <a:rPr lang="en-US" sz="3200" b="1" dirty="0"/>
              <a:t>Currently 14 locations</a:t>
            </a:r>
            <a:br>
              <a:rPr lang="en-US" sz="3200" b="1" dirty="0"/>
            </a:br>
            <a:r>
              <a:rPr lang="en-US" sz="3200" b="1" dirty="0"/>
              <a:t>identified along the corridor </a:t>
            </a:r>
            <a:br>
              <a:rPr lang="en-US" sz="3200" b="1" dirty="0"/>
            </a:br>
            <a:r>
              <a:rPr lang="en-US" sz="3200" b="1" dirty="0"/>
              <a:t>that will be flattened out</a:t>
            </a:r>
            <a:br>
              <a:rPr lang="en-US" sz="3200" b="1" dirty="0"/>
            </a:br>
            <a:r>
              <a:rPr lang="en-US" sz="3200" b="1" dirty="0"/>
              <a:t>to improve sight distance</a:t>
            </a:r>
          </a:p>
          <a:p>
            <a:pPr lvl="1"/>
            <a:r>
              <a:rPr lang="en-US" sz="3200" b="1" dirty="0"/>
              <a:t>Seven of the 14 locations </a:t>
            </a:r>
            <a:r>
              <a:rPr lang="en-US" sz="3200" b="1" dirty="0" smtClean="0"/>
              <a:t/>
            </a:r>
            <a:br>
              <a:rPr lang="en-US" sz="3200" b="1" dirty="0" smtClean="0"/>
            </a:br>
            <a:r>
              <a:rPr lang="en-US" sz="3200" b="1" dirty="0" smtClean="0"/>
              <a:t>have </a:t>
            </a:r>
            <a:r>
              <a:rPr lang="en-US" sz="3200" b="1" dirty="0"/>
              <a:t>crash history </a:t>
            </a:r>
            <a:r>
              <a:rPr lang="en-US" sz="3200" b="1" dirty="0" smtClean="0"/>
              <a:t>within</a:t>
            </a:r>
            <a:br>
              <a:rPr lang="en-US" sz="3200" b="1" dirty="0" smtClean="0"/>
            </a:br>
            <a:r>
              <a:rPr lang="en-US" sz="3200" b="1" dirty="0" smtClean="0"/>
              <a:t>or </a:t>
            </a:r>
            <a:r>
              <a:rPr lang="en-US" sz="3200" b="1" dirty="0"/>
              <a:t>adjacent to them</a:t>
            </a:r>
          </a:p>
        </p:txBody>
      </p:sp>
      <p:pic>
        <p:nvPicPr>
          <p:cNvPr id="3" name="Picture 2">
            <a:extLst>
              <a:ext uri="{FF2B5EF4-FFF2-40B4-BE49-F238E27FC236}">
                <a16:creationId xmlns="" xmlns:a16="http://schemas.microsoft.com/office/drawing/2014/main" id="{1F82F1F2-73A4-43C5-A4F4-CEECDFCB5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638745"/>
            <a:ext cx="4813459" cy="3809109"/>
          </a:xfrm>
          <a:prstGeom prst="rect">
            <a:avLst/>
          </a:prstGeom>
        </p:spPr>
      </p:pic>
    </p:spTree>
    <p:extLst>
      <p:ext uri="{BB962C8B-B14F-4D97-AF65-F5344CB8AC3E}">
        <p14:creationId xmlns:p14="http://schemas.microsoft.com/office/powerpoint/2010/main" val="964599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Project Description</a:t>
            </a:r>
          </a:p>
        </p:txBody>
      </p:sp>
      <p:sp>
        <p:nvSpPr>
          <p:cNvPr id="8" name="Content Placeholder 7"/>
          <p:cNvSpPr>
            <a:spLocks noGrp="1"/>
          </p:cNvSpPr>
          <p:nvPr>
            <p:ph idx="1"/>
          </p:nvPr>
        </p:nvSpPr>
        <p:spPr/>
        <p:txBody>
          <a:bodyPr>
            <a:normAutofit/>
          </a:bodyPr>
          <a:lstStyle/>
          <a:p>
            <a:r>
              <a:rPr lang="en-US" sz="3600" b="1" dirty="0"/>
              <a:t>Side ditch locations will remain in the same </a:t>
            </a:r>
            <a:r>
              <a:rPr lang="en-US" sz="3600" b="1" dirty="0" smtClean="0"/>
              <a:t>areas</a:t>
            </a:r>
            <a:br>
              <a:rPr lang="en-US" sz="3600" b="1" dirty="0" smtClean="0"/>
            </a:br>
            <a:r>
              <a:rPr lang="en-US" sz="3600" b="1" dirty="0" smtClean="0"/>
              <a:t>as </a:t>
            </a:r>
            <a:r>
              <a:rPr lang="en-US" sz="3600" b="1" dirty="0"/>
              <a:t>they currently exist</a:t>
            </a:r>
          </a:p>
          <a:p>
            <a:r>
              <a:rPr lang="en-US" sz="3600" b="1" dirty="0"/>
              <a:t>Side ditches will be regraded and designed to direct surface drainage to open channels along the project corridor</a:t>
            </a:r>
          </a:p>
          <a:p>
            <a:r>
              <a:rPr lang="en-US" sz="3600" b="1" dirty="0"/>
              <a:t>Trees that are located </a:t>
            </a:r>
            <a:r>
              <a:rPr lang="en-US" sz="3600" b="1" dirty="0" smtClean="0"/>
              <a:t/>
            </a:r>
            <a:br>
              <a:rPr lang="en-US" sz="3600" b="1" dirty="0" smtClean="0"/>
            </a:br>
            <a:r>
              <a:rPr lang="en-US" sz="3600" b="1" dirty="0" smtClean="0"/>
              <a:t>within </a:t>
            </a:r>
            <a:r>
              <a:rPr lang="en-US" sz="3600" b="1" dirty="0"/>
              <a:t>the proposed </a:t>
            </a:r>
            <a:r>
              <a:rPr lang="en-US" sz="3600" b="1" dirty="0" smtClean="0"/>
              <a:t/>
            </a:r>
            <a:br>
              <a:rPr lang="en-US" sz="3600" b="1" dirty="0" smtClean="0"/>
            </a:br>
            <a:r>
              <a:rPr lang="en-US" sz="3600" b="1" dirty="0" smtClean="0"/>
              <a:t>construction </a:t>
            </a:r>
            <a:r>
              <a:rPr lang="en-US" sz="3600" b="1" dirty="0"/>
              <a:t>limits </a:t>
            </a:r>
            <a:r>
              <a:rPr lang="en-US" sz="3600" b="1" dirty="0" smtClean="0"/>
              <a:t>will</a:t>
            </a:r>
            <a:br>
              <a:rPr lang="en-US" sz="3600" b="1" dirty="0" smtClean="0"/>
            </a:br>
            <a:r>
              <a:rPr lang="en-US" sz="3600" b="1" dirty="0" smtClean="0"/>
              <a:t>be removed</a:t>
            </a:r>
            <a:r>
              <a:rPr lang="en-US" sz="3600" b="1" dirty="0"/>
              <a:t>.</a:t>
            </a:r>
          </a:p>
        </p:txBody>
      </p:sp>
      <p:pic>
        <p:nvPicPr>
          <p:cNvPr id="2" name="Picture 1"/>
          <p:cNvPicPr>
            <a:picLocks noChangeAspect="1"/>
          </p:cNvPicPr>
          <p:nvPr/>
        </p:nvPicPr>
        <p:blipFill>
          <a:blip r:embed="rId2"/>
          <a:stretch>
            <a:fillRect/>
          </a:stretch>
        </p:blipFill>
        <p:spPr>
          <a:xfrm>
            <a:off x="5638800" y="3057022"/>
            <a:ext cx="4775002" cy="3115178"/>
          </a:xfrm>
          <a:prstGeom prst="rect">
            <a:avLst/>
          </a:prstGeom>
        </p:spPr>
      </p:pic>
    </p:spTree>
    <p:extLst>
      <p:ext uri="{BB962C8B-B14F-4D97-AF65-F5344CB8AC3E}">
        <p14:creationId xmlns:p14="http://schemas.microsoft.com/office/powerpoint/2010/main" val="7909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Curb and Gutter adjacent to shoulder</a:t>
            </a:r>
          </a:p>
        </p:txBody>
      </p:sp>
      <p:sp>
        <p:nvSpPr>
          <p:cNvPr id="8" name="Content Placeholder 7"/>
          <p:cNvSpPr>
            <a:spLocks noGrp="1"/>
          </p:cNvSpPr>
          <p:nvPr>
            <p:ph idx="1"/>
          </p:nvPr>
        </p:nvSpPr>
        <p:spPr>
          <a:xfrm>
            <a:off x="152400" y="914400"/>
            <a:ext cx="5486400" cy="5257800"/>
          </a:xfrm>
        </p:spPr>
        <p:txBody>
          <a:bodyPr>
            <a:normAutofit/>
          </a:bodyPr>
          <a:lstStyle/>
          <a:p>
            <a:r>
              <a:rPr lang="en-US" sz="3600" b="1" dirty="0"/>
              <a:t>In areas where the adjacent ground is higher than the existing roadway, a curb and gutter section will be constructed next to the   shoulder and a pipe will be constructed beneath the new fill grade.</a:t>
            </a:r>
            <a:endParaRPr lang="en-US" sz="3200" b="1" dirty="0"/>
          </a:p>
        </p:txBody>
      </p:sp>
      <p:pic>
        <p:nvPicPr>
          <p:cNvPr id="4" name="Picture 3">
            <a:extLst>
              <a:ext uri="{FF2B5EF4-FFF2-40B4-BE49-F238E27FC236}">
                <a16:creationId xmlns="" xmlns:a16="http://schemas.microsoft.com/office/drawing/2014/main" id="{E6EBAB8F-39B9-4CE8-912B-631A93A53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447523"/>
            <a:ext cx="5410891" cy="3962953"/>
          </a:xfrm>
          <a:prstGeom prst="rect">
            <a:avLst/>
          </a:prstGeom>
        </p:spPr>
      </p:pic>
    </p:spTree>
    <p:extLst>
      <p:ext uri="{BB962C8B-B14F-4D97-AF65-F5344CB8AC3E}">
        <p14:creationId xmlns:p14="http://schemas.microsoft.com/office/powerpoint/2010/main" val="1825005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Design Features</a:t>
            </a:r>
          </a:p>
        </p:txBody>
      </p:sp>
      <p:sp>
        <p:nvSpPr>
          <p:cNvPr id="8" name="Content Placeholder 7"/>
          <p:cNvSpPr>
            <a:spLocks noGrp="1"/>
          </p:cNvSpPr>
          <p:nvPr>
            <p:ph idx="1"/>
          </p:nvPr>
        </p:nvSpPr>
        <p:spPr/>
        <p:txBody>
          <a:bodyPr>
            <a:normAutofit/>
          </a:bodyPr>
          <a:lstStyle/>
          <a:p>
            <a:r>
              <a:rPr lang="en-US" sz="3600" b="1" dirty="0"/>
              <a:t>Design Speed – 55 mph</a:t>
            </a:r>
          </a:p>
          <a:p>
            <a:r>
              <a:rPr lang="en-US" sz="3600" b="1" dirty="0"/>
              <a:t>Project Example:</a:t>
            </a:r>
          </a:p>
        </p:txBody>
      </p:sp>
      <p:pic>
        <p:nvPicPr>
          <p:cNvPr id="3" name="Picture 2">
            <a:extLst>
              <a:ext uri="{FF2B5EF4-FFF2-40B4-BE49-F238E27FC236}">
                <a16:creationId xmlns="" xmlns:a16="http://schemas.microsoft.com/office/drawing/2014/main" id="{387A509C-2219-4CA4-9BA8-46D236E2C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514600"/>
            <a:ext cx="10223502" cy="3429000"/>
          </a:xfrm>
          <a:prstGeom prst="rect">
            <a:avLst/>
          </a:prstGeom>
        </p:spPr>
      </p:pic>
    </p:spTree>
    <p:extLst>
      <p:ext uri="{BB962C8B-B14F-4D97-AF65-F5344CB8AC3E}">
        <p14:creationId xmlns:p14="http://schemas.microsoft.com/office/powerpoint/2010/main" val="2896101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Utilities</a:t>
            </a:r>
          </a:p>
        </p:txBody>
      </p:sp>
      <p:sp>
        <p:nvSpPr>
          <p:cNvPr id="8" name="Content Placeholder 7"/>
          <p:cNvSpPr>
            <a:spLocks noGrp="1"/>
          </p:cNvSpPr>
          <p:nvPr>
            <p:ph idx="1"/>
          </p:nvPr>
        </p:nvSpPr>
        <p:spPr>
          <a:xfrm>
            <a:off x="152400" y="914400"/>
            <a:ext cx="10515600" cy="5257800"/>
          </a:xfrm>
        </p:spPr>
        <p:txBody>
          <a:bodyPr>
            <a:normAutofit/>
          </a:bodyPr>
          <a:lstStyle/>
          <a:p>
            <a:r>
              <a:rPr lang="en-US" sz="3600" b="1" dirty="0"/>
              <a:t>Completed Subsurface Utility Exploration</a:t>
            </a:r>
          </a:p>
          <a:p>
            <a:r>
              <a:rPr lang="en-US" sz="3600" b="1" dirty="0"/>
              <a:t>Electric</a:t>
            </a:r>
          </a:p>
          <a:p>
            <a:pPr lvl="1"/>
            <a:r>
              <a:rPr lang="en-US" sz="3200" b="1" dirty="0"/>
              <a:t>Poles to be relocated</a:t>
            </a:r>
          </a:p>
          <a:p>
            <a:r>
              <a:rPr lang="en-US" sz="3600" b="1" dirty="0"/>
              <a:t>Communications</a:t>
            </a:r>
          </a:p>
          <a:p>
            <a:r>
              <a:rPr lang="en-US" sz="3600" b="1" dirty="0"/>
              <a:t>Telephone </a:t>
            </a:r>
          </a:p>
          <a:p>
            <a:r>
              <a:rPr lang="en-US" sz="3600" b="1" dirty="0"/>
              <a:t>Electric</a:t>
            </a:r>
          </a:p>
          <a:p>
            <a:r>
              <a:rPr lang="en-US" sz="3600" b="1" dirty="0"/>
              <a:t>Fiber Optics</a:t>
            </a:r>
          </a:p>
          <a:p>
            <a:endParaRPr lang="en-US" sz="3600" b="1" dirty="0"/>
          </a:p>
        </p:txBody>
      </p:sp>
      <p:pic>
        <p:nvPicPr>
          <p:cNvPr id="2" name="Picture 1"/>
          <p:cNvPicPr>
            <a:picLocks noChangeAspect="1"/>
          </p:cNvPicPr>
          <p:nvPr/>
        </p:nvPicPr>
        <p:blipFill>
          <a:blip r:embed="rId3"/>
          <a:stretch>
            <a:fillRect/>
          </a:stretch>
        </p:blipFill>
        <p:spPr>
          <a:xfrm>
            <a:off x="7853362" y="3341325"/>
            <a:ext cx="3557588" cy="2097701"/>
          </a:xfrm>
          <a:prstGeom prst="rect">
            <a:avLst/>
          </a:prstGeom>
        </p:spPr>
      </p:pic>
      <p:pic>
        <p:nvPicPr>
          <p:cNvPr id="3" name="Picture 2"/>
          <p:cNvPicPr>
            <a:picLocks noChangeAspect="1"/>
          </p:cNvPicPr>
          <p:nvPr/>
        </p:nvPicPr>
        <p:blipFill>
          <a:blip r:embed="rId4"/>
          <a:stretch>
            <a:fillRect/>
          </a:stretch>
        </p:blipFill>
        <p:spPr>
          <a:xfrm>
            <a:off x="8572500" y="1354330"/>
            <a:ext cx="2533650" cy="1847850"/>
          </a:xfrm>
          <a:prstGeom prst="rect">
            <a:avLst/>
          </a:prstGeom>
        </p:spPr>
      </p:pic>
      <p:pic>
        <p:nvPicPr>
          <p:cNvPr id="5" name="Picture 4"/>
          <p:cNvPicPr>
            <a:picLocks noChangeAspect="1"/>
          </p:cNvPicPr>
          <p:nvPr/>
        </p:nvPicPr>
        <p:blipFill>
          <a:blip r:embed="rId5"/>
          <a:stretch>
            <a:fillRect/>
          </a:stretch>
        </p:blipFill>
        <p:spPr>
          <a:xfrm>
            <a:off x="4724400" y="3358301"/>
            <a:ext cx="2914650" cy="2828076"/>
          </a:xfrm>
          <a:prstGeom prst="rect">
            <a:avLst/>
          </a:prstGeom>
        </p:spPr>
      </p:pic>
    </p:spTree>
    <p:extLst>
      <p:ext uri="{BB962C8B-B14F-4D97-AF65-F5344CB8AC3E}">
        <p14:creationId xmlns:p14="http://schemas.microsoft.com/office/powerpoint/2010/main" val="1539572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Maintenance of Traffic (MOT)</a:t>
            </a:r>
          </a:p>
        </p:txBody>
      </p:sp>
      <p:sp>
        <p:nvSpPr>
          <p:cNvPr id="8" name="Content Placeholder 7"/>
          <p:cNvSpPr>
            <a:spLocks noGrp="1"/>
          </p:cNvSpPr>
          <p:nvPr>
            <p:ph idx="1"/>
          </p:nvPr>
        </p:nvSpPr>
        <p:spPr>
          <a:xfrm>
            <a:off x="152400" y="914400"/>
            <a:ext cx="10515600" cy="5257800"/>
          </a:xfrm>
        </p:spPr>
        <p:txBody>
          <a:bodyPr>
            <a:normAutofit/>
          </a:bodyPr>
          <a:lstStyle/>
          <a:p>
            <a:r>
              <a:rPr lang="en-US" sz="3600" b="1" dirty="0"/>
              <a:t>Three phases of construction for safety and timeliness</a:t>
            </a:r>
          </a:p>
          <a:p>
            <a:r>
              <a:rPr lang="en-US" sz="3600" b="1" dirty="0"/>
              <a:t>Short term closure of 3 months per phase</a:t>
            </a:r>
            <a:endParaRPr lang="en-US" sz="3600" b="1" dirty="0">
              <a:highlight>
                <a:srgbClr val="FFFF00"/>
              </a:highlight>
            </a:endParaRPr>
          </a:p>
          <a:p>
            <a:r>
              <a:rPr lang="en-US" sz="3600" b="1" dirty="0"/>
              <a:t>Official state maintained route</a:t>
            </a:r>
          </a:p>
          <a:p>
            <a:pPr lvl="1"/>
            <a:r>
              <a:rPr lang="en-US" sz="3200" dirty="0"/>
              <a:t>U.S. 231, S.R. 25 and U.S. 52</a:t>
            </a:r>
          </a:p>
          <a:p>
            <a:r>
              <a:rPr lang="en-US" sz="3600" b="1" dirty="0"/>
              <a:t>Access to be maintained to all properties, homes and businesses.</a:t>
            </a:r>
          </a:p>
        </p:txBody>
      </p:sp>
      <p:pic>
        <p:nvPicPr>
          <p:cNvPr id="2" name="Picture 1">
            <a:extLst>
              <a:ext uri="{FF2B5EF4-FFF2-40B4-BE49-F238E27FC236}">
                <a16:creationId xmlns="" xmlns:a16="http://schemas.microsoft.com/office/drawing/2014/main" id="{E3CF37DE-0CCF-4D2F-A1FE-5E66848DD3FF}"/>
              </a:ext>
            </a:extLst>
          </p:cNvPr>
          <p:cNvPicPr>
            <a:picLocks noChangeAspect="1"/>
          </p:cNvPicPr>
          <p:nvPr/>
        </p:nvPicPr>
        <p:blipFill>
          <a:blip r:embed="rId2"/>
          <a:stretch>
            <a:fillRect/>
          </a:stretch>
        </p:blipFill>
        <p:spPr>
          <a:xfrm>
            <a:off x="4306669" y="4324965"/>
            <a:ext cx="3578662" cy="1694835"/>
          </a:xfrm>
          <a:prstGeom prst="rect">
            <a:avLst/>
          </a:prstGeom>
        </p:spPr>
      </p:pic>
    </p:spTree>
    <p:extLst>
      <p:ext uri="{BB962C8B-B14F-4D97-AF65-F5344CB8AC3E}">
        <p14:creationId xmlns:p14="http://schemas.microsoft.com/office/powerpoint/2010/main" val="2675531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Official State Maintained Detour Route</a:t>
            </a:r>
          </a:p>
        </p:txBody>
      </p:sp>
      <p:sp>
        <p:nvSpPr>
          <p:cNvPr id="8" name="Content Placeholder 7"/>
          <p:cNvSpPr>
            <a:spLocks noGrp="1"/>
          </p:cNvSpPr>
          <p:nvPr>
            <p:ph idx="1"/>
          </p:nvPr>
        </p:nvSpPr>
        <p:spPr/>
        <p:txBody>
          <a:bodyPr>
            <a:normAutofit/>
          </a:bodyPr>
          <a:lstStyle/>
          <a:p>
            <a:pPr marL="233363" lvl="1"/>
            <a:r>
              <a:rPr lang="en-US" sz="3600" b="1" dirty="0"/>
              <a:t>U.S. 231, S.R. 25, &amp; U.S. 52</a:t>
            </a:r>
          </a:p>
        </p:txBody>
      </p:sp>
      <p:pic>
        <p:nvPicPr>
          <p:cNvPr id="3" name="Picture 2"/>
          <p:cNvPicPr>
            <a:picLocks noChangeAspect="1"/>
          </p:cNvPicPr>
          <p:nvPr/>
        </p:nvPicPr>
        <p:blipFill>
          <a:blip r:embed="rId3"/>
          <a:stretch>
            <a:fillRect/>
          </a:stretch>
        </p:blipFill>
        <p:spPr>
          <a:xfrm>
            <a:off x="2133601" y="1538287"/>
            <a:ext cx="6481762" cy="4864385"/>
          </a:xfrm>
          <a:prstGeom prst="rect">
            <a:avLst/>
          </a:prstGeom>
        </p:spPr>
      </p:pic>
    </p:spTree>
    <p:extLst>
      <p:ext uri="{BB962C8B-B14F-4D97-AF65-F5344CB8AC3E}">
        <p14:creationId xmlns:p14="http://schemas.microsoft.com/office/powerpoint/2010/main" val="4077719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152400" y="0"/>
            <a:ext cx="10820400"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MOT – 3 Phases</a:t>
            </a:r>
          </a:p>
        </p:txBody>
      </p:sp>
      <p:sp>
        <p:nvSpPr>
          <p:cNvPr id="3075" name="Content Placeholder 2"/>
          <p:cNvSpPr>
            <a:spLocks noGrp="1"/>
          </p:cNvSpPr>
          <p:nvPr>
            <p:ph idx="1"/>
          </p:nvPr>
        </p:nvSpPr>
        <p:spPr bwMode="auto">
          <a:xfrm>
            <a:off x="157716" y="914400"/>
            <a:ext cx="8452884" cy="5486400"/>
          </a:xfrm>
          <a:noFill/>
          <a:ln>
            <a:miter lim="800000"/>
            <a:headEnd/>
            <a:tailEnd/>
          </a:ln>
        </p:spPr>
        <p:txBody>
          <a:bodyPr vert="horz" wrap="square" lIns="91440" tIns="45720" rIns="91440" bIns="45720" numCol="1" rtlCol="0" anchor="t" anchorCtr="0" compatLnSpc="1">
            <a:prstTxWarp prst="textNoShape">
              <a:avLst/>
            </a:prstTxWarp>
            <a:normAutofit/>
          </a:bodyPr>
          <a:lstStyle/>
          <a:p>
            <a:pPr marL="228600" lvl="1">
              <a:spcBef>
                <a:spcPts val="768"/>
              </a:spcBef>
              <a:buClr>
                <a:srgbClr val="002060"/>
              </a:buClr>
            </a:pPr>
            <a:r>
              <a:rPr lang="en-US" sz="4000" b="1" dirty="0"/>
              <a:t>Project will be broken out into 3-5 mile segments for construction.</a:t>
            </a:r>
          </a:p>
          <a:p>
            <a:pPr marL="228600" lvl="1">
              <a:spcBef>
                <a:spcPts val="768"/>
              </a:spcBef>
              <a:buClr>
                <a:srgbClr val="002060"/>
              </a:buClr>
            </a:pPr>
            <a:r>
              <a:rPr lang="en-US" sz="4000" b="1" dirty="0"/>
              <a:t>Contractor will determine limits based on completed utility relocations</a:t>
            </a:r>
            <a:r>
              <a:rPr lang="en-US" sz="4000" b="1" dirty="0" smtClean="0"/>
              <a:t>.</a:t>
            </a:r>
            <a:endParaRPr lang="en-US" sz="4000" b="1" dirty="0"/>
          </a:p>
        </p:txBody>
      </p:sp>
      <p:pic>
        <p:nvPicPr>
          <p:cNvPr id="6" name="Picture 5">
            <a:extLst>
              <a:ext uri="{FF2B5EF4-FFF2-40B4-BE49-F238E27FC236}">
                <a16:creationId xmlns="" xmlns:a16="http://schemas.microsoft.com/office/drawing/2014/main" id="{A544BF21-4883-4ED5-ADD8-62C179D100EE}"/>
              </a:ext>
            </a:extLst>
          </p:cNvPr>
          <p:cNvPicPr>
            <a:picLocks noChangeAspect="1"/>
          </p:cNvPicPr>
          <p:nvPr/>
        </p:nvPicPr>
        <p:blipFill>
          <a:blip r:embed="rId3"/>
          <a:stretch>
            <a:fillRect/>
          </a:stretch>
        </p:blipFill>
        <p:spPr>
          <a:xfrm>
            <a:off x="7696200" y="2668385"/>
            <a:ext cx="2590800" cy="1978429"/>
          </a:xfrm>
          <a:prstGeom prst="rect">
            <a:avLst/>
          </a:prstGeom>
        </p:spPr>
      </p:pic>
    </p:spTree>
    <p:extLst>
      <p:ext uri="{BB962C8B-B14F-4D97-AF65-F5344CB8AC3E}">
        <p14:creationId xmlns:p14="http://schemas.microsoft.com/office/powerpoint/2010/main" val="1442139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12039600" cy="838200"/>
          </a:xfrm>
        </p:spPr>
        <p:txBody>
          <a:bodyPr anchor="ctr"/>
          <a:lstStyle/>
          <a:p>
            <a:r>
              <a:rPr lang="en-US" b="1" dirty="0"/>
              <a:t>Project Timeline</a:t>
            </a:r>
          </a:p>
        </p:txBody>
      </p:sp>
      <p:sp>
        <p:nvSpPr>
          <p:cNvPr id="3" name="Content Placeholder 2"/>
          <p:cNvSpPr>
            <a:spLocks noGrp="1"/>
          </p:cNvSpPr>
          <p:nvPr>
            <p:ph idx="1"/>
          </p:nvPr>
        </p:nvSpPr>
        <p:spPr>
          <a:xfrm>
            <a:off x="152400" y="914401"/>
            <a:ext cx="10515600" cy="5714999"/>
          </a:xfrm>
        </p:spPr>
        <p:txBody>
          <a:bodyPr>
            <a:normAutofit/>
          </a:bodyPr>
          <a:lstStyle/>
          <a:p>
            <a:r>
              <a:rPr lang="en-US" sz="3600" b="1" dirty="0"/>
              <a:t>After Public Hearing and Public Comments</a:t>
            </a:r>
          </a:p>
          <a:p>
            <a:pPr lvl="1"/>
            <a:r>
              <a:rPr lang="en-US" sz="3200" dirty="0"/>
              <a:t>Environmental Document Approval including</a:t>
            </a:r>
            <a:br>
              <a:rPr lang="en-US" sz="3200" dirty="0"/>
            </a:br>
            <a:r>
              <a:rPr lang="en-US" sz="3200" dirty="0"/>
              <a:t>all comments addressed.</a:t>
            </a:r>
            <a:endParaRPr lang="en-US" dirty="0"/>
          </a:p>
          <a:p>
            <a:r>
              <a:rPr lang="en-US" sz="3600" b="1" dirty="0"/>
              <a:t>Right-of-way acquisition 2019 -2020</a:t>
            </a:r>
          </a:p>
          <a:p>
            <a:r>
              <a:rPr lang="en-US" sz="3600" b="1" dirty="0"/>
              <a:t>Construction is anticipated in Spring 2021</a:t>
            </a:r>
            <a:endParaRPr lang="en-US" sz="3200" dirty="0"/>
          </a:p>
          <a:p>
            <a:pPr lvl="1"/>
            <a:r>
              <a:rPr lang="en-US" sz="3200" dirty="0"/>
              <a:t>Exact timelines will be set at the</a:t>
            </a:r>
            <a:br>
              <a:rPr lang="en-US" sz="3200" dirty="0"/>
            </a:br>
            <a:r>
              <a:rPr lang="en-US" sz="3200" dirty="0"/>
              <a:t>time of the final design.</a:t>
            </a:r>
          </a:p>
          <a:p>
            <a:pPr lvl="1"/>
            <a:r>
              <a:rPr lang="en-US" sz="3200" dirty="0"/>
              <a:t>Anticipate Construction to be within one </a:t>
            </a:r>
            <a:br>
              <a:rPr lang="en-US" sz="3200" dirty="0"/>
            </a:br>
            <a:r>
              <a:rPr lang="en-US" sz="3200" dirty="0"/>
              <a:t>construction season with most likely a 9 month timeline.</a:t>
            </a:r>
          </a:p>
          <a:p>
            <a:pPr marL="457200" lvl="1" indent="0">
              <a:buNone/>
            </a:pPr>
            <a:endParaRPr lang="en-US" dirty="0"/>
          </a:p>
          <a:p>
            <a:endParaRPr lang="en-US" dirty="0"/>
          </a:p>
        </p:txBody>
      </p:sp>
      <p:sp>
        <p:nvSpPr>
          <p:cNvPr id="5" name="Rectangle 4"/>
          <p:cNvSpPr/>
          <p:nvPr/>
        </p:nvSpPr>
        <p:spPr>
          <a:xfrm>
            <a:off x="10058400" y="2057400"/>
            <a:ext cx="1219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30" descr="C:\Users\MWright\AppData\Local\Microsoft\Windows\Temporary Internet Files\Content.IE5\KYAIZ4AM\MC900355191[1].wmf"/>
          <p:cNvPicPr>
            <a:picLocks noChangeAspect="1" noChangeArrowheads="1"/>
          </p:cNvPicPr>
          <p:nvPr/>
        </p:nvPicPr>
        <p:blipFill>
          <a:blip r:embed="rId3" cstate="print"/>
          <a:srcRect/>
          <a:stretch>
            <a:fillRect/>
          </a:stretch>
        </p:blipFill>
        <p:spPr bwMode="auto">
          <a:xfrm>
            <a:off x="8382000" y="2362200"/>
            <a:ext cx="2286000" cy="2286000"/>
          </a:xfrm>
          <a:prstGeom prst="rect">
            <a:avLst/>
          </a:prstGeom>
          <a:noFill/>
        </p:spPr>
      </p:pic>
    </p:spTree>
    <p:extLst>
      <p:ext uri="{BB962C8B-B14F-4D97-AF65-F5344CB8AC3E}">
        <p14:creationId xmlns:p14="http://schemas.microsoft.com/office/powerpoint/2010/main" val="3809854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152400" y="0"/>
            <a:ext cx="8350988"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Why a Public Hearing?</a:t>
            </a:r>
          </a:p>
        </p:txBody>
      </p:sp>
      <p:sp>
        <p:nvSpPr>
          <p:cNvPr id="3075" name="Content Placeholder 2"/>
          <p:cNvSpPr>
            <a:spLocks noGrp="1"/>
          </p:cNvSpPr>
          <p:nvPr>
            <p:ph idx="1"/>
          </p:nvPr>
        </p:nvSpPr>
        <p:spPr bwMode="auto">
          <a:xfrm>
            <a:off x="152400" y="914400"/>
            <a:ext cx="10439400" cy="5287963"/>
          </a:xfrm>
          <a:noFill/>
          <a:ln>
            <a:miter lim="800000"/>
            <a:headEnd/>
            <a:tailEnd/>
          </a:ln>
        </p:spPr>
        <p:txBody>
          <a:bodyPr vert="horz" wrap="square" lIns="91440" tIns="45720" rIns="91440" bIns="45720" numCol="1" rtlCol="0" anchor="t" anchorCtr="0" compatLnSpc="1">
            <a:prstTxWarp prst="textNoShape">
              <a:avLst/>
            </a:prstTxWarp>
            <a:normAutofit/>
          </a:bodyPr>
          <a:lstStyle/>
          <a:p>
            <a:pPr>
              <a:buClr>
                <a:srgbClr val="002060"/>
              </a:buClr>
            </a:pPr>
            <a:r>
              <a:rPr lang="en-US" sz="3600" b="1" dirty="0"/>
              <a:t>Conducted as a requirement to the</a:t>
            </a:r>
            <a:br>
              <a:rPr lang="en-US" sz="3600" b="1" dirty="0"/>
            </a:br>
            <a:r>
              <a:rPr lang="en-US" sz="3600" b="1" dirty="0"/>
              <a:t>National Environmental Policy Act (NEPA)</a:t>
            </a:r>
          </a:p>
          <a:p>
            <a:pPr lvl="1">
              <a:spcBef>
                <a:spcPts val="0"/>
              </a:spcBef>
              <a:buClr>
                <a:srgbClr val="002060"/>
              </a:buClr>
            </a:pPr>
            <a:r>
              <a:rPr lang="en-US" sz="3200" dirty="0"/>
              <a:t>NEPA requires evaluation of potential impacts to surrounding natural, cultural, and social environments.</a:t>
            </a:r>
          </a:p>
          <a:p>
            <a:pPr lvl="1">
              <a:spcBef>
                <a:spcPts val="0"/>
              </a:spcBef>
              <a:buClr>
                <a:srgbClr val="002060"/>
              </a:buClr>
            </a:pPr>
            <a:r>
              <a:rPr lang="en-US" sz="3200" dirty="0"/>
              <a:t>Impacts are described in an environmental document.</a:t>
            </a:r>
          </a:p>
          <a:p>
            <a:pPr lvl="1">
              <a:buClr>
                <a:srgbClr val="002060"/>
              </a:buClr>
            </a:pPr>
            <a:r>
              <a:rPr lang="en-US" sz="3200" dirty="0"/>
              <a:t>Requires opportunity for the public to be involved and comment in the decision-making process of said impacts.</a:t>
            </a:r>
            <a:endParaRPr lang="en-US" dirty="0"/>
          </a:p>
          <a:p>
            <a:pPr marL="457200" lvl="1" indent="0">
              <a:buClr>
                <a:srgbClr val="002060"/>
              </a:buClr>
              <a:buNone/>
            </a:pPr>
            <a:endParaRPr lang="en-US" sz="3200" dirty="0"/>
          </a:p>
        </p:txBody>
      </p:sp>
    </p:spTree>
    <p:extLst>
      <p:ext uri="{BB962C8B-B14F-4D97-AF65-F5344CB8AC3E}">
        <p14:creationId xmlns:p14="http://schemas.microsoft.com/office/powerpoint/2010/main" val="542737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152400" y="0"/>
            <a:ext cx="10048875"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Comment Session</a:t>
            </a:r>
          </a:p>
        </p:txBody>
      </p:sp>
      <p:sp>
        <p:nvSpPr>
          <p:cNvPr id="21507" name="Content Placeholder 2"/>
          <p:cNvSpPr>
            <a:spLocks noGrp="1"/>
          </p:cNvSpPr>
          <p:nvPr>
            <p:ph idx="1"/>
          </p:nvPr>
        </p:nvSpPr>
        <p:spPr bwMode="auto">
          <a:xfrm>
            <a:off x="152400" y="914400"/>
            <a:ext cx="11201400" cy="5029200"/>
          </a:xfrm>
          <a:noFill/>
          <a:ln>
            <a:miter lim="800000"/>
            <a:headEnd/>
            <a:tailEnd/>
          </a:ln>
        </p:spPr>
        <p:txBody>
          <a:bodyPr vert="horz" wrap="square" lIns="91440" tIns="45720" rIns="91440" bIns="45720" numCol="1" rtlCol="0" anchor="t" anchorCtr="0" compatLnSpc="1">
            <a:prstTxWarp prst="textNoShape">
              <a:avLst/>
            </a:prstTxWarp>
            <a:normAutofit/>
          </a:bodyPr>
          <a:lstStyle/>
          <a:p>
            <a:pPr>
              <a:spcBef>
                <a:spcPts val="672"/>
              </a:spcBef>
              <a:buClr>
                <a:srgbClr val="002060"/>
              </a:buClr>
              <a:buSzPct val="100000"/>
            </a:pPr>
            <a:r>
              <a:rPr lang="en-US" sz="3600" b="1" dirty="0"/>
              <a:t>No responses at this time. </a:t>
            </a:r>
          </a:p>
          <a:p>
            <a:pPr>
              <a:spcBef>
                <a:spcPts val="672"/>
              </a:spcBef>
              <a:buClr>
                <a:srgbClr val="002060"/>
              </a:buClr>
              <a:buSzPct val="100000"/>
            </a:pPr>
            <a:r>
              <a:rPr lang="en-US" sz="3600" b="1" dirty="0"/>
              <a:t>Statements are for the official public hearing transcript.</a:t>
            </a:r>
          </a:p>
          <a:p>
            <a:pPr>
              <a:spcBef>
                <a:spcPts val="672"/>
              </a:spcBef>
              <a:buClr>
                <a:srgbClr val="002060"/>
              </a:buClr>
              <a:buSzPct val="100000"/>
            </a:pPr>
            <a:r>
              <a:rPr lang="en-US" sz="3600" b="1" dirty="0"/>
              <a:t>First speakers are from the sign-in sheet.</a:t>
            </a:r>
          </a:p>
          <a:p>
            <a:pPr>
              <a:spcBef>
                <a:spcPts val="672"/>
              </a:spcBef>
              <a:buClr>
                <a:srgbClr val="002060"/>
              </a:buClr>
              <a:buSzPct val="100000"/>
            </a:pPr>
            <a:r>
              <a:rPr lang="en-US" sz="3600" b="1" dirty="0"/>
              <a:t>Open for additional public statements from the floor.</a:t>
            </a:r>
          </a:p>
          <a:p>
            <a:pPr>
              <a:spcBef>
                <a:spcPts val="672"/>
              </a:spcBef>
              <a:buClr>
                <a:srgbClr val="002060"/>
              </a:buClr>
              <a:buSzPct val="100000"/>
            </a:pPr>
            <a:r>
              <a:rPr lang="en-US" sz="3600" b="1" dirty="0"/>
              <a:t>Please come forward to the podium so that we may accurately record your statements.</a:t>
            </a:r>
          </a:p>
          <a:p>
            <a:pPr>
              <a:spcBef>
                <a:spcPts val="672"/>
              </a:spcBef>
              <a:buClr>
                <a:srgbClr val="002060"/>
              </a:buClr>
              <a:buSzPct val="100000"/>
            </a:pPr>
            <a:r>
              <a:rPr lang="en-US" sz="3600" b="1" dirty="0"/>
              <a:t>We encourage and appreciate your comments.</a:t>
            </a:r>
          </a:p>
          <a:p>
            <a:pPr>
              <a:buClr>
                <a:srgbClr val="3333CC"/>
              </a:buClr>
              <a:buSzPct val="100000"/>
              <a:buFont typeface="Wingdings" pitchFamily="2" charset="2"/>
              <a:buChar char="§"/>
            </a:pPr>
            <a:endParaRPr lang="en-US" sz="2400" dirty="0"/>
          </a:p>
        </p:txBody>
      </p:sp>
      <p:pic>
        <p:nvPicPr>
          <p:cNvPr id="12290" name="Picture 2" descr="C:\Documents and Settings\mwright\Local Settings\Temporary Internet Files\Content.IE5\KD0VCL4Z\MC900361556[1].wmf"/>
          <p:cNvPicPr>
            <a:picLocks noChangeAspect="1" noChangeArrowheads="1"/>
          </p:cNvPicPr>
          <p:nvPr/>
        </p:nvPicPr>
        <p:blipFill>
          <a:blip r:embed="rId3" cstate="print"/>
          <a:srcRect/>
          <a:stretch>
            <a:fillRect/>
          </a:stretch>
        </p:blipFill>
        <p:spPr bwMode="auto">
          <a:xfrm>
            <a:off x="9810846" y="2809143"/>
            <a:ext cx="1542954" cy="2982057"/>
          </a:xfrm>
          <a:prstGeom prst="rect">
            <a:avLst/>
          </a:prstGeom>
          <a:noFill/>
        </p:spPr>
      </p:pic>
    </p:spTree>
    <p:extLst>
      <p:ext uri="{BB962C8B-B14F-4D97-AF65-F5344CB8AC3E}">
        <p14:creationId xmlns:p14="http://schemas.microsoft.com/office/powerpoint/2010/main" val="4044265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190500" y="0"/>
            <a:ext cx="10010775"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Public Comments</a:t>
            </a:r>
          </a:p>
        </p:txBody>
      </p:sp>
      <p:sp>
        <p:nvSpPr>
          <p:cNvPr id="21507" name="Content Placeholder 2"/>
          <p:cNvSpPr>
            <a:spLocks noGrp="1"/>
          </p:cNvSpPr>
          <p:nvPr>
            <p:ph idx="1"/>
          </p:nvPr>
        </p:nvSpPr>
        <p:spPr bwMode="auto">
          <a:xfrm>
            <a:off x="304800" y="914400"/>
            <a:ext cx="9906000" cy="5105400"/>
          </a:xfrm>
          <a:noFill/>
          <a:ln>
            <a:miter lim="800000"/>
            <a:headEnd/>
            <a:tailEnd/>
          </a:ln>
        </p:spPr>
        <p:txBody>
          <a:bodyPr vert="horz" wrap="square" lIns="91440" tIns="45720" rIns="91440" bIns="45720" numCol="1" rtlCol="0" anchor="t" anchorCtr="0" compatLnSpc="1">
            <a:prstTxWarp prst="textNoShape">
              <a:avLst/>
            </a:prstTxWarp>
            <a:normAutofit fontScale="92500" lnSpcReduction="20000"/>
          </a:bodyPr>
          <a:lstStyle/>
          <a:p>
            <a:pPr>
              <a:buClr>
                <a:srgbClr val="002060"/>
              </a:buClr>
              <a:buSzPct val="100000"/>
            </a:pPr>
            <a:r>
              <a:rPr lang="en-US" sz="3900" b="1" dirty="0"/>
              <a:t>Statements recorded at public hearing.</a:t>
            </a:r>
          </a:p>
          <a:p>
            <a:pPr>
              <a:buClr>
                <a:srgbClr val="002060"/>
              </a:buClr>
              <a:buSzPct val="100000"/>
            </a:pPr>
            <a:r>
              <a:rPr lang="en-US" sz="3900" b="1" dirty="0"/>
              <a:t>Written Statements</a:t>
            </a:r>
          </a:p>
          <a:p>
            <a:pPr lvl="1">
              <a:buClr>
                <a:srgbClr val="002060"/>
              </a:buClr>
              <a:buSzPct val="100000"/>
            </a:pPr>
            <a:r>
              <a:rPr lang="en-US" sz="3000" dirty="0"/>
              <a:t>Mary Wright</a:t>
            </a:r>
            <a:br>
              <a:rPr lang="en-US" sz="3000" dirty="0"/>
            </a:br>
            <a:r>
              <a:rPr lang="en-US" sz="3000" dirty="0"/>
              <a:t>IGCN Room N642</a:t>
            </a:r>
            <a:br>
              <a:rPr lang="en-US" sz="3000" dirty="0"/>
            </a:br>
            <a:r>
              <a:rPr lang="en-US" sz="3000" dirty="0"/>
              <a:t>100 North Senate Avenue</a:t>
            </a:r>
            <a:br>
              <a:rPr lang="en-US" sz="3000" dirty="0"/>
            </a:br>
            <a:r>
              <a:rPr lang="en-US" sz="3000" dirty="0"/>
              <a:t>Indianapolis, IN 46204</a:t>
            </a:r>
          </a:p>
          <a:p>
            <a:pPr>
              <a:buClr>
                <a:srgbClr val="002060"/>
              </a:buClr>
              <a:buSzPct val="100000"/>
            </a:pPr>
            <a:r>
              <a:rPr lang="en-US" sz="3900" b="1" dirty="0"/>
              <a:t>E-Mail </a:t>
            </a:r>
            <a:r>
              <a:rPr lang="en-US" sz="3600" b="1" dirty="0"/>
              <a:t>‒ </a:t>
            </a:r>
            <a:r>
              <a:rPr lang="en-US" sz="3000" b="1" dirty="0">
                <a:hlinkClick r:id="rId3"/>
              </a:rPr>
              <a:t>mwright@indot.in.gov</a:t>
            </a:r>
            <a:endParaRPr lang="en-US" sz="3000" b="1" dirty="0"/>
          </a:p>
          <a:p>
            <a:pPr>
              <a:lnSpc>
                <a:spcPct val="110000"/>
              </a:lnSpc>
              <a:buClr>
                <a:srgbClr val="002060"/>
              </a:buClr>
              <a:buSzPct val="100000"/>
            </a:pPr>
            <a:r>
              <a:rPr lang="en-US" sz="3900" b="1" dirty="0"/>
              <a:t>Respectfully request comments to be postmarked by Wednesday, July 24, 2019</a:t>
            </a:r>
          </a:p>
          <a:p>
            <a:pPr>
              <a:buClr>
                <a:srgbClr val="002060"/>
              </a:buClr>
              <a:buSzPct val="100000"/>
            </a:pPr>
            <a:endParaRPr lang="en-US" sz="1400" dirty="0"/>
          </a:p>
          <a:p>
            <a:pPr marL="0" indent="0" algn="ctr">
              <a:lnSpc>
                <a:spcPct val="110000"/>
              </a:lnSpc>
              <a:buClr>
                <a:srgbClr val="002060"/>
              </a:buClr>
              <a:buSzPct val="100000"/>
              <a:buNone/>
            </a:pPr>
            <a:r>
              <a:rPr lang="en-US" sz="2400" dirty="0"/>
              <a:t>	</a:t>
            </a:r>
            <a:r>
              <a:rPr lang="en-US" sz="3000" dirty="0"/>
              <a:t>All comments will be reviewed and evaluated and given full</a:t>
            </a:r>
            <a:br>
              <a:rPr lang="en-US" sz="3000" dirty="0"/>
            </a:br>
            <a:r>
              <a:rPr lang="en-US" sz="3000" dirty="0"/>
              <a:t>             consideration before final design decisions.</a:t>
            </a:r>
          </a:p>
        </p:txBody>
      </p:sp>
    </p:spTree>
    <p:extLst>
      <p:ext uri="{BB962C8B-B14F-4D97-AF65-F5344CB8AC3E}">
        <p14:creationId xmlns:p14="http://schemas.microsoft.com/office/powerpoint/2010/main" val="426909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152400" y="0"/>
            <a:ext cx="10058400"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Thank You</a:t>
            </a:r>
          </a:p>
        </p:txBody>
      </p:sp>
      <p:sp>
        <p:nvSpPr>
          <p:cNvPr id="7" name="Content Placeholder 6"/>
          <p:cNvSpPr>
            <a:spLocks noGrp="1"/>
          </p:cNvSpPr>
          <p:nvPr>
            <p:ph idx="1"/>
          </p:nvPr>
        </p:nvSpPr>
        <p:spPr>
          <a:xfrm>
            <a:off x="152400" y="914400"/>
            <a:ext cx="10896600" cy="5715000"/>
          </a:xfrm>
        </p:spPr>
        <p:txBody>
          <a:bodyPr>
            <a:normAutofit fontScale="70000" lnSpcReduction="20000"/>
          </a:bodyPr>
          <a:lstStyle/>
          <a:p>
            <a:pPr>
              <a:lnSpc>
                <a:spcPct val="110000"/>
              </a:lnSpc>
            </a:pPr>
            <a:r>
              <a:rPr lang="en-US" sz="5100" b="1" dirty="0"/>
              <a:t>Please visit with project officials following the </a:t>
            </a:r>
            <a:br>
              <a:rPr lang="en-US" sz="5100" b="1" dirty="0"/>
            </a:br>
            <a:r>
              <a:rPr lang="en-US" sz="5100" b="1" dirty="0"/>
              <a:t>public comment session</a:t>
            </a:r>
          </a:p>
          <a:p>
            <a:pPr marL="690563" indent="-230188">
              <a:buClr>
                <a:srgbClr val="002060"/>
              </a:buClr>
            </a:pPr>
            <a:r>
              <a:rPr lang="en-US" sz="4600" dirty="0"/>
              <a:t>View displays and preliminary plans</a:t>
            </a:r>
          </a:p>
          <a:p>
            <a:pPr marL="690563" indent="-230188">
              <a:buClr>
                <a:srgbClr val="002060"/>
              </a:buClr>
            </a:pPr>
            <a:r>
              <a:rPr lang="en-US" sz="4600" dirty="0"/>
              <a:t>Informal questions and answers</a:t>
            </a:r>
          </a:p>
          <a:p>
            <a:pPr marL="690563" indent="-230188">
              <a:lnSpc>
                <a:spcPct val="110000"/>
              </a:lnSpc>
              <a:buClr>
                <a:srgbClr val="002060"/>
              </a:buClr>
            </a:pPr>
            <a:r>
              <a:rPr lang="en-US" sz="4600" dirty="0"/>
              <a:t>Informal comments are always welcome, however, please note general conversations are not part of the official record. </a:t>
            </a:r>
          </a:p>
          <a:p>
            <a:pPr marL="227012" indent="0">
              <a:buClr>
                <a:srgbClr val="002060"/>
              </a:buClr>
              <a:buNone/>
            </a:pPr>
            <a:endParaRPr lang="en-US" sz="3200" dirty="0"/>
          </a:p>
          <a:p>
            <a:pPr indent="-1588">
              <a:buNone/>
            </a:pPr>
            <a:endParaRPr lang="en-US" sz="1400" dirty="0"/>
          </a:p>
          <a:p>
            <a:pPr>
              <a:spcBef>
                <a:spcPts val="0"/>
              </a:spcBef>
              <a:buNone/>
            </a:pPr>
            <a:r>
              <a:rPr lang="en-US" dirty="0"/>
              <a:t>	</a:t>
            </a:r>
            <a:r>
              <a:rPr lang="en-US" sz="3600" dirty="0"/>
              <a:t>Thank you for your attendance this evening.</a:t>
            </a:r>
          </a:p>
          <a:p>
            <a:pPr>
              <a:spcBef>
                <a:spcPts val="0"/>
              </a:spcBef>
              <a:buNone/>
            </a:pPr>
            <a:endParaRPr lang="en-US" sz="3600" b="1" dirty="0"/>
          </a:p>
          <a:p>
            <a:pPr>
              <a:spcBef>
                <a:spcPts val="0"/>
              </a:spcBef>
              <a:buNone/>
            </a:pPr>
            <a:r>
              <a:rPr lang="en-US" sz="3600" dirty="0"/>
              <a:t>          Formal public hearing is adjourned.</a:t>
            </a:r>
          </a:p>
          <a:p>
            <a:pPr>
              <a:spcBef>
                <a:spcPts val="0"/>
              </a:spcBef>
              <a:buNone/>
            </a:pPr>
            <a:endParaRPr lang="en-US" sz="3600" b="1" dirty="0"/>
          </a:p>
          <a:p>
            <a:pPr>
              <a:spcBef>
                <a:spcPts val="0"/>
              </a:spcBef>
              <a:buNone/>
            </a:pPr>
            <a:endParaRPr lang="en-US" sz="3600" dirty="0"/>
          </a:p>
          <a:p>
            <a:pPr>
              <a:spcBef>
                <a:spcPts val="0"/>
              </a:spcBef>
              <a:buNone/>
            </a:pPr>
            <a:r>
              <a:rPr lang="en-US" dirty="0"/>
              <a:t>	</a:t>
            </a:r>
          </a:p>
        </p:txBody>
      </p:sp>
      <p:pic>
        <p:nvPicPr>
          <p:cNvPr id="2" name="Picture 1"/>
          <p:cNvPicPr>
            <a:picLocks noChangeAspect="1"/>
          </p:cNvPicPr>
          <p:nvPr/>
        </p:nvPicPr>
        <p:blipFill>
          <a:blip r:embed="rId3"/>
          <a:stretch>
            <a:fillRect/>
          </a:stretch>
        </p:blipFill>
        <p:spPr>
          <a:xfrm>
            <a:off x="7391400" y="4038600"/>
            <a:ext cx="2209800" cy="2314575"/>
          </a:xfrm>
          <a:prstGeom prst="rect">
            <a:avLst/>
          </a:prstGeom>
        </p:spPr>
      </p:pic>
    </p:spTree>
    <p:extLst>
      <p:ext uri="{BB962C8B-B14F-4D97-AF65-F5344CB8AC3E}">
        <p14:creationId xmlns:p14="http://schemas.microsoft.com/office/powerpoint/2010/main" val="64471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152400" y="0"/>
            <a:ext cx="10515600"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Environmental Document</a:t>
            </a:r>
          </a:p>
        </p:txBody>
      </p:sp>
      <p:sp>
        <p:nvSpPr>
          <p:cNvPr id="3075" name="Content Placeholder 2"/>
          <p:cNvSpPr>
            <a:spLocks noGrp="1"/>
          </p:cNvSpPr>
          <p:nvPr>
            <p:ph idx="1"/>
          </p:nvPr>
        </p:nvSpPr>
        <p:spPr bwMode="auto">
          <a:xfrm>
            <a:off x="190500" y="884238"/>
            <a:ext cx="10477500" cy="5059363"/>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3600" b="1" dirty="0"/>
              <a:t>Released for Public Involvement on May 20, 2019</a:t>
            </a:r>
          </a:p>
          <a:p>
            <a:r>
              <a:rPr lang="en-US" sz="3600" b="1" dirty="0"/>
              <a:t>Published Legal Notice</a:t>
            </a:r>
          </a:p>
          <a:p>
            <a:pPr lvl="1"/>
            <a:r>
              <a:rPr lang="en-US" sz="3200" dirty="0"/>
              <a:t>Journal Courier         </a:t>
            </a:r>
          </a:p>
          <a:p>
            <a:pPr lvl="1"/>
            <a:r>
              <a:rPr lang="en-US" sz="3200" dirty="0"/>
              <a:t>June 24</a:t>
            </a:r>
            <a:r>
              <a:rPr lang="en-US" sz="3200" baseline="30000" dirty="0"/>
              <a:t>th</a:t>
            </a:r>
            <a:r>
              <a:rPr lang="en-US" sz="3200" dirty="0"/>
              <a:t> &amp; July 2</a:t>
            </a:r>
            <a:r>
              <a:rPr lang="en-US" sz="3200" baseline="30000" dirty="0"/>
              <a:t>nd</a:t>
            </a:r>
            <a:r>
              <a:rPr lang="en-US" sz="3200" dirty="0"/>
              <a:t>, 2019        </a:t>
            </a:r>
          </a:p>
          <a:p>
            <a:r>
              <a:rPr lang="en-US" sz="3600" b="1" dirty="0"/>
              <a:t>Announcing  the public hearing and the document is available for viewing</a:t>
            </a:r>
          </a:p>
          <a:p>
            <a:pPr lvl="1"/>
            <a:endParaRPr lang="en-US" dirty="0"/>
          </a:p>
          <a:p>
            <a:pPr>
              <a:buNone/>
            </a:pPr>
            <a:endParaRPr lang="en-US" b="1" dirty="0"/>
          </a:p>
        </p:txBody>
      </p:sp>
      <p:pic>
        <p:nvPicPr>
          <p:cNvPr id="3" name="Picture 2"/>
          <p:cNvPicPr>
            <a:picLocks noChangeAspect="1"/>
          </p:cNvPicPr>
          <p:nvPr/>
        </p:nvPicPr>
        <p:blipFill>
          <a:blip r:embed="rId3"/>
          <a:stretch>
            <a:fillRect/>
          </a:stretch>
        </p:blipFill>
        <p:spPr>
          <a:xfrm>
            <a:off x="5181600" y="3962400"/>
            <a:ext cx="4448175" cy="2392513"/>
          </a:xfrm>
          <a:prstGeom prst="rect">
            <a:avLst/>
          </a:prstGeom>
          <a:effectLst>
            <a:glow rad="393700">
              <a:schemeClr val="accent5">
                <a:lumMod val="75000"/>
                <a:alpha val="66000"/>
              </a:schemeClr>
            </a:glow>
            <a:softEdge rad="0"/>
          </a:effectLst>
        </p:spPr>
      </p:pic>
    </p:spTree>
    <p:extLst>
      <p:ext uri="{BB962C8B-B14F-4D97-AF65-F5344CB8AC3E}">
        <p14:creationId xmlns:p14="http://schemas.microsoft.com/office/powerpoint/2010/main" val="244782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152400" y="0"/>
            <a:ext cx="10058400"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How Can You Participate?</a:t>
            </a:r>
          </a:p>
        </p:txBody>
      </p:sp>
      <p:sp>
        <p:nvSpPr>
          <p:cNvPr id="3075" name="Content Placeholder 2"/>
          <p:cNvSpPr>
            <a:spLocks noGrp="1"/>
          </p:cNvSpPr>
          <p:nvPr>
            <p:ph idx="1"/>
          </p:nvPr>
        </p:nvSpPr>
        <p:spPr bwMode="auto">
          <a:xfrm>
            <a:off x="152400" y="873760"/>
            <a:ext cx="10515600" cy="5287963"/>
          </a:xfrm>
          <a:noFill/>
          <a:ln>
            <a:miter lim="800000"/>
            <a:headEnd/>
            <a:tailEnd/>
          </a:ln>
        </p:spPr>
        <p:txBody>
          <a:bodyPr vert="horz" wrap="square" lIns="91440" tIns="45720" rIns="91440" bIns="45720" numCol="1" rtlCol="0" anchor="t" anchorCtr="0" compatLnSpc="1">
            <a:prstTxWarp prst="textNoShape">
              <a:avLst/>
            </a:prstTxWarp>
            <a:normAutofit/>
          </a:bodyPr>
          <a:lstStyle/>
          <a:p>
            <a:pPr>
              <a:buClr>
                <a:srgbClr val="002060"/>
              </a:buClr>
            </a:pPr>
            <a:r>
              <a:rPr lang="en-US" sz="3600" b="1" dirty="0"/>
              <a:t>Verbally as a Public Statement</a:t>
            </a:r>
          </a:p>
          <a:p>
            <a:pPr lvl="1">
              <a:buClr>
                <a:srgbClr val="002060"/>
              </a:buClr>
            </a:pPr>
            <a:r>
              <a:rPr lang="en-US" sz="3200" dirty="0"/>
              <a:t>Statements are recorded</a:t>
            </a:r>
          </a:p>
          <a:p>
            <a:pPr>
              <a:buClr>
                <a:srgbClr val="002060"/>
              </a:buClr>
            </a:pPr>
            <a:r>
              <a:rPr lang="en-US" sz="3600" b="1" dirty="0"/>
              <a:t>Comment Form</a:t>
            </a:r>
          </a:p>
          <a:p>
            <a:pPr lvl="1">
              <a:buClr>
                <a:srgbClr val="002060"/>
              </a:buClr>
            </a:pPr>
            <a:r>
              <a:rPr lang="en-US" sz="3200" dirty="0"/>
              <a:t>Submit via mail, fax, or drop box</a:t>
            </a:r>
          </a:p>
          <a:p>
            <a:pPr>
              <a:buClr>
                <a:srgbClr val="002060"/>
              </a:buClr>
            </a:pPr>
            <a:r>
              <a:rPr lang="en-US" sz="3600" b="1" dirty="0"/>
              <a:t>Email ‒ </a:t>
            </a:r>
            <a:r>
              <a:rPr lang="en-US" b="1" dirty="0">
                <a:hlinkClick r:id="rId3"/>
              </a:rPr>
              <a:t>mwright@indot.in.gov</a:t>
            </a:r>
            <a:endParaRPr lang="en-US" b="1" dirty="0"/>
          </a:p>
          <a:p>
            <a:pPr>
              <a:buClr>
                <a:srgbClr val="002060"/>
              </a:buClr>
            </a:pPr>
            <a:r>
              <a:rPr lang="en-US" sz="3600" b="1" dirty="0"/>
              <a:t>Comment Period ends</a:t>
            </a:r>
          </a:p>
          <a:p>
            <a:pPr lvl="1">
              <a:buClr>
                <a:srgbClr val="002060"/>
              </a:buClr>
            </a:pPr>
            <a:r>
              <a:rPr lang="en-US" sz="3200" dirty="0"/>
              <a:t>Wednesday, July 24, 2019</a:t>
            </a:r>
          </a:p>
          <a:p>
            <a:pPr lvl="1">
              <a:buClr>
                <a:srgbClr val="002060"/>
              </a:buClr>
              <a:buNone/>
            </a:pPr>
            <a:endParaRPr lang="en-US" sz="1600" b="1" dirty="0"/>
          </a:p>
          <a:p>
            <a:pPr lvl="1">
              <a:buClr>
                <a:srgbClr val="002060"/>
              </a:buClr>
              <a:buNone/>
            </a:pPr>
            <a:endParaRPr lang="en-US" sz="1600" b="1" dirty="0"/>
          </a:p>
          <a:p>
            <a:pPr lvl="1" algn="ctr">
              <a:buClr>
                <a:srgbClr val="002060"/>
              </a:buClr>
              <a:buNone/>
            </a:pPr>
            <a:r>
              <a:rPr lang="en-US" sz="2800" b="1" dirty="0"/>
              <a:t>Please feel free to use any and all methods.</a:t>
            </a:r>
          </a:p>
          <a:p>
            <a:pPr>
              <a:buClr>
                <a:srgbClr val="002060"/>
              </a:buClr>
            </a:pPr>
            <a:endParaRPr lang="en-US" dirty="0"/>
          </a:p>
          <a:p>
            <a:pPr>
              <a:buClr>
                <a:srgbClr val="3333CC"/>
              </a:buClr>
            </a:pPr>
            <a:endParaRPr lang="en-US" dirty="0"/>
          </a:p>
          <a:p>
            <a:pPr>
              <a:buClr>
                <a:srgbClr val="3333CC"/>
              </a:buClr>
            </a:pPr>
            <a:endParaRPr lang="en-US" dirty="0"/>
          </a:p>
          <a:p>
            <a:pPr lvl="1">
              <a:buNone/>
            </a:pPr>
            <a:endParaRPr lang="en-US" b="1" dirty="0"/>
          </a:p>
        </p:txBody>
      </p:sp>
      <p:sp>
        <p:nvSpPr>
          <p:cNvPr id="2" name="AutoShape 2" descr="Image result for RABBI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64099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190500" y="0"/>
            <a:ext cx="10477500"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How Will Comments be Addressed?</a:t>
            </a:r>
          </a:p>
        </p:txBody>
      </p:sp>
      <p:sp>
        <p:nvSpPr>
          <p:cNvPr id="3075" name="Content Placeholder 2"/>
          <p:cNvSpPr>
            <a:spLocks noGrp="1"/>
          </p:cNvSpPr>
          <p:nvPr>
            <p:ph idx="1"/>
          </p:nvPr>
        </p:nvSpPr>
        <p:spPr bwMode="auto">
          <a:xfrm>
            <a:off x="190500" y="914400"/>
            <a:ext cx="10477500" cy="5287963"/>
          </a:xfrm>
          <a:noFill/>
          <a:ln>
            <a:miter lim="800000"/>
            <a:headEnd/>
            <a:tailEnd/>
          </a:ln>
        </p:spPr>
        <p:txBody>
          <a:bodyPr vert="horz" wrap="square" lIns="91440" tIns="45720" rIns="91440" bIns="45720" numCol="1" rtlCol="0" anchor="t" anchorCtr="0" compatLnSpc="1">
            <a:prstTxWarp prst="textNoShape">
              <a:avLst/>
            </a:prstTxWarp>
            <a:normAutofit/>
          </a:bodyPr>
          <a:lstStyle/>
          <a:p>
            <a:pPr>
              <a:buClr>
                <a:srgbClr val="002060"/>
              </a:buClr>
            </a:pPr>
            <a:r>
              <a:rPr lang="en-US" sz="3600" b="1" dirty="0"/>
              <a:t>All comments will be addressed in the </a:t>
            </a:r>
            <a:br>
              <a:rPr lang="en-US" sz="3600" b="1" dirty="0"/>
            </a:br>
            <a:r>
              <a:rPr lang="en-US" sz="3600" b="1" dirty="0"/>
              <a:t>Final Environmental Documents as a result of:</a:t>
            </a:r>
          </a:p>
          <a:p>
            <a:pPr lvl="1">
              <a:spcBef>
                <a:spcPts val="0"/>
              </a:spcBef>
              <a:buClr>
                <a:srgbClr val="002060"/>
              </a:buClr>
            </a:pPr>
            <a:r>
              <a:rPr lang="en-US" sz="3200" dirty="0"/>
              <a:t>The public </a:t>
            </a:r>
            <a:r>
              <a:rPr lang="en-US" sz="3200" u="sng" dirty="0"/>
              <a:t>statements recorded</a:t>
            </a:r>
            <a:r>
              <a:rPr lang="en-US" sz="3200" dirty="0"/>
              <a:t> at a public hearing. </a:t>
            </a:r>
          </a:p>
          <a:p>
            <a:pPr lvl="1">
              <a:buClr>
                <a:srgbClr val="002060"/>
              </a:buClr>
            </a:pPr>
            <a:r>
              <a:rPr lang="en-US" sz="3200" dirty="0"/>
              <a:t>All </a:t>
            </a:r>
            <a:r>
              <a:rPr lang="en-US" sz="3200" u="sng" dirty="0"/>
              <a:t>written</a:t>
            </a:r>
            <a:r>
              <a:rPr lang="en-US" sz="3200" dirty="0"/>
              <a:t> comments, concerns, and suggestions such as letters, faxes, and emails received during the comment period.</a:t>
            </a:r>
          </a:p>
          <a:p>
            <a:pPr lvl="1">
              <a:buClr>
                <a:srgbClr val="002060"/>
              </a:buClr>
            </a:pPr>
            <a:endParaRPr lang="en-US" dirty="0"/>
          </a:p>
          <a:p>
            <a:pPr marL="457200" lvl="1" indent="0">
              <a:buClr>
                <a:srgbClr val="002060"/>
              </a:buClr>
              <a:buNone/>
            </a:pPr>
            <a:endParaRPr lang="en-US" dirty="0"/>
          </a:p>
          <a:p>
            <a:pPr lvl="1">
              <a:buClr>
                <a:srgbClr val="002060"/>
              </a:buClr>
              <a:buNone/>
            </a:pPr>
            <a:endParaRPr lang="en-US" sz="1050" b="1" dirty="0"/>
          </a:p>
          <a:p>
            <a:pPr marL="6350" lvl="1" indent="-6350" algn="ctr">
              <a:buClr>
                <a:srgbClr val="002060"/>
              </a:buClr>
              <a:buNone/>
            </a:pPr>
            <a:r>
              <a:rPr lang="en-US" b="1" dirty="0"/>
              <a:t> </a:t>
            </a:r>
            <a:r>
              <a:rPr lang="en-US" sz="2800" b="1" dirty="0"/>
              <a:t>Informal comments are always welcome, however, please note </a:t>
            </a:r>
            <a:br>
              <a:rPr lang="en-US" sz="2800" b="1" dirty="0"/>
            </a:br>
            <a:r>
              <a:rPr lang="en-US" sz="2800" b="1" dirty="0"/>
              <a:t> general conversations are not part of the official record.</a:t>
            </a:r>
          </a:p>
          <a:p>
            <a:pPr lvl="2" algn="ctr">
              <a:buClr>
                <a:srgbClr val="002060"/>
              </a:buClr>
              <a:buSzPct val="60000"/>
              <a:buNone/>
            </a:pPr>
            <a:endParaRPr lang="en-US" dirty="0"/>
          </a:p>
        </p:txBody>
      </p:sp>
    </p:spTree>
    <p:extLst>
      <p:ext uri="{BB962C8B-B14F-4D97-AF65-F5344CB8AC3E}">
        <p14:creationId xmlns:p14="http://schemas.microsoft.com/office/powerpoint/2010/main" val="320803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mwright\Local Settings\Temporary Internet Files\Content.IE5\AJQB8VIL\MC900240453[1].wmf"/>
          <p:cNvPicPr>
            <a:picLocks noChangeAspect="1" noChangeArrowheads="1"/>
          </p:cNvPicPr>
          <p:nvPr/>
        </p:nvPicPr>
        <p:blipFill>
          <a:blip r:embed="rId3" cstate="print"/>
          <a:srcRect/>
          <a:stretch>
            <a:fillRect/>
          </a:stretch>
        </p:blipFill>
        <p:spPr bwMode="auto">
          <a:xfrm>
            <a:off x="3886200" y="4572000"/>
            <a:ext cx="1981200" cy="1591804"/>
          </a:xfrm>
          <a:prstGeom prst="rect">
            <a:avLst/>
          </a:prstGeom>
          <a:noFill/>
        </p:spPr>
      </p:pic>
      <p:sp>
        <p:nvSpPr>
          <p:cNvPr id="4098" name="Title 1"/>
          <p:cNvSpPr>
            <a:spLocks noGrp="1"/>
          </p:cNvSpPr>
          <p:nvPr>
            <p:ph type="title"/>
          </p:nvPr>
        </p:nvSpPr>
        <p:spPr bwMode="auto">
          <a:xfrm>
            <a:off x="152400" y="0"/>
            <a:ext cx="10058400" cy="838200"/>
          </a:xfrm>
          <a:noFill/>
          <a:ln>
            <a:miter lim="800000"/>
            <a:headEnd/>
            <a:tailEnd/>
          </a:ln>
        </p:spPr>
        <p:txBody>
          <a:bodyPr vert="horz" wrap="square" lIns="91440" tIns="45720" rIns="91440" bIns="45720" numCol="1" anchor="ctr" anchorCtr="0" compatLnSpc="1">
            <a:prstTxWarp prst="textNoShape">
              <a:avLst/>
            </a:prstTxWarp>
          </a:bodyPr>
          <a:lstStyle/>
          <a:p>
            <a:r>
              <a:rPr lang="en-US" b="1" dirty="0"/>
              <a:t>Environmental Studies</a:t>
            </a:r>
          </a:p>
        </p:txBody>
      </p:sp>
      <p:sp>
        <p:nvSpPr>
          <p:cNvPr id="4099" name="Content Placeholder 2"/>
          <p:cNvSpPr>
            <a:spLocks noGrp="1"/>
          </p:cNvSpPr>
          <p:nvPr>
            <p:ph idx="1"/>
          </p:nvPr>
        </p:nvSpPr>
        <p:spPr bwMode="auto">
          <a:xfrm>
            <a:off x="428121" y="1579489"/>
            <a:ext cx="4677279" cy="3678311"/>
          </a:xfrm>
          <a:noFill/>
          <a:ln>
            <a:miter lim="800000"/>
            <a:headEnd/>
            <a:tailEnd/>
          </a:ln>
        </p:spPr>
        <p:txBody>
          <a:bodyPr vert="horz" wrap="square" lIns="91440" tIns="45720" rIns="91440" bIns="45720" numCol="1" rtlCol="0" anchor="t" anchorCtr="0" compatLnSpc="1">
            <a:prstTxWarp prst="textNoShape">
              <a:avLst/>
            </a:prstTxWarp>
            <a:normAutofit/>
          </a:bodyPr>
          <a:lstStyle/>
          <a:p>
            <a:pPr>
              <a:buClr>
                <a:srgbClr val="002060"/>
              </a:buClr>
            </a:pPr>
            <a:r>
              <a:rPr lang="en-US" sz="3200" b="1" dirty="0">
                <a:solidFill>
                  <a:srgbClr val="C00000"/>
                </a:solidFill>
              </a:rPr>
              <a:t>Right-of-Way </a:t>
            </a:r>
          </a:p>
          <a:p>
            <a:pPr>
              <a:buClr>
                <a:srgbClr val="002060"/>
              </a:buClr>
            </a:pPr>
            <a:r>
              <a:rPr lang="en-US" sz="3200" b="1" dirty="0"/>
              <a:t>Hazardous Materials</a:t>
            </a:r>
          </a:p>
          <a:p>
            <a:pPr>
              <a:buClr>
                <a:srgbClr val="002060"/>
              </a:buClr>
            </a:pPr>
            <a:r>
              <a:rPr lang="en-US" sz="3200" b="1" dirty="0"/>
              <a:t>Threatened &amp; Endangered Species</a:t>
            </a:r>
          </a:p>
          <a:p>
            <a:pPr>
              <a:buClr>
                <a:srgbClr val="002060"/>
              </a:buClr>
            </a:pPr>
            <a:r>
              <a:rPr lang="en-US" sz="3200" b="1" dirty="0"/>
              <a:t>Historic &amp; Archaeological</a:t>
            </a:r>
          </a:p>
          <a:p>
            <a:pPr>
              <a:buClr>
                <a:srgbClr val="002060"/>
              </a:buClr>
            </a:pPr>
            <a:r>
              <a:rPr lang="en-US" sz="3200" b="1" dirty="0"/>
              <a:t>Community Impacts</a:t>
            </a:r>
          </a:p>
        </p:txBody>
      </p:sp>
      <p:sp>
        <p:nvSpPr>
          <p:cNvPr id="5" name="Content Placeholder 2"/>
          <p:cNvSpPr txBox="1">
            <a:spLocks/>
          </p:cNvSpPr>
          <p:nvPr/>
        </p:nvSpPr>
        <p:spPr bwMode="auto">
          <a:xfrm>
            <a:off x="6019800" y="1503289"/>
            <a:ext cx="4532225" cy="4572000"/>
          </a:xfrm>
          <a:prstGeom prst="rect">
            <a:avLst/>
          </a:prstGeom>
          <a:noFill/>
          <a:ln>
            <a:miter lim="800000"/>
            <a:headEnd/>
            <a:tailEnd/>
          </a:ln>
        </p:spPr>
        <p:txBody>
          <a:bodyPr/>
          <a:lstStyle/>
          <a:p>
            <a:pPr marL="342900" indent="-342900" eaLnBrk="0" hangingPunct="0">
              <a:spcBef>
                <a:spcPct val="20000"/>
              </a:spcBef>
              <a:buClr>
                <a:srgbClr val="002060"/>
              </a:buClr>
              <a:buSzPct val="100000"/>
              <a:buFont typeface="Arial" panose="020B0604020202020204" pitchFamily="34" charset="0"/>
              <a:buChar char="•"/>
              <a:defRPr/>
            </a:pPr>
            <a:r>
              <a:rPr lang="en-US" sz="3200" b="1" kern="0" dirty="0">
                <a:solidFill>
                  <a:srgbClr val="002060"/>
                </a:solidFill>
                <a:latin typeface="+mj-lt"/>
              </a:rPr>
              <a:t>Floodplains</a:t>
            </a:r>
          </a:p>
          <a:p>
            <a:pPr marL="342900" indent="-342900" eaLnBrk="0" hangingPunct="0">
              <a:spcBef>
                <a:spcPct val="20000"/>
              </a:spcBef>
              <a:buClr>
                <a:srgbClr val="002060"/>
              </a:buClr>
              <a:buSzPct val="100000"/>
              <a:buFont typeface="Arial" panose="020B0604020202020204" pitchFamily="34" charset="0"/>
              <a:buChar char="•"/>
              <a:defRPr/>
            </a:pPr>
            <a:r>
              <a:rPr lang="en-US" sz="3200" b="1" kern="0" dirty="0">
                <a:solidFill>
                  <a:srgbClr val="002060"/>
                </a:solidFill>
                <a:latin typeface="+mj-lt"/>
              </a:rPr>
              <a:t>Land Use</a:t>
            </a:r>
          </a:p>
          <a:p>
            <a:pPr marL="342900" indent="-342900" eaLnBrk="0" hangingPunct="0">
              <a:spcBef>
                <a:spcPct val="20000"/>
              </a:spcBef>
              <a:buClr>
                <a:srgbClr val="002060"/>
              </a:buClr>
              <a:buSzPct val="100000"/>
              <a:buFont typeface="Arial" panose="020B0604020202020204" pitchFamily="34" charset="0"/>
              <a:buChar char="•"/>
              <a:defRPr/>
            </a:pPr>
            <a:r>
              <a:rPr lang="en-US" sz="3200" b="1" kern="0" dirty="0">
                <a:solidFill>
                  <a:srgbClr val="C00000"/>
                </a:solidFill>
                <a:latin typeface="+mj-lt"/>
              </a:rPr>
              <a:t>Wetlands </a:t>
            </a:r>
            <a:r>
              <a:rPr lang="en-US" sz="3200" b="1" kern="0" dirty="0">
                <a:solidFill>
                  <a:srgbClr val="002060"/>
                </a:solidFill>
                <a:latin typeface="+mj-lt"/>
              </a:rPr>
              <a:t>&amp; Waterways</a:t>
            </a:r>
          </a:p>
          <a:p>
            <a:pPr marL="342900" indent="-342900" eaLnBrk="0" hangingPunct="0">
              <a:spcBef>
                <a:spcPct val="20000"/>
              </a:spcBef>
              <a:buClr>
                <a:srgbClr val="002060"/>
              </a:buClr>
              <a:buSzPct val="100000"/>
              <a:buFont typeface="Arial" panose="020B0604020202020204" pitchFamily="34" charset="0"/>
              <a:buChar char="•"/>
              <a:defRPr/>
            </a:pPr>
            <a:r>
              <a:rPr lang="en-US" sz="3200" b="1" kern="0" dirty="0">
                <a:solidFill>
                  <a:srgbClr val="002060"/>
                </a:solidFill>
                <a:latin typeface="+mj-lt"/>
              </a:rPr>
              <a:t>Noise</a:t>
            </a:r>
          </a:p>
          <a:p>
            <a:pPr marL="342900" indent="-342900" eaLnBrk="0" hangingPunct="0">
              <a:spcBef>
                <a:spcPct val="20000"/>
              </a:spcBef>
              <a:buClr>
                <a:srgbClr val="002060"/>
              </a:buClr>
              <a:buSzPct val="100000"/>
              <a:buFont typeface="Arial" panose="020B0604020202020204" pitchFamily="34" charset="0"/>
              <a:buChar char="•"/>
              <a:defRPr/>
            </a:pPr>
            <a:r>
              <a:rPr lang="en-US" sz="3200" b="1" kern="0" dirty="0">
                <a:solidFill>
                  <a:srgbClr val="002060"/>
                </a:solidFill>
                <a:latin typeface="+mj-lt"/>
              </a:rPr>
              <a:t>Air Quality</a:t>
            </a:r>
          </a:p>
          <a:p>
            <a:pPr marL="342900" indent="-342900" eaLnBrk="0" hangingPunct="0">
              <a:spcBef>
                <a:spcPct val="20000"/>
              </a:spcBef>
              <a:buClr>
                <a:srgbClr val="002060"/>
              </a:buClr>
              <a:buSzPct val="100000"/>
              <a:buFont typeface="Arial" panose="020B0604020202020204" pitchFamily="34" charset="0"/>
              <a:buChar char="•"/>
              <a:defRPr/>
            </a:pPr>
            <a:r>
              <a:rPr lang="en-US" sz="3200" b="1" kern="0" dirty="0">
                <a:solidFill>
                  <a:srgbClr val="C00000"/>
                </a:solidFill>
                <a:latin typeface="+mj-lt"/>
              </a:rPr>
              <a:t>Public Involvement</a:t>
            </a:r>
          </a:p>
          <a:p>
            <a:pPr marL="800100" lvl="1" indent="-342900" eaLnBrk="0" hangingPunct="0">
              <a:spcBef>
                <a:spcPct val="20000"/>
              </a:spcBef>
              <a:buClr>
                <a:srgbClr val="002060"/>
              </a:buClr>
              <a:buSzPct val="100000"/>
              <a:buFont typeface="Arial" panose="020B0604020202020204" pitchFamily="34" charset="0"/>
              <a:buChar char="•"/>
              <a:defRPr/>
            </a:pPr>
            <a:r>
              <a:rPr lang="en-US" sz="2800" b="1" kern="0" dirty="0">
                <a:solidFill>
                  <a:srgbClr val="C00000"/>
                </a:solidFill>
                <a:latin typeface="+mj-lt"/>
              </a:rPr>
              <a:t>Public Hearing</a:t>
            </a:r>
            <a:br>
              <a:rPr lang="en-US" sz="2800" b="1" kern="0" dirty="0">
                <a:solidFill>
                  <a:srgbClr val="C00000"/>
                </a:solidFill>
                <a:latin typeface="+mj-lt"/>
              </a:rPr>
            </a:br>
            <a:r>
              <a:rPr lang="en-US" sz="3200" b="1" kern="0" dirty="0">
                <a:solidFill>
                  <a:srgbClr val="C00000"/>
                </a:solidFill>
                <a:latin typeface="+mj-lt"/>
              </a:rPr>
              <a:t/>
            </a:r>
            <a:br>
              <a:rPr lang="en-US" sz="3200" b="1" kern="0" dirty="0">
                <a:solidFill>
                  <a:srgbClr val="C00000"/>
                </a:solidFill>
                <a:latin typeface="+mj-lt"/>
              </a:rPr>
            </a:br>
            <a:endParaRPr lang="en-US" sz="2400" b="1" kern="0" dirty="0">
              <a:solidFill>
                <a:srgbClr val="C00000"/>
              </a:solidFill>
              <a:latin typeface="+mj-lt"/>
            </a:endParaRPr>
          </a:p>
        </p:txBody>
      </p:sp>
      <p:sp>
        <p:nvSpPr>
          <p:cNvPr id="6" name="TextBox 5"/>
          <p:cNvSpPr txBox="1"/>
          <p:nvPr/>
        </p:nvSpPr>
        <p:spPr>
          <a:xfrm>
            <a:off x="152400" y="896035"/>
            <a:ext cx="9918251" cy="646331"/>
          </a:xfrm>
          <a:prstGeom prst="rect">
            <a:avLst/>
          </a:prstGeom>
          <a:noFill/>
        </p:spPr>
        <p:txBody>
          <a:bodyPr wrap="square" rtlCol="0">
            <a:spAutoFit/>
          </a:bodyPr>
          <a:lstStyle/>
          <a:p>
            <a:r>
              <a:rPr lang="en-US" sz="3600" b="1" dirty="0">
                <a:solidFill>
                  <a:srgbClr val="002060"/>
                </a:solidFill>
                <a:latin typeface="Calibri Light" panose="020F0302020204030204" pitchFamily="34" charset="0"/>
              </a:rPr>
              <a:t>Areas of environmental impacts</a:t>
            </a:r>
          </a:p>
        </p:txBody>
      </p:sp>
      <p:pic>
        <p:nvPicPr>
          <p:cNvPr id="2053" name="Picture 5" descr="C:\Documents and Settings\mwright\Local Settings\Temporary Internet Files\Content.IE5\KD0VCL4Z\MC900090496[1].wmf"/>
          <p:cNvPicPr>
            <a:picLocks noChangeAspect="1" noChangeArrowheads="1"/>
          </p:cNvPicPr>
          <p:nvPr/>
        </p:nvPicPr>
        <p:blipFill>
          <a:blip r:embed="rId4" cstate="print"/>
          <a:srcRect/>
          <a:stretch>
            <a:fillRect/>
          </a:stretch>
        </p:blipFill>
        <p:spPr bwMode="auto">
          <a:xfrm>
            <a:off x="8915400" y="990600"/>
            <a:ext cx="1905000" cy="1662080"/>
          </a:xfrm>
          <a:prstGeom prst="rect">
            <a:avLst/>
          </a:prstGeom>
          <a:noFill/>
        </p:spPr>
      </p:pic>
    </p:spTree>
    <p:extLst>
      <p:ext uri="{BB962C8B-B14F-4D97-AF65-F5344CB8AC3E}">
        <p14:creationId xmlns:p14="http://schemas.microsoft.com/office/powerpoint/2010/main" val="3064530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Right-of-Way</a:t>
            </a:r>
          </a:p>
        </p:txBody>
      </p:sp>
      <p:sp>
        <p:nvSpPr>
          <p:cNvPr id="8" name="Content Placeholder 7"/>
          <p:cNvSpPr>
            <a:spLocks noGrp="1"/>
          </p:cNvSpPr>
          <p:nvPr>
            <p:ph idx="1"/>
          </p:nvPr>
        </p:nvSpPr>
        <p:spPr>
          <a:xfrm>
            <a:off x="152400" y="914400"/>
            <a:ext cx="11430000" cy="5257800"/>
          </a:xfrm>
        </p:spPr>
        <p:txBody>
          <a:bodyPr>
            <a:normAutofit/>
          </a:bodyPr>
          <a:lstStyle/>
          <a:p>
            <a:r>
              <a:rPr lang="en-US" sz="3600" b="1" dirty="0"/>
              <a:t>Proposed 50.0 acres of permanent new right-of-way (ROW)</a:t>
            </a:r>
          </a:p>
          <a:p>
            <a:pPr lvl="1"/>
            <a:r>
              <a:rPr lang="en-US" sz="3200" dirty="0"/>
              <a:t>Generally 40 feet each side of the centerline of the roadway</a:t>
            </a:r>
          </a:p>
          <a:p>
            <a:pPr lvl="2"/>
            <a:r>
              <a:rPr lang="en-US" sz="2800" dirty="0"/>
              <a:t>Residential        5.45 Acres</a:t>
            </a:r>
          </a:p>
          <a:p>
            <a:pPr lvl="2"/>
            <a:r>
              <a:rPr lang="en-US" sz="2800" dirty="0"/>
              <a:t>Commercial      1.15 Acres</a:t>
            </a:r>
          </a:p>
          <a:p>
            <a:pPr lvl="2"/>
            <a:r>
              <a:rPr lang="en-US" sz="2800" dirty="0"/>
              <a:t>Agricultural     41.09 Acres</a:t>
            </a:r>
          </a:p>
          <a:p>
            <a:pPr lvl="2"/>
            <a:r>
              <a:rPr lang="en-US" sz="2800" dirty="0"/>
              <a:t>Forest                 1.75 Acres</a:t>
            </a:r>
          </a:p>
          <a:p>
            <a:pPr lvl="2"/>
            <a:r>
              <a:rPr lang="en-US" sz="2800" dirty="0"/>
              <a:t>Wetlands              .56 Acre</a:t>
            </a:r>
          </a:p>
          <a:p>
            <a:pPr marL="457200" lvl="1" indent="0">
              <a:buNone/>
            </a:pPr>
            <a:endParaRPr lang="en-US" sz="3200" b="1" dirty="0"/>
          </a:p>
        </p:txBody>
      </p:sp>
    </p:spTree>
    <p:extLst>
      <p:ext uri="{BB962C8B-B14F-4D97-AF65-F5344CB8AC3E}">
        <p14:creationId xmlns:p14="http://schemas.microsoft.com/office/powerpoint/2010/main" val="60413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b="1" dirty="0"/>
              <a:t>Right-of-Way</a:t>
            </a:r>
          </a:p>
        </p:txBody>
      </p:sp>
      <p:sp>
        <p:nvSpPr>
          <p:cNvPr id="8" name="Content Placeholder 7"/>
          <p:cNvSpPr>
            <a:spLocks noGrp="1"/>
          </p:cNvSpPr>
          <p:nvPr>
            <p:ph idx="1"/>
          </p:nvPr>
        </p:nvSpPr>
        <p:spPr>
          <a:xfrm>
            <a:off x="152400" y="914400"/>
            <a:ext cx="11430000" cy="5257800"/>
          </a:xfrm>
        </p:spPr>
        <p:txBody>
          <a:bodyPr>
            <a:normAutofit/>
          </a:bodyPr>
          <a:lstStyle/>
          <a:p>
            <a:r>
              <a:rPr lang="en-US" sz="3600" b="1" dirty="0"/>
              <a:t>Temporary right-of-way  (1.0 acre) for drive </a:t>
            </a:r>
            <a:br>
              <a:rPr lang="en-US" sz="3600" b="1" dirty="0"/>
            </a:br>
            <a:r>
              <a:rPr lang="en-US" sz="3600" b="1" dirty="0"/>
              <a:t>construction and grading.</a:t>
            </a:r>
          </a:p>
          <a:p>
            <a:pPr lvl="1"/>
            <a:r>
              <a:rPr lang="en-US" sz="3200" dirty="0"/>
              <a:t>Driveways are replaced in-kind.</a:t>
            </a:r>
          </a:p>
          <a:p>
            <a:pPr lvl="1"/>
            <a:r>
              <a:rPr lang="en-US" sz="3200" dirty="0"/>
              <a:t>Contractor to coordinate with homeowner.  </a:t>
            </a:r>
          </a:p>
          <a:p>
            <a:pPr lvl="2"/>
            <a:r>
              <a:rPr lang="en-US" sz="2800" dirty="0"/>
              <a:t>Access during construction.</a:t>
            </a:r>
          </a:p>
          <a:p>
            <a:pPr lvl="1"/>
            <a:r>
              <a:rPr lang="en-US" sz="3200" dirty="0"/>
              <a:t>Temporary right-of-way for seeding/sodding.</a:t>
            </a:r>
          </a:p>
          <a:p>
            <a:pPr marL="457200" lvl="1" indent="0">
              <a:buNone/>
            </a:pPr>
            <a:endParaRPr lang="en-US" sz="3200" b="1" dirty="0"/>
          </a:p>
        </p:txBody>
      </p:sp>
    </p:spTree>
    <p:extLst>
      <p:ext uri="{BB962C8B-B14F-4D97-AF65-F5344CB8AC3E}">
        <p14:creationId xmlns:p14="http://schemas.microsoft.com/office/powerpoint/2010/main" val="2591660984"/>
      </p:ext>
    </p:extLst>
  </p:cSld>
  <p:clrMapOvr>
    <a:masterClrMapping/>
  </p:clrMapOvr>
</p:sld>
</file>

<file path=ppt/theme/theme1.xml><?xml version="1.0" encoding="utf-8"?>
<a:theme xmlns:a="http://schemas.openxmlformats.org/drawingml/2006/main" name="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 65 at SR 267 powerpoint" id="{CBC027DE-075D-4AE9-940E-7E84A52E3914}" vid="{0733C0E6-C82B-4FDA-9B16-6E1ACB7D15B3}"/>
    </a:ext>
  </a:ext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 65 at SR 267 powerpoint" id="{CBC027DE-075D-4AE9-940E-7E84A52E3914}" vid="{5741A964-5620-47FB-9C77-F63BBA8AF1A4}"/>
    </a:ext>
  </a:extLst>
</a:theme>
</file>

<file path=ppt/theme/theme3.xml><?xml version="1.0" encoding="utf-8"?>
<a:theme xmlns:a="http://schemas.openxmlformats.org/drawingml/2006/main" name="2_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 65 at SR 267 powerpoint" id="{CBC027DE-075D-4AE9-940E-7E84A52E3914}" vid="{7AF8154E-9761-46D5-A195-CF5BD58937D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 65 at SR 267 powerpoint</Template>
  <TotalTime>0</TotalTime>
  <Words>1399</Words>
  <Application>Microsoft Office PowerPoint</Application>
  <PresentationFormat>Widescreen</PresentationFormat>
  <Paragraphs>260</Paragraphs>
  <Slides>32</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Arial</vt:lpstr>
      <vt:lpstr>Calibri</vt:lpstr>
      <vt:lpstr>Calibri Light</vt:lpstr>
      <vt:lpstr>Tahoma</vt:lpstr>
      <vt:lpstr>Wingdings</vt:lpstr>
      <vt:lpstr>INDOT Theme</vt:lpstr>
      <vt:lpstr>1_Title Slide</vt:lpstr>
      <vt:lpstr>2_Blank Slide</vt:lpstr>
      <vt:lpstr>State Road 28 Road Rehabilitation  DES# 1592968</vt:lpstr>
      <vt:lpstr>Agenda</vt:lpstr>
      <vt:lpstr>Why a Public Hearing?</vt:lpstr>
      <vt:lpstr>Environmental Document</vt:lpstr>
      <vt:lpstr>How Can You Participate?</vt:lpstr>
      <vt:lpstr>How Will Comments be Addressed?</vt:lpstr>
      <vt:lpstr>Environmental Studies</vt:lpstr>
      <vt:lpstr>Right-of-Way</vt:lpstr>
      <vt:lpstr>Right-of-Way</vt:lpstr>
      <vt:lpstr>Real Estate Acquisition Process</vt:lpstr>
      <vt:lpstr>Real Estate Acquisition Process</vt:lpstr>
      <vt:lpstr>Wetlands</vt:lpstr>
      <vt:lpstr>SR 28 Project Location </vt:lpstr>
      <vt:lpstr>Within the Project Limits</vt:lpstr>
      <vt:lpstr>Purpose &amp; Need</vt:lpstr>
      <vt:lpstr>Existing Conditions</vt:lpstr>
      <vt:lpstr>Project Description</vt:lpstr>
      <vt:lpstr>Full Depth Reclamation Process</vt:lpstr>
      <vt:lpstr>Within the Project Limits</vt:lpstr>
      <vt:lpstr>Project Description</vt:lpstr>
      <vt:lpstr>Project Description</vt:lpstr>
      <vt:lpstr>Project Description</vt:lpstr>
      <vt:lpstr>Curb and Gutter adjacent to shoulder</vt:lpstr>
      <vt:lpstr>Design Features</vt:lpstr>
      <vt:lpstr>Utilities</vt:lpstr>
      <vt:lpstr>Maintenance of Traffic (MOT)</vt:lpstr>
      <vt:lpstr>Official State Maintained Detour Route</vt:lpstr>
      <vt:lpstr>MOT – 3 Phases</vt:lpstr>
      <vt:lpstr>Project Timeline</vt:lpstr>
      <vt:lpstr>Comment Session</vt:lpstr>
      <vt:lpstr>Public Comments</vt:lpstr>
      <vt:lpstr>Thank You</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2018-05-21T11:05:17Z</dcterms:created>
  <dcterms:modified xsi:type="dcterms:W3CDTF">2019-07-01T18:47:14Z</dcterms:modified>
</cp:coreProperties>
</file>