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1"/>
    <p:sldMasterId id="2147483685" r:id="rId2"/>
    <p:sldMasterId id="2147483687" r:id="rId3"/>
  </p:sldMasterIdLst>
  <p:notesMasterIdLst>
    <p:notesMasterId r:id="rId39"/>
  </p:notesMasterIdLst>
  <p:handoutMasterIdLst>
    <p:handoutMasterId r:id="rId40"/>
  </p:handoutMasterIdLst>
  <p:sldIdLst>
    <p:sldId id="257" r:id="rId4"/>
    <p:sldId id="258" r:id="rId5"/>
    <p:sldId id="259" r:id="rId6"/>
    <p:sldId id="260" r:id="rId7"/>
    <p:sldId id="261" r:id="rId8"/>
    <p:sldId id="271" r:id="rId9"/>
    <p:sldId id="272" r:id="rId10"/>
    <p:sldId id="273" r:id="rId11"/>
    <p:sldId id="274" r:id="rId12"/>
    <p:sldId id="283" r:id="rId13"/>
    <p:sldId id="275" r:id="rId14"/>
    <p:sldId id="285" r:id="rId15"/>
    <p:sldId id="289" r:id="rId16"/>
    <p:sldId id="262" r:id="rId17"/>
    <p:sldId id="263" r:id="rId18"/>
    <p:sldId id="264" r:id="rId19"/>
    <p:sldId id="281" r:id="rId20"/>
    <p:sldId id="282" r:id="rId21"/>
    <p:sldId id="265" r:id="rId22"/>
    <p:sldId id="266" r:id="rId23"/>
    <p:sldId id="286" r:id="rId24"/>
    <p:sldId id="287" r:id="rId25"/>
    <p:sldId id="267" r:id="rId26"/>
    <p:sldId id="276" r:id="rId27"/>
    <p:sldId id="277" r:id="rId28"/>
    <p:sldId id="278" r:id="rId29"/>
    <p:sldId id="279" r:id="rId30"/>
    <p:sldId id="268" r:id="rId31"/>
    <p:sldId id="269" r:id="rId32"/>
    <p:sldId id="270" r:id="rId33"/>
    <p:sldId id="288" r:id="rId34"/>
    <p:sldId id="291" r:id="rId35"/>
    <p:sldId id="290" r:id="rId36"/>
    <p:sldId id="284" r:id="rId37"/>
    <p:sldId id="280" r:id="rId38"/>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33399"/>
    <a:srgbClr val="FFFFFF"/>
    <a:srgbClr val="FDEE20"/>
    <a:srgbClr val="99CCFF"/>
    <a:srgbClr val="A3A3E0"/>
    <a:srgbClr val="6B6BD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4672" autoAdjust="0"/>
  </p:normalViewPr>
  <p:slideViewPr>
    <p:cSldViewPr>
      <p:cViewPr varScale="1">
        <p:scale>
          <a:sx n="75" d="100"/>
          <a:sy n="75" d="100"/>
        </p:scale>
        <p:origin x="1776" y="210"/>
      </p:cViewPr>
      <p:guideLst>
        <p:guide orient="horz" pos="2160"/>
        <p:guide pos="3840"/>
      </p:guideLst>
    </p:cSldViewPr>
  </p:slideViewPr>
  <p:outlineViewPr>
    <p:cViewPr>
      <p:scale>
        <a:sx n="33" d="100"/>
        <a:sy n="33" d="100"/>
      </p:scale>
      <p:origin x="0" y="17178"/>
    </p:cViewPr>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dirty="0"/>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59AB9836-D45A-4515-95B8-3476BB0F565B}" type="datetimeFigureOut">
              <a:rPr lang="en-US"/>
              <a:pPr>
                <a:defRPr/>
              </a:pPr>
              <a:t>1/27/2020</a:t>
            </a:fld>
            <a:endParaRPr lang="en-US" dirty="0"/>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dirty="0"/>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014B20B4-C581-4ED5-A940-517DDF097F70}" type="slidenum">
              <a:rPr lang="en-US"/>
              <a:pPr>
                <a:defRPr/>
              </a:pPr>
              <a:t>‹#›</a:t>
            </a:fld>
            <a:endParaRPr lang="en-US" dirty="0"/>
          </a:p>
        </p:txBody>
      </p:sp>
    </p:spTree>
    <p:extLst>
      <p:ext uri="{BB962C8B-B14F-4D97-AF65-F5344CB8AC3E}">
        <p14:creationId xmlns:p14="http://schemas.microsoft.com/office/powerpoint/2010/main" val="509452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9A449696-5772-4345-BD1F-0F95725FA9C7}" type="datetimeFigureOut">
              <a:rPr lang="en-US"/>
              <a:pPr>
                <a:defRPr/>
              </a:pPr>
              <a:t>1/27/2020</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dirty="0"/>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5A29CA73-FB4E-4F52-B708-EEDAF426FB9C}" type="slidenum">
              <a:rPr lang="en-US"/>
              <a:pPr>
                <a:defRPr/>
              </a:pPr>
              <a:t>‹#›</a:t>
            </a:fld>
            <a:endParaRPr lang="en-US" dirty="0"/>
          </a:p>
        </p:txBody>
      </p:sp>
    </p:spTree>
    <p:extLst>
      <p:ext uri="{BB962C8B-B14F-4D97-AF65-F5344CB8AC3E}">
        <p14:creationId xmlns:p14="http://schemas.microsoft.com/office/powerpoint/2010/main" val="2564157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Welcome to the </a:t>
            </a:r>
            <a:r>
              <a:rPr lang="en-US" sz="1200" kern="1200" dirty="0" smtClean="0">
                <a:solidFill>
                  <a:schemeClr val="tx1"/>
                </a:solidFill>
                <a:effectLst/>
                <a:latin typeface="+mn-lt"/>
                <a:ea typeface="+mn-ea"/>
                <a:cs typeface="+mn-cs"/>
              </a:rPr>
              <a:t>INDOT Office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Hydraulics Workshop</a:t>
            </a:r>
            <a:r>
              <a:rPr lang="en-US" sz="1200" kern="1200" dirty="0" smtClean="0">
                <a:solidFill>
                  <a:schemeClr val="tx1"/>
                </a:solidFill>
                <a:effectLst/>
                <a:latin typeface="+mn-lt"/>
                <a:ea typeface="+mn-ea"/>
                <a:cs typeface="+mn-cs"/>
              </a:rPr>
              <a:t>. I am James </a:t>
            </a:r>
            <a:r>
              <a:rPr lang="en-US" sz="1200" kern="1200" dirty="0" smtClean="0">
                <a:solidFill>
                  <a:schemeClr val="tx1"/>
                </a:solidFill>
                <a:effectLst/>
                <a:latin typeface="+mn-lt"/>
                <a:ea typeface="+mn-ea"/>
                <a:cs typeface="+mn-cs"/>
              </a:rPr>
              <a:t>Boehm, </a:t>
            </a:r>
            <a:r>
              <a:rPr lang="en-US" sz="1200" kern="1200" dirty="0" smtClean="0">
                <a:solidFill>
                  <a:schemeClr val="tx1"/>
                </a:solidFill>
                <a:effectLst/>
                <a:latin typeface="+mn-lt"/>
                <a:ea typeface="+mn-ea"/>
                <a:cs typeface="+mn-cs"/>
              </a:rPr>
              <a:t>and presenting with me today is Meagan Froman. We thank you for </a:t>
            </a:r>
            <a:r>
              <a:rPr lang="en-US" sz="1200" kern="1200" dirty="0" smtClean="0">
                <a:solidFill>
                  <a:schemeClr val="tx1"/>
                </a:solidFill>
                <a:effectLst/>
                <a:latin typeface="+mn-lt"/>
                <a:ea typeface="+mn-ea"/>
                <a:cs typeface="+mn-cs"/>
              </a:rPr>
              <a:t>taking the time be here. </a:t>
            </a:r>
            <a:r>
              <a:rPr lang="en-US" sz="1200" kern="1200" dirty="0" smtClean="0">
                <a:solidFill>
                  <a:schemeClr val="tx1"/>
                </a:solidFill>
                <a:effectLst/>
                <a:latin typeface="+mn-lt"/>
                <a:ea typeface="+mn-ea"/>
                <a:cs typeface="+mn-cs"/>
              </a:rPr>
              <a:t>Today we will be giving guidance on how to </a:t>
            </a:r>
            <a:r>
              <a:rPr lang="en-US" sz="1200" kern="1200" dirty="0" smtClean="0">
                <a:solidFill>
                  <a:schemeClr val="tx1"/>
                </a:solidFill>
                <a:effectLst/>
                <a:latin typeface="+mn-lt"/>
                <a:ea typeface="+mn-ea"/>
                <a:cs typeface="+mn-cs"/>
              </a:rPr>
              <a:t>correctly complete </a:t>
            </a:r>
            <a:r>
              <a:rPr lang="en-US" sz="1200" kern="1200" dirty="0" smtClean="0">
                <a:solidFill>
                  <a:schemeClr val="tx1"/>
                </a:solidFill>
                <a:effectLst/>
                <a:latin typeface="+mn-lt"/>
                <a:ea typeface="+mn-ea"/>
                <a:cs typeface="+mn-cs"/>
              </a:rPr>
              <a:t>the new small structure memorandum template</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a:t>
            </a:fld>
            <a:endParaRPr lang="en-US" dirty="0"/>
          </a:p>
        </p:txBody>
      </p:sp>
    </p:spTree>
    <p:extLst>
      <p:ext uri="{BB962C8B-B14F-4D97-AF65-F5344CB8AC3E}">
        <p14:creationId xmlns:p14="http://schemas.microsoft.com/office/powerpoint/2010/main" val="2804337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part of the site parameters</a:t>
            </a:r>
            <a:r>
              <a:rPr lang="en-US" baseline="0" dirty="0" smtClean="0"/>
              <a:t> table is where to specify the edge of travel lane (ETL) elevation and roadway serviceability elevation (RSE). Conceptually they are two different things. As far as entering them into the memo, the ETL elevation is going to be exactly as it was measured in the field during the survey, and the roadway serviceability elevation is the ETL elevation minus the serviceability freeboard.</a:t>
            </a: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10</a:t>
            </a:fld>
            <a:endParaRPr lang="en-US" dirty="0"/>
          </a:p>
        </p:txBody>
      </p:sp>
    </p:spTree>
    <p:extLst>
      <p:ext uri="{BB962C8B-B14F-4D97-AF65-F5344CB8AC3E}">
        <p14:creationId xmlns:p14="http://schemas.microsoft.com/office/powerpoint/2010/main" val="2591322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serviceability freeboard can</a:t>
            </a:r>
            <a:r>
              <a:rPr lang="en-US" baseline="0" dirty="0" smtClean="0"/>
              <a:t> be obtained from the same figure shown earlier, IDM Figure 203-2C, in the middle column.</a:t>
            </a:r>
          </a:p>
          <a:p>
            <a:endParaRPr lang="en-US" baseline="0" dirty="0" smtClean="0"/>
          </a:p>
          <a:p>
            <a:r>
              <a:rPr lang="en-US" baseline="0" dirty="0" smtClean="0"/>
              <a:t>For a two-lane facility with </a:t>
            </a:r>
            <a:r>
              <a:rPr lang="en-US" baseline="0" dirty="0" smtClean="0"/>
              <a:t>1,000&lt;AADT&lt;3,000 </a:t>
            </a:r>
            <a:r>
              <a:rPr lang="en-US" baseline="0" dirty="0" smtClean="0"/>
              <a:t>vehicles the table shows 0 feet of serviceability freeboard, so in that case the ETL elevation and roadway serviceability elevation are the exact same value.</a:t>
            </a: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11</a:t>
            </a:fld>
            <a:endParaRPr lang="en-US" dirty="0"/>
          </a:p>
        </p:txBody>
      </p:sp>
    </p:spTree>
    <p:extLst>
      <p:ext uri="{BB962C8B-B14F-4D97-AF65-F5344CB8AC3E}">
        <p14:creationId xmlns:p14="http://schemas.microsoft.com/office/powerpoint/2010/main" val="3608072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culvert properties table is intended to be a snapshot of the most important </a:t>
            </a:r>
            <a:r>
              <a:rPr lang="en-US" sz="1200" kern="1200" dirty="0" smtClean="0">
                <a:solidFill>
                  <a:schemeClr val="tx1"/>
                </a:solidFill>
                <a:effectLst/>
                <a:latin typeface="+mn-lt"/>
                <a:ea typeface="+mn-ea"/>
                <a:cs typeface="+mn-cs"/>
              </a:rPr>
              <a:t>data </a:t>
            </a:r>
            <a:r>
              <a:rPr lang="en-US" sz="1200" kern="1200" dirty="0" smtClean="0">
                <a:solidFill>
                  <a:schemeClr val="tx1"/>
                </a:solidFill>
                <a:effectLst/>
                <a:latin typeface="+mn-lt"/>
                <a:ea typeface="+mn-ea"/>
                <a:cs typeface="+mn-cs"/>
              </a:rPr>
              <a:t>needed regarding the existing structure and the proposed options. If the design discharge </a:t>
            </a:r>
            <a:r>
              <a:rPr lang="en-US" sz="1200" kern="1200" dirty="0" smtClean="0">
                <a:solidFill>
                  <a:schemeClr val="tx1"/>
                </a:solidFill>
                <a:effectLst/>
                <a:latin typeface="+mn-lt"/>
                <a:ea typeface="+mn-ea"/>
                <a:cs typeface="+mn-cs"/>
              </a:rPr>
              <a:t>is</a:t>
            </a:r>
            <a:r>
              <a:rPr lang="en-US" sz="1200" kern="1200" baseline="0" dirty="0" smtClean="0">
                <a:solidFill>
                  <a:schemeClr val="tx1"/>
                </a:solidFill>
                <a:effectLst/>
                <a:latin typeface="+mn-lt"/>
                <a:ea typeface="+mn-ea"/>
                <a:cs typeface="+mn-cs"/>
              </a:rPr>
              <a:t> for a</a:t>
            </a:r>
            <a:r>
              <a:rPr lang="en-US" sz="1200" kern="1200" dirty="0" smtClean="0">
                <a:solidFill>
                  <a:schemeClr val="tx1"/>
                </a:solidFill>
                <a:effectLst/>
                <a:latin typeface="+mn-lt"/>
                <a:ea typeface="+mn-ea"/>
                <a:cs typeface="+mn-cs"/>
              </a:rPr>
              <a:t> 100-year </a:t>
            </a:r>
            <a:r>
              <a:rPr lang="en-US" sz="1200" kern="1200" dirty="0" smtClean="0">
                <a:solidFill>
                  <a:schemeClr val="tx1"/>
                </a:solidFill>
                <a:effectLst/>
                <a:latin typeface="+mn-lt"/>
                <a:ea typeface="+mn-ea"/>
                <a:cs typeface="+mn-cs"/>
              </a:rPr>
              <a:t>storm </a:t>
            </a:r>
            <a:r>
              <a:rPr lang="en-US" sz="1200" kern="1200" dirty="0" smtClean="0">
                <a:solidFill>
                  <a:schemeClr val="tx1"/>
                </a:solidFill>
                <a:effectLst/>
                <a:latin typeface="+mn-lt"/>
                <a:ea typeface="+mn-ea"/>
                <a:cs typeface="+mn-cs"/>
              </a:rPr>
              <a:t>event,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second row </a:t>
            </a:r>
            <a:r>
              <a:rPr lang="en-US" sz="1200" kern="1200" dirty="0" smtClean="0">
                <a:solidFill>
                  <a:schemeClr val="tx1"/>
                </a:solidFill>
                <a:effectLst/>
                <a:latin typeface="+mn-lt"/>
                <a:ea typeface="+mn-ea"/>
                <a:cs typeface="+mn-cs"/>
              </a:rPr>
              <a:t>for the design discharge should be removed from the table as it would be redundant to put the Q</a:t>
            </a:r>
            <a:r>
              <a:rPr lang="en-US" sz="1200" kern="1200" baseline="-250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headwater elevation in twice. Any proposal columns not used should be removed. There are dropdowns included in this table to make editing it simpler and faster. </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14</a:t>
            </a:fld>
            <a:endParaRPr lang="en-US" dirty="0"/>
          </a:p>
        </p:txBody>
      </p:sp>
    </p:spTree>
    <p:extLst>
      <p:ext uri="{BB962C8B-B14F-4D97-AF65-F5344CB8AC3E}">
        <p14:creationId xmlns:p14="http://schemas.microsoft.com/office/powerpoint/2010/main" val="4039391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data </a:t>
            </a:r>
            <a:r>
              <a:rPr lang="en-US" sz="1200" kern="1200" dirty="0" smtClean="0">
                <a:solidFill>
                  <a:schemeClr val="tx1"/>
                </a:solidFill>
                <a:effectLst/>
                <a:latin typeface="+mn-lt"/>
                <a:ea typeface="+mn-ea"/>
                <a:cs typeface="+mn-cs"/>
              </a:rPr>
              <a:t>from </a:t>
            </a:r>
            <a:r>
              <a:rPr lang="en-US" sz="1200" kern="1200" dirty="0" smtClean="0">
                <a:solidFill>
                  <a:schemeClr val="tx1"/>
                </a:solidFill>
                <a:effectLst/>
                <a:latin typeface="+mn-lt"/>
                <a:ea typeface="+mn-ea"/>
                <a:cs typeface="+mn-cs"/>
              </a:rPr>
              <a:t>HY-8 to include in the culvert properties table </a:t>
            </a:r>
            <a:r>
              <a:rPr lang="en-US" sz="1200" kern="1200" dirty="0" smtClean="0">
                <a:solidFill>
                  <a:schemeClr val="tx1"/>
                </a:solidFill>
                <a:effectLst/>
                <a:latin typeface="+mn-lt"/>
                <a:ea typeface="+mn-ea"/>
                <a:cs typeface="+mn-cs"/>
              </a:rPr>
              <a:t>are</a:t>
            </a:r>
            <a:r>
              <a:rPr lang="en-US" sz="1200" kern="1200" baseline="0" dirty="0" smtClean="0">
                <a:solidFill>
                  <a:schemeClr val="tx1"/>
                </a:solidFill>
                <a:effectLst/>
                <a:latin typeface="+mn-lt"/>
                <a:ea typeface="+mn-ea"/>
                <a:cs typeface="+mn-cs"/>
              </a:rPr>
              <a:t> the following: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Q</a:t>
            </a:r>
            <a:r>
              <a:rPr lang="en-US" sz="1200" kern="1200" baseline="-250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headwater </a:t>
            </a:r>
            <a:r>
              <a:rPr lang="en-US" sz="1200" kern="1200" dirty="0" smtClean="0">
                <a:solidFill>
                  <a:schemeClr val="tx1"/>
                </a:solidFill>
                <a:effectLst/>
                <a:latin typeface="+mn-lt"/>
                <a:ea typeface="+mn-ea"/>
                <a:cs typeface="+mn-cs"/>
              </a:rPr>
              <a:t>elevation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err="1" smtClean="0"/>
              <a:t>Q</a:t>
            </a:r>
            <a:r>
              <a:rPr lang="en-US" baseline="-25000" dirty="0" err="1" smtClean="0"/>
              <a:t>design</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headwater </a:t>
            </a:r>
            <a:r>
              <a:rPr lang="en-US" sz="1200" kern="1200" dirty="0" smtClean="0">
                <a:solidFill>
                  <a:schemeClr val="tx1"/>
                </a:solidFill>
                <a:effectLst/>
                <a:latin typeface="+mn-lt"/>
                <a:ea typeface="+mn-ea"/>
                <a:cs typeface="+mn-cs"/>
              </a:rPr>
              <a:t>elevation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Q</a:t>
            </a:r>
            <a:r>
              <a:rPr lang="en-US" sz="1200" kern="1200" baseline="-250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tailwater depth (or outlet depth if </a:t>
            </a:r>
            <a:r>
              <a:rPr lang="en-US" sz="1200" kern="1200" dirty="0" smtClean="0">
                <a:solidFill>
                  <a:schemeClr val="tx1"/>
                </a:solidFill>
                <a:effectLst/>
                <a:latin typeface="+mn-lt"/>
                <a:ea typeface="+mn-ea"/>
                <a:cs typeface="+mn-cs"/>
              </a:rPr>
              <a:t>applicable)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Outlet </a:t>
            </a:r>
            <a:r>
              <a:rPr lang="en-US" sz="1200" kern="1200" dirty="0" smtClean="0">
                <a:solidFill>
                  <a:schemeClr val="tx1"/>
                </a:solidFill>
                <a:effectLst/>
                <a:latin typeface="+mn-lt"/>
                <a:ea typeface="+mn-ea"/>
                <a:cs typeface="+mn-cs"/>
              </a:rPr>
              <a:t>invert elevation (which in most cases is the assumed flowline </a:t>
            </a:r>
            <a:r>
              <a:rPr lang="en-US" sz="1200" kern="1200" dirty="0" smtClean="0">
                <a:solidFill>
                  <a:schemeClr val="tx1"/>
                </a:solidFill>
                <a:effectLst/>
                <a:latin typeface="+mn-lt"/>
                <a:ea typeface="+mn-ea"/>
                <a:cs typeface="+mn-cs"/>
              </a:rPr>
              <a:t>elevation)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All </a:t>
            </a:r>
            <a:r>
              <a:rPr lang="en-US" sz="1200" kern="1200" dirty="0" smtClean="0">
                <a:solidFill>
                  <a:schemeClr val="tx1"/>
                </a:solidFill>
                <a:effectLst/>
                <a:latin typeface="+mn-lt"/>
                <a:ea typeface="+mn-ea"/>
                <a:cs typeface="+mn-cs"/>
              </a:rPr>
              <a:t>these values can be found in the HY-8 culvert summary table </a:t>
            </a:r>
            <a:r>
              <a:rPr lang="en-US" sz="1200" kern="1200" dirty="0" smtClean="0">
                <a:solidFill>
                  <a:schemeClr val="tx1"/>
                </a:solidFill>
                <a:effectLst/>
                <a:latin typeface="+mn-lt"/>
                <a:ea typeface="+mn-ea"/>
                <a:cs typeface="+mn-cs"/>
              </a:rPr>
              <a:t>by </a:t>
            </a:r>
            <a:r>
              <a:rPr lang="en-US" sz="1200" kern="1200" dirty="0" smtClean="0">
                <a:solidFill>
                  <a:schemeClr val="tx1"/>
                </a:solidFill>
                <a:effectLst/>
                <a:latin typeface="+mn-lt"/>
                <a:ea typeface="+mn-ea"/>
                <a:cs typeface="+mn-cs"/>
              </a:rPr>
              <a:t>clicking </a:t>
            </a:r>
            <a:r>
              <a:rPr lang="en-US" sz="1200" kern="1200" dirty="0" smtClean="0">
                <a:solidFill>
                  <a:schemeClr val="tx1"/>
                </a:solidFill>
                <a:effectLst/>
                <a:latin typeface="+mn-lt"/>
                <a:ea typeface="+mn-ea"/>
                <a:cs typeface="+mn-cs"/>
              </a:rPr>
              <a:t>the “analyze culvert.” </a:t>
            </a:r>
            <a:r>
              <a:rPr lang="en-US" sz="1200" kern="1200" dirty="0" smtClean="0">
                <a:solidFill>
                  <a:schemeClr val="tx1"/>
                </a:solidFill>
                <a:effectLst/>
                <a:latin typeface="+mn-lt"/>
                <a:ea typeface="+mn-ea"/>
                <a:cs typeface="+mn-cs"/>
              </a:rPr>
              <a:t>The red outlined </a:t>
            </a:r>
            <a:r>
              <a:rPr lang="en-US" sz="1200" kern="1200" dirty="0" smtClean="0">
                <a:solidFill>
                  <a:schemeClr val="tx1"/>
                </a:solidFill>
                <a:effectLst/>
                <a:latin typeface="+mn-lt"/>
                <a:ea typeface="+mn-ea"/>
                <a:cs typeface="+mn-cs"/>
              </a:rPr>
              <a:t>boxes</a:t>
            </a:r>
            <a:r>
              <a:rPr lang="en-US" sz="1200" kern="1200" baseline="0" dirty="0" smtClean="0">
                <a:solidFill>
                  <a:schemeClr val="tx1"/>
                </a:solidFill>
                <a:effectLst/>
                <a:latin typeface="+mn-lt"/>
                <a:ea typeface="+mn-ea"/>
                <a:cs typeface="+mn-cs"/>
              </a:rPr>
              <a:t> shown on this slide </a:t>
            </a:r>
            <a:r>
              <a:rPr lang="en-US" sz="1200" kern="1200" dirty="0" smtClean="0">
                <a:solidFill>
                  <a:schemeClr val="tx1"/>
                </a:solidFill>
                <a:effectLst/>
                <a:latin typeface="+mn-lt"/>
                <a:ea typeface="+mn-ea"/>
                <a:cs typeface="+mn-cs"/>
              </a:rPr>
              <a:t>indicate </a:t>
            </a:r>
            <a:r>
              <a:rPr lang="en-US" sz="1200" kern="1200" dirty="0" smtClean="0">
                <a:solidFill>
                  <a:schemeClr val="tx1"/>
                </a:solidFill>
                <a:effectLst/>
                <a:latin typeface="+mn-lt"/>
                <a:ea typeface="+mn-ea"/>
                <a:cs typeface="+mn-cs"/>
              </a:rPr>
              <a:t>where the </a:t>
            </a:r>
            <a:r>
              <a:rPr lang="en-US" sz="1200" kern="1200" dirty="0" smtClean="0">
                <a:solidFill>
                  <a:schemeClr val="tx1"/>
                </a:solidFill>
                <a:effectLst/>
                <a:latin typeface="+mn-lt"/>
                <a:ea typeface="+mn-ea"/>
                <a:cs typeface="+mn-cs"/>
              </a:rPr>
              <a:t>required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data is </a:t>
            </a:r>
            <a:r>
              <a:rPr lang="en-US" sz="1200" kern="1200" dirty="0" smtClean="0">
                <a:solidFill>
                  <a:schemeClr val="tx1"/>
                </a:solidFill>
                <a:effectLst/>
                <a:latin typeface="+mn-lt"/>
                <a:ea typeface="+mn-ea"/>
                <a:cs typeface="+mn-cs"/>
              </a:rPr>
              <a:t>located in the table.</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15</a:t>
            </a:fld>
            <a:endParaRPr lang="en-US" dirty="0"/>
          </a:p>
        </p:txBody>
      </p:sp>
    </p:spTree>
    <p:extLst>
      <p:ext uri="{BB962C8B-B14F-4D97-AF65-F5344CB8AC3E}">
        <p14:creationId xmlns:p14="http://schemas.microsoft.com/office/powerpoint/2010/main" val="1587441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Backwater is one of the </a:t>
            </a:r>
            <a:r>
              <a:rPr lang="en-US" sz="1200" kern="1200" dirty="0" smtClean="0">
                <a:solidFill>
                  <a:schemeClr val="tx1"/>
                </a:solidFill>
                <a:effectLst/>
                <a:latin typeface="+mn-lt"/>
                <a:ea typeface="+mn-ea"/>
                <a:cs typeface="+mn-cs"/>
              </a:rPr>
              <a:t>parameters </a:t>
            </a:r>
            <a:r>
              <a:rPr lang="en-US" sz="1200" kern="1200" dirty="0" smtClean="0">
                <a:solidFill>
                  <a:schemeClr val="tx1"/>
                </a:solidFill>
                <a:effectLst/>
                <a:latin typeface="+mn-lt"/>
                <a:ea typeface="+mn-ea"/>
                <a:cs typeface="+mn-cs"/>
              </a:rPr>
              <a:t>that must be </a:t>
            </a:r>
            <a:r>
              <a:rPr lang="en-US" sz="1200" kern="1200" dirty="0" smtClean="0">
                <a:solidFill>
                  <a:schemeClr val="tx1"/>
                </a:solidFill>
                <a:effectLst/>
                <a:latin typeface="+mn-lt"/>
                <a:ea typeface="+mn-ea"/>
                <a:cs typeface="+mn-cs"/>
              </a:rPr>
              <a:t>provided </a:t>
            </a:r>
            <a:r>
              <a:rPr lang="en-US" sz="1200" kern="1200" dirty="0" smtClean="0">
                <a:solidFill>
                  <a:schemeClr val="tx1"/>
                </a:solidFill>
                <a:effectLst/>
                <a:latin typeface="+mn-lt"/>
                <a:ea typeface="+mn-ea"/>
                <a:cs typeface="+mn-cs"/>
              </a:rPr>
              <a:t>in the culvert properties </a:t>
            </a:r>
            <a:r>
              <a:rPr lang="en-US" sz="1200" kern="1200" dirty="0" smtClean="0">
                <a:solidFill>
                  <a:schemeClr val="tx1"/>
                </a:solidFill>
                <a:effectLst/>
                <a:latin typeface="+mn-lt"/>
                <a:ea typeface="+mn-ea"/>
                <a:cs typeface="+mn-cs"/>
              </a:rPr>
              <a:t>table,</a:t>
            </a:r>
            <a:r>
              <a:rPr lang="en-US" sz="1200" kern="1200" baseline="0" dirty="0" smtClean="0">
                <a:solidFill>
                  <a:schemeClr val="tx1"/>
                </a:solidFill>
                <a:effectLst/>
                <a:latin typeface="+mn-lt"/>
                <a:ea typeface="+mn-ea"/>
                <a:cs typeface="+mn-cs"/>
              </a:rPr>
              <a:t> and the</a:t>
            </a:r>
            <a:r>
              <a:rPr lang="en-US" sz="1200" kern="1200" dirty="0" smtClean="0">
                <a:solidFill>
                  <a:schemeClr val="tx1"/>
                </a:solidFill>
                <a:effectLst/>
                <a:latin typeface="+mn-lt"/>
                <a:ea typeface="+mn-ea"/>
                <a:cs typeface="+mn-cs"/>
              </a:rPr>
              <a:t>re </a:t>
            </a:r>
            <a:r>
              <a:rPr lang="en-US" sz="1200" kern="1200" dirty="0" smtClean="0">
                <a:solidFill>
                  <a:schemeClr val="tx1"/>
                </a:solidFill>
                <a:effectLst/>
                <a:latin typeface="+mn-lt"/>
                <a:ea typeface="+mn-ea"/>
                <a:cs typeface="+mn-cs"/>
              </a:rPr>
              <a:t>are three methods for calculating </a:t>
            </a:r>
            <a:r>
              <a:rPr lang="en-US" sz="1200" kern="1200" dirty="0" smtClean="0">
                <a:solidFill>
                  <a:schemeClr val="tx1"/>
                </a:solidFill>
                <a:effectLst/>
                <a:latin typeface="+mn-lt"/>
                <a:ea typeface="+mn-ea"/>
                <a:cs typeface="+mn-cs"/>
              </a:rPr>
              <a:t>it </a:t>
            </a:r>
            <a:r>
              <a:rPr lang="en-US" sz="1200" kern="1200" dirty="0" smtClean="0">
                <a:solidFill>
                  <a:schemeClr val="tx1"/>
                </a:solidFill>
                <a:effectLst/>
                <a:latin typeface="+mn-lt"/>
                <a:ea typeface="+mn-ea"/>
                <a:cs typeface="+mn-cs"/>
              </a:rPr>
              <a:t>depending on the situation. The first and simplest method is to take the control depth minus the tailwater depth. The difference </a:t>
            </a:r>
            <a:r>
              <a:rPr lang="en-US" sz="1200" kern="1200" dirty="0" smtClean="0">
                <a:solidFill>
                  <a:schemeClr val="tx1"/>
                </a:solidFill>
                <a:effectLst/>
                <a:latin typeface="+mn-lt"/>
                <a:ea typeface="+mn-ea"/>
                <a:cs typeface="+mn-cs"/>
              </a:rPr>
              <a:t>is the </a:t>
            </a:r>
            <a:r>
              <a:rPr lang="en-US" sz="1200" kern="1200" dirty="0" smtClean="0">
                <a:solidFill>
                  <a:schemeClr val="tx1"/>
                </a:solidFill>
                <a:effectLst/>
                <a:latin typeface="+mn-lt"/>
                <a:ea typeface="+mn-ea"/>
                <a:cs typeface="+mn-cs"/>
              </a:rPr>
              <a:t>backwater depth. This method can be used to calculate the backwater for existing </a:t>
            </a:r>
            <a:r>
              <a:rPr lang="en-US" sz="1200" kern="1200" dirty="0" smtClean="0">
                <a:solidFill>
                  <a:schemeClr val="tx1"/>
                </a:solidFill>
                <a:effectLst/>
                <a:latin typeface="+mn-lt"/>
                <a:ea typeface="+mn-ea"/>
                <a:cs typeface="+mn-cs"/>
              </a:rPr>
              <a:t>culverts </a:t>
            </a:r>
            <a:r>
              <a:rPr lang="en-US" sz="1200" kern="1200" dirty="0" smtClean="0">
                <a:solidFill>
                  <a:schemeClr val="tx1"/>
                </a:solidFill>
                <a:effectLst/>
                <a:latin typeface="+mn-lt"/>
                <a:ea typeface="+mn-ea"/>
                <a:cs typeface="+mn-cs"/>
              </a:rPr>
              <a:t>or when the inverts and tailwater depth of the proposed culverts are the same as the existing.  </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16</a:t>
            </a:fld>
            <a:endParaRPr lang="en-US" dirty="0"/>
          </a:p>
        </p:txBody>
      </p:sp>
    </p:spTree>
    <p:extLst>
      <p:ext uri="{BB962C8B-B14F-4D97-AF65-F5344CB8AC3E}">
        <p14:creationId xmlns:p14="http://schemas.microsoft.com/office/powerpoint/2010/main" val="1942975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second method to calculate backwater is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Q</a:t>
            </a:r>
            <a:r>
              <a:rPr lang="en-US" sz="1200" kern="1200" baseline="-250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headwater elevation </a:t>
            </a:r>
            <a:r>
              <a:rPr lang="en-US" sz="1200" kern="1200" dirty="0" smtClean="0">
                <a:solidFill>
                  <a:schemeClr val="tx1"/>
                </a:solidFill>
                <a:effectLst/>
                <a:latin typeface="+mn-lt"/>
                <a:ea typeface="+mn-ea"/>
                <a:cs typeface="+mn-cs"/>
              </a:rPr>
              <a:t>minus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upstream </a:t>
            </a:r>
            <a:r>
              <a:rPr lang="en-US" sz="1200" kern="1200" dirty="0" smtClean="0">
                <a:solidFill>
                  <a:schemeClr val="tx1"/>
                </a:solidFill>
                <a:effectLst/>
                <a:latin typeface="+mn-lt"/>
                <a:ea typeface="+mn-ea"/>
                <a:cs typeface="+mn-cs"/>
              </a:rPr>
              <a:t>invert elevation </a:t>
            </a:r>
            <a:r>
              <a:rPr lang="en-US" sz="1200" kern="1200" dirty="0" smtClean="0">
                <a:solidFill>
                  <a:schemeClr val="tx1"/>
                </a:solidFill>
                <a:effectLst/>
                <a:latin typeface="+mn-lt"/>
                <a:ea typeface="+mn-ea"/>
                <a:cs typeface="+mn-cs"/>
              </a:rPr>
              <a:t>minus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Q</a:t>
            </a:r>
            <a:r>
              <a:rPr lang="en-US" sz="1200" kern="1200" baseline="-250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tailwater </a:t>
            </a:r>
            <a:r>
              <a:rPr lang="en-US" sz="1200" kern="1200" dirty="0" smtClean="0">
                <a:solidFill>
                  <a:schemeClr val="tx1"/>
                </a:solidFill>
                <a:effectLst/>
                <a:latin typeface="+mn-lt"/>
                <a:ea typeface="+mn-ea"/>
                <a:cs typeface="+mn-cs"/>
              </a:rPr>
              <a:t>depth. </a:t>
            </a:r>
            <a:r>
              <a:rPr lang="en-US" sz="1200" kern="1200" dirty="0" smtClean="0">
                <a:solidFill>
                  <a:schemeClr val="tx1"/>
                </a:solidFill>
                <a:effectLst/>
                <a:latin typeface="+mn-lt"/>
                <a:ea typeface="+mn-ea"/>
                <a:cs typeface="+mn-cs"/>
              </a:rPr>
              <a:t>This method is used to calculate backwater for existing culverts or proposed culverts when the inverts and tailwater depth are the same as the existing.</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17</a:t>
            </a:fld>
            <a:endParaRPr lang="en-US" dirty="0"/>
          </a:p>
        </p:txBody>
      </p:sp>
    </p:spTree>
    <p:extLst>
      <p:ext uri="{BB962C8B-B14F-4D97-AF65-F5344CB8AC3E}">
        <p14:creationId xmlns:p14="http://schemas.microsoft.com/office/powerpoint/2010/main" val="309948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last method for calculating backwater is referred to as the proposed or relative backwater method. This method can be used for all proposed options, but is most critical to use when the inverts of the proposed structure change from the existing. This </a:t>
            </a:r>
            <a:r>
              <a:rPr lang="en-US" sz="1200" kern="1200" dirty="0" smtClean="0">
                <a:solidFill>
                  <a:schemeClr val="tx1"/>
                </a:solidFill>
                <a:effectLst/>
                <a:latin typeface="+mn-lt"/>
                <a:ea typeface="+mn-ea"/>
                <a:cs typeface="+mn-cs"/>
              </a:rPr>
              <a:t>method </a:t>
            </a:r>
            <a:r>
              <a:rPr lang="en-US" sz="1200" kern="1200" dirty="0" smtClean="0">
                <a:solidFill>
                  <a:schemeClr val="tx1"/>
                </a:solidFill>
                <a:effectLst/>
                <a:latin typeface="+mn-lt"/>
                <a:ea typeface="+mn-ea"/>
                <a:cs typeface="+mn-cs"/>
              </a:rPr>
              <a:t>was developed </a:t>
            </a:r>
            <a:r>
              <a:rPr lang="en-US" sz="1200" kern="1200" dirty="0" smtClean="0">
                <a:solidFill>
                  <a:schemeClr val="tx1"/>
                </a:solidFill>
                <a:effectLst/>
                <a:latin typeface="+mn-lt"/>
                <a:ea typeface="+mn-ea"/>
                <a:cs typeface="+mn-cs"/>
              </a:rPr>
              <a:t>so </a:t>
            </a:r>
            <a:r>
              <a:rPr lang="en-US" sz="1200" kern="1200" dirty="0" smtClean="0">
                <a:solidFill>
                  <a:schemeClr val="tx1"/>
                </a:solidFill>
                <a:effectLst/>
                <a:latin typeface="+mn-lt"/>
                <a:ea typeface="+mn-ea"/>
                <a:cs typeface="+mn-cs"/>
              </a:rPr>
              <a:t>a comparative backwater value could be obtained from culverts that had different elevations from the existing. </a:t>
            </a:r>
            <a:r>
              <a:rPr lang="en-US" sz="1200" kern="1200" dirty="0" smtClean="0">
                <a:solidFill>
                  <a:schemeClr val="tx1"/>
                </a:solidFill>
                <a:effectLst/>
                <a:latin typeface="+mn-lt"/>
                <a:ea typeface="+mn-ea"/>
                <a:cs typeface="+mn-cs"/>
              </a:rPr>
              <a:t>It takes </a:t>
            </a:r>
            <a:r>
              <a:rPr lang="en-US" sz="1200" kern="1200" dirty="0" smtClean="0">
                <a:solidFill>
                  <a:schemeClr val="tx1"/>
                </a:solidFill>
                <a:effectLst/>
                <a:latin typeface="+mn-lt"/>
                <a:ea typeface="+mn-ea"/>
                <a:cs typeface="+mn-cs"/>
              </a:rPr>
              <a:t>the backwater of the existing structure and adds the quantity of the Q</a:t>
            </a:r>
            <a:r>
              <a:rPr lang="en-US" sz="1200" kern="1200" baseline="-250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headwater elevation of the proposed structure minus the Q</a:t>
            </a:r>
            <a:r>
              <a:rPr lang="en-US" sz="1200" kern="1200" baseline="-250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headwater elevation of the existing structure. The sum is the proposed backwater depth.</a:t>
            </a: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18</a:t>
            </a:fld>
            <a:endParaRPr lang="en-US" dirty="0"/>
          </a:p>
        </p:txBody>
      </p:sp>
    </p:spTree>
    <p:extLst>
      <p:ext uri="{BB962C8B-B14F-4D97-AF65-F5344CB8AC3E}">
        <p14:creationId xmlns:p14="http://schemas.microsoft.com/office/powerpoint/2010/main" val="336860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change to the memo is to include the minimal low structure elevation in the culvert properties table. It is also no longer necessary to specify the rise for three-sided or slab top culverts. Both of these changes were done to aid in eliminating any confusion regarding </a:t>
            </a:r>
            <a:r>
              <a:rPr lang="en-US" dirty="0" smtClean="0"/>
              <a:t>whether </a:t>
            </a:r>
            <a:r>
              <a:rPr lang="en-US" dirty="0" smtClean="0"/>
              <a:t>the specified rise was the total </a:t>
            </a:r>
            <a:r>
              <a:rPr lang="en-US" dirty="0" smtClean="0"/>
              <a:t>structural rise </a:t>
            </a:r>
            <a:r>
              <a:rPr lang="en-US" dirty="0" smtClean="0"/>
              <a:t>or </a:t>
            </a:r>
            <a:r>
              <a:rPr lang="en-US" dirty="0" smtClean="0"/>
              <a:t>hydraulic </a:t>
            </a:r>
            <a:r>
              <a:rPr lang="en-US" dirty="0" smtClean="0"/>
              <a:t>rise. The minimal low structure elevation should be included for all replacement </a:t>
            </a:r>
            <a:r>
              <a:rPr lang="en-US" dirty="0" smtClean="0"/>
              <a:t>proposals</a:t>
            </a:r>
            <a:r>
              <a:rPr lang="en-US" baseline="0" dirty="0" smtClean="0"/>
              <a:t> and measured </a:t>
            </a:r>
            <a:r>
              <a:rPr lang="en-US" dirty="0" smtClean="0"/>
              <a:t>at </a:t>
            </a:r>
            <a:r>
              <a:rPr lang="en-US" dirty="0" smtClean="0"/>
              <a:t>the center of the </a:t>
            </a:r>
            <a:r>
              <a:rPr lang="en-US" dirty="0" smtClean="0"/>
              <a:t>culvert </a:t>
            </a:r>
            <a:r>
              <a:rPr lang="en-US" dirty="0" smtClean="0"/>
              <a:t>at the downstream flowline. To calculate it, take the downstream flowline elevation minus the sump depth </a:t>
            </a:r>
            <a:r>
              <a:rPr lang="en-US" dirty="0" smtClean="0"/>
              <a:t>plus </a:t>
            </a:r>
            <a:r>
              <a:rPr lang="en-US" dirty="0" smtClean="0"/>
              <a:t>the </a:t>
            </a:r>
            <a:r>
              <a:rPr lang="en-US" dirty="0" smtClean="0"/>
              <a:t>rise.</a:t>
            </a: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19</a:t>
            </a:fld>
            <a:endParaRPr lang="en-US" dirty="0"/>
          </a:p>
        </p:txBody>
      </p:sp>
    </p:spTree>
    <p:extLst>
      <p:ext uri="{BB962C8B-B14F-4D97-AF65-F5344CB8AC3E}">
        <p14:creationId xmlns:p14="http://schemas.microsoft.com/office/powerpoint/2010/main" val="771938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row</a:t>
            </a:r>
            <a:r>
              <a:rPr lang="en-US" baseline="0" dirty="0" smtClean="0"/>
              <a:t> in the culvert properties table is for sump depth. For pipe and box sumping requirements there is an IDM figure that specifies the </a:t>
            </a:r>
            <a:r>
              <a:rPr lang="en-US" baseline="0" dirty="0" smtClean="0"/>
              <a:t>necessary depth, which depends </a:t>
            </a:r>
            <a:r>
              <a:rPr lang="en-US" baseline="0" dirty="0" smtClean="0"/>
              <a:t>on the span of the structure. This is IDM figure 203-2E. All replacement structures that convey Waters of the State and Waters of the </a:t>
            </a:r>
            <a:r>
              <a:rPr lang="en-US" baseline="0" dirty="0" smtClean="0"/>
              <a:t>U.S. </a:t>
            </a:r>
            <a:r>
              <a:rPr lang="en-US" baseline="0" dirty="0" smtClean="0"/>
              <a:t>should be </a:t>
            </a:r>
            <a:r>
              <a:rPr lang="en-US" baseline="0" dirty="0" smtClean="0"/>
              <a:t>sumped except for three-sided culverts. </a:t>
            </a:r>
            <a:r>
              <a:rPr lang="en-US" baseline="0" dirty="0" smtClean="0"/>
              <a:t>This rule could change in the future, but as of now it is still a requirement</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20</a:t>
            </a:fld>
            <a:endParaRPr lang="en-US" dirty="0"/>
          </a:p>
        </p:txBody>
      </p:sp>
    </p:spTree>
    <p:extLst>
      <p:ext uri="{BB962C8B-B14F-4D97-AF65-F5344CB8AC3E}">
        <p14:creationId xmlns:p14="http://schemas.microsoft.com/office/powerpoint/2010/main" val="990097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21</a:t>
            </a:fld>
            <a:endParaRPr lang="en-US" dirty="0"/>
          </a:p>
        </p:txBody>
      </p:sp>
    </p:spTree>
    <p:extLst>
      <p:ext uri="{BB962C8B-B14F-4D97-AF65-F5344CB8AC3E}">
        <p14:creationId xmlns:p14="http://schemas.microsoft.com/office/powerpoint/2010/main" val="390571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topics </a:t>
            </a:r>
            <a:r>
              <a:rPr lang="en-US" sz="1200" kern="1200" dirty="0" smtClean="0">
                <a:solidFill>
                  <a:schemeClr val="tx1"/>
                </a:solidFill>
                <a:effectLst/>
                <a:latin typeface="+mn-lt"/>
                <a:ea typeface="+mn-ea"/>
                <a:cs typeface="+mn-cs"/>
              </a:rPr>
              <a:t>this presentation covers are</a:t>
            </a:r>
            <a:r>
              <a:rPr lang="en-US" sz="120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informing </a:t>
            </a:r>
            <a:r>
              <a:rPr lang="en-US" sz="1200" kern="1200" dirty="0" smtClean="0">
                <a:solidFill>
                  <a:schemeClr val="tx1"/>
                </a:solidFill>
                <a:effectLst/>
                <a:latin typeface="+mn-lt"/>
                <a:ea typeface="+mn-ea"/>
                <a:cs typeface="+mn-cs"/>
              </a:rPr>
              <a:t>you </a:t>
            </a:r>
            <a:r>
              <a:rPr lang="en-US" sz="1200" kern="1200" dirty="0" smtClean="0">
                <a:solidFill>
                  <a:schemeClr val="tx1"/>
                </a:solidFill>
                <a:effectLst/>
                <a:latin typeface="+mn-lt"/>
                <a:ea typeface="+mn-ea"/>
                <a:cs typeface="+mn-cs"/>
              </a:rPr>
              <a:t>there is a new memo template and why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subject </a:t>
            </a:r>
            <a:r>
              <a:rPr lang="en-US" sz="1200" kern="1200" dirty="0" smtClean="0">
                <a:solidFill>
                  <a:schemeClr val="tx1"/>
                </a:solidFill>
                <a:effectLst/>
                <a:latin typeface="+mn-lt"/>
                <a:ea typeface="+mn-ea"/>
                <a:cs typeface="+mn-cs"/>
              </a:rPr>
              <a:t>section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site </a:t>
            </a:r>
            <a:r>
              <a:rPr lang="en-US" sz="1200" kern="1200" dirty="0" smtClean="0">
                <a:solidFill>
                  <a:schemeClr val="tx1"/>
                </a:solidFill>
                <a:effectLst/>
                <a:latin typeface="+mn-lt"/>
                <a:ea typeface="+mn-ea"/>
                <a:cs typeface="+mn-cs"/>
              </a:rPr>
              <a:t>parameters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culvert properties </a:t>
            </a:r>
            <a:r>
              <a:rPr lang="en-US" sz="1200" kern="1200" dirty="0" smtClean="0">
                <a:solidFill>
                  <a:schemeClr val="tx1"/>
                </a:solidFill>
                <a:effectLst/>
                <a:latin typeface="+mn-lt"/>
                <a:ea typeface="+mn-ea"/>
                <a:cs typeface="+mn-cs"/>
              </a:rPr>
              <a:t>table</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memo body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riprap design tips and how to document </a:t>
            </a:r>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the memo</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external energy dissipator design tips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what is required </a:t>
            </a:r>
            <a:r>
              <a:rPr lang="en-US" sz="1200" kern="1200" dirty="0" smtClean="0">
                <a:solidFill>
                  <a:schemeClr val="tx1"/>
                </a:solidFill>
                <a:effectLst/>
                <a:latin typeface="+mn-lt"/>
                <a:ea typeface="+mn-ea"/>
                <a:cs typeface="+mn-cs"/>
              </a:rPr>
              <a:t>to document </a:t>
            </a:r>
            <a:r>
              <a:rPr lang="en-US" sz="1200" kern="1200" dirty="0" smtClean="0">
                <a:solidFill>
                  <a:schemeClr val="tx1"/>
                </a:solidFill>
                <a:effectLst/>
                <a:latin typeface="+mn-lt"/>
                <a:ea typeface="+mn-ea"/>
                <a:cs typeface="+mn-cs"/>
              </a:rPr>
              <a:t>in the memo</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how to design an inlet depression and the required data for the memo</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inclusion of a beveled edge headwall detail</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contact information </a:t>
            </a:r>
            <a:r>
              <a:rPr lang="en-US" sz="1200" kern="1200" dirty="0" smtClean="0">
                <a:solidFill>
                  <a:schemeClr val="tx1"/>
                </a:solidFill>
                <a:effectLst/>
                <a:latin typeface="+mn-lt"/>
                <a:ea typeface="+mn-ea"/>
                <a:cs typeface="+mn-cs"/>
              </a:rPr>
              <a:t>section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a:t>
            </a:fld>
            <a:endParaRPr lang="en-US" dirty="0"/>
          </a:p>
        </p:txBody>
      </p:sp>
    </p:spTree>
    <p:extLst>
      <p:ext uri="{BB962C8B-B14F-4D97-AF65-F5344CB8AC3E}">
        <p14:creationId xmlns:p14="http://schemas.microsoft.com/office/powerpoint/2010/main" val="124464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body or narrative section of the </a:t>
            </a:r>
            <a:r>
              <a:rPr lang="en-US" baseline="0" dirty="0" smtClean="0"/>
              <a:t>memo, briefly </a:t>
            </a:r>
            <a:r>
              <a:rPr lang="en-US" baseline="0" dirty="0" smtClean="0"/>
              <a:t>discuss the existing conditions, pertinent analysis, and any special conditions.</a:t>
            </a:r>
          </a:p>
          <a:p>
            <a:endParaRPr lang="en-US" baseline="0" dirty="0" smtClean="0"/>
          </a:p>
          <a:p>
            <a:r>
              <a:rPr lang="en-US" baseline="0" dirty="0" smtClean="0"/>
              <a:t>For </a:t>
            </a:r>
            <a:r>
              <a:rPr lang="en-US" baseline="0" dirty="0" smtClean="0"/>
              <a:t>the existing conditions, </a:t>
            </a:r>
            <a:r>
              <a:rPr lang="en-US" baseline="0" dirty="0" smtClean="0"/>
              <a:t>include the existing </a:t>
            </a:r>
            <a:r>
              <a:rPr lang="en-US" baseline="0" dirty="0" smtClean="0"/>
              <a:t>size, location, if it is </a:t>
            </a:r>
            <a:r>
              <a:rPr lang="en-US" baseline="0" dirty="0" smtClean="0"/>
              <a:t>or is not a </a:t>
            </a:r>
            <a:r>
              <a:rPr lang="en-US" baseline="0" dirty="0" smtClean="0"/>
              <a:t>regulated drain, and channel conditions. </a:t>
            </a:r>
          </a:p>
          <a:p>
            <a:endParaRPr lang="en-US" baseline="0" dirty="0" smtClean="0"/>
          </a:p>
          <a:p>
            <a:r>
              <a:rPr lang="en-US" baseline="0" dirty="0" smtClean="0"/>
              <a:t>It is also helpful to </a:t>
            </a:r>
            <a:r>
              <a:rPr lang="en-US" baseline="0" dirty="0" smtClean="0"/>
              <a:t>have information </a:t>
            </a:r>
            <a:r>
              <a:rPr lang="en-US" baseline="0" dirty="0" smtClean="0"/>
              <a:t>about the analysis used to design the culvert. This could </a:t>
            </a:r>
            <a:r>
              <a:rPr lang="en-US" baseline="0" dirty="0" smtClean="0"/>
              <a:t>include the method </a:t>
            </a:r>
            <a:r>
              <a:rPr lang="en-US" baseline="0" dirty="0" smtClean="0"/>
              <a:t>for obtaining </a:t>
            </a:r>
            <a:r>
              <a:rPr lang="en-US" baseline="0" dirty="0" smtClean="0"/>
              <a:t>discharge; examples of methods used might include the </a:t>
            </a:r>
            <a:r>
              <a:rPr lang="en-US" baseline="0" dirty="0" smtClean="0"/>
              <a:t>rational </a:t>
            </a:r>
            <a:r>
              <a:rPr lang="en-US" baseline="0" dirty="0" smtClean="0"/>
              <a:t>method </a:t>
            </a:r>
            <a:r>
              <a:rPr lang="en-US" baseline="0" dirty="0" smtClean="0"/>
              <a:t>or </a:t>
            </a:r>
            <a:r>
              <a:rPr lang="en-US" baseline="0" dirty="0" smtClean="0"/>
              <a:t>an </a:t>
            </a:r>
            <a:r>
              <a:rPr lang="en-US" baseline="0" dirty="0" smtClean="0"/>
              <a:t>IDNR determination. </a:t>
            </a:r>
            <a:r>
              <a:rPr lang="en-US" baseline="0" dirty="0" smtClean="0"/>
              <a:t>Another thing that </a:t>
            </a:r>
            <a:r>
              <a:rPr lang="en-US" baseline="0" dirty="0" smtClean="0"/>
              <a:t>should be included is the method used to obtain the tailwater condition. Was a surveyed channel section used to calculate the </a:t>
            </a:r>
            <a:r>
              <a:rPr lang="en-US" sz="1200" kern="1200" dirty="0" smtClean="0">
                <a:solidFill>
                  <a:schemeClr val="tx1"/>
                </a:solidFill>
                <a:effectLst/>
                <a:latin typeface="+mn-lt"/>
                <a:ea typeface="+mn-ea"/>
                <a:cs typeface="+mn-cs"/>
              </a:rPr>
              <a:t>Q</a:t>
            </a:r>
            <a:r>
              <a:rPr lang="en-US" sz="1200" kern="1200" baseline="-25000" dirty="0" smtClean="0">
                <a:solidFill>
                  <a:schemeClr val="tx1"/>
                </a:solidFill>
                <a:effectLst/>
                <a:latin typeface="+mn-lt"/>
                <a:ea typeface="+mn-ea"/>
                <a:cs typeface="+mn-cs"/>
              </a:rPr>
              <a:t>100</a:t>
            </a:r>
            <a:r>
              <a:rPr lang="en-US" baseline="0" dirty="0" smtClean="0"/>
              <a:t> </a:t>
            </a:r>
            <a:r>
              <a:rPr lang="en-US" baseline="0" dirty="0" smtClean="0"/>
              <a:t>depth, or is the culvert in a zero tailwater </a:t>
            </a:r>
            <a:r>
              <a:rPr lang="en-US" baseline="0" dirty="0" smtClean="0"/>
              <a:t>condition? </a:t>
            </a:r>
            <a:r>
              <a:rPr lang="en-US" baseline="0" dirty="0" smtClean="0"/>
              <a:t>If </a:t>
            </a:r>
            <a:r>
              <a:rPr lang="en-US" baseline="0" dirty="0" smtClean="0"/>
              <a:t>joint probability was used in the analysis, </a:t>
            </a:r>
            <a:r>
              <a:rPr lang="en-US" baseline="0" dirty="0" smtClean="0"/>
              <a:t>indicate what your design storm exceedance probability is. Lastly, what software </a:t>
            </a:r>
            <a:r>
              <a:rPr lang="en-US" baseline="0" dirty="0" smtClean="0"/>
              <a:t>was used?</a:t>
            </a:r>
            <a:endParaRPr lang="en-US" baseline="0" dirty="0" smtClean="0"/>
          </a:p>
          <a:p>
            <a:endParaRPr lang="en-US" baseline="0" dirty="0" smtClean="0"/>
          </a:p>
          <a:p>
            <a:r>
              <a:rPr lang="en-US" baseline="0" dirty="0" smtClean="0"/>
              <a:t>It is important to discuss any special conditions or requirements. These could include special inlet configurations, </a:t>
            </a:r>
            <a:r>
              <a:rPr lang="en-US" baseline="0" dirty="0" smtClean="0"/>
              <a:t>such as </a:t>
            </a:r>
            <a:r>
              <a:rPr lang="en-US" baseline="0" dirty="0" smtClean="0"/>
              <a:t>an inlet depression or a beveled edge headwall. </a:t>
            </a:r>
            <a:r>
              <a:rPr lang="en-US" baseline="0" dirty="0" smtClean="0"/>
              <a:t>Are </a:t>
            </a:r>
            <a:r>
              <a:rPr lang="en-US" baseline="0" dirty="0" smtClean="0"/>
              <a:t>there any special sumping </a:t>
            </a:r>
            <a:r>
              <a:rPr lang="en-US" baseline="0" dirty="0" smtClean="0"/>
              <a:t>requirements? </a:t>
            </a:r>
            <a:r>
              <a:rPr lang="en-US" baseline="0" dirty="0" smtClean="0"/>
              <a:t>This could include extra sump to meet minimum </a:t>
            </a:r>
            <a:r>
              <a:rPr lang="en-US" baseline="0" dirty="0" smtClean="0"/>
              <a:t>cover requirements or </a:t>
            </a:r>
            <a:r>
              <a:rPr lang="en-US" baseline="0" dirty="0" smtClean="0"/>
              <a:t>no sump due to the structure not requiring it. Also, </a:t>
            </a:r>
            <a:r>
              <a:rPr lang="en-US" baseline="0" dirty="0" smtClean="0"/>
              <a:t>are there </a:t>
            </a:r>
            <a:r>
              <a:rPr lang="en-US" baseline="0" dirty="0" smtClean="0"/>
              <a:t>are any grade changes, channel modifications, or changes to the invert </a:t>
            </a:r>
            <a:r>
              <a:rPr lang="en-US" baseline="0" dirty="0" smtClean="0"/>
              <a:t>elevations?</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23</a:t>
            </a:fld>
            <a:endParaRPr lang="en-US" dirty="0"/>
          </a:p>
        </p:txBody>
      </p:sp>
    </p:spTree>
    <p:extLst>
      <p:ext uri="{BB962C8B-B14F-4D97-AF65-F5344CB8AC3E}">
        <p14:creationId xmlns:p14="http://schemas.microsoft.com/office/powerpoint/2010/main" val="732911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line in the riprap properties</a:t>
            </a:r>
            <a:r>
              <a:rPr lang="en-US" baseline="0" dirty="0" smtClean="0"/>
              <a:t> table is where to enter the outlet velocity for each of the proposals. </a:t>
            </a:r>
            <a:r>
              <a:rPr lang="en-US" baseline="0" dirty="0" smtClean="0"/>
              <a:t>Which </a:t>
            </a:r>
            <a:r>
              <a:rPr lang="en-US" baseline="0" dirty="0" smtClean="0"/>
              <a:t>outlet velocity to </a:t>
            </a:r>
            <a:r>
              <a:rPr lang="en-US" baseline="0" dirty="0" smtClean="0"/>
              <a:t>select can </a:t>
            </a:r>
            <a:r>
              <a:rPr lang="en-US" baseline="0" dirty="0" smtClean="0"/>
              <a:t>be found in IDM Figure 203-2C.</a:t>
            </a: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24</a:t>
            </a:fld>
            <a:endParaRPr lang="en-US" dirty="0"/>
          </a:p>
        </p:txBody>
      </p:sp>
    </p:spTree>
    <p:extLst>
      <p:ext uri="{BB962C8B-B14F-4D97-AF65-F5344CB8AC3E}">
        <p14:creationId xmlns:p14="http://schemas.microsoft.com/office/powerpoint/2010/main" val="1528369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actual number that should be entered into the table can be found directly in HY-8 in the second to last column. The selected outlet velocity determines what type of riprap to use at the outlet, so once the velocity is obtained, refer to IDM Figure 203-2D for the riprap type.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next line in the table is where to indicate whether or not riprap is needed at the inlet. Generally </a:t>
            </a:r>
            <a:r>
              <a:rPr lang="en-US" baseline="0" dirty="0" smtClean="0"/>
              <a:t>speaking, </a:t>
            </a:r>
            <a:r>
              <a:rPr lang="en-US" baseline="0" dirty="0" smtClean="0"/>
              <a:t>riprap is needed at the inlet for three-sided structures and boxes, but even if the proposed structure is not one of those two shapes, inlet riprap may still be needed. The inlet riprap type is determined by the natural channel </a:t>
            </a:r>
            <a:r>
              <a:rPr lang="en-US" baseline="0" dirty="0" smtClean="0"/>
              <a:t>velocity, </a:t>
            </a:r>
            <a:r>
              <a:rPr lang="en-US" baseline="0" dirty="0" smtClean="0"/>
              <a:t>in other words the tailwater velocity. That velocity can be found in the last column of the culvert summary table, and just like with the riprap at the outlet, use IDM Figure 203-2D to determine what riprap type to use.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It should be noted that IDM Figure 203-2D states that if the outlet velocity is greater than 13 ft/s, an energy dissipator is required. The dissipator can be designed directly in HY-8.</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25</a:t>
            </a:fld>
            <a:endParaRPr lang="en-US" dirty="0"/>
          </a:p>
        </p:txBody>
      </p:sp>
    </p:spTree>
    <p:extLst>
      <p:ext uri="{BB962C8B-B14F-4D97-AF65-F5344CB8AC3E}">
        <p14:creationId xmlns:p14="http://schemas.microsoft.com/office/powerpoint/2010/main" val="2729384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“energy dissipation” at the bottom of the culvert summary table window, and HY-8 will</a:t>
            </a:r>
            <a:r>
              <a:rPr lang="en-US" baseline="0" dirty="0" smtClean="0"/>
              <a:t> bring up a new window to design the energy dissipator. </a:t>
            </a:r>
          </a:p>
          <a:p>
            <a:endParaRPr lang="en-US" baseline="0" dirty="0" smtClean="0"/>
          </a:p>
          <a:p>
            <a:pPr marL="228600" indent="-228600">
              <a:buFont typeface="+mj-lt"/>
              <a:buAutoNum type="arabicPeriod"/>
            </a:pPr>
            <a:r>
              <a:rPr lang="en-US" baseline="0" dirty="0" smtClean="0"/>
              <a:t>Make sure the dropdown at the top of the window reads “design external dissipator.”</a:t>
            </a:r>
          </a:p>
          <a:p>
            <a:pPr marL="228600" indent="-228600">
              <a:buFont typeface="+mj-lt"/>
              <a:buAutoNum type="arabicPeriod"/>
            </a:pPr>
            <a:r>
              <a:rPr lang="en-US" baseline="0" dirty="0" smtClean="0"/>
              <a:t>Select “streambed level structures” for the external dissipator category.</a:t>
            </a:r>
          </a:p>
          <a:p>
            <a:pPr marL="228600" indent="-228600">
              <a:buFont typeface="+mj-lt"/>
              <a:buAutoNum type="arabicPeriod"/>
            </a:pPr>
            <a:r>
              <a:rPr lang="en-US" baseline="0" dirty="0" smtClean="0"/>
              <a:t>Select “riprap basin” for the external dissipator type.</a:t>
            </a:r>
          </a:p>
          <a:p>
            <a:pPr marL="0" indent="0">
              <a:buFont typeface="+mj-lt"/>
              <a:buNone/>
            </a:pPr>
            <a:endParaRPr lang="en-US" dirty="0" smtClean="0"/>
          </a:p>
          <a:p>
            <a:pPr marL="0" indent="0">
              <a:buFont typeface="+mj-lt"/>
              <a:buNone/>
            </a:pPr>
            <a:r>
              <a:rPr lang="en-US" dirty="0" smtClean="0"/>
              <a:t>There</a:t>
            </a:r>
            <a:r>
              <a:rPr lang="en-US" baseline="0" dirty="0" smtClean="0"/>
              <a:t> are instances where a riprap basin is not sufficient for the proposal. It is unusual, but if that is the case, consider using an alternate form of an energy dissipator, such as a contra costa. The remainder of this example is for a riprap basin.</a:t>
            </a: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26</a:t>
            </a:fld>
            <a:endParaRPr lang="en-US" dirty="0"/>
          </a:p>
        </p:txBody>
      </p:sp>
    </p:spTree>
    <p:extLst>
      <p:ext uri="{BB962C8B-B14F-4D97-AF65-F5344CB8AC3E}">
        <p14:creationId xmlns:p14="http://schemas.microsoft.com/office/powerpoint/2010/main" val="3504518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view of the same window shown in the previous slide just further</a:t>
            </a:r>
            <a:r>
              <a:rPr lang="en-US" baseline="0" dirty="0" smtClean="0"/>
              <a:t> down.</a:t>
            </a:r>
          </a:p>
          <a:p>
            <a:endParaRPr lang="en-US" baseline="0" dirty="0" smtClean="0"/>
          </a:p>
          <a:p>
            <a:r>
              <a:rPr lang="en-US" baseline="0" dirty="0" smtClean="0"/>
              <a:t>After selecting “riprap basin,” enter the D</a:t>
            </a:r>
            <a:r>
              <a:rPr lang="en-US" baseline="-25000" dirty="0" smtClean="0"/>
              <a:t>50</a:t>
            </a:r>
            <a:r>
              <a:rPr lang="en-US" baseline="0" dirty="0" smtClean="0"/>
              <a:t> and D</a:t>
            </a:r>
            <a:r>
              <a:rPr lang="en-US" baseline="-25000" dirty="0" smtClean="0"/>
              <a:t>Max</a:t>
            </a:r>
            <a:r>
              <a:rPr lang="en-US" baseline="0" dirty="0" smtClean="0"/>
              <a:t> dimensions. A good starting point for the D</a:t>
            </a:r>
            <a:r>
              <a:rPr lang="en-US" baseline="-25000" dirty="0" smtClean="0"/>
              <a:t>50</a:t>
            </a:r>
            <a:r>
              <a:rPr lang="en-US" baseline="0" dirty="0" smtClean="0"/>
              <a:t> dimension is 0.75’ - 1.00’ to represent revetment riprap. If an error message appears after entering a value, that is not necessarily a bad thing. That is HY-8 indicating the value entered for D</a:t>
            </a:r>
            <a:r>
              <a:rPr lang="en-US" baseline="-25000" dirty="0" smtClean="0"/>
              <a:t>50</a:t>
            </a:r>
            <a:r>
              <a:rPr lang="en-US" baseline="0" dirty="0" smtClean="0"/>
              <a:t> is too large, and the program will adjust it to the appropriate value. If no error message appears, move up to the next size of riprap. Start with revetment riprap, and move up in size to Class 1 and Class 2 as needed. Once the correct size riprap has been determined, enter the corresponding </a:t>
            </a:r>
            <a:r>
              <a:rPr lang="en-US" baseline="0" dirty="0" err="1" smtClean="0"/>
              <a:t>D</a:t>
            </a:r>
            <a:r>
              <a:rPr lang="en-US" baseline="-25000" dirty="0" err="1" smtClean="0"/>
              <a:t>max</a:t>
            </a:r>
            <a:r>
              <a:rPr lang="en-US" baseline="0" dirty="0" smtClean="0"/>
              <a:t> value.</a:t>
            </a:r>
          </a:p>
          <a:p>
            <a:endParaRPr lang="en-US" baseline="0" dirty="0" smtClean="0"/>
          </a:p>
          <a:p>
            <a:r>
              <a:rPr lang="en-US" baseline="0" dirty="0" smtClean="0"/>
              <a:t>Once those values have been entered, HY-8 will display the dimensions needed for the energy dissipator further down in the window. Those values can be copied directly into the riprap basin properties table in the memo. Round the dimensions up to the nearest half foot.</a:t>
            </a: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27</a:t>
            </a:fld>
            <a:endParaRPr lang="en-US" dirty="0"/>
          </a:p>
        </p:txBody>
      </p:sp>
    </p:spTree>
    <p:extLst>
      <p:ext uri="{BB962C8B-B14F-4D97-AF65-F5344CB8AC3E}">
        <p14:creationId xmlns:p14="http://schemas.microsoft.com/office/powerpoint/2010/main" val="991845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memo template</a:t>
            </a:r>
            <a:r>
              <a:rPr lang="en-US" baseline="0" dirty="0" smtClean="0"/>
              <a:t> includes a section for inlet depressions. If </a:t>
            </a:r>
            <a:r>
              <a:rPr lang="en-US" baseline="0" dirty="0" smtClean="0"/>
              <a:t>an inlet depression is not needed, remove this section. </a:t>
            </a:r>
            <a:r>
              <a:rPr lang="en-US" baseline="0" dirty="0" smtClean="0"/>
              <a:t>If you do design an inlet depression for one or more of the </a:t>
            </a:r>
            <a:r>
              <a:rPr lang="en-US" baseline="0" dirty="0" smtClean="0"/>
              <a:t>proposals, </a:t>
            </a:r>
            <a:r>
              <a:rPr lang="en-US" baseline="0" dirty="0" smtClean="0"/>
              <a:t>the table must be filled </a:t>
            </a:r>
            <a:r>
              <a:rPr lang="en-US" baseline="0" dirty="0" smtClean="0"/>
              <a:t>in, and </a:t>
            </a:r>
            <a:r>
              <a:rPr lang="en-US" baseline="0" dirty="0" smtClean="0"/>
              <a:t>the table and figure should be included in the finished memo. The data that is needed for the inlet depression properties table are:</a:t>
            </a:r>
          </a:p>
          <a:p>
            <a:endParaRPr lang="en-US" baseline="0" dirty="0" smtClean="0"/>
          </a:p>
          <a:p>
            <a:pPr marL="171450" indent="-171450">
              <a:buFont typeface="Arial" panose="020B0604020202020204" pitchFamily="34" charset="0"/>
              <a:buChar char="•"/>
            </a:pPr>
            <a:r>
              <a:rPr lang="en-US" baseline="0" dirty="0" smtClean="0"/>
              <a:t>Depression depth, T</a:t>
            </a:r>
            <a:endParaRPr lang="en-US" baseline="0" dirty="0" smtClean="0"/>
          </a:p>
          <a:p>
            <a:pPr marL="171450" indent="-171450">
              <a:buFont typeface="Arial" panose="020B0604020202020204" pitchFamily="34" charset="0"/>
              <a:buChar char="•"/>
            </a:pPr>
            <a:r>
              <a:rPr lang="en-US" baseline="0" dirty="0" smtClean="0"/>
              <a:t>Structure rise, D</a:t>
            </a:r>
            <a:endParaRPr lang="en-US" baseline="0" dirty="0" smtClean="0"/>
          </a:p>
          <a:p>
            <a:pPr marL="171450" indent="-171450">
              <a:buFont typeface="Arial" panose="020B0604020202020204" pitchFamily="34" charset="0"/>
              <a:buChar char="•"/>
            </a:pPr>
            <a:r>
              <a:rPr lang="en-US" baseline="0" dirty="0" smtClean="0"/>
              <a:t>Structure span, B</a:t>
            </a:r>
            <a:endParaRPr lang="en-US" baseline="0" dirty="0" smtClean="0"/>
          </a:p>
          <a:p>
            <a:pPr marL="171450" indent="-171450">
              <a:buFont typeface="Arial" panose="020B0604020202020204" pitchFamily="34" charset="0"/>
              <a:buChar char="•"/>
            </a:pPr>
            <a:r>
              <a:rPr lang="en-US" baseline="0" dirty="0" smtClean="0"/>
              <a:t>Size of </a:t>
            </a:r>
            <a:r>
              <a:rPr lang="en-US" baseline="0" dirty="0" smtClean="0"/>
              <a:t>the depression apron, </a:t>
            </a:r>
            <a:r>
              <a:rPr lang="en-US" baseline="0" dirty="0" smtClean="0"/>
              <a:t>D/2</a:t>
            </a:r>
            <a:endParaRPr lang="en-US" baseline="0" dirty="0" smtClean="0"/>
          </a:p>
          <a:p>
            <a:pPr marL="171450" indent="-171450">
              <a:buFont typeface="Arial" panose="020B0604020202020204" pitchFamily="34" charset="0"/>
              <a:buChar char="•"/>
            </a:pPr>
            <a:r>
              <a:rPr lang="en-US" baseline="0" dirty="0" smtClean="0"/>
              <a:t>Total </a:t>
            </a:r>
            <a:r>
              <a:rPr lang="en-US" baseline="0" dirty="0" smtClean="0"/>
              <a:t>width of the inlet depression</a:t>
            </a:r>
            <a:r>
              <a:rPr lang="en-US" baseline="0" dirty="0" smtClean="0"/>
              <a:t>, </a:t>
            </a:r>
            <a:r>
              <a:rPr lang="en-US" baseline="0" dirty="0" smtClean="0"/>
              <a:t>B+4T</a:t>
            </a:r>
          </a:p>
          <a:p>
            <a:pPr marL="171450" indent="-171450">
              <a:buFont typeface="Arial" panose="020B0604020202020204" pitchFamily="34" charset="0"/>
              <a:buChar char="•"/>
            </a:pPr>
            <a:r>
              <a:rPr lang="en-US" baseline="0" dirty="0" smtClean="0"/>
              <a:t>Total </a:t>
            </a:r>
            <a:r>
              <a:rPr lang="en-US" baseline="0" dirty="0" smtClean="0"/>
              <a:t>length of the inlet depression, </a:t>
            </a:r>
            <a:r>
              <a:rPr lang="en-US" baseline="0" dirty="0" smtClean="0"/>
              <a:t>D/2 </a:t>
            </a:r>
            <a:r>
              <a:rPr lang="en-US" baseline="0" dirty="0" smtClean="0"/>
              <a:t>+ 2T</a:t>
            </a:r>
          </a:p>
          <a:p>
            <a:pPr marL="171450" indent="-171450">
              <a:buFont typeface="Arial" panose="020B0604020202020204" pitchFamily="34" charset="0"/>
              <a:buChar char="•"/>
            </a:pPr>
            <a:r>
              <a:rPr lang="en-US" baseline="0" dirty="0" smtClean="0"/>
              <a:t>Total </a:t>
            </a:r>
            <a:r>
              <a:rPr lang="en-US" baseline="0" dirty="0" smtClean="0"/>
              <a:t>crest width or perimeter, which is the sum of the total width and the total length</a:t>
            </a:r>
          </a:p>
          <a:p>
            <a:pPr marL="171450" indent="-171450">
              <a:buFont typeface="Arial" panose="020B0604020202020204" pitchFamily="34" charset="0"/>
              <a:buChar char="•"/>
            </a:pPr>
            <a:r>
              <a:rPr lang="en-US" baseline="0" dirty="0" smtClean="0"/>
              <a:t>Class </a:t>
            </a:r>
            <a:r>
              <a:rPr lang="en-US" baseline="0" dirty="0" smtClean="0"/>
              <a:t>of riprap to be used for the inlet </a:t>
            </a:r>
            <a:r>
              <a:rPr lang="en-US" baseline="0" dirty="0" smtClean="0"/>
              <a:t>depression</a:t>
            </a: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28</a:t>
            </a:fld>
            <a:endParaRPr lang="en-US" dirty="0"/>
          </a:p>
        </p:txBody>
      </p:sp>
    </p:spTree>
    <p:extLst>
      <p:ext uri="{BB962C8B-B14F-4D97-AF65-F5344CB8AC3E}">
        <p14:creationId xmlns:p14="http://schemas.microsoft.com/office/powerpoint/2010/main" val="653948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inlet depression can be designed in HY-8.</a:t>
            </a:r>
            <a:r>
              <a:rPr lang="en-US" baseline="0" dirty="0" smtClean="0"/>
              <a:t> To do </a:t>
            </a:r>
            <a:r>
              <a:rPr lang="en-US" baseline="0" dirty="0" smtClean="0"/>
              <a:t>this, select “yes” </a:t>
            </a:r>
            <a:r>
              <a:rPr lang="en-US" baseline="0" dirty="0" smtClean="0"/>
              <a:t>in the dropdown for </a:t>
            </a:r>
            <a:r>
              <a:rPr lang="en-US" baseline="0" dirty="0" smtClean="0"/>
              <a:t>“Inlet Depression?” This </a:t>
            </a:r>
            <a:r>
              <a:rPr lang="en-US" baseline="0" dirty="0" smtClean="0"/>
              <a:t>will add a few more input parameters </a:t>
            </a:r>
            <a:r>
              <a:rPr lang="en-US" baseline="0" dirty="0" smtClean="0"/>
              <a:t>that are needed </a:t>
            </a:r>
            <a:r>
              <a:rPr lang="en-US" baseline="0" dirty="0" smtClean="0"/>
              <a:t>for the </a:t>
            </a:r>
            <a:r>
              <a:rPr lang="en-US" baseline="0" dirty="0" smtClean="0"/>
              <a:t>design</a:t>
            </a:r>
            <a:r>
              <a:rPr lang="en-US" baseline="0" dirty="0" smtClean="0"/>
              <a:t>. </a:t>
            </a:r>
            <a:r>
              <a:rPr lang="en-US" baseline="0" dirty="0" smtClean="0"/>
              <a:t>Next </a:t>
            </a:r>
            <a:r>
              <a:rPr lang="en-US" baseline="0" dirty="0" smtClean="0"/>
              <a:t>input the depression </a:t>
            </a:r>
            <a:r>
              <a:rPr lang="en-US" baseline="0" dirty="0" smtClean="0"/>
              <a:t>depth and then </a:t>
            </a:r>
            <a:r>
              <a:rPr lang="en-US" baseline="0" dirty="0" smtClean="0"/>
              <a:t>the fall slope of the depression sides. This value must be between 2:1 and </a:t>
            </a:r>
            <a:r>
              <a:rPr lang="en-US" baseline="0" dirty="0" smtClean="0"/>
              <a:t>3:1; only </a:t>
            </a:r>
            <a:r>
              <a:rPr lang="en-US" baseline="0" dirty="0" smtClean="0"/>
              <a:t>slope ratios between 2:1 and 3:1 will be accepted by HY-8. The total crest width needs to be indicated in feet, and this is dependent, as we saw from the calculations section, on the pipe size. Therefore, this is an iterative process because as </a:t>
            </a:r>
            <a:r>
              <a:rPr lang="en-US" baseline="0" dirty="0" smtClean="0"/>
              <a:t>the </a:t>
            </a:r>
            <a:r>
              <a:rPr lang="en-US" baseline="0" dirty="0" smtClean="0"/>
              <a:t>structure size changes, </a:t>
            </a:r>
            <a:r>
              <a:rPr lang="en-US" baseline="0" dirty="0" smtClean="0"/>
              <a:t>the inlet </a:t>
            </a:r>
            <a:r>
              <a:rPr lang="en-US" baseline="0" dirty="0" smtClean="0"/>
              <a:t>depression </a:t>
            </a:r>
            <a:r>
              <a:rPr lang="en-US" baseline="0" dirty="0" smtClean="0"/>
              <a:t>dimensions need to, as well. </a:t>
            </a:r>
            <a:r>
              <a:rPr lang="en-US" baseline="0" dirty="0" smtClean="0"/>
              <a:t>When designing an inlet depression in HY-8 the inlet invert must be modified. The </a:t>
            </a:r>
            <a:r>
              <a:rPr lang="en-US" baseline="0" dirty="0" smtClean="0"/>
              <a:t>inputted </a:t>
            </a:r>
            <a:r>
              <a:rPr lang="en-US" baseline="0" dirty="0" smtClean="0"/>
              <a:t>invert elevation must be the intended invert elevation plus the depression depth. If you fail to </a:t>
            </a:r>
            <a:r>
              <a:rPr lang="en-US" baseline="0" dirty="0" smtClean="0"/>
              <a:t>do this, </a:t>
            </a:r>
            <a:r>
              <a:rPr lang="en-US" baseline="0" dirty="0" smtClean="0"/>
              <a:t>the output will not be correct</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29</a:t>
            </a:fld>
            <a:endParaRPr lang="en-US" dirty="0"/>
          </a:p>
        </p:txBody>
      </p:sp>
    </p:spTree>
    <p:extLst>
      <p:ext uri="{BB962C8B-B14F-4D97-AF65-F5344CB8AC3E}">
        <p14:creationId xmlns:p14="http://schemas.microsoft.com/office/powerpoint/2010/main" val="2291545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include a beveled</a:t>
            </a:r>
            <a:r>
              <a:rPr lang="en-US" baseline="0" dirty="0" smtClean="0"/>
              <a:t> edge headwall for </a:t>
            </a:r>
            <a:r>
              <a:rPr lang="en-US" baseline="0" dirty="0" smtClean="0"/>
              <a:t>any of the </a:t>
            </a:r>
            <a:r>
              <a:rPr lang="en-US" baseline="0" dirty="0" smtClean="0"/>
              <a:t>proposals, </a:t>
            </a:r>
            <a:r>
              <a:rPr lang="en-US" baseline="0" dirty="0" smtClean="0"/>
              <a:t>the </a:t>
            </a:r>
            <a:r>
              <a:rPr lang="en-US" baseline="0" dirty="0" smtClean="0"/>
              <a:t>included beveled edge headwall detail should be included in the memo. The detail and source </a:t>
            </a:r>
            <a:r>
              <a:rPr lang="en-US" baseline="0" dirty="0" smtClean="0"/>
              <a:t>information </a:t>
            </a:r>
            <a:r>
              <a:rPr lang="en-US" baseline="0" dirty="0" smtClean="0"/>
              <a:t>are included in the template. The detail is for a 1:1 beveled edge </a:t>
            </a:r>
            <a:r>
              <a:rPr lang="en-US" baseline="0" dirty="0" smtClean="0"/>
              <a:t>headwall, so if </a:t>
            </a:r>
            <a:r>
              <a:rPr lang="en-US" baseline="0" dirty="0" smtClean="0"/>
              <a:t>a headwall bevel other than 1:1 is proposed, </a:t>
            </a:r>
            <a:r>
              <a:rPr lang="en-US" baseline="0" dirty="0" smtClean="0"/>
              <a:t>make sure to include the </a:t>
            </a:r>
            <a:r>
              <a:rPr lang="en-US" baseline="0" dirty="0" smtClean="0"/>
              <a:t>proper documentation for detailing the configuration. If there are not any beveled edge headwalls </a:t>
            </a:r>
            <a:r>
              <a:rPr lang="en-US" baseline="0" dirty="0" smtClean="0"/>
              <a:t>proposed, the figure and source should </a:t>
            </a:r>
            <a:r>
              <a:rPr lang="en-US" baseline="0" dirty="0" smtClean="0"/>
              <a:t>be removed from the final draft of the memo</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30</a:t>
            </a:fld>
            <a:endParaRPr lang="en-US" dirty="0"/>
          </a:p>
        </p:txBody>
      </p:sp>
    </p:spTree>
    <p:extLst>
      <p:ext uri="{BB962C8B-B14F-4D97-AF65-F5344CB8AC3E}">
        <p14:creationId xmlns:p14="http://schemas.microsoft.com/office/powerpoint/2010/main" val="1894961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31</a:t>
            </a:fld>
            <a:endParaRPr lang="en-US" dirty="0"/>
          </a:p>
        </p:txBody>
      </p:sp>
    </p:spTree>
    <p:extLst>
      <p:ext uri="{BB962C8B-B14F-4D97-AF65-F5344CB8AC3E}">
        <p14:creationId xmlns:p14="http://schemas.microsoft.com/office/powerpoint/2010/main" val="3619522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contact information</a:t>
            </a:r>
            <a:r>
              <a:rPr lang="en-US" baseline="0" dirty="0" smtClean="0"/>
              <a:t> is the last part of the memo. No changes were made to this section since the most recent update of the memo.</a:t>
            </a:r>
          </a:p>
          <a:p>
            <a:endParaRPr lang="en-US" baseline="0" dirty="0" smtClean="0"/>
          </a:p>
          <a:p>
            <a:r>
              <a:rPr lang="en-US" baseline="0" dirty="0" smtClean="0"/>
              <a:t>Leave this section as it is because the contact information that is supposed to go in there is that of the INDOT reviewer.</a:t>
            </a: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34</a:t>
            </a:fld>
            <a:endParaRPr lang="en-US" dirty="0"/>
          </a:p>
        </p:txBody>
      </p:sp>
    </p:spTree>
    <p:extLst>
      <p:ext uri="{BB962C8B-B14F-4D97-AF65-F5344CB8AC3E}">
        <p14:creationId xmlns:p14="http://schemas.microsoft.com/office/powerpoint/2010/main" val="400962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You may </a:t>
            </a:r>
            <a:r>
              <a:rPr lang="en-US" sz="1200"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why the new template? Since July of 2018, we have required </a:t>
            </a:r>
            <a:r>
              <a:rPr lang="en-US" sz="1200" kern="1200" baseline="0" dirty="0" smtClean="0">
                <a:solidFill>
                  <a:schemeClr val="tx1"/>
                </a:solidFill>
                <a:effectLst/>
                <a:latin typeface="+mn-lt"/>
                <a:ea typeface="+mn-ea"/>
                <a:cs typeface="+mn-cs"/>
              </a:rPr>
              <a:t>completed hydraulic memos be submitted as part of the small structure design submittal packages, and d</a:t>
            </a:r>
            <a:r>
              <a:rPr lang="en-US" sz="1200" kern="1200" dirty="0" smtClean="0">
                <a:solidFill>
                  <a:schemeClr val="tx1"/>
                </a:solidFill>
                <a:effectLst/>
                <a:latin typeface="+mn-lt"/>
                <a:ea typeface="+mn-ea"/>
                <a:cs typeface="+mn-cs"/>
              </a:rPr>
              <a:t>ue </a:t>
            </a:r>
            <a:r>
              <a:rPr lang="en-US" sz="1200" kern="1200" dirty="0" smtClean="0">
                <a:solidFill>
                  <a:schemeClr val="tx1"/>
                </a:solidFill>
                <a:effectLst/>
                <a:latin typeface="+mn-lt"/>
                <a:ea typeface="+mn-ea"/>
                <a:cs typeface="+mn-cs"/>
              </a:rPr>
              <a:t>to this </a:t>
            </a:r>
            <a:r>
              <a:rPr lang="en-US" sz="1200" kern="1200" dirty="0" smtClean="0">
                <a:solidFill>
                  <a:schemeClr val="tx1"/>
                </a:solidFill>
                <a:effectLst/>
                <a:latin typeface="+mn-lt"/>
                <a:ea typeface="+mn-ea"/>
                <a:cs typeface="+mn-cs"/>
              </a:rPr>
              <a:t>there has been a </a:t>
            </a:r>
            <a:r>
              <a:rPr lang="en-US" sz="1200" kern="1200" dirty="0" smtClean="0">
                <a:solidFill>
                  <a:schemeClr val="tx1"/>
                </a:solidFill>
                <a:effectLst/>
                <a:latin typeface="+mn-lt"/>
                <a:ea typeface="+mn-ea"/>
                <a:cs typeface="+mn-cs"/>
              </a:rPr>
              <a:t>lot of variability in what </a:t>
            </a:r>
            <a:r>
              <a:rPr lang="en-US" sz="1200" kern="1200" dirty="0" smtClean="0">
                <a:solidFill>
                  <a:schemeClr val="tx1"/>
                </a:solidFill>
                <a:effectLst/>
                <a:latin typeface="+mn-lt"/>
                <a:ea typeface="+mn-ea"/>
                <a:cs typeface="+mn-cs"/>
              </a:rPr>
              <a:t>has been </a:t>
            </a:r>
            <a:r>
              <a:rPr lang="en-US" sz="1200" kern="1200" dirty="0" smtClean="0">
                <a:solidFill>
                  <a:schemeClr val="tx1"/>
                </a:solidFill>
                <a:effectLst/>
                <a:latin typeface="+mn-lt"/>
                <a:ea typeface="+mn-ea"/>
                <a:cs typeface="+mn-cs"/>
              </a:rPr>
              <a:t>included in the </a:t>
            </a:r>
            <a:r>
              <a:rPr lang="en-US" sz="1200" kern="1200" dirty="0" smtClean="0">
                <a:solidFill>
                  <a:schemeClr val="tx1"/>
                </a:solidFill>
                <a:effectLst/>
                <a:latin typeface="+mn-lt"/>
                <a:ea typeface="+mn-ea"/>
                <a:cs typeface="+mn-cs"/>
              </a:rPr>
              <a:t>memos.</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herefore</a:t>
            </a:r>
            <a:r>
              <a:rPr lang="en-US" sz="1200" kern="1200" dirty="0" smtClean="0">
                <a:solidFill>
                  <a:schemeClr val="tx1"/>
                </a:solidFill>
                <a:effectLst/>
                <a:latin typeface="+mn-lt"/>
                <a:ea typeface="+mn-ea"/>
                <a:cs typeface="+mn-cs"/>
              </a:rPr>
              <a:t>, we thought it would be a good idea to standardize the memo. </a:t>
            </a:r>
            <a:r>
              <a:rPr lang="en-US" sz="1200" kern="1200" dirty="0" smtClean="0">
                <a:solidFill>
                  <a:schemeClr val="tx1"/>
                </a:solidFill>
                <a:effectLst/>
                <a:latin typeface="+mn-lt"/>
                <a:ea typeface="+mn-ea"/>
                <a:cs typeface="+mn-cs"/>
              </a:rPr>
              <a:t>Standardizing</a:t>
            </a:r>
            <a:r>
              <a:rPr lang="en-US" sz="1200" kern="1200" baseline="0" dirty="0" smtClean="0">
                <a:solidFill>
                  <a:schemeClr val="tx1"/>
                </a:solidFill>
                <a:effectLst/>
                <a:latin typeface="+mn-lt"/>
                <a:ea typeface="+mn-ea"/>
                <a:cs typeface="+mn-cs"/>
              </a:rPr>
              <a:t> the memo</a:t>
            </a:r>
            <a:r>
              <a:rPr lang="en-US" sz="1200" kern="1200" dirty="0" smtClean="0">
                <a:solidFill>
                  <a:schemeClr val="tx1"/>
                </a:solidFill>
                <a:effectLst/>
                <a:latin typeface="+mn-lt"/>
                <a:ea typeface="+mn-ea"/>
                <a:cs typeface="+mn-cs"/>
              </a:rPr>
              <a:t> is intended</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bring better uniformity </a:t>
            </a:r>
            <a:r>
              <a:rPr lang="en-US" sz="1200" kern="1200" baseline="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should help to reduce the amount of errors in submitted </a:t>
            </a:r>
            <a:r>
              <a:rPr lang="en-US" sz="1200" kern="1200" dirty="0" smtClean="0">
                <a:solidFill>
                  <a:schemeClr val="tx1"/>
                </a:solidFill>
                <a:effectLst/>
                <a:latin typeface="+mn-lt"/>
                <a:ea typeface="+mn-ea"/>
                <a:cs typeface="+mn-cs"/>
              </a:rPr>
              <a:t>hydraulic memos</a:t>
            </a:r>
            <a:r>
              <a:rPr lang="en-US" sz="1200" kern="1200" dirty="0" smtClean="0">
                <a:solidFill>
                  <a:schemeClr val="tx1"/>
                </a:solidFill>
                <a:effectLst/>
                <a:latin typeface="+mn-lt"/>
                <a:ea typeface="+mn-ea"/>
                <a:cs typeface="+mn-cs"/>
              </a:rPr>
              <a:t>, thereby reducing the amount of back-and-forth to fix the errors. Lastly, it </a:t>
            </a:r>
            <a:r>
              <a:rPr lang="en-US" sz="1200" kern="1200" dirty="0" smtClean="0">
                <a:solidFill>
                  <a:schemeClr val="tx1"/>
                </a:solidFill>
                <a:effectLst/>
                <a:latin typeface="+mn-lt"/>
                <a:ea typeface="+mn-ea"/>
                <a:cs typeface="+mn-cs"/>
              </a:rPr>
              <a:t>is intended to </a:t>
            </a:r>
            <a:r>
              <a:rPr lang="en-US" sz="1200" kern="1200" dirty="0" smtClean="0">
                <a:solidFill>
                  <a:schemeClr val="tx1"/>
                </a:solidFill>
                <a:effectLst/>
                <a:latin typeface="+mn-lt"/>
                <a:ea typeface="+mn-ea"/>
                <a:cs typeface="+mn-cs"/>
              </a:rPr>
              <a:t>aid </a:t>
            </a:r>
            <a:r>
              <a:rPr lang="en-US" sz="1200" kern="1200" dirty="0" smtClean="0">
                <a:solidFill>
                  <a:schemeClr val="tx1"/>
                </a:solidFill>
                <a:effectLst/>
                <a:latin typeface="+mn-lt"/>
                <a:ea typeface="+mn-ea"/>
                <a:cs typeface="+mn-cs"/>
              </a:rPr>
              <a:t>in removing the </a:t>
            </a:r>
            <a:r>
              <a:rPr lang="en-US" sz="1200" kern="1200" dirty="0" smtClean="0">
                <a:solidFill>
                  <a:schemeClr val="tx1"/>
                </a:solidFill>
                <a:effectLst/>
                <a:latin typeface="+mn-lt"/>
                <a:ea typeface="+mn-ea"/>
                <a:cs typeface="+mn-cs"/>
              </a:rPr>
              <a:t>uncertainty of what is required to be included in the </a:t>
            </a:r>
            <a:r>
              <a:rPr lang="en-US" sz="1200" kern="1200" dirty="0" smtClean="0">
                <a:solidFill>
                  <a:schemeClr val="tx1"/>
                </a:solidFill>
                <a:effectLst/>
                <a:latin typeface="+mn-lt"/>
                <a:ea typeface="+mn-ea"/>
                <a:cs typeface="+mn-cs"/>
              </a:rPr>
              <a:t>hydraulic memos.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a:t>
            </a:fld>
            <a:endParaRPr lang="en-US" dirty="0"/>
          </a:p>
        </p:txBody>
      </p:sp>
    </p:spTree>
    <p:extLst>
      <p:ext uri="{BB962C8B-B14F-4D97-AF65-F5344CB8AC3E}">
        <p14:creationId xmlns:p14="http://schemas.microsoft.com/office/powerpoint/2010/main" val="3054214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35</a:t>
            </a:fld>
            <a:endParaRPr lang="en-US" dirty="0"/>
          </a:p>
        </p:txBody>
      </p:sp>
    </p:spTree>
    <p:extLst>
      <p:ext uri="{BB962C8B-B14F-4D97-AF65-F5344CB8AC3E}">
        <p14:creationId xmlns:p14="http://schemas.microsoft.com/office/powerpoint/2010/main" val="87948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the new template </a:t>
            </a:r>
            <a:r>
              <a:rPr lang="en-US" sz="1200" kern="1200" dirty="0" smtClean="0">
                <a:solidFill>
                  <a:schemeClr val="tx1"/>
                </a:solidFill>
                <a:effectLst/>
                <a:latin typeface="+mn-lt"/>
                <a:ea typeface="+mn-ea"/>
                <a:cs typeface="+mn-cs"/>
              </a:rPr>
              <a:t>there are now dropdown </a:t>
            </a:r>
            <a:r>
              <a:rPr lang="en-US" sz="1200" kern="1200" dirty="0" smtClean="0">
                <a:solidFill>
                  <a:schemeClr val="tx1"/>
                </a:solidFill>
                <a:effectLst/>
                <a:latin typeface="+mn-lt"/>
                <a:ea typeface="+mn-ea"/>
                <a:cs typeface="+mn-cs"/>
              </a:rPr>
              <a:t>selection boxes. They are indicated by the greyed out words </a:t>
            </a:r>
            <a:r>
              <a:rPr lang="en-US" sz="1200" kern="1200" dirty="0" smtClean="0">
                <a:solidFill>
                  <a:schemeClr val="tx1"/>
                </a:solidFill>
                <a:effectLst/>
                <a:latin typeface="+mn-lt"/>
                <a:ea typeface="+mn-ea"/>
                <a:cs typeface="+mn-cs"/>
              </a:rPr>
              <a:t>“Choose an </a:t>
            </a:r>
            <a:r>
              <a:rPr lang="en-US" sz="1200" kern="1200" dirty="0" smtClean="0">
                <a:solidFill>
                  <a:schemeClr val="tx1"/>
                </a:solidFill>
                <a:effectLst/>
                <a:latin typeface="+mn-lt"/>
                <a:ea typeface="+mn-ea"/>
                <a:cs typeface="+mn-cs"/>
              </a:rPr>
              <a:t>item”. Where you see this click on the greyed </a:t>
            </a:r>
            <a:r>
              <a:rPr lang="en-US" sz="1200" kern="1200" dirty="0" smtClean="0">
                <a:solidFill>
                  <a:schemeClr val="tx1"/>
                </a:solidFill>
                <a:effectLst/>
                <a:latin typeface="+mn-lt"/>
                <a:ea typeface="+mn-ea"/>
                <a:cs typeface="+mn-cs"/>
              </a:rPr>
              <a:t>“Choose </a:t>
            </a:r>
            <a:r>
              <a:rPr lang="en-US" sz="1200" kern="1200" dirty="0" smtClean="0">
                <a:solidFill>
                  <a:schemeClr val="tx1"/>
                </a:solidFill>
                <a:effectLst/>
                <a:latin typeface="+mn-lt"/>
                <a:ea typeface="+mn-ea"/>
                <a:cs typeface="+mn-cs"/>
              </a:rPr>
              <a:t>an </a:t>
            </a:r>
            <a:r>
              <a:rPr lang="en-US" sz="1200" kern="1200" dirty="0" smtClean="0">
                <a:solidFill>
                  <a:schemeClr val="tx1"/>
                </a:solidFill>
                <a:effectLst/>
                <a:latin typeface="+mn-lt"/>
                <a:ea typeface="+mn-ea"/>
                <a:cs typeface="+mn-cs"/>
              </a:rPr>
              <a:t>item,” </a:t>
            </a:r>
            <a:r>
              <a:rPr lang="en-US" sz="1200" kern="1200" dirty="0" smtClean="0">
                <a:solidFill>
                  <a:schemeClr val="tx1"/>
                </a:solidFill>
                <a:effectLst/>
                <a:latin typeface="+mn-lt"/>
                <a:ea typeface="+mn-ea"/>
                <a:cs typeface="+mn-cs"/>
              </a:rPr>
              <a:t>and a dropdown box will appear. Click on the dropdown </a:t>
            </a:r>
            <a:r>
              <a:rPr lang="en-US" sz="1200" kern="1200" dirty="0" smtClean="0">
                <a:solidFill>
                  <a:schemeClr val="tx1"/>
                </a:solidFill>
                <a:effectLst/>
                <a:latin typeface="+mn-lt"/>
                <a:ea typeface="+mn-ea"/>
                <a:cs typeface="+mn-cs"/>
              </a:rPr>
              <a:t>arrow, </a:t>
            </a:r>
            <a:r>
              <a:rPr lang="en-US" sz="1200" kern="1200" dirty="0" smtClean="0">
                <a:solidFill>
                  <a:schemeClr val="tx1"/>
                </a:solidFill>
                <a:effectLst/>
                <a:latin typeface="+mn-lt"/>
                <a:ea typeface="+mn-ea"/>
                <a:cs typeface="+mn-cs"/>
              </a:rPr>
              <a:t>and make the necessary selection. Not all greyed out words in the memo indicate a dropdown. The one </a:t>
            </a:r>
            <a:r>
              <a:rPr lang="en-US" sz="1200" kern="1200" dirty="0" smtClean="0">
                <a:solidFill>
                  <a:schemeClr val="tx1"/>
                </a:solidFill>
                <a:effectLst/>
                <a:latin typeface="+mn-lt"/>
                <a:ea typeface="+mn-ea"/>
                <a:cs typeface="+mn-cs"/>
              </a:rPr>
              <a:t>dropdown </a:t>
            </a:r>
            <a:r>
              <a:rPr lang="en-US" sz="1200" kern="1200" dirty="0" smtClean="0">
                <a:solidFill>
                  <a:schemeClr val="tx1"/>
                </a:solidFill>
                <a:effectLst/>
                <a:latin typeface="+mn-lt"/>
                <a:ea typeface="+mn-ea"/>
                <a:cs typeface="+mn-cs"/>
              </a:rPr>
              <a:t>that is not indicated by the words </a:t>
            </a:r>
            <a:r>
              <a:rPr lang="en-US" sz="1200" kern="1200" dirty="0" smtClean="0">
                <a:solidFill>
                  <a:schemeClr val="tx1"/>
                </a:solidFill>
                <a:effectLst/>
                <a:latin typeface="+mn-lt"/>
                <a:ea typeface="+mn-ea"/>
                <a:cs typeface="+mn-cs"/>
              </a:rPr>
              <a:t>“Choose </a:t>
            </a:r>
            <a:r>
              <a:rPr lang="en-US" sz="1200" kern="1200" dirty="0" smtClean="0">
                <a:solidFill>
                  <a:schemeClr val="tx1"/>
                </a:solidFill>
                <a:effectLst/>
                <a:latin typeface="+mn-lt"/>
                <a:ea typeface="+mn-ea"/>
                <a:cs typeface="+mn-cs"/>
              </a:rPr>
              <a:t>an </a:t>
            </a:r>
            <a:r>
              <a:rPr lang="en-US" sz="1200" kern="1200" dirty="0" smtClean="0">
                <a:solidFill>
                  <a:schemeClr val="tx1"/>
                </a:solidFill>
                <a:effectLst/>
                <a:latin typeface="+mn-lt"/>
                <a:ea typeface="+mn-ea"/>
                <a:cs typeface="+mn-cs"/>
              </a:rPr>
              <a:t>item.” </a:t>
            </a:r>
            <a:r>
              <a:rPr lang="en-US" sz="1200" kern="1200" dirty="0" smtClean="0">
                <a:solidFill>
                  <a:schemeClr val="tx1"/>
                </a:solidFill>
                <a:effectLst/>
                <a:latin typeface="+mn-lt"/>
                <a:ea typeface="+mn-ea"/>
                <a:cs typeface="+mn-cs"/>
              </a:rPr>
              <a:t>is the </a:t>
            </a:r>
            <a:r>
              <a:rPr lang="en-US" sz="1200" kern="1200" dirty="0" smtClean="0">
                <a:solidFill>
                  <a:schemeClr val="tx1"/>
                </a:solidFill>
                <a:effectLst/>
                <a:latin typeface="+mn-lt"/>
                <a:ea typeface="+mn-ea"/>
                <a:cs typeface="+mn-cs"/>
              </a:rPr>
              <a:t>cell </a:t>
            </a:r>
            <a:r>
              <a:rPr lang="en-US" sz="1200" kern="1200" dirty="0" smtClean="0">
                <a:solidFill>
                  <a:schemeClr val="tx1"/>
                </a:solidFill>
                <a:effectLst/>
                <a:latin typeface="+mn-lt"/>
                <a:ea typeface="+mn-ea"/>
                <a:cs typeface="+mn-cs"/>
              </a:rPr>
              <a:t>in the site parameters table for the drainage area units.</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4</a:t>
            </a:fld>
            <a:endParaRPr lang="en-US" dirty="0"/>
          </a:p>
        </p:txBody>
      </p:sp>
    </p:spTree>
    <p:extLst>
      <p:ext uri="{BB962C8B-B14F-4D97-AF65-F5344CB8AC3E}">
        <p14:creationId xmlns:p14="http://schemas.microsoft.com/office/powerpoint/2010/main" val="4222912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Another feature </a:t>
            </a:r>
            <a:r>
              <a:rPr lang="en-US" sz="1200" kern="1200" dirty="0" smtClean="0">
                <a:solidFill>
                  <a:schemeClr val="tx1"/>
                </a:solidFill>
                <a:effectLst/>
                <a:latin typeface="+mn-lt"/>
                <a:ea typeface="+mn-ea"/>
                <a:cs typeface="+mn-cs"/>
              </a:rPr>
              <a:t>included </a:t>
            </a:r>
            <a:r>
              <a:rPr lang="en-US" sz="1200" kern="1200" dirty="0" smtClean="0">
                <a:solidFill>
                  <a:schemeClr val="tx1"/>
                </a:solidFill>
                <a:effectLst/>
                <a:latin typeface="+mn-lt"/>
                <a:ea typeface="+mn-ea"/>
                <a:cs typeface="+mn-cs"/>
              </a:rPr>
              <a:t>in the new template is hover instructions. Certain items in the memo </a:t>
            </a:r>
            <a:r>
              <a:rPr lang="en-US" sz="1200" kern="1200" dirty="0" smtClean="0">
                <a:solidFill>
                  <a:schemeClr val="tx1"/>
                </a:solidFill>
                <a:effectLst/>
                <a:latin typeface="+mn-lt"/>
                <a:ea typeface="+mn-ea"/>
                <a:cs typeface="+mn-cs"/>
              </a:rPr>
              <a:t>have </a:t>
            </a:r>
            <a:r>
              <a:rPr lang="en-US" sz="1200" kern="1200" dirty="0" smtClean="0">
                <a:solidFill>
                  <a:schemeClr val="tx1"/>
                </a:solidFill>
                <a:effectLst/>
                <a:latin typeface="+mn-lt"/>
                <a:ea typeface="+mn-ea"/>
                <a:cs typeface="+mn-cs"/>
              </a:rPr>
              <a:t>instruction or guidance associated with </a:t>
            </a:r>
            <a:r>
              <a:rPr lang="en-US" sz="1200" kern="1200" dirty="0" smtClean="0">
                <a:solidFill>
                  <a:schemeClr val="tx1"/>
                </a:solidFill>
                <a:effectLst/>
                <a:latin typeface="+mn-lt"/>
                <a:ea typeface="+mn-ea"/>
                <a:cs typeface="+mn-cs"/>
              </a:rPr>
              <a:t>them </a:t>
            </a:r>
            <a:r>
              <a:rPr lang="en-US" sz="1200" kern="1200" dirty="0" smtClean="0">
                <a:solidFill>
                  <a:schemeClr val="tx1"/>
                </a:solidFill>
                <a:effectLst/>
                <a:latin typeface="+mn-lt"/>
                <a:ea typeface="+mn-ea"/>
                <a:cs typeface="+mn-cs"/>
              </a:rPr>
              <a:t>in the form of an instruction box that </a:t>
            </a:r>
            <a:r>
              <a:rPr lang="en-US" sz="1200" kern="1200" dirty="0" smtClean="0">
                <a:solidFill>
                  <a:schemeClr val="tx1"/>
                </a:solidFill>
                <a:effectLst/>
                <a:latin typeface="+mn-lt"/>
                <a:ea typeface="+mn-ea"/>
                <a:cs typeface="+mn-cs"/>
              </a:rPr>
              <a:t>appears </a:t>
            </a:r>
            <a:r>
              <a:rPr lang="en-US" sz="1200" kern="1200" dirty="0" smtClean="0">
                <a:solidFill>
                  <a:schemeClr val="tx1"/>
                </a:solidFill>
                <a:effectLst/>
                <a:latin typeface="+mn-lt"/>
                <a:ea typeface="+mn-ea"/>
                <a:cs typeface="+mn-cs"/>
              </a:rPr>
              <a:t>if the cursor is hovered over </a:t>
            </a:r>
            <a:r>
              <a:rPr lang="en-US" sz="1200" kern="1200" dirty="0" smtClean="0">
                <a:solidFill>
                  <a:schemeClr val="tx1"/>
                </a:solidFill>
                <a:effectLst/>
                <a:latin typeface="+mn-lt"/>
                <a:ea typeface="+mn-ea"/>
                <a:cs typeface="+mn-cs"/>
              </a:rPr>
              <a:t>them. </a:t>
            </a:r>
            <a:r>
              <a:rPr lang="en-US" sz="1200" kern="1200" dirty="0" smtClean="0">
                <a:solidFill>
                  <a:schemeClr val="tx1"/>
                </a:solidFill>
                <a:effectLst/>
                <a:latin typeface="+mn-lt"/>
                <a:ea typeface="+mn-ea"/>
                <a:cs typeface="+mn-cs"/>
              </a:rPr>
              <a:t>The instruction box will automatically appear, and the comments are typically </a:t>
            </a:r>
            <a:r>
              <a:rPr lang="en-US" sz="1200" kern="1200" dirty="0" smtClean="0">
                <a:solidFill>
                  <a:schemeClr val="tx1"/>
                </a:solidFill>
                <a:effectLst/>
                <a:latin typeface="+mn-lt"/>
                <a:ea typeface="+mn-ea"/>
                <a:cs typeface="+mn-cs"/>
              </a:rPr>
              <a:t>related</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FAQ’s </a:t>
            </a:r>
            <a:r>
              <a:rPr lang="en-US" sz="1200" kern="1200" dirty="0" smtClean="0">
                <a:solidFill>
                  <a:schemeClr val="tx1"/>
                </a:solidFill>
                <a:effectLst/>
                <a:latin typeface="+mn-lt"/>
                <a:ea typeface="+mn-ea"/>
                <a:cs typeface="+mn-cs"/>
              </a:rPr>
              <a:t>or guidance on something that may not be apparent. There is nothing that indicates where these are located in the memo template. If there is an aspect of the template that does not have hover instructions, </a:t>
            </a:r>
            <a:r>
              <a:rPr lang="en-US" sz="1200" kern="1200" dirty="0" smtClean="0">
                <a:solidFill>
                  <a:schemeClr val="tx1"/>
                </a:solidFill>
                <a:effectLst/>
                <a:latin typeface="+mn-lt"/>
                <a:ea typeface="+mn-ea"/>
                <a:cs typeface="+mn-cs"/>
              </a:rPr>
              <a:t>consult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hydraulic memo instructions </a:t>
            </a:r>
            <a:r>
              <a:rPr lang="en-US" sz="1200" kern="1200" dirty="0" smtClean="0">
                <a:solidFill>
                  <a:schemeClr val="tx1"/>
                </a:solidFill>
                <a:effectLst/>
                <a:latin typeface="+mn-lt"/>
                <a:ea typeface="+mn-ea"/>
                <a:cs typeface="+mn-cs"/>
              </a:rPr>
              <a:t>document </a:t>
            </a:r>
            <a:r>
              <a:rPr lang="en-US" sz="1200" kern="1200" dirty="0" smtClean="0">
                <a:solidFill>
                  <a:schemeClr val="tx1"/>
                </a:solidFill>
                <a:effectLst/>
                <a:latin typeface="+mn-lt"/>
                <a:ea typeface="+mn-ea"/>
                <a:cs typeface="+mn-cs"/>
              </a:rPr>
              <a:t>that </a:t>
            </a:r>
            <a:r>
              <a:rPr lang="en-US" sz="1200" kern="1200" dirty="0" smtClean="0">
                <a:solidFill>
                  <a:schemeClr val="tx1"/>
                </a:solidFill>
                <a:effectLst/>
                <a:latin typeface="+mn-lt"/>
                <a:ea typeface="+mn-ea"/>
                <a:cs typeface="+mn-cs"/>
              </a:rPr>
              <a:t>can be found on the Office of Hydraulics website.</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5</a:t>
            </a:fld>
            <a:endParaRPr lang="en-US" dirty="0"/>
          </a:p>
        </p:txBody>
      </p:sp>
    </p:spTree>
    <p:extLst>
      <p:ext uri="{BB962C8B-B14F-4D97-AF65-F5344CB8AC3E}">
        <p14:creationId xmlns:p14="http://schemas.microsoft.com/office/powerpoint/2010/main" val="3535732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Shown above</a:t>
            </a:r>
            <a:r>
              <a:rPr lang="en-US" baseline="0" dirty="0" smtClean="0"/>
              <a:t> </a:t>
            </a:r>
            <a:r>
              <a:rPr lang="en-US" dirty="0" smtClean="0"/>
              <a:t>is a screenshot of the</a:t>
            </a:r>
            <a:r>
              <a:rPr lang="en-US" baseline="0" dirty="0" smtClean="0"/>
              <a:t> </a:t>
            </a:r>
            <a:r>
              <a:rPr lang="en-US" dirty="0" smtClean="0"/>
              <a:t>subject section. It is the last section in the memo before any data needs to be</a:t>
            </a:r>
            <a:r>
              <a:rPr lang="en-US" baseline="0" dirty="0" smtClean="0"/>
              <a:t> entered and is mostly self-explanatory. However, there are a few things worth noting. Often times the small structures do not have des. numbers assigned to them, and if that is the case, putting either “No Des.” or “N/A” is acceptable.</a:t>
            </a:r>
          </a:p>
          <a:p>
            <a:endParaRPr lang="en-US" baseline="0" dirty="0" smtClean="0"/>
          </a:p>
          <a:p>
            <a:r>
              <a:rPr lang="en-US" baseline="0" dirty="0" smtClean="0"/>
              <a:t>Again, dropdown menus were added to the memo, and there are now dropdowns in the subject section for the CIF permit and legal drain lines. Both of those drop-downs offer “yes” and “no.”</a:t>
            </a:r>
          </a:p>
          <a:p>
            <a:endParaRPr lang="en-US" baseline="0" dirty="0" smtClean="0"/>
          </a:p>
          <a:p>
            <a:r>
              <a:rPr lang="en-US" baseline="0" dirty="0" smtClean="0"/>
              <a:t>Before submitting memos for review go ahead and stamp them because without the stamp the memo is not official. If something needs to be changed after the memo has been submitted, the INDOT reviewer will explain what he/she thinks needs to be changed and make sure both parties are aware of any changes that are made.</a:t>
            </a: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6</a:t>
            </a:fld>
            <a:endParaRPr lang="en-US" dirty="0"/>
          </a:p>
        </p:txBody>
      </p:sp>
    </p:spTree>
    <p:extLst>
      <p:ext uri="{BB962C8B-B14F-4D97-AF65-F5344CB8AC3E}">
        <p14:creationId xmlns:p14="http://schemas.microsoft.com/office/powerpoint/2010/main" val="3541533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section</a:t>
            </a:r>
            <a:r>
              <a:rPr lang="en-US" baseline="0" dirty="0" smtClean="0"/>
              <a:t> after the subject section and where data needs to be entered is this site parameters table. The first two lines are self-explanatory, but in the last column of the first row there should be a dropdown menu to select either “sq. mi.” or “acres.” If the drainage area is smaller than half a square mile, enter the size of the drainage area in acres.</a:t>
            </a:r>
          </a:p>
          <a:p>
            <a:endParaRPr lang="en-US" baseline="0" dirty="0" smtClean="0"/>
          </a:p>
          <a:p>
            <a:r>
              <a:rPr lang="en-US" baseline="0" dirty="0" smtClean="0"/>
              <a:t>In the third line where the design-year storm is indicated, open the dropdown menu where it reads “Choose an item.” to select the corresponding design year. This line may not be necessary; if it is not needed, delete it from the table.</a:t>
            </a:r>
          </a:p>
          <a:p>
            <a:endParaRPr lang="en-US" baseline="0" dirty="0" smtClean="0"/>
          </a:p>
          <a:p>
            <a:r>
              <a:rPr lang="en-US" baseline="0" dirty="0" smtClean="0"/>
              <a:t>Unsure of which design-year storm to select? In the design manual there is a figure, IDM Figure 203-2C, that gives that information (see next slide).</a:t>
            </a: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7</a:t>
            </a:fld>
            <a:endParaRPr lang="en-US" dirty="0"/>
          </a:p>
        </p:txBody>
      </p:sp>
    </p:spTree>
    <p:extLst>
      <p:ext uri="{BB962C8B-B14F-4D97-AF65-F5344CB8AC3E}">
        <p14:creationId xmlns:p14="http://schemas.microsoft.com/office/powerpoint/2010/main" val="78147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a:t>
            </a:r>
            <a:r>
              <a:rPr lang="en-US" baseline="0" dirty="0" smtClean="0"/>
              <a:t> column of </a:t>
            </a:r>
            <a:r>
              <a:rPr lang="en-US" dirty="0" smtClean="0"/>
              <a:t>IDM Figure 203-2C indicates</a:t>
            </a:r>
            <a:r>
              <a:rPr lang="en-US" baseline="0" dirty="0" smtClean="0"/>
              <a:t> what design-year storm to use, and it is based on roadway classification.</a:t>
            </a:r>
          </a:p>
          <a:p>
            <a:endParaRPr lang="en-US" baseline="0" dirty="0" smtClean="0"/>
          </a:p>
          <a:p>
            <a:r>
              <a:rPr lang="en-US" baseline="0" dirty="0" smtClean="0"/>
              <a:t>For example if the roadway is a two-lane facility with </a:t>
            </a:r>
            <a:r>
              <a:rPr lang="en-US" baseline="0" dirty="0" smtClean="0"/>
              <a:t>1,000&lt;AADT&lt;3,000 </a:t>
            </a:r>
            <a:r>
              <a:rPr lang="en-US" baseline="0" dirty="0" smtClean="0"/>
              <a:t>vehicles, the design-year storm is a 25-year storm. Another example is if the AADT&lt;1,000 vehicles, the design-year storm is a 10-year storm.</a:t>
            </a: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8</a:t>
            </a:fld>
            <a:endParaRPr lang="en-US" dirty="0"/>
          </a:p>
        </p:txBody>
      </p:sp>
    </p:spTree>
    <p:extLst>
      <p:ext uri="{BB962C8B-B14F-4D97-AF65-F5344CB8AC3E}">
        <p14:creationId xmlns:p14="http://schemas.microsoft.com/office/powerpoint/2010/main" val="1543764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middle part of the site parameters</a:t>
            </a:r>
            <a:r>
              <a:rPr lang="en-US" baseline="0" dirty="0" smtClean="0"/>
              <a:t> table is where to enter either the Q</a:t>
            </a:r>
            <a:r>
              <a:rPr lang="en-US" baseline="-25000" dirty="0" smtClean="0"/>
              <a:t>100</a:t>
            </a:r>
            <a:r>
              <a:rPr lang="en-US" baseline="0" dirty="0" smtClean="0"/>
              <a:t> tailwater depth or Q</a:t>
            </a:r>
            <a:r>
              <a:rPr lang="en-US" baseline="-25000" dirty="0" smtClean="0"/>
              <a:t>100</a:t>
            </a:r>
            <a:r>
              <a:rPr lang="en-US" baseline="0" dirty="0" smtClean="0"/>
              <a:t> outlet depth. There has been confusion on which to enter because there is no clear-cut rule of which to select. Generally speaking it will likely be most appropriate to enter the tailwater depth. However, there are times when entering the outlet depth would be better. Both of those values can be obtained in the last line of the culvert summary table in HY-8.</a:t>
            </a:r>
          </a:p>
          <a:p>
            <a:endParaRPr lang="en-US" baseline="0" dirty="0" smtClean="0"/>
          </a:p>
          <a:p>
            <a:r>
              <a:rPr lang="en-US" baseline="0" dirty="0" smtClean="0"/>
              <a:t>A couple examples of when it may be better to use the outlet depth are when </a:t>
            </a:r>
          </a:p>
          <a:p>
            <a:pPr marL="171450" indent="-171450">
              <a:buFont typeface="Arial" panose="020B0604020202020204" pitchFamily="34" charset="0"/>
              <a:buChar char="•"/>
            </a:pPr>
            <a:r>
              <a:rPr lang="en-US" dirty="0" smtClean="0"/>
              <a:t>there is a steep drop-off</a:t>
            </a:r>
            <a:r>
              <a:rPr lang="en-US" baseline="0" dirty="0" smtClean="0"/>
              <a:t> at the outlet of the structure</a:t>
            </a:r>
          </a:p>
          <a:p>
            <a:pPr marL="171450" indent="-171450">
              <a:buFont typeface="Arial" panose="020B0604020202020204" pitchFamily="34" charset="0"/>
              <a:buChar char="•"/>
            </a:pPr>
            <a:r>
              <a:rPr lang="en-US" baseline="0" dirty="0" smtClean="0"/>
              <a:t>it would be more economical</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When in doubt, use the tailwater depth, and if the INDOT reviewer thinks it would be more appropriate to use the outlet depth, he/she will indicate that.</a:t>
            </a: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9</a:t>
            </a:fld>
            <a:endParaRPr lang="en-US" dirty="0"/>
          </a:p>
        </p:txBody>
      </p:sp>
    </p:spTree>
    <p:extLst>
      <p:ext uri="{BB962C8B-B14F-4D97-AF65-F5344CB8AC3E}">
        <p14:creationId xmlns:p14="http://schemas.microsoft.com/office/powerpoint/2010/main" val="366284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52400" y="914400"/>
            <a:ext cx="11887200" cy="5257800"/>
          </a:xfrm>
        </p:spPr>
        <p:txBody>
          <a:bodyPr/>
          <a:lstStyle>
            <a:lvl1pPr>
              <a:defRPr baseline="0"/>
            </a:lvl1pPr>
            <a:lvl2pPr>
              <a:defRPr baseline="0"/>
            </a:lvl2pPr>
            <a:lvl3pPr>
              <a:defRPr baseline="0"/>
            </a:lvl3pPr>
            <a:lvl4pPr>
              <a:defRPr sz="1600"/>
            </a:lvl4pPr>
            <a:lvl5pPr>
              <a:defRPr sz="120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2793666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 y="914400"/>
            <a:ext cx="5867400" cy="5257800"/>
          </a:xfrm>
        </p:spPr>
        <p:txBody>
          <a:bodyPr/>
          <a:lstStyle>
            <a:lvl1pPr>
              <a:defRPr baseline="0"/>
            </a:lvl1pPr>
            <a:lvl2pPr>
              <a:defRPr baseline="0"/>
            </a:lvl2pPr>
            <a:lvl3pPr>
              <a:defRPr/>
            </a:lvl3pPr>
            <a:lvl4pPr>
              <a:defRPr sz="1600"/>
            </a:lvl4pPr>
            <a:lvl5pPr>
              <a:defRPr sz="1200"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248400" y="914400"/>
            <a:ext cx="5791200" cy="5257800"/>
          </a:xfrm>
        </p:spPr>
        <p:txBody>
          <a:bodyPr/>
          <a:lstStyle>
            <a:lvl1pPr>
              <a:defRPr baseline="0"/>
            </a:lvl1pPr>
            <a:lvl2pPr>
              <a:defRPr/>
            </a:lvl2pPr>
            <a:lvl3pPr>
              <a:defRPr baseline="0"/>
            </a:lvl3pPr>
            <a:lvl4pPr>
              <a:defRPr sz="1600" baseline="0"/>
            </a:lvl4pPr>
            <a:lvl5pPr>
              <a:defRPr sz="1200"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7B8464-9A39-4D17-9EBA-8AC931709B93}" type="slidenum">
              <a:rPr lang="en-US" smtClean="0"/>
              <a:t>‹#›</a:t>
            </a:fld>
            <a:endParaRPr lang="en-US" dirty="0"/>
          </a:p>
        </p:txBody>
      </p:sp>
      <p:sp>
        <p:nvSpPr>
          <p:cNvPr id="8"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253798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dirty="0"/>
          </a:p>
        </p:txBody>
      </p:sp>
      <p:sp>
        <p:nvSpPr>
          <p:cNvPr id="6" name="Title 1"/>
          <p:cNvSpPr>
            <a:spLocks noGrp="1"/>
          </p:cNvSpPr>
          <p:nvPr>
            <p:ph type="title" hasCustomPrompt="1"/>
          </p:nvPr>
        </p:nvSpPr>
        <p:spPr>
          <a:xfrm>
            <a:off x="152400" y="1"/>
            <a:ext cx="11887200" cy="83820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71459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dirty="0"/>
          </a:p>
        </p:txBody>
      </p:sp>
      <p:sp>
        <p:nvSpPr>
          <p:cNvPr id="6" name="Title 1"/>
          <p:cNvSpPr>
            <a:spLocks noGrp="1"/>
          </p:cNvSpPr>
          <p:nvPr>
            <p:ph type="title"/>
          </p:nvPr>
        </p:nvSpPr>
        <p:spPr>
          <a:xfrm>
            <a:off x="963084" y="4406901"/>
            <a:ext cx="10363200" cy="1362075"/>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963084" y="2906713"/>
            <a:ext cx="10363200" cy="1500187"/>
          </a:xfrm>
        </p:spPr>
        <p:txBody>
          <a:bodyPr/>
          <a:lstStyle/>
          <a:p>
            <a:pPr lvl="0"/>
            <a:r>
              <a:rPr lang="en-US" smtClean="0"/>
              <a:t>Click to edit Master text styles</a:t>
            </a:r>
          </a:p>
        </p:txBody>
      </p:sp>
    </p:spTree>
    <p:extLst>
      <p:ext uri="{BB962C8B-B14F-4D97-AF65-F5344CB8AC3E}">
        <p14:creationId xmlns:p14="http://schemas.microsoft.com/office/powerpoint/2010/main" val="299128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43000"/>
            <a:ext cx="9906000" cy="2387600"/>
          </a:xfrm>
          <a:prstGeom prst="rect">
            <a:avLst/>
          </a:prstGeom>
        </p:spPr>
        <p:txBody>
          <a:bodyPr anchor="b"/>
          <a:lstStyle>
            <a:lvl1pPr algn="ctr">
              <a:defRPr sz="4400" b="1" baseline="0"/>
            </a:lvl1pPr>
          </a:lstStyle>
          <a:p>
            <a:r>
              <a:rPr lang="en-US" dirty="0" smtClean="0"/>
              <a:t>Presentation title (Calibri Light 44 Bold)</a:t>
            </a:r>
            <a:endParaRPr lang="en-US" dirty="0"/>
          </a:p>
        </p:txBody>
      </p:sp>
      <p:sp>
        <p:nvSpPr>
          <p:cNvPr id="3" name="Subtitle 2"/>
          <p:cNvSpPr>
            <a:spLocks noGrp="1"/>
          </p:cNvSpPr>
          <p:nvPr>
            <p:ph type="subTitle" idx="1" hasCustomPrompt="1"/>
          </p:nvPr>
        </p:nvSpPr>
        <p:spPr>
          <a:xfrm>
            <a:off x="1143000" y="3581400"/>
            <a:ext cx="9906000" cy="2133600"/>
          </a:xfrm>
          <a:prstGeom prst="rect">
            <a:avLst/>
          </a:prstGeom>
        </p:spPr>
        <p:txBody>
          <a:bodyPr/>
          <a:lstStyle>
            <a:lvl1pPr marL="0" indent="0" algn="ctr">
              <a:spcBef>
                <a:spcPts val="600"/>
              </a:spcBef>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 name (Calibri Light 32)</a:t>
            </a:r>
          </a:p>
          <a:p>
            <a:r>
              <a:rPr lang="en-US" dirty="0" smtClean="0"/>
              <a:t>Presenter title, INDOT (Calibri Light 32)</a:t>
            </a:r>
          </a:p>
          <a:p>
            <a:r>
              <a:rPr lang="en-US" dirty="0" smtClean="0"/>
              <a:t>Presentation date (Calibri Light 28)</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626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3B4D35-40B5-4ACD-86EF-F562D6117CB2}"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67733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3314" y="-1945090"/>
            <a:ext cx="12418628" cy="10748180"/>
          </a:xfrm>
          <a:prstGeom prst="rect">
            <a:avLst/>
          </a:prstGeom>
        </p:spPr>
      </p:pic>
      <p:sp>
        <p:nvSpPr>
          <p:cNvPr id="3" name="Text Placeholder 2"/>
          <p:cNvSpPr>
            <a:spLocks noGrp="1"/>
          </p:cNvSpPr>
          <p:nvPr>
            <p:ph type="body" idx="1"/>
          </p:nvPr>
        </p:nvSpPr>
        <p:spPr>
          <a:xfrm>
            <a:off x="152400" y="1066800"/>
            <a:ext cx="11887200" cy="49530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1/27/2020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dirty="0"/>
          </a:p>
        </p:txBody>
      </p:sp>
      <p:cxnSp>
        <p:nvCxnSpPr>
          <p:cNvPr id="11" name="Straight Connector 10"/>
          <p:cNvCxnSpPr/>
          <p:nvPr/>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cxnSp>
        <p:nvCxnSpPr>
          <p:cNvPr id="13" name="Straight Connector 12"/>
          <p:cNvCxnSpPr/>
          <p:nvPr userDrawn="1"/>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622752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9"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1/27/2020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dirty="0"/>
          </a:p>
        </p:txBody>
      </p:sp>
      <p:sp>
        <p:nvSpPr>
          <p:cNvPr id="7" name="Rounded Rectangle 6"/>
          <p:cNvSpPr/>
          <p:nvPr userDrawn="1"/>
        </p:nvSpPr>
        <p:spPr>
          <a:xfrm>
            <a:off x="1181100" y="1123950"/>
            <a:ext cx="9829800" cy="4610100"/>
          </a:xfrm>
          <a:prstGeom prst="round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237526151"/>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1/27/2020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dirty="0"/>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26967228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in.gov/indot/3595.htm"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3000"/>
            <a:ext cx="9906000" cy="2590800"/>
          </a:xfrm>
        </p:spPr>
        <p:txBody>
          <a:bodyPr/>
          <a:lstStyle/>
          <a:p>
            <a:r>
              <a:rPr lang="en-US" dirty="0" smtClean="0"/>
              <a:t>INDOT Hydraulics Workshop </a:t>
            </a:r>
            <a:br>
              <a:rPr lang="en-US" dirty="0" smtClean="0"/>
            </a:br>
            <a:r>
              <a:rPr lang="en-US" dirty="0" smtClean="0"/>
              <a:t>Small Structure Memorandum Template Guidance</a:t>
            </a:r>
            <a:endParaRPr lang="en-US" dirty="0"/>
          </a:p>
        </p:txBody>
      </p:sp>
      <p:sp>
        <p:nvSpPr>
          <p:cNvPr id="3" name="Subtitle 2"/>
          <p:cNvSpPr>
            <a:spLocks noGrp="1"/>
          </p:cNvSpPr>
          <p:nvPr>
            <p:ph type="subTitle" idx="1"/>
          </p:nvPr>
        </p:nvSpPr>
        <p:spPr/>
        <p:txBody>
          <a:bodyPr/>
          <a:lstStyle/>
          <a:p>
            <a:endParaRPr lang="en-US" dirty="0" smtClean="0"/>
          </a:p>
          <a:p>
            <a:r>
              <a:rPr lang="en-US" dirty="0" smtClean="0"/>
              <a:t>James Boehm, INDOT Hydraulics Engineer</a:t>
            </a:r>
          </a:p>
          <a:p>
            <a:r>
              <a:rPr lang="en-US" dirty="0" smtClean="0"/>
              <a:t>Meagan Froman, INDOT Hydraulics Engineer</a:t>
            </a:r>
            <a:endParaRPr lang="en-US" dirty="0"/>
          </a:p>
        </p:txBody>
      </p:sp>
    </p:spTree>
    <p:extLst>
      <p:ext uri="{BB962C8B-B14F-4D97-AF65-F5344CB8AC3E}">
        <p14:creationId xmlns:p14="http://schemas.microsoft.com/office/powerpoint/2010/main" val="3314474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Site Parameters – </a:t>
            </a:r>
            <a:r>
              <a:rPr lang="en-US" dirty="0" smtClean="0"/>
              <a:t>ETL vs. RSE</a:t>
            </a:r>
            <a:endParaRPr lang="en-US" dirty="0"/>
          </a:p>
        </p:txBody>
      </p:sp>
      <p:pic>
        <p:nvPicPr>
          <p:cNvPr id="2" name="Picture 1"/>
          <p:cNvPicPr>
            <a:picLocks noChangeAspect="1"/>
          </p:cNvPicPr>
          <p:nvPr/>
        </p:nvPicPr>
        <p:blipFill>
          <a:blip r:embed="rId3"/>
          <a:stretch>
            <a:fillRect/>
          </a:stretch>
        </p:blipFill>
        <p:spPr>
          <a:xfrm>
            <a:off x="1009649" y="1066800"/>
            <a:ext cx="10172701" cy="4667383"/>
          </a:xfrm>
          <a:prstGeom prst="rect">
            <a:avLst/>
          </a:prstGeom>
        </p:spPr>
      </p:pic>
    </p:spTree>
    <p:extLst>
      <p:ext uri="{BB962C8B-B14F-4D97-AF65-F5344CB8AC3E}">
        <p14:creationId xmlns:p14="http://schemas.microsoft.com/office/powerpoint/2010/main" val="2336475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Site Parameters – ETL vs. RSE</a:t>
            </a:r>
            <a:endParaRPr lang="en-US" dirty="0"/>
          </a:p>
        </p:txBody>
      </p:sp>
      <p:pic>
        <p:nvPicPr>
          <p:cNvPr id="2" name="Picture 1"/>
          <p:cNvPicPr>
            <a:picLocks noChangeAspect="1"/>
          </p:cNvPicPr>
          <p:nvPr/>
        </p:nvPicPr>
        <p:blipFill>
          <a:blip r:embed="rId3"/>
          <a:stretch>
            <a:fillRect/>
          </a:stretch>
        </p:blipFill>
        <p:spPr>
          <a:xfrm>
            <a:off x="1935606" y="990600"/>
            <a:ext cx="8320787" cy="4572000"/>
          </a:xfrm>
          <a:prstGeom prst="rect">
            <a:avLst/>
          </a:prstGeom>
        </p:spPr>
      </p:pic>
      <p:pic>
        <p:nvPicPr>
          <p:cNvPr id="4" name="Picture 3"/>
          <p:cNvPicPr>
            <a:picLocks noChangeAspect="1"/>
          </p:cNvPicPr>
          <p:nvPr/>
        </p:nvPicPr>
        <p:blipFill rotWithShape="1">
          <a:blip r:embed="rId4"/>
          <a:srcRect b="25665"/>
          <a:stretch/>
        </p:blipFill>
        <p:spPr>
          <a:xfrm>
            <a:off x="4631531" y="5638800"/>
            <a:ext cx="2928938" cy="1040131"/>
          </a:xfrm>
          <a:prstGeom prst="rect">
            <a:avLst/>
          </a:prstGeom>
        </p:spPr>
      </p:pic>
      <p:sp>
        <p:nvSpPr>
          <p:cNvPr id="6" name="Rectangle 5"/>
          <p:cNvSpPr/>
          <p:nvPr/>
        </p:nvSpPr>
        <p:spPr>
          <a:xfrm>
            <a:off x="6553200" y="1014663"/>
            <a:ext cx="1219200" cy="44717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854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 </a:t>
            </a:r>
            <a:r>
              <a:rPr lang="en-US" dirty="0" smtClean="0"/>
              <a:t>#1</a:t>
            </a:r>
            <a:endParaRPr lang="en-US" dirty="0"/>
          </a:p>
        </p:txBody>
      </p:sp>
      <p:sp>
        <p:nvSpPr>
          <p:cNvPr id="6" name="Content Placeholder 5"/>
          <p:cNvSpPr>
            <a:spLocks noGrp="1"/>
          </p:cNvSpPr>
          <p:nvPr>
            <p:ph idx="1"/>
          </p:nvPr>
        </p:nvSpPr>
        <p:spPr/>
        <p:txBody>
          <a:bodyPr/>
          <a:lstStyle/>
          <a:p>
            <a:pPr marL="0" indent="0">
              <a:buNone/>
            </a:pPr>
            <a:r>
              <a:rPr lang="en-US" b="1" dirty="0" smtClean="0"/>
              <a:t>True</a:t>
            </a:r>
            <a:r>
              <a:rPr lang="en-US" dirty="0" smtClean="0"/>
              <a:t> </a:t>
            </a:r>
            <a:r>
              <a:rPr lang="en-US" dirty="0"/>
              <a:t>or </a:t>
            </a:r>
            <a:r>
              <a:rPr lang="en-US" b="1" dirty="0" smtClean="0"/>
              <a:t>false</a:t>
            </a:r>
            <a:r>
              <a:rPr lang="en-US" dirty="0" smtClean="0"/>
              <a:t>? Better </a:t>
            </a:r>
            <a:r>
              <a:rPr lang="en-US" dirty="0"/>
              <a:t>uniformity </a:t>
            </a:r>
            <a:r>
              <a:rPr lang="en-US" dirty="0" smtClean="0"/>
              <a:t>and </a:t>
            </a:r>
            <a:r>
              <a:rPr lang="en-US" dirty="0"/>
              <a:t>eliminating uncertainty of needed data in the </a:t>
            </a:r>
            <a:r>
              <a:rPr lang="en-US" dirty="0" smtClean="0"/>
              <a:t>hydraulic </a:t>
            </a:r>
            <a:r>
              <a:rPr lang="en-US" dirty="0"/>
              <a:t>memorandum </a:t>
            </a:r>
            <a:r>
              <a:rPr lang="en-US" dirty="0" smtClean="0"/>
              <a:t>are </a:t>
            </a:r>
            <a:r>
              <a:rPr lang="en-US" dirty="0"/>
              <a:t>the main reasons for the new memorandum </a:t>
            </a:r>
            <a:r>
              <a:rPr lang="en-US" dirty="0" smtClean="0"/>
              <a:t>template</a:t>
            </a:r>
            <a:r>
              <a:rPr lang="en-US" dirty="0"/>
              <a:t>.</a:t>
            </a:r>
            <a:endParaRPr lang="en-US" dirty="0" smtClean="0"/>
          </a:p>
          <a:p>
            <a:pPr marL="0" indent="0">
              <a:buNone/>
            </a:pPr>
            <a:endParaRPr lang="en-US" dirty="0"/>
          </a:p>
          <a:p>
            <a:pPr marL="0" indent="0">
              <a:buNone/>
            </a:pPr>
            <a:r>
              <a:rPr lang="en-US" dirty="0" smtClean="0"/>
              <a:t>Answer</a:t>
            </a:r>
            <a:r>
              <a:rPr lang="en-US" dirty="0"/>
              <a:t>: </a:t>
            </a:r>
            <a:r>
              <a:rPr lang="en-US" b="1" dirty="0" smtClean="0"/>
              <a:t>True</a:t>
            </a:r>
            <a:endParaRPr lang="en-US" b="1" dirty="0"/>
          </a:p>
          <a:p>
            <a:pPr marL="0" indent="0">
              <a:buNone/>
            </a:pPr>
            <a:endParaRPr lang="en-US" dirty="0"/>
          </a:p>
        </p:txBody>
      </p:sp>
    </p:spTree>
    <p:extLst>
      <p:ext uri="{BB962C8B-B14F-4D97-AF65-F5344CB8AC3E}">
        <p14:creationId xmlns:p14="http://schemas.microsoft.com/office/powerpoint/2010/main" val="2806106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 </a:t>
            </a:r>
            <a:r>
              <a:rPr lang="en-US" dirty="0" smtClean="0"/>
              <a:t>#2 </a:t>
            </a:r>
            <a:endParaRPr lang="en-US" dirty="0"/>
          </a:p>
        </p:txBody>
      </p:sp>
      <p:sp>
        <p:nvSpPr>
          <p:cNvPr id="6" name="Content Placeholder 5"/>
          <p:cNvSpPr>
            <a:spLocks noGrp="1"/>
          </p:cNvSpPr>
          <p:nvPr>
            <p:ph idx="1"/>
          </p:nvPr>
        </p:nvSpPr>
        <p:spPr/>
        <p:txBody>
          <a:bodyPr/>
          <a:lstStyle/>
          <a:p>
            <a:pPr marL="0" indent="0">
              <a:buNone/>
            </a:pPr>
            <a:r>
              <a:rPr lang="en-US" b="1" dirty="0" smtClean="0"/>
              <a:t>True</a:t>
            </a:r>
            <a:r>
              <a:rPr lang="en-US" dirty="0" smtClean="0"/>
              <a:t> </a:t>
            </a:r>
            <a:r>
              <a:rPr lang="en-US" dirty="0"/>
              <a:t>or </a:t>
            </a:r>
            <a:r>
              <a:rPr lang="en-US" b="1" dirty="0" smtClean="0"/>
              <a:t>false</a:t>
            </a:r>
            <a:r>
              <a:rPr lang="en-US" dirty="0" smtClean="0"/>
              <a:t>? I</a:t>
            </a:r>
            <a:r>
              <a:rPr lang="en-US" dirty="0" smtClean="0"/>
              <a:t>f you are unsure </a:t>
            </a:r>
            <a:r>
              <a:rPr lang="en-US" dirty="0" smtClean="0"/>
              <a:t>of whether to use the tailwater depth or outlet depth in the calculations, use the outlet depth.</a:t>
            </a:r>
            <a:endParaRPr lang="en-US" dirty="0" smtClean="0"/>
          </a:p>
          <a:p>
            <a:pPr marL="0" indent="0">
              <a:buNone/>
            </a:pPr>
            <a:endParaRPr lang="en-US" dirty="0"/>
          </a:p>
          <a:p>
            <a:pPr marL="0" indent="0">
              <a:buNone/>
            </a:pPr>
            <a:r>
              <a:rPr lang="en-US" dirty="0" smtClean="0"/>
              <a:t>Answer</a:t>
            </a:r>
            <a:r>
              <a:rPr lang="en-US" dirty="0"/>
              <a:t>: </a:t>
            </a:r>
            <a:r>
              <a:rPr lang="en-US" b="1" dirty="0" smtClean="0"/>
              <a:t>False </a:t>
            </a:r>
          </a:p>
          <a:p>
            <a:pPr marL="0" indent="0">
              <a:buNone/>
            </a:pPr>
            <a:endParaRPr lang="en-US" b="1" dirty="0"/>
          </a:p>
          <a:p>
            <a:pPr marL="0" indent="0">
              <a:buNone/>
            </a:pPr>
            <a:r>
              <a:rPr lang="en-US" b="1" dirty="0" smtClean="0"/>
              <a:t>If you are unsure, use the tailwater depth. If the reviewer feels the outlet depth is more appropriate, he/she wil</a:t>
            </a:r>
            <a:r>
              <a:rPr lang="en-US" b="1" dirty="0" smtClean="0"/>
              <a:t>l notify the designer.</a:t>
            </a:r>
            <a:endParaRPr lang="en-US" b="1" dirty="0"/>
          </a:p>
          <a:p>
            <a:pPr marL="0" indent="0">
              <a:buNone/>
            </a:pPr>
            <a:endParaRPr lang="en-US" dirty="0"/>
          </a:p>
        </p:txBody>
      </p:sp>
    </p:spTree>
    <p:extLst>
      <p:ext uri="{BB962C8B-B14F-4D97-AF65-F5344CB8AC3E}">
        <p14:creationId xmlns:p14="http://schemas.microsoft.com/office/powerpoint/2010/main" val="1361487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The table is a snapshot </a:t>
            </a:r>
            <a:r>
              <a:rPr lang="en-US" dirty="0" smtClean="0"/>
              <a:t>of most important </a:t>
            </a:r>
            <a:r>
              <a:rPr lang="en-US" dirty="0" smtClean="0"/>
              <a:t>parameters.</a:t>
            </a:r>
            <a:endParaRPr lang="en-US" dirty="0" smtClean="0"/>
          </a:p>
          <a:p>
            <a:r>
              <a:rPr lang="en-US" dirty="0" smtClean="0"/>
              <a:t>If </a:t>
            </a:r>
            <a:r>
              <a:rPr lang="en-US" dirty="0" err="1" smtClean="0"/>
              <a:t>Q</a:t>
            </a:r>
            <a:r>
              <a:rPr lang="en-US" baseline="-25000" dirty="0" err="1" smtClean="0"/>
              <a:t>design</a:t>
            </a:r>
            <a:r>
              <a:rPr lang="en-US" dirty="0" smtClean="0"/>
              <a:t> is Q</a:t>
            </a:r>
            <a:r>
              <a:rPr lang="en-US" baseline="-25000" dirty="0" smtClean="0"/>
              <a:t>100</a:t>
            </a:r>
            <a:r>
              <a:rPr lang="en-US" dirty="0" smtClean="0"/>
              <a:t>, remove the second headwater elevation line.</a:t>
            </a:r>
          </a:p>
          <a:p>
            <a:r>
              <a:rPr lang="en-US" dirty="0" smtClean="0"/>
              <a:t>Remove any proposal </a:t>
            </a:r>
            <a:r>
              <a:rPr lang="en-US" dirty="0" smtClean="0"/>
              <a:t>column </a:t>
            </a:r>
            <a:r>
              <a:rPr lang="en-US" dirty="0" smtClean="0"/>
              <a:t>that is not used.</a:t>
            </a:r>
          </a:p>
          <a:p>
            <a:r>
              <a:rPr lang="en-US" dirty="0" smtClean="0"/>
              <a:t>Use the dropdowns to select the respective parameter or item.</a:t>
            </a:r>
          </a:p>
          <a:p>
            <a:endParaRPr lang="en-US" dirty="0" smtClean="0"/>
          </a:p>
          <a:p>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70410970"/>
              </p:ext>
            </p:extLst>
          </p:nvPr>
        </p:nvGraphicFramePr>
        <p:xfrm>
          <a:off x="6019801" y="1600200"/>
          <a:ext cx="6019799" cy="2151376"/>
        </p:xfrm>
        <a:graphic>
          <a:graphicData uri="http://schemas.openxmlformats.org/drawingml/2006/table">
            <a:tbl>
              <a:tblPr firstRow="1" firstCol="1" lastRow="1" lastCol="1" bandRow="1" bandCol="1"/>
              <a:tblGrid>
                <a:gridCol w="2405522"/>
                <a:gridCol w="513634"/>
                <a:gridCol w="359544"/>
                <a:gridCol w="564999"/>
                <a:gridCol w="359544"/>
                <a:gridCol w="564999"/>
                <a:gridCol w="359544"/>
                <a:gridCol w="564999"/>
                <a:gridCol w="327014"/>
              </a:tblGrid>
              <a:tr h="161288">
                <a:tc gridSpan="9">
                  <a:txBody>
                    <a:bodyPr/>
                    <a:lstStyle/>
                    <a:p>
                      <a:pPr marL="0" marR="0" algn="ctr">
                        <a:spcBef>
                          <a:spcPts val="0"/>
                        </a:spcBef>
                        <a:spcAft>
                          <a:spcPts val="0"/>
                        </a:spcAft>
                      </a:pPr>
                      <a:r>
                        <a:rPr lang="en-US" sz="1000" b="1" dirty="0">
                          <a:effectLst/>
                          <a:latin typeface="Times New Roman" panose="02020603050405020304" pitchFamily="18" charset="0"/>
                          <a:ea typeface="Times New Roman" panose="02020603050405020304" pitchFamily="18" charset="0"/>
                        </a:rPr>
                        <a:t>Culvert Properties</a:t>
                      </a:r>
                      <a:endParaRPr lang="en-US" sz="1000" dirty="0">
                        <a:effectLst/>
                        <a:latin typeface="Times New Roman" panose="02020603050405020304" pitchFamily="18" charset="0"/>
                        <a:ea typeface="Times New Roman" panose="02020603050405020304" pitchFamily="18" charset="0"/>
                      </a:endParaRPr>
                    </a:p>
                  </a:txBody>
                  <a:tcPr marL="59296" marR="5929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288">
                <a:tc>
                  <a:txBody>
                    <a:bodyPr/>
                    <a:lstStyle/>
                    <a:p>
                      <a:pPr marL="0" marR="0" algn="ctr">
                        <a:spcBef>
                          <a:spcPts val="0"/>
                        </a:spcBef>
                        <a:spcAft>
                          <a:spcPts val="0"/>
                        </a:spcAft>
                      </a:pPr>
                      <a:r>
                        <a:rPr lang="en-US" sz="1000" b="1" dirty="0">
                          <a:effectLst/>
                          <a:latin typeface="Times New Roman" panose="02020603050405020304" pitchFamily="18" charset="0"/>
                          <a:ea typeface="Times New Roman" panose="02020603050405020304" pitchFamily="18" charset="0"/>
                        </a:rPr>
                        <a:t>Parameter</a:t>
                      </a:r>
                      <a:endParaRPr lang="en-US" sz="1000" dirty="0">
                        <a:effectLst/>
                        <a:latin typeface="Times New Roman" panose="02020603050405020304" pitchFamily="18" charset="0"/>
                        <a:ea typeface="Times New Roman" panose="02020603050405020304" pitchFamily="18" charset="0"/>
                      </a:endParaRPr>
                    </a:p>
                  </a:txBody>
                  <a:tcPr marL="59296" marR="5929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gridSpan="2">
                  <a:txBody>
                    <a:bodyPr/>
                    <a:lstStyle/>
                    <a:p>
                      <a:pPr marL="0" marR="0" algn="ctr">
                        <a:spcBef>
                          <a:spcPts val="0"/>
                        </a:spcBef>
                        <a:spcAft>
                          <a:spcPts val="0"/>
                        </a:spcAft>
                      </a:pPr>
                      <a:r>
                        <a:rPr lang="en-US" sz="1000" b="1" dirty="0">
                          <a:effectLst/>
                          <a:latin typeface="Times New Roman" panose="02020603050405020304" pitchFamily="18" charset="0"/>
                          <a:ea typeface="Times New Roman" panose="02020603050405020304" pitchFamily="18" charset="0"/>
                        </a:rPr>
                        <a:t>Existing</a:t>
                      </a:r>
                      <a:endParaRPr lang="en-US" sz="1000" dirty="0">
                        <a:effectLst/>
                        <a:latin typeface="Times New Roman" panose="02020603050405020304" pitchFamily="18" charset="0"/>
                        <a:ea typeface="Times New Roman" panose="02020603050405020304" pitchFamily="18" charset="0"/>
                      </a:endParaRPr>
                    </a:p>
                  </a:txBody>
                  <a:tcPr marL="59296" marR="5929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algn="ctr">
                        <a:spcBef>
                          <a:spcPts val="0"/>
                        </a:spcBef>
                        <a:spcAft>
                          <a:spcPts val="0"/>
                        </a:spcAft>
                      </a:pPr>
                      <a:r>
                        <a:rPr lang="en-US" sz="1000" b="1" dirty="0">
                          <a:effectLst/>
                          <a:latin typeface="Times New Roman" panose="02020603050405020304" pitchFamily="18" charset="0"/>
                          <a:ea typeface="Times New Roman" panose="02020603050405020304" pitchFamily="18" charset="0"/>
                        </a:rPr>
                        <a:t>Proposal 1</a:t>
                      </a:r>
                      <a:endParaRPr lang="en-US" sz="1000" dirty="0">
                        <a:effectLst/>
                        <a:latin typeface="Times New Roman" panose="02020603050405020304" pitchFamily="18" charset="0"/>
                        <a:ea typeface="Times New Roman" panose="02020603050405020304" pitchFamily="18" charset="0"/>
                      </a:endParaRPr>
                    </a:p>
                  </a:txBody>
                  <a:tcPr marL="59296" marR="5929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algn="ctr">
                        <a:spcBef>
                          <a:spcPts val="0"/>
                        </a:spcBef>
                        <a:spcAft>
                          <a:spcPts val="0"/>
                        </a:spcAft>
                      </a:pPr>
                      <a:r>
                        <a:rPr lang="en-US" sz="1000" b="1" dirty="0">
                          <a:effectLst/>
                          <a:latin typeface="Times New Roman" panose="02020603050405020304" pitchFamily="18" charset="0"/>
                          <a:ea typeface="Times New Roman" panose="02020603050405020304" pitchFamily="18" charset="0"/>
                        </a:rPr>
                        <a:t>Proposal 2</a:t>
                      </a:r>
                      <a:endParaRPr lang="en-US" sz="1000" dirty="0">
                        <a:effectLst/>
                        <a:latin typeface="Times New Roman" panose="02020603050405020304" pitchFamily="18" charset="0"/>
                        <a:ea typeface="Times New Roman" panose="02020603050405020304" pitchFamily="18" charset="0"/>
                      </a:endParaRPr>
                    </a:p>
                  </a:txBody>
                  <a:tcPr marL="59296" marR="5929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algn="ctr">
                        <a:spcBef>
                          <a:spcPts val="0"/>
                        </a:spcBef>
                        <a:spcAft>
                          <a:spcPts val="0"/>
                        </a:spcAft>
                      </a:pPr>
                      <a:r>
                        <a:rPr lang="en-US" sz="1000" b="1" dirty="0">
                          <a:effectLst/>
                          <a:latin typeface="Times New Roman" panose="02020603050405020304" pitchFamily="18" charset="0"/>
                          <a:ea typeface="Times New Roman" panose="02020603050405020304" pitchFamily="18" charset="0"/>
                        </a:rPr>
                        <a:t>Proposal 3</a:t>
                      </a:r>
                      <a:endParaRPr lang="en-US" sz="1000" dirty="0">
                        <a:effectLst/>
                        <a:latin typeface="Times New Roman" panose="02020603050405020304" pitchFamily="18" charset="0"/>
                        <a:ea typeface="Times New Roman" panose="02020603050405020304" pitchFamily="18" charset="0"/>
                      </a:endParaRPr>
                    </a:p>
                  </a:txBody>
                  <a:tcPr marL="59296" marR="5929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502942">
                <a:tc>
                  <a:txBody>
                    <a:bodyPr/>
                    <a:lstStyle/>
                    <a:p>
                      <a:pPr marL="0" marR="0" algn="l">
                        <a:spcBef>
                          <a:spcPts val="0"/>
                        </a:spcBef>
                        <a:spcAft>
                          <a:spcPts val="0"/>
                        </a:spcAft>
                      </a:pPr>
                      <a:r>
                        <a:rPr lang="en-US" sz="1000" dirty="0">
                          <a:effectLst/>
                          <a:latin typeface="Times New Roman" panose="02020603050405020304" pitchFamily="18" charset="0"/>
                          <a:ea typeface="Times New Roman" panose="02020603050405020304" pitchFamily="18" charset="0"/>
                        </a:rPr>
                        <a:t>Structure Size &amp; Type</a:t>
                      </a:r>
                    </a:p>
                  </a:txBody>
                  <a:tcPr marL="59296" marR="5929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0" dirty="0">
                          <a:solidFill>
                            <a:srgbClr val="BFBFBF"/>
                          </a:solidFill>
                          <a:effectLst/>
                          <a:latin typeface="Times New Roman" panose="02020603050405020304" pitchFamily="18" charset="0"/>
                          <a:ea typeface="Times New Roman" panose="02020603050405020304" pitchFamily="18" charset="0"/>
                        </a:rPr>
                        <a:t>(delete column if not needed)</a:t>
                      </a:r>
                      <a:endParaRPr lang="en-US" sz="1000" dirty="0">
                        <a:effectLst/>
                        <a:latin typeface="Times New Roman" panose="02020603050405020304" pitchFamily="18" charset="0"/>
                        <a:ea typeface="Times New Roman" panose="02020603050405020304" pitchFamily="18" charset="0"/>
                      </a:endParaRPr>
                    </a:p>
                  </a:txBody>
                  <a:tcPr marL="59296" marR="5929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0" dirty="0">
                          <a:solidFill>
                            <a:srgbClr val="BFBFBF"/>
                          </a:solidFill>
                          <a:effectLst/>
                          <a:latin typeface="Times New Roman" panose="02020603050405020304" pitchFamily="18" charset="0"/>
                          <a:ea typeface="Times New Roman" panose="02020603050405020304" pitchFamily="18" charset="0"/>
                        </a:rPr>
                        <a:t>(delete column if not needed)</a:t>
                      </a:r>
                      <a:endParaRPr lang="en-US" sz="1000" dirty="0">
                        <a:effectLst/>
                        <a:latin typeface="Times New Roman" panose="02020603050405020304" pitchFamily="18" charset="0"/>
                        <a:ea typeface="Times New Roman" panose="02020603050405020304" pitchFamily="18" charset="0"/>
                      </a:endParaRPr>
                    </a:p>
                  </a:txBody>
                  <a:tcPr marL="59296" marR="5929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61288">
                <a:tc>
                  <a:txBody>
                    <a:bodyPr/>
                    <a:lstStyle/>
                    <a:p>
                      <a:pPr marL="0" marR="0" algn="l">
                        <a:spcBef>
                          <a:spcPts val="0"/>
                        </a:spcBef>
                        <a:spcAft>
                          <a:spcPts val="0"/>
                        </a:spcAft>
                      </a:pPr>
                      <a:r>
                        <a:rPr lang="en-US" sz="1000" dirty="0">
                          <a:effectLst/>
                          <a:latin typeface="Times New Roman" panose="02020603050405020304" pitchFamily="18" charset="0"/>
                          <a:ea typeface="Times New Roman" panose="02020603050405020304" pitchFamily="18" charset="0"/>
                        </a:rPr>
                        <a:t>Q</a:t>
                      </a:r>
                      <a:r>
                        <a:rPr lang="en-US" sz="1000" baseline="-25000" dirty="0">
                          <a:effectLst/>
                          <a:latin typeface="Times New Roman" panose="02020603050405020304" pitchFamily="18" charset="0"/>
                          <a:ea typeface="Times New Roman" panose="02020603050405020304" pitchFamily="18" charset="0"/>
                        </a:rPr>
                        <a:t>100 </a:t>
                      </a:r>
                      <a:r>
                        <a:rPr lang="en-US" sz="1000" dirty="0">
                          <a:effectLst/>
                          <a:latin typeface="Times New Roman" panose="02020603050405020304" pitchFamily="18" charset="0"/>
                          <a:ea typeface="Times New Roman" panose="02020603050405020304" pitchFamily="18" charset="0"/>
                        </a:rPr>
                        <a:t>Headwater Elevation</a:t>
                      </a:r>
                    </a:p>
                  </a:txBody>
                  <a:tcPr marL="59296" marR="5929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194">
                <a:tc>
                  <a:txBody>
                    <a:bodyPr/>
                    <a:lstStyle/>
                    <a:p>
                      <a:pPr marL="0" marR="0" algn="l">
                        <a:spcBef>
                          <a:spcPts val="0"/>
                        </a:spcBef>
                        <a:spcAft>
                          <a:spcPts val="0"/>
                        </a:spcAft>
                      </a:pPr>
                      <a:r>
                        <a:rPr lang="en-US" sz="1000" dirty="0">
                          <a:effectLst/>
                          <a:latin typeface="Times New Roman" panose="02020603050405020304" pitchFamily="18" charset="0"/>
                          <a:ea typeface="Times New Roman" panose="02020603050405020304" pitchFamily="18" charset="0"/>
                        </a:rPr>
                        <a:t>Q </a:t>
                      </a:r>
                      <a:r>
                        <a:rPr lang="en-US" sz="1000" dirty="0">
                          <a:solidFill>
                            <a:srgbClr val="808080"/>
                          </a:solidFill>
                          <a:effectLst/>
                          <a:latin typeface="Times New Roman" panose="02020603050405020304" pitchFamily="18" charset="0"/>
                          <a:ea typeface="Times New Roman" panose="02020603050405020304" pitchFamily="18" charset="0"/>
                        </a:rPr>
                        <a:t>Choose an item.</a:t>
                      </a:r>
                      <a:r>
                        <a:rPr lang="en-US" sz="1000" baseline="-25000" dirty="0">
                          <a:effectLst/>
                          <a:latin typeface="Times New Roman" panose="02020603050405020304" pitchFamily="18" charset="0"/>
                          <a:ea typeface="Times New Roman" panose="02020603050405020304" pitchFamily="18" charset="0"/>
                        </a:rPr>
                        <a:t> </a:t>
                      </a:r>
                      <a:r>
                        <a:rPr lang="en-US" sz="1000" dirty="0">
                          <a:effectLst/>
                          <a:latin typeface="Times New Roman" panose="02020603050405020304" pitchFamily="18" charset="0"/>
                          <a:ea typeface="Times New Roman" panose="02020603050405020304" pitchFamily="18" charset="0"/>
                        </a:rPr>
                        <a:t>Headwater Elevation </a:t>
                      </a:r>
                    </a:p>
                  </a:txBody>
                  <a:tcPr marL="59296" marR="5929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576">
                <a:tc>
                  <a:txBody>
                    <a:bodyPr/>
                    <a:lstStyle/>
                    <a:p>
                      <a:pPr marL="0" marR="0" algn="l">
                        <a:spcBef>
                          <a:spcPts val="0"/>
                        </a:spcBef>
                        <a:spcAft>
                          <a:spcPts val="0"/>
                        </a:spcAft>
                      </a:pPr>
                      <a:r>
                        <a:rPr lang="en-US" sz="900" dirty="0">
                          <a:effectLst/>
                          <a:latin typeface="Times New Roman" panose="02020603050405020304" pitchFamily="18" charset="0"/>
                          <a:ea typeface="Times New Roman" panose="02020603050405020304" pitchFamily="18" charset="0"/>
                        </a:rPr>
                        <a:t>Meets Roadway Serviceability @ Q</a:t>
                      </a:r>
                      <a:r>
                        <a:rPr lang="en-US" sz="900" u="none" strike="noStrike" baseline="-25000" dirty="0">
                          <a:solidFill>
                            <a:srgbClr val="0000FF"/>
                          </a:solidFill>
                          <a:effectLst/>
                          <a:latin typeface="Times New Roman" panose="02020603050405020304" pitchFamily="18" charset="0"/>
                          <a:ea typeface="Times New Roman" panose="02020603050405020304" pitchFamily="18" charset="0"/>
                        </a:rPr>
                        <a:t> </a:t>
                      </a:r>
                      <a:r>
                        <a:rPr lang="en-US" sz="1000" u="none" strike="noStrike" baseline="-25000" dirty="0">
                          <a:solidFill>
                            <a:srgbClr val="808080"/>
                          </a:solidFill>
                          <a:effectLst/>
                          <a:latin typeface="Times New Roman" panose="02020603050405020304" pitchFamily="18" charset="0"/>
                          <a:ea typeface="Times New Roman" panose="02020603050405020304" pitchFamily="18" charset="0"/>
                        </a:rPr>
                        <a:t>Choose an item.</a:t>
                      </a:r>
                      <a:r>
                        <a:rPr lang="en-US" sz="900" dirty="0">
                          <a:effectLst/>
                          <a:latin typeface="Times New Roman" panose="02020603050405020304" pitchFamily="18"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txBody>
                  <a:tcPr marL="59296" marR="5929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000" dirty="0">
                          <a:solidFill>
                            <a:srgbClr val="808080"/>
                          </a:solidFill>
                          <a:effectLst/>
                          <a:latin typeface="Times New Roman" panose="02020603050405020304" pitchFamily="18" charset="0"/>
                          <a:ea typeface="Times New Roman" panose="02020603050405020304" pitchFamily="18" charset="0"/>
                        </a:rPr>
                        <a:t>Choose an item.</a:t>
                      </a:r>
                      <a:endParaRPr lang="en-US" sz="1000" dirty="0">
                        <a:effectLst/>
                        <a:latin typeface="Times New Roman" panose="02020603050405020304" pitchFamily="18" charset="0"/>
                        <a:ea typeface="Times New Roman" panose="02020603050405020304" pitchFamily="18" charset="0"/>
                      </a:endParaRPr>
                    </a:p>
                  </a:txBody>
                  <a:tcPr marL="59296" marR="5929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0" dirty="0">
                          <a:solidFill>
                            <a:srgbClr val="808080"/>
                          </a:solidFill>
                          <a:effectLst/>
                          <a:latin typeface="Times New Roman" panose="02020603050405020304" pitchFamily="18" charset="0"/>
                          <a:ea typeface="Times New Roman" panose="02020603050405020304" pitchFamily="18" charset="0"/>
                        </a:rPr>
                        <a:t>Choose an item.</a:t>
                      </a:r>
                      <a:endParaRPr lang="en-US" sz="1000" dirty="0">
                        <a:effectLst/>
                        <a:latin typeface="Times New Roman" panose="02020603050405020304" pitchFamily="18" charset="0"/>
                        <a:ea typeface="Times New Roman" panose="02020603050405020304" pitchFamily="18" charset="0"/>
                      </a:endParaRPr>
                    </a:p>
                  </a:txBody>
                  <a:tcPr marL="59296" marR="5929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0" dirty="0">
                          <a:solidFill>
                            <a:srgbClr val="808080"/>
                          </a:solidFill>
                          <a:effectLst/>
                          <a:latin typeface="Times New Roman" panose="02020603050405020304" pitchFamily="18" charset="0"/>
                          <a:ea typeface="Times New Roman" panose="02020603050405020304" pitchFamily="18" charset="0"/>
                        </a:rPr>
                        <a:t>Choose an item.</a:t>
                      </a:r>
                      <a:endParaRPr lang="en-US" sz="1000" dirty="0">
                        <a:effectLst/>
                        <a:latin typeface="Times New Roman" panose="02020603050405020304" pitchFamily="18" charset="0"/>
                        <a:ea typeface="Times New Roman" panose="02020603050405020304" pitchFamily="18" charset="0"/>
                      </a:endParaRPr>
                    </a:p>
                  </a:txBody>
                  <a:tcPr marL="59296" marR="5929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0" dirty="0">
                          <a:solidFill>
                            <a:srgbClr val="808080"/>
                          </a:solidFill>
                          <a:effectLst/>
                          <a:latin typeface="Times New Roman" panose="02020603050405020304" pitchFamily="18" charset="0"/>
                          <a:ea typeface="Times New Roman" panose="02020603050405020304" pitchFamily="18" charset="0"/>
                        </a:rPr>
                        <a:t>Choose an item.</a:t>
                      </a:r>
                      <a:endParaRPr lang="en-US" sz="1000" dirty="0">
                        <a:effectLst/>
                        <a:latin typeface="Times New Roman" panose="02020603050405020304" pitchFamily="18" charset="0"/>
                        <a:ea typeface="Times New Roman" panose="02020603050405020304" pitchFamily="18" charset="0"/>
                      </a:endParaRPr>
                    </a:p>
                  </a:txBody>
                  <a:tcPr marL="59296" marR="5929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61288">
                <a:tc>
                  <a:txBody>
                    <a:bodyPr/>
                    <a:lstStyle/>
                    <a:p>
                      <a:pPr marL="0" marR="0" algn="l">
                        <a:spcBef>
                          <a:spcPts val="0"/>
                        </a:spcBef>
                        <a:spcAft>
                          <a:spcPts val="0"/>
                        </a:spcAft>
                      </a:pPr>
                      <a:r>
                        <a:rPr lang="en-US" sz="1000" dirty="0">
                          <a:effectLst/>
                          <a:latin typeface="Times New Roman" panose="02020603050405020304" pitchFamily="18" charset="0"/>
                          <a:ea typeface="Times New Roman" panose="02020603050405020304" pitchFamily="18" charset="0"/>
                        </a:rPr>
                        <a:t>Backwater</a:t>
                      </a:r>
                    </a:p>
                  </a:txBody>
                  <a:tcPr marL="59296" marR="5929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36">
                <a:tc>
                  <a:txBody>
                    <a:bodyPr/>
                    <a:lstStyle/>
                    <a:p>
                      <a:pPr marL="0" marR="0" algn="l">
                        <a:spcBef>
                          <a:spcPts val="0"/>
                        </a:spcBef>
                        <a:spcAft>
                          <a:spcPts val="0"/>
                        </a:spcAft>
                      </a:pPr>
                      <a:r>
                        <a:rPr lang="en-US" sz="1000" dirty="0">
                          <a:effectLst/>
                          <a:latin typeface="Times New Roman" panose="02020603050405020304" pitchFamily="18" charset="0"/>
                          <a:ea typeface="Times New Roman" panose="02020603050405020304" pitchFamily="18" charset="0"/>
                        </a:rPr>
                        <a:t>Minimal Low Structure Elevation (DS)</a:t>
                      </a:r>
                    </a:p>
                  </a:txBody>
                  <a:tcPr marL="59296" marR="5929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88">
                <a:tc>
                  <a:txBody>
                    <a:bodyPr/>
                    <a:lstStyle/>
                    <a:p>
                      <a:pPr marL="0" marR="0" algn="l">
                        <a:spcBef>
                          <a:spcPts val="0"/>
                        </a:spcBef>
                        <a:spcAft>
                          <a:spcPts val="0"/>
                        </a:spcAft>
                      </a:pPr>
                      <a:r>
                        <a:rPr lang="en-US" sz="1000" dirty="0">
                          <a:effectLst/>
                          <a:latin typeface="Times New Roman" panose="02020603050405020304" pitchFamily="18" charset="0"/>
                          <a:ea typeface="Times New Roman" panose="02020603050405020304" pitchFamily="18" charset="0"/>
                        </a:rPr>
                        <a:t>Assumed Flowline Elevation (DS)</a:t>
                      </a:r>
                    </a:p>
                  </a:txBody>
                  <a:tcPr marL="59296" marR="5929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ft.</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288">
                <a:tc>
                  <a:txBody>
                    <a:bodyPr/>
                    <a:lstStyle/>
                    <a:p>
                      <a:pPr marL="0" marR="0" algn="l">
                        <a:spcBef>
                          <a:spcPts val="0"/>
                        </a:spcBef>
                        <a:spcAft>
                          <a:spcPts val="0"/>
                        </a:spcAft>
                      </a:pPr>
                      <a:r>
                        <a:rPr lang="en-US" sz="1000" dirty="0">
                          <a:effectLst/>
                          <a:latin typeface="Times New Roman" panose="02020603050405020304" pitchFamily="18" charset="0"/>
                          <a:ea typeface="Times New Roman" panose="02020603050405020304" pitchFamily="18" charset="0"/>
                        </a:rPr>
                        <a:t>Sump Depth</a:t>
                      </a:r>
                    </a:p>
                  </a:txBody>
                  <a:tcPr marL="59296" marR="5929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in.</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in.</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in.</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txBody>
                  <a:tcPr marL="59296" marR="592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in.</a:t>
                      </a:r>
                    </a:p>
                  </a:txBody>
                  <a:tcPr marL="59296" marR="592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Title 3"/>
          <p:cNvSpPr>
            <a:spLocks noGrp="1"/>
          </p:cNvSpPr>
          <p:nvPr>
            <p:ph type="title"/>
          </p:nvPr>
        </p:nvSpPr>
        <p:spPr/>
        <p:txBody>
          <a:bodyPr/>
          <a:lstStyle/>
          <a:p>
            <a:r>
              <a:rPr lang="en-US" dirty="0" smtClean="0"/>
              <a:t>Culvert Properties Table</a:t>
            </a:r>
            <a:endParaRPr lang="en-US" dirty="0"/>
          </a:p>
        </p:txBody>
      </p:sp>
      <p:cxnSp>
        <p:nvCxnSpPr>
          <p:cNvPr id="7" name="Straight Arrow Connector 6"/>
          <p:cNvCxnSpPr>
            <a:endCxn id="5" idx="1"/>
          </p:cNvCxnSpPr>
          <p:nvPr/>
        </p:nvCxnSpPr>
        <p:spPr>
          <a:xfrm>
            <a:off x="4110789" y="2438399"/>
            <a:ext cx="1909012" cy="237489"/>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1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Q</a:t>
            </a:r>
            <a:r>
              <a:rPr lang="en-US" baseline="-25000" dirty="0" smtClean="0"/>
              <a:t>100</a:t>
            </a:r>
            <a:r>
              <a:rPr lang="en-US" dirty="0" smtClean="0"/>
              <a:t> headwater elevation</a:t>
            </a:r>
          </a:p>
          <a:p>
            <a:r>
              <a:rPr lang="en-US" dirty="0" smtClean="0"/>
              <a:t>Q</a:t>
            </a:r>
            <a:r>
              <a:rPr lang="en-US" baseline="-25000" dirty="0" smtClean="0"/>
              <a:t>design</a:t>
            </a:r>
            <a:r>
              <a:rPr lang="en-US" dirty="0" smtClean="0"/>
              <a:t> headwater elevation</a:t>
            </a:r>
          </a:p>
          <a:p>
            <a:r>
              <a:rPr lang="en-US" dirty="0" smtClean="0"/>
              <a:t>Q</a:t>
            </a:r>
            <a:r>
              <a:rPr lang="en-US" baseline="-25000" dirty="0" smtClean="0"/>
              <a:t>100</a:t>
            </a:r>
            <a:r>
              <a:rPr lang="en-US" dirty="0" smtClean="0"/>
              <a:t> </a:t>
            </a:r>
            <a:r>
              <a:rPr lang="en-US" dirty="0"/>
              <a:t>t</a:t>
            </a:r>
            <a:r>
              <a:rPr lang="en-US" dirty="0" smtClean="0"/>
              <a:t>ailwater depth</a:t>
            </a:r>
          </a:p>
          <a:p>
            <a:r>
              <a:rPr lang="en-US" dirty="0" smtClean="0"/>
              <a:t>Q</a:t>
            </a:r>
            <a:r>
              <a:rPr lang="en-US" baseline="-25000" dirty="0" smtClean="0"/>
              <a:t>100</a:t>
            </a:r>
            <a:r>
              <a:rPr lang="en-US" dirty="0" smtClean="0"/>
              <a:t> outlet depth (if needed)</a:t>
            </a:r>
          </a:p>
          <a:p>
            <a:r>
              <a:rPr lang="en-US" dirty="0" smtClean="0"/>
              <a:t>Outlet invert elevation/assumed flowline elevation</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1523553"/>
            <a:ext cx="6019800" cy="4198947"/>
          </a:xfrm>
        </p:spPr>
      </p:pic>
      <p:sp>
        <p:nvSpPr>
          <p:cNvPr id="4" name="Title 3"/>
          <p:cNvSpPr>
            <a:spLocks noGrp="1"/>
          </p:cNvSpPr>
          <p:nvPr>
            <p:ph type="title"/>
          </p:nvPr>
        </p:nvSpPr>
        <p:spPr/>
        <p:txBody>
          <a:bodyPr/>
          <a:lstStyle/>
          <a:p>
            <a:r>
              <a:rPr lang="en-US" dirty="0" smtClean="0"/>
              <a:t>Data Needed From HY-8</a:t>
            </a:r>
            <a:endParaRPr lang="en-US" dirty="0"/>
          </a:p>
        </p:txBody>
      </p:sp>
      <p:sp>
        <p:nvSpPr>
          <p:cNvPr id="6" name="Rectangle 5"/>
          <p:cNvSpPr/>
          <p:nvPr/>
        </p:nvSpPr>
        <p:spPr>
          <a:xfrm>
            <a:off x="7162800" y="3733800"/>
            <a:ext cx="457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162800" y="3276600"/>
            <a:ext cx="457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0439400" y="3733800"/>
            <a:ext cx="457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906000" y="3733800"/>
            <a:ext cx="5334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610600" y="4343400"/>
            <a:ext cx="12954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010523" y="5722500"/>
            <a:ext cx="4657477" cy="338554"/>
          </a:xfrm>
          <a:prstGeom prst="rect">
            <a:avLst/>
          </a:prstGeom>
          <a:noFill/>
        </p:spPr>
        <p:txBody>
          <a:bodyPr wrap="square" rtlCol="0">
            <a:spAutoFit/>
          </a:bodyPr>
          <a:lstStyle/>
          <a:p>
            <a:r>
              <a:rPr lang="en-US" sz="1600" dirty="0" smtClean="0">
                <a:latin typeface="+mj-lt"/>
              </a:rPr>
              <a:t>HY-8 Culvert Hydraulic Analysis program v 7.2</a:t>
            </a:r>
            <a:endParaRPr lang="en-US" sz="1600" dirty="0">
              <a:latin typeface="+mj-lt"/>
            </a:endParaRPr>
          </a:p>
        </p:txBody>
      </p:sp>
    </p:spTree>
    <p:extLst>
      <p:ext uri="{BB962C8B-B14F-4D97-AF65-F5344CB8AC3E}">
        <p14:creationId xmlns:p14="http://schemas.microsoft.com/office/powerpoint/2010/main" val="270257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additive="base">
                                        <p:cTn id="3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 calcmode="lin" valueType="num">
                                      <p:cBhvr additive="base">
                                        <p:cTn id="4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
                                            <p:txEl>
                                              <p:pRg st="4" end="4"/>
                                            </p:txEl>
                                          </p:spTgt>
                                        </p:tgtEl>
                                        <p:attrNameLst>
                                          <p:attrName>style.visibility</p:attrName>
                                        </p:attrNameLst>
                                      </p:cBhvr>
                                      <p:to>
                                        <p:strVal val="visible"/>
                                      </p:to>
                                    </p:set>
                                    <p:anim calcmode="lin" valueType="num">
                                      <p:cBhvr additive="base">
                                        <p:cTn id="5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Calculating Backwater – Method 1</a:t>
            </a:r>
            <a:endParaRPr lang="en-US" dirty="0"/>
          </a:p>
        </p:txBody>
      </p:sp>
      <p:sp>
        <p:nvSpPr>
          <p:cNvPr id="2" name="Content Placeholder 1"/>
          <p:cNvSpPr>
            <a:spLocks noGrp="1"/>
          </p:cNvSpPr>
          <p:nvPr>
            <p:ph idx="1"/>
          </p:nvPr>
        </p:nvSpPr>
        <p:spPr/>
        <p:txBody>
          <a:bodyPr/>
          <a:lstStyle/>
          <a:p>
            <a:pPr marL="0" indent="0">
              <a:buNone/>
            </a:pPr>
            <a:r>
              <a:rPr lang="en-US" dirty="0" smtClean="0"/>
              <a:t>Existing </a:t>
            </a:r>
            <a:r>
              <a:rPr lang="en-US" dirty="0"/>
              <a:t>b</a:t>
            </a:r>
            <a:r>
              <a:rPr lang="en-US" dirty="0" smtClean="0"/>
              <a:t>ackwater calculation</a:t>
            </a:r>
          </a:p>
          <a:p>
            <a:pPr marL="457200" lvl="1" indent="0">
              <a:lnSpc>
                <a:spcPct val="100000"/>
              </a:lnSpc>
              <a:buNone/>
            </a:pPr>
            <a:r>
              <a:rPr lang="en-US" dirty="0" smtClean="0"/>
              <a:t>backwater depth = c</a:t>
            </a:r>
            <a:r>
              <a:rPr lang="en-US" dirty="0" smtClean="0"/>
              <a:t>ontrol </a:t>
            </a:r>
            <a:r>
              <a:rPr lang="en-US" dirty="0"/>
              <a:t>depth – </a:t>
            </a:r>
            <a:r>
              <a:rPr lang="en-US" dirty="0" smtClean="0"/>
              <a:t>tailwater </a:t>
            </a:r>
            <a:r>
              <a:rPr lang="en-US" dirty="0"/>
              <a:t>depth</a:t>
            </a:r>
          </a:p>
          <a:p>
            <a:pPr marL="0" indent="0">
              <a:buNone/>
            </a:pPr>
            <a:endParaRPr lang="en-US" sz="2000" dirty="0" smtClean="0"/>
          </a:p>
          <a:p>
            <a:endParaRPr lang="en-US" sz="2000" dirty="0"/>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828800"/>
            <a:ext cx="6629400" cy="4624156"/>
          </a:xfrm>
          <a:prstGeom prst="rect">
            <a:avLst/>
          </a:prstGeom>
        </p:spPr>
      </p:pic>
      <p:sp>
        <p:nvSpPr>
          <p:cNvPr id="3" name="Rectangle 2"/>
          <p:cNvSpPr/>
          <p:nvPr/>
        </p:nvSpPr>
        <p:spPr>
          <a:xfrm>
            <a:off x="4876800" y="4267200"/>
            <a:ext cx="457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91400" y="4267200"/>
            <a:ext cx="457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12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Calculating Backwater – Method 2</a:t>
            </a:r>
            <a:endParaRPr lang="en-US" dirty="0"/>
          </a:p>
        </p:txBody>
      </p:sp>
      <p:sp>
        <p:nvSpPr>
          <p:cNvPr id="2" name="Content Placeholder 1"/>
          <p:cNvSpPr>
            <a:spLocks noGrp="1"/>
          </p:cNvSpPr>
          <p:nvPr>
            <p:ph idx="1"/>
          </p:nvPr>
        </p:nvSpPr>
        <p:spPr/>
        <p:txBody>
          <a:bodyPr/>
          <a:lstStyle/>
          <a:p>
            <a:pPr marL="0" indent="0">
              <a:buNone/>
            </a:pPr>
            <a:r>
              <a:rPr lang="en-US" dirty="0" smtClean="0"/>
              <a:t>Existing </a:t>
            </a:r>
            <a:r>
              <a:rPr lang="en-US" dirty="0"/>
              <a:t>b</a:t>
            </a:r>
            <a:r>
              <a:rPr lang="en-US" dirty="0" smtClean="0"/>
              <a:t>ackwater calculation</a:t>
            </a:r>
          </a:p>
          <a:p>
            <a:pPr marL="0" indent="0">
              <a:buNone/>
            </a:pPr>
            <a:r>
              <a:rPr lang="en-US" sz="2400" dirty="0"/>
              <a:t> </a:t>
            </a:r>
            <a:r>
              <a:rPr lang="en-US" sz="2400" dirty="0" smtClean="0"/>
              <a:t>      </a:t>
            </a:r>
            <a:r>
              <a:rPr lang="en-US" sz="2400" dirty="0"/>
              <a:t>backwater depth = Q</a:t>
            </a:r>
            <a:r>
              <a:rPr lang="en-US" sz="2400" baseline="-25000" dirty="0"/>
              <a:t>100</a:t>
            </a:r>
            <a:r>
              <a:rPr lang="en-US" sz="2400" dirty="0"/>
              <a:t> HW elev. – (US inv. </a:t>
            </a:r>
            <a:r>
              <a:rPr lang="en-US" sz="2400" dirty="0" smtClean="0"/>
              <a:t>elev. </a:t>
            </a:r>
            <a:r>
              <a:rPr lang="en-US" sz="2400" dirty="0"/>
              <a:t>+ Q</a:t>
            </a:r>
            <a:r>
              <a:rPr lang="en-US" sz="2400" baseline="-25000" dirty="0"/>
              <a:t>100</a:t>
            </a:r>
            <a:r>
              <a:rPr lang="en-US" sz="2400" dirty="0"/>
              <a:t> TW depth)</a:t>
            </a:r>
          </a:p>
          <a:p>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14600"/>
            <a:ext cx="10287005" cy="3901966"/>
          </a:xfrm>
          <a:prstGeom prst="rect">
            <a:avLst/>
          </a:prstGeom>
        </p:spPr>
      </p:pic>
      <p:sp>
        <p:nvSpPr>
          <p:cNvPr id="3" name="Rectangle 2"/>
          <p:cNvSpPr/>
          <p:nvPr/>
        </p:nvSpPr>
        <p:spPr>
          <a:xfrm>
            <a:off x="1600200" y="3314700"/>
            <a:ext cx="7620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9677400" y="5029200"/>
            <a:ext cx="0" cy="381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448800" y="4572000"/>
            <a:ext cx="5334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81200" y="5237672"/>
            <a:ext cx="1066800" cy="571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76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Calculating Backwater – Proposed</a:t>
            </a:r>
            <a:endParaRPr lang="en-US" dirty="0"/>
          </a:p>
        </p:txBody>
      </p:sp>
      <p:sp>
        <p:nvSpPr>
          <p:cNvPr id="2" name="Content Placeholder 1"/>
          <p:cNvSpPr>
            <a:spLocks noGrp="1"/>
          </p:cNvSpPr>
          <p:nvPr>
            <p:ph idx="1"/>
          </p:nvPr>
        </p:nvSpPr>
        <p:spPr/>
        <p:txBody>
          <a:bodyPr/>
          <a:lstStyle/>
          <a:p>
            <a:pPr marL="0" indent="0">
              <a:buNone/>
            </a:pPr>
            <a:r>
              <a:rPr lang="en-US" dirty="0"/>
              <a:t>Proposed backwater calculation</a:t>
            </a:r>
          </a:p>
          <a:p>
            <a:pPr marL="0" indent="0">
              <a:buNone/>
            </a:pPr>
            <a:r>
              <a:rPr lang="en-US" sz="2400" dirty="0" smtClean="0"/>
              <a:t>       backwater </a:t>
            </a:r>
            <a:r>
              <a:rPr lang="en-US" sz="2400" dirty="0" err="1" smtClean="0"/>
              <a:t>depth</a:t>
            </a:r>
            <a:r>
              <a:rPr lang="en-US" sz="2400" baseline="-25000" dirty="0" err="1" smtClean="0"/>
              <a:t>prop</a:t>
            </a:r>
            <a:r>
              <a:rPr lang="en-US" sz="2400" dirty="0" smtClean="0"/>
              <a:t> </a:t>
            </a:r>
            <a:r>
              <a:rPr lang="en-US" sz="2400" dirty="0"/>
              <a:t>= backwater </a:t>
            </a:r>
            <a:r>
              <a:rPr lang="en-US" sz="2400" dirty="0" err="1" smtClean="0"/>
              <a:t>depth</a:t>
            </a:r>
            <a:r>
              <a:rPr lang="en-US" sz="2400" baseline="-25000" dirty="0" err="1" smtClean="0"/>
              <a:t>ex</a:t>
            </a:r>
            <a:r>
              <a:rPr lang="en-US" sz="2400" dirty="0" smtClean="0"/>
              <a:t> </a:t>
            </a:r>
            <a:r>
              <a:rPr lang="en-US" sz="2400" dirty="0"/>
              <a:t>+ (Q</a:t>
            </a:r>
            <a:r>
              <a:rPr lang="en-US" sz="2400" baseline="-25000" dirty="0"/>
              <a:t>100</a:t>
            </a:r>
            <a:r>
              <a:rPr lang="en-US" sz="2400" dirty="0"/>
              <a:t> HW </a:t>
            </a:r>
            <a:r>
              <a:rPr lang="en-US" sz="2400" dirty="0" err="1" smtClean="0"/>
              <a:t>elev.</a:t>
            </a:r>
            <a:r>
              <a:rPr lang="en-US" sz="2400" baseline="-25000" dirty="0" err="1" smtClean="0"/>
              <a:t>prop</a:t>
            </a:r>
            <a:r>
              <a:rPr lang="en-US" sz="2400" dirty="0" smtClean="0"/>
              <a:t> </a:t>
            </a:r>
            <a:r>
              <a:rPr lang="en-US" sz="2400" dirty="0"/>
              <a:t>– Q</a:t>
            </a:r>
            <a:r>
              <a:rPr lang="en-US" sz="2400" baseline="-25000" dirty="0"/>
              <a:t>100</a:t>
            </a:r>
            <a:r>
              <a:rPr lang="en-US" sz="2400" dirty="0"/>
              <a:t> HW </a:t>
            </a:r>
            <a:r>
              <a:rPr lang="en-US" sz="2400" dirty="0" err="1" smtClean="0"/>
              <a:t>elev.</a:t>
            </a:r>
            <a:r>
              <a:rPr lang="en-US" sz="2400" baseline="-25000" dirty="0" err="1" smtClean="0"/>
              <a:t>ex</a:t>
            </a:r>
            <a:r>
              <a:rPr lang="en-US" sz="2400" dirty="0"/>
              <a:t>)</a:t>
            </a:r>
          </a:p>
          <a:p>
            <a:pPr marL="0" indent="0">
              <a:buNone/>
            </a:pP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8" y="2498834"/>
            <a:ext cx="10287002" cy="3901965"/>
          </a:xfrm>
          <a:prstGeom prst="rect">
            <a:avLst/>
          </a:prstGeom>
        </p:spPr>
      </p:pic>
      <p:sp>
        <p:nvSpPr>
          <p:cNvPr id="3" name="Rectangle 2"/>
          <p:cNvSpPr/>
          <p:nvPr/>
        </p:nvSpPr>
        <p:spPr>
          <a:xfrm>
            <a:off x="1828800" y="4114800"/>
            <a:ext cx="9906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3733800"/>
            <a:ext cx="9144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00200" y="3276600"/>
            <a:ext cx="8382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41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Minimal Low Structure Elevation</a:t>
            </a:r>
            <a:endParaRPr lang="en-US" dirty="0"/>
          </a:p>
        </p:txBody>
      </p:sp>
      <p:sp>
        <p:nvSpPr>
          <p:cNvPr id="2" name="Content Placeholder 1"/>
          <p:cNvSpPr>
            <a:spLocks noGrp="1"/>
          </p:cNvSpPr>
          <p:nvPr>
            <p:ph idx="1"/>
          </p:nvPr>
        </p:nvSpPr>
        <p:spPr/>
        <p:txBody>
          <a:bodyPr/>
          <a:lstStyle/>
          <a:p>
            <a:r>
              <a:rPr lang="en-US" dirty="0" smtClean="0"/>
              <a:t>It is not necessary to specify the rise for three-sided or slab top culverts.</a:t>
            </a:r>
          </a:p>
          <a:p>
            <a:r>
              <a:rPr lang="en-US" dirty="0" smtClean="0"/>
              <a:t>The minimal low structure elevation(s) should be included for all replacement proposals.</a:t>
            </a:r>
          </a:p>
          <a:p>
            <a:r>
              <a:rPr lang="en-US" dirty="0" smtClean="0"/>
              <a:t>MLSE = DS </a:t>
            </a:r>
            <a:r>
              <a:rPr lang="en-US" dirty="0" smtClean="0"/>
              <a:t>flowline elev. </a:t>
            </a:r>
            <a:r>
              <a:rPr lang="en-US" dirty="0" smtClean="0"/>
              <a:t>– </a:t>
            </a:r>
            <a:r>
              <a:rPr lang="en-US" dirty="0" smtClean="0"/>
              <a:t>sump </a:t>
            </a:r>
            <a:r>
              <a:rPr lang="en-US" dirty="0" smtClean="0"/>
              <a:t>depth + </a:t>
            </a:r>
            <a:r>
              <a:rPr lang="en-US" dirty="0" smtClean="0"/>
              <a:t>rise </a:t>
            </a:r>
            <a:r>
              <a:rPr lang="en-US" dirty="0" smtClean="0"/>
              <a:t>(at the center of the </a:t>
            </a:r>
            <a:r>
              <a:rPr lang="en-US" dirty="0" smtClean="0"/>
              <a:t>culvert outlet)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574" y="2743200"/>
            <a:ext cx="6820852" cy="4010585"/>
          </a:xfrm>
          <a:prstGeom prst="rect">
            <a:avLst/>
          </a:prstGeom>
        </p:spPr>
      </p:pic>
    </p:spTree>
    <p:extLst>
      <p:ext uri="{BB962C8B-B14F-4D97-AF65-F5344CB8AC3E}">
        <p14:creationId xmlns:p14="http://schemas.microsoft.com/office/powerpoint/2010/main" val="415797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Overview</a:t>
            </a:r>
            <a:endParaRPr lang="en-US" dirty="0"/>
          </a:p>
        </p:txBody>
      </p:sp>
      <p:sp>
        <p:nvSpPr>
          <p:cNvPr id="8" name="Content Placeholder 7"/>
          <p:cNvSpPr>
            <a:spLocks noGrp="1"/>
          </p:cNvSpPr>
          <p:nvPr>
            <p:ph idx="1"/>
          </p:nvPr>
        </p:nvSpPr>
        <p:spPr/>
        <p:txBody>
          <a:bodyPr/>
          <a:lstStyle/>
          <a:p>
            <a:r>
              <a:rPr lang="en-US" dirty="0" smtClean="0"/>
              <a:t>New small structure memorandum template</a:t>
            </a:r>
          </a:p>
          <a:p>
            <a:r>
              <a:rPr lang="en-US" dirty="0" smtClean="0"/>
              <a:t>Subject section</a:t>
            </a:r>
          </a:p>
          <a:p>
            <a:r>
              <a:rPr lang="en-US" dirty="0" smtClean="0"/>
              <a:t>Site parameters table</a:t>
            </a:r>
          </a:p>
          <a:p>
            <a:r>
              <a:rPr lang="en-US" dirty="0"/>
              <a:t>Culvert properties table</a:t>
            </a:r>
          </a:p>
          <a:p>
            <a:r>
              <a:rPr lang="en-US" dirty="0"/>
              <a:t>Memo body</a:t>
            </a:r>
          </a:p>
          <a:p>
            <a:r>
              <a:rPr lang="en-US" dirty="0"/>
              <a:t>Riprap </a:t>
            </a:r>
            <a:r>
              <a:rPr lang="en-US" dirty="0" smtClean="0"/>
              <a:t>design</a:t>
            </a:r>
            <a:endParaRPr lang="en-US" dirty="0"/>
          </a:p>
          <a:p>
            <a:r>
              <a:rPr lang="en-US" dirty="0"/>
              <a:t>External energy </a:t>
            </a:r>
            <a:r>
              <a:rPr lang="en-US" dirty="0" smtClean="0"/>
              <a:t>dissipator</a:t>
            </a:r>
            <a:endParaRPr lang="en-US" dirty="0"/>
          </a:p>
          <a:p>
            <a:r>
              <a:rPr lang="en-US" dirty="0"/>
              <a:t>Inlet </a:t>
            </a:r>
            <a:r>
              <a:rPr lang="en-US" dirty="0" smtClean="0"/>
              <a:t>depressions</a:t>
            </a:r>
            <a:endParaRPr lang="en-US" dirty="0"/>
          </a:p>
          <a:p>
            <a:r>
              <a:rPr lang="en-US" dirty="0"/>
              <a:t>Beveled headwall </a:t>
            </a:r>
            <a:r>
              <a:rPr lang="en-US" dirty="0" smtClean="0"/>
              <a:t>detail</a:t>
            </a:r>
          </a:p>
          <a:p>
            <a:r>
              <a:rPr lang="en-US" dirty="0" smtClean="0"/>
              <a:t>Contact information</a:t>
            </a:r>
            <a:endParaRPr lang="en-US" dirty="0"/>
          </a:p>
        </p:txBody>
      </p:sp>
    </p:spTree>
    <p:extLst>
      <p:ext uri="{BB962C8B-B14F-4D97-AF65-F5344CB8AC3E}">
        <p14:creationId xmlns:p14="http://schemas.microsoft.com/office/powerpoint/2010/main" val="53478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 calcmode="lin" valueType="num">
                                      <p:cBhvr additive="base">
                                        <p:cTn id="3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 calcmode="lin" valueType="num">
                                      <p:cBhvr additive="base">
                                        <p:cTn id="3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anim calcmode="lin" valueType="num">
                                      <p:cBhvr additive="base">
                                        <p:cTn id="4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Pipe and box sumping requirements</a:t>
            </a:r>
          </a:p>
          <a:p>
            <a:pPr marL="457200" lvl="1" indent="0">
              <a:buNone/>
            </a:pPr>
            <a:r>
              <a:rPr lang="en-US" dirty="0" smtClean="0"/>
              <a:t>IDM Figure 203-2E</a:t>
            </a:r>
          </a:p>
          <a:p>
            <a:r>
              <a:rPr lang="en-US" dirty="0" smtClean="0"/>
              <a:t>Replacement structures that convey Waters of the State &amp; Waters of the US should be sumped.</a:t>
            </a:r>
          </a:p>
          <a:p>
            <a:r>
              <a:rPr lang="en-US" dirty="0" smtClean="0"/>
              <a:t>Sumping is no longer required for three-sided culverts.</a:t>
            </a:r>
          </a:p>
          <a:p>
            <a:endParaRPr lang="en-US"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29000" y="3543300"/>
            <a:ext cx="7239000" cy="3238500"/>
          </a:xfrm>
        </p:spPr>
      </p:pic>
      <p:sp>
        <p:nvSpPr>
          <p:cNvPr id="4" name="Title 3"/>
          <p:cNvSpPr>
            <a:spLocks noGrp="1"/>
          </p:cNvSpPr>
          <p:nvPr>
            <p:ph type="title"/>
          </p:nvPr>
        </p:nvSpPr>
        <p:spPr/>
        <p:txBody>
          <a:bodyPr/>
          <a:lstStyle/>
          <a:p>
            <a:r>
              <a:rPr lang="en-US" dirty="0" smtClean="0"/>
              <a:t>Sumping Requirements </a:t>
            </a:r>
            <a:endParaRPr lang="en-US" dirty="0"/>
          </a:p>
        </p:txBody>
      </p:sp>
    </p:spTree>
    <p:extLst>
      <p:ext uri="{BB962C8B-B14F-4D97-AF65-F5344CB8AC3E}">
        <p14:creationId xmlns:p14="http://schemas.microsoft.com/office/powerpoint/2010/main" val="295213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additive="base">
                                        <p:cTn id="2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 </a:t>
            </a:r>
            <a:r>
              <a:rPr lang="en-US" dirty="0" smtClean="0"/>
              <a:t>#3</a:t>
            </a:r>
            <a:endParaRPr lang="en-US" dirty="0"/>
          </a:p>
        </p:txBody>
      </p:sp>
      <p:sp>
        <p:nvSpPr>
          <p:cNvPr id="6" name="Content Placeholder 5"/>
          <p:cNvSpPr>
            <a:spLocks noGrp="1"/>
          </p:cNvSpPr>
          <p:nvPr>
            <p:ph idx="1"/>
          </p:nvPr>
        </p:nvSpPr>
        <p:spPr/>
        <p:txBody>
          <a:bodyPr>
            <a:normAutofit/>
          </a:bodyPr>
          <a:lstStyle/>
          <a:p>
            <a:pPr marL="0" indent="0">
              <a:buNone/>
            </a:pPr>
            <a:r>
              <a:rPr lang="en-US" dirty="0" smtClean="0"/>
              <a:t>The </a:t>
            </a:r>
            <a:r>
              <a:rPr lang="en-US" dirty="0"/>
              <a:t>backwater calculation below should be </a:t>
            </a:r>
            <a:r>
              <a:rPr lang="en-US" dirty="0" smtClean="0"/>
              <a:t>used when?</a:t>
            </a:r>
          </a:p>
          <a:p>
            <a:pPr marL="0" indent="0">
              <a:buNone/>
            </a:pPr>
            <a:endParaRPr lang="en-US" dirty="0"/>
          </a:p>
          <a:p>
            <a:pPr marL="0" indent="0">
              <a:buNone/>
            </a:pPr>
            <a:r>
              <a:rPr lang="en-US" sz="2400" dirty="0" smtClean="0"/>
              <a:t>       backwater </a:t>
            </a:r>
            <a:r>
              <a:rPr lang="en-US" sz="2400" dirty="0" err="1" smtClean="0"/>
              <a:t>depth</a:t>
            </a:r>
            <a:r>
              <a:rPr lang="en-US" sz="2400" baseline="-25000" dirty="0" err="1" smtClean="0"/>
              <a:t>prop</a:t>
            </a:r>
            <a:r>
              <a:rPr lang="en-US" sz="2400" baseline="-25000" dirty="0" smtClean="0"/>
              <a:t> </a:t>
            </a:r>
            <a:r>
              <a:rPr lang="en-US" sz="2400" dirty="0" smtClean="0"/>
              <a:t>= backwater </a:t>
            </a:r>
            <a:r>
              <a:rPr lang="en-US" sz="2400" dirty="0" err="1" smtClean="0"/>
              <a:t>depth­</a:t>
            </a:r>
            <a:r>
              <a:rPr lang="en-US" sz="2400" baseline="-25000" dirty="0" err="1" smtClean="0"/>
              <a:t>ex</a:t>
            </a:r>
            <a:r>
              <a:rPr lang="en-US" sz="2400" dirty="0" smtClean="0"/>
              <a:t> </a:t>
            </a:r>
            <a:r>
              <a:rPr lang="en-US" sz="2400" dirty="0"/>
              <a:t>+ </a:t>
            </a:r>
            <a:r>
              <a:rPr lang="en-US" sz="2400" dirty="0" smtClean="0"/>
              <a:t>(</a:t>
            </a:r>
            <a:r>
              <a:rPr lang="en-US" sz="2400" dirty="0"/>
              <a:t>Q</a:t>
            </a:r>
            <a:r>
              <a:rPr lang="en-US" sz="2400" baseline="-25000" dirty="0"/>
              <a:t>100</a:t>
            </a:r>
            <a:r>
              <a:rPr lang="en-US" sz="2400" dirty="0"/>
              <a:t> HW </a:t>
            </a:r>
            <a:r>
              <a:rPr lang="en-US" sz="2400" dirty="0" err="1" smtClean="0"/>
              <a:t>elev.</a:t>
            </a:r>
            <a:r>
              <a:rPr lang="en-US" sz="2400" baseline="-25000" dirty="0" err="1" smtClean="0"/>
              <a:t>prop</a:t>
            </a:r>
            <a:r>
              <a:rPr lang="en-US" sz="2400" dirty="0" smtClean="0"/>
              <a:t> </a:t>
            </a:r>
            <a:r>
              <a:rPr lang="en-US" sz="2400" dirty="0"/>
              <a:t>– </a:t>
            </a:r>
            <a:r>
              <a:rPr lang="en-US" sz="2400" dirty="0" smtClean="0"/>
              <a:t>Q</a:t>
            </a:r>
            <a:r>
              <a:rPr lang="en-US" sz="2400" baseline="-25000" dirty="0" smtClean="0"/>
              <a:t>100</a:t>
            </a:r>
            <a:r>
              <a:rPr lang="en-US" sz="2400" dirty="0" smtClean="0"/>
              <a:t> </a:t>
            </a:r>
            <a:r>
              <a:rPr lang="en-US" sz="2400" dirty="0"/>
              <a:t>HW </a:t>
            </a:r>
            <a:r>
              <a:rPr lang="en-US" sz="2400" dirty="0" err="1" smtClean="0"/>
              <a:t>elev.</a:t>
            </a:r>
            <a:r>
              <a:rPr lang="en-US" sz="2400" baseline="-25000" dirty="0" err="1" smtClean="0"/>
              <a:t>ex</a:t>
            </a:r>
            <a:r>
              <a:rPr lang="en-US" sz="2400" dirty="0" smtClean="0"/>
              <a:t>)</a:t>
            </a:r>
            <a:r>
              <a:rPr lang="en-US" sz="2400" dirty="0" smtClean="0"/>
              <a:t> </a:t>
            </a:r>
            <a:endParaRPr lang="en-US" sz="2400" dirty="0" smtClean="0"/>
          </a:p>
          <a:p>
            <a:pPr marL="0" indent="0">
              <a:buNone/>
            </a:pPr>
            <a:endParaRPr lang="en-US" dirty="0"/>
          </a:p>
          <a:p>
            <a:pPr marL="0" indent="0">
              <a:buNone/>
            </a:pPr>
            <a:r>
              <a:rPr lang="en-US" dirty="0"/>
              <a:t>A)	Never</a:t>
            </a:r>
          </a:p>
          <a:p>
            <a:pPr marL="0" indent="0">
              <a:buNone/>
            </a:pPr>
            <a:r>
              <a:rPr lang="en-US" dirty="0"/>
              <a:t>B)	For culverts being lined</a:t>
            </a:r>
          </a:p>
          <a:p>
            <a:pPr marL="0" indent="0">
              <a:buNone/>
            </a:pPr>
            <a:r>
              <a:rPr lang="en-US" dirty="0"/>
              <a:t>C)	When the culvert inverts of the proposed are different from the existing</a:t>
            </a:r>
          </a:p>
          <a:p>
            <a:pPr marL="0" indent="0">
              <a:buNone/>
            </a:pPr>
            <a:r>
              <a:rPr lang="en-US" dirty="0"/>
              <a:t>D)	Answers B and C</a:t>
            </a:r>
          </a:p>
          <a:p>
            <a:pPr marL="0" indent="0">
              <a:buNone/>
            </a:pPr>
            <a:endParaRPr lang="en-US" dirty="0" smtClean="0"/>
          </a:p>
          <a:p>
            <a:pPr marL="0" indent="0">
              <a:buNone/>
            </a:pPr>
            <a:r>
              <a:rPr lang="en-US" dirty="0" smtClean="0"/>
              <a:t>Answer</a:t>
            </a:r>
            <a:r>
              <a:rPr lang="en-US" dirty="0"/>
              <a:t>: </a:t>
            </a:r>
            <a:r>
              <a:rPr lang="en-US" b="1" dirty="0"/>
              <a:t>D</a:t>
            </a:r>
          </a:p>
          <a:p>
            <a:pPr marL="0" indent="0">
              <a:buNone/>
            </a:pPr>
            <a:endParaRPr lang="en-US" dirty="0"/>
          </a:p>
        </p:txBody>
      </p:sp>
    </p:spTree>
    <p:extLst>
      <p:ext uri="{BB962C8B-B14F-4D97-AF65-F5344CB8AC3E}">
        <p14:creationId xmlns:p14="http://schemas.microsoft.com/office/powerpoint/2010/main" val="255840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 </a:t>
            </a:r>
            <a:r>
              <a:rPr lang="en-US" dirty="0" smtClean="0"/>
              <a:t>#4 </a:t>
            </a:r>
            <a:endParaRPr lang="en-US" dirty="0"/>
          </a:p>
        </p:txBody>
      </p:sp>
      <p:sp>
        <p:nvSpPr>
          <p:cNvPr id="6" name="Content Placeholder 5"/>
          <p:cNvSpPr>
            <a:spLocks noGrp="1"/>
          </p:cNvSpPr>
          <p:nvPr>
            <p:ph idx="1"/>
          </p:nvPr>
        </p:nvSpPr>
        <p:spPr/>
        <p:txBody>
          <a:bodyPr/>
          <a:lstStyle/>
          <a:p>
            <a:pPr marL="0" indent="0">
              <a:buNone/>
            </a:pPr>
            <a:r>
              <a:rPr lang="en-US" b="1" dirty="0" smtClean="0"/>
              <a:t>True</a:t>
            </a:r>
            <a:r>
              <a:rPr lang="en-US" dirty="0" smtClean="0"/>
              <a:t> </a:t>
            </a:r>
            <a:r>
              <a:rPr lang="en-US" dirty="0"/>
              <a:t>or </a:t>
            </a:r>
            <a:r>
              <a:rPr lang="en-US" b="1" dirty="0" smtClean="0"/>
              <a:t>false</a:t>
            </a:r>
            <a:r>
              <a:rPr lang="en-US" dirty="0"/>
              <a:t>?</a:t>
            </a:r>
            <a:r>
              <a:rPr lang="en-US" dirty="0" smtClean="0"/>
              <a:t> Three-sided </a:t>
            </a:r>
            <a:r>
              <a:rPr lang="en-US" dirty="0"/>
              <a:t>structures should be sumped a minimum of 12 inches below the flowline</a:t>
            </a:r>
            <a:r>
              <a:rPr lang="en-US" dirty="0" smtClean="0"/>
              <a:t>?</a:t>
            </a:r>
            <a:endParaRPr lang="en-US" dirty="0" smtClean="0"/>
          </a:p>
          <a:p>
            <a:pPr marL="0" indent="0">
              <a:buNone/>
            </a:pPr>
            <a:endParaRPr lang="en-US" dirty="0"/>
          </a:p>
          <a:p>
            <a:pPr marL="0" indent="0">
              <a:buNone/>
            </a:pPr>
            <a:r>
              <a:rPr lang="en-US" dirty="0" smtClean="0"/>
              <a:t>Answer</a:t>
            </a:r>
            <a:r>
              <a:rPr lang="en-US" dirty="0"/>
              <a:t>: </a:t>
            </a:r>
            <a:r>
              <a:rPr lang="en-US" b="1" dirty="0" smtClean="0"/>
              <a:t>False </a:t>
            </a:r>
          </a:p>
          <a:p>
            <a:pPr marL="0" indent="0">
              <a:buNone/>
            </a:pPr>
            <a:endParaRPr lang="en-US" b="1" dirty="0"/>
          </a:p>
          <a:p>
            <a:pPr marL="0" indent="0">
              <a:buNone/>
            </a:pPr>
            <a:r>
              <a:rPr lang="en-US" b="1" dirty="0" smtClean="0"/>
              <a:t>Three-sided structures </a:t>
            </a:r>
            <a:r>
              <a:rPr lang="en-US" b="1" dirty="0" smtClean="0"/>
              <a:t>are not required to be sumped at all.</a:t>
            </a:r>
            <a:endParaRPr lang="en-US" b="1" dirty="0"/>
          </a:p>
          <a:p>
            <a:pPr marL="0" indent="0">
              <a:buNone/>
            </a:pPr>
            <a:endParaRPr lang="en-US" dirty="0"/>
          </a:p>
        </p:txBody>
      </p:sp>
    </p:spTree>
    <p:extLst>
      <p:ext uri="{BB962C8B-B14F-4D97-AF65-F5344CB8AC3E}">
        <p14:creationId xmlns:p14="http://schemas.microsoft.com/office/powerpoint/2010/main" val="3704263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Memorandum Body/Narrative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Briefly discuss existing conditions</a:t>
            </a:r>
          </a:p>
          <a:p>
            <a:pPr lvl="1"/>
            <a:r>
              <a:rPr lang="en-US" dirty="0" smtClean="0"/>
              <a:t>Existing size</a:t>
            </a:r>
          </a:p>
          <a:p>
            <a:pPr lvl="1"/>
            <a:r>
              <a:rPr lang="en-US" dirty="0" smtClean="0"/>
              <a:t>location</a:t>
            </a:r>
          </a:p>
          <a:p>
            <a:pPr lvl="1"/>
            <a:r>
              <a:rPr lang="en-US" dirty="0" smtClean="0"/>
              <a:t>Regulated drain</a:t>
            </a:r>
          </a:p>
          <a:p>
            <a:pPr lvl="1"/>
            <a:r>
              <a:rPr lang="en-US" dirty="0" smtClean="0"/>
              <a:t>Channel conditions</a:t>
            </a:r>
          </a:p>
          <a:p>
            <a:r>
              <a:rPr lang="en-US" dirty="0"/>
              <a:t>D</a:t>
            </a:r>
            <a:r>
              <a:rPr lang="en-US" dirty="0" smtClean="0"/>
              <a:t>iscuss pertinent analysis</a:t>
            </a:r>
          </a:p>
          <a:p>
            <a:pPr lvl="1"/>
            <a:r>
              <a:rPr lang="en-US" dirty="0" smtClean="0"/>
              <a:t>Method for obtaining discharge (Rational, Unit hydrograph, IDNR, etc.)</a:t>
            </a:r>
          </a:p>
          <a:p>
            <a:pPr lvl="1"/>
            <a:r>
              <a:rPr lang="en-US" dirty="0" smtClean="0"/>
              <a:t>Tailwater method (channel, constant, or zero tailwater depth)</a:t>
            </a:r>
          </a:p>
          <a:p>
            <a:pPr lvl="1"/>
            <a:r>
              <a:rPr lang="en-US" dirty="0" smtClean="0"/>
              <a:t>Joint probability (if used)</a:t>
            </a:r>
          </a:p>
          <a:p>
            <a:pPr lvl="1"/>
            <a:r>
              <a:rPr lang="en-US" dirty="0" smtClean="0"/>
              <a:t>Design-storm frequency (IDM Figure 203-2C) requirements </a:t>
            </a:r>
          </a:p>
          <a:p>
            <a:pPr lvl="1"/>
            <a:r>
              <a:rPr lang="en-US" dirty="0" smtClean="0"/>
              <a:t>Modeling method or software used</a:t>
            </a:r>
          </a:p>
          <a:p>
            <a:r>
              <a:rPr lang="en-US" dirty="0" smtClean="0"/>
              <a:t>Discuss special conditions or requirements</a:t>
            </a:r>
          </a:p>
          <a:p>
            <a:pPr lvl="1"/>
            <a:r>
              <a:rPr lang="en-US" dirty="0" smtClean="0"/>
              <a:t>Special inlet configuration (headwall required, or inlet depression)</a:t>
            </a:r>
          </a:p>
          <a:p>
            <a:pPr lvl="1"/>
            <a:r>
              <a:rPr lang="en-US" dirty="0" smtClean="0"/>
              <a:t>Sumping requirements</a:t>
            </a:r>
          </a:p>
          <a:p>
            <a:pPr lvl="1"/>
            <a:r>
              <a:rPr lang="en-US" dirty="0" smtClean="0"/>
              <a:t>Grade changes</a:t>
            </a:r>
          </a:p>
          <a:p>
            <a:pPr lvl="1"/>
            <a:r>
              <a:rPr lang="en-US" dirty="0" smtClean="0"/>
              <a:t>Change in invert elevations</a:t>
            </a:r>
          </a:p>
          <a:p>
            <a:pPr marL="0" indent="0">
              <a:buNone/>
            </a:pPr>
            <a:endParaRPr lang="en-US" dirty="0"/>
          </a:p>
        </p:txBody>
      </p:sp>
    </p:spTree>
    <p:extLst>
      <p:ext uri="{BB962C8B-B14F-4D97-AF65-F5344CB8AC3E}">
        <p14:creationId xmlns:p14="http://schemas.microsoft.com/office/powerpoint/2010/main" val="38521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 calcmode="lin" valueType="num">
                                      <p:cBhvr additive="base">
                                        <p:cTn id="6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 calcmode="lin" valueType="num">
                                      <p:cBhvr additive="base">
                                        <p:cTn id="7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 calcmode="lin" valueType="num">
                                      <p:cBhvr additive="base">
                                        <p:cTn id="7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Riprap Design</a:t>
            </a:r>
            <a:endParaRPr lang="en-US" dirty="0"/>
          </a:p>
        </p:txBody>
      </p:sp>
      <p:pic>
        <p:nvPicPr>
          <p:cNvPr id="3" name="Picture 2"/>
          <p:cNvPicPr>
            <a:picLocks noChangeAspect="1"/>
          </p:cNvPicPr>
          <p:nvPr/>
        </p:nvPicPr>
        <p:blipFill>
          <a:blip r:embed="rId3"/>
          <a:stretch>
            <a:fillRect/>
          </a:stretch>
        </p:blipFill>
        <p:spPr>
          <a:xfrm>
            <a:off x="1418376" y="1981200"/>
            <a:ext cx="9355248" cy="3048000"/>
          </a:xfrm>
          <a:prstGeom prst="rect">
            <a:avLst/>
          </a:prstGeom>
        </p:spPr>
      </p:pic>
    </p:spTree>
    <p:extLst>
      <p:ext uri="{BB962C8B-B14F-4D97-AF65-F5344CB8AC3E}">
        <p14:creationId xmlns:p14="http://schemas.microsoft.com/office/powerpoint/2010/main" val="969967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Riprap Design – Outlet and Tailwater Velocities</a:t>
            </a:r>
            <a:endParaRPr lang="en-US" dirty="0"/>
          </a:p>
        </p:txBody>
      </p:sp>
      <p:pic>
        <p:nvPicPr>
          <p:cNvPr id="3" name="Picture 2"/>
          <p:cNvPicPr>
            <a:picLocks noChangeAspect="1"/>
          </p:cNvPicPr>
          <p:nvPr/>
        </p:nvPicPr>
        <p:blipFill>
          <a:blip r:embed="rId3"/>
          <a:stretch>
            <a:fillRect/>
          </a:stretch>
        </p:blipFill>
        <p:spPr>
          <a:xfrm>
            <a:off x="457200" y="1080445"/>
            <a:ext cx="6202536" cy="4343399"/>
          </a:xfrm>
          <a:prstGeom prst="rect">
            <a:avLst/>
          </a:prstGeom>
        </p:spPr>
      </p:pic>
      <p:sp>
        <p:nvSpPr>
          <p:cNvPr id="5" name="Rectangle 4"/>
          <p:cNvSpPr/>
          <p:nvPr/>
        </p:nvSpPr>
        <p:spPr>
          <a:xfrm>
            <a:off x="5486400" y="3151490"/>
            <a:ext cx="533400" cy="2013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019800" y="3151490"/>
            <a:ext cx="533400" cy="2013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stretch>
            <a:fillRect/>
          </a:stretch>
        </p:blipFill>
        <p:spPr>
          <a:xfrm>
            <a:off x="6858000" y="1977952"/>
            <a:ext cx="4724400" cy="2548383"/>
          </a:xfrm>
          <a:prstGeom prst="rect">
            <a:avLst/>
          </a:prstGeom>
          <a:ln>
            <a:solidFill>
              <a:schemeClr val="bg1">
                <a:lumMod val="85000"/>
              </a:schemeClr>
            </a:solidFill>
          </a:ln>
        </p:spPr>
      </p:pic>
    </p:spTree>
    <p:extLst>
      <p:ext uri="{BB962C8B-B14F-4D97-AF65-F5344CB8AC3E}">
        <p14:creationId xmlns:p14="http://schemas.microsoft.com/office/powerpoint/2010/main" val="207553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1000" y="994868"/>
            <a:ext cx="5943600" cy="4150473"/>
          </a:xfrm>
          <a:prstGeom prst="rect">
            <a:avLst/>
          </a:prstGeom>
        </p:spPr>
      </p:pic>
      <p:sp>
        <p:nvSpPr>
          <p:cNvPr id="13" name="Rectangle 12"/>
          <p:cNvSpPr/>
          <p:nvPr/>
        </p:nvSpPr>
        <p:spPr>
          <a:xfrm>
            <a:off x="5181600" y="3011516"/>
            <a:ext cx="533400" cy="1888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p:txBody>
          <a:bodyPr/>
          <a:lstStyle/>
          <a:p>
            <a:r>
              <a:rPr lang="en-US" dirty="0" smtClean="0"/>
              <a:t>External Energy Dissipator</a:t>
            </a:r>
            <a:endParaRPr lang="en-US" dirty="0"/>
          </a:p>
        </p:txBody>
      </p:sp>
      <p:pic>
        <p:nvPicPr>
          <p:cNvPr id="2" name="Picture 1"/>
          <p:cNvPicPr>
            <a:picLocks noChangeAspect="1"/>
          </p:cNvPicPr>
          <p:nvPr/>
        </p:nvPicPr>
        <p:blipFill>
          <a:blip r:embed="rId4"/>
          <a:stretch>
            <a:fillRect/>
          </a:stretch>
        </p:blipFill>
        <p:spPr>
          <a:xfrm>
            <a:off x="4191000" y="2057400"/>
            <a:ext cx="5735850" cy="4439319"/>
          </a:xfrm>
          <a:prstGeom prst="rect">
            <a:avLst/>
          </a:prstGeom>
        </p:spPr>
      </p:pic>
      <p:sp>
        <p:nvSpPr>
          <p:cNvPr id="3" name="Rectangle 2"/>
          <p:cNvSpPr/>
          <p:nvPr/>
        </p:nvSpPr>
        <p:spPr>
          <a:xfrm>
            <a:off x="4267200" y="2438400"/>
            <a:ext cx="23622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05600" y="5943598"/>
            <a:ext cx="2590800" cy="2286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05600" y="5695279"/>
            <a:ext cx="2590800" cy="2647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667000" y="4800600"/>
            <a:ext cx="9906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56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00800" y="1"/>
            <a:ext cx="4735286" cy="6858000"/>
          </a:xfrm>
          <a:prstGeom prst="rect">
            <a:avLst/>
          </a:prstGeom>
          <a:ln>
            <a:solidFill>
              <a:schemeClr val="bg1">
                <a:lumMod val="75000"/>
              </a:schemeClr>
            </a:solidFill>
          </a:ln>
        </p:spPr>
      </p:pic>
      <p:sp>
        <p:nvSpPr>
          <p:cNvPr id="7" name="Title 6"/>
          <p:cNvSpPr>
            <a:spLocks noGrp="1"/>
          </p:cNvSpPr>
          <p:nvPr>
            <p:ph type="title"/>
          </p:nvPr>
        </p:nvSpPr>
        <p:spPr/>
        <p:txBody>
          <a:bodyPr/>
          <a:lstStyle/>
          <a:p>
            <a:r>
              <a:rPr lang="en-US" dirty="0" smtClean="0"/>
              <a:t>External Energy Dissipator</a:t>
            </a:r>
            <a:endParaRPr lang="en-US" dirty="0"/>
          </a:p>
        </p:txBody>
      </p:sp>
      <p:sp>
        <p:nvSpPr>
          <p:cNvPr id="3" name="Rectangle 2"/>
          <p:cNvSpPr/>
          <p:nvPr/>
        </p:nvSpPr>
        <p:spPr>
          <a:xfrm>
            <a:off x="7239000" y="1371600"/>
            <a:ext cx="35052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480810" y="4000500"/>
            <a:ext cx="4263390" cy="876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4"/>
          <a:srcRect r="1544"/>
          <a:stretch/>
        </p:blipFill>
        <p:spPr>
          <a:xfrm>
            <a:off x="703604" y="2171701"/>
            <a:ext cx="4858996" cy="2514600"/>
          </a:xfrm>
          <a:prstGeom prst="rect">
            <a:avLst/>
          </a:prstGeom>
          <a:ln>
            <a:solidFill>
              <a:schemeClr val="bg1">
                <a:lumMod val="85000"/>
              </a:schemeClr>
            </a:solidFill>
          </a:ln>
        </p:spPr>
      </p:pic>
    </p:spTree>
    <p:extLst>
      <p:ext uri="{BB962C8B-B14F-4D97-AF65-F5344CB8AC3E}">
        <p14:creationId xmlns:p14="http://schemas.microsoft.com/office/powerpoint/2010/main" val="173507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dirty="0" smtClean="0"/>
              <a:t>HDS 5 – Figure 3.5 Culvert with Inlet Depression</a:t>
            </a:r>
            <a:endParaRPr lang="en-US" dirty="0"/>
          </a:p>
        </p:txBody>
      </p:sp>
      <p:sp>
        <p:nvSpPr>
          <p:cNvPr id="4" name="Title 3"/>
          <p:cNvSpPr>
            <a:spLocks noGrp="1"/>
          </p:cNvSpPr>
          <p:nvPr>
            <p:ph type="title"/>
          </p:nvPr>
        </p:nvSpPr>
        <p:spPr/>
        <p:txBody>
          <a:bodyPr/>
          <a:lstStyle/>
          <a:p>
            <a:r>
              <a:rPr lang="en-US" dirty="0" smtClean="0"/>
              <a:t>Inlet Depression</a:t>
            </a:r>
            <a:endParaRPr lang="en-US" dirty="0"/>
          </a:p>
        </p:txBody>
      </p:sp>
      <p:pic>
        <p:nvPicPr>
          <p:cNvPr id="5" name="Picture 4"/>
          <p:cNvPicPr/>
          <p:nvPr/>
        </p:nvPicPr>
        <p:blipFill>
          <a:blip r:embed="rId3"/>
          <a:stretch>
            <a:fillRect/>
          </a:stretch>
        </p:blipFill>
        <p:spPr>
          <a:xfrm>
            <a:off x="1136650" y="1905000"/>
            <a:ext cx="3898900" cy="3430270"/>
          </a:xfrm>
          <a:prstGeom prst="rect">
            <a:avLst/>
          </a:prstGeom>
          <a:ln>
            <a:solidFill>
              <a:schemeClr val="tx1"/>
            </a:solidFill>
          </a:ln>
        </p:spPr>
      </p:pic>
      <p:sp>
        <p:nvSpPr>
          <p:cNvPr id="7" name="Content Placeholder 6"/>
          <p:cNvSpPr>
            <a:spLocks noGrp="1"/>
          </p:cNvSpPr>
          <p:nvPr>
            <p:ph sz="half" idx="2"/>
          </p:nvPr>
        </p:nvSpPr>
        <p:spPr>
          <a:xfrm>
            <a:off x="6388768" y="914400"/>
            <a:ext cx="5791200" cy="5257800"/>
          </a:xfrm>
        </p:spPr>
        <p:txBody>
          <a:bodyPr/>
          <a:lstStyle/>
          <a:p>
            <a:pPr marL="0" indent="0">
              <a:buNone/>
            </a:pPr>
            <a:r>
              <a:rPr lang="en-US" dirty="0" smtClean="0"/>
              <a:t>Inlet Depression Properties Table</a:t>
            </a:r>
          </a:p>
          <a:p>
            <a:pPr marL="0" indent="0">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593644392"/>
              </p:ext>
            </p:extLst>
          </p:nvPr>
        </p:nvGraphicFramePr>
        <p:xfrm>
          <a:off x="6023811" y="1600200"/>
          <a:ext cx="5819775" cy="2630170"/>
        </p:xfrm>
        <a:graphic>
          <a:graphicData uri="http://schemas.openxmlformats.org/drawingml/2006/table">
            <a:tbl>
              <a:tblPr firstRow="1" firstCol="1" bandRow="1"/>
              <a:tblGrid>
                <a:gridCol w="1190625"/>
                <a:gridCol w="740410"/>
                <a:gridCol w="420370"/>
                <a:gridCol w="734060"/>
                <a:gridCol w="448310"/>
                <a:gridCol w="721995"/>
                <a:gridCol w="421005"/>
                <a:gridCol w="682625"/>
                <a:gridCol w="460375"/>
              </a:tblGrid>
              <a:tr h="201930">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rPr>
                        <a:t>Parameter</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8">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rPr>
                        <a:t>Inlet Depression Properties</a:t>
                      </a:r>
                      <a:endParaRPr lang="en-US" sz="12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3040">
                <a:tc>
                  <a:txBody>
                    <a:bodyPr/>
                    <a:lstStyle/>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Replacement Option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rPr>
                        <a:t>Option #1</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rPr>
                        <a:t>Option #2</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rPr>
                        <a:t>Option #3</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rPr>
                        <a:t>Option #4</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93040">
                <a:tc>
                  <a:txBody>
                    <a:bodyPr/>
                    <a:lstStyle/>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dirty="0" smtClean="0">
                          <a:solidFill>
                            <a:srgbClr val="FF0000"/>
                          </a:solidFill>
                          <a:effectLst/>
                          <a:latin typeface="Arial" panose="020B0604020202020204" pitchFamily="34" charset="0"/>
                          <a:ea typeface="Times New Roman" panose="02020603050405020304" pitchFamily="18" charset="0"/>
                        </a:rPr>
                        <a:t>User Def</a:t>
                      </a: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040">
                <a:tc>
                  <a:txBody>
                    <a:bodyPr/>
                    <a:lstStyle/>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D</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0000"/>
                          </a:solidFill>
                          <a:effectLst/>
                          <a:latin typeface="Arial" panose="020B0604020202020204" pitchFamily="34" charset="0"/>
                          <a:ea typeface="Times New Roman" panose="02020603050405020304" pitchFamily="18" charset="0"/>
                        </a:rPr>
                        <a:t> </a:t>
                      </a:r>
                      <a:r>
                        <a:rPr lang="en-US" sz="1100" dirty="0" smtClean="0">
                          <a:solidFill>
                            <a:srgbClr val="FF0000"/>
                          </a:solidFill>
                          <a:effectLst/>
                          <a:latin typeface="Arial" panose="020B0604020202020204" pitchFamily="34" charset="0"/>
                          <a:ea typeface="Times New Roman" panose="02020603050405020304" pitchFamily="18" charset="0"/>
                        </a:rPr>
                        <a:t>Rise</a:t>
                      </a:r>
                      <a:endParaRPr lang="en-US"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040">
                <a:tc>
                  <a:txBody>
                    <a:bodyPr/>
                    <a:lstStyle/>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B</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0000"/>
                          </a:solidFill>
                          <a:effectLst/>
                          <a:latin typeface="Arial" panose="020B0604020202020204" pitchFamily="34" charset="0"/>
                          <a:ea typeface="Times New Roman" panose="02020603050405020304" pitchFamily="18" charset="0"/>
                        </a:rPr>
                        <a:t> </a:t>
                      </a:r>
                      <a:r>
                        <a:rPr lang="en-US" sz="1100" dirty="0" smtClean="0">
                          <a:solidFill>
                            <a:srgbClr val="FF0000"/>
                          </a:solidFill>
                          <a:effectLst/>
                          <a:latin typeface="Arial" panose="020B0604020202020204" pitchFamily="34" charset="0"/>
                          <a:ea typeface="Times New Roman" panose="02020603050405020304" pitchFamily="18" charset="0"/>
                        </a:rPr>
                        <a:t>Span</a:t>
                      </a:r>
                      <a:endParaRPr lang="en-US"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040">
                <a:tc>
                  <a:txBody>
                    <a:bodyPr/>
                    <a:lstStyle/>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D/2 (apron)</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0000"/>
                          </a:solidFill>
                          <a:effectLst/>
                          <a:latin typeface="Arial" panose="020B0604020202020204" pitchFamily="34" charset="0"/>
                          <a:ea typeface="Times New Roman" panose="02020603050405020304" pitchFamily="18" charset="0"/>
                        </a:rPr>
                        <a:t> </a:t>
                      </a:r>
                      <a:r>
                        <a:rPr lang="en-US" sz="1100" dirty="0" smtClean="0">
                          <a:solidFill>
                            <a:srgbClr val="FF0000"/>
                          </a:solidFill>
                          <a:effectLst/>
                          <a:latin typeface="Arial" panose="020B0604020202020204" pitchFamily="34" charset="0"/>
                          <a:ea typeface="Times New Roman" panose="02020603050405020304" pitchFamily="18" charset="0"/>
                        </a:rPr>
                        <a:t>Calc 1</a:t>
                      </a:r>
                      <a:endParaRPr lang="en-US"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040">
                <a:tc>
                  <a:txBody>
                    <a:bodyPr/>
                    <a:lstStyle/>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B + 4T (total width)</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0000"/>
                          </a:solidFill>
                          <a:effectLst/>
                          <a:latin typeface="Arial" panose="020B0604020202020204" pitchFamily="34" charset="0"/>
                          <a:ea typeface="Times New Roman" panose="02020603050405020304" pitchFamily="18" charset="0"/>
                        </a:rPr>
                        <a:t> </a:t>
                      </a:r>
                      <a:r>
                        <a:rPr lang="en-US" sz="1100" dirty="0" smtClean="0">
                          <a:solidFill>
                            <a:srgbClr val="FF0000"/>
                          </a:solidFill>
                          <a:effectLst/>
                          <a:latin typeface="Arial" panose="020B0604020202020204" pitchFamily="34" charset="0"/>
                          <a:ea typeface="Times New Roman" panose="02020603050405020304" pitchFamily="18" charset="0"/>
                        </a:rPr>
                        <a:t>Calc 2</a:t>
                      </a:r>
                      <a:endParaRPr lang="en-US"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040">
                <a:tc>
                  <a:txBody>
                    <a:bodyPr/>
                    <a:lstStyle/>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D/2 + 2T (total length)</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0000"/>
                          </a:solidFill>
                          <a:effectLst/>
                          <a:latin typeface="Arial" panose="020B0604020202020204" pitchFamily="34" charset="0"/>
                          <a:ea typeface="Times New Roman" panose="02020603050405020304" pitchFamily="18" charset="0"/>
                        </a:rPr>
                        <a:t> </a:t>
                      </a:r>
                      <a:r>
                        <a:rPr lang="en-US" sz="1100" dirty="0" smtClean="0">
                          <a:solidFill>
                            <a:srgbClr val="FF0000"/>
                          </a:solidFill>
                          <a:effectLst/>
                          <a:latin typeface="Arial" panose="020B0604020202020204" pitchFamily="34" charset="0"/>
                          <a:ea typeface="Times New Roman" panose="02020603050405020304" pitchFamily="18" charset="0"/>
                        </a:rPr>
                        <a:t>Calc 3</a:t>
                      </a:r>
                      <a:endParaRPr lang="en-US"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040">
                <a:tc>
                  <a:txBody>
                    <a:bodyPr/>
                    <a:lstStyle/>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Total Crest Width</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dirty="0">
                          <a:solidFill>
                            <a:srgbClr val="FF0000"/>
                          </a:solidFill>
                          <a:effectLst/>
                          <a:latin typeface="Arial" panose="020B0604020202020204" pitchFamily="34" charset="0"/>
                          <a:ea typeface="Times New Roman" panose="02020603050405020304" pitchFamily="18" charset="0"/>
                        </a:rPr>
                        <a:t> </a:t>
                      </a:r>
                      <a:r>
                        <a:rPr lang="en-US" sz="1050" dirty="0" smtClean="0">
                          <a:solidFill>
                            <a:srgbClr val="FF0000"/>
                          </a:solidFill>
                          <a:effectLst/>
                          <a:latin typeface="Arial" panose="020B0604020202020204" pitchFamily="34" charset="0"/>
                          <a:ea typeface="Times New Roman" panose="02020603050405020304" pitchFamily="18" charset="0"/>
                        </a:rPr>
                        <a:t>Calc 2 + 2(Calc 3)</a:t>
                      </a:r>
                      <a:endParaRPr lang="en-US" sz="105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ft</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040">
                <a:tc>
                  <a:txBody>
                    <a:bodyPr/>
                    <a:lstStyle/>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Riprap Class</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200" dirty="0">
                          <a:solidFill>
                            <a:srgbClr val="808080"/>
                          </a:solidFill>
                          <a:effectLst/>
                          <a:latin typeface="Times New Roman" panose="02020603050405020304" pitchFamily="18" charset="0"/>
                          <a:ea typeface="Times New Roman" panose="02020603050405020304" pitchFamily="18" charset="0"/>
                        </a:rPr>
                        <a:t>Choose an item.</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200" dirty="0">
                          <a:solidFill>
                            <a:srgbClr val="808080"/>
                          </a:solidFill>
                          <a:effectLst/>
                          <a:latin typeface="Times New Roman" panose="02020603050405020304" pitchFamily="18" charset="0"/>
                          <a:ea typeface="Times New Roman" panose="02020603050405020304" pitchFamily="18" charset="0"/>
                        </a:rPr>
                        <a:t>Choose an item.</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200" dirty="0">
                          <a:solidFill>
                            <a:srgbClr val="808080"/>
                          </a:solidFill>
                          <a:effectLst/>
                          <a:latin typeface="Times New Roman" panose="02020603050405020304" pitchFamily="18" charset="0"/>
                          <a:ea typeface="Times New Roman" panose="02020603050405020304" pitchFamily="18" charset="0"/>
                        </a:rPr>
                        <a:t>Choose an item.</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200" dirty="0">
                          <a:solidFill>
                            <a:srgbClr val="808080"/>
                          </a:solidFill>
                          <a:effectLst/>
                          <a:latin typeface="Times New Roman" panose="02020603050405020304" pitchFamily="18" charset="0"/>
                          <a:ea typeface="Times New Roman" panose="02020603050405020304" pitchFamily="18" charset="0"/>
                        </a:rPr>
                        <a:t>Choose an item.</a:t>
                      </a:r>
                      <a:endParaRPr lang="en-US" sz="12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cxnSp>
        <p:nvCxnSpPr>
          <p:cNvPr id="10" name="Straight Connector 9"/>
          <p:cNvCxnSpPr/>
          <p:nvPr/>
        </p:nvCxnSpPr>
        <p:spPr>
          <a:xfrm flipH="1">
            <a:off x="1600200" y="39624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00200" y="3962400"/>
            <a:ext cx="0" cy="1066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00200" y="5029200"/>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524000" y="2286000"/>
            <a:ext cx="4495800" cy="76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810000" y="2438400"/>
            <a:ext cx="2209800" cy="4768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657600" y="2667000"/>
            <a:ext cx="2362200" cy="18287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828800" y="3124200"/>
            <a:ext cx="381000" cy="304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219200" y="3886200"/>
            <a:ext cx="304800" cy="1219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600200" y="3620135"/>
            <a:ext cx="609600" cy="2660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5867400" y="4495800"/>
            <a:ext cx="5105400" cy="1200329"/>
          </a:xfrm>
          <a:prstGeom prst="rect">
            <a:avLst/>
          </a:prstGeom>
          <a:noFill/>
        </p:spPr>
        <p:txBody>
          <a:bodyPr wrap="square" rtlCol="0">
            <a:spAutoFit/>
          </a:bodyPr>
          <a:lstStyle/>
          <a:p>
            <a:pPr algn="just"/>
            <a:r>
              <a:rPr lang="en-US" sz="2400" dirty="0">
                <a:solidFill>
                  <a:srgbClr val="002060"/>
                </a:solidFill>
                <a:latin typeface="+mj-lt"/>
              </a:rPr>
              <a:t>Include</a:t>
            </a:r>
            <a:r>
              <a:rPr lang="en-US" sz="2400" dirty="0" smtClean="0">
                <a:latin typeface="+mj-lt"/>
              </a:rPr>
              <a:t> </a:t>
            </a:r>
            <a:r>
              <a:rPr lang="en-US" sz="2400" dirty="0">
                <a:solidFill>
                  <a:srgbClr val="002060"/>
                </a:solidFill>
                <a:latin typeface="+mj-lt"/>
              </a:rPr>
              <a:t>both the figure and completed table in the memorandum if proposing an inlet </a:t>
            </a:r>
            <a:r>
              <a:rPr lang="en-US" sz="2400" dirty="0" smtClean="0">
                <a:solidFill>
                  <a:srgbClr val="002060"/>
                </a:solidFill>
                <a:latin typeface="+mj-lt"/>
              </a:rPr>
              <a:t>depression. Otherwise </a:t>
            </a:r>
            <a:r>
              <a:rPr lang="en-US" sz="2400" dirty="0" smtClean="0">
                <a:solidFill>
                  <a:srgbClr val="002060"/>
                </a:solidFill>
                <a:latin typeface="+mj-lt"/>
              </a:rPr>
              <a:t>delete it.</a:t>
            </a:r>
            <a:endParaRPr lang="en-US" sz="2400" dirty="0">
              <a:solidFill>
                <a:srgbClr val="002060"/>
              </a:solidFill>
              <a:latin typeface="+mj-lt"/>
            </a:endParaRPr>
          </a:p>
        </p:txBody>
      </p:sp>
    </p:spTree>
    <p:extLst>
      <p:ext uri="{BB962C8B-B14F-4D97-AF65-F5344CB8AC3E}">
        <p14:creationId xmlns:p14="http://schemas.microsoft.com/office/powerpoint/2010/main" val="193005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Select “yes” for </a:t>
            </a:r>
            <a:r>
              <a:rPr lang="en-US" dirty="0" smtClean="0"/>
              <a:t>“Inlet Depression?”</a:t>
            </a:r>
            <a:endParaRPr lang="en-US" dirty="0" smtClean="0"/>
          </a:p>
          <a:p>
            <a:r>
              <a:rPr lang="en-US" dirty="0" smtClean="0"/>
              <a:t>Type in the depression depth.</a:t>
            </a:r>
          </a:p>
          <a:p>
            <a:r>
              <a:rPr lang="en-US" dirty="0" smtClean="0"/>
              <a:t>Type in the fall slope (2:1 - 3:1).</a:t>
            </a:r>
          </a:p>
          <a:p>
            <a:r>
              <a:rPr lang="en-US" dirty="0" smtClean="0"/>
              <a:t>Type in the crest width (total crest width from the table).</a:t>
            </a:r>
          </a:p>
          <a:p>
            <a:r>
              <a:rPr lang="en-US" dirty="0" smtClean="0"/>
              <a:t>The inlet invert elevation should be the intended invert plus the height of the depression.</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39325" y="914400"/>
            <a:ext cx="6172201" cy="4343400"/>
          </a:xfrm>
        </p:spPr>
      </p:pic>
      <p:sp>
        <p:nvSpPr>
          <p:cNvPr id="4" name="Title 3"/>
          <p:cNvSpPr>
            <a:spLocks noGrp="1"/>
          </p:cNvSpPr>
          <p:nvPr>
            <p:ph type="title"/>
          </p:nvPr>
        </p:nvSpPr>
        <p:spPr/>
        <p:txBody>
          <a:bodyPr/>
          <a:lstStyle/>
          <a:p>
            <a:r>
              <a:rPr lang="en-US" dirty="0" smtClean="0"/>
              <a:t>Inlet Depression Inputs – HY-8 </a:t>
            </a:r>
            <a:endParaRPr lang="en-US" dirty="0"/>
          </a:p>
        </p:txBody>
      </p:sp>
      <p:sp>
        <p:nvSpPr>
          <p:cNvPr id="8" name="Rectangle 7"/>
          <p:cNvSpPr/>
          <p:nvPr/>
        </p:nvSpPr>
        <p:spPr>
          <a:xfrm>
            <a:off x="10134600" y="3276600"/>
            <a:ext cx="1143000"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0134600" y="3428999"/>
            <a:ext cx="1143000"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0134600" y="3581398"/>
            <a:ext cx="1143000"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0134600" y="3733798"/>
            <a:ext cx="1143000"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0134600" y="4237380"/>
            <a:ext cx="1143000"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839325" y="5241625"/>
            <a:ext cx="4657477" cy="338554"/>
          </a:xfrm>
          <a:prstGeom prst="rect">
            <a:avLst/>
          </a:prstGeom>
          <a:noFill/>
        </p:spPr>
        <p:txBody>
          <a:bodyPr wrap="square" rtlCol="0">
            <a:spAutoFit/>
          </a:bodyPr>
          <a:lstStyle/>
          <a:p>
            <a:r>
              <a:rPr lang="en-US" sz="1600" dirty="0" smtClean="0">
                <a:latin typeface="+mj-lt"/>
              </a:rPr>
              <a:t>HY-8 Culvert Hydraulic Analysis program v 7.2</a:t>
            </a:r>
            <a:endParaRPr lang="en-US" sz="1600" dirty="0">
              <a:latin typeface="+mj-lt"/>
            </a:endParaRPr>
          </a:p>
        </p:txBody>
      </p:sp>
    </p:spTree>
    <p:extLst>
      <p:ext uri="{BB962C8B-B14F-4D97-AF65-F5344CB8AC3E}">
        <p14:creationId xmlns:p14="http://schemas.microsoft.com/office/powerpoint/2010/main" val="360205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 calcmode="lin" valueType="num">
                                      <p:cBhvr additive="base">
                                        <p:cTn id="4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dirty="0" smtClean="0"/>
              <a:t>Why the new template?</a:t>
            </a:r>
          </a:p>
          <a:p>
            <a:pPr lvl="1"/>
            <a:r>
              <a:rPr lang="en-US" dirty="0" smtClean="0"/>
              <a:t>Bring better uniformity to the submitted hydraulic memos</a:t>
            </a:r>
          </a:p>
          <a:p>
            <a:pPr lvl="1"/>
            <a:r>
              <a:rPr lang="en-US" dirty="0" smtClean="0"/>
              <a:t>Reduce the amount of errors in the submitted hydraulic memos</a:t>
            </a:r>
          </a:p>
          <a:p>
            <a:pPr lvl="1"/>
            <a:r>
              <a:rPr lang="en-US" dirty="0" smtClean="0"/>
              <a:t>Remove uncertainty of what is needed in the hydraulic memos</a:t>
            </a:r>
          </a:p>
          <a:p>
            <a:pPr lvl="1"/>
            <a:endParaRPr lang="en-US" dirty="0" smtClean="0"/>
          </a:p>
        </p:txBody>
      </p:sp>
      <p:sp>
        <p:nvSpPr>
          <p:cNvPr id="3" name="Content Placeholder 2"/>
          <p:cNvSpPr>
            <a:spLocks noGrp="1"/>
          </p:cNvSpPr>
          <p:nvPr>
            <p:ph sz="half" idx="2"/>
          </p:nvPr>
        </p:nvSpPr>
        <p:spPr/>
        <p:txBody>
          <a:bodyPr/>
          <a:lstStyle/>
          <a:p>
            <a:pPr marL="0" indent="0" algn="ctr">
              <a:buNone/>
            </a:pPr>
            <a:r>
              <a:rPr lang="en-US" dirty="0" smtClean="0"/>
              <a:t>INDOT Small Structures Memorandum Template</a:t>
            </a:r>
            <a:endParaRPr lang="en-US" dirty="0"/>
          </a:p>
        </p:txBody>
      </p:sp>
      <p:sp>
        <p:nvSpPr>
          <p:cNvPr id="4" name="Title 3"/>
          <p:cNvSpPr>
            <a:spLocks noGrp="1"/>
          </p:cNvSpPr>
          <p:nvPr>
            <p:ph type="title"/>
          </p:nvPr>
        </p:nvSpPr>
        <p:spPr/>
        <p:txBody>
          <a:bodyPr/>
          <a:lstStyle/>
          <a:p>
            <a:r>
              <a:rPr lang="en-US" dirty="0" smtClean="0"/>
              <a:t>New Memorandum Template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10891856"/>
              </p:ext>
            </p:extLst>
          </p:nvPr>
        </p:nvGraphicFramePr>
        <p:xfrm>
          <a:off x="7239000" y="1734136"/>
          <a:ext cx="3429000" cy="4438064"/>
        </p:xfrm>
        <a:graphic>
          <a:graphicData uri="http://schemas.openxmlformats.org/presentationml/2006/ole">
            <mc:AlternateContent xmlns:mc="http://schemas.openxmlformats.org/markup-compatibility/2006">
              <mc:Choice xmlns:v="urn:schemas-microsoft-com:vml" Requires="v">
                <p:oleObj spid="_x0000_s1160" name="Acrobat Document" r:id="rId4" imgW="5829256" imgH="7543800" progId="Acrobat.Document.DC">
                  <p:embed/>
                </p:oleObj>
              </mc:Choice>
              <mc:Fallback>
                <p:oleObj name="Acrobat Document" r:id="rId4" imgW="5829256" imgH="7543800" progId="Acrobat.Document.DC">
                  <p:embed/>
                  <p:pic>
                    <p:nvPicPr>
                      <p:cNvPr id="0" name=""/>
                      <p:cNvPicPr/>
                      <p:nvPr/>
                    </p:nvPicPr>
                    <p:blipFill>
                      <a:blip r:embed="rId5"/>
                      <a:stretch>
                        <a:fillRect/>
                      </a:stretch>
                    </p:blipFill>
                    <p:spPr>
                      <a:xfrm>
                        <a:off x="7239000" y="1734136"/>
                        <a:ext cx="3429000" cy="4438064"/>
                      </a:xfrm>
                      <a:prstGeom prst="rect">
                        <a:avLst/>
                      </a:prstGeom>
                    </p:spPr>
                  </p:pic>
                </p:oleObj>
              </mc:Fallback>
            </mc:AlternateContent>
          </a:graphicData>
        </a:graphic>
      </p:graphicFrame>
    </p:spTree>
    <p:extLst>
      <p:ext uri="{BB962C8B-B14F-4D97-AF65-F5344CB8AC3E}">
        <p14:creationId xmlns:p14="http://schemas.microsoft.com/office/powerpoint/2010/main" val="319225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Include the </a:t>
            </a:r>
            <a:r>
              <a:rPr lang="en-US" dirty="0" smtClean="0"/>
              <a:t>detail </a:t>
            </a:r>
            <a:r>
              <a:rPr lang="en-US" dirty="0" smtClean="0"/>
              <a:t>and source whenever a beveled edge headwall is proposed.</a:t>
            </a:r>
          </a:p>
          <a:p>
            <a:r>
              <a:rPr lang="en-US" dirty="0" smtClean="0"/>
              <a:t>The </a:t>
            </a:r>
            <a:r>
              <a:rPr lang="en-US" dirty="0" smtClean="0"/>
              <a:t>included detail </a:t>
            </a:r>
            <a:r>
              <a:rPr lang="en-US" dirty="0" smtClean="0"/>
              <a:t>is for a 1:1 bevel.</a:t>
            </a:r>
          </a:p>
          <a:p>
            <a:r>
              <a:rPr lang="en-US" dirty="0" smtClean="0"/>
              <a:t>The figure is not required for a square edge headwall.</a:t>
            </a:r>
            <a:endParaRPr lang="en-US" dirty="0"/>
          </a:p>
        </p:txBody>
      </p:sp>
      <p:sp>
        <p:nvSpPr>
          <p:cNvPr id="4" name="Title 3"/>
          <p:cNvSpPr>
            <a:spLocks noGrp="1"/>
          </p:cNvSpPr>
          <p:nvPr>
            <p:ph type="title"/>
          </p:nvPr>
        </p:nvSpPr>
        <p:spPr/>
        <p:txBody>
          <a:bodyPr/>
          <a:lstStyle/>
          <a:p>
            <a:r>
              <a:rPr lang="en-US" dirty="0" smtClean="0"/>
              <a:t>Beveled Edge Headwall Detail</a:t>
            </a:r>
            <a:endParaRPr lang="en-US" dirty="0"/>
          </a:p>
        </p:txBody>
      </p:sp>
      <p:pic>
        <p:nvPicPr>
          <p:cNvPr id="5" name="Content Placeholder 4"/>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171700"/>
            <a:ext cx="5791200" cy="2743200"/>
          </a:xfrm>
          <a:prstGeom prst="rect">
            <a:avLst/>
          </a:prstGeom>
          <a:noFill/>
          <a:ln>
            <a:noFill/>
          </a:ln>
        </p:spPr>
      </p:pic>
      <p:sp>
        <p:nvSpPr>
          <p:cNvPr id="6" name="TextBox 5"/>
          <p:cNvSpPr txBox="1"/>
          <p:nvPr/>
        </p:nvSpPr>
        <p:spPr>
          <a:xfrm>
            <a:off x="2819400" y="5715000"/>
            <a:ext cx="6553200" cy="830997"/>
          </a:xfrm>
          <a:prstGeom prst="rect">
            <a:avLst/>
          </a:prstGeom>
          <a:noFill/>
        </p:spPr>
        <p:txBody>
          <a:bodyPr wrap="square" rtlCol="0">
            <a:spAutoFit/>
          </a:bodyPr>
          <a:lstStyle/>
          <a:p>
            <a:r>
              <a:rPr lang="en-US" sz="1600" b="1" dirty="0">
                <a:latin typeface="+mj-lt"/>
              </a:rPr>
              <a:t>Source:</a:t>
            </a:r>
            <a:r>
              <a:rPr lang="en-US" sz="1600" dirty="0">
                <a:latin typeface="+mj-lt"/>
              </a:rPr>
              <a:t> J. D. Schall, Hydraulic design of highway culverts, 3rd ed. Washington, D.C.: U.S. Dept. of Transportation, Federal Highway Administration, 2012. Pg. 3.5, Fig. 3.3</a:t>
            </a:r>
          </a:p>
        </p:txBody>
      </p:sp>
    </p:spTree>
    <p:extLst>
      <p:ext uri="{BB962C8B-B14F-4D97-AF65-F5344CB8AC3E}">
        <p14:creationId xmlns:p14="http://schemas.microsoft.com/office/powerpoint/2010/main" val="237662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 </a:t>
            </a:r>
            <a:r>
              <a:rPr lang="en-US" dirty="0" smtClean="0"/>
              <a:t>#5</a:t>
            </a:r>
            <a:endParaRPr lang="en-US" dirty="0"/>
          </a:p>
        </p:txBody>
      </p:sp>
      <p:sp>
        <p:nvSpPr>
          <p:cNvPr id="6" name="Content Placeholder 5"/>
          <p:cNvSpPr>
            <a:spLocks noGrp="1"/>
          </p:cNvSpPr>
          <p:nvPr>
            <p:ph idx="1"/>
          </p:nvPr>
        </p:nvSpPr>
        <p:spPr/>
        <p:txBody>
          <a:bodyPr/>
          <a:lstStyle/>
          <a:p>
            <a:pPr marL="0" indent="0">
              <a:buNone/>
            </a:pPr>
            <a:r>
              <a:rPr lang="en-US" dirty="0" smtClean="0"/>
              <a:t>At what outlet velocity is an energy </a:t>
            </a:r>
            <a:r>
              <a:rPr lang="en-US" dirty="0" smtClean="0"/>
              <a:t>dissipator required</a:t>
            </a:r>
            <a:r>
              <a:rPr lang="en-US" dirty="0" smtClean="0"/>
              <a:t>?</a:t>
            </a:r>
            <a:endParaRPr lang="en-US" dirty="0" smtClean="0"/>
          </a:p>
          <a:p>
            <a:pPr marL="0" indent="0">
              <a:buNone/>
            </a:pPr>
            <a:endParaRPr lang="en-US" dirty="0"/>
          </a:p>
          <a:p>
            <a:pPr marL="0" indent="0">
              <a:buNone/>
            </a:pPr>
            <a:r>
              <a:rPr lang="en-US" dirty="0"/>
              <a:t>A)	</a:t>
            </a:r>
            <a:r>
              <a:rPr lang="en-US" dirty="0" smtClean="0"/>
              <a:t>Velocity ≥ 10 ft/s</a:t>
            </a:r>
            <a:endParaRPr lang="en-US" dirty="0"/>
          </a:p>
          <a:p>
            <a:pPr marL="0" indent="0">
              <a:buNone/>
            </a:pPr>
            <a:r>
              <a:rPr lang="en-US" dirty="0"/>
              <a:t>B)	</a:t>
            </a:r>
            <a:r>
              <a:rPr lang="en-US" dirty="0"/>
              <a:t>Velocity &gt; </a:t>
            </a:r>
            <a:r>
              <a:rPr lang="en-US" dirty="0" smtClean="0"/>
              <a:t>10 ft/s</a:t>
            </a:r>
            <a:endParaRPr lang="en-US" dirty="0"/>
          </a:p>
          <a:p>
            <a:pPr marL="0" indent="0">
              <a:buNone/>
            </a:pPr>
            <a:r>
              <a:rPr lang="en-US" dirty="0" smtClean="0"/>
              <a:t>C)	</a:t>
            </a:r>
            <a:r>
              <a:rPr lang="en-US" dirty="0" smtClean="0"/>
              <a:t>Velocity ≥ 13 ft/s</a:t>
            </a:r>
            <a:endParaRPr lang="en-US" dirty="0"/>
          </a:p>
          <a:p>
            <a:pPr marL="514350" indent="-514350">
              <a:buAutoNum type="alphaUcParenR" startAt="4"/>
            </a:pPr>
            <a:r>
              <a:rPr lang="en-US" dirty="0" smtClean="0"/>
              <a:t>    	Velocity &gt; 13 ft/s</a:t>
            </a:r>
          </a:p>
          <a:p>
            <a:pPr marL="0" indent="0">
              <a:buNone/>
            </a:pPr>
            <a:endParaRPr lang="en-US" dirty="0"/>
          </a:p>
          <a:p>
            <a:pPr marL="0" indent="0">
              <a:buNone/>
            </a:pPr>
            <a:r>
              <a:rPr lang="en-US" dirty="0"/>
              <a:t>Answer: </a:t>
            </a:r>
            <a:r>
              <a:rPr lang="en-US" b="1" dirty="0" smtClean="0"/>
              <a:t>D</a:t>
            </a:r>
            <a:endParaRPr lang="en-US" b="1" dirty="0"/>
          </a:p>
          <a:p>
            <a:pPr marL="0" indent="0">
              <a:buNone/>
            </a:pPr>
            <a:endParaRPr lang="en-US" dirty="0"/>
          </a:p>
        </p:txBody>
      </p:sp>
    </p:spTree>
    <p:extLst>
      <p:ext uri="{BB962C8B-B14F-4D97-AF65-F5344CB8AC3E}">
        <p14:creationId xmlns:p14="http://schemas.microsoft.com/office/powerpoint/2010/main" val="2785718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 </a:t>
            </a:r>
            <a:r>
              <a:rPr lang="en-US" dirty="0" smtClean="0"/>
              <a:t>#6</a:t>
            </a:r>
            <a:endParaRPr lang="en-US" dirty="0"/>
          </a:p>
        </p:txBody>
      </p:sp>
      <p:sp>
        <p:nvSpPr>
          <p:cNvPr id="6" name="Content Placeholder 5"/>
          <p:cNvSpPr>
            <a:spLocks noGrp="1"/>
          </p:cNvSpPr>
          <p:nvPr>
            <p:ph idx="1"/>
          </p:nvPr>
        </p:nvSpPr>
        <p:spPr/>
        <p:txBody>
          <a:bodyPr/>
          <a:lstStyle/>
          <a:p>
            <a:pPr marL="0" indent="0">
              <a:buNone/>
            </a:pPr>
            <a:r>
              <a:rPr lang="en-US" dirty="0" smtClean="0"/>
              <a:t>What structures require inlet riprap based on shape alone?</a:t>
            </a:r>
            <a:endParaRPr lang="en-US" dirty="0" smtClean="0"/>
          </a:p>
          <a:p>
            <a:pPr marL="0" indent="0">
              <a:buNone/>
            </a:pPr>
            <a:endParaRPr lang="en-US" dirty="0"/>
          </a:p>
          <a:p>
            <a:pPr marL="0" indent="0">
              <a:buNone/>
            </a:pPr>
            <a:r>
              <a:rPr lang="en-US" dirty="0"/>
              <a:t>A)	</a:t>
            </a:r>
            <a:r>
              <a:rPr lang="en-US" dirty="0" smtClean="0"/>
              <a:t>Only three-sided structures</a:t>
            </a:r>
            <a:endParaRPr lang="en-US" dirty="0"/>
          </a:p>
          <a:p>
            <a:pPr marL="0" indent="0">
              <a:buNone/>
            </a:pPr>
            <a:r>
              <a:rPr lang="en-US" dirty="0"/>
              <a:t>B)	</a:t>
            </a:r>
            <a:r>
              <a:rPr lang="en-US" dirty="0" smtClean="0"/>
              <a:t>Three-sided structures and boxes</a:t>
            </a:r>
            <a:endParaRPr lang="en-US" dirty="0"/>
          </a:p>
          <a:p>
            <a:pPr marL="0" indent="0">
              <a:buNone/>
            </a:pPr>
            <a:r>
              <a:rPr lang="en-US" dirty="0" smtClean="0"/>
              <a:t>C)	Three-sided structures and structures with a span ≥ 8 feet.</a:t>
            </a:r>
            <a:endParaRPr lang="en-US" dirty="0"/>
          </a:p>
          <a:p>
            <a:pPr marL="514350" indent="-514350">
              <a:buAutoNum type="alphaUcParenR" startAt="4"/>
            </a:pPr>
            <a:r>
              <a:rPr lang="en-US" dirty="0" smtClean="0"/>
              <a:t>    	None</a:t>
            </a:r>
          </a:p>
          <a:p>
            <a:pPr marL="0" indent="0">
              <a:buNone/>
            </a:pPr>
            <a:endParaRPr lang="en-US" dirty="0"/>
          </a:p>
          <a:p>
            <a:pPr marL="0" indent="0">
              <a:buNone/>
            </a:pPr>
            <a:r>
              <a:rPr lang="en-US" dirty="0"/>
              <a:t>Answer: </a:t>
            </a:r>
            <a:r>
              <a:rPr lang="en-US" b="1" dirty="0" smtClean="0"/>
              <a:t>B</a:t>
            </a:r>
            <a:endParaRPr lang="en-US" b="1" dirty="0"/>
          </a:p>
          <a:p>
            <a:pPr marL="0" indent="0">
              <a:buNone/>
            </a:pPr>
            <a:endParaRPr lang="en-US" dirty="0"/>
          </a:p>
        </p:txBody>
      </p:sp>
    </p:spTree>
    <p:extLst>
      <p:ext uri="{BB962C8B-B14F-4D97-AF65-F5344CB8AC3E}">
        <p14:creationId xmlns:p14="http://schemas.microsoft.com/office/powerpoint/2010/main" val="1958584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 </a:t>
            </a:r>
            <a:r>
              <a:rPr lang="en-US" dirty="0" smtClean="0"/>
              <a:t>#7</a:t>
            </a:r>
            <a:endParaRPr lang="en-US" dirty="0"/>
          </a:p>
        </p:txBody>
      </p:sp>
      <p:sp>
        <p:nvSpPr>
          <p:cNvPr id="6" name="Content Placeholder 5"/>
          <p:cNvSpPr>
            <a:spLocks noGrp="1"/>
          </p:cNvSpPr>
          <p:nvPr>
            <p:ph idx="1"/>
          </p:nvPr>
        </p:nvSpPr>
        <p:spPr/>
        <p:txBody>
          <a:bodyPr/>
          <a:lstStyle/>
          <a:p>
            <a:pPr marL="0" indent="0">
              <a:buNone/>
            </a:pPr>
            <a:r>
              <a:rPr lang="en-US" dirty="0" smtClean="0"/>
              <a:t>When </a:t>
            </a:r>
            <a:r>
              <a:rPr lang="en-US" dirty="0"/>
              <a:t>designing an inlet depression </a:t>
            </a:r>
            <a:r>
              <a:rPr lang="en-US" dirty="0" smtClean="0"/>
              <a:t>using</a:t>
            </a:r>
            <a:r>
              <a:rPr lang="en-US" dirty="0" smtClean="0"/>
              <a:t> HY-8 </a:t>
            </a:r>
            <a:r>
              <a:rPr lang="en-US" dirty="0"/>
              <a:t>the intended fall slope must be</a:t>
            </a:r>
            <a:r>
              <a:rPr lang="en-US" dirty="0" smtClean="0"/>
              <a:t>?</a:t>
            </a:r>
          </a:p>
          <a:p>
            <a:pPr marL="0" indent="0">
              <a:buNone/>
            </a:pPr>
            <a:endParaRPr lang="en-US" dirty="0"/>
          </a:p>
          <a:p>
            <a:pPr marL="0" indent="0">
              <a:buNone/>
            </a:pPr>
            <a:r>
              <a:rPr lang="en-US" dirty="0"/>
              <a:t>A)	Any slope ratio the designer desires</a:t>
            </a:r>
          </a:p>
          <a:p>
            <a:pPr marL="0" indent="0">
              <a:buNone/>
            </a:pPr>
            <a:r>
              <a:rPr lang="en-US" dirty="0"/>
              <a:t>B)	Equal to or between 2:1 and 3:1</a:t>
            </a:r>
          </a:p>
          <a:p>
            <a:pPr marL="0" indent="0">
              <a:buNone/>
            </a:pPr>
            <a:r>
              <a:rPr lang="en-US" dirty="0"/>
              <a:t>C)	Equal to or between 3:1 and 4:1</a:t>
            </a:r>
          </a:p>
          <a:p>
            <a:pPr marL="514350" indent="-514350">
              <a:buAutoNum type="alphaUcParenR" startAt="4"/>
            </a:pPr>
            <a:r>
              <a:rPr lang="en-US" dirty="0" smtClean="0"/>
              <a:t>    	Equal </a:t>
            </a:r>
            <a:r>
              <a:rPr lang="en-US" dirty="0"/>
              <a:t>to or between 1:1 and </a:t>
            </a:r>
            <a:r>
              <a:rPr lang="en-US" dirty="0" smtClean="0"/>
              <a:t>3:1</a:t>
            </a:r>
          </a:p>
          <a:p>
            <a:pPr marL="0" indent="0">
              <a:buNone/>
            </a:pPr>
            <a:endParaRPr lang="en-US" dirty="0"/>
          </a:p>
          <a:p>
            <a:pPr marL="0" indent="0">
              <a:buNone/>
            </a:pPr>
            <a:r>
              <a:rPr lang="en-US" dirty="0"/>
              <a:t>Answer: </a:t>
            </a:r>
            <a:r>
              <a:rPr lang="en-US" b="1" dirty="0"/>
              <a:t>B</a:t>
            </a:r>
          </a:p>
          <a:p>
            <a:pPr marL="0" indent="0">
              <a:buNone/>
            </a:pPr>
            <a:endParaRPr lang="en-US" dirty="0"/>
          </a:p>
        </p:txBody>
      </p:sp>
    </p:spTree>
    <p:extLst>
      <p:ext uri="{BB962C8B-B14F-4D97-AF65-F5344CB8AC3E}">
        <p14:creationId xmlns:p14="http://schemas.microsoft.com/office/powerpoint/2010/main" val="2201766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Contact Information</a:t>
            </a:r>
            <a:endParaRPr lang="en-US" dirty="0"/>
          </a:p>
        </p:txBody>
      </p:sp>
      <p:pic>
        <p:nvPicPr>
          <p:cNvPr id="5" name="Picture 4"/>
          <p:cNvPicPr>
            <a:picLocks noChangeAspect="1"/>
          </p:cNvPicPr>
          <p:nvPr/>
        </p:nvPicPr>
        <p:blipFill>
          <a:blip r:embed="rId3"/>
          <a:stretch>
            <a:fillRect/>
          </a:stretch>
        </p:blipFill>
        <p:spPr>
          <a:xfrm>
            <a:off x="525315" y="2700719"/>
            <a:ext cx="11241016" cy="1685161"/>
          </a:xfrm>
          <a:prstGeom prst="rect">
            <a:avLst/>
          </a:prstGeom>
          <a:ln>
            <a:solidFill>
              <a:schemeClr val="bg1">
                <a:lumMod val="85000"/>
              </a:schemeClr>
            </a:solidFill>
          </a:ln>
        </p:spPr>
      </p:pic>
    </p:spTree>
    <p:extLst>
      <p:ext uri="{BB962C8B-B14F-4D97-AF65-F5344CB8AC3E}">
        <p14:creationId xmlns:p14="http://schemas.microsoft.com/office/powerpoint/2010/main" val="1542165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Thank You</a:t>
            </a:r>
            <a:endParaRPr lang="en-US" dirty="0"/>
          </a:p>
        </p:txBody>
      </p:sp>
      <p:sp>
        <p:nvSpPr>
          <p:cNvPr id="8" name="Content Placeholder 7"/>
          <p:cNvSpPr>
            <a:spLocks noGrp="1"/>
          </p:cNvSpPr>
          <p:nvPr>
            <p:ph idx="1"/>
          </p:nvPr>
        </p:nvSpPr>
        <p:spPr>
          <a:xfrm>
            <a:off x="152400" y="1219201"/>
            <a:ext cx="11811000" cy="5257800"/>
          </a:xfrm>
        </p:spPr>
        <p:txBody>
          <a:bodyPr/>
          <a:lstStyle/>
          <a:p>
            <a:pPr marL="0" indent="0" algn="ctr">
              <a:buNone/>
            </a:pPr>
            <a:endParaRPr lang="en-US" dirty="0" smtClean="0"/>
          </a:p>
          <a:p>
            <a:pPr marL="0" indent="0" algn="ctr">
              <a:buNone/>
            </a:pPr>
            <a:r>
              <a:rPr lang="en-US" dirty="0" smtClean="0"/>
              <a:t>Access the new memo template and instructions on the hydraulics website.</a:t>
            </a:r>
          </a:p>
          <a:p>
            <a:pPr marL="0" indent="0" algn="ctr">
              <a:buNone/>
            </a:pPr>
            <a:r>
              <a:rPr lang="en-US" dirty="0">
                <a:hlinkClick r:id="rId3"/>
              </a:rPr>
              <a:t>https://www.in.gov/indot/3595.htm</a:t>
            </a:r>
            <a:endParaRPr lang="en-US" dirty="0"/>
          </a:p>
        </p:txBody>
      </p:sp>
    </p:spTree>
    <p:extLst>
      <p:ext uri="{BB962C8B-B14F-4D97-AF65-F5344CB8AC3E}">
        <p14:creationId xmlns:p14="http://schemas.microsoft.com/office/powerpoint/2010/main" val="4064107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Dropdown Selection Boxes</a:t>
            </a:r>
            <a:endParaRPr lang="en-US" dirty="0"/>
          </a:p>
        </p:txBody>
      </p:sp>
      <p:sp>
        <p:nvSpPr>
          <p:cNvPr id="5" name="Content Placeholder 4"/>
          <p:cNvSpPr>
            <a:spLocks noGrp="1"/>
          </p:cNvSpPr>
          <p:nvPr>
            <p:ph idx="1"/>
          </p:nvPr>
        </p:nvSpPr>
        <p:spPr/>
        <p:txBody>
          <a:bodyPr/>
          <a:lstStyle/>
          <a:p>
            <a:pPr marL="0" indent="0">
              <a:buNone/>
            </a:pPr>
            <a:r>
              <a:rPr lang="en-US" dirty="0" smtClean="0"/>
              <a:t>The greyed </a:t>
            </a:r>
            <a:r>
              <a:rPr lang="en-US" dirty="0" smtClean="0"/>
              <a:t>out “Choose an item</a:t>
            </a:r>
            <a:r>
              <a:rPr lang="en-US" dirty="0" smtClean="0"/>
              <a:t>.” indicates </a:t>
            </a:r>
            <a:r>
              <a:rPr lang="en-US" dirty="0" smtClean="0"/>
              <a:t>a dropdown selection </a:t>
            </a:r>
            <a:r>
              <a:rPr lang="en-US" dirty="0" smtClean="0"/>
              <a:t>box.</a:t>
            </a:r>
            <a:endParaRPr lang="en-US" dirty="0" smtClean="0"/>
          </a:p>
          <a:p>
            <a:pPr lvl="1">
              <a:lnSpc>
                <a:spcPct val="150000"/>
              </a:lnSpc>
            </a:pPr>
            <a:r>
              <a:rPr lang="en-US" dirty="0" smtClean="0"/>
              <a:t>Click on the greyed “Choose an item.”</a:t>
            </a:r>
          </a:p>
          <a:p>
            <a:pPr lvl="1"/>
            <a:r>
              <a:rPr lang="en-US" dirty="0" smtClean="0"/>
              <a:t>Click on the dropdown arrow, and select the correct item</a:t>
            </a:r>
            <a:r>
              <a:rPr lang="en-US" dirty="0" smtClean="0"/>
              <a:t>.</a:t>
            </a:r>
          </a:p>
          <a:p>
            <a:pPr marL="457200" lvl="1" indent="0">
              <a:lnSpc>
                <a:spcPct val="150000"/>
              </a:lnSpc>
              <a:buNone/>
            </a:pPr>
            <a:r>
              <a:rPr lang="en-US" sz="2800" dirty="0" smtClean="0"/>
              <a:t>Not </a:t>
            </a:r>
            <a:r>
              <a:rPr lang="en-US" sz="2800" dirty="0" smtClean="0"/>
              <a:t>all greyed words are dropdowns (only “Choose an item</a:t>
            </a:r>
            <a:r>
              <a:rPr lang="en-US" sz="2800" dirty="0" smtClean="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352800"/>
            <a:ext cx="7232945" cy="2819400"/>
          </a:xfrm>
          <a:prstGeom prst="rect">
            <a:avLst/>
          </a:prstGeom>
        </p:spPr>
      </p:pic>
      <p:cxnSp>
        <p:nvCxnSpPr>
          <p:cNvPr id="10" name="Straight Arrow Connector 9"/>
          <p:cNvCxnSpPr/>
          <p:nvPr/>
        </p:nvCxnSpPr>
        <p:spPr>
          <a:xfrm>
            <a:off x="5105400" y="3124200"/>
            <a:ext cx="1905000" cy="1066800"/>
          </a:xfrm>
          <a:prstGeom prst="straightConnector1">
            <a:avLst/>
          </a:prstGeom>
          <a:ln w="57150">
            <a:solidFill>
              <a:srgbClr val="3333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4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Hover Instructions </a:t>
            </a:r>
            <a:endParaRPr lang="en-US" dirty="0"/>
          </a:p>
        </p:txBody>
      </p:sp>
      <p:sp>
        <p:nvSpPr>
          <p:cNvPr id="3" name="Content Placeholder 2"/>
          <p:cNvSpPr>
            <a:spLocks noGrp="1"/>
          </p:cNvSpPr>
          <p:nvPr>
            <p:ph idx="1"/>
          </p:nvPr>
        </p:nvSpPr>
        <p:spPr/>
        <p:txBody>
          <a:bodyPr/>
          <a:lstStyle/>
          <a:p>
            <a:pPr marL="0" indent="0">
              <a:buNone/>
            </a:pPr>
            <a:r>
              <a:rPr lang="en-US" dirty="0" smtClean="0"/>
              <a:t>Hover </a:t>
            </a:r>
            <a:r>
              <a:rPr lang="en-US" dirty="0" smtClean="0"/>
              <a:t>the curser </a:t>
            </a:r>
            <a:r>
              <a:rPr lang="en-US" dirty="0" smtClean="0"/>
              <a:t>over certain </a:t>
            </a:r>
            <a:r>
              <a:rPr lang="en-US" dirty="0" smtClean="0"/>
              <a:t>items.</a:t>
            </a:r>
            <a:endParaRPr lang="en-US" dirty="0" smtClean="0"/>
          </a:p>
          <a:p>
            <a:pPr lvl="1"/>
            <a:r>
              <a:rPr lang="en-US" dirty="0" smtClean="0"/>
              <a:t>Instruction or guidance may appear.</a:t>
            </a:r>
          </a:p>
          <a:p>
            <a:pPr lvl="1"/>
            <a:r>
              <a:rPr lang="en-US" dirty="0" smtClean="0"/>
              <a:t>Comments are intended to be a FAQ guide only.</a:t>
            </a:r>
          </a:p>
          <a:p>
            <a:pPr lvl="1"/>
            <a:r>
              <a:rPr lang="en-US" dirty="0" smtClean="0"/>
              <a:t>There is nothing that indicates where they are in the document.</a:t>
            </a:r>
          </a:p>
          <a:p>
            <a:pPr lvl="1"/>
            <a:r>
              <a:rPr lang="en-US" dirty="0" smtClean="0"/>
              <a:t>Refer to the instruction document if no hover comment is present for an item.</a:t>
            </a: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742986"/>
            <a:ext cx="6763694" cy="2429214"/>
          </a:xfrm>
          <a:prstGeom prst="rect">
            <a:avLst/>
          </a:prstGeom>
        </p:spPr>
      </p:pic>
      <p:sp>
        <p:nvSpPr>
          <p:cNvPr id="6" name="Rectangle 5"/>
          <p:cNvSpPr/>
          <p:nvPr/>
        </p:nvSpPr>
        <p:spPr>
          <a:xfrm>
            <a:off x="7086600" y="3657600"/>
            <a:ext cx="2267894" cy="1066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708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Subject Section</a:t>
            </a:r>
            <a:endParaRPr lang="en-US" dirty="0"/>
          </a:p>
        </p:txBody>
      </p:sp>
      <p:sp>
        <p:nvSpPr>
          <p:cNvPr id="8" name="Content Placeholder 7"/>
          <p:cNvSpPr>
            <a:spLocks noGrp="1"/>
          </p:cNvSpPr>
          <p:nvPr>
            <p:ph idx="1"/>
          </p:nvPr>
        </p:nvSpPr>
        <p:spPr>
          <a:xfrm>
            <a:off x="190498" y="4419600"/>
            <a:ext cx="11811000" cy="1524000"/>
          </a:xfrm>
        </p:spPr>
        <p:txBody>
          <a:bodyPr/>
          <a:lstStyle/>
          <a:p>
            <a:r>
              <a:rPr lang="en-US" dirty="0" smtClean="0"/>
              <a:t>“No Des.” and “N/A” both acceptable when there is no des. number.</a:t>
            </a:r>
          </a:p>
          <a:p>
            <a:r>
              <a:rPr lang="en-US" dirty="0" smtClean="0"/>
              <a:t>Drop-downs for Construction in a Floodway (CIF) Permit and Legal Drain</a:t>
            </a:r>
          </a:p>
          <a:p>
            <a:r>
              <a:rPr lang="en-US" dirty="0" smtClean="0"/>
              <a:t>The memo must be stamped before submittal.</a:t>
            </a:r>
            <a:endParaRPr lang="en-US" dirty="0"/>
          </a:p>
        </p:txBody>
      </p:sp>
      <p:pic>
        <p:nvPicPr>
          <p:cNvPr id="2" name="Picture 1"/>
          <p:cNvPicPr>
            <a:picLocks noChangeAspect="1"/>
          </p:cNvPicPr>
          <p:nvPr/>
        </p:nvPicPr>
        <p:blipFill rotWithShape="1">
          <a:blip r:embed="rId3"/>
          <a:srcRect t="2904" b="4175"/>
          <a:stretch/>
        </p:blipFill>
        <p:spPr>
          <a:xfrm>
            <a:off x="2489980" y="1402080"/>
            <a:ext cx="7212035" cy="2438400"/>
          </a:xfrm>
          <a:prstGeom prst="rect">
            <a:avLst/>
          </a:prstGeom>
          <a:ln>
            <a:solidFill>
              <a:schemeClr val="bg1">
                <a:lumMod val="85000"/>
              </a:schemeClr>
            </a:solidFill>
          </a:ln>
        </p:spPr>
      </p:pic>
    </p:spTree>
    <p:extLst>
      <p:ext uri="{BB962C8B-B14F-4D97-AF65-F5344CB8AC3E}">
        <p14:creationId xmlns:p14="http://schemas.microsoft.com/office/powerpoint/2010/main" val="162625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Site Parameters</a:t>
            </a:r>
            <a:endParaRPr lang="en-US" dirty="0"/>
          </a:p>
        </p:txBody>
      </p:sp>
      <p:sp>
        <p:nvSpPr>
          <p:cNvPr id="8" name="Content Placeholder 7"/>
          <p:cNvSpPr>
            <a:spLocks noGrp="1"/>
          </p:cNvSpPr>
          <p:nvPr>
            <p:ph idx="1"/>
          </p:nvPr>
        </p:nvSpPr>
        <p:spPr>
          <a:xfrm>
            <a:off x="152400" y="4648201"/>
            <a:ext cx="11811000" cy="1600199"/>
          </a:xfrm>
        </p:spPr>
        <p:txBody>
          <a:bodyPr/>
          <a:lstStyle/>
          <a:p>
            <a:r>
              <a:rPr lang="en-US" dirty="0" smtClean="0"/>
              <a:t>Design-year storm</a:t>
            </a:r>
          </a:p>
          <a:p>
            <a:r>
              <a:rPr lang="en-US" dirty="0" smtClean="0"/>
              <a:t>Tailwater depth vs. outlet depth</a:t>
            </a:r>
          </a:p>
          <a:p>
            <a:r>
              <a:rPr lang="en-US" dirty="0" smtClean="0"/>
              <a:t>Edge of travel lane (ETL) </a:t>
            </a:r>
            <a:r>
              <a:rPr lang="en-US" dirty="0"/>
              <a:t>vs. roadway serviceability </a:t>
            </a:r>
            <a:r>
              <a:rPr lang="en-US" dirty="0" smtClean="0"/>
              <a:t>elevation (RSE)</a:t>
            </a:r>
            <a:endParaRPr lang="en-US" dirty="0"/>
          </a:p>
          <a:p>
            <a:endParaRPr lang="en-US" dirty="0" smtClean="0"/>
          </a:p>
        </p:txBody>
      </p:sp>
      <p:pic>
        <p:nvPicPr>
          <p:cNvPr id="4" name="Picture 3"/>
          <p:cNvPicPr>
            <a:picLocks noChangeAspect="1"/>
          </p:cNvPicPr>
          <p:nvPr/>
        </p:nvPicPr>
        <p:blipFill>
          <a:blip r:embed="rId3"/>
          <a:stretch>
            <a:fillRect/>
          </a:stretch>
        </p:blipFill>
        <p:spPr>
          <a:xfrm>
            <a:off x="1628775" y="1219200"/>
            <a:ext cx="8934450" cy="3048000"/>
          </a:xfrm>
          <a:prstGeom prst="rect">
            <a:avLst/>
          </a:prstGeom>
        </p:spPr>
      </p:pic>
    </p:spTree>
    <p:extLst>
      <p:ext uri="{BB962C8B-B14F-4D97-AF65-F5344CB8AC3E}">
        <p14:creationId xmlns:p14="http://schemas.microsoft.com/office/powerpoint/2010/main" val="2666140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Site Parameters – Design-Year Storm</a:t>
            </a:r>
            <a:endParaRPr lang="en-US" dirty="0"/>
          </a:p>
        </p:txBody>
      </p:sp>
      <p:pic>
        <p:nvPicPr>
          <p:cNvPr id="2" name="Picture 1"/>
          <p:cNvPicPr>
            <a:picLocks noChangeAspect="1"/>
          </p:cNvPicPr>
          <p:nvPr/>
        </p:nvPicPr>
        <p:blipFill>
          <a:blip r:embed="rId3"/>
          <a:stretch>
            <a:fillRect/>
          </a:stretch>
        </p:blipFill>
        <p:spPr>
          <a:xfrm>
            <a:off x="1935606" y="990600"/>
            <a:ext cx="8320787" cy="4572000"/>
          </a:xfrm>
          <a:prstGeom prst="rect">
            <a:avLst/>
          </a:prstGeom>
        </p:spPr>
      </p:pic>
      <p:sp>
        <p:nvSpPr>
          <p:cNvPr id="12" name="Rectangle 11"/>
          <p:cNvSpPr/>
          <p:nvPr/>
        </p:nvSpPr>
        <p:spPr>
          <a:xfrm>
            <a:off x="5029200" y="1014661"/>
            <a:ext cx="1524000" cy="447173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4"/>
          <a:srcRect b="25665"/>
          <a:stretch/>
        </p:blipFill>
        <p:spPr>
          <a:xfrm>
            <a:off x="4631531" y="5638800"/>
            <a:ext cx="2928938" cy="1040131"/>
          </a:xfrm>
          <a:prstGeom prst="rect">
            <a:avLst/>
          </a:prstGeom>
        </p:spPr>
      </p:pic>
    </p:spTree>
    <p:extLst>
      <p:ext uri="{BB962C8B-B14F-4D97-AF65-F5344CB8AC3E}">
        <p14:creationId xmlns:p14="http://schemas.microsoft.com/office/powerpoint/2010/main" val="328084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Site Parameters – Tailwater Depth vs. Outlet Depth</a:t>
            </a:r>
            <a:endParaRPr lang="en-US" dirty="0"/>
          </a:p>
        </p:txBody>
      </p:sp>
      <p:pic>
        <p:nvPicPr>
          <p:cNvPr id="3" name="Picture 2"/>
          <p:cNvPicPr>
            <a:picLocks noChangeAspect="1"/>
          </p:cNvPicPr>
          <p:nvPr/>
        </p:nvPicPr>
        <p:blipFill>
          <a:blip r:embed="rId3"/>
          <a:stretch>
            <a:fillRect/>
          </a:stretch>
        </p:blipFill>
        <p:spPr>
          <a:xfrm>
            <a:off x="2457450" y="1295400"/>
            <a:ext cx="7277100" cy="5095875"/>
          </a:xfrm>
          <a:prstGeom prst="rect">
            <a:avLst/>
          </a:prstGeom>
        </p:spPr>
      </p:pic>
      <p:sp>
        <p:nvSpPr>
          <p:cNvPr id="5" name="Rectangle 4"/>
          <p:cNvSpPr/>
          <p:nvPr/>
        </p:nvSpPr>
        <p:spPr>
          <a:xfrm>
            <a:off x="7772400" y="3962400"/>
            <a:ext cx="609600" cy="15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150443" y="3962400"/>
            <a:ext cx="609600" cy="15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364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heme/theme1.xml><?xml version="1.0" encoding="utf-8"?>
<a:theme xmlns:a="http://schemas.openxmlformats.org/drawingml/2006/main" name="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Read-Only]" id="{88CE06FF-040C-4D69-BF5C-6AF8A92F8832}" vid="{4AC92D5B-0B8F-4C06-B4A5-5D2025892BA5}"/>
    </a:ext>
  </a:ext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Read-Only]" id="{88CE06FF-040C-4D69-BF5C-6AF8A92F8832}" vid="{445E69E3-C74C-4B7C-96A7-003665CAFAC9}"/>
    </a:ext>
  </a:extLst>
</a:theme>
</file>

<file path=ppt/theme/theme3.xml><?xml version="1.0" encoding="utf-8"?>
<a:theme xmlns:a="http://schemas.openxmlformats.org/drawingml/2006/main" name="2_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Read-Only]" id="{88CE06FF-040C-4D69-BF5C-6AF8A92F8832}" vid="{3276B57D-4FC8-4719-8CA0-0901B00824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
  <TotalTime>0</TotalTime>
  <Words>4224</Words>
  <Application>Microsoft Office PowerPoint</Application>
  <PresentationFormat>Widescreen</PresentationFormat>
  <Paragraphs>438</Paragraphs>
  <Slides>35</Slides>
  <Notes>30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44" baseType="lpstr">
      <vt:lpstr>Arial</vt:lpstr>
      <vt:lpstr>Calibri</vt:lpstr>
      <vt:lpstr>Calibri Light</vt:lpstr>
      <vt:lpstr>Tahoma</vt:lpstr>
      <vt:lpstr>Times New Roman</vt:lpstr>
      <vt:lpstr>INDOT Theme</vt:lpstr>
      <vt:lpstr>1_Title Slide</vt:lpstr>
      <vt:lpstr>2_Blank Slide</vt:lpstr>
      <vt:lpstr>Acrobat Document</vt:lpstr>
      <vt:lpstr>INDOT Hydraulics Workshop  Small Structure Memorandum Template Guidance</vt:lpstr>
      <vt:lpstr>Overview</vt:lpstr>
      <vt:lpstr>New Memorandum Template</vt:lpstr>
      <vt:lpstr>Dropdown Selection Boxes</vt:lpstr>
      <vt:lpstr>Hover Instructions </vt:lpstr>
      <vt:lpstr>Subject Section</vt:lpstr>
      <vt:lpstr>Site Parameters</vt:lpstr>
      <vt:lpstr>Site Parameters – Design-Year Storm</vt:lpstr>
      <vt:lpstr>Site Parameters – Tailwater Depth vs. Outlet Depth</vt:lpstr>
      <vt:lpstr>Site Parameters – ETL vs. RSE</vt:lpstr>
      <vt:lpstr>Site Parameters – ETL vs. RSE</vt:lpstr>
      <vt:lpstr>Question #1</vt:lpstr>
      <vt:lpstr>Question #2 </vt:lpstr>
      <vt:lpstr>Culvert Properties Table</vt:lpstr>
      <vt:lpstr>Data Needed From HY-8</vt:lpstr>
      <vt:lpstr>Calculating Backwater – Method 1</vt:lpstr>
      <vt:lpstr>Calculating Backwater – Method 2</vt:lpstr>
      <vt:lpstr>Calculating Backwater – Proposed</vt:lpstr>
      <vt:lpstr>Minimal Low Structure Elevation</vt:lpstr>
      <vt:lpstr>Sumping Requirements </vt:lpstr>
      <vt:lpstr>Question #3</vt:lpstr>
      <vt:lpstr>Question #4 </vt:lpstr>
      <vt:lpstr>Memorandum Body/Narrative</vt:lpstr>
      <vt:lpstr>Riprap Design</vt:lpstr>
      <vt:lpstr>Riprap Design – Outlet and Tailwater Velocities</vt:lpstr>
      <vt:lpstr>External Energy Dissipator</vt:lpstr>
      <vt:lpstr>External Energy Dissipator</vt:lpstr>
      <vt:lpstr>Inlet Depression</vt:lpstr>
      <vt:lpstr>Inlet Depression Inputs – HY-8 </vt:lpstr>
      <vt:lpstr>Beveled Edge Headwall Detail</vt:lpstr>
      <vt:lpstr>Question #5</vt:lpstr>
      <vt:lpstr>Question #6</vt:lpstr>
      <vt:lpstr>Question #7</vt:lpstr>
      <vt:lpstr>Contact Information</vt:lpstr>
      <vt:lpstr>Thank You</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2019-11-26T15:22:54Z</dcterms:created>
  <dcterms:modified xsi:type="dcterms:W3CDTF">2020-01-27T17:15:06Z</dcterms:modified>
</cp:coreProperties>
</file>