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81" r:id="rId4"/>
    <p:sldMasterId id="2147483685" r:id="rId5"/>
    <p:sldMasterId id="2147483687" r:id="rId6"/>
  </p:sldMasterIdLst>
  <p:notesMasterIdLst>
    <p:notesMasterId r:id="rId65"/>
  </p:notesMasterIdLst>
  <p:handoutMasterIdLst>
    <p:handoutMasterId r:id="rId66"/>
  </p:handoutMasterIdLst>
  <p:sldIdLst>
    <p:sldId id="257" r:id="rId7"/>
    <p:sldId id="261" r:id="rId8"/>
    <p:sldId id="265" r:id="rId9"/>
    <p:sldId id="299" r:id="rId10"/>
    <p:sldId id="258" r:id="rId11"/>
    <p:sldId id="259" r:id="rId12"/>
    <p:sldId id="279" r:id="rId13"/>
    <p:sldId id="260" r:id="rId14"/>
    <p:sldId id="262" r:id="rId15"/>
    <p:sldId id="263" r:id="rId16"/>
    <p:sldId id="300" r:id="rId17"/>
    <p:sldId id="308" r:id="rId18"/>
    <p:sldId id="309" r:id="rId19"/>
    <p:sldId id="311" r:id="rId20"/>
    <p:sldId id="266" r:id="rId21"/>
    <p:sldId id="267" r:id="rId22"/>
    <p:sldId id="268" r:id="rId23"/>
    <p:sldId id="269" r:id="rId24"/>
    <p:sldId id="274" r:id="rId25"/>
    <p:sldId id="275" r:id="rId26"/>
    <p:sldId id="276" r:id="rId27"/>
    <p:sldId id="313" r:id="rId28"/>
    <p:sldId id="314" r:id="rId29"/>
    <p:sldId id="296" r:id="rId30"/>
    <p:sldId id="270" r:id="rId31"/>
    <p:sldId id="271" r:id="rId32"/>
    <p:sldId id="272" r:id="rId33"/>
    <p:sldId id="273" r:id="rId34"/>
    <p:sldId id="277" r:id="rId35"/>
    <p:sldId id="278" r:id="rId36"/>
    <p:sldId id="280" r:id="rId37"/>
    <p:sldId id="281" r:id="rId38"/>
    <p:sldId id="292" r:id="rId39"/>
    <p:sldId id="310" r:id="rId40"/>
    <p:sldId id="297" r:id="rId41"/>
    <p:sldId id="282" r:id="rId42"/>
    <p:sldId id="283" r:id="rId43"/>
    <p:sldId id="303" r:id="rId44"/>
    <p:sldId id="304" r:id="rId45"/>
    <p:sldId id="284" r:id="rId46"/>
    <p:sldId id="285" r:id="rId47"/>
    <p:sldId id="302" r:id="rId48"/>
    <p:sldId id="301" r:id="rId49"/>
    <p:sldId id="286" r:id="rId50"/>
    <p:sldId id="294" r:id="rId51"/>
    <p:sldId id="287" r:id="rId52"/>
    <p:sldId id="298" r:id="rId53"/>
    <p:sldId id="288" r:id="rId54"/>
    <p:sldId id="306" r:id="rId55"/>
    <p:sldId id="305" r:id="rId56"/>
    <p:sldId id="307" r:id="rId57"/>
    <p:sldId id="312" r:id="rId58"/>
    <p:sldId id="289" r:id="rId59"/>
    <p:sldId id="290" r:id="rId60"/>
    <p:sldId id="291" r:id="rId61"/>
    <p:sldId id="315" r:id="rId62"/>
    <p:sldId id="316" r:id="rId63"/>
    <p:sldId id="295" r:id="rId64"/>
  </p:sldIdLst>
  <p:sldSz cx="12192000" cy="6858000"/>
  <p:notesSz cx="7010400" cy="9296400"/>
  <p:defaultTextStyle>
    <a:defPPr>
      <a:defRPr lang="en-US"/>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333399"/>
    <a:srgbClr val="3333CC"/>
    <a:srgbClr val="FFFFFF"/>
    <a:srgbClr val="FDEE20"/>
    <a:srgbClr val="99CCFF"/>
    <a:srgbClr val="A3A3E0"/>
    <a:srgbClr val="6B6BD6"/>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55" autoAdjust="0"/>
    <p:restoredTop sz="72093" autoAdjust="0"/>
  </p:normalViewPr>
  <p:slideViewPr>
    <p:cSldViewPr>
      <p:cViewPr varScale="1">
        <p:scale>
          <a:sx n="95" d="100"/>
          <a:sy n="95" d="100"/>
        </p:scale>
        <p:origin x="1140" y="-48"/>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3550"/>
          </a:xfrm>
          <a:prstGeom prst="rect">
            <a:avLst/>
          </a:prstGeom>
        </p:spPr>
        <p:txBody>
          <a:bodyPr vert="horz" lIns="91440" tIns="45720" rIns="91440" bIns="45720" rtlCol="0"/>
          <a:lstStyle>
            <a:lvl1pPr algn="l" eaLnBrk="0" hangingPunct="0">
              <a:defRPr sz="1200">
                <a:latin typeface="Tahoma" charset="0"/>
              </a:defRPr>
            </a:lvl1pPr>
          </a:lstStyle>
          <a:p>
            <a:pPr>
              <a:defRPr/>
            </a:pPr>
            <a:endParaRPr lang="en-US" dirty="0"/>
          </a:p>
        </p:txBody>
      </p:sp>
      <p:sp>
        <p:nvSpPr>
          <p:cNvPr id="3" name="Date Placeholder 2"/>
          <p:cNvSpPr>
            <a:spLocks noGrp="1"/>
          </p:cNvSpPr>
          <p:nvPr>
            <p:ph type="dt" sz="quarter" idx="1"/>
          </p:nvPr>
        </p:nvSpPr>
        <p:spPr>
          <a:xfrm>
            <a:off x="3970338" y="0"/>
            <a:ext cx="3038475" cy="463550"/>
          </a:xfrm>
          <a:prstGeom prst="rect">
            <a:avLst/>
          </a:prstGeom>
        </p:spPr>
        <p:txBody>
          <a:bodyPr vert="horz" lIns="91440" tIns="45720" rIns="91440" bIns="45720" rtlCol="0"/>
          <a:lstStyle>
            <a:lvl1pPr algn="r" eaLnBrk="0" hangingPunct="0">
              <a:defRPr sz="1200">
                <a:latin typeface="Tahoma" charset="0"/>
              </a:defRPr>
            </a:lvl1pPr>
          </a:lstStyle>
          <a:p>
            <a:pPr>
              <a:defRPr/>
            </a:pPr>
            <a:fld id="{59AB9836-D45A-4515-95B8-3476BB0F565B}" type="datetimeFigureOut">
              <a:rPr lang="en-US"/>
              <a:pPr>
                <a:defRPr/>
              </a:pPr>
              <a:t>1/15/2020</a:t>
            </a:fld>
            <a:endParaRPr lang="en-US" dirty="0"/>
          </a:p>
        </p:txBody>
      </p:sp>
      <p:sp>
        <p:nvSpPr>
          <p:cNvPr id="4" name="Footer Placeholder 3"/>
          <p:cNvSpPr>
            <a:spLocks noGrp="1"/>
          </p:cNvSpPr>
          <p:nvPr>
            <p:ph type="ftr" sz="quarter" idx="2"/>
          </p:nvPr>
        </p:nvSpPr>
        <p:spPr>
          <a:xfrm>
            <a:off x="0" y="8831263"/>
            <a:ext cx="3038475" cy="463550"/>
          </a:xfrm>
          <a:prstGeom prst="rect">
            <a:avLst/>
          </a:prstGeom>
        </p:spPr>
        <p:txBody>
          <a:bodyPr vert="horz" lIns="91440" tIns="45720" rIns="91440" bIns="45720" rtlCol="0" anchor="b"/>
          <a:lstStyle>
            <a:lvl1pPr algn="l" eaLnBrk="0" hangingPunct="0">
              <a:defRPr sz="1200">
                <a:latin typeface="Tahoma" charset="0"/>
              </a:defRPr>
            </a:lvl1pPr>
          </a:lstStyle>
          <a:p>
            <a:pPr>
              <a:defRPr/>
            </a:pPr>
            <a:endParaRPr lang="en-US" dirty="0"/>
          </a:p>
        </p:txBody>
      </p:sp>
      <p:sp>
        <p:nvSpPr>
          <p:cNvPr id="5" name="Slide Number Placeholder 4"/>
          <p:cNvSpPr>
            <a:spLocks noGrp="1"/>
          </p:cNvSpPr>
          <p:nvPr>
            <p:ph type="sldNum" sz="quarter" idx="3"/>
          </p:nvPr>
        </p:nvSpPr>
        <p:spPr>
          <a:xfrm>
            <a:off x="3970338" y="8831263"/>
            <a:ext cx="3038475" cy="463550"/>
          </a:xfrm>
          <a:prstGeom prst="rect">
            <a:avLst/>
          </a:prstGeom>
        </p:spPr>
        <p:txBody>
          <a:bodyPr vert="horz" lIns="91440" tIns="45720" rIns="91440" bIns="45720" rtlCol="0" anchor="b"/>
          <a:lstStyle>
            <a:lvl1pPr algn="r" eaLnBrk="0" hangingPunct="0">
              <a:defRPr sz="1200">
                <a:latin typeface="Tahoma" charset="0"/>
              </a:defRPr>
            </a:lvl1pPr>
          </a:lstStyle>
          <a:p>
            <a:pPr>
              <a:defRPr/>
            </a:pPr>
            <a:fld id="{014B20B4-C581-4ED5-A940-517DDF097F70}" type="slidenum">
              <a:rPr lang="en-US"/>
              <a:pPr>
                <a:defRPr/>
              </a:pPr>
              <a:t>‹#›</a:t>
            </a:fld>
            <a:endParaRPr lang="en-US" dirty="0"/>
          </a:p>
        </p:txBody>
      </p:sp>
    </p:spTree>
    <p:extLst>
      <p:ext uri="{BB962C8B-B14F-4D97-AF65-F5344CB8AC3E}">
        <p14:creationId xmlns:p14="http://schemas.microsoft.com/office/powerpoint/2010/main" val="5094521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3550"/>
          </a:xfrm>
          <a:prstGeom prst="rect">
            <a:avLst/>
          </a:prstGeom>
        </p:spPr>
        <p:txBody>
          <a:bodyPr vert="horz" lIns="91440" tIns="45720" rIns="91440" bIns="45720" rtlCol="0"/>
          <a:lstStyle>
            <a:lvl1pPr algn="l" eaLnBrk="0" hangingPunct="0">
              <a:defRPr sz="1200">
                <a:latin typeface="Tahoma" charset="0"/>
              </a:defRPr>
            </a:lvl1pPr>
          </a:lstStyle>
          <a:p>
            <a:pPr>
              <a:defRPr/>
            </a:pPr>
            <a:endParaRPr lang="en-US" dirty="0"/>
          </a:p>
        </p:txBody>
      </p:sp>
      <p:sp>
        <p:nvSpPr>
          <p:cNvPr id="3" name="Date Placeholder 2"/>
          <p:cNvSpPr>
            <a:spLocks noGrp="1"/>
          </p:cNvSpPr>
          <p:nvPr>
            <p:ph type="dt" idx="1"/>
          </p:nvPr>
        </p:nvSpPr>
        <p:spPr>
          <a:xfrm>
            <a:off x="3970338" y="0"/>
            <a:ext cx="3038475" cy="463550"/>
          </a:xfrm>
          <a:prstGeom prst="rect">
            <a:avLst/>
          </a:prstGeom>
        </p:spPr>
        <p:txBody>
          <a:bodyPr vert="horz" lIns="91440" tIns="45720" rIns="91440" bIns="45720" rtlCol="0"/>
          <a:lstStyle>
            <a:lvl1pPr algn="r" eaLnBrk="0" hangingPunct="0">
              <a:defRPr sz="1200">
                <a:latin typeface="Tahoma" charset="0"/>
              </a:defRPr>
            </a:lvl1pPr>
          </a:lstStyle>
          <a:p>
            <a:pPr>
              <a:defRPr/>
            </a:pPr>
            <a:fld id="{9A449696-5772-4345-BD1F-0F95725FA9C7}" type="datetimeFigureOut">
              <a:rPr lang="en-US"/>
              <a:pPr>
                <a:defRPr/>
              </a:pPr>
              <a:t>1/15/2020</a:t>
            </a:fld>
            <a:endParaRPr lang="en-US" dirty="0"/>
          </a:p>
        </p:txBody>
      </p:sp>
      <p:sp>
        <p:nvSpPr>
          <p:cNvPr id="4" name="Slide Image Placeholder 3"/>
          <p:cNvSpPr>
            <a:spLocks noGrp="1" noRot="1" noChangeAspect="1"/>
          </p:cNvSpPr>
          <p:nvPr>
            <p:ph type="sldImg" idx="2"/>
          </p:nvPr>
        </p:nvSpPr>
        <p:spPr>
          <a:xfrm>
            <a:off x="406400" y="698500"/>
            <a:ext cx="6197600" cy="3486150"/>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701675" y="4416425"/>
            <a:ext cx="5607050" cy="4181475"/>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31263"/>
            <a:ext cx="3038475" cy="463550"/>
          </a:xfrm>
          <a:prstGeom prst="rect">
            <a:avLst/>
          </a:prstGeom>
        </p:spPr>
        <p:txBody>
          <a:bodyPr vert="horz" lIns="91440" tIns="45720" rIns="91440" bIns="45720" rtlCol="0" anchor="b"/>
          <a:lstStyle>
            <a:lvl1pPr algn="l" eaLnBrk="0" hangingPunct="0">
              <a:defRPr sz="1200">
                <a:latin typeface="Tahoma" charset="0"/>
              </a:defRPr>
            </a:lvl1pPr>
          </a:lstStyle>
          <a:p>
            <a:pPr>
              <a:defRPr/>
            </a:pPr>
            <a:endParaRPr lang="en-US" dirty="0"/>
          </a:p>
        </p:txBody>
      </p:sp>
      <p:sp>
        <p:nvSpPr>
          <p:cNvPr id="7" name="Slide Number Placeholder 6"/>
          <p:cNvSpPr>
            <a:spLocks noGrp="1"/>
          </p:cNvSpPr>
          <p:nvPr>
            <p:ph type="sldNum" sz="quarter" idx="5"/>
          </p:nvPr>
        </p:nvSpPr>
        <p:spPr>
          <a:xfrm>
            <a:off x="3970338" y="8831263"/>
            <a:ext cx="3038475" cy="463550"/>
          </a:xfrm>
          <a:prstGeom prst="rect">
            <a:avLst/>
          </a:prstGeom>
        </p:spPr>
        <p:txBody>
          <a:bodyPr vert="horz" lIns="91440" tIns="45720" rIns="91440" bIns="45720" rtlCol="0" anchor="b"/>
          <a:lstStyle>
            <a:lvl1pPr algn="r" eaLnBrk="0" hangingPunct="0">
              <a:defRPr sz="1200">
                <a:latin typeface="Tahoma" charset="0"/>
              </a:defRPr>
            </a:lvl1pPr>
          </a:lstStyle>
          <a:p>
            <a:pPr>
              <a:defRPr/>
            </a:pPr>
            <a:fld id="{5A29CA73-FB4E-4F52-B708-EEDAF426FB9C}" type="slidenum">
              <a:rPr lang="en-US"/>
              <a:pPr>
                <a:defRPr/>
              </a:pPr>
              <a:t>‹#›</a:t>
            </a:fld>
            <a:endParaRPr lang="en-US" dirty="0"/>
          </a:p>
        </p:txBody>
      </p:sp>
    </p:spTree>
    <p:extLst>
      <p:ext uri="{BB962C8B-B14F-4D97-AF65-F5344CB8AC3E}">
        <p14:creationId xmlns:p14="http://schemas.microsoft.com/office/powerpoint/2010/main" val="256415767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presentation is going over some common errors that we encounter during Hydraulics reviews, whether it be Liners, replacements and General Submittal Issues</a:t>
            </a:r>
            <a:endParaRPr lang="en-US" dirty="0"/>
          </a:p>
        </p:txBody>
      </p:sp>
      <p:sp>
        <p:nvSpPr>
          <p:cNvPr id="4" name="Slide Number Placeholder 3"/>
          <p:cNvSpPr>
            <a:spLocks noGrp="1"/>
          </p:cNvSpPr>
          <p:nvPr>
            <p:ph type="sldNum" sz="quarter" idx="10"/>
          </p:nvPr>
        </p:nvSpPr>
        <p:spPr/>
        <p:txBody>
          <a:bodyPr/>
          <a:lstStyle/>
          <a:p>
            <a:pPr>
              <a:defRPr/>
            </a:pPr>
            <a:fld id="{5A29CA73-FB4E-4F52-B708-EEDAF426FB9C}" type="slidenum">
              <a:rPr lang="en-US" smtClean="0"/>
              <a:pPr>
                <a:defRPr/>
              </a:pPr>
              <a:t>1</a:t>
            </a:fld>
            <a:endParaRPr lang="en-US" dirty="0"/>
          </a:p>
        </p:txBody>
      </p:sp>
    </p:spTree>
    <p:extLst>
      <p:ext uri="{BB962C8B-B14F-4D97-AF65-F5344CB8AC3E}">
        <p14:creationId xmlns:p14="http://schemas.microsoft.com/office/powerpoint/2010/main" val="2787831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do you do if your pipe has an adverse</a:t>
            </a:r>
            <a:r>
              <a:rPr lang="en-US" baseline="0" dirty="0" smtClean="0"/>
              <a:t> slope where the inlet is at a lower elevation than your outlet?  Currently version Hy-8 version 7.2, which is the only version that we accept right now, does not allow you to model adverse slopes.  Our website provides some guidance on this, which is to model it as level, and to use the outlet elevation.</a:t>
            </a:r>
            <a:endParaRPr lang="en-US" dirty="0"/>
          </a:p>
        </p:txBody>
      </p:sp>
      <p:sp>
        <p:nvSpPr>
          <p:cNvPr id="4" name="Slide Number Placeholder 3"/>
          <p:cNvSpPr>
            <a:spLocks noGrp="1"/>
          </p:cNvSpPr>
          <p:nvPr>
            <p:ph type="sldNum" sz="quarter" idx="10"/>
          </p:nvPr>
        </p:nvSpPr>
        <p:spPr/>
        <p:txBody>
          <a:bodyPr/>
          <a:lstStyle/>
          <a:p>
            <a:pPr>
              <a:defRPr/>
            </a:pPr>
            <a:fld id="{5A29CA73-FB4E-4F52-B708-EEDAF426FB9C}" type="slidenum">
              <a:rPr lang="en-US" smtClean="0"/>
              <a:pPr>
                <a:defRPr/>
              </a:pPr>
              <a:t>10</a:t>
            </a:fld>
            <a:endParaRPr lang="en-US" dirty="0"/>
          </a:p>
        </p:txBody>
      </p:sp>
    </p:spTree>
    <p:extLst>
      <p:ext uri="{BB962C8B-B14F-4D97-AF65-F5344CB8AC3E}">
        <p14:creationId xmlns:p14="http://schemas.microsoft.com/office/powerpoint/2010/main" val="19515578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 issue that we have encountered several times during reviews is where exactly the downstream cross section should be surveyed for an HY-8 model.  Ideally, if we go to the site of the culvert, at the downstream end, the ditch profile would look like the dashed green line, a nice even taper away from the outlet.  What is not uncommon for us to see at a typical culvert outlet is more like the blue line shown above where there is a scour hole immediately beyond the outlet, and a short distance beyond that will have sedimentation.  Also, typically near the outlet, you can have roadway side ditches draining towards the outlet of the culvert.  We don’t want to see the cross section cut in the scour hole or within the road side ditch </a:t>
            </a:r>
            <a:r>
              <a:rPr lang="en-US" baseline="0" dirty="0" smtClean="0"/>
              <a:t>or </a:t>
            </a:r>
            <a:r>
              <a:rPr lang="en-US" baseline="0" dirty="0" smtClean="0"/>
              <a:t>in the sedimentation portion of the ditch profile, but rather just beyond where the ditch profile returns to the natural condition, which is typically a constant slope.</a:t>
            </a:r>
          </a:p>
        </p:txBody>
      </p:sp>
      <p:sp>
        <p:nvSpPr>
          <p:cNvPr id="4" name="Slide Number Placeholder 3"/>
          <p:cNvSpPr>
            <a:spLocks noGrp="1"/>
          </p:cNvSpPr>
          <p:nvPr>
            <p:ph type="sldNum" sz="quarter" idx="10"/>
          </p:nvPr>
        </p:nvSpPr>
        <p:spPr/>
        <p:txBody>
          <a:bodyPr/>
          <a:lstStyle/>
          <a:p>
            <a:pPr>
              <a:defRPr/>
            </a:pPr>
            <a:fld id="{5A29CA73-FB4E-4F52-B708-EEDAF426FB9C}" type="slidenum">
              <a:rPr lang="en-US" smtClean="0"/>
              <a:pPr>
                <a:defRPr/>
              </a:pPr>
              <a:t>11</a:t>
            </a:fld>
            <a:endParaRPr lang="en-US" dirty="0"/>
          </a:p>
        </p:txBody>
      </p:sp>
    </p:spTree>
    <p:extLst>
      <p:ext uri="{BB962C8B-B14F-4D97-AF65-F5344CB8AC3E}">
        <p14:creationId xmlns:p14="http://schemas.microsoft.com/office/powerpoint/2010/main" val="36929882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good site photo at the outlet looking downstream, where you can see a noticeable scour hole and just beyond there is sedimentation.</a:t>
            </a:r>
            <a:r>
              <a:rPr lang="en-US" baseline="0" dirty="0" smtClean="0"/>
              <a:t>  We would want you to survey the downstream cross section just beyond the sedimentation where the channel reverts back to a more natural condition.</a:t>
            </a:r>
            <a:endParaRPr lang="en-US" dirty="0"/>
          </a:p>
        </p:txBody>
      </p:sp>
      <p:sp>
        <p:nvSpPr>
          <p:cNvPr id="4" name="Slide Number Placeholder 3"/>
          <p:cNvSpPr>
            <a:spLocks noGrp="1"/>
          </p:cNvSpPr>
          <p:nvPr>
            <p:ph type="sldNum" sz="quarter" idx="10"/>
          </p:nvPr>
        </p:nvSpPr>
        <p:spPr/>
        <p:txBody>
          <a:bodyPr/>
          <a:lstStyle/>
          <a:p>
            <a:pPr>
              <a:defRPr/>
            </a:pPr>
            <a:fld id="{5A29CA73-FB4E-4F52-B708-EEDAF426FB9C}" type="slidenum">
              <a:rPr lang="en-US" smtClean="0"/>
              <a:pPr>
                <a:defRPr/>
              </a:pPr>
              <a:t>12</a:t>
            </a:fld>
            <a:endParaRPr lang="en-US" dirty="0"/>
          </a:p>
        </p:txBody>
      </p:sp>
    </p:spTree>
    <p:extLst>
      <p:ext uri="{BB962C8B-B14F-4D97-AF65-F5344CB8AC3E}">
        <p14:creationId xmlns:p14="http://schemas.microsoft.com/office/powerpoint/2010/main" val="28582338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another photo showing a scour hole.  You can see that they are typically oval in shape.  This one is unique also in that it also has a drop at the outlet and you can actually see the pipe anchor has fallen of into the channel. </a:t>
            </a:r>
            <a:r>
              <a:rPr lang="en-US" baseline="0" dirty="0" smtClean="0"/>
              <a:t> Due to the drop at the outlet, this is a situation where you could use the Existing Outlet Depth for your backwater computation.</a:t>
            </a:r>
            <a:endParaRPr lang="en-US" dirty="0"/>
          </a:p>
        </p:txBody>
      </p:sp>
      <p:sp>
        <p:nvSpPr>
          <p:cNvPr id="4" name="Slide Number Placeholder 3"/>
          <p:cNvSpPr>
            <a:spLocks noGrp="1"/>
          </p:cNvSpPr>
          <p:nvPr>
            <p:ph type="sldNum" sz="quarter" idx="10"/>
          </p:nvPr>
        </p:nvSpPr>
        <p:spPr/>
        <p:txBody>
          <a:bodyPr/>
          <a:lstStyle/>
          <a:p>
            <a:pPr>
              <a:defRPr/>
            </a:pPr>
            <a:fld id="{5A29CA73-FB4E-4F52-B708-EEDAF426FB9C}" type="slidenum">
              <a:rPr lang="en-US" smtClean="0"/>
              <a:pPr>
                <a:defRPr/>
              </a:pPr>
              <a:t>13</a:t>
            </a:fld>
            <a:endParaRPr lang="en-US" dirty="0"/>
          </a:p>
        </p:txBody>
      </p:sp>
    </p:spTree>
    <p:extLst>
      <p:ext uri="{BB962C8B-B14F-4D97-AF65-F5344CB8AC3E}">
        <p14:creationId xmlns:p14="http://schemas.microsoft.com/office/powerpoint/2010/main" val="29256440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just another photo of a typical scour hole.</a:t>
            </a:r>
            <a:endParaRPr lang="en-US" dirty="0"/>
          </a:p>
        </p:txBody>
      </p:sp>
      <p:sp>
        <p:nvSpPr>
          <p:cNvPr id="4" name="Slide Number Placeholder 3"/>
          <p:cNvSpPr>
            <a:spLocks noGrp="1"/>
          </p:cNvSpPr>
          <p:nvPr>
            <p:ph type="sldNum" sz="quarter" idx="10"/>
          </p:nvPr>
        </p:nvSpPr>
        <p:spPr/>
        <p:txBody>
          <a:bodyPr/>
          <a:lstStyle/>
          <a:p>
            <a:pPr>
              <a:defRPr/>
            </a:pPr>
            <a:fld id="{5A29CA73-FB4E-4F52-B708-EEDAF426FB9C}" type="slidenum">
              <a:rPr lang="en-US" smtClean="0"/>
              <a:pPr>
                <a:defRPr/>
              </a:pPr>
              <a:t>14</a:t>
            </a:fld>
            <a:endParaRPr lang="en-US" dirty="0"/>
          </a:p>
        </p:txBody>
      </p:sp>
    </p:spTree>
    <p:extLst>
      <p:ext uri="{BB962C8B-B14F-4D97-AF65-F5344CB8AC3E}">
        <p14:creationId xmlns:p14="http://schemas.microsoft.com/office/powerpoint/2010/main" val="24137621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following few slides are intended to provide some quick visual checks for most projects, not every single situation,</a:t>
            </a:r>
            <a:r>
              <a:rPr lang="en-US" baseline="0" dirty="0" smtClean="0"/>
              <a:t> </a:t>
            </a:r>
            <a:r>
              <a:rPr lang="en-US" dirty="0" smtClean="0"/>
              <a:t>from the HY-8 model to</a:t>
            </a:r>
            <a:r>
              <a:rPr lang="en-US" baseline="0" dirty="0" smtClean="0"/>
              <a:t> identify common errors. </a:t>
            </a:r>
            <a:r>
              <a:rPr lang="en-US" baseline="0" dirty="0" smtClean="0"/>
              <a:t>Typically, as a reviewer, I </a:t>
            </a:r>
            <a:r>
              <a:rPr lang="en-US" baseline="0" dirty="0" smtClean="0"/>
              <a:t>am going to be looking for these quick visual checks and if they don’t pass the quick visual check, as a reviewer, I will have to look closer to see if there is a good reason.  When you survey the cross section downstream, we want you to adjust the elevations of that cross section so that the ditch flowline elevation matches the outlet pipe invert.  One way that we can verify that with your HY-8 model is to look at the crossing view and we want to see that the ditch flowline, the brown line, matches the pipe outlet invert.</a:t>
            </a:r>
            <a:endParaRPr lang="en-US" dirty="0"/>
          </a:p>
        </p:txBody>
      </p:sp>
      <p:sp>
        <p:nvSpPr>
          <p:cNvPr id="4" name="Slide Number Placeholder 3"/>
          <p:cNvSpPr>
            <a:spLocks noGrp="1"/>
          </p:cNvSpPr>
          <p:nvPr>
            <p:ph type="sldNum" sz="quarter" idx="10"/>
          </p:nvPr>
        </p:nvSpPr>
        <p:spPr/>
        <p:txBody>
          <a:bodyPr/>
          <a:lstStyle/>
          <a:p>
            <a:pPr>
              <a:defRPr/>
            </a:pPr>
            <a:fld id="{5A29CA73-FB4E-4F52-B708-EEDAF426FB9C}" type="slidenum">
              <a:rPr lang="en-US" smtClean="0"/>
              <a:pPr>
                <a:defRPr/>
              </a:pPr>
              <a:t>15</a:t>
            </a:fld>
            <a:endParaRPr lang="en-US" dirty="0"/>
          </a:p>
        </p:txBody>
      </p:sp>
    </p:spTree>
    <p:extLst>
      <p:ext uri="{BB962C8B-B14F-4D97-AF65-F5344CB8AC3E}">
        <p14:creationId xmlns:p14="http://schemas.microsoft.com/office/powerpoint/2010/main" val="13245637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most replacement projects, your options will typically provide a sump.</a:t>
            </a:r>
            <a:r>
              <a:rPr lang="en-US" baseline="0" dirty="0" smtClean="0"/>
              <a:t>  You can see in the slide the brown line directly above the bottom of the pipe is showing how much the pipe is </a:t>
            </a:r>
            <a:r>
              <a:rPr lang="en-US" baseline="0" dirty="0" err="1" smtClean="0"/>
              <a:t>sumped</a:t>
            </a:r>
            <a:r>
              <a:rPr lang="en-US" baseline="0" dirty="0" smtClean="0"/>
              <a:t>.   A quick visual check should show the sump line in the culvert should tie directly into the ditch </a:t>
            </a:r>
            <a:r>
              <a:rPr lang="en-US" baseline="0" dirty="0" smtClean="0"/>
              <a:t>flowline elevation</a:t>
            </a:r>
            <a:r>
              <a:rPr lang="en-US" baseline="0" dirty="0" smtClean="0"/>
              <a:t>.  So the outlet pipe invert should be set so that it is below the ditch flowline by the sump depth.</a:t>
            </a:r>
            <a:endParaRPr lang="en-US" dirty="0"/>
          </a:p>
        </p:txBody>
      </p:sp>
      <p:sp>
        <p:nvSpPr>
          <p:cNvPr id="4" name="Slide Number Placeholder 3"/>
          <p:cNvSpPr>
            <a:spLocks noGrp="1"/>
          </p:cNvSpPr>
          <p:nvPr>
            <p:ph type="sldNum" sz="quarter" idx="10"/>
          </p:nvPr>
        </p:nvSpPr>
        <p:spPr/>
        <p:txBody>
          <a:bodyPr/>
          <a:lstStyle/>
          <a:p>
            <a:pPr>
              <a:defRPr/>
            </a:pPr>
            <a:fld id="{5A29CA73-FB4E-4F52-B708-EEDAF426FB9C}" type="slidenum">
              <a:rPr lang="en-US" smtClean="0"/>
              <a:pPr>
                <a:defRPr/>
              </a:pPr>
              <a:t>16</a:t>
            </a:fld>
            <a:endParaRPr lang="en-US" dirty="0"/>
          </a:p>
        </p:txBody>
      </p:sp>
    </p:spTree>
    <p:extLst>
      <p:ext uri="{BB962C8B-B14F-4D97-AF65-F5344CB8AC3E}">
        <p14:creationId xmlns:p14="http://schemas.microsoft.com/office/powerpoint/2010/main" val="40856396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proposed</a:t>
            </a:r>
            <a:r>
              <a:rPr lang="en-US" baseline="0" dirty="0" smtClean="0"/>
              <a:t> pipe liners, your liner will sit in the bottom of the host pipe as can be seen in the section view on the left, so we are going to want to see in a quick visual check in the HY-8 Crossing View that the pipe invert should be higher than the downstream flowline by a depth equal to the thickness of the liner.  We want to model liners with the actual invert elevations, because the </a:t>
            </a:r>
            <a:r>
              <a:rPr lang="en-US" baseline="0" dirty="0" smtClean="0"/>
              <a:t>invert increase</a:t>
            </a:r>
            <a:r>
              <a:rPr lang="en-US" baseline="0" dirty="0" smtClean="0"/>
              <a:t>, although slight, can result in an increased headwater condition.</a:t>
            </a:r>
            <a:endParaRPr lang="en-US" dirty="0"/>
          </a:p>
        </p:txBody>
      </p:sp>
      <p:sp>
        <p:nvSpPr>
          <p:cNvPr id="4" name="Slide Number Placeholder 3"/>
          <p:cNvSpPr>
            <a:spLocks noGrp="1"/>
          </p:cNvSpPr>
          <p:nvPr>
            <p:ph type="sldNum" sz="quarter" idx="10"/>
          </p:nvPr>
        </p:nvSpPr>
        <p:spPr/>
        <p:txBody>
          <a:bodyPr/>
          <a:lstStyle/>
          <a:p>
            <a:pPr>
              <a:defRPr/>
            </a:pPr>
            <a:fld id="{5A29CA73-FB4E-4F52-B708-EEDAF426FB9C}" type="slidenum">
              <a:rPr lang="en-US" smtClean="0"/>
              <a:pPr>
                <a:defRPr/>
              </a:pPr>
              <a:t>17</a:t>
            </a:fld>
            <a:endParaRPr lang="en-US" dirty="0"/>
          </a:p>
        </p:txBody>
      </p:sp>
    </p:spTree>
    <p:extLst>
      <p:ext uri="{BB962C8B-B14F-4D97-AF65-F5344CB8AC3E}">
        <p14:creationId xmlns:p14="http://schemas.microsoft.com/office/powerpoint/2010/main" val="42522627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Hydraulics, we call for 5” Paved Inverts as another rehabilitation option.  </a:t>
            </a:r>
            <a:r>
              <a:rPr lang="en-US" dirty="0" smtClean="0"/>
              <a:t>As </a:t>
            </a:r>
            <a:r>
              <a:rPr lang="en-US" dirty="0" smtClean="0"/>
              <a:t>can be seen in the left section</a:t>
            </a:r>
            <a:r>
              <a:rPr lang="en-US" baseline="0" dirty="0" smtClean="0"/>
              <a:t> view, the bottom of the host pipe is the Green Line, </a:t>
            </a:r>
            <a:r>
              <a:rPr lang="en-US" baseline="0" dirty="0" smtClean="0"/>
              <a:t>and the </a:t>
            </a:r>
            <a:r>
              <a:rPr lang="en-US" baseline="0" dirty="0" smtClean="0"/>
              <a:t>top of the 5” paved invert is the Red Line.  As a quick visual check in the HY-8 Crossing View (on the right), the invert should be raised accordingly above the ditch flowline at the outlet.</a:t>
            </a:r>
            <a:endParaRPr lang="en-US" dirty="0"/>
          </a:p>
        </p:txBody>
      </p:sp>
      <p:sp>
        <p:nvSpPr>
          <p:cNvPr id="4" name="Slide Number Placeholder 3"/>
          <p:cNvSpPr>
            <a:spLocks noGrp="1"/>
          </p:cNvSpPr>
          <p:nvPr>
            <p:ph type="sldNum" sz="quarter" idx="10"/>
          </p:nvPr>
        </p:nvSpPr>
        <p:spPr/>
        <p:txBody>
          <a:bodyPr/>
          <a:lstStyle/>
          <a:p>
            <a:pPr>
              <a:defRPr/>
            </a:pPr>
            <a:fld id="{5A29CA73-FB4E-4F52-B708-EEDAF426FB9C}" type="slidenum">
              <a:rPr lang="en-US" smtClean="0"/>
              <a:pPr>
                <a:defRPr/>
              </a:pPr>
              <a:t>18</a:t>
            </a:fld>
            <a:endParaRPr lang="en-US" dirty="0"/>
          </a:p>
        </p:txBody>
      </p:sp>
    </p:spTree>
    <p:extLst>
      <p:ext uri="{BB962C8B-B14F-4D97-AF65-F5344CB8AC3E}">
        <p14:creationId xmlns:p14="http://schemas.microsoft.com/office/powerpoint/2010/main" val="12051065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have used HY-8 very much,</a:t>
            </a:r>
            <a:r>
              <a:rPr lang="en-US" baseline="0" dirty="0" smtClean="0"/>
              <a:t> you have probably gotten this error.  </a:t>
            </a:r>
            <a:r>
              <a:rPr lang="en-US" dirty="0" smtClean="0"/>
              <a:t>This Error basically means that your</a:t>
            </a:r>
            <a:r>
              <a:rPr lang="en-US" baseline="0" dirty="0" smtClean="0"/>
              <a:t> cross section is too small for the flow you’ve entered. So you need to make it bigger.  </a:t>
            </a:r>
            <a:endParaRPr lang="en-US" dirty="0"/>
          </a:p>
        </p:txBody>
      </p:sp>
      <p:sp>
        <p:nvSpPr>
          <p:cNvPr id="4" name="Slide Number Placeholder 3"/>
          <p:cNvSpPr>
            <a:spLocks noGrp="1"/>
          </p:cNvSpPr>
          <p:nvPr>
            <p:ph type="sldNum" sz="quarter" idx="10"/>
          </p:nvPr>
        </p:nvSpPr>
        <p:spPr/>
        <p:txBody>
          <a:bodyPr/>
          <a:lstStyle/>
          <a:p>
            <a:pPr>
              <a:defRPr/>
            </a:pPr>
            <a:fld id="{5A29CA73-FB4E-4F52-B708-EEDAF426FB9C}" type="slidenum">
              <a:rPr lang="en-US" smtClean="0"/>
              <a:pPr>
                <a:defRPr/>
              </a:pPr>
              <a:t>19</a:t>
            </a:fld>
            <a:endParaRPr lang="en-US" dirty="0"/>
          </a:p>
        </p:txBody>
      </p:sp>
    </p:spTree>
    <p:extLst>
      <p:ext uri="{BB962C8B-B14F-4D97-AF65-F5344CB8AC3E}">
        <p14:creationId xmlns:p14="http://schemas.microsoft.com/office/powerpoint/2010/main" val="136953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Why this presentation in particular?  There are two main reasons and they are both mutually beneficial to INDOT and Consultants.  We want to reduce the total number of resubmittals and we also want to reduce the amount of time it takes to review each submittal.</a:t>
            </a:r>
            <a:endParaRPr lang="en-US" dirty="0"/>
          </a:p>
        </p:txBody>
      </p:sp>
      <p:sp>
        <p:nvSpPr>
          <p:cNvPr id="4" name="Slide Number Placeholder 3"/>
          <p:cNvSpPr>
            <a:spLocks noGrp="1"/>
          </p:cNvSpPr>
          <p:nvPr>
            <p:ph type="sldNum" sz="quarter" idx="10"/>
          </p:nvPr>
        </p:nvSpPr>
        <p:spPr/>
        <p:txBody>
          <a:bodyPr/>
          <a:lstStyle/>
          <a:p>
            <a:pPr>
              <a:defRPr/>
            </a:pPr>
            <a:fld id="{5A29CA73-FB4E-4F52-B708-EEDAF426FB9C}" type="slidenum">
              <a:rPr lang="en-US" smtClean="0"/>
              <a:pPr>
                <a:defRPr/>
              </a:pPr>
              <a:t>2</a:t>
            </a:fld>
            <a:endParaRPr lang="en-US" dirty="0"/>
          </a:p>
        </p:txBody>
      </p:sp>
    </p:spTree>
    <p:extLst>
      <p:ext uri="{BB962C8B-B14F-4D97-AF65-F5344CB8AC3E}">
        <p14:creationId xmlns:p14="http://schemas.microsoft.com/office/powerpoint/2010/main" val="1686722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we survey a ditch cross section, it isn’t unusual for it to look something</a:t>
            </a:r>
            <a:r>
              <a:rPr lang="en-US" baseline="0" dirty="0" smtClean="0"/>
              <a:t> like the image on the left.  But often times, this cross section is inadequate to handle the design flow and you will subsequently get the error shown on the previous </a:t>
            </a:r>
            <a:r>
              <a:rPr lang="en-US" baseline="0" dirty="0" smtClean="0"/>
              <a:t>page/slide.  </a:t>
            </a:r>
            <a:r>
              <a:rPr lang="en-US" baseline="0" dirty="0" smtClean="0"/>
              <a:t>So what some people tend to do is just artificially create walls to the existing section similar to what is shown on the right.  This is not acceptable as it doesn’t represent reality.  We may have accepted this at one time, but with the advent of LIDAR, we should be able to do better.</a:t>
            </a:r>
            <a:endParaRPr lang="en-US" dirty="0"/>
          </a:p>
        </p:txBody>
      </p:sp>
      <p:sp>
        <p:nvSpPr>
          <p:cNvPr id="4" name="Slide Number Placeholder 3"/>
          <p:cNvSpPr>
            <a:spLocks noGrp="1"/>
          </p:cNvSpPr>
          <p:nvPr>
            <p:ph type="sldNum" sz="quarter" idx="10"/>
          </p:nvPr>
        </p:nvSpPr>
        <p:spPr/>
        <p:txBody>
          <a:bodyPr/>
          <a:lstStyle/>
          <a:p>
            <a:pPr>
              <a:defRPr/>
            </a:pPr>
            <a:fld id="{5A29CA73-FB4E-4F52-B708-EEDAF426FB9C}" type="slidenum">
              <a:rPr lang="en-US" smtClean="0"/>
              <a:pPr>
                <a:defRPr/>
              </a:pPr>
              <a:t>20</a:t>
            </a:fld>
            <a:endParaRPr lang="en-US" dirty="0"/>
          </a:p>
        </p:txBody>
      </p:sp>
    </p:spTree>
    <p:extLst>
      <p:ext uri="{BB962C8B-B14F-4D97-AF65-F5344CB8AC3E}">
        <p14:creationId xmlns:p14="http://schemas.microsoft.com/office/powerpoint/2010/main" val="28456976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(Continued from</a:t>
            </a:r>
            <a:r>
              <a:rPr lang="en-US" baseline="0" dirty="0" smtClean="0"/>
              <a:t> Previous slide)  We will want to see something more like this slide shows where you still use the survey data for the actual channel, but the overbanks can be more realistic with the use of LIDAR.  You will have to combine the data from your survey with that of LIDAR.  LIDAR is adequate for the overbanks typically but in general, we want to see actual survey </a:t>
            </a:r>
            <a:r>
              <a:rPr lang="en-US" baseline="0" dirty="0" smtClean="0"/>
              <a:t>data for </a:t>
            </a:r>
            <a:r>
              <a:rPr lang="en-US" baseline="0" dirty="0" smtClean="0"/>
              <a:t>the channel itself.</a:t>
            </a:r>
            <a:endParaRPr lang="en-US" dirty="0" smtClean="0"/>
          </a:p>
        </p:txBody>
      </p:sp>
      <p:sp>
        <p:nvSpPr>
          <p:cNvPr id="4" name="Slide Number Placeholder 3"/>
          <p:cNvSpPr>
            <a:spLocks noGrp="1"/>
          </p:cNvSpPr>
          <p:nvPr>
            <p:ph type="sldNum" sz="quarter" idx="10"/>
          </p:nvPr>
        </p:nvSpPr>
        <p:spPr/>
        <p:txBody>
          <a:bodyPr/>
          <a:lstStyle/>
          <a:p>
            <a:pPr>
              <a:defRPr/>
            </a:pPr>
            <a:fld id="{5A29CA73-FB4E-4F52-B708-EEDAF426FB9C}" type="slidenum">
              <a:rPr lang="en-US" smtClean="0"/>
              <a:pPr>
                <a:defRPr/>
              </a:pPr>
              <a:t>21</a:t>
            </a:fld>
            <a:endParaRPr lang="en-US" dirty="0"/>
          </a:p>
        </p:txBody>
      </p:sp>
    </p:spTree>
    <p:extLst>
      <p:ext uri="{BB962C8B-B14F-4D97-AF65-F5344CB8AC3E}">
        <p14:creationId xmlns:p14="http://schemas.microsoft.com/office/powerpoint/2010/main" val="41336821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pPr>
              <a:defRPr/>
            </a:pPr>
            <a:fld id="{5A29CA73-FB4E-4F52-B708-EEDAF426FB9C}" type="slidenum">
              <a:rPr lang="en-US" smtClean="0"/>
              <a:pPr>
                <a:defRPr/>
              </a:pPr>
              <a:t>22</a:t>
            </a:fld>
            <a:endParaRPr lang="en-US" dirty="0"/>
          </a:p>
        </p:txBody>
      </p:sp>
    </p:spTree>
    <p:extLst>
      <p:ext uri="{BB962C8B-B14F-4D97-AF65-F5344CB8AC3E}">
        <p14:creationId xmlns:p14="http://schemas.microsoft.com/office/powerpoint/2010/main" val="27272064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pPr>
              <a:defRPr/>
            </a:pPr>
            <a:fld id="{5A29CA73-FB4E-4F52-B708-EEDAF426FB9C}" type="slidenum">
              <a:rPr lang="en-US" smtClean="0"/>
              <a:pPr>
                <a:defRPr/>
              </a:pPr>
              <a:t>23</a:t>
            </a:fld>
            <a:endParaRPr lang="en-US" dirty="0"/>
          </a:p>
        </p:txBody>
      </p:sp>
    </p:spTree>
    <p:extLst>
      <p:ext uri="{BB962C8B-B14F-4D97-AF65-F5344CB8AC3E}">
        <p14:creationId xmlns:p14="http://schemas.microsoft.com/office/powerpoint/2010/main" val="14756013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following will address general submittal issues that we see and would like to address.</a:t>
            </a:r>
            <a:endParaRPr lang="en-US" dirty="0"/>
          </a:p>
        </p:txBody>
      </p:sp>
      <p:sp>
        <p:nvSpPr>
          <p:cNvPr id="4" name="Slide Number Placeholder 3"/>
          <p:cNvSpPr>
            <a:spLocks noGrp="1"/>
          </p:cNvSpPr>
          <p:nvPr>
            <p:ph type="sldNum" sz="quarter" idx="10"/>
          </p:nvPr>
        </p:nvSpPr>
        <p:spPr/>
        <p:txBody>
          <a:bodyPr/>
          <a:lstStyle/>
          <a:p>
            <a:pPr>
              <a:defRPr/>
            </a:pPr>
            <a:fld id="{5A29CA73-FB4E-4F52-B708-EEDAF426FB9C}" type="slidenum">
              <a:rPr lang="en-US" smtClean="0"/>
              <a:pPr>
                <a:defRPr/>
              </a:pPr>
              <a:t>24</a:t>
            </a:fld>
            <a:endParaRPr lang="en-US" dirty="0"/>
          </a:p>
        </p:txBody>
      </p:sp>
    </p:spTree>
    <p:extLst>
      <p:ext uri="{BB962C8B-B14F-4D97-AF65-F5344CB8AC3E}">
        <p14:creationId xmlns:p14="http://schemas.microsoft.com/office/powerpoint/2010/main" val="18407619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each culvert in a submittal, we are going to want to see a watershed boundary delineation with contours.  Preferably</a:t>
            </a:r>
            <a:r>
              <a:rPr lang="en-US" baseline="0" dirty="0" smtClean="0"/>
              <a:t> the contours would be labeled with actual elevations unlike the one shown above.  We also need to see that actual Time of Concentration Path that you used in your computations.  One </a:t>
            </a:r>
            <a:r>
              <a:rPr lang="en-US" dirty="0" smtClean="0"/>
              <a:t>exception to</a:t>
            </a:r>
            <a:r>
              <a:rPr lang="en-US" baseline="0" dirty="0" smtClean="0"/>
              <a:t> showing the TC Path might be if you obtained a DNR provided Q, Then no TC Path would need to be shown, but we will still need to see the watershed delineation.</a:t>
            </a:r>
            <a:endParaRPr lang="en-US" dirty="0"/>
          </a:p>
        </p:txBody>
      </p:sp>
      <p:sp>
        <p:nvSpPr>
          <p:cNvPr id="4" name="Slide Number Placeholder 3"/>
          <p:cNvSpPr>
            <a:spLocks noGrp="1"/>
          </p:cNvSpPr>
          <p:nvPr>
            <p:ph type="sldNum" sz="quarter" idx="10"/>
          </p:nvPr>
        </p:nvSpPr>
        <p:spPr/>
        <p:txBody>
          <a:bodyPr/>
          <a:lstStyle/>
          <a:p>
            <a:pPr>
              <a:defRPr/>
            </a:pPr>
            <a:fld id="{5A29CA73-FB4E-4F52-B708-EEDAF426FB9C}" type="slidenum">
              <a:rPr lang="en-US" smtClean="0"/>
              <a:pPr>
                <a:defRPr/>
              </a:pPr>
              <a:t>25</a:t>
            </a:fld>
            <a:endParaRPr lang="en-US" dirty="0"/>
          </a:p>
        </p:txBody>
      </p:sp>
    </p:spTree>
    <p:extLst>
      <p:ext uri="{BB962C8B-B14F-4D97-AF65-F5344CB8AC3E}">
        <p14:creationId xmlns:p14="http://schemas.microsoft.com/office/powerpoint/2010/main" val="28306364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possible, it</a:t>
            </a:r>
            <a:r>
              <a:rPr lang="en-US" baseline="0" dirty="0" smtClean="0"/>
              <a:t> is usually helpful to include historical road or bridge plans.  These can be requested from the INDOT Records group.  See the hyperlink above.</a:t>
            </a:r>
            <a:endParaRPr lang="en-US" dirty="0" smtClean="0"/>
          </a:p>
          <a:p>
            <a:r>
              <a:rPr lang="en-US" dirty="0" smtClean="0"/>
              <a:t>If you decide</a:t>
            </a:r>
            <a:r>
              <a:rPr lang="en-US" baseline="0" dirty="0" smtClean="0"/>
              <a:t> to include the entire Road Plan set rather than only the applicable sheets, </a:t>
            </a:r>
            <a:r>
              <a:rPr lang="en-US" dirty="0" smtClean="0"/>
              <a:t>It is</a:t>
            </a:r>
            <a:r>
              <a:rPr lang="en-US" baseline="0" dirty="0" smtClean="0"/>
              <a:t> recommended to </a:t>
            </a:r>
            <a:r>
              <a:rPr lang="en-US" dirty="0" smtClean="0"/>
              <a:t>add text Box on Title sheet listing the pages that have the pertinent information</a:t>
            </a:r>
            <a:r>
              <a:rPr lang="en-US" baseline="0" dirty="0" smtClean="0"/>
              <a:t> for your project.  This will make it much easier for the reviewer to confirm</a:t>
            </a:r>
            <a:r>
              <a:rPr lang="en-US" dirty="0" smtClean="0"/>
              <a:t>.  On the page or pages that show your actual culvert or bridge, it is always helpful to identify or draw a cloud around your</a:t>
            </a:r>
            <a:r>
              <a:rPr lang="en-US" baseline="0" dirty="0" smtClean="0"/>
              <a:t> specific culvert or bridge.</a:t>
            </a:r>
          </a:p>
        </p:txBody>
      </p:sp>
      <p:sp>
        <p:nvSpPr>
          <p:cNvPr id="4" name="Slide Number Placeholder 3"/>
          <p:cNvSpPr>
            <a:spLocks noGrp="1"/>
          </p:cNvSpPr>
          <p:nvPr>
            <p:ph type="sldNum" sz="quarter" idx="10"/>
          </p:nvPr>
        </p:nvSpPr>
        <p:spPr/>
        <p:txBody>
          <a:bodyPr/>
          <a:lstStyle/>
          <a:p>
            <a:pPr>
              <a:defRPr/>
            </a:pPr>
            <a:fld id="{5A29CA73-FB4E-4F52-B708-EEDAF426FB9C}" type="slidenum">
              <a:rPr lang="en-US" smtClean="0"/>
              <a:pPr>
                <a:defRPr/>
              </a:pPr>
              <a:t>26</a:t>
            </a:fld>
            <a:endParaRPr lang="en-US" dirty="0"/>
          </a:p>
        </p:txBody>
      </p:sp>
    </p:spTree>
    <p:extLst>
      <p:ext uri="{BB962C8B-B14F-4D97-AF65-F5344CB8AC3E}">
        <p14:creationId xmlns:p14="http://schemas.microsoft.com/office/powerpoint/2010/main" val="1621093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Any time you make a submittal that has output from HY-8, </a:t>
            </a:r>
            <a:r>
              <a:rPr lang="en-US" dirty="0" smtClean="0"/>
              <a:t>HEC-RAS</a:t>
            </a:r>
            <a:r>
              <a:rPr lang="en-US" dirty="0" smtClean="0"/>
              <a:t>, HEC-HMS, </a:t>
            </a:r>
            <a:r>
              <a:rPr lang="en-US" dirty="0" smtClean="0"/>
              <a:t>or TR-20</a:t>
            </a:r>
            <a:r>
              <a:rPr lang="en-US" dirty="0" smtClean="0"/>
              <a:t>, please include your model(s)</a:t>
            </a:r>
            <a:r>
              <a:rPr lang="en-US" baseline="0" dirty="0" smtClean="0"/>
              <a:t> </a:t>
            </a:r>
            <a:r>
              <a:rPr lang="en-US" baseline="0" dirty="0" smtClean="0"/>
              <a:t>along </a:t>
            </a:r>
            <a:r>
              <a:rPr lang="en-US" baseline="0" dirty="0" smtClean="0"/>
              <a:t>with the hydraulic report and associated files.  You can zip these if you have multiple files such as HEC-RAS or HEC-HMS.  For HY-8 in particular, Existing and Proposed runs for the same culvert location should be together in 1 file.  And you should have a separate File for each location.</a:t>
            </a:r>
            <a:endParaRPr lang="en-US" dirty="0"/>
          </a:p>
        </p:txBody>
      </p:sp>
      <p:sp>
        <p:nvSpPr>
          <p:cNvPr id="4" name="Slide Number Placeholder 3"/>
          <p:cNvSpPr>
            <a:spLocks noGrp="1"/>
          </p:cNvSpPr>
          <p:nvPr>
            <p:ph type="sldNum" sz="quarter" idx="10"/>
          </p:nvPr>
        </p:nvSpPr>
        <p:spPr/>
        <p:txBody>
          <a:bodyPr/>
          <a:lstStyle/>
          <a:p>
            <a:pPr>
              <a:defRPr/>
            </a:pPr>
            <a:fld id="{5A29CA73-FB4E-4F52-B708-EEDAF426FB9C}" type="slidenum">
              <a:rPr lang="en-US" smtClean="0"/>
              <a:pPr>
                <a:defRPr/>
              </a:pPr>
              <a:t>27</a:t>
            </a:fld>
            <a:endParaRPr lang="en-US" dirty="0"/>
          </a:p>
        </p:txBody>
      </p:sp>
    </p:spTree>
    <p:extLst>
      <p:ext uri="{BB962C8B-B14F-4D97-AF65-F5344CB8AC3E}">
        <p14:creationId xmlns:p14="http://schemas.microsoft.com/office/powerpoint/2010/main" val="12393084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may not be intuitive, but for calculation</a:t>
            </a:r>
            <a:r>
              <a:rPr lang="en-US" baseline="0" dirty="0" smtClean="0"/>
              <a:t> of Time of Concentration through a pond, the time it takes for the water to travel through the pond should be assumed to be zero.  So essentially one drop in – one drop out.  The portion of the TC path through a pond or lake should be ignored.</a:t>
            </a:r>
            <a:endParaRPr lang="en-US" dirty="0"/>
          </a:p>
        </p:txBody>
      </p:sp>
      <p:sp>
        <p:nvSpPr>
          <p:cNvPr id="4" name="Slide Number Placeholder 3"/>
          <p:cNvSpPr>
            <a:spLocks noGrp="1"/>
          </p:cNvSpPr>
          <p:nvPr>
            <p:ph type="sldNum" sz="quarter" idx="10"/>
          </p:nvPr>
        </p:nvSpPr>
        <p:spPr/>
        <p:txBody>
          <a:bodyPr/>
          <a:lstStyle/>
          <a:p>
            <a:pPr>
              <a:defRPr/>
            </a:pPr>
            <a:fld id="{5A29CA73-FB4E-4F52-B708-EEDAF426FB9C}" type="slidenum">
              <a:rPr lang="en-US" smtClean="0"/>
              <a:pPr>
                <a:defRPr/>
              </a:pPr>
              <a:t>28</a:t>
            </a:fld>
            <a:endParaRPr lang="en-US" dirty="0"/>
          </a:p>
        </p:txBody>
      </p:sp>
    </p:spTree>
    <p:extLst>
      <p:ext uri="{BB962C8B-B14F-4D97-AF65-F5344CB8AC3E}">
        <p14:creationId xmlns:p14="http://schemas.microsoft.com/office/powerpoint/2010/main" val="34719659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Make</a:t>
            </a:r>
            <a:r>
              <a:rPr lang="en-US" baseline="0" dirty="0" smtClean="0"/>
              <a:t> sure to double check that your Final Hydraulic memo matches what is in your model.  Also, at a minimum, we are going to want see photos of your inlet, your outlet, and a photo of the downstream channel.  Additionally, it is very important</a:t>
            </a:r>
            <a:r>
              <a:rPr lang="en-US" dirty="0" smtClean="0"/>
              <a:t> to label which photo is upstream and which</a:t>
            </a:r>
            <a:r>
              <a:rPr lang="en-US" baseline="0" dirty="0" smtClean="0"/>
              <a:t> photo is </a:t>
            </a:r>
            <a:r>
              <a:rPr lang="en-US" dirty="0" smtClean="0"/>
              <a:t>downstream.   Additional photos can be helpful as well that can provide useful</a:t>
            </a:r>
            <a:r>
              <a:rPr lang="en-US" baseline="0" dirty="0" smtClean="0"/>
              <a:t> information such as limited cover, nearby building, road side ditches, limits of scour, or bank erosion</a:t>
            </a:r>
            <a:r>
              <a:rPr lang="en-US" dirty="0" smtClean="0"/>
              <a:t>.</a:t>
            </a:r>
          </a:p>
          <a:p>
            <a:endParaRPr lang="en-US" dirty="0"/>
          </a:p>
        </p:txBody>
      </p:sp>
      <p:sp>
        <p:nvSpPr>
          <p:cNvPr id="4" name="Slide Number Placeholder 3"/>
          <p:cNvSpPr>
            <a:spLocks noGrp="1"/>
          </p:cNvSpPr>
          <p:nvPr>
            <p:ph type="sldNum" sz="quarter" idx="10"/>
          </p:nvPr>
        </p:nvSpPr>
        <p:spPr/>
        <p:txBody>
          <a:bodyPr/>
          <a:lstStyle/>
          <a:p>
            <a:pPr>
              <a:defRPr/>
            </a:pPr>
            <a:fld id="{5A29CA73-FB4E-4F52-B708-EEDAF426FB9C}" type="slidenum">
              <a:rPr lang="en-US" smtClean="0"/>
              <a:pPr>
                <a:defRPr/>
              </a:pPr>
              <a:t>29</a:t>
            </a:fld>
            <a:endParaRPr lang="en-US" dirty="0"/>
          </a:p>
        </p:txBody>
      </p:sp>
    </p:spTree>
    <p:extLst>
      <p:ext uri="{BB962C8B-B14F-4D97-AF65-F5344CB8AC3E}">
        <p14:creationId xmlns:p14="http://schemas.microsoft.com/office/powerpoint/2010/main" val="4169826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Outline is broken into 3 main categories of General which includes Hy-8 related</a:t>
            </a:r>
            <a:r>
              <a:rPr lang="en-US" sz="1200" kern="1200" baseline="0" dirty="0" smtClean="0">
                <a:solidFill>
                  <a:schemeClr val="tx1"/>
                </a:solidFill>
                <a:effectLst/>
                <a:latin typeface="+mn-lt"/>
                <a:ea typeface="+mn-ea"/>
                <a:cs typeface="+mn-cs"/>
              </a:rPr>
              <a:t> items and submitting for hydraulic review</a:t>
            </a:r>
            <a:r>
              <a:rPr lang="en-US" sz="1200" kern="1200" dirty="0" smtClean="0">
                <a:solidFill>
                  <a:schemeClr val="tx1"/>
                </a:solidFill>
                <a:effectLst/>
                <a:latin typeface="+mn-lt"/>
                <a:ea typeface="+mn-ea"/>
                <a:cs typeface="+mn-cs"/>
              </a:rPr>
              <a:t>, Culvert Rehabilitation which includes Liners, bored pipes and Paved Inverts,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and finally culvert </a:t>
            </a:r>
            <a:r>
              <a:rPr lang="en-US" sz="1200" kern="1200" dirty="0" smtClean="0">
                <a:solidFill>
                  <a:schemeClr val="tx1"/>
                </a:solidFill>
                <a:effectLst/>
                <a:latin typeface="+mn-lt"/>
                <a:ea typeface="+mn-ea"/>
                <a:cs typeface="+mn-cs"/>
              </a:rPr>
              <a:t>Replacements</a:t>
            </a:r>
            <a:endParaRPr lang="en-US" dirty="0" smtClean="0"/>
          </a:p>
        </p:txBody>
      </p:sp>
      <p:sp>
        <p:nvSpPr>
          <p:cNvPr id="4" name="Slide Number Placeholder 3"/>
          <p:cNvSpPr>
            <a:spLocks noGrp="1"/>
          </p:cNvSpPr>
          <p:nvPr>
            <p:ph type="sldNum" sz="quarter" idx="10"/>
          </p:nvPr>
        </p:nvSpPr>
        <p:spPr/>
        <p:txBody>
          <a:bodyPr/>
          <a:lstStyle/>
          <a:p>
            <a:pPr>
              <a:defRPr/>
            </a:pPr>
            <a:fld id="{5A29CA73-FB4E-4F52-B708-EEDAF426FB9C}" type="slidenum">
              <a:rPr lang="en-US" smtClean="0"/>
              <a:pPr>
                <a:defRPr/>
              </a:pPr>
              <a:t>3</a:t>
            </a:fld>
            <a:endParaRPr lang="en-US" dirty="0"/>
          </a:p>
        </p:txBody>
      </p:sp>
    </p:spTree>
    <p:extLst>
      <p:ext uri="{BB962C8B-B14F-4D97-AF65-F5344CB8AC3E}">
        <p14:creationId xmlns:p14="http://schemas.microsoft.com/office/powerpoint/2010/main" val="24645034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a:t>
            </a:r>
            <a:r>
              <a:rPr lang="en-US" baseline="0" dirty="0" smtClean="0"/>
              <a:t> for your channel photo, it is important to note Upstream and </a:t>
            </a:r>
            <a:r>
              <a:rPr lang="en-US" dirty="0" smtClean="0"/>
              <a:t>Downstream.</a:t>
            </a:r>
            <a:endParaRPr lang="en-US" dirty="0"/>
          </a:p>
        </p:txBody>
      </p:sp>
      <p:sp>
        <p:nvSpPr>
          <p:cNvPr id="4" name="Slide Number Placeholder 3"/>
          <p:cNvSpPr>
            <a:spLocks noGrp="1"/>
          </p:cNvSpPr>
          <p:nvPr>
            <p:ph type="sldNum" sz="quarter" idx="10"/>
          </p:nvPr>
        </p:nvSpPr>
        <p:spPr/>
        <p:txBody>
          <a:bodyPr/>
          <a:lstStyle/>
          <a:p>
            <a:pPr>
              <a:defRPr/>
            </a:pPr>
            <a:fld id="{5A29CA73-FB4E-4F52-B708-EEDAF426FB9C}" type="slidenum">
              <a:rPr lang="en-US" smtClean="0"/>
              <a:pPr>
                <a:defRPr/>
              </a:pPr>
              <a:t>30</a:t>
            </a:fld>
            <a:endParaRPr lang="en-US" dirty="0"/>
          </a:p>
        </p:txBody>
      </p:sp>
    </p:spTree>
    <p:extLst>
      <p:ext uri="{BB962C8B-B14F-4D97-AF65-F5344CB8AC3E}">
        <p14:creationId xmlns:p14="http://schemas.microsoft.com/office/powerpoint/2010/main" val="26272480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Currently, we only accept HY-8 version 7.2 and Federal Highway no longer provides a link to download version 7.2.</a:t>
            </a:r>
            <a:r>
              <a:rPr lang="en-US" baseline="0" dirty="0" smtClean="0"/>
              <a:t>  The INDOT Hydraulics website will direct you to a location where you can download a copy of version 7.2.  It should be noted, that due to a recent Windows 10 </a:t>
            </a:r>
            <a:r>
              <a:rPr lang="en-US" baseline="0" dirty="0" smtClean="0"/>
              <a:t>update, a file </a:t>
            </a:r>
            <a:r>
              <a:rPr lang="en-US" baseline="0" dirty="0" smtClean="0"/>
              <a:t>has </a:t>
            </a:r>
            <a:r>
              <a:rPr lang="en-US" baseline="0" dirty="0" smtClean="0"/>
              <a:t>been removed that </a:t>
            </a:r>
            <a:r>
              <a:rPr lang="en-US" baseline="0" dirty="0" smtClean="0"/>
              <a:t>you need in order to install HY-8 version 7.2.  So if you already have HY-8 7.2 installed, you don’t need to do anything, but if you haven’t installed it and would like to, you also need to install an additional file that you can get directly from the INDOT Hydraulics Website.</a:t>
            </a:r>
            <a:endParaRPr lang="en-US" dirty="0"/>
          </a:p>
        </p:txBody>
      </p:sp>
      <p:sp>
        <p:nvSpPr>
          <p:cNvPr id="4" name="Slide Number Placeholder 3"/>
          <p:cNvSpPr>
            <a:spLocks noGrp="1"/>
          </p:cNvSpPr>
          <p:nvPr>
            <p:ph type="sldNum" sz="quarter" idx="10"/>
          </p:nvPr>
        </p:nvSpPr>
        <p:spPr/>
        <p:txBody>
          <a:bodyPr/>
          <a:lstStyle/>
          <a:p>
            <a:pPr>
              <a:defRPr/>
            </a:pPr>
            <a:fld id="{5A29CA73-FB4E-4F52-B708-EEDAF426FB9C}" type="slidenum">
              <a:rPr lang="en-US" smtClean="0"/>
              <a:pPr>
                <a:defRPr/>
              </a:pPr>
              <a:t>31</a:t>
            </a:fld>
            <a:endParaRPr lang="en-US" dirty="0"/>
          </a:p>
        </p:txBody>
      </p:sp>
    </p:spTree>
    <p:extLst>
      <p:ext uri="{BB962C8B-B14F-4D97-AF65-F5344CB8AC3E}">
        <p14:creationId xmlns:p14="http://schemas.microsoft.com/office/powerpoint/2010/main" val="38142067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Recently we’ve been getting a lot of large submittals</a:t>
            </a:r>
            <a:r>
              <a:rPr lang="en-US" baseline="0" dirty="0" smtClean="0"/>
              <a:t> that include a combination of storm drains, culverts, median drains, </a:t>
            </a:r>
            <a:r>
              <a:rPr lang="en-US" baseline="0" dirty="0" smtClean="0"/>
              <a:t>and detention all combined into one massive submittal.  </a:t>
            </a:r>
            <a:r>
              <a:rPr lang="en-US" baseline="0" dirty="0" smtClean="0"/>
              <a:t>We would like to ask consultants to break up these large submittals and also the reports.  Some of these reports can have hundreds or thousands of pages.  We would like to see a separate SUBMITTAL and REPORT for culverts, Detention, Median Drains, and Storm Drains.  Also, if you have a large quantity of culverts, we would like you to try break those into separate submittals as well.  Ideally the culverts in each submittal would be in close proximity to each other and possibly within the same watershed.  Also we would like to see culvert submittals to have a max of around 10 culverts per submittal/report.  </a:t>
            </a:r>
            <a:r>
              <a:rPr lang="en-US" dirty="0" smtClean="0"/>
              <a:t>So if you had 27 culverts in one watershed,</a:t>
            </a:r>
            <a:r>
              <a:rPr lang="en-US" baseline="0" dirty="0" smtClean="0"/>
              <a:t> we would prefer you break them into 3 submittals of 9.  Or if you had 33 culverts, you could break them into 3 submittals of 11.</a:t>
            </a:r>
            <a:endParaRPr lang="en-US" dirty="0"/>
          </a:p>
        </p:txBody>
      </p:sp>
      <p:sp>
        <p:nvSpPr>
          <p:cNvPr id="4" name="Slide Number Placeholder 3"/>
          <p:cNvSpPr>
            <a:spLocks noGrp="1"/>
          </p:cNvSpPr>
          <p:nvPr>
            <p:ph type="sldNum" sz="quarter" idx="10"/>
          </p:nvPr>
        </p:nvSpPr>
        <p:spPr/>
        <p:txBody>
          <a:bodyPr/>
          <a:lstStyle/>
          <a:p>
            <a:pPr>
              <a:defRPr/>
            </a:pPr>
            <a:fld id="{5A29CA73-FB4E-4F52-B708-EEDAF426FB9C}" type="slidenum">
              <a:rPr lang="en-US" smtClean="0"/>
              <a:pPr>
                <a:defRPr/>
              </a:pPr>
              <a:t>32</a:t>
            </a:fld>
            <a:endParaRPr lang="en-US" dirty="0"/>
          </a:p>
        </p:txBody>
      </p:sp>
    </p:spTree>
    <p:extLst>
      <p:ext uri="{BB962C8B-B14F-4D97-AF65-F5344CB8AC3E}">
        <p14:creationId xmlns:p14="http://schemas.microsoft.com/office/powerpoint/2010/main" val="33786368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situations that it</a:t>
            </a:r>
            <a:r>
              <a:rPr lang="en-US" baseline="0" dirty="0" smtClean="0"/>
              <a:t> would be good to coordinate with INDOT Hydraulics BEFORE you make your submittal.  The following are a few examples of situations it would be a good idea to talk to us before making a submittal. Sometimes there are sites that have no defined channel downstream, like where there are farm fields on both sides.  It may be more desirable to match the existing rather than upsizing to meet INDOT Replacement Criteria.  If you are proposing to alter the existing drainage pattern, this is always a big deal and can create unintended consequences.  If your model shows overtopping, but in order to eliminate it, it would require a significant change to the scope such as a grade raise or significant structure size increase from that of the existing.  If there is anything that you haven’t seen before and just aren’t sure how it should be modeled or how to address it.</a:t>
            </a:r>
            <a:endParaRPr lang="en-US" dirty="0"/>
          </a:p>
        </p:txBody>
      </p:sp>
      <p:sp>
        <p:nvSpPr>
          <p:cNvPr id="4" name="Slide Number Placeholder 3"/>
          <p:cNvSpPr>
            <a:spLocks noGrp="1"/>
          </p:cNvSpPr>
          <p:nvPr>
            <p:ph type="sldNum" sz="quarter" idx="10"/>
          </p:nvPr>
        </p:nvSpPr>
        <p:spPr/>
        <p:txBody>
          <a:bodyPr/>
          <a:lstStyle/>
          <a:p>
            <a:pPr>
              <a:defRPr/>
            </a:pPr>
            <a:fld id="{5A29CA73-FB4E-4F52-B708-EEDAF426FB9C}" type="slidenum">
              <a:rPr lang="en-US" smtClean="0"/>
              <a:pPr>
                <a:defRPr/>
              </a:pPr>
              <a:t>33</a:t>
            </a:fld>
            <a:endParaRPr lang="en-US" dirty="0"/>
          </a:p>
        </p:txBody>
      </p:sp>
    </p:spTree>
    <p:extLst>
      <p:ext uri="{BB962C8B-B14F-4D97-AF65-F5344CB8AC3E}">
        <p14:creationId xmlns:p14="http://schemas.microsoft.com/office/powerpoint/2010/main" val="22366875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 another example</a:t>
            </a:r>
            <a:r>
              <a:rPr lang="en-US" baseline="0" dirty="0" smtClean="0"/>
              <a:t> of a unique condition that it may be prudent to bring INDOT Hydraulics in on before making a Hydraulics submittal.</a:t>
            </a:r>
            <a:endParaRPr lang="en-US" dirty="0"/>
          </a:p>
        </p:txBody>
      </p:sp>
      <p:sp>
        <p:nvSpPr>
          <p:cNvPr id="4" name="Slide Number Placeholder 3"/>
          <p:cNvSpPr>
            <a:spLocks noGrp="1"/>
          </p:cNvSpPr>
          <p:nvPr>
            <p:ph type="sldNum" sz="quarter" idx="10"/>
          </p:nvPr>
        </p:nvSpPr>
        <p:spPr/>
        <p:txBody>
          <a:bodyPr/>
          <a:lstStyle/>
          <a:p>
            <a:pPr>
              <a:defRPr/>
            </a:pPr>
            <a:fld id="{5A29CA73-FB4E-4F52-B708-EEDAF426FB9C}" type="slidenum">
              <a:rPr lang="en-US" smtClean="0"/>
              <a:pPr>
                <a:defRPr/>
              </a:pPr>
              <a:t>34</a:t>
            </a:fld>
            <a:endParaRPr lang="en-US" dirty="0"/>
          </a:p>
        </p:txBody>
      </p:sp>
    </p:spTree>
    <p:extLst>
      <p:ext uri="{BB962C8B-B14F-4D97-AF65-F5344CB8AC3E}">
        <p14:creationId xmlns:p14="http://schemas.microsoft.com/office/powerpoint/2010/main" val="2381808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following section we will review issues specific to Culvert Rehabilitation such as Liners, paved inverts and bored pipes. </a:t>
            </a:r>
            <a:endParaRPr lang="en-US" dirty="0"/>
          </a:p>
        </p:txBody>
      </p:sp>
      <p:sp>
        <p:nvSpPr>
          <p:cNvPr id="4" name="Slide Number Placeholder 3"/>
          <p:cNvSpPr>
            <a:spLocks noGrp="1"/>
          </p:cNvSpPr>
          <p:nvPr>
            <p:ph type="sldNum" sz="quarter" idx="10"/>
          </p:nvPr>
        </p:nvSpPr>
        <p:spPr/>
        <p:txBody>
          <a:bodyPr/>
          <a:lstStyle/>
          <a:p>
            <a:pPr>
              <a:defRPr/>
            </a:pPr>
            <a:fld id="{5A29CA73-FB4E-4F52-B708-EEDAF426FB9C}" type="slidenum">
              <a:rPr lang="en-US" smtClean="0"/>
              <a:pPr>
                <a:defRPr/>
              </a:pPr>
              <a:t>35</a:t>
            </a:fld>
            <a:endParaRPr lang="en-US" dirty="0"/>
          </a:p>
        </p:txBody>
      </p:sp>
    </p:spTree>
    <p:extLst>
      <p:ext uri="{BB962C8B-B14F-4D97-AF65-F5344CB8AC3E}">
        <p14:creationId xmlns:p14="http://schemas.microsoft.com/office/powerpoint/2010/main" val="5598278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If you</a:t>
            </a:r>
            <a:r>
              <a:rPr lang="en-US" baseline="0" dirty="0" smtClean="0"/>
              <a:t> are looking at an existing site that has a culvert that has been previously lined or extended with a different size or type of culvert, you should use the ORIGINAL Structure size and Type for modeling the existing condition.  So for example, </a:t>
            </a:r>
            <a:r>
              <a:rPr lang="en-US" dirty="0" smtClean="0"/>
              <a:t>if the original structure</a:t>
            </a:r>
            <a:r>
              <a:rPr lang="en-US" baseline="0" dirty="0" smtClean="0"/>
              <a:t> was </a:t>
            </a:r>
            <a:r>
              <a:rPr lang="en-US" dirty="0" smtClean="0"/>
              <a:t>a 4’x4’ RCB and over the years, they may have widened the road and as a result, it has been extended on both ends with a 4’ diameter CMP, you would analyze the entire existing as if it were a 4’x4’ RCB in HY-8.  Another example might be If you are looking to replace a 48” CMP that has been lined with a 36” HDPE, you should analyze the existing as if it were the 48” CMP.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5A29CA73-FB4E-4F52-B708-EEDAF426FB9C}" type="slidenum">
              <a:rPr lang="en-US" smtClean="0"/>
              <a:pPr>
                <a:defRPr/>
              </a:pPr>
              <a:t>36</a:t>
            </a:fld>
            <a:endParaRPr lang="en-US" dirty="0"/>
          </a:p>
        </p:txBody>
      </p:sp>
    </p:spTree>
    <p:extLst>
      <p:ext uri="{BB962C8B-B14F-4D97-AF65-F5344CB8AC3E}">
        <p14:creationId xmlns:p14="http://schemas.microsoft.com/office/powerpoint/2010/main" val="12785369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a:t>
            </a:r>
            <a:r>
              <a:rPr lang="en-US" baseline="0" dirty="0" smtClean="0"/>
              <a:t> to model inlet conditions in general for HDPE and CIPP Liners and Paved inverts.  The INDOT Hydraulics website covers in pretty good detail how each liner inlet condition should be modeled.  For example, a CIPP Liner should be modeled with the same inlet condition as the existing, the existing is projecting from the fill.  In that case, the inlet condition for a CIPP liner would be “Mitered to conform to slope”.  When modeling an HDPE liner, regardless of the inlet condition of the existing pipe, you should start off modeling the HDPE liner as “Mitered to conform to slope”. </a:t>
            </a:r>
            <a:r>
              <a:rPr lang="en-US" baseline="0" dirty="0" smtClean="0"/>
              <a:t>And </a:t>
            </a:r>
            <a:r>
              <a:rPr lang="en-US" baseline="0" dirty="0" smtClean="0"/>
              <a:t>Finally for paved inverts, the inlet condition should match the existing unless an improved inlet is needed to be constructed. </a:t>
            </a:r>
            <a:r>
              <a:rPr lang="en-US" baseline="0" dirty="0" smtClean="0"/>
              <a:t>If any of the pipe rehabilitation options doesn’t meet design criteria for liners, you can then consider an improved inlet condition such as a “Square Edge Headwall” or “Beveled Headwall.”  It should be noted that if any pipe rehabilitations are needed, you will need to state this clearly in the Hydraulic Memo so that it is clear that it needs to be constructed as part of the project. </a:t>
            </a:r>
            <a:endParaRPr lang="en-US" dirty="0"/>
          </a:p>
        </p:txBody>
      </p:sp>
      <p:sp>
        <p:nvSpPr>
          <p:cNvPr id="4" name="Slide Number Placeholder 3"/>
          <p:cNvSpPr>
            <a:spLocks noGrp="1"/>
          </p:cNvSpPr>
          <p:nvPr>
            <p:ph type="sldNum" sz="quarter" idx="10"/>
          </p:nvPr>
        </p:nvSpPr>
        <p:spPr/>
        <p:txBody>
          <a:bodyPr/>
          <a:lstStyle/>
          <a:p>
            <a:pPr>
              <a:defRPr/>
            </a:pPr>
            <a:fld id="{5A29CA73-FB4E-4F52-B708-EEDAF426FB9C}" type="slidenum">
              <a:rPr lang="en-US" smtClean="0"/>
              <a:pPr>
                <a:defRPr/>
              </a:pPr>
              <a:t>37</a:t>
            </a:fld>
            <a:endParaRPr lang="en-US" dirty="0"/>
          </a:p>
        </p:txBody>
      </p:sp>
    </p:spTree>
    <p:extLst>
      <p:ext uri="{BB962C8B-B14F-4D97-AF65-F5344CB8AC3E}">
        <p14:creationId xmlns:p14="http://schemas.microsoft.com/office/powerpoint/2010/main" val="39064829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we are looking</a:t>
            </a:r>
            <a:r>
              <a:rPr lang="en-US" baseline="0" dirty="0" smtClean="0"/>
              <a:t> at liner options, we are looking at reducing the opening size of the original host pipe. So one of the common issues that we run into is that the headwater elevation goes up.  Sometimes it does and sometimes it doesn’t.  Currently the IDM states that an increase in backwater over the existing condition is not allowed and any exception to that will require justification and approval by INDOT Hydraulics.  If your design shows that there is an increase in headwater from the existing condition, then we are going to want to see JUSTIFICATION for that headwater increase IN THE MEMO.  </a:t>
            </a:r>
            <a:r>
              <a:rPr lang="en-US" dirty="0" smtClean="0"/>
              <a:t>Typical justification for this might be that the increased headwater is contained in the upstream channel, or</a:t>
            </a:r>
            <a:r>
              <a:rPr lang="en-US" baseline="0" dirty="0" smtClean="0"/>
              <a:t> the increased headwater remains entirely on INDOT Right of Way with no negative impacts or if you plan to buy flood easements.</a:t>
            </a:r>
            <a:endParaRPr lang="en-US" dirty="0"/>
          </a:p>
        </p:txBody>
      </p:sp>
      <p:sp>
        <p:nvSpPr>
          <p:cNvPr id="4" name="Slide Number Placeholder 3"/>
          <p:cNvSpPr>
            <a:spLocks noGrp="1"/>
          </p:cNvSpPr>
          <p:nvPr>
            <p:ph type="sldNum" sz="quarter" idx="10"/>
          </p:nvPr>
        </p:nvSpPr>
        <p:spPr/>
        <p:txBody>
          <a:bodyPr/>
          <a:lstStyle/>
          <a:p>
            <a:pPr>
              <a:defRPr/>
            </a:pPr>
            <a:fld id="{5A29CA73-FB4E-4F52-B708-EEDAF426FB9C}" type="slidenum">
              <a:rPr lang="en-US" smtClean="0"/>
              <a:pPr>
                <a:defRPr/>
              </a:pPr>
              <a:t>38</a:t>
            </a:fld>
            <a:endParaRPr lang="en-US" dirty="0"/>
          </a:p>
        </p:txBody>
      </p:sp>
    </p:spTree>
    <p:extLst>
      <p:ext uri="{BB962C8B-B14F-4D97-AF65-F5344CB8AC3E}">
        <p14:creationId xmlns:p14="http://schemas.microsoft.com/office/powerpoint/2010/main" val="13425203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a:t>
            </a:r>
            <a:r>
              <a:rPr lang="en-US" baseline="0" dirty="0" smtClean="0"/>
              <a:t> your liner does increase the headwater and your justification is that the headwater stays contained in the upstream channel, please provide visual evidence similar to the one on the left above showing the ditch section with the proposed headwater or like on the aerial view on the right, you can show contours and identify the contour of the proposed headwater elevation.</a:t>
            </a:r>
            <a:endParaRPr lang="en-US" dirty="0"/>
          </a:p>
        </p:txBody>
      </p:sp>
      <p:sp>
        <p:nvSpPr>
          <p:cNvPr id="4" name="Slide Number Placeholder 3"/>
          <p:cNvSpPr>
            <a:spLocks noGrp="1"/>
          </p:cNvSpPr>
          <p:nvPr>
            <p:ph type="sldNum" sz="quarter" idx="10"/>
          </p:nvPr>
        </p:nvSpPr>
        <p:spPr/>
        <p:txBody>
          <a:bodyPr/>
          <a:lstStyle/>
          <a:p>
            <a:pPr>
              <a:defRPr/>
            </a:pPr>
            <a:fld id="{5A29CA73-FB4E-4F52-B708-EEDAF426FB9C}" type="slidenum">
              <a:rPr lang="en-US" smtClean="0"/>
              <a:pPr>
                <a:defRPr/>
              </a:pPr>
              <a:t>39</a:t>
            </a:fld>
            <a:endParaRPr lang="en-US" dirty="0"/>
          </a:p>
        </p:txBody>
      </p:sp>
    </p:spTree>
    <p:extLst>
      <p:ext uri="{BB962C8B-B14F-4D97-AF65-F5344CB8AC3E}">
        <p14:creationId xmlns:p14="http://schemas.microsoft.com/office/powerpoint/2010/main" val="3185442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Reference throughout</a:t>
            </a:r>
            <a:r>
              <a:rPr lang="en-US" baseline="0" dirty="0" smtClean="0"/>
              <a:t> the presentation, (website) is referring the INDOT Hydraulics Website.  Std. </a:t>
            </a:r>
            <a:r>
              <a:rPr lang="en-US" baseline="0" dirty="0" err="1" smtClean="0"/>
              <a:t>Dwg</a:t>
            </a:r>
            <a:r>
              <a:rPr lang="en-US" baseline="0" dirty="0" smtClean="0"/>
              <a:t>. Is referring to INDOT Standard Drawings, and IDM is referring to the Indiana Design Manual.  Web addresses for each of these will be provided at the end of this presentation.</a:t>
            </a:r>
            <a:endParaRPr lang="en-US" dirty="0"/>
          </a:p>
        </p:txBody>
      </p:sp>
      <p:sp>
        <p:nvSpPr>
          <p:cNvPr id="4" name="Slide Number Placeholder 3"/>
          <p:cNvSpPr>
            <a:spLocks noGrp="1"/>
          </p:cNvSpPr>
          <p:nvPr>
            <p:ph type="sldNum" sz="quarter" idx="10"/>
          </p:nvPr>
        </p:nvSpPr>
        <p:spPr/>
        <p:txBody>
          <a:bodyPr/>
          <a:lstStyle/>
          <a:p>
            <a:pPr>
              <a:defRPr/>
            </a:pPr>
            <a:fld id="{5A29CA73-FB4E-4F52-B708-EEDAF426FB9C}" type="slidenum">
              <a:rPr lang="en-US" smtClean="0"/>
              <a:pPr>
                <a:defRPr/>
              </a:pPr>
              <a:t>4</a:t>
            </a:fld>
            <a:endParaRPr lang="en-US" dirty="0"/>
          </a:p>
        </p:txBody>
      </p:sp>
    </p:spTree>
    <p:extLst>
      <p:ext uri="{BB962C8B-B14F-4D97-AF65-F5344CB8AC3E}">
        <p14:creationId xmlns:p14="http://schemas.microsoft.com/office/powerpoint/2010/main" val="30050965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Occasionally we have the</a:t>
            </a:r>
            <a:r>
              <a:rPr lang="en-US" baseline="0" dirty="0" smtClean="0"/>
              <a:t> situation when a liner</a:t>
            </a:r>
            <a:r>
              <a:rPr lang="en-US" baseline="0" dirty="0" smtClean="0"/>
              <a:t>, even with improved inlet conditions such as a beveled </a:t>
            </a:r>
            <a:r>
              <a:rPr lang="en-US" baseline="0" dirty="0" smtClean="0"/>
              <a:t>headwall, </a:t>
            </a:r>
            <a:r>
              <a:rPr lang="en-US" baseline="0" dirty="0" smtClean="0"/>
              <a:t>increases the headwater above the </a:t>
            </a:r>
            <a:r>
              <a:rPr lang="en-US" baseline="0" dirty="0" smtClean="0"/>
              <a:t>existing.  In this situation, in addition to the liner, we will typically include a </a:t>
            </a:r>
            <a:r>
              <a:rPr lang="en-US" baseline="0" dirty="0" smtClean="0"/>
              <a:t>new Bored pipe that will be placed adjacent to the existing pipe.  One of the common questions that comes up regarding bored pipes is what elevation to set the inverts.  Our website provides some guidance.  We want that existing pipe that is getting lined to remain as the primary conduit for flow and the bored pipe should act as more of an overflow or additional capacity in higher flow conditions.  When modeling and eventually constructing these bored pipes, we want the inverts to be set 1 foot above the existing pipe inverts.  However, there are situations that the Q100 headwater elevation is relatively low and setting the bored pipe inverts 1 foot above doesn’t help reduce the headwater enough.  In those situations, we would allow the bored pipes to be set 6 inches above the existing inverts, but you should state in the hydraulic report that you tried to set it at 1 foot and needed to lower the bored pipe inverts to 6 inches accordingly.  Also, what is the </a:t>
            </a:r>
            <a:r>
              <a:rPr lang="en-US" baseline="0" dirty="0" smtClean="0"/>
              <a:t>minimum internal </a:t>
            </a:r>
            <a:r>
              <a:rPr lang="en-US" baseline="0" dirty="0" smtClean="0"/>
              <a:t>diameter of a bored pipe?  This is also on our website, and as you can see, the minimum bored pipe size is 18”.</a:t>
            </a:r>
            <a:endParaRPr lang="en-US" dirty="0"/>
          </a:p>
        </p:txBody>
      </p:sp>
      <p:sp>
        <p:nvSpPr>
          <p:cNvPr id="4" name="Slide Number Placeholder 3"/>
          <p:cNvSpPr>
            <a:spLocks noGrp="1"/>
          </p:cNvSpPr>
          <p:nvPr>
            <p:ph type="sldNum" sz="quarter" idx="10"/>
          </p:nvPr>
        </p:nvSpPr>
        <p:spPr/>
        <p:txBody>
          <a:bodyPr/>
          <a:lstStyle/>
          <a:p>
            <a:pPr>
              <a:defRPr/>
            </a:pPr>
            <a:fld id="{5A29CA73-FB4E-4F52-B708-EEDAF426FB9C}" type="slidenum">
              <a:rPr lang="en-US" smtClean="0"/>
              <a:pPr>
                <a:defRPr/>
              </a:pPr>
              <a:t>40</a:t>
            </a:fld>
            <a:endParaRPr lang="en-US" dirty="0"/>
          </a:p>
        </p:txBody>
      </p:sp>
    </p:spTree>
    <p:extLst>
      <p:ext uri="{BB962C8B-B14F-4D97-AF65-F5344CB8AC3E}">
        <p14:creationId xmlns:p14="http://schemas.microsoft.com/office/powerpoint/2010/main" val="35380860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the district asks for liner options, they will typically want to see a paved</a:t>
            </a:r>
            <a:r>
              <a:rPr lang="en-US" baseline="0" dirty="0" smtClean="0"/>
              <a:t> invert as well.  It is good to provide the paved invert alternative as long as it meets the design criteria for liners.  There is one standard drawing that we are aware of for paved inverts as shown in the slide.  It should be noted that the standard drawing calls out a thickness of 2 inches minimum.  When we call for paved inverts for hydraulics, we want to see 5” paved inverts.  </a:t>
            </a:r>
            <a:endParaRPr lang="en-US" dirty="0"/>
          </a:p>
        </p:txBody>
      </p:sp>
      <p:sp>
        <p:nvSpPr>
          <p:cNvPr id="4" name="Slide Number Placeholder 3"/>
          <p:cNvSpPr>
            <a:spLocks noGrp="1"/>
          </p:cNvSpPr>
          <p:nvPr>
            <p:ph type="sldNum" sz="quarter" idx="10"/>
          </p:nvPr>
        </p:nvSpPr>
        <p:spPr/>
        <p:txBody>
          <a:bodyPr/>
          <a:lstStyle/>
          <a:p>
            <a:pPr>
              <a:defRPr/>
            </a:pPr>
            <a:fld id="{5A29CA73-FB4E-4F52-B708-EEDAF426FB9C}" type="slidenum">
              <a:rPr lang="en-US" smtClean="0"/>
              <a:pPr>
                <a:defRPr/>
              </a:pPr>
              <a:t>41</a:t>
            </a:fld>
            <a:endParaRPr lang="en-US" dirty="0"/>
          </a:p>
        </p:txBody>
      </p:sp>
    </p:spTree>
    <p:extLst>
      <p:ext uri="{BB962C8B-B14F-4D97-AF65-F5344CB8AC3E}">
        <p14:creationId xmlns:p14="http://schemas.microsoft.com/office/powerpoint/2010/main" val="22259000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Therefore, in </a:t>
            </a:r>
            <a:r>
              <a:rPr lang="en-US" baseline="0" dirty="0" smtClean="0"/>
              <a:t>your hydraulic </a:t>
            </a:r>
            <a:r>
              <a:rPr lang="en-US" baseline="0" dirty="0" smtClean="0"/>
              <a:t>memo, it is really important to </a:t>
            </a:r>
            <a:r>
              <a:rPr lang="en-US" baseline="0" dirty="0" smtClean="0"/>
              <a:t>Note the THICKNESS of the paved invert.</a:t>
            </a:r>
            <a:endParaRPr lang="en-US" dirty="0"/>
          </a:p>
        </p:txBody>
      </p:sp>
      <p:sp>
        <p:nvSpPr>
          <p:cNvPr id="4" name="Slide Number Placeholder 3"/>
          <p:cNvSpPr>
            <a:spLocks noGrp="1"/>
          </p:cNvSpPr>
          <p:nvPr>
            <p:ph type="sldNum" sz="quarter" idx="10"/>
          </p:nvPr>
        </p:nvSpPr>
        <p:spPr/>
        <p:txBody>
          <a:bodyPr/>
          <a:lstStyle/>
          <a:p>
            <a:pPr>
              <a:defRPr/>
            </a:pPr>
            <a:fld id="{5A29CA73-FB4E-4F52-B708-EEDAF426FB9C}" type="slidenum">
              <a:rPr lang="en-US" smtClean="0"/>
              <a:pPr>
                <a:defRPr/>
              </a:pPr>
              <a:t>42</a:t>
            </a:fld>
            <a:endParaRPr lang="en-US" dirty="0"/>
          </a:p>
        </p:txBody>
      </p:sp>
    </p:spTree>
    <p:extLst>
      <p:ext uri="{BB962C8B-B14F-4D97-AF65-F5344CB8AC3E}">
        <p14:creationId xmlns:p14="http://schemas.microsoft.com/office/powerpoint/2010/main" val="16323159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the INDOT Hydraulics website we provide</a:t>
            </a:r>
            <a:r>
              <a:rPr lang="en-US" baseline="0" dirty="0" smtClean="0"/>
              <a:t> a </a:t>
            </a:r>
            <a:r>
              <a:rPr lang="en-US" dirty="0" smtClean="0"/>
              <a:t>spreadsheet that will provide</a:t>
            </a:r>
            <a:r>
              <a:rPr lang="en-US" baseline="0" dirty="0" smtClean="0"/>
              <a:t> coordinates for paved inverts in circular or Pipe arch shapes</a:t>
            </a:r>
            <a:endParaRPr lang="en-US" dirty="0"/>
          </a:p>
        </p:txBody>
      </p:sp>
      <p:sp>
        <p:nvSpPr>
          <p:cNvPr id="4" name="Slide Number Placeholder 3"/>
          <p:cNvSpPr>
            <a:spLocks noGrp="1"/>
          </p:cNvSpPr>
          <p:nvPr>
            <p:ph type="sldNum" sz="quarter" idx="10"/>
          </p:nvPr>
        </p:nvSpPr>
        <p:spPr/>
        <p:txBody>
          <a:bodyPr/>
          <a:lstStyle/>
          <a:p>
            <a:pPr>
              <a:defRPr/>
            </a:pPr>
            <a:fld id="{5A29CA73-FB4E-4F52-B708-EEDAF426FB9C}" type="slidenum">
              <a:rPr lang="en-US" smtClean="0"/>
              <a:pPr>
                <a:defRPr/>
              </a:pPr>
              <a:t>43</a:t>
            </a:fld>
            <a:endParaRPr lang="en-US" dirty="0"/>
          </a:p>
        </p:txBody>
      </p:sp>
    </p:spTree>
    <p:extLst>
      <p:ext uri="{BB962C8B-B14F-4D97-AF65-F5344CB8AC3E}">
        <p14:creationId xmlns:p14="http://schemas.microsoft.com/office/powerpoint/2010/main" val="8425940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a screen shot of the paved invert spreadsheet for a round pipe which will provide you with the user-defined coordinates for HY-8.  You can see the green is the bottom of the host pipe and the red is the top of the paved invert.  Remember the n-value of the paved invert should be 0.012.</a:t>
            </a:r>
            <a:endParaRPr lang="en-US" dirty="0"/>
          </a:p>
        </p:txBody>
      </p:sp>
      <p:sp>
        <p:nvSpPr>
          <p:cNvPr id="4" name="Slide Number Placeholder 3"/>
          <p:cNvSpPr>
            <a:spLocks noGrp="1"/>
          </p:cNvSpPr>
          <p:nvPr>
            <p:ph type="sldNum" sz="quarter" idx="10"/>
          </p:nvPr>
        </p:nvSpPr>
        <p:spPr/>
        <p:txBody>
          <a:bodyPr/>
          <a:lstStyle/>
          <a:p>
            <a:pPr>
              <a:defRPr/>
            </a:pPr>
            <a:fld id="{5A29CA73-FB4E-4F52-B708-EEDAF426FB9C}" type="slidenum">
              <a:rPr lang="en-US" smtClean="0"/>
              <a:pPr>
                <a:defRPr/>
              </a:pPr>
              <a:t>44</a:t>
            </a:fld>
            <a:endParaRPr lang="en-US" dirty="0"/>
          </a:p>
        </p:txBody>
      </p:sp>
    </p:spTree>
    <p:extLst>
      <p:ext uri="{BB962C8B-B14F-4D97-AF65-F5344CB8AC3E}">
        <p14:creationId xmlns:p14="http://schemas.microsoft.com/office/powerpoint/2010/main" val="40433560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corrugated metal pipe arch</a:t>
            </a:r>
            <a:r>
              <a:rPr lang="en-US" baseline="0" dirty="0" smtClean="0"/>
              <a:t> with a paved invert.</a:t>
            </a:r>
            <a:endParaRPr lang="en-US" dirty="0"/>
          </a:p>
        </p:txBody>
      </p:sp>
      <p:sp>
        <p:nvSpPr>
          <p:cNvPr id="4" name="Slide Number Placeholder 3"/>
          <p:cNvSpPr>
            <a:spLocks noGrp="1"/>
          </p:cNvSpPr>
          <p:nvPr>
            <p:ph type="sldNum" sz="quarter" idx="10"/>
          </p:nvPr>
        </p:nvSpPr>
        <p:spPr/>
        <p:txBody>
          <a:bodyPr/>
          <a:lstStyle/>
          <a:p>
            <a:pPr>
              <a:defRPr/>
            </a:pPr>
            <a:fld id="{5A29CA73-FB4E-4F52-B708-EEDAF426FB9C}" type="slidenum">
              <a:rPr lang="en-US" smtClean="0"/>
              <a:pPr>
                <a:defRPr/>
              </a:pPr>
              <a:t>45</a:t>
            </a:fld>
            <a:endParaRPr lang="en-US" dirty="0"/>
          </a:p>
        </p:txBody>
      </p:sp>
    </p:spTree>
    <p:extLst>
      <p:ext uri="{BB962C8B-B14F-4D97-AF65-F5344CB8AC3E}">
        <p14:creationId xmlns:p14="http://schemas.microsoft.com/office/powerpoint/2010/main" val="35592486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what is the minimum</a:t>
            </a:r>
            <a:r>
              <a:rPr lang="en-US" baseline="0" dirty="0" smtClean="0"/>
              <a:t> pipe size that we want to consider paved inverts for.  Constructability can be an issue for smaller longer pipes.  We got some feedback from INDOT Construction and the smallest size we will consider for paved inverts is 4 foot span and 4 foot rise.</a:t>
            </a:r>
            <a:endParaRPr lang="en-US" dirty="0"/>
          </a:p>
        </p:txBody>
      </p:sp>
      <p:sp>
        <p:nvSpPr>
          <p:cNvPr id="4" name="Slide Number Placeholder 3"/>
          <p:cNvSpPr>
            <a:spLocks noGrp="1"/>
          </p:cNvSpPr>
          <p:nvPr>
            <p:ph type="sldNum" sz="quarter" idx="10"/>
          </p:nvPr>
        </p:nvSpPr>
        <p:spPr/>
        <p:txBody>
          <a:bodyPr/>
          <a:lstStyle/>
          <a:p>
            <a:pPr>
              <a:defRPr/>
            </a:pPr>
            <a:fld id="{5A29CA73-FB4E-4F52-B708-EEDAF426FB9C}" type="slidenum">
              <a:rPr lang="en-US" smtClean="0"/>
              <a:pPr>
                <a:defRPr/>
              </a:pPr>
              <a:t>46</a:t>
            </a:fld>
            <a:endParaRPr lang="en-US" dirty="0"/>
          </a:p>
        </p:txBody>
      </p:sp>
    </p:spTree>
    <p:extLst>
      <p:ext uri="{BB962C8B-B14F-4D97-AF65-F5344CB8AC3E}">
        <p14:creationId xmlns:p14="http://schemas.microsoft.com/office/powerpoint/2010/main" val="1208615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following will address some common issue that we encounter for Culvert Replacements</a:t>
            </a:r>
            <a:endParaRPr lang="en-US" dirty="0"/>
          </a:p>
        </p:txBody>
      </p:sp>
      <p:sp>
        <p:nvSpPr>
          <p:cNvPr id="4" name="Slide Number Placeholder 3"/>
          <p:cNvSpPr>
            <a:spLocks noGrp="1"/>
          </p:cNvSpPr>
          <p:nvPr>
            <p:ph type="sldNum" sz="quarter" idx="10"/>
          </p:nvPr>
        </p:nvSpPr>
        <p:spPr/>
        <p:txBody>
          <a:bodyPr/>
          <a:lstStyle/>
          <a:p>
            <a:pPr>
              <a:defRPr/>
            </a:pPr>
            <a:fld id="{5A29CA73-FB4E-4F52-B708-EEDAF426FB9C}" type="slidenum">
              <a:rPr lang="en-US" smtClean="0"/>
              <a:pPr>
                <a:defRPr/>
              </a:pPr>
              <a:t>47</a:t>
            </a:fld>
            <a:endParaRPr lang="en-US" dirty="0"/>
          </a:p>
        </p:txBody>
      </p:sp>
    </p:spTree>
    <p:extLst>
      <p:ext uri="{BB962C8B-B14F-4D97-AF65-F5344CB8AC3E}">
        <p14:creationId xmlns:p14="http://schemas.microsoft.com/office/powerpoint/2010/main" val="5105380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 INDOT Standard Drawings, 4-sided</a:t>
            </a:r>
            <a:r>
              <a:rPr lang="en-US" baseline="0" dirty="0" smtClean="0"/>
              <a:t> reinforced concrete boxes and 3-sided reinforced concrete structures will require riprap at the inlet and outlet.  We have seen several memos where it is only called for at the outlet for these structure types.</a:t>
            </a:r>
            <a:endParaRPr lang="en-US" dirty="0"/>
          </a:p>
        </p:txBody>
      </p:sp>
      <p:sp>
        <p:nvSpPr>
          <p:cNvPr id="4" name="Slide Number Placeholder 3"/>
          <p:cNvSpPr>
            <a:spLocks noGrp="1"/>
          </p:cNvSpPr>
          <p:nvPr>
            <p:ph type="sldNum" sz="quarter" idx="10"/>
          </p:nvPr>
        </p:nvSpPr>
        <p:spPr/>
        <p:txBody>
          <a:bodyPr/>
          <a:lstStyle/>
          <a:p>
            <a:pPr>
              <a:defRPr/>
            </a:pPr>
            <a:fld id="{5A29CA73-FB4E-4F52-B708-EEDAF426FB9C}" type="slidenum">
              <a:rPr lang="en-US" smtClean="0"/>
              <a:pPr>
                <a:defRPr/>
              </a:pPr>
              <a:t>48</a:t>
            </a:fld>
            <a:endParaRPr lang="en-US" dirty="0"/>
          </a:p>
        </p:txBody>
      </p:sp>
    </p:spTree>
    <p:extLst>
      <p:ext uri="{BB962C8B-B14F-4D97-AF65-F5344CB8AC3E}">
        <p14:creationId xmlns:p14="http://schemas.microsoft.com/office/powerpoint/2010/main" val="18624511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image is</a:t>
            </a:r>
            <a:r>
              <a:rPr lang="en-US" baseline="0" dirty="0" smtClean="0"/>
              <a:t> from the current 4-sided Reinforced concrete box standard drawing for scour protection and you can clearly see that it is calling for riprap at the inlet and outlet.</a:t>
            </a:r>
            <a:endParaRPr lang="en-US" dirty="0"/>
          </a:p>
        </p:txBody>
      </p:sp>
      <p:sp>
        <p:nvSpPr>
          <p:cNvPr id="4" name="Slide Number Placeholder 3"/>
          <p:cNvSpPr>
            <a:spLocks noGrp="1"/>
          </p:cNvSpPr>
          <p:nvPr>
            <p:ph type="sldNum" sz="quarter" idx="10"/>
          </p:nvPr>
        </p:nvSpPr>
        <p:spPr/>
        <p:txBody>
          <a:bodyPr/>
          <a:lstStyle/>
          <a:p>
            <a:pPr>
              <a:defRPr/>
            </a:pPr>
            <a:fld id="{5A29CA73-FB4E-4F52-B708-EEDAF426FB9C}" type="slidenum">
              <a:rPr lang="en-US" smtClean="0"/>
              <a:pPr>
                <a:defRPr/>
              </a:pPr>
              <a:t>49</a:t>
            </a:fld>
            <a:endParaRPr lang="en-US" dirty="0"/>
          </a:p>
        </p:txBody>
      </p:sp>
    </p:spTree>
    <p:extLst>
      <p:ext uri="{BB962C8B-B14F-4D97-AF65-F5344CB8AC3E}">
        <p14:creationId xmlns:p14="http://schemas.microsoft.com/office/powerpoint/2010/main" val="27207855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some guidance about when to use Outlet Depth versus </a:t>
            </a:r>
            <a:r>
              <a:rPr lang="en-US" baseline="0" dirty="0" err="1" smtClean="0"/>
              <a:t>Tailwater</a:t>
            </a:r>
            <a:r>
              <a:rPr lang="en-US" baseline="0" dirty="0" smtClean="0"/>
              <a:t> depth for your backwater computation.  The IDM has some language:  “The existing outlet depth may be used in lieu of the </a:t>
            </a:r>
            <a:r>
              <a:rPr lang="en-US" baseline="0" dirty="0" err="1" smtClean="0"/>
              <a:t>tailwater</a:t>
            </a:r>
            <a:r>
              <a:rPr lang="en-US" baseline="0" dirty="0" smtClean="0"/>
              <a:t> depth if the culvert outlet is operating with a low </a:t>
            </a:r>
            <a:r>
              <a:rPr lang="en-US" baseline="0" dirty="0" err="1" smtClean="0"/>
              <a:t>tailwater</a:t>
            </a:r>
            <a:r>
              <a:rPr lang="en-US" baseline="0" dirty="0" smtClean="0"/>
              <a:t> depth or a free outfall.”  A free outfall is a little more obvious, like if there is a drop at the outlet, you can model that drop and use outlet depth in that situation.  “Low </a:t>
            </a:r>
            <a:r>
              <a:rPr lang="en-US" baseline="0" dirty="0" err="1" smtClean="0"/>
              <a:t>tailwater</a:t>
            </a:r>
            <a:r>
              <a:rPr lang="en-US" baseline="0" dirty="0" smtClean="0"/>
              <a:t>,” is a little ambiguous.  We’ve talked about this language internally, and the intention is:  If for your EXISTING analysis, if your EXISTING OUTLET DEPTH is greater than your </a:t>
            </a:r>
            <a:r>
              <a:rPr lang="en-US" baseline="0" dirty="0" err="1" smtClean="0"/>
              <a:t>tailwater</a:t>
            </a:r>
            <a:r>
              <a:rPr lang="en-US" baseline="0" dirty="0" smtClean="0"/>
              <a:t> depth, then we will allow you to use your EXISTING Outlet Depth in lieu of </a:t>
            </a:r>
            <a:r>
              <a:rPr lang="en-US" baseline="0" dirty="0" err="1" smtClean="0"/>
              <a:t>tailwater</a:t>
            </a:r>
            <a:r>
              <a:rPr lang="en-US" baseline="0" dirty="0" smtClean="0"/>
              <a:t> depth for your backwater computation.  </a:t>
            </a:r>
            <a:r>
              <a:rPr lang="en-US" dirty="0" smtClean="0"/>
              <a:t>Remember that</a:t>
            </a:r>
            <a:r>
              <a:rPr lang="en-US" baseline="0" dirty="0" smtClean="0"/>
              <a:t> it is Only the </a:t>
            </a:r>
            <a:r>
              <a:rPr lang="en-US" b="1" u="sng" baseline="0" dirty="0" smtClean="0"/>
              <a:t>Existing</a:t>
            </a:r>
            <a:r>
              <a:rPr lang="en-US" baseline="0" dirty="0" smtClean="0"/>
              <a:t> Outlet Depth and not the proposed outlet depth, so if you are </a:t>
            </a:r>
            <a:r>
              <a:rPr lang="en-US" baseline="0" dirty="0" smtClean="0"/>
              <a:t>computing backwater for </a:t>
            </a:r>
            <a:r>
              <a:rPr lang="en-US" baseline="0" dirty="0" smtClean="0"/>
              <a:t>a proposed run, you wouldn’t want to use your Proposed Outlet depth, but you would refer back and use your EXISTING Outlet Depth. </a:t>
            </a:r>
            <a:endParaRPr lang="en-US" dirty="0"/>
          </a:p>
        </p:txBody>
      </p:sp>
      <p:sp>
        <p:nvSpPr>
          <p:cNvPr id="4" name="Slide Number Placeholder 3"/>
          <p:cNvSpPr>
            <a:spLocks noGrp="1"/>
          </p:cNvSpPr>
          <p:nvPr>
            <p:ph type="sldNum" sz="quarter" idx="10"/>
          </p:nvPr>
        </p:nvSpPr>
        <p:spPr/>
        <p:txBody>
          <a:bodyPr/>
          <a:lstStyle/>
          <a:p>
            <a:pPr>
              <a:defRPr/>
            </a:pPr>
            <a:fld id="{5A29CA73-FB4E-4F52-B708-EEDAF426FB9C}" type="slidenum">
              <a:rPr lang="en-US" smtClean="0"/>
              <a:pPr>
                <a:defRPr/>
              </a:pPr>
              <a:t>5</a:t>
            </a:fld>
            <a:endParaRPr lang="en-US" dirty="0"/>
          </a:p>
        </p:txBody>
      </p:sp>
    </p:spTree>
    <p:extLst>
      <p:ext uri="{BB962C8B-B14F-4D97-AF65-F5344CB8AC3E}">
        <p14:creationId xmlns:p14="http://schemas.microsoft.com/office/powerpoint/2010/main" val="25773832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3-sided</a:t>
            </a:r>
            <a:r>
              <a:rPr lang="en-US" baseline="0" dirty="0" smtClean="0"/>
              <a:t> structures, the standard drawings are the E 723 CCSP series. </a:t>
            </a:r>
            <a:endParaRPr lang="en-US" dirty="0"/>
          </a:p>
        </p:txBody>
      </p:sp>
      <p:sp>
        <p:nvSpPr>
          <p:cNvPr id="4" name="Slide Number Placeholder 3"/>
          <p:cNvSpPr>
            <a:spLocks noGrp="1"/>
          </p:cNvSpPr>
          <p:nvPr>
            <p:ph type="sldNum" sz="quarter" idx="10"/>
          </p:nvPr>
        </p:nvSpPr>
        <p:spPr/>
        <p:txBody>
          <a:bodyPr/>
          <a:lstStyle/>
          <a:p>
            <a:pPr>
              <a:defRPr/>
            </a:pPr>
            <a:fld id="{5A29CA73-FB4E-4F52-B708-EEDAF426FB9C}" type="slidenum">
              <a:rPr lang="en-US" smtClean="0"/>
              <a:pPr>
                <a:defRPr/>
              </a:pPr>
              <a:t>50</a:t>
            </a:fld>
            <a:endParaRPr lang="en-US" dirty="0"/>
          </a:p>
        </p:txBody>
      </p:sp>
    </p:spTree>
    <p:extLst>
      <p:ext uri="{BB962C8B-B14F-4D97-AF65-F5344CB8AC3E}">
        <p14:creationId xmlns:p14="http://schemas.microsoft.com/office/powerpoint/2010/main" val="55360745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see that riprap is shown at the inlet,</a:t>
            </a:r>
            <a:r>
              <a:rPr lang="en-US" baseline="0" dirty="0" smtClean="0"/>
              <a:t> outlet and along the inside of the structure along the footings as well.</a:t>
            </a:r>
            <a:endParaRPr lang="en-US" dirty="0"/>
          </a:p>
        </p:txBody>
      </p:sp>
      <p:sp>
        <p:nvSpPr>
          <p:cNvPr id="4" name="Slide Number Placeholder 3"/>
          <p:cNvSpPr>
            <a:spLocks noGrp="1"/>
          </p:cNvSpPr>
          <p:nvPr>
            <p:ph type="sldNum" sz="quarter" idx="10"/>
          </p:nvPr>
        </p:nvSpPr>
        <p:spPr/>
        <p:txBody>
          <a:bodyPr/>
          <a:lstStyle/>
          <a:p>
            <a:pPr>
              <a:defRPr/>
            </a:pPr>
            <a:fld id="{5A29CA73-FB4E-4F52-B708-EEDAF426FB9C}" type="slidenum">
              <a:rPr lang="en-US" smtClean="0"/>
              <a:pPr>
                <a:defRPr/>
              </a:pPr>
              <a:t>51</a:t>
            </a:fld>
            <a:endParaRPr lang="en-US" dirty="0"/>
          </a:p>
        </p:txBody>
      </p:sp>
    </p:spTree>
    <p:extLst>
      <p:ext uri="{BB962C8B-B14F-4D97-AF65-F5344CB8AC3E}">
        <p14:creationId xmlns:p14="http://schemas.microsoft.com/office/powerpoint/2010/main" val="30811022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Haunches</a:t>
            </a:r>
            <a:r>
              <a:rPr lang="en-US" baseline="0" dirty="0" smtClean="0"/>
              <a:t> as identified by the red arrows in the slide.  If you select Concrete Box in HY-8, it is going to model a rectangle.  We have determined that these haunches can create a significant affect on increasing backwater.  </a:t>
            </a:r>
            <a:endParaRPr lang="en-US" dirty="0"/>
          </a:p>
        </p:txBody>
      </p:sp>
      <p:sp>
        <p:nvSpPr>
          <p:cNvPr id="4" name="Slide Number Placeholder 3"/>
          <p:cNvSpPr>
            <a:spLocks noGrp="1"/>
          </p:cNvSpPr>
          <p:nvPr>
            <p:ph type="sldNum" sz="quarter" idx="10"/>
          </p:nvPr>
        </p:nvSpPr>
        <p:spPr/>
        <p:txBody>
          <a:bodyPr/>
          <a:lstStyle/>
          <a:p>
            <a:pPr>
              <a:defRPr/>
            </a:pPr>
            <a:fld id="{5A29CA73-FB4E-4F52-B708-EEDAF426FB9C}" type="slidenum">
              <a:rPr lang="en-US" smtClean="0"/>
              <a:pPr>
                <a:defRPr/>
              </a:pPr>
              <a:t>52</a:t>
            </a:fld>
            <a:endParaRPr lang="en-US" dirty="0"/>
          </a:p>
        </p:txBody>
      </p:sp>
    </p:spTree>
    <p:extLst>
      <p:ext uri="{BB962C8B-B14F-4D97-AF65-F5344CB8AC3E}">
        <p14:creationId xmlns:p14="http://schemas.microsoft.com/office/powerpoint/2010/main" val="420221356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a:t>
            </a:r>
            <a:r>
              <a:rPr lang="en-US" dirty="0" smtClean="0"/>
              <a:t>we started requiring that 3-sided</a:t>
            </a:r>
            <a:r>
              <a:rPr lang="en-US" baseline="0" dirty="0" smtClean="0"/>
              <a:t> Flat Top and 4-sided RCB’s be modeled with Haunches if the Span &lt;18</a:t>
            </a:r>
            <a:r>
              <a:rPr lang="en-US" baseline="0" dirty="0" smtClean="0"/>
              <a:t>’.  </a:t>
            </a:r>
            <a:r>
              <a:rPr lang="en-US" baseline="0" dirty="0" smtClean="0"/>
              <a:t>It should be noted that you CAN model haunches for larger structures, you’re just not required to.</a:t>
            </a:r>
            <a:endParaRPr lang="en-US" dirty="0"/>
          </a:p>
        </p:txBody>
      </p:sp>
      <p:sp>
        <p:nvSpPr>
          <p:cNvPr id="4" name="Slide Number Placeholder 3"/>
          <p:cNvSpPr>
            <a:spLocks noGrp="1"/>
          </p:cNvSpPr>
          <p:nvPr>
            <p:ph type="sldNum" sz="quarter" idx="10"/>
          </p:nvPr>
        </p:nvSpPr>
        <p:spPr/>
        <p:txBody>
          <a:bodyPr/>
          <a:lstStyle/>
          <a:p>
            <a:pPr>
              <a:defRPr/>
            </a:pPr>
            <a:fld id="{5A29CA73-FB4E-4F52-B708-EEDAF426FB9C}" type="slidenum">
              <a:rPr lang="en-US" smtClean="0"/>
              <a:pPr>
                <a:defRPr/>
              </a:pPr>
              <a:t>53</a:t>
            </a:fld>
            <a:endParaRPr lang="en-US" dirty="0"/>
          </a:p>
        </p:txBody>
      </p:sp>
    </p:spTree>
    <p:extLst>
      <p:ext uri="{BB962C8B-B14F-4D97-AF65-F5344CB8AC3E}">
        <p14:creationId xmlns:p14="http://schemas.microsoft.com/office/powerpoint/2010/main" val="333571106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James Boehm created this spreadsheet to allow for easy input as User-Defined into HY-8.  This spreadsheet is available to download from our INDOT Hydraulics Website.  Some common haunch sizes were investigated with manufacturers and listed at the top.  You should select the larger (more conservative) haunch dimension since we don’t know which manufacturer will provide the RCB.  So for Example, if you are proposing a 4 foot by 4 foot reinforced concrete box, you would conservatively use an 8 inch haunch.</a:t>
            </a:r>
            <a:endParaRPr lang="en-US" dirty="0"/>
          </a:p>
        </p:txBody>
      </p:sp>
      <p:sp>
        <p:nvSpPr>
          <p:cNvPr id="4" name="Slide Number Placeholder 3"/>
          <p:cNvSpPr>
            <a:spLocks noGrp="1"/>
          </p:cNvSpPr>
          <p:nvPr>
            <p:ph type="sldNum" sz="quarter" idx="10"/>
          </p:nvPr>
        </p:nvSpPr>
        <p:spPr/>
        <p:txBody>
          <a:bodyPr/>
          <a:lstStyle/>
          <a:p>
            <a:pPr>
              <a:defRPr/>
            </a:pPr>
            <a:fld id="{5A29CA73-FB4E-4F52-B708-EEDAF426FB9C}" type="slidenum">
              <a:rPr lang="en-US" smtClean="0"/>
              <a:pPr>
                <a:defRPr/>
              </a:pPr>
              <a:t>54</a:t>
            </a:fld>
            <a:endParaRPr lang="en-US" dirty="0"/>
          </a:p>
        </p:txBody>
      </p:sp>
    </p:spTree>
    <p:extLst>
      <p:ext uri="{BB962C8B-B14F-4D97-AF65-F5344CB8AC3E}">
        <p14:creationId xmlns:p14="http://schemas.microsoft.com/office/powerpoint/2010/main" val="14410369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Sumping</a:t>
            </a:r>
            <a:r>
              <a:rPr lang="en-US" baseline="0" dirty="0" smtClean="0"/>
              <a:t> is no longer required for 3-sided structures.  We have had agreement among multiple agencies that sumps are no longer required for 3-sided structures.  One exception to that might be if the structure is located in a County Regulated Drain and the County Surveyor requests that a sump be provided.</a:t>
            </a:r>
            <a:endParaRPr lang="en-US" dirty="0"/>
          </a:p>
        </p:txBody>
      </p:sp>
      <p:sp>
        <p:nvSpPr>
          <p:cNvPr id="4" name="Slide Number Placeholder 3"/>
          <p:cNvSpPr>
            <a:spLocks noGrp="1"/>
          </p:cNvSpPr>
          <p:nvPr>
            <p:ph type="sldNum" sz="quarter" idx="10"/>
          </p:nvPr>
        </p:nvSpPr>
        <p:spPr/>
        <p:txBody>
          <a:bodyPr/>
          <a:lstStyle/>
          <a:p>
            <a:pPr>
              <a:defRPr/>
            </a:pPr>
            <a:fld id="{5A29CA73-FB4E-4F52-B708-EEDAF426FB9C}" type="slidenum">
              <a:rPr lang="en-US" smtClean="0"/>
              <a:pPr>
                <a:defRPr/>
              </a:pPr>
              <a:t>55</a:t>
            </a:fld>
            <a:endParaRPr lang="en-US" dirty="0"/>
          </a:p>
        </p:txBody>
      </p:sp>
    </p:spTree>
    <p:extLst>
      <p:ext uri="{BB962C8B-B14F-4D97-AF65-F5344CB8AC3E}">
        <p14:creationId xmlns:p14="http://schemas.microsoft.com/office/powerpoint/2010/main" val="415593341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pPr>
              <a:defRPr/>
            </a:pPr>
            <a:fld id="{5A29CA73-FB4E-4F52-B708-EEDAF426FB9C}" type="slidenum">
              <a:rPr lang="en-US" smtClean="0"/>
              <a:pPr>
                <a:defRPr/>
              </a:pPr>
              <a:t>56</a:t>
            </a:fld>
            <a:endParaRPr lang="en-US" dirty="0"/>
          </a:p>
        </p:txBody>
      </p:sp>
    </p:spTree>
    <p:extLst>
      <p:ext uri="{BB962C8B-B14F-4D97-AF65-F5344CB8AC3E}">
        <p14:creationId xmlns:p14="http://schemas.microsoft.com/office/powerpoint/2010/main" val="174954839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pPr>
              <a:defRPr/>
            </a:pPr>
            <a:fld id="{5A29CA73-FB4E-4F52-B708-EEDAF426FB9C}" type="slidenum">
              <a:rPr lang="en-US" smtClean="0"/>
              <a:pPr>
                <a:defRPr/>
              </a:pPr>
              <a:t>57</a:t>
            </a:fld>
            <a:endParaRPr lang="en-US" dirty="0"/>
          </a:p>
        </p:txBody>
      </p:sp>
    </p:spTree>
    <p:extLst>
      <p:ext uri="{BB962C8B-B14F-4D97-AF65-F5344CB8AC3E}">
        <p14:creationId xmlns:p14="http://schemas.microsoft.com/office/powerpoint/2010/main" val="93325158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Hyperlinks</a:t>
            </a:r>
            <a:r>
              <a:rPr lang="en-US" baseline="0" dirty="0" smtClean="0"/>
              <a:t> to referenced sources are provided</a:t>
            </a:r>
            <a:endParaRPr lang="en-US" dirty="0"/>
          </a:p>
        </p:txBody>
      </p:sp>
      <p:sp>
        <p:nvSpPr>
          <p:cNvPr id="4" name="Slide Number Placeholder 3"/>
          <p:cNvSpPr>
            <a:spLocks noGrp="1"/>
          </p:cNvSpPr>
          <p:nvPr>
            <p:ph type="sldNum" sz="quarter" idx="10"/>
          </p:nvPr>
        </p:nvSpPr>
        <p:spPr/>
        <p:txBody>
          <a:bodyPr/>
          <a:lstStyle/>
          <a:p>
            <a:pPr>
              <a:defRPr/>
            </a:pPr>
            <a:fld id="{5A29CA73-FB4E-4F52-B708-EEDAF426FB9C}" type="slidenum">
              <a:rPr lang="en-US" smtClean="0"/>
              <a:pPr>
                <a:defRPr/>
              </a:pPr>
              <a:t>58</a:t>
            </a:fld>
            <a:endParaRPr lang="en-US" dirty="0"/>
          </a:p>
        </p:txBody>
      </p:sp>
    </p:spTree>
    <p:extLst>
      <p:ext uri="{BB962C8B-B14F-4D97-AF65-F5344CB8AC3E}">
        <p14:creationId xmlns:p14="http://schemas.microsoft.com/office/powerpoint/2010/main" val="23845415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outlet depth can be found on your HY-8 Culvert Summary Table right next to the </a:t>
            </a:r>
            <a:r>
              <a:rPr lang="en-US" dirty="0" err="1" smtClean="0"/>
              <a:t>tailwater</a:t>
            </a:r>
            <a:r>
              <a:rPr lang="en-US" dirty="0" smtClean="0"/>
              <a:t> column.  If this table was your Existing run, the outlet depth is 1.25 which is greater than 0.70, so you could use The outlet depth for your backwater computation.  </a:t>
            </a:r>
            <a:endParaRPr lang="en-US" dirty="0"/>
          </a:p>
        </p:txBody>
      </p:sp>
      <p:sp>
        <p:nvSpPr>
          <p:cNvPr id="4" name="Slide Number Placeholder 3"/>
          <p:cNvSpPr>
            <a:spLocks noGrp="1"/>
          </p:cNvSpPr>
          <p:nvPr>
            <p:ph type="sldNum" sz="quarter" idx="10"/>
          </p:nvPr>
        </p:nvSpPr>
        <p:spPr/>
        <p:txBody>
          <a:bodyPr/>
          <a:lstStyle/>
          <a:p>
            <a:pPr>
              <a:defRPr/>
            </a:pPr>
            <a:fld id="{5A29CA73-FB4E-4F52-B708-EEDAF426FB9C}" type="slidenum">
              <a:rPr lang="en-US" smtClean="0"/>
              <a:pPr>
                <a:defRPr/>
              </a:pPr>
              <a:t>6</a:t>
            </a:fld>
            <a:endParaRPr lang="en-US" dirty="0"/>
          </a:p>
        </p:txBody>
      </p:sp>
    </p:spTree>
    <p:extLst>
      <p:ext uri="{BB962C8B-B14F-4D97-AF65-F5344CB8AC3E}">
        <p14:creationId xmlns:p14="http://schemas.microsoft.com/office/powerpoint/2010/main" val="15061182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of course</a:t>
            </a:r>
            <a:r>
              <a:rPr lang="en-US" baseline="0" dirty="0" smtClean="0"/>
              <a:t>, you want to make sure to note in the Memo accordingly if you’re using tailwater or outlet depth</a:t>
            </a:r>
            <a:endParaRPr lang="en-US" dirty="0"/>
          </a:p>
        </p:txBody>
      </p:sp>
      <p:sp>
        <p:nvSpPr>
          <p:cNvPr id="4" name="Slide Number Placeholder 3"/>
          <p:cNvSpPr>
            <a:spLocks noGrp="1"/>
          </p:cNvSpPr>
          <p:nvPr>
            <p:ph type="sldNum" sz="quarter" idx="10"/>
          </p:nvPr>
        </p:nvSpPr>
        <p:spPr/>
        <p:txBody>
          <a:bodyPr/>
          <a:lstStyle/>
          <a:p>
            <a:pPr>
              <a:defRPr/>
            </a:pPr>
            <a:fld id="{5A29CA73-FB4E-4F52-B708-EEDAF426FB9C}" type="slidenum">
              <a:rPr lang="en-US" smtClean="0"/>
              <a:pPr>
                <a:defRPr/>
              </a:pPr>
              <a:t>7</a:t>
            </a:fld>
            <a:endParaRPr lang="en-US" dirty="0"/>
          </a:p>
        </p:txBody>
      </p:sp>
    </p:spTree>
    <p:extLst>
      <p:ext uri="{BB962C8B-B14F-4D97-AF65-F5344CB8AC3E}">
        <p14:creationId xmlns:p14="http://schemas.microsoft.com/office/powerpoint/2010/main" val="42376175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are you supposed to model a flared</a:t>
            </a:r>
            <a:r>
              <a:rPr lang="en-US" baseline="0" dirty="0" smtClean="0"/>
              <a:t> metal end section or other type of end treatment that isn’t available in the drop down menu for HY-8?  </a:t>
            </a:r>
            <a:r>
              <a:rPr lang="en-US" dirty="0" smtClean="0"/>
              <a:t>On the Hydraulics Website, we have provided</a:t>
            </a:r>
            <a:r>
              <a:rPr lang="en-US" baseline="0" dirty="0" smtClean="0"/>
              <a:t> a PDF created by Jim Emerick displaying End Treatments and equivalents to the options available in HY-8</a:t>
            </a:r>
            <a:endParaRPr lang="en-US" dirty="0"/>
          </a:p>
        </p:txBody>
      </p:sp>
      <p:sp>
        <p:nvSpPr>
          <p:cNvPr id="4" name="Slide Number Placeholder 3"/>
          <p:cNvSpPr>
            <a:spLocks noGrp="1"/>
          </p:cNvSpPr>
          <p:nvPr>
            <p:ph type="sldNum" sz="quarter" idx="10"/>
          </p:nvPr>
        </p:nvSpPr>
        <p:spPr/>
        <p:txBody>
          <a:bodyPr/>
          <a:lstStyle/>
          <a:p>
            <a:pPr>
              <a:defRPr/>
            </a:pPr>
            <a:fld id="{5A29CA73-FB4E-4F52-B708-EEDAF426FB9C}" type="slidenum">
              <a:rPr lang="en-US" smtClean="0"/>
              <a:pPr>
                <a:defRPr/>
              </a:pPr>
              <a:t>8</a:t>
            </a:fld>
            <a:endParaRPr lang="en-US" dirty="0"/>
          </a:p>
        </p:txBody>
      </p:sp>
    </p:spTree>
    <p:extLst>
      <p:ext uri="{BB962C8B-B14F-4D97-AF65-F5344CB8AC3E}">
        <p14:creationId xmlns:p14="http://schemas.microsoft.com/office/powerpoint/2010/main" val="9610925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Jim’s PDF has a table that lists the types of end treatments that are</a:t>
            </a:r>
            <a:r>
              <a:rPr lang="en-US" baseline="0" dirty="0" smtClean="0"/>
              <a:t> typical for most INDOT projects, along with a photo.  The table </a:t>
            </a:r>
            <a:r>
              <a:rPr lang="en-US" dirty="0" smtClean="0"/>
              <a:t>also provides the associated description, Inlet Loss Coefficient, HY-8 inlet Edge Condition Equivalent, and Standard Drawing Reference (if</a:t>
            </a:r>
            <a:r>
              <a:rPr lang="en-US" baseline="0" dirty="0" smtClean="0"/>
              <a:t> applicable)</a:t>
            </a:r>
            <a:endParaRPr lang="en-US" dirty="0"/>
          </a:p>
        </p:txBody>
      </p:sp>
      <p:sp>
        <p:nvSpPr>
          <p:cNvPr id="4" name="Slide Number Placeholder 3"/>
          <p:cNvSpPr>
            <a:spLocks noGrp="1"/>
          </p:cNvSpPr>
          <p:nvPr>
            <p:ph type="sldNum" sz="quarter" idx="10"/>
          </p:nvPr>
        </p:nvSpPr>
        <p:spPr/>
        <p:txBody>
          <a:bodyPr/>
          <a:lstStyle/>
          <a:p>
            <a:pPr>
              <a:defRPr/>
            </a:pPr>
            <a:fld id="{5A29CA73-FB4E-4F52-B708-EEDAF426FB9C}" type="slidenum">
              <a:rPr lang="en-US" smtClean="0"/>
              <a:pPr>
                <a:defRPr/>
              </a:pPr>
              <a:t>9</a:t>
            </a:fld>
            <a:endParaRPr lang="en-US" dirty="0"/>
          </a:p>
        </p:txBody>
      </p:sp>
    </p:spTree>
    <p:extLst>
      <p:ext uri="{BB962C8B-B14F-4D97-AF65-F5344CB8AC3E}">
        <p14:creationId xmlns:p14="http://schemas.microsoft.com/office/powerpoint/2010/main" val="23585887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 y="1"/>
            <a:ext cx="11887200" cy="838200"/>
          </a:xfrm>
          <a:prstGeom prst="rect">
            <a:avLst/>
          </a:prstGeom>
        </p:spPr>
        <p:txBody>
          <a:bodyPr anchor="b"/>
          <a:lstStyle>
            <a:lvl1pPr>
              <a:defRPr baseline="0"/>
            </a:lvl1pPr>
          </a:lstStyle>
          <a:p>
            <a:r>
              <a:rPr lang="en-US" dirty="0" smtClean="0"/>
              <a:t>Slide title (Calibri Light 44)</a:t>
            </a:r>
            <a:endParaRPr lang="en-US" dirty="0"/>
          </a:p>
        </p:txBody>
      </p:sp>
      <p:sp>
        <p:nvSpPr>
          <p:cNvPr id="3" name="Content Placeholder 2"/>
          <p:cNvSpPr>
            <a:spLocks noGrp="1"/>
          </p:cNvSpPr>
          <p:nvPr>
            <p:ph idx="1" hasCustomPrompt="1"/>
          </p:nvPr>
        </p:nvSpPr>
        <p:spPr>
          <a:xfrm>
            <a:off x="152400" y="914400"/>
            <a:ext cx="11887200" cy="5257800"/>
          </a:xfrm>
        </p:spPr>
        <p:txBody>
          <a:bodyPr/>
          <a:lstStyle>
            <a:lvl1pPr>
              <a:defRPr baseline="0"/>
            </a:lvl1pPr>
            <a:lvl2pPr>
              <a:defRPr baseline="0"/>
            </a:lvl2pPr>
            <a:lvl3pPr>
              <a:defRPr baseline="0"/>
            </a:lvl3pPr>
            <a:lvl4pPr>
              <a:defRPr sz="1600"/>
            </a:lvl4pPr>
            <a:lvl5pPr>
              <a:defRPr sz="1200"/>
            </a:lvl5pPr>
          </a:lstStyle>
          <a:p>
            <a:pPr lvl="0"/>
            <a:r>
              <a:rPr lang="en-US" dirty="0" smtClean="0"/>
              <a:t>First level (Calibri Light 28)</a:t>
            </a:r>
          </a:p>
          <a:p>
            <a:pPr lvl="1"/>
            <a:r>
              <a:rPr lang="en-US" dirty="0" smtClean="0"/>
              <a:t>Second level (Calibri Light 24)</a:t>
            </a:r>
          </a:p>
          <a:p>
            <a:pPr lvl="2"/>
            <a:r>
              <a:rPr lang="en-US" dirty="0" smtClean="0"/>
              <a:t>Third level (Calibri Light 20)</a:t>
            </a:r>
          </a:p>
          <a:p>
            <a:pPr lvl="3"/>
            <a:r>
              <a:rPr lang="en-US" dirty="0" smtClean="0"/>
              <a:t>Fourth level (Calibri Light 16)</a:t>
            </a:r>
          </a:p>
          <a:p>
            <a:pPr lvl="4"/>
            <a:r>
              <a:rPr lang="en-US" dirty="0" smtClean="0"/>
              <a:t>Fifth level (Calibri Light 12)</a:t>
            </a:r>
            <a:endParaRPr lang="en-US" dirty="0"/>
          </a:p>
        </p:txBody>
      </p:sp>
      <p:sp>
        <p:nvSpPr>
          <p:cNvPr id="4" name="Date Placeholder 3"/>
          <p:cNvSpPr>
            <a:spLocks noGrp="1"/>
          </p:cNvSpPr>
          <p:nvPr>
            <p:ph type="dt" sz="half" idx="10"/>
          </p:nvPr>
        </p:nvSpPr>
        <p:spPr/>
        <p:txBody>
          <a:bodyPr/>
          <a:lstStyle/>
          <a:p>
            <a:fld id="{713B4D35-40B5-4ACD-86EF-F562D6117CB2}" type="datetimeFigureOut">
              <a:rPr lang="en-US" smtClean="0"/>
              <a:t>1/15/2020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F7B8464-9A39-4D17-9EBA-8AC931709B93}" type="slidenum">
              <a:rPr lang="en-US" smtClean="0"/>
              <a:t>‹#›</a:t>
            </a:fld>
            <a:endParaRPr lang="en-US" dirty="0"/>
          </a:p>
        </p:txBody>
      </p:sp>
    </p:spTree>
    <p:extLst>
      <p:ext uri="{BB962C8B-B14F-4D97-AF65-F5344CB8AC3E}">
        <p14:creationId xmlns:p14="http://schemas.microsoft.com/office/powerpoint/2010/main" val="327936669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152400" y="914400"/>
            <a:ext cx="5867400" cy="5257800"/>
          </a:xfrm>
        </p:spPr>
        <p:txBody>
          <a:bodyPr/>
          <a:lstStyle>
            <a:lvl1pPr>
              <a:defRPr baseline="0"/>
            </a:lvl1pPr>
            <a:lvl2pPr>
              <a:defRPr baseline="0"/>
            </a:lvl2pPr>
            <a:lvl3pPr>
              <a:defRPr/>
            </a:lvl3pPr>
            <a:lvl4pPr>
              <a:defRPr sz="1600"/>
            </a:lvl4pPr>
            <a:lvl5pPr>
              <a:defRPr sz="1200" baseline="0"/>
            </a:lvl5pPr>
          </a:lstStyle>
          <a:p>
            <a:pPr lvl="0"/>
            <a:r>
              <a:rPr lang="en-US" dirty="0" smtClean="0"/>
              <a:t>First level (Calibri Light 28)</a:t>
            </a:r>
          </a:p>
          <a:p>
            <a:pPr lvl="1"/>
            <a:r>
              <a:rPr lang="en-US" dirty="0" smtClean="0"/>
              <a:t>Second level (Calibri Light 24)</a:t>
            </a:r>
          </a:p>
          <a:p>
            <a:pPr lvl="2"/>
            <a:r>
              <a:rPr lang="en-US" dirty="0" smtClean="0"/>
              <a:t>Third level (Calibri Light 20)</a:t>
            </a:r>
          </a:p>
          <a:p>
            <a:pPr lvl="3"/>
            <a:r>
              <a:rPr lang="en-US" dirty="0" smtClean="0"/>
              <a:t>Fourth level (Calibri Light 16)</a:t>
            </a:r>
          </a:p>
          <a:p>
            <a:pPr lvl="4"/>
            <a:r>
              <a:rPr lang="en-US" dirty="0" smtClean="0"/>
              <a:t>Fifth Level (Calibri Light 12)</a:t>
            </a:r>
            <a:endParaRPr lang="en-US" dirty="0"/>
          </a:p>
        </p:txBody>
      </p:sp>
      <p:sp>
        <p:nvSpPr>
          <p:cNvPr id="4" name="Content Placeholder 3"/>
          <p:cNvSpPr>
            <a:spLocks noGrp="1"/>
          </p:cNvSpPr>
          <p:nvPr>
            <p:ph sz="half" idx="2" hasCustomPrompt="1"/>
          </p:nvPr>
        </p:nvSpPr>
        <p:spPr>
          <a:xfrm>
            <a:off x="6248400" y="914400"/>
            <a:ext cx="5791200" cy="5257800"/>
          </a:xfrm>
        </p:spPr>
        <p:txBody>
          <a:bodyPr/>
          <a:lstStyle>
            <a:lvl1pPr>
              <a:defRPr baseline="0"/>
            </a:lvl1pPr>
            <a:lvl2pPr>
              <a:defRPr/>
            </a:lvl2pPr>
            <a:lvl3pPr>
              <a:defRPr baseline="0"/>
            </a:lvl3pPr>
            <a:lvl4pPr>
              <a:defRPr sz="1600" baseline="0"/>
            </a:lvl4pPr>
            <a:lvl5pPr>
              <a:defRPr sz="1200" baseline="0"/>
            </a:lvl5pPr>
          </a:lstStyle>
          <a:p>
            <a:pPr lvl="0"/>
            <a:r>
              <a:rPr lang="en-US" dirty="0" smtClean="0"/>
              <a:t>First level (Calibri Light 28)</a:t>
            </a:r>
          </a:p>
          <a:p>
            <a:pPr lvl="1"/>
            <a:r>
              <a:rPr lang="en-US" dirty="0" smtClean="0"/>
              <a:t>Second level (Calibri Light 24)</a:t>
            </a:r>
          </a:p>
          <a:p>
            <a:pPr lvl="2"/>
            <a:r>
              <a:rPr lang="en-US" dirty="0" smtClean="0"/>
              <a:t>Third level (Calibri Light 20)</a:t>
            </a:r>
          </a:p>
          <a:p>
            <a:pPr lvl="3"/>
            <a:r>
              <a:rPr lang="en-US" dirty="0" smtClean="0"/>
              <a:t>Fourth level (Calibri Light 16)</a:t>
            </a:r>
          </a:p>
          <a:p>
            <a:pPr lvl="4"/>
            <a:r>
              <a:rPr lang="en-US" dirty="0" smtClean="0"/>
              <a:t>Fifth level (Calibri Light 12)</a:t>
            </a:r>
            <a:endParaRPr lang="en-US" dirty="0"/>
          </a:p>
        </p:txBody>
      </p:sp>
      <p:sp>
        <p:nvSpPr>
          <p:cNvPr id="5" name="Date Placeholder 4"/>
          <p:cNvSpPr>
            <a:spLocks noGrp="1"/>
          </p:cNvSpPr>
          <p:nvPr>
            <p:ph type="dt" sz="half" idx="10"/>
          </p:nvPr>
        </p:nvSpPr>
        <p:spPr/>
        <p:txBody>
          <a:bodyPr/>
          <a:lstStyle/>
          <a:p>
            <a:fld id="{713B4D35-40B5-4ACD-86EF-F562D6117CB2}" type="datetimeFigureOut">
              <a:rPr lang="en-US" smtClean="0"/>
              <a:t>1/15/2020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F7B8464-9A39-4D17-9EBA-8AC931709B93}" type="slidenum">
              <a:rPr lang="en-US" smtClean="0"/>
              <a:t>‹#›</a:t>
            </a:fld>
            <a:endParaRPr lang="en-US" dirty="0"/>
          </a:p>
        </p:txBody>
      </p:sp>
      <p:sp>
        <p:nvSpPr>
          <p:cNvPr id="8" name="Title 1"/>
          <p:cNvSpPr>
            <a:spLocks noGrp="1"/>
          </p:cNvSpPr>
          <p:nvPr>
            <p:ph type="title" hasCustomPrompt="1"/>
          </p:nvPr>
        </p:nvSpPr>
        <p:spPr>
          <a:xfrm>
            <a:off x="152400" y="1"/>
            <a:ext cx="11887200" cy="838200"/>
          </a:xfrm>
          <a:prstGeom prst="rect">
            <a:avLst/>
          </a:prstGeom>
        </p:spPr>
        <p:txBody>
          <a:bodyPr anchor="b"/>
          <a:lstStyle>
            <a:lvl1pPr>
              <a:defRPr baseline="0"/>
            </a:lvl1pPr>
          </a:lstStyle>
          <a:p>
            <a:r>
              <a:rPr lang="en-US" dirty="0" smtClean="0"/>
              <a:t>Slide title (Calibri Light 44)</a:t>
            </a:r>
            <a:endParaRPr lang="en-US" dirty="0"/>
          </a:p>
        </p:txBody>
      </p:sp>
    </p:spTree>
    <p:extLst>
      <p:ext uri="{BB962C8B-B14F-4D97-AF65-F5344CB8AC3E}">
        <p14:creationId xmlns:p14="http://schemas.microsoft.com/office/powerpoint/2010/main" val="25379885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13B4D35-40B5-4ACD-86EF-F562D6117CB2}" type="datetimeFigureOut">
              <a:rPr lang="en-US" smtClean="0"/>
              <a:t>1/15/2020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F7B8464-9A39-4D17-9EBA-8AC931709B93}" type="slidenum">
              <a:rPr lang="en-US" smtClean="0"/>
              <a:t>‹#›</a:t>
            </a:fld>
            <a:endParaRPr lang="en-US" dirty="0"/>
          </a:p>
        </p:txBody>
      </p:sp>
      <p:sp>
        <p:nvSpPr>
          <p:cNvPr id="6" name="Title 1"/>
          <p:cNvSpPr>
            <a:spLocks noGrp="1"/>
          </p:cNvSpPr>
          <p:nvPr>
            <p:ph type="title" hasCustomPrompt="1"/>
          </p:nvPr>
        </p:nvSpPr>
        <p:spPr>
          <a:xfrm>
            <a:off x="152400" y="1"/>
            <a:ext cx="11887200" cy="838200"/>
          </a:xfrm>
          <a:prstGeom prst="rect">
            <a:avLst/>
          </a:prstGeom>
        </p:spPr>
        <p:txBody>
          <a:bodyPr anchor="b"/>
          <a:lstStyle>
            <a:lvl1pPr>
              <a:defRPr/>
            </a:lvl1pPr>
          </a:lstStyle>
          <a:p>
            <a:r>
              <a:rPr lang="en-US" dirty="0" smtClean="0"/>
              <a:t>Slide title (Calibri Light 44)</a:t>
            </a:r>
            <a:endParaRPr lang="en-US" dirty="0"/>
          </a:p>
        </p:txBody>
      </p:sp>
    </p:spTree>
    <p:extLst>
      <p:ext uri="{BB962C8B-B14F-4D97-AF65-F5344CB8AC3E}">
        <p14:creationId xmlns:p14="http://schemas.microsoft.com/office/powerpoint/2010/main" val="714598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13B4D35-40B5-4ACD-86EF-F562D6117CB2}" type="datetimeFigureOut">
              <a:rPr lang="en-US" smtClean="0"/>
              <a:t>1/15/2020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F7B8464-9A39-4D17-9EBA-8AC931709B93}" type="slidenum">
              <a:rPr lang="en-US" smtClean="0"/>
              <a:t>‹#›</a:t>
            </a:fld>
            <a:endParaRPr lang="en-US" dirty="0"/>
          </a:p>
        </p:txBody>
      </p:sp>
      <p:sp>
        <p:nvSpPr>
          <p:cNvPr id="6" name="Title 1"/>
          <p:cNvSpPr>
            <a:spLocks noGrp="1"/>
          </p:cNvSpPr>
          <p:nvPr>
            <p:ph type="title"/>
          </p:nvPr>
        </p:nvSpPr>
        <p:spPr>
          <a:xfrm>
            <a:off x="963084" y="4406901"/>
            <a:ext cx="10363200" cy="1362075"/>
          </a:xfrm>
          <a:prstGeom prst="rect">
            <a:avLst/>
          </a:prstGeom>
        </p:spPr>
        <p:txBody>
          <a:bodyPr/>
          <a:lstStyle/>
          <a:p>
            <a:r>
              <a:rPr lang="en-US" smtClean="0"/>
              <a:t>Click to edit Master title style</a:t>
            </a:r>
            <a:endParaRPr lang="en-US"/>
          </a:p>
        </p:txBody>
      </p:sp>
      <p:sp>
        <p:nvSpPr>
          <p:cNvPr id="7" name="Text Placeholder 2"/>
          <p:cNvSpPr>
            <a:spLocks noGrp="1"/>
          </p:cNvSpPr>
          <p:nvPr>
            <p:ph type="body" idx="1"/>
          </p:nvPr>
        </p:nvSpPr>
        <p:spPr>
          <a:xfrm>
            <a:off x="963084" y="2906713"/>
            <a:ext cx="10363200" cy="1500187"/>
          </a:xfrm>
        </p:spPr>
        <p:txBody>
          <a:bodyPr/>
          <a:lstStyle/>
          <a:p>
            <a:pPr lvl="0"/>
            <a:r>
              <a:rPr lang="en-US" smtClean="0"/>
              <a:t>Click to edit Master text styles</a:t>
            </a:r>
          </a:p>
        </p:txBody>
      </p:sp>
    </p:spTree>
    <p:extLst>
      <p:ext uri="{BB962C8B-B14F-4D97-AF65-F5344CB8AC3E}">
        <p14:creationId xmlns:p14="http://schemas.microsoft.com/office/powerpoint/2010/main" val="2991286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000" y="1143000"/>
            <a:ext cx="9906000" cy="2387600"/>
          </a:xfrm>
          <a:prstGeom prst="rect">
            <a:avLst/>
          </a:prstGeom>
        </p:spPr>
        <p:txBody>
          <a:bodyPr anchor="b"/>
          <a:lstStyle>
            <a:lvl1pPr algn="ctr">
              <a:defRPr sz="4400" b="1" baseline="0"/>
            </a:lvl1pPr>
          </a:lstStyle>
          <a:p>
            <a:r>
              <a:rPr lang="en-US" dirty="0" smtClean="0"/>
              <a:t>Presentation title (Calibri Light 44 Bold)</a:t>
            </a:r>
            <a:endParaRPr lang="en-US" dirty="0"/>
          </a:p>
        </p:txBody>
      </p:sp>
      <p:sp>
        <p:nvSpPr>
          <p:cNvPr id="3" name="Subtitle 2"/>
          <p:cNvSpPr>
            <a:spLocks noGrp="1"/>
          </p:cNvSpPr>
          <p:nvPr>
            <p:ph type="subTitle" idx="1" hasCustomPrompt="1"/>
          </p:nvPr>
        </p:nvSpPr>
        <p:spPr>
          <a:xfrm>
            <a:off x="1143000" y="3581400"/>
            <a:ext cx="9906000" cy="2133600"/>
          </a:xfrm>
          <a:prstGeom prst="rect">
            <a:avLst/>
          </a:prstGeom>
        </p:spPr>
        <p:txBody>
          <a:bodyPr/>
          <a:lstStyle>
            <a:lvl1pPr marL="0" indent="0" algn="ctr">
              <a:spcBef>
                <a:spcPts val="600"/>
              </a:spcBef>
              <a:buNone/>
              <a:defRPr sz="28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Presenter name (Calibri Light 32)</a:t>
            </a:r>
          </a:p>
          <a:p>
            <a:r>
              <a:rPr lang="en-US" dirty="0" smtClean="0"/>
              <a:t>Presenter title, INDOT (Calibri Light 32)</a:t>
            </a:r>
          </a:p>
          <a:p>
            <a:r>
              <a:rPr lang="en-US" dirty="0" smtClean="0"/>
              <a:t>Presentation date (Calibri Light 28)</a:t>
            </a:r>
            <a:endParaRPr lang="en-US" dirty="0"/>
          </a:p>
        </p:txBody>
      </p:sp>
      <p:sp>
        <p:nvSpPr>
          <p:cNvPr id="4" name="Date Placeholder 3"/>
          <p:cNvSpPr>
            <a:spLocks noGrp="1"/>
          </p:cNvSpPr>
          <p:nvPr>
            <p:ph type="dt" sz="half" idx="10"/>
          </p:nvPr>
        </p:nvSpPr>
        <p:spPr/>
        <p:txBody>
          <a:bodyPr/>
          <a:lstStyle/>
          <a:p>
            <a:fld id="{713B4D35-40B5-4ACD-86EF-F562D6117CB2}" type="datetimeFigureOut">
              <a:rPr lang="en-US" smtClean="0"/>
              <a:t>1/15/2020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F7B8464-9A39-4D17-9EBA-8AC931709B93}" type="slidenum">
              <a:rPr lang="en-US" smtClean="0"/>
              <a:t>‹#›</a:t>
            </a:fld>
            <a:endParaRPr lang="en-US" dirty="0"/>
          </a:p>
        </p:txBody>
      </p:sp>
    </p:spTree>
    <p:extLst>
      <p:ext uri="{BB962C8B-B14F-4D97-AF65-F5344CB8AC3E}">
        <p14:creationId xmlns:p14="http://schemas.microsoft.com/office/powerpoint/2010/main" val="3626099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13B4D35-40B5-4ACD-86EF-F562D6117CB2}" type="datetimeFigureOut">
              <a:rPr lang="en-US" smtClean="0"/>
              <a:t>1/15/2020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F7B8464-9A39-4D17-9EBA-8AC931709B93}" type="slidenum">
              <a:rPr lang="en-US" smtClean="0"/>
              <a:t>‹#›</a:t>
            </a:fld>
            <a:endParaRPr lang="en-US" dirty="0"/>
          </a:p>
        </p:txBody>
      </p:sp>
    </p:spTree>
    <p:extLst>
      <p:ext uri="{BB962C8B-B14F-4D97-AF65-F5344CB8AC3E}">
        <p14:creationId xmlns:p14="http://schemas.microsoft.com/office/powerpoint/2010/main" val="367733541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5.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6.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6"/>
          <a:stretch>
            <a:fillRect/>
          </a:stretch>
        </p:blipFill>
        <p:spPr>
          <a:xfrm>
            <a:off x="-113314" y="-1945090"/>
            <a:ext cx="12418628" cy="10748180"/>
          </a:xfrm>
          <a:prstGeom prst="rect">
            <a:avLst/>
          </a:prstGeom>
        </p:spPr>
      </p:pic>
      <p:sp>
        <p:nvSpPr>
          <p:cNvPr id="3" name="Text Placeholder 2"/>
          <p:cNvSpPr>
            <a:spLocks noGrp="1"/>
          </p:cNvSpPr>
          <p:nvPr>
            <p:ph type="body" idx="1"/>
          </p:nvPr>
        </p:nvSpPr>
        <p:spPr>
          <a:xfrm>
            <a:off x="152400" y="1066800"/>
            <a:ext cx="11887200" cy="4953000"/>
          </a:xfrm>
          <a:prstGeom prst="rect">
            <a:avLst/>
          </a:prstGeom>
        </p:spPr>
        <p:txBody>
          <a:bodyPr vert="horz" lIns="91440" tIns="45720" rIns="91440" bIns="45720" rtlCol="0">
            <a:normAutofit/>
          </a:bodyPr>
          <a:lstStyle/>
          <a:p>
            <a:pPr lvl="0"/>
            <a:r>
              <a:rPr lang="en-US" dirty="0" smtClean="0"/>
              <a:t>First level (Calibri Light 28)</a:t>
            </a:r>
          </a:p>
          <a:p>
            <a:pPr lvl="1"/>
            <a:r>
              <a:rPr lang="en-US" dirty="0" smtClean="0"/>
              <a:t>Second level (Calibri Light 24)</a:t>
            </a:r>
          </a:p>
          <a:p>
            <a:pPr lvl="2"/>
            <a:r>
              <a:rPr lang="en-US" dirty="0" smtClean="0"/>
              <a:t>Third level (Calibri Light 20)</a:t>
            </a:r>
          </a:p>
          <a:p>
            <a:pPr lvl="3"/>
            <a:r>
              <a:rPr lang="en-US" dirty="0" smtClean="0"/>
              <a:t>Fourth level (Calibri Light 16)</a:t>
            </a:r>
          </a:p>
          <a:p>
            <a:pPr lvl="4"/>
            <a:r>
              <a:rPr lang="en-US" dirty="0" smtClean="0"/>
              <a:t>Fifth level (Calibri Light 12)</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3B4D35-40B5-4ACD-86EF-F562D6117CB2}" type="datetimeFigureOut">
              <a:rPr lang="en-US" smtClean="0"/>
              <a:t>1/15/2020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7B8464-9A39-4D17-9EBA-8AC931709B93}" type="slidenum">
              <a:rPr lang="en-US" smtClean="0"/>
              <a:t>‹#›</a:t>
            </a:fld>
            <a:endParaRPr lang="en-US" dirty="0"/>
          </a:p>
        </p:txBody>
      </p:sp>
      <p:cxnSp>
        <p:nvCxnSpPr>
          <p:cNvPr id="11" name="Straight Connector 10"/>
          <p:cNvCxnSpPr/>
          <p:nvPr/>
        </p:nvCxnSpPr>
        <p:spPr>
          <a:xfrm>
            <a:off x="0" y="838200"/>
            <a:ext cx="1066800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Title 1"/>
          <p:cNvSpPr txBox="1">
            <a:spLocks/>
          </p:cNvSpPr>
          <p:nvPr/>
        </p:nvSpPr>
        <p:spPr>
          <a:xfrm>
            <a:off x="228600" y="1"/>
            <a:ext cx="10515600" cy="838200"/>
          </a:xfrm>
          <a:prstGeom prst="rect">
            <a:avLst/>
          </a:prstGeom>
        </p:spPr>
        <p:txBody>
          <a:bodyPr anchor="b"/>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fontAlgn="auto">
              <a:spcAft>
                <a:spcPts val="0"/>
              </a:spcAft>
            </a:pPr>
            <a:endParaRPr lang="en-US" dirty="0"/>
          </a:p>
        </p:txBody>
      </p:sp>
      <p:cxnSp>
        <p:nvCxnSpPr>
          <p:cNvPr id="13" name="Straight Connector 12"/>
          <p:cNvCxnSpPr/>
          <p:nvPr userDrawn="1"/>
        </p:nvCxnSpPr>
        <p:spPr>
          <a:xfrm>
            <a:off x="0" y="838200"/>
            <a:ext cx="1066800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Title 1"/>
          <p:cNvSpPr txBox="1">
            <a:spLocks/>
          </p:cNvSpPr>
          <p:nvPr userDrawn="1"/>
        </p:nvSpPr>
        <p:spPr>
          <a:xfrm>
            <a:off x="228600" y="1"/>
            <a:ext cx="10515600" cy="838200"/>
          </a:xfrm>
          <a:prstGeom prst="rect">
            <a:avLst/>
          </a:prstGeom>
        </p:spPr>
        <p:txBody>
          <a:bodyPr anchor="b"/>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fontAlgn="auto">
              <a:spcAft>
                <a:spcPts val="0"/>
              </a:spcAft>
            </a:pPr>
            <a:endParaRPr lang="en-US" dirty="0"/>
          </a:p>
        </p:txBody>
      </p:sp>
      <p:pic>
        <p:nvPicPr>
          <p:cNvPr id="2" name="Picture 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668000" y="5846711"/>
            <a:ext cx="1219200" cy="385010"/>
          </a:xfrm>
          <a:prstGeom prst="rect">
            <a:avLst/>
          </a:prstGeom>
        </p:spPr>
      </p:pic>
    </p:spTree>
    <p:extLst>
      <p:ext uri="{BB962C8B-B14F-4D97-AF65-F5344CB8AC3E}">
        <p14:creationId xmlns:p14="http://schemas.microsoft.com/office/powerpoint/2010/main" val="2622752383"/>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9" r:id="rId4"/>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rgbClr val="002060"/>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002060"/>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002060"/>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3314" y="-1945090"/>
            <a:ext cx="12418628" cy="10748180"/>
          </a:xfrm>
          <a:prstGeom prst="rect">
            <a:avLst/>
          </a:prstGeom>
        </p:spPr>
      </p:pic>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3B4D35-40B5-4ACD-86EF-F562D6117CB2}" type="datetimeFigureOut">
              <a:rPr lang="en-US" smtClean="0"/>
              <a:t>1/15/2020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7B8464-9A39-4D17-9EBA-8AC931709B93}" type="slidenum">
              <a:rPr lang="en-US" smtClean="0"/>
              <a:t>‹#›</a:t>
            </a:fld>
            <a:endParaRPr lang="en-US" dirty="0"/>
          </a:p>
        </p:txBody>
      </p:sp>
      <p:sp>
        <p:nvSpPr>
          <p:cNvPr id="7" name="Rounded Rectangle 6"/>
          <p:cNvSpPr/>
          <p:nvPr userDrawn="1"/>
        </p:nvSpPr>
        <p:spPr>
          <a:xfrm>
            <a:off x="1181100" y="1123950"/>
            <a:ext cx="9829800" cy="4610100"/>
          </a:xfrm>
          <a:prstGeom prst="roundRect">
            <a:avLst/>
          </a:prstGeom>
          <a:noFill/>
          <a:ln w="1016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68000" y="5846711"/>
            <a:ext cx="1219200" cy="385010"/>
          </a:xfrm>
          <a:prstGeom prst="rect">
            <a:avLst/>
          </a:prstGeom>
        </p:spPr>
      </p:pic>
    </p:spTree>
    <p:extLst>
      <p:ext uri="{BB962C8B-B14F-4D97-AF65-F5344CB8AC3E}">
        <p14:creationId xmlns:p14="http://schemas.microsoft.com/office/powerpoint/2010/main" val="2237526151"/>
      </p:ext>
    </p:extLst>
  </p:cSld>
  <p:clrMap bg1="lt1" tx1="dk1" bg2="lt2" tx2="dk2" accent1="accent1" accent2="accent2" accent3="accent3" accent4="accent4" accent5="accent5" accent6="accent6" hlink="hlink" folHlink="folHlink"/>
  <p:sldLayoutIdLst>
    <p:sldLayoutId id="2147483686" r:id="rId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3314" y="-1945090"/>
            <a:ext cx="12418628" cy="10748180"/>
          </a:xfrm>
          <a:prstGeom prst="rect">
            <a:avLst/>
          </a:prstGeom>
        </p:spPr>
      </p:pic>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3B4D35-40B5-4ACD-86EF-F562D6117CB2}" type="datetimeFigureOut">
              <a:rPr lang="en-US" smtClean="0"/>
              <a:t>1/15/2020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7B8464-9A39-4D17-9EBA-8AC931709B93}" type="slidenum">
              <a:rPr lang="en-US" smtClean="0"/>
              <a:t>‹#›</a:t>
            </a:fld>
            <a:endParaRPr lang="en-US" dirty="0"/>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68000" y="5846711"/>
            <a:ext cx="1219200" cy="385010"/>
          </a:xfrm>
          <a:prstGeom prst="rect">
            <a:avLst/>
          </a:prstGeom>
        </p:spPr>
      </p:pic>
    </p:spTree>
    <p:extLst>
      <p:ext uri="{BB962C8B-B14F-4D97-AF65-F5344CB8AC3E}">
        <p14:creationId xmlns:p14="http://schemas.microsoft.com/office/powerpoint/2010/main" val="2269672280"/>
      </p:ext>
    </p:extLst>
  </p:cSld>
  <p:clrMap bg1="lt1" tx1="dk1" bg2="lt2" tx2="dk2" accent1="accent1" accent2="accent2" accent3="accent3" accent4="accent4" accent5="accent5" accent6="accent6" hlink="hlink" folHlink="folHlink"/>
  <p:sldLayoutIdLst>
    <p:sldLayoutId id="2147483688" r:id="rId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tcox@indot.in.gov" TargetMode="External"/><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entapps.indot.in.gov/OPSM/Dashboard/UserRequest"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www.in.gov/indot/3595.htm"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hyperlink" Target="https://entapps.indot.in.gov/OPSM/Dashboard/UserRequest" TargetMode="External"/><Relationship Id="rId5" Type="http://schemas.openxmlformats.org/officeDocument/2006/relationships/hyperlink" Target="https://www.in.gov/dot/div/contracts/standards/drawings/sep19/sep.htm" TargetMode="External"/><Relationship Id="rId4" Type="http://schemas.openxmlformats.org/officeDocument/2006/relationships/hyperlink" Target="https://www.in.gov/indot/design_manual/design_manual_2013.ht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in.gov/indot/3595.htm"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COMMON ERRORS </a:t>
            </a:r>
            <a:r>
              <a:rPr lang="en-US" dirty="0" smtClean="0"/>
              <a:t>and ISSUES For </a:t>
            </a:r>
            <a:r>
              <a:rPr lang="en-US" dirty="0"/>
              <a:t>Culvert Rehabilitation </a:t>
            </a:r>
            <a:r>
              <a:rPr lang="en-US" dirty="0" smtClean="0"/>
              <a:t>and </a:t>
            </a:r>
            <a:r>
              <a:rPr lang="en-US" dirty="0"/>
              <a:t>Culvert Replacements</a:t>
            </a:r>
          </a:p>
        </p:txBody>
      </p:sp>
      <p:sp>
        <p:nvSpPr>
          <p:cNvPr id="3" name="Subtitle 2"/>
          <p:cNvSpPr>
            <a:spLocks noGrp="1"/>
          </p:cNvSpPr>
          <p:nvPr>
            <p:ph type="subTitle" idx="1"/>
          </p:nvPr>
        </p:nvSpPr>
        <p:spPr/>
        <p:txBody>
          <a:bodyPr/>
          <a:lstStyle/>
          <a:p>
            <a:r>
              <a:rPr lang="en-US" dirty="0" smtClean="0"/>
              <a:t>Anthony Cox</a:t>
            </a:r>
          </a:p>
          <a:p>
            <a:r>
              <a:rPr lang="en-US" dirty="0" smtClean="0"/>
              <a:t>INDOT Hydraulics Team Leader</a:t>
            </a:r>
          </a:p>
          <a:p>
            <a:r>
              <a:rPr lang="en-US" dirty="0" smtClean="0">
                <a:hlinkClick r:id="rId3"/>
              </a:rPr>
              <a:t>tcox@indot.in.gov</a:t>
            </a:r>
            <a:r>
              <a:rPr lang="en-US" dirty="0" smtClean="0"/>
              <a:t> </a:t>
            </a:r>
          </a:p>
          <a:p>
            <a:r>
              <a:rPr lang="en-US" dirty="0" smtClean="0"/>
              <a:t>(317) 232-5355</a:t>
            </a:r>
            <a:endParaRPr lang="en-US" dirty="0"/>
          </a:p>
        </p:txBody>
      </p:sp>
    </p:spTree>
    <p:extLst>
      <p:ext uri="{BB962C8B-B14F-4D97-AF65-F5344CB8AC3E}">
        <p14:creationId xmlns:p14="http://schemas.microsoft.com/office/powerpoint/2010/main" val="33144747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52400" y="914400"/>
            <a:ext cx="11811000" cy="5257800"/>
          </a:xfrm>
        </p:spPr>
        <p:txBody>
          <a:bodyPr/>
          <a:lstStyle/>
          <a:p>
            <a:r>
              <a:rPr lang="en-US" dirty="0" smtClean="0"/>
              <a:t>3. What to do if a pipe has an adverse or reverse slope (sloped the wrong way)?</a:t>
            </a:r>
          </a:p>
          <a:p>
            <a:pPr lvl="1"/>
            <a:r>
              <a:rPr lang="en-US" dirty="0" smtClean="0">
                <a:solidFill>
                  <a:srgbClr val="FF0000"/>
                </a:solidFill>
              </a:rPr>
              <a:t>HY-8 Version 7.2 (Currently accepted version) will not allow for adverse slopes.</a:t>
            </a:r>
          </a:p>
          <a:p>
            <a:endParaRPr lang="en-US" dirty="0"/>
          </a:p>
          <a:p>
            <a:r>
              <a:rPr lang="en-US" dirty="0" smtClean="0"/>
              <a:t>(INDOT Hydraulics Website FAQ)</a:t>
            </a:r>
          </a:p>
          <a:p>
            <a:endParaRPr lang="en-US" i="1" dirty="0" smtClean="0"/>
          </a:p>
          <a:p>
            <a:endParaRPr lang="en-US" i="1" dirty="0"/>
          </a:p>
          <a:p>
            <a:r>
              <a:rPr lang="en-US" i="1" dirty="0" smtClean="0"/>
              <a:t>If </a:t>
            </a:r>
            <a:r>
              <a:rPr lang="en-US" i="1" dirty="0"/>
              <a:t>the existing pipe has a reverse slope, we recommend bringing the inlet invert to the elevation of the outlet creating a flat pipe. </a:t>
            </a:r>
            <a:endParaRPr lang="en-US" dirty="0"/>
          </a:p>
          <a:p>
            <a:endParaRPr lang="en-US" b="1" dirty="0" smtClean="0"/>
          </a:p>
        </p:txBody>
      </p:sp>
      <p:sp>
        <p:nvSpPr>
          <p:cNvPr id="4" name="Title 3"/>
          <p:cNvSpPr>
            <a:spLocks noGrp="1"/>
          </p:cNvSpPr>
          <p:nvPr>
            <p:ph type="title"/>
          </p:nvPr>
        </p:nvSpPr>
        <p:spPr/>
        <p:txBody>
          <a:bodyPr/>
          <a:lstStyle/>
          <a:p>
            <a:r>
              <a:rPr lang="en-US" dirty="0"/>
              <a:t>General Errors/Issues – HY-8</a:t>
            </a:r>
          </a:p>
        </p:txBody>
      </p:sp>
    </p:spTree>
    <p:extLst>
      <p:ext uri="{BB962C8B-B14F-4D97-AF65-F5344CB8AC3E}">
        <p14:creationId xmlns:p14="http://schemas.microsoft.com/office/powerpoint/2010/main" val="4017076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 calcmode="lin" valueType="num">
                                      <p:cBhvr additive="base">
                                        <p:cTn id="13"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anim calcmode="lin" valueType="num">
                                      <p:cBhvr additive="base">
                                        <p:cTn id="19"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52400" y="914400"/>
            <a:ext cx="10363200" cy="5257800"/>
          </a:xfrm>
        </p:spPr>
        <p:txBody>
          <a:bodyPr/>
          <a:lstStyle/>
          <a:p>
            <a:r>
              <a:rPr lang="en-US" dirty="0" smtClean="0"/>
              <a:t>4. Where do I survey the downstream cross section for HY-8</a:t>
            </a:r>
            <a:endParaRPr lang="en-US" dirty="0"/>
          </a:p>
        </p:txBody>
      </p:sp>
      <p:sp>
        <p:nvSpPr>
          <p:cNvPr id="4" name="Title 3"/>
          <p:cNvSpPr>
            <a:spLocks noGrp="1"/>
          </p:cNvSpPr>
          <p:nvPr>
            <p:ph type="title"/>
          </p:nvPr>
        </p:nvSpPr>
        <p:spPr/>
        <p:txBody>
          <a:bodyPr/>
          <a:lstStyle/>
          <a:p>
            <a:r>
              <a:rPr lang="en-US" dirty="0"/>
              <a:t>General Errors/Issues – HY-8</a:t>
            </a:r>
          </a:p>
        </p:txBody>
      </p:sp>
      <p:pic>
        <p:nvPicPr>
          <p:cNvPr id="5" name="Picture 4"/>
          <p:cNvPicPr>
            <a:picLocks noChangeAspect="1"/>
          </p:cNvPicPr>
          <p:nvPr/>
        </p:nvPicPr>
        <p:blipFill>
          <a:blip r:embed="rId3"/>
          <a:stretch>
            <a:fillRect/>
          </a:stretch>
        </p:blipFill>
        <p:spPr>
          <a:xfrm>
            <a:off x="609600" y="1676400"/>
            <a:ext cx="7496340" cy="4416703"/>
          </a:xfrm>
          <a:prstGeom prst="rect">
            <a:avLst/>
          </a:prstGeom>
        </p:spPr>
      </p:pic>
      <p:sp>
        <p:nvSpPr>
          <p:cNvPr id="3" name="Freeform 2"/>
          <p:cNvSpPr/>
          <p:nvPr/>
        </p:nvSpPr>
        <p:spPr>
          <a:xfrm>
            <a:off x="6671388" y="5831633"/>
            <a:ext cx="4954555" cy="699907"/>
          </a:xfrm>
          <a:custGeom>
            <a:avLst/>
            <a:gdLst>
              <a:gd name="connsiteX0" fmla="*/ 0 w 4954555"/>
              <a:gd name="connsiteY0" fmla="*/ 139959 h 699907"/>
              <a:gd name="connsiteX1" fmla="*/ 74645 w 4954555"/>
              <a:gd name="connsiteY1" fmla="*/ 205273 h 699907"/>
              <a:gd name="connsiteX2" fmla="*/ 121298 w 4954555"/>
              <a:gd name="connsiteY2" fmla="*/ 242596 h 699907"/>
              <a:gd name="connsiteX3" fmla="*/ 186612 w 4954555"/>
              <a:gd name="connsiteY3" fmla="*/ 317240 h 699907"/>
              <a:gd name="connsiteX4" fmla="*/ 205273 w 4954555"/>
              <a:gd name="connsiteY4" fmla="*/ 335902 h 699907"/>
              <a:gd name="connsiteX5" fmla="*/ 233265 w 4954555"/>
              <a:gd name="connsiteY5" fmla="*/ 363894 h 699907"/>
              <a:gd name="connsiteX6" fmla="*/ 270588 w 4954555"/>
              <a:gd name="connsiteY6" fmla="*/ 410547 h 699907"/>
              <a:gd name="connsiteX7" fmla="*/ 289249 w 4954555"/>
              <a:gd name="connsiteY7" fmla="*/ 438538 h 699907"/>
              <a:gd name="connsiteX8" fmla="*/ 307910 w 4954555"/>
              <a:gd name="connsiteY8" fmla="*/ 457200 h 699907"/>
              <a:gd name="connsiteX9" fmla="*/ 345232 w 4954555"/>
              <a:gd name="connsiteY9" fmla="*/ 503853 h 699907"/>
              <a:gd name="connsiteX10" fmla="*/ 401216 w 4954555"/>
              <a:gd name="connsiteY10" fmla="*/ 541175 h 699907"/>
              <a:gd name="connsiteX11" fmla="*/ 429208 w 4954555"/>
              <a:gd name="connsiteY11" fmla="*/ 559836 h 699907"/>
              <a:gd name="connsiteX12" fmla="*/ 503853 w 4954555"/>
              <a:gd name="connsiteY12" fmla="*/ 615820 h 699907"/>
              <a:gd name="connsiteX13" fmla="*/ 587828 w 4954555"/>
              <a:gd name="connsiteY13" fmla="*/ 653143 h 699907"/>
              <a:gd name="connsiteX14" fmla="*/ 615820 w 4954555"/>
              <a:gd name="connsiteY14" fmla="*/ 662473 h 699907"/>
              <a:gd name="connsiteX15" fmla="*/ 671804 w 4954555"/>
              <a:gd name="connsiteY15" fmla="*/ 653143 h 699907"/>
              <a:gd name="connsiteX16" fmla="*/ 690465 w 4954555"/>
              <a:gd name="connsiteY16" fmla="*/ 634481 h 699907"/>
              <a:gd name="connsiteX17" fmla="*/ 718457 w 4954555"/>
              <a:gd name="connsiteY17" fmla="*/ 625151 h 699907"/>
              <a:gd name="connsiteX18" fmla="*/ 737118 w 4954555"/>
              <a:gd name="connsiteY18" fmla="*/ 606489 h 699907"/>
              <a:gd name="connsiteX19" fmla="*/ 793102 w 4954555"/>
              <a:gd name="connsiteY19" fmla="*/ 569167 h 699907"/>
              <a:gd name="connsiteX20" fmla="*/ 821094 w 4954555"/>
              <a:gd name="connsiteY20" fmla="*/ 541175 h 699907"/>
              <a:gd name="connsiteX21" fmla="*/ 858416 w 4954555"/>
              <a:gd name="connsiteY21" fmla="*/ 485191 h 699907"/>
              <a:gd name="connsiteX22" fmla="*/ 877077 w 4954555"/>
              <a:gd name="connsiteY22" fmla="*/ 457200 h 699907"/>
              <a:gd name="connsiteX23" fmla="*/ 895739 w 4954555"/>
              <a:gd name="connsiteY23" fmla="*/ 438538 h 699907"/>
              <a:gd name="connsiteX24" fmla="*/ 914400 w 4954555"/>
              <a:gd name="connsiteY24" fmla="*/ 410547 h 699907"/>
              <a:gd name="connsiteX25" fmla="*/ 998375 w 4954555"/>
              <a:gd name="connsiteY25" fmla="*/ 363894 h 699907"/>
              <a:gd name="connsiteX26" fmla="*/ 1035698 w 4954555"/>
              <a:gd name="connsiteY26" fmla="*/ 326571 h 699907"/>
              <a:gd name="connsiteX27" fmla="*/ 1054359 w 4954555"/>
              <a:gd name="connsiteY27" fmla="*/ 298579 h 699907"/>
              <a:gd name="connsiteX28" fmla="*/ 1138334 w 4954555"/>
              <a:gd name="connsiteY28" fmla="*/ 223934 h 699907"/>
              <a:gd name="connsiteX29" fmla="*/ 1156996 w 4954555"/>
              <a:gd name="connsiteY29" fmla="*/ 205273 h 699907"/>
              <a:gd name="connsiteX30" fmla="*/ 1175657 w 4954555"/>
              <a:gd name="connsiteY30" fmla="*/ 177281 h 699907"/>
              <a:gd name="connsiteX31" fmla="*/ 1231641 w 4954555"/>
              <a:gd name="connsiteY31" fmla="*/ 139959 h 699907"/>
              <a:gd name="connsiteX32" fmla="*/ 1287624 w 4954555"/>
              <a:gd name="connsiteY32" fmla="*/ 102636 h 699907"/>
              <a:gd name="connsiteX33" fmla="*/ 1315616 w 4954555"/>
              <a:gd name="connsiteY33" fmla="*/ 83975 h 699907"/>
              <a:gd name="connsiteX34" fmla="*/ 1343608 w 4954555"/>
              <a:gd name="connsiteY34" fmla="*/ 74645 h 699907"/>
              <a:gd name="connsiteX35" fmla="*/ 1371600 w 4954555"/>
              <a:gd name="connsiteY35" fmla="*/ 55983 h 699907"/>
              <a:gd name="connsiteX36" fmla="*/ 1399592 w 4954555"/>
              <a:gd name="connsiteY36" fmla="*/ 46653 h 699907"/>
              <a:gd name="connsiteX37" fmla="*/ 1418253 w 4954555"/>
              <a:gd name="connsiteY37" fmla="*/ 27991 h 699907"/>
              <a:gd name="connsiteX38" fmla="*/ 1474236 w 4954555"/>
              <a:gd name="connsiteY38" fmla="*/ 9330 h 699907"/>
              <a:gd name="connsiteX39" fmla="*/ 1502228 w 4954555"/>
              <a:gd name="connsiteY39" fmla="*/ 0 h 699907"/>
              <a:gd name="connsiteX40" fmla="*/ 1623526 w 4954555"/>
              <a:gd name="connsiteY40" fmla="*/ 18661 h 699907"/>
              <a:gd name="connsiteX41" fmla="*/ 1651518 w 4954555"/>
              <a:gd name="connsiteY41" fmla="*/ 37322 h 699907"/>
              <a:gd name="connsiteX42" fmla="*/ 1679510 w 4954555"/>
              <a:gd name="connsiteY42" fmla="*/ 46653 h 699907"/>
              <a:gd name="connsiteX43" fmla="*/ 1763485 w 4954555"/>
              <a:gd name="connsiteY43" fmla="*/ 93306 h 699907"/>
              <a:gd name="connsiteX44" fmla="*/ 1810139 w 4954555"/>
              <a:gd name="connsiteY44" fmla="*/ 130628 h 699907"/>
              <a:gd name="connsiteX45" fmla="*/ 1838130 w 4954555"/>
              <a:gd name="connsiteY45" fmla="*/ 139959 h 699907"/>
              <a:gd name="connsiteX46" fmla="*/ 1884783 w 4954555"/>
              <a:gd name="connsiteY46" fmla="*/ 177281 h 699907"/>
              <a:gd name="connsiteX47" fmla="*/ 1903445 w 4954555"/>
              <a:gd name="connsiteY47" fmla="*/ 195943 h 699907"/>
              <a:gd name="connsiteX48" fmla="*/ 1931436 w 4954555"/>
              <a:gd name="connsiteY48" fmla="*/ 205273 h 699907"/>
              <a:gd name="connsiteX49" fmla="*/ 1978090 w 4954555"/>
              <a:gd name="connsiteY49" fmla="*/ 233265 h 699907"/>
              <a:gd name="connsiteX50" fmla="*/ 2062065 w 4954555"/>
              <a:gd name="connsiteY50" fmla="*/ 270587 h 699907"/>
              <a:gd name="connsiteX51" fmla="*/ 2146041 w 4954555"/>
              <a:gd name="connsiteY51" fmla="*/ 298579 h 699907"/>
              <a:gd name="connsiteX52" fmla="*/ 2174032 w 4954555"/>
              <a:gd name="connsiteY52" fmla="*/ 307910 h 699907"/>
              <a:gd name="connsiteX53" fmla="*/ 2295330 w 4954555"/>
              <a:gd name="connsiteY53" fmla="*/ 326571 h 699907"/>
              <a:gd name="connsiteX54" fmla="*/ 2379306 w 4954555"/>
              <a:gd name="connsiteY54" fmla="*/ 354563 h 699907"/>
              <a:gd name="connsiteX55" fmla="*/ 2444620 w 4954555"/>
              <a:gd name="connsiteY55" fmla="*/ 373224 h 699907"/>
              <a:gd name="connsiteX56" fmla="*/ 2640563 w 4954555"/>
              <a:gd name="connsiteY56" fmla="*/ 382555 h 699907"/>
              <a:gd name="connsiteX57" fmla="*/ 2668555 w 4954555"/>
              <a:gd name="connsiteY57" fmla="*/ 391885 h 699907"/>
              <a:gd name="connsiteX58" fmla="*/ 2873828 w 4954555"/>
              <a:gd name="connsiteY58" fmla="*/ 410547 h 699907"/>
              <a:gd name="connsiteX59" fmla="*/ 2939143 w 4954555"/>
              <a:gd name="connsiteY59" fmla="*/ 429208 h 699907"/>
              <a:gd name="connsiteX60" fmla="*/ 2967134 w 4954555"/>
              <a:gd name="connsiteY60" fmla="*/ 438538 h 699907"/>
              <a:gd name="connsiteX61" fmla="*/ 3023118 w 4954555"/>
              <a:gd name="connsiteY61" fmla="*/ 447869 h 699907"/>
              <a:gd name="connsiteX62" fmla="*/ 3097763 w 4954555"/>
              <a:gd name="connsiteY62" fmla="*/ 466530 h 699907"/>
              <a:gd name="connsiteX63" fmla="*/ 3265714 w 4954555"/>
              <a:gd name="connsiteY63" fmla="*/ 485191 h 699907"/>
              <a:gd name="connsiteX64" fmla="*/ 3452326 w 4954555"/>
              <a:gd name="connsiteY64" fmla="*/ 513183 h 699907"/>
              <a:gd name="connsiteX65" fmla="*/ 3648269 w 4954555"/>
              <a:gd name="connsiteY65" fmla="*/ 522514 h 699907"/>
              <a:gd name="connsiteX66" fmla="*/ 3797559 w 4954555"/>
              <a:gd name="connsiteY66" fmla="*/ 541175 h 699907"/>
              <a:gd name="connsiteX67" fmla="*/ 3872204 w 4954555"/>
              <a:gd name="connsiteY67" fmla="*/ 550506 h 699907"/>
              <a:gd name="connsiteX68" fmla="*/ 4236098 w 4954555"/>
              <a:gd name="connsiteY68" fmla="*/ 559836 h 699907"/>
              <a:gd name="connsiteX69" fmla="*/ 4357396 w 4954555"/>
              <a:gd name="connsiteY69" fmla="*/ 578498 h 699907"/>
              <a:gd name="connsiteX70" fmla="*/ 4394718 w 4954555"/>
              <a:gd name="connsiteY70" fmla="*/ 587828 h 699907"/>
              <a:gd name="connsiteX71" fmla="*/ 4469363 w 4954555"/>
              <a:gd name="connsiteY71" fmla="*/ 597159 h 699907"/>
              <a:gd name="connsiteX72" fmla="*/ 4581330 w 4954555"/>
              <a:gd name="connsiteY72" fmla="*/ 634481 h 699907"/>
              <a:gd name="connsiteX73" fmla="*/ 4609322 w 4954555"/>
              <a:gd name="connsiteY73" fmla="*/ 643812 h 699907"/>
              <a:gd name="connsiteX74" fmla="*/ 4777273 w 4954555"/>
              <a:gd name="connsiteY74" fmla="*/ 662473 h 699907"/>
              <a:gd name="connsiteX75" fmla="*/ 4879910 w 4954555"/>
              <a:gd name="connsiteY75" fmla="*/ 690465 h 699907"/>
              <a:gd name="connsiteX76" fmla="*/ 4954555 w 4954555"/>
              <a:gd name="connsiteY76" fmla="*/ 699796 h 699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4954555" h="699907">
                <a:moveTo>
                  <a:pt x="0" y="139959"/>
                </a:moveTo>
                <a:cubicBezTo>
                  <a:pt x="24882" y="161730"/>
                  <a:pt x="51267" y="181895"/>
                  <a:pt x="74645" y="205273"/>
                </a:cubicBezTo>
                <a:cubicBezTo>
                  <a:pt x="116850" y="247478"/>
                  <a:pt x="66802" y="224430"/>
                  <a:pt x="121298" y="242596"/>
                </a:cubicBezTo>
                <a:cubicBezTo>
                  <a:pt x="152159" y="288887"/>
                  <a:pt x="132028" y="262655"/>
                  <a:pt x="186612" y="317240"/>
                </a:cubicBezTo>
                <a:lnTo>
                  <a:pt x="205273" y="335902"/>
                </a:lnTo>
                <a:lnTo>
                  <a:pt x="233265" y="363894"/>
                </a:lnTo>
                <a:cubicBezTo>
                  <a:pt x="251430" y="418386"/>
                  <a:pt x="228383" y="368342"/>
                  <a:pt x="270588" y="410547"/>
                </a:cubicBezTo>
                <a:cubicBezTo>
                  <a:pt x="278517" y="418476"/>
                  <a:pt x="282244" y="429782"/>
                  <a:pt x="289249" y="438538"/>
                </a:cubicBezTo>
                <a:cubicBezTo>
                  <a:pt x="294744" y="445407"/>
                  <a:pt x="302415" y="450331"/>
                  <a:pt x="307910" y="457200"/>
                </a:cubicBezTo>
                <a:cubicBezTo>
                  <a:pt x="326269" y="480149"/>
                  <a:pt x="322707" y="486959"/>
                  <a:pt x="345232" y="503853"/>
                </a:cubicBezTo>
                <a:cubicBezTo>
                  <a:pt x="363174" y="517310"/>
                  <a:pt x="382555" y="528734"/>
                  <a:pt x="401216" y="541175"/>
                </a:cubicBezTo>
                <a:cubicBezTo>
                  <a:pt x="410547" y="547395"/>
                  <a:pt x="421279" y="551906"/>
                  <a:pt x="429208" y="559836"/>
                </a:cubicBezTo>
                <a:cubicBezTo>
                  <a:pt x="463728" y="594357"/>
                  <a:pt x="440549" y="573618"/>
                  <a:pt x="503853" y="615820"/>
                </a:cubicBezTo>
                <a:cubicBezTo>
                  <a:pt x="548210" y="645391"/>
                  <a:pt x="521209" y="630937"/>
                  <a:pt x="587828" y="653143"/>
                </a:cubicBezTo>
                <a:lnTo>
                  <a:pt x="615820" y="662473"/>
                </a:lnTo>
                <a:cubicBezTo>
                  <a:pt x="634481" y="659363"/>
                  <a:pt x="654090" y="659786"/>
                  <a:pt x="671804" y="653143"/>
                </a:cubicBezTo>
                <a:cubicBezTo>
                  <a:pt x="680041" y="650054"/>
                  <a:pt x="682922" y="639007"/>
                  <a:pt x="690465" y="634481"/>
                </a:cubicBezTo>
                <a:cubicBezTo>
                  <a:pt x="698899" y="629421"/>
                  <a:pt x="709126" y="628261"/>
                  <a:pt x="718457" y="625151"/>
                </a:cubicBezTo>
                <a:cubicBezTo>
                  <a:pt x="724677" y="618930"/>
                  <a:pt x="730080" y="611767"/>
                  <a:pt x="737118" y="606489"/>
                </a:cubicBezTo>
                <a:cubicBezTo>
                  <a:pt x="755060" y="593032"/>
                  <a:pt x="777243" y="585026"/>
                  <a:pt x="793102" y="569167"/>
                </a:cubicBezTo>
                <a:lnTo>
                  <a:pt x="821094" y="541175"/>
                </a:lnTo>
                <a:cubicBezTo>
                  <a:pt x="837490" y="491983"/>
                  <a:pt x="819587" y="531785"/>
                  <a:pt x="858416" y="485191"/>
                </a:cubicBezTo>
                <a:cubicBezTo>
                  <a:pt x="865595" y="476576"/>
                  <a:pt x="870072" y="465956"/>
                  <a:pt x="877077" y="457200"/>
                </a:cubicBezTo>
                <a:cubicBezTo>
                  <a:pt x="882573" y="450330"/>
                  <a:pt x="890243" y="445408"/>
                  <a:pt x="895739" y="438538"/>
                </a:cubicBezTo>
                <a:cubicBezTo>
                  <a:pt x="902744" y="429782"/>
                  <a:pt x="905961" y="417931"/>
                  <a:pt x="914400" y="410547"/>
                </a:cubicBezTo>
                <a:cubicBezTo>
                  <a:pt x="953890" y="375993"/>
                  <a:pt x="959927" y="376709"/>
                  <a:pt x="998375" y="363894"/>
                </a:cubicBezTo>
                <a:cubicBezTo>
                  <a:pt x="1010816" y="351453"/>
                  <a:pt x="1025939" y="341210"/>
                  <a:pt x="1035698" y="326571"/>
                </a:cubicBezTo>
                <a:cubicBezTo>
                  <a:pt x="1041918" y="317240"/>
                  <a:pt x="1046909" y="306960"/>
                  <a:pt x="1054359" y="298579"/>
                </a:cubicBezTo>
                <a:cubicBezTo>
                  <a:pt x="1141903" y="200092"/>
                  <a:pt x="1078344" y="271927"/>
                  <a:pt x="1138334" y="223934"/>
                </a:cubicBezTo>
                <a:cubicBezTo>
                  <a:pt x="1145203" y="218438"/>
                  <a:pt x="1151500" y="212142"/>
                  <a:pt x="1156996" y="205273"/>
                </a:cubicBezTo>
                <a:cubicBezTo>
                  <a:pt x="1164001" y="196516"/>
                  <a:pt x="1167218" y="184665"/>
                  <a:pt x="1175657" y="177281"/>
                </a:cubicBezTo>
                <a:cubicBezTo>
                  <a:pt x="1192536" y="162512"/>
                  <a:pt x="1212980" y="152400"/>
                  <a:pt x="1231641" y="139959"/>
                </a:cubicBezTo>
                <a:lnTo>
                  <a:pt x="1287624" y="102636"/>
                </a:lnTo>
                <a:cubicBezTo>
                  <a:pt x="1296955" y="96416"/>
                  <a:pt x="1304977" y="87521"/>
                  <a:pt x="1315616" y="83975"/>
                </a:cubicBezTo>
                <a:lnTo>
                  <a:pt x="1343608" y="74645"/>
                </a:lnTo>
                <a:cubicBezTo>
                  <a:pt x="1352939" y="68424"/>
                  <a:pt x="1361570" y="60998"/>
                  <a:pt x="1371600" y="55983"/>
                </a:cubicBezTo>
                <a:cubicBezTo>
                  <a:pt x="1380397" y="51585"/>
                  <a:pt x="1391158" y="51713"/>
                  <a:pt x="1399592" y="46653"/>
                </a:cubicBezTo>
                <a:cubicBezTo>
                  <a:pt x="1407135" y="42127"/>
                  <a:pt x="1410385" y="31925"/>
                  <a:pt x="1418253" y="27991"/>
                </a:cubicBezTo>
                <a:cubicBezTo>
                  <a:pt x="1435847" y="19194"/>
                  <a:pt x="1455575" y="15550"/>
                  <a:pt x="1474236" y="9330"/>
                </a:cubicBezTo>
                <a:lnTo>
                  <a:pt x="1502228" y="0"/>
                </a:lnTo>
                <a:cubicBezTo>
                  <a:pt x="1528995" y="2677"/>
                  <a:pt x="1589898" y="1847"/>
                  <a:pt x="1623526" y="18661"/>
                </a:cubicBezTo>
                <a:cubicBezTo>
                  <a:pt x="1633556" y="23676"/>
                  <a:pt x="1641488" y="32307"/>
                  <a:pt x="1651518" y="37322"/>
                </a:cubicBezTo>
                <a:cubicBezTo>
                  <a:pt x="1660315" y="41721"/>
                  <a:pt x="1670912" y="41877"/>
                  <a:pt x="1679510" y="46653"/>
                </a:cubicBezTo>
                <a:cubicBezTo>
                  <a:pt x="1775763" y="100126"/>
                  <a:pt x="1700147" y="72192"/>
                  <a:pt x="1763485" y="93306"/>
                </a:cubicBezTo>
                <a:cubicBezTo>
                  <a:pt x="1780843" y="110663"/>
                  <a:pt x="1786598" y="118857"/>
                  <a:pt x="1810139" y="130628"/>
                </a:cubicBezTo>
                <a:cubicBezTo>
                  <a:pt x="1818936" y="135026"/>
                  <a:pt x="1828800" y="136849"/>
                  <a:pt x="1838130" y="139959"/>
                </a:cubicBezTo>
                <a:cubicBezTo>
                  <a:pt x="1883195" y="185022"/>
                  <a:pt x="1825924" y="130193"/>
                  <a:pt x="1884783" y="177281"/>
                </a:cubicBezTo>
                <a:cubicBezTo>
                  <a:pt x="1891653" y="182777"/>
                  <a:pt x="1895901" y="191417"/>
                  <a:pt x="1903445" y="195943"/>
                </a:cubicBezTo>
                <a:cubicBezTo>
                  <a:pt x="1911878" y="201003"/>
                  <a:pt x="1922106" y="202163"/>
                  <a:pt x="1931436" y="205273"/>
                </a:cubicBezTo>
                <a:cubicBezTo>
                  <a:pt x="1967888" y="241723"/>
                  <a:pt x="1929639" y="209039"/>
                  <a:pt x="1978090" y="233265"/>
                </a:cubicBezTo>
                <a:cubicBezTo>
                  <a:pt x="2066806" y="277624"/>
                  <a:pt x="1917632" y="222443"/>
                  <a:pt x="2062065" y="270587"/>
                </a:cubicBezTo>
                <a:lnTo>
                  <a:pt x="2146041" y="298579"/>
                </a:lnTo>
                <a:cubicBezTo>
                  <a:pt x="2155371" y="301689"/>
                  <a:pt x="2164331" y="306293"/>
                  <a:pt x="2174032" y="307910"/>
                </a:cubicBezTo>
                <a:cubicBezTo>
                  <a:pt x="2251709" y="320855"/>
                  <a:pt x="2211287" y="314564"/>
                  <a:pt x="2295330" y="326571"/>
                </a:cubicBezTo>
                <a:lnTo>
                  <a:pt x="2379306" y="354563"/>
                </a:lnTo>
                <a:cubicBezTo>
                  <a:pt x="2395346" y="359910"/>
                  <a:pt x="2429200" y="371990"/>
                  <a:pt x="2444620" y="373224"/>
                </a:cubicBezTo>
                <a:cubicBezTo>
                  <a:pt x="2509800" y="378438"/>
                  <a:pt x="2575249" y="379445"/>
                  <a:pt x="2640563" y="382555"/>
                </a:cubicBezTo>
                <a:cubicBezTo>
                  <a:pt x="2649894" y="385665"/>
                  <a:pt x="2658790" y="390713"/>
                  <a:pt x="2668555" y="391885"/>
                </a:cubicBezTo>
                <a:cubicBezTo>
                  <a:pt x="2736772" y="400071"/>
                  <a:pt x="2873828" y="410547"/>
                  <a:pt x="2873828" y="410547"/>
                </a:cubicBezTo>
                <a:cubicBezTo>
                  <a:pt x="2940949" y="432919"/>
                  <a:pt x="2857123" y="405774"/>
                  <a:pt x="2939143" y="429208"/>
                </a:cubicBezTo>
                <a:cubicBezTo>
                  <a:pt x="2948600" y="431910"/>
                  <a:pt x="2957533" y="436405"/>
                  <a:pt x="2967134" y="438538"/>
                </a:cubicBezTo>
                <a:cubicBezTo>
                  <a:pt x="2985602" y="442642"/>
                  <a:pt x="3004619" y="443905"/>
                  <a:pt x="3023118" y="447869"/>
                </a:cubicBezTo>
                <a:cubicBezTo>
                  <a:pt x="3048196" y="453243"/>
                  <a:pt x="3072243" y="463978"/>
                  <a:pt x="3097763" y="466530"/>
                </a:cubicBezTo>
                <a:cubicBezTo>
                  <a:pt x="3150136" y="471768"/>
                  <a:pt x="3212907" y="477270"/>
                  <a:pt x="3265714" y="485191"/>
                </a:cubicBezTo>
                <a:cubicBezTo>
                  <a:pt x="3313498" y="492359"/>
                  <a:pt x="3399062" y="509510"/>
                  <a:pt x="3452326" y="513183"/>
                </a:cubicBezTo>
                <a:cubicBezTo>
                  <a:pt x="3517559" y="517682"/>
                  <a:pt x="3582955" y="519404"/>
                  <a:pt x="3648269" y="522514"/>
                </a:cubicBezTo>
                <a:cubicBezTo>
                  <a:pt x="3748663" y="539247"/>
                  <a:pt x="3662995" y="526224"/>
                  <a:pt x="3797559" y="541175"/>
                </a:cubicBezTo>
                <a:cubicBezTo>
                  <a:pt x="3822481" y="543944"/>
                  <a:pt x="3847151" y="549440"/>
                  <a:pt x="3872204" y="550506"/>
                </a:cubicBezTo>
                <a:cubicBezTo>
                  <a:pt x="3993432" y="555665"/>
                  <a:pt x="4114800" y="556726"/>
                  <a:pt x="4236098" y="559836"/>
                </a:cubicBezTo>
                <a:cubicBezTo>
                  <a:pt x="4301040" y="581484"/>
                  <a:pt x="4231112" y="560458"/>
                  <a:pt x="4357396" y="578498"/>
                </a:cubicBezTo>
                <a:cubicBezTo>
                  <a:pt x="4370091" y="580312"/>
                  <a:pt x="4382069" y="585720"/>
                  <a:pt x="4394718" y="587828"/>
                </a:cubicBezTo>
                <a:cubicBezTo>
                  <a:pt x="4419452" y="591950"/>
                  <a:pt x="4444481" y="594049"/>
                  <a:pt x="4469363" y="597159"/>
                </a:cubicBezTo>
                <a:cubicBezTo>
                  <a:pt x="4545646" y="627672"/>
                  <a:pt x="4488276" y="606565"/>
                  <a:pt x="4581330" y="634481"/>
                </a:cubicBezTo>
                <a:cubicBezTo>
                  <a:pt x="4590751" y="637307"/>
                  <a:pt x="4599585" y="642421"/>
                  <a:pt x="4609322" y="643812"/>
                </a:cubicBezTo>
                <a:cubicBezTo>
                  <a:pt x="4665084" y="651778"/>
                  <a:pt x="4721418" y="655188"/>
                  <a:pt x="4777273" y="662473"/>
                </a:cubicBezTo>
                <a:cubicBezTo>
                  <a:pt x="4887007" y="676786"/>
                  <a:pt x="4754562" y="665394"/>
                  <a:pt x="4879910" y="690465"/>
                </a:cubicBezTo>
                <a:cubicBezTo>
                  <a:pt x="4935712" y="701626"/>
                  <a:pt x="4910704" y="699796"/>
                  <a:pt x="4954555" y="699796"/>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724400" y="6531540"/>
            <a:ext cx="1283172" cy="369332"/>
          </a:xfrm>
          <a:prstGeom prst="rect">
            <a:avLst/>
          </a:prstGeom>
          <a:noFill/>
        </p:spPr>
        <p:txBody>
          <a:bodyPr wrap="none" rtlCol="0">
            <a:spAutoFit/>
          </a:bodyPr>
          <a:lstStyle/>
          <a:p>
            <a:r>
              <a:rPr lang="en-US" dirty="0" smtClean="0"/>
              <a:t>Scour Hole</a:t>
            </a:r>
            <a:endParaRPr lang="en-US" dirty="0"/>
          </a:p>
        </p:txBody>
      </p:sp>
      <p:cxnSp>
        <p:nvCxnSpPr>
          <p:cNvPr id="9" name="Straight Arrow Connector 8"/>
          <p:cNvCxnSpPr>
            <a:endCxn id="3" idx="12"/>
          </p:cNvCxnSpPr>
          <p:nvPr/>
        </p:nvCxnSpPr>
        <p:spPr>
          <a:xfrm flipV="1">
            <a:off x="6096000" y="6447453"/>
            <a:ext cx="1079241" cy="33434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3" idx="15"/>
          </p:cNvCxnSpPr>
          <p:nvPr/>
        </p:nvCxnSpPr>
        <p:spPr>
          <a:xfrm flipH="1" flipV="1">
            <a:off x="7315200" y="3352800"/>
            <a:ext cx="27992" cy="313197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3" idx="38"/>
          </p:cNvCxnSpPr>
          <p:nvPr/>
        </p:nvCxnSpPr>
        <p:spPr>
          <a:xfrm flipV="1">
            <a:off x="8145624" y="3352800"/>
            <a:ext cx="7776" cy="248816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58000" y="2743200"/>
            <a:ext cx="852570" cy="57383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6934200" y="2743200"/>
            <a:ext cx="762000" cy="57383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727647" y="2815623"/>
            <a:ext cx="852570" cy="57383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7803847" y="2815623"/>
            <a:ext cx="762000" cy="57383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9067800" y="2233957"/>
            <a:ext cx="1642244" cy="369332"/>
          </a:xfrm>
          <a:prstGeom prst="rect">
            <a:avLst/>
          </a:prstGeom>
          <a:noFill/>
        </p:spPr>
        <p:txBody>
          <a:bodyPr wrap="none" rtlCol="0">
            <a:spAutoFit/>
          </a:bodyPr>
          <a:lstStyle/>
          <a:p>
            <a:r>
              <a:rPr lang="en-US" dirty="0" smtClean="0"/>
              <a:t>Sedimentation</a:t>
            </a:r>
            <a:endParaRPr lang="en-US" dirty="0"/>
          </a:p>
        </p:txBody>
      </p:sp>
      <p:cxnSp>
        <p:nvCxnSpPr>
          <p:cNvPr id="24" name="Straight Arrow Connector 23"/>
          <p:cNvCxnSpPr>
            <a:endCxn id="3" idx="39"/>
          </p:cNvCxnSpPr>
          <p:nvPr/>
        </p:nvCxnSpPr>
        <p:spPr>
          <a:xfrm flipH="1">
            <a:off x="8173616" y="2540370"/>
            <a:ext cx="975049" cy="329126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9601200" y="3884751"/>
            <a:ext cx="0" cy="2362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10598826" y="4383833"/>
            <a:ext cx="1003801" cy="646331"/>
          </a:xfrm>
          <a:prstGeom prst="rect">
            <a:avLst/>
          </a:prstGeom>
          <a:noFill/>
        </p:spPr>
        <p:txBody>
          <a:bodyPr wrap="none" rtlCol="0">
            <a:spAutoFit/>
          </a:bodyPr>
          <a:lstStyle/>
          <a:p>
            <a:r>
              <a:rPr lang="en-US" dirty="0" smtClean="0"/>
              <a:t>Natural </a:t>
            </a:r>
          </a:p>
          <a:p>
            <a:r>
              <a:rPr lang="en-US" dirty="0" smtClean="0"/>
              <a:t>Channel</a:t>
            </a:r>
            <a:endParaRPr lang="en-US" dirty="0"/>
          </a:p>
        </p:txBody>
      </p:sp>
      <p:cxnSp>
        <p:nvCxnSpPr>
          <p:cNvPr id="34" name="Straight Arrow Connector 33"/>
          <p:cNvCxnSpPr>
            <a:stCxn id="33" idx="1"/>
          </p:cNvCxnSpPr>
          <p:nvPr/>
        </p:nvCxnSpPr>
        <p:spPr>
          <a:xfrm flipH="1">
            <a:off x="9656832" y="4706999"/>
            <a:ext cx="941994" cy="154917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9372600" y="3429000"/>
            <a:ext cx="152400" cy="258482"/>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9525000" y="2982352"/>
            <a:ext cx="578685" cy="70513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2133600" y="6256176"/>
            <a:ext cx="1704313" cy="369332"/>
          </a:xfrm>
          <a:prstGeom prst="rect">
            <a:avLst/>
          </a:prstGeom>
          <a:noFill/>
        </p:spPr>
        <p:txBody>
          <a:bodyPr wrap="none" rtlCol="0">
            <a:spAutoFit/>
          </a:bodyPr>
          <a:lstStyle/>
          <a:p>
            <a:r>
              <a:rPr lang="en-US" u="sng" dirty="0" smtClean="0"/>
              <a:t>PROFILE VIEW</a:t>
            </a:r>
            <a:endParaRPr lang="en-US" u="sng" dirty="0"/>
          </a:p>
        </p:txBody>
      </p:sp>
      <p:cxnSp>
        <p:nvCxnSpPr>
          <p:cNvPr id="8" name="Straight Connector 7"/>
          <p:cNvCxnSpPr/>
          <p:nvPr/>
        </p:nvCxnSpPr>
        <p:spPr>
          <a:xfrm>
            <a:off x="6671388" y="5995132"/>
            <a:ext cx="415212" cy="4820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7207293" y="6043340"/>
            <a:ext cx="415212" cy="4820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732341" y="6067710"/>
            <a:ext cx="415212" cy="4820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8292148" y="6105778"/>
            <a:ext cx="415212" cy="4820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8833787" y="6165980"/>
            <a:ext cx="415212" cy="4820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3387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anim calcmode="lin" valueType="num">
                                      <p:cBhvr>
                                        <p:cTn id="18" dur="1000" fill="hold"/>
                                        <p:tgtEl>
                                          <p:spTgt spid="26"/>
                                        </p:tgtEl>
                                        <p:attrNameLst>
                                          <p:attrName>ppt_x</p:attrName>
                                        </p:attrNameLst>
                                      </p:cBhvr>
                                      <p:tavLst>
                                        <p:tav tm="0">
                                          <p:val>
                                            <p:strVal val="#ppt_x"/>
                                          </p:val>
                                        </p:tav>
                                        <p:tav tm="100000">
                                          <p:val>
                                            <p:strVal val="#ppt_x"/>
                                          </p:val>
                                        </p:tav>
                                      </p:tavLst>
                                    </p:anim>
                                    <p:anim calcmode="lin" valueType="num">
                                      <p:cBhvr>
                                        <p:cTn id="19" dur="1000" fill="hold"/>
                                        <p:tgtEl>
                                          <p:spTgt spid="2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1000"/>
                                        <p:tgtEl>
                                          <p:spTgt spid="27"/>
                                        </p:tgtEl>
                                      </p:cBhvr>
                                    </p:animEffect>
                                    <p:anim calcmode="lin" valueType="num">
                                      <p:cBhvr>
                                        <p:cTn id="23" dur="1000" fill="hold"/>
                                        <p:tgtEl>
                                          <p:spTgt spid="27"/>
                                        </p:tgtEl>
                                        <p:attrNameLst>
                                          <p:attrName>ppt_x</p:attrName>
                                        </p:attrNameLst>
                                      </p:cBhvr>
                                      <p:tavLst>
                                        <p:tav tm="0">
                                          <p:val>
                                            <p:strVal val="#ppt_x"/>
                                          </p:val>
                                        </p:tav>
                                        <p:tav tm="100000">
                                          <p:val>
                                            <p:strVal val="#ppt_x"/>
                                          </p:val>
                                        </p:tav>
                                      </p:tavLst>
                                    </p:anim>
                                    <p:anim calcmode="lin" valueType="num">
                                      <p:cBhvr>
                                        <p:cTn id="24" dur="1000" fill="hold"/>
                                        <p:tgtEl>
                                          <p:spTgt spid="2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000"/>
                                        <p:tgtEl>
                                          <p:spTgt spid="28"/>
                                        </p:tgtEl>
                                      </p:cBhvr>
                                    </p:animEffect>
                                    <p:anim calcmode="lin" valueType="num">
                                      <p:cBhvr>
                                        <p:cTn id="28" dur="1000" fill="hold"/>
                                        <p:tgtEl>
                                          <p:spTgt spid="28"/>
                                        </p:tgtEl>
                                        <p:attrNameLst>
                                          <p:attrName>ppt_x</p:attrName>
                                        </p:attrNameLst>
                                      </p:cBhvr>
                                      <p:tavLst>
                                        <p:tav tm="0">
                                          <p:val>
                                            <p:strVal val="#ppt_x"/>
                                          </p:val>
                                        </p:tav>
                                        <p:tav tm="100000">
                                          <p:val>
                                            <p:strVal val="#ppt_x"/>
                                          </p:val>
                                        </p:tav>
                                      </p:tavLst>
                                    </p:anim>
                                    <p:anim calcmode="lin" valueType="num">
                                      <p:cBhvr>
                                        <p:cTn id="2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1000"/>
                                        <p:tgtEl>
                                          <p:spTgt spid="3"/>
                                        </p:tgtEl>
                                      </p:cBhvr>
                                    </p:animEffect>
                                    <p:anim calcmode="lin" valueType="num">
                                      <p:cBhvr>
                                        <p:cTn id="35" dur="1000" fill="hold"/>
                                        <p:tgtEl>
                                          <p:spTgt spid="3"/>
                                        </p:tgtEl>
                                        <p:attrNameLst>
                                          <p:attrName>ppt_x</p:attrName>
                                        </p:attrNameLst>
                                      </p:cBhvr>
                                      <p:tavLst>
                                        <p:tav tm="0">
                                          <p:val>
                                            <p:strVal val="#ppt_x"/>
                                          </p:val>
                                        </p:tav>
                                        <p:tav tm="100000">
                                          <p:val>
                                            <p:strVal val="#ppt_x"/>
                                          </p:val>
                                        </p:tav>
                                      </p:tavLst>
                                    </p:anim>
                                    <p:anim calcmode="lin" valueType="num">
                                      <p:cBhvr>
                                        <p:cTn id="3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anim calcmode="lin" valueType="num">
                                      <p:cBhvr>
                                        <p:cTn id="42" dur="1000" fill="hold"/>
                                        <p:tgtEl>
                                          <p:spTgt spid="7"/>
                                        </p:tgtEl>
                                        <p:attrNameLst>
                                          <p:attrName>ppt_x</p:attrName>
                                        </p:attrNameLst>
                                      </p:cBhvr>
                                      <p:tavLst>
                                        <p:tav tm="0">
                                          <p:val>
                                            <p:strVal val="#ppt_x"/>
                                          </p:val>
                                        </p:tav>
                                        <p:tav tm="100000">
                                          <p:val>
                                            <p:strVal val="#ppt_x"/>
                                          </p:val>
                                        </p:tav>
                                      </p:tavLst>
                                    </p:anim>
                                    <p:anim calcmode="lin" valueType="num">
                                      <p:cBhvr>
                                        <p:cTn id="43" dur="1000" fill="hold"/>
                                        <p:tgtEl>
                                          <p:spTgt spid="7"/>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1000"/>
                                        <p:tgtEl>
                                          <p:spTgt spid="9"/>
                                        </p:tgtEl>
                                      </p:cBhvr>
                                    </p:animEffect>
                                    <p:anim calcmode="lin" valueType="num">
                                      <p:cBhvr>
                                        <p:cTn id="47" dur="1000" fill="hold"/>
                                        <p:tgtEl>
                                          <p:spTgt spid="9"/>
                                        </p:tgtEl>
                                        <p:attrNameLst>
                                          <p:attrName>ppt_x</p:attrName>
                                        </p:attrNameLst>
                                      </p:cBhvr>
                                      <p:tavLst>
                                        <p:tav tm="0">
                                          <p:val>
                                            <p:strVal val="#ppt_x"/>
                                          </p:val>
                                        </p:tav>
                                        <p:tav tm="100000">
                                          <p:val>
                                            <p:strVal val="#ppt_x"/>
                                          </p:val>
                                        </p:tav>
                                      </p:tavLst>
                                    </p:anim>
                                    <p:anim calcmode="lin" valueType="num">
                                      <p:cBhvr>
                                        <p:cTn id="4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00"/>
                                        <p:tgtEl>
                                          <p:spTgt spid="11"/>
                                        </p:tgtEl>
                                      </p:cBhvr>
                                    </p:animEffect>
                                    <p:anim calcmode="lin" valueType="num">
                                      <p:cBhvr>
                                        <p:cTn id="54" dur="1000" fill="hold"/>
                                        <p:tgtEl>
                                          <p:spTgt spid="11"/>
                                        </p:tgtEl>
                                        <p:attrNameLst>
                                          <p:attrName>ppt_x</p:attrName>
                                        </p:attrNameLst>
                                      </p:cBhvr>
                                      <p:tavLst>
                                        <p:tav tm="0">
                                          <p:val>
                                            <p:strVal val="#ppt_x"/>
                                          </p:val>
                                        </p:tav>
                                        <p:tav tm="100000">
                                          <p:val>
                                            <p:strVal val="#ppt_x"/>
                                          </p:val>
                                        </p:tav>
                                      </p:tavLst>
                                    </p:anim>
                                    <p:anim calcmode="lin" valueType="num">
                                      <p:cBhvr>
                                        <p:cTn id="55" dur="1000" fill="hold"/>
                                        <p:tgtEl>
                                          <p:spTgt spid="11"/>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1000"/>
                                        <p:tgtEl>
                                          <p:spTgt spid="16"/>
                                        </p:tgtEl>
                                      </p:cBhvr>
                                    </p:animEffect>
                                    <p:anim calcmode="lin" valueType="num">
                                      <p:cBhvr>
                                        <p:cTn id="59" dur="1000" fill="hold"/>
                                        <p:tgtEl>
                                          <p:spTgt spid="16"/>
                                        </p:tgtEl>
                                        <p:attrNameLst>
                                          <p:attrName>ppt_x</p:attrName>
                                        </p:attrNameLst>
                                      </p:cBhvr>
                                      <p:tavLst>
                                        <p:tav tm="0">
                                          <p:val>
                                            <p:strVal val="#ppt_x"/>
                                          </p:val>
                                        </p:tav>
                                        <p:tav tm="100000">
                                          <p:val>
                                            <p:strVal val="#ppt_x"/>
                                          </p:val>
                                        </p:tav>
                                      </p:tavLst>
                                    </p:anim>
                                    <p:anim calcmode="lin" valueType="num">
                                      <p:cBhvr>
                                        <p:cTn id="60" dur="1000" fill="hold"/>
                                        <p:tgtEl>
                                          <p:spTgt spid="16"/>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1000"/>
                                        <p:tgtEl>
                                          <p:spTgt spid="15"/>
                                        </p:tgtEl>
                                      </p:cBhvr>
                                    </p:animEffect>
                                    <p:anim calcmode="lin" valueType="num">
                                      <p:cBhvr>
                                        <p:cTn id="64" dur="1000" fill="hold"/>
                                        <p:tgtEl>
                                          <p:spTgt spid="15"/>
                                        </p:tgtEl>
                                        <p:attrNameLst>
                                          <p:attrName>ppt_x</p:attrName>
                                        </p:attrNameLst>
                                      </p:cBhvr>
                                      <p:tavLst>
                                        <p:tav tm="0">
                                          <p:val>
                                            <p:strVal val="#ppt_x"/>
                                          </p:val>
                                        </p:tav>
                                        <p:tav tm="100000">
                                          <p:val>
                                            <p:strVal val="#ppt_x"/>
                                          </p:val>
                                        </p:tav>
                                      </p:tavLst>
                                    </p:anim>
                                    <p:anim calcmode="lin" valueType="num">
                                      <p:cBhvr>
                                        <p:cTn id="6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fade">
                                      <p:cBhvr>
                                        <p:cTn id="70" dur="1000"/>
                                        <p:tgtEl>
                                          <p:spTgt spid="24"/>
                                        </p:tgtEl>
                                      </p:cBhvr>
                                    </p:animEffect>
                                    <p:anim calcmode="lin" valueType="num">
                                      <p:cBhvr>
                                        <p:cTn id="71" dur="1000" fill="hold"/>
                                        <p:tgtEl>
                                          <p:spTgt spid="24"/>
                                        </p:tgtEl>
                                        <p:attrNameLst>
                                          <p:attrName>ppt_x</p:attrName>
                                        </p:attrNameLst>
                                      </p:cBhvr>
                                      <p:tavLst>
                                        <p:tav tm="0">
                                          <p:val>
                                            <p:strVal val="#ppt_x"/>
                                          </p:val>
                                        </p:tav>
                                        <p:tav tm="100000">
                                          <p:val>
                                            <p:strVal val="#ppt_x"/>
                                          </p:val>
                                        </p:tav>
                                      </p:tavLst>
                                    </p:anim>
                                    <p:anim calcmode="lin" valueType="num">
                                      <p:cBhvr>
                                        <p:cTn id="72" dur="1000" fill="hold"/>
                                        <p:tgtEl>
                                          <p:spTgt spid="24"/>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23"/>
                                        </p:tgtEl>
                                        <p:attrNameLst>
                                          <p:attrName>style.visibility</p:attrName>
                                        </p:attrNameLst>
                                      </p:cBhvr>
                                      <p:to>
                                        <p:strVal val="visible"/>
                                      </p:to>
                                    </p:set>
                                    <p:animEffect transition="in" filter="fade">
                                      <p:cBhvr>
                                        <p:cTn id="75" dur="1000"/>
                                        <p:tgtEl>
                                          <p:spTgt spid="23"/>
                                        </p:tgtEl>
                                      </p:cBhvr>
                                    </p:animEffect>
                                    <p:anim calcmode="lin" valueType="num">
                                      <p:cBhvr>
                                        <p:cTn id="76" dur="1000" fill="hold"/>
                                        <p:tgtEl>
                                          <p:spTgt spid="23"/>
                                        </p:tgtEl>
                                        <p:attrNameLst>
                                          <p:attrName>ppt_x</p:attrName>
                                        </p:attrNameLst>
                                      </p:cBhvr>
                                      <p:tavLst>
                                        <p:tav tm="0">
                                          <p:val>
                                            <p:strVal val="#ppt_x"/>
                                          </p:val>
                                        </p:tav>
                                        <p:tav tm="100000">
                                          <p:val>
                                            <p:strVal val="#ppt_x"/>
                                          </p:val>
                                        </p:tav>
                                      </p:tavLst>
                                    </p:anim>
                                    <p:anim calcmode="lin" valueType="num">
                                      <p:cBhvr>
                                        <p:cTn id="7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nodeType="click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fade">
                                      <p:cBhvr>
                                        <p:cTn id="82" dur="1000"/>
                                        <p:tgtEl>
                                          <p:spTgt spid="21"/>
                                        </p:tgtEl>
                                      </p:cBhvr>
                                    </p:animEffect>
                                    <p:anim calcmode="lin" valueType="num">
                                      <p:cBhvr>
                                        <p:cTn id="83" dur="1000" fill="hold"/>
                                        <p:tgtEl>
                                          <p:spTgt spid="21"/>
                                        </p:tgtEl>
                                        <p:attrNameLst>
                                          <p:attrName>ppt_x</p:attrName>
                                        </p:attrNameLst>
                                      </p:cBhvr>
                                      <p:tavLst>
                                        <p:tav tm="0">
                                          <p:val>
                                            <p:strVal val="#ppt_x"/>
                                          </p:val>
                                        </p:tav>
                                        <p:tav tm="100000">
                                          <p:val>
                                            <p:strVal val="#ppt_x"/>
                                          </p:val>
                                        </p:tav>
                                      </p:tavLst>
                                    </p:anim>
                                    <p:anim calcmode="lin" valueType="num">
                                      <p:cBhvr>
                                        <p:cTn id="84" dur="1000" fill="hold"/>
                                        <p:tgtEl>
                                          <p:spTgt spid="21"/>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20"/>
                                        </p:tgtEl>
                                        <p:attrNameLst>
                                          <p:attrName>style.visibility</p:attrName>
                                        </p:attrNameLst>
                                      </p:cBhvr>
                                      <p:to>
                                        <p:strVal val="visible"/>
                                      </p:to>
                                    </p:set>
                                    <p:animEffect transition="in" filter="fade">
                                      <p:cBhvr>
                                        <p:cTn id="87" dur="1000"/>
                                        <p:tgtEl>
                                          <p:spTgt spid="20"/>
                                        </p:tgtEl>
                                      </p:cBhvr>
                                    </p:animEffect>
                                    <p:anim calcmode="lin" valueType="num">
                                      <p:cBhvr>
                                        <p:cTn id="88" dur="1000" fill="hold"/>
                                        <p:tgtEl>
                                          <p:spTgt spid="20"/>
                                        </p:tgtEl>
                                        <p:attrNameLst>
                                          <p:attrName>ppt_x</p:attrName>
                                        </p:attrNameLst>
                                      </p:cBhvr>
                                      <p:tavLst>
                                        <p:tav tm="0">
                                          <p:val>
                                            <p:strVal val="#ppt_x"/>
                                          </p:val>
                                        </p:tav>
                                        <p:tav tm="100000">
                                          <p:val>
                                            <p:strVal val="#ppt_x"/>
                                          </p:val>
                                        </p:tav>
                                      </p:tavLst>
                                    </p:anim>
                                    <p:anim calcmode="lin" valueType="num">
                                      <p:cBhvr>
                                        <p:cTn id="89" dur="1000" fill="hold"/>
                                        <p:tgtEl>
                                          <p:spTgt spid="20"/>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12"/>
                                        </p:tgtEl>
                                        <p:attrNameLst>
                                          <p:attrName>style.visibility</p:attrName>
                                        </p:attrNameLst>
                                      </p:cBhvr>
                                      <p:to>
                                        <p:strVal val="visible"/>
                                      </p:to>
                                    </p:set>
                                    <p:animEffect transition="in" filter="fade">
                                      <p:cBhvr>
                                        <p:cTn id="92" dur="1000"/>
                                        <p:tgtEl>
                                          <p:spTgt spid="12"/>
                                        </p:tgtEl>
                                      </p:cBhvr>
                                    </p:animEffect>
                                    <p:anim calcmode="lin" valueType="num">
                                      <p:cBhvr>
                                        <p:cTn id="93" dur="1000" fill="hold"/>
                                        <p:tgtEl>
                                          <p:spTgt spid="12"/>
                                        </p:tgtEl>
                                        <p:attrNameLst>
                                          <p:attrName>ppt_x</p:attrName>
                                        </p:attrNameLst>
                                      </p:cBhvr>
                                      <p:tavLst>
                                        <p:tav tm="0">
                                          <p:val>
                                            <p:strVal val="#ppt_x"/>
                                          </p:val>
                                        </p:tav>
                                        <p:tav tm="100000">
                                          <p:val>
                                            <p:strVal val="#ppt_x"/>
                                          </p:val>
                                        </p:tav>
                                      </p:tavLst>
                                    </p:anim>
                                    <p:anim calcmode="lin" valueType="num">
                                      <p:cBhvr>
                                        <p:cTn id="9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42" presetClass="entr" presetSubtype="0" fill="hold" nodeType="clickEffect">
                                  <p:stCondLst>
                                    <p:cond delay="0"/>
                                  </p:stCondLst>
                                  <p:childTnLst>
                                    <p:set>
                                      <p:cBhvr>
                                        <p:cTn id="98" dur="1" fill="hold">
                                          <p:stCondLst>
                                            <p:cond delay="0"/>
                                          </p:stCondLst>
                                        </p:cTn>
                                        <p:tgtEl>
                                          <p:spTgt spid="34"/>
                                        </p:tgtEl>
                                        <p:attrNameLst>
                                          <p:attrName>style.visibility</p:attrName>
                                        </p:attrNameLst>
                                      </p:cBhvr>
                                      <p:to>
                                        <p:strVal val="visible"/>
                                      </p:to>
                                    </p:set>
                                    <p:animEffect transition="in" filter="fade">
                                      <p:cBhvr>
                                        <p:cTn id="99" dur="1000"/>
                                        <p:tgtEl>
                                          <p:spTgt spid="34"/>
                                        </p:tgtEl>
                                      </p:cBhvr>
                                    </p:animEffect>
                                    <p:anim calcmode="lin" valueType="num">
                                      <p:cBhvr>
                                        <p:cTn id="100" dur="1000" fill="hold"/>
                                        <p:tgtEl>
                                          <p:spTgt spid="34"/>
                                        </p:tgtEl>
                                        <p:attrNameLst>
                                          <p:attrName>ppt_x</p:attrName>
                                        </p:attrNameLst>
                                      </p:cBhvr>
                                      <p:tavLst>
                                        <p:tav tm="0">
                                          <p:val>
                                            <p:strVal val="#ppt_x"/>
                                          </p:val>
                                        </p:tav>
                                        <p:tav tm="100000">
                                          <p:val>
                                            <p:strVal val="#ppt_x"/>
                                          </p:val>
                                        </p:tav>
                                      </p:tavLst>
                                    </p:anim>
                                    <p:anim calcmode="lin" valueType="num">
                                      <p:cBhvr>
                                        <p:cTn id="101" dur="1000" fill="hold"/>
                                        <p:tgtEl>
                                          <p:spTgt spid="34"/>
                                        </p:tgtEl>
                                        <p:attrNameLst>
                                          <p:attrName>ppt_y</p:attrName>
                                        </p:attrNameLst>
                                      </p:cBhvr>
                                      <p:tavLst>
                                        <p:tav tm="0">
                                          <p:val>
                                            <p:strVal val="#ppt_y+.1"/>
                                          </p:val>
                                        </p:tav>
                                        <p:tav tm="100000">
                                          <p:val>
                                            <p:strVal val="#ppt_y"/>
                                          </p:val>
                                        </p:tav>
                                      </p:tavLst>
                                    </p:anim>
                                  </p:childTnLst>
                                </p:cTn>
                              </p:par>
                              <p:par>
                                <p:cTn id="102" presetID="42" presetClass="entr" presetSubtype="0" fill="hold" grpId="0" nodeType="withEffect">
                                  <p:stCondLst>
                                    <p:cond delay="0"/>
                                  </p:stCondLst>
                                  <p:childTnLst>
                                    <p:set>
                                      <p:cBhvr>
                                        <p:cTn id="103" dur="1" fill="hold">
                                          <p:stCondLst>
                                            <p:cond delay="0"/>
                                          </p:stCondLst>
                                        </p:cTn>
                                        <p:tgtEl>
                                          <p:spTgt spid="33"/>
                                        </p:tgtEl>
                                        <p:attrNameLst>
                                          <p:attrName>style.visibility</p:attrName>
                                        </p:attrNameLst>
                                      </p:cBhvr>
                                      <p:to>
                                        <p:strVal val="visible"/>
                                      </p:to>
                                    </p:set>
                                    <p:animEffect transition="in" filter="fade">
                                      <p:cBhvr>
                                        <p:cTn id="104" dur="1000"/>
                                        <p:tgtEl>
                                          <p:spTgt spid="33"/>
                                        </p:tgtEl>
                                      </p:cBhvr>
                                    </p:animEffect>
                                    <p:anim calcmode="lin" valueType="num">
                                      <p:cBhvr>
                                        <p:cTn id="105" dur="1000" fill="hold"/>
                                        <p:tgtEl>
                                          <p:spTgt spid="33"/>
                                        </p:tgtEl>
                                        <p:attrNameLst>
                                          <p:attrName>ppt_x</p:attrName>
                                        </p:attrNameLst>
                                      </p:cBhvr>
                                      <p:tavLst>
                                        <p:tav tm="0">
                                          <p:val>
                                            <p:strVal val="#ppt_x"/>
                                          </p:val>
                                        </p:tav>
                                        <p:tav tm="100000">
                                          <p:val>
                                            <p:strVal val="#ppt_x"/>
                                          </p:val>
                                        </p:tav>
                                      </p:tavLst>
                                    </p:anim>
                                    <p:anim calcmode="lin" valueType="num">
                                      <p:cBhvr>
                                        <p:cTn id="106"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42" presetClass="entr" presetSubtype="0" fill="hold" nodeType="clickEffect">
                                  <p:stCondLst>
                                    <p:cond delay="0"/>
                                  </p:stCondLst>
                                  <p:childTnLst>
                                    <p:set>
                                      <p:cBhvr>
                                        <p:cTn id="110" dur="1" fill="hold">
                                          <p:stCondLst>
                                            <p:cond delay="0"/>
                                          </p:stCondLst>
                                        </p:cTn>
                                        <p:tgtEl>
                                          <p:spTgt spid="30"/>
                                        </p:tgtEl>
                                        <p:attrNameLst>
                                          <p:attrName>style.visibility</p:attrName>
                                        </p:attrNameLst>
                                      </p:cBhvr>
                                      <p:to>
                                        <p:strVal val="visible"/>
                                      </p:to>
                                    </p:set>
                                    <p:animEffect transition="in" filter="fade">
                                      <p:cBhvr>
                                        <p:cTn id="111" dur="1000"/>
                                        <p:tgtEl>
                                          <p:spTgt spid="30"/>
                                        </p:tgtEl>
                                      </p:cBhvr>
                                    </p:animEffect>
                                    <p:anim calcmode="lin" valueType="num">
                                      <p:cBhvr>
                                        <p:cTn id="112" dur="1000" fill="hold"/>
                                        <p:tgtEl>
                                          <p:spTgt spid="30"/>
                                        </p:tgtEl>
                                        <p:attrNameLst>
                                          <p:attrName>ppt_x</p:attrName>
                                        </p:attrNameLst>
                                      </p:cBhvr>
                                      <p:tavLst>
                                        <p:tav tm="0">
                                          <p:val>
                                            <p:strVal val="#ppt_x"/>
                                          </p:val>
                                        </p:tav>
                                        <p:tav tm="100000">
                                          <p:val>
                                            <p:strVal val="#ppt_x"/>
                                          </p:val>
                                        </p:tav>
                                      </p:tavLst>
                                    </p:anim>
                                    <p:anim calcmode="lin" valueType="num">
                                      <p:cBhvr>
                                        <p:cTn id="113" dur="1000" fill="hold"/>
                                        <p:tgtEl>
                                          <p:spTgt spid="30"/>
                                        </p:tgtEl>
                                        <p:attrNameLst>
                                          <p:attrName>ppt_y</p:attrName>
                                        </p:attrNameLst>
                                      </p:cBhvr>
                                      <p:tavLst>
                                        <p:tav tm="0">
                                          <p:val>
                                            <p:strVal val="#ppt_y+.1"/>
                                          </p:val>
                                        </p:tav>
                                        <p:tav tm="100000">
                                          <p:val>
                                            <p:strVal val="#ppt_y"/>
                                          </p:val>
                                        </p:tav>
                                      </p:tavLst>
                                    </p:anim>
                                  </p:childTnLst>
                                </p:cTn>
                              </p:par>
                              <p:par>
                                <p:cTn id="114" presetID="42" presetClass="entr" presetSubtype="0" fill="hold" nodeType="withEffect">
                                  <p:stCondLst>
                                    <p:cond delay="0"/>
                                  </p:stCondLst>
                                  <p:childTnLst>
                                    <p:set>
                                      <p:cBhvr>
                                        <p:cTn id="115" dur="1" fill="hold">
                                          <p:stCondLst>
                                            <p:cond delay="0"/>
                                          </p:stCondLst>
                                        </p:cTn>
                                        <p:tgtEl>
                                          <p:spTgt spid="37"/>
                                        </p:tgtEl>
                                        <p:attrNameLst>
                                          <p:attrName>style.visibility</p:attrName>
                                        </p:attrNameLst>
                                      </p:cBhvr>
                                      <p:to>
                                        <p:strVal val="visible"/>
                                      </p:to>
                                    </p:set>
                                    <p:animEffect transition="in" filter="fade">
                                      <p:cBhvr>
                                        <p:cTn id="116" dur="1000"/>
                                        <p:tgtEl>
                                          <p:spTgt spid="37"/>
                                        </p:tgtEl>
                                      </p:cBhvr>
                                    </p:animEffect>
                                    <p:anim calcmode="lin" valueType="num">
                                      <p:cBhvr>
                                        <p:cTn id="117" dur="1000" fill="hold"/>
                                        <p:tgtEl>
                                          <p:spTgt spid="37"/>
                                        </p:tgtEl>
                                        <p:attrNameLst>
                                          <p:attrName>ppt_x</p:attrName>
                                        </p:attrNameLst>
                                      </p:cBhvr>
                                      <p:tavLst>
                                        <p:tav tm="0">
                                          <p:val>
                                            <p:strVal val="#ppt_x"/>
                                          </p:val>
                                        </p:tav>
                                        <p:tav tm="100000">
                                          <p:val>
                                            <p:strVal val="#ppt_x"/>
                                          </p:val>
                                        </p:tav>
                                      </p:tavLst>
                                    </p:anim>
                                    <p:anim calcmode="lin" valueType="num">
                                      <p:cBhvr>
                                        <p:cTn id="118" dur="1000" fill="hold"/>
                                        <p:tgtEl>
                                          <p:spTgt spid="37"/>
                                        </p:tgtEl>
                                        <p:attrNameLst>
                                          <p:attrName>ppt_y</p:attrName>
                                        </p:attrNameLst>
                                      </p:cBhvr>
                                      <p:tavLst>
                                        <p:tav tm="0">
                                          <p:val>
                                            <p:strVal val="#ppt_y+.1"/>
                                          </p:val>
                                        </p:tav>
                                        <p:tav tm="100000">
                                          <p:val>
                                            <p:strVal val="#ppt_y"/>
                                          </p:val>
                                        </p:tav>
                                      </p:tavLst>
                                    </p:anim>
                                  </p:childTnLst>
                                </p:cTn>
                              </p:par>
                              <p:par>
                                <p:cTn id="119" presetID="42" presetClass="entr" presetSubtype="0" fill="hold" nodeType="withEffect">
                                  <p:stCondLst>
                                    <p:cond delay="0"/>
                                  </p:stCondLst>
                                  <p:childTnLst>
                                    <p:set>
                                      <p:cBhvr>
                                        <p:cTn id="120" dur="1" fill="hold">
                                          <p:stCondLst>
                                            <p:cond delay="0"/>
                                          </p:stCondLst>
                                        </p:cTn>
                                        <p:tgtEl>
                                          <p:spTgt spid="39"/>
                                        </p:tgtEl>
                                        <p:attrNameLst>
                                          <p:attrName>style.visibility</p:attrName>
                                        </p:attrNameLst>
                                      </p:cBhvr>
                                      <p:to>
                                        <p:strVal val="visible"/>
                                      </p:to>
                                    </p:set>
                                    <p:animEffect transition="in" filter="fade">
                                      <p:cBhvr>
                                        <p:cTn id="121" dur="1000"/>
                                        <p:tgtEl>
                                          <p:spTgt spid="39"/>
                                        </p:tgtEl>
                                      </p:cBhvr>
                                    </p:animEffect>
                                    <p:anim calcmode="lin" valueType="num">
                                      <p:cBhvr>
                                        <p:cTn id="122" dur="1000" fill="hold"/>
                                        <p:tgtEl>
                                          <p:spTgt spid="39"/>
                                        </p:tgtEl>
                                        <p:attrNameLst>
                                          <p:attrName>ppt_x</p:attrName>
                                        </p:attrNameLst>
                                      </p:cBhvr>
                                      <p:tavLst>
                                        <p:tav tm="0">
                                          <p:val>
                                            <p:strVal val="#ppt_x"/>
                                          </p:val>
                                        </p:tav>
                                        <p:tav tm="100000">
                                          <p:val>
                                            <p:strVal val="#ppt_x"/>
                                          </p:val>
                                        </p:tav>
                                      </p:tavLst>
                                    </p:anim>
                                    <p:anim calcmode="lin" valueType="num">
                                      <p:cBhvr>
                                        <p:cTn id="123"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23" grpId="0"/>
      <p:bldP spid="3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52400" y="914400"/>
            <a:ext cx="10363200" cy="5257800"/>
          </a:xfrm>
        </p:spPr>
        <p:txBody>
          <a:bodyPr/>
          <a:lstStyle/>
          <a:p>
            <a:r>
              <a:rPr lang="en-US" dirty="0" smtClean="0"/>
              <a:t>Scour </a:t>
            </a:r>
          </a:p>
          <a:p>
            <a:r>
              <a:rPr lang="en-US" dirty="0" smtClean="0"/>
              <a:t>Holes</a:t>
            </a:r>
          </a:p>
          <a:p>
            <a:endParaRPr lang="en-US" dirty="0"/>
          </a:p>
        </p:txBody>
      </p:sp>
      <p:sp>
        <p:nvSpPr>
          <p:cNvPr id="4" name="Title 3"/>
          <p:cNvSpPr>
            <a:spLocks noGrp="1"/>
          </p:cNvSpPr>
          <p:nvPr>
            <p:ph type="title"/>
          </p:nvPr>
        </p:nvSpPr>
        <p:spPr/>
        <p:txBody>
          <a:bodyPr/>
          <a:lstStyle/>
          <a:p>
            <a:r>
              <a:rPr lang="en-US" dirty="0"/>
              <a:t>General Errors/Issues – HY-8</a:t>
            </a:r>
          </a:p>
        </p:txBody>
      </p:sp>
      <p:pic>
        <p:nvPicPr>
          <p:cNvPr id="3" name="Picture 2"/>
          <p:cNvPicPr>
            <a:picLocks noChangeAspect="1"/>
          </p:cNvPicPr>
          <p:nvPr/>
        </p:nvPicPr>
        <p:blipFill>
          <a:blip r:embed="rId3"/>
          <a:stretch>
            <a:fillRect/>
          </a:stretch>
        </p:blipFill>
        <p:spPr>
          <a:xfrm>
            <a:off x="2044931" y="829603"/>
            <a:ext cx="8642877" cy="5959695"/>
          </a:xfrm>
          <a:prstGeom prst="rect">
            <a:avLst/>
          </a:prstGeom>
        </p:spPr>
      </p:pic>
      <p:sp>
        <p:nvSpPr>
          <p:cNvPr id="7" name="Line Callout 1 6"/>
          <p:cNvSpPr/>
          <p:nvPr/>
        </p:nvSpPr>
        <p:spPr>
          <a:xfrm>
            <a:off x="9144000" y="2286000"/>
            <a:ext cx="1543808" cy="612648"/>
          </a:xfrm>
          <a:prstGeom prst="borderCallout1">
            <a:avLst>
              <a:gd name="adj1" fmla="val 18750"/>
              <a:gd name="adj2" fmla="val -8333"/>
              <a:gd name="adj3" fmla="val 291605"/>
              <a:gd name="adj4" fmla="val -190416"/>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Sedimentation</a:t>
            </a:r>
            <a:endParaRPr lang="en-US" dirty="0"/>
          </a:p>
        </p:txBody>
      </p:sp>
      <p:sp>
        <p:nvSpPr>
          <p:cNvPr id="8" name="TextBox 7"/>
          <p:cNvSpPr txBox="1"/>
          <p:nvPr/>
        </p:nvSpPr>
        <p:spPr>
          <a:xfrm>
            <a:off x="5486400" y="5638800"/>
            <a:ext cx="1544012" cy="369332"/>
          </a:xfrm>
          <a:prstGeom prst="rect">
            <a:avLst/>
          </a:prstGeom>
          <a:solidFill>
            <a:schemeClr val="bg1"/>
          </a:solidFill>
        </p:spPr>
        <p:txBody>
          <a:bodyPr wrap="none" rtlCol="0">
            <a:spAutoFit/>
          </a:bodyPr>
          <a:lstStyle/>
          <a:p>
            <a:r>
              <a:rPr lang="en-US" dirty="0" smtClean="0"/>
              <a:t>SCOUR HOLE</a:t>
            </a:r>
            <a:endParaRPr lang="en-US" dirty="0"/>
          </a:p>
        </p:txBody>
      </p:sp>
      <p:cxnSp>
        <p:nvCxnSpPr>
          <p:cNvPr id="10" name="Straight Arrow Connector 9"/>
          <p:cNvCxnSpPr/>
          <p:nvPr/>
        </p:nvCxnSpPr>
        <p:spPr>
          <a:xfrm flipV="1">
            <a:off x="7162800" y="5181600"/>
            <a:ext cx="3352800" cy="6858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2286000" y="5029200"/>
            <a:ext cx="3048000" cy="8382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754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52400" y="914400"/>
            <a:ext cx="10363200" cy="5257800"/>
          </a:xfrm>
        </p:spPr>
        <p:txBody>
          <a:bodyPr/>
          <a:lstStyle/>
          <a:p>
            <a:r>
              <a:rPr lang="en-US" dirty="0" smtClean="0"/>
              <a:t>Scour </a:t>
            </a:r>
          </a:p>
          <a:p>
            <a:r>
              <a:rPr lang="en-US" dirty="0" smtClean="0"/>
              <a:t>Hole</a:t>
            </a:r>
          </a:p>
          <a:p>
            <a:r>
              <a:rPr lang="en-US" dirty="0" smtClean="0"/>
              <a:t>And </a:t>
            </a:r>
          </a:p>
          <a:p>
            <a:r>
              <a:rPr lang="en-US" dirty="0" smtClean="0"/>
              <a:t>A </a:t>
            </a:r>
          </a:p>
          <a:p>
            <a:r>
              <a:rPr lang="en-US" dirty="0" smtClean="0"/>
              <a:t>Free</a:t>
            </a:r>
          </a:p>
          <a:p>
            <a:r>
              <a:rPr lang="en-US" dirty="0" smtClean="0"/>
              <a:t>Outfall</a:t>
            </a:r>
          </a:p>
          <a:p>
            <a:endParaRPr lang="en-US" dirty="0" smtClean="0"/>
          </a:p>
          <a:p>
            <a:endParaRPr lang="en-US" dirty="0"/>
          </a:p>
        </p:txBody>
      </p:sp>
      <p:sp>
        <p:nvSpPr>
          <p:cNvPr id="4" name="Title 3"/>
          <p:cNvSpPr>
            <a:spLocks noGrp="1"/>
          </p:cNvSpPr>
          <p:nvPr>
            <p:ph type="title"/>
          </p:nvPr>
        </p:nvSpPr>
        <p:spPr/>
        <p:txBody>
          <a:bodyPr/>
          <a:lstStyle/>
          <a:p>
            <a:r>
              <a:rPr lang="en-US" dirty="0"/>
              <a:t>General Errors/Issues – HY-8</a:t>
            </a:r>
          </a:p>
        </p:txBody>
      </p:sp>
      <p:pic>
        <p:nvPicPr>
          <p:cNvPr id="5" name="Picture 4"/>
          <p:cNvPicPr>
            <a:picLocks noChangeAspect="1"/>
          </p:cNvPicPr>
          <p:nvPr/>
        </p:nvPicPr>
        <p:blipFill>
          <a:blip r:embed="rId3"/>
          <a:stretch>
            <a:fillRect/>
          </a:stretch>
        </p:blipFill>
        <p:spPr>
          <a:xfrm>
            <a:off x="2008618" y="914400"/>
            <a:ext cx="6650764" cy="5952310"/>
          </a:xfrm>
          <a:prstGeom prst="rect">
            <a:avLst/>
          </a:prstGeom>
        </p:spPr>
      </p:pic>
      <p:cxnSp>
        <p:nvCxnSpPr>
          <p:cNvPr id="7" name="Straight Arrow Connector 6"/>
          <p:cNvCxnSpPr/>
          <p:nvPr/>
        </p:nvCxnSpPr>
        <p:spPr>
          <a:xfrm>
            <a:off x="6324600" y="2438400"/>
            <a:ext cx="0" cy="99060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4648200" y="3200400"/>
            <a:ext cx="1371600" cy="320040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2895600" y="4267200"/>
            <a:ext cx="5230383" cy="53340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7406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
                                            <p:txEl>
                                              <p:pRg st="2" end="2"/>
                                            </p:txEl>
                                          </p:spTgt>
                                        </p:tgtEl>
                                        <p:attrNameLst>
                                          <p:attrName>style.visibility</p:attrName>
                                        </p:attrNameLst>
                                      </p:cBhvr>
                                      <p:to>
                                        <p:strVal val="visible"/>
                                      </p:to>
                                    </p:set>
                                    <p:animEffect transition="in" filter="fade">
                                      <p:cBhvr>
                                        <p:cTn id="31" dur="1000"/>
                                        <p:tgtEl>
                                          <p:spTgt spid="2">
                                            <p:txEl>
                                              <p:pRg st="2" end="2"/>
                                            </p:txEl>
                                          </p:spTgt>
                                        </p:tgtEl>
                                      </p:cBhvr>
                                    </p:animEffect>
                                    <p:anim calcmode="lin" valueType="num">
                                      <p:cBhvr>
                                        <p:cTn id="3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2">
                                            <p:txEl>
                                              <p:pRg st="2" end="2"/>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
                                            <p:txEl>
                                              <p:pRg st="3" end="3"/>
                                            </p:txEl>
                                          </p:spTgt>
                                        </p:tgtEl>
                                        <p:attrNameLst>
                                          <p:attrName>style.visibility</p:attrName>
                                        </p:attrNameLst>
                                      </p:cBhvr>
                                      <p:to>
                                        <p:strVal val="visible"/>
                                      </p:to>
                                    </p:set>
                                    <p:animEffect transition="in" filter="fade">
                                      <p:cBhvr>
                                        <p:cTn id="36" dur="1000"/>
                                        <p:tgtEl>
                                          <p:spTgt spid="2">
                                            <p:txEl>
                                              <p:pRg st="3" end="3"/>
                                            </p:txEl>
                                          </p:spTgt>
                                        </p:tgtEl>
                                      </p:cBhvr>
                                    </p:animEffect>
                                    <p:anim calcmode="lin" valueType="num">
                                      <p:cBhvr>
                                        <p:cTn id="37"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8" dur="1000" fill="hold"/>
                                        <p:tgtEl>
                                          <p:spTgt spid="2">
                                            <p:txEl>
                                              <p:pRg st="3" end="3"/>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2">
                                            <p:txEl>
                                              <p:pRg st="4" end="4"/>
                                            </p:txEl>
                                          </p:spTgt>
                                        </p:tgtEl>
                                        <p:attrNameLst>
                                          <p:attrName>style.visibility</p:attrName>
                                        </p:attrNameLst>
                                      </p:cBhvr>
                                      <p:to>
                                        <p:strVal val="visible"/>
                                      </p:to>
                                    </p:set>
                                    <p:animEffect transition="in" filter="fade">
                                      <p:cBhvr>
                                        <p:cTn id="41" dur="1000"/>
                                        <p:tgtEl>
                                          <p:spTgt spid="2">
                                            <p:txEl>
                                              <p:pRg st="4" end="4"/>
                                            </p:txEl>
                                          </p:spTgt>
                                        </p:tgtEl>
                                      </p:cBhvr>
                                    </p:animEffect>
                                    <p:anim calcmode="lin" valueType="num">
                                      <p:cBhvr>
                                        <p:cTn id="42"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43" dur="1000" fill="hold"/>
                                        <p:tgtEl>
                                          <p:spTgt spid="2">
                                            <p:txEl>
                                              <p:pRg st="4" end="4"/>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2">
                                            <p:txEl>
                                              <p:pRg st="5" end="5"/>
                                            </p:txEl>
                                          </p:spTgt>
                                        </p:tgtEl>
                                        <p:attrNameLst>
                                          <p:attrName>style.visibility</p:attrName>
                                        </p:attrNameLst>
                                      </p:cBhvr>
                                      <p:to>
                                        <p:strVal val="visible"/>
                                      </p:to>
                                    </p:set>
                                    <p:animEffect transition="in" filter="fade">
                                      <p:cBhvr>
                                        <p:cTn id="46" dur="1000"/>
                                        <p:tgtEl>
                                          <p:spTgt spid="2">
                                            <p:txEl>
                                              <p:pRg st="5" end="5"/>
                                            </p:txEl>
                                          </p:spTgt>
                                        </p:tgtEl>
                                      </p:cBhvr>
                                    </p:animEffect>
                                    <p:anim calcmode="lin" valueType="num">
                                      <p:cBhvr>
                                        <p:cTn id="47"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8"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1000"/>
                                        <p:tgtEl>
                                          <p:spTgt spid="7"/>
                                        </p:tgtEl>
                                      </p:cBhvr>
                                    </p:animEffect>
                                    <p:anim calcmode="lin" valueType="num">
                                      <p:cBhvr>
                                        <p:cTn id="54" dur="1000" fill="hold"/>
                                        <p:tgtEl>
                                          <p:spTgt spid="7"/>
                                        </p:tgtEl>
                                        <p:attrNameLst>
                                          <p:attrName>ppt_x</p:attrName>
                                        </p:attrNameLst>
                                      </p:cBhvr>
                                      <p:tavLst>
                                        <p:tav tm="0">
                                          <p:val>
                                            <p:strVal val="#ppt_x"/>
                                          </p:val>
                                        </p:tav>
                                        <p:tav tm="100000">
                                          <p:val>
                                            <p:strVal val="#ppt_x"/>
                                          </p:val>
                                        </p:tav>
                                      </p:tavLst>
                                    </p:anim>
                                    <p:anim calcmode="lin" valueType="num">
                                      <p:cBhvr>
                                        <p:cTn id="5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52400" y="914400"/>
            <a:ext cx="10363200" cy="5257800"/>
          </a:xfrm>
        </p:spPr>
        <p:txBody>
          <a:bodyPr/>
          <a:lstStyle/>
          <a:p>
            <a:endParaRPr lang="en-US" dirty="0" smtClean="0"/>
          </a:p>
          <a:p>
            <a:endParaRPr lang="en-US" dirty="0"/>
          </a:p>
        </p:txBody>
      </p:sp>
      <p:sp>
        <p:nvSpPr>
          <p:cNvPr id="4" name="Title 3"/>
          <p:cNvSpPr>
            <a:spLocks noGrp="1"/>
          </p:cNvSpPr>
          <p:nvPr>
            <p:ph type="title"/>
          </p:nvPr>
        </p:nvSpPr>
        <p:spPr/>
        <p:txBody>
          <a:bodyPr/>
          <a:lstStyle/>
          <a:p>
            <a:r>
              <a:rPr lang="en-US" dirty="0"/>
              <a:t>General Errors/Issues – HY-8</a:t>
            </a:r>
          </a:p>
        </p:txBody>
      </p:sp>
      <p:pic>
        <p:nvPicPr>
          <p:cNvPr id="3" name="Picture 2"/>
          <p:cNvPicPr>
            <a:picLocks noChangeAspect="1"/>
          </p:cNvPicPr>
          <p:nvPr/>
        </p:nvPicPr>
        <p:blipFill>
          <a:blip r:embed="rId3"/>
          <a:stretch>
            <a:fillRect/>
          </a:stretch>
        </p:blipFill>
        <p:spPr>
          <a:xfrm>
            <a:off x="1371600" y="979809"/>
            <a:ext cx="8806709" cy="5864744"/>
          </a:xfrm>
          <a:prstGeom prst="rect">
            <a:avLst/>
          </a:prstGeom>
        </p:spPr>
      </p:pic>
    </p:spTree>
    <p:extLst>
      <p:ext uri="{BB962C8B-B14F-4D97-AF65-F5344CB8AC3E}">
        <p14:creationId xmlns:p14="http://schemas.microsoft.com/office/powerpoint/2010/main" val="289185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52400" y="914400"/>
            <a:ext cx="10363200" cy="5257800"/>
          </a:xfrm>
        </p:spPr>
        <p:txBody>
          <a:bodyPr/>
          <a:lstStyle/>
          <a:p>
            <a:r>
              <a:rPr lang="en-US" dirty="0" smtClean="0"/>
              <a:t>5. Inverts/Flowlines and quick visual Checks (</a:t>
            </a:r>
            <a:r>
              <a:rPr lang="en-US" i="1" dirty="0" smtClean="0"/>
              <a:t>For most projects</a:t>
            </a:r>
            <a:r>
              <a:rPr lang="en-US" dirty="0" smtClean="0"/>
              <a:t>)</a:t>
            </a:r>
          </a:p>
          <a:p>
            <a:r>
              <a:rPr lang="en-US" dirty="0" smtClean="0"/>
              <a:t>Downstream channel Flowline and Cross section should be adjusted so that the flowline elevation matches the Existing Outlet pipe invert</a:t>
            </a:r>
          </a:p>
          <a:p>
            <a:endParaRPr lang="en-US" dirty="0"/>
          </a:p>
        </p:txBody>
      </p:sp>
      <p:sp>
        <p:nvSpPr>
          <p:cNvPr id="4" name="Title 3"/>
          <p:cNvSpPr>
            <a:spLocks noGrp="1"/>
          </p:cNvSpPr>
          <p:nvPr>
            <p:ph type="title"/>
          </p:nvPr>
        </p:nvSpPr>
        <p:spPr/>
        <p:txBody>
          <a:bodyPr/>
          <a:lstStyle/>
          <a:p>
            <a:r>
              <a:rPr lang="en-US" dirty="0"/>
              <a:t>General Errors/Issues – HY-8</a:t>
            </a:r>
          </a:p>
        </p:txBody>
      </p:sp>
      <p:pic>
        <p:nvPicPr>
          <p:cNvPr id="5" name="Picture 4"/>
          <p:cNvPicPr>
            <a:picLocks noChangeAspect="1"/>
          </p:cNvPicPr>
          <p:nvPr/>
        </p:nvPicPr>
        <p:blipFill>
          <a:blip r:embed="rId3"/>
          <a:stretch>
            <a:fillRect/>
          </a:stretch>
        </p:blipFill>
        <p:spPr>
          <a:xfrm>
            <a:off x="1295400" y="2344486"/>
            <a:ext cx="7496340" cy="4416703"/>
          </a:xfrm>
          <a:prstGeom prst="rect">
            <a:avLst/>
          </a:prstGeom>
        </p:spPr>
      </p:pic>
      <p:sp>
        <p:nvSpPr>
          <p:cNvPr id="6" name="Oval 5"/>
          <p:cNvSpPr/>
          <p:nvPr/>
        </p:nvSpPr>
        <p:spPr>
          <a:xfrm>
            <a:off x="6858000" y="6370163"/>
            <a:ext cx="914400"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22133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52400" y="914400"/>
            <a:ext cx="11353800" cy="5257800"/>
          </a:xfrm>
        </p:spPr>
        <p:txBody>
          <a:bodyPr/>
          <a:lstStyle/>
          <a:p>
            <a:r>
              <a:rPr lang="en-US" dirty="0" smtClean="0"/>
              <a:t>5. Inverts/Flowlines </a:t>
            </a:r>
            <a:r>
              <a:rPr lang="en-US" dirty="0"/>
              <a:t>and quick visual Checks (</a:t>
            </a:r>
            <a:r>
              <a:rPr lang="en-US" i="1" dirty="0"/>
              <a:t>For most projects</a:t>
            </a:r>
            <a:r>
              <a:rPr lang="en-US" dirty="0" smtClean="0"/>
              <a:t>) – (Cont.)</a:t>
            </a:r>
          </a:p>
          <a:p>
            <a:r>
              <a:rPr lang="en-US" dirty="0" smtClean="0"/>
              <a:t>Proposed </a:t>
            </a:r>
            <a:r>
              <a:rPr lang="en-US" b="1" u="sng" dirty="0" smtClean="0"/>
              <a:t>Sumped</a:t>
            </a:r>
            <a:r>
              <a:rPr lang="en-US" dirty="0" smtClean="0"/>
              <a:t> Flowline Should Match Existing Flowline</a:t>
            </a:r>
            <a:endParaRPr lang="en-US" dirty="0"/>
          </a:p>
          <a:p>
            <a:endParaRPr lang="en-US" dirty="0"/>
          </a:p>
        </p:txBody>
      </p:sp>
      <p:sp>
        <p:nvSpPr>
          <p:cNvPr id="4" name="Title 3"/>
          <p:cNvSpPr>
            <a:spLocks noGrp="1"/>
          </p:cNvSpPr>
          <p:nvPr>
            <p:ph type="title"/>
          </p:nvPr>
        </p:nvSpPr>
        <p:spPr/>
        <p:txBody>
          <a:bodyPr/>
          <a:lstStyle/>
          <a:p>
            <a:r>
              <a:rPr lang="en-US" dirty="0"/>
              <a:t>General Errors/Issues – HY-8</a:t>
            </a:r>
          </a:p>
        </p:txBody>
      </p:sp>
      <p:pic>
        <p:nvPicPr>
          <p:cNvPr id="5" name="Picture 4"/>
          <p:cNvPicPr>
            <a:picLocks noChangeAspect="1"/>
          </p:cNvPicPr>
          <p:nvPr/>
        </p:nvPicPr>
        <p:blipFill>
          <a:blip r:embed="rId3"/>
          <a:stretch>
            <a:fillRect/>
          </a:stretch>
        </p:blipFill>
        <p:spPr>
          <a:xfrm>
            <a:off x="1600200" y="1905000"/>
            <a:ext cx="7266882" cy="4854231"/>
          </a:xfrm>
          <a:prstGeom prst="rect">
            <a:avLst/>
          </a:prstGeom>
        </p:spPr>
      </p:pic>
      <p:sp>
        <p:nvSpPr>
          <p:cNvPr id="7" name="Oval 6"/>
          <p:cNvSpPr/>
          <p:nvPr/>
        </p:nvSpPr>
        <p:spPr>
          <a:xfrm>
            <a:off x="7162800" y="6096000"/>
            <a:ext cx="914400"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30171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52400" y="914400"/>
            <a:ext cx="11353800" cy="5257800"/>
          </a:xfrm>
        </p:spPr>
        <p:txBody>
          <a:bodyPr/>
          <a:lstStyle/>
          <a:p>
            <a:r>
              <a:rPr lang="en-US" dirty="0" smtClean="0"/>
              <a:t>5. Inverts/Flowlines </a:t>
            </a:r>
            <a:r>
              <a:rPr lang="en-US" dirty="0"/>
              <a:t>and quick visual Checks (</a:t>
            </a:r>
            <a:r>
              <a:rPr lang="en-US" i="1" dirty="0"/>
              <a:t>For most projects</a:t>
            </a:r>
            <a:r>
              <a:rPr lang="en-US" dirty="0" smtClean="0"/>
              <a:t>) – (Cont.)</a:t>
            </a:r>
          </a:p>
          <a:p>
            <a:r>
              <a:rPr lang="en-US" dirty="0" smtClean="0"/>
              <a:t>Proposed </a:t>
            </a:r>
            <a:r>
              <a:rPr lang="en-US" b="1" u="sng" dirty="0" smtClean="0"/>
              <a:t>Liner </a:t>
            </a:r>
            <a:r>
              <a:rPr lang="en-US" dirty="0" smtClean="0"/>
              <a:t>invert should be slightly above Existing flowline</a:t>
            </a:r>
          </a:p>
          <a:p>
            <a:endParaRPr lang="en-US" dirty="0"/>
          </a:p>
          <a:p>
            <a:endParaRPr lang="en-US" dirty="0"/>
          </a:p>
        </p:txBody>
      </p:sp>
      <p:sp>
        <p:nvSpPr>
          <p:cNvPr id="4" name="Title 3"/>
          <p:cNvSpPr>
            <a:spLocks noGrp="1"/>
          </p:cNvSpPr>
          <p:nvPr>
            <p:ph type="title"/>
          </p:nvPr>
        </p:nvSpPr>
        <p:spPr/>
        <p:txBody>
          <a:bodyPr/>
          <a:lstStyle/>
          <a:p>
            <a:r>
              <a:rPr lang="en-US" dirty="0"/>
              <a:t>General Errors/Issues – HY-8</a:t>
            </a:r>
          </a:p>
        </p:txBody>
      </p:sp>
      <p:pic>
        <p:nvPicPr>
          <p:cNvPr id="3" name="Picture 2"/>
          <p:cNvPicPr>
            <a:picLocks noChangeAspect="1"/>
          </p:cNvPicPr>
          <p:nvPr/>
        </p:nvPicPr>
        <p:blipFill>
          <a:blip r:embed="rId3"/>
          <a:stretch>
            <a:fillRect/>
          </a:stretch>
        </p:blipFill>
        <p:spPr>
          <a:xfrm>
            <a:off x="114693" y="2711776"/>
            <a:ext cx="5062305" cy="3505200"/>
          </a:xfrm>
          <a:prstGeom prst="rect">
            <a:avLst/>
          </a:prstGeom>
        </p:spPr>
      </p:pic>
      <p:pic>
        <p:nvPicPr>
          <p:cNvPr id="6" name="Picture 5"/>
          <p:cNvPicPr>
            <a:picLocks noChangeAspect="1"/>
          </p:cNvPicPr>
          <p:nvPr/>
        </p:nvPicPr>
        <p:blipFill>
          <a:blip r:embed="rId4"/>
          <a:stretch>
            <a:fillRect/>
          </a:stretch>
        </p:blipFill>
        <p:spPr>
          <a:xfrm>
            <a:off x="5562600" y="2660960"/>
            <a:ext cx="5029200" cy="3511240"/>
          </a:xfrm>
          <a:prstGeom prst="rect">
            <a:avLst/>
          </a:prstGeom>
        </p:spPr>
      </p:pic>
      <p:sp>
        <p:nvSpPr>
          <p:cNvPr id="8" name="Oval 7"/>
          <p:cNvSpPr/>
          <p:nvPr/>
        </p:nvSpPr>
        <p:spPr>
          <a:xfrm>
            <a:off x="8458200" y="5638800"/>
            <a:ext cx="914400"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2188645" y="5553564"/>
            <a:ext cx="914400"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76485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52400" y="914400"/>
            <a:ext cx="11353800" cy="5257800"/>
          </a:xfrm>
        </p:spPr>
        <p:txBody>
          <a:bodyPr/>
          <a:lstStyle/>
          <a:p>
            <a:r>
              <a:rPr lang="en-US" dirty="0" smtClean="0"/>
              <a:t>5. Inverts/Flowlines </a:t>
            </a:r>
            <a:r>
              <a:rPr lang="en-US" dirty="0"/>
              <a:t>and quick visual Checks (</a:t>
            </a:r>
            <a:r>
              <a:rPr lang="en-US" i="1" dirty="0"/>
              <a:t>For most projects</a:t>
            </a:r>
            <a:r>
              <a:rPr lang="en-US" dirty="0" smtClean="0"/>
              <a:t>) – (Cont.)</a:t>
            </a:r>
          </a:p>
          <a:p>
            <a:r>
              <a:rPr lang="en-US" dirty="0" smtClean="0"/>
              <a:t>Proposed </a:t>
            </a:r>
            <a:r>
              <a:rPr lang="en-US" b="1" u="sng" dirty="0" smtClean="0"/>
              <a:t>Paved Invert</a:t>
            </a:r>
            <a:r>
              <a:rPr lang="en-US" b="1" dirty="0" smtClean="0"/>
              <a:t> </a:t>
            </a:r>
            <a:r>
              <a:rPr lang="en-US" dirty="0" smtClean="0"/>
              <a:t>should be 5” above Existing flowline</a:t>
            </a:r>
          </a:p>
          <a:p>
            <a:endParaRPr lang="en-US" dirty="0" smtClean="0"/>
          </a:p>
          <a:p>
            <a:endParaRPr lang="en-US" dirty="0"/>
          </a:p>
          <a:p>
            <a:endParaRPr lang="en-US" dirty="0"/>
          </a:p>
        </p:txBody>
      </p:sp>
      <p:sp>
        <p:nvSpPr>
          <p:cNvPr id="4" name="Title 3"/>
          <p:cNvSpPr>
            <a:spLocks noGrp="1"/>
          </p:cNvSpPr>
          <p:nvPr>
            <p:ph type="title"/>
          </p:nvPr>
        </p:nvSpPr>
        <p:spPr/>
        <p:txBody>
          <a:bodyPr/>
          <a:lstStyle/>
          <a:p>
            <a:r>
              <a:rPr lang="en-US" dirty="0"/>
              <a:t>General Errors/Issues – HY-8</a:t>
            </a:r>
          </a:p>
        </p:txBody>
      </p:sp>
      <p:pic>
        <p:nvPicPr>
          <p:cNvPr id="5" name="Picture 4"/>
          <p:cNvPicPr>
            <a:picLocks noChangeAspect="1"/>
          </p:cNvPicPr>
          <p:nvPr/>
        </p:nvPicPr>
        <p:blipFill>
          <a:blip r:embed="rId3"/>
          <a:stretch>
            <a:fillRect/>
          </a:stretch>
        </p:blipFill>
        <p:spPr>
          <a:xfrm>
            <a:off x="175967" y="2362200"/>
            <a:ext cx="4714875" cy="2876550"/>
          </a:xfrm>
          <a:prstGeom prst="rect">
            <a:avLst/>
          </a:prstGeom>
        </p:spPr>
      </p:pic>
      <p:cxnSp>
        <p:nvCxnSpPr>
          <p:cNvPr id="11" name="Straight Arrow Connector 10"/>
          <p:cNvCxnSpPr/>
          <p:nvPr/>
        </p:nvCxnSpPr>
        <p:spPr>
          <a:xfrm flipH="1" flipV="1">
            <a:off x="2304804" y="4832072"/>
            <a:ext cx="457200" cy="10668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2362200" y="3790950"/>
            <a:ext cx="626833" cy="93345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4"/>
          <a:stretch>
            <a:fillRect/>
          </a:stretch>
        </p:blipFill>
        <p:spPr>
          <a:xfrm>
            <a:off x="5334000" y="2138362"/>
            <a:ext cx="4829175" cy="3324225"/>
          </a:xfrm>
          <a:prstGeom prst="rect">
            <a:avLst/>
          </a:prstGeom>
        </p:spPr>
      </p:pic>
      <p:sp>
        <p:nvSpPr>
          <p:cNvPr id="15" name="Oval 14"/>
          <p:cNvSpPr/>
          <p:nvPr/>
        </p:nvSpPr>
        <p:spPr>
          <a:xfrm>
            <a:off x="7634828" y="4996746"/>
            <a:ext cx="914400"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8619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52400" y="914400"/>
            <a:ext cx="11353800" cy="5257800"/>
          </a:xfrm>
        </p:spPr>
        <p:txBody>
          <a:bodyPr/>
          <a:lstStyle/>
          <a:p>
            <a:r>
              <a:rPr lang="en-US" dirty="0" smtClean="0"/>
              <a:t>6. Most of us have gotten this error in HY-8</a:t>
            </a:r>
          </a:p>
          <a:p>
            <a:endParaRPr lang="en-US" dirty="0" smtClean="0"/>
          </a:p>
          <a:p>
            <a:endParaRPr lang="en-US" dirty="0"/>
          </a:p>
          <a:p>
            <a:endParaRPr lang="en-US" dirty="0"/>
          </a:p>
        </p:txBody>
      </p:sp>
      <p:sp>
        <p:nvSpPr>
          <p:cNvPr id="4" name="Title 3"/>
          <p:cNvSpPr>
            <a:spLocks noGrp="1"/>
          </p:cNvSpPr>
          <p:nvPr>
            <p:ph type="title"/>
          </p:nvPr>
        </p:nvSpPr>
        <p:spPr/>
        <p:txBody>
          <a:bodyPr/>
          <a:lstStyle/>
          <a:p>
            <a:r>
              <a:rPr lang="en-US" dirty="0"/>
              <a:t>General Errors/Issues – HY-8</a:t>
            </a:r>
          </a:p>
        </p:txBody>
      </p:sp>
      <p:pic>
        <p:nvPicPr>
          <p:cNvPr id="3" name="Picture 2"/>
          <p:cNvPicPr>
            <a:picLocks noChangeAspect="1"/>
          </p:cNvPicPr>
          <p:nvPr/>
        </p:nvPicPr>
        <p:blipFill>
          <a:blip r:embed="rId3"/>
          <a:stretch>
            <a:fillRect/>
          </a:stretch>
        </p:blipFill>
        <p:spPr>
          <a:xfrm>
            <a:off x="304800" y="1524000"/>
            <a:ext cx="4953000" cy="3409950"/>
          </a:xfrm>
          <a:prstGeom prst="rect">
            <a:avLst/>
          </a:prstGeom>
        </p:spPr>
      </p:pic>
    </p:spTree>
    <p:extLst>
      <p:ext uri="{BB962C8B-B14F-4D97-AF65-F5344CB8AC3E}">
        <p14:creationId xmlns:p14="http://schemas.microsoft.com/office/powerpoint/2010/main" val="1848829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52400" y="914400"/>
            <a:ext cx="7391400" cy="5257800"/>
          </a:xfrm>
        </p:spPr>
        <p:txBody>
          <a:bodyPr/>
          <a:lstStyle/>
          <a:p>
            <a:r>
              <a:rPr lang="en-US" dirty="0" smtClean="0"/>
              <a:t>Both Reasons Are Mutually Beneficial</a:t>
            </a:r>
          </a:p>
          <a:p>
            <a:pPr lvl="1"/>
            <a:endParaRPr lang="en-US" dirty="0"/>
          </a:p>
          <a:p>
            <a:pPr lvl="1"/>
            <a:endParaRPr lang="en-US" dirty="0" smtClean="0"/>
          </a:p>
          <a:p>
            <a:pPr lvl="1"/>
            <a:endParaRPr lang="en-US" dirty="0"/>
          </a:p>
          <a:p>
            <a:pPr lvl="1"/>
            <a:r>
              <a:rPr lang="en-US" dirty="0" smtClean="0"/>
              <a:t>Reduce </a:t>
            </a:r>
            <a:r>
              <a:rPr lang="en-US" dirty="0"/>
              <a:t>Total Number of Re-submittals</a:t>
            </a:r>
          </a:p>
          <a:p>
            <a:pPr lvl="1"/>
            <a:endParaRPr lang="en-US" dirty="0" smtClean="0"/>
          </a:p>
          <a:p>
            <a:pPr lvl="1"/>
            <a:endParaRPr lang="en-US" dirty="0"/>
          </a:p>
          <a:p>
            <a:pPr lvl="1"/>
            <a:endParaRPr lang="en-US" dirty="0" smtClean="0"/>
          </a:p>
          <a:p>
            <a:pPr lvl="1"/>
            <a:r>
              <a:rPr lang="en-US" dirty="0" smtClean="0"/>
              <a:t>Reduce Time to Review Consultant submittals</a:t>
            </a:r>
          </a:p>
          <a:p>
            <a:pPr lvl="1"/>
            <a:endParaRPr lang="en-US" dirty="0" smtClean="0"/>
          </a:p>
          <a:p>
            <a:pPr lvl="1"/>
            <a:endParaRPr lang="en-US" dirty="0"/>
          </a:p>
          <a:p>
            <a:pPr lvl="1"/>
            <a:endParaRPr lang="en-US" dirty="0" smtClean="0"/>
          </a:p>
          <a:p>
            <a:pPr lvl="1"/>
            <a:endParaRPr lang="en-US" dirty="0"/>
          </a:p>
        </p:txBody>
      </p:sp>
      <p:sp>
        <p:nvSpPr>
          <p:cNvPr id="4" name="Title 3"/>
          <p:cNvSpPr>
            <a:spLocks noGrp="1"/>
          </p:cNvSpPr>
          <p:nvPr>
            <p:ph type="title"/>
          </p:nvPr>
        </p:nvSpPr>
        <p:spPr/>
        <p:txBody>
          <a:bodyPr/>
          <a:lstStyle/>
          <a:p>
            <a:r>
              <a:rPr lang="en-US" dirty="0" smtClean="0"/>
              <a:t>Why THIS Presentation??? – 2 MAIN Reasons</a:t>
            </a:r>
            <a:endParaRPr lang="en-US" dirty="0"/>
          </a:p>
        </p:txBody>
      </p:sp>
    </p:spTree>
    <p:extLst>
      <p:ext uri="{BB962C8B-B14F-4D97-AF65-F5344CB8AC3E}">
        <p14:creationId xmlns:p14="http://schemas.microsoft.com/office/powerpoint/2010/main" val="2429374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4" end="4"/>
                                            </p:txEl>
                                          </p:spTgt>
                                        </p:tgtEl>
                                        <p:attrNameLst>
                                          <p:attrName>style.visibility</p:attrName>
                                        </p:attrNameLst>
                                      </p:cBhvr>
                                      <p:to>
                                        <p:strVal val="visible"/>
                                      </p:to>
                                    </p:set>
                                    <p:animEffect transition="in" filter="fade">
                                      <p:cBhvr>
                                        <p:cTn id="14" dur="1000"/>
                                        <p:tgtEl>
                                          <p:spTgt spid="2">
                                            <p:txEl>
                                              <p:pRg st="4" end="4"/>
                                            </p:txEl>
                                          </p:spTgt>
                                        </p:tgtEl>
                                      </p:cBhvr>
                                    </p:animEffect>
                                    <p:anim calcmode="lin" valueType="num">
                                      <p:cBhvr>
                                        <p:cTn id="15"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8" end="8"/>
                                            </p:txEl>
                                          </p:spTgt>
                                        </p:tgtEl>
                                        <p:attrNameLst>
                                          <p:attrName>style.visibility</p:attrName>
                                        </p:attrNameLst>
                                      </p:cBhvr>
                                      <p:to>
                                        <p:strVal val="visible"/>
                                      </p:to>
                                    </p:set>
                                    <p:animEffect transition="in" filter="fade">
                                      <p:cBhvr>
                                        <p:cTn id="21" dur="1000"/>
                                        <p:tgtEl>
                                          <p:spTgt spid="2">
                                            <p:txEl>
                                              <p:pRg st="8" end="8"/>
                                            </p:txEl>
                                          </p:spTgt>
                                        </p:tgtEl>
                                      </p:cBhvr>
                                    </p:animEffect>
                                    <p:anim calcmode="lin" valueType="num">
                                      <p:cBhvr>
                                        <p:cTn id="22"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52400" y="914400"/>
            <a:ext cx="11353800" cy="5257800"/>
          </a:xfrm>
        </p:spPr>
        <p:txBody>
          <a:bodyPr/>
          <a:lstStyle/>
          <a:p>
            <a:r>
              <a:rPr lang="en-US" dirty="0" smtClean="0"/>
              <a:t>6. Your initial field surveyed section may look like this?</a:t>
            </a:r>
          </a:p>
          <a:p>
            <a:endParaRPr lang="en-US" dirty="0" smtClean="0"/>
          </a:p>
          <a:p>
            <a:r>
              <a:rPr lang="en-US" dirty="0" smtClean="0"/>
              <a:t>Some people like to try this </a:t>
            </a:r>
            <a:r>
              <a:rPr lang="en-US" dirty="0" smtClean="0">
                <a:sym typeface="Wingdings" panose="05000000000000000000" pitchFamily="2" charset="2"/>
              </a:rPr>
              <a:t></a:t>
            </a:r>
            <a:endParaRPr lang="en-US" dirty="0"/>
          </a:p>
          <a:p>
            <a:endParaRPr lang="en-US" dirty="0"/>
          </a:p>
        </p:txBody>
      </p:sp>
      <p:sp>
        <p:nvSpPr>
          <p:cNvPr id="4" name="Title 3"/>
          <p:cNvSpPr>
            <a:spLocks noGrp="1"/>
          </p:cNvSpPr>
          <p:nvPr>
            <p:ph type="title"/>
          </p:nvPr>
        </p:nvSpPr>
        <p:spPr/>
        <p:txBody>
          <a:bodyPr/>
          <a:lstStyle/>
          <a:p>
            <a:r>
              <a:rPr lang="en-US" dirty="0"/>
              <a:t>General Errors/Issues – HY-8</a:t>
            </a:r>
          </a:p>
        </p:txBody>
      </p:sp>
      <p:pic>
        <p:nvPicPr>
          <p:cNvPr id="5" name="Picture 4"/>
          <p:cNvPicPr>
            <a:picLocks noChangeAspect="1"/>
          </p:cNvPicPr>
          <p:nvPr/>
        </p:nvPicPr>
        <p:blipFill>
          <a:blip r:embed="rId3"/>
          <a:stretch>
            <a:fillRect/>
          </a:stretch>
        </p:blipFill>
        <p:spPr>
          <a:xfrm>
            <a:off x="152400" y="3124200"/>
            <a:ext cx="4699215" cy="2895600"/>
          </a:xfrm>
          <a:prstGeom prst="rect">
            <a:avLst/>
          </a:prstGeom>
        </p:spPr>
      </p:pic>
      <p:pic>
        <p:nvPicPr>
          <p:cNvPr id="6" name="Picture 5"/>
          <p:cNvPicPr>
            <a:picLocks noChangeAspect="1"/>
          </p:cNvPicPr>
          <p:nvPr/>
        </p:nvPicPr>
        <p:blipFill>
          <a:blip r:embed="rId4"/>
          <a:stretch>
            <a:fillRect/>
          </a:stretch>
        </p:blipFill>
        <p:spPr>
          <a:xfrm>
            <a:off x="5257800" y="1524001"/>
            <a:ext cx="5766352" cy="4495800"/>
          </a:xfrm>
          <a:prstGeom prst="rect">
            <a:avLst/>
          </a:prstGeom>
        </p:spPr>
      </p:pic>
      <p:cxnSp>
        <p:nvCxnSpPr>
          <p:cNvPr id="8" name="Straight Connector 7"/>
          <p:cNvCxnSpPr/>
          <p:nvPr/>
        </p:nvCxnSpPr>
        <p:spPr>
          <a:xfrm>
            <a:off x="5181600" y="1447800"/>
            <a:ext cx="5867400" cy="441960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5257800" y="1371601"/>
            <a:ext cx="6019800" cy="4952999"/>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0987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52400" y="914400"/>
            <a:ext cx="11353800" cy="5257800"/>
          </a:xfrm>
        </p:spPr>
        <p:txBody>
          <a:bodyPr/>
          <a:lstStyle/>
          <a:p>
            <a:r>
              <a:rPr lang="en-US" dirty="0" smtClean="0"/>
              <a:t>6. Supplement the cross section data with more realistic site conditions (LIDAR or Survey)</a:t>
            </a:r>
          </a:p>
          <a:p>
            <a:endParaRPr lang="en-US" dirty="0" smtClean="0"/>
          </a:p>
          <a:p>
            <a:endParaRPr lang="en-US" dirty="0"/>
          </a:p>
          <a:p>
            <a:endParaRPr lang="en-US" dirty="0"/>
          </a:p>
        </p:txBody>
      </p:sp>
      <p:sp>
        <p:nvSpPr>
          <p:cNvPr id="4" name="Title 3"/>
          <p:cNvSpPr>
            <a:spLocks noGrp="1"/>
          </p:cNvSpPr>
          <p:nvPr>
            <p:ph type="title"/>
          </p:nvPr>
        </p:nvSpPr>
        <p:spPr/>
        <p:txBody>
          <a:bodyPr/>
          <a:lstStyle/>
          <a:p>
            <a:r>
              <a:rPr lang="en-US" dirty="0"/>
              <a:t>General Errors/Issues – HY-8</a:t>
            </a:r>
          </a:p>
        </p:txBody>
      </p:sp>
      <p:pic>
        <p:nvPicPr>
          <p:cNvPr id="3" name="Picture 2"/>
          <p:cNvPicPr>
            <a:picLocks noChangeAspect="1"/>
          </p:cNvPicPr>
          <p:nvPr/>
        </p:nvPicPr>
        <p:blipFill>
          <a:blip r:embed="rId3"/>
          <a:stretch>
            <a:fillRect/>
          </a:stretch>
        </p:blipFill>
        <p:spPr>
          <a:xfrm>
            <a:off x="1676400" y="1905000"/>
            <a:ext cx="7258050" cy="4476750"/>
          </a:xfrm>
          <a:prstGeom prst="rect">
            <a:avLst/>
          </a:prstGeom>
        </p:spPr>
      </p:pic>
      <p:cxnSp>
        <p:nvCxnSpPr>
          <p:cNvPr id="6" name="Straight Connector 5"/>
          <p:cNvCxnSpPr/>
          <p:nvPr/>
        </p:nvCxnSpPr>
        <p:spPr>
          <a:xfrm flipV="1">
            <a:off x="5562600" y="4191000"/>
            <a:ext cx="0" cy="129540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5715000" y="4191000"/>
            <a:ext cx="0" cy="129540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5638800" y="3505200"/>
            <a:ext cx="0" cy="63817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029200" y="3110984"/>
            <a:ext cx="1571071" cy="369332"/>
          </a:xfrm>
          <a:prstGeom prst="rect">
            <a:avLst/>
          </a:prstGeom>
          <a:noFill/>
        </p:spPr>
        <p:txBody>
          <a:bodyPr wrap="none" rtlCol="0">
            <a:spAutoFit/>
          </a:bodyPr>
          <a:lstStyle/>
          <a:p>
            <a:r>
              <a:rPr lang="en-US" dirty="0" smtClean="0"/>
              <a:t>Actual Survey</a:t>
            </a:r>
            <a:endParaRPr lang="en-US" dirty="0"/>
          </a:p>
        </p:txBody>
      </p:sp>
      <p:sp>
        <p:nvSpPr>
          <p:cNvPr id="13" name="TextBox 12"/>
          <p:cNvSpPr txBox="1"/>
          <p:nvPr/>
        </p:nvSpPr>
        <p:spPr>
          <a:xfrm>
            <a:off x="3505200" y="4724400"/>
            <a:ext cx="824265" cy="369332"/>
          </a:xfrm>
          <a:prstGeom prst="rect">
            <a:avLst/>
          </a:prstGeom>
          <a:noFill/>
        </p:spPr>
        <p:txBody>
          <a:bodyPr wrap="none" rtlCol="0">
            <a:spAutoFit/>
          </a:bodyPr>
          <a:lstStyle/>
          <a:p>
            <a:r>
              <a:rPr lang="en-US" dirty="0" smtClean="0"/>
              <a:t>LIDAR</a:t>
            </a:r>
            <a:endParaRPr lang="en-US" dirty="0"/>
          </a:p>
        </p:txBody>
      </p:sp>
      <p:cxnSp>
        <p:nvCxnSpPr>
          <p:cNvPr id="14" name="Straight Arrow Connector 13"/>
          <p:cNvCxnSpPr/>
          <p:nvPr/>
        </p:nvCxnSpPr>
        <p:spPr>
          <a:xfrm>
            <a:off x="4329465" y="4909066"/>
            <a:ext cx="1233135" cy="1244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2667000" y="4909066"/>
            <a:ext cx="838200" cy="339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643335" y="4736842"/>
            <a:ext cx="824265" cy="369332"/>
          </a:xfrm>
          <a:prstGeom prst="rect">
            <a:avLst/>
          </a:prstGeom>
          <a:noFill/>
        </p:spPr>
        <p:txBody>
          <a:bodyPr wrap="none" rtlCol="0">
            <a:spAutoFit/>
          </a:bodyPr>
          <a:lstStyle/>
          <a:p>
            <a:r>
              <a:rPr lang="en-US" dirty="0" smtClean="0"/>
              <a:t>LIDAR</a:t>
            </a:r>
            <a:endParaRPr lang="en-US" dirty="0"/>
          </a:p>
        </p:txBody>
      </p:sp>
      <p:cxnSp>
        <p:nvCxnSpPr>
          <p:cNvPr id="21" name="Straight Arrow Connector 20"/>
          <p:cNvCxnSpPr/>
          <p:nvPr/>
        </p:nvCxnSpPr>
        <p:spPr>
          <a:xfrm>
            <a:off x="7391400" y="4918116"/>
            <a:ext cx="926483"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20" idx="1"/>
          </p:cNvCxnSpPr>
          <p:nvPr/>
        </p:nvCxnSpPr>
        <p:spPr>
          <a:xfrm flipH="1" flipV="1">
            <a:off x="5734051" y="4918116"/>
            <a:ext cx="909284" cy="339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1683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anim calcmode="lin" valueType="num">
                                      <p:cBhvr>
                                        <p:cTn id="35" dur="1000" fill="hold"/>
                                        <p:tgtEl>
                                          <p:spTgt spid="13"/>
                                        </p:tgtEl>
                                        <p:attrNameLst>
                                          <p:attrName>ppt_x</p:attrName>
                                        </p:attrNameLst>
                                      </p:cBhvr>
                                      <p:tavLst>
                                        <p:tav tm="0">
                                          <p:val>
                                            <p:strVal val="#ppt_x"/>
                                          </p:val>
                                        </p:tav>
                                        <p:tav tm="100000">
                                          <p:val>
                                            <p:strVal val="#ppt_x"/>
                                          </p:val>
                                        </p:tav>
                                      </p:tavLst>
                                    </p:anim>
                                    <p:anim calcmode="lin" valueType="num">
                                      <p:cBhvr>
                                        <p:cTn id="36" dur="1000" fill="hold"/>
                                        <p:tgtEl>
                                          <p:spTgt spid="13"/>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1000"/>
                                        <p:tgtEl>
                                          <p:spTgt spid="16"/>
                                        </p:tgtEl>
                                      </p:cBhvr>
                                    </p:animEffect>
                                    <p:anim calcmode="lin" valueType="num">
                                      <p:cBhvr>
                                        <p:cTn id="40" dur="1000" fill="hold"/>
                                        <p:tgtEl>
                                          <p:spTgt spid="16"/>
                                        </p:tgtEl>
                                        <p:attrNameLst>
                                          <p:attrName>ppt_x</p:attrName>
                                        </p:attrNameLst>
                                      </p:cBhvr>
                                      <p:tavLst>
                                        <p:tav tm="0">
                                          <p:val>
                                            <p:strVal val="#ppt_x"/>
                                          </p:val>
                                        </p:tav>
                                        <p:tav tm="100000">
                                          <p:val>
                                            <p:strVal val="#ppt_x"/>
                                          </p:val>
                                        </p:tav>
                                      </p:tavLst>
                                    </p:anim>
                                    <p:anim calcmode="lin" valueType="num">
                                      <p:cBhvr>
                                        <p:cTn id="41" dur="1000" fill="hold"/>
                                        <p:tgtEl>
                                          <p:spTgt spid="16"/>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1000"/>
                                        <p:tgtEl>
                                          <p:spTgt spid="22"/>
                                        </p:tgtEl>
                                      </p:cBhvr>
                                    </p:animEffect>
                                    <p:anim calcmode="lin" valueType="num">
                                      <p:cBhvr>
                                        <p:cTn id="45" dur="1000" fill="hold"/>
                                        <p:tgtEl>
                                          <p:spTgt spid="22"/>
                                        </p:tgtEl>
                                        <p:attrNameLst>
                                          <p:attrName>ppt_x</p:attrName>
                                        </p:attrNameLst>
                                      </p:cBhvr>
                                      <p:tavLst>
                                        <p:tav tm="0">
                                          <p:val>
                                            <p:strVal val="#ppt_x"/>
                                          </p:val>
                                        </p:tav>
                                        <p:tav tm="100000">
                                          <p:val>
                                            <p:strVal val="#ppt_x"/>
                                          </p:val>
                                        </p:tav>
                                      </p:tavLst>
                                    </p:anim>
                                    <p:anim calcmode="lin" valueType="num">
                                      <p:cBhvr>
                                        <p:cTn id="46" dur="1000" fill="hold"/>
                                        <p:tgtEl>
                                          <p:spTgt spid="22"/>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1000"/>
                                        <p:tgtEl>
                                          <p:spTgt spid="20"/>
                                        </p:tgtEl>
                                      </p:cBhvr>
                                    </p:animEffect>
                                    <p:anim calcmode="lin" valueType="num">
                                      <p:cBhvr>
                                        <p:cTn id="50" dur="1000" fill="hold"/>
                                        <p:tgtEl>
                                          <p:spTgt spid="20"/>
                                        </p:tgtEl>
                                        <p:attrNameLst>
                                          <p:attrName>ppt_x</p:attrName>
                                        </p:attrNameLst>
                                      </p:cBhvr>
                                      <p:tavLst>
                                        <p:tav tm="0">
                                          <p:val>
                                            <p:strVal val="#ppt_x"/>
                                          </p:val>
                                        </p:tav>
                                        <p:tav tm="100000">
                                          <p:val>
                                            <p:strVal val="#ppt_x"/>
                                          </p:val>
                                        </p:tav>
                                      </p:tavLst>
                                    </p:anim>
                                    <p:anim calcmode="lin" valueType="num">
                                      <p:cBhvr>
                                        <p:cTn id="51" dur="1000" fill="hold"/>
                                        <p:tgtEl>
                                          <p:spTgt spid="20"/>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1000"/>
                                        <p:tgtEl>
                                          <p:spTgt spid="21"/>
                                        </p:tgtEl>
                                      </p:cBhvr>
                                    </p:animEffect>
                                    <p:anim calcmode="lin" valueType="num">
                                      <p:cBhvr>
                                        <p:cTn id="55" dur="1000" fill="hold"/>
                                        <p:tgtEl>
                                          <p:spTgt spid="21"/>
                                        </p:tgtEl>
                                        <p:attrNameLst>
                                          <p:attrName>ppt_x</p:attrName>
                                        </p:attrNameLst>
                                      </p:cBhvr>
                                      <p:tavLst>
                                        <p:tav tm="0">
                                          <p:val>
                                            <p:strVal val="#ppt_x"/>
                                          </p:val>
                                        </p:tav>
                                        <p:tav tm="100000">
                                          <p:val>
                                            <p:strVal val="#ppt_x"/>
                                          </p:val>
                                        </p:tav>
                                      </p:tavLst>
                                    </p:anim>
                                    <p:anim calcmode="lin" valueType="num">
                                      <p:cBhvr>
                                        <p:cTn id="5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52400" y="914400"/>
            <a:ext cx="11353800" cy="5257800"/>
          </a:xfrm>
        </p:spPr>
        <p:txBody>
          <a:bodyPr/>
          <a:lstStyle/>
          <a:p>
            <a:pPr marL="514350" indent="-514350">
              <a:buAutoNum type="arabicPeriod"/>
            </a:pPr>
            <a:r>
              <a:rPr lang="en-US" dirty="0" smtClean="0">
                <a:solidFill>
                  <a:schemeClr val="tx1"/>
                </a:solidFill>
              </a:rPr>
              <a:t>Where should the downstream cross section for a culvert be surveyed?</a:t>
            </a:r>
          </a:p>
          <a:p>
            <a:pPr marL="914400" lvl="1" indent="-457200">
              <a:buAutoNum type="alphaLcPeriod"/>
            </a:pPr>
            <a:r>
              <a:rPr lang="en-US" dirty="0" smtClean="0">
                <a:solidFill>
                  <a:schemeClr val="tx1"/>
                </a:solidFill>
              </a:rPr>
              <a:t>Within 2 to 3 feet of the outlet </a:t>
            </a:r>
          </a:p>
          <a:p>
            <a:pPr marL="914400" lvl="1" indent="-457200">
              <a:buAutoNum type="alphaLcPeriod"/>
            </a:pPr>
            <a:r>
              <a:rPr lang="en-US" dirty="0" smtClean="0">
                <a:solidFill>
                  <a:schemeClr val="tx1"/>
                </a:solidFill>
              </a:rPr>
              <a:t>At the face of the outlet</a:t>
            </a:r>
          </a:p>
          <a:p>
            <a:pPr marL="914400" lvl="1" indent="-457200">
              <a:buAutoNum type="alphaLcPeriod"/>
            </a:pPr>
            <a:r>
              <a:rPr lang="en-US" dirty="0" smtClean="0">
                <a:solidFill>
                  <a:srgbClr val="00B050"/>
                </a:solidFill>
              </a:rPr>
              <a:t>Beyond any scour hole or sedimentation, where there is a natural channel shape</a:t>
            </a:r>
          </a:p>
          <a:p>
            <a:pPr marL="914400" lvl="1" indent="-457200">
              <a:buFont typeface="Arial" panose="020B0604020202020204" pitchFamily="34" charset="0"/>
              <a:buAutoNum type="alphaLcPeriod"/>
            </a:pPr>
            <a:r>
              <a:rPr lang="en-US" dirty="0">
                <a:solidFill>
                  <a:schemeClr val="tx1"/>
                </a:solidFill>
              </a:rPr>
              <a:t>At the centerline of the Road Side Ditches</a:t>
            </a:r>
          </a:p>
          <a:p>
            <a:pPr marL="457200" lvl="1" indent="0">
              <a:buNone/>
            </a:pPr>
            <a:endParaRPr lang="en-US" dirty="0" smtClean="0">
              <a:solidFill>
                <a:schemeClr val="tx1"/>
              </a:solidFill>
            </a:endParaRPr>
          </a:p>
          <a:p>
            <a:pPr marL="914400" lvl="1" indent="-457200">
              <a:buAutoNum type="alphaLcPeriod"/>
            </a:pPr>
            <a:endParaRPr lang="en-US" dirty="0" smtClean="0">
              <a:solidFill>
                <a:schemeClr val="tx1"/>
              </a:solidFill>
            </a:endParaRPr>
          </a:p>
          <a:p>
            <a:pPr marL="0" indent="0">
              <a:buNone/>
            </a:pPr>
            <a:r>
              <a:rPr lang="en-US" dirty="0" smtClean="0">
                <a:solidFill>
                  <a:schemeClr val="tx1"/>
                </a:solidFill>
              </a:rPr>
              <a:t>2. When is it okay to use outlet depth for your backwater computation?</a:t>
            </a:r>
          </a:p>
          <a:p>
            <a:pPr marL="0" indent="0">
              <a:buNone/>
            </a:pPr>
            <a:r>
              <a:rPr lang="en-US" sz="2400" dirty="0" smtClean="0">
                <a:solidFill>
                  <a:schemeClr val="tx1"/>
                </a:solidFill>
              </a:rPr>
              <a:t>      a.    If the downstream channel is very deep</a:t>
            </a:r>
          </a:p>
          <a:p>
            <a:pPr marL="0" indent="0">
              <a:buNone/>
            </a:pPr>
            <a:r>
              <a:rPr lang="en-US" sz="2400" dirty="0">
                <a:solidFill>
                  <a:schemeClr val="tx1"/>
                </a:solidFill>
              </a:rPr>
              <a:t> </a:t>
            </a:r>
            <a:r>
              <a:rPr lang="en-US" sz="2400" dirty="0" smtClean="0">
                <a:solidFill>
                  <a:schemeClr val="tx1"/>
                </a:solidFill>
              </a:rPr>
              <a:t>     b.   </a:t>
            </a:r>
            <a:r>
              <a:rPr lang="en-US" sz="2400" dirty="0">
                <a:solidFill>
                  <a:schemeClr val="tx1"/>
                </a:solidFill>
              </a:rPr>
              <a:t> </a:t>
            </a:r>
            <a:r>
              <a:rPr lang="en-US" sz="2400" dirty="0" smtClean="0">
                <a:solidFill>
                  <a:schemeClr val="tx1"/>
                </a:solidFill>
              </a:rPr>
              <a:t>If your existing </a:t>
            </a:r>
            <a:r>
              <a:rPr lang="en-US" sz="2400" dirty="0" err="1" smtClean="0">
                <a:solidFill>
                  <a:schemeClr val="tx1"/>
                </a:solidFill>
              </a:rPr>
              <a:t>tailwater</a:t>
            </a:r>
            <a:r>
              <a:rPr lang="en-US" sz="2400" dirty="0" smtClean="0">
                <a:solidFill>
                  <a:schemeClr val="tx1"/>
                </a:solidFill>
              </a:rPr>
              <a:t> elevation is greater than the outlet depth</a:t>
            </a:r>
          </a:p>
          <a:p>
            <a:pPr marL="0" indent="0">
              <a:buNone/>
            </a:pPr>
            <a:r>
              <a:rPr lang="en-US" sz="2400" dirty="0">
                <a:solidFill>
                  <a:schemeClr val="tx1"/>
                </a:solidFill>
              </a:rPr>
              <a:t> </a:t>
            </a:r>
            <a:r>
              <a:rPr lang="en-US" sz="2400" dirty="0" smtClean="0">
                <a:solidFill>
                  <a:schemeClr val="tx1"/>
                </a:solidFill>
              </a:rPr>
              <a:t>     </a:t>
            </a:r>
            <a:r>
              <a:rPr lang="en-US" sz="2400" dirty="0" smtClean="0">
                <a:solidFill>
                  <a:srgbClr val="00B050"/>
                </a:solidFill>
              </a:rPr>
              <a:t>c.    If your existing outlet depth is greater than your </a:t>
            </a:r>
            <a:r>
              <a:rPr lang="en-US" sz="2400" dirty="0" err="1" smtClean="0">
                <a:solidFill>
                  <a:srgbClr val="00B050"/>
                </a:solidFill>
              </a:rPr>
              <a:t>tailwater</a:t>
            </a:r>
            <a:r>
              <a:rPr lang="en-US" sz="2400" dirty="0" smtClean="0">
                <a:solidFill>
                  <a:srgbClr val="00B050"/>
                </a:solidFill>
              </a:rPr>
              <a:t> depth</a:t>
            </a:r>
          </a:p>
          <a:p>
            <a:pPr marL="0" indent="0">
              <a:buNone/>
            </a:pPr>
            <a:r>
              <a:rPr lang="en-US" sz="2400" dirty="0">
                <a:solidFill>
                  <a:schemeClr val="accent6"/>
                </a:solidFill>
              </a:rPr>
              <a:t> </a:t>
            </a:r>
            <a:r>
              <a:rPr lang="en-US" sz="2400" dirty="0" smtClean="0">
                <a:solidFill>
                  <a:schemeClr val="accent6"/>
                </a:solidFill>
              </a:rPr>
              <a:t>      </a:t>
            </a:r>
            <a:endParaRPr lang="en-US" sz="2400" dirty="0">
              <a:solidFill>
                <a:schemeClr val="accent6"/>
              </a:solidFill>
            </a:endParaRPr>
          </a:p>
          <a:p>
            <a:endParaRPr lang="en-US" dirty="0"/>
          </a:p>
        </p:txBody>
      </p:sp>
      <p:sp>
        <p:nvSpPr>
          <p:cNvPr id="4" name="Title 3"/>
          <p:cNvSpPr>
            <a:spLocks noGrp="1"/>
          </p:cNvSpPr>
          <p:nvPr>
            <p:ph type="title"/>
          </p:nvPr>
        </p:nvSpPr>
        <p:spPr/>
        <p:txBody>
          <a:bodyPr/>
          <a:lstStyle/>
          <a:p>
            <a:r>
              <a:rPr lang="en-US" dirty="0" smtClean="0"/>
              <a:t>Questions</a:t>
            </a:r>
            <a:endParaRPr lang="en-US" dirty="0"/>
          </a:p>
        </p:txBody>
      </p:sp>
    </p:spTree>
    <p:extLst>
      <p:ext uri="{BB962C8B-B14F-4D97-AF65-F5344CB8AC3E}">
        <p14:creationId xmlns:p14="http://schemas.microsoft.com/office/powerpoint/2010/main" val="10538947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52400" y="914400"/>
            <a:ext cx="11353800" cy="5257800"/>
          </a:xfrm>
        </p:spPr>
        <p:txBody>
          <a:bodyPr>
            <a:normAutofit lnSpcReduction="10000"/>
          </a:bodyPr>
          <a:lstStyle/>
          <a:p>
            <a:pPr marL="0" indent="0">
              <a:buNone/>
            </a:pPr>
            <a:r>
              <a:rPr lang="en-US" dirty="0" smtClean="0">
                <a:solidFill>
                  <a:schemeClr val="tx1"/>
                </a:solidFill>
              </a:rPr>
              <a:t>3. How do you model a culvert with an adverse slope in HY-8 version 7.2?</a:t>
            </a:r>
          </a:p>
          <a:p>
            <a:pPr marL="914400" lvl="1" indent="-457200">
              <a:buAutoNum type="alphaLcPeriod"/>
            </a:pPr>
            <a:r>
              <a:rPr lang="en-US" dirty="0" smtClean="0">
                <a:solidFill>
                  <a:schemeClr val="tx1"/>
                </a:solidFill>
              </a:rPr>
              <a:t>Model it with a slope that you’ve used on other projects</a:t>
            </a:r>
          </a:p>
          <a:p>
            <a:pPr marL="914400" lvl="1" indent="-457200">
              <a:buAutoNum type="alphaLcPeriod"/>
            </a:pPr>
            <a:r>
              <a:rPr lang="en-US" dirty="0" smtClean="0">
                <a:solidFill>
                  <a:schemeClr val="tx1"/>
                </a:solidFill>
              </a:rPr>
              <a:t>Swap the inlet and outlet inverts</a:t>
            </a:r>
          </a:p>
          <a:p>
            <a:pPr marL="914400" lvl="1" indent="-457200">
              <a:buAutoNum type="alphaLcPeriod"/>
            </a:pPr>
            <a:r>
              <a:rPr lang="en-US" dirty="0" smtClean="0">
                <a:solidFill>
                  <a:srgbClr val="00B050"/>
                </a:solidFill>
              </a:rPr>
              <a:t>Model it as flat using the outlet invert</a:t>
            </a:r>
          </a:p>
          <a:p>
            <a:pPr marL="0" indent="0">
              <a:buNone/>
            </a:pPr>
            <a:endParaRPr lang="en-US" dirty="0" smtClean="0">
              <a:solidFill>
                <a:schemeClr val="tx1"/>
              </a:solidFill>
            </a:endParaRPr>
          </a:p>
          <a:p>
            <a:pPr marL="0" indent="0">
              <a:buNone/>
            </a:pPr>
            <a:r>
              <a:rPr lang="en-US" dirty="0" smtClean="0">
                <a:solidFill>
                  <a:schemeClr val="tx1"/>
                </a:solidFill>
              </a:rPr>
              <a:t>4. </a:t>
            </a:r>
            <a:r>
              <a:rPr lang="en-US" dirty="0" smtClean="0">
                <a:solidFill>
                  <a:schemeClr val="tx1"/>
                </a:solidFill>
              </a:rPr>
              <a:t>What should you do if your </a:t>
            </a:r>
            <a:r>
              <a:rPr lang="en-US" dirty="0" smtClean="0">
                <a:solidFill>
                  <a:schemeClr val="tx1"/>
                </a:solidFill>
              </a:rPr>
              <a:t>channel section in HY-8 if it is too small for the flow?</a:t>
            </a:r>
          </a:p>
          <a:p>
            <a:pPr marL="0" indent="0">
              <a:buNone/>
            </a:pPr>
            <a:r>
              <a:rPr lang="en-US" sz="2400" dirty="0" smtClean="0">
                <a:solidFill>
                  <a:schemeClr val="tx1"/>
                </a:solidFill>
              </a:rPr>
              <a:t>      a.    </a:t>
            </a:r>
            <a:r>
              <a:rPr lang="en-US" sz="2400" dirty="0" smtClean="0">
                <a:solidFill>
                  <a:schemeClr val="tx1"/>
                </a:solidFill>
              </a:rPr>
              <a:t>Reduce your flow rate until it runs</a:t>
            </a:r>
          </a:p>
          <a:p>
            <a:pPr marL="0" indent="0">
              <a:buNone/>
            </a:pPr>
            <a:r>
              <a:rPr lang="en-US" sz="2400" dirty="0">
                <a:solidFill>
                  <a:srgbClr val="00B050"/>
                </a:solidFill>
              </a:rPr>
              <a:t> </a:t>
            </a:r>
            <a:r>
              <a:rPr lang="en-US" sz="2400" dirty="0" smtClean="0">
                <a:solidFill>
                  <a:srgbClr val="00B050"/>
                </a:solidFill>
              </a:rPr>
              <a:t>     b.    </a:t>
            </a:r>
            <a:r>
              <a:rPr lang="en-US" sz="2400" dirty="0" smtClean="0">
                <a:solidFill>
                  <a:srgbClr val="00B050"/>
                </a:solidFill>
              </a:rPr>
              <a:t>Supplement </a:t>
            </a:r>
            <a:r>
              <a:rPr lang="en-US" sz="2400" dirty="0" smtClean="0">
                <a:solidFill>
                  <a:srgbClr val="00B050"/>
                </a:solidFill>
              </a:rPr>
              <a:t>the surveyed section with LIDAR elevation data</a:t>
            </a:r>
          </a:p>
          <a:p>
            <a:pPr marL="0" indent="0">
              <a:buNone/>
            </a:pPr>
            <a:r>
              <a:rPr lang="en-US" sz="2400" dirty="0" smtClean="0">
                <a:solidFill>
                  <a:schemeClr val="tx1"/>
                </a:solidFill>
              </a:rPr>
              <a:t>      </a:t>
            </a:r>
            <a:r>
              <a:rPr lang="en-US" sz="2400" dirty="0">
                <a:solidFill>
                  <a:schemeClr val="tx1"/>
                </a:solidFill>
              </a:rPr>
              <a:t>c</a:t>
            </a:r>
            <a:r>
              <a:rPr lang="en-US" sz="2400" dirty="0" smtClean="0">
                <a:solidFill>
                  <a:schemeClr val="tx1"/>
                </a:solidFill>
              </a:rPr>
              <a:t>.</a:t>
            </a:r>
            <a:r>
              <a:rPr lang="en-US" sz="2400" dirty="0">
                <a:solidFill>
                  <a:schemeClr val="tx1"/>
                </a:solidFill>
              </a:rPr>
              <a:t>	</a:t>
            </a:r>
            <a:r>
              <a:rPr lang="en-US" sz="2400" dirty="0" smtClean="0">
                <a:solidFill>
                  <a:schemeClr val="tx1"/>
                </a:solidFill>
              </a:rPr>
              <a:t>Make artificial vertical walls so that it is contained</a:t>
            </a:r>
          </a:p>
          <a:p>
            <a:pPr marL="0" indent="0">
              <a:buNone/>
            </a:pPr>
            <a:r>
              <a:rPr lang="en-US" sz="2400" dirty="0">
                <a:solidFill>
                  <a:schemeClr val="tx1"/>
                </a:solidFill>
              </a:rPr>
              <a:t> </a:t>
            </a:r>
            <a:r>
              <a:rPr lang="en-US" sz="2400" dirty="0" smtClean="0">
                <a:solidFill>
                  <a:schemeClr val="tx1"/>
                </a:solidFill>
              </a:rPr>
              <a:t>     </a:t>
            </a:r>
            <a:r>
              <a:rPr lang="en-US" sz="2400" dirty="0" smtClean="0">
                <a:solidFill>
                  <a:schemeClr val="tx1"/>
                </a:solidFill>
              </a:rPr>
              <a:t>d.    </a:t>
            </a:r>
            <a:r>
              <a:rPr lang="en-US" sz="2400" dirty="0" smtClean="0">
                <a:solidFill>
                  <a:schemeClr val="tx1"/>
                </a:solidFill>
              </a:rPr>
              <a:t>Use a trapezoidal section </a:t>
            </a:r>
          </a:p>
          <a:p>
            <a:pPr marL="0" indent="0">
              <a:buNone/>
            </a:pPr>
            <a:r>
              <a:rPr lang="en-US" sz="2400" dirty="0">
                <a:solidFill>
                  <a:schemeClr val="tx1"/>
                </a:solidFill>
              </a:rPr>
              <a:t> </a:t>
            </a:r>
            <a:r>
              <a:rPr lang="en-US" sz="2400" dirty="0" smtClean="0">
                <a:solidFill>
                  <a:schemeClr val="tx1"/>
                </a:solidFill>
              </a:rPr>
              <a:t>     </a:t>
            </a:r>
            <a:r>
              <a:rPr lang="en-US" sz="2400" dirty="0" smtClean="0">
                <a:solidFill>
                  <a:schemeClr val="tx1"/>
                </a:solidFill>
              </a:rPr>
              <a:t>e.    </a:t>
            </a:r>
            <a:r>
              <a:rPr lang="en-US" sz="2400" dirty="0" smtClean="0">
                <a:solidFill>
                  <a:schemeClr val="tx1"/>
                </a:solidFill>
              </a:rPr>
              <a:t>Lower your channel n-value</a:t>
            </a:r>
            <a:endParaRPr lang="en-US" dirty="0"/>
          </a:p>
        </p:txBody>
      </p:sp>
      <p:sp>
        <p:nvSpPr>
          <p:cNvPr id="4" name="Title 3"/>
          <p:cNvSpPr>
            <a:spLocks noGrp="1"/>
          </p:cNvSpPr>
          <p:nvPr>
            <p:ph type="title"/>
          </p:nvPr>
        </p:nvSpPr>
        <p:spPr/>
        <p:txBody>
          <a:bodyPr/>
          <a:lstStyle/>
          <a:p>
            <a:r>
              <a:rPr lang="en-US" dirty="0" smtClean="0"/>
              <a:t>Questions</a:t>
            </a:r>
            <a:endParaRPr lang="en-US" dirty="0"/>
          </a:p>
        </p:txBody>
      </p:sp>
    </p:spTree>
    <p:extLst>
      <p:ext uri="{BB962C8B-B14F-4D97-AF65-F5344CB8AC3E}">
        <p14:creationId xmlns:p14="http://schemas.microsoft.com/office/powerpoint/2010/main" val="4623509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52400" y="914400"/>
            <a:ext cx="10896600" cy="5257800"/>
          </a:xfrm>
        </p:spPr>
        <p:txBody>
          <a:bodyPr/>
          <a:lstStyle/>
          <a:p>
            <a:endParaRPr lang="en-US" dirty="0" smtClean="0"/>
          </a:p>
          <a:p>
            <a:endParaRPr lang="en-US" dirty="0"/>
          </a:p>
          <a:p>
            <a:endParaRPr lang="en-US" dirty="0" smtClean="0"/>
          </a:p>
          <a:p>
            <a:endParaRPr lang="en-US" dirty="0"/>
          </a:p>
          <a:p>
            <a:pPr marL="0" indent="0">
              <a:buNone/>
            </a:pPr>
            <a:r>
              <a:rPr lang="en-US" dirty="0"/>
              <a:t>	</a:t>
            </a:r>
            <a:r>
              <a:rPr lang="en-US" dirty="0" smtClean="0"/>
              <a:t>	         </a:t>
            </a:r>
            <a:r>
              <a:rPr lang="en-US" sz="8800" dirty="0" smtClean="0"/>
              <a:t>SUBMITTALS</a:t>
            </a:r>
            <a:endParaRPr lang="en-US" sz="8800" dirty="0"/>
          </a:p>
        </p:txBody>
      </p:sp>
      <p:sp>
        <p:nvSpPr>
          <p:cNvPr id="4" name="Title 3"/>
          <p:cNvSpPr>
            <a:spLocks noGrp="1"/>
          </p:cNvSpPr>
          <p:nvPr>
            <p:ph type="title"/>
          </p:nvPr>
        </p:nvSpPr>
        <p:spPr/>
        <p:txBody>
          <a:bodyPr/>
          <a:lstStyle/>
          <a:p>
            <a:r>
              <a:rPr lang="en-US" dirty="0" smtClean="0"/>
              <a:t>General Errors/Issues - </a:t>
            </a:r>
            <a:endParaRPr lang="en-US" dirty="0"/>
          </a:p>
        </p:txBody>
      </p:sp>
    </p:spTree>
    <p:extLst>
      <p:ext uri="{BB962C8B-B14F-4D97-AF65-F5344CB8AC3E}">
        <p14:creationId xmlns:p14="http://schemas.microsoft.com/office/powerpoint/2010/main" val="131524447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52400" y="914400"/>
            <a:ext cx="11582400" cy="5257800"/>
          </a:xfrm>
        </p:spPr>
        <p:txBody>
          <a:bodyPr/>
          <a:lstStyle/>
          <a:p>
            <a:r>
              <a:rPr lang="en-US" dirty="0" smtClean="0"/>
              <a:t>1. Show Drainage Area Delineation with Contours and TC Path for EACH Culvert</a:t>
            </a:r>
          </a:p>
          <a:p>
            <a:endParaRPr lang="en-US" dirty="0" smtClean="0"/>
          </a:p>
          <a:p>
            <a:endParaRPr lang="en-US" dirty="0"/>
          </a:p>
        </p:txBody>
      </p:sp>
      <p:sp>
        <p:nvSpPr>
          <p:cNvPr id="4" name="Title 3"/>
          <p:cNvSpPr>
            <a:spLocks noGrp="1"/>
          </p:cNvSpPr>
          <p:nvPr>
            <p:ph type="title"/>
          </p:nvPr>
        </p:nvSpPr>
        <p:spPr/>
        <p:txBody>
          <a:bodyPr/>
          <a:lstStyle/>
          <a:p>
            <a:r>
              <a:rPr lang="en-US" dirty="0" smtClean="0"/>
              <a:t>General Errors and Issues - Submittals</a:t>
            </a:r>
            <a:endParaRPr lang="en-US" dirty="0"/>
          </a:p>
        </p:txBody>
      </p:sp>
      <p:pic>
        <p:nvPicPr>
          <p:cNvPr id="6" name="Picture 5"/>
          <p:cNvPicPr>
            <a:picLocks noChangeAspect="1"/>
          </p:cNvPicPr>
          <p:nvPr/>
        </p:nvPicPr>
        <p:blipFill>
          <a:blip r:embed="rId3"/>
          <a:stretch>
            <a:fillRect/>
          </a:stretch>
        </p:blipFill>
        <p:spPr>
          <a:xfrm>
            <a:off x="2147887" y="1371600"/>
            <a:ext cx="7684341" cy="5181600"/>
          </a:xfrm>
          <a:prstGeom prst="rect">
            <a:avLst/>
          </a:prstGeom>
        </p:spPr>
      </p:pic>
    </p:spTree>
    <p:extLst>
      <p:ext uri="{BB962C8B-B14F-4D97-AF65-F5344CB8AC3E}">
        <p14:creationId xmlns:p14="http://schemas.microsoft.com/office/powerpoint/2010/main" val="1290780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52400" y="914400"/>
            <a:ext cx="11582400" cy="5257800"/>
          </a:xfrm>
        </p:spPr>
        <p:txBody>
          <a:bodyPr/>
          <a:lstStyle/>
          <a:p>
            <a:r>
              <a:rPr lang="en-US" dirty="0" smtClean="0"/>
              <a:t>2. Provide Historical Road Plans for Each Culvert (if Available)</a:t>
            </a:r>
          </a:p>
          <a:p>
            <a:pPr lvl="1"/>
            <a:r>
              <a:rPr lang="en-US" dirty="0" smtClean="0"/>
              <a:t>Historical Plans Request Website: </a:t>
            </a:r>
            <a:r>
              <a:rPr lang="en-US" dirty="0">
                <a:hlinkClick r:id="rId3"/>
              </a:rPr>
              <a:t>https://entapps.indot.in.gov/OPSM/Dashboard/UserRequest</a:t>
            </a:r>
            <a:endParaRPr lang="en-US" dirty="0" smtClean="0"/>
          </a:p>
          <a:p>
            <a:endParaRPr lang="en-US" dirty="0" smtClean="0"/>
          </a:p>
          <a:p>
            <a:endParaRPr lang="en-US" dirty="0"/>
          </a:p>
        </p:txBody>
      </p:sp>
      <p:sp>
        <p:nvSpPr>
          <p:cNvPr id="4" name="Title 3"/>
          <p:cNvSpPr>
            <a:spLocks noGrp="1"/>
          </p:cNvSpPr>
          <p:nvPr>
            <p:ph type="title"/>
          </p:nvPr>
        </p:nvSpPr>
        <p:spPr/>
        <p:txBody>
          <a:bodyPr/>
          <a:lstStyle/>
          <a:p>
            <a:r>
              <a:rPr lang="en-US" dirty="0" smtClean="0"/>
              <a:t>General Errors and Issues - Submittals</a:t>
            </a:r>
            <a:endParaRPr lang="en-US" dirty="0"/>
          </a:p>
        </p:txBody>
      </p:sp>
      <p:pic>
        <p:nvPicPr>
          <p:cNvPr id="3" name="Picture 2"/>
          <p:cNvPicPr>
            <a:picLocks noChangeAspect="1"/>
          </p:cNvPicPr>
          <p:nvPr/>
        </p:nvPicPr>
        <p:blipFill>
          <a:blip r:embed="rId4"/>
          <a:stretch>
            <a:fillRect/>
          </a:stretch>
        </p:blipFill>
        <p:spPr>
          <a:xfrm>
            <a:off x="381001" y="2285999"/>
            <a:ext cx="4879638" cy="4254043"/>
          </a:xfrm>
          <a:prstGeom prst="rect">
            <a:avLst/>
          </a:prstGeom>
        </p:spPr>
      </p:pic>
      <p:pic>
        <p:nvPicPr>
          <p:cNvPr id="5" name="Picture 4"/>
          <p:cNvPicPr>
            <a:picLocks noChangeAspect="1"/>
          </p:cNvPicPr>
          <p:nvPr/>
        </p:nvPicPr>
        <p:blipFill>
          <a:blip r:embed="rId5"/>
          <a:stretch>
            <a:fillRect/>
          </a:stretch>
        </p:blipFill>
        <p:spPr>
          <a:xfrm>
            <a:off x="5489240" y="2264789"/>
            <a:ext cx="5419725" cy="4565321"/>
          </a:xfrm>
          <a:prstGeom prst="rect">
            <a:avLst/>
          </a:prstGeom>
        </p:spPr>
      </p:pic>
    </p:spTree>
    <p:extLst>
      <p:ext uri="{BB962C8B-B14F-4D97-AF65-F5344CB8AC3E}">
        <p14:creationId xmlns:p14="http://schemas.microsoft.com/office/powerpoint/2010/main" val="469225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52400" y="914400"/>
            <a:ext cx="11582400" cy="5257800"/>
          </a:xfrm>
        </p:spPr>
        <p:txBody>
          <a:bodyPr/>
          <a:lstStyle/>
          <a:p>
            <a:r>
              <a:rPr lang="en-US" dirty="0" smtClean="0"/>
              <a:t>3. Submit your HY-8 , HEC-RAS, and HEC-HMS, </a:t>
            </a:r>
            <a:r>
              <a:rPr lang="en-US" b="1" i="1" u="sng" dirty="0" smtClean="0"/>
              <a:t>models</a:t>
            </a:r>
            <a:r>
              <a:rPr lang="en-US" dirty="0" smtClean="0"/>
              <a:t> with your submittals – Not just screen shots of the output.</a:t>
            </a:r>
          </a:p>
          <a:p>
            <a:endParaRPr lang="en-US" dirty="0" smtClean="0"/>
          </a:p>
          <a:p>
            <a:r>
              <a:rPr lang="en-US" dirty="0" smtClean="0"/>
              <a:t>FOR HY-8 </a:t>
            </a:r>
          </a:p>
          <a:p>
            <a:pPr lvl="1"/>
            <a:r>
              <a:rPr lang="en-US" dirty="0" smtClean="0"/>
              <a:t>Existing and Proposed Runs should be in together in 1 HY-8 file</a:t>
            </a:r>
          </a:p>
          <a:p>
            <a:pPr lvl="1"/>
            <a:r>
              <a:rPr lang="en-US" dirty="0" smtClean="0"/>
              <a:t>You should have 1 HY-8 files for Each Individual Culvert</a:t>
            </a:r>
            <a:endParaRPr lang="en-US" dirty="0"/>
          </a:p>
        </p:txBody>
      </p:sp>
      <p:sp>
        <p:nvSpPr>
          <p:cNvPr id="4" name="Title 3"/>
          <p:cNvSpPr>
            <a:spLocks noGrp="1"/>
          </p:cNvSpPr>
          <p:nvPr>
            <p:ph type="title"/>
          </p:nvPr>
        </p:nvSpPr>
        <p:spPr/>
        <p:txBody>
          <a:bodyPr/>
          <a:lstStyle/>
          <a:p>
            <a:r>
              <a:rPr lang="en-US" dirty="0" smtClean="0"/>
              <a:t>General Errors and Issues - Submittals</a:t>
            </a:r>
            <a:endParaRPr lang="en-US" dirty="0"/>
          </a:p>
        </p:txBody>
      </p:sp>
    </p:spTree>
    <p:extLst>
      <p:ext uri="{BB962C8B-B14F-4D97-AF65-F5344CB8AC3E}">
        <p14:creationId xmlns:p14="http://schemas.microsoft.com/office/powerpoint/2010/main" val="1244716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anim calcmode="lin" valueType="num">
                                      <p:cBhvr additive="base">
                                        <p:cTn id="1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anim calcmode="lin" valueType="num">
                                      <p:cBhvr additive="base">
                                        <p:cTn id="1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52400" y="914400"/>
            <a:ext cx="11582400" cy="5257800"/>
          </a:xfrm>
        </p:spPr>
        <p:txBody>
          <a:bodyPr/>
          <a:lstStyle/>
          <a:p>
            <a:r>
              <a:rPr lang="en-US" dirty="0" smtClean="0"/>
              <a:t>4. 	For Time of Concentration computations, any part of the Path through a 	pond should be excluded from the time.  So it will take no time from 	when the water enters a pond, to where it exits the pond.</a:t>
            </a:r>
          </a:p>
          <a:p>
            <a:endParaRPr lang="en-US" dirty="0" smtClean="0"/>
          </a:p>
          <a:p>
            <a:endParaRPr lang="en-US" dirty="0"/>
          </a:p>
          <a:p>
            <a:endParaRPr lang="en-US" dirty="0" smtClean="0"/>
          </a:p>
        </p:txBody>
      </p:sp>
      <p:sp>
        <p:nvSpPr>
          <p:cNvPr id="4" name="Title 3"/>
          <p:cNvSpPr>
            <a:spLocks noGrp="1"/>
          </p:cNvSpPr>
          <p:nvPr>
            <p:ph type="title"/>
          </p:nvPr>
        </p:nvSpPr>
        <p:spPr/>
        <p:txBody>
          <a:bodyPr/>
          <a:lstStyle/>
          <a:p>
            <a:r>
              <a:rPr lang="en-US" dirty="0" smtClean="0"/>
              <a:t>General Errors and Issues - Submittals</a:t>
            </a:r>
            <a:endParaRPr lang="en-US" dirty="0"/>
          </a:p>
        </p:txBody>
      </p:sp>
      <p:pic>
        <p:nvPicPr>
          <p:cNvPr id="3" name="Picture 2"/>
          <p:cNvPicPr>
            <a:picLocks noChangeAspect="1"/>
          </p:cNvPicPr>
          <p:nvPr/>
        </p:nvPicPr>
        <p:blipFill>
          <a:blip r:embed="rId3"/>
          <a:stretch>
            <a:fillRect/>
          </a:stretch>
        </p:blipFill>
        <p:spPr>
          <a:xfrm>
            <a:off x="1066800" y="2133600"/>
            <a:ext cx="6610350" cy="4496109"/>
          </a:xfrm>
          <a:prstGeom prst="rect">
            <a:avLst/>
          </a:prstGeom>
        </p:spPr>
      </p:pic>
      <p:sp>
        <p:nvSpPr>
          <p:cNvPr id="5" name="Oval 4"/>
          <p:cNvSpPr/>
          <p:nvPr/>
        </p:nvSpPr>
        <p:spPr>
          <a:xfrm>
            <a:off x="2819400" y="3543300"/>
            <a:ext cx="1752600" cy="1219200"/>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38253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52400" y="914400"/>
            <a:ext cx="11582400" cy="5257800"/>
          </a:xfrm>
        </p:spPr>
        <p:txBody>
          <a:bodyPr/>
          <a:lstStyle/>
          <a:p>
            <a:r>
              <a:rPr lang="en-US" dirty="0" smtClean="0"/>
              <a:t>5. 	Structure Size and Type in the Model should match the Hydraulic Memo</a:t>
            </a:r>
          </a:p>
          <a:p>
            <a:r>
              <a:rPr lang="en-US" dirty="0" smtClean="0"/>
              <a:t>6.	Provide Inlet, Outlet, and downstream channel photos (minimum)</a:t>
            </a:r>
          </a:p>
          <a:p>
            <a:endParaRPr lang="en-US" dirty="0" smtClean="0"/>
          </a:p>
        </p:txBody>
      </p:sp>
      <p:sp>
        <p:nvSpPr>
          <p:cNvPr id="4" name="Title 3"/>
          <p:cNvSpPr>
            <a:spLocks noGrp="1"/>
          </p:cNvSpPr>
          <p:nvPr>
            <p:ph type="title"/>
          </p:nvPr>
        </p:nvSpPr>
        <p:spPr/>
        <p:txBody>
          <a:bodyPr/>
          <a:lstStyle/>
          <a:p>
            <a:r>
              <a:rPr lang="en-US" dirty="0" smtClean="0"/>
              <a:t>General Errors and Issues - Submittals</a:t>
            </a:r>
            <a:endParaRPr lang="en-US" dirty="0"/>
          </a:p>
        </p:txBody>
      </p:sp>
      <p:pic>
        <p:nvPicPr>
          <p:cNvPr id="3" name="Picture 2"/>
          <p:cNvPicPr>
            <a:picLocks noChangeAspect="1"/>
          </p:cNvPicPr>
          <p:nvPr/>
        </p:nvPicPr>
        <p:blipFill>
          <a:blip r:embed="rId3"/>
          <a:stretch>
            <a:fillRect/>
          </a:stretch>
        </p:blipFill>
        <p:spPr>
          <a:xfrm>
            <a:off x="189322" y="1971674"/>
            <a:ext cx="5172075" cy="4276725"/>
          </a:xfrm>
          <a:prstGeom prst="rect">
            <a:avLst/>
          </a:prstGeom>
        </p:spPr>
      </p:pic>
      <p:sp>
        <p:nvSpPr>
          <p:cNvPr id="6" name="Oval 5"/>
          <p:cNvSpPr/>
          <p:nvPr/>
        </p:nvSpPr>
        <p:spPr>
          <a:xfrm>
            <a:off x="1295400" y="1971674"/>
            <a:ext cx="304800" cy="314326"/>
          </a:xfrm>
          <a:prstGeom prst="ellipse">
            <a:avLst/>
          </a:prstGeom>
          <a:solidFill>
            <a:srgbClr val="FF0000">
              <a:alpha val="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4"/>
          <a:stretch>
            <a:fillRect/>
          </a:stretch>
        </p:blipFill>
        <p:spPr>
          <a:xfrm>
            <a:off x="5957596" y="1919287"/>
            <a:ext cx="4102626" cy="4329112"/>
          </a:xfrm>
          <a:prstGeom prst="rect">
            <a:avLst/>
          </a:prstGeom>
        </p:spPr>
      </p:pic>
      <p:sp>
        <p:nvSpPr>
          <p:cNvPr id="8" name="TextBox 7"/>
          <p:cNvSpPr txBox="1"/>
          <p:nvPr/>
        </p:nvSpPr>
        <p:spPr>
          <a:xfrm>
            <a:off x="7405396" y="1836672"/>
            <a:ext cx="1465914" cy="369332"/>
          </a:xfrm>
          <a:prstGeom prst="rect">
            <a:avLst/>
          </a:prstGeom>
          <a:noFill/>
        </p:spPr>
        <p:txBody>
          <a:bodyPr wrap="none" rtlCol="0">
            <a:spAutoFit/>
          </a:bodyPr>
          <a:lstStyle/>
          <a:p>
            <a:r>
              <a:rPr lang="en-US" dirty="0" smtClean="0"/>
              <a:t>Downstream</a:t>
            </a:r>
            <a:endParaRPr lang="en-US" dirty="0"/>
          </a:p>
        </p:txBody>
      </p:sp>
      <p:sp>
        <p:nvSpPr>
          <p:cNvPr id="9" name="Rectangle 8"/>
          <p:cNvSpPr/>
          <p:nvPr/>
        </p:nvSpPr>
        <p:spPr>
          <a:xfrm>
            <a:off x="7405396" y="1836672"/>
            <a:ext cx="1465914" cy="3693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1600200" y="1971674"/>
            <a:ext cx="1403398" cy="369332"/>
          </a:xfrm>
          <a:prstGeom prst="rect">
            <a:avLst/>
          </a:prstGeom>
          <a:noFill/>
        </p:spPr>
        <p:txBody>
          <a:bodyPr wrap="none" rtlCol="0">
            <a:spAutoFit/>
          </a:bodyPr>
          <a:lstStyle/>
          <a:p>
            <a:r>
              <a:rPr lang="en-US" dirty="0" smtClean="0"/>
              <a:t>= Upstream</a:t>
            </a:r>
            <a:endParaRPr lang="en-US" dirty="0"/>
          </a:p>
        </p:txBody>
      </p:sp>
    </p:spTree>
    <p:extLst>
      <p:ext uri="{BB962C8B-B14F-4D97-AF65-F5344CB8AC3E}">
        <p14:creationId xmlns:p14="http://schemas.microsoft.com/office/powerpoint/2010/main" val="2218019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1000"/>
                                        <p:tgtEl>
                                          <p:spTgt spid="8"/>
                                        </p:tgtEl>
                                      </p:cBhvr>
                                    </p:animEffect>
                                    <p:anim calcmode="lin" valueType="num">
                                      <p:cBhvr>
                                        <p:cTn id="48" dur="1000" fill="hold"/>
                                        <p:tgtEl>
                                          <p:spTgt spid="8"/>
                                        </p:tgtEl>
                                        <p:attrNameLst>
                                          <p:attrName>ppt_x</p:attrName>
                                        </p:attrNameLst>
                                      </p:cBhvr>
                                      <p:tavLst>
                                        <p:tav tm="0">
                                          <p:val>
                                            <p:strVal val="#ppt_x"/>
                                          </p:val>
                                        </p:tav>
                                        <p:tav tm="100000">
                                          <p:val>
                                            <p:strVal val="#ppt_x"/>
                                          </p:val>
                                        </p:tav>
                                      </p:tavLst>
                                    </p:anim>
                                    <p:anim calcmode="lin" valueType="num">
                                      <p:cBhvr>
                                        <p:cTn id="4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9"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r>
              <a:rPr lang="en-US" dirty="0"/>
              <a:t>General</a:t>
            </a:r>
          </a:p>
          <a:p>
            <a:pPr lvl="1"/>
            <a:r>
              <a:rPr lang="en-US" dirty="0"/>
              <a:t>HY-8 Related </a:t>
            </a:r>
          </a:p>
          <a:p>
            <a:pPr lvl="1"/>
            <a:r>
              <a:rPr lang="en-US" dirty="0"/>
              <a:t>Submitting for Hydraulics</a:t>
            </a:r>
          </a:p>
          <a:p>
            <a:endParaRPr lang="en-US" dirty="0" smtClean="0"/>
          </a:p>
          <a:p>
            <a:r>
              <a:rPr lang="en-US" dirty="0" smtClean="0"/>
              <a:t>Culvert Rehabilitation </a:t>
            </a:r>
          </a:p>
          <a:p>
            <a:pPr lvl="1"/>
            <a:r>
              <a:rPr lang="en-US" dirty="0" smtClean="0"/>
              <a:t>Liners</a:t>
            </a:r>
          </a:p>
          <a:p>
            <a:pPr lvl="1"/>
            <a:r>
              <a:rPr lang="en-US" dirty="0" smtClean="0"/>
              <a:t>Bored Pipes</a:t>
            </a:r>
          </a:p>
          <a:p>
            <a:pPr lvl="1"/>
            <a:r>
              <a:rPr lang="en-US" dirty="0" smtClean="0"/>
              <a:t>Paved Inverts</a:t>
            </a:r>
          </a:p>
          <a:p>
            <a:endParaRPr lang="en-US" dirty="0" smtClean="0"/>
          </a:p>
          <a:p>
            <a:r>
              <a:rPr lang="en-US" dirty="0" smtClean="0"/>
              <a:t>Culvert </a:t>
            </a:r>
            <a:r>
              <a:rPr lang="en-US" dirty="0"/>
              <a:t>Replacements</a:t>
            </a:r>
          </a:p>
          <a:p>
            <a:endParaRPr lang="en-US" dirty="0"/>
          </a:p>
        </p:txBody>
      </p:sp>
      <p:sp>
        <p:nvSpPr>
          <p:cNvPr id="3" name="Content Placeholder 2"/>
          <p:cNvSpPr>
            <a:spLocks noGrp="1"/>
          </p:cNvSpPr>
          <p:nvPr>
            <p:ph sz="half" idx="2"/>
          </p:nvPr>
        </p:nvSpPr>
        <p:spPr/>
        <p:txBody>
          <a:bodyPr/>
          <a:lstStyle/>
          <a:p>
            <a:endParaRPr lang="en-US" dirty="0"/>
          </a:p>
        </p:txBody>
      </p:sp>
      <p:sp>
        <p:nvSpPr>
          <p:cNvPr id="4" name="Title 3"/>
          <p:cNvSpPr>
            <a:spLocks noGrp="1"/>
          </p:cNvSpPr>
          <p:nvPr>
            <p:ph type="title"/>
          </p:nvPr>
        </p:nvSpPr>
        <p:spPr/>
        <p:txBody>
          <a:bodyPr/>
          <a:lstStyle/>
          <a:p>
            <a:r>
              <a:rPr lang="en-US" dirty="0" smtClean="0"/>
              <a:t>Common Errors and Issues</a:t>
            </a:r>
            <a:endParaRPr lang="en-US" dirty="0"/>
          </a:p>
        </p:txBody>
      </p:sp>
    </p:spTree>
    <p:extLst>
      <p:ext uri="{BB962C8B-B14F-4D97-AF65-F5344CB8AC3E}">
        <p14:creationId xmlns:p14="http://schemas.microsoft.com/office/powerpoint/2010/main" val="2815432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 calcmode="lin" valueType="num">
                                      <p:cBhvr additive="base">
                                        <p:cTn id="31"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 calcmode="lin" valueType="num">
                                      <p:cBhvr additive="base">
                                        <p:cTn id="37"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
                                            <p:txEl>
                                              <p:pRg st="7" end="7"/>
                                            </p:txEl>
                                          </p:spTgt>
                                        </p:tgtEl>
                                        <p:attrNameLst>
                                          <p:attrName>style.visibility</p:attrName>
                                        </p:attrNameLst>
                                      </p:cBhvr>
                                      <p:to>
                                        <p:strVal val="visible"/>
                                      </p:to>
                                    </p:set>
                                    <p:anim calcmode="lin" valueType="num">
                                      <p:cBhvr additive="base">
                                        <p:cTn id="43"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
                                            <p:txEl>
                                              <p:pRg st="9" end="9"/>
                                            </p:txEl>
                                          </p:spTgt>
                                        </p:tgtEl>
                                        <p:attrNameLst>
                                          <p:attrName>style.visibility</p:attrName>
                                        </p:attrNameLst>
                                      </p:cBhvr>
                                      <p:to>
                                        <p:strVal val="visible"/>
                                      </p:to>
                                    </p:set>
                                    <p:anim calcmode="lin" valueType="num">
                                      <p:cBhvr additive="base">
                                        <p:cTn id="49"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52400" y="914400"/>
            <a:ext cx="11582400" cy="5257800"/>
          </a:xfrm>
        </p:spPr>
        <p:txBody>
          <a:bodyPr/>
          <a:lstStyle/>
          <a:p>
            <a:r>
              <a:rPr lang="en-US" dirty="0" smtClean="0"/>
              <a:t>6.	Provide Inlet, Outlet, and downstream channel photos (Cont.)</a:t>
            </a:r>
          </a:p>
          <a:p>
            <a:endParaRPr lang="en-US" dirty="0" smtClean="0"/>
          </a:p>
        </p:txBody>
      </p:sp>
      <p:sp>
        <p:nvSpPr>
          <p:cNvPr id="4" name="Title 3"/>
          <p:cNvSpPr>
            <a:spLocks noGrp="1"/>
          </p:cNvSpPr>
          <p:nvPr>
            <p:ph type="title"/>
          </p:nvPr>
        </p:nvSpPr>
        <p:spPr/>
        <p:txBody>
          <a:bodyPr/>
          <a:lstStyle/>
          <a:p>
            <a:r>
              <a:rPr lang="en-US" dirty="0" smtClean="0"/>
              <a:t>General Errors and Issues - Submittals</a:t>
            </a:r>
            <a:endParaRPr lang="en-US" dirty="0"/>
          </a:p>
        </p:txBody>
      </p:sp>
      <p:pic>
        <p:nvPicPr>
          <p:cNvPr id="6" name="Picture 5"/>
          <p:cNvPicPr>
            <a:picLocks noChangeAspect="1"/>
          </p:cNvPicPr>
          <p:nvPr/>
        </p:nvPicPr>
        <p:blipFill>
          <a:blip r:embed="rId3"/>
          <a:stretch>
            <a:fillRect/>
          </a:stretch>
        </p:blipFill>
        <p:spPr>
          <a:xfrm>
            <a:off x="1752600" y="1447800"/>
            <a:ext cx="6400800" cy="5028355"/>
          </a:xfrm>
          <a:prstGeom prst="rect">
            <a:avLst/>
          </a:prstGeom>
        </p:spPr>
      </p:pic>
      <p:sp>
        <p:nvSpPr>
          <p:cNvPr id="3" name="TextBox 2"/>
          <p:cNvSpPr txBox="1"/>
          <p:nvPr/>
        </p:nvSpPr>
        <p:spPr>
          <a:xfrm>
            <a:off x="4038600" y="1352941"/>
            <a:ext cx="1465914" cy="369332"/>
          </a:xfrm>
          <a:prstGeom prst="rect">
            <a:avLst/>
          </a:prstGeom>
          <a:noFill/>
        </p:spPr>
        <p:txBody>
          <a:bodyPr wrap="none" rtlCol="0">
            <a:spAutoFit/>
          </a:bodyPr>
          <a:lstStyle/>
          <a:p>
            <a:r>
              <a:rPr lang="en-US" dirty="0" smtClean="0"/>
              <a:t>Downstream</a:t>
            </a:r>
            <a:endParaRPr lang="en-US" dirty="0"/>
          </a:p>
        </p:txBody>
      </p:sp>
      <p:sp>
        <p:nvSpPr>
          <p:cNvPr id="5" name="Rectangle 4"/>
          <p:cNvSpPr/>
          <p:nvPr/>
        </p:nvSpPr>
        <p:spPr>
          <a:xfrm>
            <a:off x="3886200" y="1295400"/>
            <a:ext cx="1752600" cy="457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30519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52400" y="914400"/>
            <a:ext cx="10820400" cy="5257800"/>
          </a:xfrm>
        </p:spPr>
        <p:txBody>
          <a:bodyPr/>
          <a:lstStyle/>
          <a:p>
            <a:r>
              <a:rPr lang="en-US" dirty="0" smtClean="0"/>
              <a:t>7. HY-8 7.2 is the only currently accepted version. (Website)</a:t>
            </a:r>
          </a:p>
          <a:p>
            <a:pPr lvl="1"/>
            <a:endParaRPr lang="en-US" dirty="0" smtClean="0"/>
          </a:p>
          <a:p>
            <a:endParaRPr lang="en-US" dirty="0" smtClean="0"/>
          </a:p>
          <a:p>
            <a:r>
              <a:rPr lang="en-US" dirty="0" smtClean="0"/>
              <a:t>8. Due to a recent Windows 10 update, if you try to install HY-8, there is a necessary file that is now missing.  (Website)</a:t>
            </a:r>
          </a:p>
          <a:p>
            <a:endParaRPr lang="en-US" dirty="0" smtClean="0"/>
          </a:p>
          <a:p>
            <a:r>
              <a:rPr lang="en-US" dirty="0" smtClean="0"/>
              <a:t>    So if you already have HY-8 7.2 installed </a:t>
            </a:r>
          </a:p>
          <a:p>
            <a:endParaRPr lang="en-US" dirty="0"/>
          </a:p>
          <a:p>
            <a:r>
              <a:rPr lang="en-US" dirty="0" smtClean="0"/>
              <a:t>    If you haven’t? :   Visit INDOT Hydraulics Website</a:t>
            </a:r>
          </a:p>
          <a:p>
            <a:pPr marL="457200" lvl="1" indent="0">
              <a:buNone/>
            </a:pPr>
            <a:r>
              <a:rPr lang="en-US" dirty="0" smtClean="0"/>
              <a:t> </a:t>
            </a:r>
            <a:endParaRPr lang="en-US" dirty="0"/>
          </a:p>
        </p:txBody>
      </p:sp>
      <p:sp>
        <p:nvSpPr>
          <p:cNvPr id="4" name="Title 3"/>
          <p:cNvSpPr>
            <a:spLocks noGrp="1"/>
          </p:cNvSpPr>
          <p:nvPr>
            <p:ph type="title"/>
          </p:nvPr>
        </p:nvSpPr>
        <p:spPr/>
        <p:txBody>
          <a:bodyPr/>
          <a:lstStyle/>
          <a:p>
            <a:r>
              <a:rPr lang="en-US" dirty="0"/>
              <a:t>General Errors and Issues - Submittals</a:t>
            </a:r>
          </a:p>
        </p:txBody>
      </p:sp>
      <p:pic>
        <p:nvPicPr>
          <p:cNvPr id="5" name="Picture 4"/>
          <p:cNvPicPr>
            <a:picLocks noChangeAspect="1"/>
          </p:cNvPicPr>
          <p:nvPr/>
        </p:nvPicPr>
        <p:blipFill>
          <a:blip r:embed="rId3"/>
          <a:stretch>
            <a:fillRect/>
          </a:stretch>
        </p:blipFill>
        <p:spPr>
          <a:xfrm>
            <a:off x="457200" y="1600200"/>
            <a:ext cx="11125200" cy="410026"/>
          </a:xfrm>
          <a:prstGeom prst="rect">
            <a:avLst/>
          </a:prstGeom>
        </p:spPr>
      </p:pic>
      <p:cxnSp>
        <p:nvCxnSpPr>
          <p:cNvPr id="7" name="Straight Connector 6"/>
          <p:cNvCxnSpPr/>
          <p:nvPr/>
        </p:nvCxnSpPr>
        <p:spPr>
          <a:xfrm>
            <a:off x="6781800" y="3744646"/>
            <a:ext cx="381000" cy="357413"/>
          </a:xfrm>
          <a:prstGeom prst="line">
            <a:avLst/>
          </a:prstGeom>
          <a:ln w="38100"/>
        </p:spPr>
        <p:style>
          <a:lnRef idx="3">
            <a:schemeClr val="accent6"/>
          </a:lnRef>
          <a:fillRef idx="0">
            <a:schemeClr val="accent6"/>
          </a:fillRef>
          <a:effectRef idx="2">
            <a:schemeClr val="accent6"/>
          </a:effectRef>
          <a:fontRef idx="minor">
            <a:schemeClr val="tx1"/>
          </a:fontRef>
        </p:style>
      </p:cxnSp>
      <p:cxnSp>
        <p:nvCxnSpPr>
          <p:cNvPr id="9" name="Straight Connector 8"/>
          <p:cNvCxnSpPr/>
          <p:nvPr/>
        </p:nvCxnSpPr>
        <p:spPr>
          <a:xfrm flipV="1">
            <a:off x="7162800" y="3211261"/>
            <a:ext cx="649411" cy="861788"/>
          </a:xfrm>
          <a:prstGeom prst="line">
            <a:avLst/>
          </a:prstGeom>
          <a:ln w="38100"/>
        </p:spPr>
        <p:style>
          <a:lnRef idx="3">
            <a:schemeClr val="accent6"/>
          </a:lnRef>
          <a:fillRef idx="0">
            <a:schemeClr val="accent6"/>
          </a:fillRef>
          <a:effectRef idx="2">
            <a:schemeClr val="accent6"/>
          </a:effectRef>
          <a:fontRef idx="minor">
            <a:schemeClr val="tx1"/>
          </a:fontRef>
        </p:style>
      </p:cxnSp>
      <p:pic>
        <p:nvPicPr>
          <p:cNvPr id="16" name="Picture 15"/>
          <p:cNvPicPr>
            <a:picLocks noChangeAspect="1"/>
          </p:cNvPicPr>
          <p:nvPr/>
        </p:nvPicPr>
        <p:blipFill>
          <a:blip r:embed="rId4"/>
          <a:stretch>
            <a:fillRect/>
          </a:stretch>
        </p:blipFill>
        <p:spPr>
          <a:xfrm>
            <a:off x="528346" y="5274084"/>
            <a:ext cx="10982908" cy="503379"/>
          </a:xfrm>
          <a:prstGeom prst="rect">
            <a:avLst/>
          </a:prstGeom>
        </p:spPr>
      </p:pic>
    </p:spTree>
    <p:extLst>
      <p:ext uri="{BB962C8B-B14F-4D97-AF65-F5344CB8AC3E}">
        <p14:creationId xmlns:p14="http://schemas.microsoft.com/office/powerpoint/2010/main" val="3706190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1000"/>
                                        <p:tgtEl>
                                          <p:spTgt spid="2">
                                            <p:txEl>
                                              <p:pRg st="3" end="3"/>
                                            </p:txEl>
                                          </p:spTgt>
                                        </p:tgtEl>
                                      </p:cBhvr>
                                    </p:animEffect>
                                    <p:anim calcmode="lin" valueType="num">
                                      <p:cBhvr>
                                        <p:cTn id="8"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5" end="5"/>
                                            </p:txEl>
                                          </p:spTgt>
                                        </p:tgtEl>
                                        <p:attrNameLst>
                                          <p:attrName>style.visibility</p:attrName>
                                        </p:attrNameLst>
                                      </p:cBhvr>
                                      <p:to>
                                        <p:strVal val="visible"/>
                                      </p:to>
                                    </p:set>
                                    <p:animEffect transition="in" filter="fade">
                                      <p:cBhvr>
                                        <p:cTn id="14" dur="1000"/>
                                        <p:tgtEl>
                                          <p:spTgt spid="2">
                                            <p:txEl>
                                              <p:pRg st="5" end="5"/>
                                            </p:txEl>
                                          </p:spTgt>
                                        </p:tgtEl>
                                      </p:cBhvr>
                                    </p:animEffect>
                                    <p:anim calcmode="lin" valueType="num">
                                      <p:cBhvr>
                                        <p:cTn id="15"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animEffect transition="in" filter="fade">
                                      <p:cBhvr>
                                        <p:cTn id="27" dur="1000"/>
                                        <p:tgtEl>
                                          <p:spTgt spid="2">
                                            <p:txEl>
                                              <p:pRg st="7" end="7"/>
                                            </p:txEl>
                                          </p:spTgt>
                                        </p:tgtEl>
                                      </p:cBhvr>
                                    </p:animEffect>
                                    <p:anim calcmode="lin" valueType="num">
                                      <p:cBhvr>
                                        <p:cTn id="28"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anim calcmode="lin" valueType="num">
                                      <p:cBhvr>
                                        <p:cTn id="35" dur="1000" fill="hold"/>
                                        <p:tgtEl>
                                          <p:spTgt spid="16"/>
                                        </p:tgtEl>
                                        <p:attrNameLst>
                                          <p:attrName>ppt_x</p:attrName>
                                        </p:attrNameLst>
                                      </p:cBhvr>
                                      <p:tavLst>
                                        <p:tav tm="0">
                                          <p:val>
                                            <p:strVal val="#ppt_x"/>
                                          </p:val>
                                        </p:tav>
                                        <p:tav tm="100000">
                                          <p:val>
                                            <p:strVal val="#ppt_x"/>
                                          </p:val>
                                        </p:tav>
                                      </p:tavLst>
                                    </p:anim>
                                    <p:anim calcmode="lin" valueType="num">
                                      <p:cBhvr>
                                        <p:cTn id="3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52400" y="914400"/>
            <a:ext cx="10820400" cy="5257800"/>
          </a:xfrm>
        </p:spPr>
        <p:txBody>
          <a:bodyPr/>
          <a:lstStyle/>
          <a:p>
            <a:r>
              <a:rPr lang="en-US" dirty="0" smtClean="0"/>
              <a:t>Large Design Submittals …</a:t>
            </a:r>
          </a:p>
          <a:p>
            <a:endParaRPr lang="en-US" dirty="0"/>
          </a:p>
          <a:p>
            <a:r>
              <a:rPr lang="en-US" dirty="0" smtClean="0"/>
              <a:t>    	  </a:t>
            </a:r>
            <a:r>
              <a:rPr lang="en-US" u="sng" dirty="0" smtClean="0"/>
              <a:t>Break Them up – Separate Reports and Submittals </a:t>
            </a:r>
          </a:p>
          <a:p>
            <a:r>
              <a:rPr lang="en-US" dirty="0"/>
              <a:t> </a:t>
            </a:r>
            <a:r>
              <a:rPr lang="en-US" dirty="0" smtClean="0"/>
              <a:t>         Culverts (~10 culverts per submittal)</a:t>
            </a:r>
          </a:p>
          <a:p>
            <a:r>
              <a:rPr lang="en-US" dirty="0"/>
              <a:t> </a:t>
            </a:r>
            <a:r>
              <a:rPr lang="en-US" dirty="0" smtClean="0"/>
              <a:t>              -Break up by watershed</a:t>
            </a:r>
          </a:p>
          <a:p>
            <a:r>
              <a:rPr lang="en-US" dirty="0"/>
              <a:t> </a:t>
            </a:r>
            <a:r>
              <a:rPr lang="en-US" dirty="0" smtClean="0"/>
              <a:t>         Detention Separate Submittal</a:t>
            </a:r>
          </a:p>
          <a:p>
            <a:r>
              <a:rPr lang="en-US" dirty="0"/>
              <a:t> </a:t>
            </a:r>
            <a:r>
              <a:rPr lang="en-US" dirty="0" smtClean="0"/>
              <a:t>         Median Drains Separate Submittal</a:t>
            </a:r>
          </a:p>
          <a:p>
            <a:r>
              <a:rPr lang="en-US" dirty="0"/>
              <a:t> </a:t>
            </a:r>
            <a:r>
              <a:rPr lang="en-US" dirty="0" smtClean="0"/>
              <a:t>         Storm Drains Separate Submittal</a:t>
            </a:r>
          </a:p>
          <a:p>
            <a:pPr lvl="2"/>
            <a:endParaRPr lang="en-US" dirty="0" smtClean="0"/>
          </a:p>
          <a:p>
            <a:pPr lvl="1"/>
            <a:endParaRPr lang="en-US" dirty="0" smtClean="0"/>
          </a:p>
          <a:p>
            <a:pPr marL="457200" lvl="1" indent="0">
              <a:buNone/>
            </a:pPr>
            <a:endParaRPr lang="en-US" dirty="0"/>
          </a:p>
        </p:txBody>
      </p:sp>
      <p:sp>
        <p:nvSpPr>
          <p:cNvPr id="4" name="Title 3"/>
          <p:cNvSpPr>
            <a:spLocks noGrp="1"/>
          </p:cNvSpPr>
          <p:nvPr>
            <p:ph type="title"/>
          </p:nvPr>
        </p:nvSpPr>
        <p:spPr/>
        <p:txBody>
          <a:bodyPr/>
          <a:lstStyle/>
          <a:p>
            <a:r>
              <a:rPr lang="en-US" dirty="0"/>
              <a:t>General Errors and Issues - Submittals</a:t>
            </a:r>
          </a:p>
        </p:txBody>
      </p:sp>
    </p:spTree>
    <p:extLst>
      <p:ext uri="{BB962C8B-B14F-4D97-AF65-F5344CB8AC3E}">
        <p14:creationId xmlns:p14="http://schemas.microsoft.com/office/powerpoint/2010/main" val="3247418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1000"/>
                                        <p:tgtEl>
                                          <p:spTgt spid="2">
                                            <p:txEl>
                                              <p:pRg st="3" end="3"/>
                                            </p:txEl>
                                          </p:spTgt>
                                        </p:tgtEl>
                                      </p:cBhvr>
                                    </p:animEffect>
                                    <p:anim calcmode="lin" valueType="num">
                                      <p:cBhvr>
                                        <p:cTn id="8"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4" end="4"/>
                                            </p:txEl>
                                          </p:spTgt>
                                        </p:tgtEl>
                                        <p:attrNameLst>
                                          <p:attrName>style.visibility</p:attrName>
                                        </p:attrNameLst>
                                      </p:cBhvr>
                                      <p:to>
                                        <p:strVal val="visible"/>
                                      </p:to>
                                    </p:set>
                                    <p:animEffect transition="in" filter="fade">
                                      <p:cBhvr>
                                        <p:cTn id="14" dur="1000"/>
                                        <p:tgtEl>
                                          <p:spTgt spid="2">
                                            <p:txEl>
                                              <p:pRg st="4" end="4"/>
                                            </p:txEl>
                                          </p:spTgt>
                                        </p:tgtEl>
                                      </p:cBhvr>
                                    </p:animEffect>
                                    <p:anim calcmode="lin" valueType="num">
                                      <p:cBhvr>
                                        <p:cTn id="15"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animEffect transition="in" filter="fade">
                                      <p:cBhvr>
                                        <p:cTn id="21" dur="1000"/>
                                        <p:tgtEl>
                                          <p:spTgt spid="2">
                                            <p:txEl>
                                              <p:pRg st="5" end="5"/>
                                            </p:txEl>
                                          </p:spTgt>
                                        </p:tgtEl>
                                      </p:cBhvr>
                                    </p:animEffect>
                                    <p:anim calcmode="lin" valueType="num">
                                      <p:cBhvr>
                                        <p:cTn id="22"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6" end="6"/>
                                            </p:txEl>
                                          </p:spTgt>
                                        </p:tgtEl>
                                        <p:attrNameLst>
                                          <p:attrName>style.visibility</p:attrName>
                                        </p:attrNameLst>
                                      </p:cBhvr>
                                      <p:to>
                                        <p:strVal val="visible"/>
                                      </p:to>
                                    </p:set>
                                    <p:animEffect transition="in" filter="fade">
                                      <p:cBhvr>
                                        <p:cTn id="28" dur="1000"/>
                                        <p:tgtEl>
                                          <p:spTgt spid="2">
                                            <p:txEl>
                                              <p:pRg st="6" end="6"/>
                                            </p:txEl>
                                          </p:spTgt>
                                        </p:tgtEl>
                                      </p:cBhvr>
                                    </p:animEffect>
                                    <p:anim calcmode="lin" valueType="num">
                                      <p:cBhvr>
                                        <p:cTn id="29"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animEffect transition="in" filter="fade">
                                      <p:cBhvr>
                                        <p:cTn id="35" dur="1000"/>
                                        <p:tgtEl>
                                          <p:spTgt spid="2">
                                            <p:txEl>
                                              <p:pRg st="7" end="7"/>
                                            </p:txEl>
                                          </p:spTgt>
                                        </p:tgtEl>
                                      </p:cBhvr>
                                    </p:animEffect>
                                    <p:anim calcmode="lin" valueType="num">
                                      <p:cBhvr>
                                        <p:cTn id="36"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52400" y="914400"/>
            <a:ext cx="10820400" cy="5257800"/>
          </a:xfrm>
        </p:spPr>
        <p:txBody>
          <a:bodyPr/>
          <a:lstStyle/>
          <a:p>
            <a:pPr marL="457200" lvl="1" indent="0">
              <a:buNone/>
            </a:pPr>
            <a:r>
              <a:rPr lang="en-US" dirty="0" smtClean="0"/>
              <a:t>10. Situations it would be prudent to have a PRE-Submittal Meeting with INDOT    	Hydraulics or a phone call at a minimum.</a:t>
            </a:r>
          </a:p>
          <a:p>
            <a:pPr marL="1371600" lvl="2" indent="-457200">
              <a:buAutoNum type="alphaLcPeriod"/>
            </a:pPr>
            <a:r>
              <a:rPr lang="en-US" dirty="0" smtClean="0"/>
              <a:t>There is no defined  channel downstream (Farm fields on both sides) – may consider 	 matching existing rather than upsizing to meet current IDM.</a:t>
            </a:r>
          </a:p>
          <a:p>
            <a:pPr marL="1371600" lvl="2" indent="-457200">
              <a:buAutoNum type="alphaLcPeriod"/>
            </a:pPr>
            <a:r>
              <a:rPr lang="en-US" dirty="0" smtClean="0"/>
              <a:t>Planning requires altering the existing drainage pattern.</a:t>
            </a:r>
          </a:p>
          <a:p>
            <a:pPr marL="1371600" lvl="2" indent="-457200">
              <a:buAutoNum type="alphaLcPeriod"/>
            </a:pPr>
            <a:r>
              <a:rPr lang="en-US" dirty="0" smtClean="0"/>
              <a:t>The model shows roadway overtopping, but in order to eliminate it, will require a significant change to the scope of the project.  (Grade raise required or Pipe size increases from 4’ Diameter to 20’ RCB)</a:t>
            </a:r>
          </a:p>
          <a:p>
            <a:pPr marL="1371600" lvl="2" indent="-457200">
              <a:buAutoNum type="alphaLcPeriod"/>
            </a:pPr>
            <a:r>
              <a:rPr lang="en-US" dirty="0" smtClean="0"/>
              <a:t>Anything you haven’t encountered or seen before</a:t>
            </a:r>
          </a:p>
          <a:p>
            <a:pPr marL="1371600" lvl="2" indent="-457200">
              <a:buAutoNum type="alphaLcPeriod"/>
            </a:pPr>
            <a:endParaRPr lang="en-US" dirty="0"/>
          </a:p>
        </p:txBody>
      </p:sp>
      <p:sp>
        <p:nvSpPr>
          <p:cNvPr id="4" name="Title 3"/>
          <p:cNvSpPr>
            <a:spLocks noGrp="1"/>
          </p:cNvSpPr>
          <p:nvPr>
            <p:ph type="title"/>
          </p:nvPr>
        </p:nvSpPr>
        <p:spPr/>
        <p:txBody>
          <a:bodyPr/>
          <a:lstStyle/>
          <a:p>
            <a:r>
              <a:rPr lang="en-US" dirty="0"/>
              <a:t>General Errors and Issues - Submittals</a:t>
            </a:r>
          </a:p>
        </p:txBody>
      </p:sp>
      <p:pic>
        <p:nvPicPr>
          <p:cNvPr id="8" name="Picture 7"/>
          <p:cNvPicPr>
            <a:picLocks noChangeAspect="1"/>
          </p:cNvPicPr>
          <p:nvPr/>
        </p:nvPicPr>
        <p:blipFill>
          <a:blip r:embed="rId3"/>
          <a:stretch>
            <a:fillRect/>
          </a:stretch>
        </p:blipFill>
        <p:spPr>
          <a:xfrm>
            <a:off x="1298506" y="3932996"/>
            <a:ext cx="3724275" cy="2828925"/>
          </a:xfrm>
          <a:prstGeom prst="rect">
            <a:avLst/>
          </a:prstGeom>
        </p:spPr>
      </p:pic>
      <p:pic>
        <p:nvPicPr>
          <p:cNvPr id="10" name="Picture 9"/>
          <p:cNvPicPr>
            <a:picLocks noChangeAspect="1"/>
          </p:cNvPicPr>
          <p:nvPr/>
        </p:nvPicPr>
        <p:blipFill>
          <a:blip r:embed="rId4"/>
          <a:stretch>
            <a:fillRect/>
          </a:stretch>
        </p:blipFill>
        <p:spPr>
          <a:xfrm>
            <a:off x="6109252" y="3760892"/>
            <a:ext cx="4011969" cy="3001029"/>
          </a:xfrm>
          <a:prstGeom prst="rect">
            <a:avLst/>
          </a:prstGeom>
        </p:spPr>
      </p:pic>
    </p:spTree>
    <p:extLst>
      <p:ext uri="{BB962C8B-B14F-4D97-AF65-F5344CB8AC3E}">
        <p14:creationId xmlns:p14="http://schemas.microsoft.com/office/powerpoint/2010/main" val="3726666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sz="half" idx="1"/>
          </p:nvPr>
        </p:nvPicPr>
        <p:blipFill>
          <a:blip r:embed="rId3"/>
          <a:stretch>
            <a:fillRect/>
          </a:stretch>
        </p:blipFill>
        <p:spPr>
          <a:xfrm>
            <a:off x="1646577" y="914400"/>
            <a:ext cx="8740108" cy="5867400"/>
          </a:xfrm>
          <a:prstGeom prst="rect">
            <a:avLst/>
          </a:prstGeom>
        </p:spPr>
      </p:pic>
      <p:sp>
        <p:nvSpPr>
          <p:cNvPr id="4" name="Title 3"/>
          <p:cNvSpPr>
            <a:spLocks noGrp="1"/>
          </p:cNvSpPr>
          <p:nvPr>
            <p:ph type="title"/>
          </p:nvPr>
        </p:nvSpPr>
        <p:spPr/>
        <p:txBody>
          <a:bodyPr/>
          <a:lstStyle/>
          <a:p>
            <a:r>
              <a:rPr lang="en-US" dirty="0"/>
              <a:t>General Errors and Issues - Submittals</a:t>
            </a:r>
          </a:p>
        </p:txBody>
      </p:sp>
    </p:spTree>
    <p:extLst>
      <p:ext uri="{BB962C8B-B14F-4D97-AF65-F5344CB8AC3E}">
        <p14:creationId xmlns:p14="http://schemas.microsoft.com/office/powerpoint/2010/main" val="406892126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52400" y="914400"/>
            <a:ext cx="10744200" cy="5257800"/>
          </a:xfrm>
        </p:spPr>
        <p:txBody>
          <a:bodyPr>
            <a:normAutofit/>
          </a:bodyPr>
          <a:lstStyle/>
          <a:p>
            <a:pPr marL="0" indent="0">
              <a:buNone/>
            </a:pPr>
            <a:endParaRPr lang="en-US" sz="6000" dirty="0" smtClean="0"/>
          </a:p>
          <a:p>
            <a:pPr marL="0" indent="0">
              <a:buNone/>
            </a:pPr>
            <a:endParaRPr lang="en-US" sz="6000" dirty="0"/>
          </a:p>
          <a:p>
            <a:pPr marL="0" indent="0">
              <a:buNone/>
            </a:pPr>
            <a:r>
              <a:rPr lang="en-US" sz="6000" dirty="0" smtClean="0"/>
              <a:t>Culvert Rehabilitation</a:t>
            </a:r>
          </a:p>
          <a:p>
            <a:pPr marL="0" indent="0">
              <a:buNone/>
            </a:pPr>
            <a:r>
              <a:rPr lang="en-US" sz="5400" dirty="0" smtClean="0"/>
              <a:t>(Liners, Paved Inverts, Bored Pipes)</a:t>
            </a:r>
            <a:endParaRPr lang="en-US" sz="5400" dirty="0"/>
          </a:p>
        </p:txBody>
      </p:sp>
      <p:sp>
        <p:nvSpPr>
          <p:cNvPr id="4" name="Title 3"/>
          <p:cNvSpPr>
            <a:spLocks noGrp="1"/>
          </p:cNvSpPr>
          <p:nvPr>
            <p:ph type="title"/>
          </p:nvPr>
        </p:nvSpPr>
        <p:spPr/>
        <p:txBody>
          <a:bodyPr/>
          <a:lstStyle/>
          <a:p>
            <a:r>
              <a:rPr lang="en-US" dirty="0" smtClean="0"/>
              <a:t>Culvert Rehabilitation</a:t>
            </a:r>
            <a:endParaRPr lang="en-US" dirty="0"/>
          </a:p>
        </p:txBody>
      </p:sp>
    </p:spTree>
    <p:extLst>
      <p:ext uri="{BB962C8B-B14F-4D97-AF65-F5344CB8AC3E}">
        <p14:creationId xmlns:p14="http://schemas.microsoft.com/office/powerpoint/2010/main" val="200617404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52400" y="914400"/>
            <a:ext cx="11201400" cy="5257800"/>
          </a:xfrm>
        </p:spPr>
        <p:txBody>
          <a:bodyPr/>
          <a:lstStyle/>
          <a:p>
            <a:r>
              <a:rPr lang="en-US" dirty="0" smtClean="0"/>
              <a:t>1. When analyzing an existing structure that has been lined, or extended with a different size/type, you should use the ORIGINAL Structure Size and Type for modeling the existing condition.</a:t>
            </a:r>
          </a:p>
          <a:p>
            <a:endParaRPr lang="en-US" dirty="0"/>
          </a:p>
          <a:p>
            <a:r>
              <a:rPr lang="en-US" dirty="0" smtClean="0"/>
              <a:t>So if a 4’x4’ RCB has been extended on both ends with a 4’ diameter CMP, you would analyze the existing as if it were a 4’x4’ RCB</a:t>
            </a:r>
          </a:p>
          <a:p>
            <a:endParaRPr lang="en-US" dirty="0"/>
          </a:p>
          <a:p>
            <a:pPr marL="0" indent="0">
              <a:buNone/>
            </a:pPr>
            <a:r>
              <a:rPr lang="en-US" dirty="0"/>
              <a:t>				</a:t>
            </a:r>
            <a:r>
              <a:rPr lang="en-US" sz="4000" dirty="0"/>
              <a:t>And</a:t>
            </a:r>
          </a:p>
          <a:p>
            <a:pPr marL="0" indent="0">
              <a:buNone/>
            </a:pPr>
            <a:endParaRPr lang="en-US" dirty="0"/>
          </a:p>
          <a:p>
            <a:pPr marL="0" indent="0">
              <a:buNone/>
            </a:pPr>
            <a:r>
              <a:rPr lang="en-US" dirty="0"/>
              <a:t>If you are looking to replace a 48” CMP that has been lined with a 36” HDPE, you should analyze the existing as if it were the 48” CMP </a:t>
            </a:r>
          </a:p>
          <a:p>
            <a:pPr marL="0" indent="0">
              <a:buNone/>
            </a:pPr>
            <a:endParaRPr lang="en-US" dirty="0" smtClean="0"/>
          </a:p>
        </p:txBody>
      </p:sp>
      <p:sp>
        <p:nvSpPr>
          <p:cNvPr id="4" name="Title 3"/>
          <p:cNvSpPr>
            <a:spLocks noGrp="1"/>
          </p:cNvSpPr>
          <p:nvPr>
            <p:ph type="title"/>
          </p:nvPr>
        </p:nvSpPr>
        <p:spPr/>
        <p:txBody>
          <a:bodyPr/>
          <a:lstStyle/>
          <a:p>
            <a:r>
              <a:rPr lang="en-US" dirty="0" smtClean="0"/>
              <a:t>Culvert Rehabilitation </a:t>
            </a:r>
            <a:r>
              <a:rPr lang="en-US" sz="3600" dirty="0" smtClean="0"/>
              <a:t>(Liners, Paved Inverts, Bored Pipes)</a:t>
            </a:r>
            <a:endParaRPr lang="en-US" sz="3600" dirty="0"/>
          </a:p>
        </p:txBody>
      </p:sp>
    </p:spTree>
    <p:extLst>
      <p:ext uri="{BB962C8B-B14F-4D97-AF65-F5344CB8AC3E}">
        <p14:creationId xmlns:p14="http://schemas.microsoft.com/office/powerpoint/2010/main" val="1023151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 calcmode="lin" valueType="num">
                                      <p:cBhvr additive="base">
                                        <p:cTn id="13"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anim calcmode="lin" valueType="num">
                                      <p:cBhvr additive="base">
                                        <p:cTn id="19"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52400" y="914400"/>
            <a:ext cx="11201400" cy="5638800"/>
          </a:xfrm>
        </p:spPr>
        <p:txBody>
          <a:bodyPr>
            <a:normAutofit/>
          </a:bodyPr>
          <a:lstStyle/>
          <a:p>
            <a:r>
              <a:rPr lang="en-US" dirty="0" smtClean="0"/>
              <a:t>2. What inlet condition do I use in HY-8 for a liner/Paved Invert? (Website)</a:t>
            </a:r>
          </a:p>
          <a:p>
            <a:endParaRPr lang="en-US" dirty="0"/>
          </a:p>
          <a:p>
            <a:endParaRPr lang="en-US" dirty="0" smtClean="0"/>
          </a:p>
          <a:p>
            <a:endParaRPr lang="en-US" dirty="0"/>
          </a:p>
          <a:p>
            <a:endParaRPr lang="en-US" dirty="0" smtClean="0"/>
          </a:p>
          <a:p>
            <a:endParaRPr lang="en-US" dirty="0"/>
          </a:p>
          <a:p>
            <a:pPr marL="0" indent="0">
              <a:buNone/>
            </a:pPr>
            <a:endParaRPr lang="en-US" dirty="0" smtClean="0"/>
          </a:p>
        </p:txBody>
      </p:sp>
      <p:sp>
        <p:nvSpPr>
          <p:cNvPr id="4" name="Title 3"/>
          <p:cNvSpPr>
            <a:spLocks noGrp="1"/>
          </p:cNvSpPr>
          <p:nvPr>
            <p:ph type="title"/>
          </p:nvPr>
        </p:nvSpPr>
        <p:spPr/>
        <p:txBody>
          <a:bodyPr/>
          <a:lstStyle/>
          <a:p>
            <a:r>
              <a:rPr lang="en-US" dirty="0" smtClean="0"/>
              <a:t>Culvert Rehabilitation </a:t>
            </a:r>
            <a:r>
              <a:rPr lang="en-US" sz="3600" dirty="0" smtClean="0"/>
              <a:t>(Liners, Paved Inverts, Bored Pipes)</a:t>
            </a:r>
            <a:endParaRPr lang="en-US" sz="3600" dirty="0"/>
          </a:p>
        </p:txBody>
      </p:sp>
      <p:pic>
        <p:nvPicPr>
          <p:cNvPr id="5" name="Picture 4"/>
          <p:cNvPicPr>
            <a:picLocks noChangeAspect="1"/>
          </p:cNvPicPr>
          <p:nvPr/>
        </p:nvPicPr>
        <p:blipFill>
          <a:blip r:embed="rId3"/>
          <a:stretch>
            <a:fillRect/>
          </a:stretch>
        </p:blipFill>
        <p:spPr>
          <a:xfrm>
            <a:off x="304800" y="1295400"/>
            <a:ext cx="11287125" cy="2257425"/>
          </a:xfrm>
          <a:prstGeom prst="rect">
            <a:avLst/>
          </a:prstGeom>
        </p:spPr>
      </p:pic>
    </p:spTree>
    <p:extLst>
      <p:ext uri="{BB962C8B-B14F-4D97-AF65-F5344CB8AC3E}">
        <p14:creationId xmlns:p14="http://schemas.microsoft.com/office/powerpoint/2010/main" val="3464234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52400" y="914400"/>
            <a:ext cx="11201400" cy="5638800"/>
          </a:xfrm>
        </p:spPr>
        <p:txBody>
          <a:bodyPr>
            <a:normAutofit/>
          </a:bodyPr>
          <a:lstStyle/>
          <a:p>
            <a:r>
              <a:rPr lang="en-US" dirty="0" smtClean="0"/>
              <a:t>3. For Liners, if your liner increases the headwater &gt; Existing Headwater:</a:t>
            </a:r>
          </a:p>
          <a:p>
            <a:r>
              <a:rPr lang="en-US" dirty="0"/>
              <a:t>IDM (203-2.02(13</a:t>
            </a:r>
            <a:r>
              <a:rPr lang="en-US" dirty="0" smtClean="0"/>
              <a:t>))</a:t>
            </a:r>
            <a:r>
              <a:rPr lang="en-US" dirty="0" smtClean="0">
                <a:sym typeface="Wingdings" panose="05000000000000000000" pitchFamily="2" charset="2"/>
              </a:rPr>
              <a:t> </a:t>
            </a:r>
            <a:endParaRPr lang="en-US" dirty="0"/>
          </a:p>
          <a:p>
            <a:r>
              <a:rPr lang="en-US" dirty="0" smtClean="0"/>
              <a:t> 	Provide Justification </a:t>
            </a:r>
            <a:r>
              <a:rPr lang="en-US" b="1" u="sng" dirty="0" smtClean="0"/>
              <a:t>IN THE MEMO</a:t>
            </a:r>
            <a:r>
              <a:rPr lang="en-US" dirty="0" smtClean="0"/>
              <a:t> (i.e. contained in the ditch, 	contained on 	INDOT R/W, Flood Easements)</a:t>
            </a:r>
          </a:p>
          <a:p>
            <a:r>
              <a:rPr lang="en-US" dirty="0"/>
              <a:t> </a:t>
            </a:r>
            <a:r>
              <a:rPr lang="en-US" dirty="0" smtClean="0"/>
              <a:t>    	Provide visual evidence (Contour boundary of Headwater or section 	showing headwater in the ditch)</a:t>
            </a:r>
            <a:endParaRPr lang="en-US" dirty="0"/>
          </a:p>
          <a:p>
            <a:endParaRPr lang="en-US" dirty="0" smtClean="0"/>
          </a:p>
        </p:txBody>
      </p:sp>
      <p:sp>
        <p:nvSpPr>
          <p:cNvPr id="4" name="Title 3"/>
          <p:cNvSpPr>
            <a:spLocks noGrp="1"/>
          </p:cNvSpPr>
          <p:nvPr>
            <p:ph type="title"/>
          </p:nvPr>
        </p:nvSpPr>
        <p:spPr/>
        <p:txBody>
          <a:bodyPr/>
          <a:lstStyle/>
          <a:p>
            <a:r>
              <a:rPr lang="en-US" dirty="0" smtClean="0"/>
              <a:t>Culvert Rehabilitation </a:t>
            </a:r>
            <a:r>
              <a:rPr lang="en-US" sz="3600" dirty="0" smtClean="0"/>
              <a:t>(Liners, Paved Inverts, Bored Pipes)</a:t>
            </a:r>
            <a:endParaRPr lang="en-US" sz="3600" dirty="0"/>
          </a:p>
        </p:txBody>
      </p:sp>
      <p:pic>
        <p:nvPicPr>
          <p:cNvPr id="6" name="Picture 5"/>
          <p:cNvPicPr>
            <a:picLocks noChangeAspect="1"/>
          </p:cNvPicPr>
          <p:nvPr/>
        </p:nvPicPr>
        <p:blipFill>
          <a:blip r:embed="rId3"/>
          <a:stretch>
            <a:fillRect/>
          </a:stretch>
        </p:blipFill>
        <p:spPr>
          <a:xfrm>
            <a:off x="3657600" y="1371600"/>
            <a:ext cx="6238875" cy="542925"/>
          </a:xfrm>
          <a:prstGeom prst="rect">
            <a:avLst/>
          </a:prstGeom>
        </p:spPr>
      </p:pic>
    </p:spTree>
    <p:extLst>
      <p:ext uri="{BB962C8B-B14F-4D97-AF65-F5344CB8AC3E}">
        <p14:creationId xmlns:p14="http://schemas.microsoft.com/office/powerpoint/2010/main" val="2745222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 calcmode="lin" valueType="num">
                                      <p:cBhvr additive="base">
                                        <p:cTn id="2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anim calcmode="lin" valueType="num">
                                      <p:cBhvr additive="base">
                                        <p:cTn id="2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r>
              <a:rPr lang="en-US" dirty="0" smtClean="0"/>
              <a:t>3 (Cont.) – Headwater – Show it.</a:t>
            </a:r>
          </a:p>
          <a:p>
            <a:endParaRPr lang="en-US" dirty="0"/>
          </a:p>
        </p:txBody>
      </p:sp>
      <p:sp>
        <p:nvSpPr>
          <p:cNvPr id="4" name="Title 3"/>
          <p:cNvSpPr>
            <a:spLocks noGrp="1"/>
          </p:cNvSpPr>
          <p:nvPr>
            <p:ph type="title"/>
          </p:nvPr>
        </p:nvSpPr>
        <p:spPr/>
        <p:txBody>
          <a:bodyPr/>
          <a:lstStyle/>
          <a:p>
            <a:r>
              <a:rPr lang="en-US" dirty="0"/>
              <a:t>Culvert Rehabilitation </a:t>
            </a:r>
            <a:r>
              <a:rPr lang="en-US" sz="3600" dirty="0"/>
              <a:t>(Liners, Paved Inverts, Bored Pipes)</a:t>
            </a:r>
          </a:p>
        </p:txBody>
      </p:sp>
      <p:pic>
        <p:nvPicPr>
          <p:cNvPr id="5" name="Picture 4"/>
          <p:cNvPicPr>
            <a:picLocks noChangeAspect="1"/>
          </p:cNvPicPr>
          <p:nvPr/>
        </p:nvPicPr>
        <p:blipFill>
          <a:blip r:embed="rId3"/>
          <a:stretch>
            <a:fillRect/>
          </a:stretch>
        </p:blipFill>
        <p:spPr>
          <a:xfrm>
            <a:off x="6121138" y="1600200"/>
            <a:ext cx="5630781" cy="4002405"/>
          </a:xfrm>
          <a:prstGeom prst="rect">
            <a:avLst/>
          </a:prstGeom>
        </p:spPr>
      </p:pic>
      <p:pic>
        <p:nvPicPr>
          <p:cNvPr id="6" name="Picture 5"/>
          <p:cNvPicPr/>
          <p:nvPr/>
        </p:nvPicPr>
        <p:blipFill>
          <a:blip r:embed="rId4"/>
          <a:stretch>
            <a:fillRect/>
          </a:stretch>
        </p:blipFill>
        <p:spPr>
          <a:xfrm>
            <a:off x="51412" y="2017395"/>
            <a:ext cx="5943600" cy="3585210"/>
          </a:xfrm>
          <a:prstGeom prst="rect">
            <a:avLst/>
          </a:prstGeom>
        </p:spPr>
      </p:pic>
      <p:sp>
        <p:nvSpPr>
          <p:cNvPr id="8" name="Line Callout 1 7"/>
          <p:cNvSpPr/>
          <p:nvPr/>
        </p:nvSpPr>
        <p:spPr>
          <a:xfrm>
            <a:off x="3810000" y="2209800"/>
            <a:ext cx="1295400" cy="914400"/>
          </a:xfrm>
          <a:prstGeom prst="borderCallout1">
            <a:avLst>
              <a:gd name="adj1" fmla="val 18750"/>
              <a:gd name="adj2" fmla="val -8333"/>
              <a:gd name="adj3" fmla="val 175150"/>
              <a:gd name="adj4" fmla="val -81707"/>
            </a:avLst>
          </a:prstGeom>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Max Q100 Headwater</a:t>
            </a:r>
            <a:endParaRPr lang="en-US" dirty="0"/>
          </a:p>
        </p:txBody>
      </p:sp>
      <p:sp>
        <p:nvSpPr>
          <p:cNvPr id="9" name="Line Callout 1 8"/>
          <p:cNvSpPr/>
          <p:nvPr/>
        </p:nvSpPr>
        <p:spPr>
          <a:xfrm>
            <a:off x="9296400" y="987552"/>
            <a:ext cx="1676400" cy="612648"/>
          </a:xfrm>
          <a:prstGeom prst="borderCallout1">
            <a:avLst>
              <a:gd name="adj1" fmla="val 18750"/>
              <a:gd name="adj2" fmla="val -8333"/>
              <a:gd name="adj3" fmla="val 235797"/>
              <a:gd name="adj4" fmla="val -50191"/>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Max Q100 Headwater</a:t>
            </a:r>
            <a:endParaRPr lang="en-US" dirty="0"/>
          </a:p>
        </p:txBody>
      </p:sp>
    </p:spTree>
    <p:extLst>
      <p:ext uri="{BB962C8B-B14F-4D97-AF65-F5344CB8AC3E}">
        <p14:creationId xmlns:p14="http://schemas.microsoft.com/office/powerpoint/2010/main" val="13385430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52400" y="914400"/>
            <a:ext cx="11125200" cy="5257800"/>
          </a:xfrm>
        </p:spPr>
        <p:txBody>
          <a:bodyPr/>
          <a:lstStyle/>
          <a:p>
            <a:pPr marL="0" indent="0">
              <a:buNone/>
            </a:pPr>
            <a:endParaRPr lang="en-US" dirty="0" smtClean="0"/>
          </a:p>
          <a:p>
            <a:pPr marL="0" indent="0">
              <a:buNone/>
            </a:pPr>
            <a:r>
              <a:rPr lang="en-US" dirty="0" smtClean="0"/>
              <a:t>(website) = INDOT Hydraulics Website</a:t>
            </a:r>
          </a:p>
          <a:p>
            <a:pPr marL="0" indent="0">
              <a:buNone/>
            </a:pPr>
            <a:r>
              <a:rPr lang="en-US" dirty="0" smtClean="0"/>
              <a:t>Std. </a:t>
            </a:r>
            <a:r>
              <a:rPr lang="en-US" dirty="0" err="1" smtClean="0"/>
              <a:t>Dwg</a:t>
            </a:r>
            <a:r>
              <a:rPr lang="en-US" dirty="0" smtClean="0"/>
              <a:t> = INDOT Standard Drawings </a:t>
            </a:r>
          </a:p>
          <a:p>
            <a:pPr marL="0" indent="0">
              <a:buNone/>
            </a:pPr>
            <a:r>
              <a:rPr lang="en-US" dirty="0" smtClean="0"/>
              <a:t>IDM = Indiana Design Manual</a:t>
            </a:r>
          </a:p>
          <a:p>
            <a:pPr marL="0" indent="0">
              <a:buNone/>
            </a:pPr>
            <a:endParaRPr lang="en-US" dirty="0"/>
          </a:p>
          <a:p>
            <a:pPr marL="0" indent="0">
              <a:buNone/>
            </a:pPr>
            <a:r>
              <a:rPr lang="en-US" dirty="0" smtClean="0"/>
              <a:t>Web Addresses Provided at the End</a:t>
            </a:r>
            <a:endParaRPr lang="en-US" dirty="0"/>
          </a:p>
        </p:txBody>
      </p:sp>
      <p:sp>
        <p:nvSpPr>
          <p:cNvPr id="4" name="Title 3"/>
          <p:cNvSpPr>
            <a:spLocks noGrp="1"/>
          </p:cNvSpPr>
          <p:nvPr>
            <p:ph type="title"/>
          </p:nvPr>
        </p:nvSpPr>
        <p:spPr/>
        <p:txBody>
          <a:bodyPr/>
          <a:lstStyle/>
          <a:p>
            <a:r>
              <a:rPr lang="en-US" dirty="0" smtClean="0"/>
              <a:t>Common Errors and Issues</a:t>
            </a:r>
            <a:endParaRPr lang="en-US" dirty="0"/>
          </a:p>
        </p:txBody>
      </p:sp>
    </p:spTree>
    <p:extLst>
      <p:ext uri="{BB962C8B-B14F-4D97-AF65-F5344CB8AC3E}">
        <p14:creationId xmlns:p14="http://schemas.microsoft.com/office/powerpoint/2010/main" val="320476255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52400" y="914400"/>
            <a:ext cx="11201400" cy="5257800"/>
          </a:xfrm>
        </p:spPr>
        <p:txBody>
          <a:bodyPr>
            <a:normAutofit/>
          </a:bodyPr>
          <a:lstStyle/>
          <a:p>
            <a:r>
              <a:rPr lang="en-US" dirty="0" smtClean="0"/>
              <a:t>4.When installing a Bored Pipe adjacent to a lined pipe, what elevation should I set the inverts?   (Website) </a:t>
            </a:r>
          </a:p>
          <a:p>
            <a:endParaRPr lang="en-US" dirty="0"/>
          </a:p>
          <a:p>
            <a:endParaRPr lang="en-US" dirty="0" smtClean="0"/>
          </a:p>
          <a:p>
            <a:pPr marL="0" indent="0">
              <a:buNone/>
            </a:pPr>
            <a:r>
              <a:rPr lang="en-US" dirty="0" smtClean="0"/>
              <a:t>For Low Q100 Elevations, we will typically allow the bored pipe to be set 6” above the existing.</a:t>
            </a:r>
          </a:p>
          <a:p>
            <a:pPr marL="0" indent="0">
              <a:buNone/>
            </a:pPr>
            <a:endParaRPr lang="en-US" dirty="0" smtClean="0"/>
          </a:p>
          <a:p>
            <a:pPr marL="0" indent="0">
              <a:buNone/>
            </a:pPr>
            <a:r>
              <a:rPr lang="en-US" dirty="0" smtClean="0"/>
              <a:t>5. What is the minimum internal diameter of a bored pipe? </a:t>
            </a:r>
          </a:p>
          <a:p>
            <a:pPr marL="0" indent="0">
              <a:buNone/>
            </a:pPr>
            <a:r>
              <a:rPr lang="en-US" dirty="0" smtClean="0"/>
              <a:t>(Website) </a:t>
            </a:r>
          </a:p>
          <a:p>
            <a:pPr marL="0" indent="0">
              <a:buNone/>
            </a:pPr>
            <a:endParaRPr lang="en-US" dirty="0" smtClean="0"/>
          </a:p>
          <a:p>
            <a:endParaRPr lang="en-US" dirty="0"/>
          </a:p>
          <a:p>
            <a:pPr marL="0" indent="0">
              <a:buNone/>
            </a:pPr>
            <a:endParaRPr lang="en-US" dirty="0" smtClean="0"/>
          </a:p>
        </p:txBody>
      </p:sp>
      <p:sp>
        <p:nvSpPr>
          <p:cNvPr id="4" name="Title 3"/>
          <p:cNvSpPr>
            <a:spLocks noGrp="1"/>
          </p:cNvSpPr>
          <p:nvPr>
            <p:ph type="title"/>
          </p:nvPr>
        </p:nvSpPr>
        <p:spPr/>
        <p:txBody>
          <a:bodyPr/>
          <a:lstStyle/>
          <a:p>
            <a:r>
              <a:rPr lang="en-US" dirty="0" smtClean="0"/>
              <a:t>Culvert Rehabilitation </a:t>
            </a:r>
            <a:r>
              <a:rPr lang="en-US" sz="3600" dirty="0" smtClean="0"/>
              <a:t>(Liners, Paved Inverts, Bored Pipes)</a:t>
            </a:r>
            <a:endParaRPr lang="en-US" sz="3600" dirty="0"/>
          </a:p>
        </p:txBody>
      </p:sp>
      <p:pic>
        <p:nvPicPr>
          <p:cNvPr id="3" name="Picture 2"/>
          <p:cNvPicPr>
            <a:picLocks noChangeAspect="1"/>
          </p:cNvPicPr>
          <p:nvPr/>
        </p:nvPicPr>
        <p:blipFill>
          <a:blip r:embed="rId3"/>
          <a:stretch>
            <a:fillRect/>
          </a:stretch>
        </p:blipFill>
        <p:spPr>
          <a:xfrm>
            <a:off x="108857" y="1981200"/>
            <a:ext cx="12072257" cy="490780"/>
          </a:xfrm>
          <a:prstGeom prst="rect">
            <a:avLst/>
          </a:prstGeom>
        </p:spPr>
      </p:pic>
      <p:pic>
        <p:nvPicPr>
          <p:cNvPr id="6" name="Picture 5"/>
          <p:cNvPicPr>
            <a:picLocks noChangeAspect="1"/>
          </p:cNvPicPr>
          <p:nvPr/>
        </p:nvPicPr>
        <p:blipFill>
          <a:blip r:embed="rId4"/>
          <a:stretch>
            <a:fillRect/>
          </a:stretch>
        </p:blipFill>
        <p:spPr>
          <a:xfrm>
            <a:off x="228600" y="5599535"/>
            <a:ext cx="10829925" cy="342900"/>
          </a:xfrm>
          <a:prstGeom prst="rect">
            <a:avLst/>
          </a:prstGeom>
        </p:spPr>
      </p:pic>
      <p:cxnSp>
        <p:nvCxnSpPr>
          <p:cNvPr id="8" name="Straight Connector 7"/>
          <p:cNvCxnSpPr/>
          <p:nvPr/>
        </p:nvCxnSpPr>
        <p:spPr>
          <a:xfrm>
            <a:off x="9982200" y="5942435"/>
            <a:ext cx="83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0354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 calcmode="lin" valueType="num">
                                      <p:cBhvr additive="base">
                                        <p:cTn id="13"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 calcmode="lin" valueType="num">
                                      <p:cBhvr additive="base">
                                        <p:cTn id="19"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 calcmode="lin" valueType="num">
                                      <p:cBhvr additive="base">
                                        <p:cTn id="25"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52400" y="914400"/>
            <a:ext cx="11201400" cy="5257800"/>
          </a:xfrm>
        </p:spPr>
        <p:txBody>
          <a:bodyPr>
            <a:normAutofit/>
          </a:bodyPr>
          <a:lstStyle/>
          <a:p>
            <a:r>
              <a:rPr lang="en-US" dirty="0" smtClean="0"/>
              <a:t>6. 	When providing Liner Options, we typically would also like to see a 	5” paved invert option if it meets Liner design Criteria. </a:t>
            </a:r>
          </a:p>
          <a:p>
            <a:pPr lvl="1"/>
            <a:r>
              <a:rPr lang="en-US" dirty="0" smtClean="0"/>
              <a:t>Standard Drawing </a:t>
            </a:r>
            <a:r>
              <a:rPr lang="en-US" dirty="0" smtClean="0">
                <a:sym typeface="Wingdings" panose="05000000000000000000" pitchFamily="2" charset="2"/>
              </a:rPr>
              <a:t> </a:t>
            </a:r>
            <a:r>
              <a:rPr lang="en-US" dirty="0" smtClean="0"/>
              <a:t>Std Dwg. E 715-Pipe-02</a:t>
            </a:r>
          </a:p>
        </p:txBody>
      </p:sp>
      <p:sp>
        <p:nvSpPr>
          <p:cNvPr id="4" name="Title 3"/>
          <p:cNvSpPr>
            <a:spLocks noGrp="1"/>
          </p:cNvSpPr>
          <p:nvPr>
            <p:ph type="title"/>
          </p:nvPr>
        </p:nvSpPr>
        <p:spPr/>
        <p:txBody>
          <a:bodyPr/>
          <a:lstStyle/>
          <a:p>
            <a:r>
              <a:rPr lang="en-US" dirty="0" smtClean="0"/>
              <a:t>Culvert Rehabilitation </a:t>
            </a:r>
            <a:r>
              <a:rPr lang="en-US" sz="3600" dirty="0" smtClean="0"/>
              <a:t>(Liners, Paved Inverts, Bored Pipes)</a:t>
            </a:r>
            <a:endParaRPr lang="en-US" sz="3600" dirty="0"/>
          </a:p>
        </p:txBody>
      </p:sp>
      <p:pic>
        <p:nvPicPr>
          <p:cNvPr id="6" name="Picture 5"/>
          <p:cNvPicPr>
            <a:picLocks noChangeAspect="1"/>
          </p:cNvPicPr>
          <p:nvPr/>
        </p:nvPicPr>
        <p:blipFill>
          <a:blip r:embed="rId3"/>
          <a:stretch>
            <a:fillRect/>
          </a:stretch>
        </p:blipFill>
        <p:spPr>
          <a:xfrm>
            <a:off x="182880" y="2819400"/>
            <a:ext cx="7485134" cy="3805108"/>
          </a:xfrm>
          <a:prstGeom prst="rect">
            <a:avLst/>
          </a:prstGeom>
        </p:spPr>
      </p:pic>
      <p:pic>
        <p:nvPicPr>
          <p:cNvPr id="8" name="Picture 7"/>
          <p:cNvPicPr>
            <a:picLocks noChangeAspect="1"/>
          </p:cNvPicPr>
          <p:nvPr/>
        </p:nvPicPr>
        <p:blipFill>
          <a:blip r:embed="rId4"/>
          <a:stretch>
            <a:fillRect/>
          </a:stretch>
        </p:blipFill>
        <p:spPr>
          <a:xfrm>
            <a:off x="7932474" y="2603334"/>
            <a:ext cx="3706121" cy="2283141"/>
          </a:xfrm>
          <a:prstGeom prst="rect">
            <a:avLst/>
          </a:prstGeom>
        </p:spPr>
      </p:pic>
      <p:sp>
        <p:nvSpPr>
          <p:cNvPr id="9" name="Oval 8"/>
          <p:cNvSpPr/>
          <p:nvPr/>
        </p:nvSpPr>
        <p:spPr>
          <a:xfrm>
            <a:off x="2709499" y="4415362"/>
            <a:ext cx="2887924" cy="188445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a:stCxn id="9" idx="0"/>
            <a:endCxn id="14" idx="1"/>
          </p:cNvCxnSpPr>
          <p:nvPr/>
        </p:nvCxnSpPr>
        <p:spPr>
          <a:xfrm flipV="1">
            <a:off x="4153461" y="2951080"/>
            <a:ext cx="3918652" cy="146428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4572000" y="5383295"/>
            <a:ext cx="4991100" cy="89081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7391400" y="2538188"/>
            <a:ext cx="4648200" cy="28194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9448800" y="3276600"/>
            <a:ext cx="838200" cy="46830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6665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1000"/>
                                        <p:tgtEl>
                                          <p:spTgt spid="14"/>
                                        </p:tgtEl>
                                      </p:cBhvr>
                                    </p:animEffect>
                                    <p:anim calcmode="lin" valueType="num">
                                      <p:cBhvr>
                                        <p:cTn id="39" dur="1000" fill="hold"/>
                                        <p:tgtEl>
                                          <p:spTgt spid="14"/>
                                        </p:tgtEl>
                                        <p:attrNameLst>
                                          <p:attrName>ppt_x</p:attrName>
                                        </p:attrNameLst>
                                      </p:cBhvr>
                                      <p:tavLst>
                                        <p:tav tm="0">
                                          <p:val>
                                            <p:strVal val="#ppt_x"/>
                                          </p:val>
                                        </p:tav>
                                        <p:tav tm="100000">
                                          <p:val>
                                            <p:strVal val="#ppt_x"/>
                                          </p:val>
                                        </p:tav>
                                      </p:tavLst>
                                    </p:anim>
                                    <p:anim calcmode="lin" valueType="num">
                                      <p:cBhvr>
                                        <p:cTn id="40" dur="1000" fill="hold"/>
                                        <p:tgtEl>
                                          <p:spTgt spid="14"/>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1000"/>
                                        <p:tgtEl>
                                          <p:spTgt spid="8"/>
                                        </p:tgtEl>
                                      </p:cBhvr>
                                    </p:animEffect>
                                    <p:anim calcmode="lin" valueType="num">
                                      <p:cBhvr>
                                        <p:cTn id="49" dur="1000" fill="hold"/>
                                        <p:tgtEl>
                                          <p:spTgt spid="8"/>
                                        </p:tgtEl>
                                        <p:attrNameLst>
                                          <p:attrName>ppt_x</p:attrName>
                                        </p:attrNameLst>
                                      </p:cBhvr>
                                      <p:tavLst>
                                        <p:tav tm="0">
                                          <p:val>
                                            <p:strVal val="#ppt_x"/>
                                          </p:val>
                                        </p:tav>
                                        <p:tav tm="100000">
                                          <p:val>
                                            <p:strVal val="#ppt_x"/>
                                          </p:val>
                                        </p:tav>
                                      </p:tavLst>
                                    </p:anim>
                                    <p:anim calcmode="lin" valueType="num">
                                      <p:cBhvr>
                                        <p:cTn id="5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1000"/>
                                        <p:tgtEl>
                                          <p:spTgt spid="24"/>
                                        </p:tgtEl>
                                      </p:cBhvr>
                                    </p:animEffect>
                                    <p:anim calcmode="lin" valueType="num">
                                      <p:cBhvr>
                                        <p:cTn id="56" dur="1000" fill="hold"/>
                                        <p:tgtEl>
                                          <p:spTgt spid="24"/>
                                        </p:tgtEl>
                                        <p:attrNameLst>
                                          <p:attrName>ppt_x</p:attrName>
                                        </p:attrNameLst>
                                      </p:cBhvr>
                                      <p:tavLst>
                                        <p:tav tm="0">
                                          <p:val>
                                            <p:strVal val="#ppt_x"/>
                                          </p:val>
                                        </p:tav>
                                        <p:tav tm="100000">
                                          <p:val>
                                            <p:strVal val="#ppt_x"/>
                                          </p:val>
                                        </p:tav>
                                      </p:tavLst>
                                    </p:anim>
                                    <p:anim calcmode="lin" valueType="num">
                                      <p:cBhvr>
                                        <p:cTn id="5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P spid="2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52400" y="914400"/>
            <a:ext cx="11201400" cy="5257800"/>
          </a:xfrm>
        </p:spPr>
        <p:txBody>
          <a:bodyPr>
            <a:normAutofit/>
          </a:bodyPr>
          <a:lstStyle/>
          <a:p>
            <a:r>
              <a:rPr lang="en-US" dirty="0" smtClean="0"/>
              <a:t>6. 	Must State the Thickness of the Paved Invert in the Memo</a:t>
            </a:r>
          </a:p>
        </p:txBody>
      </p:sp>
      <p:sp>
        <p:nvSpPr>
          <p:cNvPr id="4" name="Title 3"/>
          <p:cNvSpPr>
            <a:spLocks noGrp="1"/>
          </p:cNvSpPr>
          <p:nvPr>
            <p:ph type="title"/>
          </p:nvPr>
        </p:nvSpPr>
        <p:spPr/>
        <p:txBody>
          <a:bodyPr/>
          <a:lstStyle/>
          <a:p>
            <a:r>
              <a:rPr lang="en-US" dirty="0" smtClean="0"/>
              <a:t>Culvert Rehabilitation </a:t>
            </a:r>
            <a:r>
              <a:rPr lang="en-US" sz="3600" dirty="0" smtClean="0"/>
              <a:t>(Liners, Paved Inverts, Bored Pipes)</a:t>
            </a:r>
            <a:endParaRPr lang="en-US" sz="3600" dirty="0"/>
          </a:p>
        </p:txBody>
      </p:sp>
      <p:pic>
        <p:nvPicPr>
          <p:cNvPr id="3" name="Picture 2"/>
          <p:cNvPicPr>
            <a:picLocks noChangeAspect="1"/>
          </p:cNvPicPr>
          <p:nvPr/>
        </p:nvPicPr>
        <p:blipFill>
          <a:blip r:embed="rId3"/>
          <a:stretch>
            <a:fillRect/>
          </a:stretch>
        </p:blipFill>
        <p:spPr>
          <a:xfrm>
            <a:off x="838199" y="1524000"/>
            <a:ext cx="8666981" cy="5181600"/>
          </a:xfrm>
          <a:prstGeom prst="rect">
            <a:avLst/>
          </a:prstGeom>
        </p:spPr>
      </p:pic>
      <p:sp>
        <p:nvSpPr>
          <p:cNvPr id="5" name="Oval 4"/>
          <p:cNvSpPr/>
          <p:nvPr/>
        </p:nvSpPr>
        <p:spPr>
          <a:xfrm>
            <a:off x="6705600" y="4114800"/>
            <a:ext cx="533400"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0166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52400" y="914400"/>
            <a:ext cx="11201400" cy="5257800"/>
          </a:xfrm>
        </p:spPr>
        <p:txBody>
          <a:bodyPr>
            <a:normAutofit/>
          </a:bodyPr>
          <a:lstStyle/>
          <a:p>
            <a:r>
              <a:rPr lang="en-US" dirty="0" smtClean="0"/>
              <a:t>6. 	Spreadsheet for Coordinates in HY-8: (Website)</a:t>
            </a:r>
          </a:p>
          <a:p>
            <a:pPr marL="0" indent="0">
              <a:buNone/>
            </a:pPr>
            <a:endParaRPr lang="en-US" dirty="0" smtClean="0"/>
          </a:p>
          <a:p>
            <a:endParaRPr lang="en-US" dirty="0"/>
          </a:p>
          <a:p>
            <a:pPr marL="0" indent="0">
              <a:buNone/>
            </a:pPr>
            <a:endParaRPr lang="en-US" dirty="0" smtClean="0"/>
          </a:p>
        </p:txBody>
      </p:sp>
      <p:sp>
        <p:nvSpPr>
          <p:cNvPr id="4" name="Title 3"/>
          <p:cNvSpPr>
            <a:spLocks noGrp="1"/>
          </p:cNvSpPr>
          <p:nvPr>
            <p:ph type="title"/>
          </p:nvPr>
        </p:nvSpPr>
        <p:spPr/>
        <p:txBody>
          <a:bodyPr/>
          <a:lstStyle/>
          <a:p>
            <a:r>
              <a:rPr lang="en-US" dirty="0" smtClean="0"/>
              <a:t>Culvert Rehabilitation </a:t>
            </a:r>
            <a:r>
              <a:rPr lang="en-US" sz="3600" dirty="0" smtClean="0"/>
              <a:t>(Liners, Paved Inverts, Bored Pipes)</a:t>
            </a:r>
            <a:endParaRPr lang="en-US" sz="3600" dirty="0"/>
          </a:p>
        </p:txBody>
      </p:sp>
      <p:pic>
        <p:nvPicPr>
          <p:cNvPr id="5" name="Picture 4"/>
          <p:cNvPicPr>
            <a:picLocks noChangeAspect="1"/>
          </p:cNvPicPr>
          <p:nvPr/>
        </p:nvPicPr>
        <p:blipFill>
          <a:blip r:embed="rId3"/>
          <a:stretch>
            <a:fillRect/>
          </a:stretch>
        </p:blipFill>
        <p:spPr>
          <a:xfrm>
            <a:off x="1447800" y="1909762"/>
            <a:ext cx="6038850" cy="3952875"/>
          </a:xfrm>
          <a:prstGeom prst="rect">
            <a:avLst/>
          </a:prstGeom>
        </p:spPr>
      </p:pic>
      <p:sp>
        <p:nvSpPr>
          <p:cNvPr id="7" name="Rectangle 6"/>
          <p:cNvSpPr/>
          <p:nvPr/>
        </p:nvSpPr>
        <p:spPr>
          <a:xfrm>
            <a:off x="1600200" y="3241188"/>
            <a:ext cx="3352800" cy="304800"/>
          </a:xfrm>
          <a:prstGeom prst="rect">
            <a:avLst/>
          </a:prstGeom>
          <a:solidFill>
            <a:srgbClr val="FF0000">
              <a:alpha val="0"/>
            </a:srgbClr>
          </a:solid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67009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52400" y="914400"/>
            <a:ext cx="11201400" cy="5257800"/>
          </a:xfrm>
        </p:spPr>
        <p:txBody>
          <a:bodyPr>
            <a:normAutofit/>
          </a:bodyPr>
          <a:lstStyle/>
          <a:p>
            <a:r>
              <a:rPr lang="en-US" dirty="0" smtClean="0"/>
              <a:t>6. 	Paved Invert (Cont.)</a:t>
            </a:r>
          </a:p>
          <a:p>
            <a:endParaRPr lang="en-US" dirty="0" smtClean="0"/>
          </a:p>
          <a:p>
            <a:endParaRPr lang="en-US" dirty="0"/>
          </a:p>
          <a:p>
            <a:pPr marL="0" indent="0">
              <a:buNone/>
            </a:pPr>
            <a:endParaRPr lang="en-US" dirty="0" smtClean="0"/>
          </a:p>
        </p:txBody>
      </p:sp>
      <p:sp>
        <p:nvSpPr>
          <p:cNvPr id="4" name="Title 3"/>
          <p:cNvSpPr>
            <a:spLocks noGrp="1"/>
          </p:cNvSpPr>
          <p:nvPr>
            <p:ph type="title"/>
          </p:nvPr>
        </p:nvSpPr>
        <p:spPr/>
        <p:txBody>
          <a:bodyPr/>
          <a:lstStyle/>
          <a:p>
            <a:r>
              <a:rPr lang="en-US" dirty="0" smtClean="0"/>
              <a:t>Culvert Rehabilitation </a:t>
            </a:r>
            <a:r>
              <a:rPr lang="en-US" sz="3600" dirty="0" smtClean="0"/>
              <a:t>(Liners, Paved Inverts, Bored Pipes)</a:t>
            </a:r>
            <a:endParaRPr lang="en-US" sz="3600" dirty="0"/>
          </a:p>
        </p:txBody>
      </p:sp>
      <p:pic>
        <p:nvPicPr>
          <p:cNvPr id="3" name="Picture 2"/>
          <p:cNvPicPr>
            <a:picLocks noChangeAspect="1"/>
          </p:cNvPicPr>
          <p:nvPr/>
        </p:nvPicPr>
        <p:blipFill>
          <a:blip r:embed="rId3"/>
          <a:stretch>
            <a:fillRect/>
          </a:stretch>
        </p:blipFill>
        <p:spPr>
          <a:xfrm>
            <a:off x="528637" y="1524000"/>
            <a:ext cx="11134725" cy="4867275"/>
          </a:xfrm>
          <a:prstGeom prst="rect">
            <a:avLst/>
          </a:prstGeom>
        </p:spPr>
      </p:pic>
    </p:spTree>
    <p:extLst>
      <p:ext uri="{BB962C8B-B14F-4D97-AF65-F5344CB8AC3E}">
        <p14:creationId xmlns:p14="http://schemas.microsoft.com/office/powerpoint/2010/main" val="296232170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52400" y="914400"/>
            <a:ext cx="11201400" cy="5257800"/>
          </a:xfrm>
        </p:spPr>
        <p:txBody>
          <a:bodyPr>
            <a:normAutofit/>
          </a:bodyPr>
          <a:lstStyle/>
          <a:p>
            <a:r>
              <a:rPr lang="en-US" dirty="0" smtClean="0"/>
              <a:t>6. 	Paved Invert (Cont.)</a:t>
            </a:r>
          </a:p>
          <a:p>
            <a:endParaRPr lang="en-US" dirty="0" smtClean="0"/>
          </a:p>
          <a:p>
            <a:endParaRPr lang="en-US" dirty="0"/>
          </a:p>
          <a:p>
            <a:pPr marL="0" indent="0">
              <a:buNone/>
            </a:pPr>
            <a:endParaRPr lang="en-US" dirty="0" smtClean="0"/>
          </a:p>
        </p:txBody>
      </p:sp>
      <p:sp>
        <p:nvSpPr>
          <p:cNvPr id="4" name="Title 3"/>
          <p:cNvSpPr>
            <a:spLocks noGrp="1"/>
          </p:cNvSpPr>
          <p:nvPr>
            <p:ph type="title"/>
          </p:nvPr>
        </p:nvSpPr>
        <p:spPr/>
        <p:txBody>
          <a:bodyPr/>
          <a:lstStyle/>
          <a:p>
            <a:r>
              <a:rPr lang="en-US" dirty="0" smtClean="0"/>
              <a:t>Culvert Rehabilitation </a:t>
            </a:r>
            <a:r>
              <a:rPr lang="en-US" sz="3600" dirty="0" smtClean="0"/>
              <a:t>(Liners, Paved Inverts, Bored Pipes)</a:t>
            </a:r>
            <a:endParaRPr lang="en-US" sz="3600" dirty="0"/>
          </a:p>
        </p:txBody>
      </p:sp>
      <p:pic>
        <p:nvPicPr>
          <p:cNvPr id="3" name="Picture 2"/>
          <p:cNvPicPr>
            <a:picLocks noChangeAspect="1"/>
          </p:cNvPicPr>
          <p:nvPr/>
        </p:nvPicPr>
        <p:blipFill>
          <a:blip r:embed="rId3"/>
          <a:stretch>
            <a:fillRect/>
          </a:stretch>
        </p:blipFill>
        <p:spPr>
          <a:xfrm>
            <a:off x="2362200" y="1566377"/>
            <a:ext cx="6143625" cy="4629150"/>
          </a:xfrm>
          <a:prstGeom prst="rect">
            <a:avLst/>
          </a:prstGeom>
        </p:spPr>
      </p:pic>
    </p:spTree>
    <p:extLst>
      <p:ext uri="{BB962C8B-B14F-4D97-AF65-F5344CB8AC3E}">
        <p14:creationId xmlns:p14="http://schemas.microsoft.com/office/powerpoint/2010/main" val="414563996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52400" y="914400"/>
            <a:ext cx="11201400" cy="5257800"/>
          </a:xfrm>
        </p:spPr>
        <p:txBody>
          <a:bodyPr>
            <a:normAutofit/>
          </a:bodyPr>
          <a:lstStyle/>
          <a:p>
            <a:r>
              <a:rPr lang="en-US" dirty="0" smtClean="0"/>
              <a:t>6. 	What is the minimum Pipe Size for a Paved Invert (Constructability)?</a:t>
            </a:r>
          </a:p>
          <a:p>
            <a:r>
              <a:rPr lang="en-US" dirty="0" smtClean="0"/>
              <a:t>(Website)</a:t>
            </a:r>
          </a:p>
          <a:p>
            <a:endParaRPr lang="en-US" dirty="0" smtClean="0"/>
          </a:p>
          <a:p>
            <a:endParaRPr lang="en-US" dirty="0" smtClean="0"/>
          </a:p>
          <a:p>
            <a:endParaRPr lang="en-US" dirty="0"/>
          </a:p>
          <a:p>
            <a:pPr marL="0" indent="0">
              <a:buNone/>
            </a:pPr>
            <a:endParaRPr lang="en-US" dirty="0" smtClean="0"/>
          </a:p>
        </p:txBody>
      </p:sp>
      <p:sp>
        <p:nvSpPr>
          <p:cNvPr id="4" name="Title 3"/>
          <p:cNvSpPr>
            <a:spLocks noGrp="1"/>
          </p:cNvSpPr>
          <p:nvPr>
            <p:ph type="title"/>
          </p:nvPr>
        </p:nvSpPr>
        <p:spPr/>
        <p:txBody>
          <a:bodyPr/>
          <a:lstStyle/>
          <a:p>
            <a:r>
              <a:rPr lang="en-US" dirty="0" smtClean="0"/>
              <a:t>Culvert Rehabilitation </a:t>
            </a:r>
            <a:r>
              <a:rPr lang="en-US" sz="3600" dirty="0" smtClean="0"/>
              <a:t>(Liners, Paved Inverts, Bored Pipes)</a:t>
            </a:r>
            <a:endParaRPr lang="en-US" sz="3600" dirty="0"/>
          </a:p>
        </p:txBody>
      </p:sp>
      <p:pic>
        <p:nvPicPr>
          <p:cNvPr id="5" name="Picture 4"/>
          <p:cNvPicPr>
            <a:picLocks noChangeAspect="1"/>
          </p:cNvPicPr>
          <p:nvPr/>
        </p:nvPicPr>
        <p:blipFill>
          <a:blip r:embed="rId3"/>
          <a:stretch>
            <a:fillRect/>
          </a:stretch>
        </p:blipFill>
        <p:spPr>
          <a:xfrm>
            <a:off x="265326" y="2415073"/>
            <a:ext cx="11530123" cy="990600"/>
          </a:xfrm>
          <a:prstGeom prst="rect">
            <a:avLst/>
          </a:prstGeom>
        </p:spPr>
      </p:pic>
      <p:cxnSp>
        <p:nvCxnSpPr>
          <p:cNvPr id="7" name="Straight Connector 6"/>
          <p:cNvCxnSpPr/>
          <p:nvPr/>
        </p:nvCxnSpPr>
        <p:spPr>
          <a:xfrm>
            <a:off x="8839200" y="3200400"/>
            <a:ext cx="2819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6406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52400" y="914400"/>
            <a:ext cx="10515600" cy="5257800"/>
          </a:xfrm>
        </p:spPr>
        <p:txBody>
          <a:bodyPr>
            <a:normAutofit/>
          </a:bodyPr>
          <a:lstStyle/>
          <a:p>
            <a:pPr marL="0" indent="0">
              <a:buNone/>
            </a:pPr>
            <a:endParaRPr lang="en-US" sz="6000" dirty="0" smtClean="0"/>
          </a:p>
          <a:p>
            <a:pPr marL="0" indent="0">
              <a:buNone/>
            </a:pPr>
            <a:endParaRPr lang="en-US" sz="6000" dirty="0"/>
          </a:p>
          <a:p>
            <a:pPr marL="0" indent="0">
              <a:buNone/>
            </a:pPr>
            <a:r>
              <a:rPr lang="en-US" sz="6000" dirty="0" smtClean="0"/>
              <a:t>          Culvert Replacement </a:t>
            </a:r>
            <a:endParaRPr lang="en-US" sz="6000" dirty="0"/>
          </a:p>
        </p:txBody>
      </p:sp>
      <p:sp>
        <p:nvSpPr>
          <p:cNvPr id="4" name="Title 3"/>
          <p:cNvSpPr>
            <a:spLocks noGrp="1"/>
          </p:cNvSpPr>
          <p:nvPr>
            <p:ph type="title"/>
          </p:nvPr>
        </p:nvSpPr>
        <p:spPr/>
        <p:txBody>
          <a:bodyPr/>
          <a:lstStyle/>
          <a:p>
            <a:r>
              <a:rPr lang="en-US" dirty="0" smtClean="0"/>
              <a:t>Culvert Replacement</a:t>
            </a:r>
            <a:endParaRPr lang="en-US" dirty="0"/>
          </a:p>
        </p:txBody>
      </p:sp>
    </p:spTree>
    <p:extLst>
      <p:ext uri="{BB962C8B-B14F-4D97-AF65-F5344CB8AC3E}">
        <p14:creationId xmlns:p14="http://schemas.microsoft.com/office/powerpoint/2010/main" val="183760113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52400" y="914400"/>
            <a:ext cx="11201400" cy="5257800"/>
          </a:xfrm>
        </p:spPr>
        <p:txBody>
          <a:bodyPr>
            <a:normAutofit/>
          </a:bodyPr>
          <a:lstStyle/>
          <a:p>
            <a:r>
              <a:rPr lang="en-US" dirty="0" smtClean="0"/>
              <a:t>1. RCB’s and 3-Sided Structures will require riprap placed at the INLET and OUTLET According to their standard drawings.</a:t>
            </a:r>
          </a:p>
          <a:p>
            <a:r>
              <a:rPr lang="en-US" dirty="0" smtClean="0"/>
              <a:t>         RCB </a:t>
            </a:r>
            <a:r>
              <a:rPr lang="en-US" dirty="0" smtClean="0">
                <a:sym typeface="Wingdings" panose="05000000000000000000" pitchFamily="2" charset="2"/>
              </a:rPr>
              <a:t> E 714-BCSP-01</a:t>
            </a:r>
          </a:p>
          <a:p>
            <a:endParaRPr lang="en-US" dirty="0" smtClean="0">
              <a:sym typeface="Wingdings" panose="05000000000000000000" pitchFamily="2" charset="2"/>
            </a:endParaRPr>
          </a:p>
          <a:p>
            <a:endParaRPr lang="en-US" dirty="0" smtClean="0"/>
          </a:p>
          <a:p>
            <a:endParaRPr lang="en-US" dirty="0" smtClean="0"/>
          </a:p>
          <a:p>
            <a:endParaRPr lang="en-US" dirty="0"/>
          </a:p>
          <a:p>
            <a:pPr marL="0" indent="0">
              <a:buNone/>
            </a:pPr>
            <a:endParaRPr lang="en-US" dirty="0" smtClean="0"/>
          </a:p>
        </p:txBody>
      </p:sp>
      <p:sp>
        <p:nvSpPr>
          <p:cNvPr id="4" name="Title 3"/>
          <p:cNvSpPr>
            <a:spLocks noGrp="1"/>
          </p:cNvSpPr>
          <p:nvPr>
            <p:ph type="title"/>
          </p:nvPr>
        </p:nvSpPr>
        <p:spPr/>
        <p:txBody>
          <a:bodyPr/>
          <a:lstStyle/>
          <a:p>
            <a:r>
              <a:rPr lang="en-US" dirty="0" smtClean="0"/>
              <a:t>Culvert Replacement</a:t>
            </a:r>
            <a:endParaRPr lang="en-US" sz="3600" dirty="0"/>
          </a:p>
        </p:txBody>
      </p:sp>
    </p:spTree>
    <p:extLst>
      <p:ext uri="{BB962C8B-B14F-4D97-AF65-F5344CB8AC3E}">
        <p14:creationId xmlns:p14="http://schemas.microsoft.com/office/powerpoint/2010/main" val="1293676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52400" y="914400"/>
            <a:ext cx="11201400" cy="5257800"/>
          </a:xfrm>
        </p:spPr>
        <p:txBody>
          <a:bodyPr>
            <a:normAutofit/>
          </a:bodyPr>
          <a:lstStyle/>
          <a:p>
            <a:endParaRPr lang="en-US" dirty="0" smtClean="0">
              <a:sym typeface="Wingdings" panose="05000000000000000000" pitchFamily="2" charset="2"/>
            </a:endParaRPr>
          </a:p>
          <a:p>
            <a:endParaRPr lang="en-US" dirty="0" smtClean="0"/>
          </a:p>
          <a:p>
            <a:endParaRPr lang="en-US" dirty="0" smtClean="0"/>
          </a:p>
          <a:p>
            <a:endParaRPr lang="en-US" dirty="0"/>
          </a:p>
          <a:p>
            <a:pPr marL="0" indent="0">
              <a:buNone/>
            </a:pPr>
            <a:endParaRPr lang="en-US" dirty="0" smtClean="0"/>
          </a:p>
        </p:txBody>
      </p:sp>
      <p:sp>
        <p:nvSpPr>
          <p:cNvPr id="4" name="Title 3"/>
          <p:cNvSpPr>
            <a:spLocks noGrp="1"/>
          </p:cNvSpPr>
          <p:nvPr>
            <p:ph type="title"/>
          </p:nvPr>
        </p:nvSpPr>
        <p:spPr/>
        <p:txBody>
          <a:bodyPr/>
          <a:lstStyle/>
          <a:p>
            <a:r>
              <a:rPr lang="en-US" dirty="0" smtClean="0"/>
              <a:t>Culvert Replacement</a:t>
            </a:r>
            <a:endParaRPr lang="en-US" sz="3600" dirty="0"/>
          </a:p>
        </p:txBody>
      </p:sp>
      <p:pic>
        <p:nvPicPr>
          <p:cNvPr id="3" name="Picture 2"/>
          <p:cNvPicPr>
            <a:picLocks noChangeAspect="1"/>
          </p:cNvPicPr>
          <p:nvPr/>
        </p:nvPicPr>
        <p:blipFill>
          <a:blip r:embed="rId3"/>
          <a:stretch>
            <a:fillRect/>
          </a:stretch>
        </p:blipFill>
        <p:spPr>
          <a:xfrm>
            <a:off x="381000" y="818705"/>
            <a:ext cx="9358914" cy="6031921"/>
          </a:xfrm>
          <a:prstGeom prst="rect">
            <a:avLst/>
          </a:prstGeom>
        </p:spPr>
      </p:pic>
      <p:sp>
        <p:nvSpPr>
          <p:cNvPr id="5" name="Oval 4"/>
          <p:cNvSpPr/>
          <p:nvPr/>
        </p:nvSpPr>
        <p:spPr>
          <a:xfrm>
            <a:off x="1295400" y="1524000"/>
            <a:ext cx="3200400" cy="1066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5638800" y="1501587"/>
            <a:ext cx="3200400" cy="1066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990600" y="3409504"/>
            <a:ext cx="3200400" cy="1066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990600" y="5181599"/>
            <a:ext cx="3200400" cy="1066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3024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General Errors/Issues – HY-8</a:t>
            </a:r>
            <a:endParaRPr lang="en-US" dirty="0"/>
          </a:p>
        </p:txBody>
      </p:sp>
      <p:sp>
        <p:nvSpPr>
          <p:cNvPr id="8" name="Content Placeholder 7"/>
          <p:cNvSpPr>
            <a:spLocks noGrp="1"/>
          </p:cNvSpPr>
          <p:nvPr>
            <p:ph idx="1"/>
          </p:nvPr>
        </p:nvSpPr>
        <p:spPr/>
        <p:txBody>
          <a:bodyPr/>
          <a:lstStyle/>
          <a:p>
            <a:r>
              <a:rPr lang="en-US" dirty="0" smtClean="0"/>
              <a:t>1. When </a:t>
            </a:r>
            <a:r>
              <a:rPr lang="en-US" dirty="0"/>
              <a:t>to use Outlet Depth vs Tailwater </a:t>
            </a:r>
            <a:r>
              <a:rPr lang="en-US" dirty="0" smtClean="0"/>
              <a:t>depth?</a:t>
            </a:r>
          </a:p>
          <a:p>
            <a:endParaRPr lang="en-US" dirty="0"/>
          </a:p>
          <a:p>
            <a:endParaRPr lang="en-US" dirty="0" smtClean="0"/>
          </a:p>
          <a:p>
            <a:endParaRPr lang="en-US" dirty="0"/>
          </a:p>
          <a:p>
            <a:endParaRPr lang="en-US" dirty="0" smtClean="0"/>
          </a:p>
          <a:p>
            <a:pPr marL="457200" lvl="1" indent="0">
              <a:buNone/>
            </a:pPr>
            <a:endParaRPr lang="en-US" dirty="0"/>
          </a:p>
          <a:p>
            <a:pPr marL="457200" lvl="1" indent="0">
              <a:buNone/>
            </a:pPr>
            <a:r>
              <a:rPr lang="en-US" dirty="0" smtClean="0"/>
              <a:t>	Sooo….</a:t>
            </a:r>
          </a:p>
          <a:p>
            <a:pPr marL="457200" lvl="1" indent="0">
              <a:buNone/>
            </a:pPr>
            <a:r>
              <a:rPr lang="en-US" dirty="0" smtClean="0"/>
              <a:t>		If the </a:t>
            </a:r>
            <a:r>
              <a:rPr lang="en-US" b="1" i="1" u="sng" dirty="0" smtClean="0"/>
              <a:t>Existing</a:t>
            </a:r>
            <a:r>
              <a:rPr lang="en-US" dirty="0" smtClean="0"/>
              <a:t> Q100 Outlet Depth &gt; Q100 Tailwater  Depth </a:t>
            </a:r>
            <a:r>
              <a:rPr lang="en-US" dirty="0" smtClean="0">
                <a:sym typeface="Wingdings" panose="05000000000000000000" pitchFamily="2" charset="2"/>
              </a:rPr>
              <a:t>   Use The </a:t>
            </a:r>
            <a:r>
              <a:rPr lang="en-US" b="1" i="1" u="sng" dirty="0" smtClean="0">
                <a:sym typeface="Wingdings" panose="05000000000000000000" pitchFamily="2" charset="2"/>
              </a:rPr>
              <a:t>EXISTING</a:t>
            </a:r>
            <a:r>
              <a:rPr lang="en-US" dirty="0" smtClean="0">
                <a:sym typeface="Wingdings" panose="05000000000000000000" pitchFamily="2" charset="2"/>
              </a:rPr>
              <a:t>  		Q100 Outlet Depth in your backwater computations in lieu of tailwater depth.</a:t>
            </a:r>
          </a:p>
          <a:p>
            <a:pPr marL="457200" lvl="1" indent="0">
              <a:buNone/>
            </a:pPr>
            <a:endParaRPr lang="en-US" dirty="0" smtClean="0">
              <a:sym typeface="Wingdings" panose="05000000000000000000" pitchFamily="2" charset="2"/>
            </a:endParaRPr>
          </a:p>
          <a:p>
            <a:pPr marL="457200" lvl="1" indent="0">
              <a:buNone/>
            </a:pPr>
            <a:endParaRPr lang="en-US" dirty="0"/>
          </a:p>
        </p:txBody>
      </p:sp>
      <p:pic>
        <p:nvPicPr>
          <p:cNvPr id="2" name="Picture 1"/>
          <p:cNvPicPr>
            <a:picLocks noChangeAspect="1"/>
          </p:cNvPicPr>
          <p:nvPr/>
        </p:nvPicPr>
        <p:blipFill>
          <a:blip r:embed="rId3"/>
          <a:stretch>
            <a:fillRect/>
          </a:stretch>
        </p:blipFill>
        <p:spPr>
          <a:xfrm>
            <a:off x="1219200" y="1676400"/>
            <a:ext cx="3839882" cy="762000"/>
          </a:xfrm>
          <a:prstGeom prst="rect">
            <a:avLst/>
          </a:prstGeom>
        </p:spPr>
      </p:pic>
      <p:pic>
        <p:nvPicPr>
          <p:cNvPr id="3" name="Picture 2"/>
          <p:cNvPicPr>
            <a:picLocks noChangeAspect="1"/>
          </p:cNvPicPr>
          <p:nvPr/>
        </p:nvPicPr>
        <p:blipFill>
          <a:blip r:embed="rId4"/>
          <a:stretch>
            <a:fillRect/>
          </a:stretch>
        </p:blipFill>
        <p:spPr>
          <a:xfrm>
            <a:off x="1223789" y="2514599"/>
            <a:ext cx="8448917" cy="838201"/>
          </a:xfrm>
          <a:prstGeom prst="rect">
            <a:avLst/>
          </a:prstGeom>
        </p:spPr>
      </p:pic>
      <p:cxnSp>
        <p:nvCxnSpPr>
          <p:cNvPr id="5" name="Straight Connector 4"/>
          <p:cNvCxnSpPr/>
          <p:nvPr/>
        </p:nvCxnSpPr>
        <p:spPr>
          <a:xfrm>
            <a:off x="3352800" y="3276600"/>
            <a:ext cx="106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334000" y="3276600"/>
            <a:ext cx="106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4782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anim calcmode="lin" valueType="num">
                                      <p:cBhvr additive="base">
                                        <p:cTn id="31"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8">
                                            <p:txEl>
                                              <p:pRg st="7" end="7"/>
                                            </p:txEl>
                                          </p:spTgt>
                                        </p:tgtEl>
                                        <p:attrNameLst>
                                          <p:attrName>style.visibility</p:attrName>
                                        </p:attrNameLst>
                                      </p:cBhvr>
                                      <p:to>
                                        <p:strVal val="visible"/>
                                      </p:to>
                                    </p:set>
                                    <p:anim calcmode="lin" valueType="num">
                                      <p:cBhvr additive="base">
                                        <p:cTn id="35" dur="500" fill="hold"/>
                                        <p:tgtEl>
                                          <p:spTgt spid="8">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8">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52400" y="914400"/>
            <a:ext cx="11201400" cy="5257800"/>
          </a:xfrm>
        </p:spPr>
        <p:txBody>
          <a:bodyPr>
            <a:normAutofit/>
          </a:bodyPr>
          <a:lstStyle/>
          <a:p>
            <a:r>
              <a:rPr lang="en-US" dirty="0" smtClean="0"/>
              <a:t>1. RCB’s and 3-Sided Structures will require riprap placed at the INLET and OUTLET According to their standard drawings.</a:t>
            </a:r>
          </a:p>
          <a:p>
            <a:r>
              <a:rPr lang="en-US" dirty="0" smtClean="0">
                <a:sym typeface="Wingdings" panose="05000000000000000000" pitchFamily="2" charset="2"/>
              </a:rPr>
              <a:t>         3-Sided Structures  E 723 CCSP (series)</a:t>
            </a:r>
            <a:endParaRPr lang="en-US" dirty="0" smtClean="0"/>
          </a:p>
          <a:p>
            <a:endParaRPr lang="en-US" dirty="0" smtClean="0"/>
          </a:p>
          <a:p>
            <a:endParaRPr lang="en-US" dirty="0" smtClean="0"/>
          </a:p>
          <a:p>
            <a:endParaRPr lang="en-US" dirty="0"/>
          </a:p>
          <a:p>
            <a:pPr marL="0" indent="0">
              <a:buNone/>
            </a:pPr>
            <a:endParaRPr lang="en-US" dirty="0" smtClean="0"/>
          </a:p>
        </p:txBody>
      </p:sp>
      <p:sp>
        <p:nvSpPr>
          <p:cNvPr id="4" name="Title 3"/>
          <p:cNvSpPr>
            <a:spLocks noGrp="1"/>
          </p:cNvSpPr>
          <p:nvPr>
            <p:ph type="title"/>
          </p:nvPr>
        </p:nvSpPr>
        <p:spPr/>
        <p:txBody>
          <a:bodyPr/>
          <a:lstStyle/>
          <a:p>
            <a:r>
              <a:rPr lang="en-US" dirty="0" smtClean="0"/>
              <a:t>Culvert Replacement</a:t>
            </a:r>
            <a:endParaRPr lang="en-US" sz="3600" dirty="0"/>
          </a:p>
        </p:txBody>
      </p:sp>
    </p:spTree>
    <p:extLst>
      <p:ext uri="{BB962C8B-B14F-4D97-AF65-F5344CB8AC3E}">
        <p14:creationId xmlns:p14="http://schemas.microsoft.com/office/powerpoint/2010/main" val="2388026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52400" y="914400"/>
            <a:ext cx="11201400" cy="5257800"/>
          </a:xfrm>
        </p:spPr>
        <p:txBody>
          <a:bodyPr>
            <a:normAutofit/>
          </a:bodyPr>
          <a:lstStyle/>
          <a:p>
            <a:pPr marL="0" indent="0">
              <a:buNone/>
            </a:pPr>
            <a:endParaRPr lang="en-US" dirty="0" smtClean="0"/>
          </a:p>
          <a:p>
            <a:endParaRPr lang="en-US" dirty="0" smtClean="0"/>
          </a:p>
          <a:p>
            <a:endParaRPr lang="en-US" dirty="0"/>
          </a:p>
          <a:p>
            <a:pPr marL="0" indent="0">
              <a:buNone/>
            </a:pPr>
            <a:endParaRPr lang="en-US" dirty="0" smtClean="0"/>
          </a:p>
        </p:txBody>
      </p:sp>
      <p:sp>
        <p:nvSpPr>
          <p:cNvPr id="4" name="Title 3"/>
          <p:cNvSpPr>
            <a:spLocks noGrp="1"/>
          </p:cNvSpPr>
          <p:nvPr>
            <p:ph type="title"/>
          </p:nvPr>
        </p:nvSpPr>
        <p:spPr/>
        <p:txBody>
          <a:bodyPr/>
          <a:lstStyle/>
          <a:p>
            <a:r>
              <a:rPr lang="en-US" dirty="0" smtClean="0"/>
              <a:t>Culvert Replacement</a:t>
            </a:r>
            <a:endParaRPr lang="en-US" sz="3600" dirty="0"/>
          </a:p>
        </p:txBody>
      </p:sp>
      <p:pic>
        <p:nvPicPr>
          <p:cNvPr id="3" name="Picture 2"/>
          <p:cNvPicPr>
            <a:picLocks noChangeAspect="1"/>
          </p:cNvPicPr>
          <p:nvPr/>
        </p:nvPicPr>
        <p:blipFill>
          <a:blip r:embed="rId3"/>
          <a:stretch>
            <a:fillRect/>
          </a:stretch>
        </p:blipFill>
        <p:spPr>
          <a:xfrm>
            <a:off x="78889" y="948466"/>
            <a:ext cx="6134100" cy="5856043"/>
          </a:xfrm>
          <a:prstGeom prst="rect">
            <a:avLst/>
          </a:prstGeom>
        </p:spPr>
      </p:pic>
      <p:pic>
        <p:nvPicPr>
          <p:cNvPr id="5" name="Picture 4"/>
          <p:cNvPicPr>
            <a:picLocks noChangeAspect="1"/>
          </p:cNvPicPr>
          <p:nvPr/>
        </p:nvPicPr>
        <p:blipFill>
          <a:blip r:embed="rId4"/>
          <a:stretch>
            <a:fillRect/>
          </a:stretch>
        </p:blipFill>
        <p:spPr>
          <a:xfrm>
            <a:off x="5880712" y="948466"/>
            <a:ext cx="6180403" cy="4224337"/>
          </a:xfrm>
          <a:prstGeom prst="rect">
            <a:avLst/>
          </a:prstGeom>
        </p:spPr>
      </p:pic>
      <p:sp>
        <p:nvSpPr>
          <p:cNvPr id="6" name="Oval 5"/>
          <p:cNvSpPr/>
          <p:nvPr/>
        </p:nvSpPr>
        <p:spPr>
          <a:xfrm>
            <a:off x="3831963" y="872267"/>
            <a:ext cx="2354580" cy="5486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343294" y="838201"/>
            <a:ext cx="2354580" cy="5486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439742" y="1981200"/>
            <a:ext cx="3568916" cy="2514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7290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Culvert Replacement</a:t>
            </a:r>
            <a:endParaRPr lang="en-US" sz="3600" dirty="0"/>
          </a:p>
        </p:txBody>
      </p:sp>
      <p:sp>
        <p:nvSpPr>
          <p:cNvPr id="6" name="Content Placeholder 1"/>
          <p:cNvSpPr>
            <a:spLocks noGrp="1"/>
          </p:cNvSpPr>
          <p:nvPr>
            <p:ph sz="half" idx="1"/>
          </p:nvPr>
        </p:nvSpPr>
        <p:spPr>
          <a:xfrm>
            <a:off x="152400" y="914400"/>
            <a:ext cx="11201400" cy="5257800"/>
          </a:xfrm>
        </p:spPr>
        <p:txBody>
          <a:bodyPr>
            <a:normAutofit/>
          </a:bodyPr>
          <a:lstStyle/>
          <a:p>
            <a:pPr marL="0" indent="0">
              <a:buNone/>
            </a:pPr>
            <a:r>
              <a:rPr lang="en-US" dirty="0"/>
              <a:t>2. Haunches for RCB’s and 3-Sided Flat-Top Structures:</a:t>
            </a:r>
          </a:p>
          <a:p>
            <a:pPr marL="0" indent="0">
              <a:buNone/>
            </a:pPr>
            <a:endParaRPr lang="en-US" dirty="0" smtClean="0"/>
          </a:p>
        </p:txBody>
      </p:sp>
      <p:pic>
        <p:nvPicPr>
          <p:cNvPr id="10" name="Content Placeholder 9"/>
          <p:cNvPicPr>
            <a:picLocks noGrp="1" noChangeAspect="1"/>
          </p:cNvPicPr>
          <p:nvPr>
            <p:ph sz="half" idx="1"/>
          </p:nvPr>
        </p:nvPicPr>
        <p:blipFill>
          <a:blip r:embed="rId3"/>
          <a:stretch>
            <a:fillRect/>
          </a:stretch>
        </p:blipFill>
        <p:spPr>
          <a:xfrm>
            <a:off x="1143000" y="1447800"/>
            <a:ext cx="7086600" cy="5359464"/>
          </a:xfrm>
          <a:prstGeom prst="rect">
            <a:avLst/>
          </a:prstGeom>
        </p:spPr>
      </p:pic>
      <p:cxnSp>
        <p:nvCxnSpPr>
          <p:cNvPr id="12" name="Straight Arrow Connector 11"/>
          <p:cNvCxnSpPr/>
          <p:nvPr/>
        </p:nvCxnSpPr>
        <p:spPr>
          <a:xfrm>
            <a:off x="5867400" y="4800600"/>
            <a:ext cx="995531" cy="76917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5867400" y="3124200"/>
            <a:ext cx="1143000" cy="9906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1524000" y="3962400"/>
            <a:ext cx="1600200" cy="72748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1714500" y="2971800"/>
            <a:ext cx="1485900" cy="4953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2946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52400" y="914400"/>
            <a:ext cx="11201400" cy="5257800"/>
          </a:xfrm>
        </p:spPr>
        <p:txBody>
          <a:bodyPr>
            <a:normAutofit/>
          </a:bodyPr>
          <a:lstStyle/>
          <a:p>
            <a:pPr marL="0" indent="0">
              <a:buNone/>
            </a:pPr>
            <a:r>
              <a:rPr lang="en-US" dirty="0" smtClean="0"/>
              <a:t>2. Haunches for RCB’s and 3-Sided Flat-Top Structures:</a:t>
            </a:r>
          </a:p>
          <a:p>
            <a:endParaRPr lang="en-US" dirty="0" smtClean="0"/>
          </a:p>
          <a:p>
            <a:pPr marL="0" indent="0">
              <a:buNone/>
            </a:pPr>
            <a:r>
              <a:rPr lang="en-US" dirty="0" smtClean="0"/>
              <a:t>     Spans &lt; 18’, Haunches should be modeled (Website)</a:t>
            </a:r>
          </a:p>
          <a:p>
            <a:pPr marL="0" indent="0">
              <a:buNone/>
            </a:pPr>
            <a:endParaRPr lang="en-US" dirty="0"/>
          </a:p>
          <a:p>
            <a:pPr marL="0" indent="0">
              <a:buNone/>
            </a:pPr>
            <a:r>
              <a:rPr lang="en-US" dirty="0" smtClean="0"/>
              <a:t>     Spreadsheet providing Coordinates is available on Website</a:t>
            </a:r>
            <a:endParaRPr lang="en-US" dirty="0"/>
          </a:p>
          <a:p>
            <a:pPr marL="0" indent="0">
              <a:buNone/>
            </a:pPr>
            <a:endParaRPr lang="en-US" dirty="0" smtClean="0"/>
          </a:p>
        </p:txBody>
      </p:sp>
      <p:sp>
        <p:nvSpPr>
          <p:cNvPr id="4" name="Title 3"/>
          <p:cNvSpPr>
            <a:spLocks noGrp="1"/>
          </p:cNvSpPr>
          <p:nvPr>
            <p:ph type="title"/>
          </p:nvPr>
        </p:nvSpPr>
        <p:spPr/>
        <p:txBody>
          <a:bodyPr/>
          <a:lstStyle/>
          <a:p>
            <a:r>
              <a:rPr lang="en-US" dirty="0" smtClean="0"/>
              <a:t>Culvert Replacement</a:t>
            </a:r>
            <a:endParaRPr lang="en-US" sz="3600" dirty="0"/>
          </a:p>
        </p:txBody>
      </p:sp>
      <p:pic>
        <p:nvPicPr>
          <p:cNvPr id="3" name="Picture 2"/>
          <p:cNvPicPr>
            <a:picLocks noChangeAspect="1"/>
          </p:cNvPicPr>
          <p:nvPr/>
        </p:nvPicPr>
        <p:blipFill>
          <a:blip r:embed="rId3"/>
          <a:stretch>
            <a:fillRect/>
          </a:stretch>
        </p:blipFill>
        <p:spPr>
          <a:xfrm>
            <a:off x="0" y="3733800"/>
            <a:ext cx="12192000" cy="453694"/>
          </a:xfrm>
          <a:prstGeom prst="rect">
            <a:avLst/>
          </a:prstGeom>
        </p:spPr>
      </p:pic>
      <p:cxnSp>
        <p:nvCxnSpPr>
          <p:cNvPr id="6" name="Straight Connector 5"/>
          <p:cNvCxnSpPr/>
          <p:nvPr/>
        </p:nvCxnSpPr>
        <p:spPr>
          <a:xfrm>
            <a:off x="10210800" y="3962400"/>
            <a:ext cx="1371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4903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 calcmode="lin" valueType="num">
                                      <p:cBhvr additive="base">
                                        <p:cTn id="13"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3"/>
          <a:stretch>
            <a:fillRect/>
          </a:stretch>
        </p:blipFill>
        <p:spPr>
          <a:xfrm>
            <a:off x="304800" y="1371600"/>
            <a:ext cx="9291430" cy="5410200"/>
          </a:xfrm>
          <a:prstGeom prst="rect">
            <a:avLst/>
          </a:prstGeom>
        </p:spPr>
      </p:pic>
      <p:sp>
        <p:nvSpPr>
          <p:cNvPr id="4" name="Title 3"/>
          <p:cNvSpPr>
            <a:spLocks noGrp="1"/>
          </p:cNvSpPr>
          <p:nvPr>
            <p:ph type="title"/>
          </p:nvPr>
        </p:nvSpPr>
        <p:spPr/>
        <p:txBody>
          <a:bodyPr/>
          <a:lstStyle/>
          <a:p>
            <a:r>
              <a:rPr lang="en-US" dirty="0" smtClean="0"/>
              <a:t>Culvert Replacement</a:t>
            </a:r>
            <a:endParaRPr lang="en-US" sz="3600" dirty="0"/>
          </a:p>
        </p:txBody>
      </p:sp>
      <p:sp>
        <p:nvSpPr>
          <p:cNvPr id="6" name="Content Placeholder 1"/>
          <p:cNvSpPr>
            <a:spLocks noGrp="1"/>
          </p:cNvSpPr>
          <p:nvPr>
            <p:ph sz="half" idx="1"/>
          </p:nvPr>
        </p:nvSpPr>
        <p:spPr>
          <a:xfrm>
            <a:off x="152400" y="914400"/>
            <a:ext cx="11201400" cy="5257800"/>
          </a:xfrm>
        </p:spPr>
        <p:txBody>
          <a:bodyPr>
            <a:normAutofit/>
          </a:bodyPr>
          <a:lstStyle/>
          <a:p>
            <a:pPr marL="0" indent="0">
              <a:buNone/>
            </a:pPr>
            <a:r>
              <a:rPr lang="en-US" dirty="0" smtClean="0"/>
              <a:t>2. Haunches - (Cont.)</a:t>
            </a:r>
            <a:endParaRPr lang="en-US" dirty="0"/>
          </a:p>
          <a:p>
            <a:pPr marL="0" indent="0">
              <a:buNone/>
            </a:pPr>
            <a:endParaRPr lang="en-US" dirty="0" smtClean="0"/>
          </a:p>
        </p:txBody>
      </p:sp>
      <p:sp>
        <p:nvSpPr>
          <p:cNvPr id="2" name="Rectangle 1"/>
          <p:cNvSpPr/>
          <p:nvPr/>
        </p:nvSpPr>
        <p:spPr>
          <a:xfrm>
            <a:off x="3657600" y="2057400"/>
            <a:ext cx="3352800" cy="609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4495800" y="3962400"/>
            <a:ext cx="3528723" cy="646331"/>
          </a:xfrm>
          <a:prstGeom prst="rect">
            <a:avLst/>
          </a:prstGeom>
          <a:noFill/>
        </p:spPr>
        <p:txBody>
          <a:bodyPr wrap="none" rtlCol="0">
            <a:spAutoFit/>
          </a:bodyPr>
          <a:lstStyle/>
          <a:p>
            <a:r>
              <a:rPr lang="en-US" dirty="0" smtClean="0"/>
              <a:t>So, for a 4’x4’ RCB, you would </a:t>
            </a:r>
          </a:p>
          <a:p>
            <a:r>
              <a:rPr lang="en-US" dirty="0" smtClean="0"/>
              <a:t>Conservatively use an 8” Haunch</a:t>
            </a:r>
            <a:endParaRPr lang="en-US" dirty="0"/>
          </a:p>
        </p:txBody>
      </p:sp>
      <p:sp>
        <p:nvSpPr>
          <p:cNvPr id="7" name="TextBox 6"/>
          <p:cNvSpPr txBox="1"/>
          <p:nvPr/>
        </p:nvSpPr>
        <p:spPr>
          <a:xfrm>
            <a:off x="7620000" y="1905000"/>
            <a:ext cx="2158411" cy="646331"/>
          </a:xfrm>
          <a:prstGeom prst="rect">
            <a:avLst/>
          </a:prstGeom>
          <a:noFill/>
        </p:spPr>
        <p:txBody>
          <a:bodyPr wrap="none" rtlCol="0">
            <a:spAutoFit/>
          </a:bodyPr>
          <a:lstStyle/>
          <a:p>
            <a:r>
              <a:rPr lang="en-US" dirty="0" smtClean="0"/>
              <a:t>Use largest Haunch</a:t>
            </a:r>
          </a:p>
          <a:p>
            <a:r>
              <a:rPr lang="en-US" dirty="0" smtClean="0"/>
              <a:t>For size listed</a:t>
            </a:r>
            <a:endParaRPr lang="en-US" dirty="0"/>
          </a:p>
        </p:txBody>
      </p:sp>
      <p:cxnSp>
        <p:nvCxnSpPr>
          <p:cNvPr id="9" name="Straight Arrow Connector 8"/>
          <p:cNvCxnSpPr/>
          <p:nvPr/>
        </p:nvCxnSpPr>
        <p:spPr>
          <a:xfrm flipH="1">
            <a:off x="7010400" y="2057400"/>
            <a:ext cx="609600" cy="2286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1609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Culvert Replacement</a:t>
            </a:r>
            <a:endParaRPr lang="en-US" sz="3600" dirty="0"/>
          </a:p>
        </p:txBody>
      </p:sp>
      <p:sp>
        <p:nvSpPr>
          <p:cNvPr id="6" name="Content Placeholder 1"/>
          <p:cNvSpPr>
            <a:spLocks noGrp="1"/>
          </p:cNvSpPr>
          <p:nvPr>
            <p:ph sz="half" idx="1"/>
          </p:nvPr>
        </p:nvSpPr>
        <p:spPr>
          <a:xfrm>
            <a:off x="152400" y="914400"/>
            <a:ext cx="11201400" cy="5257800"/>
          </a:xfrm>
        </p:spPr>
        <p:txBody>
          <a:bodyPr>
            <a:normAutofit/>
          </a:bodyPr>
          <a:lstStyle/>
          <a:p>
            <a:pPr marL="0" indent="0">
              <a:buNone/>
            </a:pPr>
            <a:r>
              <a:rPr lang="en-US" dirty="0" smtClean="0"/>
              <a:t>3. A Sump is no longer required for 3-Sided Structures</a:t>
            </a:r>
          </a:p>
          <a:p>
            <a:pPr marL="0" indent="0">
              <a:buNone/>
            </a:pPr>
            <a:endParaRPr lang="en-US" dirty="0"/>
          </a:p>
          <a:p>
            <a:pPr marL="0" indent="0">
              <a:buNone/>
            </a:pPr>
            <a:r>
              <a:rPr lang="en-US" dirty="0" smtClean="0"/>
              <a:t>Unless it is a County Regulated Drain and the County Surveyor/Drainage Board has requested a sump.</a:t>
            </a:r>
            <a:endParaRPr lang="en-US" dirty="0"/>
          </a:p>
          <a:p>
            <a:pPr marL="0" indent="0">
              <a:buNone/>
            </a:pPr>
            <a:endParaRPr lang="en-US" dirty="0" smtClean="0"/>
          </a:p>
        </p:txBody>
      </p:sp>
    </p:spTree>
    <p:extLst>
      <p:ext uri="{BB962C8B-B14F-4D97-AF65-F5344CB8AC3E}">
        <p14:creationId xmlns:p14="http://schemas.microsoft.com/office/powerpoint/2010/main" val="1677097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 calcmode="lin" valueType="num">
                                      <p:cBhvr additive="base">
                                        <p:cTn id="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52400" y="914400"/>
            <a:ext cx="11353800" cy="5257800"/>
          </a:xfrm>
        </p:spPr>
        <p:txBody>
          <a:bodyPr>
            <a:normAutofit fontScale="92500" lnSpcReduction="10000"/>
          </a:bodyPr>
          <a:lstStyle/>
          <a:p>
            <a:pPr marL="514350" indent="-514350">
              <a:buAutoNum type="arabicPeriod"/>
            </a:pPr>
            <a:r>
              <a:rPr lang="en-US" dirty="0" smtClean="0">
                <a:solidFill>
                  <a:schemeClr val="tx1"/>
                </a:solidFill>
              </a:rPr>
              <a:t>For hydraulics, what is the thickness for a paved invert?</a:t>
            </a:r>
          </a:p>
          <a:p>
            <a:pPr marL="914400" lvl="1" indent="-457200">
              <a:buAutoNum type="alphaLcPeriod"/>
            </a:pPr>
            <a:r>
              <a:rPr lang="en-US" dirty="0" smtClean="0">
                <a:solidFill>
                  <a:schemeClr val="tx1"/>
                </a:solidFill>
              </a:rPr>
              <a:t>2 inches</a:t>
            </a:r>
          </a:p>
          <a:p>
            <a:pPr marL="914400" lvl="1" indent="-457200">
              <a:buAutoNum type="alphaLcPeriod"/>
            </a:pPr>
            <a:r>
              <a:rPr lang="en-US" dirty="0" smtClean="0">
                <a:solidFill>
                  <a:schemeClr val="tx1"/>
                </a:solidFill>
              </a:rPr>
              <a:t>1/10</a:t>
            </a:r>
            <a:r>
              <a:rPr lang="en-US" baseline="30000" dirty="0" smtClean="0">
                <a:solidFill>
                  <a:schemeClr val="tx1"/>
                </a:solidFill>
              </a:rPr>
              <a:t>th</a:t>
            </a:r>
            <a:r>
              <a:rPr lang="en-US" dirty="0" smtClean="0">
                <a:solidFill>
                  <a:schemeClr val="tx1"/>
                </a:solidFill>
              </a:rPr>
              <a:t> of the structure rise</a:t>
            </a:r>
          </a:p>
          <a:p>
            <a:pPr marL="914400" lvl="1" indent="-457200">
              <a:buAutoNum type="alphaLcPeriod"/>
            </a:pPr>
            <a:r>
              <a:rPr lang="en-US" dirty="0" smtClean="0">
                <a:solidFill>
                  <a:srgbClr val="00B050"/>
                </a:solidFill>
              </a:rPr>
              <a:t>5 inches</a:t>
            </a:r>
          </a:p>
          <a:p>
            <a:pPr marL="914400" lvl="1" indent="-457200">
              <a:buFont typeface="Arial" panose="020B0604020202020204" pitchFamily="34" charset="0"/>
              <a:buAutoNum type="alphaLcPeriod"/>
            </a:pPr>
            <a:r>
              <a:rPr lang="en-US" dirty="0" smtClean="0">
                <a:solidFill>
                  <a:schemeClr val="tx1"/>
                </a:solidFill>
              </a:rPr>
              <a:t>Just enough to cover the bottom</a:t>
            </a:r>
            <a:endParaRPr lang="en-US" dirty="0">
              <a:solidFill>
                <a:schemeClr val="tx1"/>
              </a:solidFill>
            </a:endParaRPr>
          </a:p>
          <a:p>
            <a:pPr marL="457200" lvl="1" indent="0">
              <a:buNone/>
            </a:pPr>
            <a:endParaRPr lang="en-US" dirty="0" smtClean="0">
              <a:solidFill>
                <a:schemeClr val="tx1"/>
              </a:solidFill>
            </a:endParaRPr>
          </a:p>
          <a:p>
            <a:pPr marL="914400" lvl="1" indent="-457200">
              <a:buAutoNum type="alphaLcPeriod"/>
            </a:pPr>
            <a:endParaRPr lang="en-US" dirty="0" smtClean="0">
              <a:solidFill>
                <a:schemeClr val="tx1"/>
              </a:solidFill>
            </a:endParaRPr>
          </a:p>
          <a:p>
            <a:pPr marL="0" indent="0">
              <a:buNone/>
            </a:pPr>
            <a:r>
              <a:rPr lang="en-US" dirty="0" smtClean="0">
                <a:solidFill>
                  <a:schemeClr val="tx1"/>
                </a:solidFill>
              </a:rPr>
              <a:t>2. Haunches should be modeled for reinforced concrete structures with spans less than?</a:t>
            </a:r>
          </a:p>
          <a:p>
            <a:pPr marL="0" indent="0">
              <a:buNone/>
            </a:pPr>
            <a:r>
              <a:rPr lang="en-US" sz="2400" dirty="0" smtClean="0">
                <a:solidFill>
                  <a:schemeClr val="tx1"/>
                </a:solidFill>
              </a:rPr>
              <a:t>      a.    10 feet</a:t>
            </a:r>
          </a:p>
          <a:p>
            <a:pPr marL="0" indent="0">
              <a:buNone/>
            </a:pPr>
            <a:r>
              <a:rPr lang="en-US" sz="2400" dirty="0">
                <a:solidFill>
                  <a:schemeClr val="tx1"/>
                </a:solidFill>
              </a:rPr>
              <a:t> </a:t>
            </a:r>
            <a:r>
              <a:rPr lang="en-US" sz="2400" dirty="0" smtClean="0">
                <a:solidFill>
                  <a:schemeClr val="tx1"/>
                </a:solidFill>
              </a:rPr>
              <a:t>     b.   </a:t>
            </a:r>
            <a:r>
              <a:rPr lang="en-US" sz="2400" dirty="0">
                <a:solidFill>
                  <a:schemeClr val="tx1"/>
                </a:solidFill>
              </a:rPr>
              <a:t> </a:t>
            </a:r>
            <a:r>
              <a:rPr lang="en-US" sz="2400" dirty="0" smtClean="0">
                <a:solidFill>
                  <a:schemeClr val="tx1"/>
                </a:solidFill>
              </a:rPr>
              <a:t>12 feet</a:t>
            </a:r>
          </a:p>
          <a:p>
            <a:pPr marL="0" indent="0">
              <a:buNone/>
            </a:pPr>
            <a:r>
              <a:rPr lang="en-US" sz="2400" dirty="0">
                <a:solidFill>
                  <a:srgbClr val="00B050"/>
                </a:solidFill>
              </a:rPr>
              <a:t> </a:t>
            </a:r>
            <a:r>
              <a:rPr lang="en-US" sz="2400" dirty="0" smtClean="0">
                <a:solidFill>
                  <a:srgbClr val="00B050"/>
                </a:solidFill>
              </a:rPr>
              <a:t>     c.    18 feet</a:t>
            </a:r>
          </a:p>
          <a:p>
            <a:pPr marL="0" indent="0">
              <a:buNone/>
            </a:pPr>
            <a:r>
              <a:rPr lang="en-US" sz="2400" dirty="0">
                <a:solidFill>
                  <a:schemeClr val="tx1"/>
                </a:solidFill>
              </a:rPr>
              <a:t> </a:t>
            </a:r>
            <a:r>
              <a:rPr lang="en-US" sz="2400" dirty="0" smtClean="0">
                <a:solidFill>
                  <a:schemeClr val="tx1"/>
                </a:solidFill>
              </a:rPr>
              <a:t>     d.    20 feet</a:t>
            </a:r>
          </a:p>
          <a:p>
            <a:pPr marL="0" indent="0">
              <a:buNone/>
            </a:pPr>
            <a:r>
              <a:rPr lang="en-US" sz="2400" dirty="0">
                <a:solidFill>
                  <a:schemeClr val="accent6"/>
                </a:solidFill>
              </a:rPr>
              <a:t> </a:t>
            </a:r>
            <a:r>
              <a:rPr lang="en-US" sz="2400" dirty="0" smtClean="0">
                <a:solidFill>
                  <a:schemeClr val="accent6"/>
                </a:solidFill>
              </a:rPr>
              <a:t>      </a:t>
            </a:r>
            <a:endParaRPr lang="en-US" sz="2400" dirty="0">
              <a:solidFill>
                <a:schemeClr val="accent6"/>
              </a:solidFill>
            </a:endParaRPr>
          </a:p>
          <a:p>
            <a:endParaRPr lang="en-US" dirty="0"/>
          </a:p>
        </p:txBody>
      </p:sp>
      <p:sp>
        <p:nvSpPr>
          <p:cNvPr id="4" name="Title 3"/>
          <p:cNvSpPr>
            <a:spLocks noGrp="1"/>
          </p:cNvSpPr>
          <p:nvPr>
            <p:ph type="title"/>
          </p:nvPr>
        </p:nvSpPr>
        <p:spPr/>
        <p:txBody>
          <a:bodyPr/>
          <a:lstStyle/>
          <a:p>
            <a:r>
              <a:rPr lang="en-US" dirty="0" smtClean="0"/>
              <a:t>Questions</a:t>
            </a:r>
            <a:endParaRPr lang="en-US" dirty="0"/>
          </a:p>
        </p:txBody>
      </p:sp>
    </p:spTree>
    <p:extLst>
      <p:ext uri="{BB962C8B-B14F-4D97-AF65-F5344CB8AC3E}">
        <p14:creationId xmlns:p14="http://schemas.microsoft.com/office/powerpoint/2010/main" val="12648025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52400" y="914400"/>
            <a:ext cx="11353800" cy="5257800"/>
          </a:xfrm>
        </p:spPr>
        <p:txBody>
          <a:bodyPr>
            <a:normAutofit fontScale="92500" lnSpcReduction="10000"/>
          </a:bodyPr>
          <a:lstStyle/>
          <a:p>
            <a:pPr marL="0" indent="0">
              <a:buNone/>
            </a:pPr>
            <a:r>
              <a:rPr lang="en-US" dirty="0" smtClean="0">
                <a:solidFill>
                  <a:schemeClr val="tx1"/>
                </a:solidFill>
              </a:rPr>
              <a:t>3.   Which is NOT an acceptable justification for allowing increased headwater over existing for a liner</a:t>
            </a:r>
          </a:p>
          <a:p>
            <a:pPr marL="914400" lvl="1" indent="-457200">
              <a:buAutoNum type="alphaLcPeriod"/>
            </a:pPr>
            <a:r>
              <a:rPr lang="en-US" dirty="0" smtClean="0">
                <a:solidFill>
                  <a:schemeClr val="tx1"/>
                </a:solidFill>
              </a:rPr>
              <a:t>The headwater elevation stays contained in the upstream channel</a:t>
            </a:r>
          </a:p>
          <a:p>
            <a:pPr marL="914400" lvl="1" indent="-457200">
              <a:buAutoNum type="alphaLcPeriod"/>
            </a:pPr>
            <a:r>
              <a:rPr lang="en-US" dirty="0" smtClean="0">
                <a:solidFill>
                  <a:srgbClr val="00B050"/>
                </a:solidFill>
              </a:rPr>
              <a:t>The headwater only floods a farm field </a:t>
            </a:r>
          </a:p>
          <a:p>
            <a:pPr marL="914400" lvl="1" indent="-457200">
              <a:buAutoNum type="alphaLcPeriod"/>
            </a:pPr>
            <a:r>
              <a:rPr lang="en-US" dirty="0" smtClean="0">
                <a:solidFill>
                  <a:schemeClr val="tx1"/>
                </a:solidFill>
              </a:rPr>
              <a:t>Purchase flood easements</a:t>
            </a:r>
          </a:p>
          <a:p>
            <a:pPr marL="914400" lvl="1" indent="-457200">
              <a:buFont typeface="Arial" panose="020B0604020202020204" pitchFamily="34" charset="0"/>
              <a:buAutoNum type="alphaLcPeriod"/>
            </a:pPr>
            <a:r>
              <a:rPr lang="en-US" dirty="0" smtClean="0">
                <a:solidFill>
                  <a:schemeClr val="tx1"/>
                </a:solidFill>
              </a:rPr>
              <a:t>The headwater stays on INDOT R/W </a:t>
            </a:r>
            <a:endParaRPr lang="en-US" dirty="0">
              <a:solidFill>
                <a:schemeClr val="tx1"/>
              </a:solidFill>
            </a:endParaRPr>
          </a:p>
          <a:p>
            <a:pPr marL="457200" lvl="1" indent="0">
              <a:buNone/>
            </a:pPr>
            <a:endParaRPr lang="en-US" dirty="0" smtClean="0">
              <a:solidFill>
                <a:schemeClr val="tx1"/>
              </a:solidFill>
            </a:endParaRPr>
          </a:p>
          <a:p>
            <a:pPr marL="914400" lvl="1" indent="-457200">
              <a:buAutoNum type="alphaLcPeriod"/>
            </a:pPr>
            <a:endParaRPr lang="en-US" dirty="0" smtClean="0">
              <a:solidFill>
                <a:schemeClr val="tx1"/>
              </a:solidFill>
            </a:endParaRPr>
          </a:p>
          <a:p>
            <a:pPr marL="0" indent="0">
              <a:buNone/>
            </a:pPr>
            <a:r>
              <a:rPr lang="en-US" dirty="0" smtClean="0">
                <a:solidFill>
                  <a:schemeClr val="tx1"/>
                </a:solidFill>
              </a:rPr>
              <a:t>2. What version of HY-8 is currently accepted by INDOT Hydraulics?</a:t>
            </a:r>
          </a:p>
          <a:p>
            <a:pPr marL="0" indent="0">
              <a:buNone/>
            </a:pPr>
            <a:r>
              <a:rPr lang="en-US" sz="2400" dirty="0" smtClean="0">
                <a:solidFill>
                  <a:schemeClr val="tx1"/>
                </a:solidFill>
              </a:rPr>
              <a:t>      a.    7.1</a:t>
            </a:r>
          </a:p>
          <a:p>
            <a:pPr marL="0" indent="0">
              <a:buNone/>
            </a:pPr>
            <a:r>
              <a:rPr lang="en-US" sz="2400" dirty="0">
                <a:solidFill>
                  <a:schemeClr val="tx1"/>
                </a:solidFill>
              </a:rPr>
              <a:t> </a:t>
            </a:r>
            <a:r>
              <a:rPr lang="en-US" sz="2400" dirty="0" smtClean="0">
                <a:solidFill>
                  <a:schemeClr val="tx1"/>
                </a:solidFill>
              </a:rPr>
              <a:t>     </a:t>
            </a:r>
            <a:r>
              <a:rPr lang="en-US" sz="2400" dirty="0" smtClean="0">
                <a:solidFill>
                  <a:srgbClr val="00B050"/>
                </a:solidFill>
              </a:rPr>
              <a:t>b.   </a:t>
            </a:r>
            <a:r>
              <a:rPr lang="en-US" sz="2400" dirty="0">
                <a:solidFill>
                  <a:srgbClr val="00B050"/>
                </a:solidFill>
              </a:rPr>
              <a:t> </a:t>
            </a:r>
            <a:r>
              <a:rPr lang="en-US" sz="2400" dirty="0" smtClean="0">
                <a:solidFill>
                  <a:srgbClr val="00B050"/>
                </a:solidFill>
              </a:rPr>
              <a:t>7.2</a:t>
            </a:r>
          </a:p>
          <a:p>
            <a:pPr marL="0" indent="0">
              <a:buNone/>
            </a:pPr>
            <a:r>
              <a:rPr lang="en-US" sz="2400" dirty="0">
                <a:solidFill>
                  <a:schemeClr val="tx1"/>
                </a:solidFill>
              </a:rPr>
              <a:t> </a:t>
            </a:r>
            <a:r>
              <a:rPr lang="en-US" sz="2400" dirty="0" smtClean="0">
                <a:solidFill>
                  <a:schemeClr val="tx1"/>
                </a:solidFill>
              </a:rPr>
              <a:t>     c.    7.3</a:t>
            </a:r>
          </a:p>
          <a:p>
            <a:pPr marL="0" indent="0">
              <a:buNone/>
            </a:pPr>
            <a:r>
              <a:rPr lang="en-US" sz="2400" dirty="0">
                <a:solidFill>
                  <a:schemeClr val="tx1"/>
                </a:solidFill>
              </a:rPr>
              <a:t> </a:t>
            </a:r>
            <a:r>
              <a:rPr lang="en-US" sz="2400" dirty="0" smtClean="0">
                <a:solidFill>
                  <a:schemeClr val="tx1"/>
                </a:solidFill>
              </a:rPr>
              <a:t>     d.    The newest version</a:t>
            </a:r>
          </a:p>
          <a:p>
            <a:pPr marL="0" indent="0">
              <a:buNone/>
            </a:pPr>
            <a:r>
              <a:rPr lang="en-US" sz="2400" dirty="0">
                <a:solidFill>
                  <a:schemeClr val="accent6"/>
                </a:solidFill>
              </a:rPr>
              <a:t> </a:t>
            </a:r>
            <a:r>
              <a:rPr lang="en-US" sz="2400" dirty="0" smtClean="0">
                <a:solidFill>
                  <a:schemeClr val="accent6"/>
                </a:solidFill>
              </a:rPr>
              <a:t>      </a:t>
            </a:r>
            <a:endParaRPr lang="en-US" sz="2400" dirty="0">
              <a:solidFill>
                <a:schemeClr val="accent6"/>
              </a:solidFill>
            </a:endParaRPr>
          </a:p>
          <a:p>
            <a:endParaRPr lang="en-US" dirty="0"/>
          </a:p>
        </p:txBody>
      </p:sp>
      <p:sp>
        <p:nvSpPr>
          <p:cNvPr id="4" name="Title 3"/>
          <p:cNvSpPr>
            <a:spLocks noGrp="1"/>
          </p:cNvSpPr>
          <p:nvPr>
            <p:ph type="title"/>
          </p:nvPr>
        </p:nvSpPr>
        <p:spPr/>
        <p:txBody>
          <a:bodyPr/>
          <a:lstStyle/>
          <a:p>
            <a:r>
              <a:rPr lang="en-US" dirty="0" smtClean="0"/>
              <a:t>Questions</a:t>
            </a:r>
            <a:endParaRPr lang="en-US" dirty="0"/>
          </a:p>
        </p:txBody>
      </p:sp>
    </p:spTree>
    <p:extLst>
      <p:ext uri="{BB962C8B-B14F-4D97-AF65-F5344CB8AC3E}">
        <p14:creationId xmlns:p14="http://schemas.microsoft.com/office/powerpoint/2010/main" val="291598584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End.  </a:t>
            </a:r>
            <a:endParaRPr lang="en-US" sz="3600" dirty="0"/>
          </a:p>
        </p:txBody>
      </p:sp>
      <p:sp>
        <p:nvSpPr>
          <p:cNvPr id="6" name="Content Placeholder 1"/>
          <p:cNvSpPr>
            <a:spLocks noGrp="1"/>
          </p:cNvSpPr>
          <p:nvPr>
            <p:ph sz="half" idx="1"/>
          </p:nvPr>
        </p:nvSpPr>
        <p:spPr>
          <a:xfrm>
            <a:off x="228600" y="990600"/>
            <a:ext cx="11201400" cy="5257800"/>
          </a:xfrm>
        </p:spPr>
        <p:txBody>
          <a:bodyPr>
            <a:normAutofit lnSpcReduction="10000"/>
          </a:bodyPr>
          <a:lstStyle/>
          <a:p>
            <a:pPr marL="0" indent="0">
              <a:buNone/>
            </a:pPr>
            <a:r>
              <a:rPr lang="en-US" dirty="0" smtClean="0"/>
              <a:t>Questions???</a:t>
            </a:r>
          </a:p>
          <a:p>
            <a:pPr marL="0" indent="0">
              <a:buNone/>
            </a:pPr>
            <a:endParaRPr lang="en-US" dirty="0"/>
          </a:p>
          <a:p>
            <a:pPr marL="0" indent="0">
              <a:buNone/>
            </a:pPr>
            <a:r>
              <a:rPr lang="en-US" dirty="0" smtClean="0"/>
              <a:t>Links: </a:t>
            </a:r>
          </a:p>
          <a:p>
            <a:pPr marL="0" indent="0">
              <a:buNone/>
            </a:pPr>
            <a:r>
              <a:rPr lang="en-US" dirty="0" smtClean="0"/>
              <a:t>INDOT Hydraulics: </a:t>
            </a:r>
          </a:p>
          <a:p>
            <a:pPr marL="0" indent="0">
              <a:buNone/>
            </a:pPr>
            <a:r>
              <a:rPr lang="en-US" dirty="0" smtClean="0">
                <a:hlinkClick r:id="rId3"/>
              </a:rPr>
              <a:t>https</a:t>
            </a:r>
            <a:r>
              <a:rPr lang="en-US" dirty="0">
                <a:hlinkClick r:id="rId3"/>
              </a:rPr>
              <a:t>://</a:t>
            </a:r>
            <a:r>
              <a:rPr lang="en-US" dirty="0" smtClean="0">
                <a:hlinkClick r:id="rId3"/>
              </a:rPr>
              <a:t>www.in.gov/indot/3595.htm</a:t>
            </a:r>
            <a:endParaRPr lang="en-US" dirty="0" smtClean="0"/>
          </a:p>
          <a:p>
            <a:pPr marL="0" indent="0">
              <a:buNone/>
            </a:pPr>
            <a:r>
              <a:rPr lang="en-US" dirty="0" smtClean="0"/>
              <a:t>INDOT IDM: </a:t>
            </a:r>
            <a:r>
              <a:rPr lang="en-US" dirty="0">
                <a:hlinkClick r:id="rId4"/>
              </a:rPr>
              <a:t>https://</a:t>
            </a:r>
            <a:r>
              <a:rPr lang="en-US" dirty="0" smtClean="0">
                <a:hlinkClick r:id="rId4"/>
              </a:rPr>
              <a:t>www.in.gov/indot/design_manual/design_manual_2013.htm</a:t>
            </a:r>
            <a:endParaRPr lang="en-US" dirty="0" smtClean="0"/>
          </a:p>
          <a:p>
            <a:pPr marL="0" indent="0">
              <a:buNone/>
            </a:pPr>
            <a:r>
              <a:rPr lang="en-US" dirty="0" smtClean="0"/>
              <a:t>INDOT Standard Drawings: </a:t>
            </a:r>
          </a:p>
          <a:p>
            <a:pPr marL="0" indent="0">
              <a:buNone/>
            </a:pPr>
            <a:r>
              <a:rPr lang="en-US" dirty="0">
                <a:hlinkClick r:id="rId5"/>
              </a:rPr>
              <a:t>https://</a:t>
            </a:r>
            <a:r>
              <a:rPr lang="en-US" dirty="0" smtClean="0">
                <a:hlinkClick r:id="rId5"/>
              </a:rPr>
              <a:t>www.in.gov/dot/div/contracts/standards/drawings/sep19/sep.htm</a:t>
            </a:r>
            <a:endParaRPr lang="en-US" dirty="0" smtClean="0"/>
          </a:p>
          <a:p>
            <a:pPr marL="0" indent="0">
              <a:buNone/>
            </a:pPr>
            <a:r>
              <a:rPr lang="en-US" dirty="0"/>
              <a:t>Historical Plans Request Website: </a:t>
            </a:r>
            <a:r>
              <a:rPr lang="en-US" dirty="0">
                <a:hlinkClick r:id="rId6"/>
              </a:rPr>
              <a:t>https://entapps.indot.in.gov/OPSM/Dashboard/UserRequest</a:t>
            </a:r>
            <a:endParaRPr lang="en-US" dirty="0"/>
          </a:p>
          <a:p>
            <a:pPr marL="0" indent="0">
              <a:buNone/>
            </a:pPr>
            <a:endParaRPr lang="en-US" dirty="0" smtClean="0"/>
          </a:p>
        </p:txBody>
      </p:sp>
    </p:spTree>
    <p:extLst>
      <p:ext uri="{BB962C8B-B14F-4D97-AF65-F5344CB8AC3E}">
        <p14:creationId xmlns:p14="http://schemas.microsoft.com/office/powerpoint/2010/main" val="8161415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General Errors/Issues – HY-8</a:t>
            </a:r>
          </a:p>
        </p:txBody>
      </p:sp>
      <p:sp>
        <p:nvSpPr>
          <p:cNvPr id="8" name="Content Placeholder 7"/>
          <p:cNvSpPr>
            <a:spLocks noGrp="1"/>
          </p:cNvSpPr>
          <p:nvPr>
            <p:ph idx="1"/>
          </p:nvPr>
        </p:nvSpPr>
        <p:spPr/>
        <p:txBody>
          <a:bodyPr/>
          <a:lstStyle/>
          <a:p>
            <a:pPr marL="457200" lvl="1" indent="0">
              <a:buNone/>
            </a:pPr>
            <a:endParaRPr lang="en-US" dirty="0">
              <a:sym typeface="Wingdings" panose="05000000000000000000" pitchFamily="2" charset="2"/>
            </a:endParaRPr>
          </a:p>
          <a:p>
            <a:pPr marL="457200" lvl="1" indent="0">
              <a:buNone/>
            </a:pPr>
            <a:endParaRPr lang="en-US" dirty="0" smtClean="0">
              <a:sym typeface="Wingdings" panose="05000000000000000000" pitchFamily="2" charset="2"/>
            </a:endParaRPr>
          </a:p>
          <a:p>
            <a:pPr marL="457200" lvl="1" indent="0">
              <a:buNone/>
            </a:pPr>
            <a:endParaRPr lang="en-US" dirty="0">
              <a:sym typeface="Wingdings" panose="05000000000000000000" pitchFamily="2" charset="2"/>
            </a:endParaRPr>
          </a:p>
          <a:p>
            <a:pPr marL="457200" lvl="1" indent="0">
              <a:buNone/>
            </a:pPr>
            <a:endParaRPr lang="en-US" dirty="0" smtClean="0">
              <a:sym typeface="Wingdings" panose="05000000000000000000" pitchFamily="2" charset="2"/>
            </a:endParaRPr>
          </a:p>
          <a:p>
            <a:pPr marL="457200" lvl="1" indent="0">
              <a:buNone/>
            </a:pPr>
            <a:endParaRPr lang="en-US" dirty="0">
              <a:sym typeface="Wingdings" panose="05000000000000000000" pitchFamily="2" charset="2"/>
            </a:endParaRPr>
          </a:p>
          <a:p>
            <a:pPr marL="457200" lvl="1" indent="0">
              <a:buNone/>
            </a:pPr>
            <a:endParaRPr lang="en-US" dirty="0" smtClean="0">
              <a:sym typeface="Wingdings" panose="05000000000000000000" pitchFamily="2" charset="2"/>
            </a:endParaRPr>
          </a:p>
          <a:p>
            <a:pPr marL="457200" lvl="1" indent="0">
              <a:buNone/>
            </a:pPr>
            <a:endParaRPr lang="en-US" dirty="0">
              <a:sym typeface="Wingdings" panose="05000000000000000000" pitchFamily="2" charset="2"/>
            </a:endParaRPr>
          </a:p>
          <a:p>
            <a:pPr marL="457200" lvl="1" indent="0">
              <a:buNone/>
            </a:pPr>
            <a:endParaRPr lang="en-US" dirty="0" smtClean="0">
              <a:sym typeface="Wingdings" panose="05000000000000000000" pitchFamily="2" charset="2"/>
            </a:endParaRPr>
          </a:p>
          <a:p>
            <a:pPr marL="457200" lvl="1" indent="0">
              <a:buNone/>
            </a:pPr>
            <a:endParaRPr lang="en-US" dirty="0">
              <a:sym typeface="Wingdings" panose="05000000000000000000" pitchFamily="2" charset="2"/>
            </a:endParaRPr>
          </a:p>
          <a:p>
            <a:pPr marL="457200" lvl="1" indent="0">
              <a:buNone/>
            </a:pPr>
            <a:endParaRPr lang="en-US" dirty="0" smtClean="0">
              <a:sym typeface="Wingdings" panose="05000000000000000000" pitchFamily="2" charset="2"/>
            </a:endParaRPr>
          </a:p>
          <a:p>
            <a:pPr marL="457200" lvl="1" indent="0">
              <a:buNone/>
            </a:pPr>
            <a:endParaRPr lang="en-US" dirty="0">
              <a:sym typeface="Wingdings" panose="05000000000000000000" pitchFamily="2" charset="2"/>
            </a:endParaRPr>
          </a:p>
          <a:p>
            <a:pPr marL="457200" lvl="1" indent="0">
              <a:buNone/>
            </a:pPr>
            <a:endParaRPr lang="en-US" dirty="0" smtClean="0">
              <a:sym typeface="Wingdings" panose="05000000000000000000" pitchFamily="2" charset="2"/>
            </a:endParaRPr>
          </a:p>
          <a:p>
            <a:pPr marL="457200" lvl="1" indent="0">
              <a:buNone/>
            </a:pPr>
            <a:endParaRPr lang="en-US" dirty="0">
              <a:sym typeface="Wingdings" panose="05000000000000000000" pitchFamily="2" charset="2"/>
            </a:endParaRPr>
          </a:p>
          <a:p>
            <a:pPr marL="457200" lvl="1" indent="0">
              <a:buNone/>
            </a:pPr>
            <a:endParaRPr lang="en-US" dirty="0"/>
          </a:p>
        </p:txBody>
      </p:sp>
      <p:pic>
        <p:nvPicPr>
          <p:cNvPr id="6" name="Picture 5"/>
          <p:cNvPicPr>
            <a:picLocks noChangeAspect="1"/>
          </p:cNvPicPr>
          <p:nvPr/>
        </p:nvPicPr>
        <p:blipFill>
          <a:blip r:embed="rId3"/>
          <a:stretch>
            <a:fillRect/>
          </a:stretch>
        </p:blipFill>
        <p:spPr>
          <a:xfrm>
            <a:off x="685800" y="1066800"/>
            <a:ext cx="8524551" cy="4953000"/>
          </a:xfrm>
          <a:prstGeom prst="rect">
            <a:avLst/>
          </a:prstGeom>
        </p:spPr>
      </p:pic>
      <p:sp>
        <p:nvSpPr>
          <p:cNvPr id="10" name="Rectangle 9"/>
          <p:cNvSpPr/>
          <p:nvPr/>
        </p:nvSpPr>
        <p:spPr>
          <a:xfrm>
            <a:off x="6457591" y="4267200"/>
            <a:ext cx="533400" cy="304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6477000" y="1600200"/>
            <a:ext cx="533400" cy="5334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7143391" y="4254759"/>
            <a:ext cx="533400" cy="304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7143391" y="1600200"/>
            <a:ext cx="533400" cy="5334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00023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9"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General Errors/Issues – HY-8</a:t>
            </a:r>
          </a:p>
        </p:txBody>
      </p:sp>
      <p:pic>
        <p:nvPicPr>
          <p:cNvPr id="3" name="Picture 2"/>
          <p:cNvPicPr>
            <a:picLocks noChangeAspect="1"/>
          </p:cNvPicPr>
          <p:nvPr/>
        </p:nvPicPr>
        <p:blipFill>
          <a:blip r:embed="rId3"/>
          <a:stretch>
            <a:fillRect/>
          </a:stretch>
        </p:blipFill>
        <p:spPr>
          <a:xfrm>
            <a:off x="2514601" y="858080"/>
            <a:ext cx="5791200" cy="5791200"/>
          </a:xfrm>
          <a:prstGeom prst="rect">
            <a:avLst/>
          </a:prstGeom>
        </p:spPr>
      </p:pic>
      <p:sp>
        <p:nvSpPr>
          <p:cNvPr id="7" name="Rectangle 6"/>
          <p:cNvSpPr/>
          <p:nvPr/>
        </p:nvSpPr>
        <p:spPr>
          <a:xfrm>
            <a:off x="4191000" y="6096000"/>
            <a:ext cx="457200" cy="22860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Arrow Connector 9"/>
          <p:cNvCxnSpPr/>
          <p:nvPr/>
        </p:nvCxnSpPr>
        <p:spPr>
          <a:xfrm>
            <a:off x="1981200" y="4419600"/>
            <a:ext cx="2209800" cy="16764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81081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52400" y="914400"/>
            <a:ext cx="10591800" cy="5257800"/>
          </a:xfrm>
        </p:spPr>
        <p:txBody>
          <a:bodyPr/>
          <a:lstStyle/>
          <a:p>
            <a:r>
              <a:rPr lang="en-US" dirty="0" smtClean="0"/>
              <a:t>2. How to model a flared metal end section (or other type) in HY-8?</a:t>
            </a:r>
          </a:p>
          <a:p>
            <a:pPr lvl="1"/>
            <a:r>
              <a:rPr lang="en-US" dirty="0" smtClean="0"/>
              <a:t>INDOT Hydraulics Website - </a:t>
            </a:r>
            <a:r>
              <a:rPr lang="en-US" dirty="0">
                <a:hlinkClick r:id="rId3"/>
              </a:rPr>
              <a:t>https://www.in.gov/indot/3595.htm</a:t>
            </a:r>
            <a:r>
              <a:rPr lang="en-US" dirty="0" smtClean="0"/>
              <a:t>  (Website)</a:t>
            </a:r>
          </a:p>
          <a:p>
            <a:pPr lvl="1"/>
            <a:endParaRPr lang="en-US" dirty="0"/>
          </a:p>
        </p:txBody>
      </p:sp>
      <p:sp>
        <p:nvSpPr>
          <p:cNvPr id="4" name="Title 3"/>
          <p:cNvSpPr>
            <a:spLocks noGrp="1"/>
          </p:cNvSpPr>
          <p:nvPr>
            <p:ph type="title"/>
          </p:nvPr>
        </p:nvSpPr>
        <p:spPr/>
        <p:txBody>
          <a:bodyPr/>
          <a:lstStyle/>
          <a:p>
            <a:r>
              <a:rPr lang="en-US" dirty="0"/>
              <a:t>General Errors/Issues – HY-8</a:t>
            </a:r>
          </a:p>
        </p:txBody>
      </p:sp>
      <p:pic>
        <p:nvPicPr>
          <p:cNvPr id="5" name="Picture 4"/>
          <p:cNvPicPr>
            <a:picLocks noChangeAspect="1"/>
          </p:cNvPicPr>
          <p:nvPr/>
        </p:nvPicPr>
        <p:blipFill>
          <a:blip r:embed="rId4"/>
          <a:stretch>
            <a:fillRect/>
          </a:stretch>
        </p:blipFill>
        <p:spPr>
          <a:xfrm>
            <a:off x="1676400" y="1828800"/>
            <a:ext cx="6238875" cy="4200525"/>
          </a:xfrm>
          <a:prstGeom prst="rect">
            <a:avLst/>
          </a:prstGeom>
        </p:spPr>
      </p:pic>
      <p:sp>
        <p:nvSpPr>
          <p:cNvPr id="6" name="Rectangle 5"/>
          <p:cNvSpPr/>
          <p:nvPr/>
        </p:nvSpPr>
        <p:spPr>
          <a:xfrm>
            <a:off x="1905000" y="5486400"/>
            <a:ext cx="2286000" cy="381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65150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3"/>
          <a:stretch>
            <a:fillRect/>
          </a:stretch>
        </p:blipFill>
        <p:spPr>
          <a:xfrm>
            <a:off x="104127" y="1398667"/>
            <a:ext cx="11482628" cy="2507557"/>
          </a:xfrm>
          <a:prstGeom prst="rect">
            <a:avLst/>
          </a:prstGeom>
        </p:spPr>
      </p:pic>
      <p:sp>
        <p:nvSpPr>
          <p:cNvPr id="4" name="Title 3"/>
          <p:cNvSpPr>
            <a:spLocks noGrp="1"/>
          </p:cNvSpPr>
          <p:nvPr>
            <p:ph type="title"/>
          </p:nvPr>
        </p:nvSpPr>
        <p:spPr/>
        <p:txBody>
          <a:bodyPr/>
          <a:lstStyle/>
          <a:p>
            <a:r>
              <a:rPr lang="en-US" dirty="0"/>
              <a:t>General Errors/Issues – HY-8</a:t>
            </a:r>
          </a:p>
        </p:txBody>
      </p:sp>
      <p:sp>
        <p:nvSpPr>
          <p:cNvPr id="6" name="Rectangle 5"/>
          <p:cNvSpPr/>
          <p:nvPr/>
        </p:nvSpPr>
        <p:spPr>
          <a:xfrm>
            <a:off x="104127" y="1464780"/>
            <a:ext cx="1441515" cy="762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3909518" y="1435989"/>
            <a:ext cx="1441515" cy="609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5638800" y="1435989"/>
            <a:ext cx="1066800" cy="43834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3299878" y="1435989"/>
            <a:ext cx="398074" cy="43834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4"/>
          <a:stretch>
            <a:fillRect/>
          </a:stretch>
        </p:blipFill>
        <p:spPr>
          <a:xfrm>
            <a:off x="-191644" y="714295"/>
            <a:ext cx="12074170" cy="665711"/>
          </a:xfrm>
          <a:prstGeom prst="rect">
            <a:avLst/>
          </a:prstGeom>
        </p:spPr>
      </p:pic>
    </p:spTree>
    <p:extLst>
      <p:ext uri="{BB962C8B-B14F-4D97-AF65-F5344CB8AC3E}">
        <p14:creationId xmlns:p14="http://schemas.microsoft.com/office/powerpoint/2010/main" val="595385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theme/theme1.xml><?xml version="1.0" encoding="utf-8"?>
<a:theme xmlns:a="http://schemas.openxmlformats.org/drawingml/2006/main" name="INDOT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Read-Only]" id="{2160AE8D-B4EA-496A-AEE9-505034208C98}" vid="{032184F2-314B-43D8-905C-308DB07289FF}"/>
    </a:ext>
  </a:extLst>
</a:theme>
</file>

<file path=ppt/theme/theme2.xml><?xml version="1.0" encoding="utf-8"?>
<a:theme xmlns:a="http://schemas.openxmlformats.org/drawingml/2006/main" name="1_Title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Read-Only]" id="{2160AE8D-B4EA-496A-AEE9-505034208C98}" vid="{9B6D400C-C8FD-41EB-9003-4BE301CA0210}"/>
    </a:ext>
  </a:extLst>
</a:theme>
</file>

<file path=ppt/theme/theme3.xml><?xml version="1.0" encoding="utf-8"?>
<a:theme xmlns:a="http://schemas.openxmlformats.org/drawingml/2006/main" name="2_Blank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Read-Only]" id="{2160AE8D-B4EA-496A-AEE9-505034208C98}" vid="{49CB638E-04B9-4834-BAB9-EC15DB16FAF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owerpoint_x003f_ xmlns="b5189b19-779c-405d-9bc4-52c5b2c66b36">true</powerpoint_x003f_>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9F7822D27EF0E4383F443335F69DA57" ma:contentTypeVersion="8" ma:contentTypeDescription="Create a new document." ma:contentTypeScope="" ma:versionID="22db2e15fc5074cabee79ec83302de0e">
  <xsd:schema xmlns:xsd="http://www.w3.org/2001/XMLSchema" xmlns:xs="http://www.w3.org/2001/XMLSchema" xmlns:p="http://schemas.microsoft.com/office/2006/metadata/properties" xmlns:ns2="b5189b19-779c-405d-9bc4-52c5b2c66b36" targetNamespace="http://schemas.microsoft.com/office/2006/metadata/properties" ma:root="true" ma:fieldsID="89f7bf19cbed98b9dfba70bf3b7d61e0" ns2:_="">
    <xsd:import namespace="b5189b19-779c-405d-9bc4-52c5b2c66b3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powerpoint_x003f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5189b19-779c-405d-9bc4-52c5b2c66b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powerpoint_x003f_" ma:index="15" nillable="true" ma:displayName="powerpoint?" ma:default="0" ma:internalName="powerpoint_x003f_">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42C4AC6-5B11-47E5-B934-3C8617943E88}">
  <ds:schemaRefs>
    <ds:schemaRef ds:uri="http://schemas.microsoft.com/sharepoint/v3/contenttype/forms"/>
  </ds:schemaRefs>
</ds:datastoreItem>
</file>

<file path=customXml/itemProps2.xml><?xml version="1.0" encoding="utf-8"?>
<ds:datastoreItem xmlns:ds="http://schemas.openxmlformats.org/officeDocument/2006/customXml" ds:itemID="{E9F02EF8-857D-4AC9-A177-2AF336F7F1A1}">
  <ds:schemaRefs>
    <ds:schemaRef ds:uri="b5189b19-779c-405d-9bc4-52c5b2c66b36"/>
    <ds:schemaRef ds:uri="http://purl.org/dc/elements/1.1/"/>
    <ds:schemaRef ds:uri="http://schemas.microsoft.com/office/2006/metadata/properties"/>
    <ds:schemaRef ds:uri="http://schemas.openxmlformats.org/package/2006/metadata/core-properties"/>
    <ds:schemaRef ds:uri="http://purl.org/dc/terms/"/>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587D05BC-A624-44C9-A2AC-B234E2C686F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5189b19-779c-405d-9bc4-52c5b2c66b3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2019 powerpoint</Template>
  <TotalTime>0</TotalTime>
  <Words>5586</Words>
  <Application>Microsoft Office PowerPoint</Application>
  <PresentationFormat>Widescreen</PresentationFormat>
  <Paragraphs>443</Paragraphs>
  <Slides>58</Slides>
  <Notes>58</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58</vt:i4>
      </vt:variant>
    </vt:vector>
  </HeadingPairs>
  <TitlesOfParts>
    <vt:vector size="66" baseType="lpstr">
      <vt:lpstr>Arial</vt:lpstr>
      <vt:lpstr>Calibri</vt:lpstr>
      <vt:lpstr>Calibri Light</vt:lpstr>
      <vt:lpstr>Tahoma</vt:lpstr>
      <vt:lpstr>Wingdings</vt:lpstr>
      <vt:lpstr>INDOT Theme</vt:lpstr>
      <vt:lpstr>1_Title Slide</vt:lpstr>
      <vt:lpstr>2_Blank Slide</vt:lpstr>
      <vt:lpstr>COMMON ERRORS and ISSUES For Culvert Rehabilitation and Culvert Replacements</vt:lpstr>
      <vt:lpstr>Why THIS Presentation??? – 2 MAIN Reasons</vt:lpstr>
      <vt:lpstr>Common Errors and Issues</vt:lpstr>
      <vt:lpstr>Common Errors and Issues</vt:lpstr>
      <vt:lpstr>General Errors/Issues – HY-8</vt:lpstr>
      <vt:lpstr>General Errors/Issues – HY-8</vt:lpstr>
      <vt:lpstr>General Errors/Issues – HY-8</vt:lpstr>
      <vt:lpstr>General Errors/Issues – HY-8</vt:lpstr>
      <vt:lpstr>General Errors/Issues – HY-8</vt:lpstr>
      <vt:lpstr>General Errors/Issues – HY-8</vt:lpstr>
      <vt:lpstr>General Errors/Issues – HY-8</vt:lpstr>
      <vt:lpstr>General Errors/Issues – HY-8</vt:lpstr>
      <vt:lpstr>General Errors/Issues – HY-8</vt:lpstr>
      <vt:lpstr>General Errors/Issues – HY-8</vt:lpstr>
      <vt:lpstr>General Errors/Issues – HY-8</vt:lpstr>
      <vt:lpstr>General Errors/Issues – HY-8</vt:lpstr>
      <vt:lpstr>General Errors/Issues – HY-8</vt:lpstr>
      <vt:lpstr>General Errors/Issues – HY-8</vt:lpstr>
      <vt:lpstr>General Errors/Issues – HY-8</vt:lpstr>
      <vt:lpstr>General Errors/Issues – HY-8</vt:lpstr>
      <vt:lpstr>General Errors/Issues – HY-8</vt:lpstr>
      <vt:lpstr>Questions</vt:lpstr>
      <vt:lpstr>Questions</vt:lpstr>
      <vt:lpstr>General Errors/Issues - </vt:lpstr>
      <vt:lpstr>General Errors and Issues - Submittals</vt:lpstr>
      <vt:lpstr>General Errors and Issues - Submittals</vt:lpstr>
      <vt:lpstr>General Errors and Issues - Submittals</vt:lpstr>
      <vt:lpstr>General Errors and Issues - Submittals</vt:lpstr>
      <vt:lpstr>General Errors and Issues - Submittals</vt:lpstr>
      <vt:lpstr>General Errors and Issues - Submittals</vt:lpstr>
      <vt:lpstr>General Errors and Issues - Submittals</vt:lpstr>
      <vt:lpstr>General Errors and Issues - Submittals</vt:lpstr>
      <vt:lpstr>General Errors and Issues - Submittals</vt:lpstr>
      <vt:lpstr>General Errors and Issues - Submittals</vt:lpstr>
      <vt:lpstr>Culvert Rehabilitation</vt:lpstr>
      <vt:lpstr>Culvert Rehabilitation (Liners, Paved Inverts, Bored Pipes)</vt:lpstr>
      <vt:lpstr>Culvert Rehabilitation (Liners, Paved Inverts, Bored Pipes)</vt:lpstr>
      <vt:lpstr>Culvert Rehabilitation (Liners, Paved Inverts, Bored Pipes)</vt:lpstr>
      <vt:lpstr>Culvert Rehabilitation (Liners, Paved Inverts, Bored Pipes)</vt:lpstr>
      <vt:lpstr>Culvert Rehabilitation (Liners, Paved Inverts, Bored Pipes)</vt:lpstr>
      <vt:lpstr>Culvert Rehabilitation (Liners, Paved Inverts, Bored Pipes)</vt:lpstr>
      <vt:lpstr>Culvert Rehabilitation (Liners, Paved Inverts, Bored Pipes)</vt:lpstr>
      <vt:lpstr>Culvert Rehabilitation (Liners, Paved Inverts, Bored Pipes)</vt:lpstr>
      <vt:lpstr>Culvert Rehabilitation (Liners, Paved Inverts, Bored Pipes)</vt:lpstr>
      <vt:lpstr>Culvert Rehabilitation (Liners, Paved Inverts, Bored Pipes)</vt:lpstr>
      <vt:lpstr>Culvert Rehabilitation (Liners, Paved Inverts, Bored Pipes)</vt:lpstr>
      <vt:lpstr>Culvert Replacement</vt:lpstr>
      <vt:lpstr>Culvert Replacement</vt:lpstr>
      <vt:lpstr>Culvert Replacement</vt:lpstr>
      <vt:lpstr>Culvert Replacement</vt:lpstr>
      <vt:lpstr>Culvert Replacement</vt:lpstr>
      <vt:lpstr>Culvert Replacement</vt:lpstr>
      <vt:lpstr>Culvert Replacement</vt:lpstr>
      <vt:lpstr>Culvert Replacement</vt:lpstr>
      <vt:lpstr>Culvert Replacement</vt:lpstr>
      <vt:lpstr>Questions</vt:lpstr>
      <vt:lpstr>Questions</vt:lpstr>
      <vt:lpstr>The End.  </vt:lpstr>
    </vt:vector>
  </TitlesOfParts>
  <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2019-11-26T15:27:50Z</dcterms:created>
  <dcterms:modified xsi:type="dcterms:W3CDTF">2020-01-15T19:04:24Z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0x01010049F7822D27EF0E4383F443335F69DA57</vt:lpwstr>
  </property>
</Properties>
</file>