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handoutMasterIdLst>
    <p:handoutMasterId r:id="rId19"/>
  </p:handoutMasterIdLst>
  <p:sldIdLst>
    <p:sldId id="488" r:id="rId2"/>
    <p:sldId id="789" r:id="rId3"/>
    <p:sldId id="790" r:id="rId4"/>
    <p:sldId id="786" r:id="rId5"/>
    <p:sldId id="782" r:id="rId6"/>
    <p:sldId id="783" r:id="rId7"/>
    <p:sldId id="784" r:id="rId8"/>
    <p:sldId id="785" r:id="rId9"/>
    <p:sldId id="791" r:id="rId10"/>
    <p:sldId id="792" r:id="rId11"/>
    <p:sldId id="793" r:id="rId12"/>
    <p:sldId id="794" r:id="rId13"/>
    <p:sldId id="795" r:id="rId14"/>
    <p:sldId id="796" r:id="rId15"/>
    <p:sldId id="788" r:id="rId16"/>
    <p:sldId id="787"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FF66"/>
    <a:srgbClr val="FDEE20"/>
    <a:srgbClr val="FFFFFF"/>
    <a:srgbClr val="99CCFF"/>
    <a:srgbClr val="A3A3E0"/>
    <a:srgbClr val="6B6BD6"/>
    <a:srgbClr val="333399"/>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9" autoAdjust="0"/>
    <p:restoredTop sz="84353" autoAdjust="0"/>
  </p:normalViewPr>
  <p:slideViewPr>
    <p:cSldViewPr>
      <p:cViewPr varScale="1">
        <p:scale>
          <a:sx n="81" d="100"/>
          <a:sy n="81" d="100"/>
        </p:scale>
        <p:origin x="-1566" y="-90"/>
      </p:cViewPr>
      <p:guideLst>
        <p:guide orient="horz" pos="2160"/>
        <p:guide pos="2880"/>
      </p:guideLst>
    </p:cSldViewPr>
  </p:slideViewPr>
  <p:outlineViewPr>
    <p:cViewPr>
      <p:scale>
        <a:sx n="33" d="100"/>
        <a:sy n="33" d="100"/>
      </p:scale>
      <p:origin x="0" y="17178"/>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59AB9836-D45A-4515-95B8-3476BB0F565B}" type="datetimeFigureOut">
              <a:rPr lang="en-US"/>
              <a:pPr>
                <a:defRPr/>
              </a:pPr>
              <a:t>9/8/2014</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014B20B4-C581-4ED5-A940-517DDF097F7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9A449696-5772-4345-BD1F-0F95725FA9C7}" type="datetimeFigureOut">
              <a:rPr lang="en-US"/>
              <a:pPr>
                <a:defRPr/>
              </a:pPr>
              <a:t>9/8/2014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5A29CA73-FB4E-4F52-B708-EEDAF426FB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62455A-C7B6-4FC3-82BB-1985690B46ED}" type="slidenum">
              <a:rPr lang="en-US" smtClean="0">
                <a:latin typeface="Tahoma" pitchFamily="34" charset="0"/>
              </a:rPr>
              <a:pPr/>
              <a:t>1</a:t>
            </a:fld>
            <a:endParaRPr lang="en-US"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sz="36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13" name="Date Placeholder 12"/>
          <p:cNvSpPr>
            <a:spLocks noGrp="1"/>
          </p:cNvSpPr>
          <p:nvPr>
            <p:ph type="dt" sz="half" idx="10"/>
          </p:nvPr>
        </p:nvSpPr>
        <p:spPr/>
        <p:txBody>
          <a:bodyPr/>
          <a:lstStyle/>
          <a:p>
            <a:fld id="{F985C4F6-E1AD-47D1-BA41-A91D9A0D210A}" type="datetime1">
              <a:rPr lang="en-US" smtClean="0"/>
              <a:pPr/>
              <a:t>9/8/2014</a:t>
            </a:fld>
            <a:endParaRPr lang="en-US" dirty="0"/>
          </a:p>
        </p:txBody>
      </p:sp>
      <p:sp>
        <p:nvSpPr>
          <p:cNvPr id="14" name="Slide Number Placeholder 13"/>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4400"/>
            <a:ext cx="8229600" cy="5211763"/>
          </a:xfrm>
          <a:prstGeom prst="rect">
            <a:avLst/>
          </a:prstGeom>
        </p:spPr>
        <p:txBody>
          <a:bodyPr vert="eaVert"/>
          <a:lstStyle>
            <a:lvl1pPr>
              <a:buClr>
                <a:srgbClr val="3333CC"/>
              </a:buClr>
              <a:buSzPct val="60000"/>
              <a:defRPr b="1"/>
            </a:lvl1pPr>
            <a:lvl2pPr>
              <a:buClr>
                <a:srgbClr val="3333CC"/>
              </a:buClr>
              <a:buSzPct val="60000"/>
              <a:defRPr/>
            </a:lvl2pPr>
            <a:lvl3pPr>
              <a:buClr>
                <a:srgbClr val="3333CC"/>
              </a:buClr>
              <a:buSzPct val="60000"/>
              <a:defRPr/>
            </a:lvl3pPr>
            <a:lvl4pPr>
              <a:buClr>
                <a:srgbClr val="3333CC"/>
              </a:buClr>
              <a:buSzPct val="60000"/>
              <a:defRPr/>
            </a:lvl4pPr>
            <a:lvl5pPr>
              <a:buClr>
                <a:srgbClr val="3333CC"/>
              </a:buClr>
              <a:buSzPct val="6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380313F-7028-4318-A866-77E3C3A02EA8}" type="datetime1">
              <a:rPr lang="en-US" smtClean="0"/>
              <a:pPr/>
              <a:t>9/8/2014</a:t>
            </a:fld>
            <a:endParaRPr lang="en-US" dirty="0"/>
          </a:p>
        </p:txBody>
      </p:sp>
      <p:sp>
        <p:nvSpPr>
          <p:cNvPr id="8" name="Slide Number Placeholder 7"/>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a:prstGeom prst="rect">
            <a:avLst/>
          </a:prstGeom>
        </p:spPr>
        <p:txBody>
          <a:bodyPr vert="eaVert"/>
          <a:lstStyle>
            <a:lvl1pPr>
              <a:defRPr sz="4000"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838200"/>
            <a:ext cx="6019800" cy="5287963"/>
          </a:xfrm>
          <a:prstGeom prst="rect">
            <a:avLst/>
          </a:prstGeom>
        </p:spPr>
        <p:txBody>
          <a:bodyPr vert="eaVert"/>
          <a:lstStyle>
            <a:lvl1pPr>
              <a:buClr>
                <a:srgbClr val="3333CC"/>
              </a:buClr>
              <a:buSzPct val="60000"/>
              <a:defRPr/>
            </a:lvl1pPr>
            <a:lvl2pPr>
              <a:buClr>
                <a:srgbClr val="3333CC"/>
              </a:buClr>
              <a:buSzPct val="60000"/>
              <a:defRPr/>
            </a:lvl2pPr>
            <a:lvl3pPr>
              <a:buClr>
                <a:srgbClr val="3333CC"/>
              </a:buClr>
              <a:buSzPct val="60000"/>
              <a:defRPr/>
            </a:lvl3pPr>
            <a:lvl4pPr>
              <a:buClr>
                <a:srgbClr val="3333CC"/>
              </a:buClr>
              <a:buSzPct val="60000"/>
              <a:defRPr/>
            </a:lvl4pPr>
            <a:lvl5pPr>
              <a:buClr>
                <a:srgbClr val="3333CC"/>
              </a:buClr>
              <a:buSzPct val="6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B1DA6808-7858-40AD-A3AD-5D3DE158C2B6}" type="datetime1">
              <a:rPr lang="en-US" smtClean="0"/>
              <a:pPr/>
              <a:t>9/8/2014</a:t>
            </a:fld>
            <a:endParaRPr lang="en-US" dirty="0"/>
          </a:p>
        </p:txBody>
      </p:sp>
      <p:sp>
        <p:nvSpPr>
          <p:cNvPr id="8" name="Slide Number Placeholder 7"/>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a:prstGeom prst="rect">
            <a:avLst/>
          </a:prstGeom>
        </p:spPr>
        <p:txBody>
          <a:bodyPr/>
          <a:lstStyle>
            <a:lvl1pPr>
              <a:defRPr sz="4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14400"/>
            <a:ext cx="8229600" cy="4525963"/>
          </a:xfrm>
          <a:prstGeom prst="rect">
            <a:avLst/>
          </a:prstGeom>
        </p:spPr>
        <p:txBody>
          <a:bodyPr/>
          <a:lstStyle>
            <a:lvl1pPr>
              <a:buClr>
                <a:srgbClr val="3333CC"/>
              </a:buClr>
              <a:buSzPct val="60000"/>
              <a:buFont typeface="Wingdings" pitchFamily="2" charset="2"/>
              <a:buChar char="n"/>
              <a:defRPr b="1"/>
            </a:lvl1pPr>
            <a:lvl2pPr>
              <a:buClr>
                <a:srgbClr val="3333CC"/>
              </a:buClr>
              <a:buSzPct val="60000"/>
              <a:buFont typeface="Wingdings" pitchFamily="2" charset="2"/>
              <a:buChar char="n"/>
              <a:defRPr/>
            </a:lvl2pPr>
            <a:lvl3pPr>
              <a:buClr>
                <a:srgbClr val="3333CC"/>
              </a:buClr>
              <a:buSzPct val="60000"/>
              <a:buFont typeface="Wingdings" pitchFamily="2" charset="2"/>
              <a:buChar char="n"/>
              <a:defRPr/>
            </a:lvl3pPr>
            <a:lvl4pPr>
              <a:buClr>
                <a:srgbClr val="3333CC"/>
              </a:buClr>
              <a:buSzPct val="60000"/>
              <a:buFont typeface="Wingdings" pitchFamily="2" charset="2"/>
              <a:buChar char="n"/>
              <a:defRPr/>
            </a:lvl4pPr>
            <a:lvl5pPr>
              <a:buClr>
                <a:srgbClr val="3333CC"/>
              </a:buClr>
              <a:buSzPct val="60000"/>
              <a:buFont typeface="Wingdings" pitchFamily="2" charset="2"/>
              <a:buChar char="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0"/>
          </p:nvPr>
        </p:nvSpPr>
        <p:spPr/>
        <p:txBody>
          <a:bodyPr/>
          <a:lstStyle/>
          <a:p>
            <a:fld id="{F985C4F6-E1AD-47D1-BA41-A91D9A0D210A}" type="datetime1">
              <a:rPr lang="en-US" smtClean="0"/>
              <a:pPr/>
              <a:t>9/8/2014</a:t>
            </a:fld>
            <a:endParaRPr lang="en-US" dirty="0"/>
          </a:p>
        </p:txBody>
      </p:sp>
      <p:sp>
        <p:nvSpPr>
          <p:cNvPr id="11" name="Slide Number Placeholder 10"/>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10" name="Date Placeholder 9"/>
          <p:cNvSpPr>
            <a:spLocks noGrp="1"/>
          </p:cNvSpPr>
          <p:nvPr>
            <p:ph type="dt" sz="half" idx="10"/>
          </p:nvPr>
        </p:nvSpPr>
        <p:spPr/>
        <p:txBody>
          <a:bodyPr/>
          <a:lstStyle/>
          <a:p>
            <a:fld id="{F985C4F6-E1AD-47D1-BA41-A91D9A0D210A}" type="datetime1">
              <a:rPr lang="en-US" smtClean="0"/>
              <a:pPr/>
              <a:t>9/8/2014</a:t>
            </a:fld>
            <a:endParaRPr lang="en-US" dirty="0"/>
          </a:p>
        </p:txBody>
      </p:sp>
      <p:sp>
        <p:nvSpPr>
          <p:cNvPr id="11" name="Slide Number Placeholder 10"/>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914400"/>
            <a:ext cx="4038600" cy="4525963"/>
          </a:xfrm>
          <a:prstGeom prst="rect">
            <a:avLst/>
          </a:prstGeom>
        </p:spPr>
        <p:txBody>
          <a:bodyPr/>
          <a:lstStyle>
            <a:lvl1pPr>
              <a:buClr>
                <a:srgbClr val="3333CC"/>
              </a:buClr>
              <a:buSzPct val="60000"/>
              <a:defRPr sz="2800"/>
            </a:lvl1pPr>
            <a:lvl2pPr>
              <a:buClr>
                <a:srgbClr val="3333CC"/>
              </a:buClr>
              <a:buSzPct val="60000"/>
              <a:defRPr sz="2400"/>
            </a:lvl2pPr>
            <a:lvl3pPr>
              <a:buClr>
                <a:srgbClr val="3333CC"/>
              </a:buClr>
              <a:buSzPct val="60000"/>
              <a:defRPr sz="2000"/>
            </a:lvl3pPr>
            <a:lvl4pPr>
              <a:buClr>
                <a:srgbClr val="3333CC"/>
              </a:buClr>
              <a:buSzPct val="60000"/>
              <a:defRPr sz="1800"/>
            </a:lvl4pPr>
            <a:lvl5pPr>
              <a:buClr>
                <a:srgbClr val="3333CC"/>
              </a:buClr>
              <a:buSzPct val="60000"/>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14400"/>
            <a:ext cx="4038600" cy="4525963"/>
          </a:xfrm>
          <a:prstGeom prst="rect">
            <a:avLst/>
          </a:prstGeom>
        </p:spPr>
        <p:txBody>
          <a:bodyPr/>
          <a:lstStyle>
            <a:lvl1pPr>
              <a:buClr>
                <a:srgbClr val="3333CC"/>
              </a:buClr>
              <a:buSzPct val="60000"/>
              <a:defRPr sz="2800"/>
            </a:lvl1pPr>
            <a:lvl2pPr>
              <a:buClr>
                <a:srgbClr val="3333CC"/>
              </a:buClr>
              <a:buSzPct val="60000"/>
              <a:defRPr sz="2400"/>
            </a:lvl2pPr>
            <a:lvl3pPr>
              <a:buClr>
                <a:srgbClr val="3333CC"/>
              </a:buClr>
              <a:buSzPct val="60000"/>
              <a:defRPr sz="2000"/>
            </a:lvl3pPr>
            <a:lvl4pPr>
              <a:buClr>
                <a:srgbClr val="3333CC"/>
              </a:buClr>
              <a:buSzPct val="60000"/>
              <a:defRPr sz="1800"/>
            </a:lvl4pPr>
            <a:lvl5pPr>
              <a:buClr>
                <a:srgbClr val="3333CC"/>
              </a:buClr>
              <a:buSzPct val="60000"/>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7"/>
          <p:cNvSpPr>
            <a:spLocks noGrp="1"/>
          </p:cNvSpPr>
          <p:nvPr>
            <p:ph type="dt" sz="half" idx="10"/>
          </p:nvPr>
        </p:nvSpPr>
        <p:spPr/>
        <p:txBody>
          <a:bodyPr/>
          <a:lstStyle/>
          <a:p>
            <a:fld id="{F6270E58-3AB1-40AE-8E36-643417FE82EA}" type="datetime1">
              <a:rPr lang="en-US" smtClean="0"/>
              <a:pPr/>
              <a:t>9/8/2014</a:t>
            </a:fld>
            <a:endParaRPr lang="en-US" dirty="0"/>
          </a:p>
        </p:txBody>
      </p:sp>
      <p:sp>
        <p:nvSpPr>
          <p:cNvPr id="9" name="Slide Number Placeholder 8"/>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914400"/>
            <a:ext cx="4040188" cy="8032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28800"/>
            <a:ext cx="4040188" cy="4297363"/>
          </a:xfrm>
          <a:prstGeom prst="rect">
            <a:avLst/>
          </a:prstGeom>
        </p:spPr>
        <p:txBody>
          <a:bodyPr/>
          <a:lstStyle>
            <a:lvl1pPr>
              <a:buClr>
                <a:srgbClr val="3333CC"/>
              </a:buClr>
              <a:buSzPct val="60000"/>
              <a:defRPr sz="2400"/>
            </a:lvl1pPr>
            <a:lvl2pPr>
              <a:buClr>
                <a:srgbClr val="3333CC"/>
              </a:buClr>
              <a:buSzPct val="60000"/>
              <a:defRPr sz="2000"/>
            </a:lvl2pPr>
            <a:lvl3pPr>
              <a:buClr>
                <a:srgbClr val="3333CC"/>
              </a:buClr>
              <a:buSzPct val="60000"/>
              <a:defRPr sz="1800"/>
            </a:lvl3pPr>
            <a:lvl4pPr>
              <a:buClr>
                <a:srgbClr val="3333CC"/>
              </a:buClr>
              <a:buSzPct val="60000"/>
              <a:defRPr sz="1600"/>
            </a:lvl4pPr>
            <a:lvl5pPr>
              <a:buClr>
                <a:srgbClr val="3333CC"/>
              </a:buClr>
              <a:buSzPct val="6000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914400"/>
            <a:ext cx="4041775" cy="8032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828800"/>
            <a:ext cx="4041775" cy="4297363"/>
          </a:xfrm>
          <a:prstGeom prst="rect">
            <a:avLst/>
          </a:prstGeom>
        </p:spPr>
        <p:txBody>
          <a:bodyPr/>
          <a:lstStyle>
            <a:lvl1pPr>
              <a:buClr>
                <a:srgbClr val="3333CC"/>
              </a:buClr>
              <a:buSzPct val="60000"/>
              <a:defRPr sz="2400"/>
            </a:lvl1pPr>
            <a:lvl2pPr>
              <a:buClr>
                <a:srgbClr val="3333CC"/>
              </a:buClr>
              <a:buSzPct val="60000"/>
              <a:defRPr sz="2000"/>
            </a:lvl2pPr>
            <a:lvl3pPr>
              <a:buClr>
                <a:srgbClr val="3333CC"/>
              </a:buClr>
              <a:buSzPct val="60000"/>
              <a:defRPr sz="1800"/>
            </a:lvl3pPr>
            <a:lvl4pPr>
              <a:buClr>
                <a:srgbClr val="3333CC"/>
              </a:buClr>
              <a:buSzPct val="60000"/>
              <a:defRPr sz="1600"/>
            </a:lvl4pPr>
            <a:lvl5pPr>
              <a:buClr>
                <a:srgbClr val="3333CC"/>
              </a:buClr>
              <a:buSzPct val="6000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0"/>
          </p:nvPr>
        </p:nvSpPr>
        <p:spPr/>
        <p:txBody>
          <a:bodyPr/>
          <a:lstStyle/>
          <a:p>
            <a:fld id="{CACF9AC6-E25C-4641-ACAB-EDCF3E487298}" type="datetime1">
              <a:rPr lang="en-US" smtClean="0"/>
              <a:pPr/>
              <a:t>9/8/2014</a:t>
            </a:fld>
            <a:endParaRPr lang="en-US" dirty="0"/>
          </a:p>
        </p:txBody>
      </p:sp>
      <p:sp>
        <p:nvSpPr>
          <p:cNvPr id="11" name="Slide Number Placeholder 10"/>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smtClean="0"/>
              <a:t>Click to edit Master title style</a:t>
            </a:r>
            <a:endParaRPr lang="en-US" dirty="0"/>
          </a:p>
        </p:txBody>
      </p:sp>
      <p:sp>
        <p:nvSpPr>
          <p:cNvPr id="6" name="Date Placeholder 5"/>
          <p:cNvSpPr>
            <a:spLocks noGrp="1"/>
          </p:cNvSpPr>
          <p:nvPr>
            <p:ph type="dt" sz="half" idx="10"/>
          </p:nvPr>
        </p:nvSpPr>
        <p:spPr/>
        <p:txBody>
          <a:bodyPr/>
          <a:lstStyle/>
          <a:p>
            <a:fld id="{B35288A5-CED0-4309-879B-F76FBD60A4B5}" type="datetime1">
              <a:rPr lang="en-US" smtClean="0"/>
              <a:pPr/>
              <a:t>9/8/2014</a:t>
            </a:fld>
            <a:endParaRPr lang="en-US" dirty="0"/>
          </a:p>
        </p:txBody>
      </p:sp>
      <p:sp>
        <p:nvSpPr>
          <p:cNvPr id="7" name="Slide Number Placeholder 6"/>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4B4570-CF39-4CC0-8078-D5F2D1DDAB1D}" type="datetime1">
              <a:rPr lang="en-US" smtClean="0"/>
              <a:pPr/>
              <a:t>9/8/2014</a:t>
            </a:fld>
            <a:endParaRPr lang="en-US" dirty="0"/>
          </a:p>
        </p:txBody>
      </p:sp>
      <p:sp>
        <p:nvSpPr>
          <p:cNvPr id="6" name="Slide Number Placeholder 5"/>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825500"/>
          </a:xfrm>
          <a:prstGeom prst="rect">
            <a:avLst/>
          </a:prstGeom>
        </p:spPr>
        <p:txBody>
          <a:bodyPr anchor="b"/>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a:prstGeom prst="rect">
            <a:avLst/>
          </a:prstGeom>
        </p:spPr>
        <p:txBody>
          <a:bodyPr/>
          <a:lstStyle>
            <a:lvl1pPr>
              <a:buClr>
                <a:srgbClr val="3333CC"/>
              </a:buClr>
              <a:buSzPct val="60000"/>
              <a:defRPr sz="3200" b="1"/>
            </a:lvl1pPr>
            <a:lvl2pPr>
              <a:buClr>
                <a:srgbClr val="3333CC"/>
              </a:buClr>
              <a:buSzPct val="60000"/>
              <a:defRPr sz="2800"/>
            </a:lvl2pPr>
            <a:lvl3pPr>
              <a:buClr>
                <a:srgbClr val="3333CC"/>
              </a:buClr>
              <a:buSzPct val="60000"/>
              <a:defRPr sz="2400"/>
            </a:lvl3pPr>
            <a:lvl4pPr>
              <a:buClr>
                <a:srgbClr val="3333CC"/>
              </a:buClr>
              <a:buSzPct val="60000"/>
              <a:defRPr sz="2000"/>
            </a:lvl4pPr>
            <a:lvl5pPr>
              <a:buClr>
                <a:srgbClr val="3333CC"/>
              </a:buClr>
              <a:buSzPct val="60000"/>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0"/>
            <a:ext cx="3008313" cy="4691063"/>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7"/>
          <p:cNvSpPr>
            <a:spLocks noGrp="1"/>
          </p:cNvSpPr>
          <p:nvPr>
            <p:ph type="dt" sz="half" idx="10"/>
          </p:nvPr>
        </p:nvSpPr>
        <p:spPr/>
        <p:txBody>
          <a:bodyPr/>
          <a:lstStyle/>
          <a:p>
            <a:fld id="{DBFA2D07-308C-4AE8-92C8-EB357E5D3D47}" type="datetime1">
              <a:rPr lang="en-US" smtClean="0"/>
              <a:pPr/>
              <a:t>9/8/2014</a:t>
            </a:fld>
            <a:endParaRPr lang="en-US" dirty="0"/>
          </a:p>
        </p:txBody>
      </p:sp>
      <p:sp>
        <p:nvSpPr>
          <p:cNvPr id="9" name="Slide Number Placeholder 8"/>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CD3541D-7BE5-408F-A32A-F6D35F8606C2}" type="datetime1">
              <a:rPr lang="en-US" smtClean="0"/>
              <a:pPr/>
              <a:t>9/8/2014</a:t>
            </a:fld>
            <a:endParaRPr lang="en-US" dirty="0"/>
          </a:p>
        </p:txBody>
      </p:sp>
      <p:sp>
        <p:nvSpPr>
          <p:cNvPr id="9" name="Slide Number Placeholder 8"/>
          <p:cNvSpPr>
            <a:spLocks noGrp="1"/>
          </p:cNvSpPr>
          <p:nvPr>
            <p:ph type="sldNum" sz="quarter" idx="11"/>
          </p:nvPr>
        </p:nvSpPr>
        <p:spPr/>
        <p:txBody>
          <a:bodyPr/>
          <a:lstStyle/>
          <a:p>
            <a:r>
              <a:rPr lang="en-US" smtClean="0"/>
              <a:t>Slide </a:t>
            </a:r>
            <a:fld id="{40BF40B2-1A0C-4F89-A239-8C56E2D5F78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srcRect l="2381" r="3324"/>
          <a:stretch>
            <a:fillRect/>
          </a:stretch>
        </p:blipFill>
        <p:spPr bwMode="auto">
          <a:xfrm>
            <a:off x="0" y="5760625"/>
            <a:ext cx="9144000" cy="1097375"/>
          </a:xfrm>
          <a:prstGeom prst="rect">
            <a:avLst/>
          </a:prstGeom>
          <a:noFill/>
          <a:ln w="9525">
            <a:noFill/>
            <a:miter lim="800000"/>
            <a:headEnd/>
            <a:tailEnd/>
          </a:ln>
        </p:spPr>
      </p:pic>
      <p:pic>
        <p:nvPicPr>
          <p:cNvPr id="1027" name="Picture 11"/>
          <p:cNvPicPr>
            <a:picLocks noChangeAspect="1" noChangeArrowheads="1"/>
          </p:cNvPicPr>
          <p:nvPr/>
        </p:nvPicPr>
        <p:blipFill>
          <a:blip r:embed="rId14" cstate="print"/>
          <a:srcRect l="3943" t="22694" r="2365"/>
          <a:stretch>
            <a:fillRect/>
          </a:stretch>
        </p:blipFill>
        <p:spPr bwMode="auto">
          <a:xfrm>
            <a:off x="0" y="0"/>
            <a:ext cx="9144000" cy="1600200"/>
          </a:xfrm>
          <a:prstGeom prst="rect">
            <a:avLst/>
          </a:prstGeom>
          <a:noFill/>
          <a:ln w="9525">
            <a:noFill/>
            <a:miter lim="800000"/>
            <a:headEnd/>
            <a:tailEnd/>
          </a:ln>
        </p:spPr>
      </p:pic>
      <p:sp>
        <p:nvSpPr>
          <p:cNvPr id="4" name="Date Placeholder 3"/>
          <p:cNvSpPr>
            <a:spLocks noGrp="1"/>
          </p:cNvSpPr>
          <p:nvPr>
            <p:ph type="dt" sz="half" idx="2"/>
          </p:nvPr>
        </p:nvSpPr>
        <p:spPr>
          <a:xfrm>
            <a:off x="8001000" y="6400800"/>
            <a:ext cx="762000" cy="365125"/>
          </a:xfrm>
          <a:prstGeom prst="rect">
            <a:avLst/>
          </a:prstGeom>
        </p:spPr>
        <p:txBody>
          <a:bodyPr vert="horz" lIns="91440" tIns="45720" rIns="91440" bIns="45720" rtlCol="0" anchor="ctr"/>
          <a:lstStyle>
            <a:lvl1pPr algn="l">
              <a:defRPr sz="900">
                <a:solidFill>
                  <a:schemeClr val="tx1"/>
                </a:solidFill>
              </a:defRPr>
            </a:lvl1pPr>
          </a:lstStyle>
          <a:p>
            <a:fld id="{F985C4F6-E1AD-47D1-BA41-A91D9A0D210A}" type="datetime1">
              <a:rPr lang="en-US" smtClean="0"/>
              <a:pPr/>
              <a:t>9/8/2014</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8001000" y="6569075"/>
            <a:ext cx="7620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Slide </a:t>
            </a:r>
            <a:fld id="{40BF40B2-1A0C-4F89-A239-8C56E2D5F7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citycampldn.govfresh.com/welcome-to-citycamp-london/screen-shot-2010-09-30-at-11-00-59/"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mailto:tmills@indot.in.gov" TargetMode="External"/><Relationship Id="rId2" Type="http://schemas.openxmlformats.org/officeDocument/2006/relationships/hyperlink" Target="mailto:bsaunders@indot.in.gov" TargetMode="External"/><Relationship Id="rId1" Type="http://schemas.openxmlformats.org/officeDocument/2006/relationships/slideLayout" Target="../slideLayouts/slideLayout2.xml"/><Relationship Id="rId5" Type="http://schemas.openxmlformats.org/officeDocument/2006/relationships/hyperlink" Target="mailto:wclift@indot.in.gov" TargetMode="External"/><Relationship Id="rId4" Type="http://schemas.openxmlformats.org/officeDocument/2006/relationships/hyperlink" Target="mailto:doballard@indot.in.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oballard@indot.in.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52400" y="914400"/>
            <a:ext cx="8839200" cy="1384300"/>
          </a:xfrm>
          <a:prstGeom prst="rect">
            <a:avLst/>
          </a:prstGeom>
          <a:noFill/>
          <a:ln w="9525">
            <a:noFill/>
            <a:miter lim="800000"/>
            <a:headEnd/>
            <a:tailEnd/>
          </a:ln>
        </p:spPr>
        <p:txBody>
          <a:bodyPr>
            <a:spAutoFit/>
          </a:bodyPr>
          <a:lstStyle/>
          <a:p>
            <a:pPr algn="ctr"/>
            <a:endParaRPr lang="en-US" sz="3200" b="1">
              <a:solidFill>
                <a:srgbClr val="000066"/>
              </a:solidFill>
            </a:endParaRPr>
          </a:p>
          <a:p>
            <a:pPr algn="ctr"/>
            <a:endParaRPr lang="en-US" sz="3200" b="1">
              <a:solidFill>
                <a:srgbClr val="000066"/>
              </a:solidFill>
            </a:endParaRPr>
          </a:p>
          <a:p>
            <a:pPr algn="ctr"/>
            <a:endParaRPr lang="en-US" sz="2000">
              <a:solidFill>
                <a:srgbClr val="FDEE20"/>
              </a:solidFill>
            </a:endParaRPr>
          </a:p>
        </p:txBody>
      </p:sp>
      <p:pic>
        <p:nvPicPr>
          <p:cNvPr id="2051" name="Picture 10"/>
          <p:cNvPicPr>
            <a:picLocks noChangeAspect="1" noChangeArrowheads="1"/>
          </p:cNvPicPr>
          <p:nvPr/>
        </p:nvPicPr>
        <p:blipFill>
          <a:blip r:embed="rId3" cstate="print"/>
          <a:srcRect l="5345" t="3175" r="4108" b="3174"/>
          <a:stretch>
            <a:fillRect/>
          </a:stretch>
        </p:blipFill>
        <p:spPr bwMode="auto">
          <a:xfrm>
            <a:off x="0" y="1295400"/>
            <a:ext cx="9144000" cy="3657600"/>
          </a:xfrm>
          <a:prstGeom prst="rect">
            <a:avLst/>
          </a:prstGeom>
          <a:noFill/>
          <a:ln w="9525">
            <a:noFill/>
            <a:miter lim="800000"/>
            <a:headEnd/>
            <a:tailEnd/>
          </a:ln>
        </p:spPr>
      </p:pic>
      <p:sp>
        <p:nvSpPr>
          <p:cNvPr id="2052" name="Rectangle 3"/>
          <p:cNvSpPr>
            <a:spLocks noChangeArrowheads="1"/>
          </p:cNvSpPr>
          <p:nvPr/>
        </p:nvSpPr>
        <p:spPr bwMode="auto">
          <a:xfrm>
            <a:off x="0" y="1524000"/>
            <a:ext cx="9144000" cy="3231654"/>
          </a:xfrm>
          <a:prstGeom prst="rect">
            <a:avLst/>
          </a:prstGeom>
          <a:noFill/>
          <a:ln w="9525">
            <a:noFill/>
            <a:miter lim="800000"/>
            <a:headEnd/>
            <a:tailEnd/>
          </a:ln>
        </p:spPr>
        <p:txBody>
          <a:bodyPr>
            <a:spAutoFit/>
          </a:bodyPr>
          <a:lstStyle/>
          <a:p>
            <a:pPr algn="ctr"/>
            <a:endParaRPr lang="en-US" sz="2000" b="1" dirty="0">
              <a:solidFill>
                <a:srgbClr val="FDEE20"/>
              </a:solidFill>
            </a:endParaRPr>
          </a:p>
          <a:p>
            <a:pPr algn="ctr"/>
            <a:r>
              <a:rPr lang="en-US" sz="3600" b="1" dirty="0" smtClean="0">
                <a:solidFill>
                  <a:schemeClr val="bg1"/>
                </a:solidFill>
              </a:rPr>
              <a:t>INDOT LPA Parcel Packet </a:t>
            </a:r>
          </a:p>
          <a:p>
            <a:pPr algn="ctr"/>
            <a:r>
              <a:rPr lang="en-US" sz="3600" b="1" dirty="0" smtClean="0">
                <a:solidFill>
                  <a:schemeClr val="bg1"/>
                </a:solidFill>
              </a:rPr>
              <a:t>Review Training</a:t>
            </a:r>
            <a:endParaRPr lang="en-US" sz="3600" b="1" dirty="0">
              <a:solidFill>
                <a:schemeClr val="bg1"/>
              </a:solidFill>
            </a:endParaRPr>
          </a:p>
          <a:p>
            <a:pPr algn="ctr"/>
            <a:endParaRPr lang="en-US" sz="1600" b="1" dirty="0">
              <a:solidFill>
                <a:schemeClr val="bg1"/>
              </a:solidFill>
            </a:endParaRPr>
          </a:p>
          <a:p>
            <a:pPr algn="ctr"/>
            <a:endParaRPr lang="en-US" sz="2800" dirty="0" smtClean="0">
              <a:solidFill>
                <a:schemeClr val="bg1"/>
              </a:solidFill>
            </a:endParaRPr>
          </a:p>
          <a:p>
            <a:pPr algn="ctr"/>
            <a:r>
              <a:rPr lang="en-US" sz="2800" dirty="0" smtClean="0">
                <a:solidFill>
                  <a:schemeClr val="bg1"/>
                </a:solidFill>
              </a:rPr>
              <a:t>LPA &amp; Real Estate Divisions, INDOT</a:t>
            </a:r>
            <a:endParaRPr lang="en-US" sz="2800" dirty="0">
              <a:solidFill>
                <a:schemeClr val="bg1"/>
              </a:solidFill>
            </a:endParaRPr>
          </a:p>
          <a:p>
            <a:pPr algn="ctr"/>
            <a:endParaRPr lang="en-US" sz="2000" dirty="0">
              <a:solidFill>
                <a:schemeClr val="bg1"/>
              </a:solidFill>
            </a:endParaRPr>
          </a:p>
          <a:p>
            <a:pPr algn="ctr"/>
            <a:r>
              <a:rPr lang="en-US" sz="2000" dirty="0" smtClean="0">
                <a:solidFill>
                  <a:schemeClr val="bg1"/>
                </a:solidFill>
              </a:rPr>
              <a:t>August 28, 2014</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181600"/>
          </a:xfrm>
        </p:spPr>
        <p:txBody>
          <a:bodyPr/>
          <a:lstStyle/>
          <a:p>
            <a:r>
              <a:rPr lang="en-US" sz="1500" dirty="0" smtClean="0"/>
              <a:t>Q: The parcels that I have already submitted to the district, will those be reviewed again by CO?</a:t>
            </a:r>
          </a:p>
          <a:p>
            <a:pPr>
              <a:buNone/>
            </a:pPr>
            <a:r>
              <a:rPr lang="en-US" sz="1500" dirty="0" smtClean="0"/>
              <a:t>	A: </a:t>
            </a:r>
            <a:r>
              <a:rPr lang="en-US" sz="1500" b="0" dirty="0" smtClean="0"/>
              <a:t>No, but your next project’s parcels should come to us at CO.</a:t>
            </a:r>
          </a:p>
          <a:p>
            <a:pPr>
              <a:buNone/>
            </a:pPr>
            <a:r>
              <a:rPr lang="en-US" sz="1500" dirty="0" smtClean="0"/>
              <a:t>	Q: Do I need to still submit a Scope Meeting form for parcels that are ready to be sent somewhere? </a:t>
            </a:r>
          </a:p>
          <a:p>
            <a:pPr>
              <a:buNone/>
            </a:pPr>
            <a:r>
              <a:rPr lang="en-US" sz="1500" dirty="0" smtClean="0"/>
              <a:t>	A: </a:t>
            </a:r>
            <a:r>
              <a:rPr lang="en-US" sz="1500" b="0" dirty="0" smtClean="0"/>
              <a:t>No, just go ahead and send them to us and we would like to see the Scope Meeting form on the next project’s parcels.</a:t>
            </a:r>
          </a:p>
          <a:p>
            <a:pPr>
              <a:buNone/>
            </a:pPr>
            <a:r>
              <a:rPr lang="en-US" sz="1500" dirty="0" smtClean="0"/>
              <a:t> </a:t>
            </a:r>
          </a:p>
          <a:p>
            <a:r>
              <a:rPr lang="en-US" sz="1500" dirty="0" smtClean="0"/>
              <a:t>Q: How will PMR waivers and SDFs work?</a:t>
            </a:r>
          </a:p>
          <a:p>
            <a:pPr>
              <a:buNone/>
            </a:pPr>
            <a:r>
              <a:rPr lang="en-US" sz="1500" dirty="0" smtClean="0"/>
              <a:t>	A: </a:t>
            </a:r>
            <a:r>
              <a:rPr lang="en-US" sz="1500" b="0" dirty="0" smtClean="0"/>
              <a:t>PMR Waivers are ok within reason. The LPA will assume the risk on all PMR Waivers.  SDFs are not a federal regulation actually. If the County doesn’t require it, then that’s ok. If you can provide the SDF, we would like it.</a:t>
            </a:r>
          </a:p>
          <a:p>
            <a:pPr>
              <a:buNone/>
            </a:pPr>
            <a:r>
              <a:rPr lang="en-US" sz="1500" dirty="0" smtClean="0"/>
              <a:t> </a:t>
            </a:r>
          </a:p>
          <a:p>
            <a:r>
              <a:rPr lang="en-US" sz="1500" dirty="0" smtClean="0"/>
              <a:t>Q: INDOT's Partial Mortgage Release (PMR) Waiver amount is currently $10k. Will this be the same for the LPA program?</a:t>
            </a:r>
          </a:p>
          <a:p>
            <a:pPr>
              <a:buNone/>
            </a:pPr>
            <a:r>
              <a:rPr lang="en-US" sz="1500" dirty="0" smtClean="0"/>
              <a:t>	A: </a:t>
            </a:r>
            <a:r>
              <a:rPr lang="en-US" sz="1500" b="0" dirty="0" smtClean="0"/>
              <a:t>We are looking at that. Right now we will evaluate this on a parcel-by-parcel basis. Any documentation you can provide will help. The waiver increase decision needs to come from the Attorney General’s office, so it may be awhile on that.</a:t>
            </a:r>
          </a:p>
          <a:p>
            <a:endParaRPr lang="en-US" dirty="0"/>
          </a:p>
        </p:txBody>
      </p:sp>
      <p:sp>
        <p:nvSpPr>
          <p:cNvPr id="4" name="Title 1"/>
          <p:cNvSpPr>
            <a:spLocks noGrp="1"/>
          </p:cNvSpPr>
          <p:nvPr>
            <p:ph type="title"/>
          </p:nvPr>
        </p:nvSpPr>
        <p:spPr/>
        <p:txBody>
          <a:bodyPr/>
          <a:lstStyle/>
          <a:p>
            <a:r>
              <a:rPr lang="en-US" dirty="0" smtClean="0"/>
              <a:t>Frequently Asked Questions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257800"/>
          </a:xfrm>
        </p:spPr>
        <p:txBody>
          <a:bodyPr/>
          <a:lstStyle/>
          <a:p>
            <a:r>
              <a:rPr lang="en-US" sz="1500" dirty="0" smtClean="0"/>
              <a:t>Q: What about administrative settlements?</a:t>
            </a:r>
          </a:p>
          <a:p>
            <a:pPr>
              <a:buNone/>
            </a:pPr>
            <a:r>
              <a:rPr lang="en-US" sz="1500" dirty="0" smtClean="0"/>
              <a:t>	A: </a:t>
            </a:r>
            <a:r>
              <a:rPr lang="en-US" sz="1500" b="0" dirty="0" smtClean="0"/>
              <a:t>We do not need to approve your administrative settlements prior to submission, however, we are willing to review them and give you guidance if you desire. We just need the LPA to ‘tell the story’ effectively. We will ensure compliance at the end.  All Administrative Settlements will require detailed supporting documentation to include; appraisal data, comps, project delay cost, condemnation cost etc. to support any increase to the appraised FMV acquisition offer amount. </a:t>
            </a:r>
          </a:p>
          <a:p>
            <a:pPr>
              <a:buNone/>
            </a:pPr>
            <a:r>
              <a:rPr lang="en-US" sz="1500" dirty="0" smtClean="0"/>
              <a:t>	Q: The LPAs asked what percentage INDOT will review? We’ve heard INDOT looks at 10%.</a:t>
            </a:r>
          </a:p>
          <a:p>
            <a:pPr>
              <a:buNone/>
            </a:pPr>
            <a:r>
              <a:rPr lang="en-US" sz="1500" dirty="0" smtClean="0"/>
              <a:t>	A: </a:t>
            </a:r>
            <a:r>
              <a:rPr lang="en-US" sz="1500" b="0" dirty="0" smtClean="0"/>
              <a:t>INDOT will review most, if not all, of the parcels. </a:t>
            </a:r>
          </a:p>
          <a:p>
            <a:pPr>
              <a:buNone/>
            </a:pPr>
            <a:endParaRPr lang="en-US" sz="1000" dirty="0" smtClean="0"/>
          </a:p>
          <a:p>
            <a:r>
              <a:rPr lang="en-US" sz="1500" dirty="0" smtClean="0"/>
              <a:t>Q: Can we expect delays in the reviewing process if parcels are not sent in all at the same time?</a:t>
            </a:r>
          </a:p>
          <a:p>
            <a:pPr>
              <a:buNone/>
            </a:pPr>
            <a:r>
              <a:rPr lang="en-US" sz="1500" dirty="0" smtClean="0"/>
              <a:t>	A: </a:t>
            </a:r>
            <a:r>
              <a:rPr lang="en-US" sz="1500" b="0" dirty="0" smtClean="0"/>
              <a:t>Technically, we have 75 days to review. That clock starts when the last parcel is received. Keep this in mind. Also, the sooner we get that Scope Meeting information, the better.</a:t>
            </a:r>
          </a:p>
          <a:p>
            <a:pPr>
              <a:buNone/>
            </a:pPr>
            <a:r>
              <a:rPr lang="en-US" sz="1500" dirty="0" smtClean="0"/>
              <a:t>	Q: Do you plan to issue a naming convention for the PDF files we will have?</a:t>
            </a:r>
          </a:p>
          <a:p>
            <a:pPr>
              <a:buNone/>
            </a:pPr>
            <a:r>
              <a:rPr lang="en-US" sz="1500" dirty="0" smtClean="0"/>
              <a:t>	A: </a:t>
            </a:r>
            <a:r>
              <a:rPr lang="en-US" sz="1500" b="0" dirty="0" smtClean="0"/>
              <a:t>We will accept FTP sites and/or DVD/CDs as a form of electronic submittal of parcel packets. This will cut down on Outlook storage issues that may occur with sending and receiving large files. All emails to the LPA group should include the DES # and Parcel # in the subject line for easier reference later.</a:t>
            </a:r>
          </a:p>
          <a:p>
            <a:pPr>
              <a:buNone/>
            </a:pPr>
            <a:r>
              <a:rPr lang="en-US" sz="1500" dirty="0" smtClean="0"/>
              <a:t>	Q: Can we use share file sites to submit parcels?</a:t>
            </a:r>
          </a:p>
          <a:p>
            <a:pPr>
              <a:buNone/>
            </a:pPr>
            <a:r>
              <a:rPr lang="en-US" sz="1500" dirty="0" smtClean="0"/>
              <a:t>	A: </a:t>
            </a:r>
            <a:r>
              <a:rPr lang="en-US" sz="1500" b="0" dirty="0" smtClean="0"/>
              <a:t>No.</a:t>
            </a:r>
          </a:p>
          <a:p>
            <a:endParaRPr lang="en-US" sz="1500" b="0" dirty="0" smtClean="0"/>
          </a:p>
          <a:p>
            <a:pPr>
              <a:buNone/>
            </a:pPr>
            <a:endParaRPr lang="en-US" sz="1500" dirty="0" smtClean="0"/>
          </a:p>
        </p:txBody>
      </p:sp>
      <p:sp>
        <p:nvSpPr>
          <p:cNvPr id="4" name="Title 1"/>
          <p:cNvSpPr>
            <a:spLocks noGrp="1"/>
          </p:cNvSpPr>
          <p:nvPr>
            <p:ph type="title"/>
          </p:nvPr>
        </p:nvSpPr>
        <p:spPr/>
        <p:txBody>
          <a:bodyPr/>
          <a:lstStyle/>
          <a:p>
            <a:r>
              <a:rPr lang="en-US" dirty="0" smtClean="0"/>
              <a:t>Frequently Asked Questions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876800"/>
          </a:xfrm>
        </p:spPr>
        <p:txBody>
          <a:bodyPr/>
          <a:lstStyle/>
          <a:p>
            <a:r>
              <a:rPr lang="en-US" sz="1500" dirty="0" smtClean="0"/>
              <a:t>Q: How should we deal with Right of Entry?</a:t>
            </a:r>
          </a:p>
          <a:p>
            <a:pPr>
              <a:buNone/>
            </a:pPr>
            <a:r>
              <a:rPr lang="en-US" sz="1500" dirty="0" smtClean="0"/>
              <a:t>	A: </a:t>
            </a:r>
            <a:r>
              <a:rPr lang="en-US" sz="1500" b="0" dirty="0" smtClean="0"/>
              <a:t>Right of Entry can only be used on bare land parcels.  If there is a unique situation, get with Don to discuss. Also there was a memo regarding Right of Entry that was issued recently. It will be reissued through the LPA GovDelivery subscription service once it is available. It is now more usable because it can be used when the offer’s made not when it’s accepted. </a:t>
            </a:r>
          </a:p>
          <a:p>
            <a:pPr>
              <a:buNone/>
            </a:pPr>
            <a:r>
              <a:rPr lang="en-US" sz="1500" dirty="0" smtClean="0"/>
              <a:t>	 </a:t>
            </a:r>
          </a:p>
          <a:p>
            <a:r>
              <a:rPr lang="en-US" sz="1500" dirty="0" smtClean="0"/>
              <a:t>Q: Where will these forms be available online to use?</a:t>
            </a:r>
          </a:p>
          <a:p>
            <a:pPr>
              <a:buNone/>
            </a:pPr>
            <a:r>
              <a:rPr lang="en-US" sz="1500" dirty="0" smtClean="0"/>
              <a:t>	A: </a:t>
            </a:r>
            <a:r>
              <a:rPr lang="en-US" sz="1500" b="0" dirty="0" smtClean="0"/>
              <a:t>They will be posted shortly. We will communicate their location through the LPA division’s GovDelivery subscription service once they are available. </a:t>
            </a:r>
          </a:p>
          <a:p>
            <a:pPr>
              <a:buNone/>
            </a:pPr>
            <a:r>
              <a:rPr lang="en-US" sz="1500" dirty="0" smtClean="0"/>
              <a:t> </a:t>
            </a:r>
          </a:p>
          <a:p>
            <a:r>
              <a:rPr lang="en-US" sz="1500" dirty="0" smtClean="0"/>
              <a:t>Q: How can I edit the document if it’s locked?</a:t>
            </a:r>
          </a:p>
          <a:p>
            <a:pPr>
              <a:buNone/>
            </a:pPr>
            <a:r>
              <a:rPr lang="en-US" sz="1500" dirty="0" smtClean="0"/>
              <a:t>	A: </a:t>
            </a:r>
            <a:r>
              <a:rPr lang="en-US" sz="1500" b="0" dirty="0" smtClean="0"/>
              <a:t>Click ‘Stop Protection’ in the Review tab. There should be no required password. </a:t>
            </a:r>
          </a:p>
          <a:p>
            <a:pPr>
              <a:buNone/>
            </a:pPr>
            <a:r>
              <a:rPr lang="en-US" sz="1500" dirty="0" smtClean="0"/>
              <a:t> </a:t>
            </a:r>
          </a:p>
          <a:p>
            <a:r>
              <a:rPr lang="en-US" sz="1500" dirty="0" smtClean="0"/>
              <a:t>Q: If an LPA wants to change a conveyance document, is that ok?</a:t>
            </a:r>
          </a:p>
          <a:p>
            <a:pPr>
              <a:buNone/>
            </a:pPr>
            <a:r>
              <a:rPr lang="en-US" sz="1500" dirty="0" smtClean="0"/>
              <a:t>	A: </a:t>
            </a:r>
            <a:r>
              <a:rPr lang="en-US" sz="1500" b="0" dirty="0" smtClean="0"/>
              <a:t>Yes. We will require the LPA attorney to review it and submit a memo to file approving the change.</a:t>
            </a:r>
          </a:p>
        </p:txBody>
      </p:sp>
      <p:sp>
        <p:nvSpPr>
          <p:cNvPr id="4" name="Title 1"/>
          <p:cNvSpPr>
            <a:spLocks noGrp="1"/>
          </p:cNvSpPr>
          <p:nvPr>
            <p:ph type="title"/>
          </p:nvPr>
        </p:nvSpPr>
        <p:spPr/>
        <p:txBody>
          <a:bodyPr/>
          <a:lstStyle/>
          <a:p>
            <a:r>
              <a:rPr lang="en-US" dirty="0" smtClean="0"/>
              <a:t>Frequently Asked Questions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500" dirty="0" smtClean="0"/>
              <a:t>Q: Who completes the LPA Project Scope Meeting form to submit it?</a:t>
            </a:r>
          </a:p>
          <a:p>
            <a:pPr>
              <a:buNone/>
            </a:pPr>
            <a:r>
              <a:rPr lang="en-US" sz="1500" dirty="0" smtClean="0"/>
              <a:t>	A: </a:t>
            </a:r>
            <a:r>
              <a:rPr lang="en-US" sz="1500" b="0" dirty="0" smtClean="0"/>
              <a:t>The LPA Consultant’s Project Manager or Right-of-Way Services Manager will submit the form to Don Ballard and carbon copy the INDOT LPA Project Manager.</a:t>
            </a:r>
          </a:p>
          <a:p>
            <a:pPr>
              <a:buNone/>
            </a:pPr>
            <a:endParaRPr lang="en-US" sz="1500" dirty="0" smtClean="0"/>
          </a:p>
          <a:p>
            <a:r>
              <a:rPr lang="en-US" sz="1500" dirty="0" smtClean="0"/>
              <a:t>Q: Can we use </a:t>
            </a:r>
            <a:r>
              <a:rPr lang="en-US" sz="1500" dirty="0" err="1" smtClean="0"/>
              <a:t>DropBox</a:t>
            </a:r>
            <a:r>
              <a:rPr lang="en-US" sz="1500" dirty="0" smtClean="0"/>
              <a:t> for submittals?</a:t>
            </a:r>
          </a:p>
          <a:p>
            <a:pPr>
              <a:buNone/>
            </a:pPr>
            <a:r>
              <a:rPr lang="en-US" sz="1500" dirty="0" smtClean="0"/>
              <a:t>	A: </a:t>
            </a:r>
            <a:r>
              <a:rPr lang="en-US" sz="1500" b="0" dirty="0" smtClean="0"/>
              <a:t>Yes, if INDOT’s security systems will allow us.</a:t>
            </a:r>
          </a:p>
          <a:p>
            <a:pPr>
              <a:buNone/>
            </a:pPr>
            <a:endParaRPr lang="en-US" sz="1500" dirty="0" smtClean="0"/>
          </a:p>
          <a:p>
            <a:r>
              <a:rPr lang="en-US" sz="1500" dirty="0" smtClean="0"/>
              <a:t>Q: Will the districts each still have a contact for general ROW coordination?</a:t>
            </a:r>
          </a:p>
          <a:p>
            <a:pPr>
              <a:buNone/>
            </a:pPr>
            <a:r>
              <a:rPr lang="en-US" sz="1500" dirty="0" smtClean="0"/>
              <a:t>	A: </a:t>
            </a:r>
            <a:r>
              <a:rPr lang="en-US" sz="1500" b="0" dirty="0" smtClean="0"/>
              <a:t>Contact Don Ballard with any Right-of-Way questions.</a:t>
            </a:r>
          </a:p>
          <a:p>
            <a:pPr>
              <a:buNone/>
            </a:pPr>
            <a:endParaRPr lang="en-US" sz="1500" dirty="0" smtClean="0"/>
          </a:p>
          <a:p>
            <a:r>
              <a:rPr lang="en-US" sz="1500" dirty="0" smtClean="0"/>
              <a:t>Q: Who do we invite to field checks? Don? </a:t>
            </a:r>
          </a:p>
          <a:p>
            <a:pPr>
              <a:buNone/>
            </a:pPr>
            <a:r>
              <a:rPr lang="en-US" sz="1500" dirty="0" smtClean="0"/>
              <a:t>	A: </a:t>
            </a:r>
            <a:r>
              <a:rPr lang="en-US" sz="1500" b="0" dirty="0" smtClean="0"/>
              <a:t>The LPA Review Unit will not be attending field checks.</a:t>
            </a:r>
          </a:p>
          <a:p>
            <a:pPr>
              <a:buNone/>
            </a:pPr>
            <a:endParaRPr lang="en-US" sz="1500" dirty="0" smtClean="0"/>
          </a:p>
          <a:p>
            <a:r>
              <a:rPr lang="en-US" sz="1500" dirty="0" smtClean="0"/>
              <a:t>Q: What role, if any, will Don West have in LPA projects?</a:t>
            </a:r>
          </a:p>
          <a:p>
            <a:pPr>
              <a:buNone/>
            </a:pPr>
            <a:r>
              <a:rPr lang="en-US" sz="1500" dirty="0" smtClean="0"/>
              <a:t>	A: </a:t>
            </a:r>
            <a:r>
              <a:rPr lang="en-US" sz="1500" b="0" dirty="0" smtClean="0"/>
              <a:t>At this time, none. Only the people identified as part of Don Ballard’s team will be involved in the LPA parcel review process.</a:t>
            </a:r>
            <a:endParaRPr lang="en-US" sz="1500" b="0" dirty="0"/>
          </a:p>
        </p:txBody>
      </p:sp>
      <p:sp>
        <p:nvSpPr>
          <p:cNvPr id="4" name="Title 1"/>
          <p:cNvSpPr>
            <a:spLocks noGrp="1"/>
          </p:cNvSpPr>
          <p:nvPr>
            <p:ph type="title"/>
          </p:nvPr>
        </p:nvSpPr>
        <p:spPr/>
        <p:txBody>
          <a:bodyPr/>
          <a:lstStyle/>
          <a:p>
            <a:r>
              <a:rPr lang="en-US" dirty="0" smtClean="0"/>
              <a:t>Frequently Asked Questions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500" dirty="0" smtClean="0"/>
              <a:t>Q: On LPA projects, what is the role of the relocation reviewer?</a:t>
            </a:r>
          </a:p>
          <a:p>
            <a:pPr>
              <a:buNone/>
            </a:pPr>
            <a:r>
              <a:rPr lang="en-US" sz="1500" dirty="0" smtClean="0"/>
              <a:t>	A: </a:t>
            </a:r>
            <a:r>
              <a:rPr lang="en-US" sz="1500" b="0" dirty="0" smtClean="0"/>
              <a:t>Our role is to provide guidance when needed or requested and to review to ensure the parcel is compliant with state and federal regulations.</a:t>
            </a:r>
          </a:p>
          <a:p>
            <a:pPr>
              <a:buNone/>
            </a:pPr>
            <a:endParaRPr lang="en-US" sz="1500" dirty="0" smtClean="0"/>
          </a:p>
          <a:p>
            <a:r>
              <a:rPr lang="en-US" sz="1500" dirty="0" smtClean="0"/>
              <a:t>Q: There was discussion that presently existing ROW may go away. Can you discuss this?</a:t>
            </a:r>
          </a:p>
          <a:p>
            <a:pPr>
              <a:buNone/>
            </a:pPr>
            <a:r>
              <a:rPr lang="en-US" sz="1500" dirty="0" smtClean="0"/>
              <a:t>	A: </a:t>
            </a:r>
            <a:r>
              <a:rPr lang="en-US" sz="1500" b="0" dirty="0" smtClean="0"/>
              <a:t>The LPA and their consultant are to verify the ROW belongs to the LPA and that it is “clear” prior to letting.</a:t>
            </a:r>
          </a:p>
          <a:p>
            <a:pPr>
              <a:buNone/>
            </a:pPr>
            <a:endParaRPr lang="en-US" sz="1500" dirty="0" smtClean="0"/>
          </a:p>
          <a:p>
            <a:r>
              <a:rPr lang="en-US" sz="1500" dirty="0" smtClean="0"/>
              <a:t>Q: Is a W-9 required on every parcel?</a:t>
            </a:r>
          </a:p>
          <a:p>
            <a:pPr>
              <a:buNone/>
            </a:pPr>
            <a:r>
              <a:rPr lang="en-US" sz="1500" dirty="0" smtClean="0"/>
              <a:t>	A: </a:t>
            </a:r>
            <a:r>
              <a:rPr lang="en-US" sz="1500" b="0" dirty="0" smtClean="0"/>
              <a:t>You do not need to provide a copy of the W-9.</a:t>
            </a:r>
            <a:endParaRPr lang="en-US" sz="1500" b="0" dirty="0"/>
          </a:p>
        </p:txBody>
      </p:sp>
      <p:sp>
        <p:nvSpPr>
          <p:cNvPr id="4" name="Title 1"/>
          <p:cNvSpPr>
            <a:spLocks noGrp="1"/>
          </p:cNvSpPr>
          <p:nvPr>
            <p:ph type="title"/>
          </p:nvPr>
        </p:nvSpPr>
        <p:spPr/>
        <p:txBody>
          <a:bodyPr/>
          <a:lstStyle/>
          <a:p>
            <a:r>
              <a:rPr lang="en-US" dirty="0" smtClean="0"/>
              <a:t>Frequently Asked Questions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ctr">
              <a:buNone/>
            </a:pPr>
            <a:r>
              <a:rPr lang="en-US" sz="5400" dirty="0" smtClean="0"/>
              <a:t>QUESTIONS?</a:t>
            </a:r>
            <a:endParaRPr lang="en-US" sz="5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txBody>
          <a:bodyPr/>
          <a:lstStyle/>
          <a:p>
            <a:r>
              <a:rPr lang="en-US" dirty="0" smtClean="0"/>
              <a:t>Future Updates &amp; Communication</a:t>
            </a:r>
            <a:endParaRPr lang="en-US" dirty="0"/>
          </a:p>
        </p:txBody>
      </p:sp>
      <p:pic>
        <p:nvPicPr>
          <p:cNvPr id="5127" name="Picture 7" descr="http://citycampldn.govfresh.com/files/2010/07/Screen-shot-2010-09-30-at-11.00.59.png">
            <a:hlinkClick r:id="rId2"/>
          </p:cNvPr>
          <p:cNvPicPr>
            <a:picLocks noChangeAspect="1" noChangeArrowheads="1"/>
          </p:cNvPicPr>
          <p:nvPr/>
        </p:nvPicPr>
        <p:blipFill>
          <a:blip r:embed="rId3" cstate="print"/>
          <a:srcRect/>
          <a:stretch>
            <a:fillRect/>
          </a:stretch>
        </p:blipFill>
        <p:spPr bwMode="auto">
          <a:xfrm>
            <a:off x="2667000" y="838200"/>
            <a:ext cx="3810000" cy="1219200"/>
          </a:xfrm>
          <a:prstGeom prst="rect">
            <a:avLst/>
          </a:prstGeom>
          <a:noFill/>
          <a:ln>
            <a:solidFill>
              <a:schemeClr val="tx1"/>
            </a:solidFill>
          </a:ln>
        </p:spPr>
      </p:pic>
      <p:pic>
        <p:nvPicPr>
          <p:cNvPr id="5128" name="Picture 8"/>
          <p:cNvPicPr>
            <a:picLocks noChangeAspect="1" noChangeArrowheads="1"/>
          </p:cNvPicPr>
          <p:nvPr/>
        </p:nvPicPr>
        <p:blipFill>
          <a:blip r:embed="rId4" cstate="print"/>
          <a:srcRect/>
          <a:stretch>
            <a:fillRect/>
          </a:stretch>
        </p:blipFill>
        <p:spPr bwMode="auto">
          <a:xfrm>
            <a:off x="152400" y="2133600"/>
            <a:ext cx="3124200" cy="3200400"/>
          </a:xfrm>
          <a:prstGeom prst="rect">
            <a:avLst/>
          </a:prstGeom>
          <a:noFill/>
          <a:ln w="9525">
            <a:solidFill>
              <a:schemeClr val="tx1"/>
            </a:solidFill>
            <a:miter lim="800000"/>
            <a:headEnd/>
            <a:tailEnd/>
          </a:ln>
        </p:spPr>
      </p:pic>
      <p:sp>
        <p:nvSpPr>
          <p:cNvPr id="9" name="TextBox 8"/>
          <p:cNvSpPr txBox="1"/>
          <p:nvPr/>
        </p:nvSpPr>
        <p:spPr>
          <a:xfrm>
            <a:off x="3352800" y="2133600"/>
            <a:ext cx="5638800" cy="3200400"/>
          </a:xfrm>
          <a:prstGeom prst="rect">
            <a:avLst/>
          </a:prstGeom>
          <a:solidFill>
            <a:schemeClr val="tx2"/>
          </a:solidFill>
          <a:ln>
            <a:solidFill>
              <a:schemeClr val="tx1"/>
            </a:solidFill>
          </a:ln>
        </p:spPr>
        <p:txBody>
          <a:bodyPr wrap="square" rtlCol="0">
            <a:spAutoFit/>
          </a:bodyPr>
          <a:lstStyle/>
          <a:p>
            <a:pPr algn="ctr">
              <a:buSzPct val="100000"/>
            </a:pPr>
            <a:r>
              <a:rPr lang="en-US" sz="2000" b="1" u="sng" dirty="0" smtClean="0">
                <a:solidFill>
                  <a:schemeClr val="bg1"/>
                </a:solidFill>
              </a:rPr>
              <a:t>August Newsletter Topics:</a:t>
            </a:r>
          </a:p>
          <a:p>
            <a:pPr>
              <a:buSzPct val="100000"/>
            </a:pPr>
            <a:endParaRPr lang="en-US" b="1" dirty="0" smtClean="0">
              <a:solidFill>
                <a:schemeClr val="bg1"/>
              </a:solidFill>
            </a:endParaRPr>
          </a:p>
          <a:p>
            <a:pPr>
              <a:buSzPct val="100000"/>
              <a:buFont typeface="Arial" pitchFamily="34" charset="0"/>
              <a:buChar char="•"/>
            </a:pPr>
            <a:r>
              <a:rPr lang="en-US" b="1" dirty="0" smtClean="0">
                <a:solidFill>
                  <a:schemeClr val="bg1"/>
                </a:solidFill>
              </a:rPr>
              <a:t> </a:t>
            </a:r>
            <a:r>
              <a:rPr lang="en-US" dirty="0" smtClean="0">
                <a:solidFill>
                  <a:schemeClr val="bg1"/>
                </a:solidFill>
              </a:rPr>
              <a:t>LPA Pre-Award Annual Survey Reminder</a:t>
            </a:r>
          </a:p>
          <a:p>
            <a:pPr>
              <a:buSzPct val="100000"/>
              <a:buFont typeface="Arial" pitchFamily="34" charset="0"/>
              <a:buChar char="•"/>
            </a:pPr>
            <a:r>
              <a:rPr lang="en-US" dirty="0" smtClean="0">
                <a:solidFill>
                  <a:schemeClr val="bg1"/>
                </a:solidFill>
              </a:rPr>
              <a:t> </a:t>
            </a:r>
            <a:r>
              <a:rPr lang="en-US" b="1" dirty="0" smtClean="0">
                <a:solidFill>
                  <a:schemeClr val="bg1"/>
                </a:solidFill>
              </a:rPr>
              <a:t>NEW:</a:t>
            </a:r>
            <a:r>
              <a:rPr lang="en-US" dirty="0" smtClean="0">
                <a:solidFill>
                  <a:schemeClr val="bg1"/>
                </a:solidFill>
              </a:rPr>
              <a:t> LPA Parcel Packet Review Process</a:t>
            </a:r>
          </a:p>
          <a:p>
            <a:pPr>
              <a:buSzPct val="100000"/>
              <a:buFont typeface="Arial" pitchFamily="34" charset="0"/>
              <a:buChar char="•"/>
            </a:pPr>
            <a:r>
              <a:rPr lang="en-US" dirty="0" smtClean="0">
                <a:solidFill>
                  <a:schemeClr val="bg1"/>
                </a:solidFill>
              </a:rPr>
              <a:t> </a:t>
            </a:r>
            <a:r>
              <a:rPr lang="en-US" b="1" dirty="0" smtClean="0">
                <a:solidFill>
                  <a:schemeClr val="bg1"/>
                </a:solidFill>
              </a:rPr>
              <a:t>Follow Up: </a:t>
            </a:r>
            <a:r>
              <a:rPr lang="en-US" dirty="0" smtClean="0">
                <a:solidFill>
                  <a:schemeClr val="bg1"/>
                </a:solidFill>
              </a:rPr>
              <a:t>Reimbursement &amp; Invoicing Procedures</a:t>
            </a:r>
          </a:p>
          <a:p>
            <a:pPr>
              <a:buSzPct val="100000"/>
              <a:buFont typeface="Arial" pitchFamily="34" charset="0"/>
              <a:buChar char="•"/>
            </a:pPr>
            <a:r>
              <a:rPr lang="en-US" dirty="0" smtClean="0">
                <a:solidFill>
                  <a:schemeClr val="bg1"/>
                </a:solidFill>
              </a:rPr>
              <a:t> Reminder of LPA Training Requirements</a:t>
            </a:r>
          </a:p>
          <a:p>
            <a:pPr>
              <a:buSzPct val="100000"/>
              <a:buFont typeface="Arial" pitchFamily="34" charset="0"/>
              <a:buChar char="•"/>
            </a:pPr>
            <a:r>
              <a:rPr lang="en-US" dirty="0" smtClean="0">
                <a:solidFill>
                  <a:schemeClr val="bg1"/>
                </a:solidFill>
              </a:rPr>
              <a:t> Indiana State Budget Agency Travel Policy Change</a:t>
            </a:r>
          </a:p>
          <a:p>
            <a:pPr>
              <a:buSzPct val="100000"/>
              <a:buFont typeface="Arial" pitchFamily="34" charset="0"/>
              <a:buChar char="•"/>
            </a:pPr>
            <a:r>
              <a:rPr lang="en-US" dirty="0" smtClean="0">
                <a:solidFill>
                  <a:schemeClr val="bg1"/>
                </a:solidFill>
              </a:rPr>
              <a:t> FHWA and FTA Open Call for 2015 Transportation Planning Excellence Award Nominations</a:t>
            </a:r>
          </a:p>
          <a:p>
            <a:pPr>
              <a:buSzPct val="100000"/>
              <a:buFont typeface="Arial" pitchFamily="34" charset="0"/>
              <a:buChar char="•"/>
            </a:pPr>
            <a:r>
              <a:rPr lang="en-US" dirty="0" smtClean="0">
                <a:solidFill>
                  <a:schemeClr val="bg1"/>
                </a:solidFill>
              </a:rPr>
              <a:t> </a:t>
            </a:r>
            <a:r>
              <a:rPr lang="en-US" b="1" dirty="0" smtClean="0">
                <a:solidFill>
                  <a:schemeClr val="bg1"/>
                </a:solidFill>
              </a:rPr>
              <a:t>UPDATE:</a:t>
            </a:r>
            <a:r>
              <a:rPr lang="en-US" dirty="0" smtClean="0">
                <a:solidFill>
                  <a:schemeClr val="bg1"/>
                </a:solidFill>
              </a:rPr>
              <a:t> Progress Towards Online LPA Training in 2015</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Facilitators</a:t>
            </a:r>
            <a:endParaRPr lang="en-US" dirty="0"/>
          </a:p>
        </p:txBody>
      </p:sp>
      <p:sp>
        <p:nvSpPr>
          <p:cNvPr id="5" name="Content Placeholder 2"/>
          <p:cNvSpPr>
            <a:spLocks noGrp="1"/>
          </p:cNvSpPr>
          <p:nvPr>
            <p:ph idx="1"/>
          </p:nvPr>
        </p:nvSpPr>
        <p:spPr>
          <a:xfrm>
            <a:off x="152400" y="838200"/>
            <a:ext cx="8839200" cy="4953000"/>
          </a:xfrm>
        </p:spPr>
        <p:txBody>
          <a:bodyPr numCol="2"/>
          <a:lstStyle/>
          <a:p>
            <a:r>
              <a:rPr lang="en-US" sz="2000" dirty="0" smtClean="0"/>
              <a:t>Britni Saunders</a:t>
            </a:r>
          </a:p>
          <a:p>
            <a:pPr lvl="1">
              <a:buNone/>
            </a:pPr>
            <a:r>
              <a:rPr lang="en-US" sz="1600" dirty="0" smtClean="0"/>
              <a:t>LPA Training Program Director, INDOT</a:t>
            </a:r>
          </a:p>
          <a:p>
            <a:pPr lvl="1">
              <a:buNone/>
            </a:pPr>
            <a:r>
              <a:rPr lang="en-US" sz="1600" dirty="0" smtClean="0"/>
              <a:t>100 North Senate Avenue, N955</a:t>
            </a:r>
          </a:p>
          <a:p>
            <a:pPr lvl="1">
              <a:buNone/>
            </a:pPr>
            <a:r>
              <a:rPr lang="en-US" sz="1600" dirty="0" smtClean="0"/>
              <a:t>Indianapolis, IN 46204</a:t>
            </a:r>
          </a:p>
          <a:p>
            <a:pPr lvl="1">
              <a:buNone/>
            </a:pPr>
            <a:r>
              <a:rPr lang="en-US" sz="1600" dirty="0" smtClean="0"/>
              <a:t>317-234-7930</a:t>
            </a:r>
          </a:p>
          <a:p>
            <a:pPr lvl="1">
              <a:buNone/>
            </a:pPr>
            <a:r>
              <a:rPr lang="en-US" sz="1600" dirty="0" smtClean="0">
                <a:hlinkClick r:id="rId2"/>
              </a:rPr>
              <a:t>bsaunders@indot.in.gov</a:t>
            </a:r>
            <a:r>
              <a:rPr lang="en-US" sz="1600" dirty="0" smtClean="0"/>
              <a:t> </a:t>
            </a:r>
          </a:p>
          <a:p>
            <a:pPr lvl="1">
              <a:buNone/>
            </a:pPr>
            <a:endParaRPr lang="en-US" sz="2000" b="1" u="sng" dirty="0" smtClean="0"/>
          </a:p>
          <a:p>
            <a:r>
              <a:rPr lang="en-US" sz="2000" dirty="0" smtClean="0"/>
              <a:t>Trevor Mills</a:t>
            </a:r>
            <a:endParaRPr lang="en-US" sz="2000" b="1" dirty="0" smtClean="0"/>
          </a:p>
          <a:p>
            <a:pPr lvl="1">
              <a:buNone/>
            </a:pPr>
            <a:r>
              <a:rPr lang="en-US" sz="1600" dirty="0" smtClean="0"/>
              <a:t>LPA Project Manager Supervisor, INDOT</a:t>
            </a:r>
          </a:p>
          <a:p>
            <a:pPr lvl="1">
              <a:buNone/>
            </a:pPr>
            <a:r>
              <a:rPr lang="en-US" sz="1600" dirty="0" smtClean="0"/>
              <a:t>100 North Senate Avenue, N955</a:t>
            </a:r>
          </a:p>
          <a:p>
            <a:pPr lvl="1">
              <a:buNone/>
            </a:pPr>
            <a:r>
              <a:rPr lang="en-US" sz="1600" dirty="0" smtClean="0"/>
              <a:t>Indianapolis, IN 46204</a:t>
            </a:r>
          </a:p>
          <a:p>
            <a:pPr lvl="1">
              <a:buNone/>
            </a:pPr>
            <a:r>
              <a:rPr lang="en-US" sz="1600" dirty="0" smtClean="0"/>
              <a:t>317-232-5121</a:t>
            </a:r>
          </a:p>
          <a:p>
            <a:pPr lvl="1">
              <a:buNone/>
            </a:pPr>
            <a:r>
              <a:rPr lang="en-US" sz="1600" dirty="0" smtClean="0">
                <a:hlinkClick r:id="rId3"/>
              </a:rPr>
              <a:t>tmills@indot.in.gov</a:t>
            </a:r>
            <a:r>
              <a:rPr lang="en-US" sz="1600" dirty="0" smtClean="0"/>
              <a:t> </a:t>
            </a:r>
          </a:p>
          <a:p>
            <a:pPr lvl="1">
              <a:buNone/>
            </a:pPr>
            <a:endParaRPr lang="en-US" sz="1600" dirty="0" smtClean="0"/>
          </a:p>
          <a:p>
            <a:pPr lvl="1">
              <a:buNone/>
            </a:pPr>
            <a:endParaRPr lang="en-US" sz="2000" b="1" dirty="0" smtClean="0"/>
          </a:p>
          <a:p>
            <a:pPr lvl="1"/>
            <a:r>
              <a:rPr lang="en-US" sz="2000" b="1" dirty="0" smtClean="0"/>
              <a:t>Don Ballard</a:t>
            </a:r>
          </a:p>
          <a:p>
            <a:pPr lvl="2">
              <a:buNone/>
            </a:pPr>
            <a:r>
              <a:rPr lang="en-US" sz="1600" dirty="0" smtClean="0"/>
              <a:t>LPA Right of Way Supervisor, INDOT</a:t>
            </a:r>
          </a:p>
          <a:p>
            <a:pPr lvl="2">
              <a:buNone/>
            </a:pPr>
            <a:r>
              <a:rPr lang="en-US" sz="1600" dirty="0" smtClean="0"/>
              <a:t>100 North Senate Avenue, N642</a:t>
            </a:r>
          </a:p>
          <a:p>
            <a:pPr lvl="2">
              <a:buNone/>
            </a:pPr>
            <a:r>
              <a:rPr lang="en-US" sz="1600" dirty="0" smtClean="0"/>
              <a:t>Indianapolis, IN 46204</a:t>
            </a:r>
          </a:p>
          <a:p>
            <a:pPr lvl="2">
              <a:buNone/>
            </a:pPr>
            <a:r>
              <a:rPr lang="en-US" sz="1600" dirty="0" smtClean="0"/>
              <a:t>317-233-3055</a:t>
            </a:r>
          </a:p>
          <a:p>
            <a:pPr lvl="2">
              <a:buNone/>
            </a:pPr>
            <a:r>
              <a:rPr lang="en-US" sz="1600" dirty="0" smtClean="0">
                <a:hlinkClick r:id="rId4"/>
              </a:rPr>
              <a:t>doballard@indot.in.gov</a:t>
            </a:r>
            <a:r>
              <a:rPr lang="en-US" sz="1600" dirty="0" smtClean="0"/>
              <a:t> </a:t>
            </a:r>
          </a:p>
          <a:p>
            <a:pPr lvl="2">
              <a:buNone/>
            </a:pPr>
            <a:endParaRPr lang="en-US" sz="1600" dirty="0" smtClean="0"/>
          </a:p>
          <a:p>
            <a:pPr lvl="1"/>
            <a:r>
              <a:rPr lang="en-US" sz="2000" b="1" dirty="0" smtClean="0"/>
              <a:t>Todd Clift</a:t>
            </a:r>
            <a:endParaRPr lang="en-US" sz="2000" dirty="0" smtClean="0"/>
          </a:p>
          <a:p>
            <a:pPr lvl="2">
              <a:buNone/>
            </a:pPr>
            <a:r>
              <a:rPr lang="en-US" sz="1600" dirty="0" smtClean="0"/>
              <a:t>Acquisitions Manager, INDOT</a:t>
            </a:r>
          </a:p>
          <a:p>
            <a:pPr lvl="2">
              <a:buNone/>
            </a:pPr>
            <a:r>
              <a:rPr lang="en-US" sz="1600" dirty="0" smtClean="0"/>
              <a:t>100 North Senate Avenue, N642</a:t>
            </a:r>
          </a:p>
          <a:p>
            <a:pPr lvl="2">
              <a:buNone/>
            </a:pPr>
            <a:r>
              <a:rPr lang="en-US" sz="1600" dirty="0" smtClean="0"/>
              <a:t>Indianapolis, IN 46204</a:t>
            </a:r>
          </a:p>
          <a:p>
            <a:pPr lvl="2">
              <a:buNone/>
            </a:pPr>
            <a:r>
              <a:rPr lang="en-US" sz="1600" dirty="0" smtClean="0"/>
              <a:t>317-232-5060</a:t>
            </a:r>
          </a:p>
          <a:p>
            <a:pPr lvl="2">
              <a:buNone/>
            </a:pPr>
            <a:r>
              <a:rPr lang="en-US" sz="1600" dirty="0" smtClean="0">
                <a:hlinkClick r:id="rId5"/>
              </a:rPr>
              <a:t>wclift@indot.in.gov</a:t>
            </a:r>
            <a:r>
              <a:rPr lang="en-US" sz="1600" dirty="0" smtClean="0"/>
              <a:t> </a:t>
            </a:r>
            <a:endParaRPr lang="en-US" sz="1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Objective</a:t>
            </a:r>
            <a:endParaRPr lang="en-US" dirty="0"/>
          </a:p>
        </p:txBody>
      </p:sp>
      <p:sp>
        <p:nvSpPr>
          <p:cNvPr id="3" name="Content Placeholder 2"/>
          <p:cNvSpPr>
            <a:spLocks noGrp="1"/>
          </p:cNvSpPr>
          <p:nvPr>
            <p:ph idx="1"/>
          </p:nvPr>
        </p:nvSpPr>
        <p:spPr/>
        <p:txBody>
          <a:bodyPr/>
          <a:lstStyle/>
          <a:p>
            <a:r>
              <a:rPr lang="en-US" dirty="0" smtClean="0"/>
              <a:t>Purpose</a:t>
            </a:r>
          </a:p>
          <a:p>
            <a:pPr lvl="1"/>
            <a:r>
              <a:rPr lang="en-US" dirty="0" smtClean="0"/>
              <a:t>To share information regarding the new process of parcel review on LPA projects</a:t>
            </a:r>
          </a:p>
          <a:p>
            <a:pPr lvl="1"/>
            <a:endParaRPr lang="en-US" dirty="0" smtClean="0"/>
          </a:p>
          <a:p>
            <a:r>
              <a:rPr lang="en-US" dirty="0" smtClean="0"/>
              <a:t>Objective</a:t>
            </a:r>
          </a:p>
          <a:p>
            <a:pPr lvl="1"/>
            <a:r>
              <a:rPr lang="en-US" dirty="0" smtClean="0"/>
              <a:t>To understand the new LPA parcel review process and offer an opportunity for open Q&amp;A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Organizational Chart</a:t>
            </a:r>
            <a:endParaRPr lang="en-US" dirty="0"/>
          </a:p>
        </p:txBody>
      </p:sp>
      <p:sp>
        <p:nvSpPr>
          <p:cNvPr id="4" name="TextBox 3"/>
          <p:cNvSpPr txBox="1"/>
          <p:nvPr/>
        </p:nvSpPr>
        <p:spPr>
          <a:xfrm>
            <a:off x="3276600" y="1066800"/>
            <a:ext cx="2438400" cy="646331"/>
          </a:xfrm>
          <a:prstGeom prst="rect">
            <a:avLst/>
          </a:prstGeom>
          <a:noFill/>
          <a:ln>
            <a:solidFill>
              <a:schemeClr val="tx1"/>
            </a:solidFill>
          </a:ln>
        </p:spPr>
        <p:txBody>
          <a:bodyPr wrap="square" rtlCol="0">
            <a:spAutoFit/>
          </a:bodyPr>
          <a:lstStyle/>
          <a:p>
            <a:pPr algn="ctr"/>
            <a:r>
              <a:rPr lang="en-US" dirty="0" smtClean="0"/>
              <a:t>Todd Clift</a:t>
            </a:r>
          </a:p>
          <a:p>
            <a:pPr algn="ctr"/>
            <a:r>
              <a:rPr lang="en-US" dirty="0" smtClean="0"/>
              <a:t>Acquisitions Manager</a:t>
            </a:r>
            <a:endParaRPr lang="en-US" dirty="0"/>
          </a:p>
        </p:txBody>
      </p:sp>
      <p:sp>
        <p:nvSpPr>
          <p:cNvPr id="5" name="TextBox 4"/>
          <p:cNvSpPr txBox="1"/>
          <p:nvPr/>
        </p:nvSpPr>
        <p:spPr>
          <a:xfrm>
            <a:off x="2895600" y="1981200"/>
            <a:ext cx="3200400" cy="1631216"/>
          </a:xfrm>
          <a:prstGeom prst="rect">
            <a:avLst/>
          </a:prstGeom>
          <a:solidFill>
            <a:schemeClr val="bg2">
              <a:lumMod val="10000"/>
              <a:lumOff val="90000"/>
            </a:schemeClr>
          </a:solidFill>
          <a:ln w="38100">
            <a:solidFill>
              <a:schemeClr val="tx1"/>
            </a:solidFill>
          </a:ln>
        </p:spPr>
        <p:txBody>
          <a:bodyPr wrap="square" rtlCol="0">
            <a:spAutoFit/>
          </a:bodyPr>
          <a:lstStyle/>
          <a:p>
            <a:pPr algn="ctr"/>
            <a:r>
              <a:rPr lang="en-US" sz="2000" b="1" dirty="0" smtClean="0"/>
              <a:t>Don Ballard</a:t>
            </a:r>
          </a:p>
          <a:p>
            <a:pPr algn="ctr"/>
            <a:r>
              <a:rPr lang="en-US" sz="2000" dirty="0" smtClean="0"/>
              <a:t>LPA Right of Way Supervisor</a:t>
            </a:r>
          </a:p>
          <a:p>
            <a:pPr algn="ctr"/>
            <a:r>
              <a:rPr lang="en-US" sz="2000" dirty="0" smtClean="0"/>
              <a:t>317-233-2055</a:t>
            </a:r>
          </a:p>
          <a:p>
            <a:pPr algn="ctr"/>
            <a:r>
              <a:rPr lang="en-US" sz="2000" u="sng" dirty="0" smtClean="0">
                <a:hlinkClick r:id="rId2"/>
              </a:rPr>
              <a:t>doballard@indot.in.gov</a:t>
            </a:r>
            <a:endParaRPr lang="en-US" sz="2000" dirty="0"/>
          </a:p>
        </p:txBody>
      </p:sp>
      <p:sp>
        <p:nvSpPr>
          <p:cNvPr id="6" name="TextBox 5"/>
          <p:cNvSpPr txBox="1"/>
          <p:nvPr/>
        </p:nvSpPr>
        <p:spPr>
          <a:xfrm>
            <a:off x="1295400" y="4038600"/>
            <a:ext cx="2971800" cy="646331"/>
          </a:xfrm>
          <a:prstGeom prst="rect">
            <a:avLst/>
          </a:prstGeom>
          <a:noFill/>
          <a:ln>
            <a:solidFill>
              <a:schemeClr val="tx1"/>
            </a:solidFill>
          </a:ln>
        </p:spPr>
        <p:txBody>
          <a:bodyPr wrap="square" rtlCol="0">
            <a:spAutoFit/>
          </a:bodyPr>
          <a:lstStyle/>
          <a:p>
            <a:pPr algn="ctr"/>
            <a:r>
              <a:rPr lang="en-US" dirty="0" smtClean="0"/>
              <a:t>Mary Loy</a:t>
            </a:r>
          </a:p>
          <a:p>
            <a:pPr algn="ctr"/>
            <a:r>
              <a:rPr lang="en-US" dirty="0" smtClean="0"/>
              <a:t>LPA Right of Way Specialist</a:t>
            </a:r>
            <a:endParaRPr lang="en-US" dirty="0"/>
          </a:p>
        </p:txBody>
      </p:sp>
      <p:sp>
        <p:nvSpPr>
          <p:cNvPr id="7" name="TextBox 6"/>
          <p:cNvSpPr txBox="1"/>
          <p:nvPr/>
        </p:nvSpPr>
        <p:spPr>
          <a:xfrm>
            <a:off x="4724400" y="4038600"/>
            <a:ext cx="2971800" cy="646331"/>
          </a:xfrm>
          <a:prstGeom prst="rect">
            <a:avLst/>
          </a:prstGeom>
          <a:noFill/>
          <a:ln>
            <a:solidFill>
              <a:schemeClr val="tx1"/>
            </a:solidFill>
          </a:ln>
        </p:spPr>
        <p:txBody>
          <a:bodyPr wrap="square" rtlCol="0">
            <a:spAutoFit/>
          </a:bodyPr>
          <a:lstStyle/>
          <a:p>
            <a:pPr algn="ctr"/>
            <a:r>
              <a:rPr lang="en-US" dirty="0" smtClean="0"/>
              <a:t>Suzi Wagner</a:t>
            </a:r>
          </a:p>
          <a:p>
            <a:pPr algn="ctr"/>
            <a:r>
              <a:rPr lang="en-US" dirty="0" smtClean="0"/>
              <a:t>LPA Right of Way Specialist</a:t>
            </a:r>
            <a:endParaRPr lang="en-US" dirty="0"/>
          </a:p>
        </p:txBody>
      </p:sp>
      <p:sp>
        <p:nvSpPr>
          <p:cNvPr id="8" name="TextBox 7"/>
          <p:cNvSpPr txBox="1"/>
          <p:nvPr/>
        </p:nvSpPr>
        <p:spPr>
          <a:xfrm>
            <a:off x="1295400" y="4953000"/>
            <a:ext cx="2971800" cy="646331"/>
          </a:xfrm>
          <a:prstGeom prst="rect">
            <a:avLst/>
          </a:prstGeom>
          <a:noFill/>
          <a:ln>
            <a:solidFill>
              <a:schemeClr val="tx1"/>
            </a:solidFill>
          </a:ln>
        </p:spPr>
        <p:txBody>
          <a:bodyPr wrap="square" rtlCol="0">
            <a:spAutoFit/>
          </a:bodyPr>
          <a:lstStyle/>
          <a:p>
            <a:pPr algn="ctr"/>
            <a:r>
              <a:rPr lang="en-US" dirty="0" smtClean="0"/>
              <a:t>Julie Foreman</a:t>
            </a:r>
          </a:p>
          <a:p>
            <a:pPr algn="ctr"/>
            <a:r>
              <a:rPr lang="en-US" dirty="0" smtClean="0"/>
              <a:t>LPA Right of Way Specialist</a:t>
            </a:r>
            <a:endParaRPr lang="en-US" dirty="0"/>
          </a:p>
        </p:txBody>
      </p:sp>
      <p:cxnSp>
        <p:nvCxnSpPr>
          <p:cNvPr id="10" name="Straight Connector 9"/>
          <p:cNvCxnSpPr>
            <a:stCxn id="4" idx="2"/>
            <a:endCxn id="5" idx="0"/>
          </p:cNvCxnSpPr>
          <p:nvPr/>
        </p:nvCxnSpPr>
        <p:spPr bwMode="auto">
          <a:xfrm>
            <a:off x="4495800" y="1713131"/>
            <a:ext cx="0" cy="2680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a:stCxn id="5" idx="2"/>
            <a:endCxn id="6" idx="0"/>
          </p:cNvCxnSpPr>
          <p:nvPr/>
        </p:nvCxnSpPr>
        <p:spPr bwMode="auto">
          <a:xfrm flipH="1">
            <a:off x="2781300" y="3612416"/>
            <a:ext cx="1714500" cy="4261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a:stCxn id="5" idx="2"/>
            <a:endCxn id="7" idx="0"/>
          </p:cNvCxnSpPr>
          <p:nvPr/>
        </p:nvCxnSpPr>
        <p:spPr bwMode="auto">
          <a:xfrm>
            <a:off x="4495800" y="3612416"/>
            <a:ext cx="1714500" cy="4261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a:stCxn id="6" idx="2"/>
            <a:endCxn id="8" idx="0"/>
          </p:cNvCxnSpPr>
          <p:nvPr/>
        </p:nvCxnSpPr>
        <p:spPr bwMode="auto">
          <a:xfrm>
            <a:off x="2781300" y="4684931"/>
            <a:ext cx="0" cy="26806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TextBox 27"/>
          <p:cNvSpPr txBox="1"/>
          <p:nvPr/>
        </p:nvSpPr>
        <p:spPr>
          <a:xfrm>
            <a:off x="152400" y="1905000"/>
            <a:ext cx="1905000" cy="1477328"/>
          </a:xfrm>
          <a:prstGeom prst="rect">
            <a:avLst/>
          </a:prstGeom>
          <a:solidFill>
            <a:srgbClr val="3333CC"/>
          </a:solidFill>
          <a:ln>
            <a:solidFill>
              <a:schemeClr val="tx1"/>
            </a:solidFill>
          </a:ln>
        </p:spPr>
        <p:txBody>
          <a:bodyPr wrap="square" rtlCol="0">
            <a:spAutoFit/>
          </a:bodyPr>
          <a:lstStyle/>
          <a:p>
            <a:pPr algn="ctr"/>
            <a:r>
              <a:rPr lang="en-US" dirty="0" smtClean="0">
                <a:solidFill>
                  <a:schemeClr val="bg1"/>
                </a:solidFill>
              </a:rPr>
              <a:t>All questions/calls should go through Don at this time</a:t>
            </a:r>
            <a:endParaRPr lang="en-US" dirty="0">
              <a:solidFill>
                <a:schemeClr val="bg1"/>
              </a:solidFill>
            </a:endParaRPr>
          </a:p>
        </p:txBody>
      </p:sp>
      <p:sp>
        <p:nvSpPr>
          <p:cNvPr id="27" name="Pentagon 26"/>
          <p:cNvSpPr/>
          <p:nvPr/>
        </p:nvSpPr>
        <p:spPr bwMode="auto">
          <a:xfrm>
            <a:off x="1905000" y="2057400"/>
            <a:ext cx="1371600" cy="304800"/>
          </a:xfrm>
          <a:prstGeom prst="homePlat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solidFill>
                  <a:sysClr val="windowText" lastClr="000000"/>
                </a:solidFill>
              </a:ln>
              <a:solidFill>
                <a:schemeClr val="tx1"/>
              </a:solidFill>
              <a:effectLst/>
              <a:latin typeface="Tahom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152400" y="0"/>
            <a:ext cx="8839200" cy="838200"/>
          </a:xfrm>
          <a:noFill/>
          <a:ln>
            <a:miter lim="800000"/>
            <a:headEnd/>
            <a:tailEnd/>
          </a:ln>
        </p:spPr>
        <p:txBody>
          <a:bodyPr vert="horz" wrap="square" lIns="91440" tIns="45720" rIns="91440" bIns="45720" numCol="1" anchor="ctr" anchorCtr="0" compatLnSpc="1">
            <a:prstTxWarp prst="textNoShape">
              <a:avLst/>
            </a:prstTxWarp>
          </a:bodyPr>
          <a:lstStyle/>
          <a:p>
            <a:r>
              <a:rPr lang="en-US" b="1" dirty="0" smtClean="0">
                <a:solidFill>
                  <a:schemeClr val="bg1"/>
                </a:solidFill>
              </a:rPr>
              <a:t>Local Project Acquisition Review</a:t>
            </a:r>
          </a:p>
        </p:txBody>
      </p:sp>
      <p:pic>
        <p:nvPicPr>
          <p:cNvPr id="1026" name="Picture 2"/>
          <p:cNvPicPr>
            <a:picLocks noChangeAspect="1" noChangeArrowheads="1"/>
          </p:cNvPicPr>
          <p:nvPr/>
        </p:nvPicPr>
        <p:blipFill>
          <a:blip r:embed="rId2" cstate="print"/>
          <a:srcRect/>
          <a:stretch>
            <a:fillRect/>
          </a:stretch>
        </p:blipFill>
        <p:spPr bwMode="auto">
          <a:xfrm>
            <a:off x="1447800" y="838200"/>
            <a:ext cx="6182139"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838200"/>
          </a:xfrm>
        </p:spPr>
        <p:txBody>
          <a:bodyPr anchor="ctr"/>
          <a:lstStyle/>
          <a:p>
            <a:r>
              <a:rPr lang="en-US" dirty="0" smtClean="0"/>
              <a:t>LPA Project Scope Meeting Form</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366964" y="838200"/>
            <a:ext cx="4214318" cy="543401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Secured Parcel Close-Out Form</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09600" y="838200"/>
            <a:ext cx="3971365" cy="5105399"/>
          </a:xfrm>
          <a:prstGeom prst="rect">
            <a:avLst/>
          </a:prstGeom>
          <a:noFill/>
          <a:ln w="9525">
            <a:solidFill>
              <a:schemeClr val="tx1"/>
            </a:solid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724400" y="838200"/>
            <a:ext cx="3886200" cy="5105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chor="ctr"/>
          <a:lstStyle/>
          <a:p>
            <a:r>
              <a:rPr lang="en-US" dirty="0" smtClean="0"/>
              <a:t>Condemned Parcel Close-Out Form</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533400" y="838200"/>
            <a:ext cx="3981199" cy="5105401"/>
          </a:xfrm>
          <a:prstGeom prst="rect">
            <a:avLst/>
          </a:prstGeom>
          <a:noFill/>
          <a:ln w="9525">
            <a:solidFill>
              <a:schemeClr val="tx1"/>
            </a:solid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4648200" y="838200"/>
            <a:ext cx="4038600" cy="5105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a:xfrm>
            <a:off x="228600" y="838200"/>
            <a:ext cx="8686800" cy="5257800"/>
          </a:xfrm>
        </p:spPr>
        <p:txBody>
          <a:bodyPr/>
          <a:lstStyle/>
          <a:p>
            <a:r>
              <a:rPr lang="en-US" sz="1500" dirty="0" smtClean="0"/>
              <a:t>Q: What should be submitted to ERMS?</a:t>
            </a:r>
          </a:p>
          <a:p>
            <a:pPr>
              <a:buNone/>
            </a:pPr>
            <a:r>
              <a:rPr lang="en-US" sz="1500" dirty="0" smtClean="0"/>
              <a:t>	A:</a:t>
            </a:r>
            <a:r>
              <a:rPr lang="en-US" sz="1500" b="0" dirty="0" smtClean="0"/>
              <a:t> Just Right-of-Way (ROW) plans. Parcels are sent to Don.</a:t>
            </a:r>
          </a:p>
          <a:p>
            <a:pPr>
              <a:buNone/>
            </a:pPr>
            <a:r>
              <a:rPr lang="en-US" sz="1500" dirty="0" smtClean="0"/>
              <a:t> </a:t>
            </a:r>
          </a:p>
          <a:p>
            <a:r>
              <a:rPr lang="en-US" sz="1500" dirty="0" smtClean="0"/>
              <a:t>Q: Do appraisals need to be sent in to be approved?</a:t>
            </a:r>
          </a:p>
          <a:p>
            <a:pPr>
              <a:buNone/>
            </a:pPr>
            <a:r>
              <a:rPr lang="en-US" sz="1500" dirty="0" smtClean="0"/>
              <a:t>	A: </a:t>
            </a:r>
            <a:r>
              <a:rPr lang="en-US" sz="1500" b="0" dirty="0" smtClean="0"/>
              <a:t>No, not unless you have a unique situation and would like it to be reviewed. Otherwise, we will go with what you have given us.</a:t>
            </a:r>
          </a:p>
          <a:p>
            <a:pPr>
              <a:buNone/>
            </a:pPr>
            <a:r>
              <a:rPr lang="en-US" sz="1500" dirty="0" smtClean="0"/>
              <a:t> </a:t>
            </a:r>
          </a:p>
          <a:p>
            <a:r>
              <a:rPr lang="en-US" sz="1500" dirty="0" smtClean="0"/>
              <a:t>Q: How does this process change impact ROW contracts?</a:t>
            </a:r>
          </a:p>
          <a:p>
            <a:pPr>
              <a:buNone/>
            </a:pPr>
            <a:r>
              <a:rPr lang="en-US" sz="1500" dirty="0" smtClean="0"/>
              <a:t>	A: </a:t>
            </a:r>
            <a:r>
              <a:rPr lang="en-US" sz="1500" b="0" dirty="0" smtClean="0"/>
              <a:t>It doesn’t. Contracts will still go through the District Local Program Directors. As a reminder, if you want to use federal funds on ROW acquisition, you need to make sure you have received FMIS approval. 2 other notes: 1. The Uniform Act must be followed explicitly even if just one penny of federal money touches the project during any phase. 2. If the LPA acquires ROW with federal money and then later sells it, the proceeds shall go toward another Title 23 eligible project. </a:t>
            </a:r>
          </a:p>
          <a:p>
            <a:pPr>
              <a:buNone/>
            </a:pPr>
            <a:r>
              <a:rPr lang="en-US" sz="1500" dirty="0" smtClean="0"/>
              <a:t> </a:t>
            </a:r>
          </a:p>
          <a:p>
            <a:r>
              <a:rPr lang="en-US" sz="1500" dirty="0" smtClean="0"/>
              <a:t>Q: I have a ROW project with construction limits within existing ROW. How will this work? </a:t>
            </a:r>
          </a:p>
          <a:p>
            <a:pPr>
              <a:buNone/>
            </a:pPr>
            <a:r>
              <a:rPr lang="en-US" sz="1500" dirty="0" smtClean="0"/>
              <a:t>	A: </a:t>
            </a:r>
            <a:r>
              <a:rPr lang="en-US" sz="1500" b="0" dirty="0" smtClean="0"/>
              <a:t>The LPA will certify that there is no ROW needed but that is your call- when submitting plans, submit any documents on this you may have. The LPA must provide supporting documentation that they own the existing ROW. </a:t>
            </a:r>
          </a:p>
          <a:p>
            <a:pPr marL="514350" indent="-514350"/>
            <a:endParaRPr lang="en-US" sz="1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NALtesttemplate4-13-10">
  <a:themeElements>
    <a:clrScheme name="3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3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3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FINALtesttemplate4-13-10</Template>
  <TotalTime>29043</TotalTime>
  <Words>357</Words>
  <Application>Microsoft Office PowerPoint</Application>
  <PresentationFormat>On-screen Show (4:3)</PresentationFormat>
  <Paragraphs>145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FINALtesttemplate4-13-10</vt:lpstr>
      <vt:lpstr>Slide 1</vt:lpstr>
      <vt:lpstr>Facilitators</vt:lpstr>
      <vt:lpstr>Purpose &amp; Objective</vt:lpstr>
      <vt:lpstr>Organizational Chart</vt:lpstr>
      <vt:lpstr>Local Project Acquisition Review</vt:lpstr>
      <vt:lpstr>LPA Project Scope Meeting Form</vt:lpstr>
      <vt:lpstr>Secured Parcel Close-Out Form</vt:lpstr>
      <vt:lpstr>Condemned Parcel Close-Out Form</vt:lpstr>
      <vt:lpstr>Frequently Asked Questions</vt:lpstr>
      <vt:lpstr>Frequently Asked Questions</vt:lpstr>
      <vt:lpstr>Frequently Asked Questions</vt:lpstr>
      <vt:lpstr>Frequently Asked Questions</vt:lpstr>
      <vt:lpstr>Frequently Asked Questions</vt:lpstr>
      <vt:lpstr>Frequently Asked Questions</vt:lpstr>
      <vt:lpstr>Slide 15</vt:lpstr>
      <vt:lpstr>Future Updates &amp; Communication</vt:lpstr>
    </vt:vector>
  </TitlesOfParts>
  <Company>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lmcgrannahan</dc:creator>
  <cp:lastModifiedBy>kdaniels</cp:lastModifiedBy>
  <cp:revision>2389</cp:revision>
  <dcterms:created xsi:type="dcterms:W3CDTF">2010-04-15T13:29:07Z</dcterms:created>
  <dcterms:modified xsi:type="dcterms:W3CDTF">2014-09-08T15:32:02Z</dcterms:modified>
</cp:coreProperties>
</file>