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488" r:id="rId2"/>
    <p:sldId id="783" r:id="rId3"/>
    <p:sldId id="788" r:id="rId4"/>
    <p:sldId id="789" r:id="rId5"/>
    <p:sldId id="790" r:id="rId6"/>
    <p:sldId id="787" r:id="rId7"/>
    <p:sldId id="784" r:id="rId8"/>
    <p:sldId id="791" r:id="rId9"/>
    <p:sldId id="792" r:id="rId10"/>
    <p:sldId id="793" r:id="rId11"/>
    <p:sldId id="794" r:id="rId12"/>
    <p:sldId id="795" r:id="rId13"/>
    <p:sldId id="796" r:id="rId14"/>
    <p:sldId id="798" r:id="rId15"/>
    <p:sldId id="801" r:id="rId16"/>
    <p:sldId id="800" r:id="rId17"/>
    <p:sldId id="797"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DEE20"/>
    <a:srgbClr val="FFFFFF"/>
    <a:srgbClr val="99CCFF"/>
    <a:srgbClr val="3333CC"/>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9" autoAdjust="0"/>
    <p:restoredTop sz="84353" autoAdjust="0"/>
  </p:normalViewPr>
  <p:slideViewPr>
    <p:cSldViewPr>
      <p:cViewPr varScale="1">
        <p:scale>
          <a:sx n="92" d="100"/>
          <a:sy n="92" d="100"/>
        </p:scale>
        <p:origin x="1980" y="120"/>
      </p:cViewPr>
      <p:guideLst>
        <p:guide orient="horz" pos="2160"/>
        <p:guide pos="2880"/>
      </p:guideLst>
    </p:cSldViewPr>
  </p:slideViewPr>
  <p:outlineViewPr>
    <p:cViewPr>
      <p:scale>
        <a:sx n="33" d="100"/>
        <a:sy n="33" d="100"/>
      </p:scale>
      <p:origin x="0" y="1717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11/21/2022</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2263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11/21/2022</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4127153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455A-C7B6-4FC3-82BB-1985690B46ED}" type="slidenum">
              <a:rPr lang="en-US" smtClean="0">
                <a:latin typeface="Tahoma" pitchFamily="34" charset="0"/>
              </a:rPr>
              <a:pPr/>
              <a:t>1</a:t>
            </a:fld>
            <a:endParaRPr lang="en-US">
              <a:latin typeface="Tahoma" pitchFamily="34" charset="0"/>
            </a:endParaRPr>
          </a:p>
        </p:txBody>
      </p:sp>
    </p:spTree>
    <p:extLst>
      <p:ext uri="{BB962C8B-B14F-4D97-AF65-F5344CB8AC3E}">
        <p14:creationId xmlns:p14="http://schemas.microsoft.com/office/powerpoint/2010/main" val="21252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Date Placeholder 12"/>
          <p:cNvSpPr>
            <a:spLocks noGrp="1"/>
          </p:cNvSpPr>
          <p:nvPr>
            <p:ph type="dt" sz="half" idx="10"/>
          </p:nvPr>
        </p:nvSpPr>
        <p:spPr/>
        <p:txBody>
          <a:bodyPr/>
          <a:lstStyle/>
          <a:p>
            <a:fld id="{F985C4F6-E1AD-47D1-BA41-A91D9A0D210A}" type="datetime1">
              <a:rPr lang="en-US" smtClean="0"/>
              <a:pPr/>
              <a:t>11/21/2022</a:t>
            </a:fld>
            <a:endParaRPr lang="en-US" dirty="0"/>
          </a:p>
        </p:txBody>
      </p:sp>
      <p:sp>
        <p:nvSpPr>
          <p:cNvPr id="14" name="Slide Number Placeholder 13"/>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82296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380313F-7028-4318-A866-77E3C3A02EA8}" type="datetime1">
              <a:rPr lang="en-US" smtClean="0"/>
              <a:pPr/>
              <a:t>11/21/2022</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a:prstGeom prst="rect">
            <a:avLst/>
          </a:prstGeom>
        </p:spPr>
        <p:txBody>
          <a:bodyPr vert="eaVert"/>
          <a:lstStyle>
            <a:lvl1pPr>
              <a:defRPr sz="4000" b="1"/>
            </a:lvl1pPr>
          </a:lstStyle>
          <a:p>
            <a:r>
              <a:rPr lang="en-US" dirty="0"/>
              <a:t>Click to edit Master title style</a:t>
            </a:r>
          </a:p>
        </p:txBody>
      </p:sp>
      <p:sp>
        <p:nvSpPr>
          <p:cNvPr id="3" name="Vertical Text Placeholder 2"/>
          <p:cNvSpPr>
            <a:spLocks noGrp="1"/>
          </p:cNvSpPr>
          <p:nvPr>
            <p:ph type="body" orient="vert" idx="1"/>
          </p:nvPr>
        </p:nvSpPr>
        <p:spPr>
          <a:xfrm>
            <a:off x="457200" y="838200"/>
            <a:ext cx="60198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DA6808-7858-40AD-A3AD-5D3DE158C2B6}" type="datetime1">
              <a:rPr lang="en-US" smtClean="0"/>
              <a:pPr/>
              <a:t>11/21/2022</a:t>
            </a:fld>
            <a:endParaRPr lang="en-US" dirty="0"/>
          </a:p>
        </p:txBody>
      </p:sp>
      <p:sp>
        <p:nvSpPr>
          <p:cNvPr id="8" name="Slide Number Placeholder 7"/>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F985C4F6-E1AD-47D1-BA41-A91D9A0D210A}" type="datetime1">
              <a:rPr lang="en-US" smtClean="0"/>
              <a:pPr/>
              <a:t>11/21/2022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Date Placeholder 9"/>
          <p:cNvSpPr>
            <a:spLocks noGrp="1"/>
          </p:cNvSpPr>
          <p:nvPr>
            <p:ph type="dt" sz="half" idx="10"/>
          </p:nvPr>
        </p:nvSpPr>
        <p:spPr/>
        <p:txBody>
          <a:bodyPr/>
          <a:lstStyle/>
          <a:p>
            <a:fld id="{F985C4F6-E1AD-47D1-BA41-A91D9A0D210A}" type="datetime1">
              <a:rPr lang="en-US" smtClean="0"/>
              <a:pPr/>
              <a:t>11/21/2022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40386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F6270E58-3AB1-40AE-8E36-643417FE82EA}" type="datetime1">
              <a:rPr lang="en-US" smtClean="0"/>
              <a:pPr/>
              <a:t>11/21/2022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914400"/>
            <a:ext cx="4040188"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4040188"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14400"/>
            <a:ext cx="4041775"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828800"/>
            <a:ext cx="4041775"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fld id="{CACF9AC6-E25C-4641-ACAB-EDCF3E487298}" type="datetime1">
              <a:rPr lang="en-US" smtClean="0"/>
              <a:pPr/>
              <a:t>11/21/2022</a:t>
            </a:fld>
            <a:endParaRPr lang="en-US" dirty="0"/>
          </a:p>
        </p:txBody>
      </p:sp>
      <p:sp>
        <p:nvSpPr>
          <p:cNvPr id="11" name="Slide Number Placeholder 10"/>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lstStyle>
            <a:lvl1pPr>
              <a:defRPr sz="4000" b="1">
                <a:solidFill>
                  <a:schemeClr val="bg1"/>
                </a:solidFill>
              </a:defRPr>
            </a:lvl1pPr>
          </a:lstStyle>
          <a:p>
            <a:r>
              <a:rPr lang="en-US" dirty="0"/>
              <a:t>Click to edit Master title style</a:t>
            </a:r>
          </a:p>
        </p:txBody>
      </p:sp>
      <p:sp>
        <p:nvSpPr>
          <p:cNvPr id="6" name="Date Placeholder 5"/>
          <p:cNvSpPr>
            <a:spLocks noGrp="1"/>
          </p:cNvSpPr>
          <p:nvPr>
            <p:ph type="dt" sz="half" idx="10"/>
          </p:nvPr>
        </p:nvSpPr>
        <p:spPr/>
        <p:txBody>
          <a:bodyPr/>
          <a:lstStyle/>
          <a:p>
            <a:fld id="{B35288A5-CED0-4309-879B-F76FBD60A4B5}" type="datetime1">
              <a:rPr lang="en-US" smtClean="0"/>
              <a:pPr/>
              <a:t>11/21/2022</a:t>
            </a:fld>
            <a:endParaRPr lang="en-US" dirty="0"/>
          </a:p>
        </p:txBody>
      </p:sp>
      <p:sp>
        <p:nvSpPr>
          <p:cNvPr id="7" name="Slide Number Placeholder 6"/>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4B4570-CF39-4CC0-8078-D5F2D1DDAB1D}" type="datetime1">
              <a:rPr lang="en-US" smtClean="0"/>
              <a:pPr/>
              <a:t>11/21/2022</a:t>
            </a:fld>
            <a:endParaRPr lang="en-US" dirty="0"/>
          </a:p>
        </p:txBody>
      </p:sp>
      <p:sp>
        <p:nvSpPr>
          <p:cNvPr id="6" name="Slide Number Placeholder 5"/>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825500"/>
          </a:xfrm>
          <a:prstGeom prst="rect">
            <a:avLst/>
          </a:prstGeo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DBFA2D07-308C-4AE8-92C8-EB357E5D3D47}" type="datetime1">
              <a:rPr lang="en-US" smtClean="0"/>
              <a:pPr/>
              <a:t>11/21/2022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CD3541D-7BE5-408F-A32A-F6D35F8606C2}" type="datetime1">
              <a:rPr lang="en-US" smtClean="0"/>
              <a:pPr/>
              <a:t>11/21/2022</a:t>
            </a:fld>
            <a:endParaRPr lang="en-US" dirty="0"/>
          </a:p>
        </p:txBody>
      </p:sp>
      <p:sp>
        <p:nvSpPr>
          <p:cNvPr id="9" name="Slide Number Placeholder 8"/>
          <p:cNvSpPr>
            <a:spLocks noGrp="1"/>
          </p:cNvSpPr>
          <p:nvPr>
            <p:ph type="sldNum" sz="quarter" idx="11"/>
          </p:nvPr>
        </p:nvSpPr>
        <p:spPr/>
        <p:txBody>
          <a:bodyPr/>
          <a:lstStyle/>
          <a:p>
            <a:r>
              <a:rPr lang="en-US"/>
              <a:t>Slide </a:t>
            </a:r>
            <a:fld id="{40BF40B2-1A0C-4F89-A239-8C56E2D5F78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l="2381" r="3324"/>
          <a:stretch>
            <a:fillRect/>
          </a:stretch>
        </p:blipFill>
        <p:spPr bwMode="auto">
          <a:xfrm>
            <a:off x="0" y="5760625"/>
            <a:ext cx="9144000" cy="1097375"/>
          </a:xfrm>
          <a:prstGeom prst="rect">
            <a:avLst/>
          </a:prstGeom>
          <a:noFill/>
          <a:ln w="9525">
            <a:noFill/>
            <a:miter lim="800000"/>
            <a:headEnd/>
            <a:tailEnd/>
          </a:ln>
        </p:spPr>
      </p:pic>
      <p:pic>
        <p:nvPicPr>
          <p:cNvPr id="1027" name="Picture 11"/>
          <p:cNvPicPr>
            <a:picLocks noChangeAspect="1" noChangeArrowheads="1"/>
          </p:cNvPicPr>
          <p:nvPr/>
        </p:nvPicPr>
        <p:blipFill>
          <a:blip r:embed="rId14" cstate="print"/>
          <a:srcRect l="3943" t="22694" r="2365"/>
          <a:stretch>
            <a:fillRect/>
          </a:stretch>
        </p:blipFill>
        <p:spPr bwMode="auto">
          <a:xfrm>
            <a:off x="0" y="0"/>
            <a:ext cx="9144000" cy="1600200"/>
          </a:xfrm>
          <a:prstGeom prst="rect">
            <a:avLst/>
          </a:prstGeom>
          <a:noFill/>
          <a:ln w="9525">
            <a:noFill/>
            <a:miter lim="800000"/>
            <a:headEnd/>
            <a:tailEnd/>
          </a:ln>
        </p:spPr>
      </p:pic>
      <p:sp>
        <p:nvSpPr>
          <p:cNvPr id="4" name="Date Placeholder 3"/>
          <p:cNvSpPr>
            <a:spLocks noGrp="1"/>
          </p:cNvSpPr>
          <p:nvPr>
            <p:ph type="dt" sz="half" idx="2"/>
          </p:nvPr>
        </p:nvSpPr>
        <p:spPr>
          <a:xfrm>
            <a:off x="8001000" y="6400800"/>
            <a:ext cx="762000" cy="365125"/>
          </a:xfrm>
          <a:prstGeom prst="rect">
            <a:avLst/>
          </a:prstGeom>
        </p:spPr>
        <p:txBody>
          <a:bodyPr vert="horz" lIns="91440" tIns="45720" rIns="91440" bIns="45720" rtlCol="0" anchor="ctr"/>
          <a:lstStyle>
            <a:lvl1pPr algn="l">
              <a:defRPr sz="900">
                <a:solidFill>
                  <a:schemeClr val="tx1"/>
                </a:solidFill>
              </a:defRPr>
            </a:lvl1pPr>
          </a:lstStyle>
          <a:p>
            <a:fld id="{F985C4F6-E1AD-47D1-BA41-A91D9A0D210A}" type="datetime1">
              <a:rPr lang="en-US" smtClean="0"/>
              <a:pPr/>
              <a:t>11/21/2022</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8001000" y="6569075"/>
            <a:ext cx="762000" cy="365125"/>
          </a:xfrm>
          <a:prstGeom prst="rect">
            <a:avLst/>
          </a:prstGeom>
        </p:spPr>
        <p:txBody>
          <a:bodyPr vert="horz" lIns="91440" tIns="45720" rIns="91440" bIns="45720" rtlCol="0" anchor="ctr"/>
          <a:lstStyle>
            <a:lvl1pPr algn="l">
              <a:defRPr sz="900">
                <a:solidFill>
                  <a:schemeClr val="tx1"/>
                </a:solidFill>
              </a:defRPr>
            </a:lvl1pPr>
          </a:lstStyle>
          <a:p>
            <a:r>
              <a:rPr lang="en-US"/>
              <a:t>Slide </a:t>
            </a:r>
            <a:fld id="{40BF40B2-1A0C-4F89-A239-8C56E2D5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se_NA3@docusign.ne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idoa/wbt/DocuSign_IdentityAuth/index.html" TargetMode="External"/><Relationship Id="rId2" Type="http://schemas.openxmlformats.org/officeDocument/2006/relationships/hyperlink" Target="https://www.in.gov/indot/doing-business-with-indot/local-public-agency-programs/" TargetMode="External"/><Relationship Id="rId1" Type="http://schemas.openxmlformats.org/officeDocument/2006/relationships/slideLayout" Target="../slideLayouts/slideLayout2.xml"/><Relationship Id="rId5" Type="http://schemas.openxmlformats.org/officeDocument/2006/relationships/hyperlink" Target="https://www.in.gov/idoa/2977.htm" TargetMode="External"/><Relationship Id="rId4" Type="http://schemas.openxmlformats.org/officeDocument/2006/relationships/hyperlink" Target="https://www.in.gov/idoa/wbt/DocuSign_DeclineSigning/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jdoe@email.com" TargetMode="External"/><Relationship Id="rId2" Type="http://schemas.openxmlformats.org/officeDocument/2006/relationships/hyperlink" Target="mailto:ddoe@e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dse_NA3@docusign.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 y="914400"/>
            <a:ext cx="8839200" cy="1384300"/>
          </a:xfrm>
          <a:prstGeom prst="rect">
            <a:avLst/>
          </a:prstGeom>
          <a:noFill/>
          <a:ln w="9525">
            <a:noFill/>
            <a:miter lim="800000"/>
            <a:headEnd/>
            <a:tailEnd/>
          </a:ln>
        </p:spPr>
        <p:txBody>
          <a:bodyPr>
            <a:spAutoFit/>
          </a:bodyPr>
          <a:lstStyle/>
          <a:p>
            <a:pPr algn="ctr"/>
            <a:endParaRPr lang="en-US" sz="3200" b="1">
              <a:solidFill>
                <a:srgbClr val="000066"/>
              </a:solidFill>
            </a:endParaRPr>
          </a:p>
          <a:p>
            <a:pPr algn="ctr"/>
            <a:endParaRPr lang="en-US" sz="3200" b="1">
              <a:solidFill>
                <a:srgbClr val="000066"/>
              </a:solidFill>
            </a:endParaRPr>
          </a:p>
          <a:p>
            <a:pPr algn="ctr"/>
            <a:endParaRPr lang="en-US" sz="2000">
              <a:solidFill>
                <a:srgbClr val="FDEE20"/>
              </a:solidFill>
            </a:endParaRPr>
          </a:p>
        </p:txBody>
      </p:sp>
      <p:pic>
        <p:nvPicPr>
          <p:cNvPr id="2051" name="Picture 10"/>
          <p:cNvPicPr>
            <a:picLocks noChangeAspect="1" noChangeArrowheads="1"/>
          </p:cNvPicPr>
          <p:nvPr/>
        </p:nvPicPr>
        <p:blipFill>
          <a:blip r:embed="rId3" cstate="print"/>
          <a:srcRect l="5345" t="3175" r="4108" b="3174"/>
          <a:stretch>
            <a:fillRect/>
          </a:stretch>
        </p:blipFill>
        <p:spPr bwMode="auto">
          <a:xfrm>
            <a:off x="0" y="1371600"/>
            <a:ext cx="9144000" cy="3657600"/>
          </a:xfrm>
          <a:prstGeom prst="rect">
            <a:avLst/>
          </a:prstGeom>
          <a:noFill/>
          <a:ln w="9525">
            <a:noFill/>
            <a:miter lim="800000"/>
            <a:headEnd/>
            <a:tailEnd/>
          </a:ln>
        </p:spPr>
      </p:pic>
      <p:sp>
        <p:nvSpPr>
          <p:cNvPr id="2052" name="Rectangle 3"/>
          <p:cNvSpPr>
            <a:spLocks noChangeArrowheads="1"/>
          </p:cNvSpPr>
          <p:nvPr/>
        </p:nvSpPr>
        <p:spPr bwMode="auto">
          <a:xfrm>
            <a:off x="0" y="1524000"/>
            <a:ext cx="9144000" cy="2308324"/>
          </a:xfrm>
          <a:prstGeom prst="rect">
            <a:avLst/>
          </a:prstGeom>
          <a:noFill/>
          <a:ln w="9525">
            <a:noFill/>
            <a:miter lim="800000"/>
            <a:headEnd/>
            <a:tailEnd/>
          </a:ln>
        </p:spPr>
        <p:txBody>
          <a:bodyPr wrap="square">
            <a:spAutoFit/>
          </a:bodyPr>
          <a:lstStyle/>
          <a:p>
            <a:pPr algn="ctr"/>
            <a:endParaRPr lang="en-US" sz="2000" b="1" dirty="0">
              <a:solidFill>
                <a:srgbClr val="FDEE20"/>
              </a:solidFill>
            </a:endParaRPr>
          </a:p>
          <a:p>
            <a:pPr algn="ctr"/>
            <a:r>
              <a:rPr lang="en-US" sz="3600" b="1" dirty="0">
                <a:solidFill>
                  <a:schemeClr val="bg1"/>
                </a:solidFill>
                <a:latin typeface="Times New Roman" panose="02020603050405020304" pitchFamily="18" charset="0"/>
                <a:cs typeface="Times New Roman" panose="02020603050405020304" pitchFamily="18" charset="0"/>
              </a:rPr>
              <a:t>DocuSign</a:t>
            </a:r>
            <a:endParaRPr lang="en-US" sz="3200"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endParaRPr lang="en-US" sz="1600" b="1"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Kathy Eaton-McKalip</a:t>
            </a:r>
          </a:p>
          <a:p>
            <a:pPr algn="ctr"/>
            <a:r>
              <a:rPr lang="en-US" sz="2800" dirty="0">
                <a:solidFill>
                  <a:schemeClr val="bg1"/>
                </a:solidFill>
                <a:latin typeface="Times New Roman" panose="02020603050405020304" pitchFamily="18" charset="0"/>
                <a:cs typeface="Times New Roman" panose="02020603050405020304" pitchFamily="18" charset="0"/>
              </a:rPr>
              <a:t>Director LPA Programs, INDOT</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20C73BC-2107-400E-9CBD-7F5CC993D1F4}"/>
              </a:ext>
            </a:extLst>
          </p:cNvPr>
          <p:cNvPicPr>
            <a:picLocks noGrp="1"/>
          </p:cNvPicPr>
          <p:nvPr>
            <p:ph idx="1"/>
          </p:nvPr>
        </p:nvPicPr>
        <p:blipFill rotWithShape="1">
          <a:blip r:embed="rId2"/>
          <a:srcRect l="36557" t="25174" r="46064" b="63486"/>
          <a:stretch/>
        </p:blipFill>
        <p:spPr bwMode="auto">
          <a:xfrm>
            <a:off x="228600" y="762000"/>
            <a:ext cx="5791200"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14C7E52B-A595-4AE3-AE62-73A3D17D7026}"/>
              </a:ext>
            </a:extLst>
          </p:cNvPr>
          <p:cNvSpPr/>
          <p:nvPr/>
        </p:nvSpPr>
        <p:spPr>
          <a:xfrm>
            <a:off x="5334000" y="948248"/>
            <a:ext cx="358575"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E685AE4-3C23-48DD-A5F3-AC51202381EA}"/>
              </a:ext>
            </a:extLst>
          </p:cNvPr>
          <p:cNvSpPr/>
          <p:nvPr/>
        </p:nvSpPr>
        <p:spPr>
          <a:xfrm>
            <a:off x="3177874" y="1462204"/>
            <a:ext cx="645456" cy="283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84BC4D-388E-4642-A2DA-F39052FC1370}"/>
              </a:ext>
            </a:extLst>
          </p:cNvPr>
          <p:cNvPicPr/>
          <p:nvPr/>
        </p:nvPicPr>
        <p:blipFill rotWithShape="1">
          <a:blip r:embed="rId2"/>
          <a:srcRect l="49153" t="34019" r="38819" b="8828"/>
          <a:stretch/>
        </p:blipFill>
        <p:spPr bwMode="auto">
          <a:xfrm>
            <a:off x="228600" y="1826301"/>
            <a:ext cx="5029200" cy="4074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Arrow: Left 7">
            <a:extLst>
              <a:ext uri="{FF2B5EF4-FFF2-40B4-BE49-F238E27FC236}">
                <a16:creationId xmlns:a16="http://schemas.microsoft.com/office/drawing/2014/main" id="{E3E16BA4-E6BB-4C7D-BBFD-D10751D14072}"/>
              </a:ext>
            </a:extLst>
          </p:cNvPr>
          <p:cNvSpPr/>
          <p:nvPr/>
        </p:nvSpPr>
        <p:spPr>
          <a:xfrm>
            <a:off x="3446928" y="3316983"/>
            <a:ext cx="847045" cy="3222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FC7A28-1D66-4D78-9735-AC6BF2900C0E}"/>
              </a:ext>
            </a:extLst>
          </p:cNvPr>
          <p:cNvSpPr/>
          <p:nvPr/>
        </p:nvSpPr>
        <p:spPr>
          <a:xfrm>
            <a:off x="5949933" y="768439"/>
            <a:ext cx="2847703" cy="68062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You will receive an e-mail from </a:t>
            </a:r>
            <a:r>
              <a:rPr lang="en-US" sz="1600" dirty="0">
                <a:solidFill>
                  <a:schemeClr val="tx1"/>
                </a:solidFill>
                <a:highlight>
                  <a:srgbClr val="FFFF00"/>
                </a:highlight>
                <a:latin typeface="Times New Roman" panose="02020603050405020304" pitchFamily="18" charset="0"/>
                <a:cs typeface="Times New Roman" panose="02020603050405020304" pitchFamily="18" charset="0"/>
                <a:hlinkClick r:id="rId3"/>
              </a:rPr>
              <a:t>dse_NA3@docusign.net</a:t>
            </a:r>
            <a:endParaRPr lang="en-US" sz="16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3D4C3CD-F776-4029-A76E-BAB05A3C1B36}"/>
              </a:ext>
            </a:extLst>
          </p:cNvPr>
          <p:cNvSpPr/>
          <p:nvPr/>
        </p:nvSpPr>
        <p:spPr>
          <a:xfrm>
            <a:off x="3994012" y="1560869"/>
            <a:ext cx="4051575" cy="86641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Subject will be your agency name, phase of the project, SCM# (tracking # for DocuSign), project DES #, EDS #.</a:t>
            </a:r>
          </a:p>
        </p:txBody>
      </p:sp>
      <p:sp>
        <p:nvSpPr>
          <p:cNvPr id="11" name="Rectangle 10">
            <a:extLst>
              <a:ext uri="{FF2B5EF4-FFF2-40B4-BE49-F238E27FC236}">
                <a16:creationId xmlns:a16="http://schemas.microsoft.com/office/drawing/2014/main" id="{D19DA29F-BDA1-4D8F-8C60-600FBE0590D3}"/>
              </a:ext>
            </a:extLst>
          </p:cNvPr>
          <p:cNvSpPr/>
          <p:nvPr/>
        </p:nvSpPr>
        <p:spPr>
          <a:xfrm>
            <a:off x="5257800" y="2918732"/>
            <a:ext cx="3657600" cy="171528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Times New Roman" panose="02020603050405020304" pitchFamily="18" charset="0"/>
                <a:cs typeface="Times New Roman" panose="02020603050405020304" pitchFamily="18" charset="0"/>
              </a:rPr>
              <a:t>Click ‘</a:t>
            </a:r>
            <a:r>
              <a:rPr lang="en-US" sz="1600" dirty="0">
                <a:solidFill>
                  <a:schemeClr val="tx1"/>
                </a:solidFill>
                <a:highlight>
                  <a:srgbClr val="FFFF00"/>
                </a:highlight>
                <a:latin typeface="Times New Roman" panose="02020603050405020304" pitchFamily="18" charset="0"/>
                <a:cs typeface="Times New Roman" panose="02020603050405020304" pitchFamily="18" charset="0"/>
              </a:rPr>
              <a:t>REVIEW DOCUMENT</a:t>
            </a:r>
            <a:r>
              <a:rPr lang="en-US" sz="1600" dirty="0">
                <a:solidFill>
                  <a:schemeClr val="tx1"/>
                </a:solidFill>
                <a:latin typeface="Times New Roman" panose="02020603050405020304" pitchFamily="18" charset="0"/>
                <a:cs typeface="Times New Roman" panose="02020603050405020304" pitchFamily="18" charset="0"/>
              </a:rPr>
              <a:t>’ to view the contract.  </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The legal signer will then start the signature process by requesting the Authorization Code be texted to their cell. </a:t>
            </a:r>
          </a:p>
        </p:txBody>
      </p:sp>
    </p:spTree>
    <p:extLst>
      <p:ext uri="{BB962C8B-B14F-4D97-AF65-F5344CB8AC3E}">
        <p14:creationId xmlns:p14="http://schemas.microsoft.com/office/powerpoint/2010/main" val="7010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1870D49-AAA2-4A3D-9AE6-D2761EEF37FF}"/>
              </a:ext>
            </a:extLst>
          </p:cNvPr>
          <p:cNvPicPr>
            <a:picLocks noGrp="1" noChangeAspect="1"/>
          </p:cNvPicPr>
          <p:nvPr>
            <p:ph idx="1"/>
          </p:nvPr>
        </p:nvPicPr>
        <p:blipFill rotWithShape="1">
          <a:blip r:embed="rId2"/>
          <a:srcRect l="43125" t="28440" r="23828" b="31316"/>
          <a:stretch/>
        </p:blipFill>
        <p:spPr>
          <a:xfrm>
            <a:off x="782781" y="895696"/>
            <a:ext cx="78486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Right 4">
            <a:extLst>
              <a:ext uri="{FF2B5EF4-FFF2-40B4-BE49-F238E27FC236}">
                <a16:creationId xmlns:a16="http://schemas.microsoft.com/office/drawing/2014/main" id="{D27449B2-DDA4-4D23-8063-CC559EDF1655}"/>
              </a:ext>
            </a:extLst>
          </p:cNvPr>
          <p:cNvSpPr/>
          <p:nvPr/>
        </p:nvSpPr>
        <p:spPr>
          <a:xfrm>
            <a:off x="1752600" y="4724400"/>
            <a:ext cx="496388" cy="4267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1D0658-589D-4106-B904-10034E1CC452}"/>
              </a:ext>
            </a:extLst>
          </p:cNvPr>
          <p:cNvSpPr/>
          <p:nvPr/>
        </p:nvSpPr>
        <p:spPr>
          <a:xfrm>
            <a:off x="5486400" y="1371600"/>
            <a:ext cx="3276600" cy="144018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Click ‘</a:t>
            </a:r>
            <a:r>
              <a:rPr lang="en-US" sz="240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400" dirty="0">
                <a:solidFill>
                  <a:schemeClr val="tx1"/>
                </a:solidFill>
                <a:latin typeface="Times New Roman" panose="02020603050405020304" pitchFamily="18" charset="0"/>
                <a:cs typeface="Times New Roman" panose="02020603050405020304" pitchFamily="18" charset="0"/>
              </a:rPr>
              <a:t>’ to request the Authorization Code texted to your cell number.  </a:t>
            </a:r>
          </a:p>
        </p:txBody>
      </p:sp>
    </p:spTree>
    <p:extLst>
      <p:ext uri="{BB962C8B-B14F-4D97-AF65-F5344CB8AC3E}">
        <p14:creationId xmlns:p14="http://schemas.microsoft.com/office/powerpoint/2010/main" val="252671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Authorization Code</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a:buFont typeface="Wingdings" panose="05000000000000000000" pitchFamily="2" charset="2"/>
              <a:buChar char="q"/>
            </a:pPr>
            <a:r>
              <a:rPr lang="en-US" sz="2800" b="0" dirty="0">
                <a:solidFill>
                  <a:srgbClr val="FF0000"/>
                </a:solidFill>
                <a:latin typeface="Times New Roman" panose="02020603050405020304" pitchFamily="18" charset="0"/>
                <a:cs typeface="Times New Roman" panose="02020603050405020304" pitchFamily="18" charset="0"/>
              </a:rPr>
              <a:t>Important:  </a:t>
            </a:r>
            <a:r>
              <a:rPr lang="en-US" sz="2800" b="0" dirty="0">
                <a:solidFill>
                  <a:schemeClr val="tx1"/>
                </a:solidFill>
                <a:latin typeface="Times New Roman" panose="02020603050405020304" pitchFamily="18" charset="0"/>
                <a:cs typeface="Times New Roman" panose="02020603050405020304" pitchFamily="18" charset="0"/>
              </a:rPr>
              <a:t>Once legal signer has viewed the contract, they will be prompted to click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and an Authorization Code will be texted to their cell number.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u="sng" dirty="0">
                <a:solidFill>
                  <a:schemeClr val="tx1"/>
                </a:solidFill>
                <a:latin typeface="Times New Roman" panose="02020603050405020304" pitchFamily="18" charset="0"/>
                <a:cs typeface="Times New Roman" panose="02020603050405020304" pitchFamily="18" charset="0"/>
              </a:rPr>
              <a:t>The Authorization Code texted is only valid for 48-hours from receipt</a:t>
            </a:r>
            <a:r>
              <a:rPr lang="en-US" sz="2800" b="0" dirty="0">
                <a:solidFill>
                  <a:schemeClr val="tx1"/>
                </a:solidFill>
                <a:latin typeface="Times New Roman" panose="02020603050405020304" pitchFamily="18" charset="0"/>
                <a:cs typeface="Times New Roman" panose="02020603050405020304" pitchFamily="18" charset="0"/>
              </a:rPr>
              <a:t>.  If a legal signer does not sign within a 48-hour period, a </a:t>
            </a:r>
            <a:r>
              <a:rPr lang="en-US" sz="2800" b="0" i="1" dirty="0">
                <a:solidFill>
                  <a:schemeClr val="tx1"/>
                </a:solidFill>
                <a:latin typeface="Times New Roman" panose="02020603050405020304" pitchFamily="18" charset="0"/>
                <a:cs typeface="Times New Roman" panose="02020603050405020304" pitchFamily="18" charset="0"/>
              </a:rPr>
              <a:t>new</a:t>
            </a:r>
            <a:r>
              <a:rPr lang="en-US" sz="2800" b="0" dirty="0">
                <a:solidFill>
                  <a:schemeClr val="tx1"/>
                </a:solidFill>
                <a:latin typeface="Times New Roman" panose="02020603050405020304" pitchFamily="18" charset="0"/>
                <a:cs typeface="Times New Roman" panose="02020603050405020304" pitchFamily="18" charset="0"/>
              </a:rPr>
              <a:t> Authorization Code will be required.  </a:t>
            </a:r>
          </a:p>
          <a:p>
            <a:pPr>
              <a:buFont typeface="Wingdings" panose="05000000000000000000" pitchFamily="2" charset="2"/>
              <a:buChar char="q"/>
            </a:pPr>
            <a:endParaRPr lang="en-US" sz="1200" b="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latin typeface="Times New Roman" panose="02020603050405020304" pitchFamily="18" charset="0"/>
                <a:cs typeface="Times New Roman" panose="02020603050405020304" pitchFamily="18" charset="0"/>
              </a:rPr>
              <a:t>A </a:t>
            </a:r>
            <a:r>
              <a:rPr lang="en-US" sz="2800" b="0" dirty="0">
                <a:solidFill>
                  <a:srgbClr val="0070C0"/>
                </a:solidFill>
                <a:latin typeface="Times New Roman" panose="02020603050405020304" pitchFamily="18" charset="0"/>
                <a:cs typeface="Times New Roman" panose="02020603050405020304" pitchFamily="18" charset="0"/>
              </a:rPr>
              <a:t>New Authorization Code </a:t>
            </a:r>
            <a:r>
              <a:rPr lang="en-US" sz="2800" b="0" dirty="0">
                <a:solidFill>
                  <a:schemeClr val="tx1"/>
                </a:solidFill>
                <a:latin typeface="Times New Roman" panose="02020603050405020304" pitchFamily="18" charset="0"/>
                <a:cs typeface="Times New Roman" panose="02020603050405020304" pitchFamily="18" charset="0"/>
              </a:rPr>
              <a:t>can be generated by the legal signer simply opening the </a:t>
            </a:r>
            <a:r>
              <a:rPr lang="en-US" sz="2800" b="0" dirty="0">
                <a:latin typeface="Times New Roman" panose="02020603050405020304" pitchFamily="18" charset="0"/>
                <a:cs typeface="Times New Roman" panose="02020603050405020304" pitchFamily="18" charset="0"/>
              </a:rPr>
              <a:t>original e-mail and </a:t>
            </a:r>
            <a:r>
              <a:rPr lang="en-US" sz="2800" b="0" dirty="0">
                <a:solidFill>
                  <a:schemeClr val="tx1"/>
                </a:solidFill>
                <a:latin typeface="Times New Roman" panose="02020603050405020304" pitchFamily="18" charset="0"/>
                <a:cs typeface="Times New Roman" panose="02020603050405020304" pitchFamily="18" charset="0"/>
              </a:rPr>
              <a:t>clicking the ‘</a:t>
            </a:r>
            <a:r>
              <a:rPr lang="en-US" sz="2800" b="0" dirty="0">
                <a:solidFill>
                  <a:schemeClr val="tx1"/>
                </a:solidFill>
                <a:highlight>
                  <a:srgbClr val="FFFF00"/>
                </a:highlight>
                <a:latin typeface="Times New Roman" panose="02020603050405020304" pitchFamily="18" charset="0"/>
                <a:cs typeface="Times New Roman" panose="02020603050405020304" pitchFamily="18" charset="0"/>
              </a:rPr>
              <a:t>SEND SMS</a:t>
            </a:r>
            <a:r>
              <a:rPr lang="en-US" sz="2800" b="0" dirty="0">
                <a:solidFill>
                  <a:schemeClr val="tx1"/>
                </a:solidFill>
                <a:latin typeface="Times New Roman" panose="02020603050405020304" pitchFamily="18" charset="0"/>
                <a:cs typeface="Times New Roman" panose="02020603050405020304" pitchFamily="18" charset="0"/>
              </a:rPr>
              <a:t>’ link </a:t>
            </a:r>
            <a:r>
              <a:rPr lang="en-US" sz="2800" i="1" dirty="0">
                <a:solidFill>
                  <a:srgbClr val="0070C0"/>
                </a:solidFill>
                <a:latin typeface="Times New Roman" panose="02020603050405020304" pitchFamily="18" charset="0"/>
                <a:cs typeface="Times New Roman" panose="02020603050405020304" pitchFamily="18" charset="0"/>
              </a:rPr>
              <a:t>again</a:t>
            </a:r>
            <a:r>
              <a:rPr lang="en-US" sz="2800" dirty="0">
                <a:solidFill>
                  <a:srgbClr val="0070C0"/>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and a new Authorization Code will be texted to their cell number.</a:t>
            </a:r>
          </a:p>
          <a:p>
            <a:pPr marL="0" indent="0">
              <a:buNone/>
            </a:pPr>
            <a:endParaRPr lang="en-US" dirty="0"/>
          </a:p>
        </p:txBody>
      </p:sp>
    </p:spTree>
    <p:extLst>
      <p:ext uri="{BB962C8B-B14F-4D97-AF65-F5344CB8AC3E}">
        <p14:creationId xmlns:p14="http://schemas.microsoft.com/office/powerpoint/2010/main" val="392154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646A9616-F8DC-42ED-91E4-A88F4269EAD9}"/>
              </a:ext>
            </a:extLst>
          </p:cNvPr>
          <p:cNvPicPr>
            <a:picLocks noGrp="1" noChangeAspect="1"/>
          </p:cNvPicPr>
          <p:nvPr>
            <p:ph idx="1"/>
          </p:nvPr>
        </p:nvPicPr>
        <p:blipFill rotWithShape="1">
          <a:blip r:embed="rId2"/>
          <a:srcRect l="21714" t="46667" r="23530" b="25416"/>
          <a:stretch/>
        </p:blipFill>
        <p:spPr>
          <a:xfrm>
            <a:off x="228600" y="1143000"/>
            <a:ext cx="58674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E4BD139-32EA-4049-B967-03A0DF287D7B}"/>
              </a:ext>
            </a:extLst>
          </p:cNvPr>
          <p:cNvSpPr/>
          <p:nvPr/>
        </p:nvSpPr>
        <p:spPr>
          <a:xfrm>
            <a:off x="6096000" y="899160"/>
            <a:ext cx="2819400" cy="512064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latin typeface="Times New Roman" panose="02020603050405020304" pitchFamily="18" charset="0"/>
                <a:cs typeface="Times New Roman" panose="02020603050405020304" pitchFamily="18" charset="0"/>
              </a:rPr>
              <a:t>Important:  </a:t>
            </a:r>
            <a:r>
              <a:rPr lang="en-US" dirty="0">
                <a:solidFill>
                  <a:schemeClr val="tx1"/>
                </a:solidFill>
                <a:latin typeface="Times New Roman" panose="02020603050405020304" pitchFamily="18" charset="0"/>
                <a:cs typeface="Times New Roman" panose="02020603050405020304" pitchFamily="18" charset="0"/>
              </a:rPr>
              <a:t>Once all legal signers for your LPA has signed and the LPA/MPO Grant Administrator has signed for INDOT, all signers will receive an e-mail from </a:t>
            </a:r>
            <a:r>
              <a:rPr lang="en-US"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dse_NA3@docusign.net</a:t>
            </a:r>
            <a:r>
              <a:rPr lang="en-US"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as pictured here.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e-mail is automatically generated by DocuSign and </a:t>
            </a:r>
            <a:r>
              <a:rPr lang="en-US" b="1" u="sng" dirty="0">
                <a:solidFill>
                  <a:srgbClr val="FF0000"/>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mean this INDOT Contract is now a fully executed, legally binding contract.   </a:t>
            </a: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quot;Not Allowed&quot; Symbol 5">
            <a:extLst>
              <a:ext uri="{FF2B5EF4-FFF2-40B4-BE49-F238E27FC236}">
                <a16:creationId xmlns:a16="http://schemas.microsoft.com/office/drawing/2014/main" id="{CE2B4BC8-256F-4A27-A4A1-9BF5F2E62DDD}"/>
              </a:ext>
            </a:extLst>
          </p:cNvPr>
          <p:cNvSpPr/>
          <p:nvPr/>
        </p:nvSpPr>
        <p:spPr bwMode="auto">
          <a:xfrm>
            <a:off x="2743200" y="0"/>
            <a:ext cx="685800" cy="6096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ahoma" charset="0"/>
              </a:rPr>
              <a:t> </a:t>
            </a:r>
          </a:p>
        </p:txBody>
      </p:sp>
    </p:spTree>
    <p:extLst>
      <p:ext uri="{BB962C8B-B14F-4D97-AF65-F5344CB8AC3E}">
        <p14:creationId xmlns:p14="http://schemas.microsoft.com/office/powerpoint/2010/main" val="18611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BA53474-1595-4FF1-BA0D-3F93340039B4}"/>
              </a:ext>
            </a:extLst>
          </p:cNvPr>
          <p:cNvPicPr>
            <a:picLocks noGrp="1" noChangeAspect="1"/>
          </p:cNvPicPr>
          <p:nvPr>
            <p:ph idx="1"/>
          </p:nvPr>
        </p:nvPicPr>
        <p:blipFill rotWithShape="1">
          <a:blip r:embed="rId2"/>
          <a:srcRect l="28593" t="32079" r="41876" b="12438"/>
          <a:stretch/>
        </p:blipFill>
        <p:spPr>
          <a:xfrm>
            <a:off x="152399" y="895695"/>
            <a:ext cx="5029200" cy="4971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1C31177B-34A6-45AC-9928-CA58C584ED45}"/>
              </a:ext>
            </a:extLst>
          </p:cNvPr>
          <p:cNvSpPr/>
          <p:nvPr/>
        </p:nvSpPr>
        <p:spPr>
          <a:xfrm>
            <a:off x="5410200" y="895695"/>
            <a:ext cx="3581401" cy="450064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Times New Roman" panose="02020603050405020304" pitchFamily="18" charset="0"/>
                <a:cs typeface="Times New Roman" panose="02020603050405020304" pitchFamily="18" charset="0"/>
              </a:rPr>
              <a:t>Important: </a:t>
            </a:r>
            <a:r>
              <a:rPr lang="en-US" sz="1600" dirty="0">
                <a:solidFill>
                  <a:schemeClr val="tx1"/>
                </a:solidFill>
                <a:latin typeface="Times New Roman" panose="02020603050405020304" pitchFamily="18" charset="0"/>
                <a:cs typeface="Times New Roman" panose="02020603050405020304" pitchFamily="18" charset="0"/>
              </a:rPr>
              <a:t>For the contract to be a fully executed, legally binding contract, the contract will still require signatures from The Indiana Department of Administration (IDOA) and State Budget Agency (SBA). Furthermore, if the contract is an Amendment, it will also require the signature of The Office of the Attorney General (AG).  These signatures will appear on the fully executed, legally binding contract as pictured here.</a:t>
            </a:r>
          </a:p>
          <a:p>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Once the contract is fully executed by INDOT, the District Program Director will e-mail a pdf file of the fully executed, legally binding contract to the locals ERC for their records.</a:t>
            </a:r>
          </a:p>
        </p:txBody>
      </p:sp>
      <p:pic>
        <p:nvPicPr>
          <p:cNvPr id="9" name="Graphic 8" descr="Checkmark with solid fill">
            <a:extLst>
              <a:ext uri="{FF2B5EF4-FFF2-40B4-BE49-F238E27FC236}">
                <a16:creationId xmlns:a16="http://schemas.microsoft.com/office/drawing/2014/main" id="{09355415-DD41-46C7-8387-B0EFE83D2B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5800" y="5130798"/>
            <a:ext cx="1752600" cy="1270002"/>
          </a:xfrm>
          <a:prstGeom prst="rect">
            <a:avLst/>
          </a:prstGeom>
        </p:spPr>
      </p:pic>
      <p:pic>
        <p:nvPicPr>
          <p:cNvPr id="10" name="Graphic 9" descr="Checkmark with solid fill">
            <a:extLst>
              <a:ext uri="{FF2B5EF4-FFF2-40B4-BE49-F238E27FC236}">
                <a16:creationId xmlns:a16="http://schemas.microsoft.com/office/drawing/2014/main" id="{8EBB4142-08B3-403D-B450-53555B513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66159"/>
            <a:ext cx="987458" cy="856906"/>
          </a:xfrm>
          <a:prstGeom prst="rect">
            <a:avLst/>
          </a:prstGeom>
        </p:spPr>
      </p:pic>
    </p:spTree>
    <p:extLst>
      <p:ext uri="{BB962C8B-B14F-4D97-AF65-F5344CB8AC3E}">
        <p14:creationId xmlns:p14="http://schemas.microsoft.com/office/powerpoint/2010/main" val="327569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200" dirty="0">
                <a:latin typeface="Times New Roman" panose="02020603050405020304" pitchFamily="18" charset="0"/>
                <a:cs typeface="Times New Roman" panose="02020603050405020304" pitchFamily="18" charset="0"/>
              </a:rPr>
              <a:t>‒ Lifecycle of the Contract</a:t>
            </a:r>
          </a:p>
        </p:txBody>
      </p:sp>
      <p:sp>
        <p:nvSpPr>
          <p:cNvPr id="3" name="Content Placeholder 2"/>
          <p:cNvSpPr>
            <a:spLocks noGrp="1"/>
          </p:cNvSpPr>
          <p:nvPr>
            <p:ph idx="1"/>
          </p:nvPr>
        </p:nvSpPr>
        <p:spPr>
          <a:xfrm>
            <a:off x="228600" y="899160"/>
            <a:ext cx="8686800" cy="5273040"/>
          </a:xfrm>
        </p:spPr>
        <p:txBody>
          <a:bodyPr/>
          <a:lstStyle/>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preparation for using DocuSign, the Employee in Responsible Charge (ERC) must give INDOT contact information for the person(s), with </a:t>
            </a:r>
            <a:r>
              <a:rPr lang="en-US" sz="1600" b="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Authority</a:t>
            </a: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INDOT will require the name, e-mail, and cell number of the legally binding signer(s).</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is dependent on the LPA.</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contract is requested by the District Program Director, created, and routed via DocuSign to the legal signer(s).</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Draft copy of the contract is E-Mailed to the LPA’s ERC to be routed and viewed by all persons required to review the contract prior to it being signed by the legal signers for the local.  </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time taken for this step in the signature process depends on the local’s board or council meeting dates.</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legal signers have signed the contract, and the contract is routed to the LPA/MPO Grant Administrator for signature.</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Workforce Development (DWD) and Department of Revenue (DOR) clearances are run for the local by INDOT.</a:t>
            </a:r>
          </a:p>
          <a:p>
            <a:pPr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there are outstanding issues with a clearance, this may delay the routing of the contract until the issues are resolved by the LPA.</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Contract is routed for INDOT approval.</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Department of Admiration (DOA)</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 Budget Agency (SBA)</a:t>
            </a:r>
          </a:p>
          <a:p>
            <a:pPr marR="0" lvl="1">
              <a:spcBef>
                <a:spcPts val="0"/>
              </a:spcBef>
              <a:spcAft>
                <a:spcPts val="0"/>
              </a:spcAft>
              <a:buFont typeface="Wingdings" panose="05000000000000000000" pitchFamily="2" charset="2"/>
              <a:buChar char="q"/>
              <a:tabLst>
                <a:tab pos="914400" algn="l"/>
              </a:tabLs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Office of the Attorney General (AG)</a:t>
            </a:r>
          </a:p>
          <a:p>
            <a:pPr marL="342900" marR="0" lvl="0" indent="-342900">
              <a:spcBef>
                <a:spcPts val="0"/>
              </a:spcBef>
              <a:spcAft>
                <a:spcPts val="0"/>
              </a:spcAft>
              <a:buFont typeface="+mj-lt"/>
              <a:buAutoNum type="arabicPeriod"/>
              <a:tabLst>
                <a:tab pos="457200" algn="l"/>
              </a:tabLst>
            </a:pPr>
            <a:r>
              <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fully executed, legally binding contract is e-mailed to the locals ERC for their records.</a:t>
            </a:r>
          </a:p>
          <a:p>
            <a:pPr marL="0" marR="0">
              <a:spcBef>
                <a:spcPts val="0"/>
              </a:spcBef>
              <a:spcAft>
                <a:spcPts val="0"/>
              </a:spcAft>
              <a:buFont typeface="+mj-lt"/>
              <a:buAutoNum type="arabicPeriod"/>
            </a:pPr>
            <a:endParaRPr lang="en-US" sz="16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960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Helpful Links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410200"/>
          </a:xfrm>
        </p:spPr>
        <p:txBody>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Public Agency Programs Project Application and Delivery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sng"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How to Electronically Sign a Contract Training Materials</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https://www.in.gov/indot/doing-business-with-indot/local-public-agency-programs/</a:t>
            </a:r>
            <a:endPar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for Signing a State Contract</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https://www.in.gov/idoa/wbt/DocuSign_IdentityAuth/index.html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DocuSign Process to Decline to Sign a State Contract </a:t>
            </a:r>
            <a:r>
              <a:rPr kumimoji="0" lang="en-US" sz="2000" b="0" i="0" u="sng"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https://www.in.gov/idoa/wbt/DocuSign_DeclineSigning/index.html</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Instructions for signing with DocuSign are available at the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eSigning</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Electronic Contracts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webpage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https://www.in.gov/idoa/2977.htm</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9770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b="1" dirty="0">
                <a:latin typeface="Times New Roman" panose="02020603050405020304" pitchFamily="18" charset="0"/>
                <a:cs typeface="Times New Roman" panose="02020603050405020304" pitchFamily="18" charset="0"/>
              </a:rPr>
              <a:t>District</a:t>
            </a:r>
            <a:r>
              <a:rPr lang="en-US" sz="3600" b="1" baseline="0" dirty="0">
                <a:latin typeface="Times New Roman" panose="02020603050405020304" pitchFamily="18" charset="0"/>
                <a:cs typeface="Times New Roman" panose="02020603050405020304" pitchFamily="18" charset="0"/>
              </a:rPr>
              <a:t> LPA Program Directors</a:t>
            </a:r>
            <a:endParaRPr lang="en-US" sz="36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DBDA9D4-5203-9053-399B-CC2625610E48}"/>
              </a:ext>
            </a:extLst>
          </p:cNvPr>
          <p:cNvPicPr>
            <a:picLocks noGrp="1" noChangeAspect="1"/>
          </p:cNvPicPr>
          <p:nvPr>
            <p:ph idx="1"/>
          </p:nvPr>
        </p:nvPicPr>
        <p:blipFill rotWithShape="1">
          <a:blip r:embed="rId2"/>
          <a:srcRect l="926"/>
          <a:stretch/>
        </p:blipFill>
        <p:spPr>
          <a:xfrm>
            <a:off x="381000" y="762000"/>
            <a:ext cx="8458200" cy="5181600"/>
          </a:xfrm>
        </p:spPr>
      </p:pic>
    </p:spTree>
    <p:extLst>
      <p:ext uri="{BB962C8B-B14F-4D97-AF65-F5344CB8AC3E}">
        <p14:creationId xmlns:p14="http://schemas.microsoft.com/office/powerpoint/2010/main" val="214656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b="0" dirty="0">
                <a:latin typeface="Times New Roman" panose="02020603050405020304" pitchFamily="18" charset="0"/>
                <a:cs typeface="Times New Roman" panose="02020603050405020304" pitchFamily="18" charset="0"/>
              </a:rPr>
              <a:t>All parties will use DocuSign to electronically sign INDOT LPA Contracts and Local Roads and Bridges Matching Grant Agreements.  </a:t>
            </a:r>
          </a:p>
          <a:p>
            <a:pPr marL="0" indent="0">
              <a:buNone/>
            </a:pPr>
            <a:endParaRPr lang="en-US" sz="1400" b="0" dirty="0">
              <a:latin typeface="Times New Roman" panose="02020603050405020304" pitchFamily="18" charset="0"/>
              <a:cs typeface="Times New Roman" panose="02020603050405020304" pitchFamily="18" charset="0"/>
            </a:endParaRPr>
          </a:p>
          <a:p>
            <a:pPr marL="0" indent="0">
              <a:buNone/>
            </a:pPr>
            <a:r>
              <a:rPr lang="en-US" b="0" dirty="0">
                <a:effectLst/>
                <a:latin typeface="Times New Roman" panose="02020603050405020304" pitchFamily="18" charset="0"/>
                <a:ea typeface="Calibri" panose="020F0502020204030204" pitchFamily="34" charset="0"/>
                <a:cs typeface="Times New Roman" panose="02020603050405020304" pitchFamily="18" charset="0"/>
              </a:rPr>
              <a:t>The Employee in Responsible Charge (ERC) must give INDOT contact information for the person(s), with </a:t>
            </a:r>
            <a:r>
              <a:rPr lang="en-US"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b="0" dirty="0">
                <a:effectLst/>
                <a:latin typeface="Times New Roman" panose="02020603050405020304" pitchFamily="18" charset="0"/>
                <a:ea typeface="Calibri" panose="020F0502020204030204" pitchFamily="34" charset="0"/>
                <a:cs typeface="Times New Roman" panose="02020603050405020304" pitchFamily="18" charset="0"/>
              </a:rPr>
              <a:t>, to sign contracts for a local agency.  </a:t>
            </a:r>
            <a:endParaRPr lang="en-US" b="0" dirty="0">
              <a:latin typeface="Times New Roman" panose="02020603050405020304" pitchFamily="18" charset="0"/>
              <a:cs typeface="Times New Roman" panose="02020603050405020304" pitchFamily="18" charset="0"/>
            </a:endParaRPr>
          </a:p>
          <a:p>
            <a:pPr marL="0" indent="0">
              <a:buNone/>
            </a:pPr>
            <a:endParaRPr lang="en-US" sz="4000" b="0" dirty="0">
              <a:latin typeface="Times New Roman" panose="02020603050405020304" pitchFamily="18" charset="0"/>
              <a:cs typeface="Times New Roman" panose="02020603050405020304" pitchFamily="18" charset="0"/>
            </a:endParaRPr>
          </a:p>
          <a:p>
            <a:pPr>
              <a:buNone/>
            </a:pPr>
            <a:endParaRPr lang="en-US" sz="16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4000" dirty="0">
                <a:effectLst/>
                <a:latin typeface="Times New Roman" panose="02020603050405020304" pitchFamily="18" charset="0"/>
                <a:ea typeface="Times New Roman" panose="02020603050405020304" pitchFamily="18" charset="0"/>
              </a:rPr>
              <a:t>What is Legal Binding Authority?</a:t>
            </a:r>
            <a:endParaRPr lang="en-US" sz="4000" b="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endParaRPr lang="en-US" sz="1200" b="1" u="sng" dirty="0">
              <a:solidFill>
                <a:srgbClr val="0070C0"/>
              </a:solidFill>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000" b="1" u="sng" dirty="0">
                <a:solidFill>
                  <a:srgbClr val="0070C0"/>
                </a:solidFill>
                <a:effectLst/>
                <a:latin typeface="Times New Roman" panose="02020603050405020304" pitchFamily="18" charset="0"/>
                <a:ea typeface="Calibri" panose="020F0502020204030204" pitchFamily="34" charset="0"/>
              </a:rPr>
              <a:t>Definition of Legal Binding Authority: </a:t>
            </a:r>
          </a:p>
          <a:p>
            <a:pPr marL="457200">
              <a:spcBef>
                <a:spcPts val="0"/>
              </a:spcBef>
              <a:spcAft>
                <a:spcPts val="0"/>
              </a:spcAft>
              <a:buFont typeface="Wingdings" panose="05000000000000000000" pitchFamily="2" charset="2"/>
              <a:buChar char="q"/>
              <a:tabLst>
                <a:tab pos="1143000" algn="l"/>
              </a:tabLst>
            </a:pPr>
            <a:r>
              <a:rPr lang="en-US" sz="2000" dirty="0">
                <a:effectLst/>
                <a:latin typeface="Times New Roman" panose="02020603050405020304" pitchFamily="18" charset="0"/>
                <a:ea typeface="Calibri" panose="020F0502020204030204" pitchFamily="34" charset="0"/>
              </a:rPr>
              <a:t>Mayor; </a:t>
            </a:r>
            <a:r>
              <a:rPr lang="en-US" sz="2000" b="1" u="sng" dirty="0">
                <a:effectLst/>
                <a:latin typeface="Times New Roman" panose="02020603050405020304" pitchFamily="18" charset="0"/>
                <a:ea typeface="Calibri" panose="020F0502020204030204" pitchFamily="34" charset="0"/>
              </a:rPr>
              <a:t>or</a:t>
            </a:r>
            <a:r>
              <a:rPr lang="en-US" sz="2000" dirty="0">
                <a:effectLst/>
                <a:latin typeface="Times New Roman" panose="02020603050405020304" pitchFamily="18" charset="0"/>
                <a:ea typeface="Calibri" panose="020F0502020204030204" pitchFamily="34" charset="0"/>
              </a:rPr>
              <a:t> </a:t>
            </a:r>
          </a:p>
          <a:p>
            <a:pPr marL="457200">
              <a:spcBef>
                <a:spcPts val="0"/>
              </a:spcBef>
              <a:spcAft>
                <a:spcPts val="0"/>
              </a:spcAft>
              <a:buFont typeface="Wingdings" panose="05000000000000000000" pitchFamily="2" charset="2"/>
              <a:buChar char="q"/>
              <a:tabLst>
                <a:tab pos="1143000" algn="l"/>
              </a:tabLst>
            </a:pPr>
            <a:r>
              <a:rPr lang="en-US" sz="2000" dirty="0">
                <a:effectLst/>
                <a:latin typeface="Times New Roman" panose="02020603050405020304" pitchFamily="18" charset="0"/>
                <a:ea typeface="Calibri" panose="020F0502020204030204" pitchFamily="34" charset="0"/>
              </a:rPr>
              <a:t>Designee with one of the following to demonstrate signatory has legal authority to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Ordinance showing one official signatory is sufficient to legally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Resolution which shows the individual who signed has the legal authority to bind the agency.</a:t>
            </a:r>
          </a:p>
          <a:p>
            <a:pPr lvl="1">
              <a:spcBef>
                <a:spcPts val="0"/>
              </a:spcBef>
              <a:spcAft>
                <a:spcPts val="0"/>
              </a:spcAft>
              <a:buFont typeface="+mj-lt"/>
              <a:buAutoNum type="arabicPeriod"/>
              <a:tabLst>
                <a:tab pos="1600200" algn="l"/>
              </a:tabLst>
            </a:pPr>
            <a:r>
              <a:rPr lang="en-US" sz="2000" dirty="0">
                <a:effectLst/>
                <a:latin typeface="Times New Roman" panose="02020603050405020304" pitchFamily="18" charset="0"/>
                <a:ea typeface="Calibri" panose="020F0502020204030204" pitchFamily="34" charset="0"/>
              </a:rPr>
              <a:t>Meeting Minutes which delegates legal authority to one individual to sign on behalf of the agency, </a:t>
            </a:r>
            <a:r>
              <a:rPr lang="en-US" sz="2000" b="1" u="sng" dirty="0">
                <a:effectLst/>
                <a:latin typeface="Times New Roman" panose="02020603050405020304" pitchFamily="18" charset="0"/>
                <a:ea typeface="Calibri" panose="020F0502020204030204" pitchFamily="34" charset="0"/>
              </a:rPr>
              <a:t>or</a:t>
            </a:r>
            <a:endParaRPr lang="en-US" sz="2000" dirty="0">
              <a:effectLst/>
              <a:latin typeface="Times New Roman" panose="02020603050405020304" pitchFamily="18" charset="0"/>
              <a:ea typeface="Calibri" panose="020F0502020204030204" pitchFamily="34" charset="0"/>
            </a:endParaRPr>
          </a:p>
          <a:p>
            <a:pPr marL="457200">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Multiple signatures from a quorum of County Commissioners, Board of Public Works, or Town Council.</a:t>
            </a:r>
          </a:p>
          <a:p>
            <a:pPr marL="0" indent="0">
              <a:buNone/>
            </a:pPr>
            <a:endParaRPr lang="en-US" dirty="0"/>
          </a:p>
        </p:txBody>
      </p:sp>
    </p:spTree>
    <p:extLst>
      <p:ext uri="{BB962C8B-B14F-4D97-AF65-F5344CB8AC3E}">
        <p14:creationId xmlns:p14="http://schemas.microsoft.com/office/powerpoint/2010/main" val="208007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342900" marR="0" lvl="0" indent="-342900">
              <a:spcBef>
                <a:spcPts val="0"/>
              </a:spcBef>
              <a:spcAft>
                <a:spcPts val="0"/>
              </a:spcAft>
              <a:buFont typeface="Wingdings" panose="05000000000000000000" pitchFamily="2" charset="2"/>
              <a:buChar char="q"/>
            </a:pPr>
            <a:endParaRPr lang="en-US" sz="2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u="sng" dirty="0">
                <a:effectLst/>
                <a:latin typeface="Times New Roman" panose="02020603050405020304" pitchFamily="18" charset="0"/>
                <a:ea typeface="Times New Roman" panose="02020603050405020304" pitchFamily="18" charset="0"/>
              </a:rPr>
              <a:t>INDOT only requires one (1) legal signature per contract.</a:t>
            </a:r>
            <a:endParaRPr lang="en-US" sz="2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endParaRPr lang="en-US" sz="28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pPr>
            <a:r>
              <a:rPr lang="en-US" sz="2800" b="1" i="1" dirty="0">
                <a:effectLst/>
                <a:latin typeface="Times New Roman" panose="02020603050405020304" pitchFamily="18" charset="0"/>
                <a:ea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unless it is signed by a Mayor, the agency </a:t>
            </a:r>
            <a:r>
              <a:rPr lang="en-US" sz="2800" u="sng" dirty="0">
                <a:effectLst/>
                <a:latin typeface="Times New Roman" panose="02020603050405020304" pitchFamily="18" charset="0"/>
                <a:ea typeface="Times New Roman" panose="02020603050405020304" pitchFamily="18" charset="0"/>
              </a:rPr>
              <a:t>must</a:t>
            </a:r>
            <a:r>
              <a:rPr lang="en-US" sz="2800" b="0" dirty="0">
                <a:effectLst/>
                <a:latin typeface="Times New Roman" panose="02020603050405020304" pitchFamily="18" charset="0"/>
                <a:ea typeface="Times New Roman" panose="02020603050405020304" pitchFamily="18" charset="0"/>
              </a:rPr>
              <a:t> send in a copy of an ordinance, resolution, or meeting minutes stating that the agency agrees to only one (1) legal signer (i.e., Board President, Council President).  Otherwise, more than one (1) legal signature </a:t>
            </a:r>
            <a:r>
              <a:rPr lang="en-US" sz="2800" u="sng" dirty="0">
                <a:effectLst/>
                <a:latin typeface="Times New Roman" panose="02020603050405020304" pitchFamily="18" charset="0"/>
                <a:ea typeface="Times New Roman" panose="02020603050405020304" pitchFamily="18" charset="0"/>
              </a:rPr>
              <a:t>will</a:t>
            </a:r>
            <a:r>
              <a:rPr lang="en-US" sz="2800" b="0" dirty="0">
                <a:effectLst/>
                <a:latin typeface="Times New Roman" panose="02020603050405020304" pitchFamily="18" charset="0"/>
                <a:ea typeface="Times New Roman" panose="02020603050405020304" pitchFamily="18" charset="0"/>
              </a:rPr>
              <a:t> be required. </a:t>
            </a:r>
          </a:p>
          <a:p>
            <a:pPr marL="0" indent="0">
              <a:buNone/>
            </a:pPr>
            <a:endParaRPr lang="en-US" dirty="0"/>
          </a:p>
        </p:txBody>
      </p:sp>
    </p:spTree>
    <p:extLst>
      <p:ext uri="{BB962C8B-B14F-4D97-AF65-F5344CB8AC3E}">
        <p14:creationId xmlns:p14="http://schemas.microsoft.com/office/powerpoint/2010/main" val="138799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0"/>
            <a:ext cx="83058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bwMode="auto">
          <a:xfrm>
            <a:off x="381000" y="914400"/>
            <a:ext cx="8458200" cy="5257800"/>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200" b="0" dirty="0">
                <a:latin typeface="Times New Roman" panose="02020603050405020304" pitchFamily="18" charset="0"/>
                <a:ea typeface="Calibri" panose="020F0502020204030204" pitchFamily="34" charset="0"/>
                <a:cs typeface="Times New Roman" panose="02020603050405020304" pitchFamily="18" charset="0"/>
              </a:rPr>
              <a:t>LPAs will receive </a:t>
            </a:r>
            <a:r>
              <a:rPr lang="en-US" sz="2200" b="0" dirty="0">
                <a:effectLst/>
                <a:latin typeface="Times New Roman" panose="02020603050405020304" pitchFamily="18" charset="0"/>
                <a:ea typeface="Calibri" panose="020F0502020204030204" pitchFamily="34" charset="0"/>
                <a:cs typeface="Times New Roman" panose="02020603050405020304" pitchFamily="18" charset="0"/>
              </a:rPr>
              <a:t>instructions requesting the following information is returned to INDOT prior to a contract being routed to a local agency for execution: </a:t>
            </a:r>
          </a:p>
          <a:p>
            <a:pPr marL="0" marR="0" indent="0">
              <a:spcBef>
                <a:spcPts val="0"/>
              </a:spcBef>
              <a:spcAft>
                <a:spcPts val="0"/>
              </a:spcAft>
              <a:buNone/>
            </a:pP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Name: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First and last name of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Email: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An e-mail address that will mail directly to the legal signer.</a:t>
            </a:r>
          </a:p>
          <a:p>
            <a:pPr marL="57150" indent="0">
              <a:spcBef>
                <a:spcPts val="0"/>
              </a:spcBef>
              <a:spcAft>
                <a:spcPts val="0"/>
              </a:spcAft>
              <a:buSzPts val="1100"/>
              <a:buNone/>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Signer Cell Phone Number: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 phone number that can receive a text message.  This text message will be sent with the authorization code needed for the legal signer to enter into DocuSign as a verification of identity. </a:t>
            </a:r>
            <a:r>
              <a:rPr lang="en-US" sz="2000" b="0" u="sng" dirty="0">
                <a:effectLst/>
                <a:latin typeface="Times New Roman" panose="02020603050405020304" pitchFamily="18" charset="0"/>
                <a:ea typeface="Times New Roman" panose="02020603050405020304" pitchFamily="18" charset="0"/>
                <a:cs typeface="Times New Roman" panose="02020603050405020304" pitchFamily="18" charset="0"/>
              </a:rPr>
              <a:t>This is the preferred method of signature verification.  </a:t>
            </a:r>
            <a:endParaRPr lang="en-US" sz="2000" b="0" u="sng" dirty="0">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endParaRPr lang="en-US"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spcBef>
                <a:spcPts val="0"/>
              </a:spcBef>
              <a:spcAft>
                <a:spcPts val="0"/>
              </a:spcAft>
              <a:buSzPts val="1100"/>
              <a:buFont typeface="Wingdings" panose="05000000000000000000" pitchFamily="2" charset="2"/>
              <a:buChar char="q"/>
            </a:pPr>
            <a:r>
              <a:rPr lang="en-US" sz="2000" b="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Alternative Means of Signature Verification: </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If the legal signer does not have a cell number, or does not want to provide their cell number, they will receive an e-mail with an authorization code, located within the body of the e-mail, to enter into DocuSign as verification of identity.</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sz="1600" b="0" dirty="0"/>
          </a:p>
        </p:txBody>
      </p:sp>
    </p:spTree>
    <p:extLst>
      <p:ext uri="{BB962C8B-B14F-4D97-AF65-F5344CB8AC3E}">
        <p14:creationId xmlns:p14="http://schemas.microsoft.com/office/powerpoint/2010/main" val="186624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dirty="0">
                <a:latin typeface="Times New Roman" panose="02020603050405020304" pitchFamily="18" charset="0"/>
                <a:cs typeface="Times New Roman" panose="02020603050405020304" pitchFamily="18" charset="0"/>
              </a:rPr>
              <a:t>DocuSign </a:t>
            </a:r>
            <a:r>
              <a:rPr lang="en-US" sz="3400" dirty="0">
                <a:latin typeface="Times New Roman" panose="02020603050405020304" pitchFamily="18" charset="0"/>
                <a:cs typeface="Times New Roman" panose="02020603050405020304" pitchFamily="18" charset="0"/>
              </a:rPr>
              <a:t>‒ Legal Binding Authority</a:t>
            </a:r>
            <a:endParaRPr lang="en-US" sz="3400" b="1" dirty="0">
              <a:solidFill>
                <a:schemeClr val="bg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sz="half" idx="1"/>
          </p:nvPr>
        </p:nvSpPr>
        <p:spPr bwMode="auto">
          <a:xfrm>
            <a:off x="152401" y="914400"/>
            <a:ext cx="4114799" cy="4525963"/>
          </a:xfrm>
          <a:noFill/>
          <a:ln>
            <a:miter lim="800000"/>
            <a:headEnd/>
            <a:tailEnd/>
          </a:ln>
        </p:spPr>
        <p:txBody>
          <a:bodyPr vert="horz" wrap="square" lIns="91440" tIns="45720" rIns="91440" bIns="45720" numCol="1" anchor="t" anchorCtr="0" compatLnSpc="1">
            <a:prstTxWarp prst="textNoShape">
              <a:avLst/>
            </a:prstTxWarp>
          </a:bodyPr>
          <a:lstStyle/>
          <a:p>
            <a:pPr marL="0" marR="0" indent="0">
              <a:spcBef>
                <a:spcPts val="0"/>
              </a:spcBef>
              <a:spcAft>
                <a:spcPts val="0"/>
              </a:spcAft>
              <a:buNone/>
            </a:pP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Below is an example of the form the agencies ERC will be required to complete for </a:t>
            </a:r>
            <a:r>
              <a:rPr lang="en-US" sz="20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Legal Binding Authorit</a:t>
            </a:r>
            <a:r>
              <a:rPr lang="en-US" sz="20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signer's information.</a:t>
            </a:r>
          </a:p>
          <a:p>
            <a:pPr>
              <a:buNone/>
            </a:pPr>
            <a:endParaRPr lang="en-US" sz="1600" b="0" dirty="0"/>
          </a:p>
        </p:txBody>
      </p:sp>
      <p:sp>
        <p:nvSpPr>
          <p:cNvPr id="3" name="Content Placeholder 2">
            <a:extLst>
              <a:ext uri="{FF2B5EF4-FFF2-40B4-BE49-F238E27FC236}">
                <a16:creationId xmlns:a16="http://schemas.microsoft.com/office/drawing/2014/main" id="{145B5B72-BDE9-4743-8845-284967C40E54}"/>
              </a:ext>
            </a:extLst>
          </p:cNvPr>
          <p:cNvSpPr>
            <a:spLocks noGrp="1"/>
          </p:cNvSpPr>
          <p:nvPr>
            <p:ph sz="half" idx="2"/>
          </p:nvPr>
        </p:nvSpPr>
        <p:spPr>
          <a:xfrm>
            <a:off x="4114800" y="838200"/>
            <a:ext cx="4800599" cy="5257800"/>
          </a:xfrm>
          <a:ln w="28575">
            <a:solidFill>
              <a:srgbClr val="333399"/>
            </a:solidFill>
          </a:ln>
        </p:spPr>
        <p:txBody>
          <a:bodyPr/>
          <a:lstStyle/>
          <a:p>
            <a:pPr marR="0" lvl="0">
              <a:spcBef>
                <a:spcPts val="0"/>
              </a:spcBef>
              <a:spcAft>
                <a:spcPts val="0"/>
              </a:spcAft>
              <a:buFont typeface="Wingdings" panose="05000000000000000000" pitchFamily="2" charset="2"/>
              <a:buChar char="q"/>
            </a:pPr>
            <a:r>
              <a:rPr lang="en-US" sz="1800" b="1" dirty="0">
                <a:solidFill>
                  <a:srgbClr val="0070C0"/>
                </a:solidFill>
                <a:effectLst/>
                <a:latin typeface="Times New Roman" panose="02020603050405020304" pitchFamily="18" charset="0"/>
                <a:ea typeface="Times New Roman" panose="02020603050405020304" pitchFamily="18" charset="0"/>
              </a:rPr>
              <a:t>ONLY LIST LEGAL SIGNERS WHO WILL BE / ARE ABLE TO SIGN.  </a:t>
            </a:r>
            <a:r>
              <a:rPr lang="en-US" sz="1600" dirty="0">
                <a:effectLst/>
                <a:latin typeface="Times New Roman" panose="02020603050405020304" pitchFamily="18" charset="0"/>
                <a:ea typeface="Times New Roman" panose="02020603050405020304" pitchFamily="18" charset="0"/>
              </a:rPr>
              <a:t>The contract will be routed to legal signer(s) in the order you provide and assign.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b="1"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u="sng" dirty="0">
                <a:effectLst/>
                <a:latin typeface="Times New Roman" panose="02020603050405020304" pitchFamily="18" charset="0"/>
                <a:ea typeface="Times New Roman" panose="02020603050405020304" pitchFamily="18" charset="0"/>
              </a:rPr>
              <a:t>All</a:t>
            </a:r>
            <a:r>
              <a:rPr lang="en-US" sz="1600" dirty="0">
                <a:effectLst/>
                <a:latin typeface="Times New Roman" panose="02020603050405020304" pitchFamily="18" charset="0"/>
                <a:ea typeface="Times New Roman" panose="02020603050405020304" pitchFamily="18" charset="0"/>
              </a:rPr>
              <a:t> listed signatories you provide </a:t>
            </a:r>
            <a:r>
              <a:rPr lang="en-US" sz="1600" u="sng" dirty="0">
                <a:effectLst/>
                <a:latin typeface="Times New Roman" panose="02020603050405020304" pitchFamily="18" charset="0"/>
                <a:ea typeface="Times New Roman" panose="02020603050405020304" pitchFamily="18" charset="0"/>
              </a:rPr>
              <a:t>must</a:t>
            </a:r>
            <a:r>
              <a:rPr lang="en-US" sz="1600" dirty="0">
                <a:effectLst/>
                <a:latin typeface="Times New Roman" panose="02020603050405020304" pitchFamily="18" charset="0"/>
                <a:ea typeface="Times New Roman" panose="02020603050405020304" pitchFamily="18" charset="0"/>
              </a:rPr>
              <a:t> sign using DocuSign.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A Member </a:t>
            </a:r>
            <a:r>
              <a:rPr lang="en-US" sz="1600" u="sng" dirty="0">
                <a:effectLst/>
                <a:latin typeface="Times New Roman" panose="02020603050405020304" pitchFamily="18" charset="0"/>
                <a:ea typeface="Times New Roman" panose="02020603050405020304" pitchFamily="18" charset="0"/>
              </a:rPr>
              <a:t>cannot</a:t>
            </a:r>
            <a:r>
              <a:rPr lang="en-US" sz="1600" dirty="0">
                <a:effectLst/>
                <a:latin typeface="Times New Roman" panose="02020603050405020304" pitchFamily="18" charset="0"/>
                <a:ea typeface="Times New Roman" panose="02020603050405020304" pitchFamily="18" charset="0"/>
              </a:rPr>
              <a:t> be marked absent.</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rPr>
              <a:t>If you know an ‘assigned’ legal signer will not be available, notify your District Program Director immediately so that person can be removed as 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legal signer from that contract.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The contract </a:t>
            </a:r>
            <a:r>
              <a:rPr lang="en-US" sz="1600" b="1" u="sng" dirty="0">
                <a:effectLst/>
                <a:latin typeface="Times New Roman" panose="02020603050405020304" pitchFamily="18" charset="0"/>
                <a:ea typeface="Times New Roman" panose="02020603050405020304" pitchFamily="18" charset="0"/>
                <a:cs typeface="Times New Roman" panose="02020603050405020304" pitchFamily="18" charset="0"/>
              </a:rPr>
              <a:t>will not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move to the next legal signer until the previous signer has signed and submitted the signed contract using DocuSign.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Electronic signatures cannot be attested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C355C33-4688-45D7-8CFE-427987F33996}"/>
              </a:ext>
            </a:extLst>
          </p:cNvPr>
          <p:cNvGraphicFramePr>
            <a:graphicFrameLocks noGrp="1"/>
          </p:cNvGraphicFramePr>
          <p:nvPr>
            <p:extLst>
              <p:ext uri="{D42A27DB-BD31-4B8C-83A1-F6EECF244321}">
                <p14:modId xmlns:p14="http://schemas.microsoft.com/office/powerpoint/2010/main" val="1916462962"/>
              </p:ext>
            </p:extLst>
          </p:nvPr>
        </p:nvGraphicFramePr>
        <p:xfrm>
          <a:off x="228601" y="2438400"/>
          <a:ext cx="3733799" cy="3276600"/>
        </p:xfrm>
        <a:graphic>
          <a:graphicData uri="http://schemas.openxmlformats.org/drawingml/2006/table">
            <a:tbl>
              <a:tblPr firstRow="1" firstCol="1" bandRow="1">
                <a:tableStyleId>{5C22544A-7EE6-4342-B048-85BDC9FD1C3A}</a:tableStyleId>
              </a:tblPr>
              <a:tblGrid>
                <a:gridCol w="2209799">
                  <a:extLst>
                    <a:ext uri="{9D8B030D-6E8A-4147-A177-3AD203B41FA5}">
                      <a16:colId xmlns:a16="http://schemas.microsoft.com/office/drawing/2014/main" val="4233349637"/>
                    </a:ext>
                  </a:extLst>
                </a:gridCol>
                <a:gridCol w="1524000">
                  <a:extLst>
                    <a:ext uri="{9D8B030D-6E8A-4147-A177-3AD203B41FA5}">
                      <a16:colId xmlns:a16="http://schemas.microsoft.com/office/drawing/2014/main" val="2562698892"/>
                    </a:ext>
                  </a:extLst>
                </a:gridCol>
              </a:tblGrid>
              <a:tr h="415383">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LPA Name:</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Town in Indiana</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8054039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1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Dan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317-555-1234</a:t>
                      </a:r>
                    </a:p>
                  </a:txBody>
                  <a:tcPr marL="68580" marR="68580" marT="0" marB="0">
                    <a:solidFill>
                      <a:schemeClr val="tx2">
                        <a:lumMod val="20000"/>
                        <a:lumOff val="80000"/>
                      </a:schemeClr>
                    </a:solidFill>
                  </a:tcPr>
                </a:tc>
                <a:extLst>
                  <a:ext uri="{0D108BD9-81ED-4DB2-BD59-A6C34878D82A}">
                    <a16:rowId xmlns:a16="http://schemas.microsoft.com/office/drawing/2014/main" val="1416008633"/>
                  </a:ext>
                </a:extLst>
              </a:tr>
              <a:tr h="738884">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2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Jane Doe</a:t>
                      </a: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jdoe@email.com</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317-555-9999</a:t>
                      </a:r>
                    </a:p>
                  </a:txBody>
                  <a:tcPr marL="68580" marR="68580" marT="0" marB="0">
                    <a:solidFill>
                      <a:schemeClr val="tx2">
                        <a:lumMod val="20000"/>
                        <a:lumOff val="80000"/>
                      </a:schemeClr>
                    </a:solidFill>
                  </a:tcPr>
                </a:tc>
                <a:extLst>
                  <a:ext uri="{0D108BD9-81ED-4DB2-BD59-A6C34878D82A}">
                    <a16:rowId xmlns:a16="http://schemas.microsoft.com/office/drawing/2014/main" val="3933941156"/>
                  </a:ext>
                </a:extLst>
              </a:tr>
              <a:tr h="747237">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3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426206664"/>
                  </a:ext>
                </a:extLst>
              </a:tr>
              <a:tr h="687548">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Name:</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Email:</a:t>
                      </a:r>
                    </a:p>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4 – Signer Cell Phone Number:</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0100084"/>
                  </a:ext>
                </a:extLst>
              </a:tr>
            </a:tbl>
          </a:graphicData>
        </a:graphic>
      </p:graphicFrame>
    </p:spTree>
    <p:extLst>
      <p:ext uri="{BB962C8B-B14F-4D97-AF65-F5344CB8AC3E}">
        <p14:creationId xmlns:p14="http://schemas.microsoft.com/office/powerpoint/2010/main" val="29041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Legal Binding Authority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105400"/>
          </a:xfrm>
        </p:spPr>
        <p:txBody>
          <a:bodyPr/>
          <a:lstStyle/>
          <a:p>
            <a:pPr marL="0" indent="0">
              <a:buNone/>
            </a:pPr>
            <a:r>
              <a:rPr lang="en-US" sz="4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Important: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If a legal signer is unable to sign, please contact your District Program Director immediately so the contract can be </a:t>
            </a:r>
            <a:r>
              <a:rPr lang="en-US" sz="2800" b="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re-sent</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to the revised legal signer(s).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Times New Roman" panose="02020603050405020304" pitchFamily="18" charset="0"/>
              </a:rPr>
              <a:t>Re-sending a contract, for any reason, will re-start the legal signature process for that contract.  Those who had previously signed the contract will be required to sign again.</a:t>
            </a:r>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rPr>
              <a:t>DocuSign </a:t>
            </a:r>
            <a:r>
              <a:rPr lang="en-US" sz="3600" dirty="0"/>
              <a:t>‒ Routing for Signatures</a:t>
            </a:r>
            <a:endParaRPr lang="en-US" sz="2800" dirty="0"/>
          </a:p>
        </p:txBody>
      </p:sp>
      <p:sp>
        <p:nvSpPr>
          <p:cNvPr id="3" name="Content Placeholder 2"/>
          <p:cNvSpPr>
            <a:spLocks noGrp="1"/>
          </p:cNvSpPr>
          <p:nvPr>
            <p:ph idx="1"/>
          </p:nvPr>
        </p:nvSpPr>
        <p:spPr>
          <a:xfrm>
            <a:off x="381000" y="914400"/>
            <a:ext cx="8534400" cy="5105400"/>
          </a:xfrm>
        </p:spPr>
        <p:txBody>
          <a:bodyPr/>
          <a:lstStyle/>
          <a:p>
            <a:pPr marL="0" marR="0" lvl="0" indent="0">
              <a:spcBef>
                <a:spcPts val="0"/>
              </a:spcBef>
              <a:spcAft>
                <a:spcPts val="0"/>
              </a:spcAft>
              <a:buNone/>
            </a:pPr>
            <a:r>
              <a:rPr lang="en-US" sz="2800" b="0" dirty="0">
                <a:effectLst/>
                <a:latin typeface="Times New Roman" panose="02020603050405020304" pitchFamily="18" charset="0"/>
                <a:ea typeface="Times New Roman" panose="02020603050405020304" pitchFamily="18" charset="0"/>
              </a:rPr>
              <a:t>It is INDOT’s process to e-mail a </a:t>
            </a:r>
            <a:r>
              <a:rPr lang="en-US" sz="2800" b="0" i="1" u="sng" dirty="0">
                <a:solidFill>
                  <a:srgbClr val="0070C0"/>
                </a:solidFill>
                <a:effectLst/>
                <a:latin typeface="Times New Roman" panose="02020603050405020304" pitchFamily="18" charset="0"/>
                <a:ea typeface="Times New Roman" panose="02020603050405020304" pitchFamily="18" charset="0"/>
              </a:rPr>
              <a:t>draft copy</a:t>
            </a:r>
            <a:r>
              <a:rPr lang="en-US" sz="2800" b="0" i="1" dirty="0">
                <a:solidFill>
                  <a:srgbClr val="0070C0"/>
                </a:solidFill>
                <a:effectLst/>
                <a:latin typeface="Times New Roman" panose="02020603050405020304" pitchFamily="18" charset="0"/>
                <a:ea typeface="Times New Roman" panose="02020603050405020304" pitchFamily="18" charset="0"/>
              </a:rPr>
              <a:t> </a:t>
            </a:r>
            <a:r>
              <a:rPr lang="en-US" sz="2800" b="0" dirty="0">
                <a:effectLst/>
                <a:latin typeface="Times New Roman" panose="02020603050405020304" pitchFamily="18" charset="0"/>
                <a:ea typeface="Times New Roman" panose="02020603050405020304" pitchFamily="18" charset="0"/>
              </a:rPr>
              <a:t>of the contract to the local agencies ERC each time a contract is routed to the legal signer(s).  </a:t>
            </a:r>
          </a:p>
          <a:p>
            <a:pPr marL="0" marR="0" lvl="0" indent="0">
              <a:spcBef>
                <a:spcPts val="0"/>
              </a:spcBef>
              <a:spcAft>
                <a:spcPts val="0"/>
              </a:spcAft>
              <a:buNone/>
            </a:pPr>
            <a:endParaRPr lang="en-US" sz="1000" b="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This is only a </a:t>
            </a:r>
            <a:r>
              <a:rPr lang="en-US" sz="2800" b="0" i="1"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draft copy</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and </a:t>
            </a:r>
            <a:r>
              <a:rPr lang="en-US" sz="2800" u="sng"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not to be signed</a:t>
            </a:r>
            <a:r>
              <a:rPr lang="en-US" sz="2800" b="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rPr>
              <a:t> but may be used for any public meeting and votes.</a:t>
            </a:r>
            <a:endParaRPr lang="en-US" sz="28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effectLst/>
                <a:latin typeface="Times New Roman" panose="02020603050405020304" pitchFamily="18" charset="0"/>
                <a:ea typeface="Calibri" panose="020F0502020204030204" pitchFamily="34" charset="0"/>
                <a:cs typeface="Calibri" panose="020F0502020204030204" pitchFamily="34" charset="0"/>
              </a:rPr>
              <a:t>The ERC should notify legal signer(s) this contract has been routed to them via DocuSign for their signature.  </a:t>
            </a:r>
          </a:p>
          <a:p>
            <a:pPr>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Calibri" panose="020F0502020204030204" pitchFamily="34" charset="0"/>
            </a:endParaRPr>
          </a:p>
          <a:p>
            <a:pPr>
              <a:buFont typeface="Wingdings" panose="05000000000000000000" pitchFamily="2" charset="2"/>
              <a:buChar char="q"/>
            </a:pPr>
            <a:r>
              <a:rPr lang="en-US" sz="2800" b="0" dirty="0">
                <a:latin typeface="Times New Roman" panose="02020603050405020304" pitchFamily="18" charset="0"/>
                <a:ea typeface="Calibri" panose="020F0502020204030204" pitchFamily="34" charset="0"/>
                <a:cs typeface="Calibri" panose="020F0502020204030204" pitchFamily="34" charset="0"/>
              </a:rPr>
              <a:t>This </a:t>
            </a:r>
            <a:r>
              <a:rPr lang="en-US" sz="2800" b="0" i="1" u="sng" dirty="0">
                <a:solidFill>
                  <a:srgbClr val="0070C0"/>
                </a:solidFill>
                <a:effectLst/>
                <a:latin typeface="Times New Roman" panose="02020603050405020304" pitchFamily="18" charset="0"/>
                <a:ea typeface="Times New Roman" panose="02020603050405020304" pitchFamily="18" charset="0"/>
              </a:rPr>
              <a:t>draft copy </a:t>
            </a:r>
            <a:r>
              <a:rPr lang="en-US" sz="2800" b="0" dirty="0">
                <a:effectLst/>
                <a:latin typeface="Times New Roman" panose="02020603050405020304" pitchFamily="18" charset="0"/>
                <a:ea typeface="Times New Roman" panose="02020603050405020304" pitchFamily="18" charset="0"/>
              </a:rPr>
              <a:t>can be routed and viewed by all persons required to review the contract prior to it being signed by the legal signers for the local agency.  </a:t>
            </a:r>
            <a:endParaRPr lang="en-US" sz="2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52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99160"/>
          </a:xfrm>
        </p:spPr>
        <p:txBody>
          <a:bodyPr/>
          <a:lstStyle/>
          <a:p>
            <a:r>
              <a:rPr lang="en-US" sz="3600" dirty="0">
                <a:solidFill>
                  <a:srgbClr val="FFFFFF"/>
                </a:solidFill>
                <a:latin typeface="Times New Roman" panose="02020603050405020304" pitchFamily="18" charset="0"/>
                <a:cs typeface="Times New Roman" panose="02020603050405020304" pitchFamily="18" charset="0"/>
              </a:rPr>
              <a:t>DocuSign </a:t>
            </a:r>
            <a:r>
              <a:rPr lang="en-US" sz="3600" dirty="0">
                <a:latin typeface="Times New Roman" panose="02020603050405020304" pitchFamily="18" charset="0"/>
                <a:cs typeface="Times New Roman" panose="02020603050405020304" pitchFamily="18" charset="0"/>
              </a:rPr>
              <a:t>‒ DocuSign E-Mails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14400"/>
            <a:ext cx="8534400" cy="5257800"/>
          </a:xfrm>
        </p:spPr>
        <p:txBody>
          <a:bodyPr/>
          <a:lstStyle/>
          <a:p>
            <a:pPr marL="0" indent="0">
              <a:buNone/>
            </a:pPr>
            <a:r>
              <a:rPr lang="en-US" sz="4400" b="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US" sz="4400" b="1"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The e-mail a legal signer will receive will be from DocuSign NA3 System &lt; </a:t>
            </a:r>
            <a:r>
              <a:rPr lang="en-US" sz="2400" b="1"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dse_NA3@docusign.net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buFont typeface="Wingdings" panose="05000000000000000000" pitchFamily="2" charset="2"/>
              <a:buChar char="v"/>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FYI – e-mail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may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to their SPAM or Junk Email folder.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Subject of e-mail will be your agency name, phase of the project, SCM# (tracking # for DocuSign), project DES #, EDS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buFont typeface="Wingdings" panose="05000000000000000000" pitchFamily="2" charset="2"/>
              <a:buChar char="q"/>
            </a:pP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Legal Signers can view the document prior to signing by clicking </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REVIEW DOCUMENT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ctr">
              <a:spcBef>
                <a:spcPts val="0"/>
              </a:spcBef>
              <a:spcAft>
                <a:spcPts val="0"/>
              </a:spcAft>
              <a:buNone/>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a:spcBef>
                <a:spcPts val="0"/>
              </a:spcBef>
              <a:spcAft>
                <a:spcPts val="0"/>
              </a:spcAft>
              <a:buNone/>
            </a:pP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See e-m</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ail </a:t>
            </a:r>
            <a:r>
              <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examples on the next slides.</a:t>
            </a:r>
          </a:p>
          <a:p>
            <a:pPr marL="0" indent="0">
              <a:buNone/>
            </a:pPr>
            <a:endParaRPr lang="en-US" dirty="0"/>
          </a:p>
        </p:txBody>
      </p:sp>
    </p:spTree>
    <p:extLst>
      <p:ext uri="{BB962C8B-B14F-4D97-AF65-F5344CB8AC3E}">
        <p14:creationId xmlns:p14="http://schemas.microsoft.com/office/powerpoint/2010/main" val="2120302851"/>
      </p:ext>
    </p:extLst>
  </p:cSld>
  <p:clrMapOvr>
    <a:masterClrMapping/>
  </p:clrMapOvr>
</p:sld>
</file>

<file path=ppt/theme/theme1.xml><?xml version="1.0" encoding="utf-8"?>
<a:theme xmlns:a="http://schemas.openxmlformats.org/drawingml/2006/main" name="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FINALtesttemplate4-13-10</Template>
  <TotalTime>30650</TotalTime>
  <Words>1701</Words>
  <Application>Microsoft Office PowerPoint</Application>
  <PresentationFormat>On-screen Show (4:3)</PresentationFormat>
  <Paragraphs>146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Tahoma</vt:lpstr>
      <vt:lpstr>Times New Roman</vt:lpstr>
      <vt:lpstr>Wingdings</vt:lpstr>
      <vt:lpstr>FINALtesttemplate4-13-10</vt:lpstr>
      <vt:lpstr>PowerPoint Presentation</vt:lpstr>
      <vt:lpstr>DocuSign</vt:lpstr>
      <vt:lpstr>DocuSign ‒ Legal Binding Authority</vt:lpstr>
      <vt:lpstr>DocuSign ‒ Legal Binding Authority</vt:lpstr>
      <vt:lpstr>DocuSign ‒ Legal Binding Authority</vt:lpstr>
      <vt:lpstr>DocuSign ‒ Legal Binding Authority</vt:lpstr>
      <vt:lpstr>DocuSign ‒ Legal Binding Authority</vt:lpstr>
      <vt:lpstr>DocuSign ‒ Routing for Signatures</vt:lpstr>
      <vt:lpstr>DocuSign ‒ DocuSign E-Mails</vt:lpstr>
      <vt:lpstr>DocuSign ‒ DocuSign E-Mails</vt:lpstr>
      <vt:lpstr>DocuSign ‒ DocuSign E-Mails</vt:lpstr>
      <vt:lpstr>DocuSign ‒ Authorization Code</vt:lpstr>
      <vt:lpstr>DocuSign ‒       DocuSign E-Mails</vt:lpstr>
      <vt:lpstr>DocuSign ‒         DocuSign E-Mails</vt:lpstr>
      <vt:lpstr>DocuSign ‒ Lifecycle of the Contract</vt:lpstr>
      <vt:lpstr>DocuSign ‒ Helpful Links</vt:lpstr>
      <vt:lpstr>District LPA Program Directors</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lmcgrannahan</dc:creator>
  <cp:lastModifiedBy>Cassandra Luv Hudson</cp:lastModifiedBy>
  <cp:revision>2442</cp:revision>
  <dcterms:created xsi:type="dcterms:W3CDTF">2010-04-15T13:29:07Z</dcterms:created>
  <dcterms:modified xsi:type="dcterms:W3CDTF">2022-11-21T16:40:59Z</dcterms:modified>
</cp:coreProperties>
</file>