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1" r:id="rId1"/>
    <p:sldMasterId id="2147483685" r:id="rId2"/>
    <p:sldMasterId id="2147483687" r:id="rId3"/>
  </p:sldMasterIdLst>
  <p:notesMasterIdLst>
    <p:notesMasterId r:id="rId10"/>
  </p:notesMasterIdLst>
  <p:handoutMasterIdLst>
    <p:handoutMasterId r:id="rId11"/>
  </p:handoutMasterIdLst>
  <p:sldIdLst>
    <p:sldId id="259" r:id="rId4"/>
    <p:sldId id="274" r:id="rId5"/>
    <p:sldId id="275" r:id="rId6"/>
    <p:sldId id="276" r:id="rId7"/>
    <p:sldId id="277" r:id="rId8"/>
    <p:sldId id="278" r:id="rId9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3333CC"/>
    <a:srgbClr val="FFFFFF"/>
    <a:srgbClr val="FDEE20"/>
    <a:srgbClr val="99CCFF"/>
    <a:srgbClr val="A3A3E0"/>
    <a:srgbClr val="6B6BD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84965" autoAdjust="0"/>
  </p:normalViewPr>
  <p:slideViewPr>
    <p:cSldViewPr>
      <p:cViewPr varScale="1">
        <p:scale>
          <a:sx n="76" d="100"/>
          <a:sy n="76" d="100"/>
        </p:scale>
        <p:origin x="90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717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5BE6A6-DAA2-8B61-652B-D53CAB5BA9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55256-A2E5-556A-2BF5-8E2268F1AA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Tahoma" charset="0"/>
              </a:defRPr>
            </a:lvl1pPr>
          </a:lstStyle>
          <a:p>
            <a:pPr>
              <a:defRPr/>
            </a:pPr>
            <a:fld id="{FA516B63-C4E1-491B-B224-2C47E98EED9D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5867C4-468C-A362-3AA6-2F1CCFC0AC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8D7C58-5CE7-A2B3-6D53-407ACDA39B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CE96154-45C8-4028-961C-673E101699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5BE370-173D-2E28-2657-D47905F265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38041-5DCE-620F-4359-AEC96770AF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Tahoma" charset="0"/>
              </a:defRPr>
            </a:lvl1pPr>
          </a:lstStyle>
          <a:p>
            <a:pPr>
              <a:defRPr/>
            </a:pPr>
            <a:fld id="{EC7F6B33-564E-4AA3-8EC5-271151DB10E1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4C555AA-B3A3-6441-7ECF-96D6299B05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7A2C97E-DDF3-6EEC-AAD2-A1BE9E72E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BD1897-4CB0-81C6-54E6-2BF900134F4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5CF6D-A9A1-A63A-DBE8-E83D5F685C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F6B7258-7F7E-48DF-82CC-40A7763DAB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15294A7-A304-1D6D-86EE-C2ED98C2A7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C43D42A-9419-3C12-4FE7-D1A8C9ECDC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57C01837-9A97-CA81-0BB5-A0DD9CE1EE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0AC44EA-F19E-49EB-93BC-C12ED06D69FC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903A760E-8A73-2BDC-810E-F4E9314FFD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A5F101C-EA3D-4349-924C-FE2A714411F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0EC603B-D576-EB16-9847-9ECD1F8E00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4338" y="700088"/>
            <a:ext cx="6191250" cy="34829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64BE2DA-9285-4EE9-A4DF-6F309F48C4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4416425"/>
            <a:ext cx="5607050" cy="4179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9221" name="Date Placeholder 1">
            <a:extLst>
              <a:ext uri="{FF2B5EF4-FFF2-40B4-BE49-F238E27FC236}">
                <a16:creationId xmlns:a16="http://schemas.microsoft.com/office/drawing/2014/main" id="{E72C6504-DD97-9356-5FC4-6A454FC60A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9A286D18-F8F6-B29F-0CC5-5CBF0BACF2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008EDED-5533-4201-B021-B505130572F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5291E2A-A511-B52B-B7E3-4C60956EFE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4338" y="700088"/>
            <a:ext cx="6191250" cy="34829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73A02F08-47A0-3C5E-BAA6-70270420C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4416425"/>
            <a:ext cx="5607050" cy="4179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11269" name="Date Placeholder 1">
            <a:extLst>
              <a:ext uri="{FF2B5EF4-FFF2-40B4-BE49-F238E27FC236}">
                <a16:creationId xmlns:a16="http://schemas.microsoft.com/office/drawing/2014/main" id="{19AE988E-F031-F726-999D-C330932C98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E36D70CA-1C85-CF08-3D05-4A5D486181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EA602AD-D168-436A-84BF-CA6FFB86362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76451B61-46B4-F2EE-CB16-5E49861E64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4338" y="700088"/>
            <a:ext cx="6191250" cy="34829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6A2156B-7B39-967E-CFB7-9516CB5A3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4416425"/>
            <a:ext cx="5607050" cy="4179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13317" name="Date Placeholder 1">
            <a:extLst>
              <a:ext uri="{FF2B5EF4-FFF2-40B4-BE49-F238E27FC236}">
                <a16:creationId xmlns:a16="http://schemas.microsoft.com/office/drawing/2014/main" id="{EDD5D767-CDC2-579F-3B9D-15651841E6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BD0476BD-7C66-D3E7-C6BA-1E53D173A7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EA98662-EFB5-4F84-AB21-B812E55F2FA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980D9C0-F3EA-38CE-9D67-CF8EBB578A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4338" y="700088"/>
            <a:ext cx="6191250" cy="34829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68D215BF-33A9-BA87-5783-687ECEEA06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4416425"/>
            <a:ext cx="5607050" cy="4179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15365" name="Date Placeholder 1">
            <a:extLst>
              <a:ext uri="{FF2B5EF4-FFF2-40B4-BE49-F238E27FC236}">
                <a16:creationId xmlns:a16="http://schemas.microsoft.com/office/drawing/2014/main" id="{E4BE22C7-E0DE-D016-CCFE-BFE61776A2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658DED2-A81C-8672-8998-E11DA08EDC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5813" indent="-227013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9EE801F-E075-41F7-9BD9-826A3C9C0F4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0478E4E-B994-1D49-A858-1A36184495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14338" y="700088"/>
            <a:ext cx="6191250" cy="34829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9A383CD-FF00-596D-6E80-C260CD28D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4416425"/>
            <a:ext cx="5607050" cy="4179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1000"/>
          </a:p>
        </p:txBody>
      </p:sp>
      <p:sp>
        <p:nvSpPr>
          <p:cNvPr id="17413" name="Date Placeholder 1">
            <a:extLst>
              <a:ext uri="{FF2B5EF4-FFF2-40B4-BE49-F238E27FC236}">
                <a16:creationId xmlns:a16="http://schemas.microsoft.com/office/drawing/2014/main" id="{17C4B823-5B71-C941-983E-2E49E06B62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11887200" cy="838200"/>
          </a:xfrm>
          <a:prstGeom prst="rect">
            <a:avLst/>
          </a:prstGeom>
        </p:spPr>
        <p:txBody>
          <a:bodyPr anchor="b"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11887200" cy="525780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sz="16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61BAC-E8F7-C305-0C2C-89675D590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6A919-7EB2-40AF-AF1D-D88F014CF556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CDF8-0BC1-F952-3F73-B681BDDC1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5742D-9FA8-6225-2DB2-4F6E76A5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C7C9-8786-44E4-BAE1-2CFE6835D6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90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5867400" cy="525780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/>
            </a:lvl3pPr>
            <a:lvl4pPr>
              <a:defRPr sz="1600"/>
            </a:lvl4pPr>
            <a:lvl5pPr>
              <a:defRPr sz="12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914400"/>
            <a:ext cx="5791200" cy="5257800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 baseline="0"/>
            </a:lvl3pPr>
            <a:lvl4pPr>
              <a:defRPr sz="1600" baseline="0"/>
            </a:lvl4pPr>
            <a:lvl5pPr>
              <a:defRPr sz="12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11887200" cy="838200"/>
          </a:xfrm>
          <a:prstGeom prst="rect">
            <a:avLst/>
          </a:prstGeom>
        </p:spPr>
        <p:txBody>
          <a:bodyPr anchor="b"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BED666-01E4-34CE-9A04-7F0AFD28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F242A-38C4-4485-82B5-6A205846AE30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890CA-7BB9-9F93-9EE0-1735FB9D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DA96D-3B4A-E06B-C579-21852048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0A498-E6AA-4818-ADA2-7B279AD5F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6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"/>
            <a:ext cx="11887200" cy="838200"/>
          </a:xfrm>
          <a:prstGeom prst="rect">
            <a:avLst/>
          </a:prstGeo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538506-E090-EC4F-373B-33F1C950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4FD4-858A-41A3-89E8-C56DE96E10C1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B4F91F0-DAEF-982A-12FA-E540C8FA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5B1B223-C9B2-0DAA-BD4E-81203854E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3130D-4B39-464B-872B-898FCBBE3E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24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EA275C0-ECEF-2907-EB81-6D611D59D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835F5-A314-41FF-BF47-0788BA04FF8C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734D36-89AF-1072-0A8C-1E55FEB0D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FD96B81-FF32-C889-DCD9-17899E2C5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66954-EEA0-40DB-B435-18B4D6DC4F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6858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43000"/>
            <a:ext cx="9906000" cy="2387600"/>
          </a:xfrm>
          <a:prstGeom prst="rect">
            <a:avLst/>
          </a:prstGeom>
        </p:spPr>
        <p:txBody>
          <a:bodyPr anchor="b"/>
          <a:lstStyle>
            <a:lvl1pPr algn="ctr">
              <a:defRPr sz="44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9906000" cy="21336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8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2DBF2-0B91-89B4-1E20-CEB24B214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19990-591A-4602-AE33-CA40B020FFBF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463E-9B3C-1B8E-6090-C6B24703F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1380E-3C60-78DC-A11D-591A3B9F3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A8931-2A0C-4DC6-8EEC-42E47DA1C3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57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AB97BB-6A73-D15D-B9F1-11E339500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7B7E-F6D3-4467-9F4D-39D13DFC0355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55D975-78D5-E645-E3BB-220143FEF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5EA940-2108-4C34-C820-AD23B31D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B14B2-3706-4889-98C0-32DEAB6012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60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>
            <a:extLst>
              <a:ext uri="{FF2B5EF4-FFF2-40B4-BE49-F238E27FC236}">
                <a16:creationId xmlns:a16="http://schemas.microsoft.com/office/drawing/2014/main" id="{F46471A2-C095-2CB4-DD37-81102B1B70B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713" y="-1944688"/>
            <a:ext cx="12417426" cy="1074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85B50DB-8054-DFBD-1779-F3C55C2345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2400" y="1066800"/>
            <a:ext cx="11887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First level (Calibri Light 28)</a:t>
            </a:r>
          </a:p>
          <a:p>
            <a:pPr lvl="1"/>
            <a:r>
              <a:rPr lang="en-US" altLang="en-US"/>
              <a:t>Second level (Calibri Light 24)</a:t>
            </a:r>
          </a:p>
          <a:p>
            <a:pPr lvl="2"/>
            <a:r>
              <a:rPr lang="en-US" altLang="en-US"/>
              <a:t>Third level (Calibri Light 20)</a:t>
            </a:r>
          </a:p>
          <a:p>
            <a:pPr lvl="3"/>
            <a:r>
              <a:rPr lang="en-US" altLang="en-US"/>
              <a:t>Fourth level (Calibri Light 16)</a:t>
            </a:r>
          </a:p>
          <a:p>
            <a:pPr lvl="4"/>
            <a:r>
              <a:rPr lang="en-US" altLang="en-US"/>
              <a:t>Fifth level (Calibri Light 12)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8416A-5A65-5316-910D-25E93358E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3C59C47-E187-4D4C-A22D-B1A9B021593F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521BB-E111-38FB-CFAC-1332D11E5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B24A5-BFB9-91BA-D402-A7B0D4C000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A70CE95-DFF0-472F-A094-5995B24281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9111DB-7774-794F-331C-D150DB90FDA5}"/>
              </a:ext>
            </a:extLst>
          </p:cNvPr>
          <p:cNvCxnSpPr/>
          <p:nvPr/>
        </p:nvCxnSpPr>
        <p:spPr>
          <a:xfrm>
            <a:off x="0" y="838200"/>
            <a:ext cx="106680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B613EBB5-64EF-62C3-2F15-A5E47093F27B}"/>
              </a:ext>
            </a:extLst>
          </p:cNvPr>
          <p:cNvSpPr txBox="1">
            <a:spLocks/>
          </p:cNvSpPr>
          <p:nvPr/>
        </p:nvSpPr>
        <p:spPr>
          <a:xfrm>
            <a:off x="228600" y="0"/>
            <a:ext cx="10515600" cy="838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93723C5-04EE-951B-52CF-609D2D048A7E}"/>
              </a:ext>
            </a:extLst>
          </p:cNvPr>
          <p:cNvCxnSpPr/>
          <p:nvPr userDrawn="1"/>
        </p:nvCxnSpPr>
        <p:spPr>
          <a:xfrm>
            <a:off x="0" y="838200"/>
            <a:ext cx="106680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A441DBBE-0B5B-DC7F-4800-1F3661E446D7}"/>
              </a:ext>
            </a:extLst>
          </p:cNvPr>
          <p:cNvSpPr txBox="1">
            <a:spLocks/>
          </p:cNvSpPr>
          <p:nvPr userDrawn="1"/>
        </p:nvSpPr>
        <p:spPr>
          <a:xfrm>
            <a:off x="228600" y="0"/>
            <a:ext cx="10515600" cy="838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j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2060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206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B1C46859-6993-4CAD-BD6E-7B2E4D726F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713" y="-1944688"/>
            <a:ext cx="12417426" cy="1074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089C4-81F1-CF80-D0E0-069CF5A685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7CBDCA7-7064-421B-AC95-BC73ACFD7509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135F8-62E7-510E-6205-47AFCA013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D715B-0BCE-6A0D-4590-DABED4DE1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F242908-6916-4DAC-973F-1E1E3D63E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E1D5F2B-7C53-C5F9-6BBC-D60500E966B3}"/>
              </a:ext>
            </a:extLst>
          </p:cNvPr>
          <p:cNvSpPr/>
          <p:nvPr userDrawn="1"/>
        </p:nvSpPr>
        <p:spPr>
          <a:xfrm>
            <a:off x="1181100" y="1123950"/>
            <a:ext cx="9829800" cy="4610100"/>
          </a:xfrm>
          <a:prstGeom prst="roundRect">
            <a:avLst/>
          </a:prstGeom>
          <a:noFill/>
          <a:ln w="1016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j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2060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206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D88070F6-A26E-FD74-1475-30378A36A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713" y="-1944688"/>
            <a:ext cx="12417426" cy="1074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2FFF4-9C9E-C671-70C3-552A20B20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AE8B9D-6ED8-4B1F-A3FE-46517EFE15F3}" type="datetimeFigureOut">
              <a:rPr lang="en-US"/>
              <a:pPr>
                <a:defRPr/>
              </a:pPr>
              <a:t>9/8/2023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422D1-74EE-9443-AA3C-DC9F717F8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5D4E0-E029-35D3-E9E9-F060DDD62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00C33B4-B63F-492A-88A7-30883FFBF9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206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j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2060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00206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.gov/legislative/iac/T03270/A00110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NFoheyBreting@indot.IN.gov" TargetMode="External"/><Relationship Id="rId4" Type="http://schemas.openxmlformats.org/officeDocument/2006/relationships/hyperlink" Target="http://www.in.gov/indot/files/ES_2013CEManual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links.govdelivery.com/track?type=click&amp;enid=ZWFzPTEmbWFpbGluZ2lkPTIwMTYwOTIxLjY0MDYwNTIxJm1lc3NhZ2VpZD1NREItUFJELUJVTC0yMDE2MDkyMS42NDA2MDUyMSZkYXRhYmFzZWlkPTEwMDEmc2VyaWFsPTE3MTE3NjY1JmVtYWlsaWQ9bGhpbGRlbkBpbmRvdC5pbi5nb3YmdXNlcmlkPWxoaWxkZW5AaW5kb3QuaW4uZ292JmZsPSZleHRyYT1NdWx0aXZhcmlhdGVJZD0mJiY=&amp;&amp;&amp;102&amp;&amp;&amp;http://www.in.gov/indot/crm/files/Chapter_1-Overview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coon@indot.IN.gov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Bowman@indot.IN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400FA9F5-1511-AF33-835F-5D0C33B11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914400"/>
            <a:ext cx="8839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3200" b="1">
              <a:solidFill>
                <a:srgbClr val="000066"/>
              </a:solidFill>
            </a:endParaRPr>
          </a:p>
          <a:p>
            <a:pPr algn="ctr" eaLnBrk="1" hangingPunct="1"/>
            <a:endParaRPr lang="en-US" altLang="en-US" sz="3200" b="1">
              <a:solidFill>
                <a:srgbClr val="000066"/>
              </a:solidFill>
            </a:endParaRPr>
          </a:p>
          <a:p>
            <a:pPr algn="ctr" eaLnBrk="1" hangingPunct="1"/>
            <a:endParaRPr lang="en-US" altLang="en-US" sz="2000">
              <a:solidFill>
                <a:srgbClr val="FDEE20"/>
              </a:solidFill>
            </a:endParaRP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51967F3-5027-D3F0-C4A3-B3591A190634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1143000" y="1179513"/>
            <a:ext cx="9906000" cy="2387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Community Crossings</a:t>
            </a:r>
          </a:p>
        </p:txBody>
      </p:sp>
      <p:sp>
        <p:nvSpPr>
          <p:cNvPr id="6148" name="Subtitle 2">
            <a:extLst>
              <a:ext uri="{FF2B5EF4-FFF2-40B4-BE49-F238E27FC236}">
                <a16:creationId xmlns:a16="http://schemas.microsoft.com/office/drawing/2014/main" id="{5B733B90-FD9F-904A-74F3-33DF2AA4AD2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  Environmental 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E097C721-AF99-F2C2-0EB0-B2FA5FA62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855663"/>
            <a:ext cx="11430000" cy="5348287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Community Crossings projects are not federal actions.</a:t>
            </a:r>
          </a:p>
          <a:p>
            <a:pPr eaLnBrk="1" hangingPunct="1"/>
            <a:r>
              <a:rPr lang="en-US" altLang="en-US"/>
              <a:t>National Environmental Policy Act (NEPA) does not apply. </a:t>
            </a:r>
          </a:p>
          <a:p>
            <a:pPr eaLnBrk="1" hangingPunct="1"/>
            <a:r>
              <a:rPr lang="en-US" altLang="en-US"/>
              <a:t>State Environmental Policy Act (SEPA) requirements </a:t>
            </a:r>
            <a:r>
              <a:rPr lang="en-US" altLang="en-US" u="sng"/>
              <a:t>do </a:t>
            </a:r>
            <a:r>
              <a:rPr lang="en-US" altLang="en-US"/>
              <a:t>apply.</a:t>
            </a:r>
          </a:p>
          <a:p>
            <a:pPr eaLnBrk="1" hangingPunct="1"/>
            <a:r>
              <a:rPr lang="en-US" altLang="en-US"/>
              <a:t>The recipient unit of government is the project proponent.</a:t>
            </a:r>
          </a:p>
          <a:p>
            <a:pPr eaLnBrk="1" hangingPunct="1"/>
            <a:r>
              <a:rPr lang="en-US" altLang="en-US"/>
              <a:t>The recipient unit of government is responsible for documenting how the project meets the requirements of the State Environmental Policy Act (SEPA). 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6C9296C-889C-0A90-7B07-9BCDA23D26B7}"/>
              </a:ext>
            </a:extLst>
          </p:cNvPr>
          <p:cNvSpPr txBox="1">
            <a:spLocks noChangeArrowheads="1"/>
          </p:cNvSpPr>
          <p:nvPr/>
        </p:nvSpPr>
        <p:spPr>
          <a:xfrm>
            <a:off x="3175" y="47625"/>
            <a:ext cx="9674225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400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Community Crossings - Environmental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54444D67-A19C-675F-97D9-20EB073A58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855663"/>
            <a:ext cx="11811000" cy="57737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Most projects will be or </a:t>
            </a:r>
            <a:r>
              <a:rPr lang="en-US" altLang="en-US" u="sng" dirty="0"/>
              <a:t>excluded</a:t>
            </a:r>
            <a:r>
              <a:rPr lang="en-US" altLang="en-US" dirty="0"/>
              <a:t> or </a:t>
            </a:r>
            <a:r>
              <a:rPr lang="en-US" altLang="en-US" u="sng" dirty="0"/>
              <a:t>exempted</a:t>
            </a:r>
            <a:r>
              <a:rPr lang="en-US" altLang="en-US" dirty="0"/>
              <a:t> based on project type. </a:t>
            </a:r>
          </a:p>
          <a:p>
            <a:pPr lvl="1" eaLnBrk="1" hangingPunct="1">
              <a:defRPr/>
            </a:pPr>
            <a:r>
              <a:rPr lang="en-US" altLang="en-US" dirty="0"/>
              <a:t>Exclusions list:  327 IAC 11-1-3 </a:t>
            </a:r>
            <a:r>
              <a:rPr lang="en-US" altLang="en-US" u="sng" dirty="0">
                <a:hlinkClick r:id="rId3"/>
              </a:rPr>
              <a:t>http://www.in.gov/legislative/iac/T03270/A00110.PDF</a:t>
            </a:r>
            <a:r>
              <a:rPr lang="en-US" altLang="en-US" dirty="0">
                <a:hlinkClick r:id="rId3"/>
              </a:rPr>
              <a:t> </a:t>
            </a:r>
            <a:endParaRPr lang="en-US" altLang="en-US" dirty="0"/>
          </a:p>
          <a:p>
            <a:pPr lvl="1" eaLnBrk="1" hangingPunct="1">
              <a:defRPr/>
            </a:pPr>
            <a:r>
              <a:rPr lang="en-US" altLang="en-US" dirty="0"/>
              <a:t>Exemptions list: INDOT CE Manual (2013) pg. 10 </a:t>
            </a:r>
            <a:r>
              <a:rPr lang="en-US" altLang="en-US" u="sng" dirty="0">
                <a:hlinkClick r:id="rId4"/>
              </a:rPr>
              <a:t>http://www.in.gov/indot/files/ES_2013CEManual.pdf</a:t>
            </a:r>
            <a:r>
              <a:rPr lang="en-US" altLang="en-US" dirty="0">
                <a:hlinkClick r:id="rId4"/>
              </a:rPr>
              <a:t> </a:t>
            </a: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If the project meets either of these requirements, explain how the project qualifies for the exclusion or exemption in a short memorandum to the project file.  </a:t>
            </a:r>
          </a:p>
          <a:p>
            <a:pPr lvl="1" eaLnBrk="1" hangingPunct="1">
              <a:defRPr/>
            </a:pPr>
            <a:r>
              <a:rPr lang="en-US" altLang="en-US" dirty="0"/>
              <a:t>This documentation may be required later in project development.  </a:t>
            </a:r>
          </a:p>
          <a:p>
            <a:pPr eaLnBrk="1" hangingPunct="1">
              <a:defRPr/>
            </a:pPr>
            <a:r>
              <a:rPr lang="en-US" altLang="en-US" dirty="0"/>
              <a:t>Projects that are not exempted or excluded require a SEPA document. </a:t>
            </a:r>
          </a:p>
          <a:p>
            <a:pPr lvl="1" eaLnBrk="1" hangingPunct="1">
              <a:defRPr/>
            </a:pPr>
            <a:r>
              <a:rPr lang="en-US" altLang="en-US" dirty="0"/>
              <a:t>Like a NEPA document</a:t>
            </a:r>
          </a:p>
          <a:p>
            <a:pPr lvl="1" eaLnBrk="1" hangingPunct="1">
              <a:defRPr/>
            </a:pPr>
            <a:r>
              <a:rPr lang="en-US" altLang="en-US" dirty="0"/>
              <a:t>Contact INDOT Environmental Services to discuss guidelines</a:t>
            </a:r>
          </a:p>
          <a:p>
            <a:pPr lvl="1"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500" b="1" dirty="0"/>
              <a:t>Contact: Nicole </a:t>
            </a:r>
            <a:r>
              <a:rPr lang="en-US" altLang="en-US" sz="2500" b="1" dirty="0" err="1"/>
              <a:t>Fohey-Breting</a:t>
            </a:r>
            <a:r>
              <a:rPr lang="en-US" altLang="en-US" sz="2500" b="1" dirty="0"/>
              <a:t>, Environmental Policy Manager, </a:t>
            </a:r>
            <a:r>
              <a:rPr lang="en-US" altLang="en-US" sz="2500" b="1" dirty="0">
                <a:hlinkClick r:id="rId5"/>
              </a:rPr>
              <a:t>NFoheyBreting@indot.IN.gov</a:t>
            </a:r>
            <a:r>
              <a:rPr lang="en-US" altLang="en-US" sz="2500" b="1" dirty="0"/>
              <a:t>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dirty="0"/>
              <a:t>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altLang="en-US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1A172C6-8A1D-DEBA-A24D-0417F5F021BC}"/>
              </a:ext>
            </a:extLst>
          </p:cNvPr>
          <p:cNvSpPr txBox="1">
            <a:spLocks noChangeArrowheads="1"/>
          </p:cNvSpPr>
          <p:nvPr/>
        </p:nvSpPr>
        <p:spPr>
          <a:xfrm>
            <a:off x="3175" y="47625"/>
            <a:ext cx="10512425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400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Community Crossings – SEPA Requirements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223C8182-0B8C-B5F6-583F-7890E5728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855663"/>
            <a:ext cx="11506200" cy="5348287"/>
          </a:xfrm>
        </p:spPr>
        <p:txBody>
          <a:bodyPr rtlCol="0"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Projects must comply with state historic preservation laws.  </a:t>
            </a:r>
          </a:p>
          <a:p>
            <a:pPr lvl="1" eaLnBrk="1" hangingPunct="1">
              <a:defRPr/>
            </a:pPr>
            <a:r>
              <a:rPr lang="en-US" dirty="0"/>
              <a:t>These are administered through IDNR’s Division of Historic Preservation and Archaeology</a:t>
            </a:r>
          </a:p>
          <a:p>
            <a:pPr eaLnBrk="1" hangingPunct="1">
              <a:defRPr/>
            </a:pPr>
            <a:r>
              <a:rPr lang="en-US" dirty="0"/>
              <a:t>State regulations that are most likely to apply to transportation projects are discussed in the INDOT Cultural Resources Manual </a:t>
            </a:r>
            <a:r>
              <a:rPr lang="en-US" u="sng" dirty="0">
                <a:hlinkClick r:id="rId3"/>
              </a:rPr>
              <a:t>http://www.in.gov/indot/crm/files/Chapter_1-Overview.pdf</a:t>
            </a:r>
            <a:r>
              <a:rPr lang="en-US" dirty="0"/>
              <a:t>.  </a:t>
            </a:r>
          </a:p>
          <a:p>
            <a:pPr eaLnBrk="1" hangingPunct="1">
              <a:defRPr/>
            </a:pPr>
            <a:r>
              <a:rPr lang="en-US" dirty="0"/>
              <a:t>Projects that go beyond the existing roadway footprint are most likely to require investigation, documentation and additional coordination to demonstrate compliance.</a:t>
            </a:r>
          </a:p>
          <a:p>
            <a:pPr eaLnBrk="1" hangingPunct="1">
              <a:defRPr/>
            </a:pPr>
            <a:r>
              <a:rPr lang="en-US" dirty="0"/>
              <a:t>INDOT’s Cultural Resources Office is available to provide guidance on complying with state historic preservation law.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b="1" dirty="0"/>
              <a:t>Contact Matt Coon, Cultural Resources Manager, </a:t>
            </a:r>
            <a:r>
              <a:rPr lang="fi-FI" b="1" dirty="0">
                <a:hlinkClick r:id="rId4"/>
              </a:rPr>
              <a:t>mcoon@indot.IN.gov</a:t>
            </a:r>
            <a:r>
              <a:rPr lang="en-US" b="1" dirty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11D99A0-AF0F-985A-BAA2-E7505D5FB28D}"/>
              </a:ext>
            </a:extLst>
          </p:cNvPr>
          <p:cNvSpPr txBox="1">
            <a:spLocks noChangeArrowheads="1"/>
          </p:cNvSpPr>
          <p:nvPr/>
        </p:nvSpPr>
        <p:spPr>
          <a:xfrm>
            <a:off x="3175" y="47625"/>
            <a:ext cx="9674225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400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Community Crossings – Cultural 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E7D8CCCE-37AF-97E1-9F61-99448DA73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855663"/>
            <a:ext cx="11582400" cy="5348287"/>
          </a:xfrm>
        </p:spPr>
        <p:txBody>
          <a:bodyPr/>
          <a:lstStyle/>
          <a:p>
            <a:r>
              <a:rPr lang="en-US" altLang="en-US"/>
              <a:t>Unlike federal-aid projects, a local project’s federal permits are a </a:t>
            </a:r>
            <a:r>
              <a:rPr lang="en-US" altLang="en-US" b="1"/>
              <a:t>separate federal action by the permitting agency, and </a:t>
            </a:r>
            <a:r>
              <a:rPr lang="en-US" altLang="en-US" b="1" u="sng"/>
              <a:t>that agency is the lead agency for that federal action</a:t>
            </a:r>
            <a:r>
              <a:rPr lang="en-US" altLang="en-US"/>
              <a:t>.  </a:t>
            </a:r>
          </a:p>
          <a:p>
            <a:r>
              <a:rPr lang="en-US" altLang="en-US"/>
              <a:t>Identify the need for federal permits early.</a:t>
            </a:r>
          </a:p>
          <a:p>
            <a:pPr lvl="1"/>
            <a:r>
              <a:rPr lang="en-US" altLang="en-US"/>
              <a:t>Typically, this will be a Clean Water Act 404 from US Army Corps of Engineers</a:t>
            </a:r>
          </a:p>
          <a:p>
            <a:r>
              <a:rPr lang="en-US" altLang="en-US"/>
              <a:t>Identify the federal agency’s required investigations and documentation early.  This will include, at minimum:</a:t>
            </a:r>
          </a:p>
          <a:p>
            <a:pPr lvl="1"/>
            <a:r>
              <a:rPr lang="en-US" altLang="en-US"/>
              <a:t>Section 106 </a:t>
            </a:r>
          </a:p>
          <a:p>
            <a:pPr lvl="1"/>
            <a:r>
              <a:rPr lang="en-US" altLang="en-US"/>
              <a:t>Endangered Species Act</a:t>
            </a:r>
          </a:p>
          <a:p>
            <a:r>
              <a:rPr lang="en-US" altLang="en-US"/>
              <a:t>Determine whether mitigation is needed and secure it.</a:t>
            </a:r>
          </a:p>
          <a:p>
            <a:pPr lvl="1"/>
            <a:endParaRPr lang="en-US" alt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3D27B90-C182-6DF8-7DEA-B66C7AE9A436}"/>
              </a:ext>
            </a:extLst>
          </p:cNvPr>
          <p:cNvSpPr txBox="1">
            <a:spLocks noChangeArrowheads="1"/>
          </p:cNvSpPr>
          <p:nvPr/>
        </p:nvSpPr>
        <p:spPr>
          <a:xfrm>
            <a:off x="3175" y="47625"/>
            <a:ext cx="9674225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400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Community Crossings – Federal Permits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0EAA92D3-36F0-5668-0376-40216E331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855663"/>
            <a:ext cx="11582400" cy="5348287"/>
          </a:xfrm>
        </p:spPr>
        <p:txBody>
          <a:bodyPr/>
          <a:lstStyle/>
          <a:p>
            <a:pPr>
              <a:defRPr/>
            </a:pPr>
            <a:r>
              <a:rPr lang="en-US" dirty="0"/>
              <a:t>Like any other project, the proponent is responsible for identify the need for state permits.</a:t>
            </a:r>
          </a:p>
          <a:p>
            <a:pPr>
              <a:defRPr/>
            </a:pPr>
            <a:r>
              <a:rPr lang="en-US" dirty="0"/>
              <a:t>Identify the need for state permits early </a:t>
            </a:r>
          </a:p>
          <a:p>
            <a:pPr lvl="1">
              <a:defRPr/>
            </a:pPr>
            <a:r>
              <a:rPr lang="en-US" dirty="0"/>
              <a:t>IDEM 401 Water Quality Certification</a:t>
            </a:r>
          </a:p>
          <a:p>
            <a:pPr lvl="1">
              <a:defRPr/>
            </a:pPr>
            <a:r>
              <a:rPr lang="en-US" dirty="0"/>
              <a:t>IDEM State Isolated Wetlands </a:t>
            </a:r>
          </a:p>
          <a:p>
            <a:pPr lvl="1">
              <a:defRPr/>
            </a:pPr>
            <a:r>
              <a:rPr lang="en-US" dirty="0"/>
              <a:t>IDEM Rule 5 Construction Stormwater</a:t>
            </a:r>
          </a:p>
          <a:p>
            <a:pPr lvl="1">
              <a:defRPr/>
            </a:pPr>
            <a:r>
              <a:rPr lang="en-US" dirty="0"/>
              <a:t>IDNR Construction in a Floodway</a:t>
            </a:r>
          </a:p>
          <a:p>
            <a:pPr>
              <a:defRPr/>
            </a:pPr>
            <a:r>
              <a:rPr lang="en-US" dirty="0"/>
              <a:t>Determine whether mitigation is needed and secure it.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b="1" dirty="0"/>
              <a:t>Contact: Sandy Bowman, Ecology &amp; Waterway Permitting Manager, </a:t>
            </a:r>
            <a:r>
              <a:rPr lang="sv-SE" b="1" dirty="0">
                <a:hlinkClick r:id="rId3"/>
              </a:rPr>
              <a:t>SBowman@indot.IN.gov</a:t>
            </a:r>
            <a:r>
              <a:rPr lang="en-US" b="1" dirty="0"/>
              <a:t>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A4B6F04-A4A7-6EA8-29D3-1FA6067B2BB4}"/>
              </a:ext>
            </a:extLst>
          </p:cNvPr>
          <p:cNvSpPr txBox="1">
            <a:spLocks noChangeArrowheads="1"/>
          </p:cNvSpPr>
          <p:nvPr/>
        </p:nvSpPr>
        <p:spPr>
          <a:xfrm>
            <a:off x="3175" y="47625"/>
            <a:ext cx="9674225" cy="762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4400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Community Crossings – State Permits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DO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munity Impacts 4_2107" id="{B6007638-B30B-48C7-9F83-681CEE5A3B28}" vid="{5E5EFAE7-459C-45BC-A225-7549E41F2832}"/>
    </a:ext>
  </a:extLst>
</a:theme>
</file>

<file path=ppt/theme/theme2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munity Impacts 4_2107" id="{B6007638-B30B-48C7-9F83-681CEE5A3B28}" vid="{0D9F14A8-8954-43A9-8636-38E6D5AA3D81}"/>
    </a:ext>
  </a:extLst>
</a:theme>
</file>

<file path=ppt/theme/theme3.xml><?xml version="1.0" encoding="utf-8"?>
<a:theme xmlns:a="http://schemas.openxmlformats.org/drawingml/2006/main" name="2_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munity Impacts 4_2107" id="{B6007638-B30B-48C7-9F83-681CEE5A3B28}" vid="{8E071CE3-6DEF-40FA-A280-7ADF84B0BD7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Community Impacts 4_2107</Template>
  <TotalTime>0</TotalTime>
  <Words>515</Words>
  <Application>Microsoft Office PowerPoint</Application>
  <PresentationFormat>Widescreen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Tahoma</vt:lpstr>
      <vt:lpstr>Arial</vt:lpstr>
      <vt:lpstr>Calibri Light</vt:lpstr>
      <vt:lpstr>Calibri</vt:lpstr>
      <vt:lpstr>INDOT Theme</vt:lpstr>
      <vt:lpstr>1_Title Slide</vt:lpstr>
      <vt:lpstr>2_Blank Slide</vt:lpstr>
      <vt:lpstr>Community Crossings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2017-05-03T18:20:45Z</dcterms:created>
  <dcterms:modified xsi:type="dcterms:W3CDTF">2023-09-08T13:05:30Z</dcterms:modified>
</cp:coreProperties>
</file>