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4"/>
    <p:sldMasterId id="2147483685" r:id="rId5"/>
    <p:sldMasterId id="2147483687" r:id="rId6"/>
    <p:sldMasterId id="2147483690" r:id="rId7"/>
    <p:sldMasterId id="2147483905" r:id="rId8"/>
  </p:sldMasterIdLst>
  <p:notesMasterIdLst>
    <p:notesMasterId r:id="rId22"/>
  </p:notesMasterIdLst>
  <p:handoutMasterIdLst>
    <p:handoutMasterId r:id="rId23"/>
  </p:handoutMasterIdLst>
  <p:sldIdLst>
    <p:sldId id="312" r:id="rId9"/>
    <p:sldId id="313" r:id="rId10"/>
    <p:sldId id="314" r:id="rId11"/>
    <p:sldId id="315" r:id="rId12"/>
    <p:sldId id="316" r:id="rId13"/>
    <p:sldId id="317" r:id="rId14"/>
    <p:sldId id="318" r:id="rId15"/>
    <p:sldId id="352" r:id="rId16"/>
    <p:sldId id="341" r:id="rId17"/>
    <p:sldId id="340" r:id="rId18"/>
    <p:sldId id="359" r:id="rId19"/>
    <p:sldId id="342" r:id="rId20"/>
    <p:sldId id="343" r:id="rId21"/>
  </p:sldIdLst>
  <p:sldSz cx="12801600" cy="73152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828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65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4484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931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414016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896819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379622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862426" algn="l" defTabSz="965606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0C8A4-C247-40E3-86A1-10955926C7AD}" v="2" dt="2022-06-23T18:04:56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5" autoAdjust="0"/>
    <p:restoredTop sz="89972" autoAdjust="0"/>
  </p:normalViewPr>
  <p:slideViewPr>
    <p:cSldViewPr>
      <p:cViewPr varScale="1">
        <p:scale>
          <a:sx n="96" d="100"/>
          <a:sy n="96" d="100"/>
        </p:scale>
        <p:origin x="738" y="90"/>
      </p:cViewPr>
      <p:guideLst>
        <p:guide orient="horz" pos="2304"/>
        <p:guide pos="4032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698500"/>
            <a:ext cx="61023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rtl="0" eaLnBrk="0" fontAlgn="base" hangingPunct="0">
      <a:spcBef>
        <a:spcPct val="30000"/>
      </a:spcBef>
      <a:spcAft>
        <a:spcPct val="0"/>
      </a:spcAft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8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0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80"/>
            </a:lvl4pPr>
            <a:lvl5pPr>
              <a:defRPr sz="126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500"/>
            <a:ext cx="1088136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74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0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80"/>
            </a:lvl4pPr>
            <a:lvl5pPr>
              <a:defRPr sz="126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3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0" y="975360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8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0" y="975360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80" baseline="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9471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75585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4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0" y="975360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8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0" y="975360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80" baseline="0"/>
            </a:lvl4pPr>
            <a:lvl5pPr>
              <a:defRPr sz="1260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219200"/>
            <a:ext cx="10401300" cy="2546773"/>
          </a:xfrm>
          <a:prstGeom prst="rect">
            <a:avLst/>
          </a:prstGeom>
        </p:spPr>
        <p:txBody>
          <a:bodyPr anchor="b"/>
          <a:lstStyle>
            <a:lvl1pPr algn="ctr">
              <a:defRPr sz="4620" b="1" baseline="0"/>
            </a:lvl1pPr>
          </a:lstStyle>
          <a:p>
            <a:r>
              <a:rPr lang="en-US" dirty="0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3820160"/>
            <a:ext cx="10401300" cy="227584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30"/>
              </a:spcBef>
              <a:buNone/>
              <a:defRPr sz="2940" baseline="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dirty="0"/>
              <a:t>Presenter name (Calibri Light 32)</a:t>
            </a:r>
          </a:p>
          <a:p>
            <a:r>
              <a:rPr lang="en-US" dirty="0"/>
              <a:t>Presenter title, INDOT (Calibri Light 32)</a:t>
            </a:r>
          </a:p>
          <a:p>
            <a:r>
              <a:rPr lang="en-US" dirty="0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" y="975364"/>
            <a:ext cx="1248156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62"/>
            </a:lvl4pPr>
            <a:lvl5pPr>
              <a:defRPr sz="1247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0022" y="975364"/>
            <a:ext cx="6160770" cy="560832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62"/>
            </a:lvl4pPr>
            <a:lvl5pPr>
              <a:defRPr sz="1247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60821" y="975364"/>
            <a:ext cx="6080760" cy="560832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62" baseline="0"/>
            </a:lvl4pPr>
            <a:lvl5pPr>
              <a:defRPr sz="1247" baseline="0"/>
            </a:lvl5pPr>
          </a:lstStyle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307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6"/>
            <a:ext cx="12481560" cy="89408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9278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0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1240155" y="1198880"/>
            <a:ext cx="10321290" cy="491744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2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4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1" y="6780114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14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14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2" y="6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572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2" y="6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572" dirty="0"/>
          </a:p>
        </p:txBody>
      </p:sp>
    </p:spTree>
    <p:extLst>
      <p:ext uri="{BB962C8B-B14F-4D97-AF65-F5344CB8AC3E}">
        <p14:creationId xmlns:p14="http://schemas.microsoft.com/office/powerpoint/2010/main" val="31534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defTabSz="949995" rtl="0" eaLnBrk="1" latinLnBrk="0" hangingPunct="1">
        <a:lnSpc>
          <a:spcPct val="90000"/>
        </a:lnSpc>
        <a:spcBef>
          <a:spcPct val="0"/>
        </a:spcBef>
        <a:buNone/>
        <a:defRPr sz="4572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37499" indent="-237499" algn="l" defTabSz="949995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09" kern="1200">
          <a:solidFill>
            <a:srgbClr val="002060"/>
          </a:solidFill>
          <a:latin typeface="+mj-lt"/>
          <a:ea typeface="+mn-ea"/>
          <a:cs typeface="+mn-cs"/>
        </a:defRPr>
      </a:lvl1pPr>
      <a:lvl2pPr marL="712495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4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87493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8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62489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rgbClr val="002060"/>
          </a:solidFill>
          <a:latin typeface="+mj-lt"/>
          <a:ea typeface="+mn-ea"/>
          <a:cs typeface="+mn-cs"/>
        </a:defRPr>
      </a:lvl4pPr>
      <a:lvl5pPr marL="2137486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12484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3087480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562477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4037474" indent="-237499" algn="l" defTabSz="949995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1pPr>
      <a:lvl2pPr marL="474998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2pPr>
      <a:lvl3pPr marL="949995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3pPr>
      <a:lvl4pPr marL="1424992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4pPr>
      <a:lvl5pPr marL="1899988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5pPr>
      <a:lvl6pPr marL="2374986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6pPr>
      <a:lvl7pPr marL="2849983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7pPr>
      <a:lvl8pPr marL="3324980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8pPr>
      <a:lvl9pPr marL="3799975" algn="l" defTabSz="949995" rtl="0" eaLnBrk="1" latinLnBrk="0" hangingPunct="1">
        <a:defRPr sz="18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8980" y="-2074763"/>
            <a:ext cx="13039559" cy="114647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" y="1137920"/>
            <a:ext cx="12481560" cy="528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(Calibri Light 28)</a:t>
            </a:r>
          </a:p>
          <a:p>
            <a:pPr lvl="1"/>
            <a:r>
              <a:rPr lang="en-US" dirty="0"/>
              <a:t>Second level (Calibri Light 24)</a:t>
            </a:r>
          </a:p>
          <a:p>
            <a:pPr lvl="2"/>
            <a:r>
              <a:rPr lang="en-US" dirty="0"/>
              <a:t>Third level (Calibri Light 20)</a:t>
            </a:r>
          </a:p>
          <a:p>
            <a:pPr lvl="3"/>
            <a:r>
              <a:rPr lang="en-US" dirty="0"/>
              <a:t>Fourth level (Calibri Light 16)</a:t>
            </a:r>
          </a:p>
          <a:p>
            <a:pPr lvl="4"/>
            <a:r>
              <a:rPr lang="en-US" dirty="0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6780107"/>
            <a:ext cx="432054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6780107"/>
            <a:ext cx="288036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94080"/>
            <a:ext cx="112014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40030" y="1"/>
            <a:ext cx="11041380" cy="8940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236492"/>
            <a:ext cx="1280160" cy="4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rgbClr val="002060"/>
          </a:solidFill>
          <a:latin typeface="+mj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rgbClr val="002060"/>
          </a:solidFill>
          <a:latin typeface="+mj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3" y="6"/>
            <a:ext cx="12350895" cy="1044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 – Non-Acceptable Estimate</a:t>
            </a:r>
            <a:b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965738"/>
            <a:ext cx="12350895" cy="5937934"/>
          </a:xfrm>
        </p:spPr>
        <p:txBody>
          <a:bodyPr>
            <a:normAutofit/>
          </a:bodyPr>
          <a:lstStyle/>
          <a:p>
            <a:pPr marL="914336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estimate because it is lump sum for 4 streets, no to and from, and has design and inspection fees included.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125" t="22204" r="29375" b="7148"/>
          <a:stretch/>
        </p:blipFill>
        <p:spPr>
          <a:xfrm>
            <a:off x="1412938" y="1757462"/>
            <a:ext cx="9579861" cy="530455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2046318" y="2010648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67283" y="6227538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8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 </a:t>
            </a:r>
            <a:r>
              <a:rPr lang="en-US" sz="37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188" y="6532490"/>
            <a:ext cx="1195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bid because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1) No To or From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Contractor lumped 7 roads, into one bid.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4" t="37945" r="67518" b="25360"/>
          <a:stretch/>
        </p:blipFill>
        <p:spPr>
          <a:xfrm>
            <a:off x="592567" y="1585596"/>
            <a:ext cx="9896550" cy="48555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676400" y="1073102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for Hudson, Cales, Fox, Larue, Adams, Benner, &amp; McKalip roads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07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96064"/>
              </p:ext>
            </p:extLst>
          </p:nvPr>
        </p:nvGraphicFramePr>
        <p:xfrm>
          <a:off x="2819401" y="974724"/>
          <a:ext cx="6476999" cy="5883292"/>
        </p:xfrm>
        <a:graphic>
          <a:graphicData uri="http://schemas.openxmlformats.org/drawingml/2006/table">
            <a:tbl>
              <a:tblPr/>
              <a:tblGrid>
                <a:gridCol w="8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7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7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03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Acceptable CCMG Itemized Bid Example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3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City of Blansett - 2019-1 CCMG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Steet Name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From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QTY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Unit Price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Bid Amount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Hudson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Green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$1,785.00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86.60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$6,711.50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 Bar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$473.00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$8,969.50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Cales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Middle 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2525.00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$4,292.50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208.30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$16,143.25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 Bar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$21.20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$258.00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Piano Key Xwalk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$2,150.00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$22,843.75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Fox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72nd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Blue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$850.00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$3,193.00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$4,043.00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Larue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4th 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9th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$6,800.00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329.90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$25,567.25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 Bar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$774.00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$33,141.25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Adams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Indiana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Ohio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$5,151.00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249.90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$19,367.25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$24,518.25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Benner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Penn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Texas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1376.00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$2,339.20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$8,796.25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 Bar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$602.00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$11,737.45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McKalip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Iowa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Florida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952.00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Asphalt Milling, 1.5"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$1.70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$1,618.40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78.60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HMA Surface, Type A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$77.50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$6,091.50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Stop Bar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$21.50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$516.00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2165.00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4" Yellow Thermo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$1.06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$2,294.90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2310.00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LFT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4" Yellow Thermo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$1.05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$2,425.50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Rd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$12,946.30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303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Bid</a:t>
                      </a:r>
                    </a:p>
                  </a:txBody>
                  <a:tcPr marL="8248" marR="8248" marT="82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$118,199.50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3038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Mobilization/Demobilization  and Maintaining Traffic included in unit price cost of individual items</a:t>
                      </a:r>
                    </a:p>
                  </a:txBody>
                  <a:tcPr marL="8248" marR="8248" marT="82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27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 </a:t>
            </a:r>
            <a:r>
              <a:rPr lang="en-US" sz="37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041" y="6191120"/>
            <a:ext cx="10244481" cy="7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bid because the Construction Engineering and MOB / DEMOB is not itemized per road</a:t>
            </a:r>
            <a:r>
              <a:rPr lang="en-US" sz="2078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" t="37946" r="42384" b="9835"/>
          <a:stretch/>
        </p:blipFill>
        <p:spPr>
          <a:xfrm>
            <a:off x="1175421" y="1088256"/>
            <a:ext cx="9975723" cy="4908689"/>
          </a:xfrm>
          <a:prstGeom prst="rect">
            <a:avLst/>
          </a:prstGeom>
          <a:solidFill>
            <a:srgbClr val="3399FF"/>
          </a:solidFill>
          <a:ln>
            <a:solidFill>
              <a:srgbClr val="0070C0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383697" y="4845186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37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3" y="1"/>
            <a:ext cx="12350895" cy="894080"/>
          </a:xfrm>
        </p:spPr>
        <p:txBody>
          <a:bodyPr/>
          <a:lstStyle/>
          <a:p>
            <a:r>
              <a:rPr lang="en-US" sz="41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5" t="37945" r="42383" b="18303"/>
          <a:stretch/>
        </p:blipFill>
        <p:spPr>
          <a:xfrm>
            <a:off x="1017077" y="1282428"/>
            <a:ext cx="10213240" cy="522537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231443" y="5161876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5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 </a:t>
            </a:r>
            <a:r>
              <a:rPr lang="en-US" sz="2909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1108" y="894085"/>
            <a:ext cx="12350895" cy="6298827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875" t="23362" r="38124" b="26837"/>
          <a:stretch/>
        </p:blipFill>
        <p:spPr>
          <a:xfrm>
            <a:off x="1066800" y="957992"/>
            <a:ext cx="9677400" cy="5867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2581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5353" y="6"/>
            <a:ext cx="12350895" cy="104490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 – Non-Acceptable Estimate</a:t>
            </a:r>
            <a:br>
              <a:rPr lang="en-US" sz="249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9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14336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estimate because contingencies were included and no road name (including the to and from) was listed.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8334" y="5638800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981" t="39605" r="75000" b="14445"/>
          <a:stretch/>
        </p:blipFill>
        <p:spPr>
          <a:xfrm>
            <a:off x="830886" y="1752600"/>
            <a:ext cx="10439400" cy="487680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2883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0020" y="5105400"/>
            <a:ext cx="712552" cy="503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81" t="23528" r="27381" b="3674"/>
          <a:stretch/>
        </p:blipFill>
        <p:spPr>
          <a:xfrm>
            <a:off x="937905" y="1019814"/>
            <a:ext cx="10324455" cy="58587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1340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4"/>
            <a:ext cx="12350895" cy="6117885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625" t="19888" r="36250" b="17572"/>
          <a:stretch/>
        </p:blipFill>
        <p:spPr>
          <a:xfrm>
            <a:off x="609600" y="1044914"/>
            <a:ext cx="10515600" cy="58892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880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 – Acceptable Estimate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*Ensure striping is bid as the unit LFT, </a:t>
            </a:r>
            <a:r>
              <a:rPr lang="en-US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LS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We see this error in estimates and bids often.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000" t="29153" r="31250" b="17572"/>
          <a:stretch/>
        </p:blipFill>
        <p:spPr>
          <a:xfrm>
            <a:off x="1492111" y="1599118"/>
            <a:ext cx="9579861" cy="554206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546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Application </a:t>
            </a:r>
            <a:r>
              <a:rPr lang="en-US" sz="14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continued  - </a:t>
            </a:r>
            <a:r>
              <a:rPr lang="en-US" sz="2494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5 – Acceptable Estimate </a:t>
            </a:r>
            <a:r>
              <a:rPr lang="en-US" sz="2494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 Account</a:t>
            </a:r>
            <a:br>
              <a:rPr lang="en-US" sz="145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5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5353" y="1044915"/>
            <a:ext cx="12350895" cy="5858758"/>
          </a:xfrm>
        </p:spPr>
        <p:txBody>
          <a:bodyPr>
            <a:normAutofit/>
          </a:bodyPr>
          <a:lstStyle/>
          <a:p>
            <a:pPr marL="949995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 rotWithShape="1">
          <a:blip r:embed="rId2"/>
          <a:srcRect l="5514" t="40526" r="12078" b="35149"/>
          <a:stretch/>
        </p:blipFill>
        <p:spPr>
          <a:xfrm>
            <a:off x="762000" y="1044915"/>
            <a:ext cx="11049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0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ACCEPTABLE </a:t>
            </a:r>
            <a:r>
              <a:rPr lang="en-US" sz="374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6" t="39357" r="65994" b="18303"/>
          <a:stretch/>
        </p:blipFill>
        <p:spPr>
          <a:xfrm>
            <a:off x="2057400" y="1622546"/>
            <a:ext cx="8154757" cy="47661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57400" y="6490288"/>
            <a:ext cx="11497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an acceptable bid because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1) No To or From 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Contractor lumped 3 roads, into one bid.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066800"/>
            <a:ext cx="4829516" cy="38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for Castro Rd., Donya Dr., Carla Ave.</a:t>
            </a:r>
          </a:p>
        </p:txBody>
      </p:sp>
    </p:spTree>
    <p:extLst>
      <p:ext uri="{BB962C8B-B14F-4D97-AF65-F5344CB8AC3E}">
        <p14:creationId xmlns:p14="http://schemas.microsoft.com/office/powerpoint/2010/main" val="258195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156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</a:t>
            </a:r>
            <a:r>
              <a:rPr lang="en-US" sz="415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5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Contractor’s Itemized Bid Example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5" t="38434" r="42383" b="25360"/>
          <a:stretch/>
        </p:blipFill>
        <p:spPr>
          <a:xfrm>
            <a:off x="533400" y="1066800"/>
            <a:ext cx="10609102" cy="585875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8951123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5909D0D9-CD2F-4818-9991-54806EA4D4F2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68AAC3C4-F7FB-4428-8518-BBEA751CB5DE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D812C70C-4FF7-401A-AC4F-5049A3A0A093}"/>
    </a:ext>
  </a:extLst>
</a:theme>
</file>

<file path=ppt/theme/theme4.xml><?xml version="1.0" encoding="utf-8"?>
<a:theme xmlns:a="http://schemas.openxmlformats.org/drawingml/2006/main" name="1_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55ADB0-E59D-4DC4-8D25-96034CDC4B0E}" vid="{D8CE1DD0-FD44-4EDE-A3AC-30711D20E616}"/>
    </a:ext>
  </a:extLst>
</a:theme>
</file>

<file path=ppt/theme/theme5.xml><?xml version="1.0" encoding="utf-8"?>
<a:theme xmlns:a="http://schemas.openxmlformats.org/drawingml/2006/main" name="44_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2FF40783-A59B-4A56-9A65-3878D33D87D3}" vid="{5909D0D9-CD2F-4818-9991-54806EA4D4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7822D27EF0E4383F443335F69DA57" ma:contentTypeVersion="8" ma:contentTypeDescription="Create a new document." ma:contentTypeScope="" ma:versionID="22db2e15fc5074cabee79ec83302de0e">
  <xsd:schema xmlns:xsd="http://www.w3.org/2001/XMLSchema" xmlns:xs="http://www.w3.org/2001/XMLSchema" xmlns:p="http://schemas.microsoft.com/office/2006/metadata/properties" xmlns:ns2="b5189b19-779c-405d-9bc4-52c5b2c66b36" targetNamespace="http://schemas.microsoft.com/office/2006/metadata/properties" ma:root="true" ma:fieldsID="89f7bf19cbed98b9dfba70bf3b7d61e0" ns2:_="">
    <xsd:import namespace="b5189b19-779c-405d-9bc4-52c5b2c66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owerpoin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89b19-779c-405d-9bc4-52c5b2c66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owerpoint_x003f_" ma:index="15" nillable="true" ma:displayName="powerpoint?" ma:default="0" ma:internalName="powerpoint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werpoint_x003f_ xmlns="b5189b19-779c-405d-9bc4-52c5b2c66b36">true</powerpoint_x003f_>
  </documentManagement>
</p:properties>
</file>

<file path=customXml/itemProps1.xml><?xml version="1.0" encoding="utf-8"?>
<ds:datastoreItem xmlns:ds="http://schemas.openxmlformats.org/officeDocument/2006/customXml" ds:itemID="{587D05BC-A624-44C9-A2AC-B234E2C68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189b19-779c-405d-9bc4-52c5b2c66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F02EF8-857D-4AC9-A177-2AF336F7F1A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5189b19-779c-405d-9bc4-52c5b2c66b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0</TotalTime>
  <Words>697</Words>
  <Application>Microsoft Office PowerPoint</Application>
  <PresentationFormat>Custom</PresentationFormat>
  <Paragraphs>280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INDOT Theme</vt:lpstr>
      <vt:lpstr>1_Title Slide</vt:lpstr>
      <vt:lpstr>2_Blank Slide</vt:lpstr>
      <vt:lpstr>1_INDOT Theme</vt:lpstr>
      <vt:lpstr>44_INDOT Theme</vt:lpstr>
      <vt:lpstr>Online Application continued - Example 1 – Non-Acceptable Estimate </vt:lpstr>
      <vt:lpstr>Online Application continued -  Example 1 – Acceptable Estimate </vt:lpstr>
      <vt:lpstr>Online Application continued - Example 2 – Non-Acceptable Estimate </vt:lpstr>
      <vt:lpstr>Online Application continued  - Example 2 – Acceptable Estimate </vt:lpstr>
      <vt:lpstr>Online Application continued - Example 3 – Acceptable Estimate </vt:lpstr>
      <vt:lpstr>Online Application continued  - Example 4 – Acceptable Estimate </vt:lpstr>
      <vt:lpstr>Online Application continued  - Example 5 – Acceptable Estimate Force Account </vt:lpstr>
      <vt:lpstr>NOT ACCEPTABLE – Contractor’s Itemized Bid Example</vt:lpstr>
      <vt:lpstr>ACCEPTABLE – Contractor’s Itemized Bid Example</vt:lpstr>
      <vt:lpstr>NOT ACCEPTABLE – Contractor’s Itemized Bid Example</vt:lpstr>
      <vt:lpstr>ACCEPTABLE – Contractor’s Itemized Bid Example</vt:lpstr>
      <vt:lpstr>NOT ACCEPTABLE – Contractor’s Itemized Bid Example</vt:lpstr>
      <vt:lpstr>ACCEPTABLE – Contractor’s Itemized Bid Example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2019-06-11T14:29:20Z</dcterms:created>
  <dcterms:modified xsi:type="dcterms:W3CDTF">2024-01-26T18:33:54Z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0x01010049F7822D27EF0E4383F443335F69DA57</vt:lpwstr>
  </property>
</Properties>
</file>