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4"/>
    <p:sldMasterId id="2147483685" r:id="rId5"/>
    <p:sldMasterId id="2147483687" r:id="rId6"/>
    <p:sldMasterId id="2147483690" r:id="rId7"/>
    <p:sldMasterId id="2147483905" r:id="rId8"/>
  </p:sldMasterIdLst>
  <p:notesMasterIdLst>
    <p:notesMasterId r:id="rId52"/>
  </p:notesMasterIdLst>
  <p:handoutMasterIdLst>
    <p:handoutMasterId r:id="rId53"/>
  </p:handoutMasterIdLst>
  <p:sldIdLst>
    <p:sldId id="257" r:id="rId9"/>
    <p:sldId id="259" r:id="rId10"/>
    <p:sldId id="350" r:id="rId11"/>
    <p:sldId id="308" r:id="rId12"/>
    <p:sldId id="309" r:id="rId13"/>
    <p:sldId id="351" r:id="rId14"/>
    <p:sldId id="311" r:id="rId15"/>
    <p:sldId id="312" r:id="rId16"/>
    <p:sldId id="313" r:id="rId17"/>
    <p:sldId id="314" r:id="rId18"/>
    <p:sldId id="315" r:id="rId19"/>
    <p:sldId id="316" r:id="rId20"/>
    <p:sldId id="317" r:id="rId21"/>
    <p:sldId id="318" r:id="rId22"/>
    <p:sldId id="356" r:id="rId23"/>
    <p:sldId id="319" r:id="rId24"/>
    <p:sldId id="320"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52" r:id="rId40"/>
    <p:sldId id="341" r:id="rId41"/>
    <p:sldId id="340" r:id="rId42"/>
    <p:sldId id="359" r:id="rId43"/>
    <p:sldId id="342" r:id="rId44"/>
    <p:sldId id="343" r:id="rId45"/>
    <p:sldId id="354" r:id="rId46"/>
    <p:sldId id="353" r:id="rId47"/>
    <p:sldId id="345" r:id="rId48"/>
    <p:sldId id="348" r:id="rId49"/>
    <p:sldId id="349" r:id="rId50"/>
    <p:sldId id="303" r:id="rId51"/>
  </p:sldIdLst>
  <p:sldSz cx="12801600" cy="7315200"/>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82803" algn="l" rtl="0" fontAlgn="base">
      <a:spcBef>
        <a:spcPct val="0"/>
      </a:spcBef>
      <a:spcAft>
        <a:spcPct val="0"/>
      </a:spcAft>
      <a:defRPr kern="1200">
        <a:solidFill>
          <a:schemeClr val="tx1"/>
        </a:solidFill>
        <a:latin typeface="Tahoma" pitchFamily="34" charset="0"/>
        <a:ea typeface="+mn-ea"/>
        <a:cs typeface="+mn-cs"/>
      </a:defRPr>
    </a:lvl2pPr>
    <a:lvl3pPr marL="965606" algn="l" rtl="0" fontAlgn="base">
      <a:spcBef>
        <a:spcPct val="0"/>
      </a:spcBef>
      <a:spcAft>
        <a:spcPct val="0"/>
      </a:spcAft>
      <a:defRPr kern="1200">
        <a:solidFill>
          <a:schemeClr val="tx1"/>
        </a:solidFill>
        <a:latin typeface="Tahoma" pitchFamily="34" charset="0"/>
        <a:ea typeface="+mn-ea"/>
        <a:cs typeface="+mn-cs"/>
      </a:defRPr>
    </a:lvl3pPr>
    <a:lvl4pPr marL="1448410" algn="l" rtl="0" fontAlgn="base">
      <a:spcBef>
        <a:spcPct val="0"/>
      </a:spcBef>
      <a:spcAft>
        <a:spcPct val="0"/>
      </a:spcAft>
      <a:defRPr kern="1200">
        <a:solidFill>
          <a:schemeClr val="tx1"/>
        </a:solidFill>
        <a:latin typeface="Tahoma" pitchFamily="34" charset="0"/>
        <a:ea typeface="+mn-ea"/>
        <a:cs typeface="+mn-cs"/>
      </a:defRPr>
    </a:lvl4pPr>
    <a:lvl5pPr marL="1931213" algn="l" rtl="0" fontAlgn="base">
      <a:spcBef>
        <a:spcPct val="0"/>
      </a:spcBef>
      <a:spcAft>
        <a:spcPct val="0"/>
      </a:spcAft>
      <a:defRPr kern="1200">
        <a:solidFill>
          <a:schemeClr val="tx1"/>
        </a:solidFill>
        <a:latin typeface="Tahoma" pitchFamily="34" charset="0"/>
        <a:ea typeface="+mn-ea"/>
        <a:cs typeface="+mn-cs"/>
      </a:defRPr>
    </a:lvl5pPr>
    <a:lvl6pPr marL="2414016" algn="l" defTabSz="965606" rtl="0" eaLnBrk="1" latinLnBrk="0" hangingPunct="1">
      <a:defRPr kern="1200">
        <a:solidFill>
          <a:schemeClr val="tx1"/>
        </a:solidFill>
        <a:latin typeface="Tahoma" pitchFamily="34" charset="0"/>
        <a:ea typeface="+mn-ea"/>
        <a:cs typeface="+mn-cs"/>
      </a:defRPr>
    </a:lvl6pPr>
    <a:lvl7pPr marL="2896819" algn="l" defTabSz="965606" rtl="0" eaLnBrk="1" latinLnBrk="0" hangingPunct="1">
      <a:defRPr kern="1200">
        <a:solidFill>
          <a:schemeClr val="tx1"/>
        </a:solidFill>
        <a:latin typeface="Tahoma" pitchFamily="34" charset="0"/>
        <a:ea typeface="+mn-ea"/>
        <a:cs typeface="+mn-cs"/>
      </a:defRPr>
    </a:lvl7pPr>
    <a:lvl8pPr marL="3379622" algn="l" defTabSz="965606" rtl="0" eaLnBrk="1" latinLnBrk="0" hangingPunct="1">
      <a:defRPr kern="1200">
        <a:solidFill>
          <a:schemeClr val="tx1"/>
        </a:solidFill>
        <a:latin typeface="Tahoma" pitchFamily="34" charset="0"/>
        <a:ea typeface="+mn-ea"/>
        <a:cs typeface="+mn-cs"/>
      </a:defRPr>
    </a:lvl8pPr>
    <a:lvl9pPr marL="3862426" algn="l" defTabSz="965606"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3333CC"/>
    <a:srgbClr val="FFFFFF"/>
    <a:srgbClr val="FDEE20"/>
    <a:srgbClr val="99CCFF"/>
    <a:srgbClr val="A3A3E0"/>
    <a:srgbClr val="6B6BD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F0C8A4-C247-40E3-86A1-10955926C7AD}" v="2" dt="2022-06-23T18:04:56.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5" autoAdjust="0"/>
    <p:restoredTop sz="89972" autoAdjust="0"/>
  </p:normalViewPr>
  <p:slideViewPr>
    <p:cSldViewPr>
      <p:cViewPr varScale="1">
        <p:scale>
          <a:sx n="94" d="100"/>
          <a:sy n="94" d="100"/>
        </p:scale>
        <p:origin x="822" y="90"/>
      </p:cViewPr>
      <p:guideLst>
        <p:guide orient="horz" pos="2304"/>
        <p:guide pos="4032"/>
      </p:guideLst>
    </p:cSldViewPr>
  </p:slideViewPr>
  <p:outlineViewPr>
    <p:cViewPr>
      <p:scale>
        <a:sx n="33" d="100"/>
        <a:sy n="33" d="100"/>
      </p:scale>
      <p:origin x="0" y="17178"/>
    </p:cViewPr>
  </p:outlin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dirty="0"/>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59AB9836-D45A-4515-95B8-3476BB0F565B}" type="datetimeFigureOut">
              <a:rPr lang="en-US"/>
              <a:pPr>
                <a:defRPr/>
              </a:pPr>
              <a:t>6/23/2022</a:t>
            </a:fld>
            <a:endParaRPr lang="en-US" dirty="0"/>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dirty="0"/>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014B20B4-C581-4ED5-A940-517DDF097F70}" type="slidenum">
              <a:rPr lang="en-US"/>
              <a:pPr>
                <a:defRPr/>
              </a:pPr>
              <a:t>‹#›</a:t>
            </a:fld>
            <a:endParaRPr lang="en-US" dirty="0"/>
          </a:p>
        </p:txBody>
      </p:sp>
    </p:spTree>
    <p:extLst>
      <p:ext uri="{BB962C8B-B14F-4D97-AF65-F5344CB8AC3E}">
        <p14:creationId xmlns:p14="http://schemas.microsoft.com/office/powerpoint/2010/main" val="509452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dirty="0"/>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9A449696-5772-4345-BD1F-0F95725FA9C7}" type="datetimeFigureOut">
              <a:rPr lang="en-US"/>
              <a:pPr>
                <a:defRPr/>
              </a:pPr>
              <a:t>6/23/2022</a:t>
            </a:fld>
            <a:endParaRPr lang="en-US" dirty="0"/>
          </a:p>
        </p:txBody>
      </p:sp>
      <p:sp>
        <p:nvSpPr>
          <p:cNvPr id="4" name="Slide Image Placeholder 3"/>
          <p:cNvSpPr>
            <a:spLocks noGrp="1" noRot="1" noChangeAspect="1"/>
          </p:cNvSpPr>
          <p:nvPr>
            <p:ph type="sldImg" idx="2"/>
          </p:nvPr>
        </p:nvSpPr>
        <p:spPr>
          <a:xfrm>
            <a:off x="454025" y="698500"/>
            <a:ext cx="610235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dirty="0"/>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5A29CA73-FB4E-4F52-B708-EEDAF426FB9C}" type="slidenum">
              <a:rPr lang="en-US"/>
              <a:pPr>
                <a:defRPr/>
              </a:pPr>
              <a:t>‹#›</a:t>
            </a:fld>
            <a:endParaRPr lang="en-US" dirty="0"/>
          </a:p>
        </p:txBody>
      </p:sp>
    </p:spTree>
    <p:extLst>
      <p:ext uri="{BB962C8B-B14F-4D97-AF65-F5344CB8AC3E}">
        <p14:creationId xmlns:p14="http://schemas.microsoft.com/office/powerpoint/2010/main" val="2564157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67" kern="1200">
        <a:solidFill>
          <a:schemeClr val="tx1"/>
        </a:solidFill>
        <a:latin typeface="+mn-lt"/>
        <a:ea typeface="+mn-ea"/>
        <a:cs typeface="+mn-cs"/>
      </a:defRPr>
    </a:lvl1pPr>
    <a:lvl2pPr marL="482803" algn="l" rtl="0" eaLnBrk="0" fontAlgn="base" hangingPunct="0">
      <a:spcBef>
        <a:spcPct val="30000"/>
      </a:spcBef>
      <a:spcAft>
        <a:spcPct val="0"/>
      </a:spcAft>
      <a:defRPr sz="1267" kern="1200">
        <a:solidFill>
          <a:schemeClr val="tx1"/>
        </a:solidFill>
        <a:latin typeface="+mn-lt"/>
        <a:ea typeface="+mn-ea"/>
        <a:cs typeface="+mn-cs"/>
      </a:defRPr>
    </a:lvl2pPr>
    <a:lvl3pPr marL="965606" algn="l" rtl="0" eaLnBrk="0" fontAlgn="base" hangingPunct="0">
      <a:spcBef>
        <a:spcPct val="30000"/>
      </a:spcBef>
      <a:spcAft>
        <a:spcPct val="0"/>
      </a:spcAft>
      <a:defRPr sz="1267" kern="1200">
        <a:solidFill>
          <a:schemeClr val="tx1"/>
        </a:solidFill>
        <a:latin typeface="+mn-lt"/>
        <a:ea typeface="+mn-ea"/>
        <a:cs typeface="+mn-cs"/>
      </a:defRPr>
    </a:lvl3pPr>
    <a:lvl4pPr marL="1448410" algn="l" rtl="0" eaLnBrk="0" fontAlgn="base" hangingPunct="0">
      <a:spcBef>
        <a:spcPct val="30000"/>
      </a:spcBef>
      <a:spcAft>
        <a:spcPct val="0"/>
      </a:spcAft>
      <a:defRPr sz="1267" kern="1200">
        <a:solidFill>
          <a:schemeClr val="tx1"/>
        </a:solidFill>
        <a:latin typeface="+mn-lt"/>
        <a:ea typeface="+mn-ea"/>
        <a:cs typeface="+mn-cs"/>
      </a:defRPr>
    </a:lvl4pPr>
    <a:lvl5pPr marL="1931213" algn="l" rtl="0" eaLnBrk="0" fontAlgn="base" hangingPunct="0">
      <a:spcBef>
        <a:spcPct val="30000"/>
      </a:spcBef>
      <a:spcAft>
        <a:spcPct val="0"/>
      </a:spcAft>
      <a:defRPr sz="1267" kern="1200">
        <a:solidFill>
          <a:schemeClr val="tx1"/>
        </a:solidFill>
        <a:latin typeface="+mn-lt"/>
        <a:ea typeface="+mn-ea"/>
        <a:cs typeface="+mn-cs"/>
      </a:defRPr>
    </a:lvl5pPr>
    <a:lvl6pPr marL="2414016" algn="l" defTabSz="965606" rtl="0" eaLnBrk="1" latinLnBrk="0" hangingPunct="1">
      <a:defRPr sz="1267" kern="1200">
        <a:solidFill>
          <a:schemeClr val="tx1"/>
        </a:solidFill>
        <a:latin typeface="+mn-lt"/>
        <a:ea typeface="+mn-ea"/>
        <a:cs typeface="+mn-cs"/>
      </a:defRPr>
    </a:lvl6pPr>
    <a:lvl7pPr marL="2896819" algn="l" defTabSz="965606" rtl="0" eaLnBrk="1" latinLnBrk="0" hangingPunct="1">
      <a:defRPr sz="1267" kern="1200">
        <a:solidFill>
          <a:schemeClr val="tx1"/>
        </a:solidFill>
        <a:latin typeface="+mn-lt"/>
        <a:ea typeface="+mn-ea"/>
        <a:cs typeface="+mn-cs"/>
      </a:defRPr>
    </a:lvl7pPr>
    <a:lvl8pPr marL="3379622" algn="l" defTabSz="965606" rtl="0" eaLnBrk="1" latinLnBrk="0" hangingPunct="1">
      <a:defRPr sz="1267" kern="1200">
        <a:solidFill>
          <a:schemeClr val="tx1"/>
        </a:solidFill>
        <a:latin typeface="+mn-lt"/>
        <a:ea typeface="+mn-ea"/>
        <a:cs typeface="+mn-cs"/>
      </a:defRPr>
    </a:lvl8pPr>
    <a:lvl9pPr marL="3862426" algn="l" defTabSz="965606" rtl="0" eaLnBrk="1" latinLnBrk="0" hangingPunct="1">
      <a:defRPr sz="126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11</a:t>
            </a:fld>
            <a:endParaRPr lang="en-US" dirty="0"/>
          </a:p>
        </p:txBody>
      </p:sp>
    </p:spTree>
    <p:extLst>
      <p:ext uri="{BB962C8B-B14F-4D97-AF65-F5344CB8AC3E}">
        <p14:creationId xmlns:p14="http://schemas.microsoft.com/office/powerpoint/2010/main" val="4196585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43</a:t>
            </a:fld>
            <a:endParaRPr lang="en-US" dirty="0"/>
          </a:p>
        </p:txBody>
      </p:sp>
    </p:spTree>
    <p:extLst>
      <p:ext uri="{BB962C8B-B14F-4D97-AF65-F5344CB8AC3E}">
        <p14:creationId xmlns:p14="http://schemas.microsoft.com/office/powerpoint/2010/main" val="2005431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1"/>
            <a:ext cx="12481560" cy="894080"/>
          </a:xfrm>
          <a:prstGeom prst="rect">
            <a:avLst/>
          </a:prstGeom>
        </p:spPr>
        <p:txBody>
          <a:bodyPr anchor="b"/>
          <a:lstStyle>
            <a:lvl1pPr>
              <a:defRPr baseline="0"/>
            </a:lvl1pPr>
          </a:lstStyle>
          <a:p>
            <a:r>
              <a:rPr lang="en-US" dirty="0"/>
              <a:t>Slide title (Calibri Light 44)</a:t>
            </a:r>
          </a:p>
        </p:txBody>
      </p:sp>
      <p:sp>
        <p:nvSpPr>
          <p:cNvPr id="3" name="Content Placeholder 2"/>
          <p:cNvSpPr>
            <a:spLocks noGrp="1"/>
          </p:cNvSpPr>
          <p:nvPr>
            <p:ph idx="1" hasCustomPrompt="1"/>
          </p:nvPr>
        </p:nvSpPr>
        <p:spPr>
          <a:xfrm>
            <a:off x="160020" y="975360"/>
            <a:ext cx="12481560" cy="5608320"/>
          </a:xfrm>
        </p:spPr>
        <p:txBody>
          <a:bodyPr/>
          <a:lstStyle>
            <a:lvl1pPr>
              <a:defRPr baseline="0"/>
            </a:lvl1pPr>
            <a:lvl2pPr>
              <a:defRPr baseline="0"/>
            </a:lvl2pPr>
            <a:lvl3pPr>
              <a:defRPr baseline="0"/>
            </a:lvl3pPr>
            <a:lvl4pPr>
              <a:defRPr sz="1680"/>
            </a:lvl4pPr>
            <a:lvl5pPr>
              <a:defRPr sz="126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10"/>
          </p:nvPr>
        </p:nvSpPr>
        <p:spPr/>
        <p:txBody>
          <a:bodyPr/>
          <a:lstStyle/>
          <a:p>
            <a:fld id="{713B4D35-40B5-4ACD-86EF-F562D6117CB2}" type="datetimeFigureOut">
              <a:rPr lang="en-US" smtClean="0"/>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dirty="0"/>
          </a:p>
        </p:txBody>
      </p:sp>
    </p:spTree>
    <p:extLst>
      <p:ext uri="{BB962C8B-B14F-4D97-AF65-F5344CB8AC3E}">
        <p14:creationId xmlns:p14="http://schemas.microsoft.com/office/powerpoint/2010/main" val="327936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6/23/2022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a:t>Click to edit Master title style</a:t>
            </a:r>
          </a:p>
        </p:txBody>
      </p:sp>
      <p:sp>
        <p:nvSpPr>
          <p:cNvPr id="7" name="Text Placeholder 2"/>
          <p:cNvSpPr>
            <a:spLocks noGrp="1"/>
          </p:cNvSpPr>
          <p:nvPr>
            <p:ph type="body" idx="1"/>
          </p:nvPr>
        </p:nvSpPr>
        <p:spPr>
          <a:xfrm>
            <a:off x="1011238" y="3100500"/>
            <a:ext cx="10881360" cy="1600200"/>
          </a:xfrm>
        </p:spPr>
        <p:txBody>
          <a:bodyPr/>
          <a:lstStyle/>
          <a:p>
            <a:pPr lvl="0"/>
            <a:r>
              <a:rPr lang="en-US"/>
              <a:t>Click to edit Master text styles</a:t>
            </a:r>
          </a:p>
        </p:txBody>
      </p:sp>
    </p:spTree>
    <p:extLst>
      <p:ext uri="{BB962C8B-B14F-4D97-AF65-F5344CB8AC3E}">
        <p14:creationId xmlns:p14="http://schemas.microsoft.com/office/powerpoint/2010/main" val="97474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1"/>
            <a:ext cx="12481560" cy="894080"/>
          </a:xfrm>
          <a:prstGeom prst="rect">
            <a:avLst/>
          </a:prstGeom>
        </p:spPr>
        <p:txBody>
          <a:bodyPr anchor="b"/>
          <a:lstStyle>
            <a:lvl1pPr>
              <a:defRPr baseline="0"/>
            </a:lvl1pPr>
          </a:lstStyle>
          <a:p>
            <a:r>
              <a:rPr lang="en-US" dirty="0"/>
              <a:t>Slide title (Calibri Light 44)</a:t>
            </a:r>
          </a:p>
        </p:txBody>
      </p:sp>
      <p:sp>
        <p:nvSpPr>
          <p:cNvPr id="3" name="Content Placeholder 2"/>
          <p:cNvSpPr>
            <a:spLocks noGrp="1"/>
          </p:cNvSpPr>
          <p:nvPr>
            <p:ph idx="1" hasCustomPrompt="1"/>
          </p:nvPr>
        </p:nvSpPr>
        <p:spPr>
          <a:xfrm>
            <a:off x="160020" y="975360"/>
            <a:ext cx="12481560" cy="5608320"/>
          </a:xfrm>
        </p:spPr>
        <p:txBody>
          <a:bodyPr/>
          <a:lstStyle>
            <a:lvl1pPr>
              <a:defRPr baseline="0"/>
            </a:lvl1pPr>
            <a:lvl2pPr>
              <a:defRPr baseline="0"/>
            </a:lvl2pPr>
            <a:lvl3pPr>
              <a:defRPr baseline="0"/>
            </a:lvl3pPr>
            <a:lvl4pPr>
              <a:defRPr sz="1680"/>
            </a:lvl4pPr>
            <a:lvl5pPr>
              <a:defRPr sz="126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6/23/2022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643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0" y="975360"/>
            <a:ext cx="6160770" cy="5608320"/>
          </a:xfrm>
        </p:spPr>
        <p:txBody>
          <a:bodyPr/>
          <a:lstStyle>
            <a:lvl1pPr>
              <a:defRPr baseline="0"/>
            </a:lvl1pPr>
            <a:lvl2pPr>
              <a:defRPr baseline="0"/>
            </a:lvl2pPr>
            <a:lvl3pPr>
              <a:defRPr/>
            </a:lvl3pPr>
            <a:lvl4pPr>
              <a:defRPr sz="1680"/>
            </a:lvl4pPr>
            <a:lvl5pPr>
              <a:defRPr sz="126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Content Placeholder 3"/>
          <p:cNvSpPr>
            <a:spLocks noGrp="1"/>
          </p:cNvSpPr>
          <p:nvPr>
            <p:ph sz="half" idx="2" hasCustomPrompt="1"/>
          </p:nvPr>
        </p:nvSpPr>
        <p:spPr>
          <a:xfrm>
            <a:off x="6560820" y="975360"/>
            <a:ext cx="6080760" cy="5608320"/>
          </a:xfrm>
        </p:spPr>
        <p:txBody>
          <a:bodyPr/>
          <a:lstStyle>
            <a:lvl1pPr>
              <a:defRPr baseline="0"/>
            </a:lvl1pPr>
            <a:lvl2pPr>
              <a:defRPr/>
            </a:lvl2pPr>
            <a:lvl3pPr>
              <a:defRPr baseline="0"/>
            </a:lvl3pPr>
            <a:lvl4pPr>
              <a:defRPr sz="1680" baseline="0"/>
            </a:lvl4pPr>
            <a:lvl5pPr>
              <a:defRPr sz="126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6/23/2022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1"/>
            <a:ext cx="12481560" cy="894080"/>
          </a:xfrm>
          <a:prstGeom prst="rect">
            <a:avLst/>
          </a:prstGeom>
        </p:spPr>
        <p:txBody>
          <a:bodyPr anchor="b"/>
          <a:lstStyle>
            <a:lvl1pPr>
              <a:defRPr baseline="0"/>
            </a:lvl1pPr>
          </a:lstStyle>
          <a:p>
            <a:r>
              <a:rPr lang="en-US" dirty="0"/>
              <a:t>Slide title (Calibri Light 44)</a:t>
            </a:r>
          </a:p>
        </p:txBody>
      </p:sp>
    </p:spTree>
    <p:extLst>
      <p:ext uri="{BB962C8B-B14F-4D97-AF65-F5344CB8AC3E}">
        <p14:creationId xmlns:p14="http://schemas.microsoft.com/office/powerpoint/2010/main" val="947163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6/23/2022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1"/>
            <a:ext cx="12481560" cy="894080"/>
          </a:xfrm>
          <a:prstGeom prst="rect">
            <a:avLst/>
          </a:prstGeom>
        </p:spPr>
        <p:txBody>
          <a:bodyPr anchor="b"/>
          <a:lstStyle>
            <a:lvl1pPr>
              <a:defRPr/>
            </a:lvl1pPr>
          </a:lstStyle>
          <a:p>
            <a:r>
              <a:rPr lang="en-US" dirty="0"/>
              <a:t>Slide title (Calibri Light 44)</a:t>
            </a:r>
          </a:p>
        </p:txBody>
      </p:sp>
    </p:spTree>
    <p:extLst>
      <p:ext uri="{BB962C8B-B14F-4D97-AF65-F5344CB8AC3E}">
        <p14:creationId xmlns:p14="http://schemas.microsoft.com/office/powerpoint/2010/main" val="2755851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6/23/2022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5"/>
            <a:ext cx="10881360" cy="1452880"/>
          </a:xfrm>
          <a:prstGeom prst="rect">
            <a:avLst/>
          </a:prstGeom>
        </p:spPr>
        <p:txBody>
          <a:bodyPr/>
          <a:lstStyle/>
          <a:p>
            <a:r>
              <a:rPr lang="en-US"/>
              <a:t>Click to edit Master title style</a:t>
            </a:r>
          </a:p>
        </p:txBody>
      </p:sp>
      <p:sp>
        <p:nvSpPr>
          <p:cNvPr id="7" name="Text Placeholder 2"/>
          <p:cNvSpPr>
            <a:spLocks noGrp="1"/>
          </p:cNvSpPr>
          <p:nvPr>
            <p:ph type="body" idx="1"/>
          </p:nvPr>
        </p:nvSpPr>
        <p:spPr>
          <a:xfrm>
            <a:off x="1011238" y="3100495"/>
            <a:ext cx="10881360" cy="1600199"/>
          </a:xfrm>
        </p:spPr>
        <p:txBody>
          <a:bodyPr/>
          <a:lstStyle/>
          <a:p>
            <a:pPr lvl="0"/>
            <a:r>
              <a:rPr lang="en-US"/>
              <a:t>Click to edit Master text styles</a:t>
            </a:r>
          </a:p>
        </p:txBody>
      </p:sp>
    </p:spTree>
    <p:extLst>
      <p:ext uri="{BB962C8B-B14F-4D97-AF65-F5344CB8AC3E}">
        <p14:creationId xmlns:p14="http://schemas.microsoft.com/office/powerpoint/2010/main" val="50148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0" y="975360"/>
            <a:ext cx="6160770" cy="5608320"/>
          </a:xfrm>
        </p:spPr>
        <p:txBody>
          <a:bodyPr/>
          <a:lstStyle>
            <a:lvl1pPr>
              <a:defRPr baseline="0"/>
            </a:lvl1pPr>
            <a:lvl2pPr>
              <a:defRPr baseline="0"/>
            </a:lvl2pPr>
            <a:lvl3pPr>
              <a:defRPr/>
            </a:lvl3pPr>
            <a:lvl4pPr>
              <a:defRPr sz="1680"/>
            </a:lvl4pPr>
            <a:lvl5pPr>
              <a:defRPr sz="126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Content Placeholder 3"/>
          <p:cNvSpPr>
            <a:spLocks noGrp="1"/>
          </p:cNvSpPr>
          <p:nvPr>
            <p:ph sz="half" idx="2" hasCustomPrompt="1"/>
          </p:nvPr>
        </p:nvSpPr>
        <p:spPr>
          <a:xfrm>
            <a:off x="6560820" y="975360"/>
            <a:ext cx="6080760" cy="5608320"/>
          </a:xfrm>
        </p:spPr>
        <p:txBody>
          <a:bodyPr/>
          <a:lstStyle>
            <a:lvl1pPr>
              <a:defRPr baseline="0"/>
            </a:lvl1pPr>
            <a:lvl2pPr>
              <a:defRPr/>
            </a:lvl2pPr>
            <a:lvl3pPr>
              <a:defRPr baseline="0"/>
            </a:lvl3pPr>
            <a:lvl4pPr>
              <a:defRPr sz="1680" baseline="0"/>
            </a:lvl4pPr>
            <a:lvl5pPr>
              <a:defRPr sz="126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5" name="Date Placeholder 4"/>
          <p:cNvSpPr>
            <a:spLocks noGrp="1"/>
          </p:cNvSpPr>
          <p:nvPr>
            <p:ph type="dt" sz="half" idx="10"/>
          </p:nvPr>
        </p:nvSpPr>
        <p:spPr/>
        <p:txBody>
          <a:bodyPr/>
          <a:lstStyle/>
          <a:p>
            <a:fld id="{713B4D35-40B5-4ACD-86EF-F562D6117CB2}" type="datetimeFigureOut">
              <a:rPr lang="en-US" smtClean="0"/>
              <a:t>6/23/2022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7B8464-9A39-4D17-9EBA-8AC931709B93}" type="slidenum">
              <a:rPr lang="en-US" smtClean="0"/>
              <a:t>‹#›</a:t>
            </a:fld>
            <a:endParaRPr lang="en-US" dirty="0"/>
          </a:p>
        </p:txBody>
      </p:sp>
      <p:sp>
        <p:nvSpPr>
          <p:cNvPr id="8" name="Title 1"/>
          <p:cNvSpPr>
            <a:spLocks noGrp="1"/>
          </p:cNvSpPr>
          <p:nvPr>
            <p:ph type="title" hasCustomPrompt="1"/>
          </p:nvPr>
        </p:nvSpPr>
        <p:spPr>
          <a:xfrm>
            <a:off x="160020" y="1"/>
            <a:ext cx="12481560" cy="894080"/>
          </a:xfrm>
          <a:prstGeom prst="rect">
            <a:avLst/>
          </a:prstGeom>
        </p:spPr>
        <p:txBody>
          <a:bodyPr anchor="b"/>
          <a:lstStyle>
            <a:lvl1pPr>
              <a:defRPr baseline="0"/>
            </a:lvl1pPr>
          </a:lstStyle>
          <a:p>
            <a:r>
              <a:rPr lang="en-US" dirty="0"/>
              <a:t>Slide title (Calibri Light 44)</a:t>
            </a:r>
          </a:p>
        </p:txBody>
      </p:sp>
    </p:spTree>
    <p:extLst>
      <p:ext uri="{BB962C8B-B14F-4D97-AF65-F5344CB8AC3E}">
        <p14:creationId xmlns:p14="http://schemas.microsoft.com/office/powerpoint/2010/main" val="253798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6/23/2022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dirty="0"/>
          </a:p>
        </p:txBody>
      </p:sp>
      <p:sp>
        <p:nvSpPr>
          <p:cNvPr id="6" name="Title 1"/>
          <p:cNvSpPr>
            <a:spLocks noGrp="1"/>
          </p:cNvSpPr>
          <p:nvPr>
            <p:ph type="title" hasCustomPrompt="1"/>
          </p:nvPr>
        </p:nvSpPr>
        <p:spPr>
          <a:xfrm>
            <a:off x="160020" y="1"/>
            <a:ext cx="12481560" cy="894080"/>
          </a:xfrm>
          <a:prstGeom prst="rect">
            <a:avLst/>
          </a:prstGeom>
        </p:spPr>
        <p:txBody>
          <a:bodyPr anchor="b"/>
          <a:lstStyle>
            <a:lvl1pPr>
              <a:defRPr/>
            </a:lvl1pPr>
          </a:lstStyle>
          <a:p>
            <a:r>
              <a:rPr lang="en-US" dirty="0"/>
              <a:t>Slide title (Calibri Light 44)</a:t>
            </a:r>
          </a:p>
        </p:txBody>
      </p:sp>
    </p:spTree>
    <p:extLst>
      <p:ext uri="{BB962C8B-B14F-4D97-AF65-F5344CB8AC3E}">
        <p14:creationId xmlns:p14="http://schemas.microsoft.com/office/powerpoint/2010/main" val="71459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6/23/2022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dirty="0"/>
          </a:p>
        </p:txBody>
      </p:sp>
      <p:sp>
        <p:nvSpPr>
          <p:cNvPr id="6" name="Title 1"/>
          <p:cNvSpPr>
            <a:spLocks noGrp="1"/>
          </p:cNvSpPr>
          <p:nvPr>
            <p:ph type="title"/>
          </p:nvPr>
        </p:nvSpPr>
        <p:spPr>
          <a:xfrm>
            <a:off x="1011238" y="4700695"/>
            <a:ext cx="10881360" cy="1452880"/>
          </a:xfrm>
          <a:prstGeom prst="rect">
            <a:avLst/>
          </a:prstGeom>
        </p:spPr>
        <p:txBody>
          <a:bodyPr/>
          <a:lstStyle/>
          <a:p>
            <a:r>
              <a:rPr lang="en-US"/>
              <a:t>Click to edit Master title style</a:t>
            </a:r>
          </a:p>
        </p:txBody>
      </p:sp>
      <p:sp>
        <p:nvSpPr>
          <p:cNvPr id="7" name="Text Placeholder 2"/>
          <p:cNvSpPr>
            <a:spLocks noGrp="1"/>
          </p:cNvSpPr>
          <p:nvPr>
            <p:ph type="body" idx="1"/>
          </p:nvPr>
        </p:nvSpPr>
        <p:spPr>
          <a:xfrm>
            <a:off x="1011238" y="3100495"/>
            <a:ext cx="10881360" cy="1600199"/>
          </a:xfrm>
        </p:spPr>
        <p:txBody>
          <a:bodyPr/>
          <a:lstStyle/>
          <a:p>
            <a:pPr lvl="0"/>
            <a:r>
              <a:rPr lang="en-US"/>
              <a:t>Click to edit Master text styles</a:t>
            </a:r>
          </a:p>
        </p:txBody>
      </p:sp>
    </p:spTree>
    <p:extLst>
      <p:ext uri="{BB962C8B-B14F-4D97-AF65-F5344CB8AC3E}">
        <p14:creationId xmlns:p14="http://schemas.microsoft.com/office/powerpoint/2010/main" val="299128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00150" y="1219200"/>
            <a:ext cx="10401300" cy="2546773"/>
          </a:xfrm>
          <a:prstGeom prst="rect">
            <a:avLst/>
          </a:prstGeom>
        </p:spPr>
        <p:txBody>
          <a:bodyPr anchor="b"/>
          <a:lstStyle>
            <a:lvl1pPr algn="ctr">
              <a:defRPr sz="4620" b="1" baseline="0"/>
            </a:lvl1pPr>
          </a:lstStyle>
          <a:p>
            <a:r>
              <a:rPr lang="en-US" dirty="0"/>
              <a:t>Presentation title (Calibri Light 44 Bold)</a:t>
            </a:r>
          </a:p>
        </p:txBody>
      </p:sp>
      <p:sp>
        <p:nvSpPr>
          <p:cNvPr id="3" name="Subtitle 2"/>
          <p:cNvSpPr>
            <a:spLocks noGrp="1"/>
          </p:cNvSpPr>
          <p:nvPr>
            <p:ph type="subTitle" idx="1" hasCustomPrompt="1"/>
          </p:nvPr>
        </p:nvSpPr>
        <p:spPr>
          <a:xfrm>
            <a:off x="1200150" y="3820160"/>
            <a:ext cx="10401300" cy="2275840"/>
          </a:xfrm>
          <a:prstGeom prst="rect">
            <a:avLst/>
          </a:prstGeom>
        </p:spPr>
        <p:txBody>
          <a:bodyPr/>
          <a:lstStyle>
            <a:lvl1pPr marL="0" indent="0" algn="ctr">
              <a:spcBef>
                <a:spcPts val="630"/>
              </a:spcBef>
              <a:buNone/>
              <a:defRPr sz="2940" baseline="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dirty="0"/>
              <a:t>Presenter name (Calibri Light 32)</a:t>
            </a:r>
          </a:p>
          <a:p>
            <a:r>
              <a:rPr lang="en-US" dirty="0"/>
              <a:t>Presenter title, INDOT (Calibri Light 32)</a:t>
            </a:r>
          </a:p>
          <a:p>
            <a:r>
              <a:rPr lang="en-US" dirty="0"/>
              <a:t>Presentation date (Calibri Light 28)</a:t>
            </a:r>
          </a:p>
        </p:txBody>
      </p:sp>
      <p:sp>
        <p:nvSpPr>
          <p:cNvPr id="4" name="Date Placeholder 3"/>
          <p:cNvSpPr>
            <a:spLocks noGrp="1"/>
          </p:cNvSpPr>
          <p:nvPr>
            <p:ph type="dt" sz="half" idx="10"/>
          </p:nvPr>
        </p:nvSpPr>
        <p:spPr/>
        <p:txBody>
          <a:bodyPr/>
          <a:lstStyle/>
          <a:p>
            <a:fld id="{713B4D35-40B5-4ACD-86EF-F562D6117CB2}" type="datetimeFigureOut">
              <a:rPr lang="en-US" smtClean="0"/>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dirty="0"/>
          </a:p>
        </p:txBody>
      </p:sp>
    </p:spTree>
    <p:extLst>
      <p:ext uri="{BB962C8B-B14F-4D97-AF65-F5344CB8AC3E}">
        <p14:creationId xmlns:p14="http://schemas.microsoft.com/office/powerpoint/2010/main" val="36260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3B4D35-40B5-4ACD-86EF-F562D6117CB2}" type="datetimeFigureOut">
              <a:rPr lang="en-US" smtClean="0"/>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dirty="0"/>
          </a:p>
        </p:txBody>
      </p:sp>
    </p:spTree>
    <p:extLst>
      <p:ext uri="{BB962C8B-B14F-4D97-AF65-F5344CB8AC3E}">
        <p14:creationId xmlns:p14="http://schemas.microsoft.com/office/powerpoint/2010/main" val="367733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a:t>Slide title (Calibri Light 44)</a:t>
            </a:r>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6/23/2022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9832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6/23/2022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a:t>Slide title (Calibri Light 44)</a:t>
            </a:r>
          </a:p>
        </p:txBody>
      </p:sp>
    </p:spTree>
    <p:extLst>
      <p:ext uri="{BB962C8B-B14F-4D97-AF65-F5344CB8AC3E}">
        <p14:creationId xmlns:p14="http://schemas.microsoft.com/office/powerpoint/2010/main" val="230760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6/23/2022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a:t>Slide title (Calibri Light 44)</a:t>
            </a:r>
          </a:p>
        </p:txBody>
      </p:sp>
    </p:spTree>
    <p:extLst>
      <p:ext uri="{BB962C8B-B14F-4D97-AF65-F5344CB8AC3E}">
        <p14:creationId xmlns:p14="http://schemas.microsoft.com/office/powerpoint/2010/main" val="2927865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3"/>
            <a:ext cx="13039559" cy="11464725"/>
          </a:xfrm>
          <a:prstGeom prst="rect">
            <a:avLst/>
          </a:prstGeom>
        </p:spPr>
      </p:pic>
      <p:sp>
        <p:nvSpPr>
          <p:cNvPr id="3" name="Text Placeholder 2"/>
          <p:cNvSpPr>
            <a:spLocks noGrp="1"/>
          </p:cNvSpPr>
          <p:nvPr>
            <p:ph type="body" idx="1"/>
          </p:nvPr>
        </p:nvSpPr>
        <p:spPr>
          <a:xfrm>
            <a:off x="160020" y="1137920"/>
            <a:ext cx="12481560" cy="5283200"/>
          </a:xfrm>
          <a:prstGeom prst="rect">
            <a:avLst/>
          </a:prstGeom>
        </p:spPr>
        <p:txBody>
          <a:bodyPr vert="horz" lIns="91440" tIns="45720" rIns="91440" bIns="45720" rtlCol="0">
            <a:normAutofit/>
          </a:body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2"/>
          </p:nvPr>
        </p:nvSpPr>
        <p:spPr>
          <a:xfrm>
            <a:off x="880110" y="6780107"/>
            <a:ext cx="2880360" cy="389467"/>
          </a:xfrm>
          <a:prstGeom prst="rect">
            <a:avLst/>
          </a:prstGeom>
        </p:spPr>
        <p:txBody>
          <a:bodyPr vert="horz" lIns="91440" tIns="45720" rIns="91440" bIns="45720" rtlCol="0" anchor="ctr"/>
          <a:lstStyle>
            <a:lvl1pPr algn="l">
              <a:defRPr sz="1260">
                <a:solidFill>
                  <a:schemeClr val="tx1">
                    <a:tint val="75000"/>
                  </a:schemeClr>
                </a:solidFill>
              </a:defRPr>
            </a:lvl1pPr>
          </a:lstStyle>
          <a:p>
            <a:fld id="{713B4D35-40B5-4ACD-86EF-F562D6117CB2}" type="datetimeFigureOut">
              <a:rPr lang="en-US" smtClean="0"/>
              <a:t>6/23/2022</a:t>
            </a:fld>
            <a:endParaRPr lang="en-US" dirty="0"/>
          </a:p>
        </p:txBody>
      </p:sp>
      <p:sp>
        <p:nvSpPr>
          <p:cNvPr id="5" name="Footer Placeholder 4"/>
          <p:cNvSpPr>
            <a:spLocks noGrp="1"/>
          </p:cNvSpPr>
          <p:nvPr>
            <p:ph type="ftr" sz="quarter" idx="3"/>
          </p:nvPr>
        </p:nvSpPr>
        <p:spPr>
          <a:xfrm>
            <a:off x="4240530" y="6780107"/>
            <a:ext cx="4320540" cy="3894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41130" y="6780107"/>
            <a:ext cx="2880360" cy="389467"/>
          </a:xfrm>
          <a:prstGeom prst="rect">
            <a:avLst/>
          </a:prstGeom>
        </p:spPr>
        <p:txBody>
          <a:bodyPr vert="horz" lIns="91440" tIns="45720" rIns="91440" bIns="45720" rtlCol="0" anchor="ctr"/>
          <a:lstStyle>
            <a:lvl1pPr algn="r">
              <a:defRPr sz="1260">
                <a:solidFill>
                  <a:schemeClr val="tx1">
                    <a:tint val="75000"/>
                  </a:schemeClr>
                </a:solidFill>
              </a:defRPr>
            </a:lvl1pPr>
          </a:lstStyle>
          <a:p>
            <a:fld id="{FF7B8464-9A39-4D17-9EBA-8AC931709B93}" type="slidenum">
              <a:rPr lang="en-US" smtClean="0"/>
              <a:t>‹#›</a:t>
            </a:fld>
            <a:endParaRPr lang="en-US" dirty="0"/>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0" y="1"/>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620"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0" y="1"/>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620"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01400" y="6236492"/>
            <a:ext cx="1280160" cy="410677"/>
          </a:xfrm>
          <a:prstGeom prst="rect">
            <a:avLst/>
          </a:prstGeom>
        </p:spPr>
      </p:pic>
    </p:spTree>
    <p:extLst>
      <p:ext uri="{BB962C8B-B14F-4D97-AF65-F5344CB8AC3E}">
        <p14:creationId xmlns:p14="http://schemas.microsoft.com/office/powerpoint/2010/main" val="26227523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9" r:id="rId4"/>
  </p:sldLayoutIdLst>
  <p:txStyles>
    <p:titleStyle>
      <a:lvl1pPr algn="l" defTabSz="960120" rtl="0" eaLnBrk="1" latinLnBrk="0" hangingPunct="1">
        <a:lnSpc>
          <a:spcPct val="90000"/>
        </a:lnSpc>
        <a:spcBef>
          <a:spcPct val="0"/>
        </a:spcBef>
        <a:buNone/>
        <a:defRPr sz="4620" kern="1200">
          <a:solidFill>
            <a:srgbClr val="002060"/>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rgbClr val="002060"/>
          </a:solidFill>
          <a:latin typeface="+mj-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baseline="0">
          <a:solidFill>
            <a:srgbClr val="002060"/>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baseline="0">
          <a:solidFill>
            <a:srgbClr val="002060"/>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baseline="0">
          <a:solidFill>
            <a:srgbClr val="002060"/>
          </a:solidFill>
          <a:latin typeface="+mj-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980" y="-2074763"/>
            <a:ext cx="13039559" cy="11464725"/>
          </a:xfrm>
          <a:prstGeom prst="rect">
            <a:avLst/>
          </a:prstGeom>
        </p:spPr>
      </p:pic>
      <p:sp>
        <p:nvSpPr>
          <p:cNvPr id="4" name="Date Placeholder 3"/>
          <p:cNvSpPr>
            <a:spLocks noGrp="1"/>
          </p:cNvSpPr>
          <p:nvPr>
            <p:ph type="dt" sz="half" idx="2"/>
          </p:nvPr>
        </p:nvSpPr>
        <p:spPr>
          <a:xfrm>
            <a:off x="880110" y="6780107"/>
            <a:ext cx="2880360" cy="389467"/>
          </a:xfrm>
          <a:prstGeom prst="rect">
            <a:avLst/>
          </a:prstGeom>
        </p:spPr>
        <p:txBody>
          <a:bodyPr vert="horz" lIns="91440" tIns="45720" rIns="91440" bIns="45720" rtlCol="0" anchor="ctr"/>
          <a:lstStyle>
            <a:lvl1pPr algn="l">
              <a:defRPr sz="1260">
                <a:solidFill>
                  <a:schemeClr val="tx1">
                    <a:tint val="75000"/>
                  </a:schemeClr>
                </a:solidFill>
              </a:defRPr>
            </a:lvl1pPr>
          </a:lstStyle>
          <a:p>
            <a:fld id="{713B4D35-40B5-4ACD-86EF-F562D6117CB2}" type="datetimeFigureOut">
              <a:rPr lang="en-US" smtClean="0"/>
              <a:t>6/23/2022</a:t>
            </a:fld>
            <a:endParaRPr lang="en-US" dirty="0"/>
          </a:p>
        </p:txBody>
      </p:sp>
      <p:sp>
        <p:nvSpPr>
          <p:cNvPr id="5" name="Footer Placeholder 4"/>
          <p:cNvSpPr>
            <a:spLocks noGrp="1"/>
          </p:cNvSpPr>
          <p:nvPr>
            <p:ph type="ftr" sz="quarter" idx="3"/>
          </p:nvPr>
        </p:nvSpPr>
        <p:spPr>
          <a:xfrm>
            <a:off x="4240530" y="6780107"/>
            <a:ext cx="4320540" cy="3894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41130" y="6780107"/>
            <a:ext cx="2880360" cy="389467"/>
          </a:xfrm>
          <a:prstGeom prst="rect">
            <a:avLst/>
          </a:prstGeom>
        </p:spPr>
        <p:txBody>
          <a:bodyPr vert="horz" lIns="91440" tIns="45720" rIns="91440" bIns="45720" rtlCol="0" anchor="ctr"/>
          <a:lstStyle>
            <a:lvl1pPr algn="r">
              <a:defRPr sz="1260">
                <a:solidFill>
                  <a:schemeClr val="tx1">
                    <a:tint val="75000"/>
                  </a:schemeClr>
                </a:solidFill>
              </a:defRPr>
            </a:lvl1pPr>
          </a:lstStyle>
          <a:p>
            <a:fld id="{FF7B8464-9A39-4D17-9EBA-8AC931709B93}" type="slidenum">
              <a:rPr lang="en-US" smtClean="0"/>
              <a:t>‹#›</a:t>
            </a:fld>
            <a:endParaRPr lang="en-US" dirty="0"/>
          </a:p>
        </p:txBody>
      </p:sp>
      <p:sp>
        <p:nvSpPr>
          <p:cNvPr id="7" name="Rounded Rectangle 6"/>
          <p:cNvSpPr/>
          <p:nvPr userDrawn="1"/>
        </p:nvSpPr>
        <p:spPr>
          <a:xfrm>
            <a:off x="1240155" y="1198880"/>
            <a:ext cx="10321290" cy="4917440"/>
          </a:xfrm>
          <a:prstGeom prst="round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01400" y="6236492"/>
            <a:ext cx="1280160" cy="410677"/>
          </a:xfrm>
          <a:prstGeom prst="rect">
            <a:avLst/>
          </a:prstGeom>
        </p:spPr>
      </p:pic>
    </p:spTree>
    <p:extLst>
      <p:ext uri="{BB962C8B-B14F-4D97-AF65-F5344CB8AC3E}">
        <p14:creationId xmlns:p14="http://schemas.microsoft.com/office/powerpoint/2010/main" val="2237526151"/>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60120" rtl="0" eaLnBrk="1" latinLnBrk="0" hangingPunct="1">
        <a:lnSpc>
          <a:spcPct val="90000"/>
        </a:lnSpc>
        <a:spcBef>
          <a:spcPct val="0"/>
        </a:spcBef>
        <a:buNone/>
        <a:defRPr sz="4620" kern="1200">
          <a:solidFill>
            <a:srgbClr val="002060"/>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rgbClr val="002060"/>
          </a:solidFill>
          <a:latin typeface="+mj-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rgbClr val="002060"/>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rgbClr val="002060"/>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980" y="-2074763"/>
            <a:ext cx="13039559" cy="11464725"/>
          </a:xfrm>
          <a:prstGeom prst="rect">
            <a:avLst/>
          </a:prstGeom>
        </p:spPr>
      </p:pic>
      <p:sp>
        <p:nvSpPr>
          <p:cNvPr id="4" name="Date Placeholder 3"/>
          <p:cNvSpPr>
            <a:spLocks noGrp="1"/>
          </p:cNvSpPr>
          <p:nvPr>
            <p:ph type="dt" sz="half" idx="2"/>
          </p:nvPr>
        </p:nvSpPr>
        <p:spPr>
          <a:xfrm>
            <a:off x="880110" y="6780107"/>
            <a:ext cx="2880360" cy="389467"/>
          </a:xfrm>
          <a:prstGeom prst="rect">
            <a:avLst/>
          </a:prstGeom>
        </p:spPr>
        <p:txBody>
          <a:bodyPr vert="horz" lIns="91440" tIns="45720" rIns="91440" bIns="45720" rtlCol="0" anchor="ctr"/>
          <a:lstStyle>
            <a:lvl1pPr algn="l">
              <a:defRPr sz="1260">
                <a:solidFill>
                  <a:schemeClr val="tx1">
                    <a:tint val="75000"/>
                  </a:schemeClr>
                </a:solidFill>
              </a:defRPr>
            </a:lvl1pPr>
          </a:lstStyle>
          <a:p>
            <a:fld id="{713B4D35-40B5-4ACD-86EF-F562D6117CB2}" type="datetimeFigureOut">
              <a:rPr lang="en-US" smtClean="0"/>
              <a:t>6/23/2022</a:t>
            </a:fld>
            <a:endParaRPr lang="en-US" dirty="0"/>
          </a:p>
        </p:txBody>
      </p:sp>
      <p:sp>
        <p:nvSpPr>
          <p:cNvPr id="5" name="Footer Placeholder 4"/>
          <p:cNvSpPr>
            <a:spLocks noGrp="1"/>
          </p:cNvSpPr>
          <p:nvPr>
            <p:ph type="ftr" sz="quarter" idx="3"/>
          </p:nvPr>
        </p:nvSpPr>
        <p:spPr>
          <a:xfrm>
            <a:off x="4240530" y="6780107"/>
            <a:ext cx="4320540" cy="3894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41130" y="6780107"/>
            <a:ext cx="2880360" cy="389467"/>
          </a:xfrm>
          <a:prstGeom prst="rect">
            <a:avLst/>
          </a:prstGeom>
        </p:spPr>
        <p:txBody>
          <a:bodyPr vert="horz" lIns="91440" tIns="45720" rIns="91440" bIns="45720" rtlCol="0" anchor="ctr"/>
          <a:lstStyle>
            <a:lvl1pPr algn="r">
              <a:defRPr sz="1260">
                <a:solidFill>
                  <a:schemeClr val="tx1">
                    <a:tint val="75000"/>
                  </a:schemeClr>
                </a:solidFill>
              </a:defRPr>
            </a:lvl1pPr>
          </a:lstStyle>
          <a:p>
            <a:fld id="{FF7B8464-9A39-4D17-9EBA-8AC931709B93}" type="slidenum">
              <a:rPr lang="en-US" smtClean="0"/>
              <a:t>‹#›</a:t>
            </a:fld>
            <a:endParaRPr lang="en-US" dirty="0"/>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01400" y="6236492"/>
            <a:ext cx="1280160" cy="410677"/>
          </a:xfrm>
          <a:prstGeom prst="rect">
            <a:avLst/>
          </a:prstGeom>
        </p:spPr>
      </p:pic>
    </p:spTree>
    <p:extLst>
      <p:ext uri="{BB962C8B-B14F-4D97-AF65-F5344CB8AC3E}">
        <p14:creationId xmlns:p14="http://schemas.microsoft.com/office/powerpoint/2010/main" val="2269672280"/>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60120" rtl="0" eaLnBrk="1" latinLnBrk="0" hangingPunct="1">
        <a:lnSpc>
          <a:spcPct val="90000"/>
        </a:lnSpc>
        <a:spcBef>
          <a:spcPct val="0"/>
        </a:spcBef>
        <a:buNone/>
        <a:defRPr sz="4620" kern="1200">
          <a:solidFill>
            <a:srgbClr val="002060"/>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rgbClr val="002060"/>
          </a:solidFill>
          <a:latin typeface="+mj-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rgbClr val="002060"/>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rgbClr val="002060"/>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6/23/2022</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315340149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3"/>
            <a:ext cx="13039559" cy="11464725"/>
          </a:xfrm>
          <a:prstGeom prst="rect">
            <a:avLst/>
          </a:prstGeom>
        </p:spPr>
      </p:pic>
      <p:sp>
        <p:nvSpPr>
          <p:cNvPr id="3" name="Text Placeholder 2"/>
          <p:cNvSpPr>
            <a:spLocks noGrp="1"/>
          </p:cNvSpPr>
          <p:nvPr>
            <p:ph type="body" idx="1"/>
          </p:nvPr>
        </p:nvSpPr>
        <p:spPr>
          <a:xfrm>
            <a:off x="160020" y="1137920"/>
            <a:ext cx="12481560" cy="5283200"/>
          </a:xfrm>
          <a:prstGeom prst="rect">
            <a:avLst/>
          </a:prstGeom>
        </p:spPr>
        <p:txBody>
          <a:bodyPr vert="horz" lIns="91440" tIns="45720" rIns="91440" bIns="45720" rtlCol="0">
            <a:normAutofit/>
          </a:body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2"/>
          </p:nvPr>
        </p:nvSpPr>
        <p:spPr>
          <a:xfrm>
            <a:off x="880110" y="6780107"/>
            <a:ext cx="2880360" cy="389467"/>
          </a:xfrm>
          <a:prstGeom prst="rect">
            <a:avLst/>
          </a:prstGeom>
        </p:spPr>
        <p:txBody>
          <a:bodyPr vert="horz" lIns="91440" tIns="45720" rIns="91440" bIns="45720" rtlCol="0" anchor="ctr"/>
          <a:lstStyle>
            <a:lvl1pPr algn="l">
              <a:defRPr sz="1260">
                <a:solidFill>
                  <a:schemeClr val="tx1">
                    <a:tint val="75000"/>
                  </a:schemeClr>
                </a:solidFill>
              </a:defRPr>
            </a:lvl1pPr>
          </a:lstStyle>
          <a:p>
            <a:fld id="{713B4D35-40B5-4ACD-86EF-F562D6117CB2}" type="datetimeFigureOut">
              <a:rPr lang="en-US" smtClean="0">
                <a:solidFill>
                  <a:prstClr val="black">
                    <a:tint val="75000"/>
                  </a:prstClr>
                </a:solidFill>
              </a:rPr>
              <a:pPr/>
              <a:t>6/23/2022</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07"/>
            <a:ext cx="4320540" cy="3894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07"/>
            <a:ext cx="2880360" cy="389467"/>
          </a:xfrm>
          <a:prstGeom prst="rect">
            <a:avLst/>
          </a:prstGeom>
        </p:spPr>
        <p:txBody>
          <a:bodyPr vert="horz" lIns="91440" tIns="45720" rIns="91440" bIns="45720" rtlCol="0" anchor="ctr"/>
          <a:lstStyle>
            <a:lvl1pPr algn="r">
              <a:defRPr sz="1260">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0" y="1"/>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620"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0" y="1"/>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620"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01400" y="6236492"/>
            <a:ext cx="1280160" cy="410677"/>
          </a:xfrm>
          <a:prstGeom prst="rect">
            <a:avLst/>
          </a:prstGeom>
        </p:spPr>
      </p:pic>
    </p:spTree>
    <p:extLst>
      <p:ext uri="{BB962C8B-B14F-4D97-AF65-F5344CB8AC3E}">
        <p14:creationId xmlns:p14="http://schemas.microsoft.com/office/powerpoint/2010/main" val="2728059640"/>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Lst>
  <p:txStyles>
    <p:titleStyle>
      <a:lvl1pPr algn="l" defTabSz="960120" rtl="0" eaLnBrk="1" latinLnBrk="0" hangingPunct="1">
        <a:lnSpc>
          <a:spcPct val="90000"/>
        </a:lnSpc>
        <a:spcBef>
          <a:spcPct val="0"/>
        </a:spcBef>
        <a:buNone/>
        <a:defRPr sz="4620" kern="1200">
          <a:solidFill>
            <a:srgbClr val="002060"/>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rgbClr val="002060"/>
          </a:solidFill>
          <a:latin typeface="+mj-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baseline="0">
          <a:solidFill>
            <a:srgbClr val="002060"/>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baseline="0">
          <a:solidFill>
            <a:srgbClr val="002060"/>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baseline="0">
          <a:solidFill>
            <a:srgbClr val="002060"/>
          </a:solidFill>
          <a:latin typeface="+mj-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hyperlink" Target="http://www.purdue.edu/inltap"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hyperlink" Target="mailto:mcales@indot.in.gov"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hyperlink" Target="mailto:mmcmahan@indot.in.gov"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iga.in.gov/"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hyperlink" Target="http://iga.in.gov/legislative/laws/2017/ic/titles/036/#8-14-2-1" TargetMode="Externa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hyperlink" Target="http://iga.in.gov/legislative/laws/2017/ic/titles/036/#8-14-2-1" TargetMode="Externa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www.in.gov/sboa/%20Political" TargetMode="External"/><Relationship Id="rId2" Type="http://schemas.openxmlformats.org/officeDocument/2006/relationships/hyperlink" Target="http://iga.in.gov/legislative/laws/2017/ic/titles/036/#8-14-2-1"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mailto:mcales@indot.in.gov" TargetMode="External"/><Relationship Id="rId2" Type="http://schemas.openxmlformats.org/officeDocument/2006/relationships/hyperlink" Target="http://www.in.gov/access" TargetMode="Externa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iga.in.gov/legislative/laws/2017/ic/titles/036/#5-3-1" TargetMode="External"/><Relationship Id="rId2" Type="http://schemas.openxmlformats.org/officeDocument/2006/relationships/hyperlink" Target="http://iga.in.gov/legislative/laws/2017/ic/titles/036/#5-22"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http://alerts.indot.in.gov/" TargetMode="External"/><Relationship Id="rId2" Type="http://schemas.openxmlformats.org/officeDocument/2006/relationships/image" Target="../media/image27.jp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8" Type="http://schemas.openxmlformats.org/officeDocument/2006/relationships/hyperlink" Target="mailto:Bfreese@indot.in.gov" TargetMode="External"/><Relationship Id="rId3" Type="http://schemas.openxmlformats.org/officeDocument/2006/relationships/hyperlink" Target="mailto:skemp@indot.in.gov" TargetMode="External"/><Relationship Id="rId7" Type="http://schemas.openxmlformats.org/officeDocument/2006/relationships/hyperlink" Target="mailto:mblansett@indot.in.gov"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chudson1@indot.in.gov" TargetMode="External"/><Relationship Id="rId5" Type="http://schemas.openxmlformats.org/officeDocument/2006/relationships/hyperlink" Target="mailto:kbowdell@indot.in.gov" TargetMode="External"/><Relationship Id="rId10" Type="http://schemas.openxmlformats.org/officeDocument/2006/relationships/hyperlink" Target="mailto:sbenner1@indot.in.gov" TargetMode="External"/><Relationship Id="rId4" Type="http://schemas.openxmlformats.org/officeDocument/2006/relationships/hyperlink" Target="mailto:darmstrong@indot.in.gov" TargetMode="External"/><Relationship Id="rId9" Type="http://schemas.openxmlformats.org/officeDocument/2006/relationships/hyperlink" Target="mailto:bmischler@indot.in.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1257300"/>
            <a:ext cx="10081260" cy="3086100"/>
          </a:xfrm>
        </p:spPr>
        <p:txBody>
          <a:bodyPr/>
          <a:lstStyle/>
          <a:p>
            <a:r>
              <a:rPr lang="en-US" dirty="0">
                <a:latin typeface="Times New Roman" panose="02020603050405020304" pitchFamily="18" charset="0"/>
                <a:cs typeface="Times New Roman" panose="02020603050405020304" pitchFamily="18" charset="0"/>
              </a:rPr>
              <a:t>Local Road and Bridge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Matching Grant Funds</a:t>
            </a:r>
            <a:endParaRPr lang="en-US" dirty="0"/>
          </a:p>
        </p:txBody>
      </p:sp>
      <p:sp>
        <p:nvSpPr>
          <p:cNvPr id="3" name="Subtitle 2"/>
          <p:cNvSpPr>
            <a:spLocks noGrp="1"/>
          </p:cNvSpPr>
          <p:nvPr>
            <p:ph type="subTitle" idx="1"/>
          </p:nvPr>
        </p:nvSpPr>
        <p:spPr>
          <a:xfrm>
            <a:off x="1200150" y="4038600"/>
            <a:ext cx="10401300" cy="2019300"/>
          </a:xfrm>
        </p:spPr>
        <p:txBody>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Kathy Eaton-McKalip</a:t>
            </a:r>
          </a:p>
          <a:p>
            <a:r>
              <a:rPr lang="en-US" dirty="0">
                <a:latin typeface="Times New Roman" panose="02020603050405020304" pitchFamily="18" charset="0"/>
                <a:cs typeface="Times New Roman" panose="02020603050405020304" pitchFamily="18" charset="0"/>
              </a:rPr>
              <a:t>Director of LPA/MPO &amp; Grant Administration</a:t>
            </a:r>
          </a:p>
          <a:p>
            <a:r>
              <a:rPr lang="en-US" dirty="0">
                <a:latin typeface="Times New Roman" panose="02020603050405020304" pitchFamily="18" charset="0"/>
                <a:cs typeface="Times New Roman" panose="02020603050405020304" pitchFamily="18" charset="0"/>
              </a:rPr>
              <a:t>Indiana Department of Transportation</a:t>
            </a:r>
          </a:p>
          <a:p>
            <a:endParaRPr lang="en-US"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3182" b="96591" l="947" r="98548">
                        <a14:foregroundMark x1="29924" y1="77045" x2="29924" y2="77045"/>
                        <a14:foregroundMark x1="33396" y1="71136" x2="33396" y2="71136"/>
                        <a14:foregroundMark x1="35859" y1="74091" x2="35859" y2="74091"/>
                        <a14:foregroundMark x1="39394" y1="72273" x2="39394" y2="72273"/>
                        <a14:foregroundMark x1="41919" y1="72500" x2="41919" y2="72500"/>
                        <a14:foregroundMark x1="45265" y1="73409" x2="45265" y2="73409"/>
                        <a14:foregroundMark x1="49432" y1="74318" x2="49432" y2="74318"/>
                        <a14:foregroundMark x1="51073" y1="74318" x2="51073" y2="74318"/>
                        <a14:foregroundMark x1="55303" y1="74545" x2="55303" y2="74545"/>
                        <a14:foregroundMark x1="62058" y1="75227" x2="62058" y2="75227"/>
                        <a14:foregroundMark x1="66540" y1="75909" x2="66540" y2="75909"/>
                        <a14:foregroundMark x1="70581" y1="76364" x2="70581" y2="76364"/>
                        <a14:foregroundMark x1="73990" y1="76818" x2="73990" y2="76818"/>
                        <a14:foregroundMark x1="79104" y1="72273" x2="79104" y2="72273"/>
                      </a14:backgroundRemoval>
                    </a14:imgEffect>
                  </a14:imgLayer>
                </a14:imgProps>
              </a:ext>
              <a:ext uri="{28A0092B-C50C-407E-A947-70E740481C1C}">
                <a14:useLocalDpi xmlns:a14="http://schemas.microsoft.com/office/drawing/2010/main"/>
              </a:ext>
            </a:extLst>
          </a:blip>
          <a:stretch>
            <a:fillRect/>
          </a:stretch>
        </p:blipFill>
        <p:spPr>
          <a:xfrm>
            <a:off x="2800350" y="1257299"/>
            <a:ext cx="6567220" cy="1824228"/>
          </a:xfrm>
          <a:prstGeom prst="rect">
            <a:avLst/>
          </a:prstGeom>
        </p:spPr>
      </p:pic>
    </p:spTree>
    <p:extLst>
      <p:ext uri="{BB962C8B-B14F-4D97-AF65-F5344CB8AC3E}">
        <p14:creationId xmlns:p14="http://schemas.microsoft.com/office/powerpoint/2010/main" val="3314474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5353" y="6"/>
            <a:ext cx="12350895" cy="1044909"/>
          </a:xfrm>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 - </a:t>
            </a:r>
            <a:r>
              <a:rPr lang="en-US" sz="2494" dirty="0">
                <a:solidFill>
                  <a:srgbClr val="FF0000"/>
                </a:solidFill>
                <a:latin typeface="Times New Roman" panose="02020603050405020304" pitchFamily="18" charset="0"/>
                <a:cs typeface="Times New Roman" panose="02020603050405020304" pitchFamily="18" charset="0"/>
              </a:rPr>
              <a:t>Example 2 – Non-Acceptable Estimate</a:t>
            </a:r>
            <a:br>
              <a:rPr lang="en-US" sz="2494" dirty="0">
                <a:solidFill>
                  <a:srgbClr val="FF0000"/>
                </a:solidFill>
                <a:latin typeface="Times New Roman" panose="02020603050405020304" pitchFamily="18" charset="0"/>
                <a:cs typeface="Times New Roman" panose="02020603050405020304" pitchFamily="18" charset="0"/>
              </a:rPr>
            </a:br>
            <a:endParaRPr lang="en-US" sz="2494"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5"/>
            <a:ext cx="12350895" cy="5858758"/>
          </a:xfrm>
        </p:spPr>
        <p:txBody>
          <a:bodyPr>
            <a:normAutofit/>
          </a:bodyPr>
          <a:lstStyle/>
          <a:p>
            <a:pPr marL="914336" lvl="2" indent="0">
              <a:lnSpc>
                <a:spcPct val="100000"/>
              </a:lnSpc>
              <a:spcBef>
                <a:spcPts val="0"/>
              </a:spcBef>
              <a:buNone/>
            </a:pPr>
            <a:r>
              <a:rPr lang="en-US" b="1" dirty="0">
                <a:solidFill>
                  <a:srgbClr val="FF0000"/>
                </a:solidFill>
                <a:latin typeface="Times New Roman" panose="02020603050405020304" pitchFamily="18" charset="0"/>
                <a:cs typeface="Times New Roman" panose="02020603050405020304" pitchFamily="18" charset="0"/>
              </a:rPr>
              <a:t>This is not an acceptable estimate because contingencies were included and no road name (including the to and from) was listed.</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118334" y="5638800"/>
            <a:ext cx="712552" cy="503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p:nvPicPr>
        <p:blipFill rotWithShape="1">
          <a:blip r:embed="rId2"/>
          <a:srcRect l="981" t="39605" r="75000" b="14445"/>
          <a:stretch/>
        </p:blipFill>
        <p:spPr>
          <a:xfrm>
            <a:off x="830886" y="1752600"/>
            <a:ext cx="10439400" cy="4876804"/>
          </a:xfrm>
          <a:prstGeom prst="rect">
            <a:avLst/>
          </a:prstGeom>
          <a:ln>
            <a:solidFill>
              <a:srgbClr val="0070C0"/>
            </a:solidFill>
          </a:ln>
        </p:spPr>
      </p:pic>
    </p:spTree>
    <p:extLst>
      <p:ext uri="{BB962C8B-B14F-4D97-AF65-F5344CB8AC3E}">
        <p14:creationId xmlns:p14="http://schemas.microsoft.com/office/powerpoint/2010/main" val="4028833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  - </a:t>
            </a:r>
            <a:r>
              <a:rPr lang="en-US" sz="2494" dirty="0">
                <a:solidFill>
                  <a:srgbClr val="00B050"/>
                </a:solidFill>
                <a:latin typeface="Times New Roman" panose="02020603050405020304" pitchFamily="18" charset="0"/>
                <a:cs typeface="Times New Roman" panose="02020603050405020304" pitchFamily="18" charset="0"/>
              </a:rPr>
              <a:t>Example 2 – Acceptable Estimate</a:t>
            </a:r>
            <a:br>
              <a:rPr lang="en-US" sz="1455" dirty="0">
                <a:solidFill>
                  <a:srgbClr val="00B050"/>
                </a:solidFill>
                <a:latin typeface="Times New Roman" panose="02020603050405020304" pitchFamily="18" charset="0"/>
                <a:cs typeface="Times New Roman" panose="02020603050405020304" pitchFamily="18" charset="0"/>
              </a:rPr>
            </a:br>
            <a:endParaRPr lang="en-US" sz="1455"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5"/>
            <a:ext cx="12350895" cy="5858758"/>
          </a:xfrm>
        </p:spPr>
        <p:txBody>
          <a:bodyPr>
            <a:normAutofit/>
          </a:bodyPr>
          <a:lstStyle/>
          <a:p>
            <a:pPr marL="949995" lvl="2" indent="0">
              <a:lnSpc>
                <a:spcPct val="100000"/>
              </a:lnSpc>
              <a:spcBef>
                <a:spcPts val="0"/>
              </a:spcBef>
              <a:buNone/>
            </a:pPr>
            <a:r>
              <a:rPr lang="en-US" dirty="0">
                <a:solidFill>
                  <a:srgbClr val="00B050"/>
                </a:solidFill>
                <a:latin typeface="Times New Roman" panose="02020603050405020304" pitchFamily="18" charset="0"/>
                <a:cs typeface="Times New Roman" panose="02020603050405020304" pitchFamily="18" charset="0"/>
              </a:rPr>
              <a:t>*</a:t>
            </a:r>
          </a:p>
        </p:txBody>
      </p:sp>
      <p:sp>
        <p:nvSpPr>
          <p:cNvPr id="10" name="Right Arrow 9"/>
          <p:cNvSpPr/>
          <p:nvPr/>
        </p:nvSpPr>
        <p:spPr>
          <a:xfrm>
            <a:off x="160020" y="5105400"/>
            <a:ext cx="712552" cy="503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p:nvPicPr>
        <p:blipFill rotWithShape="1">
          <a:blip r:embed="rId3"/>
          <a:srcRect l="27381" t="23528" r="27381" b="3674"/>
          <a:stretch/>
        </p:blipFill>
        <p:spPr>
          <a:xfrm>
            <a:off x="937905" y="1019814"/>
            <a:ext cx="10324455" cy="5858758"/>
          </a:xfrm>
          <a:prstGeom prst="rect">
            <a:avLst/>
          </a:prstGeom>
          <a:ln>
            <a:solidFill>
              <a:srgbClr val="0070C0"/>
            </a:solidFill>
          </a:ln>
        </p:spPr>
      </p:pic>
    </p:spTree>
    <p:extLst>
      <p:ext uri="{BB962C8B-B14F-4D97-AF65-F5344CB8AC3E}">
        <p14:creationId xmlns:p14="http://schemas.microsoft.com/office/powerpoint/2010/main" val="2413408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 - </a:t>
            </a:r>
            <a:r>
              <a:rPr lang="en-US" sz="2494" dirty="0">
                <a:solidFill>
                  <a:srgbClr val="00B050"/>
                </a:solidFill>
                <a:latin typeface="Times New Roman" panose="02020603050405020304" pitchFamily="18" charset="0"/>
                <a:cs typeface="Times New Roman" panose="02020603050405020304" pitchFamily="18" charset="0"/>
              </a:rPr>
              <a:t>Example 3 – Acceptable Estimate</a:t>
            </a:r>
            <a:br>
              <a:rPr lang="en-US" sz="1455" dirty="0">
                <a:solidFill>
                  <a:srgbClr val="00B050"/>
                </a:solidFill>
                <a:latin typeface="Times New Roman" panose="02020603050405020304" pitchFamily="18" charset="0"/>
                <a:cs typeface="Times New Roman" panose="02020603050405020304" pitchFamily="18" charset="0"/>
              </a:rPr>
            </a:br>
            <a:endParaRPr lang="en-US" sz="1455"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4"/>
            <a:ext cx="12350895" cy="6117885"/>
          </a:xfrm>
        </p:spPr>
        <p:txBody>
          <a:bodyPr>
            <a:normAutofit/>
          </a:bodyPr>
          <a:lstStyle/>
          <a:p>
            <a:pPr marL="949995" lvl="2" indent="0">
              <a:lnSpc>
                <a:spcPct val="100000"/>
              </a:lnSpc>
              <a:spcBef>
                <a:spcPts val="0"/>
              </a:spcBef>
              <a:buNone/>
            </a:pPr>
            <a:r>
              <a:rPr lang="en-US" dirty="0">
                <a:solidFill>
                  <a:srgbClr val="00B050"/>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rotWithShape="1">
          <a:blip r:embed="rId2"/>
          <a:srcRect l="20625" t="19888" r="36250" b="17572"/>
          <a:stretch/>
        </p:blipFill>
        <p:spPr>
          <a:xfrm>
            <a:off x="609600" y="1044914"/>
            <a:ext cx="10515600" cy="5889285"/>
          </a:xfrm>
          <a:prstGeom prst="rect">
            <a:avLst/>
          </a:prstGeom>
          <a:ln>
            <a:solidFill>
              <a:srgbClr val="0070C0"/>
            </a:solidFill>
          </a:ln>
        </p:spPr>
      </p:pic>
    </p:spTree>
    <p:extLst>
      <p:ext uri="{BB962C8B-B14F-4D97-AF65-F5344CB8AC3E}">
        <p14:creationId xmlns:p14="http://schemas.microsoft.com/office/powerpoint/2010/main" val="4188002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  - </a:t>
            </a:r>
            <a:r>
              <a:rPr lang="en-US" sz="2494" dirty="0">
                <a:solidFill>
                  <a:srgbClr val="00B050"/>
                </a:solidFill>
                <a:latin typeface="Times New Roman" panose="02020603050405020304" pitchFamily="18" charset="0"/>
                <a:cs typeface="Times New Roman" panose="02020603050405020304" pitchFamily="18" charset="0"/>
              </a:rPr>
              <a:t>Example 4 – Acceptable Estimate</a:t>
            </a:r>
            <a:br>
              <a:rPr lang="en-US" sz="1455" dirty="0">
                <a:solidFill>
                  <a:srgbClr val="00B050"/>
                </a:solidFill>
                <a:latin typeface="Times New Roman" panose="02020603050405020304" pitchFamily="18" charset="0"/>
                <a:cs typeface="Times New Roman" panose="02020603050405020304" pitchFamily="18" charset="0"/>
              </a:rPr>
            </a:br>
            <a:endParaRPr lang="en-US" sz="1455"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5"/>
            <a:ext cx="12350895" cy="5858758"/>
          </a:xfrm>
        </p:spPr>
        <p:txBody>
          <a:bodyPr>
            <a:normAutofit/>
          </a:bodyPr>
          <a:lstStyle/>
          <a:p>
            <a:pPr marL="949995" lvl="2" indent="0">
              <a:lnSpc>
                <a:spcPct val="100000"/>
              </a:lnSpc>
              <a:spcBef>
                <a:spcPts val="0"/>
              </a:spcBef>
              <a:buNone/>
            </a:pPr>
            <a:r>
              <a:rPr lang="en-US" dirty="0">
                <a:solidFill>
                  <a:srgbClr val="00B050"/>
                </a:solidFill>
                <a:latin typeface="Times New Roman" panose="02020603050405020304" pitchFamily="18" charset="0"/>
                <a:cs typeface="Times New Roman" panose="02020603050405020304" pitchFamily="18" charset="0"/>
              </a:rPr>
              <a:t>*Ensure striping is bid as the unit LFT, </a:t>
            </a:r>
            <a:r>
              <a:rPr lang="en-US" u="sng" dirty="0">
                <a:solidFill>
                  <a:srgbClr val="00B050"/>
                </a:solidFill>
                <a:latin typeface="Times New Roman" panose="02020603050405020304" pitchFamily="18" charset="0"/>
                <a:cs typeface="Times New Roman" panose="02020603050405020304" pitchFamily="18" charset="0"/>
              </a:rPr>
              <a:t>not LS</a:t>
            </a:r>
            <a:r>
              <a:rPr lang="en-US" dirty="0">
                <a:solidFill>
                  <a:srgbClr val="00B050"/>
                </a:solidFill>
                <a:latin typeface="Times New Roman" panose="02020603050405020304" pitchFamily="18" charset="0"/>
                <a:cs typeface="Times New Roman" panose="02020603050405020304" pitchFamily="18" charset="0"/>
              </a:rPr>
              <a:t>.  We see this error in estimates and bids often.</a:t>
            </a:r>
          </a:p>
        </p:txBody>
      </p:sp>
      <p:pic>
        <p:nvPicPr>
          <p:cNvPr id="3" name="Picture 2"/>
          <p:cNvPicPr>
            <a:picLocks noChangeAspect="1"/>
          </p:cNvPicPr>
          <p:nvPr/>
        </p:nvPicPr>
        <p:blipFill rotWithShape="1">
          <a:blip r:embed="rId2"/>
          <a:srcRect l="30000" t="29153" r="31250" b="17572"/>
          <a:stretch/>
        </p:blipFill>
        <p:spPr>
          <a:xfrm>
            <a:off x="1492111" y="1599118"/>
            <a:ext cx="9579861" cy="5542068"/>
          </a:xfrm>
          <a:prstGeom prst="rect">
            <a:avLst/>
          </a:prstGeom>
          <a:ln>
            <a:solidFill>
              <a:srgbClr val="0070C0"/>
            </a:solidFill>
          </a:ln>
        </p:spPr>
      </p:pic>
    </p:spTree>
    <p:extLst>
      <p:ext uri="{BB962C8B-B14F-4D97-AF65-F5344CB8AC3E}">
        <p14:creationId xmlns:p14="http://schemas.microsoft.com/office/powerpoint/2010/main" val="205468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  - </a:t>
            </a:r>
            <a:r>
              <a:rPr lang="en-US" sz="2494" dirty="0">
                <a:solidFill>
                  <a:srgbClr val="00B050"/>
                </a:solidFill>
                <a:latin typeface="Times New Roman" panose="02020603050405020304" pitchFamily="18" charset="0"/>
                <a:cs typeface="Times New Roman" panose="02020603050405020304" pitchFamily="18" charset="0"/>
              </a:rPr>
              <a:t>Example 5 – Acceptable Estimate </a:t>
            </a:r>
            <a:r>
              <a:rPr lang="en-US" sz="2494" u="sng" dirty="0">
                <a:solidFill>
                  <a:srgbClr val="00B050"/>
                </a:solidFill>
                <a:latin typeface="Times New Roman" panose="02020603050405020304" pitchFamily="18" charset="0"/>
                <a:cs typeface="Times New Roman" panose="02020603050405020304" pitchFamily="18" charset="0"/>
              </a:rPr>
              <a:t>Force Account</a:t>
            </a:r>
            <a:br>
              <a:rPr lang="en-US" sz="1455" dirty="0">
                <a:solidFill>
                  <a:srgbClr val="00B050"/>
                </a:solidFill>
                <a:latin typeface="Times New Roman" panose="02020603050405020304" pitchFamily="18" charset="0"/>
                <a:cs typeface="Times New Roman" panose="02020603050405020304" pitchFamily="18" charset="0"/>
              </a:rPr>
            </a:br>
            <a:endParaRPr lang="en-US" sz="1455"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5"/>
            <a:ext cx="12350895" cy="5858758"/>
          </a:xfrm>
        </p:spPr>
        <p:txBody>
          <a:bodyPr>
            <a:normAutofit/>
          </a:bodyPr>
          <a:lstStyle/>
          <a:p>
            <a:pPr marL="949995" lvl="2" indent="0">
              <a:lnSpc>
                <a:spcPct val="100000"/>
              </a:lnSpc>
              <a:spcBef>
                <a:spcPts val="0"/>
              </a:spcBef>
              <a:buNone/>
            </a:pPr>
            <a:r>
              <a:rPr lang="en-US" dirty="0">
                <a:solidFill>
                  <a:srgbClr val="00B050"/>
                </a:solidFill>
                <a:latin typeface="Times New Roman" panose="02020603050405020304" pitchFamily="18" charset="0"/>
                <a:cs typeface="Times New Roman" panose="02020603050405020304" pitchFamily="18" charset="0"/>
              </a:rPr>
              <a:t>*</a:t>
            </a:r>
          </a:p>
        </p:txBody>
      </p:sp>
      <p:pic>
        <p:nvPicPr>
          <p:cNvPr id="5" name="Content Placeholder 1"/>
          <p:cNvPicPr>
            <a:picLocks noChangeAspect="1"/>
          </p:cNvPicPr>
          <p:nvPr/>
        </p:nvPicPr>
        <p:blipFill rotWithShape="1">
          <a:blip r:embed="rId2"/>
          <a:srcRect l="5514" t="40526" r="12078" b="35149"/>
          <a:stretch/>
        </p:blipFill>
        <p:spPr>
          <a:xfrm>
            <a:off x="762000" y="1044915"/>
            <a:ext cx="11049000" cy="3200400"/>
          </a:xfrm>
          <a:prstGeom prst="rect">
            <a:avLst/>
          </a:prstGeom>
        </p:spPr>
      </p:pic>
    </p:spTree>
    <p:extLst>
      <p:ext uri="{BB962C8B-B14F-4D97-AF65-F5344CB8AC3E}">
        <p14:creationId xmlns:p14="http://schemas.microsoft.com/office/powerpoint/2010/main" val="98570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a:t>
            </a:r>
          </a:p>
        </p:txBody>
      </p:sp>
      <p:sp>
        <p:nvSpPr>
          <p:cNvPr id="8" name="Content Placeholder 7"/>
          <p:cNvSpPr>
            <a:spLocks noGrp="1"/>
          </p:cNvSpPr>
          <p:nvPr>
            <p:ph idx="1"/>
          </p:nvPr>
        </p:nvSpPr>
        <p:spPr>
          <a:xfrm>
            <a:off x="225353" y="1044915"/>
            <a:ext cx="12350895" cy="6017098"/>
          </a:xfrm>
        </p:spPr>
        <p:txBody>
          <a:bodyPr>
            <a:normAutofit/>
          </a:bodyPr>
          <a:lstStyle/>
          <a:p>
            <a:pPr>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Required documentation that needs to be uploaded</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Name Conventions</a:t>
            </a:r>
          </a:p>
          <a:p>
            <a:pPr lvl="2">
              <a:lnSpc>
                <a:spcPct val="110000"/>
              </a:lnSpc>
              <a:spcBef>
                <a:spcPts val="0"/>
              </a:spcBef>
            </a:pPr>
            <a:r>
              <a:rPr lang="en-US" sz="1600" dirty="0">
                <a:solidFill>
                  <a:schemeClr val="tx1"/>
                </a:solidFill>
                <a:latin typeface="Times New Roman" panose="02020603050405020304" pitchFamily="18" charset="0"/>
                <a:cs typeface="Times New Roman" panose="02020603050405020304" pitchFamily="18" charset="0"/>
              </a:rPr>
              <a:t>Financial Commitment – Reference Application # in File Name</a:t>
            </a:r>
          </a:p>
          <a:p>
            <a:pPr lvl="2">
              <a:lnSpc>
                <a:spcPct val="110000"/>
              </a:lnSpc>
              <a:spcBef>
                <a:spcPts val="0"/>
              </a:spcBef>
            </a:pPr>
            <a:r>
              <a:rPr lang="en-US" sz="1600" dirty="0">
                <a:solidFill>
                  <a:schemeClr val="tx1"/>
                </a:solidFill>
                <a:latin typeface="Times New Roman" panose="02020603050405020304" pitchFamily="18" charset="0"/>
                <a:cs typeface="Times New Roman" panose="02020603050405020304" pitchFamily="18" charset="0"/>
              </a:rPr>
              <a:t>Detailed Cost Estimate – Identify Road Segment in File Name (To and From should be included if have same segment with different locations)</a:t>
            </a:r>
          </a:p>
          <a:p>
            <a:pPr lvl="2">
              <a:lnSpc>
                <a:spcPct val="110000"/>
              </a:lnSpc>
              <a:spcBef>
                <a:spcPts val="0"/>
              </a:spcBef>
            </a:pPr>
            <a:r>
              <a:rPr lang="en-US" sz="1600" dirty="0">
                <a:solidFill>
                  <a:schemeClr val="tx1"/>
                </a:solidFill>
                <a:latin typeface="Times New Roman" panose="02020603050405020304" pitchFamily="18" charset="0"/>
                <a:cs typeface="Times New Roman" panose="02020603050405020304" pitchFamily="18" charset="0"/>
              </a:rPr>
              <a:t>Asset Management Approval Letter from LTAP – Place Approval Date in File Name</a:t>
            </a:r>
          </a:p>
          <a:p>
            <a:pPr lvl="2">
              <a:lnSpc>
                <a:spcPct val="110000"/>
              </a:lnSpc>
              <a:spcBef>
                <a:spcPts val="0"/>
              </a:spcBef>
            </a:pPr>
            <a:r>
              <a:rPr lang="en-US" sz="1600" dirty="0">
                <a:solidFill>
                  <a:schemeClr val="tx1"/>
                </a:solidFill>
                <a:latin typeface="Times New Roman" panose="02020603050405020304" pitchFamily="18" charset="0"/>
                <a:cs typeface="Times New Roman" panose="02020603050405020304" pitchFamily="18" charset="0"/>
              </a:rPr>
              <a:t>Structure Inventory and Appraisal Report – Place Bridge Number in File Name</a:t>
            </a:r>
          </a:p>
          <a:p>
            <a:pPr lvl="1">
              <a:lnSpc>
                <a:spcPct val="110000"/>
              </a:lnSpc>
              <a:spcBef>
                <a:spcPts val="0"/>
              </a:spcBef>
            </a:pPr>
            <a:endParaRPr lang="en-US" sz="2000" dirty="0">
              <a:solidFill>
                <a:schemeClr val="tx1"/>
              </a:solidFill>
              <a:latin typeface="Times New Roman" panose="02020603050405020304" pitchFamily="18" charset="0"/>
              <a:cs typeface="Times New Roman" panose="02020603050405020304" pitchFamily="18" charset="0"/>
            </a:endParaRPr>
          </a:p>
          <a:p>
            <a:pPr marL="960120" lvl="2" indent="0">
              <a:lnSpc>
                <a:spcPct val="100000"/>
              </a:lnSpc>
              <a:spcBef>
                <a:spcPts val="0"/>
              </a:spcBef>
              <a:buNone/>
            </a:pPr>
            <a:endParaRPr lang="en-US"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25353" y="3124200"/>
            <a:ext cx="12404125" cy="2895600"/>
          </a:xfrm>
          <a:prstGeom prst="rect">
            <a:avLst/>
          </a:prstGeom>
        </p:spPr>
      </p:pic>
    </p:spTree>
    <p:extLst>
      <p:ext uri="{BB962C8B-B14F-4D97-AF65-F5344CB8AC3E}">
        <p14:creationId xmlns:p14="http://schemas.microsoft.com/office/powerpoint/2010/main" val="1434214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Application Complications</a:t>
            </a:r>
          </a:p>
        </p:txBody>
      </p:sp>
      <p:sp>
        <p:nvSpPr>
          <p:cNvPr id="8" name="Content Placeholder 7"/>
          <p:cNvSpPr>
            <a:spLocks noGrp="1"/>
          </p:cNvSpPr>
          <p:nvPr>
            <p:ph idx="1"/>
          </p:nvPr>
        </p:nvSpPr>
        <p:spPr>
          <a:xfrm>
            <a:off x="225353" y="975363"/>
            <a:ext cx="12350895" cy="6086650"/>
          </a:xfrm>
        </p:spPr>
        <p:txBody>
          <a:bodyPr>
            <a:normAutofit/>
          </a:bodyPr>
          <a:lstStyle/>
          <a:p>
            <a:pPr>
              <a:lnSpc>
                <a:spcPct val="110000"/>
              </a:lnSpc>
              <a:spcBef>
                <a:spcPts val="600"/>
              </a:spcBef>
            </a:pPr>
            <a:r>
              <a:rPr lang="en-US" dirty="0">
                <a:solidFill>
                  <a:schemeClr val="tx1"/>
                </a:solidFill>
                <a:latin typeface="Times New Roman" panose="02020603050405020304" pitchFamily="18" charset="0"/>
                <a:cs typeface="Times New Roman" panose="02020603050405020304" pitchFamily="18" charset="0"/>
              </a:rPr>
              <a:t>Gravel Roads – converting a gravel road to a hard surface road.</a:t>
            </a:r>
          </a:p>
          <a:p>
            <a:pPr lvl="1">
              <a:lnSpc>
                <a:spcPct val="110000"/>
              </a:lnSpc>
              <a:spcBef>
                <a:spcPts val="600"/>
              </a:spcBef>
            </a:pPr>
            <a:r>
              <a:rPr lang="en-US" dirty="0">
                <a:solidFill>
                  <a:schemeClr val="tx1"/>
                </a:solidFill>
                <a:latin typeface="Times New Roman" panose="02020603050405020304" pitchFamily="18" charset="0"/>
                <a:cs typeface="Times New Roman" panose="02020603050405020304" pitchFamily="18" charset="0"/>
              </a:rPr>
              <a:t>Separate application is required for converting a gravel road to an asphalt / concrete surface road.  </a:t>
            </a:r>
          </a:p>
          <a:p>
            <a:pPr lvl="1">
              <a:lnSpc>
                <a:spcPct val="110000"/>
              </a:lnSpc>
              <a:spcBef>
                <a:spcPts val="600"/>
              </a:spcBef>
            </a:pPr>
            <a:r>
              <a:rPr lang="en-US" dirty="0">
                <a:solidFill>
                  <a:schemeClr val="tx1"/>
                </a:solidFill>
                <a:latin typeface="Times New Roman" panose="02020603050405020304" pitchFamily="18" charset="0"/>
                <a:cs typeface="Times New Roman" panose="02020603050405020304" pitchFamily="18" charset="0"/>
              </a:rPr>
              <a:t>Work Type = Other Type Project (Miscellaneous)</a:t>
            </a:r>
          </a:p>
          <a:p>
            <a:pPr lvl="1">
              <a:lnSpc>
                <a:spcPct val="110000"/>
              </a:lnSpc>
              <a:spcBef>
                <a:spcPts val="600"/>
              </a:spcBef>
            </a:pPr>
            <a:r>
              <a:rPr lang="en-US" dirty="0">
                <a:solidFill>
                  <a:schemeClr val="tx1"/>
                </a:solidFill>
                <a:latin typeface="Times New Roman" panose="02020603050405020304" pitchFamily="18" charset="0"/>
                <a:cs typeface="Times New Roman" panose="02020603050405020304" pitchFamily="18" charset="0"/>
              </a:rPr>
              <a:t>Detailed Project Scope field = must have a detailed scope</a:t>
            </a:r>
          </a:p>
          <a:p>
            <a:pPr>
              <a:lnSpc>
                <a:spcPct val="110000"/>
              </a:lnSpc>
              <a:spcBef>
                <a:spcPts val="600"/>
              </a:spcBef>
            </a:pPr>
            <a:r>
              <a:rPr lang="en-US" dirty="0">
                <a:solidFill>
                  <a:schemeClr val="tx1"/>
                </a:solidFill>
                <a:latin typeface="Times New Roman" panose="02020603050405020304" pitchFamily="18" charset="0"/>
                <a:cs typeface="Times New Roman" panose="02020603050405020304" pitchFamily="18" charset="0"/>
              </a:rPr>
              <a:t>Force Account work – per Indiana Code $250,000.00 total cost maximum</a:t>
            </a:r>
          </a:p>
          <a:p>
            <a:pPr>
              <a:lnSpc>
                <a:spcPct val="110000"/>
              </a:lnSpc>
              <a:spcBef>
                <a:spcPts val="600"/>
              </a:spcBef>
            </a:pPr>
            <a:r>
              <a:rPr lang="en-US" dirty="0">
                <a:solidFill>
                  <a:schemeClr val="tx1"/>
                </a:solidFill>
                <a:latin typeface="Times New Roman" panose="02020603050405020304" pitchFamily="18" charset="0"/>
                <a:cs typeface="Times New Roman" panose="02020603050405020304" pitchFamily="18" charset="0"/>
              </a:rPr>
              <a:t>Outside or Prep Work (slope, ground, pipe… etc.)</a:t>
            </a:r>
          </a:p>
          <a:p>
            <a:pPr>
              <a:lnSpc>
                <a:spcPct val="110000"/>
              </a:lnSpc>
              <a:spcBef>
                <a:spcPts val="600"/>
              </a:spcBef>
            </a:pPr>
            <a:r>
              <a:rPr lang="en-US" dirty="0">
                <a:solidFill>
                  <a:schemeClr val="tx1"/>
                </a:solidFill>
                <a:latin typeface="Times New Roman" panose="02020603050405020304" pitchFamily="18" charset="0"/>
                <a:cs typeface="Times New Roman" panose="02020603050405020304" pitchFamily="18" charset="0"/>
              </a:rPr>
              <a:t>Reclamation of Materials</a:t>
            </a:r>
            <a:endParaRPr lang="en-US" dirty="0">
              <a:solidFill>
                <a:srgbClr val="3333CC"/>
              </a:solidFill>
              <a:latin typeface="Times New Roman" panose="02020603050405020304" pitchFamily="18" charset="0"/>
              <a:cs typeface="Times New Roman" panose="02020603050405020304" pitchFamily="18" charset="0"/>
            </a:endParaRPr>
          </a:p>
          <a:p>
            <a:pPr marL="534372" indent="-534372">
              <a:buFont typeface="+mj-lt"/>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8455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Asset Management Plan (AMP)</a:t>
            </a:r>
          </a:p>
        </p:txBody>
      </p:sp>
      <p:sp>
        <p:nvSpPr>
          <p:cNvPr id="8" name="Content Placeholder 7"/>
          <p:cNvSpPr>
            <a:spLocks noGrp="1"/>
          </p:cNvSpPr>
          <p:nvPr>
            <p:ph idx="1"/>
          </p:nvPr>
        </p:nvSpPr>
        <p:spPr>
          <a:xfrm>
            <a:off x="225353" y="1044911"/>
            <a:ext cx="12350895" cy="5989388"/>
          </a:xfrm>
        </p:spPr>
        <p:txBody>
          <a:bodyPr>
            <a:noAutofit/>
          </a:bodyPr>
          <a:lstStyle/>
          <a:p>
            <a:pPr>
              <a:lnSpc>
                <a:spcPct val="100000"/>
              </a:lnSpc>
              <a:spcBef>
                <a:spcPts val="0"/>
              </a:spcBef>
            </a:pPr>
            <a:endParaRPr lang="en-US" sz="1039" dirty="0"/>
          </a:p>
          <a:p>
            <a:pPr marL="0" indent="0">
              <a:lnSpc>
                <a:spcPct val="100000"/>
              </a:lnSpc>
              <a:spcBef>
                <a:spcPts val="0"/>
              </a:spcBef>
              <a:buNone/>
            </a:pPr>
            <a:r>
              <a:rPr lang="en-US" dirty="0">
                <a:solidFill>
                  <a:schemeClr val="tx1"/>
                </a:solidFill>
                <a:latin typeface="Times New Roman" panose="02020603050405020304" pitchFamily="18" charset="0"/>
                <a:cs typeface="Times New Roman" panose="02020603050405020304" pitchFamily="18" charset="0"/>
              </a:rPr>
              <a:t>To be eligible for CCMG funds, an Asset Management Plans (AMP) must be turned in to and approved by Indiana Local Technical Assistance Program-Purdue University (LTAP) </a:t>
            </a:r>
            <a:r>
              <a:rPr lang="en-US" b="1" u="sng" dirty="0">
                <a:solidFill>
                  <a:schemeClr val="tx1"/>
                </a:solidFill>
                <a:latin typeface="Times New Roman" panose="02020603050405020304" pitchFamily="18" charset="0"/>
                <a:cs typeface="Times New Roman" panose="02020603050405020304" pitchFamily="18" charset="0"/>
              </a:rPr>
              <a:t>once per year</a:t>
            </a:r>
            <a:r>
              <a:rPr lang="en-US" dirty="0">
                <a:solidFill>
                  <a:schemeClr val="tx1"/>
                </a:solidFill>
                <a:latin typeface="Times New Roman" panose="02020603050405020304" pitchFamily="18" charset="0"/>
                <a:cs typeface="Times New Roman" panose="02020603050405020304" pitchFamily="18" charset="0"/>
              </a:rPr>
              <a:t>.  </a:t>
            </a:r>
          </a:p>
          <a:p>
            <a:pPr lvl="1">
              <a:lnSpc>
                <a:spcPct val="100000"/>
              </a:lnSpc>
              <a:spcBef>
                <a:spcPts val="0"/>
              </a:spcBef>
            </a:pPr>
            <a:r>
              <a:rPr lang="en-US" dirty="0">
                <a:solidFill>
                  <a:schemeClr val="tx1"/>
                </a:solidFill>
                <a:latin typeface="Times New Roman" panose="02020603050405020304" pitchFamily="18" charset="0"/>
                <a:cs typeface="Times New Roman" panose="02020603050405020304" pitchFamily="18" charset="0"/>
              </a:rPr>
              <a:t>LPA’s who submitted an AMP prior to December 1</a:t>
            </a:r>
            <a:r>
              <a:rPr lang="en-US" baseline="30000" dirty="0">
                <a:solidFill>
                  <a:schemeClr val="tx1"/>
                </a:solidFill>
                <a:latin typeface="Times New Roman" panose="02020603050405020304" pitchFamily="18" charset="0"/>
                <a:cs typeface="Times New Roman" panose="02020603050405020304" pitchFamily="18" charset="0"/>
              </a:rPr>
              <a:t>st</a:t>
            </a:r>
            <a:r>
              <a:rPr lang="en-US" dirty="0">
                <a:solidFill>
                  <a:schemeClr val="tx1"/>
                </a:solidFill>
                <a:latin typeface="Times New Roman" panose="02020603050405020304" pitchFamily="18" charset="0"/>
                <a:cs typeface="Times New Roman" panose="02020603050405020304" pitchFamily="18" charset="0"/>
              </a:rPr>
              <a:t> of the previous year and have received their approval letter from Indiana LTAP, are eligible for the following years calls for projects.  </a:t>
            </a:r>
          </a:p>
          <a:p>
            <a:pPr>
              <a:lnSpc>
                <a:spcPct val="100000"/>
              </a:lnSpc>
              <a:spcBef>
                <a:spcPts val="0"/>
              </a:spcBef>
            </a:pPr>
            <a:r>
              <a:rPr lang="en-US" b="1" u="sng" dirty="0">
                <a:solidFill>
                  <a:schemeClr val="tx1"/>
                </a:solidFill>
                <a:latin typeface="Times New Roman" panose="02020603050405020304" pitchFamily="18" charset="0"/>
                <a:cs typeface="Times New Roman" panose="02020603050405020304" pitchFamily="18" charset="0"/>
              </a:rPr>
              <a:t>Do not </a:t>
            </a:r>
            <a:r>
              <a:rPr lang="en-US" dirty="0">
                <a:solidFill>
                  <a:schemeClr val="tx1"/>
                </a:solidFill>
                <a:latin typeface="Times New Roman" panose="02020603050405020304" pitchFamily="18" charset="0"/>
                <a:cs typeface="Times New Roman" panose="02020603050405020304" pitchFamily="18" charset="0"/>
              </a:rPr>
              <a:t>submit the entire AMP with your CCMG application, just the approval letter.  </a:t>
            </a:r>
          </a:p>
          <a:p>
            <a:pPr>
              <a:lnSpc>
                <a:spcPct val="10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0"/>
              </a:spcBef>
            </a:pPr>
            <a:r>
              <a:rPr lang="en-US" dirty="0">
                <a:solidFill>
                  <a:schemeClr val="tx1"/>
                </a:solidFill>
                <a:latin typeface="Times New Roman" panose="02020603050405020304" pitchFamily="18" charset="0"/>
                <a:cs typeface="Times New Roman" panose="02020603050405020304" pitchFamily="18" charset="0"/>
              </a:rPr>
              <a:t>Questions and for the submittal of AMP contact Pat Connor, Indiana LTAP Program Manager at 800-428-7639 or visit </a:t>
            </a:r>
            <a:r>
              <a:rPr lang="en-US" u="sng" dirty="0">
                <a:latin typeface="Times New Roman" panose="02020603050405020304" pitchFamily="18" charset="0"/>
                <a:cs typeface="Times New Roman" panose="02020603050405020304" pitchFamily="18" charset="0"/>
                <a:hlinkClick r:id="rId2"/>
              </a:rPr>
              <a:t>www.purdue.edu/inltap</a:t>
            </a:r>
            <a:r>
              <a:rPr lang="en-US" dirty="0">
                <a:latin typeface="Times New Roman" panose="02020603050405020304" pitchFamily="18" charset="0"/>
                <a:cs typeface="Times New Roman" panose="02020603050405020304" pitchFamily="18" charset="0"/>
              </a:rPr>
              <a:t>.</a:t>
            </a:r>
          </a:p>
          <a:p>
            <a:pPr>
              <a:lnSpc>
                <a:spcPct val="100000"/>
              </a:lnSpc>
              <a:spcBef>
                <a:spcPts val="0"/>
              </a:spcBef>
            </a:pPr>
            <a:endParaRPr lang="en-US" sz="1766" dirty="0"/>
          </a:p>
          <a:p>
            <a:pPr marL="0" indent="0">
              <a:lnSpc>
                <a:spcPct val="100000"/>
              </a:lnSpc>
              <a:spcBef>
                <a:spcPts val="0"/>
              </a:spcBef>
              <a:buNone/>
            </a:pPr>
            <a:endParaRPr lang="en-US" sz="1766" dirty="0"/>
          </a:p>
          <a:p>
            <a:pPr marL="534372" indent="-534372">
              <a:lnSpc>
                <a:spcPct val="120000"/>
              </a:lnSpc>
              <a:spcBef>
                <a:spcPts val="623"/>
              </a:spcBef>
              <a:buFont typeface="+mj-lt"/>
              <a:buAutoNum type="arabicPeriod"/>
            </a:pPr>
            <a:endParaRPr lang="en-US" sz="1662" dirty="0"/>
          </a:p>
        </p:txBody>
      </p:sp>
    </p:spTree>
    <p:extLst>
      <p:ext uri="{BB962C8B-B14F-4D97-AF65-F5344CB8AC3E}">
        <p14:creationId xmlns:p14="http://schemas.microsoft.com/office/powerpoint/2010/main" val="3867277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Mapping a Road or Bridge</a:t>
            </a:r>
          </a:p>
        </p:txBody>
      </p:sp>
      <p:sp>
        <p:nvSpPr>
          <p:cNvPr id="8" name="Content Placeholder 7"/>
          <p:cNvSpPr>
            <a:spLocks noGrp="1"/>
          </p:cNvSpPr>
          <p:nvPr>
            <p:ph idx="1"/>
          </p:nvPr>
        </p:nvSpPr>
        <p:spPr>
          <a:xfrm>
            <a:off x="225353" y="1044915"/>
            <a:ext cx="12350895" cy="5858758"/>
          </a:xfrm>
        </p:spPr>
        <p:txBody>
          <a:bodyPr>
            <a:normAutofit/>
          </a:bodyPr>
          <a:lstStyle/>
          <a:p>
            <a:pPr>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When mapping a road, ensure it is the correct road name and project length is accurately represented.</a:t>
            </a:r>
          </a:p>
          <a:p>
            <a:pPr>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The road name that is used must be the same as what is in the Certified Road Mileage and Inventory  </a:t>
            </a:r>
          </a:p>
          <a:p>
            <a:pPr lvl="1">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Example:  Road name is listed as E County Road 400 N on the map, correct road name is Vale Park Rd.  </a:t>
            </a:r>
          </a:p>
          <a:p>
            <a:pPr lvl="2">
              <a:lnSpc>
                <a:spcPct val="100000"/>
              </a:lnSpc>
              <a:spcBef>
                <a:spcPts val="600"/>
              </a:spcBef>
            </a:pPr>
            <a:r>
              <a:rPr lang="en-US" dirty="0">
                <a:solidFill>
                  <a:srgbClr val="0070C0"/>
                </a:solidFill>
                <a:latin typeface="Times New Roman" panose="02020603050405020304" pitchFamily="18" charset="0"/>
                <a:cs typeface="Times New Roman" panose="02020603050405020304" pitchFamily="18" charset="0"/>
              </a:rPr>
              <a:t>There should be no confusion on the road you are applying for.</a:t>
            </a:r>
          </a:p>
          <a:p>
            <a:pPr>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For questions on mapping contact Michael Cales at </a:t>
            </a:r>
            <a:r>
              <a:rPr lang="en-US" u="sng" dirty="0">
                <a:latin typeface="Times New Roman" panose="02020603050405020304" pitchFamily="18" charset="0"/>
                <a:cs typeface="Times New Roman" panose="02020603050405020304" pitchFamily="18" charset="0"/>
                <a:hlinkClick r:id="rId2"/>
              </a:rPr>
              <a:t>mcales@indot.in.gov</a:t>
            </a:r>
            <a:r>
              <a:rPr lang="en-US" dirty="0">
                <a:latin typeface="Times New Roman" panose="02020603050405020304" pitchFamily="18" charset="0"/>
                <a:cs typeface="Times New Roman" panose="02020603050405020304" pitchFamily="18" charset="0"/>
              </a:rPr>
              <a:t>.</a:t>
            </a:r>
          </a:p>
          <a:p>
            <a:pPr>
              <a:lnSpc>
                <a:spcPct val="100000"/>
              </a:lnSpc>
              <a:spcBef>
                <a:spcPts val="623"/>
              </a:spcBef>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929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Mapping a Road or Bridge </a:t>
            </a:r>
            <a:r>
              <a:rPr lang="en-US" sz="1247" dirty="0">
                <a:solidFill>
                  <a:schemeClr val="tx1"/>
                </a:solidFill>
                <a:latin typeface="Times New Roman" panose="02020603050405020304" pitchFamily="18" charset="0"/>
                <a:cs typeface="Times New Roman" panose="02020603050405020304" pitchFamily="18" charset="0"/>
              </a:rPr>
              <a:t>continued -</a:t>
            </a:r>
            <a:r>
              <a:rPr lang="en-US" sz="2494" dirty="0">
                <a:solidFill>
                  <a:schemeClr val="tx1"/>
                </a:solidFill>
                <a:latin typeface="Times New Roman" panose="02020603050405020304" pitchFamily="18" charset="0"/>
                <a:cs typeface="Times New Roman" panose="02020603050405020304" pitchFamily="18" charset="0"/>
              </a:rPr>
              <a:t>  </a:t>
            </a:r>
            <a:r>
              <a:rPr lang="en-US" sz="3325" dirty="0">
                <a:solidFill>
                  <a:srgbClr val="FF0000"/>
                </a:solidFill>
                <a:latin typeface="Times New Roman" panose="02020603050405020304" pitchFamily="18" charset="0"/>
                <a:cs typeface="Times New Roman" panose="02020603050405020304" pitchFamily="18" charset="0"/>
              </a:rPr>
              <a:t>Example 1 – Mapping Issues</a:t>
            </a:r>
          </a:p>
        </p:txBody>
      </p:sp>
      <p:sp>
        <p:nvSpPr>
          <p:cNvPr id="8" name="Content Placeholder 7"/>
          <p:cNvSpPr>
            <a:spLocks noGrp="1"/>
          </p:cNvSpPr>
          <p:nvPr>
            <p:ph idx="1"/>
          </p:nvPr>
        </p:nvSpPr>
        <p:spPr>
          <a:xfrm>
            <a:off x="237228" y="1124083"/>
            <a:ext cx="12350895" cy="5858758"/>
          </a:xfrm>
        </p:spPr>
        <p:txBody>
          <a:bodyPr>
            <a:normAutofit/>
          </a:bodyPr>
          <a:lstStyle/>
          <a:p>
            <a:r>
              <a:rPr lang="en-US" sz="2286" dirty="0">
                <a:latin typeface="Times New Roman" panose="02020603050405020304" pitchFamily="18" charset="0"/>
                <a:cs typeface="Times New Roman" panose="02020603050405020304" pitchFamily="18" charset="0"/>
              </a:rPr>
              <a:t>Beacon Dr and Debie Ln are shown on the base map but are not roads within the certified road mileage and inventory, so they are not selectable.  The base map is not INDOT’s.</a:t>
            </a:r>
          </a:p>
          <a:p>
            <a:r>
              <a:rPr lang="en-US" sz="2286" dirty="0">
                <a:latin typeface="Times New Roman" panose="02020603050405020304" pitchFamily="18" charset="0"/>
                <a:cs typeface="Times New Roman" panose="02020603050405020304" pitchFamily="18" charset="0"/>
              </a:rPr>
              <a:t>If these roads are supposed to be in your inventory, you must get them added before INDOT is able to award funds for them.</a:t>
            </a:r>
          </a:p>
          <a:p>
            <a:pPr marL="534372" indent="-534372">
              <a:buFont typeface="+mj-lt"/>
              <a:buAutoNum type="arabicPeriod"/>
            </a:pPr>
            <a:endParaRPr lang="en-US"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image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596" y="2568368"/>
            <a:ext cx="8629792" cy="45688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3867283" y="4868773"/>
            <a:ext cx="815453" cy="415663"/>
          </a:xfrm>
          <a:prstGeom prst="rect">
            <a:avLst/>
          </a:prstGeom>
        </p:spPr>
      </p:pic>
      <p:pic>
        <p:nvPicPr>
          <p:cNvPr id="9" name="Picture 8"/>
          <p:cNvPicPr>
            <a:picLocks noChangeAspect="1"/>
          </p:cNvPicPr>
          <p:nvPr/>
        </p:nvPicPr>
        <p:blipFill>
          <a:blip r:embed="rId3"/>
          <a:stretch>
            <a:fillRect/>
          </a:stretch>
        </p:blipFill>
        <p:spPr>
          <a:xfrm>
            <a:off x="4421490" y="5284436"/>
            <a:ext cx="744142" cy="462733"/>
          </a:xfrm>
          <a:prstGeom prst="rect">
            <a:avLst/>
          </a:prstGeom>
        </p:spPr>
      </p:pic>
    </p:spTree>
    <p:extLst>
      <p:ext uri="{BB962C8B-B14F-4D97-AF65-F5344CB8AC3E}">
        <p14:creationId xmlns:p14="http://schemas.microsoft.com/office/powerpoint/2010/main" val="1641573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676400"/>
            <a:ext cx="9833610" cy="3505200"/>
          </a:xfrm>
        </p:spPr>
        <p:txBody>
          <a:bodyPr/>
          <a:lstStyle/>
          <a:p>
            <a:r>
              <a:rPr lang="en-US" u="sng" dirty="0">
                <a:latin typeface="Times New Roman" panose="02020603050405020304" pitchFamily="18" charset="0"/>
                <a:cs typeface="Times New Roman" panose="02020603050405020304" pitchFamily="18" charset="0"/>
              </a:rPr>
              <a:t>Welcome to CCMG </a:t>
            </a:r>
            <a:br>
              <a:rPr lang="en-US" u="sng" dirty="0">
                <a:latin typeface="Times New Roman" panose="02020603050405020304" pitchFamily="18" charset="0"/>
                <a:cs typeface="Times New Roman" panose="02020603050405020304" pitchFamily="18" charset="0"/>
              </a:rPr>
            </a:br>
            <a:br>
              <a:rPr lang="en-US" u="sng" dirty="0">
                <a:latin typeface="Times New Roman" panose="02020603050405020304" pitchFamily="18" charset="0"/>
                <a:cs typeface="Times New Roman" panose="02020603050405020304" pitchFamily="18" charset="0"/>
              </a:rPr>
            </a:br>
            <a:r>
              <a:rPr lang="en-US" u="sng" dirty="0">
                <a:latin typeface="Times New Roman" panose="02020603050405020304" pitchFamily="18" charset="0"/>
                <a:cs typeface="Times New Roman" panose="02020603050405020304" pitchFamily="18" charset="0"/>
              </a:rPr>
              <a:t>Application and Project Close-Out </a:t>
            </a:r>
            <a:br>
              <a:rPr lang="en-US" u="sng" dirty="0">
                <a:latin typeface="Times New Roman" panose="02020603050405020304" pitchFamily="18" charset="0"/>
                <a:cs typeface="Times New Roman" panose="02020603050405020304" pitchFamily="18" charset="0"/>
              </a:rPr>
            </a:br>
            <a:br>
              <a:rPr lang="en-US" u="sng" dirty="0">
                <a:latin typeface="Times New Roman" panose="02020603050405020304" pitchFamily="18" charset="0"/>
                <a:cs typeface="Times New Roman" panose="02020603050405020304" pitchFamily="18" charset="0"/>
              </a:rPr>
            </a:br>
            <a:r>
              <a:rPr lang="en-US" u="sng" dirty="0">
                <a:latin typeface="Times New Roman" panose="02020603050405020304" pitchFamily="18" charset="0"/>
                <a:cs typeface="Times New Roman" panose="02020603050405020304" pitchFamily="18" charset="0"/>
              </a:rPr>
              <a:t>Do’s and Don’ts Training</a:t>
            </a:r>
            <a:endParaRPr lang="en-US" dirty="0"/>
          </a:p>
        </p:txBody>
      </p:sp>
      <p:sp>
        <p:nvSpPr>
          <p:cNvPr id="3" name="Subtitle 2"/>
          <p:cNvSpPr>
            <a:spLocks noGrp="1"/>
          </p:cNvSpPr>
          <p:nvPr>
            <p:ph type="subTitle" idx="1"/>
          </p:nvPr>
        </p:nvSpPr>
        <p:spPr>
          <a:xfrm>
            <a:off x="1200150" y="5943600"/>
            <a:ext cx="10401300" cy="114300"/>
          </a:xfrm>
        </p:spPr>
        <p:txBody>
          <a:bodyPr/>
          <a:lstStyle/>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95613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Mapping a Road or Bridge </a:t>
            </a:r>
            <a:r>
              <a:rPr lang="en-US" sz="1247" dirty="0">
                <a:solidFill>
                  <a:schemeClr val="tx1"/>
                </a:solidFill>
                <a:latin typeface="Times New Roman" panose="02020603050405020304" pitchFamily="18" charset="0"/>
                <a:cs typeface="Times New Roman" panose="02020603050405020304" pitchFamily="18" charset="0"/>
              </a:rPr>
              <a:t>continued -</a:t>
            </a:r>
            <a:r>
              <a:rPr lang="en-US" sz="2494" dirty="0">
                <a:solidFill>
                  <a:schemeClr val="tx1"/>
                </a:solidFill>
                <a:latin typeface="Times New Roman" panose="02020603050405020304" pitchFamily="18" charset="0"/>
                <a:cs typeface="Times New Roman" panose="02020603050405020304" pitchFamily="18" charset="0"/>
              </a:rPr>
              <a:t>  </a:t>
            </a:r>
            <a:r>
              <a:rPr lang="en-US" sz="3325" dirty="0">
                <a:solidFill>
                  <a:srgbClr val="FF0000"/>
                </a:solidFill>
                <a:latin typeface="Times New Roman" panose="02020603050405020304" pitchFamily="18" charset="0"/>
                <a:cs typeface="Times New Roman" panose="02020603050405020304" pitchFamily="18" charset="0"/>
              </a:rPr>
              <a:t>Example 2 – Mapping Issues</a:t>
            </a:r>
          </a:p>
        </p:txBody>
      </p:sp>
      <p:sp>
        <p:nvSpPr>
          <p:cNvPr id="8" name="Content Placeholder 7"/>
          <p:cNvSpPr>
            <a:spLocks noGrp="1"/>
          </p:cNvSpPr>
          <p:nvPr>
            <p:ph idx="1"/>
          </p:nvPr>
        </p:nvSpPr>
        <p:spPr>
          <a:xfrm>
            <a:off x="237228" y="1124083"/>
            <a:ext cx="12350895" cy="5858758"/>
          </a:xfrm>
        </p:spPr>
        <p:txBody>
          <a:bodyPr>
            <a:normAutofit/>
          </a:bodyPr>
          <a:lstStyle/>
          <a:p>
            <a:r>
              <a:rPr lang="en-US" sz="2494" dirty="0">
                <a:latin typeface="Times New Roman" panose="02020603050405020304" pitchFamily="18" charset="0"/>
                <a:cs typeface="Times New Roman" panose="02020603050405020304" pitchFamily="18" charset="0"/>
              </a:rPr>
              <a:t>Vale Park Rd (in the certified road mile and inventory) is shown on the base map as E. County Rd 400 N.  If the name in the box is wrong, contact INDOT to get it corrected.</a:t>
            </a:r>
          </a:p>
          <a:p>
            <a:r>
              <a:rPr lang="en-US" sz="2494" dirty="0">
                <a:latin typeface="Times New Roman" panose="02020603050405020304" pitchFamily="18" charset="0"/>
                <a:cs typeface="Times New Roman" panose="02020603050405020304" pitchFamily="18" charset="0"/>
              </a:rPr>
              <a:t>Notice the blue highlight goes beyond limits of picture, therefore once you say Yes, this is the correct road, you will have to zoom out to find the beginning and ending points. </a:t>
            </a:r>
          </a:p>
        </p:txBody>
      </p:sp>
      <p:pic>
        <p:nvPicPr>
          <p:cNvPr id="2050" name="Picture 3"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58361"/>
            <a:ext cx="10371585" cy="43544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681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Mapping a Road or Bridge </a:t>
            </a:r>
            <a:r>
              <a:rPr lang="en-US" sz="1247" dirty="0">
                <a:solidFill>
                  <a:schemeClr val="tx1"/>
                </a:solidFill>
                <a:latin typeface="Times New Roman" panose="02020603050405020304" pitchFamily="18" charset="0"/>
                <a:cs typeface="Times New Roman" panose="02020603050405020304" pitchFamily="18" charset="0"/>
              </a:rPr>
              <a:t>continued -</a:t>
            </a:r>
            <a:r>
              <a:rPr lang="en-US" sz="2494" dirty="0">
                <a:solidFill>
                  <a:schemeClr val="tx1"/>
                </a:solidFill>
                <a:latin typeface="Times New Roman" panose="02020603050405020304" pitchFamily="18" charset="0"/>
                <a:cs typeface="Times New Roman" panose="02020603050405020304" pitchFamily="18" charset="0"/>
              </a:rPr>
              <a:t>  </a:t>
            </a:r>
            <a:r>
              <a:rPr lang="en-US" sz="3325" dirty="0">
                <a:solidFill>
                  <a:srgbClr val="FF0000"/>
                </a:solidFill>
                <a:latin typeface="Times New Roman" panose="02020603050405020304" pitchFamily="18" charset="0"/>
                <a:cs typeface="Times New Roman" panose="02020603050405020304" pitchFamily="18" charset="0"/>
              </a:rPr>
              <a:t>Example 3 – Mapping Issues</a:t>
            </a:r>
          </a:p>
        </p:txBody>
      </p:sp>
      <p:sp>
        <p:nvSpPr>
          <p:cNvPr id="8" name="Content Placeholder 7"/>
          <p:cNvSpPr>
            <a:spLocks noGrp="1"/>
          </p:cNvSpPr>
          <p:nvPr>
            <p:ph idx="1"/>
          </p:nvPr>
        </p:nvSpPr>
        <p:spPr>
          <a:xfrm>
            <a:off x="237228" y="1124083"/>
            <a:ext cx="12350895" cy="5858758"/>
          </a:xfrm>
        </p:spPr>
        <p:txBody>
          <a:bodyPr>
            <a:normAutofit/>
          </a:bodyPr>
          <a:lstStyle/>
          <a:p>
            <a:r>
              <a:rPr lang="en-US" sz="2494" dirty="0">
                <a:latin typeface="Times New Roman" panose="02020603050405020304" pitchFamily="18" charset="0"/>
                <a:cs typeface="Times New Roman" panose="02020603050405020304" pitchFamily="18" charset="0"/>
              </a:rPr>
              <a:t>The entire Vale Park Rd is 1 segment in the inventory.</a:t>
            </a:r>
          </a:p>
          <a:p>
            <a:endParaRPr lang="en-US" sz="2494" dirty="0">
              <a:latin typeface="Times New Roman" panose="02020603050405020304" pitchFamily="18" charset="0"/>
              <a:cs typeface="Times New Roman" panose="02020603050405020304" pitchFamily="18" charset="0"/>
            </a:endParaRPr>
          </a:p>
          <a:p>
            <a:endParaRPr lang="en-US" sz="2494" dirty="0">
              <a:latin typeface="Times New Roman" panose="02020603050405020304" pitchFamily="18" charset="0"/>
              <a:cs typeface="Times New Roman" panose="02020603050405020304" pitchFamily="18" charset="0"/>
            </a:endParaRPr>
          </a:p>
          <a:p>
            <a:endParaRPr lang="en-US" sz="2494" dirty="0">
              <a:latin typeface="Times New Roman" panose="02020603050405020304" pitchFamily="18" charset="0"/>
              <a:cs typeface="Times New Roman" panose="02020603050405020304" pitchFamily="18" charset="0"/>
            </a:endParaRPr>
          </a:p>
          <a:p>
            <a:endParaRPr lang="en-US" sz="2494" dirty="0">
              <a:latin typeface="Times New Roman" panose="02020603050405020304" pitchFamily="18" charset="0"/>
              <a:cs typeface="Times New Roman" panose="02020603050405020304" pitchFamily="18" charset="0"/>
            </a:endParaRPr>
          </a:p>
          <a:p>
            <a:endParaRPr lang="en-US" sz="2494" dirty="0">
              <a:latin typeface="Times New Roman" panose="02020603050405020304" pitchFamily="18" charset="0"/>
              <a:cs typeface="Times New Roman" panose="02020603050405020304" pitchFamily="18" charset="0"/>
            </a:endParaRPr>
          </a:p>
          <a:p>
            <a:r>
              <a:rPr lang="en-US" sz="2494" dirty="0">
                <a:latin typeface="Times New Roman" panose="02020603050405020304" pitchFamily="18" charset="0"/>
                <a:cs typeface="Times New Roman" panose="02020603050405020304" pitchFamily="18" charset="0"/>
              </a:rPr>
              <a:t>Here we have dragged the beginning point (green pointer) along the road to new beginning point for the project.</a:t>
            </a:r>
          </a:p>
        </p:txBody>
      </p:sp>
      <p:pic>
        <p:nvPicPr>
          <p:cNvPr id="3074" name="Picture 4" descr="image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732" y="1599118"/>
            <a:ext cx="9896550" cy="20584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5" name="Picture 5"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449" y="4924358"/>
            <a:ext cx="9773833" cy="19001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430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Road Inventory</a:t>
            </a:r>
          </a:p>
        </p:txBody>
      </p:sp>
      <p:sp>
        <p:nvSpPr>
          <p:cNvPr id="8" name="Content Placeholder 7"/>
          <p:cNvSpPr>
            <a:spLocks noGrp="1"/>
          </p:cNvSpPr>
          <p:nvPr>
            <p:ph idx="1"/>
          </p:nvPr>
        </p:nvSpPr>
        <p:spPr>
          <a:xfrm>
            <a:off x="225353" y="1044915"/>
            <a:ext cx="12350895" cy="5858758"/>
          </a:xfrm>
        </p:spPr>
        <p:txBody>
          <a:bodyPr>
            <a:normAutofit lnSpcReduction="10000"/>
          </a:bodyPr>
          <a:lstStyle/>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It is important to verify and update your Road Inventory.</a:t>
            </a:r>
          </a:p>
          <a:p>
            <a:pPr lvl="1">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A Road Inventory is needed to ensure your Agency is compensated for all its road assets and to ensure your Asset Management Plan matches.</a:t>
            </a:r>
          </a:p>
          <a:p>
            <a:pPr lvl="1">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Your state MVH funding is based on your Certified Road Inventory.</a:t>
            </a:r>
          </a:p>
          <a:p>
            <a:pPr>
              <a:lnSpc>
                <a:spcPct val="110000"/>
              </a:lnSpc>
              <a:spcBef>
                <a:spcPts val="623"/>
              </a:spcBef>
            </a:pPr>
            <a:endParaRPr lang="en-US"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To receive a copy of your certified road mileage for your Agency’s Road Inventory contact Mark McMahan, INDOT Road Inventory Manager at 317-233-1057 or </a:t>
            </a:r>
            <a:r>
              <a:rPr lang="en-US" u="sng" dirty="0">
                <a:latin typeface="Times New Roman" panose="02020603050405020304" pitchFamily="18" charset="0"/>
                <a:cs typeface="Times New Roman" panose="02020603050405020304" pitchFamily="18" charset="0"/>
                <a:hlinkClick r:id="rId2"/>
              </a:rPr>
              <a:t>mmcmahan@indot.in.gov</a:t>
            </a:r>
            <a:r>
              <a:rPr lang="en-US" dirty="0">
                <a:latin typeface="Times New Roman" panose="02020603050405020304" pitchFamily="18" charset="0"/>
                <a:cs typeface="Times New Roman" panose="02020603050405020304" pitchFamily="18" charset="0"/>
              </a:rPr>
              <a:t>.</a:t>
            </a:r>
            <a:endParaRPr lang="en-US" sz="3740" dirty="0">
              <a:solidFill>
                <a:schemeClr val="tx1"/>
              </a:solidFill>
              <a:latin typeface="Times New Roman" panose="02020603050405020304" pitchFamily="18" charset="0"/>
              <a:cs typeface="Times New Roman" panose="02020603050405020304" pitchFamily="18" charset="0"/>
            </a:endParaRPr>
          </a:p>
          <a:p>
            <a:pPr lvl="1">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To get a road added to or deleted from your Certified Road Inventory, contact Mark McMahan for details.</a:t>
            </a:r>
          </a:p>
          <a:p>
            <a:pPr lvl="1">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Updates will take a minimum of 48 hours to be approved but could take a minimum of 2 weeks to show the change on the maps. </a:t>
            </a:r>
          </a:p>
          <a:p>
            <a:pPr marL="480060" lvl="1" indent="0">
              <a:lnSpc>
                <a:spcPct val="110000"/>
              </a:lnSpc>
              <a:spcBef>
                <a:spcPts val="623"/>
              </a:spcBef>
              <a:buNone/>
            </a:pPr>
            <a:endParaRPr lang="en-US" sz="3325" dirty="0">
              <a:latin typeface="Times New Roman" panose="02020603050405020304" pitchFamily="18" charset="0"/>
              <a:cs typeface="Times New Roman" panose="02020603050405020304" pitchFamily="18" charset="0"/>
            </a:endParaRPr>
          </a:p>
          <a:p>
            <a:pPr marL="534372" indent="-534372">
              <a:buFont typeface="+mj-lt"/>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6213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ADA &amp; Title VI Certifications</a:t>
            </a:r>
          </a:p>
        </p:txBody>
      </p:sp>
      <p:sp>
        <p:nvSpPr>
          <p:cNvPr id="8" name="Content Placeholder 7"/>
          <p:cNvSpPr>
            <a:spLocks noGrp="1"/>
          </p:cNvSpPr>
          <p:nvPr>
            <p:ph idx="1"/>
          </p:nvPr>
        </p:nvSpPr>
        <p:spPr>
          <a:xfrm>
            <a:off x="225353" y="1044915"/>
            <a:ext cx="12350895" cy="5858758"/>
          </a:xfrm>
        </p:spPr>
        <p:txBody>
          <a:bodyPr>
            <a:normAutofit fontScale="92500" lnSpcReduction="20000"/>
          </a:bodyPr>
          <a:lstStyle/>
          <a:p>
            <a:pPr>
              <a:lnSpc>
                <a:spcPct val="100000"/>
              </a:lnSpc>
              <a:spcBef>
                <a:spcPts val="0"/>
              </a:spcBef>
            </a:pPr>
            <a:endParaRPr lang="en-US" sz="1247" dirty="0">
              <a:latin typeface="Times New Roman" panose="02020603050405020304" pitchFamily="18" charset="0"/>
              <a:cs typeface="Times New Roman" panose="02020603050405020304" pitchFamily="18" charset="0"/>
            </a:endParaRP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INDOT is a recipient of federal funds.  This means that if you receive any funding from INDOT, whether through a contract to perform work or provide professional services or as part of a grant or award for your community, INDOT is required to ensure you are in compliance with Title VI &amp; Americans with Disabilities Act (ADA) nondiscrimination and accessibility requirements.  </a:t>
            </a:r>
          </a:p>
          <a:p>
            <a:pPr>
              <a:lnSpc>
                <a:spcPct val="110000"/>
              </a:lnSpc>
              <a:spcBef>
                <a:spcPts val="623"/>
              </a:spcBef>
            </a:pPr>
            <a:endParaRPr lang="en-US" dirty="0">
              <a:latin typeface="Times New Roman" panose="02020603050405020304" pitchFamily="18" charset="0"/>
              <a:cs typeface="Times New Roman" panose="02020603050405020304" pitchFamily="18" charset="0"/>
            </a:endParaRP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Our goal in monitoring our sub-recipients is to provide sufficient training, tools, and resources to make compliance efforts manageable and easier for our sub-recipients as we work together to improve Indiana communities by constructing roads, bridges, highways, and pedestrian facilities across the state.  </a:t>
            </a:r>
          </a:p>
          <a:p>
            <a:pPr>
              <a:lnSpc>
                <a:spcPct val="110000"/>
              </a:lnSpc>
              <a:spcBef>
                <a:spcPts val="623"/>
              </a:spcBef>
            </a:pPr>
            <a:endParaRPr lang="en-US"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Please contact Barbara Malone, Manager of Investigating Reporting and Policy,    Legal Division at 317-232-3019 for more information and assistance.  </a:t>
            </a:r>
          </a:p>
        </p:txBody>
      </p:sp>
    </p:spTree>
    <p:extLst>
      <p:ext uri="{BB962C8B-B14F-4D97-AF65-F5344CB8AC3E}">
        <p14:creationId xmlns:p14="http://schemas.microsoft.com/office/powerpoint/2010/main" val="4118853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u="sng" dirty="0">
                <a:solidFill>
                  <a:srgbClr val="00B050"/>
                </a:solidFill>
                <a:latin typeface="Times New Roman" panose="02020603050405020304" pitchFamily="18" charset="0"/>
                <a:cs typeface="Times New Roman" panose="02020603050405020304" pitchFamily="18" charset="0"/>
              </a:rPr>
              <a:t>Eligible</a:t>
            </a:r>
            <a:r>
              <a:rPr lang="en-US" dirty="0">
                <a:solidFill>
                  <a:schemeClr val="tx1"/>
                </a:solidFill>
                <a:latin typeface="Times New Roman" panose="02020603050405020304" pitchFamily="18" charset="0"/>
                <a:cs typeface="Times New Roman" panose="02020603050405020304" pitchFamily="18" charset="0"/>
              </a:rPr>
              <a:t> For CCMG Funding</a:t>
            </a:r>
          </a:p>
        </p:txBody>
      </p:sp>
      <p:sp>
        <p:nvSpPr>
          <p:cNvPr id="8" name="Content Placeholder 7"/>
          <p:cNvSpPr>
            <a:spLocks noGrp="1"/>
          </p:cNvSpPr>
          <p:nvPr>
            <p:ph idx="1"/>
          </p:nvPr>
        </p:nvSpPr>
        <p:spPr>
          <a:xfrm>
            <a:off x="225352" y="1044911"/>
            <a:ext cx="10747448" cy="6017103"/>
          </a:xfrm>
        </p:spPr>
        <p:txBody>
          <a:bodyPr>
            <a:normAutofit fontScale="77500" lnSpcReduction="20000"/>
          </a:bodyPr>
          <a:lstStyle/>
          <a:p>
            <a:pPr>
              <a:lnSpc>
                <a:spcPct val="110000"/>
              </a:lnSpc>
              <a:spcBef>
                <a:spcPts val="600"/>
              </a:spcBef>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Local road and bridge preservation type projects, road reconstructions, and small structure replacements. </a:t>
            </a:r>
          </a:p>
          <a:p>
            <a:pPr>
              <a:lnSpc>
                <a:spcPct val="110000"/>
              </a:lnSpc>
              <a:spcBef>
                <a:spcPts val="600"/>
              </a:spcBef>
              <a:buFont typeface="Wingdings" panose="05000000000000000000" pitchFamily="2" charset="2"/>
              <a:buChar char="ü"/>
            </a:pPr>
            <a:endParaRPr lang="en-US" sz="13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00"/>
              </a:spcBef>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Existing ADA ramp work must be completed, regardless of the work type.</a:t>
            </a:r>
          </a:p>
          <a:p>
            <a:pPr>
              <a:lnSpc>
                <a:spcPct val="110000"/>
              </a:lnSpc>
              <a:spcBef>
                <a:spcPts val="600"/>
              </a:spcBef>
              <a:buFont typeface="Wingdings" panose="05000000000000000000" pitchFamily="2" charset="2"/>
              <a:buChar char="ü"/>
            </a:pPr>
            <a:endParaRPr lang="en-US" sz="13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00"/>
              </a:spcBef>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Existing ADA sidewalks are eligible for rehabilitation as long as the road is getting a minimum of a 1 ½ inch mill and overlay.   </a:t>
            </a:r>
          </a:p>
          <a:p>
            <a:pPr>
              <a:lnSpc>
                <a:spcPct val="110000"/>
              </a:lnSpc>
              <a:spcBef>
                <a:spcPts val="600"/>
              </a:spcBef>
              <a:buFont typeface="Wingdings" panose="05000000000000000000" pitchFamily="2" charset="2"/>
              <a:buChar char="ü"/>
            </a:pPr>
            <a:endParaRPr lang="en-US" sz="13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00"/>
              </a:spcBef>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Drainage work that is associated with a specific road resurfacing or reconstruction project is eligible along with pipe replacements to correct drainage.  </a:t>
            </a:r>
          </a:p>
          <a:p>
            <a:pPr lvl="1">
              <a:lnSpc>
                <a:spcPct val="110000"/>
              </a:lnSpc>
              <a:spcBef>
                <a:spcPts val="600"/>
              </a:spcBef>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Water line and sanitary sewer separation projects are </a:t>
            </a:r>
            <a:r>
              <a:rPr lang="en-US" u="sng" dirty="0">
                <a:solidFill>
                  <a:schemeClr val="tx1"/>
                </a:solidFill>
                <a:latin typeface="Times New Roman" panose="02020603050405020304" pitchFamily="18" charset="0"/>
                <a:cs typeface="Times New Roman" panose="02020603050405020304" pitchFamily="18" charset="0"/>
              </a:rPr>
              <a:t>not eligible</a:t>
            </a:r>
            <a:r>
              <a:rPr lang="en-US" dirty="0">
                <a:solidFill>
                  <a:schemeClr val="tx1"/>
                </a:solidFill>
                <a:latin typeface="Times New Roman" panose="02020603050405020304" pitchFamily="18" charset="0"/>
                <a:cs typeface="Times New Roman" panose="02020603050405020304" pitchFamily="18" charset="0"/>
              </a:rPr>
              <a:t>. </a:t>
            </a:r>
          </a:p>
          <a:p>
            <a:pPr>
              <a:lnSpc>
                <a:spcPct val="110000"/>
              </a:lnSpc>
              <a:spcBef>
                <a:spcPts val="600"/>
              </a:spcBef>
              <a:buFont typeface="Wingdings" panose="05000000000000000000" pitchFamily="2" charset="2"/>
              <a:buChar char="ü"/>
            </a:pPr>
            <a:endParaRPr lang="en-US" sz="13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00"/>
              </a:spcBef>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Force Account work, such as chip sealing and crack sealing, received funds for materials only. </a:t>
            </a:r>
          </a:p>
          <a:p>
            <a:pPr lvl="1">
              <a:lnSpc>
                <a:spcPct val="110000"/>
              </a:lnSpc>
              <a:spcBef>
                <a:spcPts val="600"/>
              </a:spcBef>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Labor and/or equipment costs are </a:t>
            </a:r>
            <a:r>
              <a:rPr lang="en-US" u="sng" dirty="0">
                <a:solidFill>
                  <a:schemeClr val="tx1"/>
                </a:solidFill>
                <a:latin typeface="Times New Roman" panose="02020603050405020304" pitchFamily="18" charset="0"/>
                <a:cs typeface="Times New Roman" panose="02020603050405020304" pitchFamily="18" charset="0"/>
              </a:rPr>
              <a:t>not eligible</a:t>
            </a:r>
            <a:r>
              <a:rPr lang="en-US" dirty="0">
                <a:solidFill>
                  <a:schemeClr val="tx1"/>
                </a:solidFill>
                <a:latin typeface="Times New Roman" panose="02020603050405020304" pitchFamily="18" charset="0"/>
                <a:cs typeface="Times New Roman" panose="02020603050405020304" pitchFamily="18" charset="0"/>
              </a:rPr>
              <a:t>.</a:t>
            </a:r>
          </a:p>
          <a:p>
            <a:pPr lvl="0">
              <a:lnSpc>
                <a:spcPct val="110000"/>
              </a:lnSpc>
              <a:spcBef>
                <a:spcPts val="600"/>
              </a:spcBef>
              <a:buFont typeface="Wingdings" panose="05000000000000000000" pitchFamily="2" charset="2"/>
              <a:buChar char="ü"/>
            </a:pPr>
            <a:endParaRPr lang="en-US" sz="1200" dirty="0">
              <a:solidFill>
                <a:prstClr val="black"/>
              </a:solidFill>
              <a:latin typeface="Times New Roman" panose="02020603050405020304" pitchFamily="18" charset="0"/>
              <a:cs typeface="Times New Roman" panose="02020603050405020304" pitchFamily="18" charset="0"/>
            </a:endParaRPr>
          </a:p>
          <a:p>
            <a:pPr lvl="0">
              <a:lnSpc>
                <a:spcPct val="110000"/>
              </a:lnSpc>
              <a:spcBef>
                <a:spcPts val="600"/>
              </a:spcBef>
              <a:buFont typeface="Wingdings" panose="05000000000000000000" pitchFamily="2" charset="2"/>
              <a:buChar char="ü"/>
            </a:pPr>
            <a:r>
              <a:rPr lang="en-US" sz="3000" dirty="0">
                <a:solidFill>
                  <a:prstClr val="black"/>
                </a:solidFill>
                <a:latin typeface="Times New Roman" panose="02020603050405020304" pitchFamily="18" charset="0"/>
                <a:cs typeface="Times New Roman" panose="02020603050405020304" pitchFamily="18" charset="0"/>
              </a:rPr>
              <a:t>The conversion of gravel roads to hard surface roads.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700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5355" y="975364"/>
            <a:ext cx="7204686" cy="6165822"/>
          </a:xfrm>
          <a:ln>
            <a:solidFill>
              <a:srgbClr val="0070C0"/>
            </a:solidFill>
          </a:ln>
        </p:spPr>
        <p:txBody>
          <a:bodyPr>
            <a:noAutofit/>
          </a:bodyPr>
          <a:lstStyle/>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Preliminary engineering, land purchasing (right-of-way), utility relocation.</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Construction inspection.</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Labor or equipment costs for governments that perform their own force account work.</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Railroad crossing upgrades.</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Water and sanitary sewer line replacements, or sewer separation projects.</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Standalone curb and gutter projects.</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Any project that has approved federal funding. </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New roads  </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New roundabouts are not eligible unless there is a history of personal injury and fatalities; safety driven. </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Roads and alleys that are not in the LPA’s certified road mileage and inventory and in the AMP.</a:t>
            </a:r>
          </a:p>
          <a:p>
            <a:pPr>
              <a:lnSpc>
                <a:spcPct val="100000"/>
              </a:lnSpc>
            </a:pPr>
            <a:endParaRPr lang="en-US" sz="2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2"/>
          </p:nvPr>
        </p:nvSpPr>
        <p:spPr>
          <a:xfrm>
            <a:off x="7509213" y="975364"/>
            <a:ext cx="5067034" cy="6165822"/>
          </a:xfrm>
          <a:ln>
            <a:solidFill>
              <a:srgbClr val="0070C0"/>
            </a:solidFill>
          </a:ln>
        </p:spPr>
        <p:txBody>
          <a:bodyPr>
            <a:noAutofit/>
          </a:bodyPr>
          <a:lstStyle/>
          <a:p>
            <a:pPr lvl="0">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Parking lots and private roads.</a:t>
            </a:r>
          </a:p>
          <a:p>
            <a:pPr lvl="0">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Standalone sidewalk replacements or new installations.</a:t>
            </a:r>
          </a:p>
          <a:p>
            <a:pPr>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Trails / Bike paths.</a:t>
            </a:r>
          </a:p>
          <a:p>
            <a:pPr>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Projects that combine Force Account and Bidding.</a:t>
            </a:r>
          </a:p>
          <a:p>
            <a:pPr>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Enhancement-type work, including:</a:t>
            </a:r>
          </a:p>
          <a:p>
            <a:pPr lvl="1">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Street lights</a:t>
            </a:r>
          </a:p>
          <a:p>
            <a:pPr lvl="1">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Street informational signs</a:t>
            </a:r>
          </a:p>
          <a:p>
            <a:pPr lvl="1">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Decorative pavers</a:t>
            </a:r>
          </a:p>
          <a:p>
            <a:pPr lvl="1">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Trees and plants</a:t>
            </a:r>
          </a:p>
          <a:p>
            <a:pPr lvl="1">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Trash receptacles</a:t>
            </a:r>
          </a:p>
          <a:p>
            <a:pPr lvl="1">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Gateway aesthetics</a:t>
            </a:r>
          </a:p>
          <a:p>
            <a:pPr>
              <a:lnSpc>
                <a:spcPct val="100000"/>
              </a:lnSpc>
              <a:spcBef>
                <a:spcPts val="600"/>
              </a:spcBef>
            </a:pPr>
            <a:r>
              <a:rPr lang="en-US" sz="2100" dirty="0">
                <a:solidFill>
                  <a:srgbClr val="FF0000"/>
                </a:solidFill>
                <a:latin typeface="Times New Roman" panose="02020603050405020304" pitchFamily="18" charset="0"/>
                <a:cs typeface="Times New Roman" panose="02020603050405020304" pitchFamily="18" charset="0"/>
              </a:rPr>
              <a:t>Any change orders to the bid are not eligible for CCMG funds.</a:t>
            </a:r>
            <a:endParaRPr lang="en-US" sz="2494" dirty="0"/>
          </a:p>
        </p:txBody>
      </p:sp>
      <p:sp>
        <p:nvSpPr>
          <p:cNvPr id="4" name="Title 3"/>
          <p:cNvSpPr>
            <a:spLocks noGrp="1"/>
          </p:cNvSpPr>
          <p:nvPr>
            <p:ph type="title"/>
          </p:nvPr>
        </p:nvSpPr>
        <p:spPr/>
        <p:txBody>
          <a:bodyPr/>
          <a:lstStyle/>
          <a:p>
            <a:r>
              <a:rPr lang="en-US" b="1" u="sng" dirty="0">
                <a:solidFill>
                  <a:srgbClr val="FF0000"/>
                </a:solidFill>
                <a:latin typeface="Times New Roman" panose="02020603050405020304" pitchFamily="18" charset="0"/>
                <a:cs typeface="Times New Roman" panose="02020603050405020304" pitchFamily="18" charset="0"/>
              </a:rPr>
              <a:t>Not Eligible </a:t>
            </a:r>
            <a:r>
              <a:rPr lang="en-US" dirty="0">
                <a:solidFill>
                  <a:schemeClr val="tx1"/>
                </a:solidFill>
                <a:latin typeface="Times New Roman" panose="02020603050405020304" pitchFamily="18" charset="0"/>
                <a:cs typeface="Times New Roman" panose="02020603050405020304" pitchFamily="18" charset="0"/>
              </a:rPr>
              <a:t>For CCMG Funding</a:t>
            </a:r>
          </a:p>
        </p:txBody>
      </p:sp>
    </p:spTree>
    <p:extLst>
      <p:ext uri="{BB962C8B-B14F-4D97-AF65-F5344CB8AC3E}">
        <p14:creationId xmlns:p14="http://schemas.microsoft.com/office/powerpoint/2010/main" val="2477048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chemeClr val="tx1"/>
                </a:solidFill>
                <a:latin typeface="Times New Roman" panose="02020603050405020304" pitchFamily="18" charset="0"/>
                <a:cs typeface="Times New Roman" panose="02020603050405020304" pitchFamily="18" charset="0"/>
              </a:rPr>
              <a:t>Procurement – State Laws</a:t>
            </a:r>
          </a:p>
        </p:txBody>
      </p:sp>
      <p:sp>
        <p:nvSpPr>
          <p:cNvPr id="8" name="Content Placeholder 7"/>
          <p:cNvSpPr>
            <a:spLocks noGrp="1"/>
          </p:cNvSpPr>
          <p:nvPr>
            <p:ph idx="1"/>
          </p:nvPr>
        </p:nvSpPr>
        <p:spPr>
          <a:xfrm>
            <a:off x="225352" y="1124083"/>
            <a:ext cx="9183999" cy="6017103"/>
          </a:xfrm>
        </p:spPr>
        <p:txBody>
          <a:bodyPr>
            <a:normAutofit/>
          </a:bodyPr>
          <a:lstStyle/>
          <a:p>
            <a:pPr marL="474997" lvl="1" indent="0">
              <a:lnSpc>
                <a:spcPct val="110000"/>
              </a:lnSpc>
              <a:spcBef>
                <a:spcPts val="0"/>
              </a:spcBef>
              <a:buNone/>
            </a:pPr>
            <a:r>
              <a:rPr lang="en-US" dirty="0">
                <a:solidFill>
                  <a:schemeClr val="tx1"/>
                </a:solidFill>
                <a:latin typeface="Times New Roman" panose="02020603050405020304" pitchFamily="18" charset="0"/>
                <a:cs typeface="Times New Roman" panose="02020603050405020304" pitchFamily="18" charset="0"/>
              </a:rPr>
              <a:t>State laws that apply:</a:t>
            </a:r>
          </a:p>
          <a:p>
            <a:pPr lvl="1">
              <a:lnSpc>
                <a:spcPct val="11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lvl="1">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I.C. 36-1-12 (Public Works Projects)</a:t>
            </a:r>
          </a:p>
          <a:p>
            <a:pPr lvl="1">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I.C. 8-23-10 (Qualifications of bidders for contracts</a:t>
            </a:r>
          </a:p>
          <a:p>
            <a:pPr lvl="1">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I.C. 5-16-13 (Contractor requirements for public works projects)</a:t>
            </a:r>
          </a:p>
          <a:p>
            <a:pPr lvl="1">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Indiana Code look-up </a:t>
            </a:r>
            <a:r>
              <a:rPr lang="en-US" dirty="0">
                <a:hlinkClick r:id="rId2"/>
              </a:rPr>
              <a:t>http://iga.in.gov/</a:t>
            </a:r>
            <a:endParaRPr lang="en-US" dirty="0"/>
          </a:p>
          <a:p>
            <a:pPr marL="480060" lvl="1" indent="0">
              <a:lnSpc>
                <a:spcPct val="110000"/>
              </a:lnSpc>
              <a:spcBef>
                <a:spcPts val="0"/>
              </a:spcBef>
              <a:buNone/>
            </a:pPr>
            <a:endParaRPr lang="en-US"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59145" y="2786705"/>
            <a:ext cx="6123491" cy="4354481"/>
          </a:xfrm>
          <a:prstGeom prst="rect">
            <a:avLst/>
          </a:prstGeom>
        </p:spPr>
      </p:pic>
    </p:spTree>
    <p:extLst>
      <p:ext uri="{BB962C8B-B14F-4D97-AF65-F5344CB8AC3E}">
        <p14:creationId xmlns:p14="http://schemas.microsoft.com/office/powerpoint/2010/main" val="252895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chemeClr val="tx1"/>
                </a:solidFill>
                <a:latin typeface="Times New Roman" panose="02020603050405020304" pitchFamily="18" charset="0"/>
                <a:cs typeface="Times New Roman" panose="02020603050405020304" pitchFamily="18" charset="0"/>
              </a:rPr>
              <a:t>Procurement – </a:t>
            </a:r>
            <a:r>
              <a:rPr lang="en-US" sz="4156" dirty="0">
                <a:solidFill>
                  <a:srgbClr val="0070C0"/>
                </a:solidFill>
                <a:latin typeface="Times New Roman" panose="02020603050405020304" pitchFamily="18" charset="0"/>
                <a:cs typeface="Times New Roman" panose="02020603050405020304" pitchFamily="18" charset="0"/>
              </a:rPr>
              <a:t>Estimated Project Cost: &lt; $50,000.00</a:t>
            </a:r>
          </a:p>
        </p:txBody>
      </p:sp>
      <p:sp>
        <p:nvSpPr>
          <p:cNvPr id="8" name="Content Placeholder 7"/>
          <p:cNvSpPr>
            <a:spLocks noGrp="1"/>
          </p:cNvSpPr>
          <p:nvPr>
            <p:ph idx="1"/>
          </p:nvPr>
        </p:nvSpPr>
        <p:spPr>
          <a:xfrm>
            <a:off x="225353" y="1044911"/>
            <a:ext cx="11280847" cy="6117889"/>
          </a:xfrm>
        </p:spPr>
        <p:txBody>
          <a:bodyPr>
            <a:normAutofit fontScale="92500" lnSpcReduction="20000"/>
          </a:bodyPr>
          <a:lstStyle/>
          <a:p>
            <a:pPr marL="0" indent="0">
              <a:lnSpc>
                <a:spcPct val="110000"/>
              </a:lnSpc>
              <a:buNone/>
            </a:pPr>
            <a:r>
              <a:rPr lang="en-US" sz="2182" b="1" dirty="0">
                <a:solidFill>
                  <a:schemeClr val="tx1"/>
                </a:solidFill>
                <a:latin typeface="Times New Roman" panose="02020603050405020304" pitchFamily="18" charset="0"/>
                <a:cs typeface="Times New Roman" panose="02020603050405020304" pitchFamily="18" charset="0"/>
              </a:rPr>
              <a:t>Indiana Code 36-1-12-5</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The board shall invite quotes from at least three (3) persons known to deal in the class of work proposed to be done by mailing them a notice stating that </a:t>
            </a:r>
            <a:r>
              <a:rPr lang="en-US" sz="1870" b="1" u="sng" dirty="0">
                <a:solidFill>
                  <a:schemeClr val="tx1"/>
                </a:solidFill>
                <a:latin typeface="Times New Roman" panose="02020603050405020304" pitchFamily="18" charset="0"/>
                <a:cs typeface="Times New Roman" panose="02020603050405020304" pitchFamily="18" charset="0"/>
              </a:rPr>
              <a:t>Plans and Specifications</a:t>
            </a:r>
            <a:r>
              <a:rPr lang="en-US" sz="1870" dirty="0">
                <a:solidFill>
                  <a:schemeClr val="tx1"/>
                </a:solidFill>
                <a:latin typeface="Times New Roman" panose="02020603050405020304" pitchFamily="18" charset="0"/>
                <a:cs typeface="Times New Roman" panose="02020603050405020304" pitchFamily="18" charset="0"/>
              </a:rPr>
              <a:t> are on file in a specified office. The notice must be mailed not less than seven (7) days before the time fixed for receiving quotes.</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The board may not require a person to submit a quote before the meeting at which quotes are to be received. The meeting for receiving quotes must be open to the public. All quotes received shall be opened publicly and read aloud at the time and place designated and not before.</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The board shall award the contract for the public work to the lowest responsible and responsive quoter.</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The board may reject all quotes submitted.</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If the board rejects all quotes, the board may negotiate and enter into agreements for the work in the open market without inviting or receiving quotes if the board establishes in writing the reasons for rejecting the quotes.</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The board may not proceed for the resurfacing (as defined in </a:t>
            </a:r>
            <a:r>
              <a:rPr lang="en-US" sz="1870" u="sng" dirty="0">
                <a:solidFill>
                  <a:schemeClr val="tx1"/>
                </a:solidFill>
                <a:latin typeface="Times New Roman" panose="02020603050405020304" pitchFamily="18" charset="0"/>
                <a:cs typeface="Times New Roman" panose="02020603050405020304" pitchFamily="18" charset="0"/>
                <a:hlinkClick r:id="rId2"/>
              </a:rPr>
              <a:t>IC 8-14-2-1</a:t>
            </a:r>
            <a:r>
              <a:rPr lang="en-US" sz="1870" dirty="0">
                <a:solidFill>
                  <a:schemeClr val="tx1"/>
                </a:solidFill>
                <a:latin typeface="Times New Roman" panose="02020603050405020304" pitchFamily="18" charset="0"/>
                <a:cs typeface="Times New Roman" panose="02020603050405020304" pitchFamily="18" charset="0"/>
              </a:rPr>
              <a:t>) of a road, street, or bridge, unless: </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(1) the weight or volume of the materials in the project is capable of accurate measurement and verification; and</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(2) the specifications define the geographic points at which the project begins and ends.</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If contiguous sections of a road, street, or bridge are to be resurfaced in a calendar year, all of the work shall be considered to comprise </a:t>
            </a:r>
            <a:r>
              <a:rPr lang="en-US" sz="1870" b="1" u="sng" dirty="0">
                <a:solidFill>
                  <a:schemeClr val="tx1"/>
                </a:solidFill>
                <a:latin typeface="Times New Roman" panose="02020603050405020304" pitchFamily="18" charset="0"/>
                <a:cs typeface="Times New Roman" panose="02020603050405020304" pitchFamily="18" charset="0"/>
              </a:rPr>
              <a:t>a single public work project</a:t>
            </a:r>
            <a:r>
              <a:rPr lang="en-US" sz="1870" dirty="0">
                <a:solidFill>
                  <a:schemeClr val="tx1"/>
                </a:solidFill>
                <a:latin typeface="Times New Roman" panose="02020603050405020304" pitchFamily="18" charset="0"/>
                <a:cs typeface="Times New Roman" panose="02020603050405020304" pitchFamily="18" charset="0"/>
              </a:rPr>
              <a:t>.</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Quotes for public works projects costing less than twenty-five thousand dollars ($25,000) may be obtained by soliciting at least three (3) quotes by telephone or facsimile transmission. The seven (7) day waiting period </a:t>
            </a:r>
            <a:r>
              <a:rPr lang="en-US" sz="1870" b="1" u="sng" dirty="0">
                <a:solidFill>
                  <a:schemeClr val="tx1"/>
                </a:solidFill>
                <a:latin typeface="Times New Roman" panose="02020603050405020304" pitchFamily="18" charset="0"/>
                <a:cs typeface="Times New Roman" panose="02020603050405020304" pitchFamily="18" charset="0"/>
              </a:rPr>
              <a:t>does not</a:t>
            </a:r>
            <a:r>
              <a:rPr lang="en-US" sz="1870" dirty="0">
                <a:solidFill>
                  <a:schemeClr val="tx1"/>
                </a:solidFill>
                <a:latin typeface="Times New Roman" panose="02020603050405020304" pitchFamily="18" charset="0"/>
                <a:cs typeface="Times New Roman" panose="02020603050405020304" pitchFamily="18" charset="0"/>
              </a:rPr>
              <a:t> apply to quotes solicited.</a:t>
            </a:r>
          </a:p>
        </p:txBody>
      </p:sp>
    </p:spTree>
    <p:extLst>
      <p:ext uri="{BB962C8B-B14F-4D97-AF65-F5344CB8AC3E}">
        <p14:creationId xmlns:p14="http://schemas.microsoft.com/office/powerpoint/2010/main" val="1118512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chemeClr val="tx1"/>
                </a:solidFill>
                <a:latin typeface="Times New Roman" panose="02020603050405020304" pitchFamily="18" charset="0"/>
                <a:cs typeface="Times New Roman" panose="02020603050405020304" pitchFamily="18" charset="0"/>
              </a:rPr>
              <a:t>Procurement </a:t>
            </a:r>
            <a:r>
              <a:rPr lang="en-US" sz="3117" dirty="0">
                <a:solidFill>
                  <a:schemeClr val="tx1"/>
                </a:solidFill>
                <a:latin typeface="Times New Roman" panose="02020603050405020304" pitchFamily="18" charset="0"/>
                <a:cs typeface="Times New Roman" panose="02020603050405020304" pitchFamily="18" charset="0"/>
              </a:rPr>
              <a:t>– </a:t>
            </a:r>
            <a:r>
              <a:rPr lang="en-US" sz="3117" dirty="0">
                <a:solidFill>
                  <a:srgbClr val="0070C0"/>
                </a:solidFill>
                <a:latin typeface="Times New Roman" panose="02020603050405020304" pitchFamily="18" charset="0"/>
                <a:cs typeface="Times New Roman" panose="02020603050405020304" pitchFamily="18" charset="0"/>
              </a:rPr>
              <a:t>Estimated Project Cost: &gt; $50,000.00 but &lt; $150,000.00</a:t>
            </a:r>
          </a:p>
        </p:txBody>
      </p:sp>
      <p:sp>
        <p:nvSpPr>
          <p:cNvPr id="8" name="Content Placeholder 7"/>
          <p:cNvSpPr>
            <a:spLocks noGrp="1"/>
          </p:cNvSpPr>
          <p:nvPr>
            <p:ph idx="1"/>
          </p:nvPr>
        </p:nvSpPr>
        <p:spPr>
          <a:xfrm>
            <a:off x="225353" y="1124083"/>
            <a:ext cx="11433247" cy="6038717"/>
          </a:xfrm>
        </p:spPr>
        <p:txBody>
          <a:bodyPr>
            <a:noAutofit/>
          </a:bodyPr>
          <a:lstStyle/>
          <a:p>
            <a:pPr marL="0" indent="0">
              <a:lnSpc>
                <a:spcPct val="100000"/>
              </a:lnSpc>
              <a:spcBef>
                <a:spcPts val="623"/>
              </a:spcBef>
              <a:buNone/>
            </a:pPr>
            <a:r>
              <a:rPr lang="en-US" sz="2078" b="1" dirty="0">
                <a:solidFill>
                  <a:schemeClr val="tx1"/>
                </a:solidFill>
                <a:latin typeface="Times New Roman" panose="02020603050405020304" pitchFamily="18" charset="0"/>
                <a:cs typeface="Times New Roman" panose="02020603050405020304" pitchFamily="18" charset="0"/>
              </a:rPr>
              <a:t>Indiana Code 36-1-12-4.7</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The board shall invite quotes from at least three (3) persons known to deal in the class of work proposed to be done by mailing them a notice stating that </a:t>
            </a:r>
            <a:r>
              <a:rPr lang="en-US" sz="2078" b="1" u="sng" dirty="0">
                <a:solidFill>
                  <a:schemeClr val="tx1"/>
                </a:solidFill>
                <a:latin typeface="Times New Roman" panose="02020603050405020304" pitchFamily="18" charset="0"/>
                <a:cs typeface="Times New Roman" panose="02020603050405020304" pitchFamily="18" charset="0"/>
              </a:rPr>
              <a:t>Plans and Specifications</a:t>
            </a:r>
            <a:r>
              <a:rPr lang="en-US" sz="2078" dirty="0">
                <a:solidFill>
                  <a:schemeClr val="tx1"/>
                </a:solidFill>
                <a:latin typeface="Times New Roman" panose="02020603050405020304" pitchFamily="18" charset="0"/>
                <a:cs typeface="Times New Roman" panose="02020603050405020304" pitchFamily="18" charset="0"/>
              </a:rPr>
              <a:t> are on file in a specified office. The notice must be mailed not less than seven (7) days before the time fixed for receiving quotes.</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The board may not require a person to submit a quote before the meeting at which quotes are to be received. The meeting for receiving quotes must be open to the public. All quotes received shall be opened publicly and read aloud at the time and place designated and not before.</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The board shall award the contract for the public work to the lowest responsible and responsive quoter.</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The board may reject all quotes submitted.</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The board may not proceed for the resurfacing (as defined in </a:t>
            </a:r>
            <a:r>
              <a:rPr lang="en-US" sz="2078" u="sng" dirty="0">
                <a:solidFill>
                  <a:schemeClr val="tx1"/>
                </a:solidFill>
                <a:latin typeface="Times New Roman" panose="02020603050405020304" pitchFamily="18" charset="0"/>
                <a:cs typeface="Times New Roman" panose="02020603050405020304" pitchFamily="18" charset="0"/>
                <a:hlinkClick r:id="rId2"/>
              </a:rPr>
              <a:t>IC 8-14-2-1</a:t>
            </a:r>
            <a:r>
              <a:rPr lang="en-US" sz="2078" dirty="0">
                <a:solidFill>
                  <a:schemeClr val="tx1"/>
                </a:solidFill>
                <a:latin typeface="Times New Roman" panose="02020603050405020304" pitchFamily="18" charset="0"/>
                <a:cs typeface="Times New Roman" panose="02020603050405020304" pitchFamily="18" charset="0"/>
              </a:rPr>
              <a:t>) of a road, street, or bridge, unless: </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(1) the weight or volume of the materials in the project is capable of accurate measurement and verification; and</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(2) the specifications define the geographic points at which the project begins and ends.</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If contiguous sections of a road, street, or bridge are to be resurfaced in a calendar year, all of the work shall be considered to comprise </a:t>
            </a:r>
            <a:r>
              <a:rPr lang="en-US" sz="2078" b="1" u="sng" dirty="0">
                <a:solidFill>
                  <a:schemeClr val="tx1"/>
                </a:solidFill>
                <a:latin typeface="Times New Roman" panose="02020603050405020304" pitchFamily="18" charset="0"/>
                <a:cs typeface="Times New Roman" panose="02020603050405020304" pitchFamily="18" charset="0"/>
              </a:rPr>
              <a:t>a single public work project</a:t>
            </a:r>
            <a:r>
              <a:rPr lang="en-US" sz="2078"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54002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chemeClr val="tx1"/>
                </a:solidFill>
                <a:latin typeface="Times New Roman" panose="02020603050405020304" pitchFamily="18" charset="0"/>
                <a:cs typeface="Times New Roman" panose="02020603050405020304" pitchFamily="18" charset="0"/>
              </a:rPr>
              <a:t>Procurement – </a:t>
            </a:r>
            <a:r>
              <a:rPr lang="en-US" sz="4156" dirty="0">
                <a:solidFill>
                  <a:srgbClr val="0070C0"/>
                </a:solidFill>
                <a:latin typeface="Times New Roman" panose="02020603050405020304" pitchFamily="18" charset="0"/>
                <a:cs typeface="Times New Roman" panose="02020603050405020304" pitchFamily="18" charset="0"/>
              </a:rPr>
              <a:t>Estimated Project Cost: &gt; $150,000.00</a:t>
            </a:r>
          </a:p>
        </p:txBody>
      </p:sp>
      <p:sp>
        <p:nvSpPr>
          <p:cNvPr id="8" name="Content Placeholder 7"/>
          <p:cNvSpPr>
            <a:spLocks noGrp="1"/>
          </p:cNvSpPr>
          <p:nvPr>
            <p:ph idx="1"/>
          </p:nvPr>
        </p:nvSpPr>
        <p:spPr>
          <a:xfrm>
            <a:off x="188812" y="965739"/>
            <a:ext cx="12034205" cy="6175447"/>
          </a:xfrm>
        </p:spPr>
        <p:txBody>
          <a:bodyPr>
            <a:noAutofit/>
          </a:bodyPr>
          <a:lstStyle/>
          <a:p>
            <a:pPr marL="0" indent="0">
              <a:lnSpc>
                <a:spcPct val="100000"/>
              </a:lnSpc>
              <a:spcBef>
                <a:spcPts val="623"/>
              </a:spcBef>
              <a:buNone/>
            </a:pPr>
            <a:r>
              <a:rPr lang="en-US" sz="1870" b="1" dirty="0">
                <a:solidFill>
                  <a:schemeClr val="tx1"/>
                </a:solidFill>
                <a:latin typeface="Times New Roman" panose="02020603050405020304" pitchFamily="18" charset="0"/>
                <a:cs typeface="Times New Roman" panose="02020603050405020304" pitchFamily="18" charset="0"/>
              </a:rPr>
              <a:t>Indiana Code 36-1-12-4</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The board shall prepare </a:t>
            </a:r>
            <a:r>
              <a:rPr lang="en-US" sz="1559" b="1" u="sng" dirty="0">
                <a:solidFill>
                  <a:schemeClr val="tx1"/>
                </a:solidFill>
                <a:latin typeface="Times New Roman" panose="02020603050405020304" pitchFamily="18" charset="0"/>
                <a:cs typeface="Times New Roman" panose="02020603050405020304" pitchFamily="18" charset="0"/>
              </a:rPr>
              <a:t>Plans and Specifications</a:t>
            </a:r>
            <a:r>
              <a:rPr lang="en-US" sz="1559" dirty="0">
                <a:solidFill>
                  <a:schemeClr val="tx1"/>
                </a:solidFill>
                <a:latin typeface="Times New Roman" panose="02020603050405020304" pitchFamily="18" charset="0"/>
                <a:cs typeface="Times New Roman" panose="02020603050405020304" pitchFamily="18" charset="0"/>
              </a:rPr>
              <a:t> describing the kind of public work required, but shall avoid specifications which might unduly limit competition. If the project involves the resurfacing (as defined by </a:t>
            </a:r>
            <a:r>
              <a:rPr lang="en-US" sz="1559" u="sng" dirty="0">
                <a:solidFill>
                  <a:schemeClr val="tx1"/>
                </a:solidFill>
                <a:latin typeface="Times New Roman" panose="02020603050405020304" pitchFamily="18" charset="0"/>
                <a:cs typeface="Times New Roman" panose="02020603050405020304" pitchFamily="18" charset="0"/>
                <a:hlinkClick r:id="rId2"/>
              </a:rPr>
              <a:t>IC 8-14-2-1</a:t>
            </a:r>
            <a:r>
              <a:rPr lang="en-US" sz="1559" dirty="0">
                <a:solidFill>
                  <a:schemeClr val="tx1"/>
                </a:solidFill>
                <a:latin typeface="Times New Roman" panose="02020603050405020304" pitchFamily="18" charset="0"/>
                <a:cs typeface="Times New Roman" panose="02020603050405020304" pitchFamily="18" charset="0"/>
              </a:rPr>
              <a:t>) of a road, street, or bridge, the specifications must show how the weight or volume of the materials will be accurately measured and verified.</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The board shall file the plans and specifications in a place reasonably accessible to the public, which shall be specified in the notice.</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The notice must specify the place where the plans and specifications are on file and the date fixed for receiving bids. The board shall advertise twice, at least one week apart, with the second advertisement at least 7 days before the bid opening.</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The board shall require the bidder to submit a financial statement, a statement of experience, a proposed plan or plans for performing the public work, and the equipment that the bidder has available for the performance of the public work. The statement shall be submitted on forms prescribed by the state board of accounts. General Form No. 96 is available at </a:t>
            </a:r>
            <a:r>
              <a:rPr lang="en-US" sz="1559" u="sng" dirty="0">
                <a:solidFill>
                  <a:schemeClr val="tx1"/>
                </a:solidFill>
                <a:latin typeface="Times New Roman" panose="02020603050405020304" pitchFamily="18" charset="0"/>
                <a:cs typeface="Times New Roman" panose="02020603050405020304" pitchFamily="18" charset="0"/>
                <a:hlinkClick r:id="rId3"/>
              </a:rPr>
              <a:t>www.in.gov/sboa/ </a:t>
            </a:r>
            <a:r>
              <a:rPr lang="en-US" sz="1559" dirty="0">
                <a:solidFill>
                  <a:schemeClr val="tx1"/>
                </a:solidFill>
                <a:latin typeface="Times New Roman" panose="02020603050405020304" pitchFamily="18" charset="0"/>
                <a:cs typeface="Times New Roman" panose="02020603050405020304" pitchFamily="18" charset="0"/>
              </a:rPr>
              <a:t>  Political Subdivisions/Counties/Electronic Forms.</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The board shall award the contract for the public work to the lowest responsible and responsive bidder.</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The board may reject all bids submitted.</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If the board awards the contract to a bidder other than the lowest bidder, the board must state in the minutes or memoranda, at the time the award is made, the factors used to determine which bidder is the lowest responsible and responsive bidder and to justify the award. The board shall keep a copy of the minutes or memoranda available for public inspection.</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The board shall require the bidder to submit an Non-collusion Affidavit</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If the cost of the public work is estimated to be more than two hundred thousand dollars ($200,000), a bond or a certified check is required to be filed with each bid by a bidder in the amount determined and specified by the board in the notice. The amount of the bond or certified check may not be set at more than ten percent (10%) of the contract price.</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If contiguous sections of a road, street, or bridge are to be resurfaced in a calendar year, all of the work shall be considered to comprise </a:t>
            </a:r>
            <a:r>
              <a:rPr lang="en-US" sz="1559" b="1" u="sng" dirty="0">
                <a:solidFill>
                  <a:schemeClr val="tx1"/>
                </a:solidFill>
                <a:latin typeface="Times New Roman" panose="02020603050405020304" pitchFamily="18" charset="0"/>
                <a:cs typeface="Times New Roman" panose="02020603050405020304" pitchFamily="18" charset="0"/>
              </a:rPr>
              <a:t>a single public work project</a:t>
            </a:r>
            <a:r>
              <a:rPr lang="en-US" sz="1559"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0368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ITAP Registration Enrollment</a:t>
            </a:r>
          </a:p>
        </p:txBody>
      </p:sp>
      <p:sp>
        <p:nvSpPr>
          <p:cNvPr id="8" name="Content Placeholder 7"/>
          <p:cNvSpPr>
            <a:spLocks noGrp="1"/>
          </p:cNvSpPr>
          <p:nvPr>
            <p:ph idx="1"/>
          </p:nvPr>
        </p:nvSpPr>
        <p:spPr>
          <a:xfrm>
            <a:off x="225353" y="1044911"/>
            <a:ext cx="12350895" cy="6096275"/>
          </a:xfrm>
        </p:spPr>
        <p:txBody>
          <a:bodyPr>
            <a:normAutofit fontScale="92500" lnSpcReduction="10000"/>
          </a:bodyPr>
          <a:lstStyle/>
          <a:p>
            <a:pPr>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Enrollment and approval process can take a week to complete.  </a:t>
            </a:r>
          </a:p>
          <a:p>
            <a:pPr lvl="1">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If you plan to apply for future CCMG funds and are not registered or have a new CCMG contact person, don’t wait to enroll.  </a:t>
            </a:r>
          </a:p>
          <a:p>
            <a:pPr lvl="1">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If your city, town, or county has a new ERC or new CCMG contact person, their information will need updated.  </a:t>
            </a:r>
          </a:p>
          <a:p>
            <a:pPr lvl="2">
              <a:lnSpc>
                <a:spcPct val="120000"/>
              </a:lnSpc>
              <a:spcBef>
                <a:spcPts val="0"/>
              </a:spcBef>
            </a:pPr>
            <a:r>
              <a:rPr lang="en-US" sz="2390" dirty="0">
                <a:solidFill>
                  <a:schemeClr val="tx1"/>
                </a:solidFill>
                <a:latin typeface="Times New Roman" panose="02020603050405020304" pitchFamily="18" charset="0"/>
                <a:cs typeface="Times New Roman" panose="02020603050405020304" pitchFamily="18" charset="0"/>
              </a:rPr>
              <a:t>You are not allowed to use an old employee's log-in information or share a log-in and password.  Everyone is required to have their own ITAP account.  Do not give your credentials to anyone.</a:t>
            </a:r>
          </a:p>
          <a:p>
            <a:pPr marL="0" indent="0">
              <a:lnSpc>
                <a:spcPct val="120000"/>
              </a:lnSpc>
              <a:spcBef>
                <a:spcPts val="0"/>
              </a:spcBef>
              <a:buNone/>
            </a:pPr>
            <a:endParaRPr lang="en-US" sz="1247" u="sng" dirty="0">
              <a:solidFill>
                <a:srgbClr val="0070C0"/>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a:solidFill>
                  <a:schemeClr val="tx1"/>
                </a:solidFill>
                <a:latin typeface="Times New Roman" panose="02020603050405020304" pitchFamily="18" charset="0"/>
                <a:cs typeface="Times New Roman" panose="02020603050405020304" pitchFamily="18" charset="0"/>
              </a:rPr>
              <a:t>To Complete Enrollment:</a:t>
            </a:r>
          </a:p>
          <a:p>
            <a:pPr>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To </a:t>
            </a:r>
            <a:r>
              <a:rPr lang="en-US" sz="2500" dirty="0">
                <a:solidFill>
                  <a:schemeClr val="tx1"/>
                </a:solidFill>
                <a:latin typeface="Times New Roman" panose="02020603050405020304" pitchFamily="18" charset="0"/>
                <a:cs typeface="Times New Roman" panose="02020603050405020304" pitchFamily="18" charset="0"/>
              </a:rPr>
              <a:t>enroll</a:t>
            </a:r>
            <a:r>
              <a:rPr lang="en-US" dirty="0">
                <a:solidFill>
                  <a:schemeClr val="tx1"/>
                </a:solidFill>
                <a:latin typeface="Times New Roman" panose="02020603050405020304" pitchFamily="18" charset="0"/>
                <a:cs typeface="Times New Roman" panose="02020603050405020304" pitchFamily="18" charset="0"/>
              </a:rPr>
              <a:t> and to access the application you must first have an Access Indiana Account. Go to INDOT’s web page  </a:t>
            </a:r>
            <a:r>
              <a:rPr lang="en-US" dirty="0">
                <a:solidFill>
                  <a:schemeClr val="tx1"/>
                </a:solidFill>
                <a:latin typeface="Times New Roman" panose="02020603050405020304" pitchFamily="18" charset="0"/>
                <a:cs typeface="Times New Roman" panose="02020603050405020304" pitchFamily="18" charset="0"/>
                <a:hlinkClick r:id="rId2"/>
              </a:rPr>
              <a:t>www.in.gov/indot/doing-business-with-indot/local-public-agency-programs/itap -for-</a:t>
            </a:r>
            <a:r>
              <a:rPr lang="en-US" dirty="0" err="1">
                <a:solidFill>
                  <a:schemeClr val="tx1"/>
                </a:solidFill>
                <a:latin typeface="Times New Roman" panose="02020603050405020304" pitchFamily="18" charset="0"/>
                <a:cs typeface="Times New Roman" panose="02020603050405020304" pitchFamily="18" charset="0"/>
                <a:hlinkClick r:id="rId2"/>
              </a:rPr>
              <a:t>lpas</a:t>
            </a:r>
            <a:r>
              <a:rPr lang="en-US" dirty="0">
                <a:solidFill>
                  <a:schemeClr val="tx1"/>
                </a:solidFill>
                <a:latin typeface="Times New Roman" panose="02020603050405020304" pitchFamily="18" charset="0"/>
                <a:cs typeface="Times New Roman" panose="02020603050405020304" pitchFamily="18" charset="0"/>
                <a:hlinkClick r:id="rId2"/>
              </a:rPr>
              <a:t> </a:t>
            </a:r>
            <a:r>
              <a:rPr lang="en-US" dirty="0">
                <a:solidFill>
                  <a:schemeClr val="tx1"/>
                </a:solidFill>
                <a:latin typeface="Times New Roman" panose="02020603050405020304" pitchFamily="18" charset="0"/>
                <a:cs typeface="Times New Roman" panose="02020603050405020304" pitchFamily="18" charset="0"/>
              </a:rPr>
              <a:t> for instructions on how to set up an individual account. For ITAP questions contact Michael Cales at </a:t>
            </a:r>
            <a:r>
              <a:rPr lang="en-US" dirty="0">
                <a:solidFill>
                  <a:schemeClr val="tx1"/>
                </a:solidFill>
                <a:latin typeface="Times New Roman" panose="02020603050405020304" pitchFamily="18" charset="0"/>
                <a:cs typeface="Times New Roman" panose="02020603050405020304" pitchFamily="18" charset="0"/>
                <a:hlinkClick r:id="rId3"/>
              </a:rPr>
              <a:t>mcales@indot.in.gov</a:t>
            </a:r>
            <a:r>
              <a:rPr lang="en-US" dirty="0">
                <a:solidFill>
                  <a:schemeClr val="tx1"/>
                </a:solidFill>
                <a:latin typeface="Times New Roman" panose="02020603050405020304" pitchFamily="18" charset="0"/>
                <a:cs typeface="Times New Roman" panose="02020603050405020304" pitchFamily="18" charset="0"/>
              </a:rPr>
              <a:t> </a:t>
            </a:r>
          </a:p>
          <a:p>
            <a:pPr>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Know your Federal Tax ID.</a:t>
            </a:r>
            <a:endParaRPr lang="en-US" dirty="0">
              <a:latin typeface="Times New Roman" panose="02020603050405020304" pitchFamily="18" charset="0"/>
              <a:cs typeface="Times New Roman" panose="02020603050405020304" pitchFamily="18" charset="0"/>
            </a:endParaRPr>
          </a:p>
          <a:p>
            <a:pPr marL="534372" indent="-534372">
              <a:lnSpc>
                <a:spcPct val="120000"/>
              </a:lnSpc>
              <a:spcBef>
                <a:spcPts val="0"/>
              </a:spcBef>
              <a:buFont typeface="+mj-lt"/>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1429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5353" y="94843"/>
            <a:ext cx="12350895" cy="799243"/>
          </a:xfrm>
        </p:spPr>
        <p:txBody>
          <a:bodyPr/>
          <a:lstStyle/>
          <a:p>
            <a:r>
              <a:rPr lang="en-US" sz="4156" dirty="0">
                <a:solidFill>
                  <a:schemeClr val="tx1"/>
                </a:solidFill>
                <a:latin typeface="Times New Roman" panose="02020603050405020304" pitchFamily="18" charset="0"/>
                <a:cs typeface="Times New Roman" panose="02020603050405020304" pitchFamily="18" charset="0"/>
              </a:rPr>
              <a:t>Procurement </a:t>
            </a:r>
            <a:r>
              <a:rPr lang="en-US" sz="2494" dirty="0">
                <a:solidFill>
                  <a:schemeClr val="tx1"/>
                </a:solidFill>
                <a:latin typeface="Times New Roman" panose="02020603050405020304" pitchFamily="18" charset="0"/>
                <a:cs typeface="Times New Roman" panose="02020603050405020304" pitchFamily="18" charset="0"/>
              </a:rPr>
              <a:t>– </a:t>
            </a:r>
            <a:r>
              <a:rPr lang="en-US" sz="2494" dirty="0">
                <a:solidFill>
                  <a:srgbClr val="0070C0"/>
                </a:solidFill>
                <a:latin typeface="Times New Roman" panose="02020603050405020304" pitchFamily="18" charset="0"/>
                <a:cs typeface="Times New Roman" panose="02020603050405020304" pitchFamily="18" charset="0"/>
              </a:rPr>
              <a:t>Estimated Project Cost: &lt; $250,000.00 Using Own Workforce</a:t>
            </a:r>
          </a:p>
        </p:txBody>
      </p:sp>
      <p:sp>
        <p:nvSpPr>
          <p:cNvPr id="8" name="Content Placeholder 7"/>
          <p:cNvSpPr>
            <a:spLocks noGrp="1"/>
          </p:cNvSpPr>
          <p:nvPr>
            <p:ph idx="1"/>
          </p:nvPr>
        </p:nvSpPr>
        <p:spPr>
          <a:xfrm>
            <a:off x="188812" y="965739"/>
            <a:ext cx="12034205" cy="6175447"/>
          </a:xfrm>
        </p:spPr>
        <p:txBody>
          <a:bodyPr>
            <a:noAutofit/>
          </a:bodyPr>
          <a:lstStyle/>
          <a:p>
            <a:pPr marL="0" indent="0">
              <a:lnSpc>
                <a:spcPct val="100000"/>
              </a:lnSpc>
              <a:spcBef>
                <a:spcPts val="623"/>
              </a:spcBef>
              <a:buNone/>
            </a:pPr>
            <a:r>
              <a:rPr lang="en-US" sz="2078" b="1" dirty="0">
                <a:solidFill>
                  <a:schemeClr val="tx1"/>
                </a:solidFill>
                <a:latin typeface="Times New Roman" panose="02020603050405020304" pitchFamily="18" charset="0"/>
                <a:cs typeface="Times New Roman" panose="02020603050405020304" pitchFamily="18" charset="0"/>
              </a:rPr>
              <a:t>Indiana Code 36-1-12-3</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The board may purchase or lease supplies in the manner provided in </a:t>
            </a:r>
            <a:r>
              <a:rPr lang="en-US" sz="2078" u="sng" dirty="0">
                <a:solidFill>
                  <a:schemeClr val="tx1"/>
                </a:solidFill>
                <a:latin typeface="Times New Roman" panose="02020603050405020304" pitchFamily="18" charset="0"/>
                <a:cs typeface="Times New Roman" panose="02020603050405020304" pitchFamily="18" charset="0"/>
                <a:hlinkClick r:id="rId2"/>
              </a:rPr>
              <a:t>IC 5-22</a:t>
            </a:r>
            <a:r>
              <a:rPr lang="en-US" sz="2078" dirty="0">
                <a:solidFill>
                  <a:schemeClr val="tx1"/>
                </a:solidFill>
                <a:latin typeface="Times New Roman" panose="02020603050405020304" pitchFamily="18" charset="0"/>
                <a:cs typeface="Times New Roman" panose="02020603050405020304" pitchFamily="18" charset="0"/>
              </a:rPr>
              <a:t> and perform the public work by means of its own workforce without awarding a public work contract.</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Before the board may perform any work under this section by means of its own workforce, the political subdivision or agency must have a group of employees on its staff who are capable of performing the construction, maintenance, and repair applicable to that work.</a:t>
            </a:r>
          </a:p>
          <a:p>
            <a:pPr>
              <a:lnSpc>
                <a:spcPct val="100000"/>
              </a:lnSpc>
              <a:spcBef>
                <a:spcPts val="623"/>
              </a:spcBef>
            </a:pPr>
            <a:r>
              <a:rPr lang="en-US" sz="2078" b="1" u="sng" dirty="0">
                <a:solidFill>
                  <a:schemeClr val="tx1"/>
                </a:solidFill>
                <a:latin typeface="Times New Roman" panose="02020603050405020304" pitchFamily="18" charset="0"/>
                <a:cs typeface="Times New Roman" panose="02020603050405020304" pitchFamily="18" charset="0"/>
              </a:rPr>
              <a:t>Actual cost of materials, labor, equipment, and rental, use of trucks and heavy equipment owned and all other expenses equal TOTAL PROJECT COST.</a:t>
            </a:r>
            <a:endParaRPr lang="en-US" sz="2078"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Public work project whose cost is estimated to be more than one hundred thousand dollars ($100,000), the board publishes a notice under </a:t>
            </a:r>
            <a:r>
              <a:rPr lang="en-US" sz="2078" u="sng" dirty="0">
                <a:solidFill>
                  <a:schemeClr val="tx1"/>
                </a:solidFill>
                <a:latin typeface="Times New Roman" panose="02020603050405020304" pitchFamily="18" charset="0"/>
                <a:cs typeface="Times New Roman" panose="02020603050405020304" pitchFamily="18" charset="0"/>
                <a:hlinkClick r:id="rId3"/>
              </a:rPr>
              <a:t>IC 5-3-1</a:t>
            </a:r>
            <a:r>
              <a:rPr lang="en-US" sz="2078" dirty="0">
                <a:solidFill>
                  <a:schemeClr val="tx1"/>
                </a:solidFill>
                <a:latin typeface="Times New Roman" panose="02020603050405020304" pitchFamily="18" charset="0"/>
                <a:cs typeface="Times New Roman" panose="02020603050405020304" pitchFamily="18" charset="0"/>
              </a:rPr>
              <a:t> describing the public work that the board intends to perform with its own workforce setting forth the projected project cost and determines at a public meeting that it is in the public interest to perform the public work with the board's own workforce.</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A public work project performed by a board's own workforce must be inspected and accepted as complete in the same manner as a public work project performed under a contract awarded after receiving bids.</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If contiguous sections of a road, street, or bridge are to be resurfaced in a calendar year, all of the work shall be considered to comprise </a:t>
            </a:r>
            <a:r>
              <a:rPr lang="en-US" sz="2078" b="1" u="sng" dirty="0">
                <a:solidFill>
                  <a:schemeClr val="tx1"/>
                </a:solidFill>
                <a:latin typeface="Times New Roman" panose="02020603050405020304" pitchFamily="18" charset="0"/>
                <a:cs typeface="Times New Roman" panose="02020603050405020304" pitchFamily="18" charset="0"/>
              </a:rPr>
              <a:t>a single public work project</a:t>
            </a:r>
            <a:r>
              <a:rPr lang="en-US" sz="2078"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8261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chemeClr val="tx1"/>
                </a:solidFill>
                <a:latin typeface="Times New Roman" panose="02020603050405020304" pitchFamily="18" charset="0"/>
                <a:cs typeface="Times New Roman" panose="02020603050405020304" pitchFamily="18" charset="0"/>
              </a:rPr>
              <a:t>Itemized Bids</a:t>
            </a:r>
          </a:p>
        </p:txBody>
      </p:sp>
      <p:sp>
        <p:nvSpPr>
          <p:cNvPr id="8" name="Content Placeholder 7"/>
          <p:cNvSpPr>
            <a:spLocks noGrp="1"/>
          </p:cNvSpPr>
          <p:nvPr>
            <p:ph idx="1"/>
          </p:nvPr>
        </p:nvSpPr>
        <p:spPr>
          <a:xfrm>
            <a:off x="225352" y="1124083"/>
            <a:ext cx="9183999" cy="6017103"/>
          </a:xfrm>
        </p:spPr>
        <p:txBody>
          <a:bodyPr>
            <a:normAutofit fontScale="92500"/>
          </a:bodyPr>
          <a:lstStyle/>
          <a:p>
            <a:pPr lvl="1">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Must advertise for the scope of work applied for and awarded funds.</a:t>
            </a:r>
          </a:p>
          <a:p>
            <a:pPr lvl="2">
              <a:lnSpc>
                <a:spcPct val="110000"/>
              </a:lnSpc>
              <a:spcBef>
                <a:spcPts val="0"/>
              </a:spcBef>
            </a:pPr>
            <a:r>
              <a:rPr lang="en-US" u="sng" dirty="0">
                <a:solidFill>
                  <a:schemeClr val="tx1"/>
                </a:solidFill>
                <a:latin typeface="Times New Roman" panose="02020603050405020304" pitchFamily="18" charset="0"/>
                <a:cs typeface="Times New Roman" panose="02020603050405020304" pitchFamily="18" charset="0"/>
              </a:rPr>
              <a:t>Do not decrease </a:t>
            </a:r>
            <a:r>
              <a:rPr lang="en-US" dirty="0">
                <a:solidFill>
                  <a:schemeClr val="tx1"/>
                </a:solidFill>
                <a:latin typeface="Times New Roman" panose="02020603050405020304" pitchFamily="18" charset="0"/>
                <a:cs typeface="Times New Roman" panose="02020603050405020304" pitchFamily="18" charset="0"/>
              </a:rPr>
              <a:t>the scope of work, or your awarded funds will decreased</a:t>
            </a:r>
          </a:p>
          <a:p>
            <a:pPr lvl="2">
              <a:lnSpc>
                <a:spcPct val="110000"/>
              </a:lnSpc>
              <a:spcBef>
                <a:spcPts val="0"/>
              </a:spcBef>
            </a:pPr>
            <a:r>
              <a:rPr lang="en-US" u="sng" dirty="0">
                <a:solidFill>
                  <a:schemeClr val="tx1"/>
                </a:solidFill>
                <a:latin typeface="Times New Roman" panose="02020603050405020304" pitchFamily="18" charset="0"/>
                <a:cs typeface="Times New Roman" panose="02020603050405020304" pitchFamily="18" charset="0"/>
              </a:rPr>
              <a:t>Do not increase </a:t>
            </a:r>
            <a:r>
              <a:rPr lang="en-US" dirty="0">
                <a:solidFill>
                  <a:schemeClr val="tx1"/>
                </a:solidFill>
                <a:latin typeface="Times New Roman" panose="02020603050405020304" pitchFamily="18" charset="0"/>
                <a:cs typeface="Times New Roman" panose="02020603050405020304" pitchFamily="18" charset="0"/>
              </a:rPr>
              <a:t>the scope of work, unless your LPA intends to pay for that scope increase 100% locally.</a:t>
            </a:r>
          </a:p>
          <a:p>
            <a:pPr lvl="3">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Estimates submitted with the application with less quantities than advertised and bid for should </a:t>
            </a:r>
            <a:r>
              <a:rPr lang="en-US" u="sng" dirty="0">
                <a:solidFill>
                  <a:schemeClr val="tx1"/>
                </a:solidFill>
                <a:latin typeface="Times New Roman" panose="02020603050405020304" pitchFamily="18" charset="0"/>
                <a:cs typeface="Times New Roman" panose="02020603050405020304" pitchFamily="18" charset="0"/>
              </a:rPr>
              <a:t>not</a:t>
            </a:r>
            <a:r>
              <a:rPr lang="en-US" dirty="0">
                <a:solidFill>
                  <a:schemeClr val="tx1"/>
                </a:solidFill>
                <a:latin typeface="Times New Roman" panose="02020603050405020304" pitchFamily="18" charset="0"/>
                <a:cs typeface="Times New Roman" panose="02020603050405020304" pitchFamily="18" charset="0"/>
              </a:rPr>
              <a:t> be included when funds are requested.</a:t>
            </a:r>
          </a:p>
          <a:p>
            <a:pPr lvl="1">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Contract bids must be detailed and itemized by each road.</a:t>
            </a:r>
          </a:p>
          <a:p>
            <a:pPr lvl="2">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Contractors </a:t>
            </a:r>
            <a:r>
              <a:rPr lang="en-US" u="sng" dirty="0">
                <a:solidFill>
                  <a:schemeClr val="tx1"/>
                </a:solidFill>
                <a:latin typeface="Times New Roman" panose="02020603050405020304" pitchFamily="18" charset="0"/>
                <a:cs typeface="Times New Roman" panose="02020603050405020304" pitchFamily="18" charset="0"/>
              </a:rPr>
              <a:t>can</a:t>
            </a:r>
            <a:r>
              <a:rPr lang="en-US" dirty="0">
                <a:solidFill>
                  <a:schemeClr val="tx1"/>
                </a:solidFill>
                <a:latin typeface="Times New Roman" panose="02020603050405020304" pitchFamily="18" charset="0"/>
                <a:cs typeface="Times New Roman" panose="02020603050405020304" pitchFamily="18" charset="0"/>
              </a:rPr>
              <a:t> do itemized bids, require them to do so.</a:t>
            </a:r>
          </a:p>
          <a:p>
            <a:pPr lvl="2">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Itemized work being done per road and the bid (amount you are paying) per road should be contractually clear.</a:t>
            </a:r>
          </a:p>
          <a:p>
            <a:pPr lvl="2">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Bids with contingencies will </a:t>
            </a:r>
            <a:r>
              <a:rPr lang="en-US" u="sng" dirty="0">
                <a:solidFill>
                  <a:schemeClr val="tx1"/>
                </a:solidFill>
                <a:latin typeface="Times New Roman" panose="02020603050405020304" pitchFamily="18" charset="0"/>
                <a:cs typeface="Times New Roman" panose="02020603050405020304" pitchFamily="18" charset="0"/>
              </a:rPr>
              <a:t>not</a:t>
            </a:r>
            <a:r>
              <a:rPr lang="en-US" dirty="0">
                <a:solidFill>
                  <a:schemeClr val="tx1"/>
                </a:solidFill>
                <a:latin typeface="Times New Roman" panose="02020603050405020304" pitchFamily="18" charset="0"/>
                <a:cs typeface="Times New Roman" panose="02020603050405020304" pitchFamily="18" charset="0"/>
              </a:rPr>
              <a:t> be acceptable.</a:t>
            </a:r>
          </a:p>
          <a:p>
            <a:pPr lvl="2">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Lump sum bids will </a:t>
            </a:r>
            <a:r>
              <a:rPr lang="en-US" u="sng" dirty="0">
                <a:solidFill>
                  <a:schemeClr val="tx1"/>
                </a:solidFill>
                <a:latin typeface="Times New Roman" panose="02020603050405020304" pitchFamily="18" charset="0"/>
                <a:cs typeface="Times New Roman" panose="02020603050405020304" pitchFamily="18" charset="0"/>
              </a:rPr>
              <a:t>not</a:t>
            </a:r>
            <a:r>
              <a:rPr lang="en-US" dirty="0">
                <a:solidFill>
                  <a:schemeClr val="tx1"/>
                </a:solidFill>
                <a:latin typeface="Times New Roman" panose="02020603050405020304" pitchFamily="18" charset="0"/>
                <a:cs typeface="Times New Roman" panose="02020603050405020304" pitchFamily="18" charset="0"/>
              </a:rPr>
              <a:t> be acceptable.</a:t>
            </a:r>
          </a:p>
          <a:p>
            <a:pPr lvl="2">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If contracts / bids are </a:t>
            </a:r>
            <a:r>
              <a:rPr lang="en-US" u="sng" dirty="0">
                <a:solidFill>
                  <a:schemeClr val="tx1"/>
                </a:solidFill>
                <a:latin typeface="Times New Roman" panose="02020603050405020304" pitchFamily="18" charset="0"/>
                <a:cs typeface="Times New Roman" panose="02020603050405020304" pitchFamily="18" charset="0"/>
              </a:rPr>
              <a:t>not</a:t>
            </a:r>
            <a:r>
              <a:rPr lang="en-US" dirty="0">
                <a:solidFill>
                  <a:schemeClr val="tx1"/>
                </a:solidFill>
                <a:latin typeface="Times New Roman" panose="02020603050405020304" pitchFamily="18" charset="0"/>
                <a:cs typeface="Times New Roman" panose="02020603050405020304" pitchFamily="18" charset="0"/>
              </a:rPr>
              <a:t> submitted with clear locations and a clear bid, the request for funds will </a:t>
            </a:r>
            <a:r>
              <a:rPr lang="en-US" u="sng" dirty="0">
                <a:solidFill>
                  <a:schemeClr val="tx1"/>
                </a:solidFill>
                <a:latin typeface="Times New Roman" panose="02020603050405020304" pitchFamily="18" charset="0"/>
                <a:cs typeface="Times New Roman" panose="02020603050405020304" pitchFamily="18" charset="0"/>
              </a:rPr>
              <a:t>not</a:t>
            </a:r>
            <a:r>
              <a:rPr lang="en-US" dirty="0">
                <a:solidFill>
                  <a:schemeClr val="tx1"/>
                </a:solidFill>
                <a:latin typeface="Times New Roman" panose="02020603050405020304" pitchFamily="18" charset="0"/>
                <a:cs typeface="Times New Roman" panose="02020603050405020304" pitchFamily="18" charset="0"/>
              </a:rPr>
              <a:t> be acceptable until made clear.</a:t>
            </a:r>
          </a:p>
          <a:p>
            <a:pPr lvl="2">
              <a:lnSpc>
                <a:spcPct val="11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marL="0" indent="0">
              <a:buNone/>
            </a:pPr>
            <a:r>
              <a:rPr lang="en-US" sz="2494" dirty="0">
                <a:solidFill>
                  <a:schemeClr val="tx1"/>
                </a:solidFill>
                <a:latin typeface="Times New Roman" panose="02020603050405020304" pitchFamily="18" charset="0"/>
                <a:cs typeface="Times New Roman" panose="02020603050405020304" pitchFamily="18" charset="0"/>
              </a:rPr>
              <a:t>Examples of acceptable and non-acceptable bids are as follows.</a:t>
            </a:r>
          </a:p>
          <a:p>
            <a:pPr marL="474998" lvl="1" indent="0">
              <a:lnSpc>
                <a:spcPct val="110000"/>
              </a:lnSpc>
              <a:spcBef>
                <a:spcPts val="0"/>
              </a:spcBef>
              <a:buNone/>
            </a:pPr>
            <a:endParaRPr lang="en-US" sz="1455" dirty="0"/>
          </a:p>
        </p:txBody>
      </p:sp>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167" b="95644" l="23864" r="69129"/>
                    </a14:imgEffect>
                  </a14:imgLayer>
                </a14:imgProps>
              </a:ext>
              <a:ext uri="{28A0092B-C50C-407E-A947-70E740481C1C}">
                <a14:useLocalDpi xmlns:a14="http://schemas.microsoft.com/office/drawing/2010/main"/>
              </a:ext>
            </a:extLst>
          </a:blip>
          <a:srcRect l="22222" r="29166"/>
          <a:stretch/>
        </p:blipFill>
        <p:spPr>
          <a:xfrm>
            <a:off x="9210273" y="533400"/>
            <a:ext cx="3404413" cy="6017103"/>
          </a:xfrm>
          <a:prstGeom prst="rect">
            <a:avLst/>
          </a:prstGeom>
        </p:spPr>
      </p:pic>
    </p:spTree>
    <p:extLst>
      <p:ext uri="{BB962C8B-B14F-4D97-AF65-F5344CB8AC3E}">
        <p14:creationId xmlns:p14="http://schemas.microsoft.com/office/powerpoint/2010/main" val="2873212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rgbClr val="FF0000"/>
                </a:solidFill>
                <a:latin typeface="Times New Roman" panose="02020603050405020304" pitchFamily="18" charset="0"/>
                <a:cs typeface="Times New Roman" panose="02020603050405020304" pitchFamily="18" charset="0"/>
              </a:rPr>
              <a:t>NOT ACCEPTABLE </a:t>
            </a:r>
            <a:r>
              <a:rPr lang="en-US" sz="3740" dirty="0">
                <a:solidFill>
                  <a:schemeClr val="tx1"/>
                </a:solidFill>
                <a:latin typeface="Times New Roman" panose="02020603050405020304" pitchFamily="18" charset="0"/>
                <a:cs typeface="Times New Roman" panose="02020603050405020304" pitchFamily="18" charset="0"/>
              </a:rPr>
              <a:t>– Contractor’s Itemized Bid Example</a:t>
            </a:r>
          </a:p>
        </p:txBody>
      </p:sp>
      <p:pic>
        <p:nvPicPr>
          <p:cNvPr id="3" name="Content Placeholder 2"/>
          <p:cNvPicPr>
            <a:picLocks noGrp="1" noChangeAspect="1"/>
          </p:cNvPicPr>
          <p:nvPr>
            <p:ph idx="1"/>
          </p:nvPr>
        </p:nvPicPr>
        <p:blipFill rotWithShape="1">
          <a:blip r:embed="rId2"/>
          <a:srcRect l="2016" t="39357" r="65994" b="18303"/>
          <a:stretch/>
        </p:blipFill>
        <p:spPr>
          <a:xfrm>
            <a:off x="2057400" y="1622546"/>
            <a:ext cx="8154757" cy="4766156"/>
          </a:xfrm>
          <a:prstGeom prst="rect">
            <a:avLst/>
          </a:prstGeom>
          <a:ln>
            <a:solidFill>
              <a:srgbClr val="0070C0"/>
            </a:solidFill>
          </a:ln>
        </p:spPr>
      </p:pic>
      <p:sp>
        <p:nvSpPr>
          <p:cNvPr id="6" name="TextBox 5"/>
          <p:cNvSpPr txBox="1"/>
          <p:nvPr/>
        </p:nvSpPr>
        <p:spPr>
          <a:xfrm>
            <a:off x="2057400" y="6490288"/>
            <a:ext cx="11497833" cy="830997"/>
          </a:xfrm>
          <a:prstGeom prst="rect">
            <a:avLst/>
          </a:prstGeom>
          <a:noFill/>
        </p:spPr>
        <p:txBody>
          <a:bodyPr wrap="squar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This is not an acceptable bid because </a:t>
            </a:r>
          </a:p>
          <a:p>
            <a:r>
              <a:rPr lang="en-US" sz="1600" b="1" dirty="0">
                <a:solidFill>
                  <a:srgbClr val="FF0000"/>
                </a:solidFill>
                <a:latin typeface="Times New Roman" panose="02020603050405020304" pitchFamily="18" charset="0"/>
                <a:cs typeface="Times New Roman" panose="02020603050405020304" pitchFamily="18" charset="0"/>
              </a:rPr>
              <a:t>	1) No To or From </a:t>
            </a:r>
          </a:p>
          <a:p>
            <a:r>
              <a:rPr lang="en-US" sz="1600" b="1" dirty="0">
                <a:solidFill>
                  <a:srgbClr val="FF0000"/>
                </a:solidFill>
                <a:latin typeface="Times New Roman" panose="02020603050405020304" pitchFamily="18" charset="0"/>
                <a:cs typeface="Times New Roman" panose="02020603050405020304" pitchFamily="18" charset="0"/>
              </a:rPr>
              <a:t>	2) Contractor lumped 3 roads, into one bid.</a:t>
            </a:r>
            <a:endParaRPr lang="en-US" sz="16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352800" y="1066800"/>
            <a:ext cx="4829516" cy="38373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This is for Castro Rd., Donya Dr., Carla Ave.</a:t>
            </a:r>
          </a:p>
        </p:txBody>
      </p:sp>
    </p:spTree>
    <p:extLst>
      <p:ext uri="{BB962C8B-B14F-4D97-AF65-F5344CB8AC3E}">
        <p14:creationId xmlns:p14="http://schemas.microsoft.com/office/powerpoint/2010/main" val="2581950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b="1" dirty="0">
                <a:solidFill>
                  <a:srgbClr val="00B050"/>
                </a:solidFill>
                <a:latin typeface="Times New Roman" panose="02020603050405020304" pitchFamily="18" charset="0"/>
                <a:cs typeface="Times New Roman" panose="02020603050405020304" pitchFamily="18" charset="0"/>
              </a:rPr>
              <a:t>ACCEPTABLE</a:t>
            </a:r>
            <a:r>
              <a:rPr lang="en-US" sz="4156" dirty="0">
                <a:solidFill>
                  <a:srgbClr val="FF0000"/>
                </a:solidFill>
                <a:latin typeface="Times New Roman" panose="02020603050405020304" pitchFamily="18" charset="0"/>
                <a:cs typeface="Times New Roman" panose="02020603050405020304" pitchFamily="18" charset="0"/>
              </a:rPr>
              <a:t> </a:t>
            </a:r>
            <a:r>
              <a:rPr lang="en-US" sz="4156" dirty="0">
                <a:solidFill>
                  <a:schemeClr val="tx1"/>
                </a:solidFill>
                <a:latin typeface="Times New Roman" panose="02020603050405020304" pitchFamily="18" charset="0"/>
                <a:cs typeface="Times New Roman" panose="02020603050405020304" pitchFamily="18" charset="0"/>
              </a:rPr>
              <a:t>– Contractor’s Itemized Bid Example</a:t>
            </a:r>
          </a:p>
        </p:txBody>
      </p:sp>
      <p:pic>
        <p:nvPicPr>
          <p:cNvPr id="3" name="Content Placeholder 2"/>
          <p:cNvPicPr>
            <a:picLocks noGrp="1" noChangeAspect="1"/>
          </p:cNvPicPr>
          <p:nvPr>
            <p:ph idx="1"/>
          </p:nvPr>
        </p:nvPicPr>
        <p:blipFill rotWithShape="1">
          <a:blip r:embed="rId2"/>
          <a:srcRect l="1255" t="38434" r="42383" b="25360"/>
          <a:stretch/>
        </p:blipFill>
        <p:spPr>
          <a:xfrm>
            <a:off x="533400" y="1066800"/>
            <a:ext cx="10609102" cy="5858758"/>
          </a:xfrm>
          <a:prstGeom prst="rect">
            <a:avLst/>
          </a:prstGeom>
          <a:ln>
            <a:solidFill>
              <a:srgbClr val="0070C0"/>
            </a:solidFill>
          </a:ln>
        </p:spPr>
      </p:pic>
    </p:spTree>
    <p:extLst>
      <p:ext uri="{BB962C8B-B14F-4D97-AF65-F5344CB8AC3E}">
        <p14:creationId xmlns:p14="http://schemas.microsoft.com/office/powerpoint/2010/main" val="1798951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rgbClr val="FF0000"/>
                </a:solidFill>
                <a:latin typeface="Times New Roman" panose="02020603050405020304" pitchFamily="18" charset="0"/>
                <a:cs typeface="Times New Roman" panose="02020603050405020304" pitchFamily="18" charset="0"/>
              </a:rPr>
              <a:t>NOT ACCEPTABLE </a:t>
            </a:r>
            <a:r>
              <a:rPr lang="en-US" sz="3740" dirty="0">
                <a:solidFill>
                  <a:schemeClr val="tx1"/>
                </a:solidFill>
                <a:latin typeface="Times New Roman" panose="02020603050405020304" pitchFamily="18" charset="0"/>
                <a:cs typeface="Times New Roman" panose="02020603050405020304" pitchFamily="18" charset="0"/>
              </a:rPr>
              <a:t>– Contractor’s Itemized Bid Example</a:t>
            </a:r>
          </a:p>
        </p:txBody>
      </p:sp>
      <p:sp>
        <p:nvSpPr>
          <p:cNvPr id="6" name="TextBox 5"/>
          <p:cNvSpPr txBox="1"/>
          <p:nvPr/>
        </p:nvSpPr>
        <p:spPr>
          <a:xfrm>
            <a:off x="576188" y="6532490"/>
            <a:ext cx="11955033" cy="830997"/>
          </a:xfrm>
          <a:prstGeom prst="rect">
            <a:avLst/>
          </a:prstGeom>
          <a:noFill/>
        </p:spPr>
        <p:txBody>
          <a:bodyPr wrap="squar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This is not an acceptable bid because </a:t>
            </a:r>
          </a:p>
          <a:p>
            <a:r>
              <a:rPr lang="en-US" sz="1600" b="1" dirty="0">
                <a:solidFill>
                  <a:srgbClr val="FF0000"/>
                </a:solidFill>
                <a:latin typeface="Times New Roman" panose="02020603050405020304" pitchFamily="18" charset="0"/>
                <a:cs typeface="Times New Roman" panose="02020603050405020304" pitchFamily="18" charset="0"/>
              </a:rPr>
              <a:t>	1) No To or From </a:t>
            </a:r>
          </a:p>
          <a:p>
            <a:r>
              <a:rPr lang="en-US" sz="1600" b="1" dirty="0">
                <a:solidFill>
                  <a:srgbClr val="FF0000"/>
                </a:solidFill>
                <a:latin typeface="Times New Roman" panose="02020603050405020304" pitchFamily="18" charset="0"/>
                <a:cs typeface="Times New Roman" panose="02020603050405020304" pitchFamily="18" charset="0"/>
              </a:rPr>
              <a:t>	2) Contractor lumped 7 roads, into one bid.</a:t>
            </a:r>
            <a:endParaRPr lang="en-US" sz="16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l="1254" t="37945" r="67518" b="25360"/>
          <a:stretch/>
        </p:blipFill>
        <p:spPr>
          <a:xfrm>
            <a:off x="592567" y="1585596"/>
            <a:ext cx="9896550" cy="4855544"/>
          </a:xfrm>
          <a:prstGeom prst="rect">
            <a:avLst/>
          </a:prstGeom>
          <a:ln>
            <a:solidFill>
              <a:srgbClr val="0070C0"/>
            </a:solidFill>
          </a:ln>
        </p:spPr>
      </p:pic>
      <p:sp>
        <p:nvSpPr>
          <p:cNvPr id="2" name="Rectangle 1"/>
          <p:cNvSpPr/>
          <p:nvPr/>
        </p:nvSpPr>
        <p:spPr>
          <a:xfrm>
            <a:off x="1676400" y="1073102"/>
            <a:ext cx="7467600"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This is for Hudson, Cales, Fox, Larue, Adams, Benner, &amp; McKalip roads</a:t>
            </a:r>
            <a:endParaRPr lang="en-US" dirty="0"/>
          </a:p>
        </p:txBody>
      </p:sp>
    </p:spTree>
    <p:extLst>
      <p:ext uri="{BB962C8B-B14F-4D97-AF65-F5344CB8AC3E}">
        <p14:creationId xmlns:p14="http://schemas.microsoft.com/office/powerpoint/2010/main" val="2068107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b="1" dirty="0">
                <a:solidFill>
                  <a:srgbClr val="00B050"/>
                </a:solidFill>
                <a:latin typeface="Times New Roman" panose="02020603050405020304" pitchFamily="18" charset="0"/>
                <a:cs typeface="Times New Roman" panose="02020603050405020304" pitchFamily="18" charset="0"/>
              </a:rPr>
              <a:t>ACCEPTABLE</a:t>
            </a:r>
            <a:r>
              <a:rPr lang="en-US" sz="4156" dirty="0">
                <a:solidFill>
                  <a:srgbClr val="FF0000"/>
                </a:solidFill>
                <a:latin typeface="Times New Roman" panose="02020603050405020304" pitchFamily="18" charset="0"/>
                <a:cs typeface="Times New Roman" panose="02020603050405020304" pitchFamily="18" charset="0"/>
              </a:rPr>
              <a:t> </a:t>
            </a:r>
            <a:r>
              <a:rPr lang="en-US" sz="4156" dirty="0">
                <a:solidFill>
                  <a:schemeClr val="tx1"/>
                </a:solidFill>
                <a:latin typeface="Times New Roman" panose="02020603050405020304" pitchFamily="18" charset="0"/>
                <a:cs typeface="Times New Roman" panose="02020603050405020304" pitchFamily="18" charset="0"/>
              </a:rPr>
              <a:t>– Contractor’s Itemized Bid Example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7796064"/>
              </p:ext>
            </p:extLst>
          </p:nvPr>
        </p:nvGraphicFramePr>
        <p:xfrm>
          <a:off x="2819401" y="974724"/>
          <a:ext cx="6476999" cy="5883292"/>
        </p:xfrm>
        <a:graphic>
          <a:graphicData uri="http://schemas.openxmlformats.org/drawingml/2006/table">
            <a:tbl>
              <a:tblPr/>
              <a:tblGrid>
                <a:gridCol w="880150">
                  <a:extLst>
                    <a:ext uri="{9D8B030D-6E8A-4147-A177-3AD203B41FA5}">
                      <a16:colId xmlns:a16="http://schemas.microsoft.com/office/drawing/2014/main" val="20000"/>
                    </a:ext>
                  </a:extLst>
                </a:gridCol>
                <a:gridCol w="575483">
                  <a:extLst>
                    <a:ext uri="{9D8B030D-6E8A-4147-A177-3AD203B41FA5}">
                      <a16:colId xmlns:a16="http://schemas.microsoft.com/office/drawing/2014/main" val="20001"/>
                    </a:ext>
                  </a:extLst>
                </a:gridCol>
                <a:gridCol w="530347">
                  <a:extLst>
                    <a:ext uri="{9D8B030D-6E8A-4147-A177-3AD203B41FA5}">
                      <a16:colId xmlns:a16="http://schemas.microsoft.com/office/drawing/2014/main" val="20002"/>
                    </a:ext>
                  </a:extLst>
                </a:gridCol>
                <a:gridCol w="609334">
                  <a:extLst>
                    <a:ext uri="{9D8B030D-6E8A-4147-A177-3AD203B41FA5}">
                      <a16:colId xmlns:a16="http://schemas.microsoft.com/office/drawing/2014/main" val="20003"/>
                    </a:ext>
                  </a:extLst>
                </a:gridCol>
                <a:gridCol w="507778">
                  <a:extLst>
                    <a:ext uri="{9D8B030D-6E8A-4147-A177-3AD203B41FA5}">
                      <a16:colId xmlns:a16="http://schemas.microsoft.com/office/drawing/2014/main" val="20004"/>
                    </a:ext>
                  </a:extLst>
                </a:gridCol>
                <a:gridCol w="1602325">
                  <a:extLst>
                    <a:ext uri="{9D8B030D-6E8A-4147-A177-3AD203B41FA5}">
                      <a16:colId xmlns:a16="http://schemas.microsoft.com/office/drawing/2014/main" val="20005"/>
                    </a:ext>
                  </a:extLst>
                </a:gridCol>
                <a:gridCol w="789877">
                  <a:extLst>
                    <a:ext uri="{9D8B030D-6E8A-4147-A177-3AD203B41FA5}">
                      <a16:colId xmlns:a16="http://schemas.microsoft.com/office/drawing/2014/main" val="20006"/>
                    </a:ext>
                  </a:extLst>
                </a:gridCol>
                <a:gridCol w="981705">
                  <a:extLst>
                    <a:ext uri="{9D8B030D-6E8A-4147-A177-3AD203B41FA5}">
                      <a16:colId xmlns:a16="http://schemas.microsoft.com/office/drawing/2014/main" val="20007"/>
                    </a:ext>
                  </a:extLst>
                </a:gridCol>
              </a:tblGrid>
              <a:tr h="173038">
                <a:tc gridSpan="8">
                  <a:txBody>
                    <a:bodyPr/>
                    <a:lstStyle/>
                    <a:p>
                      <a:pPr algn="ctr" fontAlgn="ctr"/>
                      <a:r>
                        <a:rPr lang="en-US" sz="900" b="1" i="0" u="sng" strike="noStrike" dirty="0">
                          <a:solidFill>
                            <a:srgbClr val="00B050"/>
                          </a:solidFill>
                          <a:effectLst/>
                          <a:latin typeface="Times New Roman" panose="02020603050405020304" pitchFamily="18" charset="0"/>
                        </a:rPr>
                        <a:t>Acceptable CCMG Itemized Bid Example</a:t>
                      </a:r>
                    </a:p>
                  </a:txBody>
                  <a:tcPr marL="8248" marR="8248" marT="8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3038">
                <a:tc gridSpan="8">
                  <a:txBody>
                    <a:bodyPr/>
                    <a:lstStyle/>
                    <a:p>
                      <a:pPr algn="ctr" fontAlgn="ctr"/>
                      <a:r>
                        <a:rPr lang="en-US" sz="900" b="1" i="0" u="none" strike="noStrike">
                          <a:solidFill>
                            <a:srgbClr val="000000"/>
                          </a:solidFill>
                          <a:effectLst/>
                          <a:latin typeface="Times New Roman" panose="02020603050405020304" pitchFamily="18" charset="0"/>
                        </a:rPr>
                        <a:t>City of Blansett - 2019-1 CCMG</a:t>
                      </a:r>
                    </a:p>
                  </a:txBody>
                  <a:tcPr marL="8248" marR="8248" marT="8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73038">
                <a:tc>
                  <a:txBody>
                    <a:bodyPr/>
                    <a:lstStyle/>
                    <a:p>
                      <a:pPr algn="ctr" fontAlgn="b"/>
                      <a:r>
                        <a:rPr lang="en-US" sz="900" b="1" i="0" u="sng" strike="noStrike">
                          <a:solidFill>
                            <a:srgbClr val="000000"/>
                          </a:solidFill>
                          <a:effectLst/>
                          <a:latin typeface="Times New Roman" panose="02020603050405020304" pitchFamily="18" charset="0"/>
                        </a:rPr>
                        <a:t>Steet Name</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sng" strike="noStrike">
                          <a:solidFill>
                            <a:srgbClr val="000000"/>
                          </a:solidFill>
                          <a:effectLst/>
                          <a:latin typeface="Times New Roman" panose="02020603050405020304" pitchFamily="18" charset="0"/>
                        </a:rPr>
                        <a:t>To</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sng" strike="noStrike">
                          <a:solidFill>
                            <a:srgbClr val="000000"/>
                          </a:solidFill>
                          <a:effectLst/>
                          <a:latin typeface="Times New Roman" panose="02020603050405020304" pitchFamily="18" charset="0"/>
                        </a:rPr>
                        <a:t>From</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sng" strike="noStrike">
                          <a:solidFill>
                            <a:srgbClr val="000000"/>
                          </a:solidFill>
                          <a:effectLst/>
                          <a:latin typeface="Times New Roman" panose="02020603050405020304" pitchFamily="18" charset="0"/>
                        </a:rPr>
                        <a:t>QTY</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sng" strike="noStrike">
                          <a:solidFill>
                            <a:srgbClr val="000000"/>
                          </a:solidFill>
                          <a:effectLst/>
                          <a:latin typeface="Times New Roman" panose="02020603050405020304" pitchFamily="18" charset="0"/>
                        </a:rPr>
                        <a:t>Unit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sng" strike="noStrike">
                          <a:solidFill>
                            <a:srgbClr val="000000"/>
                          </a:solidFill>
                          <a:effectLst/>
                          <a:latin typeface="Times New Roman" panose="02020603050405020304" pitchFamily="18" charset="0"/>
                        </a:rPr>
                        <a:t>Description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sng" strike="noStrike">
                          <a:solidFill>
                            <a:srgbClr val="000000"/>
                          </a:solidFill>
                          <a:effectLst/>
                          <a:latin typeface="Times New Roman" panose="02020603050405020304" pitchFamily="18" charset="0"/>
                        </a:rPr>
                        <a:t>Unit Price</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sng" strike="noStrike">
                          <a:solidFill>
                            <a:srgbClr val="000000"/>
                          </a:solidFill>
                          <a:effectLst/>
                          <a:latin typeface="Times New Roman" panose="02020603050405020304" pitchFamily="18" charset="0"/>
                        </a:rPr>
                        <a:t>Bid Amount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173038">
                <a:tc>
                  <a:txBody>
                    <a:bodyPr/>
                    <a:lstStyle/>
                    <a:p>
                      <a:pPr algn="l" fontAlgn="b"/>
                      <a:r>
                        <a:rPr lang="en-US" sz="900" b="0" i="0" u="none" strike="noStrike">
                          <a:solidFill>
                            <a:srgbClr val="000000"/>
                          </a:solidFill>
                          <a:effectLst/>
                          <a:latin typeface="Times New Roman" panose="02020603050405020304" pitchFamily="18" charset="0"/>
                        </a:rPr>
                        <a:t>Hudson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Center</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Green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105.00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SYS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Asphalt Milling, 1.5"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$1.70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$1,785.00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86.60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HMA Surface, Type 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$77.50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$6,711.50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22.00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Stop Bar</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$21.50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$473.00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Total Rd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solidFill>
                            <a:srgbClr val="000000"/>
                          </a:solidFill>
                          <a:effectLst/>
                          <a:latin typeface="Times New Roman" panose="02020603050405020304" pitchFamily="18" charset="0"/>
                        </a:rPr>
                        <a:t>$8,969.50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6"/>
                  </a:ext>
                </a:extLst>
              </a:tr>
              <a:tr h="173038">
                <a:tc>
                  <a:txBody>
                    <a:bodyPr/>
                    <a:lstStyle/>
                    <a:p>
                      <a:pPr algn="l" fontAlgn="b"/>
                      <a:r>
                        <a:rPr lang="en-US" sz="900" b="0" i="0" u="none" strike="noStrike">
                          <a:solidFill>
                            <a:srgbClr val="000000"/>
                          </a:solidFill>
                          <a:effectLst/>
                          <a:latin typeface="Times New Roman" panose="02020603050405020304" pitchFamily="18" charset="0"/>
                        </a:rPr>
                        <a:t>Cales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Middle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Red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2525.00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SYS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Asphalt Milling, 1.5"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$1.70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$4,292.50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208.30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HMA Surface, Type 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$77.50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$16,143.25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12.00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Stop Bar</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$21.20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$258.00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100.00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Piano Key Xwalk</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$21.50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$2,150.00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Total Rd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solidFill>
                            <a:srgbClr val="000000"/>
                          </a:solidFill>
                          <a:effectLst/>
                          <a:latin typeface="Times New Roman" panose="02020603050405020304" pitchFamily="18" charset="0"/>
                        </a:rPr>
                        <a:t>$22,843.75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1"/>
                  </a:ext>
                </a:extLst>
              </a:tr>
              <a:tr h="173038">
                <a:tc>
                  <a:txBody>
                    <a:bodyPr/>
                    <a:lstStyle/>
                    <a:p>
                      <a:pPr algn="l" fontAlgn="b"/>
                      <a:r>
                        <a:rPr lang="en-US" sz="900" b="0" i="0" u="none" strike="noStrike">
                          <a:solidFill>
                            <a:srgbClr val="000000"/>
                          </a:solidFill>
                          <a:effectLst/>
                          <a:latin typeface="Times New Roman" panose="02020603050405020304" pitchFamily="18" charset="0"/>
                        </a:rPr>
                        <a:t>Fox</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72nd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Blue</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500.00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SYS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Asphalt Milling, 1.5"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$1.70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$850.00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41.20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HMA Surface, Type 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$77.50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$3,193.00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Total Rd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solidFill>
                            <a:srgbClr val="000000"/>
                          </a:solidFill>
                          <a:effectLst/>
                          <a:latin typeface="Times New Roman" panose="02020603050405020304" pitchFamily="18" charset="0"/>
                        </a:rPr>
                        <a:t>$4,043.00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4"/>
                  </a:ext>
                </a:extLst>
              </a:tr>
              <a:tr h="173038">
                <a:tc>
                  <a:txBody>
                    <a:bodyPr/>
                    <a:lstStyle/>
                    <a:p>
                      <a:pPr algn="l" fontAlgn="b"/>
                      <a:r>
                        <a:rPr lang="en-US" sz="900" b="0" i="0" u="none" strike="noStrike">
                          <a:solidFill>
                            <a:srgbClr val="000000"/>
                          </a:solidFill>
                          <a:effectLst/>
                          <a:latin typeface="Times New Roman" panose="02020603050405020304" pitchFamily="18" charset="0"/>
                        </a:rPr>
                        <a:t>Larue</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4th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9th</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4000.00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SYS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Asphalt Milling, 1.5"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$1.70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$6,800.00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329.90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HMA Surface, Type 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$77.50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$25,567.25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36.00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Stop Bar</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$21.50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$774.00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Total Rd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solidFill>
                            <a:srgbClr val="000000"/>
                          </a:solidFill>
                          <a:effectLst/>
                          <a:latin typeface="Times New Roman" panose="02020603050405020304" pitchFamily="18" charset="0"/>
                        </a:rPr>
                        <a:t>$33,141.25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8"/>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Adams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Indiana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Ohio</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3030.00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SYS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Asphalt Milling, 1.5"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$1.70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$5,151.00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249.90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HMA Surface, Type 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$77.50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$19,367.25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Total Rd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solidFill>
                            <a:srgbClr val="000000"/>
                          </a:solidFill>
                          <a:effectLst/>
                          <a:latin typeface="Times New Roman" panose="02020603050405020304" pitchFamily="18" charset="0"/>
                        </a:rPr>
                        <a:t>$24,518.25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21"/>
                  </a:ext>
                </a:extLst>
              </a:tr>
              <a:tr h="173038">
                <a:tc>
                  <a:txBody>
                    <a:bodyPr/>
                    <a:lstStyle/>
                    <a:p>
                      <a:pPr algn="l" fontAlgn="b"/>
                      <a:r>
                        <a:rPr lang="en-US" sz="900" b="0" i="0" u="none" strike="noStrike">
                          <a:solidFill>
                            <a:srgbClr val="000000"/>
                          </a:solidFill>
                          <a:effectLst/>
                          <a:latin typeface="Times New Roman" panose="02020603050405020304" pitchFamily="18" charset="0"/>
                        </a:rPr>
                        <a:t>Benner</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Penn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Texas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1376.00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SYS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Asphalt Milling, 1.5"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$1.70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$2,339.20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113.50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HMA Surface, Type 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$77.50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$8,796.25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28.00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Stop Bar</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$21.50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$602.00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Total Rd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solidFill>
                            <a:srgbClr val="000000"/>
                          </a:solidFill>
                          <a:effectLst/>
                          <a:latin typeface="Times New Roman" panose="02020603050405020304" pitchFamily="18" charset="0"/>
                        </a:rPr>
                        <a:t>$11,737.45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25"/>
                  </a:ext>
                </a:extLst>
              </a:tr>
              <a:tr h="173038">
                <a:tc>
                  <a:txBody>
                    <a:bodyPr/>
                    <a:lstStyle/>
                    <a:p>
                      <a:pPr algn="l" fontAlgn="b"/>
                      <a:r>
                        <a:rPr lang="en-US" sz="900" b="0" i="0" u="none" strike="noStrike">
                          <a:solidFill>
                            <a:srgbClr val="000000"/>
                          </a:solidFill>
                          <a:effectLst/>
                          <a:latin typeface="Times New Roman" panose="02020603050405020304" pitchFamily="18" charset="0"/>
                        </a:rPr>
                        <a:t>McKalip</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Iowa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Florida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952.00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SYS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Asphalt Milling, 1.5"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$1.70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$1,618.40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78.60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HMA Surface, Type 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$77.50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$6,091.50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24.00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Stop Bar</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$21.50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$516.00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2165.00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4" Yellow Thermo</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$1.06</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$2,294.90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2310.00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4" Yellow Thermo</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$1.05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$2,425.50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Total Rd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solidFill>
                            <a:srgbClr val="000000"/>
                          </a:solidFill>
                          <a:effectLst/>
                          <a:latin typeface="Times New Roman" panose="02020603050405020304" pitchFamily="18" charset="0"/>
                        </a:rPr>
                        <a:t>$12,946.30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31"/>
                  </a:ext>
                </a:extLst>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sz="900" b="1" i="0" u="none" strike="noStrike">
                          <a:solidFill>
                            <a:srgbClr val="000000"/>
                          </a:solidFill>
                          <a:effectLst/>
                          <a:latin typeface="Times New Roman" panose="02020603050405020304" pitchFamily="18" charset="0"/>
                        </a:rPr>
                        <a:t>Total Bid</a:t>
                      </a:r>
                    </a:p>
                  </a:txBody>
                  <a:tcPr marL="8248" marR="8248" marT="8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a:txBody>
                    <a:bodyPr/>
                    <a:lstStyle/>
                    <a:p>
                      <a:pPr algn="r" fontAlgn="b"/>
                      <a:r>
                        <a:rPr lang="en-US" sz="900" b="1" i="0" u="none" strike="noStrike">
                          <a:solidFill>
                            <a:srgbClr val="000000"/>
                          </a:solidFill>
                          <a:effectLst/>
                          <a:latin typeface="Times New Roman" panose="02020603050405020304" pitchFamily="18" charset="0"/>
                        </a:rPr>
                        <a:t>$118,199.50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32"/>
                  </a:ext>
                </a:extLst>
              </a:tr>
              <a:tr h="173038">
                <a:tc gridSpan="8">
                  <a:txBody>
                    <a:bodyPr/>
                    <a:lstStyle/>
                    <a:p>
                      <a:pPr algn="l" fontAlgn="b"/>
                      <a:r>
                        <a:rPr lang="en-US" sz="900" b="1" i="0" u="none" strike="noStrike" dirty="0">
                          <a:solidFill>
                            <a:srgbClr val="000000"/>
                          </a:solidFill>
                          <a:effectLst/>
                          <a:latin typeface="Times New Roman" panose="02020603050405020304" pitchFamily="18" charset="0"/>
                        </a:rPr>
                        <a:t>Mobilization/Demobilization  and Maintaining Traffic included in unit price cost of individual items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3"/>
                  </a:ext>
                </a:extLst>
              </a:tr>
            </a:tbl>
          </a:graphicData>
        </a:graphic>
      </p:graphicFrame>
    </p:spTree>
    <p:extLst>
      <p:ext uri="{BB962C8B-B14F-4D97-AF65-F5344CB8AC3E}">
        <p14:creationId xmlns:p14="http://schemas.microsoft.com/office/powerpoint/2010/main" val="2996272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rgbClr val="FF0000"/>
                </a:solidFill>
                <a:latin typeface="Times New Roman" panose="02020603050405020304" pitchFamily="18" charset="0"/>
                <a:cs typeface="Times New Roman" panose="02020603050405020304" pitchFamily="18" charset="0"/>
              </a:rPr>
              <a:t>NOT ACCEPTABLE </a:t>
            </a:r>
            <a:r>
              <a:rPr lang="en-US" sz="3740" dirty="0">
                <a:solidFill>
                  <a:schemeClr val="tx1"/>
                </a:solidFill>
                <a:latin typeface="Times New Roman" panose="02020603050405020304" pitchFamily="18" charset="0"/>
                <a:cs typeface="Times New Roman" panose="02020603050405020304" pitchFamily="18" charset="0"/>
              </a:rPr>
              <a:t>– Contractor’s Itemized Bid Example</a:t>
            </a:r>
          </a:p>
        </p:txBody>
      </p:sp>
      <p:sp>
        <p:nvSpPr>
          <p:cNvPr id="6" name="TextBox 5"/>
          <p:cNvSpPr txBox="1"/>
          <p:nvPr/>
        </p:nvSpPr>
        <p:spPr>
          <a:xfrm>
            <a:off x="1041041" y="6191120"/>
            <a:ext cx="10244481" cy="760416"/>
          </a:xfrm>
          <a:prstGeom prst="rect">
            <a:avLst/>
          </a:prstGeom>
          <a:noFill/>
        </p:spPr>
        <p:txBody>
          <a:bodyPr wrap="square" rtlCol="0">
            <a:spAutoFit/>
          </a:bodyPr>
          <a:lstStyle/>
          <a:p>
            <a:r>
              <a:rPr lang="en-US" sz="2078" b="1" dirty="0">
                <a:solidFill>
                  <a:srgbClr val="FF0000"/>
                </a:solidFill>
                <a:latin typeface="Times New Roman" panose="02020603050405020304" pitchFamily="18" charset="0"/>
                <a:cs typeface="Times New Roman" panose="02020603050405020304" pitchFamily="18" charset="0"/>
              </a:rPr>
              <a:t>This is not an acceptable bid because the Construction Engineering and MOB / DEMOB is not itemized per road</a:t>
            </a:r>
            <a:r>
              <a:rPr lang="en-US" sz="2078" dirty="0">
                <a:solidFill>
                  <a:prstClr val="black"/>
                </a:solidFill>
                <a:latin typeface="Times New Roman" panose="02020603050405020304" pitchFamily="18" charset="0"/>
                <a:cs typeface="Times New Roman" panose="02020603050405020304" pitchFamily="18" charset="0"/>
              </a:rPr>
              <a:t>.</a:t>
            </a:r>
          </a:p>
        </p:txBody>
      </p:sp>
      <p:pic>
        <p:nvPicPr>
          <p:cNvPr id="3" name="Content Placeholder 2"/>
          <p:cNvPicPr>
            <a:picLocks noGrp="1" noChangeAspect="1"/>
          </p:cNvPicPr>
          <p:nvPr>
            <p:ph idx="1"/>
          </p:nvPr>
        </p:nvPicPr>
        <p:blipFill rotWithShape="1">
          <a:blip r:embed="rId2"/>
          <a:srcRect l="2016" t="37946" r="42384" b="9835"/>
          <a:stretch/>
        </p:blipFill>
        <p:spPr>
          <a:xfrm>
            <a:off x="1175421" y="1088256"/>
            <a:ext cx="9975723" cy="4908689"/>
          </a:xfrm>
          <a:prstGeom prst="rect">
            <a:avLst/>
          </a:prstGeom>
          <a:solidFill>
            <a:srgbClr val="3399FF"/>
          </a:solidFill>
          <a:ln>
            <a:solidFill>
              <a:srgbClr val="0070C0"/>
            </a:solidFill>
          </a:ln>
        </p:spPr>
      </p:pic>
      <p:sp>
        <p:nvSpPr>
          <p:cNvPr id="4" name="Right Arrow 3"/>
          <p:cNvSpPr/>
          <p:nvPr/>
        </p:nvSpPr>
        <p:spPr>
          <a:xfrm>
            <a:off x="383697" y="4845186"/>
            <a:ext cx="712552" cy="503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41737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5353" y="1"/>
            <a:ext cx="12350895" cy="894080"/>
          </a:xfrm>
        </p:spPr>
        <p:txBody>
          <a:bodyPr/>
          <a:lstStyle/>
          <a:p>
            <a:r>
              <a:rPr lang="en-US" sz="4156" b="1" dirty="0">
                <a:solidFill>
                  <a:srgbClr val="00B050"/>
                </a:solidFill>
                <a:latin typeface="Times New Roman" panose="02020603050405020304" pitchFamily="18" charset="0"/>
                <a:cs typeface="Times New Roman" panose="02020603050405020304" pitchFamily="18" charset="0"/>
              </a:rPr>
              <a:t>ACCEPTABLE</a:t>
            </a:r>
            <a:r>
              <a:rPr lang="en-US" sz="4156" dirty="0">
                <a:solidFill>
                  <a:srgbClr val="FF0000"/>
                </a:solidFill>
                <a:latin typeface="Times New Roman" panose="02020603050405020304" pitchFamily="18" charset="0"/>
                <a:cs typeface="Times New Roman" panose="02020603050405020304" pitchFamily="18" charset="0"/>
              </a:rPr>
              <a:t> </a:t>
            </a:r>
            <a:r>
              <a:rPr lang="en-US" sz="4156" dirty="0">
                <a:solidFill>
                  <a:schemeClr val="tx1"/>
                </a:solidFill>
                <a:latin typeface="Times New Roman" panose="02020603050405020304" pitchFamily="18" charset="0"/>
                <a:cs typeface="Times New Roman" panose="02020603050405020304" pitchFamily="18" charset="0"/>
              </a:rPr>
              <a:t>– Contractor’s Itemized Bid Example</a:t>
            </a:r>
          </a:p>
        </p:txBody>
      </p:sp>
      <p:pic>
        <p:nvPicPr>
          <p:cNvPr id="4" name="Content Placeholder 3"/>
          <p:cNvPicPr>
            <a:picLocks noGrp="1" noChangeAspect="1"/>
          </p:cNvPicPr>
          <p:nvPr>
            <p:ph idx="1"/>
          </p:nvPr>
        </p:nvPicPr>
        <p:blipFill rotWithShape="1">
          <a:blip r:embed="rId2"/>
          <a:srcRect l="1255" t="37945" r="42383" b="18303"/>
          <a:stretch/>
        </p:blipFill>
        <p:spPr>
          <a:xfrm>
            <a:off x="1017077" y="1282428"/>
            <a:ext cx="10213240" cy="5225378"/>
          </a:xfrm>
          <a:prstGeom prst="rect">
            <a:avLst/>
          </a:prstGeom>
          <a:ln>
            <a:solidFill>
              <a:srgbClr val="0070C0"/>
            </a:solidFill>
          </a:ln>
        </p:spPr>
      </p:pic>
      <p:sp>
        <p:nvSpPr>
          <p:cNvPr id="5" name="Right Arrow 4"/>
          <p:cNvSpPr/>
          <p:nvPr/>
        </p:nvSpPr>
        <p:spPr>
          <a:xfrm>
            <a:off x="231443" y="5161876"/>
            <a:ext cx="712552" cy="503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14656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Bidding “No Nos”</a:t>
            </a:r>
          </a:p>
        </p:txBody>
      </p:sp>
      <p:sp>
        <p:nvSpPr>
          <p:cNvPr id="8" name="Content Placeholder 7"/>
          <p:cNvSpPr>
            <a:spLocks noGrp="1"/>
          </p:cNvSpPr>
          <p:nvPr>
            <p:ph idx="1"/>
          </p:nvPr>
        </p:nvSpPr>
        <p:spPr>
          <a:xfrm>
            <a:off x="225353" y="975363"/>
            <a:ext cx="12350895" cy="6086650"/>
          </a:xfrm>
        </p:spPr>
        <p:txBody>
          <a:bodyPr>
            <a:normAutofit/>
          </a:bodyPr>
          <a:lstStyle/>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Advertised bids without any specific information, such as list of pay items,  contractors need to know what they are bidding on.</a:t>
            </a:r>
          </a:p>
          <a:p>
            <a:r>
              <a:rPr lang="en-US" dirty="0">
                <a:solidFill>
                  <a:schemeClr val="tx1"/>
                </a:solidFill>
                <a:latin typeface="Times New Roman" panose="02020603050405020304" pitchFamily="18" charset="0"/>
                <a:cs typeface="Times New Roman" panose="02020603050405020304" pitchFamily="18" charset="0"/>
              </a:rPr>
              <a:t>State law defines the project as the whole project; can’t break projects apart to bypass state law.</a:t>
            </a:r>
          </a:p>
          <a:p>
            <a:pPr marL="534372" indent="-534372">
              <a:buFont typeface="+mj-lt"/>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75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Close Out Grant After Construction is Complete</a:t>
            </a:r>
          </a:p>
        </p:txBody>
      </p:sp>
      <p:sp>
        <p:nvSpPr>
          <p:cNvPr id="8" name="Content Placeholder 7"/>
          <p:cNvSpPr>
            <a:spLocks noGrp="1"/>
          </p:cNvSpPr>
          <p:nvPr>
            <p:ph idx="1"/>
          </p:nvPr>
        </p:nvSpPr>
        <p:spPr>
          <a:xfrm>
            <a:off x="225353" y="975363"/>
            <a:ext cx="12350895" cy="6086650"/>
          </a:xfrm>
        </p:spPr>
        <p:txBody>
          <a:bodyPr>
            <a:normAutofit fontScale="92500" lnSpcReduction="10000"/>
          </a:bodyPr>
          <a:lstStyle/>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Notify INDOT once construction is complete, and all payments have been made and fully processed.</a:t>
            </a:r>
          </a:p>
          <a:p>
            <a:pPr lvl="1">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Contact your District Program Director for help. </a:t>
            </a: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Submit the ‘</a:t>
            </a:r>
            <a:r>
              <a:rPr lang="en-US" b="1" dirty="0">
                <a:solidFill>
                  <a:schemeClr val="tx1"/>
                </a:solidFill>
                <a:latin typeface="Times New Roman" panose="02020603050405020304" pitchFamily="18" charset="0"/>
                <a:cs typeface="Times New Roman" panose="02020603050405020304" pitchFamily="18" charset="0"/>
              </a:rPr>
              <a:t>Community Crossing Matching Grant Close Out’ </a:t>
            </a:r>
            <a:r>
              <a:rPr lang="en-US" dirty="0">
                <a:solidFill>
                  <a:schemeClr val="tx1"/>
                </a:solidFill>
                <a:latin typeface="Times New Roman" panose="02020603050405020304" pitchFamily="18" charset="0"/>
                <a:cs typeface="Times New Roman" panose="02020603050405020304" pitchFamily="18" charset="0"/>
              </a:rPr>
              <a:t>letter with</a:t>
            </a:r>
            <a:r>
              <a:rPr lang="en-US" b="1"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copies of contractor’s final invoice and proof of payment within </a:t>
            </a:r>
            <a:r>
              <a:rPr lang="en-US" u="sng" dirty="0">
                <a:solidFill>
                  <a:schemeClr val="tx1"/>
                </a:solidFill>
                <a:latin typeface="Times New Roman" panose="02020603050405020304" pitchFamily="18" charset="0"/>
                <a:cs typeface="Times New Roman" panose="02020603050405020304" pitchFamily="18" charset="0"/>
              </a:rPr>
              <a:t>30 days</a:t>
            </a:r>
            <a:r>
              <a:rPr lang="en-US" dirty="0">
                <a:solidFill>
                  <a:schemeClr val="tx1"/>
                </a:solidFill>
                <a:latin typeface="Times New Roman" panose="02020603050405020304" pitchFamily="18" charset="0"/>
                <a:cs typeface="Times New Roman" panose="02020603050405020304" pitchFamily="18" charset="0"/>
              </a:rPr>
              <a:t> of final payment.</a:t>
            </a: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Any under-runs must be paid back to INDOT within 30 days of being invoiced.</a:t>
            </a:r>
          </a:p>
          <a:p>
            <a:pPr lvl="1">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LPA will be invoiced by INDOT for any funds owed back to INDOT.</a:t>
            </a:r>
          </a:p>
          <a:p>
            <a:pPr lvl="1">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LPA must wait to send your payment with the invoice.</a:t>
            </a:r>
            <a:endParaRPr lang="en-US" sz="2909" dirty="0">
              <a:solidFill>
                <a:schemeClr val="tx1"/>
              </a:solidFill>
              <a:latin typeface="Times New Roman" panose="02020603050405020304" pitchFamily="18" charset="0"/>
              <a:cs typeface="Times New Roman" panose="02020603050405020304" pitchFamily="18" charset="0"/>
            </a:endParaRPr>
          </a:p>
          <a:p>
            <a:pPr lvl="1">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INDOT will not accept payment unless LPA has been invoiced.</a:t>
            </a:r>
            <a:endParaRPr lang="en-US" sz="2909"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Any over-runs are not matched and the responsibility of the local unit.</a:t>
            </a: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Maintain records for five years for audit purposes.</a:t>
            </a:r>
          </a:p>
          <a:p>
            <a:pPr>
              <a:lnSpc>
                <a:spcPct val="110000"/>
              </a:lnSpc>
              <a:spcBef>
                <a:spcPts val="623"/>
              </a:spcBef>
              <a:buFont typeface="Wingdings" panose="05000000000000000000" pitchFamily="2" charset="2"/>
              <a:buChar char="v"/>
            </a:pPr>
            <a:r>
              <a:rPr lang="en-US" dirty="0">
                <a:solidFill>
                  <a:srgbClr val="3333CC"/>
                </a:solidFill>
                <a:latin typeface="Times New Roman" panose="02020603050405020304" pitchFamily="18" charset="0"/>
                <a:cs typeface="Times New Roman" panose="02020603050405020304" pitchFamily="18" charset="0"/>
              </a:rPr>
              <a:t>There should be no confusion on the road you applied for, the bid per road,            road contracted for, or the road in your close out documentation.</a:t>
            </a:r>
          </a:p>
          <a:p>
            <a:pPr marL="534372" indent="-534372">
              <a:buFont typeface="+mj-lt"/>
              <a:buAutoNum type="arabicPeriod"/>
            </a:pP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rot="-2220000">
            <a:off x="9986229" y="3227408"/>
            <a:ext cx="2469561" cy="2217202"/>
          </a:xfrm>
          <a:prstGeom prst="rect">
            <a:avLst/>
          </a:prstGeom>
        </p:spPr>
      </p:pic>
    </p:spTree>
    <p:extLst>
      <p:ext uri="{BB962C8B-B14F-4D97-AF65-F5344CB8AC3E}">
        <p14:creationId xmlns:p14="http://schemas.microsoft.com/office/powerpoint/2010/main" val="361315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a:t>
            </a:r>
          </a:p>
        </p:txBody>
      </p:sp>
      <p:sp>
        <p:nvSpPr>
          <p:cNvPr id="8" name="Content Placeholder 7"/>
          <p:cNvSpPr>
            <a:spLocks noGrp="1"/>
          </p:cNvSpPr>
          <p:nvPr>
            <p:ph idx="1"/>
          </p:nvPr>
        </p:nvSpPr>
        <p:spPr>
          <a:xfrm>
            <a:off x="225353" y="1044915"/>
            <a:ext cx="12350895" cy="6017098"/>
          </a:xfrm>
        </p:spPr>
        <p:txBody>
          <a:bodyPr>
            <a:normAutofit/>
          </a:bodyPr>
          <a:lstStyle/>
          <a:p>
            <a:pPr>
              <a:lnSpc>
                <a:spcPct val="110000"/>
              </a:lnSpc>
              <a:spcBef>
                <a:spcPts val="0"/>
              </a:spcBef>
            </a:pPr>
            <a:r>
              <a:rPr lang="en-US" sz="2400" b="1" dirty="0">
                <a:solidFill>
                  <a:srgbClr val="3333CC"/>
                </a:solidFill>
                <a:latin typeface="Times New Roman" panose="02020603050405020304" pitchFamily="18" charset="0"/>
                <a:cs typeface="Times New Roman" panose="02020603050405020304" pitchFamily="18" charset="0"/>
              </a:rPr>
              <a:t>Applications </a:t>
            </a:r>
            <a:r>
              <a:rPr lang="en-US" sz="2400" b="1" u="sng" dirty="0">
                <a:solidFill>
                  <a:srgbClr val="3333CC"/>
                </a:solidFill>
                <a:latin typeface="Times New Roman" panose="02020603050405020304" pitchFamily="18" charset="0"/>
                <a:cs typeface="Times New Roman" panose="02020603050405020304" pitchFamily="18" charset="0"/>
              </a:rPr>
              <a:t>MUST</a:t>
            </a:r>
            <a:r>
              <a:rPr lang="en-US" sz="2400" b="1" dirty="0">
                <a:solidFill>
                  <a:srgbClr val="3333CC"/>
                </a:solidFill>
                <a:latin typeface="Times New Roman" panose="02020603050405020304" pitchFamily="18" charset="0"/>
                <a:cs typeface="Times New Roman" panose="02020603050405020304" pitchFamily="18" charset="0"/>
              </a:rPr>
              <a:t> be completed by the LPA and no one else.</a:t>
            </a:r>
          </a:p>
          <a:p>
            <a:pPr>
              <a:lnSpc>
                <a:spcPct val="110000"/>
              </a:lnSpc>
              <a:spcBef>
                <a:spcPts val="0"/>
              </a:spcBef>
            </a:pPr>
            <a:endParaRPr lang="en-US" sz="16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Something to think about - CCMG is for eligible construction projects that are ready for the bid process, and that can be closed out within 1 ½ years (18 Months) of award.</a:t>
            </a:r>
          </a:p>
          <a:p>
            <a:pPr>
              <a:lnSpc>
                <a:spcPct val="110000"/>
              </a:lnSpc>
              <a:spcBef>
                <a:spcPts val="0"/>
              </a:spcBef>
            </a:pPr>
            <a:endParaRPr lang="en-US" sz="16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For questions regarding the CCMG Application contact your District Program Director.</a:t>
            </a:r>
          </a:p>
          <a:p>
            <a:pPr lvl="2">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You can also request an appointment for assistance to complete a CCMG application with your District Program Director, in person or over the phone.</a:t>
            </a:r>
          </a:p>
          <a:p>
            <a:pPr lvl="2">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INDOT is here to help you!</a:t>
            </a:r>
          </a:p>
          <a:p>
            <a:pPr>
              <a:lnSpc>
                <a:spcPct val="110000"/>
              </a:lnSpc>
              <a:spcBef>
                <a:spcPts val="0"/>
              </a:spcBef>
            </a:pPr>
            <a:endParaRPr lang="en-US" sz="16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Applications take time to complete, so don’t wait until the last moment to start.</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INDOT does our best to review those applications submitted early for errors / missing documentations.</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If INDOT reviews your application and sends it back to you, review the comments, make the necessary changes, and resubmit the application ASAP.  </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If not re-submitted it will </a:t>
            </a:r>
            <a:r>
              <a:rPr lang="en-US" sz="2000" u="sng" dirty="0">
                <a:solidFill>
                  <a:schemeClr val="tx1"/>
                </a:solidFill>
                <a:latin typeface="Times New Roman" panose="02020603050405020304" pitchFamily="18" charset="0"/>
                <a:cs typeface="Times New Roman" panose="02020603050405020304" pitchFamily="18" charset="0"/>
              </a:rPr>
              <a:t>not</a:t>
            </a:r>
            <a:r>
              <a:rPr lang="en-US" sz="2000" dirty="0">
                <a:solidFill>
                  <a:schemeClr val="tx1"/>
                </a:solidFill>
                <a:latin typeface="Times New Roman" panose="02020603050405020304" pitchFamily="18" charset="0"/>
                <a:cs typeface="Times New Roman" panose="02020603050405020304" pitchFamily="18" charset="0"/>
              </a:rPr>
              <a:t> be eligible.</a:t>
            </a:r>
          </a:p>
          <a:p>
            <a:pPr marL="534372" indent="-534372">
              <a:buFont typeface="+mj-lt"/>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784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Review of Application </a:t>
            </a:r>
            <a:r>
              <a:rPr lang="en-US" dirty="0">
                <a:solidFill>
                  <a:srgbClr val="FF0000"/>
                </a:solidFill>
                <a:latin typeface="Times New Roman" panose="02020603050405020304" pitchFamily="18" charset="0"/>
                <a:cs typeface="Times New Roman" panose="02020603050405020304" pitchFamily="18" charset="0"/>
              </a:rPr>
              <a:t>Fatal Flaws</a:t>
            </a:r>
          </a:p>
        </p:txBody>
      </p:sp>
      <p:sp>
        <p:nvSpPr>
          <p:cNvPr id="8" name="Content Placeholder 7"/>
          <p:cNvSpPr>
            <a:spLocks noGrp="1"/>
          </p:cNvSpPr>
          <p:nvPr>
            <p:ph idx="1"/>
          </p:nvPr>
        </p:nvSpPr>
        <p:spPr>
          <a:xfrm>
            <a:off x="225353" y="975363"/>
            <a:ext cx="12350895" cy="6086650"/>
          </a:xfrm>
        </p:spPr>
        <p:txBody>
          <a:bodyPr>
            <a:normAutofit/>
          </a:bodyPr>
          <a:lstStyle/>
          <a:p>
            <a:pPr marL="0" indent="0">
              <a:lnSpc>
                <a:spcPct val="110000"/>
              </a:lnSpc>
              <a:spcBef>
                <a:spcPts val="623"/>
              </a:spcBef>
              <a:buNone/>
            </a:pPr>
            <a:r>
              <a:rPr lang="en-US" u="sng" dirty="0">
                <a:solidFill>
                  <a:schemeClr val="tx1"/>
                </a:solidFill>
                <a:latin typeface="Times New Roman" panose="02020603050405020304" pitchFamily="18" charset="0"/>
                <a:cs typeface="Times New Roman" panose="02020603050405020304" pitchFamily="18" charset="0"/>
              </a:rPr>
              <a:t>During Application Process</a:t>
            </a: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Financial Commitment Letter – content and proper signature (must be signed not typed)</a:t>
            </a: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Proper Detailed Estimates – per road/segment.</a:t>
            </a: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Accurate road name and to and from points (Mapping).</a:t>
            </a:r>
          </a:p>
          <a:p>
            <a:pPr>
              <a:lnSpc>
                <a:spcPct val="110000"/>
              </a:lnSpc>
              <a:spcBef>
                <a:spcPts val="623"/>
              </a:spcBef>
            </a:pPr>
            <a:endParaRPr lang="en-US" sz="1247" dirty="0">
              <a:solidFill>
                <a:schemeClr val="tx1"/>
              </a:solidFill>
              <a:latin typeface="Times New Roman" panose="02020603050405020304" pitchFamily="18" charset="0"/>
              <a:cs typeface="Times New Roman" panose="02020603050405020304" pitchFamily="18" charset="0"/>
            </a:endParaRPr>
          </a:p>
          <a:p>
            <a:pPr marL="0" indent="0">
              <a:lnSpc>
                <a:spcPct val="110000"/>
              </a:lnSpc>
              <a:spcBef>
                <a:spcPts val="623"/>
              </a:spcBef>
              <a:buNone/>
            </a:pPr>
            <a:r>
              <a:rPr lang="en-US" u="sng" dirty="0">
                <a:solidFill>
                  <a:schemeClr val="tx1"/>
                </a:solidFill>
                <a:latin typeface="Times New Roman" panose="02020603050405020304" pitchFamily="18" charset="0"/>
                <a:cs typeface="Times New Roman" panose="02020603050405020304" pitchFamily="18" charset="0"/>
              </a:rPr>
              <a:t>After Award</a:t>
            </a: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Improper bidding process – per Indiana Code and per application.</a:t>
            </a: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Scope changes.</a:t>
            </a: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The weight or volume of the materials in the project is NOT identified to be capable of accurate measurement and verification.</a:t>
            </a:r>
          </a:p>
        </p:txBody>
      </p:sp>
    </p:spTree>
    <p:extLst>
      <p:ext uri="{BB962C8B-B14F-4D97-AF65-F5344CB8AC3E}">
        <p14:creationId xmlns:p14="http://schemas.microsoft.com/office/powerpoint/2010/main" val="1594311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17627" y="228600"/>
            <a:ext cx="3907208" cy="6017100"/>
          </a:xfrm>
          <a:prstGeom prst="rect">
            <a:avLst/>
          </a:prstGeom>
        </p:spPr>
      </p:pic>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In Summary</a:t>
            </a:r>
          </a:p>
        </p:txBody>
      </p:sp>
      <p:sp>
        <p:nvSpPr>
          <p:cNvPr id="8" name="Content Placeholder 7"/>
          <p:cNvSpPr>
            <a:spLocks noGrp="1"/>
          </p:cNvSpPr>
          <p:nvPr>
            <p:ph idx="1"/>
          </p:nvPr>
        </p:nvSpPr>
        <p:spPr>
          <a:xfrm>
            <a:off x="225352" y="1044911"/>
            <a:ext cx="8392275" cy="6096275"/>
          </a:xfrm>
        </p:spPr>
        <p:txBody>
          <a:bodyPr>
            <a:normAutofit fontScale="85000" lnSpcReduction="20000"/>
          </a:bodyPr>
          <a:lstStyle/>
          <a:p>
            <a:pPr marL="534372" indent="-534372">
              <a:lnSpc>
                <a:spcPct val="120000"/>
              </a:lnSpc>
              <a:spcBef>
                <a:spcPts val="623"/>
              </a:spcBef>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Verify ITAP Registration Enrollment</a:t>
            </a:r>
          </a:p>
          <a:p>
            <a:pPr marL="534372" indent="-534372">
              <a:lnSpc>
                <a:spcPct val="120000"/>
              </a:lnSpc>
              <a:spcBef>
                <a:spcPts val="623"/>
              </a:spcBef>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Submit the On-Line Application in a timely fashion.</a:t>
            </a:r>
          </a:p>
          <a:p>
            <a:pPr marL="534372" indent="-534372">
              <a:lnSpc>
                <a:spcPct val="120000"/>
              </a:lnSpc>
              <a:spcBef>
                <a:spcPts val="623"/>
              </a:spcBef>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Complete or update your Asset Management Plan (AMP).</a:t>
            </a:r>
          </a:p>
          <a:p>
            <a:pPr marL="534372" indent="-534372">
              <a:lnSpc>
                <a:spcPct val="120000"/>
              </a:lnSpc>
              <a:spcBef>
                <a:spcPts val="623"/>
              </a:spcBef>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Verify your Road Inventory is up-to-date.</a:t>
            </a:r>
          </a:p>
          <a:p>
            <a:pPr marL="534372" indent="-534372">
              <a:lnSpc>
                <a:spcPct val="120000"/>
              </a:lnSpc>
              <a:spcBef>
                <a:spcPts val="623"/>
              </a:spcBef>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Verify your ADA &amp; Title VI Certifications.</a:t>
            </a:r>
          </a:p>
          <a:p>
            <a:pPr marL="534372" indent="-534372">
              <a:lnSpc>
                <a:spcPct val="120000"/>
              </a:lnSpc>
              <a:spcBef>
                <a:spcPts val="623"/>
              </a:spcBef>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Ensure estimates are acceptable; detailed and itemized by each road.</a:t>
            </a:r>
          </a:p>
          <a:p>
            <a:pPr marL="534372" indent="-534372">
              <a:lnSpc>
                <a:spcPct val="120000"/>
              </a:lnSpc>
              <a:spcBef>
                <a:spcPts val="623"/>
              </a:spcBef>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Be aware of purchasing laws.</a:t>
            </a:r>
          </a:p>
          <a:p>
            <a:pPr marL="534372" indent="-534372">
              <a:lnSpc>
                <a:spcPct val="120000"/>
              </a:lnSpc>
              <a:spcBef>
                <a:spcPts val="623"/>
              </a:spcBef>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Ensure you have itemized bids.</a:t>
            </a:r>
          </a:p>
          <a:p>
            <a:pPr marL="534372" indent="-534372">
              <a:lnSpc>
                <a:spcPct val="120000"/>
              </a:lnSpc>
              <a:spcBef>
                <a:spcPts val="623"/>
              </a:spcBef>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Submit close out documentation in a timely fashion.</a:t>
            </a:r>
          </a:p>
          <a:p>
            <a:pPr lvl="1">
              <a:lnSpc>
                <a:spcPct val="120000"/>
              </a:lnSpc>
              <a:spcBef>
                <a:spcPts val="623"/>
              </a:spcBef>
              <a:buFont typeface="Wingdings" panose="05000000000000000000" pitchFamily="2" charset="2"/>
              <a:buChar char="ü"/>
            </a:pPr>
            <a:r>
              <a:rPr lang="en-US" dirty="0">
                <a:solidFill>
                  <a:srgbClr val="3333CC"/>
                </a:solidFill>
                <a:latin typeface="Times New Roman" panose="02020603050405020304" pitchFamily="18" charset="0"/>
                <a:cs typeface="Times New Roman" panose="02020603050405020304" pitchFamily="18" charset="0"/>
              </a:rPr>
              <a:t>There should be no confusion on the road you applied for, the estimate per road, the bid per road, road contracted for, or the road in your close out documentation.</a:t>
            </a:r>
          </a:p>
          <a:p>
            <a:pPr marL="534372" indent="-534372">
              <a:lnSpc>
                <a:spcPct val="120000"/>
              </a:lnSpc>
              <a:spcBef>
                <a:spcPts val="623"/>
              </a:spcBef>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Watch out for Fatal Flaws</a:t>
            </a:r>
            <a:endParaRPr lang="en-US" dirty="0">
              <a:solidFill>
                <a:srgbClr val="3333CC"/>
              </a:solidFill>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075063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54273" y="3506678"/>
            <a:ext cx="8893060" cy="3468740"/>
          </a:xfrm>
          <a:prstGeom prst="rect">
            <a:avLst/>
          </a:prstGeom>
        </p:spPr>
      </p:pic>
      <p:sp>
        <p:nvSpPr>
          <p:cNvPr id="7" name="Title 6"/>
          <p:cNvSpPr>
            <a:spLocks noGrp="1"/>
          </p:cNvSpPr>
          <p:nvPr>
            <p:ph type="title"/>
          </p:nvPr>
        </p:nvSpPr>
        <p:spPr>
          <a:xfrm>
            <a:off x="392832" y="-36097"/>
            <a:ext cx="12350895" cy="894080"/>
          </a:xfrm>
        </p:spPr>
        <p:txBody>
          <a:bodyPr/>
          <a:lstStyle/>
          <a:p>
            <a:r>
              <a:rPr lang="en-US" dirty="0">
                <a:solidFill>
                  <a:schemeClr val="tx1"/>
                </a:solidFill>
                <a:latin typeface="Times New Roman" panose="02020603050405020304" pitchFamily="18" charset="0"/>
                <a:cs typeface="Times New Roman" panose="02020603050405020304" pitchFamily="18" charset="0"/>
              </a:rPr>
              <a:t>GovDelivery - Email and text updates</a:t>
            </a:r>
          </a:p>
        </p:txBody>
      </p:sp>
      <p:sp>
        <p:nvSpPr>
          <p:cNvPr id="8" name="Content Placeholder 7"/>
          <p:cNvSpPr>
            <a:spLocks noGrp="1"/>
          </p:cNvSpPr>
          <p:nvPr>
            <p:ph idx="1"/>
          </p:nvPr>
        </p:nvSpPr>
        <p:spPr>
          <a:xfrm>
            <a:off x="225353" y="1044911"/>
            <a:ext cx="12350895" cy="2375172"/>
          </a:xfrm>
        </p:spPr>
        <p:txBody>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Recommend each local government have more than one staff member sign up</a:t>
            </a:r>
          </a:p>
          <a:p>
            <a:pPr marL="1009369" lvl="1" indent="-534372">
              <a:buFont typeface="+mj-lt"/>
              <a:buAutoNum type="arabicPeriod"/>
            </a:pPr>
            <a:r>
              <a:rPr lang="en-US" sz="2909" dirty="0">
                <a:solidFill>
                  <a:schemeClr val="tx1"/>
                </a:solidFill>
                <a:latin typeface="Times New Roman" panose="02020603050405020304" pitchFamily="18" charset="0"/>
                <a:cs typeface="Times New Roman" panose="02020603050405020304" pitchFamily="18" charset="0"/>
              </a:rPr>
              <a:t>Visit</a:t>
            </a:r>
            <a:r>
              <a:rPr lang="en-US" sz="2909" dirty="0">
                <a:latin typeface="Times New Roman" panose="02020603050405020304" pitchFamily="18" charset="0"/>
                <a:cs typeface="Times New Roman" panose="02020603050405020304" pitchFamily="18" charset="0"/>
              </a:rPr>
              <a:t> </a:t>
            </a:r>
            <a:r>
              <a:rPr lang="en-US" sz="2909" dirty="0">
                <a:latin typeface="Times New Roman" panose="02020603050405020304" pitchFamily="18" charset="0"/>
                <a:cs typeface="Times New Roman" panose="02020603050405020304" pitchFamily="18" charset="0"/>
                <a:hlinkClick r:id="rId3"/>
              </a:rPr>
              <a:t>http://alerts.indot.in.gov</a:t>
            </a:r>
            <a:r>
              <a:rPr lang="en-US" sz="2909" dirty="0">
                <a:latin typeface="Times New Roman" panose="02020603050405020304" pitchFamily="18" charset="0"/>
                <a:cs typeface="Times New Roman" panose="02020603050405020304" pitchFamily="18" charset="0"/>
              </a:rPr>
              <a:t> </a:t>
            </a:r>
            <a:endParaRPr lang="en-US" sz="2909" dirty="0">
              <a:solidFill>
                <a:schemeClr val="tx1"/>
              </a:solidFill>
              <a:latin typeface="Times New Roman" panose="02020603050405020304" pitchFamily="18" charset="0"/>
              <a:cs typeface="Times New Roman" panose="02020603050405020304" pitchFamily="18" charset="0"/>
            </a:endParaRPr>
          </a:p>
          <a:p>
            <a:pPr marL="1009369" lvl="1" indent="-534372">
              <a:buFont typeface="+mj-lt"/>
              <a:buAutoNum type="arabicPeriod"/>
            </a:pPr>
            <a:r>
              <a:rPr lang="en-US" sz="2909" dirty="0">
                <a:solidFill>
                  <a:schemeClr val="tx1"/>
                </a:solidFill>
                <a:latin typeface="Times New Roman" panose="02020603050405020304" pitchFamily="18" charset="0"/>
                <a:cs typeface="Times New Roman" panose="02020603050405020304" pitchFamily="18" charset="0"/>
              </a:rPr>
              <a:t>Submit your email address or wireless number</a:t>
            </a:r>
          </a:p>
          <a:p>
            <a:pPr marL="1009369" lvl="1" indent="-534372">
              <a:buFont typeface="+mj-lt"/>
              <a:buAutoNum type="arabicPeriod"/>
            </a:pPr>
            <a:r>
              <a:rPr lang="en-US" sz="2909" dirty="0">
                <a:solidFill>
                  <a:schemeClr val="tx1"/>
                </a:solidFill>
                <a:latin typeface="Times New Roman" panose="02020603050405020304" pitchFamily="18" charset="0"/>
                <a:cs typeface="Times New Roman" panose="02020603050405020304" pitchFamily="18" charset="0"/>
              </a:rPr>
              <a:t>Select your regional district or statewide under LPA &amp; Grants Administration and click submit</a:t>
            </a:r>
          </a:p>
          <a:p>
            <a:pPr marL="0" indent="0">
              <a:buNone/>
            </a:pPr>
            <a:endParaRPr lang="en-US" dirty="0"/>
          </a:p>
        </p:txBody>
      </p:sp>
      <p:sp>
        <p:nvSpPr>
          <p:cNvPr id="5" name="Content Placeholder 7"/>
          <p:cNvSpPr txBox="1">
            <a:spLocks/>
          </p:cNvSpPr>
          <p:nvPr/>
        </p:nvSpPr>
        <p:spPr>
          <a:xfrm>
            <a:off x="225353" y="1836635"/>
            <a:ext cx="10925791" cy="3404413"/>
          </a:xfrm>
          <a:prstGeom prst="rect">
            <a:avLst/>
          </a:prstGeom>
        </p:spPr>
        <p:txBody>
          <a:bodyPr vert="horz" lIns="95007" tIns="47503" rIns="95007" bIns="4750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4372" indent="-534372" fontAlgn="auto">
              <a:spcAft>
                <a:spcPts val="0"/>
              </a:spcAft>
              <a:buFont typeface="+mj-lt"/>
              <a:buAutoNum type="arabicPeriod"/>
            </a:pPr>
            <a:endParaRPr lang="en-US" sz="2909" dirty="0"/>
          </a:p>
        </p:txBody>
      </p:sp>
    </p:spTree>
    <p:extLst>
      <p:ext uri="{BB962C8B-B14F-4D97-AF65-F5344CB8AC3E}">
        <p14:creationId xmlns:p14="http://schemas.microsoft.com/office/powerpoint/2010/main" val="3513499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INDOT Contacts</a:t>
            </a:r>
          </a:p>
        </p:txBody>
      </p:sp>
      <p:graphicFrame>
        <p:nvGraphicFramePr>
          <p:cNvPr id="2" name="Content Placeholder 1"/>
          <p:cNvGraphicFramePr>
            <a:graphicFrameLocks noGrp="1"/>
          </p:cNvGraphicFramePr>
          <p:nvPr>
            <p:ph idx="1"/>
          </p:nvPr>
        </p:nvGraphicFramePr>
        <p:xfrm>
          <a:off x="225353" y="1203260"/>
          <a:ext cx="12350895" cy="480603"/>
        </p:xfrm>
        <a:graphic>
          <a:graphicData uri="http://schemas.openxmlformats.org/drawingml/2006/table">
            <a:tbl>
              <a:tblPr firstRow="1" bandRow="1">
                <a:tableStyleId>{2D5ABB26-0587-4C30-8999-92F81FD0307C}</a:tableStyleId>
              </a:tblPr>
              <a:tblGrid>
                <a:gridCol w="12350895">
                  <a:extLst>
                    <a:ext uri="{9D8B030D-6E8A-4147-A177-3AD203B41FA5}">
                      <a16:colId xmlns:a16="http://schemas.microsoft.com/office/drawing/2014/main" val="20000"/>
                    </a:ext>
                  </a:extLst>
                </a:gridCol>
              </a:tblGrid>
              <a:tr h="480603">
                <a:tc>
                  <a:txBody>
                    <a:bodyPr/>
                    <a:lstStyle/>
                    <a:p>
                      <a:r>
                        <a:rPr lang="en-US" sz="2500" b="1" dirty="0">
                          <a:latin typeface="Times New Roman" panose="02020603050405020304" pitchFamily="18" charset="0"/>
                          <a:cs typeface="Times New Roman" panose="02020603050405020304" pitchFamily="18" charset="0"/>
                        </a:rPr>
                        <a:t>District</a:t>
                      </a:r>
                      <a:r>
                        <a:rPr lang="en-US" sz="2500" b="1" baseline="0" dirty="0">
                          <a:latin typeface="Times New Roman" panose="02020603050405020304" pitchFamily="18" charset="0"/>
                          <a:cs typeface="Times New Roman" panose="02020603050405020304" pitchFamily="18" charset="0"/>
                        </a:rPr>
                        <a:t> LPA Program Directors</a:t>
                      </a:r>
                      <a:endParaRPr lang="en-US" sz="2500" b="1" dirty="0">
                        <a:latin typeface="Times New Roman" panose="02020603050405020304" pitchFamily="18" charset="0"/>
                        <a:cs typeface="Times New Roman" panose="02020603050405020304" pitchFamily="18" charset="0"/>
                      </a:endParaRPr>
                    </a:p>
                  </a:txBody>
                  <a:tcPr marL="95007" marR="95007" marT="47503" marB="475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45247103"/>
              </p:ext>
            </p:extLst>
          </p:nvPr>
        </p:nvGraphicFramePr>
        <p:xfrm>
          <a:off x="259419" y="1905000"/>
          <a:ext cx="11400825" cy="5146206"/>
        </p:xfrm>
        <a:graphic>
          <a:graphicData uri="http://schemas.openxmlformats.org/drawingml/2006/table">
            <a:tbl>
              <a:tblPr firstRow="1" bandRow="1"/>
              <a:tblGrid>
                <a:gridCol w="3627535">
                  <a:extLst>
                    <a:ext uri="{9D8B030D-6E8A-4147-A177-3AD203B41FA5}">
                      <a16:colId xmlns:a16="http://schemas.microsoft.com/office/drawing/2014/main" val="20000"/>
                    </a:ext>
                  </a:extLst>
                </a:gridCol>
                <a:gridCol w="2455373">
                  <a:extLst>
                    <a:ext uri="{9D8B030D-6E8A-4147-A177-3AD203B41FA5}">
                      <a16:colId xmlns:a16="http://schemas.microsoft.com/office/drawing/2014/main" val="20001"/>
                    </a:ext>
                  </a:extLst>
                </a:gridCol>
                <a:gridCol w="2079046">
                  <a:extLst>
                    <a:ext uri="{9D8B030D-6E8A-4147-A177-3AD203B41FA5}">
                      <a16:colId xmlns:a16="http://schemas.microsoft.com/office/drawing/2014/main" val="20002"/>
                    </a:ext>
                  </a:extLst>
                </a:gridCol>
                <a:gridCol w="3238871">
                  <a:extLst>
                    <a:ext uri="{9D8B030D-6E8A-4147-A177-3AD203B41FA5}">
                      <a16:colId xmlns:a16="http://schemas.microsoft.com/office/drawing/2014/main" val="20003"/>
                    </a:ext>
                  </a:extLst>
                </a:gridCol>
              </a:tblGrid>
              <a:tr h="430481">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Crawfordsville/West Central</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905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Susie Kemp </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9050" cap="flat" cmpd="sng" algn="ctr">
                      <a:solidFill>
                        <a:srgbClr val="FFD9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765-361-5228</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905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u="sng"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hlinkClick r:id="rId3"/>
                        </a:rPr>
                        <a:t>skemp@indot.in.gov</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905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10000"/>
                  </a:ext>
                </a:extLst>
              </a:tr>
              <a:tr h="419720">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 </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905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905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905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905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421676">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Ft. Wayne/Northeast</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David Armstrong</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260-969-8277</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u="sng"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hlinkClick r:id="rId4"/>
                        </a:rPr>
                        <a:t>darmstrong@indot.in.gov</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10002"/>
                  </a:ext>
                </a:extLst>
              </a:tr>
              <a:tr h="439286">
                <a:tc>
                  <a:txBody>
                    <a:bodyPr/>
                    <a:lstStyle/>
                    <a:p>
                      <a:endParaRPr lang="en-US" sz="2100" dirty="0">
                        <a:solidFill>
                          <a:srgbClr val="BF8F00"/>
                        </a:solidFill>
                        <a:effectLst/>
                        <a:latin typeface="Times New Roman" panose="02020603050405020304" pitchFamily="18"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Donya Larue</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206-399-7342</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2100" u="sng"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hlinkClick r:id="rId5"/>
                        </a:rPr>
                        <a:t>dlarue@indot.in.gov</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421676">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Greenfield/East Central</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Lavonne Roberts</a:t>
                      </a: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317-467-3440</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u="sng"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hlinkClick r:id="rId5"/>
                        </a:rPr>
                        <a:t>laroberts@indot.in.gov</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10004"/>
                  </a:ext>
                </a:extLst>
              </a:tr>
              <a:tr h="439286">
                <a:tc>
                  <a:txBody>
                    <a:bodyPr/>
                    <a:lstStyle/>
                    <a:p>
                      <a:endParaRPr lang="en-US" sz="2100" dirty="0">
                        <a:solidFill>
                          <a:srgbClr val="BF8F00"/>
                        </a:solidFill>
                        <a:effectLst/>
                        <a:latin typeface="Times New Roman" panose="02020603050405020304" pitchFamily="18"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Cassandra Hudson </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317-467-3413</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2100" u="sng"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hlinkClick r:id="rId6"/>
                        </a:rPr>
                        <a:t>chudson1@indot.in.gov</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extLst>
                  <a:ext uri="{0D108BD9-81ED-4DB2-BD59-A6C34878D82A}">
                    <a16:rowId xmlns:a16="http://schemas.microsoft.com/office/drawing/2014/main" val="10005"/>
                  </a:ext>
                </a:extLst>
              </a:tr>
              <a:tr h="421676">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LaPorte/Northwest</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Marcia Blansett </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219-325-7564</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u="sng"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hlinkClick r:id="rId7"/>
                        </a:rPr>
                        <a:t>mblansett@indot.in.gov</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10006"/>
                  </a:ext>
                </a:extLst>
              </a:tr>
              <a:tr h="439286">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 </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Breanne Freese</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219-325-7493</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2100" u="sng"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hlinkClick r:id="rId8"/>
                        </a:rPr>
                        <a:t>Bfreese@indot.in.gov</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extLst>
                  <a:ext uri="{0D108BD9-81ED-4DB2-BD59-A6C34878D82A}">
                    <a16:rowId xmlns:a16="http://schemas.microsoft.com/office/drawing/2014/main" val="10007"/>
                  </a:ext>
                </a:extLst>
              </a:tr>
              <a:tr h="421676">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Seymour/Southeast</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10008"/>
                  </a:ext>
                </a:extLst>
              </a:tr>
              <a:tr h="430481">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 </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Brandi Fischvogt</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812-524-3961</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2100" u="sng" kern="1200" dirty="0">
                          <a:solidFill>
                            <a:srgbClr val="0070C0"/>
                          </a:solidFill>
                          <a:effectLst/>
                          <a:latin typeface="Times New Roman" panose="02020603050405020304" pitchFamily="18" charset="0"/>
                          <a:ea typeface="BatangChe" panose="02030609000101010101" pitchFamily="49" charset="-127"/>
                          <a:cs typeface="Times New Roman" panose="02020603050405020304" pitchFamily="18" charset="0"/>
                        </a:rPr>
                        <a:t>Bfischvogt.indot.in.gov</a:t>
                      </a:r>
                      <a:endParaRPr lang="en-US" sz="2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extLst>
                  <a:ext uri="{0D108BD9-81ED-4DB2-BD59-A6C34878D82A}">
                    <a16:rowId xmlns:a16="http://schemas.microsoft.com/office/drawing/2014/main" val="10009"/>
                  </a:ext>
                </a:extLst>
              </a:tr>
              <a:tr h="439286">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Vincennes/Southwest</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Brandi Mischler</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812-895-7389</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u="sng"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hlinkClick r:id="rId9"/>
                        </a:rPr>
                        <a:t>bmischler@indot.in.gov</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10010"/>
                  </a:ext>
                </a:extLst>
              </a:tr>
              <a:tr h="421676">
                <a:tc>
                  <a:txBody>
                    <a:bodyPr/>
                    <a:lstStyle/>
                    <a:p>
                      <a:endParaRPr lang="en-US" sz="2100" dirty="0">
                        <a:solidFill>
                          <a:srgbClr val="BF8F00"/>
                        </a:solidFill>
                        <a:effectLst/>
                        <a:latin typeface="Times New Roman" panose="02020603050405020304" pitchFamily="18"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Shawn Benner</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812-895-7315</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2100" u="sng"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hlinkClick r:id="rId10"/>
                        </a:rPr>
                        <a:t>sbenner1@indot.in.gov</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3937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488" y="76200"/>
            <a:ext cx="12481560" cy="894080"/>
          </a:xfrm>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a:t>
            </a:r>
          </a:p>
        </p:txBody>
      </p:sp>
      <p:sp>
        <p:nvSpPr>
          <p:cNvPr id="8" name="Content Placeholder 7"/>
          <p:cNvSpPr>
            <a:spLocks noGrp="1"/>
          </p:cNvSpPr>
          <p:nvPr>
            <p:ph idx="1"/>
          </p:nvPr>
        </p:nvSpPr>
        <p:spPr>
          <a:xfrm>
            <a:off x="225353" y="838200"/>
            <a:ext cx="12350895" cy="6223813"/>
          </a:xfrm>
        </p:spPr>
        <p:txBody>
          <a:bodyPr>
            <a:normAutofit fontScale="92500"/>
          </a:bodyPr>
          <a:lstStyle/>
          <a:p>
            <a:pPr>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LPA may submit multiple applications. </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Each application for road work submitted can include up to 50 different road segments, however, you may only submit projects of the same work type on one application. </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Road preservation activities must be the same. </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Asphalt Overlay and Concrete Overlay are </a:t>
            </a:r>
            <a:r>
              <a:rPr lang="en-US" sz="2000" u="sng" dirty="0">
                <a:solidFill>
                  <a:schemeClr val="tx1"/>
                </a:solidFill>
                <a:latin typeface="Times New Roman" panose="02020603050405020304" pitchFamily="18" charset="0"/>
                <a:cs typeface="Times New Roman" panose="02020603050405020304" pitchFamily="18" charset="0"/>
              </a:rPr>
              <a:t>NOT</a:t>
            </a:r>
            <a:r>
              <a:rPr lang="en-US" sz="2000" dirty="0">
                <a:solidFill>
                  <a:schemeClr val="tx1"/>
                </a:solidFill>
                <a:latin typeface="Times New Roman" panose="02020603050405020304" pitchFamily="18" charset="0"/>
                <a:cs typeface="Times New Roman" panose="02020603050405020304" pitchFamily="18" charset="0"/>
              </a:rPr>
              <a:t> the same (separate applications required). </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Only one bridge project can be submitted per application. </a:t>
            </a:r>
          </a:p>
          <a:p>
            <a:pPr>
              <a:lnSpc>
                <a:spcPct val="110000"/>
              </a:lnSpc>
              <a:spcBef>
                <a:spcPts val="0"/>
              </a:spcBef>
            </a:pPr>
            <a:endParaRPr lang="en-US" sz="16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Each application will have its own Des. Number if awarded.  Simply, each application is its own project.</a:t>
            </a:r>
          </a:p>
          <a:p>
            <a:pPr marL="480060" lvl="1" indent="0">
              <a:lnSpc>
                <a:spcPct val="110000"/>
              </a:lnSpc>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Example: If you submit 10 applications and 5 applications are awarded, you will have 5 different des numbers.  </a:t>
            </a:r>
          </a:p>
          <a:p>
            <a:pPr lvl="2">
              <a:lnSpc>
                <a:spcPct val="110000"/>
              </a:lnSpc>
              <a:spcBef>
                <a:spcPts val="0"/>
              </a:spcBef>
            </a:pPr>
            <a:r>
              <a:rPr lang="en-US" sz="1900" dirty="0">
                <a:solidFill>
                  <a:schemeClr val="tx1"/>
                </a:solidFill>
                <a:latin typeface="Times New Roman" panose="02020603050405020304" pitchFamily="18" charset="0"/>
                <a:cs typeface="Times New Roman" panose="02020603050405020304" pitchFamily="18" charset="0"/>
              </a:rPr>
              <a:t>Awarded funds cannot be moved from one Des. Number to another Des. Number unless they are on the same INDOT/LPA contracts.</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We recommend that you group roads based on location or need, and that have the same work type on an application.</a:t>
            </a:r>
          </a:p>
          <a:p>
            <a:pPr>
              <a:lnSpc>
                <a:spcPct val="110000"/>
              </a:lnSpc>
              <a:spcBef>
                <a:spcPts val="0"/>
              </a:spcBef>
            </a:pPr>
            <a:endParaRPr lang="en-US" sz="1600" b="1" u="sng"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0"/>
              </a:spcBef>
            </a:pPr>
            <a:r>
              <a:rPr lang="en-US" sz="2400" b="1" u="sng" dirty="0">
                <a:solidFill>
                  <a:schemeClr val="tx1"/>
                </a:solidFill>
                <a:latin typeface="Times New Roman" panose="02020603050405020304" pitchFamily="18" charset="0"/>
                <a:cs typeface="Times New Roman" panose="02020603050405020304" pitchFamily="18" charset="0"/>
              </a:rPr>
              <a:t>The ONLY Required</a:t>
            </a:r>
            <a:r>
              <a:rPr lang="en-US" sz="2400" dirty="0">
                <a:solidFill>
                  <a:schemeClr val="tx1"/>
                </a:solidFill>
                <a:latin typeface="Times New Roman" panose="02020603050405020304" pitchFamily="18" charset="0"/>
                <a:cs typeface="Times New Roman" panose="02020603050405020304" pitchFamily="18" charset="0"/>
              </a:rPr>
              <a:t> documentation to submit a CCMG Application:</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Financial Commitment Letter </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Detailed Estimates per road segment</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Asset Management Plan approval letter from Indiana LTAP</a:t>
            </a:r>
            <a:endParaRPr lang="en-US" dirty="0">
              <a:solidFill>
                <a:schemeClr val="tx1"/>
              </a:solidFill>
              <a:latin typeface="Times New Roman" panose="02020603050405020304" pitchFamily="18" charset="0"/>
              <a:cs typeface="Times New Roman" panose="02020603050405020304" pitchFamily="18" charset="0"/>
            </a:endParaRPr>
          </a:p>
          <a:p>
            <a:pPr lvl="1">
              <a:lnSpc>
                <a:spcPct val="110000"/>
              </a:lnSpc>
              <a:spcBef>
                <a:spcPts val="0"/>
              </a:spcBef>
            </a:pPr>
            <a:r>
              <a:rPr lang="en-US" sz="1900" dirty="0">
                <a:solidFill>
                  <a:prstClr val="black"/>
                </a:solidFill>
                <a:latin typeface="Times New Roman" panose="02020603050405020304" pitchFamily="18" charset="0"/>
                <a:cs typeface="Times New Roman" panose="02020603050405020304" pitchFamily="18" charset="0"/>
              </a:rPr>
              <a:t>Structure Inventory and Appraisal Report (SIA) is required for Bridge projects only.</a:t>
            </a:r>
          </a:p>
          <a:p>
            <a:pPr lvl="2">
              <a:lnSpc>
                <a:spcPct val="10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581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1066" y="1"/>
            <a:ext cx="12350895" cy="894080"/>
          </a:xfrm>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a:t>
            </a:r>
          </a:p>
        </p:txBody>
      </p:sp>
      <p:sp>
        <p:nvSpPr>
          <p:cNvPr id="11" name="Rectangle 10"/>
          <p:cNvSpPr/>
          <p:nvPr/>
        </p:nvSpPr>
        <p:spPr>
          <a:xfrm>
            <a:off x="225352" y="1124085"/>
            <a:ext cx="12113378" cy="1861151"/>
          </a:xfrm>
          <a:prstGeom prst="rect">
            <a:avLst/>
          </a:prstGeom>
        </p:spPr>
        <p:txBody>
          <a:bodyPr wrap="square">
            <a:spAutoFit/>
          </a:bodyPr>
          <a:lstStyle/>
          <a:p>
            <a:pPr marL="356248" indent="-356248">
              <a:spcBef>
                <a:spcPts val="0"/>
              </a:spcBef>
              <a:buFont typeface="Arial" panose="020B0604020202020204" pitchFamily="34" charset="0"/>
              <a:buChar char="•"/>
            </a:pPr>
            <a:r>
              <a:rPr lang="en-US" sz="2494" dirty="0">
                <a:latin typeface="Times New Roman" panose="02020603050405020304" pitchFamily="18" charset="0"/>
                <a:cs typeface="Times New Roman" panose="02020603050405020304" pitchFamily="18" charset="0"/>
              </a:rPr>
              <a:t>Financial Commitment Letter </a:t>
            </a:r>
          </a:p>
          <a:p>
            <a:pPr marL="296875" indent="-296875">
              <a:spcBef>
                <a:spcPts val="0"/>
              </a:spcBef>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Must be submitted on your Agency letterhead.</a:t>
            </a:r>
          </a:p>
          <a:p>
            <a:pPr marL="296875" indent="-296875">
              <a:spcBef>
                <a:spcPts val="0"/>
              </a:spcBef>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Must be signed by a Statutory Authority (</a:t>
            </a:r>
            <a:r>
              <a:rPr lang="en-US" i="1" u="sng" dirty="0">
                <a:latin typeface="Times New Roman" panose="02020603050405020304" pitchFamily="18" charset="0"/>
                <a:cs typeface="Times New Roman" panose="02020603050405020304" pitchFamily="18" charset="0"/>
              </a:rPr>
              <a:t>either</a:t>
            </a:r>
            <a:r>
              <a:rPr lang="en-US" i="1" dirty="0">
                <a:latin typeface="Times New Roman" panose="02020603050405020304" pitchFamily="18" charset="0"/>
                <a:cs typeface="Times New Roman" panose="02020603050405020304" pitchFamily="18" charset="0"/>
              </a:rPr>
              <a:t>: Mayor, town Board President, or Commissioner</a:t>
            </a:r>
            <a:r>
              <a:rPr lang="en-US" dirty="0">
                <a:latin typeface="Times New Roman" panose="02020603050405020304" pitchFamily="18" charset="0"/>
                <a:cs typeface="Times New Roman" panose="02020603050405020304" pitchFamily="18" charset="0"/>
              </a:rPr>
              <a:t>). Clerk Treasurers or Auditors should not sign these letters.</a:t>
            </a:r>
          </a:p>
          <a:p>
            <a:pPr marL="296875" indent="-296875">
              <a:spcBef>
                <a:spcPts val="0"/>
              </a:spcBef>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One Letter per Application</a:t>
            </a:r>
          </a:p>
          <a:p>
            <a:pPr marL="296875" indent="-296875">
              <a:spcBef>
                <a:spcPts val="0"/>
              </a:spcBef>
              <a:buFont typeface="Arial" panose="020B0604020202020204" pitchFamily="34" charset="0"/>
              <a:buChar char="•"/>
            </a:pPr>
            <a:r>
              <a:rPr lang="en-US" dirty="0">
                <a:solidFill>
                  <a:srgbClr val="3333CC"/>
                </a:solidFill>
                <a:latin typeface="Times New Roman" panose="02020603050405020304" pitchFamily="18" charset="0"/>
                <a:cs typeface="Times New Roman" panose="02020603050405020304" pitchFamily="18" charset="0"/>
              </a:rPr>
              <a:t>If letter is submitted without the proper authority and intent of financial commitment, the application will </a:t>
            </a:r>
            <a:r>
              <a:rPr lang="en-US" u="sng" dirty="0">
                <a:solidFill>
                  <a:srgbClr val="3333CC"/>
                </a:solidFill>
                <a:latin typeface="Times New Roman" panose="02020603050405020304" pitchFamily="18" charset="0"/>
                <a:cs typeface="Times New Roman" panose="02020603050405020304" pitchFamily="18" charset="0"/>
              </a:rPr>
              <a:t>not</a:t>
            </a:r>
            <a:r>
              <a:rPr lang="en-US" dirty="0">
                <a:solidFill>
                  <a:srgbClr val="3333CC"/>
                </a:solidFill>
                <a:latin typeface="Times New Roman" panose="02020603050405020304" pitchFamily="18" charset="0"/>
                <a:cs typeface="Times New Roman" panose="02020603050405020304" pitchFamily="18" charset="0"/>
              </a:rPr>
              <a:t> be eligible.</a:t>
            </a:r>
          </a:p>
        </p:txBody>
      </p:sp>
      <p:pic>
        <p:nvPicPr>
          <p:cNvPr id="3" name="Content Placeholder 2"/>
          <p:cNvPicPr>
            <a:picLocks noGrp="1" noChangeAspect="1"/>
          </p:cNvPicPr>
          <p:nvPr>
            <p:ph idx="1"/>
          </p:nvPr>
        </p:nvPicPr>
        <p:blipFill rotWithShape="1">
          <a:blip r:embed="rId2"/>
          <a:srcRect l="27912" t="23831" r="29435" b="18304"/>
          <a:stretch/>
        </p:blipFill>
        <p:spPr>
          <a:xfrm>
            <a:off x="609600" y="2895601"/>
            <a:ext cx="7758895" cy="4419599"/>
          </a:xfrm>
          <a:prstGeom prst="rect">
            <a:avLst/>
          </a:prstGeom>
        </p:spPr>
      </p:pic>
      <p:sp>
        <p:nvSpPr>
          <p:cNvPr id="5" name="Left Arrow 4"/>
          <p:cNvSpPr/>
          <p:nvPr/>
        </p:nvSpPr>
        <p:spPr>
          <a:xfrm>
            <a:off x="8696799" y="5241048"/>
            <a:ext cx="1016574" cy="5035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07" tIns="47503" rIns="95007" bIns="47503" numCol="1" spcCol="0" rtlCol="0" fromWordArt="0" anchor="ctr" anchorCtr="0" forceAA="0" compatLnSpc="1">
            <a:prstTxWarp prst="textNoShape">
              <a:avLst/>
            </a:prstTxWarp>
            <a:noAutofit/>
          </a:bodyPr>
          <a:lstStyle/>
          <a:p>
            <a:pPr algn="ctr"/>
            <a:endParaRPr lang="en-US" dirty="0"/>
          </a:p>
        </p:txBody>
      </p:sp>
      <p:sp>
        <p:nvSpPr>
          <p:cNvPr id="6" name="TextBox 5"/>
          <p:cNvSpPr txBox="1"/>
          <p:nvPr/>
        </p:nvSpPr>
        <p:spPr>
          <a:xfrm>
            <a:off x="9205086" y="4053462"/>
            <a:ext cx="3212816" cy="959347"/>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Example is for a 75/25 match.  If 50/50 match, you would revise accordingly</a:t>
            </a:r>
          </a:p>
        </p:txBody>
      </p:sp>
    </p:spTree>
    <p:extLst>
      <p:ext uri="{BB962C8B-B14F-4D97-AF65-F5344CB8AC3E}">
        <p14:creationId xmlns:p14="http://schemas.microsoft.com/office/powerpoint/2010/main" val="20272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a:t>
            </a:r>
          </a:p>
        </p:txBody>
      </p:sp>
      <p:sp>
        <p:nvSpPr>
          <p:cNvPr id="8" name="Content Placeholder 7"/>
          <p:cNvSpPr>
            <a:spLocks noGrp="1"/>
          </p:cNvSpPr>
          <p:nvPr>
            <p:ph idx="1"/>
          </p:nvPr>
        </p:nvSpPr>
        <p:spPr>
          <a:xfrm>
            <a:off x="225353" y="1044915"/>
            <a:ext cx="12350895" cy="5858758"/>
          </a:xfrm>
        </p:spPr>
        <p:txBody>
          <a:bodyPr>
            <a:normAutofit/>
          </a:bodyPr>
          <a:lstStyle/>
          <a:p>
            <a:pPr>
              <a:lnSpc>
                <a:spcPct val="100000"/>
              </a:lnSpc>
              <a:spcBef>
                <a:spcPts val="600"/>
              </a:spcBef>
            </a:pPr>
            <a:endParaRPr lang="en-US"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600"/>
              </a:spcBef>
            </a:pPr>
            <a:endParaRPr lang="en-US"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Detailed estimates</a:t>
            </a:r>
          </a:p>
          <a:p>
            <a:pPr lvl="1">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Estimates must be detailed and itemized by each road or bridge.</a:t>
            </a:r>
          </a:p>
          <a:p>
            <a:pPr lvl="2">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Estimates with contingencies will </a:t>
            </a:r>
            <a:r>
              <a:rPr lang="en-US" u="sng" dirty="0">
                <a:solidFill>
                  <a:schemeClr val="tx1"/>
                </a:solidFill>
                <a:latin typeface="Times New Roman" panose="02020603050405020304" pitchFamily="18" charset="0"/>
                <a:cs typeface="Times New Roman" panose="02020603050405020304" pitchFamily="18" charset="0"/>
              </a:rPr>
              <a:t>not</a:t>
            </a:r>
            <a:r>
              <a:rPr lang="en-US" dirty="0">
                <a:solidFill>
                  <a:schemeClr val="tx1"/>
                </a:solidFill>
                <a:latin typeface="Times New Roman" panose="02020603050405020304" pitchFamily="18" charset="0"/>
                <a:cs typeface="Times New Roman" panose="02020603050405020304" pitchFamily="18" charset="0"/>
              </a:rPr>
              <a:t> be eligible.</a:t>
            </a:r>
          </a:p>
          <a:p>
            <a:pPr lvl="2">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Lump sum estimates will </a:t>
            </a:r>
            <a:r>
              <a:rPr lang="en-US" u="sng" dirty="0">
                <a:solidFill>
                  <a:schemeClr val="tx1"/>
                </a:solidFill>
                <a:latin typeface="Times New Roman" panose="02020603050405020304" pitchFamily="18" charset="0"/>
                <a:cs typeface="Times New Roman" panose="02020603050405020304" pitchFamily="18" charset="0"/>
              </a:rPr>
              <a:t>not</a:t>
            </a:r>
            <a:r>
              <a:rPr lang="en-US" dirty="0">
                <a:solidFill>
                  <a:schemeClr val="tx1"/>
                </a:solidFill>
                <a:latin typeface="Times New Roman" panose="02020603050405020304" pitchFamily="18" charset="0"/>
                <a:cs typeface="Times New Roman" panose="02020603050405020304" pitchFamily="18" charset="0"/>
              </a:rPr>
              <a:t> be eligible.</a:t>
            </a:r>
          </a:p>
          <a:p>
            <a:pPr lvl="2">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If estimates are </a:t>
            </a:r>
            <a:r>
              <a:rPr lang="en-US" u="sng" dirty="0">
                <a:solidFill>
                  <a:schemeClr val="tx1"/>
                </a:solidFill>
                <a:latin typeface="Times New Roman" panose="02020603050405020304" pitchFamily="18" charset="0"/>
                <a:cs typeface="Times New Roman" panose="02020603050405020304" pitchFamily="18" charset="0"/>
              </a:rPr>
              <a:t>not</a:t>
            </a:r>
            <a:r>
              <a:rPr lang="en-US" dirty="0">
                <a:solidFill>
                  <a:schemeClr val="tx1"/>
                </a:solidFill>
                <a:latin typeface="Times New Roman" panose="02020603050405020304" pitchFamily="18" charset="0"/>
                <a:cs typeface="Times New Roman" panose="02020603050405020304" pitchFamily="18" charset="0"/>
              </a:rPr>
              <a:t> submitted with clear locations and clear estimates, that particular road segment will </a:t>
            </a:r>
            <a:r>
              <a:rPr lang="en-US" u="sng" dirty="0">
                <a:solidFill>
                  <a:schemeClr val="tx1"/>
                </a:solidFill>
                <a:latin typeface="Times New Roman" panose="02020603050405020304" pitchFamily="18" charset="0"/>
                <a:cs typeface="Times New Roman" panose="02020603050405020304" pitchFamily="18" charset="0"/>
              </a:rPr>
              <a:t>not</a:t>
            </a:r>
            <a:r>
              <a:rPr lang="en-US" dirty="0">
                <a:solidFill>
                  <a:schemeClr val="tx1"/>
                </a:solidFill>
                <a:latin typeface="Times New Roman" panose="02020603050405020304" pitchFamily="18" charset="0"/>
                <a:cs typeface="Times New Roman" panose="02020603050405020304" pitchFamily="18" charset="0"/>
              </a:rPr>
              <a:t> be eligible.</a:t>
            </a:r>
          </a:p>
          <a:p>
            <a:pPr>
              <a:lnSpc>
                <a:spcPct val="100000"/>
              </a:lnSpc>
              <a:spcBef>
                <a:spcPts val="600"/>
              </a:spcBef>
              <a:buFont typeface="Wingdings" panose="05000000000000000000" pitchFamily="2" charset="2"/>
              <a:buChar char="v"/>
            </a:pPr>
            <a:endParaRPr lang="en-US" sz="2400" dirty="0">
              <a:solidFill>
                <a:srgbClr val="3333CC"/>
              </a:solidFill>
              <a:latin typeface="Times New Roman" panose="02020603050405020304" pitchFamily="18" charset="0"/>
              <a:cs typeface="Times New Roman" panose="02020603050405020304" pitchFamily="18" charset="0"/>
            </a:endParaRPr>
          </a:p>
          <a:p>
            <a:pPr>
              <a:lnSpc>
                <a:spcPct val="100000"/>
              </a:lnSpc>
              <a:spcBef>
                <a:spcPts val="600"/>
              </a:spcBef>
              <a:buFont typeface="Wingdings" panose="05000000000000000000" pitchFamily="2" charset="2"/>
              <a:buChar char="v"/>
            </a:pPr>
            <a:r>
              <a:rPr lang="en-US" sz="2400" dirty="0">
                <a:solidFill>
                  <a:srgbClr val="3333CC"/>
                </a:solidFill>
                <a:latin typeface="Times New Roman" panose="02020603050405020304" pitchFamily="18" charset="0"/>
                <a:cs typeface="Times New Roman" panose="02020603050405020304" pitchFamily="18" charset="0"/>
              </a:rPr>
              <a:t>There should be no confusion on the road you applied for, or the estimate per road.</a:t>
            </a:r>
          </a:p>
          <a:p>
            <a:pPr marL="0" indent="0">
              <a:lnSpc>
                <a:spcPct val="100000"/>
              </a:lnSpc>
              <a:spcBef>
                <a:spcPts val="600"/>
              </a:spcBef>
              <a:buNone/>
            </a:pPr>
            <a:endParaRPr lang="en-US" sz="2400" dirty="0">
              <a:solidFill>
                <a:schemeClr val="tx1"/>
              </a:solidFill>
              <a:latin typeface="Times New Roman" panose="02020603050405020304" pitchFamily="18" charset="0"/>
              <a:cs typeface="Times New Roman" panose="02020603050405020304" pitchFamily="18" charset="0"/>
            </a:endParaRPr>
          </a:p>
          <a:p>
            <a:pPr marL="960120" lvl="2" indent="0">
              <a:lnSpc>
                <a:spcPct val="100000"/>
              </a:lnSpc>
              <a:spcBef>
                <a:spcPts val="623"/>
              </a:spcBef>
              <a:buNone/>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6400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5353" y="6"/>
            <a:ext cx="12350895" cy="1044909"/>
          </a:xfrm>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 - </a:t>
            </a:r>
            <a:r>
              <a:rPr lang="en-US" sz="2494" dirty="0">
                <a:solidFill>
                  <a:srgbClr val="FF0000"/>
                </a:solidFill>
                <a:latin typeface="Times New Roman" panose="02020603050405020304" pitchFamily="18" charset="0"/>
                <a:cs typeface="Times New Roman" panose="02020603050405020304" pitchFamily="18" charset="0"/>
              </a:rPr>
              <a:t>Example 1 – Non-Acceptable Estimate</a:t>
            </a:r>
            <a:br>
              <a:rPr lang="en-US" sz="2494" dirty="0">
                <a:solidFill>
                  <a:srgbClr val="FF0000"/>
                </a:solidFill>
                <a:latin typeface="Times New Roman" panose="02020603050405020304" pitchFamily="18" charset="0"/>
                <a:cs typeface="Times New Roman" panose="02020603050405020304" pitchFamily="18" charset="0"/>
              </a:rPr>
            </a:br>
            <a:endParaRPr lang="en-US" sz="2494"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965738"/>
            <a:ext cx="12350895" cy="5937934"/>
          </a:xfrm>
        </p:spPr>
        <p:txBody>
          <a:bodyPr>
            <a:normAutofit/>
          </a:bodyPr>
          <a:lstStyle/>
          <a:p>
            <a:pPr marL="914336" lvl="2" indent="0">
              <a:lnSpc>
                <a:spcPct val="100000"/>
              </a:lnSpc>
              <a:spcBef>
                <a:spcPts val="0"/>
              </a:spcBef>
              <a:buNone/>
            </a:pPr>
            <a:r>
              <a:rPr lang="en-US" b="1" dirty="0">
                <a:solidFill>
                  <a:srgbClr val="FF0000"/>
                </a:solidFill>
                <a:latin typeface="Times New Roman" panose="02020603050405020304" pitchFamily="18" charset="0"/>
                <a:cs typeface="Times New Roman" panose="02020603050405020304" pitchFamily="18" charset="0"/>
              </a:rPr>
              <a:t>This is not an acceptable estimate because it is lump sum for 4 streets, no to and from, and has design and inspection fees included.</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28125" t="22204" r="29375" b="7148"/>
          <a:stretch/>
        </p:blipFill>
        <p:spPr>
          <a:xfrm>
            <a:off x="1412938" y="1757462"/>
            <a:ext cx="9579861" cy="5304551"/>
          </a:xfrm>
          <a:prstGeom prst="rect">
            <a:avLst/>
          </a:prstGeom>
          <a:ln>
            <a:solidFill>
              <a:srgbClr val="0070C0"/>
            </a:solidFill>
          </a:ln>
        </p:spPr>
      </p:pic>
      <p:sp>
        <p:nvSpPr>
          <p:cNvPr id="5" name="Right Arrow 4"/>
          <p:cNvSpPr/>
          <p:nvPr/>
        </p:nvSpPr>
        <p:spPr>
          <a:xfrm>
            <a:off x="2046318" y="2010648"/>
            <a:ext cx="712552" cy="503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ight Arrow 5"/>
          <p:cNvSpPr/>
          <p:nvPr/>
        </p:nvSpPr>
        <p:spPr>
          <a:xfrm>
            <a:off x="3867283" y="6227538"/>
            <a:ext cx="712552" cy="503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241884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 -  </a:t>
            </a:r>
            <a:r>
              <a:rPr lang="en-US" sz="2909" dirty="0">
                <a:solidFill>
                  <a:srgbClr val="00B050"/>
                </a:solidFill>
                <a:latin typeface="Times New Roman" panose="02020603050405020304" pitchFamily="18" charset="0"/>
                <a:cs typeface="Times New Roman" panose="02020603050405020304" pitchFamily="18" charset="0"/>
              </a:rPr>
              <a:t>Example 1 – Acceptable Estimate</a:t>
            </a:r>
            <a:br>
              <a:rPr lang="en-US" sz="1455" dirty="0">
                <a:solidFill>
                  <a:srgbClr val="00B050"/>
                </a:solidFill>
                <a:latin typeface="Times New Roman" panose="02020603050405020304" pitchFamily="18" charset="0"/>
                <a:cs typeface="Times New Roman" panose="02020603050405020304" pitchFamily="18" charset="0"/>
              </a:rPr>
            </a:br>
            <a:endParaRPr lang="en-US" sz="1455"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61108" y="894085"/>
            <a:ext cx="12350895" cy="6298827"/>
          </a:xfrm>
        </p:spPr>
        <p:txBody>
          <a:bodyPr>
            <a:normAutofit/>
          </a:bodyPr>
          <a:lstStyle/>
          <a:p>
            <a:pPr marL="949995" lvl="2" indent="0">
              <a:lnSpc>
                <a:spcPct val="100000"/>
              </a:lnSpc>
              <a:spcBef>
                <a:spcPts val="0"/>
              </a:spcBef>
              <a:buNone/>
            </a:pPr>
            <a:r>
              <a:rPr lang="en-US" dirty="0">
                <a:solidFill>
                  <a:srgbClr val="00B050"/>
                </a:solidFill>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rotWithShape="1">
          <a:blip r:embed="rId2"/>
          <a:srcRect l="26875" t="23362" r="38124" b="26837"/>
          <a:stretch/>
        </p:blipFill>
        <p:spPr>
          <a:xfrm>
            <a:off x="1066800" y="957992"/>
            <a:ext cx="9677400" cy="5867400"/>
          </a:xfrm>
          <a:prstGeom prst="rect">
            <a:avLst/>
          </a:prstGeom>
          <a:ln>
            <a:solidFill>
              <a:srgbClr val="0070C0"/>
            </a:solidFill>
          </a:ln>
        </p:spPr>
      </p:pic>
    </p:spTree>
    <p:extLst>
      <p:ext uri="{BB962C8B-B14F-4D97-AF65-F5344CB8AC3E}">
        <p14:creationId xmlns:p14="http://schemas.microsoft.com/office/powerpoint/2010/main" val="3725818537"/>
      </p:ext>
    </p:extLst>
  </p:cSld>
  <p:clrMapOvr>
    <a:masterClrMapping/>
  </p:clrMapOvr>
</p:sld>
</file>

<file path=ppt/theme/theme1.xml><?xml version="1.0" encoding="utf-8"?>
<a:theme xmlns:a="http://schemas.openxmlformats.org/drawingml/2006/main" name="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tx [Read-Only]" id="{2FF40783-A59B-4A56-9A65-3878D33D87D3}" vid="{5909D0D9-CD2F-4818-9991-54806EA4D4F2}"/>
    </a:ext>
  </a:extLst>
</a:theme>
</file>

<file path=ppt/theme/theme2.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tx [Read-Only]" id="{2FF40783-A59B-4A56-9A65-3878D33D87D3}" vid="{68AAC3C4-F7FB-4428-8518-BBEA751CB5DE}"/>
    </a:ext>
  </a:extLst>
</a:theme>
</file>

<file path=ppt/theme/theme3.xml><?xml version="1.0" encoding="utf-8"?>
<a:theme xmlns:a="http://schemas.openxmlformats.org/drawingml/2006/main" name="2_Blank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tx [Read-Only]" id="{2FF40783-A59B-4A56-9A65-3878D33D87D3}" vid="{D812C70C-4FF7-401A-AC4F-5049A3A0A093}"/>
    </a:ext>
  </a:extLst>
</a:theme>
</file>

<file path=ppt/theme/theme4.xml><?xml version="1.0" encoding="utf-8"?>
<a:theme xmlns:a="http://schemas.openxmlformats.org/drawingml/2006/main" name="1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5.xml><?xml version="1.0" encoding="utf-8"?>
<a:theme xmlns:a="http://schemas.openxmlformats.org/drawingml/2006/main" name="44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tx [Read-Only]" id="{2FF40783-A59B-4A56-9A65-3878D33D87D3}" vid="{5909D0D9-CD2F-4818-9991-54806EA4D4F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owerpoint_x003f_ xmlns="b5189b19-779c-405d-9bc4-52c5b2c66b36">true</powerpoint_x003f_>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F7822D27EF0E4383F443335F69DA57" ma:contentTypeVersion="8" ma:contentTypeDescription="Create a new document." ma:contentTypeScope="" ma:versionID="22db2e15fc5074cabee79ec83302de0e">
  <xsd:schema xmlns:xsd="http://www.w3.org/2001/XMLSchema" xmlns:xs="http://www.w3.org/2001/XMLSchema" xmlns:p="http://schemas.microsoft.com/office/2006/metadata/properties" xmlns:ns2="b5189b19-779c-405d-9bc4-52c5b2c66b36" targetNamespace="http://schemas.microsoft.com/office/2006/metadata/properties" ma:root="true" ma:fieldsID="89f7bf19cbed98b9dfba70bf3b7d61e0" ns2:_="">
    <xsd:import namespace="b5189b19-779c-405d-9bc4-52c5b2c66b3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powerpoint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189b19-779c-405d-9bc4-52c5b2c66b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powerpoint_x003f_" ma:index="15" nillable="true" ma:displayName="powerpoint?" ma:default="0" ma:internalName="powerpoint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2C4AC6-5B11-47E5-B934-3C8617943E88}">
  <ds:schemaRefs>
    <ds:schemaRef ds:uri="http://schemas.microsoft.com/sharepoint/v3/contenttype/forms"/>
  </ds:schemaRefs>
</ds:datastoreItem>
</file>

<file path=customXml/itemProps2.xml><?xml version="1.0" encoding="utf-8"?>
<ds:datastoreItem xmlns:ds="http://schemas.openxmlformats.org/officeDocument/2006/customXml" ds:itemID="{E9F02EF8-857D-4AC9-A177-2AF336F7F1A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5189b19-779c-405d-9bc4-52c5b2c66b36"/>
    <ds:schemaRef ds:uri="http://www.w3.org/XML/1998/namespace"/>
    <ds:schemaRef ds:uri="http://purl.org/dc/dcmitype/"/>
  </ds:schemaRefs>
</ds:datastoreItem>
</file>

<file path=customXml/itemProps3.xml><?xml version="1.0" encoding="utf-8"?>
<ds:datastoreItem xmlns:ds="http://schemas.openxmlformats.org/officeDocument/2006/customXml" ds:itemID="{587D05BC-A624-44C9-A2AC-B234E2C68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189b19-779c-405d-9bc4-52c5b2c66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 2019</Template>
  <TotalTime>0</TotalTime>
  <Words>4692</Words>
  <Application>Microsoft Office PowerPoint</Application>
  <PresentationFormat>Custom</PresentationFormat>
  <Paragraphs>583</Paragraphs>
  <Slides>43</Slides>
  <Notes>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43</vt:i4>
      </vt:variant>
    </vt:vector>
  </HeadingPairs>
  <TitlesOfParts>
    <vt:vector size="54" baseType="lpstr">
      <vt:lpstr>Arial</vt:lpstr>
      <vt:lpstr>Calibri</vt:lpstr>
      <vt:lpstr>Calibri Light</vt:lpstr>
      <vt:lpstr>Tahoma</vt:lpstr>
      <vt:lpstr>Times New Roman</vt:lpstr>
      <vt:lpstr>Wingdings</vt:lpstr>
      <vt:lpstr>INDOT Theme</vt:lpstr>
      <vt:lpstr>1_Title Slide</vt:lpstr>
      <vt:lpstr>2_Blank Slide</vt:lpstr>
      <vt:lpstr>1_INDOT Theme</vt:lpstr>
      <vt:lpstr>44_INDOT Theme</vt:lpstr>
      <vt:lpstr>Local Road and Bridge Matching Grant Funds</vt:lpstr>
      <vt:lpstr>Welcome to CCMG   Application and Project Close-Out   Do’s and Don’ts Training</vt:lpstr>
      <vt:lpstr>ITAP Registration Enrollment</vt:lpstr>
      <vt:lpstr>Online Application</vt:lpstr>
      <vt:lpstr>Online Application continued</vt:lpstr>
      <vt:lpstr>Online Application continued</vt:lpstr>
      <vt:lpstr>Online Application continued</vt:lpstr>
      <vt:lpstr>Online Application continued - Example 1 – Non-Acceptable Estimate </vt:lpstr>
      <vt:lpstr>Online Application continued -  Example 1 – Acceptable Estimate </vt:lpstr>
      <vt:lpstr>Online Application continued - Example 2 – Non-Acceptable Estimate </vt:lpstr>
      <vt:lpstr>Online Application continued  - Example 2 – Acceptable Estimate </vt:lpstr>
      <vt:lpstr>Online Application continued - Example 3 – Acceptable Estimate </vt:lpstr>
      <vt:lpstr>Online Application continued  - Example 4 – Acceptable Estimate </vt:lpstr>
      <vt:lpstr>Online Application continued  - Example 5 – Acceptable Estimate Force Account </vt:lpstr>
      <vt:lpstr>Online Application continued</vt:lpstr>
      <vt:lpstr>Application Complications</vt:lpstr>
      <vt:lpstr>Asset Management Plan (AMP)</vt:lpstr>
      <vt:lpstr>Mapping a Road or Bridge</vt:lpstr>
      <vt:lpstr>Mapping a Road or Bridge continued -  Example 1 – Mapping Issues</vt:lpstr>
      <vt:lpstr>Mapping a Road or Bridge continued -  Example 2 – Mapping Issues</vt:lpstr>
      <vt:lpstr>Mapping a Road or Bridge continued -  Example 3 – Mapping Issues</vt:lpstr>
      <vt:lpstr>Road Inventory</vt:lpstr>
      <vt:lpstr>ADA &amp; Title VI Certifications</vt:lpstr>
      <vt:lpstr>Eligible For CCMG Funding</vt:lpstr>
      <vt:lpstr>Not Eligible For CCMG Funding</vt:lpstr>
      <vt:lpstr>Procurement – State Laws</vt:lpstr>
      <vt:lpstr>Procurement – Estimated Project Cost: &lt; $50,000.00</vt:lpstr>
      <vt:lpstr>Procurement – Estimated Project Cost: &gt; $50,000.00 but &lt; $150,000.00</vt:lpstr>
      <vt:lpstr>Procurement – Estimated Project Cost: &gt; $150,000.00</vt:lpstr>
      <vt:lpstr>Procurement – Estimated Project Cost: &lt; $250,000.00 Using Own Workforce</vt:lpstr>
      <vt:lpstr>Itemized Bids</vt:lpstr>
      <vt:lpstr>NOT ACCEPTABLE – Contractor’s Itemized Bid Example</vt:lpstr>
      <vt:lpstr>ACCEPTABLE – Contractor’s Itemized Bid Example</vt:lpstr>
      <vt:lpstr>NOT ACCEPTABLE – Contractor’s Itemized Bid Example</vt:lpstr>
      <vt:lpstr>ACCEPTABLE – Contractor’s Itemized Bid Example</vt:lpstr>
      <vt:lpstr>NOT ACCEPTABLE – Contractor’s Itemized Bid Example</vt:lpstr>
      <vt:lpstr>ACCEPTABLE – Contractor’s Itemized Bid Example</vt:lpstr>
      <vt:lpstr>Bidding “No Nos”</vt:lpstr>
      <vt:lpstr>Close Out Grant After Construction is Complete</vt:lpstr>
      <vt:lpstr>Review of Application Fatal Flaws</vt:lpstr>
      <vt:lpstr>In Summary</vt:lpstr>
      <vt:lpstr>GovDelivery - Email and text updates</vt:lpstr>
      <vt:lpstr>INDOT Contacts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2019-06-11T14:29:20Z</dcterms:created>
  <dcterms:modified xsi:type="dcterms:W3CDTF">2022-06-23T18:06:40Z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0x01010049F7822D27EF0E4383F443335F69DA57</vt:lpwstr>
  </property>
</Properties>
</file>