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4"/>
    <p:sldMasterId id="2147483685" r:id="rId5"/>
    <p:sldMasterId id="2147483687" r:id="rId6"/>
  </p:sldMasterIdLst>
  <p:notesMasterIdLst>
    <p:notesMasterId r:id="rId23"/>
  </p:notesMasterIdLst>
  <p:handoutMasterIdLst>
    <p:handoutMasterId r:id="rId24"/>
  </p:handoutMasterIdLst>
  <p:sldIdLst>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59" r:id="rId21"/>
    <p:sldId id="272" r:id="rId22"/>
  </p:sldIdLst>
  <p:sldSz cx="12192000" cy="6858000"/>
  <p:notesSz cx="7099300" cy="93853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4353" autoAdjust="0"/>
  </p:normalViewPr>
  <p:slideViewPr>
    <p:cSldViewPr>
      <p:cViewPr varScale="1">
        <p:scale>
          <a:sx n="114" d="100"/>
          <a:sy n="114" d="100"/>
        </p:scale>
        <p:origin x="474" y="-180"/>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467983"/>
          </a:xfrm>
          <a:prstGeom prst="rect">
            <a:avLst/>
          </a:prstGeom>
        </p:spPr>
        <p:txBody>
          <a:bodyPr vert="horz" lIns="92437" tIns="46218" rIns="92437" bIns="46218"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4020687" y="0"/>
            <a:ext cx="3077006" cy="467983"/>
          </a:xfrm>
          <a:prstGeom prst="rect">
            <a:avLst/>
          </a:prstGeom>
        </p:spPr>
        <p:txBody>
          <a:bodyPr vert="horz" lIns="92437" tIns="46218" rIns="92437" bIns="46218" rtlCol="0"/>
          <a:lstStyle>
            <a:lvl1pPr algn="r" eaLnBrk="0" hangingPunct="0">
              <a:defRPr sz="1200">
                <a:latin typeface="Tahoma" charset="0"/>
              </a:defRPr>
            </a:lvl1pPr>
          </a:lstStyle>
          <a:p>
            <a:pPr>
              <a:defRPr/>
            </a:pPr>
            <a:fld id="{59AB9836-D45A-4515-95B8-3476BB0F565B}" type="datetimeFigureOut">
              <a:rPr lang="en-US"/>
              <a:pPr>
                <a:defRPr/>
              </a:pPr>
              <a:t>3/18/2024</a:t>
            </a:fld>
            <a:endParaRPr lang="en-US"/>
          </a:p>
        </p:txBody>
      </p:sp>
      <p:sp>
        <p:nvSpPr>
          <p:cNvPr id="4" name="Footer Placeholder 3"/>
          <p:cNvSpPr>
            <a:spLocks noGrp="1"/>
          </p:cNvSpPr>
          <p:nvPr>
            <p:ph type="ftr" sz="quarter" idx="2"/>
          </p:nvPr>
        </p:nvSpPr>
        <p:spPr>
          <a:xfrm>
            <a:off x="1" y="8915715"/>
            <a:ext cx="3077006" cy="467983"/>
          </a:xfrm>
          <a:prstGeom prst="rect">
            <a:avLst/>
          </a:prstGeom>
        </p:spPr>
        <p:txBody>
          <a:bodyPr vert="horz" lIns="92437" tIns="46218" rIns="92437" bIns="46218"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4020687" y="8915715"/>
            <a:ext cx="3077006" cy="467983"/>
          </a:xfrm>
          <a:prstGeom prst="rect">
            <a:avLst/>
          </a:prstGeom>
        </p:spPr>
        <p:txBody>
          <a:bodyPr vert="horz" lIns="92437" tIns="46218" rIns="92437" bIns="46218"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467983"/>
          </a:xfrm>
          <a:prstGeom prst="rect">
            <a:avLst/>
          </a:prstGeom>
        </p:spPr>
        <p:txBody>
          <a:bodyPr vert="horz" lIns="92437" tIns="46218" rIns="92437" bIns="46218"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4020687" y="0"/>
            <a:ext cx="3077006" cy="467983"/>
          </a:xfrm>
          <a:prstGeom prst="rect">
            <a:avLst/>
          </a:prstGeom>
        </p:spPr>
        <p:txBody>
          <a:bodyPr vert="horz" lIns="92437" tIns="46218" rIns="92437" bIns="46218" rtlCol="0"/>
          <a:lstStyle>
            <a:lvl1pPr algn="r" eaLnBrk="0" hangingPunct="0">
              <a:defRPr sz="1200">
                <a:latin typeface="Tahoma" charset="0"/>
              </a:defRPr>
            </a:lvl1pPr>
          </a:lstStyle>
          <a:p>
            <a:pPr>
              <a:defRPr/>
            </a:pPr>
            <a:fld id="{9A449696-5772-4345-BD1F-0F95725FA9C7}" type="datetimeFigureOut">
              <a:rPr lang="en-US"/>
              <a:pPr>
                <a:defRPr/>
              </a:pPr>
              <a:t>3/18/2024</a:t>
            </a:fld>
            <a:endParaRPr lang="en-US"/>
          </a:p>
        </p:txBody>
      </p:sp>
      <p:sp>
        <p:nvSpPr>
          <p:cNvPr id="4" name="Slide Image Placeholder 3"/>
          <p:cNvSpPr>
            <a:spLocks noGrp="1" noRot="1" noChangeAspect="1"/>
          </p:cNvSpPr>
          <p:nvPr>
            <p:ph type="sldImg" idx="2"/>
          </p:nvPr>
        </p:nvSpPr>
        <p:spPr>
          <a:xfrm>
            <a:off x="420688" y="704850"/>
            <a:ext cx="6257925" cy="3519488"/>
          </a:xfrm>
          <a:prstGeom prst="rect">
            <a:avLst/>
          </a:prstGeom>
          <a:noFill/>
          <a:ln w="12700">
            <a:solidFill>
              <a:prstClr val="black"/>
            </a:solidFill>
          </a:ln>
        </p:spPr>
        <p:txBody>
          <a:bodyPr vert="horz" lIns="92437" tIns="46218" rIns="92437" bIns="46218" rtlCol="0" anchor="ctr"/>
          <a:lstStyle/>
          <a:p>
            <a:pPr lvl="0"/>
            <a:endParaRPr lang="en-US" noProof="0"/>
          </a:p>
        </p:txBody>
      </p:sp>
      <p:sp>
        <p:nvSpPr>
          <p:cNvPr id="5" name="Notes Placeholder 4"/>
          <p:cNvSpPr>
            <a:spLocks noGrp="1"/>
          </p:cNvSpPr>
          <p:nvPr>
            <p:ph type="body" sz="quarter" idx="3"/>
          </p:nvPr>
        </p:nvSpPr>
        <p:spPr>
          <a:xfrm>
            <a:off x="710573" y="4458659"/>
            <a:ext cx="5678154" cy="4221462"/>
          </a:xfrm>
          <a:prstGeom prst="rect">
            <a:avLst/>
          </a:prstGeom>
        </p:spPr>
        <p:txBody>
          <a:bodyPr vert="horz" lIns="92437" tIns="46218" rIns="92437" bIns="4621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5715"/>
            <a:ext cx="3077006" cy="467983"/>
          </a:xfrm>
          <a:prstGeom prst="rect">
            <a:avLst/>
          </a:prstGeom>
        </p:spPr>
        <p:txBody>
          <a:bodyPr vert="horz" lIns="92437" tIns="46218" rIns="92437" bIns="46218"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4020687" y="8915715"/>
            <a:ext cx="3077006" cy="467983"/>
          </a:xfrm>
          <a:prstGeom prst="rect">
            <a:avLst/>
          </a:prstGeom>
        </p:spPr>
        <p:txBody>
          <a:bodyPr vert="horz" lIns="92437" tIns="46218" rIns="92437" bIns="46218"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3/18/2024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3/18/2024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3/18/2024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for requesting a Mileage Certification Change through INDOT Road Inventory</a:t>
            </a:r>
          </a:p>
        </p:txBody>
      </p:sp>
      <p:sp>
        <p:nvSpPr>
          <p:cNvPr id="3" name="Subtitle 2"/>
          <p:cNvSpPr>
            <a:spLocks noGrp="1"/>
          </p:cNvSpPr>
          <p:nvPr>
            <p:ph type="subTitle" idx="1"/>
          </p:nvPr>
        </p:nvSpPr>
        <p:spPr/>
        <p:txBody>
          <a:bodyPr/>
          <a:lstStyle/>
          <a:p>
            <a:r>
              <a:rPr lang="en-US"/>
              <a:t>Kathy Eaton-McKalip</a:t>
            </a:r>
            <a:endParaRPr lang="en-US" dirty="0"/>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a:xfrm>
            <a:off x="139148" y="914400"/>
            <a:ext cx="11887200" cy="5257800"/>
          </a:xfrm>
        </p:spPr>
        <p:txBody>
          <a:bodyPr/>
          <a:lstStyle/>
          <a:p>
            <a:r>
              <a:rPr lang="en-US" dirty="0"/>
              <a:t>About the Map</a:t>
            </a:r>
          </a:p>
          <a:p>
            <a:pPr marL="0" indent="0">
              <a:buNone/>
            </a:pPr>
            <a:endParaRPr lang="en-US" sz="2000" dirty="0"/>
          </a:p>
          <a:p>
            <a:pPr marL="0" indent="0">
              <a:buNone/>
            </a:pPr>
            <a:endParaRPr lang="en-US" sz="2000" dirty="0"/>
          </a:p>
          <a:p>
            <a:pPr marL="0" indent="0">
              <a:buNone/>
            </a:pPr>
            <a:r>
              <a:rPr lang="en-US" sz="2000" dirty="0"/>
              <a:t>The “+”           zooms into the map. The “-”           zooms out. The “Home”          icon pans the map back to the </a:t>
            </a:r>
          </a:p>
          <a:p>
            <a:pPr marL="0" indent="0">
              <a:buNone/>
            </a:pPr>
            <a:r>
              <a:rPr lang="en-US" sz="2000" dirty="0"/>
              <a:t>opening screen location. The Legend        will open the legend. The Layer         will allow you to select additional </a:t>
            </a:r>
          </a:p>
          <a:p>
            <a:pPr marL="0" indent="0">
              <a:buNone/>
            </a:pPr>
            <a:r>
              <a:rPr lang="en-US" sz="2000" dirty="0"/>
              <a:t>layers to show or turn layers off to show less. The Basemap        icon will allow you to change the basemap to a </a:t>
            </a:r>
          </a:p>
          <a:p>
            <a:pPr marL="0" indent="0">
              <a:buNone/>
            </a:pPr>
            <a:r>
              <a:rPr lang="en-US" sz="2000" dirty="0"/>
              <a:t>variety of available maps. The Measure         icon opens up the measuring tool which can be used to measure </a:t>
            </a:r>
          </a:p>
          <a:p>
            <a:pPr marL="0" indent="0">
              <a:buNone/>
            </a:pPr>
            <a:r>
              <a:rPr lang="en-US" sz="2000" dirty="0"/>
              <a:t>distance, area or determine location ( Lat. and Long.). The details icon       is used to select a line or area of the map</a:t>
            </a:r>
          </a:p>
          <a:p>
            <a:pPr marL="0" indent="0">
              <a:buNone/>
            </a:pPr>
            <a:r>
              <a:rPr lang="en-US" sz="2000" dirty="0"/>
              <a:t> and will yield specific information about that feature, such as Road Name, Route ID, Jurisdiction and City Name. </a:t>
            </a:r>
          </a:p>
          <a:p>
            <a:pPr marL="0" indent="0">
              <a:buNone/>
            </a:pPr>
            <a:r>
              <a:rPr lang="en-US" sz="2000" dirty="0"/>
              <a:t>The Bookmark        icon will pull up several preset location bookmarks. The Print         icon will allow you to set up </a:t>
            </a:r>
          </a:p>
          <a:p>
            <a:pPr marL="0" indent="0">
              <a:buNone/>
            </a:pPr>
            <a:r>
              <a:rPr lang="en-US" sz="2000" dirty="0"/>
              <a:t>and print a map that you have displayed. The Share        icon allows you to share the map with others (maybe).</a:t>
            </a:r>
          </a:p>
        </p:txBody>
      </p:sp>
      <p:pic>
        <p:nvPicPr>
          <p:cNvPr id="4" name="Picture 3"/>
          <p:cNvPicPr>
            <a:picLocks noChangeAspect="1"/>
          </p:cNvPicPr>
          <p:nvPr/>
        </p:nvPicPr>
        <p:blipFill>
          <a:blip r:embed="rId2"/>
          <a:stretch>
            <a:fillRect/>
          </a:stretch>
        </p:blipFill>
        <p:spPr>
          <a:xfrm>
            <a:off x="1104900" y="2146437"/>
            <a:ext cx="476250" cy="485775"/>
          </a:xfrm>
          <a:prstGeom prst="rect">
            <a:avLst/>
          </a:prstGeom>
        </p:spPr>
      </p:pic>
      <p:pic>
        <p:nvPicPr>
          <p:cNvPr id="5" name="Picture 4"/>
          <p:cNvPicPr>
            <a:picLocks noChangeAspect="1"/>
          </p:cNvPicPr>
          <p:nvPr/>
        </p:nvPicPr>
        <p:blipFill>
          <a:blip r:embed="rId3"/>
          <a:stretch>
            <a:fillRect/>
          </a:stretch>
        </p:blipFill>
        <p:spPr>
          <a:xfrm>
            <a:off x="4610100" y="2222637"/>
            <a:ext cx="457200" cy="409575"/>
          </a:xfrm>
          <a:prstGeom prst="rect">
            <a:avLst/>
          </a:prstGeom>
        </p:spPr>
      </p:pic>
      <p:pic>
        <p:nvPicPr>
          <p:cNvPr id="6" name="Picture 5"/>
          <p:cNvPicPr>
            <a:picLocks noChangeAspect="1"/>
          </p:cNvPicPr>
          <p:nvPr/>
        </p:nvPicPr>
        <p:blipFill>
          <a:blip r:embed="rId4"/>
          <a:stretch>
            <a:fillRect/>
          </a:stretch>
        </p:blipFill>
        <p:spPr>
          <a:xfrm>
            <a:off x="7637393" y="2279786"/>
            <a:ext cx="457200" cy="295275"/>
          </a:xfrm>
          <a:prstGeom prst="rect">
            <a:avLst/>
          </a:prstGeom>
        </p:spPr>
      </p:pic>
      <p:pic>
        <p:nvPicPr>
          <p:cNvPr id="7" name="Picture 6"/>
          <p:cNvPicPr>
            <a:picLocks noChangeAspect="1"/>
          </p:cNvPicPr>
          <p:nvPr/>
        </p:nvPicPr>
        <p:blipFill>
          <a:blip r:embed="rId5"/>
          <a:stretch>
            <a:fillRect/>
          </a:stretch>
        </p:blipFill>
        <p:spPr>
          <a:xfrm>
            <a:off x="2819400" y="1079431"/>
            <a:ext cx="5905500" cy="914400"/>
          </a:xfrm>
          <a:prstGeom prst="rect">
            <a:avLst/>
          </a:prstGeom>
        </p:spPr>
      </p:pic>
      <p:pic>
        <p:nvPicPr>
          <p:cNvPr id="8" name="Picture 7"/>
          <p:cNvPicPr>
            <a:picLocks noChangeAspect="1"/>
          </p:cNvPicPr>
          <p:nvPr/>
        </p:nvPicPr>
        <p:blipFill>
          <a:blip r:embed="rId6"/>
          <a:stretch>
            <a:fillRect/>
          </a:stretch>
        </p:blipFill>
        <p:spPr>
          <a:xfrm>
            <a:off x="4000500" y="2589970"/>
            <a:ext cx="333375" cy="352425"/>
          </a:xfrm>
          <a:prstGeom prst="rect">
            <a:avLst/>
          </a:prstGeom>
        </p:spPr>
      </p:pic>
      <p:pic>
        <p:nvPicPr>
          <p:cNvPr id="9" name="Picture 8"/>
          <p:cNvPicPr>
            <a:picLocks noChangeAspect="1"/>
          </p:cNvPicPr>
          <p:nvPr/>
        </p:nvPicPr>
        <p:blipFill>
          <a:blip r:embed="rId7"/>
          <a:stretch>
            <a:fillRect/>
          </a:stretch>
        </p:blipFill>
        <p:spPr>
          <a:xfrm>
            <a:off x="7635736" y="2649603"/>
            <a:ext cx="400050" cy="352425"/>
          </a:xfrm>
          <a:prstGeom prst="rect">
            <a:avLst/>
          </a:prstGeom>
        </p:spPr>
      </p:pic>
      <p:pic>
        <p:nvPicPr>
          <p:cNvPr id="10" name="Picture 9"/>
          <p:cNvPicPr>
            <a:picLocks noChangeAspect="1"/>
          </p:cNvPicPr>
          <p:nvPr/>
        </p:nvPicPr>
        <p:blipFill>
          <a:blip r:embed="rId8"/>
          <a:stretch>
            <a:fillRect/>
          </a:stretch>
        </p:blipFill>
        <p:spPr>
          <a:xfrm>
            <a:off x="6248400" y="3056693"/>
            <a:ext cx="409575" cy="352425"/>
          </a:xfrm>
          <a:prstGeom prst="rect">
            <a:avLst/>
          </a:prstGeom>
        </p:spPr>
      </p:pic>
      <p:pic>
        <p:nvPicPr>
          <p:cNvPr id="11" name="Picture 10"/>
          <p:cNvPicPr>
            <a:picLocks noChangeAspect="1"/>
          </p:cNvPicPr>
          <p:nvPr/>
        </p:nvPicPr>
        <p:blipFill>
          <a:blip r:embed="rId9"/>
          <a:stretch>
            <a:fillRect/>
          </a:stretch>
        </p:blipFill>
        <p:spPr>
          <a:xfrm>
            <a:off x="4271341" y="3467097"/>
            <a:ext cx="361950" cy="342900"/>
          </a:xfrm>
          <a:prstGeom prst="rect">
            <a:avLst/>
          </a:prstGeom>
        </p:spPr>
      </p:pic>
      <p:pic>
        <p:nvPicPr>
          <p:cNvPr id="12" name="Picture 11"/>
          <p:cNvPicPr>
            <a:picLocks noChangeAspect="1"/>
          </p:cNvPicPr>
          <p:nvPr/>
        </p:nvPicPr>
        <p:blipFill>
          <a:blip r:embed="rId10"/>
          <a:stretch>
            <a:fillRect/>
          </a:stretch>
        </p:blipFill>
        <p:spPr>
          <a:xfrm>
            <a:off x="7321411" y="3902143"/>
            <a:ext cx="314325" cy="314325"/>
          </a:xfrm>
          <a:prstGeom prst="rect">
            <a:avLst/>
          </a:prstGeom>
        </p:spPr>
      </p:pic>
      <p:pic>
        <p:nvPicPr>
          <p:cNvPr id="13" name="Picture 12"/>
          <p:cNvPicPr>
            <a:picLocks noChangeAspect="1"/>
          </p:cNvPicPr>
          <p:nvPr/>
        </p:nvPicPr>
        <p:blipFill>
          <a:blip r:embed="rId11"/>
          <a:stretch>
            <a:fillRect/>
          </a:stretch>
        </p:blipFill>
        <p:spPr>
          <a:xfrm>
            <a:off x="1752600" y="4686300"/>
            <a:ext cx="381000" cy="314325"/>
          </a:xfrm>
          <a:prstGeom prst="rect">
            <a:avLst/>
          </a:prstGeom>
        </p:spPr>
      </p:pic>
      <p:pic>
        <p:nvPicPr>
          <p:cNvPr id="14" name="Picture 13"/>
          <p:cNvPicPr>
            <a:picLocks noChangeAspect="1"/>
          </p:cNvPicPr>
          <p:nvPr/>
        </p:nvPicPr>
        <p:blipFill>
          <a:blip r:embed="rId12"/>
          <a:stretch>
            <a:fillRect/>
          </a:stretch>
        </p:blipFill>
        <p:spPr>
          <a:xfrm>
            <a:off x="8382000" y="4695825"/>
            <a:ext cx="342900" cy="304800"/>
          </a:xfrm>
          <a:prstGeom prst="rect">
            <a:avLst/>
          </a:prstGeom>
        </p:spPr>
      </p:pic>
      <p:pic>
        <p:nvPicPr>
          <p:cNvPr id="15" name="Picture 14"/>
          <p:cNvPicPr>
            <a:picLocks noChangeAspect="1"/>
          </p:cNvPicPr>
          <p:nvPr/>
        </p:nvPicPr>
        <p:blipFill>
          <a:blip r:embed="rId13"/>
          <a:stretch>
            <a:fillRect/>
          </a:stretch>
        </p:blipFill>
        <p:spPr>
          <a:xfrm>
            <a:off x="5459896" y="5105400"/>
            <a:ext cx="361950" cy="314325"/>
          </a:xfrm>
          <a:prstGeom prst="rect">
            <a:avLst/>
          </a:prstGeom>
        </p:spPr>
      </p:pic>
    </p:spTree>
    <p:extLst>
      <p:ext uri="{BB962C8B-B14F-4D97-AF65-F5344CB8AC3E}">
        <p14:creationId xmlns:p14="http://schemas.microsoft.com/office/powerpoint/2010/main" val="342173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a:t>Example of Details tool:</a:t>
            </a:r>
          </a:p>
          <a:p>
            <a:pPr lvl="1"/>
            <a:r>
              <a:rPr lang="en-US" dirty="0"/>
              <a:t>Notice the Street Name is High St</a:t>
            </a:r>
          </a:p>
          <a:p>
            <a:pPr marL="457200" lvl="1" indent="0">
              <a:buNone/>
            </a:pPr>
            <a:r>
              <a:rPr lang="en-US" dirty="0"/>
              <a:t>and the Jurisdiction is City Street</a:t>
            </a:r>
          </a:p>
          <a:p>
            <a:pPr lvl="1"/>
            <a:r>
              <a:rPr lang="en-US" dirty="0"/>
              <a:t>Also the (1 of 2) indicates that there </a:t>
            </a:r>
          </a:p>
          <a:p>
            <a:pPr marL="457200" lvl="1" indent="0">
              <a:buNone/>
            </a:pPr>
            <a:r>
              <a:rPr lang="en-US" dirty="0"/>
              <a:t>Is another feature that has been selected</a:t>
            </a:r>
          </a:p>
          <a:p>
            <a:pPr lvl="1"/>
            <a:r>
              <a:rPr lang="en-US" dirty="0"/>
              <a:t>Click the &gt; arrow and you will see that</a:t>
            </a:r>
          </a:p>
          <a:p>
            <a:pPr marL="457200" lvl="1" indent="0">
              <a:buNone/>
            </a:pPr>
            <a:r>
              <a:rPr lang="en-US" dirty="0"/>
              <a:t>Corp Boundary name and Corp Number</a:t>
            </a:r>
          </a:p>
          <a:p>
            <a:pPr marL="457200" lvl="1" indent="0">
              <a:buNone/>
            </a:pPr>
            <a:r>
              <a:rPr lang="en-US" dirty="0"/>
              <a:t>are shown.</a:t>
            </a:r>
          </a:p>
          <a:p>
            <a:endParaRPr lang="en-US" dirty="0"/>
          </a:p>
        </p:txBody>
      </p:sp>
      <p:pic>
        <p:nvPicPr>
          <p:cNvPr id="5" name="Picture 4"/>
          <p:cNvPicPr>
            <a:picLocks noChangeAspect="1"/>
          </p:cNvPicPr>
          <p:nvPr/>
        </p:nvPicPr>
        <p:blipFill>
          <a:blip r:embed="rId2"/>
          <a:stretch>
            <a:fillRect/>
          </a:stretch>
        </p:blipFill>
        <p:spPr>
          <a:xfrm>
            <a:off x="6096000" y="930377"/>
            <a:ext cx="4543425" cy="4105275"/>
          </a:xfrm>
          <a:prstGeom prst="rect">
            <a:avLst/>
          </a:prstGeom>
        </p:spPr>
      </p:pic>
      <p:pic>
        <p:nvPicPr>
          <p:cNvPr id="7" name="Picture 6"/>
          <p:cNvPicPr>
            <a:picLocks noChangeAspect="1"/>
          </p:cNvPicPr>
          <p:nvPr/>
        </p:nvPicPr>
        <p:blipFill>
          <a:blip r:embed="rId3"/>
          <a:stretch>
            <a:fillRect/>
          </a:stretch>
        </p:blipFill>
        <p:spPr>
          <a:xfrm>
            <a:off x="2286000" y="3821214"/>
            <a:ext cx="3400425" cy="2428875"/>
          </a:xfrm>
          <a:prstGeom prst="rect">
            <a:avLst/>
          </a:prstGeom>
        </p:spPr>
      </p:pic>
    </p:spTree>
    <p:extLst>
      <p:ext uri="{BB962C8B-B14F-4D97-AF65-F5344CB8AC3E}">
        <p14:creationId xmlns:p14="http://schemas.microsoft.com/office/powerpoint/2010/main" val="403686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a:t>Back to the Road Inventory Links and locate the Related Links section under Asset Inventory Maps:</a:t>
            </a:r>
          </a:p>
          <a:p>
            <a:endParaRPr lang="en-US" dirty="0"/>
          </a:p>
          <a:p>
            <a:endParaRPr lang="en-US" dirty="0"/>
          </a:p>
          <a:p>
            <a:endParaRPr lang="en-US" dirty="0"/>
          </a:p>
          <a:p>
            <a:endParaRPr lang="en-US" dirty="0"/>
          </a:p>
          <a:p>
            <a:endParaRPr lang="en-US" dirty="0"/>
          </a:p>
          <a:p>
            <a:endParaRPr lang="en-US" dirty="0"/>
          </a:p>
          <a:p>
            <a:pPr lvl="1"/>
            <a:r>
              <a:rPr lang="en-US" dirty="0"/>
              <a:t>This is where you will find the Mileage Certification Change Request form, Example Acceptance Letter and the Roadway Asset Inventory form.</a:t>
            </a:r>
          </a:p>
          <a:p>
            <a:endParaRPr lang="en-US" dirty="0"/>
          </a:p>
        </p:txBody>
      </p:sp>
      <p:pic>
        <p:nvPicPr>
          <p:cNvPr id="4" name="Picture 3"/>
          <p:cNvPicPr>
            <a:picLocks noChangeAspect="1"/>
          </p:cNvPicPr>
          <p:nvPr/>
        </p:nvPicPr>
        <p:blipFill>
          <a:blip r:embed="rId2"/>
          <a:stretch>
            <a:fillRect/>
          </a:stretch>
        </p:blipFill>
        <p:spPr>
          <a:xfrm>
            <a:off x="2233612" y="1676400"/>
            <a:ext cx="7724775" cy="3124200"/>
          </a:xfrm>
          <a:prstGeom prst="rect">
            <a:avLst/>
          </a:prstGeom>
        </p:spPr>
      </p:pic>
    </p:spTree>
    <p:extLst>
      <p:ext uri="{BB962C8B-B14F-4D97-AF65-F5344CB8AC3E}">
        <p14:creationId xmlns:p14="http://schemas.microsoft.com/office/powerpoint/2010/main" val="29241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a:t>The Mileage Change Request form can be exported, printed, or filled in online and then sent to the Road Inventory Manager or Route Network Coordinator.</a:t>
            </a:r>
          </a:p>
          <a:p>
            <a:pPr lvl="1"/>
            <a:r>
              <a:rPr lang="en-US" dirty="0"/>
              <a:t>The top portion is mostly contact information</a:t>
            </a:r>
          </a:p>
          <a:p>
            <a:pPr marL="457200" lvl="1" indent="0">
              <a:buNone/>
            </a:pPr>
            <a:r>
              <a:rPr lang="en-US" dirty="0"/>
              <a:t>for the agency requesting the change.</a:t>
            </a:r>
          </a:p>
          <a:p>
            <a:pPr lvl="1"/>
            <a:r>
              <a:rPr lang="en-US" dirty="0"/>
              <a:t>The middle portion is describing the information</a:t>
            </a:r>
          </a:p>
          <a:p>
            <a:pPr marL="457200" lvl="1" indent="0">
              <a:buNone/>
            </a:pPr>
            <a:r>
              <a:rPr lang="en-US" dirty="0"/>
              <a:t>needed to properly process and complete the</a:t>
            </a:r>
          </a:p>
          <a:p>
            <a:pPr marL="457200" lvl="1" indent="0">
              <a:buNone/>
            </a:pPr>
            <a:r>
              <a:rPr lang="en-US" dirty="0"/>
              <a:t>request.</a:t>
            </a:r>
          </a:p>
          <a:p>
            <a:pPr lvl="1"/>
            <a:r>
              <a:rPr lang="en-US" dirty="0"/>
              <a:t>The bottom portion is information on who</a:t>
            </a:r>
          </a:p>
          <a:p>
            <a:pPr marL="457200" lvl="1" indent="0">
              <a:buNone/>
            </a:pPr>
            <a:r>
              <a:rPr lang="en-US" dirty="0"/>
              <a:t>to submit the form to and contact information</a:t>
            </a:r>
          </a:p>
          <a:p>
            <a:pPr marL="457200" lvl="1" indent="0">
              <a:buNone/>
            </a:pPr>
            <a:r>
              <a:rPr lang="en-US" dirty="0"/>
              <a:t>for the Road Inventory Group.</a:t>
            </a:r>
          </a:p>
        </p:txBody>
      </p:sp>
      <p:pic>
        <p:nvPicPr>
          <p:cNvPr id="4" name="Picture 3"/>
          <p:cNvPicPr>
            <a:picLocks noChangeAspect="1"/>
          </p:cNvPicPr>
          <p:nvPr/>
        </p:nvPicPr>
        <p:blipFill>
          <a:blip r:embed="rId2"/>
          <a:stretch>
            <a:fillRect/>
          </a:stretch>
        </p:blipFill>
        <p:spPr>
          <a:xfrm>
            <a:off x="7048500" y="1828800"/>
            <a:ext cx="3566160" cy="4543265"/>
          </a:xfrm>
          <a:prstGeom prst="rect">
            <a:avLst/>
          </a:prstGeom>
        </p:spPr>
      </p:pic>
    </p:spTree>
    <p:extLst>
      <p:ext uri="{BB962C8B-B14F-4D97-AF65-F5344CB8AC3E}">
        <p14:creationId xmlns:p14="http://schemas.microsoft.com/office/powerpoint/2010/main" val="414015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pic>
        <p:nvPicPr>
          <p:cNvPr id="4" name="Content Placeholder 3"/>
          <p:cNvPicPr>
            <a:picLocks noGrp="1" noChangeAspect="1"/>
          </p:cNvPicPr>
          <p:nvPr>
            <p:ph idx="1"/>
          </p:nvPr>
        </p:nvPicPr>
        <p:blipFill>
          <a:blip r:embed="rId2"/>
          <a:stretch>
            <a:fillRect/>
          </a:stretch>
        </p:blipFill>
        <p:spPr>
          <a:xfrm>
            <a:off x="152400" y="1604664"/>
            <a:ext cx="11887200" cy="3945352"/>
          </a:xfrm>
          <a:prstGeom prst="rect">
            <a:avLst/>
          </a:prstGeom>
        </p:spPr>
      </p:pic>
      <p:sp>
        <p:nvSpPr>
          <p:cNvPr id="5" name="TextBox 4"/>
          <p:cNvSpPr txBox="1"/>
          <p:nvPr/>
        </p:nvSpPr>
        <p:spPr>
          <a:xfrm>
            <a:off x="304800" y="990600"/>
            <a:ext cx="593297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mj-lt"/>
              </a:rPr>
              <a:t>Required Items for Mileage Change Request</a:t>
            </a:r>
          </a:p>
        </p:txBody>
      </p:sp>
    </p:spTree>
    <p:extLst>
      <p:ext uri="{BB962C8B-B14F-4D97-AF65-F5344CB8AC3E}">
        <p14:creationId xmlns:p14="http://schemas.microsoft.com/office/powerpoint/2010/main" val="223312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1887200" cy="5486400"/>
          </a:xfrm>
        </p:spPr>
        <p:txBody>
          <a:bodyPr>
            <a:normAutofit/>
          </a:bodyPr>
          <a:lstStyle/>
          <a:p>
            <a:r>
              <a:rPr lang="en-US" dirty="0"/>
              <a:t>Requests can be submitted in multiple formats.</a:t>
            </a:r>
          </a:p>
          <a:p>
            <a:pPr lvl="1"/>
            <a:r>
              <a:rPr lang="en-US" dirty="0"/>
              <a:t>Sent via USPS, FedEx, UPS or hand delivered.</a:t>
            </a:r>
          </a:p>
          <a:p>
            <a:pPr lvl="2"/>
            <a:r>
              <a:rPr lang="en-US" dirty="0"/>
              <a:t>If sent via mail, please retain a copy of all documents sent and follow up with a phone call 2 weeks after mailing.</a:t>
            </a:r>
          </a:p>
          <a:p>
            <a:pPr lvl="1"/>
            <a:r>
              <a:rPr lang="en-US" dirty="0"/>
              <a:t>Transmitted via email</a:t>
            </a:r>
          </a:p>
          <a:p>
            <a:pPr lvl="2"/>
            <a:r>
              <a:rPr lang="en-US" dirty="0"/>
              <a:t>When submitting by email please send to both the Road Inventory Manager and the Route Network Coordinator.</a:t>
            </a:r>
          </a:p>
          <a:p>
            <a:pPr lvl="2"/>
            <a:r>
              <a:rPr lang="en-US" dirty="0"/>
              <a:t>Follow up with a phone call shortly after sending the email.</a:t>
            </a:r>
          </a:p>
          <a:p>
            <a:r>
              <a:rPr lang="en-US" dirty="0"/>
              <a:t>Maps.</a:t>
            </a:r>
          </a:p>
          <a:p>
            <a:pPr lvl="1"/>
            <a:r>
              <a:rPr lang="en-US" dirty="0"/>
              <a:t>INDOT online web map screen shot with mark-ups.</a:t>
            </a:r>
          </a:p>
          <a:p>
            <a:pPr lvl="1"/>
            <a:r>
              <a:rPr lang="en-US" dirty="0"/>
              <a:t>Jurisdiction GIS Map screen shot with mark-ups.</a:t>
            </a:r>
          </a:p>
          <a:p>
            <a:pPr lvl="1"/>
            <a:r>
              <a:rPr lang="en-US" dirty="0"/>
              <a:t>Google maps or other online mapping source with mark-ups.</a:t>
            </a:r>
          </a:p>
          <a:p>
            <a:pPr lvl="1"/>
            <a:r>
              <a:rPr lang="en-US" dirty="0"/>
              <a:t>GIS files</a:t>
            </a:r>
          </a:p>
          <a:p>
            <a:pPr lvl="2"/>
            <a:r>
              <a:rPr lang="en-US" dirty="0"/>
              <a:t>Geodatabase/Shapefile/ArcGIS Map Package</a:t>
            </a:r>
          </a:p>
          <a:p>
            <a:pPr marL="914400" lvl="2" indent="0">
              <a:buNone/>
            </a:pPr>
            <a:endParaRPr lang="en-US" dirty="0"/>
          </a:p>
        </p:txBody>
      </p:sp>
      <p:sp>
        <p:nvSpPr>
          <p:cNvPr id="4" name="Title 3"/>
          <p:cNvSpPr>
            <a:spLocks noGrp="1"/>
          </p:cNvSpPr>
          <p:nvPr>
            <p:ph type="title"/>
          </p:nvPr>
        </p:nvSpPr>
        <p:spPr/>
        <p:txBody>
          <a:bodyPr/>
          <a:lstStyle/>
          <a:p>
            <a:r>
              <a:rPr lang="en-US" dirty="0"/>
              <a:t>Road Inventory Mileage Change Request</a:t>
            </a:r>
          </a:p>
        </p:txBody>
      </p:sp>
    </p:spTree>
    <p:extLst>
      <p:ext uri="{BB962C8B-B14F-4D97-AF65-F5344CB8AC3E}">
        <p14:creationId xmlns:p14="http://schemas.microsoft.com/office/powerpoint/2010/main" val="100102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a:t>Contact Information:</a:t>
            </a:r>
          </a:p>
          <a:p>
            <a:endParaRPr lang="en-US" dirty="0"/>
          </a:p>
          <a:p>
            <a:endParaRPr lang="en-US" dirty="0"/>
          </a:p>
          <a:p>
            <a:endParaRPr lang="en-US" dirty="0"/>
          </a:p>
          <a:p>
            <a:endParaRPr lang="en-US" dirty="0"/>
          </a:p>
          <a:p>
            <a:endParaRPr lang="en-US" dirty="0"/>
          </a:p>
          <a:p>
            <a:endParaRPr lang="en-US" dirty="0"/>
          </a:p>
        </p:txBody>
      </p:sp>
      <p:pic>
        <p:nvPicPr>
          <p:cNvPr id="7" name="Picture 6" descr="Text">
            <a:extLst>
              <a:ext uri="{FF2B5EF4-FFF2-40B4-BE49-F238E27FC236}">
                <a16:creationId xmlns:a16="http://schemas.microsoft.com/office/drawing/2014/main" id="{8F8105BB-2DD7-6E07-E52F-099B82140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43087"/>
            <a:ext cx="3095625" cy="1876425"/>
          </a:xfrm>
          <a:prstGeom prst="rect">
            <a:avLst/>
          </a:prstGeom>
        </p:spPr>
      </p:pic>
      <p:pic>
        <p:nvPicPr>
          <p:cNvPr id="9" name="Picture 8" descr="Application">
            <a:extLst>
              <a:ext uri="{FF2B5EF4-FFF2-40B4-BE49-F238E27FC236}">
                <a16:creationId xmlns:a16="http://schemas.microsoft.com/office/drawing/2014/main" id="{1C828F95-A202-95F0-C326-950CBB062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829232"/>
            <a:ext cx="3095625" cy="1933575"/>
          </a:xfrm>
          <a:prstGeom prst="rect">
            <a:avLst/>
          </a:prstGeom>
        </p:spPr>
      </p:pic>
    </p:spTree>
    <p:extLst>
      <p:ext uri="{BB962C8B-B14F-4D97-AF65-F5344CB8AC3E}">
        <p14:creationId xmlns:p14="http://schemas.microsoft.com/office/powerpoint/2010/main" val="161902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Road Inventory Mileage Change Request</a:t>
            </a:r>
          </a:p>
        </p:txBody>
      </p:sp>
      <p:sp>
        <p:nvSpPr>
          <p:cNvPr id="8" name="Content Placeholder 7"/>
          <p:cNvSpPr>
            <a:spLocks noGrp="1"/>
          </p:cNvSpPr>
          <p:nvPr>
            <p:ph idx="1"/>
          </p:nvPr>
        </p:nvSpPr>
        <p:spPr/>
        <p:txBody>
          <a:bodyPr>
            <a:normAutofit lnSpcReduction="10000"/>
          </a:bodyPr>
          <a:lstStyle/>
          <a:p>
            <a:r>
              <a:rPr lang="en-US" dirty="0"/>
              <a:t>Verify current INDOT Inventory of your roads</a:t>
            </a:r>
          </a:p>
          <a:p>
            <a:pPr lvl="1"/>
            <a:r>
              <a:rPr lang="en-US" dirty="0"/>
              <a:t>INDOT’s Inventory of Roads is limited to what has been reported to the Office of Road Inventory in the past.</a:t>
            </a:r>
          </a:p>
          <a:p>
            <a:pPr lvl="1"/>
            <a:r>
              <a:rPr lang="en-US" dirty="0"/>
              <a:t>If a segment of roadway is not shown in INDOT’s Inventory it is not getting reported to the Auditor of the State of Indiana and no MVH funding is being distributed for that mileage.</a:t>
            </a:r>
          </a:p>
          <a:p>
            <a:pPr lvl="1"/>
            <a:r>
              <a:rPr lang="en-US" dirty="0"/>
              <a:t>It is equally important to remove segments that appear in INDOT’s Inventory that are not actually a county roads or a city or a town street.</a:t>
            </a:r>
          </a:p>
          <a:p>
            <a:pPr lvl="2"/>
            <a:r>
              <a:rPr lang="en-US" dirty="0"/>
              <a:t>There could be certain maintenance and liability issues associated with these types of roads.</a:t>
            </a:r>
          </a:p>
          <a:p>
            <a:pPr lvl="3"/>
            <a:r>
              <a:rPr lang="en-US" dirty="0"/>
              <a:t>New property owners along a “Private” street or drive may expect the Jurisdiction (County, City, or Town) to maintain the drive.</a:t>
            </a:r>
          </a:p>
          <a:p>
            <a:pPr lvl="3"/>
            <a:r>
              <a:rPr lang="en-US" dirty="0"/>
              <a:t> An injury accident occurs on a “Private” drive that is in the official Inventory and the Jurisdiction (County, City, or Town) could be named in litigation as a defendant.</a:t>
            </a:r>
          </a:p>
          <a:p>
            <a:pPr lvl="2"/>
            <a:r>
              <a:rPr lang="en-US" dirty="0"/>
              <a:t>INDOT Road Inventory recently audited many Counties to remove roads that were not actually in the Counties Inventory.</a:t>
            </a:r>
          </a:p>
          <a:p>
            <a:pPr lvl="1"/>
            <a:r>
              <a:rPr lang="en-US" dirty="0"/>
              <a:t>Inventory Summary tables and Map viewer are available online</a:t>
            </a:r>
          </a:p>
          <a:p>
            <a:pPr marL="457200" lvl="1" indent="0">
              <a:buNone/>
            </a:pPr>
            <a:r>
              <a:rPr lang="en-US" dirty="0"/>
              <a:t>	</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53478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pic>
        <p:nvPicPr>
          <p:cNvPr id="4" name="Content Placeholder 3"/>
          <p:cNvPicPr>
            <a:picLocks noGrp="1" noChangeAspect="1"/>
          </p:cNvPicPr>
          <p:nvPr>
            <p:ph idx="1"/>
          </p:nvPr>
        </p:nvPicPr>
        <p:blipFill>
          <a:blip r:embed="rId2"/>
          <a:stretch>
            <a:fillRect/>
          </a:stretch>
        </p:blipFill>
        <p:spPr>
          <a:xfrm>
            <a:off x="2019300" y="2137120"/>
            <a:ext cx="6419850" cy="1257300"/>
          </a:xfrm>
          <a:prstGeom prst="rect">
            <a:avLst/>
          </a:prstGeom>
        </p:spPr>
      </p:pic>
      <p:pic>
        <p:nvPicPr>
          <p:cNvPr id="5" name="Picture 4"/>
          <p:cNvPicPr>
            <a:picLocks noChangeAspect="1"/>
          </p:cNvPicPr>
          <p:nvPr/>
        </p:nvPicPr>
        <p:blipFill>
          <a:blip r:embed="rId3"/>
          <a:stretch>
            <a:fillRect/>
          </a:stretch>
        </p:blipFill>
        <p:spPr>
          <a:xfrm>
            <a:off x="304800" y="1322896"/>
            <a:ext cx="8620125" cy="933450"/>
          </a:xfrm>
          <a:prstGeom prst="rect">
            <a:avLst/>
          </a:prstGeom>
        </p:spPr>
      </p:pic>
      <p:pic>
        <p:nvPicPr>
          <p:cNvPr id="6" name="Picture 5"/>
          <p:cNvPicPr>
            <a:picLocks noChangeAspect="1"/>
          </p:cNvPicPr>
          <p:nvPr/>
        </p:nvPicPr>
        <p:blipFill>
          <a:blip r:embed="rId4"/>
          <a:stretch>
            <a:fillRect/>
          </a:stretch>
        </p:blipFill>
        <p:spPr>
          <a:xfrm>
            <a:off x="670890" y="3433348"/>
            <a:ext cx="7858125" cy="819150"/>
          </a:xfrm>
          <a:prstGeom prst="rect">
            <a:avLst/>
          </a:prstGeom>
        </p:spPr>
      </p:pic>
      <p:pic>
        <p:nvPicPr>
          <p:cNvPr id="7" name="Picture 6"/>
          <p:cNvPicPr>
            <a:picLocks noChangeAspect="1"/>
          </p:cNvPicPr>
          <p:nvPr/>
        </p:nvPicPr>
        <p:blipFill>
          <a:blip r:embed="rId5"/>
          <a:stretch>
            <a:fillRect/>
          </a:stretch>
        </p:blipFill>
        <p:spPr>
          <a:xfrm>
            <a:off x="2032552" y="4120909"/>
            <a:ext cx="6934200" cy="1800225"/>
          </a:xfrm>
          <a:prstGeom prst="rect">
            <a:avLst/>
          </a:prstGeom>
        </p:spPr>
      </p:pic>
      <p:sp>
        <p:nvSpPr>
          <p:cNvPr id="9" name="TextBox 8"/>
          <p:cNvSpPr txBox="1"/>
          <p:nvPr/>
        </p:nvSpPr>
        <p:spPr>
          <a:xfrm>
            <a:off x="304800" y="937695"/>
            <a:ext cx="7724807" cy="400110"/>
          </a:xfrm>
          <a:prstGeom prst="rect">
            <a:avLst/>
          </a:prstGeom>
          <a:noFill/>
        </p:spPr>
        <p:txBody>
          <a:bodyPr wrap="none" rtlCol="0">
            <a:spAutoFit/>
          </a:bodyPr>
          <a:lstStyle/>
          <a:p>
            <a:r>
              <a:rPr lang="en-US" sz="2000" dirty="0">
                <a:latin typeface="+mj-lt"/>
              </a:rPr>
              <a:t>From any web browser search window search for INDOT Road Inventory:</a:t>
            </a:r>
          </a:p>
        </p:txBody>
      </p:sp>
    </p:spTree>
    <p:extLst>
      <p:ext uri="{BB962C8B-B14F-4D97-AF65-F5344CB8AC3E}">
        <p14:creationId xmlns:p14="http://schemas.microsoft.com/office/powerpoint/2010/main" val="129011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pic>
        <p:nvPicPr>
          <p:cNvPr id="4" name="Content Placeholder 3"/>
          <p:cNvPicPr>
            <a:picLocks noGrp="1" noChangeAspect="1"/>
          </p:cNvPicPr>
          <p:nvPr>
            <p:ph idx="1"/>
          </p:nvPr>
        </p:nvPicPr>
        <p:blipFill>
          <a:blip r:embed="rId2"/>
          <a:stretch>
            <a:fillRect/>
          </a:stretch>
        </p:blipFill>
        <p:spPr>
          <a:xfrm>
            <a:off x="381000" y="1371600"/>
            <a:ext cx="9152176" cy="5257800"/>
          </a:xfrm>
          <a:prstGeom prst="rect">
            <a:avLst/>
          </a:prstGeom>
        </p:spPr>
      </p:pic>
      <p:sp>
        <p:nvSpPr>
          <p:cNvPr id="5" name="TextBox 4"/>
          <p:cNvSpPr txBox="1"/>
          <p:nvPr/>
        </p:nvSpPr>
        <p:spPr>
          <a:xfrm>
            <a:off x="304800" y="914400"/>
            <a:ext cx="5230534" cy="400110"/>
          </a:xfrm>
          <a:prstGeom prst="rect">
            <a:avLst/>
          </a:prstGeom>
          <a:noFill/>
        </p:spPr>
        <p:txBody>
          <a:bodyPr wrap="none" rtlCol="0">
            <a:spAutoFit/>
          </a:bodyPr>
          <a:lstStyle/>
          <a:p>
            <a:r>
              <a:rPr lang="en-US" sz="2000" dirty="0">
                <a:latin typeface="+mj-lt"/>
              </a:rPr>
              <a:t>Either Link should take you to the following page:</a:t>
            </a:r>
          </a:p>
        </p:txBody>
      </p:sp>
    </p:spTree>
    <p:extLst>
      <p:ext uri="{BB962C8B-B14F-4D97-AF65-F5344CB8AC3E}">
        <p14:creationId xmlns:p14="http://schemas.microsoft.com/office/powerpoint/2010/main" val="325910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normAutofit/>
          </a:bodyPr>
          <a:lstStyle/>
          <a:p>
            <a:r>
              <a:rPr lang="en-US" sz="2400" dirty="0"/>
              <a:t> Scroll down to the </a:t>
            </a:r>
            <a:r>
              <a:rPr lang="en-US" sz="2400" i="1" dirty="0"/>
              <a:t>Related Links </a:t>
            </a:r>
            <a:r>
              <a:rPr lang="en-US" sz="2400" dirty="0"/>
              <a:t>Section:</a:t>
            </a:r>
          </a:p>
          <a:p>
            <a:endParaRPr lang="en-US" sz="2400" dirty="0"/>
          </a:p>
        </p:txBody>
      </p:sp>
      <p:pic>
        <p:nvPicPr>
          <p:cNvPr id="4" name="Picture 3"/>
          <p:cNvPicPr>
            <a:picLocks noChangeAspect="1"/>
          </p:cNvPicPr>
          <p:nvPr/>
        </p:nvPicPr>
        <p:blipFill rotWithShape="1">
          <a:blip r:embed="rId2"/>
          <a:srcRect t="34587"/>
          <a:stretch/>
        </p:blipFill>
        <p:spPr>
          <a:xfrm>
            <a:off x="152400" y="1369457"/>
            <a:ext cx="7153275" cy="1657350"/>
          </a:xfrm>
          <a:prstGeom prst="rect">
            <a:avLst/>
          </a:prstGeom>
        </p:spPr>
      </p:pic>
      <p:sp>
        <p:nvSpPr>
          <p:cNvPr id="5" name="TextBox 4"/>
          <p:cNvSpPr txBox="1"/>
          <p:nvPr/>
        </p:nvSpPr>
        <p:spPr>
          <a:xfrm>
            <a:off x="228600" y="2842141"/>
            <a:ext cx="1134490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mj-lt"/>
              </a:rPr>
              <a:t>The Roadway Assets Link will direct you to the Summary Tables and Online Map Viewers</a:t>
            </a:r>
          </a:p>
        </p:txBody>
      </p:sp>
      <p:pic>
        <p:nvPicPr>
          <p:cNvPr id="6" name="Picture 5"/>
          <p:cNvPicPr>
            <a:picLocks noChangeAspect="1"/>
          </p:cNvPicPr>
          <p:nvPr/>
        </p:nvPicPr>
        <p:blipFill>
          <a:blip r:embed="rId3"/>
          <a:stretch>
            <a:fillRect/>
          </a:stretch>
        </p:blipFill>
        <p:spPr>
          <a:xfrm>
            <a:off x="381000" y="3309298"/>
            <a:ext cx="4371975" cy="1981200"/>
          </a:xfrm>
          <a:prstGeom prst="rect">
            <a:avLst/>
          </a:prstGeom>
        </p:spPr>
      </p:pic>
      <p:pic>
        <p:nvPicPr>
          <p:cNvPr id="7" name="Picture 6"/>
          <p:cNvPicPr>
            <a:picLocks noChangeAspect="1"/>
          </p:cNvPicPr>
          <p:nvPr/>
        </p:nvPicPr>
        <p:blipFill>
          <a:blip r:embed="rId4"/>
          <a:stretch>
            <a:fillRect/>
          </a:stretch>
        </p:blipFill>
        <p:spPr>
          <a:xfrm>
            <a:off x="5257800" y="4304660"/>
            <a:ext cx="4638675" cy="1971675"/>
          </a:xfrm>
          <a:prstGeom prst="rect">
            <a:avLst/>
          </a:prstGeom>
        </p:spPr>
      </p:pic>
    </p:spTree>
    <p:extLst>
      <p:ext uri="{BB962C8B-B14F-4D97-AF65-F5344CB8AC3E}">
        <p14:creationId xmlns:p14="http://schemas.microsoft.com/office/powerpoint/2010/main" val="328815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sz="2400" dirty="0"/>
              <a:t>The Centerline Mileage Report will show the Summary of Mileage for each Jurisdiction. </a:t>
            </a:r>
          </a:p>
          <a:p>
            <a:pPr lvl="1"/>
            <a:r>
              <a:rPr lang="en-US" sz="1800" dirty="0"/>
              <a:t>This is what gets reported to FHWA and the Auditor for the State of Indiana.</a:t>
            </a:r>
          </a:p>
          <a:p>
            <a:pPr lvl="1"/>
            <a:r>
              <a:rPr lang="en-US" sz="1800" dirty="0"/>
              <a:t>Sample: in the sample below, Adams County has 678.730 miles of County Roads, While the Town of Berne has 24.575 miles of town Streets.</a:t>
            </a:r>
          </a:p>
          <a:p>
            <a:pPr lvl="1"/>
            <a:endParaRPr lang="en-US" sz="1800" dirty="0"/>
          </a:p>
          <a:p>
            <a:pPr lvl="1"/>
            <a:endParaRPr lang="en-US" sz="1800" dirty="0"/>
          </a:p>
        </p:txBody>
      </p:sp>
      <p:pic>
        <p:nvPicPr>
          <p:cNvPr id="5" name="Picture 4"/>
          <p:cNvPicPr>
            <a:picLocks noChangeAspect="1"/>
          </p:cNvPicPr>
          <p:nvPr/>
        </p:nvPicPr>
        <p:blipFill>
          <a:blip r:embed="rId2"/>
          <a:stretch>
            <a:fillRect/>
          </a:stretch>
        </p:blipFill>
        <p:spPr>
          <a:xfrm>
            <a:off x="1371600" y="2781300"/>
            <a:ext cx="8686800" cy="1666875"/>
          </a:xfrm>
          <a:prstGeom prst="rect">
            <a:avLst/>
          </a:prstGeom>
        </p:spPr>
      </p:pic>
    </p:spTree>
    <p:extLst>
      <p:ext uri="{BB962C8B-B14F-4D97-AF65-F5344CB8AC3E}">
        <p14:creationId xmlns:p14="http://schemas.microsoft.com/office/powerpoint/2010/main" val="387375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normAutofit/>
          </a:bodyPr>
          <a:lstStyle/>
          <a:p>
            <a:r>
              <a:rPr lang="en-US" sz="2400" dirty="0"/>
              <a:t>The Roadway Inventory Maps Link will open up a Webmap Viewer.</a:t>
            </a:r>
          </a:p>
          <a:p>
            <a:endParaRPr lang="en-US" sz="2400" dirty="0"/>
          </a:p>
        </p:txBody>
      </p:sp>
      <p:pic>
        <p:nvPicPr>
          <p:cNvPr id="4" name="Picture 3"/>
          <p:cNvPicPr>
            <a:picLocks noChangeAspect="1"/>
          </p:cNvPicPr>
          <p:nvPr/>
        </p:nvPicPr>
        <p:blipFill>
          <a:blip r:embed="rId2"/>
          <a:stretch>
            <a:fillRect/>
          </a:stretch>
        </p:blipFill>
        <p:spPr>
          <a:xfrm>
            <a:off x="1028700" y="1447800"/>
            <a:ext cx="9360408" cy="4389120"/>
          </a:xfrm>
          <a:prstGeom prst="rect">
            <a:avLst/>
          </a:prstGeom>
        </p:spPr>
      </p:pic>
    </p:spTree>
    <p:extLst>
      <p:ext uri="{BB962C8B-B14F-4D97-AF65-F5344CB8AC3E}">
        <p14:creationId xmlns:p14="http://schemas.microsoft.com/office/powerpoint/2010/main" val="142730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1887200" cy="5257800"/>
          </a:xfrm>
        </p:spPr>
        <p:txBody>
          <a:bodyPr/>
          <a:lstStyle/>
          <a:p>
            <a:r>
              <a:rPr lang="en-US" dirty="0"/>
              <a:t>Type the name of your County, City or Town into the search pane and click on the Magnifying glass icon.</a:t>
            </a:r>
          </a:p>
          <a:p>
            <a:pPr marL="0" indent="0">
              <a:buNone/>
            </a:pPr>
            <a:endParaRPr lang="en-US" dirty="0"/>
          </a:p>
          <a:p>
            <a:r>
              <a:rPr lang="en-US" dirty="0"/>
              <a:t>The map should then zoom to </a:t>
            </a:r>
            <a:r>
              <a:rPr lang="en-US"/>
              <a:t>the location </a:t>
            </a:r>
            <a:r>
              <a:rPr lang="en-US" dirty="0"/>
              <a:t>of interest.</a:t>
            </a:r>
          </a:p>
          <a:p>
            <a:endParaRPr lang="en-US" dirty="0"/>
          </a:p>
          <a:p>
            <a:endParaRPr lang="en-US" dirty="0"/>
          </a:p>
        </p:txBody>
      </p:sp>
      <p:sp>
        <p:nvSpPr>
          <p:cNvPr id="4" name="Title 3"/>
          <p:cNvSpPr>
            <a:spLocks noGrp="1"/>
          </p:cNvSpPr>
          <p:nvPr>
            <p:ph type="title"/>
          </p:nvPr>
        </p:nvSpPr>
        <p:spPr/>
        <p:txBody>
          <a:bodyPr/>
          <a:lstStyle/>
          <a:p>
            <a:r>
              <a:rPr lang="en-US" dirty="0"/>
              <a:t>Road Inventory Mileage Change Request</a:t>
            </a:r>
          </a:p>
        </p:txBody>
      </p:sp>
      <p:pic>
        <p:nvPicPr>
          <p:cNvPr id="5" name="Picture 4"/>
          <p:cNvPicPr>
            <a:picLocks noChangeAspect="1"/>
          </p:cNvPicPr>
          <p:nvPr/>
        </p:nvPicPr>
        <p:blipFill>
          <a:blip r:embed="rId2"/>
          <a:stretch>
            <a:fillRect/>
          </a:stretch>
        </p:blipFill>
        <p:spPr>
          <a:xfrm>
            <a:off x="4914900" y="1371600"/>
            <a:ext cx="5572125" cy="971550"/>
          </a:xfrm>
          <a:prstGeom prst="rect">
            <a:avLst/>
          </a:prstGeom>
        </p:spPr>
      </p:pic>
      <p:pic>
        <p:nvPicPr>
          <p:cNvPr id="6" name="Picture 5"/>
          <p:cNvPicPr>
            <a:picLocks noChangeAspect="1"/>
          </p:cNvPicPr>
          <p:nvPr/>
        </p:nvPicPr>
        <p:blipFill>
          <a:blip r:embed="rId3"/>
          <a:stretch>
            <a:fillRect/>
          </a:stretch>
        </p:blipFill>
        <p:spPr>
          <a:xfrm>
            <a:off x="495300" y="2808633"/>
            <a:ext cx="5029200" cy="3703322"/>
          </a:xfrm>
          <a:prstGeom prst="rect">
            <a:avLst/>
          </a:prstGeom>
        </p:spPr>
      </p:pic>
    </p:spTree>
    <p:extLst>
      <p:ext uri="{BB962C8B-B14F-4D97-AF65-F5344CB8AC3E}">
        <p14:creationId xmlns:p14="http://schemas.microsoft.com/office/powerpoint/2010/main" val="187464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1887200" cy="5257800"/>
          </a:xfrm>
        </p:spPr>
        <p:txBody>
          <a:bodyPr/>
          <a:lstStyle/>
          <a:p>
            <a:r>
              <a:rPr lang="en-US" dirty="0"/>
              <a:t>The Line Colors Indicate the Jurisdiction of the Roadway (i.e. State, County, or City).</a:t>
            </a:r>
          </a:p>
          <a:p>
            <a:r>
              <a:rPr lang="en-US" dirty="0"/>
              <a:t>Areas with a greenish overlay are the Corporate Boundaries of Towns and Cities.</a:t>
            </a:r>
          </a:p>
          <a:p>
            <a:endParaRPr lang="en-US" dirty="0"/>
          </a:p>
        </p:txBody>
      </p:sp>
      <p:sp>
        <p:nvSpPr>
          <p:cNvPr id="4" name="Title 3"/>
          <p:cNvSpPr>
            <a:spLocks noGrp="1"/>
          </p:cNvSpPr>
          <p:nvPr>
            <p:ph type="title"/>
          </p:nvPr>
        </p:nvSpPr>
        <p:spPr/>
        <p:txBody>
          <a:bodyPr/>
          <a:lstStyle/>
          <a:p>
            <a:r>
              <a:rPr lang="en-US" dirty="0"/>
              <a:t>Road Inventory Mileage Change Request</a:t>
            </a:r>
          </a:p>
        </p:txBody>
      </p:sp>
      <p:pic>
        <p:nvPicPr>
          <p:cNvPr id="5" name="Picture 4"/>
          <p:cNvPicPr>
            <a:picLocks noChangeAspect="1"/>
          </p:cNvPicPr>
          <p:nvPr/>
        </p:nvPicPr>
        <p:blipFill>
          <a:blip r:embed="rId2"/>
          <a:stretch>
            <a:fillRect/>
          </a:stretch>
        </p:blipFill>
        <p:spPr>
          <a:xfrm>
            <a:off x="7124700" y="2377109"/>
            <a:ext cx="1657350" cy="2724150"/>
          </a:xfrm>
          <a:prstGeom prst="rect">
            <a:avLst/>
          </a:prstGeom>
        </p:spPr>
      </p:pic>
      <p:pic>
        <p:nvPicPr>
          <p:cNvPr id="6" name="Picture 5"/>
          <p:cNvPicPr>
            <a:picLocks noChangeAspect="1"/>
          </p:cNvPicPr>
          <p:nvPr/>
        </p:nvPicPr>
        <p:blipFill>
          <a:blip r:embed="rId3"/>
          <a:stretch>
            <a:fillRect/>
          </a:stretch>
        </p:blipFill>
        <p:spPr>
          <a:xfrm>
            <a:off x="1447800" y="2362200"/>
            <a:ext cx="4076700" cy="2781300"/>
          </a:xfrm>
          <a:prstGeom prst="rect">
            <a:avLst/>
          </a:prstGeom>
        </p:spPr>
      </p:pic>
      <p:sp>
        <p:nvSpPr>
          <p:cNvPr id="7" name="TextBox 6"/>
          <p:cNvSpPr txBox="1"/>
          <p:nvPr/>
        </p:nvSpPr>
        <p:spPr>
          <a:xfrm>
            <a:off x="3733800" y="3543300"/>
            <a:ext cx="565989" cy="369332"/>
          </a:xfrm>
          <a:prstGeom prst="rect">
            <a:avLst/>
          </a:prstGeom>
          <a:noFill/>
        </p:spPr>
        <p:txBody>
          <a:bodyPr wrap="none" rtlCol="0">
            <a:spAutoFit/>
          </a:bodyPr>
          <a:lstStyle/>
          <a:p>
            <a:r>
              <a:rPr lang="en-US" dirty="0">
                <a:solidFill>
                  <a:srgbClr val="FF0000"/>
                </a:solidFill>
              </a:rPr>
              <a:t>City</a:t>
            </a:r>
          </a:p>
        </p:txBody>
      </p:sp>
      <p:sp>
        <p:nvSpPr>
          <p:cNvPr id="8" name="TextBox 7"/>
          <p:cNvSpPr txBox="1"/>
          <p:nvPr/>
        </p:nvSpPr>
        <p:spPr>
          <a:xfrm>
            <a:off x="1638300" y="4381500"/>
            <a:ext cx="894156" cy="369332"/>
          </a:xfrm>
          <a:prstGeom prst="rect">
            <a:avLst/>
          </a:prstGeom>
          <a:noFill/>
        </p:spPr>
        <p:txBody>
          <a:bodyPr wrap="none" rtlCol="0">
            <a:spAutoFit/>
          </a:bodyPr>
          <a:lstStyle/>
          <a:p>
            <a:r>
              <a:rPr lang="en-US" dirty="0">
                <a:solidFill>
                  <a:srgbClr val="FF0000"/>
                </a:solidFill>
              </a:rPr>
              <a:t>County</a:t>
            </a:r>
          </a:p>
        </p:txBody>
      </p:sp>
    </p:spTree>
    <p:extLst>
      <p:ext uri="{BB962C8B-B14F-4D97-AF65-F5344CB8AC3E}">
        <p14:creationId xmlns:p14="http://schemas.microsoft.com/office/powerpoint/2010/main" val="2400623474"/>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DOT_RoadInventory_MileageChangeRequest" id="{F45E161E-A6FD-4FCE-B254-44FACC5E7FAA}" vid="{28BABB7E-B701-425F-8AF7-7133B016C692}"/>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DOT_RoadInventory_MileageChangeRequest" id="{F45E161E-A6FD-4FCE-B254-44FACC5E7FAA}" vid="{A3384D83-C480-4F61-99A2-E7D85ADB088C}"/>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DOT_RoadInventory_MileageChangeRequest" id="{F45E161E-A6FD-4FCE-B254-44FACC5E7FAA}" vid="{AD8B1350-0D78-4472-AAB6-B9B893DCF1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Props1.xml><?xml version="1.0" encoding="utf-8"?>
<ds:datastoreItem xmlns:ds="http://schemas.openxmlformats.org/officeDocument/2006/customXml" ds:itemID="{442C4AC6-5B11-47E5-B934-3C8617943E88}">
  <ds:schemaRefs>
    <ds:schemaRef ds:uri="http://schemas.microsoft.com/sharepoint/v3/contenttype/forms"/>
  </ds:schemaRefs>
</ds:datastoreItem>
</file>

<file path=customXml/itemProps2.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02EF8-857D-4AC9-A177-2AF336F7F1A1}">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5189b19-779c-405d-9bc4-52c5b2c66b3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INDOT_RoadInventory_MileageChangeRequest</Template>
  <TotalTime>0</TotalTime>
  <Words>948</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Tahoma</vt:lpstr>
      <vt:lpstr>INDOT Theme</vt:lpstr>
      <vt:lpstr>1_Title Slide</vt:lpstr>
      <vt:lpstr>2_Blank Slide</vt:lpstr>
      <vt:lpstr>Process for requesting a Mileage Certification Change through INDOT Road Inventory</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2019-10-22T13:58:40Z</dcterms:created>
  <dcterms:modified xsi:type="dcterms:W3CDTF">2024-03-18T17:42:12Z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