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6" d="100"/>
          <a:sy n="66" d="100"/>
        </p:scale>
        <p:origin x="9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462D59-6E5F-43C4-9229-B8EF1EA232DA}" type="datetimeFigureOut">
              <a:rPr lang="en-US" smtClean="0"/>
              <a:t>9/21/2017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2A82FE-0F5B-4F20-86CC-9F7A027459C2}" type="slidenum">
              <a:rPr lang="en-US" smtClean="0"/>
              <a:t>‹#›</a:t>
            </a:fld>
            <a:endParaRPr lang="en-US"/>
          </a:p>
        </p:txBody>
      </p:sp>
    </p:spTree>
    <p:extLst>
      <p:ext uri="{BB962C8B-B14F-4D97-AF65-F5344CB8AC3E}">
        <p14:creationId xmlns:p14="http://schemas.microsoft.com/office/powerpoint/2010/main" val="4209618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A82FE-0F5B-4F20-86CC-9F7A027459C2}" type="slidenum">
              <a:rPr lang="en-US" smtClean="0"/>
              <a:t>16</a:t>
            </a:fld>
            <a:endParaRPr lang="en-US"/>
          </a:p>
        </p:txBody>
      </p:sp>
    </p:spTree>
    <p:extLst>
      <p:ext uri="{BB962C8B-B14F-4D97-AF65-F5344CB8AC3E}">
        <p14:creationId xmlns:p14="http://schemas.microsoft.com/office/powerpoint/2010/main" val="2812422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1002916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117942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162578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2722536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2628202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426162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2705318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2253390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334939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242415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BC6198D-CD3D-4411-8EA9-485DECE11FFF}" type="datetimeFigureOut">
              <a:rPr lang="en-US" smtClean="0"/>
              <a:t>9/21/2017</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C32829C-E008-45C7-9DB7-47A47F731440}" type="slidenum">
              <a:rPr lang="en-US" smtClean="0"/>
              <a:t>‹#›</a:t>
            </a:fld>
            <a:endParaRPr lang="en-US"/>
          </a:p>
        </p:txBody>
      </p:sp>
    </p:spTree>
    <p:extLst>
      <p:ext uri="{BB962C8B-B14F-4D97-AF65-F5344CB8AC3E}">
        <p14:creationId xmlns:p14="http://schemas.microsoft.com/office/powerpoint/2010/main" val="629130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5239"/>
            <a:ext cx="12192000" cy="6845301"/>
          </a:xfrm>
          <a:prstGeom prst="rect">
            <a:avLst/>
          </a:prstGeom>
        </p:spPr>
      </p:pic>
      <p:pic>
        <p:nvPicPr>
          <p:cNvPr id="8" name="Picture 5" descr="Camp Atterbury Iron Mike Logo"/>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2286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9220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3" name="Picture 7" descr="http://water.weather.gov/ahps2/images/inundation/drei3-partner-01.png"/>
          <p:cNvPicPr>
            <a:picLocks noChangeAspect="1" noChangeArrowheads="1"/>
          </p:cNvPicPr>
          <p:nvPr/>
        </p:nvPicPr>
        <p:blipFill>
          <a:blip r:embed="rId3" cstate="print"/>
          <a:srcRect/>
          <a:stretch>
            <a:fillRect/>
          </a:stretch>
        </p:blipFill>
        <p:spPr bwMode="auto">
          <a:xfrm>
            <a:off x="0" y="2"/>
            <a:ext cx="1774209" cy="1048976"/>
          </a:xfrm>
          <a:prstGeom prst="rect">
            <a:avLst/>
          </a:prstGeom>
          <a:noFill/>
        </p:spPr>
      </p:pic>
      <p:sp>
        <p:nvSpPr>
          <p:cNvPr id="4" name="TextBox 3"/>
          <p:cNvSpPr txBox="1"/>
          <p:nvPr/>
        </p:nvSpPr>
        <p:spPr>
          <a:xfrm>
            <a:off x="2029021" y="325703"/>
            <a:ext cx="8133958" cy="1446550"/>
          </a:xfrm>
          <a:prstGeom prst="rect">
            <a:avLst/>
          </a:prstGeom>
          <a:noFill/>
        </p:spPr>
        <p:txBody>
          <a:bodyPr wrap="none" rtlCol="0">
            <a:spAutoFit/>
          </a:bodyPr>
          <a:lstStyle/>
          <a:p>
            <a:pPr algn="ctr"/>
            <a:r>
              <a:rPr lang="en-US" sz="4400" b="1" dirty="0" smtClean="0">
                <a:latin typeface="Times New Roman" panose="02020603050405020304" pitchFamily="18" charset="0"/>
                <a:cs typeface="Times New Roman" panose="02020603050405020304" pitchFamily="18" charset="0"/>
              </a:rPr>
              <a:t>Mounted Machine Gun Gunnery</a:t>
            </a:r>
          </a:p>
          <a:p>
            <a:pPr algn="ctr"/>
            <a:r>
              <a:rPr lang="en-US" sz="4400" b="1" dirty="0" smtClean="0">
                <a:latin typeface="Times New Roman" panose="02020603050405020304" pitchFamily="18" charset="0"/>
                <a:cs typeface="Times New Roman" panose="02020603050405020304" pitchFamily="18" charset="0"/>
              </a:rPr>
              <a:t>Gates &amp; Tables</a:t>
            </a:r>
            <a:endParaRPr lang="en-US" sz="44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9212239" y="6387152"/>
            <a:ext cx="2834046" cy="338554"/>
          </a:xfrm>
          <a:prstGeom prst="rect">
            <a:avLst/>
          </a:prstGeom>
          <a:noFill/>
        </p:spPr>
        <p:txBody>
          <a:bodyPr wrap="none" rtlCol="0">
            <a:spAutoFit/>
          </a:bodyPr>
          <a:lstStyle/>
          <a:p>
            <a:r>
              <a:rPr lang="en-US" sz="1600" b="1" dirty="0" smtClean="0">
                <a:latin typeface="Times New Roman" panose="02020603050405020304" pitchFamily="18" charset="0"/>
                <a:cs typeface="Times New Roman" panose="02020603050405020304" pitchFamily="18" charset="0"/>
              </a:rPr>
              <a:t>IAW TC 3-20.31 &amp; TC 4-11.46</a:t>
            </a:r>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1480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Collective Gunnery Tables</a:t>
            </a:r>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Collective Gunnery Tables (GT) are designed to test the unit’s and leader’s ability to take knowledge learned from and crew GTs and apply it to tactical combat scenarios at the section and Convoy Escort Team (CET) levels. These Tables are </a:t>
            </a:r>
            <a:r>
              <a:rPr lang="en-US" b="1" dirty="0" smtClean="0">
                <a:latin typeface="Times New Roman" panose="02020603050405020304" pitchFamily="18" charset="0"/>
                <a:cs typeface="Times New Roman" panose="02020603050405020304" pitchFamily="18" charset="0"/>
              </a:rPr>
              <a:t>not</a:t>
            </a:r>
            <a:r>
              <a:rPr lang="en-US" dirty="0" smtClean="0">
                <a:latin typeface="Times New Roman" panose="02020603050405020304" pitchFamily="18" charset="0"/>
                <a:cs typeface="Times New Roman" panose="02020603050405020304" pitchFamily="18" charset="0"/>
              </a:rPr>
              <a:t> a Convoy Live-Fire Exercise.</a:t>
            </a:r>
          </a:p>
          <a:p>
            <a:endParaRPr lang="en-US" dirty="0"/>
          </a:p>
          <a:p>
            <a:pPr marL="0" indent="0">
              <a:buNone/>
            </a:pPr>
            <a:r>
              <a:rPr lang="en-US" sz="2000" dirty="0">
                <a:latin typeface="Times New Roman" panose="02020603050405020304" pitchFamily="18" charset="0"/>
                <a:cs typeface="Times New Roman" panose="02020603050405020304" pitchFamily="18" charset="0"/>
              </a:rPr>
              <a:t>Collective proficiency exercises (if applicable) and practice tables are a building block for section and CET qualification. Rehearsal tables are resourced for device-based gunnery. Sections and CET’s should participate collectively in device-based training at least once before conducting live-fire training at that level. When they do qualify, sections and CET’s follow the guidelines and standards in the applicable collective tasks and this chapter. </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9744502" y="6311900"/>
            <a:ext cx="2127634" cy="369332"/>
          </a:xfrm>
          <a:prstGeom prst="rect">
            <a:avLst/>
          </a:prstGeom>
          <a:noFill/>
        </p:spPr>
        <p:txBody>
          <a:bodyPr wrap="none" rtlCol="0">
            <a:spAutoFit/>
          </a:bodyPr>
          <a:lstStyle/>
          <a:p>
            <a:r>
              <a:rPr lang="en-US" b="1" dirty="0" smtClean="0"/>
              <a:t>TC 4-11.46 para 4-11</a:t>
            </a:r>
            <a:endParaRPr lang="en-US" b="1" dirty="0"/>
          </a:p>
        </p:txBody>
      </p:sp>
    </p:spTree>
    <p:extLst>
      <p:ext uri="{BB962C8B-B14F-4D97-AF65-F5344CB8AC3E}">
        <p14:creationId xmlns:p14="http://schemas.microsoft.com/office/powerpoint/2010/main" val="398556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519" y="500062"/>
            <a:ext cx="10515600" cy="1325563"/>
          </a:xfrm>
        </p:spPr>
        <p:txBody>
          <a:bodyPr/>
          <a:lstStyle/>
          <a:p>
            <a:pPr algn="ctr"/>
            <a:r>
              <a:rPr lang="en-US" dirty="0" smtClean="0">
                <a:latin typeface="Times New Roman" panose="02020603050405020304" pitchFamily="18" charset="0"/>
                <a:cs typeface="Times New Roman" panose="02020603050405020304" pitchFamily="18" charset="0"/>
              </a:rPr>
              <a:t>Section &amp; Platoon Tables</a:t>
            </a:r>
            <a:r>
              <a:rPr lang="en-US" dirty="0"/>
              <a:t/>
            </a:r>
            <a:br>
              <a:rPr lang="en-US" dirty="0"/>
            </a:br>
            <a:endParaRPr lang="en-US" dirty="0"/>
          </a:p>
        </p:txBody>
      </p:sp>
      <p:sp>
        <p:nvSpPr>
          <p:cNvPr id="3" name="Content Placeholder 2"/>
          <p:cNvSpPr>
            <a:spLocks noGrp="1"/>
          </p:cNvSpPr>
          <p:nvPr>
            <p:ph idx="1"/>
          </p:nvPr>
        </p:nvSpPr>
        <p:spPr>
          <a:xfrm>
            <a:off x="647130" y="1511727"/>
            <a:ext cx="10746583" cy="4351338"/>
          </a:xfrm>
        </p:spPr>
        <p:txBody>
          <a:bodyPr/>
          <a:lstStyle/>
          <a:p>
            <a:pPr marL="0" indent="0">
              <a:buNone/>
            </a:pPr>
            <a:r>
              <a:rPr lang="en-US" b="1" dirty="0">
                <a:latin typeface="Times New Roman" panose="02020603050405020304" pitchFamily="18" charset="0"/>
                <a:cs typeface="Times New Roman" panose="02020603050405020304" pitchFamily="18" charset="0"/>
              </a:rPr>
              <a:t>SECTION LFX </a:t>
            </a:r>
            <a:r>
              <a:rPr lang="en-US" dirty="0">
                <a:latin typeface="Times New Roman" panose="02020603050405020304" pitchFamily="18" charset="0"/>
                <a:cs typeface="Times New Roman" panose="02020603050405020304" pitchFamily="18" charset="0"/>
              </a:rPr>
              <a:t>A qualified section is 2 to 5 CPP Platforms </a:t>
            </a:r>
            <a:r>
              <a:rPr lang="en-US" dirty="0"/>
              <a:t>	</a:t>
            </a: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Para 4-13</a:t>
            </a:r>
            <a:r>
              <a:rPr lang="en-US" dirty="0">
                <a:latin typeface="Times New Roman" panose="02020603050405020304" pitchFamily="18" charset="0"/>
                <a:cs typeface="Times New Roman" panose="02020603050405020304" pitchFamily="18" charset="0"/>
              </a:rPr>
              <a:t>. Table 4-2. Shows CPP section LFX, training </a:t>
            </a:r>
            <a:r>
              <a:rPr lang="en-US" dirty="0" smtClean="0">
                <a:latin typeface="Times New Roman" panose="02020603050405020304" pitchFamily="18" charset="0"/>
                <a:cs typeface="Times New Roman" panose="02020603050405020304" pitchFamily="18" charset="0"/>
              </a:rPr>
              <a:t>and qualification</a:t>
            </a:r>
            <a:r>
              <a:rPr lang="en-US"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buNone/>
            </a:pPr>
            <a:r>
              <a:rPr lang="en-US" b="1" i="1" dirty="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AC) 12 months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RC) Post Mobilization </a:t>
            </a:r>
            <a:r>
              <a:rPr lang="en-US" sz="2000" dirty="0"/>
              <a:t>	</a:t>
            </a:r>
            <a:endParaRPr lang="en-US" sz="2000" dirty="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Table I </a:t>
            </a:r>
            <a:r>
              <a:rPr lang="en-US" dirty="0" smtClean="0">
                <a:latin typeface="Times New Roman" panose="02020603050405020304" pitchFamily="18" charset="0"/>
                <a:cs typeface="Times New Roman" panose="02020603050405020304" pitchFamily="18" charset="0"/>
              </a:rPr>
              <a:t>SOP&amp;E</a:t>
            </a:r>
          </a:p>
          <a:p>
            <a:pPr marL="0" indent="0" algn="ctr">
              <a:buNone/>
            </a:pPr>
            <a:r>
              <a:rPr lang="en-US" b="1" dirty="0" smtClean="0">
                <a:latin typeface="Times New Roman" panose="02020603050405020304" pitchFamily="18" charset="0"/>
                <a:cs typeface="Times New Roman" panose="02020603050405020304" pitchFamily="18" charset="0"/>
              </a:rPr>
              <a:t>Table II </a:t>
            </a:r>
            <a:r>
              <a:rPr lang="en-US" dirty="0" smtClean="0">
                <a:latin typeface="Times New Roman" panose="02020603050405020304" pitchFamily="18" charset="0"/>
                <a:cs typeface="Times New Roman" panose="02020603050405020304" pitchFamily="18" charset="0"/>
              </a:rPr>
              <a:t>Simulations</a:t>
            </a:r>
          </a:p>
          <a:p>
            <a:pPr marL="0" indent="0" algn="ctr">
              <a:buNone/>
            </a:pPr>
            <a:r>
              <a:rPr lang="en-US" b="1" dirty="0" smtClean="0">
                <a:latin typeface="Times New Roman" panose="02020603050405020304" pitchFamily="18" charset="0"/>
                <a:cs typeface="Times New Roman" panose="02020603050405020304" pitchFamily="18" charset="0"/>
              </a:rPr>
              <a:t>Table III </a:t>
            </a:r>
            <a:r>
              <a:rPr lang="en-US" dirty="0" smtClean="0">
                <a:latin typeface="Times New Roman" panose="02020603050405020304" pitchFamily="18" charset="0"/>
                <a:cs typeface="Times New Roman" panose="02020603050405020304" pitchFamily="18" charset="0"/>
              </a:rPr>
              <a:t>Maneuver</a:t>
            </a:r>
          </a:p>
          <a:p>
            <a:pPr marL="0" indent="0" algn="ctr">
              <a:buNone/>
            </a:pPr>
            <a:endParaRPr lang="en-US" sz="2000" dirty="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Table IV </a:t>
            </a:r>
            <a:r>
              <a:rPr lang="en-US" dirty="0" smtClean="0">
                <a:latin typeface="Times New Roman" panose="02020603050405020304" pitchFamily="18" charset="0"/>
                <a:cs typeface="Times New Roman" panose="02020603050405020304" pitchFamily="18" charset="0"/>
              </a:rPr>
              <a:t>Proficiency (DRY)</a:t>
            </a:r>
          </a:p>
          <a:p>
            <a:pPr marL="0" indent="0" algn="ctr">
              <a:buNone/>
            </a:pPr>
            <a:r>
              <a:rPr lang="en-US" b="1" dirty="0" smtClean="0">
                <a:latin typeface="Times New Roman" panose="02020603050405020304" pitchFamily="18" charset="0"/>
                <a:cs typeface="Times New Roman" panose="02020603050405020304" pitchFamily="18" charset="0"/>
              </a:rPr>
              <a:t>Table V </a:t>
            </a:r>
            <a:r>
              <a:rPr lang="en-US" dirty="0" smtClean="0">
                <a:latin typeface="Times New Roman" panose="02020603050405020304" pitchFamily="18" charset="0"/>
                <a:cs typeface="Times New Roman" panose="02020603050405020304" pitchFamily="18" charset="0"/>
              </a:rPr>
              <a:t>Rehearsal (BLANK)</a:t>
            </a:r>
          </a:p>
          <a:p>
            <a:pPr marL="0" indent="0" algn="ctr">
              <a:buNone/>
            </a:pPr>
            <a:r>
              <a:rPr lang="en-US" b="1" dirty="0" smtClean="0">
                <a:latin typeface="Times New Roman" panose="02020603050405020304" pitchFamily="18" charset="0"/>
                <a:cs typeface="Times New Roman" panose="02020603050405020304" pitchFamily="18" charset="0"/>
              </a:rPr>
              <a:t>Table VI </a:t>
            </a:r>
            <a:r>
              <a:rPr lang="en-US" dirty="0" smtClean="0">
                <a:latin typeface="Times New Roman" panose="02020603050405020304" pitchFamily="18" charset="0"/>
                <a:cs typeface="Times New Roman" panose="02020603050405020304" pitchFamily="18" charset="0"/>
              </a:rPr>
              <a:t>Qualification (LIVE)</a:t>
            </a:r>
          </a:p>
          <a:p>
            <a:pPr marL="0" indent="0">
              <a:buNone/>
            </a:pPr>
            <a:endParaRPr lang="en-US" dirty="0"/>
          </a:p>
          <a:p>
            <a:pPr marL="0" indent="0">
              <a:buNone/>
            </a:pPr>
            <a:endParaRPr lang="en-US" dirty="0"/>
          </a:p>
        </p:txBody>
      </p:sp>
      <p:sp>
        <p:nvSpPr>
          <p:cNvPr id="4" name="Right Arrow 3"/>
          <p:cNvSpPr/>
          <p:nvPr/>
        </p:nvSpPr>
        <p:spPr>
          <a:xfrm>
            <a:off x="742666" y="2936769"/>
            <a:ext cx="2573740" cy="1501253"/>
          </a:xfrm>
          <a:prstGeom prst="righ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Times New Roman" panose="02020603050405020304" pitchFamily="18" charset="0"/>
                <a:cs typeface="Times New Roman" panose="02020603050405020304" pitchFamily="18" charset="0"/>
              </a:rPr>
              <a:t>Prerequisite</a:t>
            </a:r>
            <a:endParaRPr lang="en-US" sz="2400" dirty="0">
              <a:solidFill>
                <a:schemeClr val="tx1"/>
              </a:solidFill>
            </a:endParaRPr>
          </a:p>
        </p:txBody>
      </p:sp>
    </p:spTree>
    <p:extLst>
      <p:ext uri="{BB962C8B-B14F-4D97-AF65-F5344CB8AC3E}">
        <p14:creationId xmlns:p14="http://schemas.microsoft.com/office/powerpoint/2010/main" val="1735182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CPP sections must successfully complete Table VI before executing any live-fire team </a:t>
            </a:r>
            <a:r>
              <a:rPr lang="en-US" b="1" dirty="0">
                <a:latin typeface="Times New Roman" panose="02020603050405020304" pitchFamily="18" charset="0"/>
                <a:cs typeface="Times New Roman" panose="02020603050405020304" pitchFamily="18" charset="0"/>
              </a:rPr>
              <a:t>or larger </a:t>
            </a:r>
            <a:r>
              <a:rPr lang="en-US" dirty="0">
                <a:latin typeface="Times New Roman" panose="02020603050405020304" pitchFamily="18" charset="0"/>
                <a:cs typeface="Times New Roman" panose="02020603050405020304" pitchFamily="18" charset="0"/>
              </a:rPr>
              <a:t>event in Gates 2 or 1. </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A qualified section is 2 to 5 CPP Platforms that have successfully completed Table VI including the tactical tasks selected by the commander. </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Authorized commanders may deviate from this requirement when live-fire and tactical proficiency is displayed adequately. </a:t>
            </a:r>
            <a:r>
              <a:rPr lang="en-US" dirty="0"/>
              <a:t>	</a:t>
            </a:r>
          </a:p>
          <a:p>
            <a:endParaRPr lang="en-US" dirty="0"/>
          </a:p>
        </p:txBody>
      </p:sp>
    </p:spTree>
    <p:extLst>
      <p:ext uri="{BB962C8B-B14F-4D97-AF65-F5344CB8AC3E}">
        <p14:creationId xmlns:p14="http://schemas.microsoft.com/office/powerpoint/2010/main" val="4255756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Company Live Fire Exercise</a:t>
            </a:r>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Base </a:t>
            </a:r>
            <a:r>
              <a:rPr lang="en-US" dirty="0">
                <a:latin typeface="Times New Roman" panose="02020603050405020304" pitchFamily="18" charset="0"/>
                <a:cs typeface="Times New Roman" panose="02020603050405020304" pitchFamily="18" charset="0"/>
              </a:rPr>
              <a:t>Defense Live Fire Exercises and Convoy Live Fire Exercises are not exercises for untrained units. </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Collective </a:t>
            </a:r>
            <a:r>
              <a:rPr lang="en-US" dirty="0">
                <a:latin typeface="Times New Roman" panose="02020603050405020304" pitchFamily="18" charset="0"/>
                <a:cs typeface="Times New Roman" panose="02020603050405020304" pitchFamily="18" charset="0"/>
              </a:rPr>
              <a:t>proficiency exercises (if applicable) and practice tables are a building block for a company LFX. Rehearsal tables are resourced for device-based gunnery. Companies should participate collectively in device-based training at least once before conducting live-fire training at that level. When they do qualify, the company will follow the guidelines and standards in the applicable collective tasks </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IAW TC 4-11.46 </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19417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519" y="500062"/>
            <a:ext cx="10515600" cy="1325563"/>
          </a:xfrm>
        </p:spPr>
        <p:txBody>
          <a:bodyPr/>
          <a:lstStyle/>
          <a:p>
            <a:pPr algn="ctr"/>
            <a:r>
              <a:rPr lang="en-US" dirty="0" smtClean="0">
                <a:latin typeface="Times New Roman" panose="02020603050405020304" pitchFamily="18" charset="0"/>
                <a:cs typeface="Times New Roman" panose="02020603050405020304" pitchFamily="18" charset="0"/>
              </a:rPr>
              <a:t> Convoy Live Fire Exercise</a:t>
            </a:r>
            <a:r>
              <a:rPr lang="en-US" dirty="0"/>
              <a:t/>
            </a:r>
            <a:br>
              <a:rPr lang="en-US" dirty="0"/>
            </a:br>
            <a:endParaRPr lang="en-US" dirty="0"/>
          </a:p>
        </p:txBody>
      </p:sp>
      <p:sp>
        <p:nvSpPr>
          <p:cNvPr id="3" name="Content Placeholder 2"/>
          <p:cNvSpPr>
            <a:spLocks noGrp="1"/>
          </p:cNvSpPr>
          <p:nvPr>
            <p:ph idx="1"/>
          </p:nvPr>
        </p:nvSpPr>
        <p:spPr>
          <a:xfrm>
            <a:off x="647131" y="1511727"/>
            <a:ext cx="10515600" cy="4351338"/>
          </a:xfrm>
        </p:spPr>
        <p:txBody>
          <a:bodyPr/>
          <a:lstStyle/>
          <a:p>
            <a:pPr marL="0" indent="0">
              <a:buNone/>
            </a:pPr>
            <a:r>
              <a:rPr lang="en-US" b="1" dirty="0" smtClean="0">
                <a:latin typeface="Times New Roman" panose="02020603050405020304" pitchFamily="18" charset="0"/>
                <a:cs typeface="Times New Roman" panose="02020603050405020304" pitchFamily="18" charset="0"/>
              </a:rPr>
              <a:t>Company </a:t>
            </a:r>
            <a:r>
              <a:rPr lang="en-US" b="1" dirty="0">
                <a:latin typeface="Times New Roman" panose="02020603050405020304" pitchFamily="18" charset="0"/>
                <a:cs typeface="Times New Roman" panose="02020603050405020304" pitchFamily="18" charset="0"/>
              </a:rPr>
              <a:t>LFX </a:t>
            </a:r>
            <a:r>
              <a:rPr lang="en-US" dirty="0">
                <a:latin typeface="Times New Roman" panose="02020603050405020304" pitchFamily="18" charset="0"/>
                <a:cs typeface="Times New Roman" panose="02020603050405020304" pitchFamily="18" charset="0"/>
              </a:rPr>
              <a:t>will be conducted in two phases, one during the day and one at night</a:t>
            </a:r>
            <a:r>
              <a:rPr lang="en-US" dirty="0" smtClean="0">
                <a:latin typeface="Times New Roman" panose="02020603050405020304" pitchFamily="18" charset="0"/>
                <a:cs typeface="Times New Roman" panose="02020603050405020304" pitchFamily="18" charset="0"/>
              </a:rPr>
              <a:t>.</a:t>
            </a:r>
            <a:endParaRPr lang="en-US" b="1" i="1" dirty="0">
              <a:latin typeface="Times New Roman" panose="02020603050405020304" pitchFamily="18" charset="0"/>
              <a:cs typeface="Times New Roman" panose="02020603050405020304" pitchFamily="18" charset="0"/>
            </a:endParaRPr>
          </a:p>
          <a:p>
            <a:pPr marL="0" indent="0">
              <a:buNone/>
            </a:pPr>
            <a:r>
              <a:rPr lang="en-US" b="1" i="1" dirty="0" smtClean="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AC) 12 months </a:t>
            </a:r>
            <a:r>
              <a:rPr lang="en-US" dirty="0" smtClean="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RC) Post Mobilization </a:t>
            </a:r>
            <a:r>
              <a:rPr lang="en-US" sz="2000" dirty="0"/>
              <a:t>	</a:t>
            </a:r>
            <a:endParaRPr lang="en-US" sz="2000" dirty="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Table I </a:t>
            </a:r>
            <a:r>
              <a:rPr lang="en-US" dirty="0" smtClean="0">
                <a:latin typeface="Times New Roman" panose="02020603050405020304" pitchFamily="18" charset="0"/>
                <a:cs typeface="Times New Roman" panose="02020603050405020304" pitchFamily="18" charset="0"/>
              </a:rPr>
              <a:t>SOP&amp;E</a:t>
            </a:r>
          </a:p>
          <a:p>
            <a:pPr marL="0" indent="0" algn="ctr">
              <a:buNone/>
            </a:pPr>
            <a:r>
              <a:rPr lang="en-US" b="1" dirty="0" smtClean="0">
                <a:latin typeface="Times New Roman" panose="02020603050405020304" pitchFamily="18" charset="0"/>
                <a:cs typeface="Times New Roman" panose="02020603050405020304" pitchFamily="18" charset="0"/>
              </a:rPr>
              <a:t>Table II </a:t>
            </a:r>
            <a:r>
              <a:rPr lang="en-US" dirty="0" smtClean="0">
                <a:latin typeface="Times New Roman" panose="02020603050405020304" pitchFamily="18" charset="0"/>
                <a:cs typeface="Times New Roman" panose="02020603050405020304" pitchFamily="18" charset="0"/>
              </a:rPr>
              <a:t>Simulations</a:t>
            </a:r>
          </a:p>
          <a:p>
            <a:pPr marL="0" indent="0" algn="ctr">
              <a:buNone/>
            </a:pPr>
            <a:r>
              <a:rPr lang="en-US" b="1" dirty="0" smtClean="0">
                <a:latin typeface="Times New Roman" panose="02020603050405020304" pitchFamily="18" charset="0"/>
                <a:cs typeface="Times New Roman" panose="02020603050405020304" pitchFamily="18" charset="0"/>
              </a:rPr>
              <a:t>Table III </a:t>
            </a:r>
            <a:r>
              <a:rPr lang="en-US" dirty="0" smtClean="0">
                <a:latin typeface="Times New Roman" panose="02020603050405020304" pitchFamily="18" charset="0"/>
                <a:cs typeface="Times New Roman" panose="02020603050405020304" pitchFamily="18" charset="0"/>
              </a:rPr>
              <a:t>Maneuver</a:t>
            </a:r>
          </a:p>
          <a:p>
            <a:pPr marL="0" indent="0" algn="ctr">
              <a:buNone/>
            </a:pPr>
            <a:endParaRPr lang="en-US" sz="2000" dirty="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Table IV </a:t>
            </a:r>
            <a:r>
              <a:rPr lang="en-US" dirty="0" smtClean="0">
                <a:latin typeface="Times New Roman" panose="02020603050405020304" pitchFamily="18" charset="0"/>
                <a:cs typeface="Times New Roman" panose="02020603050405020304" pitchFamily="18" charset="0"/>
              </a:rPr>
              <a:t>Proficiency (DRY)</a:t>
            </a:r>
          </a:p>
          <a:p>
            <a:pPr marL="0" indent="0" algn="ctr">
              <a:buNone/>
            </a:pPr>
            <a:r>
              <a:rPr lang="en-US" b="1" dirty="0" smtClean="0">
                <a:latin typeface="Times New Roman" panose="02020603050405020304" pitchFamily="18" charset="0"/>
                <a:cs typeface="Times New Roman" panose="02020603050405020304" pitchFamily="18" charset="0"/>
              </a:rPr>
              <a:t>Table V </a:t>
            </a:r>
            <a:r>
              <a:rPr lang="en-US" dirty="0" smtClean="0">
                <a:latin typeface="Times New Roman" panose="02020603050405020304" pitchFamily="18" charset="0"/>
                <a:cs typeface="Times New Roman" panose="02020603050405020304" pitchFamily="18" charset="0"/>
              </a:rPr>
              <a:t>Rehearsal (BLANK)</a:t>
            </a:r>
          </a:p>
          <a:p>
            <a:pPr marL="0" indent="0" algn="ctr">
              <a:buNone/>
            </a:pPr>
            <a:r>
              <a:rPr lang="en-US" b="1" dirty="0" smtClean="0">
                <a:latin typeface="Times New Roman" panose="02020603050405020304" pitchFamily="18" charset="0"/>
                <a:cs typeface="Times New Roman" panose="02020603050405020304" pitchFamily="18" charset="0"/>
              </a:rPr>
              <a:t>Table VI </a:t>
            </a:r>
            <a:r>
              <a:rPr lang="en-US" dirty="0" smtClean="0">
                <a:latin typeface="Times New Roman" panose="02020603050405020304" pitchFamily="18" charset="0"/>
                <a:cs typeface="Times New Roman" panose="02020603050405020304" pitchFamily="18" charset="0"/>
              </a:rPr>
              <a:t>Qualification (LIVE)</a:t>
            </a:r>
          </a:p>
          <a:p>
            <a:pPr marL="0" indent="0">
              <a:buNone/>
            </a:pPr>
            <a:endParaRPr lang="en-US" dirty="0"/>
          </a:p>
          <a:p>
            <a:pPr marL="0" indent="0">
              <a:buNone/>
            </a:pPr>
            <a:endParaRPr lang="en-US" dirty="0"/>
          </a:p>
        </p:txBody>
      </p:sp>
      <p:sp>
        <p:nvSpPr>
          <p:cNvPr id="4" name="Right Arrow 3"/>
          <p:cNvSpPr/>
          <p:nvPr/>
        </p:nvSpPr>
        <p:spPr>
          <a:xfrm>
            <a:off x="742666" y="2936769"/>
            <a:ext cx="2573740" cy="1501253"/>
          </a:xfrm>
          <a:prstGeom prst="righ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Times New Roman" panose="02020603050405020304" pitchFamily="18" charset="0"/>
                <a:cs typeface="Times New Roman" panose="02020603050405020304" pitchFamily="18" charset="0"/>
              </a:rPr>
              <a:t>Prerequisite</a:t>
            </a:r>
            <a:endParaRPr lang="en-US" sz="2400" dirty="0">
              <a:solidFill>
                <a:schemeClr val="tx1"/>
              </a:solidFill>
            </a:endParaRPr>
          </a:p>
        </p:txBody>
      </p:sp>
    </p:spTree>
    <p:extLst>
      <p:ext uri="{BB962C8B-B14F-4D97-AF65-F5344CB8AC3E}">
        <p14:creationId xmlns:p14="http://schemas.microsoft.com/office/powerpoint/2010/main" val="3770036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519" y="500062"/>
            <a:ext cx="10515600" cy="1325563"/>
          </a:xfrm>
        </p:spPr>
        <p:txBody>
          <a:bodyPr/>
          <a:lstStyle/>
          <a:p>
            <a:pPr algn="ctr"/>
            <a:r>
              <a:rPr lang="en-US" dirty="0">
                <a:latin typeface="Times New Roman" panose="02020603050405020304" pitchFamily="18" charset="0"/>
                <a:cs typeface="Times New Roman" panose="02020603050405020304" pitchFamily="18" charset="0"/>
              </a:rPr>
              <a:t> Base Defense Live Fire Exercise</a:t>
            </a:r>
            <a:r>
              <a:rPr lang="en-US" dirty="0"/>
              <a:t/>
            </a:r>
            <a:br>
              <a:rPr lang="en-US" dirty="0"/>
            </a:br>
            <a:endParaRPr lang="en-US" dirty="0"/>
          </a:p>
        </p:txBody>
      </p:sp>
      <p:sp>
        <p:nvSpPr>
          <p:cNvPr id="3" name="Content Placeholder 2"/>
          <p:cNvSpPr>
            <a:spLocks noGrp="1"/>
          </p:cNvSpPr>
          <p:nvPr>
            <p:ph idx="1"/>
          </p:nvPr>
        </p:nvSpPr>
        <p:spPr>
          <a:xfrm>
            <a:off x="647131" y="1511727"/>
            <a:ext cx="10515600" cy="4351338"/>
          </a:xfrm>
        </p:spPr>
        <p:txBody>
          <a:bodyPr/>
          <a:lstStyle/>
          <a:p>
            <a:pPr marL="0" indent="0">
              <a:buNone/>
            </a:pPr>
            <a:r>
              <a:rPr lang="en-US" b="1" dirty="0" smtClean="0">
                <a:latin typeface="Times New Roman" panose="02020603050405020304" pitchFamily="18" charset="0"/>
                <a:cs typeface="Times New Roman" panose="02020603050405020304" pitchFamily="18" charset="0"/>
              </a:rPr>
              <a:t>Unit </a:t>
            </a:r>
            <a:r>
              <a:rPr lang="en-US" b="1" dirty="0">
                <a:latin typeface="Times New Roman" panose="02020603050405020304" pitchFamily="18" charset="0"/>
                <a:cs typeface="Times New Roman" panose="02020603050405020304" pitchFamily="18" charset="0"/>
              </a:rPr>
              <a:t>Defense LFX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objective is to develop proficiency working as a Company providing unit defense.</a:t>
            </a:r>
          </a:p>
          <a:p>
            <a:pPr marL="0" indent="0">
              <a:buNone/>
            </a:pPr>
            <a:r>
              <a:rPr lang="en-US" dirty="0"/>
              <a:t> </a:t>
            </a:r>
            <a:r>
              <a:rPr lang="en-US" dirty="0" smtClean="0"/>
              <a:t>                              </a:t>
            </a:r>
            <a:r>
              <a:rPr lang="en-US" b="1" i="1" dirty="0" smtClean="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AC) 12 months </a:t>
            </a:r>
            <a:r>
              <a:rPr lang="en-US" dirty="0" smtClean="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RC) Post Mobilization </a:t>
            </a:r>
            <a:r>
              <a:rPr lang="en-US" sz="2000" dirty="0"/>
              <a:t>	</a:t>
            </a:r>
            <a:endParaRPr lang="en-US" sz="2000" dirty="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Table I </a:t>
            </a:r>
            <a:r>
              <a:rPr lang="en-US" dirty="0" smtClean="0">
                <a:latin typeface="Times New Roman" panose="02020603050405020304" pitchFamily="18" charset="0"/>
                <a:cs typeface="Times New Roman" panose="02020603050405020304" pitchFamily="18" charset="0"/>
              </a:rPr>
              <a:t>SOP&amp;E</a:t>
            </a:r>
          </a:p>
          <a:p>
            <a:pPr marL="0" indent="0" algn="ctr">
              <a:buNone/>
            </a:pPr>
            <a:r>
              <a:rPr lang="en-US" b="1" dirty="0" smtClean="0">
                <a:latin typeface="Times New Roman" panose="02020603050405020304" pitchFamily="18" charset="0"/>
                <a:cs typeface="Times New Roman" panose="02020603050405020304" pitchFamily="18" charset="0"/>
              </a:rPr>
              <a:t>Table II </a:t>
            </a:r>
            <a:r>
              <a:rPr lang="en-US" dirty="0" smtClean="0">
                <a:latin typeface="Times New Roman" panose="02020603050405020304" pitchFamily="18" charset="0"/>
                <a:cs typeface="Times New Roman" panose="02020603050405020304" pitchFamily="18" charset="0"/>
              </a:rPr>
              <a:t>Simulations</a:t>
            </a:r>
          </a:p>
          <a:p>
            <a:pPr marL="0" indent="0" algn="ctr">
              <a:buNone/>
            </a:pPr>
            <a:r>
              <a:rPr lang="en-US" b="1" dirty="0" smtClean="0">
                <a:latin typeface="Times New Roman" panose="02020603050405020304" pitchFamily="18" charset="0"/>
                <a:cs typeface="Times New Roman" panose="02020603050405020304" pitchFamily="18" charset="0"/>
              </a:rPr>
              <a:t>Table III </a:t>
            </a:r>
            <a:r>
              <a:rPr lang="en-US" dirty="0" smtClean="0">
                <a:latin typeface="Times New Roman" panose="02020603050405020304" pitchFamily="18" charset="0"/>
                <a:cs typeface="Times New Roman" panose="02020603050405020304" pitchFamily="18" charset="0"/>
              </a:rPr>
              <a:t>Maneuver   N/A</a:t>
            </a:r>
          </a:p>
          <a:p>
            <a:pPr marL="0" indent="0" algn="ctr">
              <a:buNone/>
            </a:pPr>
            <a:endParaRPr lang="en-US" sz="2000" dirty="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Table IV </a:t>
            </a:r>
            <a:r>
              <a:rPr lang="en-US" dirty="0" smtClean="0">
                <a:latin typeface="Times New Roman" panose="02020603050405020304" pitchFamily="18" charset="0"/>
                <a:cs typeface="Times New Roman" panose="02020603050405020304" pitchFamily="18" charset="0"/>
              </a:rPr>
              <a:t>Proficiency (DRY)</a:t>
            </a:r>
          </a:p>
          <a:p>
            <a:pPr marL="0" indent="0" algn="ctr">
              <a:buNone/>
            </a:pPr>
            <a:r>
              <a:rPr lang="en-US" b="1" dirty="0" smtClean="0">
                <a:latin typeface="Times New Roman" panose="02020603050405020304" pitchFamily="18" charset="0"/>
                <a:cs typeface="Times New Roman" panose="02020603050405020304" pitchFamily="18" charset="0"/>
              </a:rPr>
              <a:t>Table V </a:t>
            </a:r>
            <a:r>
              <a:rPr lang="en-US" dirty="0" smtClean="0">
                <a:latin typeface="Times New Roman" panose="02020603050405020304" pitchFamily="18" charset="0"/>
                <a:cs typeface="Times New Roman" panose="02020603050405020304" pitchFamily="18" charset="0"/>
              </a:rPr>
              <a:t>Rehearsal (BLANK)</a:t>
            </a:r>
          </a:p>
          <a:p>
            <a:pPr marL="0" indent="0" algn="ctr">
              <a:buNone/>
            </a:pPr>
            <a:r>
              <a:rPr lang="en-US" b="1" dirty="0" smtClean="0">
                <a:latin typeface="Times New Roman" panose="02020603050405020304" pitchFamily="18" charset="0"/>
                <a:cs typeface="Times New Roman" panose="02020603050405020304" pitchFamily="18" charset="0"/>
              </a:rPr>
              <a:t>Table VI </a:t>
            </a:r>
            <a:r>
              <a:rPr lang="en-US" dirty="0" smtClean="0">
                <a:latin typeface="Times New Roman" panose="02020603050405020304" pitchFamily="18" charset="0"/>
                <a:cs typeface="Times New Roman" panose="02020603050405020304" pitchFamily="18" charset="0"/>
              </a:rPr>
              <a:t>Qualification (LIVE)</a:t>
            </a:r>
          </a:p>
          <a:p>
            <a:pPr marL="0" indent="0">
              <a:buNone/>
            </a:pPr>
            <a:endParaRPr lang="en-US" dirty="0"/>
          </a:p>
          <a:p>
            <a:pPr marL="0" indent="0">
              <a:buNone/>
            </a:pPr>
            <a:endParaRPr lang="en-US" dirty="0"/>
          </a:p>
        </p:txBody>
      </p:sp>
      <p:sp>
        <p:nvSpPr>
          <p:cNvPr id="4" name="Right Arrow 3"/>
          <p:cNvSpPr/>
          <p:nvPr/>
        </p:nvSpPr>
        <p:spPr>
          <a:xfrm>
            <a:off x="892791" y="2936769"/>
            <a:ext cx="2573740" cy="1501253"/>
          </a:xfrm>
          <a:prstGeom prst="righ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Times New Roman" panose="02020603050405020304" pitchFamily="18" charset="0"/>
                <a:cs typeface="Times New Roman" panose="02020603050405020304" pitchFamily="18" charset="0"/>
              </a:rPr>
              <a:t>Prerequisite</a:t>
            </a:r>
            <a:endParaRPr lang="en-US" sz="2400" dirty="0">
              <a:solidFill>
                <a:schemeClr val="tx1"/>
              </a:solidFill>
            </a:endParaRPr>
          </a:p>
        </p:txBody>
      </p:sp>
    </p:spTree>
    <p:extLst>
      <p:ext uri="{BB962C8B-B14F-4D97-AF65-F5344CB8AC3E}">
        <p14:creationId xmlns:p14="http://schemas.microsoft.com/office/powerpoint/2010/main" val="2742001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94328" y="1280315"/>
            <a:ext cx="4722126" cy="5445132"/>
          </a:xfrm>
          <a:prstGeom prst="rect">
            <a:avLst/>
          </a:prstGeom>
        </p:spPr>
      </p:pic>
      <p:sp>
        <p:nvSpPr>
          <p:cNvPr id="7" name="Title 1"/>
          <p:cNvSpPr>
            <a:spLocks noGrp="1"/>
          </p:cNvSpPr>
          <p:nvPr>
            <p:ph type="title"/>
          </p:nvPr>
        </p:nvSpPr>
        <p:spPr>
          <a:xfrm>
            <a:off x="965579" y="489822"/>
            <a:ext cx="10515600" cy="1325563"/>
          </a:xfrm>
        </p:spPr>
        <p:txBody>
          <a:bodyPr/>
          <a:lstStyle/>
          <a:p>
            <a:pPr algn="ctr"/>
            <a:r>
              <a:rPr lang="en-US" dirty="0" smtClean="0">
                <a:latin typeface="Times New Roman" panose="02020603050405020304" pitchFamily="18" charset="0"/>
                <a:cs typeface="Times New Roman" panose="02020603050405020304" pitchFamily="18" charset="0"/>
              </a:rPr>
              <a:t> Questions?</a:t>
            </a:r>
            <a:r>
              <a:rPr lang="en-US" dirty="0"/>
              <a:t/>
            </a:r>
            <a:br>
              <a:rPr lang="en-US" dirty="0"/>
            </a:br>
            <a:endParaRPr lang="en-US" dirty="0"/>
          </a:p>
        </p:txBody>
      </p:sp>
    </p:spTree>
    <p:extLst>
      <p:ext uri="{BB962C8B-B14F-4D97-AF65-F5344CB8AC3E}">
        <p14:creationId xmlns:p14="http://schemas.microsoft.com/office/powerpoint/2010/main" val="333806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Gunnery Gate &amp; Table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progression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dirty="0"/>
          </a:p>
          <a:p>
            <a:pPr marL="0" indent="0">
              <a:buNone/>
            </a:pPr>
            <a:r>
              <a:rPr lang="en-US" dirty="0">
                <a:latin typeface="Times New Roman" panose="02020603050405020304" pitchFamily="18" charset="0"/>
                <a:cs typeface="Times New Roman" panose="02020603050405020304" pitchFamily="18" charset="0"/>
              </a:rPr>
              <a:t>TC 3-20.31 outlines platform crew tables designed to attain and sustain main gun, ATGM, and MMG crew direct fire proficiency. </a:t>
            </a:r>
          </a:p>
          <a:p>
            <a:endParaRPr lang="en-US" dirty="0" smtClean="0"/>
          </a:p>
          <a:p>
            <a:endParaRPr lang="en-US" dirty="0"/>
          </a:p>
          <a:p>
            <a:pPr marL="0" indent="0">
              <a:buNone/>
            </a:pPr>
            <a:r>
              <a:rPr lang="en-US" dirty="0">
                <a:latin typeface="Times New Roman" panose="02020603050405020304" pitchFamily="18" charset="0"/>
                <a:cs typeface="Times New Roman" panose="02020603050405020304" pitchFamily="18" charset="0"/>
              </a:rPr>
              <a:t>TC 4-11.46 outlines platform crew tables designed to attain and sustain CPP crew direct fire proficiency. </a:t>
            </a:r>
          </a:p>
          <a:p>
            <a:endParaRPr lang="en-US" dirty="0"/>
          </a:p>
        </p:txBody>
      </p:sp>
    </p:spTree>
    <p:extLst>
      <p:ext uri="{BB962C8B-B14F-4D97-AF65-F5344CB8AC3E}">
        <p14:creationId xmlns:p14="http://schemas.microsoft.com/office/powerpoint/2010/main" val="1700301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0324" y="500062"/>
            <a:ext cx="10515600" cy="1325563"/>
          </a:xfrm>
        </p:spPr>
        <p:txBody>
          <a:bodyPr/>
          <a:lstStyle/>
          <a:p>
            <a:pPr algn="ctr"/>
            <a:r>
              <a:rPr lang="en-US" dirty="0">
                <a:latin typeface="Times New Roman" panose="02020603050405020304" pitchFamily="18" charset="0"/>
                <a:cs typeface="Times New Roman" panose="02020603050405020304" pitchFamily="18" charset="0"/>
              </a:rPr>
              <a:t>WEAPONS TRAINING STRATEGY </a:t>
            </a:r>
          </a:p>
        </p:txBody>
      </p:sp>
      <p:sp>
        <p:nvSpPr>
          <p:cNvPr id="3" name="Content Placeholder 2"/>
          <p:cNvSpPr>
            <a:spLocks noGrp="1"/>
          </p:cNvSpPr>
          <p:nvPr>
            <p:ph idx="1"/>
          </p:nvPr>
        </p:nvSpPr>
        <p:spPr/>
        <p:txBody>
          <a:bodyPr/>
          <a:lstStyle/>
          <a:p>
            <a:endParaRPr lang="en-US" dirty="0"/>
          </a:p>
          <a:p>
            <a:pPr marL="0" indent="0">
              <a:buNone/>
            </a:pP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WTS </a:t>
            </a:r>
            <a:r>
              <a:rPr lang="en-US" dirty="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detailed the exact same in both the TC 3-20.31 &amp; </a:t>
            </a:r>
          </a:p>
          <a:p>
            <a:pPr marL="0" indent="0">
              <a:buNone/>
            </a:pPr>
            <a:r>
              <a:rPr lang="en-US" dirty="0" smtClean="0">
                <a:latin typeface="Times New Roman" panose="02020603050405020304" pitchFamily="18" charset="0"/>
                <a:cs typeface="Times New Roman" panose="02020603050405020304" pitchFamily="18" charset="0"/>
              </a:rPr>
              <a:t>TC 4-11.46. The WTS is comprised </a:t>
            </a:r>
            <a:r>
              <a:rPr lang="en-US" dirty="0">
                <a:latin typeface="Times New Roman" panose="02020603050405020304" pitchFamily="18" charset="0"/>
                <a:cs typeface="Times New Roman" panose="02020603050405020304" pitchFamily="18" charset="0"/>
              </a:rPr>
              <a:t>of specific elements that build a </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training </a:t>
            </a:r>
            <a:r>
              <a:rPr lang="en-US" dirty="0">
                <a:latin typeface="Times New Roman" panose="02020603050405020304" pitchFamily="18" charset="0"/>
                <a:cs typeface="Times New Roman" panose="02020603050405020304" pitchFamily="18" charset="0"/>
              </a:rPr>
              <a:t>and qualification model for each weapon, system, and echelon </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through </a:t>
            </a:r>
            <a:r>
              <a:rPr lang="en-US" dirty="0">
                <a:latin typeface="Times New Roman" panose="02020603050405020304" pitchFamily="18" charset="0"/>
                <a:cs typeface="Times New Roman" panose="02020603050405020304" pitchFamily="18" charset="0"/>
              </a:rPr>
              <a:t>battalion or squadron. </a:t>
            </a:r>
          </a:p>
        </p:txBody>
      </p:sp>
    </p:spTree>
    <p:extLst>
      <p:ext uri="{BB962C8B-B14F-4D97-AF65-F5344CB8AC3E}">
        <p14:creationId xmlns:p14="http://schemas.microsoft.com/office/powerpoint/2010/main" val="2949012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Gates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Each training density contains four specific </a:t>
            </a:r>
            <a:r>
              <a:rPr lang="en-US" b="1" dirty="0" smtClean="0">
                <a:latin typeface="Times New Roman" panose="02020603050405020304" pitchFamily="18" charset="0"/>
                <a:cs typeface="Times New Roman" panose="02020603050405020304" pitchFamily="18" charset="0"/>
              </a:rPr>
              <a:t>echelon-based</a:t>
            </a:r>
            <a:r>
              <a:rPr lang="en-US" dirty="0" smtClean="0">
                <a:latin typeface="Times New Roman" panose="02020603050405020304" pitchFamily="18" charset="0"/>
                <a:cs typeface="Times New Roman" panose="02020603050405020304" pitchFamily="18" charset="0"/>
              </a:rPr>
              <a:t> gates. These gates must be completed in order shown below to progress to the next gate of training. The progressive gates are:</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b="1" dirty="0" smtClean="0">
                <a:latin typeface="Times New Roman" panose="02020603050405020304" pitchFamily="18" charset="0"/>
                <a:cs typeface="Times New Roman" panose="02020603050405020304" pitchFamily="18" charset="0"/>
              </a:rPr>
              <a:t>Gate 4</a:t>
            </a:r>
            <a:r>
              <a:rPr lang="en-US" dirty="0" smtClean="0">
                <a:latin typeface="Times New Roman" panose="02020603050405020304" pitchFamily="18" charset="0"/>
                <a:cs typeface="Times New Roman" panose="02020603050405020304" pitchFamily="18" charset="0"/>
              </a:rPr>
              <a:t>– Individual and crew served weapons.</a:t>
            </a:r>
          </a:p>
          <a:p>
            <a:pPr marL="0" indent="0">
              <a:buNone/>
            </a:pPr>
            <a:r>
              <a:rPr lang="en-US" b="1" dirty="0" smtClean="0">
                <a:latin typeface="Times New Roman" panose="02020603050405020304" pitchFamily="18" charset="0"/>
                <a:cs typeface="Times New Roman" panose="02020603050405020304" pitchFamily="18" charset="0"/>
              </a:rPr>
              <a:t>Gate 3</a:t>
            </a:r>
            <a:r>
              <a:rPr lang="en-US" dirty="0" smtClean="0">
                <a:latin typeface="Times New Roman" panose="02020603050405020304" pitchFamily="18" charset="0"/>
                <a:cs typeface="Times New Roman" panose="02020603050405020304" pitchFamily="18" charset="0"/>
              </a:rPr>
              <a:t>– Squad, crew, fire direction center, and mortar.</a:t>
            </a:r>
          </a:p>
          <a:p>
            <a:pPr marL="0" indent="0">
              <a:buNone/>
            </a:pPr>
            <a:r>
              <a:rPr lang="en-US" b="1" dirty="0" smtClean="0">
                <a:latin typeface="Times New Roman" panose="02020603050405020304" pitchFamily="18" charset="0"/>
                <a:cs typeface="Times New Roman" panose="02020603050405020304" pitchFamily="18" charset="0"/>
              </a:rPr>
              <a:t>Gate 2</a:t>
            </a:r>
            <a:r>
              <a:rPr lang="en-US" dirty="0" smtClean="0">
                <a:latin typeface="Times New Roman" panose="02020603050405020304" pitchFamily="18" charset="0"/>
                <a:cs typeface="Times New Roman" panose="02020603050405020304" pitchFamily="18" charset="0"/>
              </a:rPr>
              <a:t>– Section and platoon.</a:t>
            </a:r>
          </a:p>
          <a:p>
            <a:pPr marL="0" indent="0">
              <a:buNone/>
            </a:pPr>
            <a:r>
              <a:rPr lang="en-US" b="1" dirty="0" smtClean="0">
                <a:latin typeface="Times New Roman" panose="02020603050405020304" pitchFamily="18" charset="0"/>
                <a:cs typeface="Times New Roman" panose="02020603050405020304" pitchFamily="18" charset="0"/>
              </a:rPr>
              <a:t>Gate 1</a:t>
            </a:r>
            <a:r>
              <a:rPr lang="en-US" dirty="0" smtClean="0">
                <a:latin typeface="Times New Roman" panose="02020603050405020304" pitchFamily="18" charset="0"/>
                <a:cs typeface="Times New Roman" panose="02020603050405020304" pitchFamily="18" charset="0"/>
              </a:rPr>
              <a:t>– Company/troop/team combined arms live fire exercise (CALFEX) and battalion /squadron/task force fire coordination exercise (FCX).</a:t>
            </a:r>
          </a:p>
          <a:p>
            <a:endParaRPr lang="en-US" dirty="0"/>
          </a:p>
        </p:txBody>
      </p:sp>
    </p:spTree>
    <p:extLst>
      <p:ext uri="{BB962C8B-B14F-4D97-AF65-F5344CB8AC3E}">
        <p14:creationId xmlns:p14="http://schemas.microsoft.com/office/powerpoint/2010/main" val="357371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Crew Gunnery Tables</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Gate 3</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dirty="0"/>
          </a:p>
          <a:p>
            <a:pPr marL="0" indent="0">
              <a:buNone/>
            </a:pPr>
            <a:r>
              <a:rPr lang="en-US" dirty="0" smtClean="0">
                <a:latin typeface="Times New Roman" panose="02020603050405020304" pitchFamily="18" charset="0"/>
                <a:cs typeface="Times New Roman" panose="02020603050405020304" pitchFamily="18" charset="0"/>
              </a:rPr>
              <a:t>A standard </a:t>
            </a:r>
            <a:r>
              <a:rPr lang="en-US" dirty="0">
                <a:latin typeface="Times New Roman" panose="02020603050405020304" pitchFamily="18" charset="0"/>
                <a:cs typeface="Times New Roman" panose="02020603050405020304" pitchFamily="18" charset="0"/>
              </a:rPr>
              <a:t>series of tables that progressively build weapon </a:t>
            </a:r>
            <a:r>
              <a:rPr lang="en-US" dirty="0" smtClean="0">
                <a:latin typeface="Times New Roman" panose="02020603050405020304" pitchFamily="18" charset="0"/>
                <a:cs typeface="Times New Roman" panose="02020603050405020304" pitchFamily="18" charset="0"/>
              </a:rPr>
              <a:t>system proficiency </a:t>
            </a:r>
            <a:r>
              <a:rPr lang="en-US" dirty="0">
                <a:latin typeface="Times New Roman" panose="02020603050405020304" pitchFamily="18" charset="0"/>
                <a:cs typeface="Times New Roman" panose="02020603050405020304" pitchFamily="18" charset="0"/>
              </a:rPr>
              <a:t>in a crawl-walk-run method of training. For each weapon, system, or echelon, a series </a:t>
            </a:r>
            <a:r>
              <a:rPr lang="en-US" dirty="0" smtClean="0">
                <a:latin typeface="Times New Roman" panose="02020603050405020304" pitchFamily="18" charset="0"/>
                <a:cs typeface="Times New Roman" panose="02020603050405020304" pitchFamily="18" charset="0"/>
              </a:rPr>
              <a:t>of six </a:t>
            </a:r>
            <a:r>
              <a:rPr lang="en-US" dirty="0">
                <a:latin typeface="Times New Roman" panose="02020603050405020304" pitchFamily="18" charset="0"/>
                <a:cs typeface="Times New Roman" panose="02020603050405020304" pitchFamily="18" charset="0"/>
              </a:rPr>
              <a:t>tables were developed using hands-on, TADSS, simulations and gaming, and live </a:t>
            </a:r>
            <a:r>
              <a:rPr lang="en-US" dirty="0" smtClean="0">
                <a:latin typeface="Times New Roman" panose="02020603050405020304" pitchFamily="18" charset="0"/>
                <a:cs typeface="Times New Roman" panose="02020603050405020304" pitchFamily="18" charset="0"/>
              </a:rPr>
              <a:t>training ammunition </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Prerequisites</a:t>
            </a:r>
            <a:r>
              <a:rPr lang="en-US" dirty="0">
                <a:latin typeface="Times New Roman" panose="02020603050405020304" pitchFamily="18" charset="0"/>
                <a:cs typeface="Times New Roman" panose="02020603050405020304" pitchFamily="18" charset="0"/>
              </a:rPr>
              <a:t>. Tables I, II, and III </a:t>
            </a:r>
            <a:endParaRPr lang="en-US" dirty="0" smtClean="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Live</a:t>
            </a:r>
            <a:r>
              <a:rPr lang="en-US" dirty="0">
                <a:latin typeface="Times New Roman" panose="02020603050405020304" pitchFamily="18" charset="0"/>
                <a:cs typeface="Times New Roman" panose="02020603050405020304" pitchFamily="18" charset="0"/>
              </a:rPr>
              <a:t>. Tables IV, V, and VI </a:t>
            </a:r>
          </a:p>
          <a:p>
            <a:pPr marL="0" indent="0">
              <a:buNone/>
            </a:pPr>
            <a:endParaRPr lang="en-US" dirty="0"/>
          </a:p>
          <a:p>
            <a:endParaRPr lang="en-US" dirty="0"/>
          </a:p>
        </p:txBody>
      </p:sp>
    </p:spTree>
    <p:extLst>
      <p:ext uri="{BB962C8B-B14F-4D97-AF65-F5344CB8AC3E}">
        <p14:creationId xmlns:p14="http://schemas.microsoft.com/office/powerpoint/2010/main" val="3838479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Tables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23787"/>
            <a:ext cx="10515600" cy="4351338"/>
          </a:xfrm>
        </p:spPr>
        <p:txBody>
          <a:bodyPr/>
          <a:lstStyle/>
          <a:p>
            <a:pPr marL="0" indent="0">
              <a:buNone/>
            </a:pPr>
            <a:r>
              <a:rPr lang="en-US" dirty="0" smtClean="0">
                <a:latin typeface="Times New Roman" panose="02020603050405020304" pitchFamily="18" charset="0"/>
                <a:cs typeface="Times New Roman" panose="02020603050405020304" pitchFamily="18" charset="0"/>
              </a:rPr>
              <a:t>Table </a:t>
            </a:r>
            <a:r>
              <a:rPr lang="en-US" dirty="0">
                <a:latin typeface="Times New Roman" panose="02020603050405020304" pitchFamily="18" charset="0"/>
                <a:cs typeface="Times New Roman" panose="02020603050405020304" pitchFamily="18" charset="0"/>
              </a:rPr>
              <a:t>2-1 shows the crew tables and provides their general description and primary method of training.</a:t>
            </a:r>
          </a:p>
          <a:p>
            <a:pPr marL="0" indent="0" algn="ctr">
              <a:buNone/>
            </a:pPr>
            <a:r>
              <a:rPr lang="en-US" b="1" dirty="0" smtClean="0">
                <a:latin typeface="Times New Roman" panose="02020603050405020304" pitchFamily="18" charset="0"/>
                <a:cs typeface="Times New Roman" panose="02020603050405020304" pitchFamily="18" charset="0"/>
              </a:rPr>
              <a:t>Table </a:t>
            </a:r>
            <a:r>
              <a:rPr lang="en-US" b="1" dirty="0">
                <a:latin typeface="Times New Roman" panose="02020603050405020304" pitchFamily="18" charset="0"/>
                <a:cs typeface="Times New Roman" panose="02020603050405020304" pitchFamily="18" charset="0"/>
              </a:rPr>
              <a:t>2-1. Crew </a:t>
            </a:r>
            <a:r>
              <a:rPr lang="en-US" b="1" dirty="0" smtClean="0">
                <a:latin typeface="Times New Roman" panose="02020603050405020304" pitchFamily="18" charset="0"/>
                <a:cs typeface="Times New Roman" panose="02020603050405020304" pitchFamily="18" charset="0"/>
              </a:rPr>
              <a:t>tables</a:t>
            </a:r>
          </a:p>
          <a:p>
            <a:endParaRPr lang="en-US" dirty="0" smtClean="0"/>
          </a:p>
          <a:p>
            <a:endParaRPr lang="en-US" dirty="0"/>
          </a:p>
          <a:p>
            <a:endParaRPr lang="en-US" dirty="0" smtClean="0"/>
          </a:p>
          <a:p>
            <a:endParaRPr lang="en-US" dirty="0"/>
          </a:p>
          <a:p>
            <a:pPr marL="0" indent="0">
              <a:buNone/>
            </a:pPr>
            <a:endParaRPr lang="en-US" dirty="0" smtClean="0"/>
          </a:p>
          <a:p>
            <a:pPr marL="0" indent="0">
              <a:buNone/>
            </a:pPr>
            <a:r>
              <a:rPr lang="en-US" dirty="0" smtClean="0">
                <a:latin typeface="Times New Roman" panose="02020603050405020304" pitchFamily="18" charset="0"/>
                <a:cs typeface="Times New Roman" panose="02020603050405020304" pitchFamily="18" charset="0"/>
              </a:rPr>
              <a:t>The WTS </a:t>
            </a:r>
            <a:r>
              <a:rPr lang="en-US" dirty="0">
                <a:latin typeface="Times New Roman" panose="02020603050405020304" pitchFamily="18" charset="0"/>
                <a:cs typeface="Times New Roman" panose="02020603050405020304" pitchFamily="18" charset="0"/>
              </a:rPr>
              <a:t>uses these tables to provide a common, consistent training model to all direct fire crews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354342" y="2749350"/>
            <a:ext cx="11483316" cy="2654954"/>
          </a:xfrm>
          <a:prstGeom prst="rect">
            <a:avLst/>
          </a:prstGeom>
        </p:spPr>
      </p:pic>
      <p:sp>
        <p:nvSpPr>
          <p:cNvPr id="5" name="TextBox 4"/>
          <p:cNvSpPr txBox="1"/>
          <p:nvPr/>
        </p:nvSpPr>
        <p:spPr>
          <a:xfrm>
            <a:off x="7412344" y="6093634"/>
            <a:ext cx="4425314" cy="369332"/>
          </a:xfrm>
          <a:prstGeom prst="rect">
            <a:avLst/>
          </a:prstGeom>
          <a:noFill/>
        </p:spPr>
        <p:txBody>
          <a:bodyPr wrap="none" rtlCol="0">
            <a:spAutoFit/>
          </a:bodyPr>
          <a:lstStyle/>
          <a:p>
            <a:r>
              <a:rPr lang="en-US" b="1" dirty="0" smtClean="0">
                <a:latin typeface="Times New Roman" panose="02020603050405020304" pitchFamily="18" charset="0"/>
                <a:cs typeface="Times New Roman" panose="02020603050405020304" pitchFamily="18" charset="0"/>
              </a:rPr>
              <a:t>TC 3-20.31 para 2-4 &amp; TC 4-11.46 para 2-5</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476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Prerequisite</a:t>
            </a:r>
            <a:r>
              <a:rPr lang="en-US" dirty="0" smtClean="0">
                <a:latin typeface="Times New Roman" panose="02020603050405020304" pitchFamily="18" charset="0"/>
                <a:cs typeface="Times New Roman" panose="02020603050405020304" pitchFamily="18" charset="0"/>
              </a:rPr>
              <a:t> Tables</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838200" y="1246076"/>
            <a:ext cx="10515600" cy="4351338"/>
          </a:xfrm>
        </p:spPr>
        <p:txBody>
          <a:bodyPr/>
          <a:lstStyle/>
          <a:p>
            <a:endParaRPr lang="en-US" dirty="0"/>
          </a:p>
          <a:p>
            <a:pPr marL="0" indent="0">
              <a:buNone/>
            </a:pPr>
            <a:r>
              <a:rPr lang="en-US" b="1" dirty="0">
                <a:latin typeface="Times New Roman" panose="02020603050405020304" pitchFamily="18" charset="0"/>
                <a:cs typeface="Times New Roman" panose="02020603050405020304" pitchFamily="18" charset="0"/>
              </a:rPr>
              <a:t>Table I,</a:t>
            </a:r>
            <a:r>
              <a:rPr lang="en-US" dirty="0">
                <a:latin typeface="Times New Roman" panose="02020603050405020304" pitchFamily="18" charset="0"/>
                <a:cs typeface="Times New Roman" panose="02020603050405020304" pitchFamily="18" charset="0"/>
              </a:rPr>
              <a:t> Gunnery Skills </a:t>
            </a:r>
            <a:r>
              <a:rPr lang="en-US" dirty="0" smtClean="0">
                <a:latin typeface="Times New Roman" panose="02020603050405020304" pitchFamily="18" charset="0"/>
                <a:cs typeface="Times New Roman" panose="02020603050405020304" pitchFamily="18" charset="0"/>
              </a:rPr>
              <a:t>Test (GST), </a:t>
            </a:r>
            <a:r>
              <a:rPr lang="en-US" sz="2000" dirty="0">
                <a:latin typeface="Times New Roman" panose="02020603050405020304" pitchFamily="18" charset="0"/>
                <a:cs typeface="Times New Roman" panose="02020603050405020304" pitchFamily="18" charset="0"/>
              </a:rPr>
              <a:t>must be completed for record between T-6 and </a:t>
            </a:r>
            <a:r>
              <a:rPr lang="en-US" sz="2000" dirty="0" smtClean="0">
                <a:latin typeface="Times New Roman" panose="02020603050405020304" pitchFamily="18" charset="0"/>
                <a:cs typeface="Times New Roman" panose="02020603050405020304" pitchFamily="18" charset="0"/>
              </a:rPr>
              <a:t>T-week</a:t>
            </a:r>
            <a:r>
              <a:rPr lang="en-US" sz="2000" dirty="0">
                <a:latin typeface="Times New Roman" panose="02020603050405020304" pitchFamily="18" charset="0"/>
                <a:cs typeface="Times New Roman" panose="02020603050405020304" pitchFamily="18" charset="0"/>
              </a:rPr>
              <a:t> </a:t>
            </a:r>
          </a:p>
          <a:p>
            <a:pPr marL="0" indent="0">
              <a:buNone/>
            </a:pPr>
            <a:r>
              <a:rPr lang="en-US" sz="2000" dirty="0">
                <a:latin typeface="Times New Roman" panose="02020603050405020304" pitchFamily="18" charset="0"/>
                <a:cs typeface="Times New Roman" panose="02020603050405020304" pitchFamily="18" charset="0"/>
              </a:rPr>
              <a:t>Table I is a mandatory prerequisite for any live fire event, including zero procedures (if applicable) and any live fire maintenance procedure. </a:t>
            </a:r>
            <a:endParaRPr lang="en-US" sz="2000" dirty="0" smtClean="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b="1" dirty="0" smtClean="0">
                <a:latin typeface="Times New Roman" panose="02020603050405020304" pitchFamily="18" charset="0"/>
                <a:cs typeface="Times New Roman" panose="02020603050405020304" pitchFamily="18" charset="0"/>
              </a:rPr>
              <a:t>Table II,</a:t>
            </a:r>
            <a:r>
              <a:rPr lang="en-US" dirty="0" smtClean="0">
                <a:latin typeface="Times New Roman" panose="02020603050405020304" pitchFamily="18" charset="0"/>
                <a:cs typeface="Times New Roman" panose="02020603050405020304" pitchFamily="18" charset="0"/>
              </a:rPr>
              <a:t> Simulations </a:t>
            </a:r>
            <a:r>
              <a:rPr lang="en-US" sz="2000" dirty="0" smtClean="0">
                <a:latin typeface="Times New Roman" panose="02020603050405020304" pitchFamily="18" charset="0"/>
                <a:cs typeface="Times New Roman" panose="02020603050405020304" pitchFamily="18" charset="0"/>
              </a:rPr>
              <a:t>Table II must be completed between T-6 and T-week to support the training events. Table </a:t>
            </a:r>
            <a:r>
              <a:rPr lang="en-US" sz="2000" dirty="0">
                <a:latin typeface="Times New Roman" panose="02020603050405020304" pitchFamily="18" charset="0"/>
                <a:cs typeface="Times New Roman" panose="02020603050405020304" pitchFamily="18" charset="0"/>
              </a:rPr>
              <a:t>2-2 shows the authorized primary and alternate simulations </a:t>
            </a:r>
            <a:r>
              <a:rPr lang="en-US" sz="2000" dirty="0" smtClean="0">
                <a:latin typeface="Times New Roman" panose="02020603050405020304" pitchFamily="18" charset="0"/>
                <a:cs typeface="Times New Roman" panose="02020603050405020304" pitchFamily="18" charset="0"/>
              </a:rPr>
              <a:t>(IAW each TC)</a:t>
            </a:r>
            <a:endParaRPr lang="en-US" sz="2000" dirty="0">
              <a:latin typeface="Times New Roman" panose="02020603050405020304" pitchFamily="18" charset="0"/>
              <a:cs typeface="Times New Roman" panose="02020603050405020304" pitchFamily="18" charset="0"/>
            </a:endParaRPr>
          </a:p>
          <a:p>
            <a:endParaRPr lang="en-US" dirty="0"/>
          </a:p>
          <a:p>
            <a:pPr marL="0" indent="0">
              <a:buNone/>
            </a:pPr>
            <a:r>
              <a:rPr lang="en-US" b="1" dirty="0">
                <a:latin typeface="Times New Roman" panose="02020603050405020304" pitchFamily="18" charset="0"/>
                <a:cs typeface="Times New Roman" panose="02020603050405020304" pitchFamily="18" charset="0"/>
              </a:rPr>
              <a:t>Table III, </a:t>
            </a:r>
            <a:r>
              <a:rPr lang="en-US" dirty="0" smtClean="0">
                <a:latin typeface="Times New Roman" panose="02020603050405020304" pitchFamily="18" charset="0"/>
                <a:cs typeface="Times New Roman" panose="02020603050405020304" pitchFamily="18" charset="0"/>
              </a:rPr>
              <a:t>Proficiency </a:t>
            </a:r>
          </a:p>
          <a:p>
            <a:pPr marL="0" indent="0">
              <a:buNone/>
            </a:pPr>
            <a:r>
              <a:rPr lang="en-US" sz="2000" dirty="0" smtClean="0">
                <a:latin typeface="Times New Roman" panose="02020603050405020304" pitchFamily="18" charset="0"/>
                <a:cs typeface="Times New Roman" panose="02020603050405020304" pitchFamily="18" charset="0"/>
              </a:rPr>
              <a:t>Proficiency</a:t>
            </a:r>
            <a:r>
              <a:rPr lang="en-US" sz="2000" dirty="0">
                <a:latin typeface="Times New Roman" panose="02020603050405020304" pitchFamily="18" charset="0"/>
                <a:cs typeface="Times New Roman" panose="02020603050405020304" pitchFamily="18" charset="0"/>
              </a:rPr>
              <a:t>, is performed on the crew’s vehicle. </a:t>
            </a:r>
            <a:r>
              <a:rPr lang="en-US" sz="2000" dirty="0" smtClean="0">
                <a:latin typeface="Times New Roman" panose="02020603050405020304" pitchFamily="18" charset="0"/>
                <a:cs typeface="Times New Roman" panose="02020603050405020304" pitchFamily="18" charset="0"/>
              </a:rPr>
              <a:t>This </a:t>
            </a:r>
            <a:r>
              <a:rPr lang="en-US" sz="2000" dirty="0">
                <a:latin typeface="Times New Roman" panose="02020603050405020304" pitchFamily="18" charset="0"/>
                <a:cs typeface="Times New Roman" panose="02020603050405020304" pitchFamily="18" charset="0"/>
              </a:rPr>
              <a:t>course requires the use of laser-based TADSS for all crews. </a:t>
            </a:r>
            <a:r>
              <a:rPr lang="en-US" sz="2000" dirty="0" smtClean="0">
                <a:latin typeface="Times New Roman" panose="02020603050405020304" pitchFamily="18" charset="0"/>
                <a:cs typeface="Times New Roman" panose="02020603050405020304" pitchFamily="18" charset="0"/>
              </a:rPr>
              <a:t>This </a:t>
            </a:r>
            <a:r>
              <a:rPr lang="en-US" sz="2000" dirty="0">
                <a:latin typeface="Times New Roman" panose="02020603050405020304" pitchFamily="18" charset="0"/>
                <a:cs typeface="Times New Roman" panose="02020603050405020304" pitchFamily="18" charset="0"/>
              </a:rPr>
              <a:t>course </a:t>
            </a:r>
            <a:r>
              <a:rPr lang="en-US" sz="2000" b="1" dirty="0" smtClean="0">
                <a:latin typeface="Times New Roman" panose="02020603050405020304" pitchFamily="18" charset="0"/>
                <a:cs typeface="Times New Roman" panose="02020603050405020304" pitchFamily="18" charset="0"/>
              </a:rPr>
              <a:t>MUST </a:t>
            </a:r>
            <a:r>
              <a:rPr lang="en-US" sz="2000" dirty="0">
                <a:latin typeface="Times New Roman" panose="02020603050405020304" pitchFamily="18" charset="0"/>
                <a:cs typeface="Times New Roman" panose="02020603050405020304" pitchFamily="18" charset="0"/>
              </a:rPr>
              <a:t>be qualified device-based prior to using any live ammunition. </a:t>
            </a:r>
          </a:p>
          <a:p>
            <a:endParaRPr lang="en-US" sz="2000" dirty="0"/>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577930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Live Tables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dirty="0"/>
          </a:p>
          <a:p>
            <a:pPr marL="0" indent="0">
              <a:buNone/>
            </a:pPr>
            <a:r>
              <a:rPr lang="en-US" b="1" dirty="0">
                <a:latin typeface="Times New Roman" panose="02020603050405020304" pitchFamily="18" charset="0"/>
                <a:cs typeface="Times New Roman" panose="02020603050405020304" pitchFamily="18" charset="0"/>
              </a:rPr>
              <a:t>Table IV</a:t>
            </a:r>
            <a:r>
              <a:rPr lang="en-US" dirty="0">
                <a:latin typeface="Times New Roman" panose="02020603050405020304" pitchFamily="18" charset="0"/>
                <a:cs typeface="Times New Roman" panose="02020603050405020304" pitchFamily="18" charset="0"/>
              </a:rPr>
              <a:t>, Basic, </a:t>
            </a:r>
            <a:endParaRPr lang="en-US" dirty="0" smtClean="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Table IV is </a:t>
            </a:r>
            <a:r>
              <a:rPr lang="en-US" sz="2000" dirty="0">
                <a:latin typeface="Times New Roman" panose="02020603050405020304" pitchFamily="18" charset="0"/>
                <a:cs typeface="Times New Roman" panose="02020603050405020304" pitchFamily="18" charset="0"/>
              </a:rPr>
              <a:t>performed on the crew’s </a:t>
            </a:r>
            <a:r>
              <a:rPr lang="en-US" sz="2000" dirty="0" smtClean="0">
                <a:latin typeface="Times New Roman" panose="02020603050405020304" pitchFamily="18" charset="0"/>
                <a:cs typeface="Times New Roman" panose="02020603050405020304" pitchFamily="18" charset="0"/>
              </a:rPr>
              <a:t>vehicle during </a:t>
            </a:r>
            <a:r>
              <a:rPr lang="en-US" sz="2000" dirty="0">
                <a:latin typeface="Times New Roman" panose="02020603050405020304" pitchFamily="18" charset="0"/>
                <a:cs typeface="Times New Roman" panose="02020603050405020304" pitchFamily="18" charset="0"/>
              </a:rPr>
              <a:t>day and limited </a:t>
            </a:r>
            <a:r>
              <a:rPr lang="en-US" sz="2000" dirty="0" smtClean="0">
                <a:latin typeface="Times New Roman" panose="02020603050405020304" pitchFamily="18" charset="0"/>
                <a:cs typeface="Times New Roman" panose="02020603050405020304" pitchFamily="18" charset="0"/>
              </a:rPr>
              <a:t>visibility. Crews </a:t>
            </a:r>
            <a:r>
              <a:rPr lang="en-US" sz="2000" dirty="0">
                <a:latin typeface="Times New Roman" panose="02020603050405020304" pitchFamily="18" charset="0"/>
                <a:cs typeface="Times New Roman" panose="02020603050405020304" pitchFamily="18" charset="0"/>
              </a:rPr>
              <a:t>execute these tasks from the offense and defense using live ammunition. </a:t>
            </a:r>
          </a:p>
          <a:p>
            <a:endParaRPr lang="en-US" dirty="0"/>
          </a:p>
          <a:p>
            <a:pPr marL="0" indent="0">
              <a:buNone/>
            </a:pPr>
            <a:r>
              <a:rPr lang="en-US" b="1" dirty="0" smtClean="0">
                <a:latin typeface="Times New Roman" panose="02020603050405020304" pitchFamily="18" charset="0"/>
                <a:cs typeface="Times New Roman" panose="02020603050405020304" pitchFamily="18" charset="0"/>
              </a:rPr>
              <a:t>Table </a:t>
            </a:r>
            <a:r>
              <a:rPr lang="en-US" b="1" dirty="0">
                <a:latin typeface="Times New Roman" panose="02020603050405020304" pitchFamily="18" charset="0"/>
                <a:cs typeface="Times New Roman" panose="02020603050405020304" pitchFamily="18" charset="0"/>
              </a:rPr>
              <a:t>V</a:t>
            </a:r>
            <a:r>
              <a:rPr lang="en-US" dirty="0">
                <a:latin typeface="Times New Roman" panose="02020603050405020304" pitchFamily="18" charset="0"/>
                <a:cs typeface="Times New Roman" panose="02020603050405020304" pitchFamily="18" charset="0"/>
              </a:rPr>
              <a:t>, Practice, </a:t>
            </a:r>
            <a:r>
              <a:rPr lang="en-US" sz="2000" dirty="0" smtClean="0">
                <a:latin typeface="Times New Roman" panose="02020603050405020304" pitchFamily="18" charset="0"/>
                <a:cs typeface="Times New Roman" panose="02020603050405020304" pitchFamily="18" charset="0"/>
              </a:rPr>
              <a:t>Table V is </a:t>
            </a:r>
            <a:r>
              <a:rPr lang="en-US" sz="2000" dirty="0">
                <a:latin typeface="Times New Roman" panose="02020603050405020304" pitchFamily="18" charset="0"/>
                <a:cs typeface="Times New Roman" panose="02020603050405020304" pitchFamily="18" charset="0"/>
              </a:rPr>
              <a:t>performed on the crew’s vehicle. </a:t>
            </a:r>
            <a:r>
              <a:rPr lang="en-US" sz="2000" dirty="0" smtClean="0">
                <a:latin typeface="Times New Roman" panose="02020603050405020304" pitchFamily="18" charset="0"/>
                <a:cs typeface="Times New Roman" panose="02020603050405020304" pitchFamily="18" charset="0"/>
              </a:rPr>
              <a:t>This </a:t>
            </a:r>
            <a:r>
              <a:rPr lang="en-US" sz="2000" dirty="0">
                <a:latin typeface="Times New Roman" panose="02020603050405020304" pitchFamily="18" charset="0"/>
                <a:cs typeface="Times New Roman" panose="02020603050405020304" pitchFamily="18" charset="0"/>
              </a:rPr>
              <a:t>table prepares crews for the Table VI, Qualification. </a:t>
            </a:r>
          </a:p>
          <a:p>
            <a:pPr marL="0" indent="0">
              <a:buNone/>
            </a:pPr>
            <a:endParaRPr lang="en-US" sz="2000" dirty="0">
              <a:latin typeface="Times New Roman" panose="02020603050405020304" pitchFamily="18" charset="0"/>
              <a:cs typeface="Times New Roman" panose="02020603050405020304" pitchFamily="18" charset="0"/>
            </a:endParaRPr>
          </a:p>
          <a:p>
            <a:endParaRPr lang="en-US" dirty="0"/>
          </a:p>
          <a:p>
            <a:pPr marL="0" indent="0">
              <a:buNone/>
            </a:pPr>
            <a:r>
              <a:rPr lang="en-US" b="1" dirty="0">
                <a:latin typeface="Times New Roman" panose="02020603050405020304" pitchFamily="18" charset="0"/>
                <a:cs typeface="Times New Roman" panose="02020603050405020304" pitchFamily="18" charset="0"/>
              </a:rPr>
              <a:t>Table VI</a:t>
            </a:r>
            <a:r>
              <a:rPr lang="en-US" dirty="0">
                <a:latin typeface="Times New Roman" panose="02020603050405020304" pitchFamily="18" charset="0"/>
                <a:cs typeface="Times New Roman" panose="02020603050405020304" pitchFamily="18" charset="0"/>
              </a:rPr>
              <a:t>, Qualification, </a:t>
            </a:r>
            <a:r>
              <a:rPr lang="en-US" sz="2000" dirty="0">
                <a:latin typeface="Times New Roman" panose="02020603050405020304" pitchFamily="18" charset="0"/>
                <a:cs typeface="Times New Roman" panose="02020603050405020304" pitchFamily="18" charset="0"/>
              </a:rPr>
              <a:t>is performed on the crew’s vehicle. It is designed to train and evaluate the crew’s ability </a:t>
            </a:r>
          </a:p>
          <a:p>
            <a:endParaRPr lang="en-US" dirty="0"/>
          </a:p>
        </p:txBody>
      </p:sp>
    </p:spTree>
    <p:extLst>
      <p:ext uri="{BB962C8B-B14F-4D97-AF65-F5344CB8AC3E}">
        <p14:creationId xmlns:p14="http://schemas.microsoft.com/office/powerpoint/2010/main" val="2899544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Gate Progression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3152149"/>
            <a:ext cx="10515600" cy="4351338"/>
          </a:xfrm>
        </p:spPr>
        <p:txBody>
          <a:bodyPr/>
          <a:lstStyle/>
          <a:p>
            <a:pPr marL="0" indent="0" algn="ctr">
              <a:buNone/>
            </a:pPr>
            <a:r>
              <a:rPr lang="en-US" dirty="0">
                <a:latin typeface="Times New Roman" panose="02020603050405020304" pitchFamily="18" charset="0"/>
                <a:cs typeface="Times New Roman" panose="02020603050405020304" pitchFamily="18" charset="0"/>
              </a:rPr>
              <a:t>Successful completion of all prerequisites and Table VI complete the requirements of Gate 3.Crews that complete Gate 3 are authorized to conduct live fire Gate 2 events after </a:t>
            </a:r>
            <a:r>
              <a:rPr lang="en-US" dirty="0" smtClean="0">
                <a:latin typeface="Times New Roman" panose="02020603050405020304" pitchFamily="18" charset="0"/>
                <a:cs typeface="Times New Roman" panose="02020603050405020304" pitchFamily="18" charset="0"/>
              </a:rPr>
              <a:t>successful completion </a:t>
            </a:r>
            <a:r>
              <a:rPr lang="en-US" dirty="0">
                <a:latin typeface="Times New Roman" panose="02020603050405020304" pitchFamily="18" charset="0"/>
                <a:cs typeface="Times New Roman" panose="02020603050405020304" pitchFamily="18" charset="0"/>
              </a:rPr>
              <a:t>of the Gate 2 prerequisite tables.</a:t>
            </a:r>
          </a:p>
        </p:txBody>
      </p:sp>
    </p:spTree>
    <p:extLst>
      <p:ext uri="{BB962C8B-B14F-4D97-AF65-F5344CB8AC3E}">
        <p14:creationId xmlns:p14="http://schemas.microsoft.com/office/powerpoint/2010/main" val="1906194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871</Words>
  <Application>Microsoft Office PowerPoint</Application>
  <PresentationFormat>Widescreen</PresentationFormat>
  <Paragraphs>112</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Gunnery Gate &amp; Table  progression</vt:lpstr>
      <vt:lpstr>WEAPONS TRAINING STRATEGY </vt:lpstr>
      <vt:lpstr>Gates</vt:lpstr>
      <vt:lpstr>Crew Gunnery Tables Gate 3</vt:lpstr>
      <vt:lpstr>Tables</vt:lpstr>
      <vt:lpstr>Prerequisite Tables  </vt:lpstr>
      <vt:lpstr>Live Tables</vt:lpstr>
      <vt:lpstr>Gate Progression</vt:lpstr>
      <vt:lpstr>Collective Gunnery Tables</vt:lpstr>
      <vt:lpstr>Section &amp; Platoon Tables </vt:lpstr>
      <vt:lpstr>PowerPoint Presentation</vt:lpstr>
      <vt:lpstr>Company Live Fire Exercise</vt:lpstr>
      <vt:lpstr> Convoy Live Fire Exercise </vt:lpstr>
      <vt:lpstr> Base Defense Live Fire Exercise </vt:lpstr>
      <vt:lpstr> Questions? </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Bardwell, David O NFG NG INARNG (US)</dc:creator>
  <cp:lastModifiedBy>Bardwell, David O NFG NG INARNG (US)</cp:lastModifiedBy>
  <cp:revision>22</cp:revision>
  <dcterms:created xsi:type="dcterms:W3CDTF">2017-09-20T20:07:05Z</dcterms:created>
  <dcterms:modified xsi:type="dcterms:W3CDTF">2017-09-21T13:38:14Z</dcterms:modified>
</cp:coreProperties>
</file>