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8"/>
  </p:handoutMasterIdLst>
  <p:sldIdLst>
    <p:sldId id="256" r:id="rId2"/>
    <p:sldId id="257" r:id="rId3"/>
    <p:sldId id="258" r:id="rId4"/>
    <p:sldId id="314" r:id="rId5"/>
    <p:sldId id="282" r:id="rId6"/>
    <p:sldId id="341"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5" r:id="rId20"/>
    <p:sldId id="271" r:id="rId21"/>
    <p:sldId id="272" r:id="rId22"/>
    <p:sldId id="273" r:id="rId23"/>
    <p:sldId id="274" r:id="rId24"/>
    <p:sldId id="300" r:id="rId25"/>
    <p:sldId id="301" r:id="rId26"/>
    <p:sldId id="299" r:id="rId27"/>
    <p:sldId id="277" r:id="rId28"/>
    <p:sldId id="278" r:id="rId29"/>
    <p:sldId id="280" r:id="rId30"/>
    <p:sldId id="281" r:id="rId31"/>
    <p:sldId id="279" r:id="rId32"/>
    <p:sldId id="276" r:id="rId33"/>
    <p:sldId id="283" r:id="rId34"/>
    <p:sldId id="292" r:id="rId35"/>
    <p:sldId id="298" r:id="rId36"/>
    <p:sldId id="297" r:id="rId37"/>
    <p:sldId id="296" r:id="rId38"/>
    <p:sldId id="295" r:id="rId39"/>
    <p:sldId id="294" r:id="rId40"/>
    <p:sldId id="293" r:id="rId41"/>
    <p:sldId id="284" r:id="rId42"/>
    <p:sldId id="313" r:id="rId43"/>
    <p:sldId id="312" r:id="rId44"/>
    <p:sldId id="311" r:id="rId45"/>
    <p:sldId id="310" r:id="rId46"/>
    <p:sldId id="309" r:id="rId47"/>
    <p:sldId id="308" r:id="rId48"/>
    <p:sldId id="307" r:id="rId49"/>
    <p:sldId id="306" r:id="rId50"/>
    <p:sldId id="305" r:id="rId51"/>
    <p:sldId id="304" r:id="rId52"/>
    <p:sldId id="303" r:id="rId53"/>
    <p:sldId id="302" r:id="rId54"/>
    <p:sldId id="315" r:id="rId55"/>
    <p:sldId id="316" r:id="rId56"/>
    <p:sldId id="317" r:id="rId57"/>
    <p:sldId id="319" r:id="rId58"/>
    <p:sldId id="326" r:id="rId59"/>
    <p:sldId id="325" r:id="rId60"/>
    <p:sldId id="324" r:id="rId61"/>
    <p:sldId id="323" r:id="rId62"/>
    <p:sldId id="322" r:id="rId63"/>
    <p:sldId id="321" r:id="rId64"/>
    <p:sldId id="320" r:id="rId65"/>
    <p:sldId id="318" r:id="rId66"/>
    <p:sldId id="327" r:id="rId67"/>
    <p:sldId id="330" r:id="rId68"/>
    <p:sldId id="335" r:id="rId69"/>
    <p:sldId id="334" r:id="rId70"/>
    <p:sldId id="333" r:id="rId71"/>
    <p:sldId id="338" r:id="rId72"/>
    <p:sldId id="332" r:id="rId73"/>
    <p:sldId id="340" r:id="rId74"/>
    <p:sldId id="331" r:id="rId75"/>
    <p:sldId id="339" r:id="rId76"/>
    <p:sldId id="342" r:id="rId77"/>
    <p:sldId id="286" r:id="rId78"/>
    <p:sldId id="287" r:id="rId79"/>
    <p:sldId id="288" r:id="rId80"/>
    <p:sldId id="289" r:id="rId81"/>
    <p:sldId id="290" r:id="rId82"/>
    <p:sldId id="343" r:id="rId83"/>
    <p:sldId id="344" r:id="rId84"/>
    <p:sldId id="346" r:id="rId85"/>
    <p:sldId id="345" r:id="rId86"/>
    <p:sldId id="291"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9" tIns="46590" rIns="93179" bIns="46590" rtlCol="0"/>
          <a:lstStyle>
            <a:lvl1pPr algn="r">
              <a:defRPr sz="1200"/>
            </a:lvl1pPr>
          </a:lstStyle>
          <a:p>
            <a:fld id="{AF6CDE4C-D3B5-4F52-AE88-1F547270027E}" type="datetimeFigureOut">
              <a:rPr lang="en-US" smtClean="0"/>
              <a:t>9/29/2016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9" tIns="46590" rIns="93179" bIns="46590" rtlCol="0" anchor="b"/>
          <a:lstStyle>
            <a:lvl1pPr algn="r">
              <a:defRPr sz="1200"/>
            </a:lvl1pPr>
          </a:lstStyle>
          <a:p>
            <a:fld id="{92C5EBF6-7FDE-4FB0-A5B5-E89B772D6EB5}" type="slidenum">
              <a:rPr lang="en-US" smtClean="0"/>
              <a:t>‹#›</a:t>
            </a:fld>
            <a:endParaRPr lang="en-US"/>
          </a:p>
        </p:txBody>
      </p:sp>
    </p:spTree>
    <p:extLst>
      <p:ext uri="{BB962C8B-B14F-4D97-AF65-F5344CB8AC3E}">
        <p14:creationId xmlns:p14="http://schemas.microsoft.com/office/powerpoint/2010/main" val="31898538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177CE3-8CF2-479C-9D22-512173D5EB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10518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7CE3-8CF2-479C-9D22-512173D5EB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333292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7CE3-8CF2-479C-9D22-512173D5EB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44875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7CE3-8CF2-479C-9D22-512173D5EB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159965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77CE3-8CF2-479C-9D22-512173D5EB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121609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77CE3-8CF2-479C-9D22-512173D5EB73}"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64463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77CE3-8CF2-479C-9D22-512173D5EB73}"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283524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77CE3-8CF2-479C-9D22-512173D5EB73}"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18727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77CE3-8CF2-479C-9D22-512173D5EB73}"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6854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77CE3-8CF2-479C-9D22-512173D5EB73}"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166391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77CE3-8CF2-479C-9D22-512173D5EB73}"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A30C0-3A99-4CA9-AF83-B62CEED95C71}" type="slidenum">
              <a:rPr lang="en-US" smtClean="0"/>
              <a:t>‹#›</a:t>
            </a:fld>
            <a:endParaRPr lang="en-US"/>
          </a:p>
        </p:txBody>
      </p:sp>
    </p:spTree>
    <p:extLst>
      <p:ext uri="{BB962C8B-B14F-4D97-AF65-F5344CB8AC3E}">
        <p14:creationId xmlns:p14="http://schemas.microsoft.com/office/powerpoint/2010/main" val="398169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77CE3-8CF2-479C-9D22-512173D5EB73}" type="datetimeFigureOut">
              <a:rPr lang="en-US" smtClean="0"/>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A30C0-3A99-4CA9-AF83-B62CEED95C71}" type="slidenum">
              <a:rPr lang="en-US" smtClean="0"/>
              <a:t>‹#›</a:t>
            </a:fld>
            <a:endParaRPr lang="en-US"/>
          </a:p>
        </p:txBody>
      </p:sp>
    </p:spTree>
    <p:extLst>
      <p:ext uri="{BB962C8B-B14F-4D97-AF65-F5344CB8AC3E}">
        <p14:creationId xmlns:p14="http://schemas.microsoft.com/office/powerpoint/2010/main" val="3520398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in.gov/ilr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721" y="4267200"/>
            <a:ext cx="7772400" cy="1470025"/>
          </a:xfrm>
        </p:spPr>
        <p:txBody>
          <a:bodyPr/>
          <a:lstStyle/>
          <a:p>
            <a:r>
              <a:rPr lang="en-US" dirty="0" smtClean="0"/>
              <a:t>ONLINE FILING </a:t>
            </a:r>
            <a:br>
              <a:rPr lang="en-US" dirty="0" smtClean="0"/>
            </a:br>
            <a:r>
              <a:rPr lang="en-US" dirty="0" smtClean="0"/>
              <a:t>Updates and Review</a:t>
            </a:r>
            <a:endParaRPr lang="en-US" dirty="0"/>
          </a:p>
        </p:txBody>
      </p:sp>
      <p:sp>
        <p:nvSpPr>
          <p:cNvPr id="4" name="TextBox 3"/>
          <p:cNvSpPr txBox="1"/>
          <p:nvPr/>
        </p:nvSpPr>
        <p:spPr>
          <a:xfrm>
            <a:off x="914400" y="2133600"/>
            <a:ext cx="7467600" cy="1446550"/>
          </a:xfrm>
          <a:prstGeom prst="rect">
            <a:avLst/>
          </a:prstGeom>
          <a:noFill/>
        </p:spPr>
        <p:txBody>
          <a:bodyPr wrap="square" rtlCol="0">
            <a:spAutoFit/>
          </a:bodyPr>
          <a:lstStyle/>
          <a:p>
            <a:pPr algn="ctr"/>
            <a:r>
              <a:rPr lang="en-US" sz="4400" b="1" i="1" dirty="0" smtClean="0"/>
              <a:t>INDIANA LOBBY </a:t>
            </a:r>
          </a:p>
          <a:p>
            <a:pPr algn="ctr"/>
            <a:r>
              <a:rPr lang="en-US" sz="4400" b="1" i="1" dirty="0" smtClean="0"/>
              <a:t>REGISTRATION COMMISSION</a:t>
            </a:r>
            <a:endParaRPr lang="en-US" sz="4400"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4" y="137178"/>
            <a:ext cx="2724150" cy="2190750"/>
          </a:xfrm>
          <a:prstGeom prst="rect">
            <a:avLst/>
          </a:prstGeom>
        </p:spPr>
      </p:pic>
    </p:spTree>
    <p:extLst>
      <p:ext uri="{BB962C8B-B14F-4D97-AF65-F5344CB8AC3E}">
        <p14:creationId xmlns:p14="http://schemas.microsoft.com/office/powerpoint/2010/main" val="257399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a:t>Compensated Lobbyist Registration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82809"/>
            <a:ext cx="853440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76500" y="2209800"/>
            <a:ext cx="4038600" cy="646331"/>
          </a:xfrm>
          <a:prstGeom prst="rect">
            <a:avLst/>
          </a:prstGeom>
          <a:noFill/>
        </p:spPr>
        <p:txBody>
          <a:bodyPr wrap="square" rtlCol="0">
            <a:spAutoFit/>
          </a:bodyPr>
          <a:lstStyle/>
          <a:p>
            <a:r>
              <a:rPr lang="en-US" b="1" dirty="0" smtClean="0">
                <a:solidFill>
                  <a:srgbClr val="FF0000"/>
                </a:solidFill>
              </a:rPr>
              <a:t>Must clear all validation errors before the filing can be completed</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61951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Compensated Registrations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 y="1600200"/>
            <a:ext cx="9067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98463" y="3976643"/>
            <a:ext cx="2819400" cy="1477328"/>
          </a:xfrm>
          <a:prstGeom prst="rect">
            <a:avLst/>
          </a:prstGeom>
          <a:noFill/>
          <a:ln>
            <a:solidFill>
              <a:schemeClr val="accent1"/>
            </a:solidFill>
          </a:ln>
        </p:spPr>
        <p:txBody>
          <a:bodyPr wrap="square" rtlCol="0">
            <a:spAutoFit/>
          </a:bodyPr>
          <a:lstStyle/>
          <a:p>
            <a:r>
              <a:rPr lang="en-US" dirty="0" smtClean="0">
                <a:solidFill>
                  <a:srgbClr val="FF0000"/>
                </a:solidFill>
              </a:rPr>
              <a:t>To receive a registration fee reduction you must upload the appropriate documentation for 501c3 or 501c4.</a:t>
            </a:r>
            <a:endParaRPr lang="en-US" dirty="0">
              <a:solidFill>
                <a:srgbClr val="FF0000"/>
              </a:solidFill>
            </a:endParaRPr>
          </a:p>
        </p:txBody>
      </p:sp>
    </p:spTree>
    <p:extLst>
      <p:ext uri="{BB962C8B-B14F-4D97-AF65-F5344CB8AC3E}">
        <p14:creationId xmlns:p14="http://schemas.microsoft.com/office/powerpoint/2010/main" val="867254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Compensated Lobbyist Registration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229600" cy="448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0" y="2819400"/>
            <a:ext cx="4104830" cy="646331"/>
          </a:xfrm>
          <a:prstGeom prst="rect">
            <a:avLst/>
          </a:prstGeom>
          <a:noFill/>
        </p:spPr>
        <p:txBody>
          <a:bodyPr wrap="square" rtlCol="0">
            <a:spAutoFit/>
          </a:bodyPr>
          <a:lstStyle/>
          <a:p>
            <a:r>
              <a:rPr lang="en-US" dirty="0" smtClean="0">
                <a:solidFill>
                  <a:srgbClr val="FF0000"/>
                </a:solidFill>
              </a:rPr>
              <a:t>**Start date will default to 11/1 for annual registrants</a:t>
            </a:r>
            <a:endParaRPr lang="en-US" dirty="0">
              <a:solidFill>
                <a:srgbClr val="FF0000"/>
              </a:solidFill>
            </a:endParaRPr>
          </a:p>
        </p:txBody>
      </p:sp>
    </p:spTree>
    <p:extLst>
      <p:ext uri="{BB962C8B-B14F-4D97-AF65-F5344CB8AC3E}">
        <p14:creationId xmlns:p14="http://schemas.microsoft.com/office/powerpoint/2010/main" val="2472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Compensated Lobbyist Registrations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1"/>
            <a:ext cx="7848600" cy="475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023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009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409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a:t>
            </a:r>
            <a:endParaRPr lang="en-US" dirty="0"/>
          </a:p>
        </p:txBody>
      </p:sp>
      <p:sp>
        <p:nvSpPr>
          <p:cNvPr id="3" name="Content Placeholder 2"/>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43206" cy="526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987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a:t>
            </a:r>
            <a:endParaRPr lang="en-US" dirty="0"/>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305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5791200"/>
            <a:ext cx="3505200" cy="646331"/>
          </a:xfrm>
          <a:prstGeom prst="rect">
            <a:avLst/>
          </a:prstGeom>
          <a:noFill/>
        </p:spPr>
        <p:txBody>
          <a:bodyPr wrap="square" rtlCol="0">
            <a:spAutoFit/>
          </a:bodyPr>
          <a:lstStyle/>
          <a:p>
            <a:r>
              <a:rPr lang="en-US" i="1" dirty="0" smtClean="0">
                <a:solidFill>
                  <a:srgbClr val="FF0000"/>
                </a:solidFill>
              </a:rPr>
              <a:t>Select “Review Filing” when all validation errors have been cleared</a:t>
            </a:r>
            <a:endParaRPr lang="en-US" i="1" dirty="0">
              <a:solidFill>
                <a:srgbClr val="FF0000"/>
              </a:solidFill>
            </a:endParaRPr>
          </a:p>
        </p:txBody>
      </p:sp>
    </p:spTree>
    <p:extLst>
      <p:ext uri="{BB962C8B-B14F-4D97-AF65-F5344CB8AC3E}">
        <p14:creationId xmlns:p14="http://schemas.microsoft.com/office/powerpoint/2010/main" val="402271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886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66416" y="3047288"/>
            <a:ext cx="2971800" cy="2585323"/>
          </a:xfrm>
          <a:prstGeom prst="rect">
            <a:avLst/>
          </a:prstGeom>
          <a:noFill/>
          <a:ln>
            <a:solidFill>
              <a:schemeClr val="accent1"/>
            </a:solidFill>
          </a:ln>
        </p:spPr>
        <p:txBody>
          <a:bodyPr wrap="square" rtlCol="0">
            <a:spAutoFit/>
          </a:bodyPr>
          <a:lstStyle/>
          <a:p>
            <a:r>
              <a:rPr lang="en-US" dirty="0" smtClean="0">
                <a:solidFill>
                  <a:srgbClr val="FF0000"/>
                </a:solidFill>
              </a:rPr>
              <a:t>NOTE: Signature section of filings has been changed.  The preparer will no longer be able to sign the filings when filing on behalf of the lobbyist.  The signature section has been moved to the email portion sent to the lobbyist for approval.</a:t>
            </a:r>
            <a:endParaRPr lang="en-US" dirty="0">
              <a:solidFill>
                <a:srgbClr val="FF0000"/>
              </a:solidFill>
            </a:endParaRPr>
          </a:p>
        </p:txBody>
      </p:sp>
    </p:spTree>
    <p:extLst>
      <p:ext uri="{BB962C8B-B14F-4D97-AF65-F5344CB8AC3E}">
        <p14:creationId xmlns:p14="http://schemas.microsoft.com/office/powerpoint/2010/main" val="588779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to Approver</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24000"/>
            <a:ext cx="8153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542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to Preparer</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581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195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362200" y="1600200"/>
            <a:ext cx="6324600" cy="4525963"/>
          </a:xfrm>
        </p:spPr>
        <p:txBody>
          <a:bodyPr>
            <a:normAutofit lnSpcReduction="10000"/>
          </a:bodyPr>
          <a:lstStyle/>
          <a:p>
            <a:endParaRPr lang="en-US" dirty="0" smtClean="0"/>
          </a:p>
          <a:p>
            <a:r>
              <a:rPr lang="en-US" sz="3600" dirty="0" smtClean="0"/>
              <a:t>MOU Changes</a:t>
            </a:r>
          </a:p>
          <a:p>
            <a:r>
              <a:rPr lang="en-US" sz="3600" dirty="0" smtClean="0"/>
              <a:t>Registrations</a:t>
            </a:r>
          </a:p>
          <a:p>
            <a:r>
              <a:rPr lang="en-US" sz="3600" dirty="0" smtClean="0"/>
              <a:t>Activity Reports</a:t>
            </a:r>
          </a:p>
          <a:p>
            <a:r>
              <a:rPr lang="en-US" sz="3600" dirty="0" smtClean="0"/>
              <a:t>Terminations</a:t>
            </a:r>
          </a:p>
          <a:p>
            <a:r>
              <a:rPr lang="en-US" sz="3600" dirty="0" smtClean="0"/>
              <a:t>Gift/Purchase Reports</a:t>
            </a:r>
          </a:p>
          <a:p>
            <a:r>
              <a:rPr lang="en-US" sz="3600" dirty="0" smtClean="0"/>
              <a:t>Signatures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4" y="137178"/>
            <a:ext cx="2724150" cy="2190750"/>
          </a:xfrm>
          <a:prstGeom prst="rect">
            <a:avLst/>
          </a:prstGeom>
        </p:spPr>
      </p:pic>
    </p:spTree>
    <p:extLst>
      <p:ext uri="{BB962C8B-B14F-4D97-AF65-F5344CB8AC3E}">
        <p14:creationId xmlns:p14="http://schemas.microsoft.com/office/powerpoint/2010/main" val="997503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2483"/>
            <a:ext cx="7772400"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0" y="3962400"/>
            <a:ext cx="2209800" cy="1754326"/>
          </a:xfrm>
          <a:prstGeom prst="rect">
            <a:avLst/>
          </a:prstGeom>
          <a:noFill/>
        </p:spPr>
        <p:txBody>
          <a:bodyPr wrap="square" rtlCol="0">
            <a:spAutoFit/>
          </a:bodyPr>
          <a:lstStyle/>
          <a:p>
            <a:r>
              <a:rPr lang="en-US" dirty="0" smtClean="0">
                <a:solidFill>
                  <a:srgbClr val="FF0000"/>
                </a:solidFill>
              </a:rPr>
              <a:t>Signature Section: You will now be required to type the name exactly as it appears in the signature line.  </a:t>
            </a:r>
            <a:endParaRPr lang="en-US" dirty="0">
              <a:solidFill>
                <a:srgbClr val="FF0000"/>
              </a:solidFill>
            </a:endParaRPr>
          </a:p>
        </p:txBody>
      </p:sp>
    </p:spTree>
    <p:extLst>
      <p:ext uri="{BB962C8B-B14F-4D97-AF65-F5344CB8AC3E}">
        <p14:creationId xmlns:p14="http://schemas.microsoft.com/office/powerpoint/2010/main" val="3007384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419224"/>
            <a:ext cx="62484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37235" y="2362200"/>
            <a:ext cx="1981200" cy="2308324"/>
          </a:xfrm>
          <a:prstGeom prst="rect">
            <a:avLst/>
          </a:prstGeom>
          <a:noFill/>
          <a:ln>
            <a:solidFill>
              <a:schemeClr val="accent1"/>
            </a:solidFill>
          </a:ln>
        </p:spPr>
        <p:txBody>
          <a:bodyPr wrap="square" rtlCol="0">
            <a:spAutoFit/>
          </a:bodyPr>
          <a:lstStyle/>
          <a:p>
            <a:r>
              <a:rPr lang="en-US" b="1" dirty="0" smtClean="0">
                <a:solidFill>
                  <a:srgbClr val="FF0000"/>
                </a:solidFill>
              </a:rPr>
              <a:t>Once you select “approve” and the signature box matches the prefilled name, you will be able to select APPROVE FILING</a:t>
            </a:r>
            <a:endParaRPr lang="en-US" b="1" dirty="0">
              <a:solidFill>
                <a:srgbClr val="FF0000"/>
              </a:solidFill>
            </a:endParaRPr>
          </a:p>
        </p:txBody>
      </p:sp>
    </p:spTree>
    <p:extLst>
      <p:ext uri="{BB962C8B-B14F-4D97-AF65-F5344CB8AC3E}">
        <p14:creationId xmlns:p14="http://schemas.microsoft.com/office/powerpoint/2010/main" val="285641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315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1447800"/>
            <a:ext cx="3124200" cy="1477328"/>
          </a:xfrm>
          <a:prstGeom prst="rect">
            <a:avLst/>
          </a:prstGeom>
          <a:noFill/>
        </p:spPr>
        <p:txBody>
          <a:bodyPr wrap="square" rtlCol="0">
            <a:spAutoFit/>
          </a:bodyPr>
          <a:lstStyle/>
          <a:p>
            <a:r>
              <a:rPr lang="en-US" dirty="0" smtClean="0">
                <a:solidFill>
                  <a:srgbClr val="FF0000"/>
                </a:solidFill>
              </a:rPr>
              <a:t>If additional changes are needed, the approver should select “deny” and insert the changes the preparer must make. </a:t>
            </a:r>
            <a:endParaRPr lang="en-US" dirty="0">
              <a:solidFill>
                <a:srgbClr val="FF0000"/>
              </a:solidFill>
            </a:endParaRPr>
          </a:p>
        </p:txBody>
      </p:sp>
    </p:spTree>
    <p:extLst>
      <p:ext uri="{BB962C8B-B14F-4D97-AF65-F5344CB8AC3E}">
        <p14:creationId xmlns:p14="http://schemas.microsoft.com/office/powerpoint/2010/main" val="3893089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032"/>
            <a:ext cx="7447673" cy="415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08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446652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62600" y="1066800"/>
            <a:ext cx="2590800" cy="2308324"/>
          </a:xfrm>
          <a:prstGeom prst="rect">
            <a:avLst/>
          </a:prstGeom>
          <a:noFill/>
          <a:ln>
            <a:solidFill>
              <a:schemeClr val="accent1"/>
            </a:solidFill>
          </a:ln>
        </p:spPr>
        <p:txBody>
          <a:bodyPr wrap="square" rtlCol="0">
            <a:spAutoFit/>
          </a:bodyPr>
          <a:lstStyle/>
          <a:p>
            <a:r>
              <a:rPr lang="en-US" b="1" dirty="0" smtClean="0">
                <a:solidFill>
                  <a:srgbClr val="FF0000"/>
                </a:solidFill>
              </a:rPr>
              <a:t>FINAL STEP:  In order to be considered complete, the final step to filing a report or registration on behalf of the lobbyist is to open the link sent to the preparer and select “Complete Filing”</a:t>
            </a:r>
            <a:endParaRPr lang="en-US" b="1" dirty="0">
              <a:solidFill>
                <a:srgbClr val="FF0000"/>
              </a:solidFill>
            </a:endParaRPr>
          </a:p>
        </p:txBody>
      </p:sp>
    </p:spTree>
    <p:extLst>
      <p:ext uri="{BB962C8B-B14F-4D97-AF65-F5344CB8AC3E}">
        <p14:creationId xmlns:p14="http://schemas.microsoft.com/office/powerpoint/2010/main" val="331762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5800" y="946775"/>
            <a:ext cx="3886200" cy="923330"/>
          </a:xfrm>
          <a:prstGeom prst="rect">
            <a:avLst/>
          </a:prstGeom>
          <a:noFill/>
          <a:ln>
            <a:solidFill>
              <a:schemeClr val="accent1"/>
            </a:solidFill>
          </a:ln>
        </p:spPr>
        <p:txBody>
          <a:bodyPr wrap="square" rtlCol="0">
            <a:spAutoFit/>
          </a:bodyPr>
          <a:lstStyle/>
          <a:p>
            <a:r>
              <a:rPr lang="en-US" b="1" i="1" dirty="0" smtClean="0">
                <a:solidFill>
                  <a:srgbClr val="FF0000"/>
                </a:solidFill>
              </a:rPr>
              <a:t>Upon final submission to our office you will see “Session Complete” at the top of the filing in </a:t>
            </a:r>
            <a:r>
              <a:rPr lang="en-US" b="1" i="1" dirty="0" smtClean="0">
                <a:solidFill>
                  <a:srgbClr val="00B050"/>
                </a:solidFill>
              </a:rPr>
              <a:t>GREEN</a:t>
            </a:r>
            <a:endParaRPr lang="en-US" b="1" i="1" dirty="0">
              <a:solidFill>
                <a:srgbClr val="00B050"/>
              </a:solidFill>
            </a:endParaRPr>
          </a:p>
        </p:txBody>
      </p:sp>
    </p:spTree>
    <p:extLst>
      <p:ext uri="{BB962C8B-B14F-4D97-AF65-F5344CB8AC3E}">
        <p14:creationId xmlns:p14="http://schemas.microsoft.com/office/powerpoint/2010/main" val="330544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Amending Compensated Registrations</a:t>
            </a:r>
            <a:endParaRPr 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3733800"/>
            <a:ext cx="3962400" cy="646331"/>
          </a:xfrm>
          <a:prstGeom prst="rect">
            <a:avLst/>
          </a:prstGeom>
          <a:noFill/>
        </p:spPr>
        <p:txBody>
          <a:bodyPr wrap="square" rtlCol="0">
            <a:spAutoFit/>
          </a:bodyPr>
          <a:lstStyle/>
          <a:p>
            <a:r>
              <a:rPr lang="en-US" dirty="0" smtClean="0">
                <a:solidFill>
                  <a:srgbClr val="FF0000"/>
                </a:solidFill>
              </a:rPr>
              <a:t>The plus sign indicates the filing which is available for amending.</a:t>
            </a:r>
            <a:endParaRPr lang="en-US" dirty="0">
              <a:solidFill>
                <a:srgbClr val="FF0000"/>
              </a:solidFill>
            </a:endParaRPr>
          </a:p>
        </p:txBody>
      </p:sp>
    </p:spTree>
    <p:extLst>
      <p:ext uri="{BB962C8B-B14F-4D97-AF65-F5344CB8AC3E}">
        <p14:creationId xmlns:p14="http://schemas.microsoft.com/office/powerpoint/2010/main" val="365544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Amending Compensated Registration</a:t>
            </a:r>
            <a:endParaRPr lang="en-US" dirty="0"/>
          </a:p>
        </p:txBody>
      </p:sp>
      <p:sp>
        <p:nvSpPr>
          <p:cNvPr id="3" name="Content Placeholder 2"/>
          <p:cNvSpPr>
            <a:spLocks noGrp="1"/>
          </p:cNvSpPr>
          <p:nvPr>
            <p:ph idx="1"/>
          </p:nvPr>
        </p:nvSpPr>
        <p:spPr/>
        <p:txBody>
          <a:bodyPr/>
          <a:lstStyle/>
          <a:p>
            <a:endParaRPr lang="en-US"/>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4676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0" y="4343400"/>
            <a:ext cx="2133600" cy="1477328"/>
          </a:xfrm>
          <a:prstGeom prst="rect">
            <a:avLst/>
          </a:prstGeom>
          <a:noFill/>
        </p:spPr>
        <p:txBody>
          <a:bodyPr wrap="square" rtlCol="0">
            <a:spAutoFit/>
          </a:bodyPr>
          <a:lstStyle/>
          <a:p>
            <a:r>
              <a:rPr lang="en-US" b="1" dirty="0" smtClean="0">
                <a:solidFill>
                  <a:srgbClr val="FF0000"/>
                </a:solidFill>
              </a:rPr>
              <a:t>REQUIRED:  </a:t>
            </a:r>
            <a:r>
              <a:rPr lang="en-US" b="1" i="1" dirty="0" smtClean="0">
                <a:solidFill>
                  <a:srgbClr val="FF0000"/>
                </a:solidFill>
              </a:rPr>
              <a:t>You must enter the information you are amending on the registration.</a:t>
            </a:r>
            <a:endParaRPr lang="en-US" b="1" i="1" dirty="0">
              <a:solidFill>
                <a:srgbClr val="FF0000"/>
              </a:solidFill>
            </a:endParaRPr>
          </a:p>
        </p:txBody>
      </p:sp>
    </p:spTree>
    <p:extLst>
      <p:ext uri="{BB962C8B-B14F-4D97-AF65-F5344CB8AC3E}">
        <p14:creationId xmlns:p14="http://schemas.microsoft.com/office/powerpoint/2010/main" val="444575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a:t>
            </a:r>
            <a:endParaRPr lang="en-US" dirty="0"/>
          </a:p>
        </p:txBody>
      </p:sp>
      <p:sp>
        <p:nvSpPr>
          <p:cNvPr id="4" name="TextBox 3"/>
          <p:cNvSpPr txBox="1"/>
          <p:nvPr/>
        </p:nvSpPr>
        <p:spPr>
          <a:xfrm>
            <a:off x="2057400" y="1146068"/>
            <a:ext cx="4876800" cy="369332"/>
          </a:xfrm>
          <a:prstGeom prst="rect">
            <a:avLst/>
          </a:prstGeom>
          <a:noFill/>
        </p:spPr>
        <p:txBody>
          <a:bodyPr wrap="square" rtlCol="0">
            <a:spAutoFit/>
          </a:bodyPr>
          <a:lstStyle/>
          <a:p>
            <a:pPr algn="ctr"/>
            <a:r>
              <a:rPr lang="en-US" dirty="0" smtClean="0">
                <a:solidFill>
                  <a:srgbClr val="FF0000"/>
                </a:solidFill>
              </a:rPr>
              <a:t>Selecting “Remove this Client”</a:t>
            </a:r>
            <a:endParaRPr lang="en-US" dirty="0">
              <a:solidFill>
                <a:srgbClr val="FF0000"/>
              </a:solidFill>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46" y="1515400"/>
            <a:ext cx="7946854" cy="504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13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a:t>
            </a:r>
            <a:endParaRPr lang="en-US" dirty="0"/>
          </a:p>
        </p:txBody>
      </p:sp>
      <p:pic>
        <p:nvPicPr>
          <p:cNvPr id="256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9248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3886200"/>
            <a:ext cx="2362200" cy="1200329"/>
          </a:xfrm>
          <a:prstGeom prst="rect">
            <a:avLst/>
          </a:prstGeom>
          <a:noFill/>
        </p:spPr>
        <p:txBody>
          <a:bodyPr wrap="square" rtlCol="0">
            <a:spAutoFit/>
          </a:bodyPr>
          <a:lstStyle/>
          <a:p>
            <a:r>
              <a:rPr lang="en-US" dirty="0" smtClean="0">
                <a:solidFill>
                  <a:srgbClr val="FF0000"/>
                </a:solidFill>
              </a:rPr>
              <a:t>Information is visible to the preparer but will NOT print on the public view.</a:t>
            </a:r>
            <a:endParaRPr lang="en-US" dirty="0">
              <a:solidFill>
                <a:srgbClr val="FF0000"/>
              </a:solidFill>
            </a:endParaRPr>
          </a:p>
        </p:txBody>
      </p:sp>
      <p:sp>
        <p:nvSpPr>
          <p:cNvPr id="5" name="TextBox 4"/>
          <p:cNvSpPr txBox="1"/>
          <p:nvPr/>
        </p:nvSpPr>
        <p:spPr>
          <a:xfrm>
            <a:off x="6705600" y="3124200"/>
            <a:ext cx="1447800" cy="1754326"/>
          </a:xfrm>
          <a:prstGeom prst="rect">
            <a:avLst/>
          </a:prstGeom>
          <a:noFill/>
        </p:spPr>
        <p:txBody>
          <a:bodyPr wrap="square" rtlCol="0">
            <a:spAutoFit/>
          </a:bodyPr>
          <a:lstStyle/>
          <a:p>
            <a:r>
              <a:rPr lang="en-US" dirty="0" smtClean="0">
                <a:solidFill>
                  <a:srgbClr val="FF0000"/>
                </a:solidFill>
              </a:rPr>
              <a:t>If the client signs a new contract you will select “resume lobbying”</a:t>
            </a:r>
            <a:endParaRPr lang="en-US" dirty="0">
              <a:solidFill>
                <a:srgbClr val="FF0000"/>
              </a:solidFill>
            </a:endParaRPr>
          </a:p>
        </p:txBody>
      </p:sp>
    </p:spTree>
    <p:extLst>
      <p:ext uri="{BB962C8B-B14F-4D97-AF65-F5344CB8AC3E}">
        <p14:creationId xmlns:p14="http://schemas.microsoft.com/office/powerpoint/2010/main" val="277585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Lobbyist Dashboard</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76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a:t>
            </a:r>
            <a:endParaRPr lang="en-US" dirty="0"/>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4582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6800" y="2209800"/>
            <a:ext cx="2057400" cy="1200329"/>
          </a:xfrm>
          <a:prstGeom prst="rect">
            <a:avLst/>
          </a:prstGeom>
          <a:noFill/>
        </p:spPr>
        <p:txBody>
          <a:bodyPr wrap="square" rtlCol="0">
            <a:spAutoFit/>
          </a:bodyPr>
          <a:lstStyle/>
          <a:p>
            <a:r>
              <a:rPr lang="en-US" i="1" dirty="0" smtClean="0">
                <a:solidFill>
                  <a:srgbClr val="FF0000"/>
                </a:solidFill>
              </a:rPr>
              <a:t>The client information appears on the registration again.</a:t>
            </a:r>
            <a:endParaRPr lang="en-US" i="1" dirty="0">
              <a:solidFill>
                <a:srgbClr val="FF0000"/>
              </a:solidFill>
            </a:endParaRPr>
          </a:p>
        </p:txBody>
      </p:sp>
    </p:spTree>
    <p:extLst>
      <p:ext uri="{BB962C8B-B14F-4D97-AF65-F5344CB8AC3E}">
        <p14:creationId xmlns:p14="http://schemas.microsoft.com/office/powerpoint/2010/main" val="3002304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client </a:t>
            </a:r>
            <a:endParaRPr lang="en-US" dirty="0"/>
          </a:p>
        </p:txBody>
      </p:sp>
      <p:pic>
        <p:nvPicPr>
          <p:cNvPr id="276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831" y="1600200"/>
            <a:ext cx="816433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0800" y="1981200"/>
            <a:ext cx="3810000" cy="369332"/>
          </a:xfrm>
          <a:prstGeom prst="rect">
            <a:avLst/>
          </a:prstGeom>
          <a:noFill/>
        </p:spPr>
        <p:txBody>
          <a:bodyPr wrap="square" rtlCol="0">
            <a:spAutoFit/>
          </a:bodyPr>
          <a:lstStyle/>
          <a:p>
            <a:r>
              <a:rPr lang="en-US" dirty="0" smtClean="0">
                <a:solidFill>
                  <a:srgbClr val="FF0000"/>
                </a:solidFill>
              </a:rPr>
              <a:t>NEW FEATURE: Lobbying Start Date</a:t>
            </a:r>
            <a:endParaRPr lang="en-US" dirty="0">
              <a:solidFill>
                <a:srgbClr val="FF0000"/>
              </a:solidFill>
            </a:endParaRPr>
          </a:p>
        </p:txBody>
      </p:sp>
    </p:spTree>
    <p:extLst>
      <p:ext uri="{BB962C8B-B14F-4D97-AF65-F5344CB8AC3E}">
        <p14:creationId xmlns:p14="http://schemas.microsoft.com/office/powerpoint/2010/main" val="1889657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580"/>
            <a:ext cx="524827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9800" y="1905000"/>
            <a:ext cx="2209800" cy="2031325"/>
          </a:xfrm>
          <a:prstGeom prst="rect">
            <a:avLst/>
          </a:prstGeom>
          <a:noFill/>
          <a:ln>
            <a:solidFill>
              <a:schemeClr val="accent1"/>
            </a:solidFill>
          </a:ln>
        </p:spPr>
        <p:txBody>
          <a:bodyPr wrap="square" rtlCol="0">
            <a:spAutoFit/>
          </a:bodyPr>
          <a:lstStyle/>
          <a:p>
            <a:r>
              <a:rPr lang="en-US" dirty="0" smtClean="0">
                <a:solidFill>
                  <a:srgbClr val="FF0000"/>
                </a:solidFill>
              </a:rPr>
              <a:t>After all amendments have been complete, you will select “Review filing” and complete the filing or “Restart Filing” to erase changes.</a:t>
            </a:r>
          </a:p>
        </p:txBody>
      </p:sp>
    </p:spTree>
    <p:extLst>
      <p:ext uri="{BB962C8B-B14F-4D97-AF65-F5344CB8AC3E}">
        <p14:creationId xmlns:p14="http://schemas.microsoft.com/office/powerpoint/2010/main" val="507545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Feature-CANCEL </a:t>
            </a:r>
            <a:endParaRPr lang="en-US" dirty="0"/>
          </a:p>
        </p:txBody>
      </p:sp>
      <p:sp>
        <p:nvSpPr>
          <p:cNvPr id="3" name="Content Placeholder 2"/>
          <p:cNvSpPr>
            <a:spLocks noGrp="1"/>
          </p:cNvSpPr>
          <p:nvPr>
            <p:ph idx="1"/>
          </p:nvPr>
        </p:nvSpPr>
        <p:spPr>
          <a:xfrm>
            <a:off x="469305" y="1524000"/>
            <a:ext cx="8229600" cy="4525963"/>
          </a:xfrm>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524000"/>
            <a:ext cx="8077202"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114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8077201"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76200"/>
            <a:ext cx="8153400" cy="26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90800" y="2664371"/>
            <a:ext cx="5105400" cy="923330"/>
          </a:xfrm>
          <a:prstGeom prst="rect">
            <a:avLst/>
          </a:prstGeom>
          <a:noFill/>
        </p:spPr>
        <p:txBody>
          <a:bodyPr wrap="square" rtlCol="0">
            <a:spAutoFit/>
          </a:bodyPr>
          <a:lstStyle/>
          <a:p>
            <a:r>
              <a:rPr lang="en-US" b="1" dirty="0" smtClean="0">
                <a:solidFill>
                  <a:srgbClr val="FF0000"/>
                </a:solidFill>
              </a:rPr>
              <a:t>NOTE: NEW FEATURE—You will NOT be able to start an activity filing until all the PENDING registrations for the period have been completed. </a:t>
            </a:r>
            <a:endParaRPr lang="en-US" b="1" dirty="0">
              <a:solidFill>
                <a:srgbClr val="FF0000"/>
              </a:solidFill>
            </a:endParaRPr>
          </a:p>
        </p:txBody>
      </p:sp>
      <p:sp>
        <p:nvSpPr>
          <p:cNvPr id="5" name="TextBox 4"/>
          <p:cNvSpPr txBox="1"/>
          <p:nvPr/>
        </p:nvSpPr>
        <p:spPr>
          <a:xfrm>
            <a:off x="4191000" y="4800600"/>
            <a:ext cx="3657600" cy="923330"/>
          </a:xfrm>
          <a:prstGeom prst="rect">
            <a:avLst/>
          </a:prstGeom>
          <a:noFill/>
        </p:spPr>
        <p:txBody>
          <a:bodyPr wrap="square" rtlCol="0">
            <a:spAutoFit/>
          </a:bodyPr>
          <a:lstStyle/>
          <a:p>
            <a:r>
              <a:rPr lang="en-US" b="1" dirty="0" smtClean="0">
                <a:solidFill>
                  <a:srgbClr val="FF0000"/>
                </a:solidFill>
              </a:rPr>
              <a:t>The symbol above indicates there is a registration issue preventing you from accessing the filings.</a:t>
            </a:r>
            <a:endParaRPr lang="en-US" b="1" dirty="0">
              <a:solidFill>
                <a:srgbClr val="FF0000"/>
              </a:solidFill>
            </a:endParaRPr>
          </a:p>
        </p:txBody>
      </p:sp>
    </p:spTree>
    <p:extLst>
      <p:ext uri="{BB962C8B-B14F-4D97-AF65-F5344CB8AC3E}">
        <p14:creationId xmlns:p14="http://schemas.microsoft.com/office/powerpoint/2010/main" val="1404385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63" y="354458"/>
            <a:ext cx="8686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19400" y="2520967"/>
            <a:ext cx="5181600" cy="646331"/>
          </a:xfrm>
          <a:prstGeom prst="rect">
            <a:avLst/>
          </a:prstGeom>
          <a:noFill/>
        </p:spPr>
        <p:txBody>
          <a:bodyPr wrap="square" rtlCol="0">
            <a:spAutoFit/>
          </a:bodyPr>
          <a:lstStyle/>
          <a:p>
            <a:r>
              <a:rPr lang="en-US" dirty="0" smtClean="0">
                <a:solidFill>
                  <a:srgbClr val="FF0000"/>
                </a:solidFill>
              </a:rPr>
              <a:t>Once you have submitted the pending filing you will see the screen below indicating available reports.</a:t>
            </a:r>
            <a:endParaRPr lang="en-US" dirty="0">
              <a:solidFill>
                <a:srgbClr val="FF0000"/>
              </a:solidFill>
            </a:endParaRP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8737363" cy="283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384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Compensated Activity Reports</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6962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945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08" y="76200"/>
            <a:ext cx="7467600" cy="665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84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81" y="685800"/>
            <a:ext cx="7924800"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8600" y="3886200"/>
            <a:ext cx="3733800" cy="923330"/>
          </a:xfrm>
          <a:prstGeom prst="rect">
            <a:avLst/>
          </a:prstGeom>
          <a:noFill/>
          <a:ln>
            <a:solidFill>
              <a:schemeClr val="accent1"/>
            </a:solidFill>
          </a:ln>
        </p:spPr>
        <p:txBody>
          <a:bodyPr wrap="square" rtlCol="0">
            <a:spAutoFit/>
          </a:bodyPr>
          <a:lstStyle/>
          <a:p>
            <a:r>
              <a:rPr lang="en-US" dirty="0" smtClean="0">
                <a:solidFill>
                  <a:srgbClr val="FF0000"/>
                </a:solidFill>
              </a:rPr>
              <a:t>You must verify all information is accurate. Any changes must be made on the registration statement</a:t>
            </a:r>
            <a:endParaRPr lang="en-US" dirty="0">
              <a:solidFill>
                <a:srgbClr val="FF0000"/>
              </a:solidFill>
            </a:endParaRPr>
          </a:p>
        </p:txBody>
      </p:sp>
    </p:spTree>
    <p:extLst>
      <p:ext uri="{BB962C8B-B14F-4D97-AF65-F5344CB8AC3E}">
        <p14:creationId xmlns:p14="http://schemas.microsoft.com/office/powerpoint/2010/main" val="3070884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E-Activity Report</a:t>
            </a:r>
            <a:endParaRPr lang="en-US" dirty="0"/>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45665"/>
            <a:ext cx="8229600" cy="343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51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Lobbyist Dashboard </a:t>
            </a:r>
            <a:endParaRPr lang="en-US" dirty="0"/>
          </a:p>
        </p:txBody>
      </p:sp>
      <p:sp>
        <p:nvSpPr>
          <p:cNvPr id="3" name="Content Placeholder 2"/>
          <p:cNvSpPr>
            <a:spLocks noGrp="1"/>
          </p:cNvSpPr>
          <p:nvPr>
            <p:ph idx="1"/>
          </p:nvPr>
        </p:nvSpPr>
        <p:spPr/>
        <p:txBody>
          <a:bodyPr/>
          <a:lstStyle/>
          <a:p>
            <a:r>
              <a:rPr lang="en-US" dirty="0" smtClean="0"/>
              <a:t>Current system uses a drop down box to provide filing options. </a:t>
            </a:r>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458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12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7543800"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004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09" y="228600"/>
            <a:ext cx="7132891"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851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3886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8305800" cy="298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6400" y="457200"/>
            <a:ext cx="2895600" cy="923330"/>
          </a:xfrm>
          <a:prstGeom prst="rect">
            <a:avLst/>
          </a:prstGeom>
          <a:noFill/>
        </p:spPr>
        <p:txBody>
          <a:bodyPr wrap="square" rtlCol="0">
            <a:spAutoFit/>
          </a:bodyPr>
          <a:lstStyle/>
          <a:p>
            <a:r>
              <a:rPr lang="en-US" dirty="0" smtClean="0"/>
              <a:t>Approval process for activity reports is the same as the registration</a:t>
            </a:r>
            <a:endParaRPr lang="en-US" dirty="0"/>
          </a:p>
        </p:txBody>
      </p:sp>
    </p:spTree>
    <p:extLst>
      <p:ext uri="{BB962C8B-B14F-4D97-AF65-F5344CB8AC3E}">
        <p14:creationId xmlns:p14="http://schemas.microsoft.com/office/powerpoint/2010/main" val="2580216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2400" dirty="0" smtClean="0">
                <a:solidFill>
                  <a:srgbClr val="FF0000"/>
                </a:solidFill>
              </a:rPr>
              <a:t>This will appear if you have a registration pending, you will need to finalize the most recent registration before attempting to file the report.</a:t>
            </a:r>
            <a:endParaRPr lang="en-US" sz="2400"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3820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892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400" dirty="0" smtClean="0">
                <a:solidFill>
                  <a:srgbClr val="FF0000"/>
                </a:solidFill>
              </a:rPr>
              <a:t>A lobbyist filing multiple compensated reports will see the clients in the list that NEED to be filed. Once filing is complete the client is removed from the list.</a:t>
            </a:r>
            <a:endParaRPr lang="en-US" sz="2400" dirty="0">
              <a:solidFill>
                <a:srgbClr val="FF0000"/>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458200" cy="453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215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r>
              <a:rPr lang="en-US" dirty="0" smtClean="0"/>
              <a:t>We completed the </a:t>
            </a:r>
            <a:r>
              <a:rPr lang="en-US" dirty="0" err="1" smtClean="0"/>
              <a:t>DraftKings</a:t>
            </a:r>
            <a:r>
              <a:rPr lang="en-US" dirty="0" smtClean="0"/>
              <a:t> report and you will now see it is not available in the drop down list.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077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753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Period One </a:t>
            </a:r>
            <a:endParaRPr lang="en-US" dirty="0"/>
          </a:p>
        </p:txBody>
      </p:sp>
      <p:sp>
        <p:nvSpPr>
          <p:cNvPr id="3" name="Content Placeholder 2"/>
          <p:cNvSpPr>
            <a:spLocks noGrp="1"/>
          </p:cNvSpPr>
          <p:nvPr>
            <p:ph idx="1"/>
          </p:nvPr>
        </p:nvSpPr>
        <p:spPr/>
        <p:txBody>
          <a:bodyPr/>
          <a:lstStyle/>
          <a:p>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8305800" cy="511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2971800"/>
            <a:ext cx="3810000" cy="369332"/>
          </a:xfrm>
          <a:prstGeom prst="rect">
            <a:avLst/>
          </a:prstGeom>
          <a:noFill/>
          <a:ln>
            <a:solidFill>
              <a:schemeClr val="accent1"/>
            </a:solidFill>
          </a:ln>
        </p:spPr>
        <p:txBody>
          <a:bodyPr wrap="square" rtlCol="0">
            <a:spAutoFit/>
          </a:bodyPr>
          <a:lstStyle/>
          <a:p>
            <a:r>
              <a:rPr lang="en-US" i="1" dirty="0" smtClean="0">
                <a:solidFill>
                  <a:srgbClr val="FF0000"/>
                </a:solidFill>
              </a:rPr>
              <a:t>Check the box to amend period one</a:t>
            </a:r>
            <a:endParaRPr lang="en-US" i="1" dirty="0">
              <a:solidFill>
                <a:srgbClr val="FF0000"/>
              </a:solidFill>
            </a:endParaRPr>
          </a:p>
        </p:txBody>
      </p:sp>
    </p:spTree>
    <p:extLst>
      <p:ext uri="{BB962C8B-B14F-4D97-AF65-F5344CB8AC3E}">
        <p14:creationId xmlns:p14="http://schemas.microsoft.com/office/powerpoint/2010/main" val="375055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periods are available</a:t>
            </a:r>
            <a:endParaRPr lang="en-US" dirty="0"/>
          </a:p>
        </p:txBody>
      </p:sp>
      <p:sp>
        <p:nvSpPr>
          <p:cNvPr id="3" name="Content Placeholder 2"/>
          <p:cNvSpPr>
            <a:spLocks noGrp="1"/>
          </p:cNvSpPr>
          <p:nvPr>
            <p:ph idx="1"/>
          </p:nvPr>
        </p:nvSpPr>
        <p:spPr/>
        <p:txBody>
          <a:bodyPr/>
          <a:lstStyle/>
          <a:p>
            <a:endParaRPr lang="en-US"/>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599"/>
            <a:ext cx="86106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19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077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19600" y="2895600"/>
            <a:ext cx="2743200" cy="1200329"/>
          </a:xfrm>
          <a:prstGeom prst="rect">
            <a:avLst/>
          </a:prstGeom>
          <a:noFill/>
        </p:spPr>
        <p:txBody>
          <a:bodyPr wrap="square" rtlCol="0">
            <a:spAutoFit/>
          </a:bodyPr>
          <a:lstStyle/>
          <a:p>
            <a:r>
              <a:rPr lang="en-US" dirty="0" smtClean="0">
                <a:solidFill>
                  <a:srgbClr val="FF0000"/>
                </a:solidFill>
              </a:rPr>
              <a:t>When all filings for all clients in the period are complete the screen will show check marks.</a:t>
            </a:r>
            <a:endParaRPr lang="en-US" dirty="0">
              <a:solidFill>
                <a:srgbClr val="FF0000"/>
              </a:solidFill>
            </a:endParaRPr>
          </a:p>
        </p:txBody>
      </p:sp>
    </p:spTree>
    <p:extLst>
      <p:ext uri="{BB962C8B-B14F-4D97-AF65-F5344CB8AC3E}">
        <p14:creationId xmlns:p14="http://schemas.microsoft.com/office/powerpoint/2010/main" val="2766941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a:t>
            </a:r>
            <a:endParaRPr lang="en-US" dirty="0"/>
          </a:p>
        </p:txBody>
      </p:sp>
      <p:sp>
        <p:nvSpPr>
          <p:cNvPr id="3" name="Content Placeholder 2"/>
          <p:cNvSpPr>
            <a:spLocks noGrp="1"/>
          </p:cNvSpPr>
          <p:nvPr>
            <p:ph idx="1"/>
          </p:nvPr>
        </p:nvSpPr>
        <p:spPr/>
        <p:txBody>
          <a:bodyPr/>
          <a:lstStyle/>
          <a:p>
            <a:r>
              <a:rPr lang="en-US" dirty="0" smtClean="0"/>
              <a:t>Employer Lobbyist Registration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819400"/>
            <a:ext cx="88582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4200" y="4648200"/>
            <a:ext cx="4572000" cy="923330"/>
          </a:xfrm>
          <a:prstGeom prst="rect">
            <a:avLst/>
          </a:prstGeom>
        </p:spPr>
        <p:txBody>
          <a:bodyPr>
            <a:spAutoFit/>
          </a:bodyPr>
          <a:lstStyle/>
          <a:p>
            <a:r>
              <a:rPr lang="en-US" b="1" i="1" dirty="0">
                <a:solidFill>
                  <a:srgbClr val="FF0000"/>
                </a:solidFill>
              </a:rPr>
              <a:t>Please note the “lobbying start date” is no longer available in the user </a:t>
            </a:r>
            <a:r>
              <a:rPr lang="en-US" b="1" i="1" dirty="0" smtClean="0">
                <a:solidFill>
                  <a:srgbClr val="FF0000"/>
                </a:solidFill>
              </a:rPr>
              <a:t>experience</a:t>
            </a:r>
            <a:r>
              <a:rPr lang="en-US" b="1" i="1" dirty="0">
                <a:solidFill>
                  <a:srgbClr val="FF0000"/>
                </a:solidFill>
              </a:rPr>
              <a:t> </a:t>
            </a:r>
            <a:r>
              <a:rPr lang="en-US" b="1" i="1" dirty="0" smtClean="0">
                <a:solidFill>
                  <a:srgbClr val="FF0000"/>
                </a:solidFill>
              </a:rPr>
              <a:t>at the beginning of a registration filing.</a:t>
            </a:r>
            <a:endParaRPr lang="en-US" b="1" i="1" dirty="0">
              <a:solidFill>
                <a:srgbClr val="FF0000"/>
              </a:solidFill>
            </a:endParaRPr>
          </a:p>
        </p:txBody>
      </p:sp>
    </p:spTree>
    <p:extLst>
      <p:ext uri="{BB962C8B-B14F-4D97-AF65-F5344CB8AC3E}">
        <p14:creationId xmlns:p14="http://schemas.microsoft.com/office/powerpoint/2010/main" val="328683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48" y="589960"/>
            <a:ext cx="84582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54809" y="2071917"/>
            <a:ext cx="1219200" cy="369332"/>
          </a:xfrm>
          <a:prstGeom prst="rect">
            <a:avLst/>
          </a:prstGeom>
          <a:noFill/>
        </p:spPr>
        <p:txBody>
          <a:bodyPr wrap="square" rtlCol="0">
            <a:spAutoFit/>
          </a:bodyPr>
          <a:lstStyle/>
          <a:p>
            <a:r>
              <a:rPr lang="en-US" b="1" dirty="0" smtClean="0">
                <a:solidFill>
                  <a:srgbClr val="FF0000"/>
                </a:solidFill>
              </a:rPr>
              <a:t>NEW!!</a:t>
            </a:r>
            <a:endParaRPr lang="en-US" b="1" dirty="0">
              <a:solidFill>
                <a:srgbClr val="FF0000"/>
              </a:solidFill>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87791"/>
            <a:ext cx="4667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410200"/>
            <a:ext cx="4000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399" y="4725948"/>
            <a:ext cx="4476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688472" y="5506521"/>
            <a:ext cx="4381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66800" y="4587791"/>
            <a:ext cx="1219200" cy="369332"/>
          </a:xfrm>
          <a:prstGeom prst="rect">
            <a:avLst/>
          </a:prstGeom>
          <a:noFill/>
        </p:spPr>
        <p:txBody>
          <a:bodyPr wrap="square" rtlCol="0">
            <a:spAutoFit/>
          </a:bodyPr>
          <a:lstStyle/>
          <a:p>
            <a:r>
              <a:rPr lang="en-US" dirty="0" smtClean="0"/>
              <a:t>EDIT</a:t>
            </a:r>
            <a:endParaRPr lang="en-US" dirty="0"/>
          </a:p>
        </p:txBody>
      </p:sp>
      <p:sp>
        <p:nvSpPr>
          <p:cNvPr id="6" name="TextBox 5"/>
          <p:cNvSpPr txBox="1"/>
          <p:nvPr/>
        </p:nvSpPr>
        <p:spPr>
          <a:xfrm>
            <a:off x="2667000" y="5506521"/>
            <a:ext cx="1066800" cy="369332"/>
          </a:xfrm>
          <a:prstGeom prst="rect">
            <a:avLst/>
          </a:prstGeom>
          <a:noFill/>
        </p:spPr>
        <p:txBody>
          <a:bodyPr wrap="square" rtlCol="0">
            <a:spAutoFit/>
          </a:bodyPr>
          <a:lstStyle/>
          <a:p>
            <a:r>
              <a:rPr lang="en-US" dirty="0" smtClean="0"/>
              <a:t>CANCEL</a:t>
            </a:r>
            <a:endParaRPr lang="en-US" dirty="0"/>
          </a:p>
        </p:txBody>
      </p:sp>
      <p:sp>
        <p:nvSpPr>
          <p:cNvPr id="7" name="TextBox 6"/>
          <p:cNvSpPr txBox="1"/>
          <p:nvPr/>
        </p:nvSpPr>
        <p:spPr>
          <a:xfrm>
            <a:off x="4922042" y="4864016"/>
            <a:ext cx="1066800" cy="369332"/>
          </a:xfrm>
          <a:prstGeom prst="rect">
            <a:avLst/>
          </a:prstGeom>
          <a:noFill/>
        </p:spPr>
        <p:txBody>
          <a:bodyPr wrap="square" rtlCol="0">
            <a:spAutoFit/>
          </a:bodyPr>
          <a:lstStyle/>
          <a:p>
            <a:r>
              <a:rPr lang="en-US" dirty="0" smtClean="0"/>
              <a:t>EMAIL</a:t>
            </a:r>
            <a:endParaRPr lang="en-US" dirty="0"/>
          </a:p>
        </p:txBody>
      </p:sp>
      <p:sp>
        <p:nvSpPr>
          <p:cNvPr id="8" name="TextBox 7"/>
          <p:cNvSpPr txBox="1"/>
          <p:nvPr/>
        </p:nvSpPr>
        <p:spPr>
          <a:xfrm>
            <a:off x="6248400" y="5506521"/>
            <a:ext cx="1219200" cy="369332"/>
          </a:xfrm>
          <a:prstGeom prst="rect">
            <a:avLst/>
          </a:prstGeom>
          <a:noFill/>
        </p:spPr>
        <p:txBody>
          <a:bodyPr wrap="square" rtlCol="0">
            <a:spAutoFit/>
          </a:bodyPr>
          <a:lstStyle/>
          <a:p>
            <a:r>
              <a:rPr lang="en-US" dirty="0" smtClean="0"/>
              <a:t>VIEW</a:t>
            </a:r>
            <a:endParaRPr lang="en-US" dirty="0"/>
          </a:p>
        </p:txBody>
      </p:sp>
      <p:sp>
        <p:nvSpPr>
          <p:cNvPr id="9" name="TextBox 8"/>
          <p:cNvSpPr txBox="1"/>
          <p:nvPr/>
        </p:nvSpPr>
        <p:spPr>
          <a:xfrm>
            <a:off x="3191142" y="4083354"/>
            <a:ext cx="2500313" cy="369332"/>
          </a:xfrm>
          <a:prstGeom prst="rect">
            <a:avLst/>
          </a:prstGeom>
          <a:noFill/>
        </p:spPr>
        <p:txBody>
          <a:bodyPr wrap="square" rtlCol="0">
            <a:spAutoFit/>
          </a:bodyPr>
          <a:lstStyle/>
          <a:p>
            <a:pPr algn="ctr"/>
            <a:r>
              <a:rPr lang="en-US" b="1" dirty="0" smtClean="0">
                <a:solidFill>
                  <a:srgbClr val="FF0000"/>
                </a:solidFill>
              </a:rPr>
              <a:t>NEW FUNCTIONS </a:t>
            </a:r>
            <a:endParaRPr lang="en-US" b="1" dirty="0">
              <a:solidFill>
                <a:srgbClr val="FF0000"/>
              </a:solidFill>
            </a:endParaRPr>
          </a:p>
        </p:txBody>
      </p:sp>
    </p:spTree>
    <p:extLst>
      <p:ext uri="{BB962C8B-B14F-4D97-AF65-F5344CB8AC3E}">
        <p14:creationId xmlns:p14="http://schemas.microsoft.com/office/powerpoint/2010/main" val="2192058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Registration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48400" y="4398320"/>
            <a:ext cx="2601225" cy="369332"/>
          </a:xfrm>
          <a:prstGeom prst="rect">
            <a:avLst/>
          </a:prstGeom>
          <a:ln>
            <a:solidFill>
              <a:schemeClr val="accent1"/>
            </a:solidFill>
          </a:ln>
        </p:spPr>
        <p:txBody>
          <a:bodyPr wrap="none">
            <a:spAutoFit/>
          </a:bodyPr>
          <a:lstStyle/>
          <a:p>
            <a:r>
              <a:rPr lang="en-US" b="1" dirty="0">
                <a:solidFill>
                  <a:srgbClr val="FF0000"/>
                </a:solidFill>
              </a:rPr>
              <a:t>APPROVER email address</a:t>
            </a:r>
          </a:p>
        </p:txBody>
      </p:sp>
    </p:spTree>
    <p:extLst>
      <p:ext uri="{BB962C8B-B14F-4D97-AF65-F5344CB8AC3E}">
        <p14:creationId xmlns:p14="http://schemas.microsoft.com/office/powerpoint/2010/main" val="519396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Registration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10209"/>
            <a:ext cx="8229600" cy="370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4267200"/>
            <a:ext cx="2819400" cy="1477328"/>
          </a:xfrm>
          <a:prstGeom prst="rect">
            <a:avLst/>
          </a:prstGeom>
          <a:noFill/>
          <a:ln>
            <a:solidFill>
              <a:schemeClr val="accent1"/>
            </a:solidFill>
          </a:ln>
        </p:spPr>
        <p:txBody>
          <a:bodyPr wrap="square" rtlCol="0">
            <a:spAutoFit/>
          </a:bodyPr>
          <a:lstStyle/>
          <a:p>
            <a:r>
              <a:rPr lang="en-US" dirty="0" smtClean="0">
                <a:solidFill>
                  <a:srgbClr val="FF0000"/>
                </a:solidFill>
              </a:rPr>
              <a:t>To receive a registration fee reduction you must upload the appropriate documentation for 501c3 or 501c4.</a:t>
            </a:r>
            <a:endParaRPr lang="en-US" dirty="0">
              <a:solidFill>
                <a:srgbClr val="FF0000"/>
              </a:solidFill>
            </a:endParaRPr>
          </a:p>
        </p:txBody>
      </p:sp>
    </p:spTree>
    <p:extLst>
      <p:ext uri="{BB962C8B-B14F-4D97-AF65-F5344CB8AC3E}">
        <p14:creationId xmlns:p14="http://schemas.microsoft.com/office/powerpoint/2010/main" val="2459968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Responsible Party</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8349"/>
            <a:ext cx="8229600" cy="416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438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Lobbyist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686800" cy="522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3419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Lobbyist</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620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242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391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7778" y="5325762"/>
            <a:ext cx="6781800" cy="1200329"/>
          </a:xfrm>
          <a:prstGeom prst="rect">
            <a:avLst/>
          </a:prstGeom>
          <a:noFill/>
          <a:ln>
            <a:solidFill>
              <a:schemeClr val="accent1"/>
            </a:solidFill>
          </a:ln>
        </p:spPr>
        <p:txBody>
          <a:bodyPr wrap="square" rtlCol="0">
            <a:spAutoFit/>
          </a:bodyPr>
          <a:lstStyle/>
          <a:p>
            <a:r>
              <a:rPr lang="en-US" dirty="0" smtClean="0">
                <a:solidFill>
                  <a:srgbClr val="FF0000"/>
                </a:solidFill>
              </a:rPr>
              <a:t>When selecting to REMOVE the lobbyist and you only have one lobbyist listed, you will not see the removal until you add a new lobbyist to this section.  You must have at least one lobbyist working on your behalf.</a:t>
            </a:r>
            <a:endParaRPr lang="en-US" dirty="0">
              <a:solidFill>
                <a:srgbClr val="FF0000"/>
              </a:solidFill>
            </a:endParaRPr>
          </a:p>
        </p:txBody>
      </p:sp>
    </p:spTree>
    <p:extLst>
      <p:ext uri="{BB962C8B-B14F-4D97-AF65-F5344CB8AC3E}">
        <p14:creationId xmlns:p14="http://schemas.microsoft.com/office/powerpoint/2010/main" val="1095303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 on Section B</a:t>
            </a:r>
            <a:endParaRPr lang="en-US" dirty="0"/>
          </a:p>
        </p:txBody>
      </p:sp>
      <p:sp>
        <p:nvSpPr>
          <p:cNvPr id="3" name="Content Placeholder 2"/>
          <p:cNvSpPr>
            <a:spLocks noGrp="1"/>
          </p:cNvSpPr>
          <p:nvPr>
            <p:ph idx="1"/>
          </p:nvPr>
        </p:nvSpPr>
        <p:spPr>
          <a:xfrm>
            <a:off x="457200" y="1600201"/>
            <a:ext cx="8229600" cy="3657600"/>
          </a:xfrm>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6962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942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Continued</a:t>
            </a:r>
            <a:endParaRPr lang="en-US" dirty="0"/>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669887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3600" y="1219200"/>
            <a:ext cx="2590800" cy="2585323"/>
          </a:xfrm>
          <a:prstGeom prst="rect">
            <a:avLst/>
          </a:prstGeom>
          <a:noFill/>
        </p:spPr>
        <p:txBody>
          <a:bodyPr wrap="square" rtlCol="0">
            <a:spAutoFit/>
          </a:bodyPr>
          <a:lstStyle/>
          <a:p>
            <a:r>
              <a:rPr lang="en-US" dirty="0" smtClean="0">
                <a:solidFill>
                  <a:srgbClr val="FF0000"/>
                </a:solidFill>
              </a:rPr>
              <a:t>You will be asked to remove all but TWO persons listed as responsible for the company and file an MOU for the two you select before they are permitted to sign the reports and registrations.</a:t>
            </a:r>
            <a:endParaRPr lang="en-US" dirty="0">
              <a:solidFill>
                <a:srgbClr val="FF0000"/>
              </a:solidFill>
            </a:endParaRPr>
          </a:p>
        </p:txBody>
      </p:sp>
      <p:sp>
        <p:nvSpPr>
          <p:cNvPr id="5" name="TextBox 4"/>
          <p:cNvSpPr txBox="1"/>
          <p:nvPr/>
        </p:nvSpPr>
        <p:spPr>
          <a:xfrm>
            <a:off x="6172200" y="3886200"/>
            <a:ext cx="2057400" cy="1754326"/>
          </a:xfrm>
          <a:prstGeom prst="rect">
            <a:avLst/>
          </a:prstGeom>
          <a:noFill/>
        </p:spPr>
        <p:txBody>
          <a:bodyPr wrap="square" rtlCol="0">
            <a:spAutoFit/>
          </a:bodyPr>
          <a:lstStyle/>
          <a:p>
            <a:r>
              <a:rPr lang="en-US" dirty="0" smtClean="0">
                <a:solidFill>
                  <a:srgbClr val="FF0000"/>
                </a:solidFill>
              </a:rPr>
              <a:t>The validation error on the left navigation will not permit filing until the list only shows TWO persons.</a:t>
            </a:r>
            <a:endParaRPr lang="en-US" dirty="0">
              <a:solidFill>
                <a:srgbClr val="FF0000"/>
              </a:solidFill>
            </a:endParaRPr>
          </a:p>
        </p:txBody>
      </p:sp>
    </p:spTree>
    <p:extLst>
      <p:ext uri="{BB962C8B-B14F-4D97-AF65-F5344CB8AC3E}">
        <p14:creationId xmlns:p14="http://schemas.microsoft.com/office/powerpoint/2010/main" val="4057977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 Information</a:t>
            </a:r>
            <a:endParaRPr lang="en-US"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335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943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Registration</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097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334375"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3301484"/>
            <a:ext cx="5562600" cy="369332"/>
          </a:xfrm>
          <a:prstGeom prst="rect">
            <a:avLst/>
          </a:prstGeom>
          <a:noFill/>
        </p:spPr>
        <p:txBody>
          <a:bodyPr wrap="square" rtlCol="0">
            <a:spAutoFit/>
          </a:bodyPr>
          <a:lstStyle/>
          <a:p>
            <a:r>
              <a:rPr lang="en-US" b="1" dirty="0" smtClean="0">
                <a:solidFill>
                  <a:srgbClr val="FF0000"/>
                </a:solidFill>
              </a:rPr>
              <a:t>**All amendments are done using the list below</a:t>
            </a:r>
            <a:endParaRPr lang="en-US" b="1" dirty="0">
              <a:solidFill>
                <a:srgbClr val="FF0000"/>
              </a:solidFill>
            </a:endParaRPr>
          </a:p>
        </p:txBody>
      </p:sp>
      <p:sp>
        <p:nvSpPr>
          <p:cNvPr id="5" name="TextBox 4"/>
          <p:cNvSpPr txBox="1"/>
          <p:nvPr/>
        </p:nvSpPr>
        <p:spPr>
          <a:xfrm>
            <a:off x="2400300" y="2558534"/>
            <a:ext cx="4686300" cy="369332"/>
          </a:xfrm>
          <a:prstGeom prst="rect">
            <a:avLst/>
          </a:prstGeom>
          <a:noFill/>
        </p:spPr>
        <p:txBody>
          <a:bodyPr wrap="square" rtlCol="0">
            <a:spAutoFit/>
          </a:bodyPr>
          <a:lstStyle/>
          <a:p>
            <a:r>
              <a:rPr lang="en-US" b="1" dirty="0" smtClean="0">
                <a:solidFill>
                  <a:srgbClr val="FF0000"/>
                </a:solidFill>
              </a:rPr>
              <a:t>**New filings use the left navigation options.</a:t>
            </a:r>
            <a:endParaRPr lang="en-US" b="1" dirty="0">
              <a:solidFill>
                <a:srgbClr val="FF0000"/>
              </a:solidFill>
            </a:endParaRPr>
          </a:p>
        </p:txBody>
      </p:sp>
    </p:spTree>
    <p:extLst>
      <p:ext uri="{BB962C8B-B14F-4D97-AF65-F5344CB8AC3E}">
        <p14:creationId xmlns:p14="http://schemas.microsoft.com/office/powerpoint/2010/main" val="37151330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 Employer Registration</a:t>
            </a:r>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924801"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56077" y="5029200"/>
            <a:ext cx="2895600" cy="923330"/>
          </a:xfrm>
          <a:prstGeom prst="rect">
            <a:avLst/>
          </a:prstGeom>
          <a:noFill/>
        </p:spPr>
        <p:txBody>
          <a:bodyPr wrap="square" rtlCol="0">
            <a:spAutoFit/>
          </a:bodyPr>
          <a:lstStyle/>
          <a:p>
            <a:r>
              <a:rPr lang="en-US" dirty="0" smtClean="0">
                <a:solidFill>
                  <a:srgbClr val="FF0000"/>
                </a:solidFill>
              </a:rPr>
              <a:t>Line 5 requires the reason for the amendment to be included.</a:t>
            </a:r>
            <a:endParaRPr lang="en-US" dirty="0">
              <a:solidFill>
                <a:srgbClr val="FF0000"/>
              </a:solidFill>
            </a:endParaRPr>
          </a:p>
        </p:txBody>
      </p:sp>
    </p:spTree>
    <p:extLst>
      <p:ext uri="{BB962C8B-B14F-4D97-AF65-F5344CB8AC3E}">
        <p14:creationId xmlns:p14="http://schemas.microsoft.com/office/powerpoint/2010/main" val="2609320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Report Employer</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229600" cy="354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5029200"/>
            <a:ext cx="5943600" cy="369332"/>
          </a:xfrm>
          <a:prstGeom prst="rect">
            <a:avLst/>
          </a:prstGeom>
          <a:noFill/>
        </p:spPr>
        <p:txBody>
          <a:bodyPr wrap="square" rtlCol="0">
            <a:spAutoFit/>
          </a:bodyPr>
          <a:lstStyle/>
          <a:p>
            <a:r>
              <a:rPr lang="en-US" dirty="0" smtClean="0">
                <a:solidFill>
                  <a:srgbClr val="FF0000"/>
                </a:solidFill>
              </a:rPr>
              <a:t>Period One Activity Report for this employer is completed.</a:t>
            </a:r>
            <a:endParaRPr lang="en-US" dirty="0">
              <a:solidFill>
                <a:srgbClr val="FF0000"/>
              </a:solidFill>
            </a:endParaRPr>
          </a:p>
        </p:txBody>
      </p:sp>
    </p:spTree>
    <p:extLst>
      <p:ext uri="{BB962C8B-B14F-4D97-AF65-F5344CB8AC3E}">
        <p14:creationId xmlns:p14="http://schemas.microsoft.com/office/powerpoint/2010/main" val="25610103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Report Employer</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339" y="1600200"/>
            <a:ext cx="617332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2539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information </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371600"/>
            <a:ext cx="708660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7820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Report Employer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620" y="1600200"/>
            <a:ext cx="70747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569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7772400"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3016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Report Employer</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45538"/>
            <a:ext cx="8229600" cy="423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9828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Report Appeal</a:t>
            </a:r>
            <a:endParaRPr 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42468"/>
            <a:ext cx="8229600" cy="384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4509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30388"/>
            <a:ext cx="5095875"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62600" y="1905000"/>
            <a:ext cx="2895600" cy="1754326"/>
          </a:xfrm>
          <a:prstGeom prst="rect">
            <a:avLst/>
          </a:prstGeom>
          <a:noFill/>
          <a:ln>
            <a:solidFill>
              <a:schemeClr val="accent1"/>
            </a:solidFill>
          </a:ln>
        </p:spPr>
        <p:txBody>
          <a:bodyPr wrap="square" rtlCol="0">
            <a:spAutoFit/>
          </a:bodyPr>
          <a:lstStyle/>
          <a:p>
            <a:r>
              <a:rPr lang="en-US" dirty="0" smtClean="0">
                <a:solidFill>
                  <a:srgbClr val="FF0000"/>
                </a:solidFill>
              </a:rPr>
              <a:t>Filing on my own behalf, my name is populated in the box.  When the signature matches and “submit filing” is selected, the filing is complete.</a:t>
            </a:r>
            <a:endParaRPr lang="en-US" dirty="0">
              <a:solidFill>
                <a:srgbClr val="FF0000"/>
              </a:solidFill>
            </a:endParaRPr>
          </a:p>
        </p:txBody>
      </p:sp>
    </p:spTree>
    <p:extLst>
      <p:ext uri="{BB962C8B-B14F-4D97-AF65-F5344CB8AC3E}">
        <p14:creationId xmlns:p14="http://schemas.microsoft.com/office/powerpoint/2010/main" val="8220503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Gift Report</a:t>
            </a:r>
            <a:endParaRPr lang="en-US"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229600" cy="22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4600" y="2743200"/>
            <a:ext cx="3810000" cy="923330"/>
          </a:xfrm>
          <a:prstGeom prst="rect">
            <a:avLst/>
          </a:prstGeom>
          <a:noFill/>
          <a:ln>
            <a:solidFill>
              <a:schemeClr val="accent1"/>
            </a:solidFill>
          </a:ln>
        </p:spPr>
        <p:txBody>
          <a:bodyPr wrap="square" rtlCol="0">
            <a:spAutoFit/>
          </a:bodyPr>
          <a:lstStyle/>
          <a:p>
            <a:r>
              <a:rPr lang="en-US" dirty="0" smtClean="0">
                <a:solidFill>
                  <a:srgbClr val="FF0000"/>
                </a:solidFill>
              </a:rPr>
              <a:t>Filings for Gift/Purchase Reports are available for registration years and the selected period of the gift/purchase.</a:t>
            </a:r>
            <a:endParaRPr lang="en-US" dirty="0">
              <a:solidFill>
                <a:srgbClr val="FF0000"/>
              </a:solidFill>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0772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191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29600" cy="244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1295400"/>
            <a:ext cx="3657600" cy="923330"/>
          </a:xfrm>
          <a:prstGeom prst="rect">
            <a:avLst/>
          </a:prstGeom>
          <a:noFill/>
        </p:spPr>
        <p:txBody>
          <a:bodyPr wrap="square" rtlCol="0">
            <a:spAutoFit/>
          </a:bodyPr>
          <a:lstStyle/>
          <a:p>
            <a:r>
              <a:rPr lang="en-US" b="1" i="1" dirty="0" smtClean="0">
                <a:solidFill>
                  <a:srgbClr val="FF0000"/>
                </a:solidFill>
              </a:rPr>
              <a:t>Please note the “lobbying start date” is no longer available in the user experience.</a:t>
            </a:r>
            <a:endParaRPr lang="en-US" b="1" i="1" dirty="0">
              <a:solidFill>
                <a:srgbClr val="FF0000"/>
              </a:solidFill>
            </a:endParaRPr>
          </a:p>
        </p:txBody>
      </p:sp>
      <p:sp>
        <p:nvSpPr>
          <p:cNvPr id="5" name="TextBox 4"/>
          <p:cNvSpPr txBox="1"/>
          <p:nvPr/>
        </p:nvSpPr>
        <p:spPr>
          <a:xfrm>
            <a:off x="914400" y="2819400"/>
            <a:ext cx="6934200" cy="923330"/>
          </a:xfrm>
          <a:prstGeom prst="rect">
            <a:avLst/>
          </a:prstGeom>
          <a:noFill/>
        </p:spPr>
        <p:txBody>
          <a:bodyPr wrap="square" rtlCol="0">
            <a:spAutoFit/>
          </a:bodyPr>
          <a:lstStyle/>
          <a:p>
            <a:r>
              <a:rPr lang="en-US" b="1" dirty="0" smtClean="0"/>
              <a:t>**The contract start date is now obtained on the Memorandum of Understanding (MOU) filed by each lobbyist.  The lobbyist will have fifteen (15) business days to registration from the date on the MOU.</a:t>
            </a:r>
            <a:endParaRPr lang="en-US" b="1" dirty="0"/>
          </a:p>
        </p:txBody>
      </p:sp>
      <p:sp>
        <p:nvSpPr>
          <p:cNvPr id="6" name="TextBox 5"/>
          <p:cNvSpPr txBox="1"/>
          <p:nvPr/>
        </p:nvSpPr>
        <p:spPr>
          <a:xfrm>
            <a:off x="318331" y="4038600"/>
            <a:ext cx="8305800" cy="2339102"/>
          </a:xfrm>
          <a:prstGeom prst="rect">
            <a:avLst/>
          </a:prstGeom>
          <a:noFill/>
        </p:spPr>
        <p:txBody>
          <a:bodyPr wrap="square" rtlCol="0">
            <a:spAutoFit/>
          </a:bodyPr>
          <a:lstStyle/>
          <a:p>
            <a:r>
              <a:rPr lang="en-US" u="sng" dirty="0" smtClean="0"/>
              <a:t>Memorandum of Understanding is located on the ILRC homepage:</a:t>
            </a:r>
          </a:p>
          <a:p>
            <a:endParaRPr lang="en-US" dirty="0"/>
          </a:p>
          <a:p>
            <a:r>
              <a:rPr lang="en-US" dirty="0" smtClean="0"/>
              <a:t>	1. MOU-Filing on your own behalf</a:t>
            </a:r>
          </a:p>
          <a:p>
            <a:r>
              <a:rPr lang="en-US" dirty="0"/>
              <a:t>	</a:t>
            </a:r>
            <a:r>
              <a:rPr lang="en-US" dirty="0" smtClean="0"/>
              <a:t>2. MOU-In-house preparer</a:t>
            </a:r>
          </a:p>
          <a:p>
            <a:r>
              <a:rPr lang="en-US" dirty="0"/>
              <a:t>	</a:t>
            </a:r>
            <a:r>
              <a:rPr lang="en-US" dirty="0" smtClean="0"/>
              <a:t>3. MOU-Company filings prepared by a 3</a:t>
            </a:r>
            <a:r>
              <a:rPr lang="en-US" baseline="30000" dirty="0" smtClean="0"/>
              <a:t>rd</a:t>
            </a:r>
            <a:r>
              <a:rPr lang="en-US" dirty="0" smtClean="0"/>
              <a:t> Party</a:t>
            </a:r>
          </a:p>
          <a:p>
            <a:r>
              <a:rPr lang="en-US" dirty="0"/>
              <a:t>	</a:t>
            </a:r>
            <a:r>
              <a:rPr lang="en-US" dirty="0" smtClean="0"/>
              <a:t>4. MOU-Individual filings prepared by a 3</a:t>
            </a:r>
            <a:r>
              <a:rPr lang="en-US" baseline="30000" dirty="0" smtClean="0"/>
              <a:t>rd</a:t>
            </a:r>
            <a:r>
              <a:rPr lang="en-US" dirty="0" smtClean="0"/>
              <a:t> Party</a:t>
            </a:r>
          </a:p>
          <a:p>
            <a:endParaRPr lang="en-US" dirty="0"/>
          </a:p>
          <a:p>
            <a:r>
              <a:rPr lang="en-US" sz="2000" b="1" i="1" dirty="0" smtClean="0">
                <a:solidFill>
                  <a:srgbClr val="FF0000"/>
                </a:solidFill>
              </a:rPr>
              <a:t>**MOU’s can be faxed or mailed to the ILRC—do not accept filing via email.</a:t>
            </a:r>
            <a:endParaRPr lang="en-US" sz="2000" b="1" i="1" dirty="0">
              <a:solidFill>
                <a:srgbClr val="FF0000"/>
              </a:solidFill>
            </a:endParaRPr>
          </a:p>
        </p:txBody>
      </p:sp>
    </p:spTree>
    <p:extLst>
      <p:ext uri="{BB962C8B-B14F-4D97-AF65-F5344CB8AC3E}">
        <p14:creationId xmlns:p14="http://schemas.microsoft.com/office/powerpoint/2010/main" val="35502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Report</a:t>
            </a:r>
            <a:endParaRPr lang="en-US" dirty="0"/>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8486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15000" y="2895600"/>
            <a:ext cx="2438400" cy="1477328"/>
          </a:xfrm>
          <a:prstGeom prst="rect">
            <a:avLst/>
          </a:prstGeom>
          <a:noFill/>
          <a:ln>
            <a:solidFill>
              <a:schemeClr val="accent1"/>
            </a:solidFill>
          </a:ln>
        </p:spPr>
        <p:txBody>
          <a:bodyPr wrap="square" rtlCol="0">
            <a:spAutoFit/>
          </a:bodyPr>
          <a:lstStyle/>
          <a:p>
            <a:r>
              <a:rPr lang="en-US" dirty="0" smtClean="0">
                <a:solidFill>
                  <a:srgbClr val="FF0000"/>
                </a:solidFill>
              </a:rPr>
              <a:t>Begin typing the name of the legislative person and the list will populate based on current information.</a:t>
            </a:r>
            <a:endParaRPr lang="en-US" dirty="0">
              <a:solidFill>
                <a:srgbClr val="FF0000"/>
              </a:solidFill>
            </a:endParaRPr>
          </a:p>
        </p:txBody>
      </p:sp>
    </p:spTree>
    <p:extLst>
      <p:ext uri="{BB962C8B-B14F-4D97-AF65-F5344CB8AC3E}">
        <p14:creationId xmlns:p14="http://schemas.microsoft.com/office/powerpoint/2010/main" val="13866406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234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4191000"/>
            <a:ext cx="5029200" cy="646331"/>
          </a:xfrm>
          <a:prstGeom prst="rect">
            <a:avLst/>
          </a:prstGeom>
          <a:noFill/>
        </p:spPr>
        <p:txBody>
          <a:bodyPr wrap="square" rtlCol="0">
            <a:spAutoFit/>
          </a:bodyPr>
          <a:lstStyle/>
          <a:p>
            <a:r>
              <a:rPr lang="en-US" b="1" i="1" dirty="0" smtClean="0">
                <a:solidFill>
                  <a:srgbClr val="FF0000"/>
                </a:solidFill>
              </a:rPr>
              <a:t>The description of the gift and the value of the gift are both mandatory fields.</a:t>
            </a:r>
            <a:endParaRPr lang="en-US" b="1" i="1" dirty="0">
              <a:solidFill>
                <a:srgbClr val="FF0000"/>
              </a:solidFill>
            </a:endParaRPr>
          </a:p>
        </p:txBody>
      </p:sp>
      <p:sp>
        <p:nvSpPr>
          <p:cNvPr id="4" name="Title 1"/>
          <p:cNvSpPr>
            <a:spLocks noGrp="1"/>
          </p:cNvSpPr>
          <p:nvPr>
            <p:ph type="title"/>
          </p:nvPr>
        </p:nvSpPr>
        <p:spPr>
          <a:xfrm>
            <a:off x="457200" y="274638"/>
            <a:ext cx="8229600" cy="1143000"/>
          </a:xfrm>
        </p:spPr>
        <p:txBody>
          <a:bodyPr/>
          <a:lstStyle/>
          <a:p>
            <a:r>
              <a:rPr lang="en-US" dirty="0" smtClean="0"/>
              <a:t>Gift Report</a:t>
            </a:r>
            <a:endParaRPr lang="en-US" dirty="0"/>
          </a:p>
        </p:txBody>
      </p:sp>
    </p:spTree>
    <p:extLst>
      <p:ext uri="{BB962C8B-B14F-4D97-AF65-F5344CB8AC3E}">
        <p14:creationId xmlns:p14="http://schemas.microsoft.com/office/powerpoint/2010/main" val="15640221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section added </a:t>
            </a:r>
            <a:endParaRPr lang="en-US" dirty="0"/>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7299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5334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0" y="1905000"/>
            <a:ext cx="2590800" cy="3139321"/>
          </a:xfrm>
          <a:prstGeom prst="rect">
            <a:avLst/>
          </a:prstGeom>
          <a:noFill/>
          <a:ln>
            <a:solidFill>
              <a:schemeClr val="accent1"/>
            </a:solidFill>
          </a:ln>
        </p:spPr>
        <p:txBody>
          <a:bodyPr wrap="square" rtlCol="0">
            <a:spAutoFit/>
          </a:bodyPr>
          <a:lstStyle/>
          <a:p>
            <a:r>
              <a:rPr lang="en-US" dirty="0" smtClean="0">
                <a:solidFill>
                  <a:srgbClr val="FF0000"/>
                </a:solidFill>
              </a:rPr>
              <a:t>Gift and Purchase reports can only be signed by the person preparing the report.  We have added a feature which will email the report to the lobbyist/responsible party for review and submission to the legislative person for which the gift was made.</a:t>
            </a:r>
            <a:endParaRPr lang="en-US" dirty="0">
              <a:solidFill>
                <a:srgbClr val="FF0000"/>
              </a:solidFill>
            </a:endParaRPr>
          </a:p>
        </p:txBody>
      </p:sp>
    </p:spTree>
    <p:extLst>
      <p:ext uri="{BB962C8B-B14F-4D97-AF65-F5344CB8AC3E}">
        <p14:creationId xmlns:p14="http://schemas.microsoft.com/office/powerpoint/2010/main" val="2341607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Report </a:t>
            </a:r>
            <a:endParaRPr lang="en-US" dirty="0"/>
          </a:p>
        </p:txBody>
      </p:sp>
      <p:sp>
        <p:nvSpPr>
          <p:cNvPr id="3" name="Content Placeholder 2"/>
          <p:cNvSpPr>
            <a:spLocks noGrp="1"/>
          </p:cNvSpPr>
          <p:nvPr>
            <p:ph idx="1"/>
          </p:nvPr>
        </p:nvSpPr>
        <p:spPr/>
        <p:txBody>
          <a:bodyPr/>
          <a:lstStyle/>
          <a:p>
            <a:r>
              <a:rPr lang="en-US" dirty="0" smtClean="0"/>
              <a:t>Gift report will remain on 10 business day hold.</a:t>
            </a:r>
          </a:p>
          <a:p>
            <a:r>
              <a:rPr lang="en-US" dirty="0" smtClean="0"/>
              <a:t>The time clock does not start over for each amendment.</a:t>
            </a:r>
          </a:p>
          <a:p>
            <a:r>
              <a:rPr lang="en-US" dirty="0" smtClean="0"/>
              <a:t>Please provide the legislative person a copy of the report being filed </a:t>
            </a:r>
          </a:p>
          <a:p>
            <a:r>
              <a:rPr lang="en-US" dirty="0" smtClean="0"/>
              <a:t>Be certain to get prior informed consent for each gift.</a:t>
            </a:r>
            <a:endParaRPr lang="en-US" dirty="0"/>
          </a:p>
        </p:txBody>
      </p:sp>
    </p:spTree>
    <p:extLst>
      <p:ext uri="{BB962C8B-B14F-4D97-AF65-F5344CB8AC3E}">
        <p14:creationId xmlns:p14="http://schemas.microsoft.com/office/powerpoint/2010/main" val="1791017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Reports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Online filing is identical to the Gift Report Filing</a:t>
            </a:r>
          </a:p>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00770"/>
            <a:ext cx="8534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1269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a:t>
            </a:r>
            <a:endParaRPr lang="en-US" dirty="0"/>
          </a:p>
        </p:txBody>
      </p:sp>
      <p:sp>
        <p:nvSpPr>
          <p:cNvPr id="3" name="Content Placeholder 2"/>
          <p:cNvSpPr>
            <a:spLocks noGrp="1"/>
          </p:cNvSpPr>
          <p:nvPr>
            <p:ph idx="1"/>
          </p:nvPr>
        </p:nvSpPr>
        <p:spPr/>
        <p:txBody>
          <a:bodyPr/>
          <a:lstStyle/>
          <a:p>
            <a:pPr marL="0" indent="0">
              <a:buNone/>
            </a:pPr>
            <a:r>
              <a:rPr lang="en-US" dirty="0" smtClean="0"/>
              <a:t>Included in the latest updates to the system:</a:t>
            </a:r>
          </a:p>
          <a:p>
            <a:r>
              <a:rPr lang="en-US" dirty="0" smtClean="0"/>
              <a:t>Countdown feature </a:t>
            </a:r>
          </a:p>
          <a:p>
            <a:r>
              <a:rPr lang="en-US" dirty="0" smtClean="0"/>
              <a:t>Once filing deadline passes, the filing is reset and the appeal option is available.</a:t>
            </a:r>
          </a:p>
          <a:p>
            <a:endParaRPr lang="en-US" dirty="0"/>
          </a:p>
          <a:p>
            <a:r>
              <a:rPr lang="en-US" dirty="0" smtClean="0"/>
              <a:t>This also applies to the filings in “pending” after the deadline passes.</a:t>
            </a:r>
            <a:endParaRPr lang="en-US" dirty="0"/>
          </a:p>
        </p:txBody>
      </p:sp>
    </p:spTree>
    <p:extLst>
      <p:ext uri="{BB962C8B-B14F-4D97-AF65-F5344CB8AC3E}">
        <p14:creationId xmlns:p14="http://schemas.microsoft.com/office/powerpoint/2010/main" val="24134120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6781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458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0772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6591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28650"/>
            <a:ext cx="86868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369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Registrations</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Compensated Lobbyist Registration</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8839200" cy="482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1905000"/>
            <a:ext cx="1676400" cy="381000"/>
          </a:xfrm>
          <a:prstGeom prst="rect">
            <a:avLst/>
          </a:prstGeom>
          <a:noFill/>
          <a:ln>
            <a:solidFill>
              <a:schemeClr val="accent1"/>
            </a:solidFill>
          </a:ln>
        </p:spPr>
        <p:txBody>
          <a:bodyPr wrap="square" rtlCol="0">
            <a:spAutoFit/>
          </a:bodyPr>
          <a:lstStyle/>
          <a:p>
            <a:r>
              <a:rPr lang="en-US" dirty="0" smtClean="0">
                <a:solidFill>
                  <a:srgbClr val="FF0000"/>
                </a:solidFill>
              </a:rPr>
              <a:t>MOU Start Date</a:t>
            </a:r>
            <a:endParaRPr lang="en-US" dirty="0">
              <a:solidFill>
                <a:srgbClr val="FF0000"/>
              </a:solidFill>
            </a:endParaRPr>
          </a:p>
        </p:txBody>
      </p:sp>
      <p:sp>
        <p:nvSpPr>
          <p:cNvPr id="5" name="TextBox 4"/>
          <p:cNvSpPr txBox="1"/>
          <p:nvPr/>
        </p:nvSpPr>
        <p:spPr>
          <a:xfrm>
            <a:off x="4876800" y="6019800"/>
            <a:ext cx="2743200" cy="369332"/>
          </a:xfrm>
          <a:prstGeom prst="rect">
            <a:avLst/>
          </a:prstGeom>
          <a:noFill/>
        </p:spPr>
        <p:txBody>
          <a:bodyPr wrap="square" rtlCol="0">
            <a:spAutoFit/>
          </a:bodyPr>
          <a:lstStyle/>
          <a:p>
            <a:r>
              <a:rPr lang="en-US" b="1" dirty="0" smtClean="0">
                <a:solidFill>
                  <a:srgbClr val="FF0000"/>
                </a:solidFill>
              </a:rPr>
              <a:t>APPROVER email address</a:t>
            </a:r>
            <a:endParaRPr lang="en-US" b="1" dirty="0">
              <a:solidFill>
                <a:srgbClr val="FF0000"/>
              </a:solidFill>
            </a:endParaRPr>
          </a:p>
        </p:txBody>
      </p:sp>
    </p:spTree>
    <p:extLst>
      <p:ext uri="{BB962C8B-B14F-4D97-AF65-F5344CB8AC3E}">
        <p14:creationId xmlns:p14="http://schemas.microsoft.com/office/powerpoint/2010/main" val="32614900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7620000"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7994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143000"/>
            <a:ext cx="7791450" cy="500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489466"/>
            <a:ext cx="7543800" cy="369332"/>
          </a:xfrm>
          <a:prstGeom prst="rect">
            <a:avLst/>
          </a:prstGeom>
          <a:noFill/>
        </p:spPr>
        <p:txBody>
          <a:bodyPr wrap="square" rtlCol="0">
            <a:spAutoFit/>
          </a:bodyPr>
          <a:lstStyle/>
          <a:p>
            <a:r>
              <a:rPr lang="en-US" dirty="0" smtClean="0">
                <a:solidFill>
                  <a:srgbClr val="FF0000"/>
                </a:solidFill>
              </a:rPr>
              <a:t>Deadline passes, the appeal section will populate</a:t>
            </a:r>
            <a:endParaRPr lang="en-US" dirty="0">
              <a:solidFill>
                <a:srgbClr val="FF0000"/>
              </a:solidFill>
            </a:endParaRPr>
          </a:p>
        </p:txBody>
      </p:sp>
    </p:spTree>
    <p:extLst>
      <p:ext uri="{BB962C8B-B14F-4D97-AF65-F5344CB8AC3E}">
        <p14:creationId xmlns:p14="http://schemas.microsoft.com/office/powerpoint/2010/main" val="6211189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sz="2800" dirty="0" smtClean="0"/>
              <a:t/>
            </a:r>
            <a:br>
              <a:rPr lang="en-US" sz="2800" dirty="0" smtClean="0"/>
            </a:br>
            <a:r>
              <a:rPr lang="en-US" sz="2800" dirty="0" smtClean="0"/>
              <a:t>PLEASE USE THE NEW MOU’s</a:t>
            </a:r>
            <a:br>
              <a:rPr lang="en-US" sz="2800" dirty="0" smtClean="0"/>
            </a:br>
            <a:r>
              <a:rPr lang="en-US" sz="2800" dirty="0" smtClean="0"/>
              <a:t> </a:t>
            </a:r>
            <a:r>
              <a:rPr lang="en-US" sz="2800" dirty="0" smtClean="0">
                <a:hlinkClick r:id="rId2"/>
              </a:rPr>
              <a:t>www.in.gov/ilrc</a:t>
            </a:r>
            <a:r>
              <a:rPr lang="en-US" sz="2800" dirty="0" smtClean="0"/>
              <a:t/>
            </a:r>
            <a:br>
              <a:rPr lang="en-US" sz="2800" dirty="0" smtClean="0"/>
            </a:br>
            <a:endParaRPr lang="en-US" sz="2800" dirty="0"/>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1247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059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In-House Preparer</a:t>
            </a:r>
            <a:endParaRPr lang="en-US" dirty="0"/>
          </a:p>
        </p:txBody>
      </p:sp>
      <p:pic>
        <p:nvPicPr>
          <p:cNvPr id="296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867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8031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Party Individual Registrant</a:t>
            </a:r>
            <a:br>
              <a:rPr lang="en-US" dirty="0" smtClean="0"/>
            </a:br>
            <a:endParaRPr lang="en-US"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173" y="1143000"/>
            <a:ext cx="4257653" cy="498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6307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Third Party Company Registrant</a:t>
            </a:r>
            <a:endParaRPr lang="en-US" dirty="0"/>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943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0583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Deadlines</a:t>
            </a:r>
            <a:endParaRPr lang="en-US" dirty="0"/>
          </a:p>
        </p:txBody>
      </p:sp>
      <p:sp>
        <p:nvSpPr>
          <p:cNvPr id="3" name="Content Placeholder 2"/>
          <p:cNvSpPr>
            <a:spLocks noGrp="1"/>
          </p:cNvSpPr>
          <p:nvPr>
            <p:ph idx="1"/>
          </p:nvPr>
        </p:nvSpPr>
        <p:spPr>
          <a:ln>
            <a:solidFill>
              <a:schemeClr val="accent1"/>
            </a:solidFill>
          </a:ln>
        </p:spPr>
        <p:txBody>
          <a:bodyPr/>
          <a:lstStyle/>
          <a:p>
            <a:r>
              <a:rPr lang="en-US" b="1" dirty="0" smtClean="0"/>
              <a:t>Registrations due NOVEMBER 1, 2016</a:t>
            </a:r>
          </a:p>
          <a:p>
            <a:r>
              <a:rPr lang="en-US" b="1" dirty="0" smtClean="0"/>
              <a:t>Next Report of Lobbyist Activity due</a:t>
            </a:r>
          </a:p>
          <a:p>
            <a:pPr lvl="2"/>
            <a:r>
              <a:rPr lang="en-US" b="1" dirty="0" smtClean="0"/>
              <a:t>November 30, 2016</a:t>
            </a:r>
          </a:p>
          <a:p>
            <a:pPr marL="914400" lvl="2" indent="0">
              <a:buNone/>
            </a:pPr>
            <a:endParaRPr lang="en-US" dirty="0"/>
          </a:p>
          <a:p>
            <a:pPr marL="914400" lvl="2" indent="0">
              <a:buNone/>
            </a:pPr>
            <a:r>
              <a:rPr lang="en-US" dirty="0" smtClean="0"/>
              <a:t>QUESTIONS? COMMENTS?</a:t>
            </a:r>
          </a:p>
          <a:p>
            <a:pPr marL="914400" lvl="2" indent="0">
              <a:buNone/>
            </a:pPr>
            <a:endParaRPr lang="en-US" dirty="0" smtClean="0"/>
          </a:p>
          <a:p>
            <a:pPr marL="914400" lvl="2" indent="0">
              <a:buNone/>
            </a:pPr>
            <a:r>
              <a:rPr lang="en-US" dirty="0" smtClean="0"/>
              <a:t>317-232-9860 Contact the office with any questions.</a:t>
            </a:r>
          </a:p>
          <a:p>
            <a:pPr marL="914400" lvl="2" indent="0">
              <a:buNone/>
            </a:pPr>
            <a:endParaRPr lang="en-US" dirty="0" smtClean="0"/>
          </a:p>
          <a:p>
            <a:pPr marL="914400" lvl="2" indent="0">
              <a:buNone/>
            </a:pPr>
            <a:r>
              <a:rPr lang="en-US" dirty="0" smtClean="0"/>
              <a:t>Thank you!</a:t>
            </a:r>
            <a:endParaRPr lang="en-US" dirty="0"/>
          </a:p>
        </p:txBody>
      </p:sp>
    </p:spTree>
    <p:extLst>
      <p:ext uri="{BB962C8B-B14F-4D97-AF65-F5344CB8AC3E}">
        <p14:creationId xmlns:p14="http://schemas.microsoft.com/office/powerpoint/2010/main" val="1516376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Registrations</a:t>
            </a:r>
          </a:p>
        </p:txBody>
      </p:sp>
      <p:sp>
        <p:nvSpPr>
          <p:cNvPr id="5" name="Content Placeholder 4"/>
          <p:cNvSpPr>
            <a:spLocks noGrp="1"/>
          </p:cNvSpPr>
          <p:nvPr>
            <p:ph idx="1"/>
          </p:nvPr>
        </p:nvSpPr>
        <p:spPr>
          <a:xfrm>
            <a:off x="586281" y="1143000"/>
            <a:ext cx="8229600" cy="4678363"/>
          </a:xfrm>
        </p:spPr>
        <p:txBody>
          <a:bodyPr/>
          <a:lstStyle/>
          <a:p>
            <a:r>
              <a:rPr lang="en-US" dirty="0"/>
              <a:t>Compensated Lobbyist Registration</a:t>
            </a:r>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763000" cy="429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78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1204</Words>
  <Application>Microsoft Office PowerPoint</Application>
  <PresentationFormat>On-screen Show (4:3)</PresentationFormat>
  <Paragraphs>154</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ONLINE FILING  Updates and Review</vt:lpstr>
      <vt:lpstr>Overview</vt:lpstr>
      <vt:lpstr>Lobbyist Dashboard</vt:lpstr>
      <vt:lpstr>Lobbyist Dashboard </vt:lpstr>
      <vt:lpstr>PowerPoint Presentation</vt:lpstr>
      <vt:lpstr>`</vt:lpstr>
      <vt:lpstr>PowerPoint Presentation</vt:lpstr>
      <vt:lpstr>Registrations</vt:lpstr>
      <vt:lpstr>Registrations</vt:lpstr>
      <vt:lpstr>Registrations</vt:lpstr>
      <vt:lpstr>Compensated Registrations</vt:lpstr>
      <vt:lpstr>Registrations</vt:lpstr>
      <vt:lpstr>Registrations</vt:lpstr>
      <vt:lpstr>Registrations</vt:lpstr>
      <vt:lpstr>Registrations</vt:lpstr>
      <vt:lpstr>Registrations</vt:lpstr>
      <vt:lpstr>Signature</vt:lpstr>
      <vt:lpstr>Email to Approver</vt:lpstr>
      <vt:lpstr>Email to Preparer</vt:lpstr>
      <vt:lpstr>PowerPoint Presentation</vt:lpstr>
      <vt:lpstr>PowerPoint Presentation</vt:lpstr>
      <vt:lpstr>PowerPoint Presentation</vt:lpstr>
      <vt:lpstr>PowerPoint Presentation</vt:lpstr>
      <vt:lpstr>PowerPoint Presentation</vt:lpstr>
      <vt:lpstr>PowerPoint Presentation</vt:lpstr>
      <vt:lpstr>Amending Compensated Registrations</vt:lpstr>
      <vt:lpstr>Amending Compensated Registration</vt:lpstr>
      <vt:lpstr>NEW FEATURE</vt:lpstr>
      <vt:lpstr>NEW FEATURE</vt:lpstr>
      <vt:lpstr>Amendments</vt:lpstr>
      <vt:lpstr>Adding a new client </vt:lpstr>
      <vt:lpstr>PowerPoint Presentation</vt:lpstr>
      <vt:lpstr>New Feature-CANCEL </vt:lpstr>
      <vt:lpstr>PowerPoint Presentation</vt:lpstr>
      <vt:lpstr>PowerPoint Presentation</vt:lpstr>
      <vt:lpstr>Compensated Activity Reports</vt:lpstr>
      <vt:lpstr>PowerPoint Presentation</vt:lpstr>
      <vt:lpstr>PowerPoint Presentation</vt:lpstr>
      <vt:lpstr>Section E-Activity Report</vt:lpstr>
      <vt:lpstr>PowerPoint Presentation</vt:lpstr>
      <vt:lpstr>PowerPoint Presentation</vt:lpstr>
      <vt:lpstr>PowerPoint Presentation</vt:lpstr>
      <vt:lpstr>PowerPoint Presentation</vt:lpstr>
      <vt:lpstr>PowerPoint Presentation</vt:lpstr>
      <vt:lpstr>PowerPoint Presentation</vt:lpstr>
      <vt:lpstr>Amending Period One </vt:lpstr>
      <vt:lpstr>Both periods are available</vt:lpstr>
      <vt:lpstr>PowerPoint Presentation</vt:lpstr>
      <vt:lpstr>Registrations</vt:lpstr>
      <vt:lpstr>Employer Registration</vt:lpstr>
      <vt:lpstr>Employer Registration</vt:lpstr>
      <vt:lpstr>Edit Responsible Party</vt:lpstr>
      <vt:lpstr>Edit Lobbyist </vt:lpstr>
      <vt:lpstr>Remove Lobbyist</vt:lpstr>
      <vt:lpstr>PowerPoint Presentation</vt:lpstr>
      <vt:lpstr>Restrictions on Section B</vt:lpstr>
      <vt:lpstr>Section B Continued</vt:lpstr>
      <vt:lpstr>Approver Information</vt:lpstr>
      <vt:lpstr>Amending Registration</vt:lpstr>
      <vt:lpstr>Amend Employer Registration</vt:lpstr>
      <vt:lpstr>Activity Report Employer</vt:lpstr>
      <vt:lpstr>Activity Report Employer</vt:lpstr>
      <vt:lpstr>Verify information </vt:lpstr>
      <vt:lpstr>Activity Report Employer</vt:lpstr>
      <vt:lpstr>PowerPoint Presentation</vt:lpstr>
      <vt:lpstr>Activity Report Employer</vt:lpstr>
      <vt:lpstr>Activity Report Appeal</vt:lpstr>
      <vt:lpstr>PowerPoint Presentation</vt:lpstr>
      <vt:lpstr>Gift Report</vt:lpstr>
      <vt:lpstr>Gift Report</vt:lpstr>
      <vt:lpstr>Gift Report</vt:lpstr>
      <vt:lpstr>Appeal section added </vt:lpstr>
      <vt:lpstr>PowerPoint Presentation</vt:lpstr>
      <vt:lpstr>Gift Report </vt:lpstr>
      <vt:lpstr>Purchase Reports</vt:lpstr>
      <vt:lpstr>NEW FEATURE</vt:lpstr>
      <vt:lpstr>PowerPoint Presentation</vt:lpstr>
      <vt:lpstr>PowerPoint Presentation</vt:lpstr>
      <vt:lpstr>PowerPoint Presentation</vt:lpstr>
      <vt:lpstr>PowerPoint Presentation</vt:lpstr>
      <vt:lpstr>PowerPoint Presentation</vt:lpstr>
      <vt:lpstr> PLEASE USE THE NEW MOU’s  www.in.gov/ilrc </vt:lpstr>
      <vt:lpstr>In-House Preparer</vt:lpstr>
      <vt:lpstr>Third Party Individual Registrant </vt:lpstr>
      <vt:lpstr>Third Party Company Registrant</vt:lpstr>
      <vt:lpstr>Filing Deadlines</vt:lpstr>
    </vt:vector>
  </TitlesOfParts>
  <Company>IGA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FILING  Updates and Review</dc:title>
  <dc:creator>Amy</dc:creator>
  <cp:lastModifiedBy>Amy</cp:lastModifiedBy>
  <cp:revision>52</cp:revision>
  <cp:lastPrinted>2016-09-28T17:14:55Z</cp:lastPrinted>
  <dcterms:created xsi:type="dcterms:W3CDTF">2016-09-23T15:19:38Z</dcterms:created>
  <dcterms:modified xsi:type="dcterms:W3CDTF">2016-09-29T17:37:14Z</dcterms:modified>
</cp:coreProperties>
</file>