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3"/>
  </p:notesMasterIdLst>
  <p:handoutMasterIdLst>
    <p:handoutMasterId r:id="rId34"/>
  </p:handoutMasterIdLst>
  <p:sldIdLst>
    <p:sldId id="287" r:id="rId2"/>
    <p:sldId id="286" r:id="rId3"/>
    <p:sldId id="259" r:id="rId4"/>
    <p:sldId id="283" r:id="rId5"/>
    <p:sldId id="301" r:id="rId6"/>
    <p:sldId id="292" r:id="rId7"/>
    <p:sldId id="293" r:id="rId8"/>
    <p:sldId id="264" r:id="rId9"/>
    <p:sldId id="302" r:id="rId10"/>
    <p:sldId id="303" r:id="rId11"/>
    <p:sldId id="305" r:id="rId12"/>
    <p:sldId id="306" r:id="rId13"/>
    <p:sldId id="307" r:id="rId14"/>
    <p:sldId id="308" r:id="rId15"/>
    <p:sldId id="309" r:id="rId16"/>
    <p:sldId id="310" r:id="rId17"/>
    <p:sldId id="311" r:id="rId18"/>
    <p:sldId id="313" r:id="rId19"/>
    <p:sldId id="295" r:id="rId20"/>
    <p:sldId id="297" r:id="rId21"/>
    <p:sldId id="296" r:id="rId22"/>
    <p:sldId id="314" r:id="rId23"/>
    <p:sldId id="319" r:id="rId24"/>
    <p:sldId id="299" r:id="rId25"/>
    <p:sldId id="300" r:id="rId26"/>
    <p:sldId id="315" r:id="rId27"/>
    <p:sldId id="281" r:id="rId28"/>
    <p:sldId id="316" r:id="rId29"/>
    <p:sldId id="317" r:id="rId30"/>
    <p:sldId id="318" r:id="rId31"/>
    <p:sldId id="289"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3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EF40274-487E-4789-85A9-A841873F32FF}" type="datetimeFigureOut">
              <a:rPr lang="en-US" smtClean="0"/>
              <a:pPr/>
              <a:t>10/25/2011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599C761-078F-4027-8ED5-5FC3776F10EE}"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059D18F-D4AB-451B-A36A-37A36DB536A7}" type="datetimeFigureOut">
              <a:rPr lang="en-US" smtClean="0"/>
              <a:pPr/>
              <a:t>10/25/2011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FBEDA7F-3C29-40CB-BCE2-02A1AB655D4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16</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17</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18</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22</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24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25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26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27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31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12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BEDA7F-3C29-40CB-BCE2-02A1AB655D4D}"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91F4833-B010-46F4-864D-D37487107B0B}" type="datetimeFigureOut">
              <a:rPr lang="en-US" smtClean="0"/>
              <a:pPr/>
              <a:t>10/25/2011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73E3E93-CA15-4174-9C8D-8FE54E17DAD4}" type="slidenum">
              <a:rPr lang="en-US" smtClean="0"/>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1F4833-B010-46F4-864D-D37487107B0B}" type="datetimeFigureOut">
              <a:rPr lang="en-US" smtClean="0"/>
              <a:pPr/>
              <a:t>10/25/2011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73E3E93-CA15-4174-9C8D-8FE54E17DAD4}" type="slidenum">
              <a:rPr lang="en-US" smtClean="0"/>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1F4833-B010-46F4-864D-D37487107B0B}" type="datetimeFigureOut">
              <a:rPr lang="en-US" smtClean="0"/>
              <a:pPr/>
              <a:t>10/25/2011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73E3E93-CA15-4174-9C8D-8FE54E17DAD4}" type="slidenum">
              <a:rPr lang="en-US" smtClean="0"/>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1F4833-B010-46F4-864D-D37487107B0B}" type="datetimeFigureOut">
              <a:rPr lang="en-US" smtClean="0"/>
              <a:pPr/>
              <a:t>10/25/2011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73E3E93-CA15-4174-9C8D-8FE54E17DAD4}"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91F4833-B010-46F4-864D-D37487107B0B}" type="datetimeFigureOut">
              <a:rPr lang="en-US" smtClean="0"/>
              <a:pPr/>
              <a:t>10/25/2011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73E3E93-CA15-4174-9C8D-8FE54E17DAD4}"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91F4833-B010-46F4-864D-D37487107B0B}" type="datetimeFigureOut">
              <a:rPr lang="en-US" smtClean="0"/>
              <a:pPr/>
              <a:t>10/25/2011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73E3E93-CA15-4174-9C8D-8FE54E17DAD4}"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91F4833-B010-46F4-864D-D37487107B0B}" type="datetimeFigureOut">
              <a:rPr lang="en-US" smtClean="0"/>
              <a:pPr/>
              <a:t>10/25/2011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73E3E93-CA15-4174-9C8D-8FE54E17DAD4}" type="slidenum">
              <a:rPr lang="en-US" smtClean="0"/>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91F4833-B010-46F4-864D-D37487107B0B}" type="datetimeFigureOut">
              <a:rPr lang="en-US" smtClean="0"/>
              <a:pPr/>
              <a:t>10/25/2011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73E3E93-CA15-4174-9C8D-8FE54E17DAD4}"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91F4833-B010-46F4-864D-D37487107B0B}" type="datetimeFigureOut">
              <a:rPr lang="en-US" smtClean="0"/>
              <a:pPr/>
              <a:t>10/25/2011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73E3E93-CA15-4174-9C8D-8FE54E17DAD4}" type="slidenum">
              <a:rPr lang="en-US" smtClean="0"/>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91F4833-B010-46F4-864D-D37487107B0B}" type="datetimeFigureOut">
              <a:rPr lang="en-US" smtClean="0"/>
              <a:pPr/>
              <a:t>10/25/2011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73E3E93-CA15-4174-9C8D-8FE54E17DAD4}" type="slidenum">
              <a:rPr lang="en-US" smtClean="0"/>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91F4833-B010-46F4-864D-D37487107B0B}" type="datetimeFigureOut">
              <a:rPr lang="en-US" smtClean="0"/>
              <a:pPr/>
              <a:t>10/25/2011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73E3E93-CA15-4174-9C8D-8FE54E17DAD4}"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91F4833-B010-46F4-864D-D37487107B0B}" type="datetimeFigureOut">
              <a:rPr lang="en-US" smtClean="0"/>
              <a:pPr/>
              <a:t>10/25/2011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73E3E93-CA15-4174-9C8D-8FE54E17DAD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wipe dir="r"/>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New Guidelines &amp; Guidance for Reporting by Lobbyists</a:t>
            </a:r>
            <a:endParaRPr lang="en-US" sz="4000" dirty="0"/>
          </a:p>
        </p:txBody>
      </p:sp>
      <p:sp>
        <p:nvSpPr>
          <p:cNvPr id="3" name="Subtitle 2"/>
          <p:cNvSpPr>
            <a:spLocks noGrp="1"/>
          </p:cNvSpPr>
          <p:nvPr>
            <p:ph type="subTitle" idx="1"/>
          </p:nvPr>
        </p:nvSpPr>
        <p:spPr/>
        <p:txBody>
          <a:bodyPr>
            <a:normAutofit fontScale="92500" lnSpcReduction="20000"/>
          </a:bodyPr>
          <a:lstStyle/>
          <a:p>
            <a:r>
              <a:rPr lang="en-US" dirty="0" smtClean="0"/>
              <a:t>Charles W. Harris</a:t>
            </a:r>
          </a:p>
          <a:p>
            <a:r>
              <a:rPr lang="en-US" dirty="0" smtClean="0"/>
              <a:t>Executive Director &amp; General Counsel</a:t>
            </a:r>
          </a:p>
          <a:p>
            <a:r>
              <a:rPr lang="en-US" dirty="0" smtClean="0"/>
              <a:t>Indiana Lobby Registration Commission</a:t>
            </a:r>
            <a:endParaRPr 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400" b="1" dirty="0" smtClean="0"/>
              <a:t>Line 5-Gifts.</a:t>
            </a:r>
            <a:r>
              <a:rPr lang="en-US" sz="2400" dirty="0" smtClean="0"/>
              <a:t> Report on line 5 the value of gifts made to “legislative persons.” However, the value of gifts reported on line 7 should not be included on line 5. </a:t>
            </a:r>
          </a:p>
          <a:p>
            <a:r>
              <a:rPr lang="en-US" sz="2400" b="1" dirty="0" smtClean="0"/>
              <a:t>Line 6-All Members Function.</a:t>
            </a:r>
            <a:r>
              <a:rPr lang="en-US" sz="2400" dirty="0" smtClean="0"/>
              <a:t>  Line 6 is to be used to report lobbying expenses for a function or activity to which all members of a </a:t>
            </a:r>
            <a:r>
              <a:rPr lang="en-US" sz="2400" b="1" i="1" dirty="0" smtClean="0"/>
              <a:t>“legislative body”  </a:t>
            </a:r>
            <a:r>
              <a:rPr lang="en-US" sz="2400" dirty="0" smtClean="0"/>
              <a:t>have been invited. </a:t>
            </a:r>
          </a:p>
          <a:p>
            <a:r>
              <a:rPr lang="en-US" sz="2400" b="1" i="1" dirty="0" smtClean="0"/>
              <a:t>“ </a:t>
            </a:r>
            <a:r>
              <a:rPr lang="en-US" sz="2400" b="1" dirty="0" smtClean="0"/>
              <a:t>Legislative Body”</a:t>
            </a:r>
            <a:r>
              <a:rPr lang="en-US" sz="2400" dirty="0" smtClean="0"/>
              <a:t>, as defined in IC 2-7-1-7.2, includes the General Assembly, the House of Representatives, the Senate, a committee established by House or Senate rules, a committee established by statute or Legislative Council, and a House or Senate caucus.</a:t>
            </a:r>
          </a:p>
          <a:p>
            <a:r>
              <a:rPr lang="en-US" sz="2400" b="1" dirty="0" smtClean="0"/>
              <a:t>Non-Allocation Rule.</a:t>
            </a:r>
            <a:r>
              <a:rPr lang="en-US" sz="2400" b="1" i="1" dirty="0" smtClean="0"/>
              <a:t> </a:t>
            </a:r>
            <a:r>
              <a:rPr lang="en-US" sz="2400" dirty="0" smtClean="0"/>
              <a:t>Under IC 2-7-3-3.5 (c), expenses reported on line 6 of section C are not to be “allocated and reported with respect to a particular legislative person.”</a:t>
            </a:r>
          </a:p>
          <a:p>
            <a:endParaRPr lang="en-US" sz="2400" dirty="0" smtClean="0"/>
          </a:p>
          <a:p>
            <a:endParaRPr lang="en-US" sz="2800" dirty="0" smtClean="0"/>
          </a:p>
          <a:p>
            <a:endParaRPr lang="en-US" sz="2800" dirty="0" smtClean="0"/>
          </a:p>
          <a:p>
            <a:endParaRPr lang="en-US" dirty="0" smtClean="0"/>
          </a:p>
          <a:p>
            <a:endParaRPr lang="en-US" b="1" dirty="0" smtClean="0"/>
          </a:p>
          <a:p>
            <a:endParaRPr lang="en-US" dirty="0"/>
          </a:p>
        </p:txBody>
      </p:sp>
      <p:sp>
        <p:nvSpPr>
          <p:cNvPr id="3" name="Title 2"/>
          <p:cNvSpPr>
            <a:spLocks noGrp="1"/>
          </p:cNvSpPr>
          <p:nvPr>
            <p:ph type="title"/>
          </p:nvPr>
        </p:nvSpPr>
        <p:spPr/>
        <p:txBody>
          <a:bodyPr>
            <a:normAutofit fontScale="90000"/>
          </a:bodyPr>
          <a:lstStyle/>
          <a:p>
            <a:r>
              <a:rPr lang="en-US" sz="3600" dirty="0" smtClean="0"/>
              <a:t>Activity Report-Section C, Lines 5 &amp; 6 </a:t>
            </a:r>
            <a:r>
              <a:rPr lang="en-US" sz="2200" dirty="0" smtClean="0"/>
              <a:t>[</a:t>
            </a:r>
            <a:r>
              <a:rPr lang="en-US" sz="2400" dirty="0" smtClean="0"/>
              <a:t>Source IC 2-7-1-7.2, 2-7-3-3 (a)(2)(E) &amp; 2-7-3-3.5 (c)]</a:t>
            </a:r>
            <a:endParaRPr lang="en-U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Line 7-Section E Expenses.  </a:t>
            </a:r>
            <a:r>
              <a:rPr lang="en-US" dirty="0" smtClean="0"/>
              <a:t>On line 7, the registrant is to report the total amount of the entertainment expenses and gifts reported in Section E.</a:t>
            </a:r>
          </a:p>
          <a:p>
            <a:r>
              <a:rPr lang="en-US" b="1" dirty="0" smtClean="0"/>
              <a:t>Line 8-Registration &amp; Late Fees.</a:t>
            </a:r>
            <a:r>
              <a:rPr lang="en-US" dirty="0" smtClean="0"/>
              <a:t>  The registrant should report on line 8 the total amount of registration and late fees paid by the registrant during the reporting period.</a:t>
            </a:r>
          </a:p>
          <a:p>
            <a:r>
              <a:rPr lang="en-US" b="1" dirty="0" smtClean="0"/>
              <a:t>Line 9-Other Expenditures.</a:t>
            </a:r>
            <a:r>
              <a:rPr lang="en-US" dirty="0" smtClean="0"/>
              <a:t>  On line 9, the registrant is to report the total amount of all lobbying expenditures that are not included on lines 1 through 8 of the activity report.</a:t>
            </a:r>
            <a:endParaRPr lang="en-US" b="1" dirty="0"/>
          </a:p>
        </p:txBody>
      </p:sp>
      <p:sp>
        <p:nvSpPr>
          <p:cNvPr id="3" name="Title 2"/>
          <p:cNvSpPr>
            <a:spLocks noGrp="1"/>
          </p:cNvSpPr>
          <p:nvPr>
            <p:ph type="title"/>
          </p:nvPr>
        </p:nvSpPr>
        <p:spPr/>
        <p:txBody>
          <a:bodyPr>
            <a:normAutofit fontScale="90000"/>
          </a:bodyPr>
          <a:lstStyle/>
          <a:p>
            <a:r>
              <a:rPr lang="en-US" sz="4000" dirty="0" smtClean="0"/>
              <a:t>Activity Report-Section C, Lines 7-9 </a:t>
            </a:r>
            <a:r>
              <a:rPr lang="en-US" sz="2700" dirty="0" smtClean="0"/>
              <a:t>(Source IC 2-7-3-3)</a:t>
            </a:r>
            <a:endParaRPr lang="en-US" sz="2700"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Line 10-Total Expenditures.</a:t>
            </a:r>
            <a:r>
              <a:rPr lang="en-US" dirty="0" smtClean="0"/>
              <a:t>  The total of lines 1 through 9 is to be entered on line 10.</a:t>
            </a:r>
          </a:p>
          <a:p>
            <a:r>
              <a:rPr lang="en-US" b="1" dirty="0" smtClean="0"/>
              <a:t>Line 11-Compensated Lobbyist Adjustment.  </a:t>
            </a:r>
            <a:r>
              <a:rPr lang="en-US" dirty="0" smtClean="0"/>
              <a:t>A compensated lobbyist may use line 11 to subtract all of the expenses reported on line 10.  However, this adjustment does not apply to expenses incurred by a compensated lobbyist to lobby on the lobbyist’s own behalf.</a:t>
            </a:r>
          </a:p>
          <a:p>
            <a:r>
              <a:rPr lang="en-US" dirty="0" smtClean="0"/>
              <a:t> </a:t>
            </a:r>
            <a:r>
              <a:rPr lang="en-US" b="1" dirty="0" smtClean="0"/>
              <a:t>Line 12-Bottom Line.  </a:t>
            </a:r>
            <a:r>
              <a:rPr lang="en-US" dirty="0" smtClean="0"/>
              <a:t>Line 12 is the amount remaining after the line 11 adjustment, if any.</a:t>
            </a:r>
            <a:endParaRPr lang="en-US" b="1" dirty="0"/>
          </a:p>
        </p:txBody>
      </p:sp>
      <p:sp>
        <p:nvSpPr>
          <p:cNvPr id="3" name="Title 2"/>
          <p:cNvSpPr>
            <a:spLocks noGrp="1"/>
          </p:cNvSpPr>
          <p:nvPr>
            <p:ph type="title"/>
          </p:nvPr>
        </p:nvSpPr>
        <p:spPr/>
        <p:txBody>
          <a:bodyPr>
            <a:normAutofit/>
          </a:bodyPr>
          <a:lstStyle/>
          <a:p>
            <a:r>
              <a:rPr lang="en-US" sz="3200" dirty="0" smtClean="0"/>
              <a:t>Activity Report-Section C, Lines 10-12 </a:t>
            </a:r>
            <a:r>
              <a:rPr lang="en-US" sz="2700" dirty="0" smtClean="0"/>
              <a:t>(Source IC 2-7-3-3)</a:t>
            </a:r>
            <a:endParaRPr lang="en-US"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Font typeface="Wingdings" pitchFamily="2" charset="2"/>
              <a:buChar char="Ø"/>
            </a:pPr>
            <a:r>
              <a:rPr lang="en-US" b="1" dirty="0" smtClean="0"/>
              <a:t>Direct Attribution.  </a:t>
            </a:r>
            <a:r>
              <a:rPr lang="en-US" dirty="0" smtClean="0"/>
              <a:t>Expenditures for entertainment or a gift that can </a:t>
            </a:r>
            <a:r>
              <a:rPr lang="en-US" b="1" i="1" dirty="0" smtClean="0"/>
              <a:t>clearly and reasonably</a:t>
            </a:r>
            <a:r>
              <a:rPr lang="en-US" dirty="0" smtClean="0"/>
              <a:t>  be attributed to a particular legislative person must be so reported.</a:t>
            </a:r>
          </a:p>
          <a:p>
            <a:pPr>
              <a:buFont typeface="Wingdings" pitchFamily="2" charset="2"/>
              <a:buChar char="Ø"/>
            </a:pPr>
            <a:r>
              <a:rPr lang="en-US" b="1" dirty="0" smtClean="0"/>
              <a:t>Proration.  </a:t>
            </a:r>
            <a:r>
              <a:rPr lang="en-US" b="1" i="1" dirty="0" smtClean="0"/>
              <a:t>To the extent practical</a:t>
            </a:r>
            <a:r>
              <a:rPr lang="en-US" dirty="0" smtClean="0"/>
              <a:t>, you may not allocate to a particular legislative person a prorated share of an expense made for the benefit of several legislative persons.</a:t>
            </a:r>
          </a:p>
          <a:p>
            <a:pPr>
              <a:buNone/>
            </a:pPr>
            <a:r>
              <a:rPr lang="en-US" dirty="0" smtClean="0"/>
              <a:t>_______________________________________________</a:t>
            </a:r>
          </a:p>
          <a:p>
            <a:pPr>
              <a:buNone/>
            </a:pPr>
            <a:r>
              <a:rPr lang="en-US" dirty="0" smtClean="0"/>
              <a:t>How should the cost of a shared item, such as a bottle of wine or a tray of appetizers be reported?  </a:t>
            </a:r>
          </a:p>
        </p:txBody>
      </p:sp>
      <p:sp>
        <p:nvSpPr>
          <p:cNvPr id="3" name="Title 2"/>
          <p:cNvSpPr>
            <a:spLocks noGrp="1"/>
          </p:cNvSpPr>
          <p:nvPr>
            <p:ph type="title"/>
          </p:nvPr>
        </p:nvSpPr>
        <p:spPr/>
        <p:txBody>
          <a:bodyPr>
            <a:normAutofit/>
          </a:bodyPr>
          <a:lstStyle/>
          <a:p>
            <a:r>
              <a:rPr lang="en-US" dirty="0" smtClean="0"/>
              <a:t>Activity Reports-Special Rules</a:t>
            </a:r>
            <a:br>
              <a:rPr lang="en-US" dirty="0" smtClean="0"/>
            </a:br>
            <a:r>
              <a:rPr lang="en-US" sz="2700" dirty="0" smtClean="0"/>
              <a:t>[</a:t>
            </a:r>
            <a:r>
              <a:rPr lang="en-US" sz="2400" dirty="0" smtClean="0"/>
              <a:t>Source IC 2-7-3-3.5 (a) and (b)]</a:t>
            </a:r>
            <a:endParaRPr lang="en-US"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pitchFamily="2" charset="2"/>
              <a:buChar char="Ø"/>
            </a:pPr>
            <a:r>
              <a:rPr lang="en-US" sz="2400" b="1" dirty="0" smtClean="0"/>
              <a:t>“Legislative Body”</a:t>
            </a:r>
            <a:r>
              <a:rPr lang="en-US" sz="2400" dirty="0" smtClean="0"/>
              <a:t>, as defined in IC 2-7-1-7.2, includes the General Assembly, the House of Representatives, the Senate, a committee established by House or Senate rules, a committee established by statute or the Legislative Council, and a House or Senate caucus.</a:t>
            </a:r>
          </a:p>
          <a:p>
            <a:pPr>
              <a:buFont typeface="Wingdings" pitchFamily="2" charset="2"/>
              <a:buChar char="Ø"/>
            </a:pPr>
            <a:r>
              <a:rPr lang="en-US" sz="2400" b="1" dirty="0" smtClean="0"/>
              <a:t>All Members Invited.  </a:t>
            </a:r>
            <a:r>
              <a:rPr lang="en-US" sz="2400" dirty="0" smtClean="0"/>
              <a:t>Expenditures for a function or activity to which all members of a legislative body </a:t>
            </a:r>
            <a:r>
              <a:rPr lang="en-US" sz="2400" b="1" i="1" dirty="0" smtClean="0"/>
              <a:t>have been invited</a:t>
            </a:r>
            <a:r>
              <a:rPr lang="en-US" sz="2400" dirty="0" smtClean="0"/>
              <a:t> are not to be allocated and reported with respect to particular legislative persons. </a:t>
            </a:r>
            <a:r>
              <a:rPr lang="en-US" sz="2400" i="1" dirty="0" smtClean="0"/>
              <a:t>(Such an expenditure should be included on Section C, Line 6 of the activity report, and should not be reported in Section E.)</a:t>
            </a:r>
            <a:r>
              <a:rPr lang="en-US" sz="2400" dirty="0" smtClean="0"/>
              <a:t>  </a:t>
            </a:r>
          </a:p>
          <a:p>
            <a:pPr>
              <a:buFont typeface="Wingdings" pitchFamily="2" charset="2"/>
              <a:buChar char="Ø"/>
            </a:pPr>
            <a:endParaRPr lang="en-US" sz="2400" dirty="0" smtClean="0"/>
          </a:p>
          <a:p>
            <a:endParaRPr lang="en-US" sz="2400" dirty="0" smtClean="0"/>
          </a:p>
          <a:p>
            <a:endParaRPr lang="en-US" b="1" dirty="0"/>
          </a:p>
        </p:txBody>
      </p:sp>
      <p:sp>
        <p:nvSpPr>
          <p:cNvPr id="3" name="Title 2"/>
          <p:cNvSpPr>
            <a:spLocks noGrp="1"/>
          </p:cNvSpPr>
          <p:nvPr>
            <p:ph type="title"/>
          </p:nvPr>
        </p:nvSpPr>
        <p:spPr/>
        <p:txBody>
          <a:bodyPr>
            <a:normAutofit/>
          </a:bodyPr>
          <a:lstStyle/>
          <a:p>
            <a:r>
              <a:rPr lang="en-US" sz="3100" b="0" dirty="0" smtClean="0"/>
              <a:t>“All Members” Function or Event</a:t>
            </a:r>
            <a:br>
              <a:rPr lang="en-US" sz="3100" b="0" dirty="0" smtClean="0"/>
            </a:br>
            <a:r>
              <a:rPr lang="en-US" sz="2700" b="0" dirty="0" smtClean="0"/>
              <a:t>[</a:t>
            </a:r>
            <a:r>
              <a:rPr lang="en-US" sz="2700" dirty="0" smtClean="0"/>
              <a:t>Source IC 2-7-1-7.2 and 2-7-3-3.5 (c)]</a:t>
            </a:r>
            <a:endParaRPr lang="en-US" sz="2700"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Ø"/>
            </a:pPr>
            <a:r>
              <a:rPr lang="en-US" dirty="0" smtClean="0"/>
              <a:t>With respect to the definition of </a:t>
            </a:r>
            <a:r>
              <a:rPr lang="en-US" sz="2800" b="1" dirty="0" smtClean="0"/>
              <a:t>“Legislative Body”</a:t>
            </a:r>
            <a:r>
              <a:rPr lang="en-US" sz="2800" dirty="0" smtClean="0"/>
              <a:t>, what is a House or Senate caucus?</a:t>
            </a:r>
          </a:p>
          <a:p>
            <a:pPr>
              <a:buNone/>
            </a:pPr>
            <a:r>
              <a:rPr lang="en-US" sz="2800" dirty="0" smtClean="0"/>
              <a:t> </a:t>
            </a:r>
            <a:endParaRPr lang="en-US" dirty="0" smtClean="0"/>
          </a:p>
          <a:p>
            <a:pPr>
              <a:buFont typeface="Wingdings" pitchFamily="2" charset="2"/>
              <a:buChar char="Ø"/>
            </a:pPr>
            <a:r>
              <a:rPr lang="en-US" dirty="0" smtClean="0"/>
              <a:t>What if the invitation goes to more than just the members of a particular Committee?</a:t>
            </a:r>
          </a:p>
          <a:p>
            <a:pPr>
              <a:buNone/>
            </a:pPr>
            <a:endParaRPr lang="en-US" dirty="0" smtClean="0"/>
          </a:p>
          <a:p>
            <a:pPr lvl="2">
              <a:buFont typeface="Wingdings" pitchFamily="2" charset="2"/>
              <a:buChar char="§"/>
            </a:pPr>
            <a:r>
              <a:rPr lang="en-US" dirty="0" smtClean="0"/>
              <a:t>Other Legislators.</a:t>
            </a:r>
          </a:p>
          <a:p>
            <a:pPr lvl="2">
              <a:buFont typeface="Wingdings" pitchFamily="2" charset="2"/>
              <a:buChar char="§"/>
            </a:pPr>
            <a:endParaRPr lang="en-US" dirty="0" smtClean="0"/>
          </a:p>
          <a:p>
            <a:pPr lvl="2">
              <a:buFont typeface="Wingdings" pitchFamily="2" charset="2"/>
              <a:buChar char="§"/>
            </a:pPr>
            <a:r>
              <a:rPr lang="en-US" dirty="0" smtClean="0"/>
              <a:t>Legislative staff assigned to work with the committee.</a:t>
            </a:r>
            <a:endParaRPr lang="en-US" dirty="0"/>
          </a:p>
        </p:txBody>
      </p:sp>
      <p:sp>
        <p:nvSpPr>
          <p:cNvPr id="3" name="Title 2"/>
          <p:cNvSpPr>
            <a:spLocks noGrp="1"/>
          </p:cNvSpPr>
          <p:nvPr>
            <p:ph type="title"/>
          </p:nvPr>
        </p:nvSpPr>
        <p:spPr/>
        <p:txBody>
          <a:bodyPr>
            <a:normAutofit/>
          </a:bodyPr>
          <a:lstStyle/>
          <a:p>
            <a:r>
              <a:rPr lang="en-US" sz="4000" dirty="0" smtClean="0"/>
              <a:t>Non-Allocation Rule Questions</a:t>
            </a:r>
            <a:br>
              <a:rPr lang="en-US" sz="4000" dirty="0" smtClean="0"/>
            </a:br>
            <a:r>
              <a:rPr lang="en-US" sz="2700" dirty="0" smtClean="0"/>
              <a:t>[Source IC 2-7-3-3.5 (C)]</a:t>
            </a:r>
            <a:endParaRPr lang="en-US" sz="2700" dirty="0"/>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sz="3200" b="1" dirty="0" smtClean="0"/>
              <a:t>Shared Expense of Lobbyists</a:t>
            </a:r>
            <a:r>
              <a:rPr lang="en-US" sz="3200" dirty="0" smtClean="0"/>
              <a:t>. When two or more lobbyists contribute to an expenditure:</a:t>
            </a:r>
          </a:p>
          <a:p>
            <a:pPr lvl="1">
              <a:buFont typeface="Wingdings" pitchFamily="2" charset="2"/>
              <a:buChar char="§"/>
            </a:pPr>
            <a:r>
              <a:rPr lang="en-US" sz="2800" dirty="0" smtClean="0"/>
              <a:t>The total amount of the expenditure determines whether the expenditure is reportable with respect to a particular legislative person.</a:t>
            </a:r>
          </a:p>
          <a:p>
            <a:pPr lvl="1">
              <a:buFont typeface="Wingdings" pitchFamily="2" charset="2"/>
              <a:buChar char="§"/>
            </a:pPr>
            <a:r>
              <a:rPr lang="en-US" sz="2800" dirty="0" smtClean="0"/>
              <a:t>Each lobbyist is to report the actual amount contributed by that lobbyist.</a:t>
            </a:r>
          </a:p>
          <a:p>
            <a:pPr>
              <a:buNone/>
            </a:pPr>
            <a:r>
              <a:rPr lang="en-US" dirty="0" smtClean="0"/>
              <a:t>  </a:t>
            </a:r>
            <a:endParaRPr lang="en-US" dirty="0"/>
          </a:p>
        </p:txBody>
      </p:sp>
      <p:sp>
        <p:nvSpPr>
          <p:cNvPr id="3" name="Title 2"/>
          <p:cNvSpPr>
            <a:spLocks noGrp="1"/>
          </p:cNvSpPr>
          <p:nvPr>
            <p:ph type="title"/>
          </p:nvPr>
        </p:nvSpPr>
        <p:spPr>
          <a:xfrm>
            <a:off x="457200" y="274638"/>
            <a:ext cx="8382000" cy="1143000"/>
          </a:xfrm>
        </p:spPr>
        <p:txBody>
          <a:bodyPr>
            <a:normAutofit fontScale="90000"/>
          </a:bodyPr>
          <a:lstStyle/>
          <a:p>
            <a:r>
              <a:rPr lang="en-US" sz="3600" dirty="0" smtClean="0"/>
              <a:t>Activity Reports-Special Rules Continued </a:t>
            </a:r>
            <a:r>
              <a:rPr lang="en-US" sz="2700" dirty="0" smtClean="0"/>
              <a:t>[Source IC 2-7-3-3.5 (d)]</a:t>
            </a:r>
            <a:endParaRPr lang="en-US" sz="2700"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smtClean="0"/>
              <a:t>Contribution by Legislative Person</a:t>
            </a:r>
            <a:r>
              <a:rPr lang="en-US" sz="2400" dirty="0" smtClean="0"/>
              <a:t>.  The report of an expenditure with respect to a particular legislative person is not to include any amount that the person contributed to the expenditure.</a:t>
            </a:r>
          </a:p>
          <a:p>
            <a:r>
              <a:rPr lang="en-US" sz="2400" b="1" dirty="0" smtClean="0"/>
              <a:t>Ordinary Business Transactions</a:t>
            </a:r>
            <a:r>
              <a:rPr lang="en-US" sz="2400" dirty="0" smtClean="0"/>
              <a:t>.  Transactions are not to be included in an activity report if a legislative person pays the same amount for property or services that would be charged to any purchaser of the property or services in the ordinary course of business. </a:t>
            </a:r>
          </a:p>
          <a:p>
            <a:endParaRPr lang="en-US" sz="2400" dirty="0" smtClean="0"/>
          </a:p>
          <a:p>
            <a:endParaRPr lang="en-US" dirty="0"/>
          </a:p>
        </p:txBody>
      </p:sp>
      <p:sp>
        <p:nvSpPr>
          <p:cNvPr id="3" name="Title 2"/>
          <p:cNvSpPr>
            <a:spLocks noGrp="1"/>
          </p:cNvSpPr>
          <p:nvPr>
            <p:ph type="title"/>
          </p:nvPr>
        </p:nvSpPr>
        <p:spPr/>
        <p:txBody>
          <a:bodyPr>
            <a:normAutofit/>
          </a:bodyPr>
          <a:lstStyle/>
          <a:p>
            <a:r>
              <a:rPr lang="en-US" sz="3100" dirty="0" smtClean="0"/>
              <a:t>Activity Reports-Special Rules Continued</a:t>
            </a:r>
            <a:r>
              <a:rPr lang="en-US" dirty="0" smtClean="0"/>
              <a:t> </a:t>
            </a:r>
            <a:r>
              <a:rPr lang="en-US" sz="2700" dirty="0" smtClean="0"/>
              <a:t>[Source IC 2-7-3-3.5 (e) and (f)]</a:t>
            </a:r>
            <a:endParaRPr lang="en-US"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Font typeface="Wingdings" pitchFamily="2" charset="2"/>
              <a:buChar char="Ø"/>
            </a:pPr>
            <a:r>
              <a:rPr lang="en-US" b="1" dirty="0" smtClean="0"/>
              <a:t>Entertainment &amp; Gift Thresholds. </a:t>
            </a:r>
            <a:r>
              <a:rPr lang="en-US" dirty="0" smtClean="0"/>
              <a:t>In Section E, a lobbyist is to report entertainment expenses, including meals, and gifts that benefit a specific “legislative person” and that total $50 or more in one day or exceed $250 in a </a:t>
            </a:r>
            <a:r>
              <a:rPr lang="en-US" b="1" i="1" dirty="0" smtClean="0"/>
              <a:t>reporting</a:t>
            </a:r>
            <a:r>
              <a:rPr lang="en-US" dirty="0" smtClean="0"/>
              <a:t>  year. (P.L. 229-2011, SEC. 40)</a:t>
            </a:r>
          </a:p>
          <a:p>
            <a:pPr>
              <a:buFont typeface="Wingdings" pitchFamily="2" charset="2"/>
              <a:buChar char="Ø"/>
            </a:pPr>
            <a:r>
              <a:rPr lang="en-US" dirty="0" smtClean="0"/>
              <a:t>“</a:t>
            </a:r>
            <a:r>
              <a:rPr lang="en-US" b="1" dirty="0" smtClean="0"/>
              <a:t>Legislative Person</a:t>
            </a:r>
            <a:r>
              <a:rPr lang="en-US" dirty="0" smtClean="0"/>
              <a:t>” includes members of, candidates for election to, and officers and employees of the General Assembly, a member of the immediate family of such an individual, a paid consultant to the General Assembly, and an agency of the General Assembly.  </a:t>
            </a:r>
          </a:p>
          <a:p>
            <a:pPr>
              <a:buFont typeface="Wingdings" pitchFamily="2" charset="2"/>
              <a:buChar char="Ø"/>
            </a:pPr>
            <a:endParaRPr lang="en-US" dirty="0"/>
          </a:p>
        </p:txBody>
      </p:sp>
      <p:sp>
        <p:nvSpPr>
          <p:cNvPr id="3" name="Title 2"/>
          <p:cNvSpPr>
            <a:spLocks noGrp="1"/>
          </p:cNvSpPr>
          <p:nvPr>
            <p:ph type="title"/>
          </p:nvPr>
        </p:nvSpPr>
        <p:spPr/>
        <p:txBody>
          <a:bodyPr>
            <a:normAutofit fontScale="90000"/>
          </a:bodyPr>
          <a:lstStyle/>
          <a:p>
            <a:r>
              <a:rPr lang="en-US" dirty="0" smtClean="0"/>
              <a:t>Activity Report-Section E</a:t>
            </a:r>
            <a:br>
              <a:rPr lang="en-US" dirty="0" smtClean="0"/>
            </a:br>
            <a:r>
              <a:rPr lang="en-US" sz="2700" dirty="0" smtClean="0"/>
              <a:t>[Source IC 2-7-1-8, 2-7-1-18 &amp; 2-7-3-3 (a)(3)]</a:t>
            </a:r>
            <a:endParaRPr lang="en-US"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smtClean="0"/>
              <a:t>Hypothetical Facts.</a:t>
            </a:r>
            <a:r>
              <a:rPr lang="en-US" dirty="0" smtClean="0"/>
              <a:t> Compensated Lobbyists A and B took Representative Mighty Man to dinner.  They shared equally in the cost of his $70.00 dinner, with each paying $35.00 by separate charges to their personal credit cards.</a:t>
            </a:r>
          </a:p>
          <a:p>
            <a:r>
              <a:rPr lang="en-US" b="1" dirty="0" smtClean="0"/>
              <a:t>How to Report.</a:t>
            </a:r>
            <a:r>
              <a:rPr lang="en-US" dirty="0" smtClean="0"/>
              <a:t>  Lobbyists A and B should each report in Section E an expenditure of $35.00 for entertainment of Mighty Man on the applicable date and note that the amount reported is the lobbyist’s share of a total expenditure of $70.00</a:t>
            </a:r>
            <a:endParaRPr lang="en-US" dirty="0"/>
          </a:p>
        </p:txBody>
      </p:sp>
      <p:sp>
        <p:nvSpPr>
          <p:cNvPr id="3" name="Title 2"/>
          <p:cNvSpPr>
            <a:spLocks noGrp="1"/>
          </p:cNvSpPr>
          <p:nvPr>
            <p:ph type="title"/>
          </p:nvPr>
        </p:nvSpPr>
        <p:spPr/>
        <p:txBody>
          <a:bodyPr>
            <a:normAutofit/>
          </a:bodyPr>
          <a:lstStyle/>
          <a:p>
            <a:r>
              <a:rPr lang="en-US" sz="3200" dirty="0" smtClean="0"/>
              <a:t>Section E Example-Shared Expense</a:t>
            </a:r>
            <a:br>
              <a:rPr lang="en-US" sz="3200" dirty="0" smtClean="0"/>
            </a:br>
            <a:r>
              <a:rPr lang="en-US" sz="2400" dirty="0" smtClean="0"/>
              <a:t>[Source IC 2-7-3-3 (a)(3) &amp; 2-7-3-3.5 (d)]</a:t>
            </a:r>
            <a:endParaRPr lang="en-US" sz="32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Reporting Year. “</a:t>
            </a:r>
            <a:r>
              <a:rPr lang="en-US" dirty="0" smtClean="0"/>
              <a:t>Reporting year” is defined in IC 2-7-1-18 as November 1 of one year through October 31 of the following year.  </a:t>
            </a:r>
            <a:endParaRPr lang="en-US" i="1" dirty="0" smtClean="0"/>
          </a:p>
          <a:p>
            <a:r>
              <a:rPr lang="en-US" b="1" dirty="0" smtClean="0"/>
              <a:t>Semiannual Reporting.</a:t>
            </a:r>
          </a:p>
          <a:p>
            <a:pPr lvl="1"/>
            <a:r>
              <a:rPr lang="en-US" b="1" dirty="0" smtClean="0"/>
              <a:t>First Report: </a:t>
            </a:r>
            <a:r>
              <a:rPr lang="en-US" dirty="0" smtClean="0"/>
              <a:t>Covers</a:t>
            </a:r>
            <a:r>
              <a:rPr lang="en-US" b="1" dirty="0" smtClean="0"/>
              <a:t> </a:t>
            </a:r>
            <a:r>
              <a:rPr lang="en-US" dirty="0" smtClean="0"/>
              <a:t>Nov. 1 of prior year through Apr. 30 of current year &amp; is due May 31.</a:t>
            </a:r>
          </a:p>
          <a:p>
            <a:pPr lvl="1"/>
            <a:r>
              <a:rPr lang="en-US" b="1" dirty="0" smtClean="0"/>
              <a:t>Second Report</a:t>
            </a:r>
            <a:r>
              <a:rPr lang="en-US" dirty="0" smtClean="0"/>
              <a:t>: Covers May 1 through Oct. 31 of the current year, is </a:t>
            </a:r>
            <a:r>
              <a:rPr lang="en-US" b="1" i="1" dirty="0" smtClean="0"/>
              <a:t>due Nov. 30  </a:t>
            </a:r>
            <a:r>
              <a:rPr lang="en-US" dirty="0" smtClean="0"/>
              <a:t>&amp; includes a column for the annual total for each line.   </a:t>
            </a:r>
          </a:p>
          <a:p>
            <a:r>
              <a:rPr lang="en-US" b="1" dirty="0" smtClean="0"/>
              <a:t>No Activity. </a:t>
            </a:r>
            <a:r>
              <a:rPr lang="en-US" dirty="0" smtClean="0"/>
              <a:t>A registered lobbyist is required to file a semiannual report even if the lobbyist had no activity during the reporting period.</a:t>
            </a:r>
          </a:p>
          <a:p>
            <a:endParaRPr lang="en-US" b="1" dirty="0" smtClean="0"/>
          </a:p>
          <a:p>
            <a:endParaRPr lang="en-US" dirty="0"/>
          </a:p>
        </p:txBody>
      </p:sp>
      <p:sp>
        <p:nvSpPr>
          <p:cNvPr id="3" name="Title 2"/>
          <p:cNvSpPr>
            <a:spLocks noGrp="1"/>
          </p:cNvSpPr>
          <p:nvPr>
            <p:ph type="title"/>
          </p:nvPr>
        </p:nvSpPr>
        <p:spPr/>
        <p:txBody>
          <a:bodyPr>
            <a:normAutofit/>
          </a:bodyPr>
          <a:lstStyle/>
          <a:p>
            <a:r>
              <a:rPr lang="en-US" sz="3200" dirty="0" smtClean="0"/>
              <a:t>Reporting Year—Activity Reports </a:t>
            </a:r>
            <a:br>
              <a:rPr lang="en-US" sz="3200" dirty="0" smtClean="0"/>
            </a:br>
            <a:r>
              <a:rPr lang="en-US" sz="2400" dirty="0" smtClean="0"/>
              <a:t>(Source IC 2-7-1-18, 2-7-3-1, 2-7-3-2, &amp; 2-7-3-3)</a:t>
            </a:r>
            <a:endParaRPr lang="en-US" sz="2400"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Hypothetical Facts.</a:t>
            </a:r>
            <a:r>
              <a:rPr lang="en-US" dirty="0" smtClean="0"/>
              <a:t> Compensated Lobbyists A took Senator Abe Honest to dinner five times during Nov. 1, 2010 through April 30, 2011 and once during May of 2011.  The cost of each dinner attributable to the senator is $50.</a:t>
            </a:r>
          </a:p>
          <a:p>
            <a:r>
              <a:rPr lang="en-US" b="1" dirty="0" smtClean="0"/>
              <a:t>How to Report.</a:t>
            </a:r>
            <a:r>
              <a:rPr lang="en-US" dirty="0" smtClean="0"/>
              <a:t>  For the first period, Lobbyists A would have 5 separate entries of $50 each for the senator.  However, with the sixth dinner in May, Lobbyist A would have reached the “more than $250” threshold for the reporting year.  Thus, with respect to Abe Honest, Lobbyist A could report the $250 total as a single entry for the first period  and $50 for the second period.</a:t>
            </a:r>
          </a:p>
          <a:p>
            <a:endParaRPr lang="en-US" dirty="0"/>
          </a:p>
        </p:txBody>
      </p:sp>
      <p:sp>
        <p:nvSpPr>
          <p:cNvPr id="3" name="Title 2"/>
          <p:cNvSpPr>
            <a:spLocks noGrp="1"/>
          </p:cNvSpPr>
          <p:nvPr>
            <p:ph type="title"/>
          </p:nvPr>
        </p:nvSpPr>
        <p:spPr/>
        <p:txBody>
          <a:bodyPr>
            <a:normAutofit fontScale="90000"/>
          </a:bodyPr>
          <a:lstStyle/>
          <a:p>
            <a:r>
              <a:rPr lang="en-US" sz="3600" dirty="0" smtClean="0"/>
              <a:t>Section E Example-Annual Threshold</a:t>
            </a:r>
            <a:br>
              <a:rPr lang="en-US" sz="3600" dirty="0" smtClean="0"/>
            </a:br>
            <a:r>
              <a:rPr lang="en-US" sz="2700" dirty="0" smtClean="0"/>
              <a:t>[Source IC 2-7-3-3 (a)(3)]</a:t>
            </a:r>
            <a:endParaRPr lang="en-US" sz="2700" dirty="0"/>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table">
            <a:tbl>
              <a:tblPr firstRow="1" bandRow="1">
                <a:tableStyleId>{5C22544A-7EE6-4342-B048-85BDC9FD1C3A}</a:tableStyleId>
              </a:tblPr>
              <a:tblGrid>
                <a:gridCol w="2209800"/>
                <a:gridCol w="2971800"/>
                <a:gridCol w="1524001"/>
                <a:gridCol w="1524001"/>
              </a:tblGrid>
              <a:tr h="370840">
                <a:tc>
                  <a:txBody>
                    <a:bodyPr/>
                    <a:lstStyle/>
                    <a:p>
                      <a:r>
                        <a:rPr lang="en-US" dirty="0" smtClean="0"/>
                        <a:t>Name of Legislative Person </a:t>
                      </a:r>
                      <a:endParaRPr lang="en-US" dirty="0"/>
                    </a:p>
                  </a:txBody>
                  <a:tcPr/>
                </a:tc>
                <a:tc>
                  <a:txBody>
                    <a:bodyPr/>
                    <a:lstStyle/>
                    <a:p>
                      <a:r>
                        <a:rPr lang="en-US" dirty="0" smtClean="0"/>
                        <a:t>Identify the Transaction</a:t>
                      </a:r>
                      <a:endParaRPr lang="en-US" dirty="0"/>
                    </a:p>
                  </a:txBody>
                  <a:tcPr/>
                </a:tc>
                <a:tc>
                  <a:txBody>
                    <a:bodyPr/>
                    <a:lstStyle/>
                    <a:p>
                      <a:r>
                        <a:rPr lang="en-US" dirty="0" smtClean="0"/>
                        <a:t>Nov. 1 ‘10-Apr. 30 ‘11</a:t>
                      </a:r>
                      <a:endParaRPr lang="en-US" dirty="0"/>
                    </a:p>
                  </a:txBody>
                  <a:tcPr/>
                </a:tc>
                <a:tc>
                  <a:txBody>
                    <a:bodyPr/>
                    <a:lstStyle/>
                    <a:p>
                      <a:r>
                        <a:rPr lang="en-US" dirty="0" smtClean="0"/>
                        <a:t>May 1-Oct. 31 2011</a:t>
                      </a:r>
                      <a:endParaRPr lang="en-US" dirty="0"/>
                    </a:p>
                  </a:txBody>
                  <a:tcPr/>
                </a:tc>
              </a:tr>
              <a:tr h="370840">
                <a:tc>
                  <a:txBody>
                    <a:bodyPr/>
                    <a:lstStyle/>
                    <a:p>
                      <a:r>
                        <a:rPr lang="en-US" dirty="0" smtClean="0"/>
                        <a:t>Mighty Man</a:t>
                      </a:r>
                      <a:endParaRPr lang="en-US" dirty="0"/>
                    </a:p>
                  </a:txBody>
                  <a:tcPr/>
                </a:tc>
                <a:tc>
                  <a:txBody>
                    <a:bodyPr/>
                    <a:lstStyle/>
                    <a:p>
                      <a:r>
                        <a:rPr lang="en-US" dirty="0" smtClean="0"/>
                        <a:t>Share of $70.00 dinner –May 20</a:t>
                      </a:r>
                      <a:endParaRPr lang="en-US" dirty="0"/>
                    </a:p>
                  </a:txBody>
                  <a:tcPr/>
                </a:tc>
                <a:tc>
                  <a:txBody>
                    <a:bodyPr/>
                    <a:lstStyle/>
                    <a:p>
                      <a:endParaRPr lang="en-US" dirty="0"/>
                    </a:p>
                  </a:txBody>
                  <a:tcPr/>
                </a:tc>
                <a:tc>
                  <a:txBody>
                    <a:bodyPr/>
                    <a:lstStyle/>
                    <a:p>
                      <a:r>
                        <a:rPr lang="en-US" dirty="0" smtClean="0"/>
                        <a:t>$35.00</a:t>
                      </a:r>
                      <a:endParaRPr lang="en-US" dirty="0"/>
                    </a:p>
                  </a:txBody>
                  <a:tcPr/>
                </a:tc>
              </a:tr>
              <a:tr h="370840">
                <a:tc>
                  <a:txBody>
                    <a:bodyPr/>
                    <a:lstStyle/>
                    <a:p>
                      <a:r>
                        <a:rPr lang="en-US" dirty="0" smtClean="0"/>
                        <a:t>Abe Honest</a:t>
                      </a:r>
                      <a:endParaRPr lang="en-US" dirty="0"/>
                    </a:p>
                  </a:txBody>
                  <a:tcPr/>
                </a:tc>
                <a:tc>
                  <a:txBody>
                    <a:bodyPr/>
                    <a:lstStyle/>
                    <a:p>
                      <a:r>
                        <a:rPr lang="en-US" dirty="0" smtClean="0"/>
                        <a:t>Gift &amp; entertainment-reporting year</a:t>
                      </a:r>
                      <a:endParaRPr lang="en-US" dirty="0"/>
                    </a:p>
                  </a:txBody>
                  <a:tcPr/>
                </a:tc>
                <a:tc>
                  <a:txBody>
                    <a:bodyPr/>
                    <a:lstStyle/>
                    <a:p>
                      <a:r>
                        <a:rPr lang="en-US" dirty="0" smtClean="0"/>
                        <a:t>$250.00</a:t>
                      </a:r>
                      <a:endParaRPr lang="en-US" dirty="0"/>
                    </a:p>
                  </a:txBody>
                  <a:tcPr/>
                </a:tc>
                <a:tc>
                  <a:txBody>
                    <a:bodyPr/>
                    <a:lstStyle/>
                    <a:p>
                      <a:r>
                        <a:rPr lang="en-US" dirty="0" smtClean="0"/>
                        <a:t>$50.00</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3" name="Title 2"/>
          <p:cNvSpPr>
            <a:spLocks noGrp="1"/>
          </p:cNvSpPr>
          <p:nvPr>
            <p:ph type="title"/>
          </p:nvPr>
        </p:nvSpPr>
        <p:spPr/>
        <p:txBody>
          <a:bodyPr>
            <a:normAutofit fontScale="90000"/>
          </a:bodyPr>
          <a:lstStyle/>
          <a:p>
            <a:r>
              <a:rPr lang="en-US" dirty="0" smtClean="0"/>
              <a:t>Section E Reporting Illustration—</a:t>
            </a:r>
            <a:br>
              <a:rPr lang="en-US" dirty="0" smtClean="0"/>
            </a:br>
            <a:r>
              <a:rPr lang="en-US" dirty="0" smtClean="0"/>
              <a:t>Lobbyist A</a:t>
            </a:r>
            <a:endParaRPr lang="en-US" dirty="0"/>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buFont typeface="Wingdings" pitchFamily="2" charset="2"/>
              <a:buChar char="Ø"/>
            </a:pPr>
            <a:r>
              <a:rPr lang="en-US" b="1" dirty="0" smtClean="0"/>
              <a:t>Prohibition.  </a:t>
            </a:r>
            <a:r>
              <a:rPr lang="en-US" dirty="0" smtClean="0"/>
              <a:t>A lobbyist may not make a gift with a </a:t>
            </a:r>
            <a:r>
              <a:rPr lang="en-US" b="1" i="1" u="sng" dirty="0" smtClean="0"/>
              <a:t>value</a:t>
            </a:r>
            <a:r>
              <a:rPr lang="en-US" dirty="0" smtClean="0"/>
              <a:t>  of $50 or more to a “legislative person” unless the lobbyist receives the consent of the legislative person before the gift is made.</a:t>
            </a:r>
          </a:p>
          <a:p>
            <a:pPr>
              <a:buFont typeface="Wingdings" pitchFamily="2" charset="2"/>
              <a:buChar char="Ø"/>
            </a:pPr>
            <a:r>
              <a:rPr lang="en-US" b="1" dirty="0" smtClean="0"/>
              <a:t>Duty to Inform.</a:t>
            </a:r>
            <a:r>
              <a:rPr lang="en-US" dirty="0" smtClean="0"/>
              <a:t>  The lobbyist is required to inform the legislative person of the “</a:t>
            </a:r>
            <a:r>
              <a:rPr lang="en-US" b="1" i="1" u="sng" dirty="0" smtClean="0"/>
              <a:t>cost </a:t>
            </a:r>
            <a:r>
              <a:rPr lang="en-US" dirty="0" smtClean="0"/>
              <a:t>” of the gift at the time that the lobbyists seeks the consent.</a:t>
            </a:r>
          </a:p>
          <a:p>
            <a:pPr>
              <a:buFont typeface="Wingdings" pitchFamily="2" charset="2"/>
              <a:buChar char="Ø"/>
            </a:pPr>
            <a:r>
              <a:rPr lang="en-US" b="1" dirty="0" smtClean="0"/>
              <a:t>Exception.  </a:t>
            </a:r>
            <a:r>
              <a:rPr lang="en-US" dirty="0" smtClean="0"/>
              <a:t>This requirement does not apply to gifts between “close relatives” as defined in IC 2-7-1-1.7.</a:t>
            </a:r>
          </a:p>
          <a:p>
            <a:pPr>
              <a:buNone/>
            </a:pPr>
            <a:r>
              <a:rPr lang="en-US" dirty="0" smtClean="0"/>
              <a:t>______________________________________________</a:t>
            </a:r>
          </a:p>
          <a:p>
            <a:pPr>
              <a:buNone/>
            </a:pPr>
            <a:r>
              <a:rPr lang="en-US" b="1" dirty="0" smtClean="0"/>
              <a:t>Very Informal Advice. </a:t>
            </a:r>
            <a:r>
              <a:rPr lang="en-US" dirty="0" smtClean="0"/>
              <a:t>If you plan to make such a gift, first get the legislative person’s written consent.  </a:t>
            </a:r>
          </a:p>
        </p:txBody>
      </p:sp>
      <p:sp>
        <p:nvSpPr>
          <p:cNvPr id="3" name="Title 2"/>
          <p:cNvSpPr>
            <a:spLocks noGrp="1"/>
          </p:cNvSpPr>
          <p:nvPr>
            <p:ph type="title"/>
          </p:nvPr>
        </p:nvSpPr>
        <p:spPr/>
        <p:txBody>
          <a:bodyPr>
            <a:normAutofit/>
          </a:bodyPr>
          <a:lstStyle/>
          <a:p>
            <a:r>
              <a:rPr lang="en-US" dirty="0" smtClean="0"/>
              <a:t>Gifts-Informed Prior Consent</a:t>
            </a:r>
            <a:br>
              <a:rPr lang="en-US" dirty="0" smtClean="0"/>
            </a:br>
            <a:r>
              <a:rPr lang="en-US" sz="2400" dirty="0" smtClean="0"/>
              <a:t>(Source  IC 2-7-5-8)</a:t>
            </a:r>
            <a:endParaRPr lang="en-US" dirty="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endParaRPr lang="en-US" dirty="0" smtClean="0"/>
          </a:p>
          <a:p>
            <a:pPr>
              <a:buNone/>
            </a:pPr>
            <a:r>
              <a:rPr lang="en-US" dirty="0" smtClean="0"/>
              <a:t>		Sec. 1.7. (a) </a:t>
            </a:r>
            <a:r>
              <a:rPr lang="en-US" b="1" dirty="0" smtClean="0"/>
              <a:t>"Close relative" </a:t>
            </a:r>
            <a:r>
              <a:rPr lang="en-US" dirty="0" smtClean="0"/>
              <a:t>of an individual refers to any of the following:</a:t>
            </a:r>
            <a:br>
              <a:rPr lang="en-US" dirty="0" smtClean="0"/>
            </a:br>
            <a:r>
              <a:rPr lang="en-US" dirty="0" smtClean="0"/>
              <a:t>        (1) The individual's spouse.</a:t>
            </a:r>
            <a:br>
              <a:rPr lang="en-US" dirty="0" smtClean="0"/>
            </a:br>
            <a:r>
              <a:rPr lang="en-US" dirty="0" smtClean="0"/>
              <a:t>        (2) A parent of the individual or a parent of the individual's spouse.</a:t>
            </a:r>
            <a:br>
              <a:rPr lang="en-US" dirty="0" smtClean="0"/>
            </a:br>
            <a:r>
              <a:rPr lang="en-US" dirty="0" smtClean="0"/>
              <a:t>        (3) A child of the individual or a child of the individual's spouse.</a:t>
            </a:r>
            <a:br>
              <a:rPr lang="en-US" dirty="0" smtClean="0"/>
            </a:br>
            <a:r>
              <a:rPr lang="en-US" dirty="0" smtClean="0"/>
              <a:t>        (4) A sibling of the individual or a sibling of the individual's spouse.</a:t>
            </a:r>
            <a:br>
              <a:rPr lang="en-US" dirty="0" smtClean="0"/>
            </a:br>
            <a:r>
              <a:rPr lang="en-US" dirty="0" smtClean="0"/>
              <a:t>        (5) An aunt or an uncle of the individual or an aunt or uncle of the 	individual's spouse.</a:t>
            </a:r>
            <a:br>
              <a:rPr lang="en-US" dirty="0" smtClean="0"/>
            </a:br>
            <a:r>
              <a:rPr lang="en-US" dirty="0" smtClean="0"/>
              <a:t>        (6) A niece or nephew of the individual or a niece or nephew of the 	individual's spouse.</a:t>
            </a:r>
            <a:br>
              <a:rPr lang="en-US" dirty="0" smtClean="0"/>
            </a:br>
            <a:r>
              <a:rPr lang="en-US" dirty="0" smtClean="0"/>
              <a:t>        (7) A grandparent of the individual or a grandparent of the 	individual's spouse.</a:t>
            </a:r>
            <a:br>
              <a:rPr lang="en-US" dirty="0" smtClean="0"/>
            </a:br>
            <a:r>
              <a:rPr lang="en-US" dirty="0" smtClean="0"/>
              <a:t>        (8) A grandchild of the individual or a grandchild of the individual's 	spouse.</a:t>
            </a:r>
            <a:br>
              <a:rPr lang="en-US" dirty="0" smtClean="0"/>
            </a:br>
            <a:r>
              <a:rPr lang="en-US" dirty="0" smtClean="0"/>
              <a:t>        (9) A great-grandparent of the individual or a great-grandparent of 	the individual's spouse.</a:t>
            </a:r>
            <a:br>
              <a:rPr lang="en-US" dirty="0" smtClean="0"/>
            </a:br>
            <a:r>
              <a:rPr lang="en-US" dirty="0" smtClean="0"/>
              <a:t>        (10) A great-grandchild of the individual or a great-grandchild</a:t>
            </a:r>
            <a:endParaRPr lang="en-US" dirty="0"/>
          </a:p>
        </p:txBody>
      </p:sp>
      <p:sp>
        <p:nvSpPr>
          <p:cNvPr id="3" name="Title 2"/>
          <p:cNvSpPr>
            <a:spLocks noGrp="1"/>
          </p:cNvSpPr>
          <p:nvPr>
            <p:ph type="title"/>
          </p:nvPr>
        </p:nvSpPr>
        <p:spPr/>
        <p:txBody>
          <a:bodyPr>
            <a:normAutofit/>
          </a:bodyPr>
          <a:lstStyle/>
          <a:p>
            <a:r>
              <a:rPr lang="en-US" dirty="0" smtClean="0"/>
              <a:t>Close Relative Defined</a:t>
            </a:r>
            <a:br>
              <a:rPr lang="en-US" dirty="0" smtClean="0"/>
            </a:br>
            <a:r>
              <a:rPr lang="en-US" sz="2000" dirty="0" smtClean="0"/>
              <a:t>(Source IC 2-7-1-1.7)</a:t>
            </a:r>
            <a:endParaRPr lang="en-US" dirty="0"/>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Font typeface="Wingdings" pitchFamily="2" charset="2"/>
              <a:buChar char="Ø"/>
            </a:pPr>
            <a:r>
              <a:rPr lang="en-US" sz="2200" b="1" dirty="0" smtClean="0"/>
              <a:t>Reporting Requirement</a:t>
            </a:r>
            <a:r>
              <a:rPr lang="en-US" sz="2200" dirty="0" smtClean="0"/>
              <a:t>.  A lobbyist is required to file a report whenever the lobbyist makes a gift/gifts to a “legislative person” if the value of the gift/gifts is $50 or more in one day or exceeds $250 in a reporting year.</a:t>
            </a:r>
          </a:p>
          <a:p>
            <a:pPr>
              <a:buFont typeface="Wingdings" pitchFamily="2" charset="2"/>
              <a:buChar char="Ø"/>
            </a:pPr>
            <a:r>
              <a:rPr lang="en-US" sz="2200" b="1" dirty="0" smtClean="0"/>
              <a:t>Exception.  </a:t>
            </a:r>
            <a:r>
              <a:rPr lang="en-US" sz="2200" dirty="0" smtClean="0"/>
              <a:t>Gifts to “close relatives” are not subject to this reporting requirement.</a:t>
            </a:r>
            <a:endParaRPr lang="en-US" sz="2200" b="1" dirty="0" smtClean="0"/>
          </a:p>
          <a:p>
            <a:pPr>
              <a:buFont typeface="Wingdings" pitchFamily="2" charset="2"/>
              <a:buChar char="Ø"/>
            </a:pPr>
            <a:r>
              <a:rPr lang="en-US" sz="2200" b="1" dirty="0" smtClean="0"/>
              <a:t>Due Date.  </a:t>
            </a:r>
            <a:r>
              <a:rPr lang="en-US" sz="2200" dirty="0" smtClean="0"/>
              <a:t>The report is due not later than 15 business days after the gift that triggers the requirement is made.</a:t>
            </a:r>
          </a:p>
          <a:p>
            <a:pPr>
              <a:buFont typeface="Wingdings" pitchFamily="2" charset="2"/>
              <a:buChar char="Ø"/>
            </a:pPr>
            <a:r>
              <a:rPr lang="en-US" sz="2200" b="1" dirty="0" smtClean="0"/>
              <a:t>Filing.  </a:t>
            </a:r>
            <a:r>
              <a:rPr lang="en-US" sz="2200" dirty="0" smtClean="0"/>
              <a:t>A  copy of the report is to be filed with the ILRC, the legislative person, and the House or Senate if the legislative person is a member of or candidate for election to the body.</a:t>
            </a:r>
          </a:p>
          <a:p>
            <a:pPr>
              <a:buFont typeface="Wingdings" pitchFamily="2" charset="2"/>
              <a:buChar char="Ø"/>
            </a:pPr>
            <a:r>
              <a:rPr lang="en-US" sz="2200" b="1" dirty="0" smtClean="0"/>
              <a:t>Ten Day Hold</a:t>
            </a:r>
            <a:r>
              <a:rPr lang="en-US" sz="2200" dirty="0" smtClean="0"/>
              <a:t>.  A gift report is confidential and not available to the public until 10 business days after the report is filed.</a:t>
            </a:r>
          </a:p>
          <a:p>
            <a:pPr>
              <a:buFont typeface="Wingdings" pitchFamily="2" charset="2"/>
              <a:buChar char="Ø"/>
            </a:pPr>
            <a:endParaRPr lang="en-US" dirty="0"/>
          </a:p>
        </p:txBody>
      </p:sp>
      <p:sp>
        <p:nvSpPr>
          <p:cNvPr id="3" name="Title 2"/>
          <p:cNvSpPr>
            <a:spLocks noGrp="1"/>
          </p:cNvSpPr>
          <p:nvPr>
            <p:ph type="title"/>
          </p:nvPr>
        </p:nvSpPr>
        <p:spPr/>
        <p:txBody>
          <a:bodyPr>
            <a:normAutofit/>
          </a:bodyPr>
          <a:lstStyle/>
          <a:p>
            <a:r>
              <a:rPr lang="en-US" sz="3600" dirty="0" smtClean="0"/>
              <a:t>Gift Report </a:t>
            </a:r>
            <a:br>
              <a:rPr lang="en-US" sz="3600" dirty="0" smtClean="0"/>
            </a:br>
            <a:r>
              <a:rPr lang="en-US" sz="2400" dirty="0" smtClean="0"/>
              <a:t>(Source IC 2-7-3-3 &amp; 2-7-3-3.3)</a:t>
            </a:r>
            <a:endParaRPr lang="en-US"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Font typeface="Wingdings" pitchFamily="2" charset="2"/>
              <a:buChar char="Ø"/>
            </a:pPr>
            <a:r>
              <a:rPr lang="en-US" sz="2200" b="1" dirty="0" smtClean="0"/>
              <a:t>Reporting Requirement</a:t>
            </a:r>
            <a:r>
              <a:rPr lang="en-US" sz="2200" dirty="0" smtClean="0"/>
              <a:t>.  A lobbyist is required to file a report whenever the lobbyist pays more than $100 to purchase goods or services from a member of, or candidate for election to, the General Assembly or such a member’s or candidate’s business.</a:t>
            </a:r>
          </a:p>
          <a:p>
            <a:pPr>
              <a:buFont typeface="Wingdings" pitchFamily="2" charset="2"/>
              <a:buChar char="Ø"/>
            </a:pPr>
            <a:r>
              <a:rPr lang="en-US" sz="2200" b="1" dirty="0" smtClean="0"/>
              <a:t>Exception.  </a:t>
            </a:r>
            <a:r>
              <a:rPr lang="en-US" sz="2200" dirty="0" smtClean="0"/>
              <a:t>Such a report is not required for a purchase made in the ordinary course of business and at a price that is available to the general public.</a:t>
            </a:r>
          </a:p>
          <a:p>
            <a:pPr>
              <a:buFont typeface="Wingdings" pitchFamily="2" charset="2"/>
              <a:buChar char="Ø"/>
            </a:pPr>
            <a:r>
              <a:rPr lang="en-US" sz="2200" b="1" dirty="0" smtClean="0"/>
              <a:t>Due Date.  </a:t>
            </a:r>
            <a:r>
              <a:rPr lang="en-US" sz="2200" dirty="0" smtClean="0"/>
              <a:t>The report is due not later than 15 business days after the purchase is made.</a:t>
            </a:r>
          </a:p>
          <a:p>
            <a:pPr>
              <a:buFont typeface="Wingdings" pitchFamily="2" charset="2"/>
              <a:buChar char="Ø"/>
            </a:pPr>
            <a:r>
              <a:rPr lang="en-US" sz="2200" b="1" dirty="0" smtClean="0"/>
              <a:t>Filing.  </a:t>
            </a:r>
            <a:r>
              <a:rPr lang="en-US" sz="2200" dirty="0" smtClean="0"/>
              <a:t>A  copy of the report is to be filed with the ILRC, the member or candidate, and the legislative chamber that he or she is a member of or candidate for election to.</a:t>
            </a:r>
          </a:p>
          <a:p>
            <a:pPr>
              <a:buFont typeface="Wingdings" pitchFamily="2" charset="2"/>
              <a:buChar char="Ø"/>
            </a:pPr>
            <a:r>
              <a:rPr lang="en-US" sz="2200" b="1" dirty="0" smtClean="0"/>
              <a:t>Ten Day Hold</a:t>
            </a:r>
            <a:r>
              <a:rPr lang="en-US" sz="2200" dirty="0" smtClean="0"/>
              <a:t>.  A purchase report is confidential and not available to the public until 10 business days after the report is filed.</a:t>
            </a:r>
          </a:p>
          <a:p>
            <a:pPr>
              <a:buNone/>
            </a:pPr>
            <a:endParaRPr lang="en-US" sz="2000" dirty="0"/>
          </a:p>
        </p:txBody>
      </p:sp>
      <p:sp>
        <p:nvSpPr>
          <p:cNvPr id="3" name="Title 2"/>
          <p:cNvSpPr>
            <a:spLocks noGrp="1"/>
          </p:cNvSpPr>
          <p:nvPr>
            <p:ph type="title"/>
          </p:nvPr>
        </p:nvSpPr>
        <p:spPr/>
        <p:txBody>
          <a:bodyPr>
            <a:normAutofit/>
          </a:bodyPr>
          <a:lstStyle/>
          <a:p>
            <a:r>
              <a:rPr lang="en-US" dirty="0" smtClean="0"/>
              <a:t>Purchase Report</a:t>
            </a:r>
            <a:br>
              <a:rPr lang="en-US" dirty="0" smtClean="0"/>
            </a:br>
            <a:r>
              <a:rPr lang="en-US" sz="2400" dirty="0" smtClean="0"/>
              <a:t>(Source  IC 2-7-3-7)</a:t>
            </a:r>
            <a:endParaRPr lang="en-US"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Font typeface="Wingdings" pitchFamily="2" charset="2"/>
              <a:buChar char="Ø"/>
            </a:pPr>
            <a:r>
              <a:rPr lang="en-US" sz="2200" b="1" dirty="0" smtClean="0"/>
              <a:t>General Prohibition</a:t>
            </a:r>
            <a:r>
              <a:rPr lang="en-US" sz="2200" dirty="0" smtClean="0"/>
              <a:t>. A lobbyist may not pay for or reimburse a legislative person’s out-of-state travel expenses, which include expenses for transportation, lodging, registration fees, and other expenses associated with travel.  </a:t>
            </a:r>
            <a:r>
              <a:rPr lang="en-US" sz="2200" b="1" i="1" dirty="0" smtClean="0"/>
              <a:t>As a result of a 2011 amendment, meal expenses are no longer included in the list of travel expenses.</a:t>
            </a:r>
            <a:r>
              <a:rPr lang="en-US" sz="2200" i="1" dirty="0" smtClean="0"/>
              <a:t> (HEA 1001, SECTION 41)</a:t>
            </a:r>
          </a:p>
          <a:p>
            <a:pPr>
              <a:buFont typeface="Wingdings" pitchFamily="2" charset="2"/>
              <a:buChar char="Ø"/>
            </a:pPr>
            <a:r>
              <a:rPr lang="en-US" sz="2200" b="1" dirty="0" smtClean="0"/>
              <a:t>Exceptions</a:t>
            </a:r>
            <a:r>
              <a:rPr lang="en-US" sz="2200" dirty="0" smtClean="0"/>
              <a:t>. The general prohibition does not apply to :</a:t>
            </a:r>
          </a:p>
          <a:p>
            <a:pPr lvl="1">
              <a:buFont typeface="Wingdings" pitchFamily="2" charset="2"/>
              <a:buChar char="§"/>
            </a:pPr>
            <a:r>
              <a:rPr lang="en-US" sz="1900" dirty="0" smtClean="0"/>
              <a:t>Expenses paid for by entity of which the legislative person or his or her spouse is an officer, member of the board of directors, employee, or independent contractor; or  </a:t>
            </a:r>
          </a:p>
          <a:p>
            <a:pPr lvl="1">
              <a:buFont typeface="Wingdings" pitchFamily="2" charset="2"/>
              <a:buChar char="§"/>
            </a:pPr>
            <a:r>
              <a:rPr lang="en-US" sz="1900" dirty="0" smtClean="0"/>
              <a:t>Expenses of a legislative person attending a public policy meeting as a speaker or key participant and the Speaker of the House or President Pro Tem of the Senate approves in writing the payment of the expenses. </a:t>
            </a:r>
          </a:p>
          <a:p>
            <a:pPr lvl="1">
              <a:buNone/>
            </a:pPr>
            <a:r>
              <a:rPr lang="en-US" sz="1900" dirty="0" smtClean="0"/>
              <a:t>__________________________________________________________________</a:t>
            </a:r>
          </a:p>
          <a:p>
            <a:pPr lvl="1">
              <a:buNone/>
            </a:pPr>
            <a:r>
              <a:rPr lang="en-US" sz="1900" dirty="0" smtClean="0"/>
              <a:t>Does merely striking “meals” get the job done when the phrase “other expenses associated with travel” was retained?  </a:t>
            </a:r>
            <a:endParaRPr lang="en-US" sz="1900" dirty="0"/>
          </a:p>
        </p:txBody>
      </p:sp>
      <p:sp>
        <p:nvSpPr>
          <p:cNvPr id="3" name="Title 2"/>
          <p:cNvSpPr>
            <a:spLocks noGrp="1"/>
          </p:cNvSpPr>
          <p:nvPr>
            <p:ph type="title"/>
          </p:nvPr>
        </p:nvSpPr>
        <p:spPr/>
        <p:txBody>
          <a:bodyPr>
            <a:normAutofit/>
          </a:bodyPr>
          <a:lstStyle/>
          <a:p>
            <a:r>
              <a:rPr lang="en-US" dirty="0" smtClean="0"/>
              <a:t>Out-of-State Travel Prohibition</a:t>
            </a:r>
            <a:br>
              <a:rPr lang="en-US" dirty="0" smtClean="0"/>
            </a:br>
            <a:r>
              <a:rPr lang="en-US" sz="2400" dirty="0" smtClean="0"/>
              <a:t>(Source IC 2-7-5-9)</a:t>
            </a:r>
            <a:endParaRPr lang="en-US" dirty="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b="1" dirty="0" smtClean="0"/>
              <a:t>Requirement</a:t>
            </a:r>
            <a:r>
              <a:rPr lang="en-US" sz="2000" dirty="0" smtClean="0"/>
              <a:t>. ILRC is to inspect and audit at least 5% of all registration statements and reports filed with it. </a:t>
            </a:r>
          </a:p>
          <a:p>
            <a:r>
              <a:rPr lang="en-US" sz="2000" b="1" dirty="0" smtClean="0"/>
              <a:t>Selection Process</a:t>
            </a:r>
            <a:r>
              <a:rPr lang="en-US" sz="2000" dirty="0" smtClean="0"/>
              <a:t>. ILRC is to select statements and reports for inspection and audit at random through use of a computer random number generator.  Audit letters have gone out for those lobbyists selected for audit for the period of May 1, 2009 through April 30, 2010. </a:t>
            </a:r>
          </a:p>
          <a:p>
            <a:r>
              <a:rPr lang="en-US" sz="2000" b="1" dirty="0" smtClean="0"/>
              <a:t>Documentation</a:t>
            </a:r>
            <a:r>
              <a:rPr lang="en-US" sz="2000" dirty="0" smtClean="0"/>
              <a:t>.  A lobbyist is expected to provide documents to verify a statement or report being audited. Those documents are confidential while they are in the ILRC’s possession.</a:t>
            </a:r>
          </a:p>
          <a:p>
            <a:r>
              <a:rPr lang="en-US" sz="2000" b="1" dirty="0" smtClean="0"/>
              <a:t>Next Audit Cycle</a:t>
            </a:r>
            <a:r>
              <a:rPr lang="en-US" sz="2000" dirty="0" smtClean="0"/>
              <a:t>. November 1, 2010 through October 31, 2011.  </a:t>
            </a:r>
            <a:r>
              <a:rPr lang="en-US" sz="2000" i="1" dirty="0" smtClean="0"/>
              <a:t>(May 1, 2010 through October 31, 2010 is the special transition period.)</a:t>
            </a:r>
            <a:endParaRPr lang="en-US" sz="2000" i="1" dirty="0"/>
          </a:p>
        </p:txBody>
      </p:sp>
      <p:sp>
        <p:nvSpPr>
          <p:cNvPr id="3" name="Title 2"/>
          <p:cNvSpPr>
            <a:spLocks noGrp="1"/>
          </p:cNvSpPr>
          <p:nvPr>
            <p:ph type="title"/>
          </p:nvPr>
        </p:nvSpPr>
        <p:spPr/>
        <p:txBody>
          <a:bodyPr>
            <a:normAutofit/>
          </a:bodyPr>
          <a:lstStyle/>
          <a:p>
            <a:r>
              <a:rPr lang="en-US" dirty="0" smtClean="0"/>
              <a:t>Audit Function</a:t>
            </a:r>
            <a:br>
              <a:rPr lang="en-US" dirty="0" smtClean="0"/>
            </a:br>
            <a:r>
              <a:rPr lang="en-US" sz="2700" dirty="0" smtClean="0"/>
              <a:t>(Source IC 2-7-4-6)</a:t>
            </a:r>
            <a:endParaRPr lang="en-US" sz="2700" dirty="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Registration Year. </a:t>
            </a:r>
            <a:r>
              <a:rPr lang="en-US" dirty="0" smtClean="0"/>
              <a:t>January 1 to December 31.</a:t>
            </a:r>
            <a:endParaRPr lang="en-US" b="1" dirty="0" smtClean="0"/>
          </a:p>
          <a:p>
            <a:r>
              <a:rPr lang="en-US" b="1" dirty="0" smtClean="0"/>
              <a:t>Threshold.</a:t>
            </a:r>
            <a:r>
              <a:rPr lang="en-US" dirty="0" smtClean="0"/>
              <a:t>  You lobby &amp; expend (EMPLOYER) or receive (COMPENSATED) at least $500 in a registration year for lobbying.</a:t>
            </a:r>
          </a:p>
          <a:p>
            <a:r>
              <a:rPr lang="en-US" b="1" dirty="0" smtClean="0"/>
              <a:t>Deadline. </a:t>
            </a:r>
            <a:r>
              <a:rPr lang="en-US" dirty="0" smtClean="0"/>
              <a:t>January 15 or within 15 days after becoming a lobbyist, whichever is later.</a:t>
            </a:r>
          </a:p>
          <a:p>
            <a:endParaRPr lang="en-US" dirty="0"/>
          </a:p>
        </p:txBody>
      </p:sp>
      <p:sp>
        <p:nvSpPr>
          <p:cNvPr id="2" name="Title 1"/>
          <p:cNvSpPr>
            <a:spLocks noGrp="1"/>
          </p:cNvSpPr>
          <p:nvPr>
            <p:ph type="title"/>
          </p:nvPr>
        </p:nvSpPr>
        <p:spPr/>
        <p:txBody>
          <a:bodyPr>
            <a:normAutofit/>
          </a:bodyPr>
          <a:lstStyle/>
          <a:p>
            <a:r>
              <a:rPr lang="en-US" dirty="0" smtClean="0"/>
              <a:t>Annual Registration Statement</a:t>
            </a:r>
            <a:br>
              <a:rPr lang="en-US" dirty="0" smtClean="0"/>
            </a:br>
            <a:r>
              <a:rPr lang="en-US" sz="2400" dirty="0" smtClean="0"/>
              <a:t>(Source IC 2-7-1-10 &amp; 2-7-2-2)</a:t>
            </a:r>
            <a:endParaRPr lang="en-US" sz="2400" dirty="0"/>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smtClean="0"/>
              <a:t>Normal Fee.  </a:t>
            </a:r>
            <a:r>
              <a:rPr lang="en-US" sz="2800" dirty="0" smtClean="0"/>
              <a:t>$100 per registration year ($105 on-line).</a:t>
            </a:r>
          </a:p>
          <a:p>
            <a:r>
              <a:rPr lang="en-US" sz="2800" b="1" dirty="0" smtClean="0"/>
              <a:t>Special Fee.  </a:t>
            </a:r>
            <a:r>
              <a:rPr lang="en-US" sz="2800" dirty="0" smtClean="0"/>
              <a:t>$50 per registration year for a nonprofit organization that is exemption from federal income taxation under IRC Section 501 (c) (3) or (4) and for an employee of such an organization who lobbies for it ($55 on-line).</a:t>
            </a:r>
          </a:p>
          <a:p>
            <a:r>
              <a:rPr lang="en-US" sz="2800" b="1" dirty="0" smtClean="0"/>
              <a:t>Late Fee. </a:t>
            </a:r>
            <a:r>
              <a:rPr lang="en-US" sz="2800" dirty="0" smtClean="0">
                <a:solidFill>
                  <a:srgbClr val="C00000"/>
                </a:solidFill>
              </a:rPr>
              <a:t>$100 per day with a cap of $4,500</a:t>
            </a:r>
            <a:r>
              <a:rPr lang="en-US" sz="2800" dirty="0" smtClean="0"/>
              <a:t>.</a:t>
            </a:r>
          </a:p>
          <a:p>
            <a:endParaRPr lang="en-US" dirty="0"/>
          </a:p>
        </p:txBody>
      </p:sp>
      <p:sp>
        <p:nvSpPr>
          <p:cNvPr id="3" name="Title 2"/>
          <p:cNvSpPr>
            <a:spLocks noGrp="1"/>
          </p:cNvSpPr>
          <p:nvPr>
            <p:ph type="title"/>
          </p:nvPr>
        </p:nvSpPr>
        <p:spPr/>
        <p:txBody>
          <a:bodyPr>
            <a:normAutofit/>
          </a:bodyPr>
          <a:lstStyle/>
          <a:p>
            <a:r>
              <a:rPr lang="en-US" sz="3600" dirty="0" smtClean="0"/>
              <a:t>Annual Registration Statement-Fees  </a:t>
            </a:r>
            <a:r>
              <a:rPr lang="en-US" sz="2400" dirty="0" smtClean="0"/>
              <a:t>(Source IC 2-7-2-1 &amp; 2-7-2-2)</a:t>
            </a:r>
            <a:endParaRPr lang="en-US" sz="240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Late Fee. </a:t>
            </a:r>
            <a:r>
              <a:rPr lang="en-US" dirty="0" smtClean="0"/>
              <a:t>$</a:t>
            </a:r>
            <a:r>
              <a:rPr lang="en-US" dirty="0" smtClean="0">
                <a:solidFill>
                  <a:srgbClr val="FF0000"/>
                </a:solidFill>
              </a:rPr>
              <a:t>100 per day with a cap of $4,500</a:t>
            </a:r>
            <a:r>
              <a:rPr lang="en-US" dirty="0" smtClean="0"/>
              <a:t>.</a:t>
            </a:r>
          </a:p>
          <a:p>
            <a:pPr>
              <a:buNone/>
            </a:pPr>
            <a:endParaRPr lang="en-US" dirty="0" smtClean="0"/>
          </a:p>
          <a:p>
            <a:r>
              <a:rPr lang="en-US" b="1" dirty="0" smtClean="0"/>
              <a:t>Termination Report</a:t>
            </a:r>
            <a:r>
              <a:rPr lang="en-US" dirty="0" smtClean="0"/>
              <a:t>.  A termination report is required for that portion of the semiannual reporting period that preceded the termination of a lobbyist’s registration.</a:t>
            </a:r>
          </a:p>
          <a:p>
            <a:endParaRPr lang="en-US" dirty="0"/>
          </a:p>
        </p:txBody>
      </p:sp>
      <p:sp>
        <p:nvSpPr>
          <p:cNvPr id="2" name="Title 1"/>
          <p:cNvSpPr>
            <a:spLocks noGrp="1"/>
          </p:cNvSpPr>
          <p:nvPr>
            <p:ph type="title"/>
          </p:nvPr>
        </p:nvSpPr>
        <p:spPr/>
        <p:txBody>
          <a:bodyPr>
            <a:normAutofit/>
          </a:bodyPr>
          <a:lstStyle/>
          <a:p>
            <a:r>
              <a:rPr lang="en-US" dirty="0" smtClean="0"/>
              <a:t>Activity Reports </a:t>
            </a:r>
            <a:br>
              <a:rPr lang="en-US" dirty="0" smtClean="0"/>
            </a:br>
            <a:r>
              <a:rPr lang="en-US" sz="2400" dirty="0" smtClean="0"/>
              <a:t>(Source IC 2-7-3-2 &amp; 2-7-3-5) </a:t>
            </a:r>
            <a:endParaRPr lang="en-US"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800" b="1" dirty="0" smtClean="0"/>
              <a:t>Amendment.</a:t>
            </a:r>
            <a:r>
              <a:rPr lang="en-US" sz="2800" dirty="0" smtClean="0"/>
              <a:t> Duty to file an amendment within 15 days of any material change in the information reported in the original statement.  </a:t>
            </a:r>
          </a:p>
          <a:p>
            <a:r>
              <a:rPr lang="en-US" sz="2800" b="1" dirty="0" smtClean="0"/>
              <a:t>Termination.  </a:t>
            </a:r>
            <a:r>
              <a:rPr lang="en-US" sz="2800" dirty="0" smtClean="0"/>
              <a:t>Duty to file a notice of termination within 15 days after a lobbyist ceases lobbying and does not intend to resume those activities in the future. </a:t>
            </a:r>
          </a:p>
          <a:p>
            <a:r>
              <a:rPr lang="en-US" sz="2800" b="1" dirty="0" smtClean="0"/>
              <a:t>Expiration.  </a:t>
            </a:r>
            <a:r>
              <a:rPr lang="en-US" sz="2800" dirty="0" smtClean="0"/>
              <a:t>Each registration statement expires on December 31 of the year for which it was issued.</a:t>
            </a:r>
            <a:endParaRPr lang="en-US" sz="2800" dirty="0"/>
          </a:p>
        </p:txBody>
      </p:sp>
      <p:sp>
        <p:nvSpPr>
          <p:cNvPr id="2" name="Title 1"/>
          <p:cNvSpPr>
            <a:spLocks noGrp="1"/>
          </p:cNvSpPr>
          <p:nvPr>
            <p:ph type="title"/>
          </p:nvPr>
        </p:nvSpPr>
        <p:spPr>
          <a:xfrm>
            <a:off x="381000" y="228600"/>
            <a:ext cx="8229600" cy="1143000"/>
          </a:xfrm>
        </p:spPr>
        <p:txBody>
          <a:bodyPr>
            <a:normAutofit/>
          </a:bodyPr>
          <a:lstStyle/>
          <a:p>
            <a:r>
              <a:rPr lang="en-US" sz="3000" dirty="0" smtClean="0"/>
              <a:t>Annual Registration Statement-Continued  </a:t>
            </a:r>
            <a:r>
              <a:rPr lang="en-US" sz="2400" dirty="0" smtClean="0"/>
              <a:t>(Source IC 2-7-2-2 &amp; 2-7-2-5)</a:t>
            </a:r>
            <a:endParaRPr lang="en-US" sz="2400" dirty="0"/>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a:p>
        </p:txBody>
      </p:sp>
      <p:sp>
        <p:nvSpPr>
          <p:cNvPr id="3" name="Title 2"/>
          <p:cNvSpPr>
            <a:spLocks noGrp="1"/>
          </p:cNvSpPr>
          <p:nvPr>
            <p:ph type="title"/>
          </p:nvPr>
        </p:nvSpPr>
        <p:spPr/>
        <p:txBody>
          <a:bodyPr/>
          <a:lstStyle/>
          <a:p>
            <a:r>
              <a:rPr lang="en-US" dirty="0" smtClean="0"/>
              <a:t>We Welcome Your Questions!</a:t>
            </a:r>
            <a:endParaRPr lang="en-US" dirty="0"/>
          </a:p>
        </p:txBody>
      </p:sp>
      <p:pic>
        <p:nvPicPr>
          <p:cNvPr id="4" name="Content Placeholder 3" descr="j0178564.jpg"/>
          <p:cNvPicPr>
            <a:picLocks noChangeAspect="1"/>
          </p:cNvPicPr>
          <p:nvPr/>
        </p:nvPicPr>
        <p:blipFill>
          <a:blip r:embed="rId3" cstate="print"/>
          <a:stretch>
            <a:fillRect/>
          </a:stretch>
        </p:blipFill>
        <p:spPr>
          <a:xfrm>
            <a:off x="1752600" y="2057400"/>
            <a:ext cx="6096000" cy="3810000"/>
          </a:xfrm>
          <a:prstGeom prst="rect">
            <a:avLst/>
          </a:prstGeom>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Commission’s Authority</a:t>
            </a:r>
            <a:r>
              <a:rPr lang="en-US" dirty="0" smtClean="0"/>
              <a:t>. The Indiana Lobby Registration Commission (ILRC) may waive the </a:t>
            </a:r>
            <a:r>
              <a:rPr lang="en-US" dirty="0" smtClean="0"/>
              <a:t>late fee </a:t>
            </a:r>
            <a:r>
              <a:rPr lang="en-US" dirty="0" smtClean="0"/>
              <a:t>for filing a registration statement or activity report after its due date.</a:t>
            </a:r>
          </a:p>
          <a:p>
            <a:r>
              <a:rPr lang="en-US" b="1" dirty="0" smtClean="0"/>
              <a:t>Waiver Standard</a:t>
            </a:r>
            <a:r>
              <a:rPr lang="en-US" dirty="0" smtClean="0"/>
              <a:t>. An ILRC determination that </a:t>
            </a:r>
            <a:r>
              <a:rPr lang="en-US" b="1" i="1" dirty="0" smtClean="0"/>
              <a:t>circumstances make imposition of the late fee inappropriate</a:t>
            </a:r>
            <a:r>
              <a:rPr lang="en-US" dirty="0" smtClean="0"/>
              <a:t> is required for such a waiver.</a:t>
            </a:r>
          </a:p>
          <a:p>
            <a:r>
              <a:rPr lang="en-US" b="1" dirty="0" smtClean="0"/>
              <a:t>Appeal Form</a:t>
            </a:r>
            <a:r>
              <a:rPr lang="en-US" dirty="0" smtClean="0"/>
              <a:t>. To request such a waiver, a lobbyist must complete the appeal form prescribed by the ILRC and file it with the late registration statement or activity report.</a:t>
            </a:r>
          </a:p>
          <a:p>
            <a:r>
              <a:rPr lang="en-US" b="1" dirty="0" smtClean="0"/>
              <a:t>Collection of Late Fee</a:t>
            </a:r>
            <a:r>
              <a:rPr lang="en-US" dirty="0" smtClean="0"/>
              <a:t>. Collection of the late fee or penalty will be deferred until the ILRC rules on the appeal.    </a:t>
            </a:r>
            <a:endParaRPr lang="en-US" dirty="0"/>
          </a:p>
        </p:txBody>
      </p:sp>
      <p:sp>
        <p:nvSpPr>
          <p:cNvPr id="3" name="Title 2"/>
          <p:cNvSpPr>
            <a:spLocks noGrp="1"/>
          </p:cNvSpPr>
          <p:nvPr>
            <p:ph type="title"/>
          </p:nvPr>
        </p:nvSpPr>
        <p:spPr/>
        <p:txBody>
          <a:bodyPr>
            <a:normAutofit/>
          </a:bodyPr>
          <a:lstStyle/>
          <a:p>
            <a:r>
              <a:rPr lang="en-US" dirty="0" smtClean="0"/>
              <a:t>Appeal of Late Filing Fee </a:t>
            </a:r>
            <a:br>
              <a:rPr lang="en-US" dirty="0" smtClean="0"/>
            </a:br>
            <a:r>
              <a:rPr lang="en-US" sz="2700" dirty="0" smtClean="0"/>
              <a:t>[Source IC 2-7-2-2 (d) &amp; 2-7-3-2 (d)]  </a:t>
            </a:r>
            <a:endParaRPr lang="en-US" sz="27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sz="2800" dirty="0" smtClean="0"/>
              <a:t>Summary of Key Final Advisory Opinions (FAOs)</a:t>
            </a:r>
          </a:p>
          <a:p>
            <a:pPr>
              <a:buFont typeface="Wingdings" pitchFamily="2" charset="2"/>
              <a:buChar char="Ø"/>
            </a:pPr>
            <a:endParaRPr lang="en-US" sz="2800" dirty="0" smtClean="0"/>
          </a:p>
          <a:p>
            <a:pPr>
              <a:buFont typeface="Wingdings" pitchFamily="2" charset="2"/>
              <a:buChar char="Ø"/>
            </a:pPr>
            <a:r>
              <a:rPr lang="en-US" sz="2800" dirty="0" smtClean="0"/>
              <a:t>IC 2-7-3-3 and IC 2-7-3-3.5</a:t>
            </a:r>
          </a:p>
          <a:p>
            <a:pPr>
              <a:buFont typeface="Wingdings" pitchFamily="2" charset="2"/>
              <a:buChar char="Ø"/>
            </a:pPr>
            <a:endParaRPr lang="en-US" sz="2800" dirty="0" smtClean="0"/>
          </a:p>
          <a:p>
            <a:pPr>
              <a:buFont typeface="Wingdings" pitchFamily="2" charset="2"/>
              <a:buChar char="Ø"/>
            </a:pPr>
            <a:r>
              <a:rPr lang="en-US" sz="2800" dirty="0" smtClean="0"/>
              <a:t>Reporting Illustrations for Sections C and E of the Activity Report</a:t>
            </a:r>
          </a:p>
          <a:p>
            <a:pPr>
              <a:buFont typeface="Wingdings" pitchFamily="2" charset="2"/>
              <a:buChar char="Ø"/>
            </a:pPr>
            <a:endParaRPr lang="en-US" sz="2800" dirty="0" smtClean="0"/>
          </a:p>
          <a:p>
            <a:pPr>
              <a:buFont typeface="Wingdings" pitchFamily="2" charset="2"/>
              <a:buChar char="Ø"/>
            </a:pPr>
            <a:r>
              <a:rPr lang="en-US" sz="2800" dirty="0" smtClean="0"/>
              <a:t>Informal Guidance for Ticket Transactions</a:t>
            </a:r>
          </a:p>
          <a:p>
            <a:pPr>
              <a:buNone/>
            </a:pPr>
            <a:endParaRPr lang="en-US" dirty="0" smtClean="0"/>
          </a:p>
          <a:p>
            <a:endParaRPr lang="en-US" dirty="0"/>
          </a:p>
        </p:txBody>
      </p:sp>
      <p:sp>
        <p:nvSpPr>
          <p:cNvPr id="3" name="Title 2"/>
          <p:cNvSpPr>
            <a:spLocks noGrp="1"/>
          </p:cNvSpPr>
          <p:nvPr>
            <p:ph type="title"/>
          </p:nvPr>
        </p:nvSpPr>
        <p:spPr/>
        <p:txBody>
          <a:bodyPr/>
          <a:lstStyle/>
          <a:p>
            <a:r>
              <a:rPr lang="en-US" dirty="0" smtClean="0"/>
              <a:t>Supplemental Handout</a:t>
            </a:r>
            <a:endParaRPr lang="en-US"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Font typeface="Wingdings" pitchFamily="2" charset="2"/>
              <a:buChar char="Ø"/>
            </a:pPr>
            <a:r>
              <a:rPr lang="en-US" sz="2200" b="1" dirty="0" smtClean="0"/>
              <a:t>Registered as Employer Only.  </a:t>
            </a:r>
            <a:r>
              <a:rPr lang="en-US" sz="2200" dirty="0" smtClean="0"/>
              <a:t>File a single employer lobbyist activity report.</a:t>
            </a:r>
          </a:p>
          <a:p>
            <a:pPr lvl="0">
              <a:buFont typeface="Wingdings" pitchFamily="2" charset="2"/>
              <a:buChar char="Ø"/>
            </a:pPr>
            <a:r>
              <a:rPr lang="en-US" sz="2200" b="1" dirty="0" smtClean="0"/>
              <a:t>Registered as Both Employer &amp; Compensated.  </a:t>
            </a:r>
            <a:r>
              <a:rPr lang="en-US" sz="2200" dirty="0" smtClean="0"/>
              <a:t>File a separate compensated lobbyist activity report with respect to each employer lobbyist from whom you received compensation. Don’t file an activity report as an employer lobbyist.</a:t>
            </a:r>
          </a:p>
          <a:p>
            <a:pPr lvl="0">
              <a:buFont typeface="Wingdings" pitchFamily="2" charset="2"/>
              <a:buChar char="Ø"/>
            </a:pPr>
            <a:r>
              <a:rPr lang="en-US" sz="2200" b="1" dirty="0" smtClean="0"/>
              <a:t>Compensated Lobbyist &amp; Non-Attributable Expenses.</a:t>
            </a:r>
            <a:r>
              <a:rPr lang="en-US" sz="2200" dirty="0" smtClean="0"/>
              <a:t>  A compensated lobbyist who has reportable expenditures that are not attributable to a client is to report those expenditures on a separate “non-client” compensated lobbyist activity report.</a:t>
            </a:r>
          </a:p>
          <a:p>
            <a:endParaRPr lang="en-US" dirty="0"/>
          </a:p>
        </p:txBody>
      </p:sp>
      <p:sp>
        <p:nvSpPr>
          <p:cNvPr id="3" name="Title 2"/>
          <p:cNvSpPr>
            <a:spLocks noGrp="1"/>
          </p:cNvSpPr>
          <p:nvPr>
            <p:ph type="title"/>
          </p:nvPr>
        </p:nvSpPr>
        <p:spPr/>
        <p:txBody>
          <a:bodyPr>
            <a:normAutofit fontScale="90000"/>
          </a:bodyPr>
          <a:lstStyle/>
          <a:p>
            <a:r>
              <a:rPr lang="en-US" dirty="0" smtClean="0"/>
              <a:t>Fundamental Reporting Rules</a:t>
            </a:r>
            <a:r>
              <a:rPr lang="en-US" sz="4400" b="0" dirty="0" smtClean="0"/>
              <a:t> </a:t>
            </a:r>
            <a:br>
              <a:rPr lang="en-US" sz="4400" b="0" dirty="0" smtClean="0"/>
            </a:br>
            <a:r>
              <a:rPr lang="en-US" sz="2700" b="0" dirty="0" smtClean="0"/>
              <a:t>(</a:t>
            </a:r>
            <a:r>
              <a:rPr lang="en-US" sz="2700" dirty="0" smtClean="0"/>
              <a:t>Source IC 2-7-3-1, 2-7-3-3 &amp; Lobbyist Handbook)</a:t>
            </a:r>
            <a:endParaRPr lang="en-US" sz="2700" dirty="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buFont typeface="Wingdings" pitchFamily="2" charset="2"/>
              <a:buChar char="Ø"/>
            </a:pPr>
            <a:r>
              <a:rPr lang="en-US" sz="2400" b="1" dirty="0" smtClean="0"/>
              <a:t>Payor is to Report. </a:t>
            </a:r>
            <a:r>
              <a:rPr lang="en-US" sz="2400" dirty="0" smtClean="0"/>
              <a:t>A lobbyist who completes a reportable transaction should report that transaction and should do so in a manner consistent with the reporting illustrations set forth in Appendix 4 of the Lobbyist Handbook.</a:t>
            </a:r>
          </a:p>
          <a:p>
            <a:pPr>
              <a:buFont typeface="Wingdings" pitchFamily="2" charset="2"/>
              <a:buChar char="Ø"/>
            </a:pPr>
            <a:r>
              <a:rPr lang="en-US" sz="2400" b="1" dirty="0" smtClean="0"/>
              <a:t>Report on Cash Basis. </a:t>
            </a:r>
            <a:r>
              <a:rPr lang="en-US" sz="2400" dirty="0" smtClean="0"/>
              <a:t>Activity reports should be filed on a cash basis rather than an accrual basis of accounting (</a:t>
            </a:r>
            <a:r>
              <a:rPr lang="en-US" sz="2400" i="1" dirty="0" smtClean="0"/>
              <a:t>see FAO 97-03).</a:t>
            </a:r>
            <a:r>
              <a:rPr lang="en-US" sz="2400" dirty="0" smtClean="0"/>
              <a:t> However, if lobbying expenses accrued during a reporting period are paid after the end of that period and after the lobbying relationship has been terminated, those expenses should be reported by amending the activity report for that reporting period. </a:t>
            </a:r>
          </a:p>
          <a:p>
            <a:endParaRPr lang="en-US" dirty="0"/>
          </a:p>
        </p:txBody>
      </p:sp>
      <p:sp>
        <p:nvSpPr>
          <p:cNvPr id="3" name="Title 2"/>
          <p:cNvSpPr>
            <a:spLocks noGrp="1"/>
          </p:cNvSpPr>
          <p:nvPr>
            <p:ph type="title"/>
          </p:nvPr>
        </p:nvSpPr>
        <p:spPr/>
        <p:txBody>
          <a:bodyPr>
            <a:normAutofit fontScale="90000"/>
          </a:bodyPr>
          <a:lstStyle/>
          <a:p>
            <a:r>
              <a:rPr lang="en-US" sz="3600" dirty="0" smtClean="0"/>
              <a:t>Fundamental Reporting Rules</a:t>
            </a:r>
            <a:r>
              <a:rPr lang="en-US" sz="3600" b="0" dirty="0" smtClean="0"/>
              <a:t> Continued</a:t>
            </a:r>
            <a:br>
              <a:rPr lang="en-US" sz="3600" b="0" dirty="0" smtClean="0"/>
            </a:br>
            <a:r>
              <a:rPr lang="en-US" sz="2700" b="0" dirty="0" smtClean="0"/>
              <a:t>(</a:t>
            </a:r>
            <a:r>
              <a:rPr lang="en-US" sz="2700" dirty="0" smtClean="0"/>
              <a:t>Source IC 2-7-3-1, 2-7-3-3 &amp; Lobbyist Handbook)</a:t>
            </a:r>
            <a:endParaRPr lang="en-US" sz="2700" dirty="0"/>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b="1" dirty="0" smtClean="0"/>
              <a:t>Line 1-Compensation Paid. </a:t>
            </a:r>
            <a:r>
              <a:rPr lang="en-US" sz="2400" dirty="0" smtClean="0"/>
              <a:t>Include all </a:t>
            </a:r>
            <a:r>
              <a:rPr lang="en-US" sz="2400" b="1" i="1" dirty="0" smtClean="0"/>
              <a:t>compensation</a:t>
            </a:r>
            <a:r>
              <a:rPr lang="en-US" sz="2400" dirty="0" smtClean="0"/>
              <a:t> (salary, wages, cost of benefits, retainers, etc.) that the registrant </a:t>
            </a:r>
            <a:r>
              <a:rPr lang="en-US" sz="2400" b="1" i="1" dirty="0" smtClean="0"/>
              <a:t>provided to employees or others to lobby</a:t>
            </a:r>
            <a:r>
              <a:rPr lang="en-US" sz="2400" dirty="0" smtClean="0"/>
              <a:t>  for the registrant. (</a:t>
            </a:r>
            <a:r>
              <a:rPr lang="en-US" sz="2400" i="1" dirty="0" smtClean="0"/>
              <a:t>As a general rule, a compensated lobbyist’s report should not include the compensation received from an employer lobbyist.)</a:t>
            </a:r>
          </a:p>
          <a:p>
            <a:r>
              <a:rPr lang="en-US" sz="2400" b="1" dirty="0" smtClean="0"/>
              <a:t>Multiple Clients.  </a:t>
            </a:r>
            <a:r>
              <a:rPr lang="en-US" sz="2400" dirty="0" smtClean="0"/>
              <a:t>A compensated lobbyist with multiply clients must consistently apply a rational method to allocate the </a:t>
            </a:r>
            <a:r>
              <a:rPr lang="en-US" sz="2400" smtClean="0"/>
              <a:t>compensation </a:t>
            </a:r>
            <a:r>
              <a:rPr lang="en-US" sz="2400" smtClean="0"/>
              <a:t>it </a:t>
            </a:r>
            <a:r>
              <a:rPr lang="en-US" sz="2400" dirty="0" smtClean="0"/>
              <a:t>pays others to lobby in determining the amount it reports on Section C, Line 1 of its compensated lobbyist activity report for each client. </a:t>
            </a:r>
          </a:p>
          <a:p>
            <a:endParaRPr lang="en-US" i="1" dirty="0" smtClean="0"/>
          </a:p>
        </p:txBody>
      </p:sp>
      <p:sp>
        <p:nvSpPr>
          <p:cNvPr id="3" name="Title 2"/>
          <p:cNvSpPr>
            <a:spLocks noGrp="1"/>
          </p:cNvSpPr>
          <p:nvPr>
            <p:ph type="title"/>
          </p:nvPr>
        </p:nvSpPr>
        <p:spPr/>
        <p:txBody>
          <a:bodyPr>
            <a:normAutofit fontScale="90000"/>
          </a:bodyPr>
          <a:lstStyle/>
          <a:p>
            <a:r>
              <a:rPr lang="en-US" dirty="0" smtClean="0"/>
              <a:t>Activity Report-Section C, Line 1</a:t>
            </a:r>
            <a:br>
              <a:rPr lang="en-US" dirty="0" smtClean="0"/>
            </a:br>
            <a:r>
              <a:rPr lang="en-US" sz="2700" b="0" dirty="0" smtClean="0"/>
              <a:t>[</a:t>
            </a:r>
            <a:r>
              <a:rPr lang="en-US" sz="2400" dirty="0" smtClean="0"/>
              <a:t>Source IC 2-7-3-3 (a)(2)(A) and Various FAOs]</a:t>
            </a:r>
            <a:endParaRPr lang="en-US"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Line 2-Reimbursements. </a:t>
            </a:r>
            <a:r>
              <a:rPr lang="en-US" dirty="0" smtClean="0"/>
              <a:t>Include the amount of expense reimbursements paid to others who perform lobbying services for the registrant.</a:t>
            </a:r>
          </a:p>
          <a:p>
            <a:r>
              <a:rPr lang="en-US" b="1" dirty="0" smtClean="0"/>
              <a:t>Line 3-Receptions. </a:t>
            </a:r>
            <a:r>
              <a:rPr lang="en-US" dirty="0" smtClean="0"/>
              <a:t>Report on this line amounts paid to sponsor all or part of a legislative reception.  However, amounts reported on line 6 </a:t>
            </a:r>
            <a:r>
              <a:rPr lang="en-US" i="1" dirty="0" smtClean="0"/>
              <a:t>(all member functions) </a:t>
            </a:r>
            <a:r>
              <a:rPr lang="en-US" dirty="0" smtClean="0"/>
              <a:t>or 7 </a:t>
            </a:r>
            <a:r>
              <a:rPr lang="en-US" i="1" dirty="0" smtClean="0"/>
              <a:t>(Section E gift &amp; entertainment expenses)</a:t>
            </a:r>
            <a:r>
              <a:rPr lang="en-US" dirty="0" smtClean="0"/>
              <a:t> should not be included on line 3.  </a:t>
            </a:r>
          </a:p>
          <a:p>
            <a:r>
              <a:rPr lang="en-US" b="1" dirty="0" smtClean="0"/>
              <a:t>Line 4-Entertainment.</a:t>
            </a:r>
            <a:r>
              <a:rPr lang="en-US" dirty="0" smtClean="0"/>
              <a:t>  Report the total amount spent for entertainment, including meals.  Line 4 should not include amounts reported on line 7 nor a lobbyist’s share of entertainment expenses.</a:t>
            </a:r>
          </a:p>
          <a:p>
            <a:endParaRPr lang="en-US" i="1" dirty="0" smtClean="0"/>
          </a:p>
          <a:p>
            <a:endParaRPr lang="en-US" dirty="0"/>
          </a:p>
        </p:txBody>
      </p:sp>
      <p:sp>
        <p:nvSpPr>
          <p:cNvPr id="3" name="Title 2"/>
          <p:cNvSpPr>
            <a:spLocks noGrp="1"/>
          </p:cNvSpPr>
          <p:nvPr>
            <p:ph type="title"/>
          </p:nvPr>
        </p:nvSpPr>
        <p:spPr/>
        <p:txBody>
          <a:bodyPr>
            <a:normAutofit/>
          </a:bodyPr>
          <a:lstStyle/>
          <a:p>
            <a:r>
              <a:rPr lang="en-US" dirty="0" smtClean="0"/>
              <a:t>Activity Report-Section C</a:t>
            </a:r>
            <a:br>
              <a:rPr lang="en-US" dirty="0" smtClean="0"/>
            </a:br>
            <a:r>
              <a:rPr lang="en-US" sz="2200" dirty="0" smtClean="0"/>
              <a:t>[</a:t>
            </a:r>
            <a:r>
              <a:rPr lang="en-US" sz="2400" dirty="0" smtClean="0"/>
              <a:t>Source IC 2-7-3-3 (a)(2)(B), (C) &amp; (D)]</a:t>
            </a:r>
            <a:endParaRPr lang="en-US"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1571</TotalTime>
  <Words>2861</Words>
  <Application>Microsoft Office PowerPoint</Application>
  <PresentationFormat>On-screen Show (4:3)</PresentationFormat>
  <Paragraphs>168</Paragraphs>
  <Slides>31</Slides>
  <Notes>18</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New Guidelines &amp; Guidance for Reporting by Lobbyists</vt:lpstr>
      <vt:lpstr>Reporting Year—Activity Reports  (Source IC 2-7-1-18, 2-7-3-1, 2-7-3-2, &amp; 2-7-3-3)</vt:lpstr>
      <vt:lpstr>Activity Reports  (Source IC 2-7-3-2 &amp; 2-7-3-5) </vt:lpstr>
      <vt:lpstr>Appeal of Late Filing Fee  [Source IC 2-7-2-2 (d) &amp; 2-7-3-2 (d)]  </vt:lpstr>
      <vt:lpstr>Supplemental Handout</vt:lpstr>
      <vt:lpstr>Fundamental Reporting Rules  (Source IC 2-7-3-1, 2-7-3-3 &amp; Lobbyist Handbook)</vt:lpstr>
      <vt:lpstr>Fundamental Reporting Rules Continued (Source IC 2-7-3-1, 2-7-3-3 &amp; Lobbyist Handbook)</vt:lpstr>
      <vt:lpstr>Activity Report-Section C, Line 1 [Source IC 2-7-3-3 (a)(2)(A) and Various FAOs]</vt:lpstr>
      <vt:lpstr>Activity Report-Section C [Source IC 2-7-3-3 (a)(2)(B), (C) &amp; (D)]</vt:lpstr>
      <vt:lpstr>Activity Report-Section C, Lines 5 &amp; 6 [Source IC 2-7-1-7.2, 2-7-3-3 (a)(2)(E) &amp; 2-7-3-3.5 (c)]</vt:lpstr>
      <vt:lpstr>Activity Report-Section C, Lines 7-9 (Source IC 2-7-3-3)</vt:lpstr>
      <vt:lpstr>Activity Report-Section C, Lines 10-12 (Source IC 2-7-3-3)</vt:lpstr>
      <vt:lpstr>Activity Reports-Special Rules [Source IC 2-7-3-3.5 (a) and (b)]</vt:lpstr>
      <vt:lpstr>“All Members” Function or Event [Source IC 2-7-1-7.2 and 2-7-3-3.5 (c)]</vt:lpstr>
      <vt:lpstr>Non-Allocation Rule Questions [Source IC 2-7-3-3.5 (C)]</vt:lpstr>
      <vt:lpstr>Activity Reports-Special Rules Continued [Source IC 2-7-3-3.5 (d)]</vt:lpstr>
      <vt:lpstr>Activity Reports-Special Rules Continued [Source IC 2-7-3-3.5 (e) and (f)]</vt:lpstr>
      <vt:lpstr>Activity Report-Section E [Source IC 2-7-1-8, 2-7-1-18 &amp; 2-7-3-3 (a)(3)]</vt:lpstr>
      <vt:lpstr>Section E Example-Shared Expense [Source IC 2-7-3-3 (a)(3) &amp; 2-7-3-3.5 (d)]</vt:lpstr>
      <vt:lpstr>Section E Example-Annual Threshold [Source IC 2-7-3-3 (a)(3)]</vt:lpstr>
      <vt:lpstr>Section E Reporting Illustration— Lobbyist A</vt:lpstr>
      <vt:lpstr>Gifts-Informed Prior Consent (Source  IC 2-7-5-8)</vt:lpstr>
      <vt:lpstr>Close Relative Defined (Source IC 2-7-1-1.7)</vt:lpstr>
      <vt:lpstr>Gift Report  (Source IC 2-7-3-3 &amp; 2-7-3-3.3)</vt:lpstr>
      <vt:lpstr>Purchase Report (Source  IC 2-7-3-7)</vt:lpstr>
      <vt:lpstr>Out-of-State Travel Prohibition (Source IC 2-7-5-9)</vt:lpstr>
      <vt:lpstr>Audit Function (Source IC 2-7-4-6)</vt:lpstr>
      <vt:lpstr>Annual Registration Statement (Source IC 2-7-1-10 &amp; 2-7-2-2)</vt:lpstr>
      <vt:lpstr>Annual Registration Statement-Fees  (Source IC 2-7-2-1 &amp; 2-7-2-2)</vt:lpstr>
      <vt:lpstr>Annual Registration Statement-Continued  (Source IC 2-7-2-2 &amp; 2-7-2-5)</vt:lpstr>
      <vt:lpstr>We Welcome Your Questions!</vt:lpstr>
    </vt:vector>
  </TitlesOfParts>
  <Company>IGA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Lobbyist Registration &amp; Reporting</dc:title>
  <dc:creator>Mark A. Junker</dc:creator>
  <cp:lastModifiedBy>Mark A. Junker</cp:lastModifiedBy>
  <cp:revision>154</cp:revision>
  <dcterms:created xsi:type="dcterms:W3CDTF">2011-03-25T17:39:56Z</dcterms:created>
  <dcterms:modified xsi:type="dcterms:W3CDTF">2011-10-25T19:21:28Z</dcterms:modified>
</cp:coreProperties>
</file>