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75"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2445CD98-97E8-4347-8C04-609ED678F00E}" type="datetimeFigureOut">
              <a:rPr lang="en-US" smtClean="0"/>
              <a:pPr/>
              <a:t>11/23/2015</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C6CCB4CD-5D42-4A17-AEB5-08AD6D1A037F}"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445CD98-97E8-4347-8C04-609ED678F00E}" type="datetimeFigureOut">
              <a:rPr lang="en-US" smtClean="0"/>
              <a:pPr/>
              <a:t>11/23/2015</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C6CCB4CD-5D42-4A17-AEB5-08AD6D1A037F}"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445CD98-97E8-4347-8C04-609ED678F00E}" type="datetimeFigureOut">
              <a:rPr lang="en-US" smtClean="0"/>
              <a:pPr/>
              <a:t>11/23/2015</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C6CCB4CD-5D42-4A17-AEB5-08AD6D1A037F}"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445CD98-97E8-4347-8C04-609ED678F00E}" type="datetimeFigureOut">
              <a:rPr lang="en-US" smtClean="0"/>
              <a:pPr/>
              <a:t>11/23/2015</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C6CCB4CD-5D42-4A17-AEB5-08AD6D1A037F}" type="slidenum">
              <a:rPr lang="en-US" smtClean="0"/>
              <a:pPr/>
              <a:t>‹#›</a:t>
            </a:fld>
            <a:endParaRPr lang="en-US" dirty="0"/>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2445CD98-97E8-4347-8C04-609ED678F00E}" type="datetimeFigureOut">
              <a:rPr lang="en-US" smtClean="0"/>
              <a:pPr/>
              <a:t>11/23/2015</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C6CCB4CD-5D42-4A17-AEB5-08AD6D1A037F}" type="slidenum">
              <a:rPr lang="en-US" smtClean="0"/>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445CD98-97E8-4347-8C04-609ED678F00E}" type="datetimeFigureOut">
              <a:rPr lang="en-US" smtClean="0"/>
              <a:pPr/>
              <a:t>11/23/2015</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C6CCB4CD-5D42-4A17-AEB5-08AD6D1A037F}" type="slidenum">
              <a:rPr lang="en-US" smtClean="0"/>
              <a:pPr/>
              <a:t>‹#›</a:t>
            </a:fld>
            <a:endParaRPr lang="en-US" dirty="0"/>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2445CD98-97E8-4347-8C04-609ED678F00E}" type="datetimeFigureOut">
              <a:rPr lang="en-US" smtClean="0"/>
              <a:pPr/>
              <a:t>11/23/2015</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C6CCB4CD-5D42-4A17-AEB5-08AD6D1A037F}"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2445CD98-97E8-4347-8C04-609ED678F00E}" type="datetimeFigureOut">
              <a:rPr lang="en-US" smtClean="0"/>
              <a:pPr/>
              <a:t>11/23/2015</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C6CCB4CD-5D42-4A17-AEB5-08AD6D1A037F}" type="slidenum">
              <a:rPr lang="en-US" smtClean="0"/>
              <a:pPr/>
              <a:t>‹#›</a:t>
            </a:fld>
            <a:endParaRPr lang="en-US" dirty="0"/>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2445CD98-97E8-4347-8C04-609ED678F00E}" type="datetimeFigureOut">
              <a:rPr lang="en-US" smtClean="0"/>
              <a:pPr/>
              <a:t>11/23/2015</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C6CCB4CD-5D42-4A17-AEB5-08AD6D1A037F}"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2445CD98-97E8-4347-8C04-609ED678F00E}" type="datetimeFigureOut">
              <a:rPr lang="en-US" smtClean="0"/>
              <a:pPr/>
              <a:t>11/23/2015</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C6CCB4CD-5D42-4A17-AEB5-08AD6D1A037F}"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2445CD98-97E8-4347-8C04-609ED678F00E}" type="datetimeFigureOut">
              <a:rPr lang="en-US" smtClean="0"/>
              <a:pPr/>
              <a:t>11/23/2015</a:t>
            </a:fld>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C6CCB4CD-5D42-4A17-AEB5-08AD6D1A037F}" type="slidenum">
              <a:rPr lang="en-US" smtClean="0"/>
              <a:pPr/>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2445CD98-97E8-4347-8C04-609ED678F00E}" type="datetimeFigureOut">
              <a:rPr lang="en-US" smtClean="0"/>
              <a:pPr/>
              <a:t>11/23/2015</a:t>
            </a:fld>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6CCB4CD-5D42-4A17-AEB5-08AD6D1A037F}"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2015 Amendments </a:t>
            </a:r>
            <a:br>
              <a:rPr lang="en-US" dirty="0" smtClean="0"/>
            </a:br>
            <a:r>
              <a:rPr lang="en-US" dirty="0" smtClean="0"/>
              <a:t>to IC 2-7</a:t>
            </a:r>
            <a:endParaRPr lang="en-US" dirty="0"/>
          </a:p>
        </p:txBody>
      </p:sp>
      <p:sp>
        <p:nvSpPr>
          <p:cNvPr id="3" name="Subtitle 2"/>
          <p:cNvSpPr>
            <a:spLocks noGrp="1"/>
          </p:cNvSpPr>
          <p:nvPr>
            <p:ph type="subTitle" idx="1"/>
          </p:nvPr>
        </p:nvSpPr>
        <p:spPr/>
        <p:txBody>
          <a:bodyPr>
            <a:normAutofit fontScale="92500" lnSpcReduction="20000"/>
          </a:bodyPr>
          <a:lstStyle/>
          <a:p>
            <a:r>
              <a:rPr lang="en-US" dirty="0" smtClean="0"/>
              <a:t>Charles W. Harris, JD</a:t>
            </a:r>
          </a:p>
          <a:p>
            <a:r>
              <a:rPr lang="en-US" dirty="0" smtClean="0"/>
              <a:t>Executive Director &amp; General Counsel</a:t>
            </a:r>
          </a:p>
          <a:p>
            <a:r>
              <a:rPr lang="en-US" dirty="0" smtClean="0"/>
              <a:t>Indiana Lobby Registration Commission</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dirty="0" smtClean="0"/>
              <a:t>An employer lobbyist is now required to list on the lobbyist’s registration statement the name of any member of the General Assembly who is a “</a:t>
            </a:r>
            <a:r>
              <a:rPr lang="en-US" b="1" dirty="0" smtClean="0"/>
              <a:t>relative</a:t>
            </a:r>
            <a:r>
              <a:rPr lang="en-US" dirty="0" smtClean="0"/>
              <a:t>” of the lobbyist.</a:t>
            </a:r>
          </a:p>
          <a:p>
            <a:endParaRPr lang="en-US" dirty="0"/>
          </a:p>
        </p:txBody>
      </p:sp>
      <p:sp>
        <p:nvSpPr>
          <p:cNvPr id="3" name="Title 2"/>
          <p:cNvSpPr>
            <a:spLocks noGrp="1"/>
          </p:cNvSpPr>
          <p:nvPr>
            <p:ph type="title"/>
          </p:nvPr>
        </p:nvSpPr>
        <p:spPr/>
        <p:txBody>
          <a:bodyPr>
            <a:normAutofit/>
          </a:bodyPr>
          <a:lstStyle/>
          <a:p>
            <a:r>
              <a:rPr lang="en-US" sz="3200" dirty="0" smtClean="0"/>
              <a:t>Employer Lobbyist’s Registration Statement--IC 2-7-2-4</a:t>
            </a:r>
            <a:endParaRPr lang="en-US" sz="3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dirty="0" smtClean="0"/>
              <a:t>The amendment provides that a lobbyist is not required to include charges for electronic communications in the lobbyist’s activity report.</a:t>
            </a:r>
            <a:endParaRPr lang="en-US" dirty="0"/>
          </a:p>
        </p:txBody>
      </p:sp>
      <p:sp>
        <p:nvSpPr>
          <p:cNvPr id="3" name="Title 2"/>
          <p:cNvSpPr>
            <a:spLocks noGrp="1"/>
          </p:cNvSpPr>
          <p:nvPr>
            <p:ph type="title"/>
          </p:nvPr>
        </p:nvSpPr>
        <p:spPr/>
        <p:txBody>
          <a:bodyPr>
            <a:normAutofit fontScale="90000"/>
          </a:bodyPr>
          <a:lstStyle/>
          <a:p>
            <a:r>
              <a:rPr lang="en-US" dirty="0" smtClean="0"/>
              <a:t>Lobbyists’ Activity Reports—</a:t>
            </a:r>
            <a:br>
              <a:rPr lang="en-US" dirty="0" smtClean="0"/>
            </a:br>
            <a:r>
              <a:rPr lang="en-US" dirty="0" smtClean="0"/>
              <a:t>IC 2-7-3-3</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sz="2500" dirty="0" smtClean="0"/>
              <a:t>A separate gift report is required if the value of a gift that a lobbyist makes to a legislative person is $50 or more.  The report is to be filed not later than 15 business days after the gift is made.</a:t>
            </a:r>
          </a:p>
          <a:p>
            <a:r>
              <a:rPr lang="en-US" sz="2500" dirty="0" smtClean="0"/>
              <a:t>The amendments impose a late fee of $100 per day not to exceed $4,500 for a late gift report.  A lobbyist can appeal the late fee but must do so at the same time that the late gift report is filed.</a:t>
            </a:r>
          </a:p>
          <a:p>
            <a:r>
              <a:rPr lang="en-US" sz="2500" dirty="0" smtClean="0"/>
              <a:t>The amendments also provide that such a report is not required for a gift between “</a:t>
            </a:r>
            <a:r>
              <a:rPr lang="en-US" sz="2500" b="1" dirty="0" smtClean="0"/>
              <a:t>relatives</a:t>
            </a:r>
            <a:r>
              <a:rPr lang="en-US" sz="2500" dirty="0" smtClean="0"/>
              <a:t>”.</a:t>
            </a:r>
            <a:endParaRPr lang="en-US" sz="2500" dirty="0"/>
          </a:p>
        </p:txBody>
      </p:sp>
      <p:sp>
        <p:nvSpPr>
          <p:cNvPr id="3" name="Title 2"/>
          <p:cNvSpPr>
            <a:spLocks noGrp="1"/>
          </p:cNvSpPr>
          <p:nvPr>
            <p:ph type="title"/>
          </p:nvPr>
        </p:nvSpPr>
        <p:spPr/>
        <p:txBody>
          <a:bodyPr>
            <a:normAutofit fontScale="90000"/>
          </a:bodyPr>
          <a:lstStyle/>
          <a:p>
            <a:r>
              <a:rPr lang="en-US" dirty="0" smtClean="0"/>
              <a:t>Separate Gift Reports—</a:t>
            </a:r>
            <a:br>
              <a:rPr lang="en-US" dirty="0" smtClean="0"/>
            </a:br>
            <a:r>
              <a:rPr lang="en-US" dirty="0" smtClean="0"/>
              <a:t>IC 2-7-3-3.3</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dirty="0" smtClean="0"/>
              <a:t>The amendments provide that a lobbyist’s activity report is not to include expenditures or gifts between “</a:t>
            </a:r>
            <a:r>
              <a:rPr lang="en-US" b="1" dirty="0" smtClean="0"/>
              <a:t>relatives</a:t>
            </a:r>
            <a:r>
              <a:rPr lang="en-US" dirty="0" smtClean="0"/>
              <a:t>”.</a:t>
            </a:r>
            <a:endParaRPr lang="en-US" dirty="0"/>
          </a:p>
        </p:txBody>
      </p:sp>
      <p:sp>
        <p:nvSpPr>
          <p:cNvPr id="3" name="Title 2"/>
          <p:cNvSpPr>
            <a:spLocks noGrp="1"/>
          </p:cNvSpPr>
          <p:nvPr>
            <p:ph type="title"/>
          </p:nvPr>
        </p:nvSpPr>
        <p:spPr>
          <a:xfrm>
            <a:off x="457200" y="152400"/>
            <a:ext cx="8229600" cy="1265238"/>
          </a:xfrm>
        </p:spPr>
        <p:txBody>
          <a:bodyPr>
            <a:noAutofit/>
          </a:bodyPr>
          <a:lstStyle/>
          <a:p>
            <a:r>
              <a:rPr lang="en-US" sz="3000" dirty="0" smtClean="0"/>
              <a:t>Lobbyist’s Activity Report—Transactions Between “Relatives”—</a:t>
            </a:r>
            <a:br>
              <a:rPr lang="en-US" sz="3000" dirty="0" smtClean="0"/>
            </a:br>
            <a:r>
              <a:rPr lang="en-US" sz="3000" dirty="0" smtClean="0"/>
              <a:t>IC 2-7-3-3.5 (g) </a:t>
            </a:r>
            <a:endParaRPr lang="en-US" sz="3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dirty="0" smtClean="0"/>
              <a:t>Subject to a significant exception, a lobbyist is required to file a purchase report if the lobbyist pays more than $100 to purchase goods or services from a member of the General Assembly, a candidate for election to the General Assembly, or such a member’s or candidate’s sole proprietorship or “</a:t>
            </a:r>
            <a:r>
              <a:rPr lang="en-US" b="1" dirty="0" smtClean="0"/>
              <a:t>family business</a:t>
            </a:r>
            <a:r>
              <a:rPr lang="en-US" dirty="0" smtClean="0"/>
              <a:t>”.  </a:t>
            </a:r>
          </a:p>
          <a:p>
            <a:r>
              <a:rPr lang="en-US" dirty="0" smtClean="0"/>
              <a:t>The reporting requirement does not apply if the lobbyist pays the same price for the goods or services that the general public would pay in the ordinary course of business.</a:t>
            </a:r>
          </a:p>
          <a:p>
            <a:r>
              <a:rPr lang="en-US" dirty="0" smtClean="0"/>
              <a:t>The amendments impose a late fee of $100 per day not to exceed $4,500 for a late purchase report.  A lobbyist can appeal the late fee but must do so at the same time that the late purchase report is filed.</a:t>
            </a:r>
          </a:p>
        </p:txBody>
      </p:sp>
      <p:sp>
        <p:nvSpPr>
          <p:cNvPr id="3" name="Title 2"/>
          <p:cNvSpPr>
            <a:spLocks noGrp="1"/>
          </p:cNvSpPr>
          <p:nvPr>
            <p:ph type="title"/>
          </p:nvPr>
        </p:nvSpPr>
        <p:spPr/>
        <p:txBody>
          <a:bodyPr>
            <a:normAutofit fontScale="90000"/>
          </a:bodyPr>
          <a:lstStyle/>
          <a:p>
            <a:r>
              <a:rPr lang="en-US" dirty="0" smtClean="0"/>
              <a:t>Purchase Report—</a:t>
            </a:r>
            <a:br>
              <a:rPr lang="en-US" dirty="0" smtClean="0"/>
            </a:br>
            <a:r>
              <a:rPr lang="en-US" dirty="0" smtClean="0"/>
              <a:t>IC 2-7-3-7</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Each state college or university is required to file an annual report of the type of entertainment and gift expenses that a registered lobbyist must report in Section E of the lobbyist’s activity report, i.e. expenditures of $50 or more in one day or more than $250 in a reporting year that benefit a specific legislative person.</a:t>
            </a:r>
          </a:p>
          <a:p>
            <a:r>
              <a:rPr lang="en-US" dirty="0" smtClean="0"/>
              <a:t>The report is due each November 30</a:t>
            </a:r>
            <a:r>
              <a:rPr lang="en-US" baseline="30000" dirty="0" smtClean="0"/>
              <a:t>th</a:t>
            </a:r>
            <a:r>
              <a:rPr lang="en-US" dirty="0" smtClean="0"/>
              <a:t> and is to cover the preceding November 1 through October 31 reporting year. </a:t>
            </a:r>
          </a:p>
        </p:txBody>
      </p:sp>
      <p:sp>
        <p:nvSpPr>
          <p:cNvPr id="3" name="Title 2"/>
          <p:cNvSpPr>
            <a:spLocks noGrp="1"/>
          </p:cNvSpPr>
          <p:nvPr>
            <p:ph type="title"/>
          </p:nvPr>
        </p:nvSpPr>
        <p:spPr/>
        <p:txBody>
          <a:bodyPr>
            <a:normAutofit/>
          </a:bodyPr>
          <a:lstStyle/>
          <a:p>
            <a:r>
              <a:rPr lang="en-US" sz="3200" dirty="0" smtClean="0"/>
              <a:t>New Reporting Requirement for State Colleges and Universities—IC 2-7-3.5</a:t>
            </a:r>
            <a:endParaRPr lang="en-US" sz="3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a:buNone/>
            </a:pPr>
            <a:r>
              <a:rPr lang="en-US" sz="3200" dirty="0" smtClean="0"/>
              <a:t>The annual report from a state college or university is to include expenditures made by:</a:t>
            </a:r>
          </a:p>
          <a:p>
            <a:pPr lvl="1">
              <a:buFont typeface="Arial" pitchFamily="34" charset="0"/>
              <a:buChar char="•"/>
            </a:pPr>
            <a:r>
              <a:rPr lang="en-US" sz="3200" dirty="0" smtClean="0"/>
              <a:t>the college or university; </a:t>
            </a:r>
          </a:p>
          <a:p>
            <a:pPr lvl="1">
              <a:buFont typeface="Arial" pitchFamily="34" charset="0"/>
              <a:buChar char="•"/>
            </a:pPr>
            <a:r>
              <a:rPr lang="en-US" sz="3200" dirty="0" smtClean="0"/>
              <a:t>an affiliated entity of the college or university, i.e. an institutionally related foundation; or </a:t>
            </a:r>
          </a:p>
          <a:p>
            <a:pPr lvl="1">
              <a:buFont typeface="Arial" pitchFamily="34" charset="0"/>
              <a:buChar char="•"/>
            </a:pPr>
            <a:r>
              <a:rPr lang="en-US" sz="3200" dirty="0" smtClean="0"/>
              <a:t>an employee of the college, university or affiliated entity who is reimbursed for the expenditure.</a:t>
            </a:r>
          </a:p>
          <a:p>
            <a:endParaRPr lang="en-US" sz="2600" dirty="0" smtClean="0"/>
          </a:p>
          <a:p>
            <a:endParaRPr lang="en-US" sz="2600" dirty="0" smtClean="0"/>
          </a:p>
          <a:p>
            <a:endParaRPr lang="en-US" dirty="0"/>
          </a:p>
        </p:txBody>
      </p:sp>
      <p:sp>
        <p:nvSpPr>
          <p:cNvPr id="3" name="Title 2"/>
          <p:cNvSpPr>
            <a:spLocks noGrp="1"/>
          </p:cNvSpPr>
          <p:nvPr>
            <p:ph type="title"/>
          </p:nvPr>
        </p:nvSpPr>
        <p:spPr/>
        <p:txBody>
          <a:bodyPr>
            <a:normAutofit/>
          </a:bodyPr>
          <a:lstStyle/>
          <a:p>
            <a:r>
              <a:rPr lang="en-US" sz="3200" dirty="0" smtClean="0"/>
              <a:t>Reporting by State Colleges and Universities Continued—IC 2-7-3.5</a:t>
            </a:r>
            <a:endParaRPr lang="en-US" sz="3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dirty="0" smtClean="0"/>
              <a:t>The first reports are due November 30, 2015 and are to cover November 1, 2014 through October 31, 2015.</a:t>
            </a:r>
          </a:p>
          <a:p>
            <a:r>
              <a:rPr lang="en-US" dirty="0" smtClean="0"/>
              <a:t>A late fee of $100 per day not to exceed $4,500 is imposed for an annual report that is filed after the November 30th due date.  A state college or university can appeal the late fee but must do so at the same time that the late report is filed.</a:t>
            </a:r>
          </a:p>
          <a:p>
            <a:endParaRPr lang="en-US" dirty="0"/>
          </a:p>
        </p:txBody>
      </p:sp>
      <p:sp>
        <p:nvSpPr>
          <p:cNvPr id="3" name="Title 2"/>
          <p:cNvSpPr>
            <a:spLocks noGrp="1"/>
          </p:cNvSpPr>
          <p:nvPr>
            <p:ph type="title"/>
          </p:nvPr>
        </p:nvSpPr>
        <p:spPr/>
        <p:txBody>
          <a:bodyPr>
            <a:normAutofit/>
          </a:bodyPr>
          <a:lstStyle/>
          <a:p>
            <a:r>
              <a:rPr lang="en-US" sz="3200" dirty="0" smtClean="0"/>
              <a:t>Reporting by State Colleges and Universities Continued—IC 2-7-3.5</a:t>
            </a:r>
            <a:endParaRPr lang="en-US" sz="3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This section requires a lobbyist to secure a legislative person’s informed prior consent before making a gift valued at $50 or more to the legislative person.</a:t>
            </a:r>
          </a:p>
          <a:p>
            <a:r>
              <a:rPr lang="en-US" dirty="0" smtClean="0"/>
              <a:t>The amendments provided that the informed prior consent requirement does not apply to gifts made between “</a:t>
            </a:r>
            <a:r>
              <a:rPr lang="en-US" b="1" dirty="0" smtClean="0"/>
              <a:t>relatives</a:t>
            </a:r>
            <a:r>
              <a:rPr lang="en-US" dirty="0" smtClean="0"/>
              <a:t>.”</a:t>
            </a:r>
            <a:endParaRPr lang="en-US" dirty="0"/>
          </a:p>
        </p:txBody>
      </p:sp>
      <p:sp>
        <p:nvSpPr>
          <p:cNvPr id="3" name="Title 2"/>
          <p:cNvSpPr>
            <a:spLocks noGrp="1"/>
          </p:cNvSpPr>
          <p:nvPr>
            <p:ph type="title"/>
          </p:nvPr>
        </p:nvSpPr>
        <p:spPr/>
        <p:txBody>
          <a:bodyPr>
            <a:normAutofit fontScale="90000"/>
          </a:bodyPr>
          <a:lstStyle/>
          <a:p>
            <a:r>
              <a:rPr lang="en-US" dirty="0" smtClean="0"/>
              <a:t>Informed Prior Consent Requirement for Gifts—IC 2-7-5-8</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The amendments to this section provide that a lobbyist will not be subject to criminal sanctions for failure to file a required statement or report if the lobbyist files a late statement or report not more than 10 days after receiving a written notice of failure to file from the Commission. </a:t>
            </a:r>
          </a:p>
          <a:p>
            <a:r>
              <a:rPr lang="en-US" dirty="0" smtClean="0"/>
              <a:t>The amendments also provide that the Commission is required to send such a notice of failure to file by certified mail, return receipt requested. </a:t>
            </a:r>
            <a:endParaRPr lang="en-US" dirty="0"/>
          </a:p>
        </p:txBody>
      </p:sp>
      <p:sp>
        <p:nvSpPr>
          <p:cNvPr id="3" name="Title 2"/>
          <p:cNvSpPr>
            <a:spLocks noGrp="1"/>
          </p:cNvSpPr>
          <p:nvPr>
            <p:ph type="title"/>
          </p:nvPr>
        </p:nvSpPr>
        <p:spPr/>
        <p:txBody>
          <a:bodyPr>
            <a:normAutofit fontScale="90000"/>
          </a:bodyPr>
          <a:lstStyle/>
          <a:p>
            <a:r>
              <a:rPr lang="en-US" dirty="0" smtClean="0"/>
              <a:t>Decriminalizing Late Filings—IC 2-7-6-2</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en-US" dirty="0" smtClean="0"/>
              <a:t>The new definition of “</a:t>
            </a:r>
            <a:r>
              <a:rPr lang="en-US" b="1" dirty="0" smtClean="0"/>
              <a:t>close relative</a:t>
            </a:r>
            <a:r>
              <a:rPr lang="en-US" dirty="0" smtClean="0"/>
              <a:t>” is much more limited.  It includes an individual’s spouse, parents and children. It also treats a relative by adoption, half-blood, marriage, or remarriage as a relative of whole  kinship.</a:t>
            </a:r>
          </a:p>
          <a:p>
            <a:r>
              <a:rPr lang="en-US" dirty="0" smtClean="0"/>
              <a:t>The new definition is used in place of the former definition of “immediate family” when determining which relatives of a member or employee of the General Assembly or a candidate for election to the Assembly are to be considered “</a:t>
            </a:r>
            <a:r>
              <a:rPr lang="en-US" b="1" dirty="0" smtClean="0"/>
              <a:t>legislative persons</a:t>
            </a:r>
            <a:r>
              <a:rPr lang="en-US" dirty="0" smtClean="0"/>
              <a:t>” under IC 2-7-1-8.</a:t>
            </a:r>
            <a:endParaRPr lang="en-US" dirty="0"/>
          </a:p>
        </p:txBody>
      </p:sp>
      <p:sp>
        <p:nvSpPr>
          <p:cNvPr id="2" name="Title 1"/>
          <p:cNvSpPr>
            <a:spLocks noGrp="1"/>
          </p:cNvSpPr>
          <p:nvPr>
            <p:ph type="title"/>
          </p:nvPr>
        </p:nvSpPr>
        <p:spPr>
          <a:xfrm>
            <a:off x="381000" y="228600"/>
            <a:ext cx="8229600" cy="1143000"/>
          </a:xfrm>
        </p:spPr>
        <p:txBody>
          <a:bodyPr>
            <a:normAutofit fontScale="90000"/>
          </a:bodyPr>
          <a:lstStyle/>
          <a:p>
            <a:r>
              <a:rPr lang="en-US" sz="3200" dirty="0" smtClean="0"/>
              <a:t>Amendments to Definition of “Close Relative”—</a:t>
            </a:r>
            <a:br>
              <a:rPr lang="en-US" sz="3200" dirty="0" smtClean="0"/>
            </a:br>
            <a:r>
              <a:rPr lang="en-US" sz="3200" dirty="0" smtClean="0"/>
              <a:t>IC 2-7-1-1.7 and IC 2-2.2-1-3</a:t>
            </a:r>
            <a:endParaRPr lang="en-US"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a:t>
            </a:r>
            <a:r>
              <a:rPr lang="en-US" b="1" dirty="0"/>
              <a:t>Family business</a:t>
            </a:r>
            <a:r>
              <a:rPr lang="en-US" dirty="0"/>
              <a:t>" means a business entity in which an individual and the individual's spouse own at least eighty percent (80%) of the business, either of the voting stock or other  measure of ownership of that type of business entity, regardless of whether all or a portion is owned jointly or severally.</a:t>
            </a:r>
          </a:p>
          <a:p>
            <a:r>
              <a:rPr lang="en-US" dirty="0" smtClean="0"/>
              <a:t>The term is applicable when determining whether a lobbyist is required to file a </a:t>
            </a:r>
            <a:r>
              <a:rPr lang="en-US" b="1" dirty="0" smtClean="0"/>
              <a:t>purchase report </a:t>
            </a:r>
            <a:r>
              <a:rPr lang="en-US" dirty="0" smtClean="0"/>
              <a:t>under IC 2-7-3-7.</a:t>
            </a:r>
            <a:endParaRPr lang="en-US" dirty="0"/>
          </a:p>
        </p:txBody>
      </p:sp>
      <p:sp>
        <p:nvSpPr>
          <p:cNvPr id="2" name="Title 1"/>
          <p:cNvSpPr>
            <a:spLocks noGrp="1"/>
          </p:cNvSpPr>
          <p:nvPr>
            <p:ph type="title"/>
          </p:nvPr>
        </p:nvSpPr>
        <p:spPr/>
        <p:txBody>
          <a:bodyPr>
            <a:normAutofit fontScale="90000"/>
          </a:bodyPr>
          <a:lstStyle/>
          <a:p>
            <a:r>
              <a:rPr lang="en-US" dirty="0" smtClean="0"/>
              <a:t>New Definition of “Family Business”—IC 2-7-1-3.5</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dirty="0" smtClean="0"/>
              <a:t>The definition of “immediate family” included and individual’s spouse and dependent children.  The term previously was used in IC 2-7-1-8 when determining which relatives of a member or employee of the General Assembly or of a candidate for election to the Assembly are to be considered “legislative persons.” The term “immediate family” has been replaced by the term “</a:t>
            </a:r>
            <a:r>
              <a:rPr lang="en-US" b="1" dirty="0" smtClean="0"/>
              <a:t>close relative</a:t>
            </a:r>
            <a:r>
              <a:rPr lang="en-US" dirty="0" smtClean="0"/>
              <a:t>” in IC 2-7-1-8.</a:t>
            </a:r>
            <a:endParaRPr lang="en-US" dirty="0"/>
          </a:p>
        </p:txBody>
      </p:sp>
      <p:sp>
        <p:nvSpPr>
          <p:cNvPr id="2" name="Title 1"/>
          <p:cNvSpPr>
            <a:spLocks noGrp="1"/>
          </p:cNvSpPr>
          <p:nvPr>
            <p:ph type="title"/>
          </p:nvPr>
        </p:nvSpPr>
        <p:spPr/>
        <p:txBody>
          <a:bodyPr>
            <a:normAutofit fontScale="90000"/>
          </a:bodyPr>
          <a:lstStyle/>
          <a:p>
            <a:r>
              <a:rPr lang="en-US" dirty="0" smtClean="0"/>
              <a:t>Definition of “Immediate Family” Repealed—Formerly IC 2-7-1-5</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buNone/>
            </a:pPr>
            <a:r>
              <a:rPr lang="en-US" dirty="0" smtClean="0"/>
              <a:t>The 2015 amendments replace the term “immediate family” with the term “</a:t>
            </a:r>
            <a:r>
              <a:rPr lang="en-US" b="1" dirty="0" smtClean="0"/>
              <a:t>close relative</a:t>
            </a:r>
            <a:r>
              <a:rPr lang="en-US" dirty="0" smtClean="0"/>
              <a:t>” in the definition of “</a:t>
            </a:r>
            <a:r>
              <a:rPr lang="en-US" b="1" dirty="0" smtClean="0"/>
              <a:t>legislative person</a:t>
            </a:r>
            <a:r>
              <a:rPr lang="en-US" dirty="0" smtClean="0"/>
              <a:t>.” As a result, more relatives of members of, employees of, and candidates for election to the General Assembly are now considered legislative persons for whom lobbyists must track and report expenses.  The table that follows illustrates those family members included in the definition before and after the 2015 amendments.</a:t>
            </a:r>
          </a:p>
          <a:p>
            <a:endParaRPr lang="en-US" dirty="0"/>
          </a:p>
        </p:txBody>
      </p:sp>
      <p:sp>
        <p:nvSpPr>
          <p:cNvPr id="2" name="Title 1"/>
          <p:cNvSpPr>
            <a:spLocks noGrp="1"/>
          </p:cNvSpPr>
          <p:nvPr>
            <p:ph type="title"/>
          </p:nvPr>
        </p:nvSpPr>
        <p:spPr/>
        <p:txBody>
          <a:bodyPr>
            <a:noAutofit/>
          </a:bodyPr>
          <a:lstStyle/>
          <a:p>
            <a:r>
              <a:rPr lang="en-US" sz="3200" dirty="0" smtClean="0"/>
              <a:t>Amendments to Definition of “Legislative Person”—IC 2-7-1-8</a:t>
            </a:r>
            <a:endParaRPr lang="en-US" sz="3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481138"/>
          <a:ext cx="8229600" cy="503428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pPr algn="ctr"/>
                      <a:r>
                        <a:rPr lang="en-US" dirty="0" smtClean="0"/>
                        <a:t>Relationship</a:t>
                      </a:r>
                      <a:endParaRPr lang="en-US" dirty="0"/>
                    </a:p>
                  </a:txBody>
                  <a:tcPr/>
                </a:tc>
                <a:tc>
                  <a:txBody>
                    <a:bodyPr/>
                    <a:lstStyle/>
                    <a:p>
                      <a:pPr algn="ctr"/>
                      <a:r>
                        <a:rPr lang="en-US" dirty="0" smtClean="0"/>
                        <a:t>Included Before 2015 Amendments</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Included After 2015 Amendments</a:t>
                      </a:r>
                      <a:endParaRPr lang="en-US" dirty="0"/>
                    </a:p>
                  </a:txBody>
                  <a:tcPr/>
                </a:tc>
              </a:tr>
              <a:tr h="370840">
                <a:tc>
                  <a:txBody>
                    <a:bodyPr/>
                    <a:lstStyle/>
                    <a:p>
                      <a:r>
                        <a:rPr lang="en-US" dirty="0" smtClean="0"/>
                        <a:t>Spouse</a:t>
                      </a:r>
                      <a:endParaRPr lang="en-US" dirty="0"/>
                    </a:p>
                  </a:txBody>
                  <a:tcPr/>
                </a:tc>
                <a:tc>
                  <a:txBody>
                    <a:bodyPr/>
                    <a:lstStyle/>
                    <a:p>
                      <a:pPr algn="ctr"/>
                      <a:r>
                        <a:rPr lang="en-US" dirty="0" smtClean="0"/>
                        <a:t>Yes</a:t>
                      </a:r>
                      <a:endParaRPr lang="en-US" dirty="0"/>
                    </a:p>
                  </a:txBody>
                  <a:tcPr/>
                </a:tc>
                <a:tc>
                  <a:txBody>
                    <a:bodyPr/>
                    <a:lstStyle/>
                    <a:p>
                      <a:pPr algn="ctr"/>
                      <a:r>
                        <a:rPr lang="en-US" dirty="0" smtClean="0"/>
                        <a:t>Yes</a:t>
                      </a:r>
                      <a:endParaRPr lang="en-US" dirty="0"/>
                    </a:p>
                  </a:txBody>
                  <a:tcPr/>
                </a:tc>
              </a:tr>
              <a:tr h="370840">
                <a:tc>
                  <a:txBody>
                    <a:bodyPr/>
                    <a:lstStyle/>
                    <a:p>
                      <a:r>
                        <a:rPr lang="en-US" dirty="0" smtClean="0"/>
                        <a:t>Children</a:t>
                      </a:r>
                      <a:endParaRPr lang="en-US" dirty="0"/>
                    </a:p>
                  </a:txBody>
                  <a:tcPr/>
                </a:tc>
                <a:tc>
                  <a:txBody>
                    <a:bodyPr/>
                    <a:lstStyle/>
                    <a:p>
                      <a:pPr algn="ctr"/>
                      <a:r>
                        <a:rPr lang="en-US" b="1" dirty="0" smtClean="0"/>
                        <a:t>Dependent</a:t>
                      </a:r>
                      <a:r>
                        <a:rPr lang="en-US" dirty="0" smtClean="0"/>
                        <a:t> Children Only</a:t>
                      </a:r>
                      <a:endParaRPr lang="en-US" dirty="0"/>
                    </a:p>
                  </a:txBody>
                  <a:tcPr/>
                </a:tc>
                <a:tc>
                  <a:txBody>
                    <a:bodyPr/>
                    <a:lstStyle/>
                    <a:p>
                      <a:pPr algn="ctr"/>
                      <a:r>
                        <a:rPr lang="en-US" dirty="0" smtClean="0"/>
                        <a:t>Each Natural Child</a:t>
                      </a:r>
                    </a:p>
                    <a:p>
                      <a:pPr algn="ctr"/>
                      <a:r>
                        <a:rPr lang="en-US" dirty="0" smtClean="0"/>
                        <a:t>Each Adopted Child</a:t>
                      </a:r>
                    </a:p>
                    <a:p>
                      <a:pPr algn="ctr"/>
                      <a:r>
                        <a:rPr lang="en-US" dirty="0" smtClean="0"/>
                        <a:t> Each Step-Child</a:t>
                      </a:r>
                    </a:p>
                    <a:p>
                      <a:pPr algn="ctr"/>
                      <a:r>
                        <a:rPr lang="en-US" dirty="0" smtClean="0"/>
                        <a:t>Each Son-in-law</a:t>
                      </a:r>
                    </a:p>
                    <a:p>
                      <a:pPr algn="ctr"/>
                      <a:r>
                        <a:rPr lang="en-US" smtClean="0"/>
                        <a:t>Each Daughter-in-law</a:t>
                      </a:r>
                      <a:endParaRPr lang="en-US" dirty="0" smtClean="0"/>
                    </a:p>
                    <a:p>
                      <a:pPr algn="ctr"/>
                      <a:endParaRPr lang="en-US" dirty="0"/>
                    </a:p>
                  </a:txBody>
                  <a:tcPr/>
                </a:tc>
              </a:tr>
              <a:tr h="370840">
                <a:tc>
                  <a:txBody>
                    <a:bodyPr/>
                    <a:lstStyle/>
                    <a:p>
                      <a:r>
                        <a:rPr lang="en-US" dirty="0" smtClean="0"/>
                        <a:t>Parents</a:t>
                      </a:r>
                      <a:endParaRPr lang="en-US" dirty="0"/>
                    </a:p>
                  </a:txBody>
                  <a:tcPr/>
                </a:tc>
                <a:tc>
                  <a:txBody>
                    <a:bodyPr/>
                    <a:lstStyle/>
                    <a:p>
                      <a:pPr algn="ctr"/>
                      <a:r>
                        <a:rPr lang="en-US" dirty="0" smtClean="0"/>
                        <a:t>No</a:t>
                      </a:r>
                      <a:endParaRPr lang="en-US" dirty="0"/>
                    </a:p>
                  </a:txBody>
                  <a:tcPr/>
                </a:tc>
                <a:tc>
                  <a:txBody>
                    <a:bodyPr/>
                    <a:lstStyle/>
                    <a:p>
                      <a:pPr algn="ctr"/>
                      <a:r>
                        <a:rPr lang="en-US" dirty="0" smtClean="0"/>
                        <a:t>Natural Father</a:t>
                      </a:r>
                    </a:p>
                    <a:p>
                      <a:pPr algn="ctr"/>
                      <a:r>
                        <a:rPr lang="en-US" dirty="0" smtClean="0"/>
                        <a:t>Natural Mother</a:t>
                      </a:r>
                    </a:p>
                    <a:p>
                      <a:pPr algn="ctr"/>
                      <a:r>
                        <a:rPr lang="en-US" dirty="0" smtClean="0"/>
                        <a:t>Adoptive Father</a:t>
                      </a:r>
                    </a:p>
                    <a:p>
                      <a:pPr algn="ctr"/>
                      <a:r>
                        <a:rPr lang="en-US" dirty="0" smtClean="0"/>
                        <a:t>Adoptive Mother</a:t>
                      </a:r>
                    </a:p>
                    <a:p>
                      <a:pPr algn="ctr"/>
                      <a:r>
                        <a:rPr lang="en-US" dirty="0" smtClean="0"/>
                        <a:t>Father-in-law</a:t>
                      </a:r>
                    </a:p>
                    <a:p>
                      <a:pPr algn="ctr"/>
                      <a:r>
                        <a:rPr lang="en-US" dirty="0" smtClean="0"/>
                        <a:t>Mother-in-law</a:t>
                      </a:r>
                    </a:p>
                    <a:p>
                      <a:pPr algn="ctr"/>
                      <a:r>
                        <a:rPr lang="en-US" dirty="0" smtClean="0"/>
                        <a:t>Step-Father</a:t>
                      </a:r>
                    </a:p>
                    <a:p>
                      <a:pPr algn="ctr"/>
                      <a:r>
                        <a:rPr lang="en-US" dirty="0" smtClean="0"/>
                        <a:t>Step-Mother</a:t>
                      </a:r>
                      <a:endParaRPr lang="en-US" dirty="0"/>
                    </a:p>
                  </a:txBody>
                  <a:tcPr/>
                </a:tc>
              </a:tr>
            </a:tbl>
          </a:graphicData>
        </a:graphic>
      </p:graphicFrame>
      <p:sp>
        <p:nvSpPr>
          <p:cNvPr id="3" name="Title 2"/>
          <p:cNvSpPr>
            <a:spLocks noGrp="1"/>
          </p:cNvSpPr>
          <p:nvPr>
            <p:ph type="title"/>
          </p:nvPr>
        </p:nvSpPr>
        <p:spPr/>
        <p:txBody>
          <a:bodyPr>
            <a:normAutofit/>
          </a:bodyPr>
          <a:lstStyle/>
          <a:p>
            <a:r>
              <a:rPr lang="en-US" sz="2800" dirty="0" smtClean="0"/>
              <a:t>Table of Relatives Defined as “Legislative Persons” before and after 2015 Amendments</a:t>
            </a:r>
            <a:endParaRPr lang="en-US" sz="2800" dirty="0"/>
          </a:p>
        </p:txBody>
      </p:sp>
    </p:spTree>
    <p:extLst>
      <p:ext uri="{BB962C8B-B14F-4D97-AF65-F5344CB8AC3E}">
        <p14:creationId xmlns:p14="http://schemas.microsoft.com/office/powerpoint/2010/main" val="33041282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800600"/>
          </a:xfrm>
        </p:spPr>
        <p:txBody>
          <a:bodyPr>
            <a:noAutofit/>
          </a:bodyPr>
          <a:lstStyle/>
          <a:p>
            <a:r>
              <a:rPr lang="en-US" sz="2500" dirty="0" smtClean="0"/>
              <a:t>The </a:t>
            </a:r>
            <a:r>
              <a:rPr lang="en-US" sz="2500" dirty="0"/>
              <a:t>term “</a:t>
            </a:r>
            <a:r>
              <a:rPr lang="en-US" sz="2500" b="1" dirty="0"/>
              <a:t>relative</a:t>
            </a:r>
            <a:r>
              <a:rPr lang="en-US" sz="2500" dirty="0"/>
              <a:t>” includes an individual’s spouse, parents, children, siblings, aunts and uncles, nieces and nephews, grandparents, grandchildren, great grandparents, and great grandchildren as well as such a relative of the individual’s spouse. </a:t>
            </a:r>
            <a:r>
              <a:rPr lang="en-US" sz="2500" dirty="0" smtClean="0"/>
              <a:t>A </a:t>
            </a:r>
            <a:r>
              <a:rPr lang="en-US" sz="2500" dirty="0"/>
              <a:t>relative by adoption, half-blood, marriage, or remarriage is to be considered as a relative of whole kinship. </a:t>
            </a:r>
            <a:endParaRPr lang="en-US" sz="2500" dirty="0" smtClean="0"/>
          </a:p>
          <a:p>
            <a:r>
              <a:rPr lang="en-US" sz="2500" dirty="0" smtClean="0"/>
              <a:t>In IC 2-7-2-3 and IC 2-7-2-4 a lobbyists is required to list the name of a member of the General Assembly who is a “relative” of the lobbyist on the lobbyist’s registration statement. </a:t>
            </a:r>
          </a:p>
          <a:p>
            <a:pPr>
              <a:buNone/>
            </a:pPr>
            <a:r>
              <a:rPr lang="en-US" sz="2500" dirty="0" smtClean="0"/>
              <a:t> </a:t>
            </a:r>
            <a:endParaRPr lang="en-US" sz="2500" dirty="0"/>
          </a:p>
        </p:txBody>
      </p:sp>
      <p:sp>
        <p:nvSpPr>
          <p:cNvPr id="2" name="Title 1"/>
          <p:cNvSpPr>
            <a:spLocks noGrp="1"/>
          </p:cNvSpPr>
          <p:nvPr>
            <p:ph type="title"/>
          </p:nvPr>
        </p:nvSpPr>
        <p:spPr/>
        <p:txBody>
          <a:bodyPr>
            <a:normAutofit fontScale="90000"/>
          </a:bodyPr>
          <a:lstStyle/>
          <a:p>
            <a:r>
              <a:rPr lang="en-US" dirty="0" smtClean="0"/>
              <a:t>New Definition of “Relative”—</a:t>
            </a:r>
            <a:br>
              <a:rPr lang="en-US" dirty="0" smtClean="0"/>
            </a:br>
            <a:r>
              <a:rPr lang="en-US" dirty="0" smtClean="0"/>
              <a:t>IC 2-7-1-16.5 and IC 2-2.2-1-17</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dirty="0" smtClean="0"/>
              <a:t>In IC 2-7-3-3.3, IC 2-7-3-3.5, IC 2-7-3-7, and IC 2-7-5-8, the new definition of “relative” is used to determine whether certain transactions between “relatives” are reportable or whether a legislative person’s informed prior consent is required for a gift from a lobbyist who is a “relative” of the legislative person. </a:t>
            </a:r>
          </a:p>
          <a:p>
            <a:endParaRPr lang="en-US" dirty="0"/>
          </a:p>
        </p:txBody>
      </p:sp>
      <p:sp>
        <p:nvSpPr>
          <p:cNvPr id="2" name="Title 1"/>
          <p:cNvSpPr>
            <a:spLocks noGrp="1"/>
          </p:cNvSpPr>
          <p:nvPr>
            <p:ph type="title"/>
          </p:nvPr>
        </p:nvSpPr>
        <p:spPr/>
        <p:txBody>
          <a:bodyPr>
            <a:normAutofit fontScale="90000"/>
          </a:bodyPr>
          <a:lstStyle/>
          <a:p>
            <a:r>
              <a:rPr lang="en-US" sz="4000" dirty="0" smtClean="0"/>
              <a:t>New Definition of “Relative”—Continued</a:t>
            </a:r>
            <a:r>
              <a:rPr lang="en-US" dirty="0" smtClean="0"/>
              <a:t/>
            </a:r>
            <a:br>
              <a:rPr lang="en-US" dirty="0" smtClean="0"/>
            </a:b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 amendments remove the former requirement that a compensated lobbyist list the phone number and address of any temporary quarters in Marion County.</a:t>
            </a:r>
          </a:p>
          <a:p>
            <a:r>
              <a:rPr lang="en-US" dirty="0" smtClean="0"/>
              <a:t>A compensated lobbyist is now required to list on the lobbyist’s registration statement the name of any member of the General Assembly who is a “</a:t>
            </a:r>
            <a:r>
              <a:rPr lang="en-US" b="1" dirty="0" smtClean="0"/>
              <a:t>relative</a:t>
            </a:r>
            <a:r>
              <a:rPr lang="en-US" dirty="0" smtClean="0"/>
              <a:t>” of the lobbyist.</a:t>
            </a:r>
            <a:endParaRPr lang="en-US" dirty="0"/>
          </a:p>
        </p:txBody>
      </p:sp>
      <p:sp>
        <p:nvSpPr>
          <p:cNvPr id="3" name="Title 2"/>
          <p:cNvSpPr>
            <a:spLocks noGrp="1"/>
          </p:cNvSpPr>
          <p:nvPr>
            <p:ph type="title"/>
          </p:nvPr>
        </p:nvSpPr>
        <p:spPr/>
        <p:txBody>
          <a:bodyPr>
            <a:normAutofit/>
          </a:bodyPr>
          <a:lstStyle/>
          <a:p>
            <a:r>
              <a:rPr lang="en-US" sz="3200" dirty="0" smtClean="0"/>
              <a:t>Compensated Lobbyist’s Registration Statement--IC 2-7-2-3</a:t>
            </a:r>
            <a:endParaRPr lang="en-US" sz="32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410</TotalTime>
  <Words>1389</Words>
  <Application>Microsoft Office PowerPoint</Application>
  <PresentationFormat>On-screen Show (4:3)</PresentationFormat>
  <Paragraphs>79</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Lucida Sans Unicode</vt:lpstr>
      <vt:lpstr>Verdana</vt:lpstr>
      <vt:lpstr>Wingdings 2</vt:lpstr>
      <vt:lpstr>Wingdings 3</vt:lpstr>
      <vt:lpstr>Concourse</vt:lpstr>
      <vt:lpstr>2015 Amendments  to IC 2-7</vt:lpstr>
      <vt:lpstr>Amendments to Definition of “Close Relative”— IC 2-7-1-1.7 and IC 2-2.2-1-3</vt:lpstr>
      <vt:lpstr>New Definition of “Family Business”—IC 2-7-1-3.5</vt:lpstr>
      <vt:lpstr>Definition of “Immediate Family” Repealed—Formerly IC 2-7-1-5</vt:lpstr>
      <vt:lpstr>Amendments to Definition of “Legislative Person”—IC 2-7-1-8</vt:lpstr>
      <vt:lpstr>Table of Relatives Defined as “Legislative Persons” before and after 2015 Amendments</vt:lpstr>
      <vt:lpstr>New Definition of “Relative”— IC 2-7-1-16.5 and IC 2-2.2-1-17</vt:lpstr>
      <vt:lpstr>New Definition of “Relative”—Continued </vt:lpstr>
      <vt:lpstr>Compensated Lobbyist’s Registration Statement--IC 2-7-2-3</vt:lpstr>
      <vt:lpstr>Employer Lobbyist’s Registration Statement--IC 2-7-2-4</vt:lpstr>
      <vt:lpstr>Lobbyists’ Activity Reports— IC 2-7-3-3</vt:lpstr>
      <vt:lpstr>Separate Gift Reports— IC 2-7-3-3.3</vt:lpstr>
      <vt:lpstr>Lobbyist’s Activity Report—Transactions Between “Relatives”— IC 2-7-3-3.5 (g) </vt:lpstr>
      <vt:lpstr>Purchase Report— IC 2-7-3-7</vt:lpstr>
      <vt:lpstr>New Reporting Requirement for State Colleges and Universities—IC 2-7-3.5</vt:lpstr>
      <vt:lpstr>Reporting by State Colleges and Universities Continued—IC 2-7-3.5</vt:lpstr>
      <vt:lpstr>Reporting by State Colleges and Universities Continued—IC 2-7-3.5</vt:lpstr>
      <vt:lpstr>Informed Prior Consent Requirement for Gifts—IC 2-7-5-8</vt:lpstr>
      <vt:lpstr>Decriminalizing Late Filings—IC 2-7-6-2</vt:lpstr>
    </vt:vector>
  </TitlesOfParts>
  <Company>IGA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2015 Amendments to IC 2-7</dc:title>
  <dc:creator>Chuck</dc:creator>
  <cp:lastModifiedBy>Chuck</cp:lastModifiedBy>
  <cp:revision>31</cp:revision>
  <dcterms:created xsi:type="dcterms:W3CDTF">2015-07-13T14:49:30Z</dcterms:created>
  <dcterms:modified xsi:type="dcterms:W3CDTF">2015-11-23T17:46:38Z</dcterms:modified>
</cp:coreProperties>
</file>