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55"/>
  </p:notesMasterIdLst>
  <p:sldIdLst>
    <p:sldId id="324" r:id="rId2"/>
    <p:sldId id="261" r:id="rId3"/>
    <p:sldId id="1181" r:id="rId4"/>
    <p:sldId id="1156" r:id="rId5"/>
    <p:sldId id="1175" r:id="rId6"/>
    <p:sldId id="1171" r:id="rId7"/>
    <p:sldId id="1157" r:id="rId8"/>
    <p:sldId id="1158" r:id="rId9"/>
    <p:sldId id="1174" r:id="rId10"/>
    <p:sldId id="1161" r:id="rId11"/>
    <p:sldId id="1172" r:id="rId12"/>
    <p:sldId id="1162" r:id="rId13"/>
    <p:sldId id="1196" r:id="rId14"/>
    <p:sldId id="1165" r:id="rId15"/>
    <p:sldId id="289" r:id="rId16"/>
    <p:sldId id="1133" r:id="rId17"/>
    <p:sldId id="1132" r:id="rId18"/>
    <p:sldId id="1167" r:id="rId19"/>
    <p:sldId id="1163" r:id="rId20"/>
    <p:sldId id="1188" r:id="rId21"/>
    <p:sldId id="1073" r:id="rId22"/>
    <p:sldId id="1075" r:id="rId23"/>
    <p:sldId id="1189" r:id="rId24"/>
    <p:sldId id="258" r:id="rId25"/>
    <p:sldId id="260" r:id="rId26"/>
    <p:sldId id="259" r:id="rId27"/>
    <p:sldId id="1199" r:id="rId28"/>
    <p:sldId id="1138" r:id="rId29"/>
    <p:sldId id="1185" r:id="rId30"/>
    <p:sldId id="1173" r:id="rId31"/>
    <p:sldId id="282" r:id="rId32"/>
    <p:sldId id="1150" r:id="rId33"/>
    <p:sldId id="291" r:id="rId34"/>
    <p:sldId id="277" r:id="rId35"/>
    <p:sldId id="1026" r:id="rId36"/>
    <p:sldId id="1182" r:id="rId37"/>
    <p:sldId id="1159" r:id="rId38"/>
    <p:sldId id="276" r:id="rId39"/>
    <p:sldId id="1180" r:id="rId40"/>
    <p:sldId id="1076" r:id="rId41"/>
    <p:sldId id="1179" r:id="rId42"/>
    <p:sldId id="1187" r:id="rId43"/>
    <p:sldId id="1160" r:id="rId44"/>
    <p:sldId id="1170" r:id="rId45"/>
    <p:sldId id="1184" r:id="rId46"/>
    <p:sldId id="1190" r:id="rId47"/>
    <p:sldId id="1186" r:id="rId48"/>
    <p:sldId id="1197" r:id="rId49"/>
    <p:sldId id="1198" r:id="rId50"/>
    <p:sldId id="1183" r:id="rId51"/>
    <p:sldId id="1169" r:id="rId52"/>
    <p:sldId id="1178" r:id="rId53"/>
    <p:sldId id="1146" r:id="rId5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tewide Policy" id="{506C1FE5-E09F-433C-8C72-372A44638CF9}">
          <p14:sldIdLst>
            <p14:sldId id="324"/>
          </p14:sldIdLst>
        </p14:section>
        <p14:section name="Introductory Section" id="{103255A5-A6C4-41E9-BEBC-EE0B483249EE}">
          <p14:sldIdLst>
            <p14:sldId id="261"/>
            <p14:sldId id="1181"/>
          </p14:sldIdLst>
        </p14:section>
        <p14:section name="Definitions" id="{03ABE825-73C6-4882-A09B-868234932ACF}">
          <p14:sldIdLst>
            <p14:sldId id="1156"/>
            <p14:sldId id="1175"/>
            <p14:sldId id="1171"/>
            <p14:sldId id="1157"/>
            <p14:sldId id="1158"/>
            <p14:sldId id="1174"/>
          </p14:sldIdLst>
        </p14:section>
        <p14:section name="Training Program" id="{0852407D-366F-4547-AC59-EC5333050607}">
          <p14:sldIdLst>
            <p14:sldId id="1161"/>
            <p14:sldId id="1172"/>
            <p14:sldId id="1162"/>
            <p14:sldId id="1196"/>
            <p14:sldId id="1165"/>
            <p14:sldId id="289"/>
            <p14:sldId id="1133"/>
            <p14:sldId id="1132"/>
            <p14:sldId id="1167"/>
            <p14:sldId id="1163"/>
          </p14:sldIdLst>
        </p14:section>
        <p14:section name="Graham" id="{550B67F8-E9BA-40E0-9C31-8B069C87A538}">
          <p14:sldIdLst>
            <p14:sldId id="1188"/>
            <p14:sldId id="1073"/>
            <p14:sldId id="1075"/>
            <p14:sldId id="1189"/>
            <p14:sldId id="258"/>
            <p14:sldId id="260"/>
            <p14:sldId id="259"/>
            <p14:sldId id="1199"/>
            <p14:sldId id="1138"/>
          </p14:sldIdLst>
        </p14:section>
        <p14:section name="Deadly Force" id="{3F6922F5-2D97-4D03-84F7-D3D5FBB54D75}">
          <p14:sldIdLst>
            <p14:sldId id="1185"/>
            <p14:sldId id="1173"/>
            <p14:sldId id="282"/>
            <p14:sldId id="1150"/>
            <p14:sldId id="291"/>
            <p14:sldId id="277"/>
            <p14:sldId id="1026"/>
          </p14:sldIdLst>
        </p14:section>
        <p14:section name="Vehicle Pursuits" id="{4A6E01C7-1DFC-4E85-91A1-7FB42C2BC86E}">
          <p14:sldIdLst>
            <p14:sldId id="1182"/>
            <p14:sldId id="1159"/>
            <p14:sldId id="276"/>
            <p14:sldId id="1180"/>
            <p14:sldId id="1076"/>
            <p14:sldId id="1179"/>
          </p14:sldIdLst>
        </p14:section>
        <p14:section name="Officer Responsibilities" id="{F4EBF423-21D2-4F28-A0CA-C2436833A6D3}">
          <p14:sldIdLst>
            <p14:sldId id="1187"/>
            <p14:sldId id="1160"/>
            <p14:sldId id="1170"/>
            <p14:sldId id="1184"/>
            <p14:sldId id="1190"/>
            <p14:sldId id="1186"/>
            <p14:sldId id="1197"/>
            <p14:sldId id="1198"/>
            <p14:sldId id="1183"/>
            <p14:sldId id="1169"/>
            <p14:sldId id="1178"/>
            <p14:sldId id="11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CC00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6" autoAdjust="0"/>
    <p:restoredTop sz="73655" autoAdjust="0"/>
  </p:normalViewPr>
  <p:slideViewPr>
    <p:cSldViewPr snapToGrid="0">
      <p:cViewPr varScale="1">
        <p:scale>
          <a:sx n="80" d="100"/>
          <a:sy n="80" d="100"/>
        </p:scale>
        <p:origin x="2148" y="90"/>
      </p:cViewPr>
      <p:guideLst/>
    </p:cSldViewPr>
  </p:slideViewPr>
  <p:outlineViewPr>
    <p:cViewPr>
      <p:scale>
        <a:sx n="33" d="100"/>
        <a:sy n="33" d="100"/>
      </p:scale>
      <p:origin x="0" y="-6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0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irez, Raquel" userId="3697a95b-96ee-403f-8b44-c4d211a51dec" providerId="ADAL" clId="{EC742649-2964-484A-BC24-80B630D2483C}"/>
    <pc:docChg chg="undo custSel addSld delSld modSld addSection modSection">
      <pc:chgData name="Ramirez, Raquel" userId="3697a95b-96ee-403f-8b44-c4d211a51dec" providerId="ADAL" clId="{EC742649-2964-484A-BC24-80B630D2483C}" dt="2024-02-21T20:32:31.537" v="85" actId="20577"/>
      <pc:docMkLst>
        <pc:docMk/>
      </pc:docMkLst>
      <pc:sldChg chg="modNotesTx">
        <pc:chgData name="Ramirez, Raquel" userId="3697a95b-96ee-403f-8b44-c4d211a51dec" providerId="ADAL" clId="{EC742649-2964-484A-BC24-80B630D2483C}" dt="2024-02-21T20:30:56.256" v="71" actId="20577"/>
        <pc:sldMkLst>
          <pc:docMk/>
          <pc:sldMk cId="1396089519" sldId="258"/>
        </pc:sldMkLst>
      </pc:sldChg>
      <pc:sldChg chg="modNotesTx">
        <pc:chgData name="Ramirez, Raquel" userId="3697a95b-96ee-403f-8b44-c4d211a51dec" providerId="ADAL" clId="{EC742649-2964-484A-BC24-80B630D2483C}" dt="2024-02-21T20:31:01.288" v="73" actId="20577"/>
        <pc:sldMkLst>
          <pc:docMk/>
          <pc:sldMk cId="1118827518" sldId="259"/>
        </pc:sldMkLst>
      </pc:sldChg>
      <pc:sldChg chg="modSp mod modNotesTx">
        <pc:chgData name="Ramirez, Raquel" userId="3697a95b-96ee-403f-8b44-c4d211a51dec" providerId="ADAL" clId="{EC742649-2964-484A-BC24-80B630D2483C}" dt="2024-02-21T20:30:58.754" v="72" actId="20577"/>
        <pc:sldMkLst>
          <pc:docMk/>
          <pc:sldMk cId="3060065346" sldId="260"/>
        </pc:sldMkLst>
        <pc:spChg chg="mod">
          <ac:chgData name="Ramirez, Raquel" userId="3697a95b-96ee-403f-8b44-c4d211a51dec" providerId="ADAL" clId="{EC742649-2964-484A-BC24-80B630D2483C}" dt="2024-01-02T20:14:16.549" v="46" actId="20577"/>
          <ac:spMkLst>
            <pc:docMk/>
            <pc:sldMk cId="3060065346" sldId="260"/>
            <ac:spMk id="3" creationId="{761F6EC6-3C51-4EDB-B812-7DA4E23AB6DD}"/>
          </ac:spMkLst>
        </pc:spChg>
      </pc:sldChg>
      <pc:sldChg chg="modNotesTx">
        <pc:chgData name="Ramirez, Raquel" userId="3697a95b-96ee-403f-8b44-c4d211a51dec" providerId="ADAL" clId="{EC742649-2964-484A-BC24-80B630D2483C}" dt="2024-02-21T20:29:24.960" v="55" actId="20577"/>
        <pc:sldMkLst>
          <pc:docMk/>
          <pc:sldMk cId="2006663055" sldId="261"/>
        </pc:sldMkLst>
      </pc:sldChg>
      <pc:sldChg chg="modNotesTx">
        <pc:chgData name="Ramirez, Raquel" userId="3697a95b-96ee-403f-8b44-c4d211a51dec" providerId="ADAL" clId="{EC742649-2964-484A-BC24-80B630D2483C}" dt="2024-02-21T20:31:58.994" v="78" actId="20577"/>
        <pc:sldMkLst>
          <pc:docMk/>
          <pc:sldMk cId="1215410260" sldId="276"/>
        </pc:sldMkLst>
      </pc:sldChg>
      <pc:sldChg chg="modNotesTx">
        <pc:chgData name="Ramirez, Raquel" userId="3697a95b-96ee-403f-8b44-c4d211a51dec" providerId="ADAL" clId="{EC742649-2964-484A-BC24-80B630D2483C}" dt="2024-02-21T20:31:22.334" v="77" actId="20577"/>
        <pc:sldMkLst>
          <pc:docMk/>
          <pc:sldMk cId="1624282746" sldId="282"/>
        </pc:sldMkLst>
      </pc:sldChg>
      <pc:sldChg chg="modNotesTx">
        <pc:chgData name="Ramirez, Raquel" userId="3697a95b-96ee-403f-8b44-c4d211a51dec" providerId="ADAL" clId="{EC742649-2964-484A-BC24-80B630D2483C}" dt="2024-02-02T03:06:48.257" v="54" actId="20577"/>
        <pc:sldMkLst>
          <pc:docMk/>
          <pc:sldMk cId="3840199043" sldId="291"/>
        </pc:sldMkLst>
      </pc:sldChg>
      <pc:sldChg chg="modNotesTx">
        <pc:chgData name="Ramirez, Raquel" userId="3697a95b-96ee-403f-8b44-c4d211a51dec" providerId="ADAL" clId="{EC742649-2964-484A-BC24-80B630D2483C}" dt="2024-02-21T20:30:31.309" v="70" actId="20577"/>
        <pc:sldMkLst>
          <pc:docMk/>
          <pc:sldMk cId="1413064916" sldId="1073"/>
        </pc:sldMkLst>
      </pc:sldChg>
      <pc:sldChg chg="modNotesTx">
        <pc:chgData name="Ramirez, Raquel" userId="3697a95b-96ee-403f-8b44-c4d211a51dec" providerId="ADAL" clId="{EC742649-2964-484A-BC24-80B630D2483C}" dt="2024-02-21T20:30:16.510" v="67" actId="20577"/>
        <pc:sldMkLst>
          <pc:docMk/>
          <pc:sldMk cId="2045578641" sldId="1133"/>
        </pc:sldMkLst>
      </pc:sldChg>
      <pc:sldChg chg="modNotesTx">
        <pc:chgData name="Ramirez, Raquel" userId="3697a95b-96ee-403f-8b44-c4d211a51dec" providerId="ADAL" clId="{EC742649-2964-484A-BC24-80B630D2483C}" dt="2024-02-21T20:31:11.851" v="75" actId="20577"/>
        <pc:sldMkLst>
          <pc:docMk/>
          <pc:sldMk cId="1825674824" sldId="1138"/>
        </pc:sldMkLst>
      </pc:sldChg>
      <pc:sldChg chg="modNotesTx">
        <pc:chgData name="Ramirez, Raquel" userId="3697a95b-96ee-403f-8b44-c4d211a51dec" providerId="ADAL" clId="{EC742649-2964-484A-BC24-80B630D2483C}" dt="2024-02-21T20:29:32.099" v="57" actId="20577"/>
        <pc:sldMkLst>
          <pc:docMk/>
          <pc:sldMk cId="2544870188" sldId="1156"/>
        </pc:sldMkLst>
      </pc:sldChg>
      <pc:sldChg chg="modNotesTx">
        <pc:chgData name="Ramirez, Raquel" userId="3697a95b-96ee-403f-8b44-c4d211a51dec" providerId="ADAL" clId="{EC742649-2964-484A-BC24-80B630D2483C}" dt="2024-02-21T20:29:42.345" v="60" actId="20577"/>
        <pc:sldMkLst>
          <pc:docMk/>
          <pc:sldMk cId="457799803" sldId="1157"/>
        </pc:sldMkLst>
      </pc:sldChg>
      <pc:sldChg chg="modNotesTx">
        <pc:chgData name="Ramirez, Raquel" userId="3697a95b-96ee-403f-8b44-c4d211a51dec" providerId="ADAL" clId="{EC742649-2964-484A-BC24-80B630D2483C}" dt="2024-02-21T20:29:48.540" v="61" actId="20577"/>
        <pc:sldMkLst>
          <pc:docMk/>
          <pc:sldMk cId="2068707975" sldId="1158"/>
        </pc:sldMkLst>
      </pc:sldChg>
      <pc:sldChg chg="modNotesTx">
        <pc:chgData name="Ramirez, Raquel" userId="3697a95b-96ee-403f-8b44-c4d211a51dec" providerId="ADAL" clId="{EC742649-2964-484A-BC24-80B630D2483C}" dt="2024-02-21T20:32:10.561" v="80" actId="20577"/>
        <pc:sldMkLst>
          <pc:docMk/>
          <pc:sldMk cId="3823702660" sldId="1160"/>
        </pc:sldMkLst>
      </pc:sldChg>
      <pc:sldChg chg="modNotesTx">
        <pc:chgData name="Ramirez, Raquel" userId="3697a95b-96ee-403f-8b44-c4d211a51dec" providerId="ADAL" clId="{EC742649-2964-484A-BC24-80B630D2483C}" dt="2024-02-21T20:30:03.295" v="64" actId="20577"/>
        <pc:sldMkLst>
          <pc:docMk/>
          <pc:sldMk cId="3887580266" sldId="1162"/>
        </pc:sldMkLst>
      </pc:sldChg>
      <pc:sldChg chg="modNotesTx">
        <pc:chgData name="Ramirez, Raquel" userId="3697a95b-96ee-403f-8b44-c4d211a51dec" providerId="ADAL" clId="{EC742649-2964-484A-BC24-80B630D2483C}" dt="2024-02-21T20:30:26.412" v="69" actId="20577"/>
        <pc:sldMkLst>
          <pc:docMk/>
          <pc:sldMk cId="3775015171" sldId="1163"/>
        </pc:sldMkLst>
      </pc:sldChg>
      <pc:sldChg chg="modNotesTx">
        <pc:chgData name="Ramirez, Raquel" userId="3697a95b-96ee-403f-8b44-c4d211a51dec" providerId="ADAL" clId="{EC742649-2964-484A-BC24-80B630D2483C}" dt="2024-02-21T20:30:12.303" v="66" actId="20577"/>
        <pc:sldMkLst>
          <pc:docMk/>
          <pc:sldMk cId="782983215" sldId="1165"/>
        </pc:sldMkLst>
      </pc:sldChg>
      <pc:sldChg chg="modNotesTx">
        <pc:chgData name="Ramirez, Raquel" userId="3697a95b-96ee-403f-8b44-c4d211a51dec" providerId="ADAL" clId="{EC742649-2964-484A-BC24-80B630D2483C}" dt="2024-02-21T20:30:22.578" v="68" actId="20577"/>
        <pc:sldMkLst>
          <pc:docMk/>
          <pc:sldMk cId="408800261" sldId="1167"/>
        </pc:sldMkLst>
      </pc:sldChg>
      <pc:sldChg chg="modNotesTx">
        <pc:chgData name="Ramirez, Raquel" userId="3697a95b-96ee-403f-8b44-c4d211a51dec" providerId="ADAL" clId="{EC742649-2964-484A-BC24-80B630D2483C}" dt="2024-02-21T20:29:38.143" v="59" actId="20577"/>
        <pc:sldMkLst>
          <pc:docMk/>
          <pc:sldMk cId="3463568249" sldId="1171"/>
        </pc:sldMkLst>
      </pc:sldChg>
      <pc:sldChg chg="modNotesTx">
        <pc:chgData name="Ramirez, Raquel" userId="3697a95b-96ee-403f-8b44-c4d211a51dec" providerId="ADAL" clId="{EC742649-2964-484A-BC24-80B630D2483C}" dt="2024-02-21T20:29:57.105" v="63" actId="20577"/>
        <pc:sldMkLst>
          <pc:docMk/>
          <pc:sldMk cId="2040882981" sldId="1172"/>
        </pc:sldMkLst>
      </pc:sldChg>
      <pc:sldChg chg="modNotesTx">
        <pc:chgData name="Ramirez, Raquel" userId="3697a95b-96ee-403f-8b44-c4d211a51dec" providerId="ADAL" clId="{EC742649-2964-484A-BC24-80B630D2483C}" dt="2024-02-21T20:31:17.201" v="76" actId="20577"/>
        <pc:sldMkLst>
          <pc:docMk/>
          <pc:sldMk cId="3798752291" sldId="1173"/>
        </pc:sldMkLst>
      </pc:sldChg>
      <pc:sldChg chg="modNotesTx">
        <pc:chgData name="Ramirez, Raquel" userId="3697a95b-96ee-403f-8b44-c4d211a51dec" providerId="ADAL" clId="{EC742649-2964-484A-BC24-80B630D2483C}" dt="2024-02-21T20:29:52.240" v="62" actId="20577"/>
        <pc:sldMkLst>
          <pc:docMk/>
          <pc:sldMk cId="1615282707" sldId="1174"/>
        </pc:sldMkLst>
      </pc:sldChg>
      <pc:sldChg chg="modNotesTx">
        <pc:chgData name="Ramirez, Raquel" userId="3697a95b-96ee-403f-8b44-c4d211a51dec" providerId="ADAL" clId="{EC742649-2964-484A-BC24-80B630D2483C}" dt="2024-02-21T20:29:34.997" v="58" actId="20577"/>
        <pc:sldMkLst>
          <pc:docMk/>
          <pc:sldMk cId="383007720" sldId="1175"/>
        </pc:sldMkLst>
      </pc:sldChg>
      <pc:sldChg chg="modNotesTx">
        <pc:chgData name="Ramirez, Raquel" userId="3697a95b-96ee-403f-8b44-c4d211a51dec" providerId="ADAL" clId="{EC742649-2964-484A-BC24-80B630D2483C}" dt="2024-02-21T20:32:01.719" v="79" actId="20577"/>
        <pc:sldMkLst>
          <pc:docMk/>
          <pc:sldMk cId="3317140085" sldId="1180"/>
        </pc:sldMkLst>
      </pc:sldChg>
      <pc:sldChg chg="modNotesTx">
        <pc:chgData name="Ramirez, Raquel" userId="3697a95b-96ee-403f-8b44-c4d211a51dec" providerId="ADAL" clId="{EC742649-2964-484A-BC24-80B630D2483C}" dt="2024-02-21T20:29:28.991" v="56" actId="20577"/>
        <pc:sldMkLst>
          <pc:docMk/>
          <pc:sldMk cId="3144024356" sldId="1181"/>
        </pc:sldMkLst>
      </pc:sldChg>
      <pc:sldChg chg="modNotesTx">
        <pc:chgData name="Ramirez, Raquel" userId="3697a95b-96ee-403f-8b44-c4d211a51dec" providerId="ADAL" clId="{EC742649-2964-484A-BC24-80B630D2483C}" dt="2024-02-21T20:32:31.537" v="85" actId="20577"/>
        <pc:sldMkLst>
          <pc:docMk/>
          <pc:sldMk cId="1138649965" sldId="1183"/>
        </pc:sldMkLst>
      </pc:sldChg>
      <pc:sldChg chg="modNotesTx">
        <pc:chgData name="Ramirez, Raquel" userId="3697a95b-96ee-403f-8b44-c4d211a51dec" providerId="ADAL" clId="{EC742649-2964-484A-BC24-80B630D2483C}" dt="2024-02-21T20:32:16.145" v="81" actId="20577"/>
        <pc:sldMkLst>
          <pc:docMk/>
          <pc:sldMk cId="1068521" sldId="1184"/>
        </pc:sldMkLst>
      </pc:sldChg>
      <pc:sldChg chg="modNotesTx">
        <pc:chgData name="Ramirez, Raquel" userId="3697a95b-96ee-403f-8b44-c4d211a51dec" providerId="ADAL" clId="{EC742649-2964-484A-BC24-80B630D2483C}" dt="2024-02-21T20:32:21.612" v="82" actId="20577"/>
        <pc:sldMkLst>
          <pc:docMk/>
          <pc:sldMk cId="1699550760" sldId="1186"/>
        </pc:sldMkLst>
      </pc:sldChg>
      <pc:sldChg chg="modNotesTx">
        <pc:chgData name="Ramirez, Raquel" userId="3697a95b-96ee-403f-8b44-c4d211a51dec" providerId="ADAL" clId="{EC742649-2964-484A-BC24-80B630D2483C}" dt="2024-02-21T20:30:08.262" v="65" actId="20577"/>
        <pc:sldMkLst>
          <pc:docMk/>
          <pc:sldMk cId="4162301980" sldId="1196"/>
        </pc:sldMkLst>
      </pc:sldChg>
      <pc:sldChg chg="modNotesTx">
        <pc:chgData name="Ramirez, Raquel" userId="3697a95b-96ee-403f-8b44-c4d211a51dec" providerId="ADAL" clId="{EC742649-2964-484A-BC24-80B630D2483C}" dt="2024-02-21T20:32:24.933" v="83" actId="20577"/>
        <pc:sldMkLst>
          <pc:docMk/>
          <pc:sldMk cId="4177062866" sldId="1197"/>
        </pc:sldMkLst>
      </pc:sldChg>
      <pc:sldChg chg="modNotesTx">
        <pc:chgData name="Ramirez, Raquel" userId="3697a95b-96ee-403f-8b44-c4d211a51dec" providerId="ADAL" clId="{EC742649-2964-484A-BC24-80B630D2483C}" dt="2024-02-21T20:32:28.168" v="84" actId="20577"/>
        <pc:sldMkLst>
          <pc:docMk/>
          <pc:sldMk cId="2017785196" sldId="1198"/>
        </pc:sldMkLst>
      </pc:sldChg>
      <pc:sldChg chg="modNotesTx">
        <pc:chgData name="Ramirez, Raquel" userId="3697a95b-96ee-403f-8b44-c4d211a51dec" providerId="ADAL" clId="{EC742649-2964-484A-BC24-80B630D2483C}" dt="2024-02-21T20:31:06.799" v="74" actId="20577"/>
        <pc:sldMkLst>
          <pc:docMk/>
          <pc:sldMk cId="239961464" sldId="1199"/>
        </pc:sldMkLst>
      </pc:sldChg>
      <pc:sldChg chg="new del">
        <pc:chgData name="Ramirez, Raquel" userId="3697a95b-96ee-403f-8b44-c4d211a51dec" providerId="ADAL" clId="{EC742649-2964-484A-BC24-80B630D2483C}" dt="2023-12-20T19:20:18.611" v="1" actId="680"/>
        <pc:sldMkLst>
          <pc:docMk/>
          <pc:sldMk cId="308938402" sldId="12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4" tIns="48313" rIns="96624" bIns="48313"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24" tIns="48313" rIns="96624" bIns="48313" rtlCol="0"/>
          <a:lstStyle>
            <a:lvl1pPr algn="r">
              <a:defRPr sz="1200"/>
            </a:lvl1pPr>
          </a:lstStyle>
          <a:p>
            <a:fld id="{729E2E64-5734-4B52-BAF9-DE571216E116}" type="datetimeFigureOut">
              <a:rPr lang="en-US" smtClean="0"/>
              <a:t>2/21/2024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24" tIns="48313" rIns="96624" bIns="48313"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24" tIns="48313" rIns="96624" bIns="48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1726"/>
          </a:xfrm>
          <a:prstGeom prst="rect">
            <a:avLst/>
          </a:prstGeom>
        </p:spPr>
        <p:txBody>
          <a:bodyPr vert="horz" lIns="96624" tIns="48313" rIns="96624" bIns="48313"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7"/>
            <a:ext cx="3169920" cy="481726"/>
          </a:xfrm>
          <a:prstGeom prst="rect">
            <a:avLst/>
          </a:prstGeom>
        </p:spPr>
        <p:txBody>
          <a:bodyPr vert="horz" lIns="96624" tIns="48313" rIns="96624" bIns="48313" rtlCol="0" anchor="b"/>
          <a:lstStyle>
            <a:lvl1pPr algn="r">
              <a:defRPr sz="1200"/>
            </a:lvl1pPr>
          </a:lstStyle>
          <a:p>
            <a:fld id="{34504175-1D4B-4E6B-82DA-367CBFEC9285}" type="slidenum">
              <a:rPr lang="en-US" smtClean="0"/>
              <a:t>‹#›</a:t>
            </a:fld>
            <a:endParaRPr lang="en-US"/>
          </a:p>
        </p:txBody>
      </p:sp>
    </p:spTree>
    <p:extLst>
      <p:ext uri="{BB962C8B-B14F-4D97-AF65-F5344CB8AC3E}">
        <p14:creationId xmlns:p14="http://schemas.microsoft.com/office/powerpoint/2010/main" val="342602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4504175-1D4B-4E6B-82DA-367CBFEC9285}" type="slidenum">
              <a:rPr lang="en-US" smtClean="0"/>
              <a:t>1</a:t>
            </a:fld>
            <a:endParaRPr lang="en-US"/>
          </a:p>
        </p:txBody>
      </p:sp>
    </p:spTree>
    <p:extLst>
      <p:ext uri="{BB962C8B-B14F-4D97-AF65-F5344CB8AC3E}">
        <p14:creationId xmlns:p14="http://schemas.microsoft.com/office/powerpoint/2010/main" val="421080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10</a:t>
            </a:fld>
            <a:endParaRPr lang="en-US"/>
          </a:p>
        </p:txBody>
      </p:sp>
    </p:spTree>
    <p:extLst>
      <p:ext uri="{BB962C8B-B14F-4D97-AF65-F5344CB8AC3E}">
        <p14:creationId xmlns:p14="http://schemas.microsoft.com/office/powerpoint/2010/main" val="537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11</a:t>
            </a:fld>
            <a:endParaRPr lang="en-US"/>
          </a:p>
        </p:txBody>
      </p:sp>
    </p:spTree>
    <p:extLst>
      <p:ext uri="{BB962C8B-B14F-4D97-AF65-F5344CB8AC3E}">
        <p14:creationId xmlns:p14="http://schemas.microsoft.com/office/powerpoint/2010/main" val="142024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12</a:t>
            </a:fld>
            <a:endParaRPr lang="en-US"/>
          </a:p>
        </p:txBody>
      </p:sp>
    </p:spTree>
    <p:extLst>
      <p:ext uri="{BB962C8B-B14F-4D97-AF65-F5344CB8AC3E}">
        <p14:creationId xmlns:p14="http://schemas.microsoft.com/office/powerpoint/2010/main" val="337394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13</a:t>
            </a:fld>
            <a:endParaRPr lang="en-US"/>
          </a:p>
        </p:txBody>
      </p:sp>
    </p:spTree>
    <p:extLst>
      <p:ext uri="{BB962C8B-B14F-4D97-AF65-F5344CB8AC3E}">
        <p14:creationId xmlns:p14="http://schemas.microsoft.com/office/powerpoint/2010/main" val="2200067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fld id="{34504175-1D4B-4E6B-82DA-367CBFEC9285}" type="slidenum">
              <a:rPr lang="en-US" smtClean="0"/>
              <a:t>14</a:t>
            </a:fld>
            <a:endParaRPr lang="en-US"/>
          </a:p>
        </p:txBody>
      </p:sp>
    </p:spTree>
    <p:extLst>
      <p:ext uri="{BB962C8B-B14F-4D97-AF65-F5344CB8AC3E}">
        <p14:creationId xmlns:p14="http://schemas.microsoft.com/office/powerpoint/2010/main" val="369369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15</a:t>
            </a:fld>
            <a:endParaRPr lang="en-US"/>
          </a:p>
        </p:txBody>
      </p:sp>
    </p:spTree>
    <p:extLst>
      <p:ext uri="{BB962C8B-B14F-4D97-AF65-F5344CB8AC3E}">
        <p14:creationId xmlns:p14="http://schemas.microsoft.com/office/powerpoint/2010/main" val="1583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16</a:t>
            </a:fld>
            <a:endParaRPr lang="en-US"/>
          </a:p>
        </p:txBody>
      </p:sp>
    </p:spTree>
    <p:extLst>
      <p:ext uri="{BB962C8B-B14F-4D97-AF65-F5344CB8AC3E}">
        <p14:creationId xmlns:p14="http://schemas.microsoft.com/office/powerpoint/2010/main" val="56078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17</a:t>
            </a:fld>
            <a:endParaRPr lang="en-US"/>
          </a:p>
        </p:txBody>
      </p:sp>
    </p:spTree>
    <p:extLst>
      <p:ext uri="{BB962C8B-B14F-4D97-AF65-F5344CB8AC3E}">
        <p14:creationId xmlns:p14="http://schemas.microsoft.com/office/powerpoint/2010/main" val="253398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34504175-1D4B-4E6B-82DA-367CBFEC9285}" type="slidenum">
              <a:rPr lang="en-US" smtClean="0"/>
              <a:t>18</a:t>
            </a:fld>
            <a:endParaRPr lang="en-US"/>
          </a:p>
        </p:txBody>
      </p:sp>
    </p:spTree>
    <p:extLst>
      <p:ext uri="{BB962C8B-B14F-4D97-AF65-F5344CB8AC3E}">
        <p14:creationId xmlns:p14="http://schemas.microsoft.com/office/powerpoint/2010/main" val="4281712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34504175-1D4B-4E6B-82DA-367CBFEC9285}" type="slidenum">
              <a:rPr lang="en-US" smtClean="0"/>
              <a:t>19</a:t>
            </a:fld>
            <a:endParaRPr lang="en-US"/>
          </a:p>
        </p:txBody>
      </p:sp>
    </p:spTree>
    <p:extLst>
      <p:ext uri="{BB962C8B-B14F-4D97-AF65-F5344CB8AC3E}">
        <p14:creationId xmlns:p14="http://schemas.microsoft.com/office/powerpoint/2010/main" val="343154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34504175-1D4B-4E6B-82DA-367CBFEC9285}" type="slidenum">
              <a:rPr lang="en-US" smtClean="0"/>
              <a:t>2</a:t>
            </a:fld>
            <a:endParaRPr lang="en-US"/>
          </a:p>
        </p:txBody>
      </p:sp>
    </p:spTree>
    <p:extLst>
      <p:ext uri="{BB962C8B-B14F-4D97-AF65-F5344CB8AC3E}">
        <p14:creationId xmlns:p14="http://schemas.microsoft.com/office/powerpoint/2010/main" val="197485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20</a:t>
            </a:fld>
            <a:endParaRPr lang="en-US"/>
          </a:p>
        </p:txBody>
      </p:sp>
    </p:spTree>
    <p:extLst>
      <p:ext uri="{BB962C8B-B14F-4D97-AF65-F5344CB8AC3E}">
        <p14:creationId xmlns:p14="http://schemas.microsoft.com/office/powerpoint/2010/main" val="1858120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21</a:t>
            </a:fld>
            <a:endParaRPr lang="en-US"/>
          </a:p>
        </p:txBody>
      </p:sp>
    </p:spTree>
    <p:extLst>
      <p:ext uri="{BB962C8B-B14F-4D97-AF65-F5344CB8AC3E}">
        <p14:creationId xmlns:p14="http://schemas.microsoft.com/office/powerpoint/2010/main" val="80875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504175-1D4B-4E6B-82DA-367CBFEC9285}" type="slidenum">
              <a:rPr lang="en-US" smtClean="0"/>
              <a:t>22</a:t>
            </a:fld>
            <a:endParaRPr lang="en-US"/>
          </a:p>
        </p:txBody>
      </p:sp>
    </p:spTree>
    <p:extLst>
      <p:ext uri="{BB962C8B-B14F-4D97-AF65-F5344CB8AC3E}">
        <p14:creationId xmlns:p14="http://schemas.microsoft.com/office/powerpoint/2010/main" val="380097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504175-1D4B-4E6B-82DA-367CBFEC9285}" type="slidenum">
              <a:rPr lang="en-US" smtClean="0"/>
              <a:t>23</a:t>
            </a:fld>
            <a:endParaRPr lang="en-US"/>
          </a:p>
        </p:txBody>
      </p:sp>
    </p:spTree>
    <p:extLst>
      <p:ext uri="{BB962C8B-B14F-4D97-AF65-F5344CB8AC3E}">
        <p14:creationId xmlns:p14="http://schemas.microsoft.com/office/powerpoint/2010/main" val="452146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34504175-1D4B-4E6B-82DA-367CBFEC9285}" type="slidenum">
              <a:rPr lang="en-US" smtClean="0"/>
              <a:t>24</a:t>
            </a:fld>
            <a:endParaRPr lang="en-US"/>
          </a:p>
        </p:txBody>
      </p:sp>
    </p:spTree>
    <p:extLst>
      <p:ext uri="{BB962C8B-B14F-4D97-AF65-F5344CB8AC3E}">
        <p14:creationId xmlns:p14="http://schemas.microsoft.com/office/powerpoint/2010/main" val="249160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25</a:t>
            </a:fld>
            <a:endParaRPr lang="en-US"/>
          </a:p>
        </p:txBody>
      </p:sp>
    </p:spTree>
    <p:extLst>
      <p:ext uri="{BB962C8B-B14F-4D97-AF65-F5344CB8AC3E}">
        <p14:creationId xmlns:p14="http://schemas.microsoft.com/office/powerpoint/2010/main" val="1842194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4504175-1D4B-4E6B-82DA-367CBFEC9285}" type="slidenum">
              <a:rPr lang="en-US" smtClean="0"/>
              <a:t>26</a:t>
            </a:fld>
            <a:endParaRPr lang="en-US"/>
          </a:p>
        </p:txBody>
      </p:sp>
    </p:spTree>
    <p:extLst>
      <p:ext uri="{BB962C8B-B14F-4D97-AF65-F5344CB8AC3E}">
        <p14:creationId xmlns:p14="http://schemas.microsoft.com/office/powerpoint/2010/main" val="1582303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504175-1D4B-4E6B-82DA-367CBFEC9285}" type="slidenum">
              <a:rPr lang="en-US" smtClean="0"/>
              <a:t>27</a:t>
            </a:fld>
            <a:endParaRPr lang="en-US"/>
          </a:p>
        </p:txBody>
      </p:sp>
    </p:spTree>
    <p:extLst>
      <p:ext uri="{BB962C8B-B14F-4D97-AF65-F5344CB8AC3E}">
        <p14:creationId xmlns:p14="http://schemas.microsoft.com/office/powerpoint/2010/main" val="2928698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34504175-1D4B-4E6B-82DA-367CBFEC9285}" type="slidenum">
              <a:rPr lang="en-US" smtClean="0"/>
              <a:t>28</a:t>
            </a:fld>
            <a:endParaRPr lang="en-US"/>
          </a:p>
        </p:txBody>
      </p:sp>
    </p:spTree>
    <p:extLst>
      <p:ext uri="{BB962C8B-B14F-4D97-AF65-F5344CB8AC3E}">
        <p14:creationId xmlns:p14="http://schemas.microsoft.com/office/powerpoint/2010/main" val="3528648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29</a:t>
            </a:fld>
            <a:endParaRPr lang="en-US"/>
          </a:p>
        </p:txBody>
      </p:sp>
    </p:spTree>
    <p:extLst>
      <p:ext uri="{BB962C8B-B14F-4D97-AF65-F5344CB8AC3E}">
        <p14:creationId xmlns:p14="http://schemas.microsoft.com/office/powerpoint/2010/main" val="353166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a:t>
            </a:fld>
            <a:endParaRPr lang="en-US"/>
          </a:p>
        </p:txBody>
      </p:sp>
    </p:spTree>
    <p:extLst>
      <p:ext uri="{BB962C8B-B14F-4D97-AF65-F5344CB8AC3E}">
        <p14:creationId xmlns:p14="http://schemas.microsoft.com/office/powerpoint/2010/main" val="4016596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30</a:t>
            </a:fld>
            <a:endParaRPr lang="en-US"/>
          </a:p>
        </p:txBody>
      </p:sp>
    </p:spTree>
    <p:extLst>
      <p:ext uri="{BB962C8B-B14F-4D97-AF65-F5344CB8AC3E}">
        <p14:creationId xmlns:p14="http://schemas.microsoft.com/office/powerpoint/2010/main" val="2192731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solidFill>
                <a:srgbClr val="3D3D3D"/>
              </a:solidFill>
              <a:effectLst/>
              <a:latin typeface="+mn-lt"/>
            </a:endParaRPr>
          </a:p>
          <a:p>
            <a:endParaRPr lang="en-US" b="1" dirty="0">
              <a:latin typeface="+mn-lt"/>
            </a:endParaRPr>
          </a:p>
        </p:txBody>
      </p:sp>
      <p:sp>
        <p:nvSpPr>
          <p:cNvPr id="4" name="Slide Number Placeholder 3"/>
          <p:cNvSpPr>
            <a:spLocks noGrp="1"/>
          </p:cNvSpPr>
          <p:nvPr>
            <p:ph type="sldNum" sz="quarter" idx="5"/>
          </p:nvPr>
        </p:nvSpPr>
        <p:spPr/>
        <p:txBody>
          <a:bodyPr/>
          <a:lstStyle/>
          <a:p>
            <a:fld id="{34504175-1D4B-4E6B-82DA-367CBFEC9285}" type="slidenum">
              <a:rPr lang="en-US" smtClean="0"/>
              <a:t>31</a:t>
            </a:fld>
            <a:endParaRPr lang="en-US"/>
          </a:p>
        </p:txBody>
      </p:sp>
    </p:spTree>
    <p:extLst>
      <p:ext uri="{BB962C8B-B14F-4D97-AF65-F5344CB8AC3E}">
        <p14:creationId xmlns:p14="http://schemas.microsoft.com/office/powerpoint/2010/main" val="1230202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32</a:t>
            </a:fld>
            <a:endParaRPr lang="en-US"/>
          </a:p>
        </p:txBody>
      </p:sp>
    </p:spTree>
    <p:extLst>
      <p:ext uri="{BB962C8B-B14F-4D97-AF65-F5344CB8AC3E}">
        <p14:creationId xmlns:p14="http://schemas.microsoft.com/office/powerpoint/2010/main" val="4285268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33</a:t>
            </a:fld>
            <a:endParaRPr lang="en-US"/>
          </a:p>
        </p:txBody>
      </p:sp>
    </p:spTree>
    <p:extLst>
      <p:ext uri="{BB962C8B-B14F-4D97-AF65-F5344CB8AC3E}">
        <p14:creationId xmlns:p14="http://schemas.microsoft.com/office/powerpoint/2010/main" val="2646230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34</a:t>
            </a:fld>
            <a:endParaRPr lang="en-US"/>
          </a:p>
        </p:txBody>
      </p:sp>
    </p:spTree>
    <p:extLst>
      <p:ext uri="{BB962C8B-B14F-4D97-AF65-F5344CB8AC3E}">
        <p14:creationId xmlns:p14="http://schemas.microsoft.com/office/powerpoint/2010/main" val="4203906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35</a:t>
            </a:fld>
            <a:endParaRPr lang="en-US"/>
          </a:p>
        </p:txBody>
      </p:sp>
    </p:spTree>
    <p:extLst>
      <p:ext uri="{BB962C8B-B14F-4D97-AF65-F5344CB8AC3E}">
        <p14:creationId xmlns:p14="http://schemas.microsoft.com/office/powerpoint/2010/main" val="3847865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36</a:t>
            </a:fld>
            <a:endParaRPr lang="en-US"/>
          </a:p>
        </p:txBody>
      </p:sp>
    </p:spTree>
    <p:extLst>
      <p:ext uri="{BB962C8B-B14F-4D97-AF65-F5344CB8AC3E}">
        <p14:creationId xmlns:p14="http://schemas.microsoft.com/office/powerpoint/2010/main" val="2624758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37</a:t>
            </a:fld>
            <a:endParaRPr lang="en-US"/>
          </a:p>
        </p:txBody>
      </p:sp>
    </p:spTree>
    <p:extLst>
      <p:ext uri="{BB962C8B-B14F-4D97-AF65-F5344CB8AC3E}">
        <p14:creationId xmlns:p14="http://schemas.microsoft.com/office/powerpoint/2010/main" val="723373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38</a:t>
            </a:fld>
            <a:endParaRPr lang="en-US"/>
          </a:p>
        </p:txBody>
      </p:sp>
    </p:spTree>
    <p:extLst>
      <p:ext uri="{BB962C8B-B14F-4D97-AF65-F5344CB8AC3E}">
        <p14:creationId xmlns:p14="http://schemas.microsoft.com/office/powerpoint/2010/main" val="3018679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39</a:t>
            </a:fld>
            <a:endParaRPr lang="en-US"/>
          </a:p>
        </p:txBody>
      </p:sp>
    </p:spTree>
    <p:extLst>
      <p:ext uri="{BB962C8B-B14F-4D97-AF65-F5344CB8AC3E}">
        <p14:creationId xmlns:p14="http://schemas.microsoft.com/office/powerpoint/2010/main" val="25205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fld id="{34504175-1D4B-4E6B-82DA-367CBFEC9285}" type="slidenum">
              <a:rPr lang="en-US" smtClean="0"/>
              <a:t>4</a:t>
            </a:fld>
            <a:endParaRPr lang="en-US"/>
          </a:p>
        </p:txBody>
      </p:sp>
    </p:spTree>
    <p:extLst>
      <p:ext uri="{BB962C8B-B14F-4D97-AF65-F5344CB8AC3E}">
        <p14:creationId xmlns:p14="http://schemas.microsoft.com/office/powerpoint/2010/main" val="107682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40</a:t>
            </a:fld>
            <a:endParaRPr lang="en-US"/>
          </a:p>
        </p:txBody>
      </p:sp>
    </p:spTree>
    <p:extLst>
      <p:ext uri="{BB962C8B-B14F-4D97-AF65-F5344CB8AC3E}">
        <p14:creationId xmlns:p14="http://schemas.microsoft.com/office/powerpoint/2010/main" val="3576765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41</a:t>
            </a:fld>
            <a:endParaRPr lang="en-US"/>
          </a:p>
        </p:txBody>
      </p:sp>
    </p:spTree>
    <p:extLst>
      <p:ext uri="{BB962C8B-B14F-4D97-AF65-F5344CB8AC3E}">
        <p14:creationId xmlns:p14="http://schemas.microsoft.com/office/powerpoint/2010/main" val="384561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42</a:t>
            </a:fld>
            <a:endParaRPr lang="en-US"/>
          </a:p>
        </p:txBody>
      </p:sp>
    </p:spTree>
    <p:extLst>
      <p:ext uri="{BB962C8B-B14F-4D97-AF65-F5344CB8AC3E}">
        <p14:creationId xmlns:p14="http://schemas.microsoft.com/office/powerpoint/2010/main" val="756650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43</a:t>
            </a:fld>
            <a:endParaRPr lang="en-US"/>
          </a:p>
        </p:txBody>
      </p:sp>
    </p:spTree>
    <p:extLst>
      <p:ext uri="{BB962C8B-B14F-4D97-AF65-F5344CB8AC3E}">
        <p14:creationId xmlns:p14="http://schemas.microsoft.com/office/powerpoint/2010/main" val="4205592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44</a:t>
            </a:fld>
            <a:endParaRPr lang="en-US"/>
          </a:p>
        </p:txBody>
      </p:sp>
    </p:spTree>
    <p:extLst>
      <p:ext uri="{BB962C8B-B14F-4D97-AF65-F5344CB8AC3E}">
        <p14:creationId xmlns:p14="http://schemas.microsoft.com/office/powerpoint/2010/main" val="650359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45</a:t>
            </a:fld>
            <a:endParaRPr lang="en-US"/>
          </a:p>
        </p:txBody>
      </p:sp>
    </p:spTree>
    <p:extLst>
      <p:ext uri="{BB962C8B-B14F-4D97-AF65-F5344CB8AC3E}">
        <p14:creationId xmlns:p14="http://schemas.microsoft.com/office/powerpoint/2010/main" val="345956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46</a:t>
            </a:fld>
            <a:endParaRPr lang="en-US"/>
          </a:p>
        </p:txBody>
      </p:sp>
    </p:spTree>
    <p:extLst>
      <p:ext uri="{BB962C8B-B14F-4D97-AF65-F5344CB8AC3E}">
        <p14:creationId xmlns:p14="http://schemas.microsoft.com/office/powerpoint/2010/main" val="324858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47</a:t>
            </a:fld>
            <a:endParaRPr lang="en-US"/>
          </a:p>
        </p:txBody>
      </p:sp>
    </p:spTree>
    <p:extLst>
      <p:ext uri="{BB962C8B-B14F-4D97-AF65-F5344CB8AC3E}">
        <p14:creationId xmlns:p14="http://schemas.microsoft.com/office/powerpoint/2010/main" val="2032462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48</a:t>
            </a:fld>
            <a:endParaRPr lang="en-US"/>
          </a:p>
        </p:txBody>
      </p:sp>
    </p:spTree>
    <p:extLst>
      <p:ext uri="{BB962C8B-B14F-4D97-AF65-F5344CB8AC3E}">
        <p14:creationId xmlns:p14="http://schemas.microsoft.com/office/powerpoint/2010/main" val="410743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49</a:t>
            </a:fld>
            <a:endParaRPr lang="en-US"/>
          </a:p>
        </p:txBody>
      </p:sp>
    </p:spTree>
    <p:extLst>
      <p:ext uri="{BB962C8B-B14F-4D97-AF65-F5344CB8AC3E}">
        <p14:creationId xmlns:p14="http://schemas.microsoft.com/office/powerpoint/2010/main" val="414425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34504175-1D4B-4E6B-82DA-367CBFEC9285}" type="slidenum">
              <a:rPr lang="en-US" smtClean="0"/>
              <a:t>5</a:t>
            </a:fld>
            <a:endParaRPr lang="en-US"/>
          </a:p>
        </p:txBody>
      </p:sp>
    </p:spTree>
    <p:extLst>
      <p:ext uri="{BB962C8B-B14F-4D97-AF65-F5344CB8AC3E}">
        <p14:creationId xmlns:p14="http://schemas.microsoft.com/office/powerpoint/2010/main" val="970969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504175-1D4B-4E6B-82DA-367CBFEC9285}" type="slidenum">
              <a:rPr lang="en-US" smtClean="0"/>
              <a:t>50</a:t>
            </a:fld>
            <a:endParaRPr lang="en-US"/>
          </a:p>
        </p:txBody>
      </p:sp>
    </p:spTree>
    <p:extLst>
      <p:ext uri="{BB962C8B-B14F-4D97-AF65-F5344CB8AC3E}">
        <p14:creationId xmlns:p14="http://schemas.microsoft.com/office/powerpoint/2010/main" val="38538554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51</a:t>
            </a:fld>
            <a:endParaRPr lang="en-US"/>
          </a:p>
        </p:txBody>
      </p:sp>
    </p:spTree>
    <p:extLst>
      <p:ext uri="{BB962C8B-B14F-4D97-AF65-F5344CB8AC3E}">
        <p14:creationId xmlns:p14="http://schemas.microsoft.com/office/powerpoint/2010/main" val="29168351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52</a:t>
            </a:fld>
            <a:endParaRPr lang="en-US"/>
          </a:p>
        </p:txBody>
      </p:sp>
    </p:spTree>
    <p:extLst>
      <p:ext uri="{BB962C8B-B14F-4D97-AF65-F5344CB8AC3E}">
        <p14:creationId xmlns:p14="http://schemas.microsoft.com/office/powerpoint/2010/main" val="3701982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53</a:t>
            </a:fld>
            <a:endParaRPr lang="en-US"/>
          </a:p>
        </p:txBody>
      </p:sp>
    </p:spTree>
    <p:extLst>
      <p:ext uri="{BB962C8B-B14F-4D97-AF65-F5344CB8AC3E}">
        <p14:creationId xmlns:p14="http://schemas.microsoft.com/office/powerpoint/2010/main" val="133716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34504175-1D4B-4E6B-82DA-367CBFEC9285}" type="slidenum">
              <a:rPr lang="en-US" smtClean="0"/>
              <a:t>6</a:t>
            </a:fld>
            <a:endParaRPr lang="en-US"/>
          </a:p>
        </p:txBody>
      </p:sp>
    </p:spTree>
    <p:extLst>
      <p:ext uri="{BB962C8B-B14F-4D97-AF65-F5344CB8AC3E}">
        <p14:creationId xmlns:p14="http://schemas.microsoft.com/office/powerpoint/2010/main" val="177022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4504175-1D4B-4E6B-82DA-367CBFEC9285}" type="slidenum">
              <a:rPr lang="en-US" smtClean="0"/>
              <a:t>7</a:t>
            </a:fld>
            <a:endParaRPr lang="en-US"/>
          </a:p>
        </p:txBody>
      </p:sp>
    </p:spTree>
    <p:extLst>
      <p:ext uri="{BB962C8B-B14F-4D97-AF65-F5344CB8AC3E}">
        <p14:creationId xmlns:p14="http://schemas.microsoft.com/office/powerpoint/2010/main" val="159331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8</a:t>
            </a:fld>
            <a:endParaRPr lang="en-US"/>
          </a:p>
        </p:txBody>
      </p:sp>
    </p:spTree>
    <p:extLst>
      <p:ext uri="{BB962C8B-B14F-4D97-AF65-F5344CB8AC3E}">
        <p14:creationId xmlns:p14="http://schemas.microsoft.com/office/powerpoint/2010/main" val="128483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504175-1D4B-4E6B-82DA-367CBFEC9285}" type="slidenum">
              <a:rPr lang="en-US" smtClean="0"/>
              <a:t>9</a:t>
            </a:fld>
            <a:endParaRPr lang="en-US"/>
          </a:p>
        </p:txBody>
      </p:sp>
    </p:spTree>
    <p:extLst>
      <p:ext uri="{BB962C8B-B14F-4D97-AF65-F5344CB8AC3E}">
        <p14:creationId xmlns:p14="http://schemas.microsoft.com/office/powerpoint/2010/main" val="369553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25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96587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65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7351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4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6577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643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43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97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2/21/2024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67752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84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6362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4628B-E4A0-7C96-85AE-6DB468B4A2A0}"/>
              </a:ext>
            </a:extLst>
          </p:cNvPr>
          <p:cNvPicPr>
            <a:picLocks noChangeAspect="1"/>
          </p:cNvPicPr>
          <p:nvPr/>
        </p:nvPicPr>
        <p:blipFill rotWithShape="1">
          <a:blip r:embed="rId3"/>
          <a:srcRect l="158" r="-1" b="-1"/>
          <a:stretch/>
        </p:blipFill>
        <p:spPr>
          <a:xfrm>
            <a:off x="-32" y="10"/>
            <a:ext cx="12192031" cy="4915066"/>
          </a:xfrm>
          <a:prstGeom prst="rect">
            <a:avLst/>
          </a:prstGeom>
        </p:spPr>
      </p:pic>
      <p:sp>
        <p:nvSpPr>
          <p:cNvPr id="24" name="Rectangle 17">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65CC630-4701-45DC-80C4-97A178FFE470}"/>
              </a:ext>
            </a:extLst>
          </p:cNvPr>
          <p:cNvSpPr>
            <a:spLocks noGrp="1"/>
          </p:cNvSpPr>
          <p:nvPr>
            <p:ph type="ctrTitle"/>
          </p:nvPr>
        </p:nvSpPr>
        <p:spPr>
          <a:xfrm>
            <a:off x="355318" y="5120640"/>
            <a:ext cx="11616607" cy="822960"/>
          </a:xfrm>
        </p:spPr>
        <p:txBody>
          <a:bodyPr vert="horz" lIns="91440" tIns="45720" rIns="91440" bIns="45720" rtlCol="0">
            <a:noAutofit/>
          </a:bodyPr>
          <a:lstStyle/>
          <a:p>
            <a:r>
              <a:rPr lang="en-US" sz="4800" b="1" dirty="0">
                <a:solidFill>
                  <a:schemeClr val="bg2">
                    <a:lumMod val="25000"/>
                  </a:schemeClr>
                </a:solidFill>
              </a:rPr>
              <a:t>UNIFORM STATEWIDE DEADLY FORCE TRAINING</a:t>
            </a:r>
          </a:p>
        </p:txBody>
      </p:sp>
      <p:sp>
        <p:nvSpPr>
          <p:cNvPr id="6" name="Subtitle 5">
            <a:extLst>
              <a:ext uri="{FF2B5EF4-FFF2-40B4-BE49-F238E27FC236}">
                <a16:creationId xmlns:a16="http://schemas.microsoft.com/office/drawing/2014/main" id="{C4852021-2C94-4B7C-AFC5-15706006E212}"/>
              </a:ext>
            </a:extLst>
          </p:cNvPr>
          <p:cNvSpPr>
            <a:spLocks noGrp="1"/>
          </p:cNvSpPr>
          <p:nvPr>
            <p:ph type="subTitle" idx="1"/>
          </p:nvPr>
        </p:nvSpPr>
        <p:spPr>
          <a:xfrm>
            <a:off x="810491" y="5943600"/>
            <a:ext cx="10661073" cy="822960"/>
          </a:xfrm>
        </p:spPr>
        <p:txBody>
          <a:bodyPr>
            <a:normAutofit/>
          </a:bodyPr>
          <a:lstStyle/>
          <a:p>
            <a:r>
              <a:rPr lang="en-US" dirty="0">
                <a:solidFill>
                  <a:schemeClr val="bg2">
                    <a:lumMod val="25000"/>
                  </a:schemeClr>
                </a:solidFill>
                <a:latin typeface="+mn-lt"/>
              </a:rPr>
              <a:t>Indiana law enforcement training board</a:t>
            </a:r>
          </a:p>
          <a:p>
            <a:endParaRPr lang="en-US" sz="900" dirty="0">
              <a:solidFill>
                <a:srgbClr val="FFFFFF"/>
              </a:solidFill>
            </a:endParaRPr>
          </a:p>
        </p:txBody>
      </p:sp>
      <p:sp>
        <p:nvSpPr>
          <p:cNvPr id="25" name="Rectangle 19">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03AFCFD-4B56-4178-A1A1-E5F666160055}"/>
              </a:ext>
            </a:extLst>
          </p:cNvPr>
          <p:cNvPicPr>
            <a:picLocks noChangeAspect="1"/>
          </p:cNvPicPr>
          <p:nvPr/>
        </p:nvPicPr>
        <p:blipFill>
          <a:blip r:embed="rId4"/>
          <a:stretch>
            <a:fillRect/>
          </a:stretch>
        </p:blipFill>
        <p:spPr>
          <a:xfrm>
            <a:off x="10891279" y="91440"/>
            <a:ext cx="1080646" cy="1068458"/>
          </a:xfrm>
          <a:prstGeom prst="rect">
            <a:avLst/>
          </a:prstGeom>
        </p:spPr>
      </p:pic>
      <p:pic>
        <p:nvPicPr>
          <p:cNvPr id="2" name="Picture 1">
            <a:extLst>
              <a:ext uri="{FF2B5EF4-FFF2-40B4-BE49-F238E27FC236}">
                <a16:creationId xmlns:a16="http://schemas.microsoft.com/office/drawing/2014/main" id="{EC8B535A-2022-FFA5-F271-03A365E08EC5}"/>
              </a:ext>
            </a:extLst>
          </p:cNvPr>
          <p:cNvPicPr>
            <a:picLocks noChangeAspect="1"/>
          </p:cNvPicPr>
          <p:nvPr/>
        </p:nvPicPr>
        <p:blipFill>
          <a:blip r:embed="rId5"/>
          <a:stretch>
            <a:fillRect/>
          </a:stretch>
        </p:blipFill>
        <p:spPr>
          <a:xfrm>
            <a:off x="355319" y="171873"/>
            <a:ext cx="1080646" cy="1068458"/>
          </a:xfrm>
          <a:prstGeom prst="rect">
            <a:avLst/>
          </a:prstGeom>
        </p:spPr>
      </p:pic>
    </p:spTree>
    <p:extLst>
      <p:ext uri="{BB962C8B-B14F-4D97-AF65-F5344CB8AC3E}">
        <p14:creationId xmlns:p14="http://schemas.microsoft.com/office/powerpoint/2010/main" val="19428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FORCE</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1477066" y="1992086"/>
            <a:ext cx="9292534" cy="3804557"/>
          </a:xfrm>
        </p:spPr>
        <p:txBody>
          <a:bodyPr>
            <a:normAutofit/>
          </a:bodyPr>
          <a:lstStyle/>
          <a:p>
            <a:pPr marL="109220" marR="228600" indent="0" algn="r">
              <a:spcBef>
                <a:spcPts val="450"/>
              </a:spcBef>
              <a:spcAft>
                <a:spcPts val="0"/>
              </a:spcAft>
              <a:buNone/>
            </a:pPr>
            <a:endParaRPr lang="en-US" i="1" dirty="0">
              <a:solidFill>
                <a:schemeClr val="tx1"/>
              </a:solidFill>
              <a:effectLst/>
              <a:latin typeface="Times New Roman" panose="02020603050405020304" pitchFamily="18" charset="0"/>
              <a:ea typeface="Times New Roman" panose="02020603050405020304" pitchFamily="18" charset="0"/>
            </a:endParaRPr>
          </a:p>
          <a:p>
            <a:pPr marL="109220" marR="228600" indent="0" algn="ctr">
              <a:spcBef>
                <a:spcPts val="450"/>
              </a:spcBef>
              <a:spcAft>
                <a:spcPts val="0"/>
              </a:spcAft>
              <a:buNone/>
            </a:pPr>
            <a:r>
              <a:rPr lang="en-US" sz="2400" i="0" dirty="0">
                <a:solidFill>
                  <a:schemeClr val="tx1"/>
                </a:solidFill>
              </a:rPr>
              <a:t>“Our Fourth Amendment jurisprudence has long recognized that the right to make an arrest or investigatory stop necessarily carries with it the </a:t>
            </a:r>
            <a:r>
              <a:rPr lang="en-US" sz="2400" b="1" i="0" dirty="0">
                <a:solidFill>
                  <a:schemeClr val="tx1"/>
                </a:solidFill>
              </a:rPr>
              <a:t>right to use some degree of physical coercion or threat thereof </a:t>
            </a:r>
            <a:r>
              <a:rPr lang="en-US" sz="2400" i="0" dirty="0">
                <a:solidFill>
                  <a:schemeClr val="tx1"/>
                </a:solidFill>
              </a:rPr>
              <a:t>to effect it.” </a:t>
            </a:r>
          </a:p>
          <a:p>
            <a:pPr marL="109220" marR="228600" indent="0" algn="ctr">
              <a:spcBef>
                <a:spcPts val="450"/>
              </a:spcBef>
              <a:spcAft>
                <a:spcPts val="0"/>
              </a:spcAft>
              <a:buNone/>
            </a:pPr>
            <a:endParaRPr lang="en-US" sz="2400" i="0" dirty="0">
              <a:solidFill>
                <a:schemeClr val="tx1"/>
              </a:solidFill>
            </a:endParaRPr>
          </a:p>
          <a:p>
            <a:pPr marL="109220" marR="228600" indent="0" algn="r">
              <a:spcBef>
                <a:spcPts val="450"/>
              </a:spcBef>
              <a:spcAft>
                <a:spcPts val="0"/>
              </a:spcAft>
              <a:buNone/>
            </a:pPr>
            <a:r>
              <a:rPr lang="en-US" sz="24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Graham v. Connor</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490 U.S. 386 (1989)</a:t>
            </a:r>
            <a:endParaRPr lang="en-US" sz="24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0594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USE OF REASONABLE FORCE</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82483" y="1996752"/>
            <a:ext cx="10424160" cy="4069734"/>
          </a:xfrm>
        </p:spPr>
        <p:txBody>
          <a:bodyPr>
            <a:normAutofit/>
          </a:bodyPr>
          <a:lstStyle/>
          <a:p>
            <a:pPr marL="109220" marR="228600" indent="0">
              <a:spcBef>
                <a:spcPts val="450"/>
              </a:spcBef>
              <a:spcAft>
                <a:spcPts val="0"/>
              </a:spcAft>
              <a:buNone/>
            </a:pPr>
            <a:r>
              <a:rPr lang="en-US" sz="2400" dirty="0">
                <a:solidFill>
                  <a:schemeClr val="tx1"/>
                </a:solidFill>
                <a:ea typeface="Times New Roman" panose="02020603050405020304" pitchFamily="18" charset="0"/>
              </a:rPr>
              <a:t>REASONABLE FORCE:</a:t>
            </a:r>
          </a:p>
          <a:p>
            <a:pPr marL="452120" marR="228600" indent="-342900">
              <a:spcBef>
                <a:spcPts val="450"/>
              </a:spcBef>
              <a:spcAft>
                <a:spcPts val="0"/>
              </a:spcAft>
              <a:buFont typeface="Arial" panose="020B0604020202020204" pitchFamily="34" charset="0"/>
              <a:buChar char="•"/>
            </a:pPr>
            <a:endParaRPr lang="en-US" sz="2400" dirty="0">
              <a:solidFill>
                <a:schemeClr val="tx1"/>
              </a:solidFill>
              <a:effectLst/>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solidFill>
                  <a:schemeClr val="tx1"/>
                </a:solidFill>
                <a:effectLst/>
                <a:ea typeface="Times New Roman" panose="02020603050405020304" pitchFamily="18" charset="0"/>
              </a:rPr>
              <a:t>A law enforcement officer is justified in using </a:t>
            </a:r>
            <a:r>
              <a:rPr lang="en-US" sz="2400" b="1" i="1" dirty="0">
                <a:solidFill>
                  <a:schemeClr val="tx1"/>
                </a:solidFill>
                <a:effectLst/>
                <a:ea typeface="Times New Roman" panose="02020603050405020304" pitchFamily="18" charset="0"/>
              </a:rPr>
              <a:t>reasonable force</a:t>
            </a:r>
            <a:r>
              <a:rPr lang="en-US" sz="2400" dirty="0">
                <a:solidFill>
                  <a:schemeClr val="tx1"/>
                </a:solidFill>
                <a:effectLst/>
                <a:ea typeface="Times New Roman" panose="02020603050405020304" pitchFamily="18" charset="0"/>
              </a:rPr>
              <a:t> if the officer </a:t>
            </a:r>
            <a:r>
              <a:rPr lang="en-US" sz="2400" b="1" dirty="0">
                <a:solidFill>
                  <a:srgbClr val="002060"/>
                </a:solidFill>
                <a:effectLst/>
                <a:ea typeface="Times New Roman" panose="02020603050405020304" pitchFamily="18" charset="0"/>
              </a:rPr>
              <a:t>reasonably believes </a:t>
            </a:r>
            <a:r>
              <a:rPr lang="en-US" sz="2400" dirty="0">
                <a:solidFill>
                  <a:schemeClr val="tx1"/>
                </a:solidFill>
                <a:effectLst/>
                <a:ea typeface="Times New Roman" panose="02020603050405020304" pitchFamily="18" charset="0"/>
              </a:rPr>
              <a:t>that </a:t>
            </a:r>
            <a:r>
              <a:rPr lang="en-US" sz="2400" b="1" dirty="0">
                <a:solidFill>
                  <a:srgbClr val="002060"/>
                </a:solidFill>
                <a:effectLst/>
                <a:ea typeface="Times New Roman" panose="02020603050405020304" pitchFamily="18" charset="0"/>
              </a:rPr>
              <a:t>the force is necessary </a:t>
            </a:r>
            <a:r>
              <a:rPr lang="en-US" sz="2400" dirty="0">
                <a:solidFill>
                  <a:schemeClr val="tx1"/>
                </a:solidFill>
                <a:effectLst/>
                <a:ea typeface="Times New Roman" panose="02020603050405020304" pitchFamily="18" charset="0"/>
              </a:rPr>
              <a:t>to enforce a criminal law or to </a:t>
            </a:r>
            <a:r>
              <a:rPr lang="en-US" sz="2400" b="1" dirty="0">
                <a:solidFill>
                  <a:srgbClr val="002060"/>
                </a:solidFill>
                <a:effectLst/>
                <a:ea typeface="Times New Roman" panose="02020603050405020304" pitchFamily="18" charset="0"/>
              </a:rPr>
              <a:t>effect a </a:t>
            </a:r>
            <a:r>
              <a:rPr lang="en-US" sz="2400" b="1" u="sng" dirty="0">
                <a:solidFill>
                  <a:srgbClr val="002060"/>
                </a:solidFill>
                <a:effectLst/>
                <a:ea typeface="Times New Roman" panose="02020603050405020304" pitchFamily="18" charset="0"/>
              </a:rPr>
              <a:t>lawful arrest</a:t>
            </a:r>
            <a:r>
              <a:rPr lang="en-US" sz="2400" dirty="0">
                <a:solidFill>
                  <a:schemeClr val="tx1"/>
                </a:solidFill>
                <a:effectLst/>
                <a:ea typeface="Times New Roman" panose="02020603050405020304" pitchFamily="18" charset="0"/>
              </a:rPr>
              <a:t>.</a:t>
            </a:r>
          </a:p>
          <a:p>
            <a:pPr marL="452120" marR="228600" indent="-342900">
              <a:spcBef>
                <a:spcPts val="450"/>
              </a:spcBef>
              <a:spcAft>
                <a:spcPts val="0"/>
              </a:spcAft>
              <a:buFont typeface="Arial" panose="020B0604020202020204" pitchFamily="34" charset="0"/>
              <a:buChar char="•"/>
            </a:pPr>
            <a:endParaRPr lang="en-US" sz="2400" dirty="0">
              <a:solidFill>
                <a:schemeClr val="tx1"/>
              </a:solidFill>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solidFill>
                  <a:schemeClr val="tx1"/>
                </a:solidFill>
                <a:effectLst/>
                <a:ea typeface="Times New Roman" panose="02020603050405020304" pitchFamily="18" charset="0"/>
              </a:rPr>
              <a:t>A law enforcement officer is justified in using </a:t>
            </a:r>
            <a:r>
              <a:rPr lang="en-US" sz="2400" b="1" i="1" dirty="0">
                <a:solidFill>
                  <a:schemeClr val="tx1"/>
                </a:solidFill>
                <a:effectLst/>
                <a:ea typeface="Times New Roman" panose="02020603050405020304" pitchFamily="18" charset="0"/>
              </a:rPr>
              <a:t>reasonable force</a:t>
            </a:r>
            <a:r>
              <a:rPr lang="en-US" sz="2400" dirty="0">
                <a:solidFill>
                  <a:schemeClr val="tx1"/>
                </a:solidFill>
                <a:effectLst/>
                <a:ea typeface="Times New Roman" panose="02020603050405020304" pitchFamily="18" charset="0"/>
              </a:rPr>
              <a:t> against any other person to </a:t>
            </a:r>
            <a:r>
              <a:rPr lang="en-US" sz="2400" b="1" dirty="0">
                <a:solidFill>
                  <a:srgbClr val="C00000"/>
                </a:solidFill>
                <a:effectLst/>
                <a:ea typeface="Times New Roman" panose="02020603050405020304" pitchFamily="18" charset="0"/>
              </a:rPr>
              <a:t>protect the person or a third person </a:t>
            </a:r>
            <a:r>
              <a:rPr lang="en-US" sz="2400" dirty="0">
                <a:solidFill>
                  <a:schemeClr val="tx1"/>
                </a:solidFill>
                <a:effectLst/>
                <a:ea typeface="Times New Roman" panose="02020603050405020304" pitchFamily="18" charset="0"/>
              </a:rPr>
              <a:t>from what the officer </a:t>
            </a:r>
            <a:r>
              <a:rPr lang="en-US" sz="2400" b="1" dirty="0">
                <a:solidFill>
                  <a:srgbClr val="C00000"/>
                </a:solidFill>
                <a:effectLst/>
                <a:ea typeface="Times New Roman" panose="02020603050405020304" pitchFamily="18" charset="0"/>
              </a:rPr>
              <a:t>reasonably believes</a:t>
            </a:r>
            <a:r>
              <a:rPr lang="en-US" sz="2400" dirty="0">
                <a:solidFill>
                  <a:srgbClr val="C00000"/>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to be the </a:t>
            </a:r>
            <a:r>
              <a:rPr lang="en-US" sz="2400" b="1" dirty="0">
                <a:solidFill>
                  <a:srgbClr val="C00000"/>
                </a:solidFill>
                <a:effectLst/>
                <a:ea typeface="Times New Roman" panose="02020603050405020304" pitchFamily="18" charset="0"/>
              </a:rPr>
              <a:t>imminent </a:t>
            </a:r>
            <a:r>
              <a:rPr lang="en-US" sz="2400" dirty="0">
                <a:solidFill>
                  <a:schemeClr val="tx1"/>
                </a:solidFill>
                <a:effectLst/>
                <a:ea typeface="Times New Roman" panose="02020603050405020304" pitchFamily="18" charset="0"/>
              </a:rPr>
              <a:t>use of </a:t>
            </a:r>
            <a:r>
              <a:rPr lang="en-US" sz="2400" b="1" u="sng" dirty="0">
                <a:solidFill>
                  <a:srgbClr val="C00000"/>
                </a:solidFill>
                <a:effectLst/>
                <a:ea typeface="Times New Roman" panose="02020603050405020304" pitchFamily="18" charset="0"/>
              </a:rPr>
              <a:t>unlawful</a:t>
            </a:r>
            <a:r>
              <a:rPr lang="en-US" sz="2400" b="1" dirty="0">
                <a:solidFill>
                  <a:srgbClr val="C00000"/>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force.</a:t>
            </a:r>
          </a:p>
          <a:p>
            <a:pPr marL="452120" marR="228600" indent="-342900">
              <a:spcBef>
                <a:spcPts val="450"/>
              </a:spcBef>
              <a:spcAft>
                <a:spcPts val="0"/>
              </a:spcAft>
              <a:buFont typeface="+mj-lt"/>
              <a:buAutoNum type="alphaUcPeriod"/>
            </a:pPr>
            <a:endParaRPr lang="en-US" sz="22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04088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USE OF DEADLY FORCE</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71370" y="2173045"/>
            <a:ext cx="10424160" cy="3821355"/>
          </a:xfrm>
        </p:spPr>
        <p:txBody>
          <a:bodyPr>
            <a:normAutofit/>
          </a:bodyPr>
          <a:lstStyle/>
          <a:p>
            <a:pPr marL="109220" marR="228600" indent="0">
              <a:spcBef>
                <a:spcPts val="450"/>
              </a:spcBef>
              <a:spcAft>
                <a:spcPts val="0"/>
              </a:spcAft>
              <a:buNone/>
            </a:pPr>
            <a:r>
              <a:rPr lang="en-US" sz="2400" dirty="0">
                <a:solidFill>
                  <a:schemeClr val="tx1"/>
                </a:solidFill>
                <a:ea typeface="Times New Roman" panose="02020603050405020304" pitchFamily="18" charset="0"/>
              </a:rPr>
              <a:t>DEADLY FORCE:</a:t>
            </a:r>
          </a:p>
          <a:p>
            <a:pPr marL="109220" marR="228600" indent="0">
              <a:spcBef>
                <a:spcPts val="450"/>
              </a:spcBef>
              <a:spcAft>
                <a:spcPts val="0"/>
              </a:spcAft>
              <a:buNone/>
            </a:pPr>
            <a:endParaRPr lang="en-US" sz="2400" dirty="0">
              <a:solidFill>
                <a:schemeClr val="tx1"/>
              </a:solidFill>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solidFill>
                  <a:schemeClr val="tx1"/>
                </a:solidFill>
                <a:effectLst/>
                <a:ea typeface="Times New Roman" panose="02020603050405020304" pitchFamily="18" charset="0"/>
              </a:rPr>
              <a:t>A law enforcement officer is justified in using </a:t>
            </a:r>
            <a:r>
              <a:rPr lang="en-US" sz="2400" b="1" i="1" dirty="0">
                <a:solidFill>
                  <a:srgbClr val="C00000"/>
                </a:solidFill>
                <a:effectLst/>
                <a:ea typeface="Times New Roman" panose="02020603050405020304" pitchFamily="18" charset="0"/>
              </a:rPr>
              <a:t>deadly force</a:t>
            </a:r>
            <a:r>
              <a:rPr lang="en-US" sz="2400" b="1" dirty="0">
                <a:solidFill>
                  <a:srgbClr val="C00000"/>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if the officer has </a:t>
            </a:r>
            <a:r>
              <a:rPr lang="en-US" sz="2400" b="1" dirty="0">
                <a:solidFill>
                  <a:schemeClr val="tx1"/>
                </a:solidFill>
                <a:effectLst/>
                <a:ea typeface="Times New Roman" panose="02020603050405020304" pitchFamily="18" charset="0"/>
              </a:rPr>
              <a:t>probable cause</a:t>
            </a:r>
            <a:r>
              <a:rPr lang="en-US" sz="2400" dirty="0">
                <a:solidFill>
                  <a:schemeClr val="tx1"/>
                </a:solidFill>
                <a:effectLst/>
                <a:ea typeface="Times New Roman" panose="02020603050405020304" pitchFamily="18" charset="0"/>
              </a:rPr>
              <a:t> to believe that deadly force is </a:t>
            </a:r>
            <a:r>
              <a:rPr lang="en-US" sz="2400" b="1" dirty="0">
                <a:solidFill>
                  <a:schemeClr val="tx1"/>
                </a:solidFill>
                <a:effectLst/>
                <a:ea typeface="Times New Roman" panose="02020603050405020304" pitchFamily="18" charset="0"/>
              </a:rPr>
              <a:t>necessary to prevent the </a:t>
            </a:r>
            <a:r>
              <a:rPr lang="en-US" sz="2400" b="1" u="sng" dirty="0">
                <a:solidFill>
                  <a:srgbClr val="C00000"/>
                </a:solidFill>
                <a:effectLst/>
                <a:ea typeface="Times New Roman" panose="02020603050405020304" pitchFamily="18" charset="0"/>
              </a:rPr>
              <a:t>imminent</a:t>
            </a:r>
            <a:r>
              <a:rPr lang="en-US" sz="2400" b="1" dirty="0">
                <a:solidFill>
                  <a:srgbClr val="C00000"/>
                </a:solidFill>
                <a:effectLst/>
                <a:ea typeface="Times New Roman" panose="02020603050405020304" pitchFamily="18" charset="0"/>
              </a:rPr>
              <a:t> threat of </a:t>
            </a:r>
            <a:r>
              <a:rPr lang="en-US" sz="2400" b="1" u="sng" dirty="0">
                <a:solidFill>
                  <a:srgbClr val="C00000"/>
                </a:solidFill>
                <a:effectLst/>
                <a:ea typeface="Times New Roman" panose="02020603050405020304" pitchFamily="18" charset="0"/>
              </a:rPr>
              <a:t>serious bodily injury </a:t>
            </a:r>
            <a:r>
              <a:rPr lang="en-US" sz="2400" b="1" dirty="0">
                <a:solidFill>
                  <a:schemeClr val="tx1"/>
                </a:solidFill>
                <a:effectLst/>
                <a:ea typeface="Times New Roman" panose="02020603050405020304" pitchFamily="18" charset="0"/>
              </a:rPr>
              <a:t>to the officer or a third person </a:t>
            </a:r>
            <a:r>
              <a:rPr lang="en-US" sz="2400" b="1" dirty="0">
                <a:solidFill>
                  <a:srgbClr val="C00000"/>
                </a:solidFill>
                <a:effectLst/>
                <a:ea typeface="Times New Roman" panose="02020603050405020304" pitchFamily="18" charset="0"/>
              </a:rPr>
              <a:t>or</a:t>
            </a:r>
            <a:r>
              <a:rPr lang="en-US" sz="2400" b="1" dirty="0">
                <a:solidFill>
                  <a:schemeClr val="tx1"/>
                </a:solidFill>
                <a:effectLst/>
                <a:ea typeface="Times New Roman" panose="02020603050405020304" pitchFamily="18" charset="0"/>
              </a:rPr>
              <a:t> the commission of a </a:t>
            </a:r>
            <a:r>
              <a:rPr lang="en-US" sz="2400" b="1" dirty="0">
                <a:solidFill>
                  <a:srgbClr val="C00000"/>
                </a:solidFill>
                <a:effectLst/>
                <a:ea typeface="Times New Roman" panose="02020603050405020304" pitchFamily="18" charset="0"/>
              </a:rPr>
              <a:t>forcible felony, </a:t>
            </a:r>
            <a:r>
              <a:rPr lang="en-US" sz="2400" b="1" dirty="0">
                <a:solidFill>
                  <a:srgbClr val="0033CC"/>
                </a:solidFill>
                <a:effectLst/>
                <a:ea typeface="Times New Roman" panose="02020603050405020304" pitchFamily="18" charset="0"/>
              </a:rPr>
              <a:t>and has given a warning, </a:t>
            </a:r>
            <a:r>
              <a:rPr lang="en-US" sz="2400" b="1" dirty="0">
                <a:solidFill>
                  <a:srgbClr val="008000"/>
                </a:solidFill>
                <a:effectLst/>
                <a:ea typeface="Times New Roman" panose="02020603050405020304" pitchFamily="18" charset="0"/>
              </a:rPr>
              <a:t>if feasible.</a:t>
            </a: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88758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USE OF DEADLY FORCE</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1765300" y="2173045"/>
            <a:ext cx="9125980" cy="3821355"/>
          </a:xfrm>
        </p:spPr>
        <p:txBody>
          <a:bodyPr>
            <a:normAutofit/>
          </a:bodyPr>
          <a:lstStyle/>
          <a:p>
            <a:pPr marL="109220" marR="228600" indent="0">
              <a:spcBef>
                <a:spcPts val="450"/>
              </a:spcBef>
              <a:spcAft>
                <a:spcPts val="0"/>
              </a:spcAft>
              <a:buNone/>
            </a:pPr>
            <a:r>
              <a:rPr lang="en-US" sz="2400" b="1" dirty="0">
                <a:solidFill>
                  <a:schemeClr val="tx1"/>
                </a:solidFill>
                <a:effectLst/>
                <a:ea typeface="Times New Roman" panose="02020603050405020304" pitchFamily="18" charset="0"/>
              </a:rPr>
              <a:t>“Imminent”</a:t>
            </a:r>
          </a:p>
          <a:p>
            <a:pPr marL="109220" marR="228600" indent="0">
              <a:spcBef>
                <a:spcPts val="450"/>
              </a:spcBef>
              <a:spcAft>
                <a:spcPts val="0"/>
              </a:spcAft>
              <a:buNone/>
            </a:pPr>
            <a:endParaRPr lang="en-US" sz="2400" b="1" dirty="0">
              <a:solidFill>
                <a:schemeClr val="tx1"/>
              </a:solidFill>
              <a:effectLst/>
              <a:ea typeface="Times New Roman" panose="02020603050405020304" pitchFamily="18" charset="0"/>
            </a:endParaRPr>
          </a:p>
          <a:p>
            <a:pPr marL="109220" marR="228600" indent="0">
              <a:spcBef>
                <a:spcPts val="450"/>
              </a:spcBef>
              <a:spcAft>
                <a:spcPts val="0"/>
              </a:spcAft>
              <a:buNone/>
            </a:pPr>
            <a:r>
              <a:rPr lang="en-US" sz="2400" dirty="0">
                <a:solidFill>
                  <a:schemeClr val="tx1"/>
                </a:solidFill>
                <a:ea typeface="Times New Roman" panose="02020603050405020304" pitchFamily="18" charset="0"/>
              </a:rPr>
              <a:t>Ready to take place, happening soon; often used of something bad or dangerous seen as </a:t>
            </a:r>
            <a:r>
              <a:rPr lang="en-US" sz="2400" b="1" dirty="0">
                <a:solidFill>
                  <a:srgbClr val="C00000"/>
                </a:solidFill>
                <a:ea typeface="Times New Roman" panose="02020603050405020304" pitchFamily="18" charset="0"/>
              </a:rPr>
              <a:t>menacingly near</a:t>
            </a:r>
            <a:endParaRPr lang="en-US" sz="2400" b="1" dirty="0">
              <a:solidFill>
                <a:srgbClr val="C00000"/>
              </a:solidFill>
              <a:effectLst/>
              <a:ea typeface="Times New Roman" panose="02020603050405020304" pitchFamily="18" charset="0"/>
            </a:endParaRPr>
          </a:p>
          <a:p>
            <a:pPr algn="r"/>
            <a:r>
              <a:rPr lang="en-US" i="1" dirty="0">
                <a:effectLst/>
                <a:latin typeface="Times New Roman" panose="02020603050405020304" pitchFamily="18" charset="0"/>
                <a:ea typeface="Times New Roman" panose="02020603050405020304" pitchFamily="18" charset="0"/>
              </a:rPr>
              <a:t>Merriam-Webster</a:t>
            </a:r>
            <a:r>
              <a:rPr lang="en-US" dirty="0">
                <a:effectLst/>
                <a:latin typeface="Times New Roman" panose="02020603050405020304" pitchFamily="18" charset="0"/>
                <a:ea typeface="Times New Roman" panose="02020603050405020304" pitchFamily="18" charset="0"/>
              </a:rPr>
              <a:t> dictionary</a:t>
            </a:r>
            <a:endParaRPr lang="en-US" i="1"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416230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ea typeface="Times New Roman" panose="02020603050405020304" pitchFamily="18" charset="0"/>
                <a:cs typeface="Times New Roman" panose="02020603050405020304" pitchFamily="18" charset="0"/>
              </a:rPr>
              <a:t>FORCE RELATED TO ARREST OR ESCAPE</a:t>
            </a:r>
            <a:endParaRPr lang="en-US" sz="4400" b="1"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405443" y="1852091"/>
            <a:ext cx="11566483" cy="4355072"/>
          </a:xfrm>
        </p:spPr>
        <p:txBody>
          <a:bodyPr>
            <a:normAutofit lnSpcReduction="10000"/>
          </a:bodyPr>
          <a:lstStyle/>
          <a:p>
            <a:pPr marL="109220" marR="228600" indent="0">
              <a:spcBef>
                <a:spcPts val="450"/>
              </a:spcBef>
              <a:spcAft>
                <a:spcPts val="0"/>
              </a:spcAft>
              <a:buNone/>
            </a:pPr>
            <a:r>
              <a:rPr lang="en-US" sz="2400" dirty="0">
                <a:cs typeface="Times New Roman" panose="02020603050405020304" pitchFamily="18" charset="0"/>
              </a:rPr>
              <a:t>The use of </a:t>
            </a:r>
            <a:r>
              <a:rPr lang="en-US" sz="2400" b="1" i="1" dirty="0">
                <a:solidFill>
                  <a:srgbClr val="C00000"/>
                </a:solidFill>
                <a:cs typeface="Times New Roman" panose="02020603050405020304" pitchFamily="18" charset="0"/>
              </a:rPr>
              <a:t>deadly force</a:t>
            </a:r>
            <a:r>
              <a:rPr lang="en-US" sz="2400" dirty="0">
                <a:solidFill>
                  <a:srgbClr val="C00000"/>
                </a:solidFill>
                <a:cs typeface="Times New Roman" panose="02020603050405020304" pitchFamily="18" charset="0"/>
              </a:rPr>
              <a:t> </a:t>
            </a:r>
            <a:r>
              <a:rPr lang="en-US" sz="2400" dirty="0">
                <a:cs typeface="Times New Roman" panose="02020603050405020304" pitchFamily="18" charset="0"/>
              </a:rPr>
              <a:t>against persons by officers relating to </a:t>
            </a:r>
            <a:r>
              <a:rPr lang="en-US" sz="2400" b="1" dirty="0">
                <a:cs typeface="Times New Roman" panose="02020603050405020304" pitchFamily="18" charset="0"/>
              </a:rPr>
              <a:t>arrest or escape </a:t>
            </a:r>
            <a:r>
              <a:rPr lang="en-US" sz="2400" dirty="0">
                <a:cs typeface="Times New Roman" panose="02020603050405020304" pitchFamily="18" charset="0"/>
              </a:rPr>
              <a:t>shall be restricted to the following:</a:t>
            </a:r>
          </a:p>
          <a:p>
            <a:pPr marL="1517780" marR="228600" lvl="7" indent="0">
              <a:spcBef>
                <a:spcPts val="450"/>
              </a:spcBef>
              <a:spcAft>
                <a:spcPts val="0"/>
              </a:spcAft>
              <a:buNone/>
            </a:pPr>
            <a:endParaRPr lang="en-US" sz="2400" dirty="0">
              <a:cs typeface="Times New Roman" panose="02020603050405020304" pitchFamily="18" charset="0"/>
            </a:endParaRPr>
          </a:p>
          <a:p>
            <a:pPr marL="401828" marR="228600" lvl="1" indent="0">
              <a:spcBef>
                <a:spcPts val="450"/>
              </a:spcBef>
              <a:spcAft>
                <a:spcPts val="0"/>
              </a:spcAft>
              <a:buNone/>
            </a:pPr>
            <a:r>
              <a:rPr lang="en-US" sz="2400" dirty="0">
                <a:cs typeface="Times New Roman" panose="02020603050405020304" pitchFamily="18" charset="0"/>
              </a:rPr>
              <a:t>The officer has </a:t>
            </a:r>
            <a:r>
              <a:rPr lang="en-US" sz="2400" b="1" dirty="0">
                <a:solidFill>
                  <a:srgbClr val="002060"/>
                </a:solidFill>
                <a:cs typeface="Times New Roman" panose="02020603050405020304" pitchFamily="18" charset="0"/>
              </a:rPr>
              <a:t>probable cause </a:t>
            </a:r>
            <a:r>
              <a:rPr lang="en-US" sz="2400" dirty="0">
                <a:cs typeface="Times New Roman" panose="02020603050405020304" pitchFamily="18" charset="0"/>
              </a:rPr>
              <a:t>to believe that the </a:t>
            </a:r>
            <a:r>
              <a:rPr lang="en-US" sz="2400" b="1" dirty="0">
                <a:solidFill>
                  <a:srgbClr val="002060"/>
                </a:solidFill>
                <a:cs typeface="Times New Roman" panose="02020603050405020304" pitchFamily="18" charset="0"/>
              </a:rPr>
              <a:t>deadly force is necessary</a:t>
            </a:r>
            <a:r>
              <a:rPr lang="en-US" sz="2400" dirty="0">
                <a:cs typeface="Times New Roman" panose="02020603050405020304" pitchFamily="18" charset="0"/>
              </a:rPr>
              <a:t>:</a:t>
            </a:r>
          </a:p>
          <a:p>
            <a:pPr marL="401828" marR="228600" lvl="1" indent="0">
              <a:spcBef>
                <a:spcPts val="450"/>
              </a:spcBef>
              <a:spcAft>
                <a:spcPts val="0"/>
              </a:spcAft>
              <a:buNone/>
            </a:pPr>
            <a:endParaRPr lang="en-US" sz="2400" dirty="0">
              <a:cs typeface="Times New Roman" panose="02020603050405020304" pitchFamily="18" charset="0"/>
            </a:endParaRPr>
          </a:p>
          <a:p>
            <a:pPr marL="973328" marR="228600" lvl="1" indent="-571500">
              <a:spcBef>
                <a:spcPts val="450"/>
              </a:spcBef>
              <a:spcAft>
                <a:spcPts val="0"/>
              </a:spcAft>
              <a:buFont typeface="+mj-lt"/>
              <a:buAutoNum type="romanLcPeriod"/>
            </a:pPr>
            <a:r>
              <a:rPr lang="en-US" sz="2400" dirty="0">
                <a:cs typeface="Times New Roman" panose="02020603050405020304" pitchFamily="18" charset="0"/>
              </a:rPr>
              <a:t>to prevent the commission of a </a:t>
            </a:r>
            <a:r>
              <a:rPr lang="en-US" sz="2400" b="1" dirty="0">
                <a:solidFill>
                  <a:srgbClr val="002060"/>
                </a:solidFill>
                <a:cs typeface="Times New Roman" panose="02020603050405020304" pitchFamily="18" charset="0"/>
              </a:rPr>
              <a:t>forcible felony</a:t>
            </a:r>
            <a:r>
              <a:rPr lang="en-US" sz="2400" dirty="0">
                <a:cs typeface="Times New Roman" panose="02020603050405020304" pitchFamily="18" charset="0"/>
              </a:rPr>
              <a:t>; or</a:t>
            </a:r>
          </a:p>
          <a:p>
            <a:pPr marL="950468" marR="228600" lvl="4" indent="0">
              <a:spcBef>
                <a:spcPts val="450"/>
              </a:spcBef>
              <a:spcAft>
                <a:spcPts val="0"/>
              </a:spcAft>
              <a:buNone/>
            </a:pPr>
            <a:endParaRPr lang="en-US" sz="2400" dirty="0">
              <a:cs typeface="Times New Roman" panose="02020603050405020304" pitchFamily="18" charset="0"/>
            </a:endParaRPr>
          </a:p>
          <a:p>
            <a:pPr marL="973328" marR="228600" lvl="1" indent="-571500">
              <a:spcBef>
                <a:spcPts val="450"/>
              </a:spcBef>
              <a:spcAft>
                <a:spcPts val="0"/>
              </a:spcAft>
              <a:buFont typeface="+mj-lt"/>
              <a:buAutoNum type="romanLcPeriod"/>
            </a:pPr>
            <a:r>
              <a:rPr lang="en-US" sz="2400" dirty="0">
                <a:cs typeface="Times New Roman" panose="02020603050405020304" pitchFamily="18" charset="0"/>
              </a:rPr>
              <a:t>to effect an arrest of a person who the officer has probable cause to believe poses an </a:t>
            </a:r>
            <a:r>
              <a:rPr lang="en-US" sz="2400" b="1" dirty="0">
                <a:solidFill>
                  <a:srgbClr val="002060"/>
                </a:solidFill>
                <a:cs typeface="Times New Roman" panose="02020603050405020304" pitchFamily="18" charset="0"/>
              </a:rPr>
              <a:t>imminent threat of serious bodily injury to the officer or a third person</a:t>
            </a:r>
            <a:r>
              <a:rPr lang="en-US" sz="2400" dirty="0">
                <a:cs typeface="Times New Roman" panose="02020603050405020304" pitchFamily="18" charset="0"/>
              </a:rPr>
              <a:t>; and</a:t>
            </a:r>
          </a:p>
          <a:p>
            <a:pPr marL="950468" marR="228600" lvl="4" indent="0">
              <a:spcBef>
                <a:spcPts val="450"/>
              </a:spcBef>
              <a:spcAft>
                <a:spcPts val="0"/>
              </a:spcAft>
              <a:buNone/>
            </a:pPr>
            <a:endParaRPr lang="en-US" sz="2400" dirty="0">
              <a:cs typeface="Times New Roman" panose="02020603050405020304" pitchFamily="18" charset="0"/>
            </a:endParaRPr>
          </a:p>
          <a:p>
            <a:pPr marL="973328" marR="228600" lvl="1" indent="-571500">
              <a:spcBef>
                <a:spcPts val="450"/>
              </a:spcBef>
              <a:spcAft>
                <a:spcPts val="0"/>
              </a:spcAft>
              <a:buFont typeface="+mj-lt"/>
              <a:buAutoNum type="romanLcPeriod"/>
            </a:pPr>
            <a:r>
              <a:rPr lang="en-US" sz="2400" dirty="0">
                <a:cs typeface="Times New Roman" panose="02020603050405020304" pitchFamily="18" charset="0"/>
              </a:rPr>
              <a:t>has given a </a:t>
            </a:r>
            <a:r>
              <a:rPr lang="en-US" sz="2400" b="1" dirty="0">
                <a:solidFill>
                  <a:srgbClr val="C00000"/>
                </a:solidFill>
                <a:cs typeface="Times New Roman" panose="02020603050405020304" pitchFamily="18" charset="0"/>
              </a:rPr>
              <a:t>warning, if feasible,</a:t>
            </a:r>
            <a:r>
              <a:rPr lang="en-US" sz="2400" dirty="0">
                <a:cs typeface="Times New Roman" panose="02020603050405020304" pitchFamily="18" charset="0"/>
              </a:rPr>
              <a:t> to the person against whom the deadly force is to be used.</a:t>
            </a:r>
          </a:p>
          <a:p>
            <a:pPr marL="1156208" marR="228600" lvl="2" indent="-571500">
              <a:spcBef>
                <a:spcPts val="450"/>
              </a:spcBef>
              <a:spcAft>
                <a:spcPts val="0"/>
              </a:spcAft>
              <a:buFont typeface="+mj-lt"/>
              <a:buAutoNum type="romanLcPeriod"/>
            </a:pPr>
            <a:endParaRPr lang="en-US" sz="1800" dirty="0">
              <a:latin typeface="Times New Roman" panose="02020603050405020304" pitchFamily="18" charset="0"/>
              <a:cs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78298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Deadly Force</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1097280" y="1845734"/>
            <a:ext cx="10058400" cy="4288366"/>
          </a:xfrm>
        </p:spPr>
        <p:txBody>
          <a:bodyPr>
            <a:noAutofit/>
          </a:bodyPr>
          <a:lstStyle/>
          <a:p>
            <a:r>
              <a:rPr lang="en-US" sz="2400" i="1" dirty="0"/>
              <a:t>Tennessee v Garner, </a:t>
            </a:r>
            <a:r>
              <a:rPr lang="en-US" sz="2400" dirty="0"/>
              <a:t>471 U.S. 1 (1985):</a:t>
            </a:r>
          </a:p>
          <a:p>
            <a:pPr marL="457200" indent="-228600">
              <a:buFont typeface="Arial" panose="020B0604020202020204" pitchFamily="34" charset="0"/>
              <a:buChar char="•"/>
            </a:pPr>
            <a:r>
              <a:rPr lang="en-US" sz="2400" dirty="0"/>
              <a:t>Garner was fleeing the scene of a burglary. An officer gave chase and Garner stopped at the base of a chain link fence. </a:t>
            </a:r>
          </a:p>
          <a:p>
            <a:pPr marL="457200" indent="-228600">
              <a:buFont typeface="Arial" panose="020B0604020202020204" pitchFamily="34" charset="0"/>
              <a:buChar char="•"/>
            </a:pPr>
            <a:r>
              <a:rPr lang="en-US" sz="2400" dirty="0"/>
              <a:t>The officer could see Garner with a flashlight and believed him to be a teenager, saw no sign of a weapon, and “figured” Garner was unarmed.</a:t>
            </a:r>
          </a:p>
          <a:p>
            <a:pPr marL="457200" indent="-228600">
              <a:buFont typeface="Arial" panose="020B0604020202020204" pitchFamily="34" charset="0"/>
              <a:buChar char="•"/>
            </a:pPr>
            <a:r>
              <a:rPr lang="en-US" sz="2400" dirty="0"/>
              <a:t>The officer yelled “police, halt” and Garner began to climb the fence. The officer shot Garner to prevent his escape and he later died. </a:t>
            </a:r>
          </a:p>
          <a:p>
            <a:pPr marL="457200" indent="-228600">
              <a:buFont typeface="Arial" panose="020B0604020202020204" pitchFamily="34" charset="0"/>
              <a:buChar char="•"/>
            </a:pPr>
            <a:r>
              <a:rPr lang="en-US" sz="2400" dirty="0"/>
              <a:t>Tennessee statute allowed officers to use all necessary means to effect an arrest after giving notice of intent to arrest the suspect.</a:t>
            </a:r>
          </a:p>
          <a:p>
            <a:pPr marL="201168" lvl="1" indent="0">
              <a:buNone/>
            </a:pPr>
            <a:endParaRPr lang="en-US" sz="2200" dirty="0"/>
          </a:p>
          <a:p>
            <a:pPr marL="201168" lvl="1" indent="0">
              <a:buNone/>
            </a:pPr>
            <a:r>
              <a:rPr lang="en-US" sz="2200" i="1" dirty="0"/>
              <a:t>						</a:t>
            </a:r>
            <a:endParaRPr lang="en-US" sz="2200" dirty="0"/>
          </a:p>
        </p:txBody>
      </p:sp>
      <p:pic>
        <p:nvPicPr>
          <p:cNvPr id="4" name="Picture 3">
            <a:extLst>
              <a:ext uri="{FF2B5EF4-FFF2-40B4-BE49-F238E27FC236}">
                <a16:creationId xmlns:a16="http://schemas.microsoft.com/office/drawing/2014/main" id="{12A982DD-974E-42D4-9635-240528D44DF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B8E72DEA-6C5A-6FCB-4C2A-E5356971F1D5}"/>
              </a:ext>
            </a:extLst>
          </p:cNvPr>
          <p:cNvPicPr>
            <a:picLocks noChangeAspect="1"/>
          </p:cNvPicPr>
          <p:nvPr/>
        </p:nvPicPr>
        <p:blipFill>
          <a:blip r:embed="rId4"/>
          <a:stretch>
            <a:fillRect/>
          </a:stretch>
        </p:blipFill>
        <p:spPr>
          <a:xfrm>
            <a:off x="281034" y="187405"/>
            <a:ext cx="1066892" cy="1072989"/>
          </a:xfrm>
          <a:prstGeom prst="rect">
            <a:avLst/>
          </a:prstGeom>
        </p:spPr>
      </p:pic>
    </p:spTree>
    <p:extLst>
      <p:ext uri="{BB962C8B-B14F-4D97-AF65-F5344CB8AC3E}">
        <p14:creationId xmlns:p14="http://schemas.microsoft.com/office/powerpoint/2010/main" val="80738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Deadly Force</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1097280" y="1845734"/>
            <a:ext cx="10058400" cy="4288366"/>
          </a:xfrm>
        </p:spPr>
        <p:txBody>
          <a:bodyPr>
            <a:noAutofit/>
          </a:bodyPr>
          <a:lstStyle/>
          <a:p>
            <a:r>
              <a:rPr lang="en-US" sz="2400" i="1" dirty="0"/>
              <a:t>Tennessee v Garner, </a:t>
            </a:r>
            <a:r>
              <a:rPr lang="en-US" sz="2400" dirty="0"/>
              <a:t>471 U.S. 1 (1985):</a:t>
            </a:r>
          </a:p>
          <a:p>
            <a:r>
              <a:rPr lang="en-US" sz="2400" dirty="0"/>
              <a:t>Held: </a:t>
            </a:r>
            <a:r>
              <a:rPr lang="en-US" sz="2400" b="1" dirty="0">
                <a:solidFill>
                  <a:srgbClr val="C00000"/>
                </a:solidFill>
              </a:rPr>
              <a:t>Use of deadly force against an apparently unarmed, fleeing suspect who </a:t>
            </a:r>
            <a:r>
              <a:rPr lang="en-US" sz="2400" b="1" u="sng" dirty="0">
                <a:solidFill>
                  <a:srgbClr val="C00000"/>
                </a:solidFill>
              </a:rPr>
              <a:t>poses no danger </a:t>
            </a:r>
            <a:r>
              <a:rPr lang="en-US" sz="2400" b="1" dirty="0">
                <a:solidFill>
                  <a:srgbClr val="C00000"/>
                </a:solidFill>
              </a:rPr>
              <a:t>is objectively </a:t>
            </a:r>
            <a:r>
              <a:rPr lang="en-US" sz="2400" b="1" u="sng" dirty="0">
                <a:solidFill>
                  <a:srgbClr val="C00000"/>
                </a:solidFill>
              </a:rPr>
              <a:t>unreasonable</a:t>
            </a:r>
            <a:r>
              <a:rPr lang="en-US" sz="2400" b="1" dirty="0">
                <a:solidFill>
                  <a:srgbClr val="C00000"/>
                </a:solidFill>
              </a:rPr>
              <a:t>. </a:t>
            </a:r>
          </a:p>
          <a:p>
            <a:endParaRPr lang="en-US" sz="2400" dirty="0"/>
          </a:p>
          <a:p>
            <a:r>
              <a:rPr lang="en-US" sz="2400" dirty="0"/>
              <a:t>Where the suspect poses </a:t>
            </a:r>
            <a:r>
              <a:rPr lang="en-US" sz="2400" b="1" dirty="0">
                <a:solidFill>
                  <a:srgbClr val="0033CC"/>
                </a:solidFill>
              </a:rPr>
              <a:t>no imminent threat</a:t>
            </a:r>
            <a:r>
              <a:rPr lang="en-US" sz="2400" dirty="0">
                <a:solidFill>
                  <a:srgbClr val="0033CC"/>
                </a:solidFill>
              </a:rPr>
              <a:t> </a:t>
            </a:r>
            <a:r>
              <a:rPr lang="en-US" sz="2400" dirty="0"/>
              <a:t>to the officer or others, the harm resulting from failing to apprehend a fleeing suspect does not justify the use of </a:t>
            </a:r>
            <a:r>
              <a:rPr lang="en-US" sz="2400" b="1" dirty="0"/>
              <a:t>deadly force</a:t>
            </a:r>
            <a:r>
              <a:rPr lang="en-US" sz="2400" dirty="0"/>
              <a:t>.</a:t>
            </a:r>
          </a:p>
          <a:p>
            <a:pPr marL="914400" lvl="1" indent="0">
              <a:buNone/>
            </a:pPr>
            <a:endParaRPr lang="en-US" sz="2200" dirty="0"/>
          </a:p>
          <a:p>
            <a:pPr marL="914400" lvl="1" indent="0">
              <a:buNone/>
            </a:pPr>
            <a:r>
              <a:rPr lang="en-US" sz="2200" dirty="0"/>
              <a:t>While burglary is a serious crime, it is not so dangerous as to automatically justify the use of deadly force. An</a:t>
            </a:r>
            <a:r>
              <a:rPr lang="en-US" sz="2200" b="1" dirty="0"/>
              <a:t> unarmed </a:t>
            </a:r>
            <a:r>
              <a:rPr lang="en-US" sz="2200" dirty="0"/>
              <a:t>suspect who has broken into a dwelling at night should not automatically be considered physically dangerous.</a:t>
            </a:r>
          </a:p>
          <a:p>
            <a:endParaRPr lang="en-US" sz="2400" dirty="0"/>
          </a:p>
          <a:p>
            <a:pPr marL="201168" lvl="1" indent="0">
              <a:buNone/>
            </a:pPr>
            <a:endParaRPr lang="en-US" sz="2200" dirty="0"/>
          </a:p>
          <a:p>
            <a:pPr marL="201168" lvl="1" indent="0">
              <a:buNone/>
            </a:pPr>
            <a:r>
              <a:rPr lang="en-US" sz="2200" i="1" dirty="0"/>
              <a:t>						</a:t>
            </a:r>
            <a:endParaRPr lang="en-US" sz="2200" dirty="0"/>
          </a:p>
        </p:txBody>
      </p:sp>
      <p:pic>
        <p:nvPicPr>
          <p:cNvPr id="4" name="Picture 3">
            <a:extLst>
              <a:ext uri="{FF2B5EF4-FFF2-40B4-BE49-F238E27FC236}">
                <a16:creationId xmlns:a16="http://schemas.microsoft.com/office/drawing/2014/main" id="{12A982DD-974E-42D4-9635-240528D44DF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C94FB747-0C70-BFFE-91A8-E37AC2A9E906}"/>
              </a:ext>
            </a:extLst>
          </p:cNvPr>
          <p:cNvPicPr>
            <a:picLocks noChangeAspect="1"/>
          </p:cNvPicPr>
          <p:nvPr/>
        </p:nvPicPr>
        <p:blipFill>
          <a:blip r:embed="rId4"/>
          <a:stretch>
            <a:fillRect/>
          </a:stretch>
        </p:blipFill>
        <p:spPr>
          <a:xfrm>
            <a:off x="281034" y="187405"/>
            <a:ext cx="1066892" cy="1072989"/>
          </a:xfrm>
          <a:prstGeom prst="rect">
            <a:avLst/>
          </a:prstGeom>
        </p:spPr>
      </p:pic>
    </p:spTree>
    <p:extLst>
      <p:ext uri="{BB962C8B-B14F-4D97-AF65-F5344CB8AC3E}">
        <p14:creationId xmlns:p14="http://schemas.microsoft.com/office/powerpoint/2010/main" val="20455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Deadly Force</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1097280" y="1845734"/>
            <a:ext cx="10058400" cy="4288366"/>
          </a:xfrm>
        </p:spPr>
        <p:txBody>
          <a:bodyPr>
            <a:noAutofit/>
          </a:bodyPr>
          <a:lstStyle/>
          <a:p>
            <a:r>
              <a:rPr lang="en-US" sz="2400" i="1" dirty="0"/>
              <a:t>Tennessee v Garner, </a:t>
            </a:r>
            <a:r>
              <a:rPr lang="en-US" sz="2400" dirty="0"/>
              <a:t>471 U.S. 1 (1985):</a:t>
            </a:r>
          </a:p>
          <a:p>
            <a:endParaRPr lang="en-US" sz="2400" dirty="0"/>
          </a:p>
          <a:p>
            <a:pPr marL="0" indent="0">
              <a:buNone/>
            </a:pPr>
            <a:r>
              <a:rPr lang="en-US" sz="2400" dirty="0"/>
              <a:t>Deadly force may not be used </a:t>
            </a:r>
            <a:r>
              <a:rPr lang="en-US" sz="2400" b="1" dirty="0">
                <a:solidFill>
                  <a:srgbClr val="002060"/>
                </a:solidFill>
              </a:rPr>
              <a:t>unless necessary to prevent escape of the individual when the officer has probable cause to believe the suspect poses a </a:t>
            </a:r>
            <a:r>
              <a:rPr lang="en-US" sz="2400" b="1" u="sng" dirty="0">
                <a:solidFill>
                  <a:srgbClr val="002060"/>
                </a:solidFill>
              </a:rPr>
              <a:t>significant threat of death or serious physical injury </a:t>
            </a:r>
            <a:r>
              <a:rPr lang="en-US" sz="2400" dirty="0"/>
              <a:t>to the officer or others.</a:t>
            </a:r>
          </a:p>
          <a:p>
            <a:pPr marL="0" indent="0"/>
            <a:endParaRPr lang="en-US" sz="2400" dirty="0"/>
          </a:p>
          <a:p>
            <a:pPr marL="201168" lvl="1" indent="0">
              <a:buNone/>
            </a:pPr>
            <a:endParaRPr lang="en-US" sz="2200" dirty="0"/>
          </a:p>
          <a:p>
            <a:pPr marL="201168" lvl="1" indent="0">
              <a:buNone/>
            </a:pPr>
            <a:r>
              <a:rPr lang="en-US" sz="2200" i="1" dirty="0"/>
              <a:t>						</a:t>
            </a:r>
            <a:endParaRPr lang="en-US" sz="2200" dirty="0"/>
          </a:p>
        </p:txBody>
      </p:sp>
      <p:pic>
        <p:nvPicPr>
          <p:cNvPr id="4" name="Picture 3">
            <a:extLst>
              <a:ext uri="{FF2B5EF4-FFF2-40B4-BE49-F238E27FC236}">
                <a16:creationId xmlns:a16="http://schemas.microsoft.com/office/drawing/2014/main" id="{12A982DD-974E-42D4-9635-240528D44DF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43CED79E-539D-1B64-150D-81F4BC4E23FB}"/>
              </a:ext>
            </a:extLst>
          </p:cNvPr>
          <p:cNvPicPr>
            <a:picLocks noChangeAspect="1"/>
          </p:cNvPicPr>
          <p:nvPr/>
        </p:nvPicPr>
        <p:blipFill>
          <a:blip r:embed="rId4"/>
          <a:stretch>
            <a:fillRect/>
          </a:stretch>
        </p:blipFill>
        <p:spPr>
          <a:xfrm>
            <a:off x="281034" y="211648"/>
            <a:ext cx="1066892" cy="1072989"/>
          </a:xfrm>
          <a:prstGeom prst="rect">
            <a:avLst/>
          </a:prstGeom>
        </p:spPr>
      </p:pic>
    </p:spTree>
    <p:extLst>
      <p:ext uri="{BB962C8B-B14F-4D97-AF65-F5344CB8AC3E}">
        <p14:creationId xmlns:p14="http://schemas.microsoft.com/office/powerpoint/2010/main" val="2545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ea typeface="Times New Roman" panose="02020603050405020304" pitchFamily="18" charset="0"/>
                <a:cs typeface="Times New Roman" panose="02020603050405020304" pitchFamily="18" charset="0"/>
              </a:rPr>
              <a:t>FORCE RELATED TO ARREST OR ESCAPE</a:t>
            </a:r>
            <a:endParaRPr lang="en-US" sz="4400" b="1"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405443" y="2008414"/>
            <a:ext cx="11220500" cy="4278086"/>
          </a:xfrm>
        </p:spPr>
        <p:txBody>
          <a:bodyPr>
            <a:noAutofit/>
          </a:bodyPr>
          <a:lstStyle/>
          <a:p>
            <a:pPr marL="109220" marR="228600" lvl="0" indent="0" algn="l" defTabSz="914400" rtl="0" eaLnBrk="1" fontAlgn="auto" latinLnBrk="0" hangingPunct="1">
              <a:lnSpc>
                <a:spcPct val="90000"/>
              </a:lnSpc>
              <a:spcBef>
                <a:spcPts val="450"/>
              </a:spcBef>
              <a:spcAft>
                <a:spcPts val="0"/>
              </a:spcAft>
              <a:buClr>
                <a:srgbClr val="4A66AC"/>
              </a:buClr>
              <a:buSzPct val="100000"/>
              <a:buNone/>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Times New Roman" panose="02020603050405020304" pitchFamily="18" charset="0"/>
              </a:rPr>
              <a:t>The use of </a:t>
            </a:r>
            <a:r>
              <a:rPr kumimoji="0" lang="en-US" sz="2400" b="1" i="1" u="none" strike="noStrike" kern="1200" cap="none" spc="0" normalizeH="0" baseline="0" noProof="0" dirty="0">
                <a:ln>
                  <a:noFill/>
                </a:ln>
                <a:solidFill>
                  <a:srgbClr val="C00000"/>
                </a:solidFill>
                <a:effectLst/>
                <a:uLnTx/>
                <a:uFillTx/>
                <a:ea typeface="+mn-ea"/>
                <a:cs typeface="Times New Roman" panose="02020603050405020304" pitchFamily="18" charset="0"/>
              </a:rPr>
              <a:t>deadly force</a:t>
            </a:r>
            <a:r>
              <a:rPr kumimoji="0" lang="en-US" sz="2400" b="0" i="0" u="none" strike="noStrike" kern="1200" cap="none" spc="0" normalizeH="0" baseline="0" noProof="0" dirty="0">
                <a:ln>
                  <a:noFill/>
                </a:ln>
                <a:solidFill>
                  <a:srgbClr val="C00000"/>
                </a:solidFill>
                <a:effectLst/>
                <a:uLnTx/>
                <a:uFillTx/>
                <a:ea typeface="+mn-ea"/>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mn-ea"/>
                <a:cs typeface="Times New Roman" panose="02020603050405020304" pitchFamily="18" charset="0"/>
              </a:rPr>
              <a:t>against persons by officers relating to arrest or escape shall be restricted to the following:</a:t>
            </a:r>
          </a:p>
          <a:p>
            <a:pPr marL="2089280" marR="228600" lvl="7" indent="-571500" algn="l" defTabSz="914400" rtl="0" eaLnBrk="1" fontAlgn="auto" latinLnBrk="0" hangingPunct="1">
              <a:lnSpc>
                <a:spcPct val="90000"/>
              </a:lnSpc>
              <a:spcBef>
                <a:spcPts val="450"/>
              </a:spcBef>
              <a:spcAft>
                <a:spcPts val="0"/>
              </a:spcAft>
              <a:buClr>
                <a:srgbClr val="4A66AC"/>
              </a:buClr>
              <a:buSzTx/>
              <a:buFont typeface="+mj-lt"/>
              <a:buAutoNum type="romanLcPeriod"/>
              <a:tabLst/>
              <a:defRPr/>
            </a:pPr>
            <a:endParaRPr kumimoji="0" lang="en-US" sz="2400" b="0" i="0" u="none" strike="noStrike" kern="1200" cap="none" spc="0" normalizeH="0" baseline="0" noProof="0" dirty="0">
              <a:ln>
                <a:noFill/>
              </a:ln>
              <a:solidFill>
                <a:prstClr val="black">
                  <a:lumMod val="75000"/>
                  <a:lumOff val="25000"/>
                </a:prstClr>
              </a:solidFill>
              <a:effectLst/>
              <a:uLnTx/>
              <a:uFillTx/>
              <a:ea typeface="+mn-ea"/>
              <a:cs typeface="Times New Roman" panose="02020603050405020304" pitchFamily="18" charset="0"/>
            </a:endParaRPr>
          </a:p>
          <a:p>
            <a:pPr marL="401828" marR="228600" lvl="1" indent="0" algn="l" defTabSz="914400" rtl="0" eaLnBrk="1" fontAlgn="auto" latinLnBrk="0" hangingPunct="1">
              <a:lnSpc>
                <a:spcPct val="90000"/>
              </a:lnSpc>
              <a:spcBef>
                <a:spcPts val="450"/>
              </a:spcBef>
              <a:spcAft>
                <a:spcPts val="0"/>
              </a:spcAft>
              <a:buClr>
                <a:srgbClr val="4A66AC"/>
              </a:buClr>
              <a:buSzTx/>
              <a:buFont typeface="Calibri" pitchFamily="34" charset="0"/>
              <a:buNone/>
              <a:tabLst/>
              <a:defRPr/>
            </a:pP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An</a:t>
            </a:r>
            <a:r>
              <a:rPr kumimoji="0" lang="en-US" sz="2400" b="0" i="0" u="none" strike="noStrike" kern="1200" cap="none" spc="-1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officer</a:t>
            </a:r>
            <a:r>
              <a:rPr kumimoji="0" lang="en-US" sz="2400" b="0" i="0" u="none" strike="noStrike" kern="1200" cap="none" spc="-1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who</a:t>
            </a:r>
            <a:r>
              <a:rPr kumimoji="0" lang="en-US" sz="2400" b="0" i="0" u="none" strike="noStrike" kern="1200" cap="none" spc="-4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has</a:t>
            </a:r>
            <a:r>
              <a:rPr kumimoji="0" lang="en-US" sz="2400" b="0" i="0" u="none" strike="noStrike" kern="1200" cap="none" spc="-1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an</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arrested</a:t>
            </a:r>
            <a:r>
              <a:rPr kumimoji="0" lang="en-US" sz="2400" b="1" i="0" u="none" strike="noStrike" kern="1200" cap="none" spc="-3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person</a:t>
            </a:r>
            <a:r>
              <a:rPr kumimoji="0" lang="en-US" sz="2400" b="1" i="0" u="none" strike="noStrike" kern="1200" cap="none" spc="-2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in</a:t>
            </a:r>
            <a:r>
              <a:rPr kumimoji="0" lang="en-US" sz="2400" b="1" i="0" u="none" strike="noStrike" kern="1200" cap="none" spc="-6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custody</a:t>
            </a:r>
            <a:r>
              <a:rPr kumimoji="0" lang="en-US" sz="2400" b="1" i="0" u="none" strike="noStrike" kern="1200" cap="none" spc="-3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is</a:t>
            </a:r>
            <a:r>
              <a:rPr kumimoji="0" lang="en-US" sz="2400" b="0" i="0" u="none" strike="noStrike" kern="1200" cap="none" spc="-3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justified</a:t>
            </a:r>
            <a:r>
              <a:rPr kumimoji="0" lang="en-US" sz="2400" b="0" i="0" u="none" strike="noStrike" kern="1200" cap="none" spc="-5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in</a:t>
            </a:r>
            <a:r>
              <a:rPr kumimoji="0" lang="en-US" sz="2400" b="0" i="0" u="none" strike="noStrike" kern="1200" cap="none" spc="-7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using</a:t>
            </a:r>
            <a:r>
              <a:rPr kumimoji="0" lang="en-US" sz="2400" b="0" i="0" u="none" strike="noStrike" kern="1200" cap="none" spc="-4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5" normalizeH="0" baseline="0" noProof="0" dirty="0">
                <a:ln>
                  <a:noFill/>
                </a:ln>
                <a:solidFill>
                  <a:srgbClr val="0033CC"/>
                </a:solidFill>
                <a:effectLst/>
                <a:uLnTx/>
                <a:uFillTx/>
                <a:ea typeface="Times New Roman" panose="02020603050405020304" pitchFamily="18" charset="0"/>
                <a:cs typeface="Times New Roman" panose="02020603050405020304" pitchFamily="18" charset="0"/>
              </a:rPr>
              <a:t>deadly</a:t>
            </a:r>
            <a:r>
              <a:rPr kumimoji="0" lang="en-US" sz="2400" b="1" i="0" u="none" strike="noStrike" kern="1200" cap="none" spc="-10" normalizeH="0" baseline="0" noProof="0" dirty="0">
                <a:ln>
                  <a:noFill/>
                </a:ln>
                <a:solidFill>
                  <a:srgbClr val="0033CC"/>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5" normalizeH="0" baseline="0" noProof="0" dirty="0">
                <a:ln>
                  <a:noFill/>
                </a:ln>
                <a:solidFill>
                  <a:srgbClr val="0033CC"/>
                </a:solidFill>
                <a:effectLst/>
                <a:uLnTx/>
                <a:uFillTx/>
                <a:ea typeface="Times New Roman" panose="02020603050405020304" pitchFamily="18" charset="0"/>
                <a:cs typeface="Times New Roman" panose="02020603050405020304" pitchFamily="18" charset="0"/>
              </a:rPr>
              <a:t>force</a:t>
            </a:r>
            <a:r>
              <a:rPr kumimoji="0" lang="en-US" sz="2400" b="1" i="0" u="none" strike="noStrike" kern="1200" cap="none" spc="-20" normalizeH="0" baseline="0" noProof="0" dirty="0">
                <a:ln>
                  <a:noFill/>
                </a:ln>
                <a:solidFill>
                  <a:srgbClr val="0033CC"/>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to</a:t>
            </a:r>
            <a:r>
              <a:rPr kumimoji="0" lang="en-US" sz="2400" b="0" i="0" u="none" strike="noStrike" kern="1200" cap="none" spc="-1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5" normalizeH="0" baseline="0" noProof="0" dirty="0">
                <a:ln>
                  <a:noFill/>
                </a:ln>
                <a:solidFill>
                  <a:srgbClr val="0033CC"/>
                </a:solidFill>
                <a:effectLst/>
                <a:uLnTx/>
                <a:uFillTx/>
                <a:ea typeface="Times New Roman" panose="02020603050405020304" pitchFamily="18" charset="0"/>
                <a:cs typeface="Times New Roman" panose="02020603050405020304" pitchFamily="18" charset="0"/>
              </a:rPr>
              <a:t>prevent the escape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of the arrested person from custody </a:t>
            </a:r>
            <a:r>
              <a:rPr kumimoji="0" lang="en-US" sz="2400" b="1" i="0" u="none" strike="noStrike" kern="1200" cap="none" spc="-5" normalizeH="0" baseline="0" noProof="0" dirty="0">
                <a:ln>
                  <a:noFill/>
                </a:ln>
                <a:solidFill>
                  <a:srgbClr val="0033CC"/>
                </a:solidFill>
                <a:effectLst/>
                <a:uLnTx/>
                <a:uFillTx/>
                <a:ea typeface="Times New Roman" panose="02020603050405020304" pitchFamily="18" charset="0"/>
                <a:cs typeface="Times New Roman" panose="02020603050405020304" pitchFamily="18" charset="0"/>
              </a:rPr>
              <a:t>only if </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the officer:</a:t>
            </a:r>
          </a:p>
          <a:p>
            <a:pPr marL="916178" marR="228600" lvl="1" indent="-514350" algn="l" defTabSz="914400" rtl="0" eaLnBrk="1" fontAlgn="auto" latinLnBrk="0" hangingPunct="1">
              <a:lnSpc>
                <a:spcPct val="90000"/>
              </a:lnSpc>
              <a:spcBef>
                <a:spcPts val="450"/>
              </a:spcBef>
              <a:spcAft>
                <a:spcPts val="0"/>
              </a:spcAft>
              <a:buClr>
                <a:srgbClr val="4A66AC"/>
              </a:buClr>
              <a:buSzTx/>
              <a:buFont typeface="+mj-lt"/>
              <a:buAutoNum type="romanLcPeriod"/>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Has</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probable</a:t>
            </a:r>
            <a:r>
              <a:rPr kumimoji="0" lang="en-US" sz="2400" b="1" i="0" u="none" strike="noStrike" kern="1200" cap="none" spc="-1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cause</a:t>
            </a:r>
            <a:r>
              <a:rPr kumimoji="0" lang="en-US" sz="2400" b="1" i="0" u="none" strike="noStrike" kern="1200" cap="none" spc="-25"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to</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believe</a:t>
            </a:r>
            <a:r>
              <a:rPr kumimoji="0" lang="en-US" sz="2400" b="0" i="0" u="none" strike="noStrike" kern="1200" cap="none" spc="-2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deadly</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force</a:t>
            </a:r>
            <a:r>
              <a:rPr kumimoji="0" lang="en-US" sz="2400" b="0" i="0" u="none" strike="noStrike" kern="1200" cap="none" spc="-2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is</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necessary</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to</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prevent</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the</a:t>
            </a:r>
            <a:r>
              <a:rPr kumimoji="0" lang="en-US" sz="2400" b="0" i="0" u="none" strike="noStrike" kern="1200" cap="none" spc="-1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escape</a:t>
            </a:r>
            <a:r>
              <a:rPr kumimoji="0" lang="en-US" sz="2400" b="0" i="0" u="none" strike="noStrike" kern="1200" cap="none" spc="-2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from custody of a person who the</a:t>
            </a:r>
            <a:r>
              <a:rPr kumimoji="0" lang="en-US" sz="2400" b="0" i="0" u="none" strike="noStrike" kern="1200" cap="none" spc="-6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officer</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has</a:t>
            </a:r>
            <a:r>
              <a:rPr kumimoji="0" lang="en-US" sz="2400" b="0" i="0" u="none" strike="noStrike" kern="1200" cap="none" spc="-1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probable</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cause</a:t>
            </a:r>
            <a:r>
              <a:rPr kumimoji="0" lang="en-US" sz="2400" b="0" i="0" u="none" strike="noStrike" kern="1200" cap="none" spc="-5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to</a:t>
            </a:r>
            <a:r>
              <a:rPr kumimoji="0" lang="en-US" sz="2400" b="0" i="0" u="none" strike="noStrike" kern="1200" cap="none" spc="-1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believe</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poses</a:t>
            </a:r>
            <a:r>
              <a:rPr kumimoji="0" lang="en-US" sz="2400" b="1" i="0" u="sng" strike="noStrike" kern="1200" cap="none" spc="-45"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an imminent</a:t>
            </a:r>
            <a:r>
              <a:rPr kumimoji="0" lang="en-US" sz="2400" b="1" i="0" u="sng" strike="noStrike" kern="1200" cap="none" spc="-8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threat</a:t>
            </a:r>
            <a:r>
              <a:rPr kumimoji="0" lang="en-US" sz="2400" b="1" i="0" u="sng" strike="noStrike" kern="1200" cap="none" spc="-2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of serious bodily</a:t>
            </a:r>
            <a:r>
              <a:rPr kumimoji="0" lang="en-US" sz="2400" b="1" i="0" u="sng" strike="noStrike" kern="1200" cap="none" spc="-45"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injury to the officer or a third person</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and</a:t>
            </a:r>
          </a:p>
          <a:p>
            <a:pPr marL="401828" marR="228600" lvl="1" indent="0" algn="l" defTabSz="914400" rtl="0" eaLnBrk="1" fontAlgn="auto" latinLnBrk="0" hangingPunct="1">
              <a:lnSpc>
                <a:spcPct val="90000"/>
              </a:lnSpc>
              <a:spcBef>
                <a:spcPts val="450"/>
              </a:spcBef>
              <a:spcAft>
                <a:spcPts val="0"/>
              </a:spcAft>
              <a:buClr>
                <a:srgbClr val="4A66AC"/>
              </a:buClr>
              <a:buSz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endParaRPr>
          </a:p>
          <a:p>
            <a:pPr marL="916178" marR="228600" lvl="1" indent="-514350" algn="l" defTabSz="914400" rtl="0" eaLnBrk="1" fontAlgn="auto" latinLnBrk="0" hangingPunct="1">
              <a:lnSpc>
                <a:spcPct val="90000"/>
              </a:lnSpc>
              <a:spcBef>
                <a:spcPts val="450"/>
              </a:spcBef>
              <a:spcAft>
                <a:spcPts val="0"/>
              </a:spcAft>
              <a:buClr>
                <a:srgbClr val="4A66AC"/>
              </a:buClr>
              <a:buSzTx/>
              <a:buFont typeface="+mj-lt"/>
              <a:buAutoNum type="romanLcPeriod"/>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Has</a:t>
            </a:r>
            <a:r>
              <a:rPr kumimoji="0" lang="en-US" sz="2400" b="0" i="0" u="none" strike="noStrike" kern="1200" cap="none" spc="-3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given</a:t>
            </a:r>
            <a:r>
              <a:rPr kumimoji="0" lang="en-US" sz="2400" b="0" i="0" u="none" strike="noStrike" kern="1200" cap="none" spc="-3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a</a:t>
            </a:r>
            <a:r>
              <a:rPr kumimoji="0" lang="en-US" sz="2400" b="0" i="0" u="none" strike="noStrike" kern="1200" cap="none" spc="-2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warning,</a:t>
            </a:r>
            <a:r>
              <a:rPr kumimoji="0" lang="en-US" sz="2400" b="1" i="0" u="none" strike="noStrike" kern="1200" cap="none" spc="-25"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if</a:t>
            </a:r>
            <a:r>
              <a:rPr kumimoji="0" lang="en-US" sz="2400" b="1" i="0" u="none" strike="noStrike" kern="1200" cap="none" spc="-5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feasible</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a:t>
            </a:r>
            <a:r>
              <a:rPr kumimoji="0" lang="en-US" sz="2400" b="0" i="0" u="none" strike="noStrike" kern="1200" cap="none" spc="-2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to</a:t>
            </a:r>
            <a:r>
              <a:rPr kumimoji="0" lang="en-US" sz="2400" b="0" i="0" u="none" strike="noStrike" kern="1200" cap="none" spc="-3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the</a:t>
            </a:r>
            <a:r>
              <a:rPr kumimoji="0" lang="en-US" sz="2400" b="0" i="0" u="none" strike="noStrike" kern="1200" cap="none" spc="-3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person</a:t>
            </a:r>
            <a:r>
              <a:rPr kumimoji="0" lang="en-US" sz="2400" b="0" i="0" u="none" strike="noStrike" kern="1200" cap="none" spc="-1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against</a:t>
            </a:r>
            <a:r>
              <a:rPr kumimoji="0" lang="en-US" sz="2400" b="0" i="0" u="none" strike="noStrike" kern="1200" cap="none" spc="-4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whom</a:t>
            </a:r>
            <a:r>
              <a:rPr kumimoji="0" lang="en-US" sz="2400" b="0" i="0" u="none" strike="noStrike" kern="1200" cap="none" spc="-3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the</a:t>
            </a:r>
            <a:r>
              <a:rPr kumimoji="0" lang="en-US" sz="2400" b="0" i="0" u="none" strike="noStrike" kern="1200" cap="none" spc="-3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deadly</a:t>
            </a:r>
            <a:r>
              <a:rPr kumimoji="0" lang="en-US" sz="2400" b="0" i="0" u="none" strike="noStrike" kern="1200" cap="none" spc="-2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force</a:t>
            </a:r>
            <a:r>
              <a:rPr kumimoji="0" lang="en-US" sz="2400" b="0" i="0" u="none" strike="noStrike" kern="1200" cap="none" spc="-3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is</a:t>
            </a:r>
            <a:r>
              <a:rPr kumimoji="0" lang="en-US" sz="2400" b="0" i="0" u="none" strike="noStrike" kern="1200" cap="none" spc="-7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to</a:t>
            </a:r>
            <a:r>
              <a:rPr kumimoji="0" lang="en-US" sz="2400" b="0" i="0" u="none" strike="noStrike" kern="1200" cap="none" spc="-5"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be </a:t>
            </a:r>
            <a:r>
              <a:rPr kumimoji="0" lang="en-US" sz="2400" b="0" i="0" u="none" strike="noStrike" kern="1200" cap="none" spc="-1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rPr>
              <a:t>used.</a:t>
            </a:r>
            <a:endParaRPr kumimoji="0" lang="en-US" sz="2400" b="0" i="0" u="none" strike="noStrike" kern="1200" cap="none" spc="0" normalizeH="0" baseline="0" noProof="0" dirty="0">
              <a:ln>
                <a:noFill/>
              </a:ln>
              <a:solidFill>
                <a:prstClr val="black">
                  <a:lumMod val="75000"/>
                  <a:lumOff val="25000"/>
                </a:prstClr>
              </a:solidFill>
              <a:effectLst/>
              <a:uLnTx/>
              <a:uFillTx/>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40880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ea typeface="Times New Roman" panose="02020603050405020304" pitchFamily="18" charset="0"/>
                <a:cs typeface="Times New Roman" panose="02020603050405020304" pitchFamily="18" charset="0"/>
              </a:rPr>
              <a:t>FORCE RELATED TO ARREST OR ESCAPE</a:t>
            </a:r>
            <a:endParaRPr lang="en-US" sz="4400" b="1"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71370" y="1996751"/>
            <a:ext cx="10424160" cy="4210411"/>
          </a:xfrm>
        </p:spPr>
        <p:txBody>
          <a:bodyPr>
            <a:normAutofit/>
          </a:bodyPr>
          <a:lstStyle/>
          <a:p>
            <a:pPr marL="452120" marR="228600" indent="-342900">
              <a:spcBef>
                <a:spcPts val="450"/>
              </a:spcBef>
              <a:spcAft>
                <a:spcPts val="0"/>
              </a:spcAft>
              <a:buFont typeface="Arial" panose="020B0604020202020204" pitchFamily="34" charset="0"/>
              <a:buChar char="•"/>
            </a:pPr>
            <a:endParaRPr lang="en-US" sz="2200" dirty="0">
              <a:solidFill>
                <a:schemeClr val="tx1"/>
              </a:solidFill>
              <a:effectLst/>
              <a:latin typeface="Times New Roman" panose="02020603050405020304" pitchFamily="18" charset="0"/>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solidFill>
                  <a:schemeClr val="tx1"/>
                </a:solidFill>
                <a:effectLst/>
                <a:ea typeface="Times New Roman" panose="02020603050405020304" pitchFamily="18" charset="0"/>
              </a:rPr>
              <a:t>A law enforcement officer who has an </a:t>
            </a:r>
            <a:r>
              <a:rPr lang="en-US" sz="2400" b="1" dirty="0">
                <a:solidFill>
                  <a:srgbClr val="0033CC"/>
                </a:solidFill>
                <a:effectLst/>
                <a:ea typeface="Times New Roman" panose="02020603050405020304" pitchFamily="18" charset="0"/>
              </a:rPr>
              <a:t>arrested person </a:t>
            </a:r>
            <a:r>
              <a:rPr lang="en-US" sz="2400" dirty="0">
                <a:solidFill>
                  <a:schemeClr val="tx1"/>
                </a:solidFill>
                <a:effectLst/>
                <a:ea typeface="Times New Roman" panose="02020603050405020304" pitchFamily="18" charset="0"/>
              </a:rPr>
              <a:t>in custody is justified in using the </a:t>
            </a:r>
            <a:r>
              <a:rPr lang="en-US" sz="2400" b="1" dirty="0">
                <a:solidFill>
                  <a:srgbClr val="0033CC"/>
                </a:solidFill>
                <a:effectLst/>
                <a:ea typeface="Times New Roman" panose="02020603050405020304" pitchFamily="18" charset="0"/>
              </a:rPr>
              <a:t>same force </a:t>
            </a:r>
            <a:r>
              <a:rPr lang="en-US" sz="2400" b="1" dirty="0">
                <a:solidFill>
                  <a:schemeClr val="tx1"/>
                </a:solidFill>
                <a:effectLst/>
                <a:ea typeface="Times New Roman" panose="02020603050405020304" pitchFamily="18" charset="0"/>
              </a:rPr>
              <a:t>to </a:t>
            </a:r>
            <a:r>
              <a:rPr lang="en-US" sz="2400" b="1" dirty="0">
                <a:solidFill>
                  <a:srgbClr val="0033CC"/>
                </a:solidFill>
                <a:effectLst/>
                <a:ea typeface="Times New Roman" panose="02020603050405020304" pitchFamily="18" charset="0"/>
              </a:rPr>
              <a:t>prevent the escape </a:t>
            </a:r>
            <a:r>
              <a:rPr lang="en-US" sz="2400" b="1" dirty="0">
                <a:solidFill>
                  <a:schemeClr val="tx1"/>
                </a:solidFill>
                <a:effectLst/>
                <a:ea typeface="Times New Roman" panose="02020603050405020304" pitchFamily="18" charset="0"/>
              </a:rPr>
              <a:t>of the arrested person from custody that the officer would be </a:t>
            </a:r>
            <a:r>
              <a:rPr lang="en-US" sz="2400" b="1" dirty="0">
                <a:solidFill>
                  <a:srgbClr val="0033CC"/>
                </a:solidFill>
                <a:effectLst/>
                <a:ea typeface="Times New Roman" panose="02020603050405020304" pitchFamily="18" charset="0"/>
              </a:rPr>
              <a:t>justified in using if the officer was arresting</a:t>
            </a:r>
            <a:r>
              <a:rPr lang="en-US" sz="2400" dirty="0">
                <a:solidFill>
                  <a:srgbClr val="0033CC"/>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that person.</a:t>
            </a:r>
          </a:p>
          <a:p>
            <a:pPr marL="452120" marR="228600" indent="-342900">
              <a:spcBef>
                <a:spcPts val="450"/>
              </a:spcBef>
              <a:spcAft>
                <a:spcPts val="0"/>
              </a:spcAft>
              <a:buFont typeface="Arial" panose="020B0604020202020204" pitchFamily="34" charset="0"/>
              <a:buChar char="•"/>
            </a:pPr>
            <a:endParaRPr lang="en-US" sz="2400" b="1" dirty="0">
              <a:solidFill>
                <a:schemeClr val="tx1"/>
              </a:solidFill>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solidFill>
                  <a:schemeClr val="tx1"/>
                </a:solidFill>
                <a:effectLst/>
                <a:ea typeface="Times New Roman" panose="02020603050405020304" pitchFamily="18" charset="0"/>
              </a:rPr>
              <a:t>A guard or other official in a penal facility or a law enforcement officer is justified in using </a:t>
            </a:r>
            <a:r>
              <a:rPr lang="en-US" sz="2400" b="1" dirty="0">
                <a:solidFill>
                  <a:srgbClr val="C00000"/>
                </a:solidFill>
                <a:effectLst/>
                <a:ea typeface="Times New Roman" panose="02020603050405020304" pitchFamily="18" charset="0"/>
              </a:rPr>
              <a:t>reasonable force, including deadly </a:t>
            </a:r>
            <a:r>
              <a:rPr lang="en-US" sz="2400" dirty="0">
                <a:solidFill>
                  <a:schemeClr val="tx1"/>
                </a:solidFill>
                <a:effectLst/>
                <a:ea typeface="Times New Roman" panose="02020603050405020304" pitchFamily="18" charset="0"/>
              </a:rPr>
              <a:t>force, </a:t>
            </a:r>
            <a:r>
              <a:rPr lang="en-US" sz="2400" b="1" dirty="0">
                <a:solidFill>
                  <a:srgbClr val="C00000"/>
                </a:solidFill>
                <a:effectLst/>
                <a:ea typeface="Times New Roman" panose="02020603050405020304" pitchFamily="18" charset="0"/>
              </a:rPr>
              <a:t>if</a:t>
            </a:r>
            <a:r>
              <a:rPr lang="en-US" sz="2400" dirty="0">
                <a:solidFill>
                  <a:schemeClr val="tx1"/>
                </a:solidFill>
                <a:effectLst/>
                <a:ea typeface="Times New Roman" panose="02020603050405020304" pitchFamily="18" charset="0"/>
              </a:rPr>
              <a:t> the officer has </a:t>
            </a:r>
            <a:r>
              <a:rPr lang="en-US" sz="2400" b="1" dirty="0">
                <a:solidFill>
                  <a:srgbClr val="C00000"/>
                </a:solidFill>
                <a:effectLst/>
                <a:ea typeface="Times New Roman" panose="02020603050405020304" pitchFamily="18" charset="0"/>
              </a:rPr>
              <a:t>probable cause </a:t>
            </a:r>
            <a:r>
              <a:rPr lang="en-US" sz="2400" dirty="0">
                <a:solidFill>
                  <a:schemeClr val="tx1"/>
                </a:solidFill>
                <a:effectLst/>
                <a:ea typeface="Times New Roman" panose="02020603050405020304" pitchFamily="18" charset="0"/>
              </a:rPr>
              <a:t>to believe that the </a:t>
            </a:r>
            <a:r>
              <a:rPr lang="en-US" sz="2400" b="1" dirty="0">
                <a:solidFill>
                  <a:srgbClr val="C00000"/>
                </a:solidFill>
                <a:effectLst/>
                <a:ea typeface="Times New Roman" panose="02020603050405020304" pitchFamily="18" charset="0"/>
              </a:rPr>
              <a:t>force is necessary to prevent the escape of a person </a:t>
            </a:r>
            <a:r>
              <a:rPr lang="en-US" sz="2400" dirty="0">
                <a:solidFill>
                  <a:schemeClr val="tx1"/>
                </a:solidFill>
                <a:effectLst/>
                <a:ea typeface="Times New Roman" panose="02020603050405020304" pitchFamily="18" charset="0"/>
              </a:rPr>
              <a:t>who is </a:t>
            </a:r>
            <a:r>
              <a:rPr lang="en-US" sz="2400" b="1" dirty="0">
                <a:solidFill>
                  <a:srgbClr val="C00000"/>
                </a:solidFill>
                <a:effectLst/>
                <a:ea typeface="Times New Roman" panose="02020603050405020304" pitchFamily="18" charset="0"/>
              </a:rPr>
              <a:t>detained in the penal facility.</a:t>
            </a: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77501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Uniform Statewide Deadly Force Policy</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368121" y="1852090"/>
            <a:ext cx="11378240" cy="4586032"/>
          </a:xfrm>
        </p:spPr>
        <p:txBody>
          <a:bodyPr>
            <a:noAutofit/>
          </a:bodyPr>
          <a:lstStyle/>
          <a:p>
            <a:pPr marL="203835" marR="0">
              <a:spcBef>
                <a:spcPts val="0"/>
              </a:spcBef>
              <a:spcAft>
                <a:spcPts val="0"/>
              </a:spcAft>
            </a:pPr>
            <a:r>
              <a:rPr lang="en-US" sz="2100" dirty="0">
                <a:effectLst/>
                <a:ea typeface="Times New Roman" panose="02020603050405020304" pitchFamily="18" charset="0"/>
              </a:rPr>
              <a:t>In accordance with IC 5-2-1-1, the Law Enforcement Training Board hereby establishes this consistent and uniform statewide deadly force policy in order to ensure the public safety and general welfare of the people of the state of Indiana and to promote equity for all segments of society. This policy may not be added to, modified, or altered in any way by any Indiana law enforcement agency, office, or department.</a:t>
            </a:r>
          </a:p>
          <a:p>
            <a:pPr marL="203835" marR="0">
              <a:spcBef>
                <a:spcPts val="0"/>
              </a:spcBef>
              <a:spcAft>
                <a:spcPts val="0"/>
              </a:spcAft>
            </a:pPr>
            <a:r>
              <a:rPr lang="en-US" sz="2100" dirty="0">
                <a:effectLst/>
                <a:ea typeface="Times New Roman" panose="02020603050405020304" pitchFamily="18" charset="0"/>
              </a:rPr>
              <a:t> </a:t>
            </a:r>
          </a:p>
          <a:p>
            <a:pPr marL="125413" marR="0" indent="-12700">
              <a:spcBef>
                <a:spcPts val="0"/>
              </a:spcBef>
              <a:spcAft>
                <a:spcPts val="0"/>
              </a:spcAft>
            </a:pPr>
            <a:r>
              <a:rPr lang="en-US" sz="2100" dirty="0">
                <a:ea typeface="Times New Roman" panose="02020603050405020304" pitchFamily="18" charset="0"/>
              </a:rPr>
              <a:t>IC 5-2-1-1:</a:t>
            </a:r>
          </a:p>
          <a:p>
            <a:pPr algn="l" fontAlgn="base"/>
            <a:r>
              <a:rPr lang="en-US" sz="2100" b="1" i="0" dirty="0">
                <a:solidFill>
                  <a:srgbClr val="373739"/>
                </a:solidFill>
                <a:effectLst/>
              </a:rPr>
              <a:t>(b)</a:t>
            </a:r>
            <a:r>
              <a:rPr lang="en-US" sz="2100" b="0" i="0" dirty="0">
                <a:solidFill>
                  <a:srgbClr val="212121"/>
                </a:solidFill>
                <a:effectLst/>
              </a:rPr>
              <a:t> This chapter shall be interpreted to achieve said purposes through the establishment of a consistent and uniform statewide:</a:t>
            </a:r>
          </a:p>
          <a:p>
            <a:pPr algn="l" fontAlgn="base"/>
            <a:r>
              <a:rPr lang="en-US" sz="2100" dirty="0">
                <a:solidFill>
                  <a:srgbClr val="212121"/>
                </a:solidFill>
              </a:rPr>
              <a:t>         </a:t>
            </a:r>
            <a:r>
              <a:rPr lang="en-US" sz="2100" b="1" i="0" dirty="0">
                <a:solidFill>
                  <a:srgbClr val="373739"/>
                </a:solidFill>
                <a:effectLst/>
              </a:rPr>
              <a:t>(1)</a:t>
            </a:r>
            <a:r>
              <a:rPr lang="en-US" sz="2100" b="0" i="0" dirty="0">
                <a:solidFill>
                  <a:srgbClr val="212121"/>
                </a:solidFill>
                <a:effectLst/>
              </a:rPr>
              <a:t> deadly force policy and training program; …</a:t>
            </a:r>
          </a:p>
          <a:p>
            <a:pPr algn="l" fontAlgn="base"/>
            <a:r>
              <a:rPr lang="en-US" sz="2100" b="1" i="0" dirty="0">
                <a:solidFill>
                  <a:srgbClr val="373739"/>
                </a:solidFill>
                <a:effectLst/>
              </a:rPr>
              <a:t>(c)</a:t>
            </a:r>
            <a:r>
              <a:rPr lang="en-US" sz="2100" b="0" i="0" dirty="0">
                <a:solidFill>
                  <a:srgbClr val="212121"/>
                </a:solidFill>
                <a:effectLst/>
              </a:rPr>
              <a:t> …However, any policy or program created or implemented pursuant to subsection (b)(1) or (b)(2) may not be modified or altered in any way by any Indiana law enforcement agency, office, or department.</a:t>
            </a: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006663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6912218" y="657385"/>
            <a:ext cx="5059708" cy="3622007"/>
          </a:xfrm>
        </p:spPr>
        <p:txBody>
          <a:bodyPr vert="horz" lIns="91440" tIns="45720" rIns="91440" bIns="45720" rtlCol="0" anchor="b">
            <a:normAutofit/>
          </a:bodyPr>
          <a:lstStyle/>
          <a:p>
            <a:pPr algn="ctr"/>
            <a:r>
              <a:rPr lang="en-US" sz="5400" b="1" i="1" dirty="0">
                <a:solidFill>
                  <a:schemeClr val="tx1">
                    <a:lumMod val="85000"/>
                    <a:lumOff val="15000"/>
                  </a:schemeClr>
                </a:solidFill>
              </a:rPr>
              <a:t>Graham v. Connor</a:t>
            </a:r>
          </a:p>
        </p:txBody>
      </p:sp>
      <p:pic>
        <p:nvPicPr>
          <p:cNvPr id="9" name="Picture 8">
            <a:extLst>
              <a:ext uri="{FF2B5EF4-FFF2-40B4-BE49-F238E27FC236}">
                <a16:creationId xmlns:a16="http://schemas.microsoft.com/office/drawing/2014/main" id="{0EBC37F6-EBFC-017C-7BFF-D95EC9A5A7CF}"/>
              </a:ext>
            </a:extLst>
          </p:cNvPr>
          <p:cNvPicPr>
            <a:picLocks noChangeAspect="1"/>
          </p:cNvPicPr>
          <p:nvPr/>
        </p:nvPicPr>
        <p:blipFill>
          <a:blip r:embed="rId3"/>
          <a:stretch>
            <a:fillRect/>
          </a:stretch>
        </p:blipFill>
        <p:spPr>
          <a:xfrm>
            <a:off x="-22105" y="1240330"/>
            <a:ext cx="6912217" cy="5157994"/>
          </a:xfrm>
          <a:prstGeom prst="rect">
            <a:avLst/>
          </a:prstGeom>
        </p:spPr>
      </p:pic>
      <p:cxnSp>
        <p:nvCxnSpPr>
          <p:cNvPr id="52" name="Straight Connector 5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4"/>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5"/>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33855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D8E8-DEF3-4779-ADD4-0F525599DE40}"/>
              </a:ext>
            </a:extLst>
          </p:cNvPr>
          <p:cNvSpPr>
            <a:spLocks noGrp="1"/>
          </p:cNvSpPr>
          <p:nvPr>
            <p:ph type="title"/>
          </p:nvPr>
        </p:nvSpPr>
        <p:spPr/>
        <p:txBody>
          <a:bodyPr/>
          <a:lstStyle/>
          <a:p>
            <a:pPr algn="ctr"/>
            <a:r>
              <a:rPr lang="en-US" i="1" dirty="0"/>
              <a:t>Graham v. Connor</a:t>
            </a:r>
            <a:r>
              <a:rPr lang="en-US" dirty="0"/>
              <a:t>, 490 U.S. 386 (1989)</a:t>
            </a:r>
            <a:endParaRPr lang="en-US" i="1" dirty="0"/>
          </a:p>
        </p:txBody>
      </p:sp>
      <p:sp>
        <p:nvSpPr>
          <p:cNvPr id="3" name="Content Placeholder 2">
            <a:extLst>
              <a:ext uri="{FF2B5EF4-FFF2-40B4-BE49-F238E27FC236}">
                <a16:creationId xmlns:a16="http://schemas.microsoft.com/office/drawing/2014/main" id="{761F6EC6-3C51-4EDB-B812-7DA4E23AB6DD}"/>
              </a:ext>
            </a:extLst>
          </p:cNvPr>
          <p:cNvSpPr>
            <a:spLocks noGrp="1"/>
          </p:cNvSpPr>
          <p:nvPr>
            <p:ph idx="1"/>
          </p:nvPr>
        </p:nvSpPr>
        <p:spPr>
          <a:xfrm>
            <a:off x="408213" y="1852091"/>
            <a:ext cx="11348357" cy="4581365"/>
          </a:xfrm>
        </p:spPr>
        <p:txBody>
          <a:bodyPr>
            <a:normAutofit fontScale="92500" lnSpcReduction="20000"/>
          </a:bodyPr>
          <a:lstStyle/>
          <a:p>
            <a:pPr marL="228600" indent="-228600">
              <a:buFont typeface="Arial" panose="020B0604020202020204" pitchFamily="34" charset="0"/>
              <a:buChar char="•"/>
            </a:pPr>
            <a:r>
              <a:rPr lang="en-US" sz="2400" dirty="0"/>
              <a:t>Graham was a diabetic who asked a friend to drive him to the store for orange juice to counteract an insulin reaction. At the store, Graham quickly saw that the line was too long and “hastily” entered and then left the store. </a:t>
            </a:r>
          </a:p>
          <a:p>
            <a:pPr marL="228600" indent="-228600">
              <a:buFont typeface="Arial" panose="020B0604020202020204" pitchFamily="34" charset="0"/>
              <a:buChar char="•"/>
            </a:pPr>
            <a:r>
              <a:rPr lang="en-US" sz="2400" dirty="0"/>
              <a:t>An officer observing this quick exit, was </a:t>
            </a:r>
            <a:r>
              <a:rPr lang="en-US" sz="2400" b="1" dirty="0"/>
              <a:t>suspicious of criminal activity </a:t>
            </a:r>
            <a:r>
              <a:rPr lang="en-US" sz="2400" dirty="0"/>
              <a:t>and conducted an investigative stop.</a:t>
            </a:r>
          </a:p>
          <a:p>
            <a:pPr marL="228600" indent="-228600">
              <a:buFont typeface="Arial" panose="020B0604020202020204" pitchFamily="34" charset="0"/>
              <a:buChar char="•"/>
            </a:pPr>
            <a:r>
              <a:rPr lang="en-US" sz="2400" dirty="0"/>
              <a:t>The friend/driver tells Officer Connor that Graham was suffering from a “sugar reaction” but Connor orders them to wait until he has investigated for a potential theft or robbery at the store</a:t>
            </a:r>
          </a:p>
          <a:p>
            <a:pPr marL="228600" indent="-228600">
              <a:buFont typeface="Arial" panose="020B0604020202020204" pitchFamily="34" charset="0"/>
              <a:buChar char="•"/>
            </a:pPr>
            <a:r>
              <a:rPr lang="en-US" sz="2400" dirty="0"/>
              <a:t>While waiting for back-up, Connor observes Graham exit the car, run around it twice, and pass out.</a:t>
            </a:r>
          </a:p>
          <a:p>
            <a:pPr marL="228600" indent="-228600">
              <a:buFont typeface="Arial" panose="020B0604020202020204" pitchFamily="34" charset="0"/>
              <a:buChar char="•"/>
            </a:pPr>
            <a:r>
              <a:rPr lang="en-US" sz="2400" dirty="0"/>
              <a:t>Backup Officer arrives and approaches Graham on the sidewalk, </a:t>
            </a:r>
            <a:r>
              <a:rPr lang="en-US" sz="2400" b="1" dirty="0"/>
              <a:t>forcibly handcuffing him.</a:t>
            </a:r>
          </a:p>
          <a:p>
            <a:pPr marL="228600" indent="-228600">
              <a:buFont typeface="Arial" panose="020B0604020202020204" pitchFamily="34" charset="0"/>
              <a:buChar char="•"/>
            </a:pPr>
            <a:r>
              <a:rPr lang="en-US" sz="2400" dirty="0"/>
              <a:t>Officers grab Graham, carry him to the police car and place him face down on the hood. He is later </a:t>
            </a:r>
            <a:r>
              <a:rPr lang="en-US" sz="2400" b="1" dirty="0"/>
              <a:t>thrown headfirst into the police car.</a:t>
            </a:r>
            <a:endParaRPr lang="en-US" sz="2400" dirty="0"/>
          </a:p>
          <a:p>
            <a:pPr marL="228600" indent="-228600">
              <a:buFont typeface="Arial" panose="020B0604020202020204" pitchFamily="34" charset="0"/>
              <a:buChar char="•"/>
            </a:pPr>
            <a:r>
              <a:rPr lang="en-US" sz="2400" dirty="0"/>
              <a:t>Officers learn that nothing happened at the store, so they drive him home and release him. Graham suffered a broken foot, cuts on wrist, bruises, and a shoulder injury.	</a:t>
            </a:r>
            <a:r>
              <a:rPr lang="en-US" sz="2200" dirty="0"/>
              <a:t>		</a:t>
            </a:r>
          </a:p>
        </p:txBody>
      </p:sp>
      <p:pic>
        <p:nvPicPr>
          <p:cNvPr id="4" name="Picture 3">
            <a:extLst>
              <a:ext uri="{FF2B5EF4-FFF2-40B4-BE49-F238E27FC236}">
                <a16:creationId xmlns:a16="http://schemas.microsoft.com/office/drawing/2014/main" id="{D0CEAC51-458C-4AE5-817F-B459D9F2DD10}"/>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F7EC6DB6-38DD-72C7-A05D-19FD1F2259D1}"/>
              </a:ext>
            </a:extLst>
          </p:cNvPr>
          <p:cNvPicPr>
            <a:picLocks noChangeAspect="1"/>
          </p:cNvPicPr>
          <p:nvPr/>
        </p:nvPicPr>
        <p:blipFill>
          <a:blip r:embed="rId4"/>
          <a:stretch>
            <a:fillRect/>
          </a:stretch>
        </p:blipFill>
        <p:spPr>
          <a:xfrm>
            <a:off x="220074" y="167341"/>
            <a:ext cx="1066892" cy="1072989"/>
          </a:xfrm>
          <a:prstGeom prst="rect">
            <a:avLst/>
          </a:prstGeom>
        </p:spPr>
      </p:pic>
    </p:spTree>
    <p:extLst>
      <p:ext uri="{BB962C8B-B14F-4D97-AF65-F5344CB8AC3E}">
        <p14:creationId xmlns:p14="http://schemas.microsoft.com/office/powerpoint/2010/main" val="14130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D8E8-DEF3-4779-ADD4-0F525599DE40}"/>
              </a:ext>
            </a:extLst>
          </p:cNvPr>
          <p:cNvSpPr>
            <a:spLocks noGrp="1"/>
          </p:cNvSpPr>
          <p:nvPr>
            <p:ph type="title"/>
          </p:nvPr>
        </p:nvSpPr>
        <p:spPr/>
        <p:txBody>
          <a:bodyPr/>
          <a:lstStyle/>
          <a:p>
            <a:pPr algn="ctr"/>
            <a:r>
              <a:rPr lang="en-US" i="1" dirty="0"/>
              <a:t>Graham v. Connor</a:t>
            </a:r>
            <a:r>
              <a:rPr lang="en-US" dirty="0"/>
              <a:t>, 490 U.S. 386 (1989)</a:t>
            </a:r>
            <a:endParaRPr lang="en-US" i="1" dirty="0"/>
          </a:p>
        </p:txBody>
      </p:sp>
      <p:sp>
        <p:nvSpPr>
          <p:cNvPr id="3" name="Content Placeholder 2">
            <a:extLst>
              <a:ext uri="{FF2B5EF4-FFF2-40B4-BE49-F238E27FC236}">
                <a16:creationId xmlns:a16="http://schemas.microsoft.com/office/drawing/2014/main" id="{761F6EC6-3C51-4EDB-B812-7DA4E23AB6DD}"/>
              </a:ext>
            </a:extLst>
          </p:cNvPr>
          <p:cNvSpPr>
            <a:spLocks noGrp="1"/>
          </p:cNvSpPr>
          <p:nvPr>
            <p:ph idx="1"/>
          </p:nvPr>
        </p:nvSpPr>
        <p:spPr>
          <a:xfrm>
            <a:off x="1286966" y="1852091"/>
            <a:ext cx="9712728" cy="4418080"/>
          </a:xfrm>
        </p:spPr>
        <p:txBody>
          <a:bodyPr>
            <a:normAutofit/>
          </a:bodyPr>
          <a:lstStyle/>
          <a:p>
            <a:pPr marL="0" indent="0">
              <a:buNone/>
            </a:pPr>
            <a:r>
              <a:rPr lang="en-US" sz="2400" dirty="0"/>
              <a:t>The Court developed this standard: </a:t>
            </a:r>
          </a:p>
          <a:p>
            <a:pPr marL="0" indent="0">
              <a:buNone/>
            </a:pPr>
            <a:endParaRPr lang="en-US" sz="2400" dirty="0"/>
          </a:p>
          <a:p>
            <a:pPr marL="0" indent="0">
              <a:buNone/>
            </a:pPr>
            <a:r>
              <a:rPr lang="en-US" sz="2400" dirty="0"/>
              <a:t>To determine if the officer’s use of force was </a:t>
            </a:r>
            <a:r>
              <a:rPr lang="en-US" sz="2400" b="1" dirty="0"/>
              <a:t>reasonable, </a:t>
            </a:r>
            <a:r>
              <a:rPr lang="en-US" sz="2400" dirty="0"/>
              <a:t>the Court conducts a </a:t>
            </a:r>
            <a:r>
              <a:rPr lang="en-US" sz="2400" b="1" dirty="0">
                <a:solidFill>
                  <a:srgbClr val="0033CC"/>
                </a:solidFill>
              </a:rPr>
              <a:t>careful balancing </a:t>
            </a:r>
            <a:r>
              <a:rPr lang="en-US" sz="2400" dirty="0"/>
              <a:t>of the </a:t>
            </a:r>
            <a:r>
              <a:rPr lang="en-US" sz="2400" b="1" dirty="0">
                <a:solidFill>
                  <a:srgbClr val="C00000"/>
                </a:solidFill>
              </a:rPr>
              <a:t>nature and quality </a:t>
            </a:r>
            <a:r>
              <a:rPr lang="en-US" sz="2400" dirty="0"/>
              <a:t>of the intrusion on a person’s right to be free from unreasonable seizures of their person, against the </a:t>
            </a:r>
            <a:r>
              <a:rPr lang="en-US" sz="2400" b="1" dirty="0">
                <a:solidFill>
                  <a:srgbClr val="002060"/>
                </a:solidFill>
              </a:rPr>
              <a:t>countervailing</a:t>
            </a:r>
            <a:r>
              <a:rPr lang="en-US" sz="2400" dirty="0"/>
              <a:t> </a:t>
            </a:r>
            <a:r>
              <a:rPr lang="en-US" sz="2400" b="1" dirty="0">
                <a:solidFill>
                  <a:srgbClr val="002060"/>
                </a:solidFill>
              </a:rPr>
              <a:t>government interests </a:t>
            </a:r>
            <a:r>
              <a:rPr lang="en-US" sz="2400" dirty="0"/>
              <a:t>at stake.</a:t>
            </a:r>
          </a:p>
          <a:p>
            <a:pPr marL="0" indent="0">
              <a:buNone/>
            </a:pPr>
            <a:endParaRPr lang="en-US" sz="2400" dirty="0"/>
          </a:p>
          <a:p>
            <a:pPr marL="0" indent="0">
              <a:buNone/>
            </a:pPr>
            <a:r>
              <a:rPr lang="en-US" sz="2400" dirty="0"/>
              <a:t>Reasonableness is determined from the perspective of a </a:t>
            </a:r>
            <a:r>
              <a:rPr lang="en-US" sz="2400" b="1" dirty="0">
                <a:solidFill>
                  <a:srgbClr val="7030A0"/>
                </a:solidFill>
              </a:rPr>
              <a:t>“reasonable officer on the scene”</a:t>
            </a:r>
            <a:r>
              <a:rPr lang="en-US" sz="2400" dirty="0">
                <a:solidFill>
                  <a:srgbClr val="7030A0"/>
                </a:solidFill>
              </a:rPr>
              <a:t> </a:t>
            </a:r>
            <a:r>
              <a:rPr lang="en-US" sz="2400" dirty="0">
                <a:solidFill>
                  <a:srgbClr val="002060"/>
                </a:solidFill>
              </a:rPr>
              <a:t>(</a:t>
            </a:r>
            <a:r>
              <a:rPr lang="en-US" sz="2400" dirty="0"/>
              <a:t>considering the totality of the </a:t>
            </a:r>
            <a:r>
              <a:rPr lang="en-US" sz="2400" b="1" dirty="0">
                <a:solidFill>
                  <a:srgbClr val="7030A0"/>
                </a:solidFill>
              </a:rPr>
              <a:t>facts and circumstances known </a:t>
            </a:r>
            <a:r>
              <a:rPr lang="en-US" sz="2400" dirty="0"/>
              <a:t>at the time).		</a:t>
            </a:r>
          </a:p>
        </p:txBody>
      </p:sp>
      <p:pic>
        <p:nvPicPr>
          <p:cNvPr id="4" name="Picture 3">
            <a:extLst>
              <a:ext uri="{FF2B5EF4-FFF2-40B4-BE49-F238E27FC236}">
                <a16:creationId xmlns:a16="http://schemas.microsoft.com/office/drawing/2014/main" id="{D0CEAC51-458C-4AE5-817F-B459D9F2DD10}"/>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E9321A0C-6636-1626-FC20-43025B5A930F}"/>
              </a:ext>
            </a:extLst>
          </p:cNvPr>
          <p:cNvPicPr>
            <a:picLocks noChangeAspect="1"/>
          </p:cNvPicPr>
          <p:nvPr/>
        </p:nvPicPr>
        <p:blipFill>
          <a:blip r:embed="rId4"/>
          <a:stretch>
            <a:fillRect/>
          </a:stretch>
        </p:blipFill>
        <p:spPr>
          <a:xfrm>
            <a:off x="220074" y="167341"/>
            <a:ext cx="1066892" cy="1072989"/>
          </a:xfrm>
          <a:prstGeom prst="rect">
            <a:avLst/>
          </a:prstGeom>
        </p:spPr>
      </p:pic>
    </p:spTree>
    <p:extLst>
      <p:ext uri="{BB962C8B-B14F-4D97-AF65-F5344CB8AC3E}">
        <p14:creationId xmlns:p14="http://schemas.microsoft.com/office/powerpoint/2010/main" val="3141039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D8E8-DEF3-4779-ADD4-0F525599DE40}"/>
              </a:ext>
            </a:extLst>
          </p:cNvPr>
          <p:cNvSpPr>
            <a:spLocks noGrp="1"/>
          </p:cNvSpPr>
          <p:nvPr>
            <p:ph type="title"/>
          </p:nvPr>
        </p:nvSpPr>
        <p:spPr/>
        <p:txBody>
          <a:bodyPr>
            <a:normAutofit/>
          </a:bodyPr>
          <a:lstStyle/>
          <a:p>
            <a:pPr algn="ctr"/>
            <a:r>
              <a:rPr lang="en-US" sz="4400" i="1" dirty="0"/>
              <a:t>Graham v. Connor</a:t>
            </a:r>
            <a:r>
              <a:rPr lang="en-US" sz="4400" dirty="0"/>
              <a:t>, 490 U.S. 386, 396 (1989)</a:t>
            </a:r>
            <a:endParaRPr lang="en-US" sz="4400" i="1" dirty="0"/>
          </a:p>
        </p:txBody>
      </p:sp>
      <p:sp>
        <p:nvSpPr>
          <p:cNvPr id="3" name="Content Placeholder 2">
            <a:extLst>
              <a:ext uri="{FF2B5EF4-FFF2-40B4-BE49-F238E27FC236}">
                <a16:creationId xmlns:a16="http://schemas.microsoft.com/office/drawing/2014/main" id="{761F6EC6-3C51-4EDB-B812-7DA4E23AB6DD}"/>
              </a:ext>
            </a:extLst>
          </p:cNvPr>
          <p:cNvSpPr>
            <a:spLocks noGrp="1"/>
          </p:cNvSpPr>
          <p:nvPr>
            <p:ph idx="1"/>
          </p:nvPr>
        </p:nvSpPr>
        <p:spPr>
          <a:xfrm>
            <a:off x="1097280" y="2300131"/>
            <a:ext cx="10058400" cy="3797595"/>
          </a:xfrm>
        </p:spPr>
        <p:txBody>
          <a:bodyPr>
            <a:normAutofit/>
          </a:bodyPr>
          <a:lstStyle/>
          <a:p>
            <a:pPr marL="0" indent="0">
              <a:buNone/>
            </a:pPr>
            <a:r>
              <a:rPr lang="en-US" sz="2800" dirty="0"/>
              <a:t>“Because ‘[t]he test of reasonableness under the Fourth Amendment is not capable of precise definition or mechanical application’, however its proper application requires </a:t>
            </a:r>
            <a:r>
              <a:rPr lang="en-US" sz="2800" b="1" dirty="0"/>
              <a:t>careful attention to the facts and circumstances of each particular case, including the </a:t>
            </a:r>
            <a:r>
              <a:rPr lang="en-US" sz="2800" b="1" dirty="0">
                <a:solidFill>
                  <a:srgbClr val="C00000"/>
                </a:solidFill>
              </a:rPr>
              <a:t>severity of the crime</a:t>
            </a:r>
            <a:r>
              <a:rPr lang="en-US" sz="2800" b="1" dirty="0"/>
              <a:t> at issue, whether the suspect </a:t>
            </a:r>
            <a:r>
              <a:rPr lang="en-US" sz="2800" b="1" dirty="0">
                <a:solidFill>
                  <a:srgbClr val="0033CC"/>
                </a:solidFill>
              </a:rPr>
              <a:t>poses an immediate threat </a:t>
            </a:r>
            <a:r>
              <a:rPr lang="en-US" sz="2800" b="1" dirty="0"/>
              <a:t>to the safety of the officers or others, and whether he is </a:t>
            </a:r>
            <a:r>
              <a:rPr lang="en-US" sz="2800" b="1" dirty="0">
                <a:solidFill>
                  <a:srgbClr val="008000"/>
                </a:solidFill>
              </a:rPr>
              <a:t>actively resisting </a:t>
            </a:r>
            <a:r>
              <a:rPr lang="en-US" sz="2800" b="1" dirty="0"/>
              <a:t>arrest or attempting to evade arrest by flight.”</a:t>
            </a:r>
            <a:r>
              <a:rPr lang="en-US" sz="2200" dirty="0"/>
              <a:t>	</a:t>
            </a:r>
          </a:p>
        </p:txBody>
      </p:sp>
      <p:pic>
        <p:nvPicPr>
          <p:cNvPr id="4" name="Picture 3">
            <a:extLst>
              <a:ext uri="{FF2B5EF4-FFF2-40B4-BE49-F238E27FC236}">
                <a16:creationId xmlns:a16="http://schemas.microsoft.com/office/drawing/2014/main" id="{D0CEAC51-458C-4AE5-817F-B459D9F2DD10}"/>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E9321A0C-6636-1626-FC20-43025B5A930F}"/>
              </a:ext>
            </a:extLst>
          </p:cNvPr>
          <p:cNvPicPr>
            <a:picLocks noChangeAspect="1"/>
          </p:cNvPicPr>
          <p:nvPr/>
        </p:nvPicPr>
        <p:blipFill>
          <a:blip r:embed="rId4"/>
          <a:stretch>
            <a:fillRect/>
          </a:stretch>
        </p:blipFill>
        <p:spPr>
          <a:xfrm>
            <a:off x="220074" y="167341"/>
            <a:ext cx="1066892" cy="1072989"/>
          </a:xfrm>
          <a:prstGeom prst="rect">
            <a:avLst/>
          </a:prstGeom>
        </p:spPr>
      </p:pic>
    </p:spTree>
    <p:extLst>
      <p:ext uri="{BB962C8B-B14F-4D97-AF65-F5344CB8AC3E}">
        <p14:creationId xmlns:p14="http://schemas.microsoft.com/office/powerpoint/2010/main" val="271078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D8E8-DEF3-4779-ADD4-0F525599DE40}"/>
              </a:ext>
            </a:extLst>
          </p:cNvPr>
          <p:cNvSpPr>
            <a:spLocks noGrp="1"/>
          </p:cNvSpPr>
          <p:nvPr>
            <p:ph type="title"/>
          </p:nvPr>
        </p:nvSpPr>
        <p:spPr>
          <a:xfrm>
            <a:off x="854015" y="286603"/>
            <a:ext cx="10567359" cy="1450757"/>
          </a:xfrm>
        </p:spPr>
        <p:txBody>
          <a:bodyPr/>
          <a:lstStyle/>
          <a:p>
            <a:pPr algn="ctr"/>
            <a:r>
              <a:rPr lang="en-US" dirty="0"/>
              <a:t>Was the seizure reasonable?</a:t>
            </a:r>
          </a:p>
        </p:txBody>
      </p:sp>
      <p:sp>
        <p:nvSpPr>
          <p:cNvPr id="3" name="Content Placeholder 2">
            <a:extLst>
              <a:ext uri="{FF2B5EF4-FFF2-40B4-BE49-F238E27FC236}">
                <a16:creationId xmlns:a16="http://schemas.microsoft.com/office/drawing/2014/main" id="{761F6EC6-3C51-4EDB-B812-7DA4E23AB6DD}"/>
              </a:ext>
            </a:extLst>
          </p:cNvPr>
          <p:cNvSpPr>
            <a:spLocks noGrp="1"/>
          </p:cNvSpPr>
          <p:nvPr>
            <p:ph idx="1"/>
          </p:nvPr>
        </p:nvSpPr>
        <p:spPr>
          <a:xfrm>
            <a:off x="220072" y="2029522"/>
            <a:ext cx="11618141" cy="4125952"/>
          </a:xfrm>
        </p:spPr>
        <p:txBody>
          <a:bodyPr>
            <a:noAutofit/>
          </a:bodyPr>
          <a:lstStyle/>
          <a:p>
            <a:pPr marL="576262" indent="-342900">
              <a:lnSpc>
                <a:spcPct val="100000"/>
              </a:lnSpc>
              <a:buFont typeface="Arial" panose="020B0604020202020204" pitchFamily="34" charset="0"/>
              <a:buChar char="•"/>
            </a:pPr>
            <a:r>
              <a:rPr lang="en-US" sz="2400" dirty="0"/>
              <a:t>Claims of excessive force, deadly or non-deadly, during an arrest, investigatory stop, or any seizure of a person are evaluated under this objective reasonable officer standard:</a:t>
            </a:r>
          </a:p>
          <a:p>
            <a:pPr marL="800100" lvl="1" indent="-342900">
              <a:lnSpc>
                <a:spcPct val="100000"/>
              </a:lnSpc>
              <a:buFont typeface="Arial" panose="020B0604020202020204" pitchFamily="34" charset="0"/>
              <a:buChar char="•"/>
            </a:pPr>
            <a:r>
              <a:rPr lang="en-US" sz="2400" dirty="0">
                <a:solidFill>
                  <a:srgbClr val="002060"/>
                </a:solidFill>
              </a:rPr>
              <a:t>Would a </a:t>
            </a:r>
            <a:r>
              <a:rPr lang="en-US" sz="2400" b="1" dirty="0">
                <a:solidFill>
                  <a:srgbClr val="002060"/>
                </a:solidFill>
              </a:rPr>
              <a:t>reasonable officer</a:t>
            </a:r>
            <a:r>
              <a:rPr lang="en-US" sz="2400" dirty="0">
                <a:solidFill>
                  <a:srgbClr val="002060"/>
                </a:solidFill>
              </a:rPr>
              <a:t> on scene, react in a similar manner when faced with the </a:t>
            </a:r>
            <a:r>
              <a:rPr lang="en-US" sz="2400" b="1" dirty="0">
                <a:solidFill>
                  <a:srgbClr val="002060"/>
                </a:solidFill>
              </a:rPr>
              <a:t>same facts and circumstances known </a:t>
            </a:r>
            <a:r>
              <a:rPr lang="en-US" sz="2400" dirty="0">
                <a:solidFill>
                  <a:srgbClr val="002060"/>
                </a:solidFill>
              </a:rPr>
              <a:t>at the time by the officer using force?</a:t>
            </a:r>
          </a:p>
          <a:p>
            <a:pPr marL="1033462" lvl="2" indent="-342900">
              <a:lnSpc>
                <a:spcPct val="100000"/>
              </a:lnSpc>
              <a:buFont typeface="Arial" panose="020B0604020202020204" pitchFamily="34" charset="0"/>
              <a:buChar char="•"/>
            </a:pPr>
            <a:r>
              <a:rPr lang="en-US" sz="2400" dirty="0"/>
              <a:t>This officer’s </a:t>
            </a:r>
            <a:r>
              <a:rPr lang="en-US" sz="2400" b="1" dirty="0">
                <a:solidFill>
                  <a:srgbClr val="C00000"/>
                </a:solidFill>
              </a:rPr>
              <a:t>underlying intent or motivation</a:t>
            </a:r>
            <a:r>
              <a:rPr lang="en-US" sz="2400" dirty="0">
                <a:solidFill>
                  <a:srgbClr val="C00000"/>
                </a:solidFill>
              </a:rPr>
              <a:t> </a:t>
            </a:r>
            <a:r>
              <a:rPr lang="en-US" sz="2400" dirty="0"/>
              <a:t>will </a:t>
            </a:r>
            <a:r>
              <a:rPr lang="en-US" sz="2400" b="1" dirty="0">
                <a:solidFill>
                  <a:srgbClr val="C00000"/>
                </a:solidFill>
              </a:rPr>
              <a:t>not</a:t>
            </a:r>
            <a:r>
              <a:rPr lang="en-US" sz="2400" dirty="0"/>
              <a:t> be considered</a:t>
            </a:r>
          </a:p>
          <a:p>
            <a:pPr marL="690562" lvl="2" indent="0">
              <a:lnSpc>
                <a:spcPct val="100000"/>
              </a:lnSpc>
              <a:buNone/>
            </a:pPr>
            <a:endParaRPr lang="en-US" sz="2400" dirty="0"/>
          </a:p>
          <a:p>
            <a:pPr marL="1033462" lvl="2" indent="-342900">
              <a:lnSpc>
                <a:spcPct val="100000"/>
              </a:lnSpc>
              <a:buFont typeface="Arial" panose="020B0604020202020204" pitchFamily="34" charset="0"/>
              <a:buChar char="•"/>
            </a:pPr>
            <a:r>
              <a:rPr lang="en-US" sz="2400" dirty="0"/>
              <a:t>This standard of reasonableness “allows for the fact that police officers are often forced to make split-second judgments in circumstances that are tense, uncertain, and rapidly evolving, about the amount of force that is necessary in a particular situation.”</a:t>
            </a:r>
          </a:p>
          <a:p>
            <a:pPr marL="1033462" lvl="2" indent="-342900">
              <a:lnSpc>
                <a:spcPct val="100000"/>
              </a:lnSpc>
              <a:buFont typeface="Arial" panose="020B0604020202020204" pitchFamily="34" charset="0"/>
              <a:buChar char="•"/>
            </a:pPr>
            <a:endParaRPr lang="en-US" sz="2400" dirty="0"/>
          </a:p>
          <a:p>
            <a:pPr marL="690563" lvl="2" indent="-233363">
              <a:lnSpc>
                <a:spcPct val="100000"/>
              </a:lnSpc>
              <a:buNone/>
            </a:pPr>
            <a:endParaRPr lang="en-US" sz="2200" dirty="0"/>
          </a:p>
        </p:txBody>
      </p:sp>
      <p:pic>
        <p:nvPicPr>
          <p:cNvPr id="4" name="Picture 3">
            <a:extLst>
              <a:ext uri="{FF2B5EF4-FFF2-40B4-BE49-F238E27FC236}">
                <a16:creationId xmlns:a16="http://schemas.microsoft.com/office/drawing/2014/main" id="{37DB87F7-22FE-4E36-A490-C0728282E0E7}"/>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4B581EE6-C1A0-E0A1-414B-45A204068124}"/>
              </a:ext>
            </a:extLst>
          </p:cNvPr>
          <p:cNvPicPr>
            <a:picLocks noChangeAspect="1"/>
          </p:cNvPicPr>
          <p:nvPr/>
        </p:nvPicPr>
        <p:blipFill>
          <a:blip r:embed="rId4"/>
          <a:stretch>
            <a:fillRect/>
          </a:stretch>
        </p:blipFill>
        <p:spPr>
          <a:xfrm>
            <a:off x="220074" y="167341"/>
            <a:ext cx="1066892" cy="1072989"/>
          </a:xfrm>
          <a:prstGeom prst="rect">
            <a:avLst/>
          </a:prstGeom>
        </p:spPr>
      </p:pic>
    </p:spTree>
    <p:extLst>
      <p:ext uri="{BB962C8B-B14F-4D97-AF65-F5344CB8AC3E}">
        <p14:creationId xmlns:p14="http://schemas.microsoft.com/office/powerpoint/2010/main" val="1396089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D8E8-DEF3-4779-ADD4-0F525599DE40}"/>
              </a:ext>
            </a:extLst>
          </p:cNvPr>
          <p:cNvSpPr>
            <a:spLocks noGrp="1"/>
          </p:cNvSpPr>
          <p:nvPr>
            <p:ph type="title"/>
          </p:nvPr>
        </p:nvSpPr>
        <p:spPr/>
        <p:txBody>
          <a:bodyPr/>
          <a:lstStyle/>
          <a:p>
            <a:pPr algn="ctr"/>
            <a:r>
              <a:rPr lang="en-US" b="1" dirty="0">
                <a:solidFill>
                  <a:srgbClr val="C00000"/>
                </a:solidFill>
              </a:rPr>
              <a:t>Nature and Quality </a:t>
            </a:r>
            <a:r>
              <a:rPr lang="en-US" dirty="0">
                <a:solidFill>
                  <a:schemeClr val="tx1"/>
                </a:solidFill>
              </a:rPr>
              <a:t>of the </a:t>
            </a:r>
            <a:br>
              <a:rPr lang="en-US" dirty="0">
                <a:solidFill>
                  <a:schemeClr val="tx1"/>
                </a:solidFill>
              </a:rPr>
            </a:br>
            <a:r>
              <a:rPr lang="en-US" dirty="0">
                <a:solidFill>
                  <a:schemeClr val="tx1"/>
                </a:solidFill>
              </a:rPr>
              <a:t>Intrusion on the Person</a:t>
            </a:r>
          </a:p>
        </p:txBody>
      </p:sp>
      <p:sp>
        <p:nvSpPr>
          <p:cNvPr id="3" name="Content Placeholder 2">
            <a:extLst>
              <a:ext uri="{FF2B5EF4-FFF2-40B4-BE49-F238E27FC236}">
                <a16:creationId xmlns:a16="http://schemas.microsoft.com/office/drawing/2014/main" id="{761F6EC6-3C51-4EDB-B812-7DA4E23AB6DD}"/>
              </a:ext>
            </a:extLst>
          </p:cNvPr>
          <p:cNvSpPr>
            <a:spLocks noGrp="1"/>
          </p:cNvSpPr>
          <p:nvPr>
            <p:ph idx="1"/>
          </p:nvPr>
        </p:nvSpPr>
        <p:spPr>
          <a:xfrm>
            <a:off x="1097280" y="1838471"/>
            <a:ext cx="10332720" cy="4351313"/>
          </a:xfrm>
        </p:spPr>
        <p:txBody>
          <a:bodyPr>
            <a:noAutofit/>
          </a:bodyPr>
          <a:lstStyle/>
          <a:p>
            <a:pPr>
              <a:lnSpc>
                <a:spcPct val="150000"/>
              </a:lnSpc>
              <a:buFont typeface="Arial" panose="020B0604020202020204" pitchFamily="34" charset="0"/>
              <a:buChar char="•"/>
            </a:pPr>
            <a:r>
              <a:rPr lang="en-US" sz="2400" b="1" dirty="0">
                <a:solidFill>
                  <a:srgbClr val="C00000"/>
                </a:solidFill>
              </a:rPr>
              <a:t>Nature: type </a:t>
            </a:r>
            <a:r>
              <a:rPr lang="en-US" sz="2400" dirty="0"/>
              <a:t>of force </a:t>
            </a:r>
          </a:p>
          <a:p>
            <a:pPr lvl="1">
              <a:lnSpc>
                <a:spcPct val="150000"/>
              </a:lnSpc>
              <a:buFont typeface="Arial" panose="020B0604020202020204" pitchFamily="34" charset="0"/>
              <a:buChar char="•"/>
            </a:pPr>
            <a:r>
              <a:rPr lang="en-US" sz="2400" dirty="0"/>
              <a:t>Open hand, closed hand, kick, object (flashlight, car, baton), chemical spray, conducted </a:t>
            </a:r>
            <a:r>
              <a:rPr lang="en-US" sz="2400"/>
              <a:t>energy weapon/taser</a:t>
            </a:r>
            <a:r>
              <a:rPr lang="en-US" sz="2400" dirty="0"/>
              <a:t>, less-lethal, firearm</a:t>
            </a:r>
          </a:p>
          <a:p>
            <a:pPr>
              <a:lnSpc>
                <a:spcPct val="150000"/>
              </a:lnSpc>
              <a:buFont typeface="Arial" panose="020B0604020202020204" pitchFamily="34" charset="0"/>
              <a:buChar char="•"/>
            </a:pPr>
            <a:r>
              <a:rPr lang="en-US" sz="2400" b="1" dirty="0">
                <a:solidFill>
                  <a:srgbClr val="C00000"/>
                </a:solidFill>
              </a:rPr>
              <a:t>Quality</a:t>
            </a:r>
            <a:r>
              <a:rPr lang="en-US" sz="2400" dirty="0"/>
              <a:t>: amount, </a:t>
            </a:r>
            <a:r>
              <a:rPr lang="en-US" sz="2400" b="1" dirty="0">
                <a:solidFill>
                  <a:srgbClr val="C00000"/>
                </a:solidFill>
              </a:rPr>
              <a:t>severity</a:t>
            </a:r>
            <a:r>
              <a:rPr lang="en-US" sz="2400" dirty="0"/>
              <a:t>, duration of force</a:t>
            </a:r>
          </a:p>
          <a:p>
            <a:pPr lvl="1">
              <a:lnSpc>
                <a:spcPct val="150000"/>
              </a:lnSpc>
              <a:buFont typeface="Arial" panose="020B0604020202020204" pitchFamily="34" charset="0"/>
              <a:buChar char="•"/>
            </a:pPr>
            <a:r>
              <a:rPr lang="en-US" sz="2400" dirty="0"/>
              <a:t>“Force” may become more severe given </a:t>
            </a:r>
            <a:r>
              <a:rPr lang="en-US" sz="2400" b="1" dirty="0"/>
              <a:t>how many times </a:t>
            </a:r>
            <a:r>
              <a:rPr lang="en-US" sz="2400" dirty="0"/>
              <a:t>it is applied, the </a:t>
            </a:r>
            <a:r>
              <a:rPr lang="en-US" sz="2400" b="1" dirty="0"/>
              <a:t>duration</a:t>
            </a:r>
            <a:r>
              <a:rPr lang="en-US" sz="2400" dirty="0"/>
              <a:t> of the application, the </a:t>
            </a:r>
            <a:r>
              <a:rPr lang="en-US" sz="2400" b="1" dirty="0"/>
              <a:t>pressure</a:t>
            </a:r>
            <a:r>
              <a:rPr lang="en-US" sz="2400" dirty="0"/>
              <a:t> behind it, multiple </a:t>
            </a:r>
            <a:r>
              <a:rPr lang="en-US" sz="2400" b="1" dirty="0"/>
              <a:t>forms</a:t>
            </a:r>
            <a:r>
              <a:rPr lang="en-US" sz="2400" dirty="0"/>
              <a:t>, multiple </a:t>
            </a:r>
            <a:r>
              <a:rPr lang="en-US" sz="2400" b="1" dirty="0"/>
              <a:t>officers</a:t>
            </a:r>
          </a:p>
          <a:p>
            <a:pPr marL="0" indent="0">
              <a:buNone/>
            </a:pPr>
            <a:r>
              <a:rPr lang="en-US" sz="2200" dirty="0"/>
              <a:t>				</a:t>
            </a:r>
          </a:p>
        </p:txBody>
      </p:sp>
      <p:pic>
        <p:nvPicPr>
          <p:cNvPr id="4" name="Picture 3">
            <a:extLst>
              <a:ext uri="{FF2B5EF4-FFF2-40B4-BE49-F238E27FC236}">
                <a16:creationId xmlns:a16="http://schemas.microsoft.com/office/drawing/2014/main" id="{D0CEAC51-458C-4AE5-817F-B459D9F2DD10}"/>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88D54E0D-17D4-93CF-973F-1BC096499E60}"/>
              </a:ext>
            </a:extLst>
          </p:cNvPr>
          <p:cNvPicPr>
            <a:picLocks noChangeAspect="1"/>
          </p:cNvPicPr>
          <p:nvPr/>
        </p:nvPicPr>
        <p:blipFill>
          <a:blip r:embed="rId4"/>
          <a:stretch>
            <a:fillRect/>
          </a:stretch>
        </p:blipFill>
        <p:spPr>
          <a:xfrm>
            <a:off x="220074" y="185492"/>
            <a:ext cx="1066892" cy="1072989"/>
          </a:xfrm>
          <a:prstGeom prst="rect">
            <a:avLst/>
          </a:prstGeom>
        </p:spPr>
      </p:pic>
    </p:spTree>
    <p:extLst>
      <p:ext uri="{BB962C8B-B14F-4D97-AF65-F5344CB8AC3E}">
        <p14:creationId xmlns:p14="http://schemas.microsoft.com/office/powerpoint/2010/main" val="306006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19AB-328B-427F-842D-C462373CB6D6}"/>
              </a:ext>
            </a:extLst>
          </p:cNvPr>
          <p:cNvSpPr>
            <a:spLocks noGrp="1"/>
          </p:cNvSpPr>
          <p:nvPr>
            <p:ph type="title"/>
          </p:nvPr>
        </p:nvSpPr>
        <p:spPr>
          <a:xfrm>
            <a:off x="1097280" y="286603"/>
            <a:ext cx="10009744" cy="953727"/>
          </a:xfrm>
        </p:spPr>
        <p:txBody>
          <a:bodyPr/>
          <a:lstStyle/>
          <a:p>
            <a:pPr algn="ctr"/>
            <a:r>
              <a:rPr lang="en-US" b="1" dirty="0">
                <a:solidFill>
                  <a:srgbClr val="0033CC"/>
                </a:solidFill>
              </a:rPr>
              <a:t>Objective Reasonableness</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BC283227-5089-4A94-897F-6633BF641BD4}"/>
              </a:ext>
            </a:extLst>
          </p:cNvPr>
          <p:cNvSpPr>
            <a:spLocks noGrp="1"/>
          </p:cNvSpPr>
          <p:nvPr>
            <p:ph idx="1"/>
          </p:nvPr>
        </p:nvSpPr>
        <p:spPr>
          <a:xfrm>
            <a:off x="310393" y="1761893"/>
            <a:ext cx="11661533" cy="4809504"/>
          </a:xfrm>
        </p:spPr>
        <p:txBody>
          <a:bodyPr>
            <a:noAutofit/>
          </a:bodyPr>
          <a:lstStyle/>
          <a:p>
            <a:pPr marL="468313" indent="-246063">
              <a:buFont typeface="Arial" panose="020B0604020202020204" pitchFamily="34" charset="0"/>
              <a:buChar char="•"/>
            </a:pPr>
            <a:r>
              <a:rPr lang="en-US" sz="2400" dirty="0">
                <a:solidFill>
                  <a:schemeClr val="tx1"/>
                </a:solidFill>
              </a:rPr>
              <a:t>Is the suspect resisting? Is the resistance passive, active, and/or forcible </a:t>
            </a:r>
            <a:r>
              <a:rPr lang="en-US" sz="2400" b="1" dirty="0">
                <a:solidFill>
                  <a:schemeClr val="tx1"/>
                </a:solidFill>
              </a:rPr>
              <a:t>(*demonstrating strength, power, violence)</a:t>
            </a:r>
            <a:r>
              <a:rPr lang="en-US" sz="2400" dirty="0">
                <a:solidFill>
                  <a:schemeClr val="tx1"/>
                </a:solidFill>
              </a:rPr>
              <a:t>?</a:t>
            </a:r>
            <a:endParaRPr lang="en-US" sz="2400" dirty="0"/>
          </a:p>
          <a:p>
            <a:pPr marL="468313" indent="-246063">
              <a:buFont typeface="Arial" panose="020B0604020202020204" pitchFamily="34" charset="0"/>
              <a:buChar char="•"/>
            </a:pPr>
            <a:r>
              <a:rPr lang="en-US" sz="2400" dirty="0">
                <a:solidFill>
                  <a:schemeClr val="tx1"/>
                </a:solidFill>
              </a:rPr>
              <a:t>Does the subject pose an </a:t>
            </a:r>
            <a:r>
              <a:rPr lang="en-US" sz="2400" b="1" dirty="0">
                <a:solidFill>
                  <a:schemeClr val="tx1"/>
                </a:solidFill>
              </a:rPr>
              <a:t>imminent threat to the safety </a:t>
            </a:r>
            <a:r>
              <a:rPr lang="en-US" sz="2400" dirty="0">
                <a:solidFill>
                  <a:schemeClr val="tx1"/>
                </a:solidFill>
              </a:rPr>
              <a:t>of the officer or others? </a:t>
            </a:r>
          </a:p>
          <a:p>
            <a:pPr marL="468313" indent="-246063">
              <a:buFont typeface="Arial" panose="020B0604020202020204" pitchFamily="34" charset="0"/>
              <a:buChar char="•"/>
            </a:pPr>
            <a:r>
              <a:rPr lang="en-US" sz="2400" dirty="0">
                <a:solidFill>
                  <a:schemeClr val="tx1"/>
                </a:solidFill>
              </a:rPr>
              <a:t>Is the suspect armed with or have access to a weapon/</a:t>
            </a:r>
            <a:r>
              <a:rPr lang="en-US" sz="2400" b="1" dirty="0">
                <a:solidFill>
                  <a:schemeClr val="tx1"/>
                </a:solidFill>
              </a:rPr>
              <a:t>deadly weapon</a:t>
            </a:r>
            <a:r>
              <a:rPr lang="en-US" sz="2400" dirty="0">
                <a:solidFill>
                  <a:schemeClr val="tx1"/>
                </a:solidFill>
              </a:rPr>
              <a:t>?</a:t>
            </a:r>
          </a:p>
          <a:p>
            <a:pPr marL="468313" indent="-246063">
              <a:buFont typeface="Arial" panose="020B0604020202020204" pitchFamily="34" charset="0"/>
              <a:buChar char="•"/>
            </a:pPr>
            <a:r>
              <a:rPr lang="en-US" sz="2400" dirty="0">
                <a:solidFill>
                  <a:schemeClr val="tx1"/>
                </a:solidFill>
              </a:rPr>
              <a:t>Did the suspect indicate an intention to harm the officer or a third person?</a:t>
            </a:r>
            <a:endParaRPr lang="en-US" sz="2400" dirty="0"/>
          </a:p>
          <a:p>
            <a:pPr marL="468313" indent="-246063">
              <a:buFont typeface="Arial" panose="020B0604020202020204" pitchFamily="34" charset="0"/>
              <a:buChar char="•"/>
            </a:pPr>
            <a:r>
              <a:rPr lang="en-US" sz="2400" dirty="0">
                <a:solidFill>
                  <a:schemeClr val="tx1"/>
                </a:solidFill>
              </a:rPr>
              <a:t>Has the suspect just committed a crime? How </a:t>
            </a:r>
            <a:r>
              <a:rPr lang="en-US" sz="2400" b="1" dirty="0">
                <a:solidFill>
                  <a:schemeClr val="tx1"/>
                </a:solidFill>
              </a:rPr>
              <a:t>severe is the crime </a:t>
            </a:r>
            <a:r>
              <a:rPr lang="en-US" sz="2400" dirty="0">
                <a:solidFill>
                  <a:schemeClr val="tx1"/>
                </a:solidFill>
              </a:rPr>
              <a:t>suspected? Does the crime involve injury, </a:t>
            </a:r>
            <a:r>
              <a:rPr lang="en-US" sz="2400" b="1" dirty="0">
                <a:solidFill>
                  <a:schemeClr val="tx1"/>
                </a:solidFill>
              </a:rPr>
              <a:t>SBI or death</a:t>
            </a:r>
            <a:r>
              <a:rPr lang="en-US" sz="2400" dirty="0">
                <a:solidFill>
                  <a:schemeClr val="tx1"/>
                </a:solidFill>
              </a:rPr>
              <a:t>? </a:t>
            </a:r>
            <a:endParaRPr lang="en-US" sz="2400" dirty="0"/>
          </a:p>
          <a:p>
            <a:pPr marL="468313" indent="-246063">
              <a:buFont typeface="Arial" panose="020B0604020202020204" pitchFamily="34" charset="0"/>
              <a:buChar char="•"/>
            </a:pPr>
            <a:r>
              <a:rPr lang="en-US" sz="2400" dirty="0">
                <a:solidFill>
                  <a:schemeClr val="tx1"/>
                </a:solidFill>
              </a:rPr>
              <a:t>Did the suspect charge the officer?</a:t>
            </a:r>
          </a:p>
          <a:p>
            <a:pPr marL="468313" indent="-246063">
              <a:buFont typeface="Arial" panose="020B0604020202020204" pitchFamily="34" charset="0"/>
              <a:buChar char="•"/>
            </a:pPr>
            <a:r>
              <a:rPr lang="en-US" sz="2400" dirty="0">
                <a:solidFill>
                  <a:schemeClr val="tx1"/>
                </a:solidFill>
              </a:rPr>
              <a:t>Is the subject attempting to </a:t>
            </a:r>
            <a:r>
              <a:rPr lang="en-US" sz="2400" b="1" dirty="0">
                <a:solidFill>
                  <a:schemeClr val="tx1"/>
                </a:solidFill>
              </a:rPr>
              <a:t>flee </a:t>
            </a:r>
            <a:r>
              <a:rPr lang="en-US" sz="2400" dirty="0">
                <a:solidFill>
                  <a:schemeClr val="tx1"/>
                </a:solidFill>
              </a:rPr>
              <a:t>and presenting an </a:t>
            </a:r>
            <a:r>
              <a:rPr lang="en-US" sz="2400" b="1" dirty="0">
                <a:solidFill>
                  <a:schemeClr val="tx1"/>
                </a:solidFill>
              </a:rPr>
              <a:t>imminent threat of serious bodily injury</a:t>
            </a:r>
            <a:r>
              <a:rPr lang="en-US" sz="2400" dirty="0">
                <a:solidFill>
                  <a:schemeClr val="tx1"/>
                </a:solidFill>
              </a:rPr>
              <a:t> or death to </a:t>
            </a:r>
            <a:r>
              <a:rPr lang="en-US" sz="2400" b="1" dirty="0">
                <a:solidFill>
                  <a:schemeClr val="tx1"/>
                </a:solidFill>
              </a:rPr>
              <a:t>third-parties</a:t>
            </a:r>
            <a:r>
              <a:rPr lang="en-US" sz="2400" dirty="0">
                <a:solidFill>
                  <a:schemeClr val="tx1"/>
                </a:solidFill>
              </a:rPr>
              <a:t>?</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p:txBody>
      </p:sp>
      <p:pic>
        <p:nvPicPr>
          <p:cNvPr id="4" name="Picture 3">
            <a:extLst>
              <a:ext uri="{FF2B5EF4-FFF2-40B4-BE49-F238E27FC236}">
                <a16:creationId xmlns:a16="http://schemas.microsoft.com/office/drawing/2014/main" id="{240C8F3C-96A5-41B5-B4A3-BFDDCB534860}"/>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B3C03BD7-8E99-FA70-47F9-D2E88DF36627}"/>
              </a:ext>
            </a:extLst>
          </p:cNvPr>
          <p:cNvPicPr>
            <a:picLocks noChangeAspect="1"/>
          </p:cNvPicPr>
          <p:nvPr/>
        </p:nvPicPr>
        <p:blipFill>
          <a:blip r:embed="rId4"/>
          <a:stretch>
            <a:fillRect/>
          </a:stretch>
        </p:blipFill>
        <p:spPr>
          <a:xfrm>
            <a:off x="220074" y="171872"/>
            <a:ext cx="1066892" cy="1072989"/>
          </a:xfrm>
          <a:prstGeom prst="rect">
            <a:avLst/>
          </a:prstGeom>
        </p:spPr>
      </p:pic>
    </p:spTree>
    <p:extLst>
      <p:ext uri="{BB962C8B-B14F-4D97-AF65-F5344CB8AC3E}">
        <p14:creationId xmlns:p14="http://schemas.microsoft.com/office/powerpoint/2010/main" val="111882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19AB-328B-427F-842D-C462373CB6D6}"/>
              </a:ext>
            </a:extLst>
          </p:cNvPr>
          <p:cNvSpPr>
            <a:spLocks noGrp="1"/>
          </p:cNvSpPr>
          <p:nvPr>
            <p:ph type="title"/>
          </p:nvPr>
        </p:nvSpPr>
        <p:spPr>
          <a:xfrm>
            <a:off x="1097280" y="286603"/>
            <a:ext cx="10009744" cy="953727"/>
          </a:xfrm>
        </p:spPr>
        <p:txBody>
          <a:bodyPr/>
          <a:lstStyle/>
          <a:p>
            <a:pPr algn="ctr"/>
            <a:r>
              <a:rPr lang="en-US" b="1" dirty="0">
                <a:solidFill>
                  <a:srgbClr val="0033CC"/>
                </a:solidFill>
              </a:rPr>
              <a:t>Objective Reasonableness</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BC283227-5089-4A94-897F-6633BF641BD4}"/>
              </a:ext>
            </a:extLst>
          </p:cNvPr>
          <p:cNvSpPr>
            <a:spLocks noGrp="1"/>
          </p:cNvSpPr>
          <p:nvPr>
            <p:ph idx="1"/>
          </p:nvPr>
        </p:nvSpPr>
        <p:spPr>
          <a:xfrm>
            <a:off x="1097280" y="2163337"/>
            <a:ext cx="10009744" cy="3523785"/>
          </a:xfrm>
        </p:spPr>
        <p:txBody>
          <a:bodyPr>
            <a:noAutofit/>
          </a:bodyPr>
          <a:lstStyle/>
          <a:p>
            <a:pPr marL="512763" indent="-290513">
              <a:buFont typeface="Arial" panose="020B0604020202020204" pitchFamily="34" charset="0"/>
              <a:buChar char="•"/>
            </a:pPr>
            <a:r>
              <a:rPr lang="en-US" sz="2400" dirty="0"/>
              <a:t>What was the level of force used by the officer(s)?</a:t>
            </a:r>
          </a:p>
          <a:p>
            <a:pPr marL="512763" indent="-290513">
              <a:buFont typeface="Arial" panose="020B0604020202020204" pitchFamily="34" charset="0"/>
              <a:buChar char="•"/>
            </a:pPr>
            <a:r>
              <a:rPr lang="en-US" sz="2400" dirty="0"/>
              <a:t>Was the officer’s response proportional? </a:t>
            </a:r>
          </a:p>
          <a:p>
            <a:pPr marL="222250" indent="0">
              <a:buNone/>
            </a:pPr>
            <a:endParaRPr lang="en-US" sz="2400" dirty="0"/>
          </a:p>
          <a:p>
            <a:pPr marL="805371" lvl="1" indent="-290513">
              <a:buFont typeface="Arial" panose="020B0604020202020204" pitchFamily="34" charset="0"/>
              <a:buChar char="•"/>
            </a:pPr>
            <a:r>
              <a:rPr lang="en-US" sz="2400" dirty="0"/>
              <a:t>How severely was the force or object applied?</a:t>
            </a:r>
          </a:p>
          <a:p>
            <a:pPr marL="805371" lvl="1" indent="-290513">
              <a:buFont typeface="Arial" panose="020B0604020202020204" pitchFamily="34" charset="0"/>
              <a:buChar char="•"/>
            </a:pPr>
            <a:r>
              <a:rPr lang="en-US" sz="2400" dirty="0"/>
              <a:t>How long was force endured?</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240C8F3C-96A5-41B5-B4A3-BFDDCB534860}"/>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B3C03BD7-8E99-FA70-47F9-D2E88DF36627}"/>
              </a:ext>
            </a:extLst>
          </p:cNvPr>
          <p:cNvPicPr>
            <a:picLocks noChangeAspect="1"/>
          </p:cNvPicPr>
          <p:nvPr/>
        </p:nvPicPr>
        <p:blipFill>
          <a:blip r:embed="rId4"/>
          <a:stretch>
            <a:fillRect/>
          </a:stretch>
        </p:blipFill>
        <p:spPr>
          <a:xfrm>
            <a:off x="220074" y="171872"/>
            <a:ext cx="1066892" cy="1072989"/>
          </a:xfrm>
          <a:prstGeom prst="rect">
            <a:avLst/>
          </a:prstGeom>
        </p:spPr>
      </p:pic>
    </p:spTree>
    <p:extLst>
      <p:ext uri="{BB962C8B-B14F-4D97-AF65-F5344CB8AC3E}">
        <p14:creationId xmlns:p14="http://schemas.microsoft.com/office/powerpoint/2010/main" val="23996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9850-6024-4455-AC63-9762381EA262}"/>
              </a:ext>
            </a:extLst>
          </p:cNvPr>
          <p:cNvSpPr>
            <a:spLocks noGrp="1"/>
          </p:cNvSpPr>
          <p:nvPr>
            <p:ph type="title"/>
          </p:nvPr>
        </p:nvSpPr>
        <p:spPr>
          <a:xfrm>
            <a:off x="1097280" y="286603"/>
            <a:ext cx="10058400" cy="1319173"/>
          </a:xfrm>
        </p:spPr>
        <p:txBody>
          <a:bodyPr/>
          <a:lstStyle/>
          <a:p>
            <a:pPr algn="ctr"/>
            <a:r>
              <a:rPr lang="en-US" b="1" dirty="0">
                <a:solidFill>
                  <a:srgbClr val="0033CC"/>
                </a:solidFill>
              </a:rPr>
              <a:t>Proportionality</a:t>
            </a:r>
          </a:p>
        </p:txBody>
      </p:sp>
      <p:sp>
        <p:nvSpPr>
          <p:cNvPr id="3" name="Content Placeholder 2">
            <a:extLst>
              <a:ext uri="{FF2B5EF4-FFF2-40B4-BE49-F238E27FC236}">
                <a16:creationId xmlns:a16="http://schemas.microsoft.com/office/drawing/2014/main" id="{5FE200A8-901B-44EA-93AB-74439AD42BB4}"/>
              </a:ext>
            </a:extLst>
          </p:cNvPr>
          <p:cNvSpPr>
            <a:spLocks noGrp="1"/>
          </p:cNvSpPr>
          <p:nvPr>
            <p:ph idx="1"/>
          </p:nvPr>
        </p:nvSpPr>
        <p:spPr>
          <a:xfrm>
            <a:off x="941294" y="1756684"/>
            <a:ext cx="10434918" cy="4421091"/>
          </a:xfrm>
        </p:spPr>
        <p:txBody>
          <a:bodyPr>
            <a:noAutofit/>
          </a:bodyPr>
          <a:lstStyle/>
          <a:p>
            <a:pPr lvl="1">
              <a:buFont typeface="Arial" panose="020B0604020202020204" pitchFamily="34" charset="0"/>
              <a:buChar char="•"/>
            </a:pPr>
            <a:r>
              <a:rPr lang="en-US" sz="2400" dirty="0"/>
              <a:t>“It’s </a:t>
            </a:r>
            <a:r>
              <a:rPr lang="en-US" sz="2400" b="1" dirty="0">
                <a:solidFill>
                  <a:srgbClr val="0033CC"/>
                </a:solidFill>
              </a:rPr>
              <a:t>the totality of the circumstances</a:t>
            </a:r>
            <a:r>
              <a:rPr lang="en-US" sz="2400" dirty="0"/>
              <a:t>, not the first forcible act, that determinates objective reasonableness.”</a:t>
            </a:r>
          </a:p>
          <a:p>
            <a:pPr marL="201168" lvl="1" indent="0">
              <a:buNone/>
            </a:pPr>
            <a:endParaRPr lang="en-US" sz="2400" dirty="0">
              <a:solidFill>
                <a:schemeClr val="tx1"/>
              </a:solidFill>
            </a:endParaRPr>
          </a:p>
          <a:p>
            <a:pPr lvl="1">
              <a:buFont typeface="Arial" panose="020B0604020202020204" pitchFamily="34" charset="0"/>
              <a:buChar char="•"/>
            </a:pPr>
            <a:r>
              <a:rPr lang="en-US" sz="2400" dirty="0">
                <a:solidFill>
                  <a:schemeClr val="tx1"/>
                </a:solidFill>
              </a:rPr>
              <a:t>Circumstances are constantly evolving; facts and threats are being added or reduced so the use of force decision should be constantly evolving as well</a:t>
            </a:r>
          </a:p>
          <a:p>
            <a:pPr marL="201168" lvl="1" indent="0">
              <a:buNone/>
            </a:pPr>
            <a:endParaRPr lang="en-US" sz="2400" dirty="0">
              <a:solidFill>
                <a:schemeClr val="tx1"/>
              </a:solidFill>
            </a:endParaRPr>
          </a:p>
          <a:p>
            <a:pPr lvl="1">
              <a:buFont typeface="Arial" panose="020B0604020202020204" pitchFamily="34" charset="0"/>
              <a:buChar char="•"/>
            </a:pPr>
            <a:r>
              <a:rPr lang="en-US" sz="2400" b="1" u="sng" dirty="0">
                <a:solidFill>
                  <a:srgbClr val="FF0000"/>
                </a:solidFill>
              </a:rPr>
              <a:t>As the threat level changes, so should the type/ amount of force used</a:t>
            </a:r>
          </a:p>
          <a:p>
            <a:pPr marL="201168" lvl="1" indent="0">
              <a:buNone/>
            </a:pPr>
            <a:endParaRPr lang="en-US" sz="2400" dirty="0"/>
          </a:p>
          <a:p>
            <a:pPr lvl="1">
              <a:buFont typeface="Arial" panose="020B0604020202020204" pitchFamily="34" charset="0"/>
              <a:buChar char="•"/>
            </a:pPr>
            <a:r>
              <a:rPr lang="en-US" sz="2400" dirty="0"/>
              <a:t>Force might become increasingly severe the more times it is applied: one strike and ten strikes have different degrees of severity of force</a:t>
            </a:r>
            <a:r>
              <a:rPr lang="en-US" sz="2400" i="1" dirty="0"/>
              <a:t>			</a:t>
            </a:r>
          </a:p>
          <a:p>
            <a:pPr marL="0" indent="0" algn="r">
              <a:buNone/>
            </a:pPr>
            <a:r>
              <a:rPr lang="en-US" sz="2400" i="1" dirty="0"/>
              <a:t>			</a:t>
            </a:r>
            <a:r>
              <a:rPr lang="en-US" i="1" dirty="0"/>
              <a:t>Cyrus v Town of Mukwonago</a:t>
            </a:r>
            <a:r>
              <a:rPr lang="en-US" i="0" dirty="0"/>
              <a:t>, 624 F.3d 856 (7</a:t>
            </a:r>
            <a:r>
              <a:rPr lang="en-US" i="0" baseline="30000" dirty="0"/>
              <a:t>th</a:t>
            </a:r>
            <a:r>
              <a:rPr lang="en-US" i="0" dirty="0"/>
              <a:t> Cir. 2010)</a:t>
            </a:r>
            <a:endParaRPr lang="en-US" dirty="0"/>
          </a:p>
        </p:txBody>
      </p:sp>
      <p:pic>
        <p:nvPicPr>
          <p:cNvPr id="4" name="Picture 3">
            <a:extLst>
              <a:ext uri="{FF2B5EF4-FFF2-40B4-BE49-F238E27FC236}">
                <a16:creationId xmlns:a16="http://schemas.microsoft.com/office/drawing/2014/main" id="{CB08659D-3BCE-4222-9042-1C130FD20940}"/>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299813F0-D794-71E0-6BEA-559C57F0F480}"/>
              </a:ext>
            </a:extLst>
          </p:cNvPr>
          <p:cNvPicPr>
            <a:picLocks noChangeAspect="1"/>
          </p:cNvPicPr>
          <p:nvPr/>
        </p:nvPicPr>
        <p:blipFill>
          <a:blip r:embed="rId4"/>
          <a:stretch>
            <a:fillRect/>
          </a:stretch>
        </p:blipFill>
        <p:spPr>
          <a:xfrm>
            <a:off x="220074" y="135695"/>
            <a:ext cx="1066892" cy="1072989"/>
          </a:xfrm>
          <a:prstGeom prst="rect">
            <a:avLst/>
          </a:prstGeom>
        </p:spPr>
      </p:pic>
    </p:spTree>
    <p:extLst>
      <p:ext uri="{BB962C8B-B14F-4D97-AF65-F5344CB8AC3E}">
        <p14:creationId xmlns:p14="http://schemas.microsoft.com/office/powerpoint/2010/main" val="182567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b="1" dirty="0">
                <a:solidFill>
                  <a:schemeClr val="tx1">
                    <a:lumMod val="85000"/>
                    <a:lumOff val="15000"/>
                  </a:schemeClr>
                </a:solidFill>
              </a:rPr>
              <a:t>DEADLY FORCE</a:t>
            </a:r>
          </a:p>
        </p:txBody>
      </p:sp>
      <p:pic>
        <p:nvPicPr>
          <p:cNvPr id="9" name="Picture 8">
            <a:extLst>
              <a:ext uri="{FF2B5EF4-FFF2-40B4-BE49-F238E27FC236}">
                <a16:creationId xmlns:a16="http://schemas.microsoft.com/office/drawing/2014/main" id="{0EBC37F6-EBFC-017C-7BFF-D95EC9A5A7CF}"/>
              </a:ext>
            </a:extLst>
          </p:cNvPr>
          <p:cNvPicPr>
            <a:picLocks noChangeAspect="1"/>
          </p:cNvPicPr>
          <p:nvPr/>
        </p:nvPicPr>
        <p:blipFill>
          <a:blip r:embed="rId3"/>
          <a:stretch>
            <a:fillRect/>
          </a:stretch>
        </p:blipFill>
        <p:spPr>
          <a:xfrm>
            <a:off x="1108822" y="1240330"/>
            <a:ext cx="6912217" cy="5011357"/>
          </a:xfrm>
          <a:prstGeom prst="rect">
            <a:avLst/>
          </a:prstGeom>
        </p:spPr>
      </p:pic>
      <p:cxnSp>
        <p:nvCxnSpPr>
          <p:cNvPr id="52" name="Straight Connector 5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4"/>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5"/>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165284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Uniform Statewide Deadly Force Policy</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405443" y="1852090"/>
            <a:ext cx="11378240" cy="3966819"/>
          </a:xfrm>
        </p:spPr>
        <p:txBody>
          <a:bodyPr>
            <a:noAutofit/>
          </a:bodyPr>
          <a:lstStyle/>
          <a:p>
            <a:pPr marL="203835" marR="0">
              <a:spcBef>
                <a:spcPts val="0"/>
              </a:spcBef>
              <a:spcAft>
                <a:spcPts val="0"/>
              </a:spcAft>
            </a:pPr>
            <a:r>
              <a:rPr lang="en-US" sz="2400" dirty="0">
                <a:effectLst/>
                <a:ea typeface="Times New Roman" panose="02020603050405020304" pitchFamily="18" charset="0"/>
              </a:rPr>
              <a:t> </a:t>
            </a:r>
          </a:p>
          <a:p>
            <a:pPr marL="0" marR="0">
              <a:spcBef>
                <a:spcPts val="10"/>
              </a:spcBef>
              <a:spcAft>
                <a:spcPts val="0"/>
              </a:spcAft>
            </a:pPr>
            <a:r>
              <a:rPr lang="en-US" sz="2400" b="1" dirty="0">
                <a:effectLst/>
                <a:ea typeface="Times New Roman" panose="02020603050405020304" pitchFamily="18" charset="0"/>
              </a:rPr>
              <a:t> </a:t>
            </a:r>
            <a:endParaRPr lang="en-US" sz="2400" dirty="0">
              <a:effectLst/>
              <a:ea typeface="Times New Roman" panose="02020603050405020304" pitchFamily="18" charset="0"/>
            </a:endParaRPr>
          </a:p>
          <a:p>
            <a:pPr marL="200660" marR="228600">
              <a:spcBef>
                <a:spcPts val="450"/>
              </a:spcBef>
              <a:spcAft>
                <a:spcPts val="0"/>
              </a:spcAft>
            </a:pPr>
            <a:r>
              <a:rPr lang="en-US" sz="2400" dirty="0">
                <a:effectLst/>
                <a:ea typeface="Times New Roman" panose="02020603050405020304" pitchFamily="18" charset="0"/>
              </a:rPr>
              <a:t>It is the policy of the LETB to value and preserve the sanctity of human life. Law enforcement officers shall only use force, non-deadly or deadly, in compliance with the law, this policy, and the Board established training program to further an enforcement action. </a:t>
            </a:r>
            <a:r>
              <a:rPr lang="en-US" sz="2400" b="1" dirty="0">
                <a:effectLst/>
                <a:ea typeface="Times New Roman" panose="02020603050405020304" pitchFamily="18" charset="0"/>
              </a:rPr>
              <a:t>Officers shall use only the force that is </a:t>
            </a:r>
            <a:r>
              <a:rPr lang="en-US" sz="2400" b="1" dirty="0">
                <a:solidFill>
                  <a:srgbClr val="C00000"/>
                </a:solidFill>
                <a:effectLst/>
                <a:ea typeface="Times New Roman" panose="02020603050405020304" pitchFamily="18" charset="0"/>
              </a:rPr>
              <a:t>objectively reasonable</a:t>
            </a:r>
            <a:r>
              <a:rPr lang="en-US" sz="2400" b="1" dirty="0">
                <a:effectLst/>
                <a:ea typeface="Times New Roman" panose="02020603050405020304" pitchFamily="18" charset="0"/>
              </a:rPr>
              <a:t>, while protecting the safety of officers and others.</a:t>
            </a:r>
            <a:r>
              <a:rPr lang="en-US" sz="2400" dirty="0">
                <a:effectLst/>
                <a:ea typeface="Times New Roman" panose="02020603050405020304" pitchFamily="18" charset="0"/>
              </a:rPr>
              <a:t> Officers shall use </a:t>
            </a:r>
            <a:r>
              <a:rPr lang="en-US" sz="2400" b="1" dirty="0">
                <a:solidFill>
                  <a:srgbClr val="C00000"/>
                </a:solidFill>
                <a:effectLst/>
                <a:ea typeface="Times New Roman" panose="02020603050405020304" pitchFamily="18" charset="0"/>
              </a:rPr>
              <a:t>only the level of force which a reasonably prudent officer would use under the same or similar circumstances. </a:t>
            </a:r>
            <a:endParaRPr lang="en-US" sz="2400" b="1" dirty="0">
              <a:solidFill>
                <a:srgbClr val="C00000"/>
              </a:solidFill>
            </a:endParaRP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144024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USE OF DEADLY FORCE</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71370" y="2173045"/>
            <a:ext cx="10424160" cy="3821355"/>
          </a:xfrm>
        </p:spPr>
        <p:txBody>
          <a:bodyPr>
            <a:normAutofit/>
          </a:bodyPr>
          <a:lstStyle/>
          <a:p>
            <a:pPr marL="109220" marR="228600" indent="0">
              <a:spcBef>
                <a:spcPts val="450"/>
              </a:spcBef>
              <a:spcAft>
                <a:spcPts val="0"/>
              </a:spcAft>
              <a:buNone/>
            </a:pPr>
            <a:r>
              <a:rPr lang="en-US" sz="2400" dirty="0">
                <a:solidFill>
                  <a:schemeClr val="tx1"/>
                </a:solidFill>
                <a:ea typeface="Times New Roman" panose="02020603050405020304" pitchFamily="18" charset="0"/>
              </a:rPr>
              <a:t>Remember the standard for the use of deadly force:</a:t>
            </a:r>
          </a:p>
          <a:p>
            <a:pPr marL="109220" marR="228600" indent="0">
              <a:spcBef>
                <a:spcPts val="450"/>
              </a:spcBef>
              <a:spcAft>
                <a:spcPts val="0"/>
              </a:spcAft>
              <a:buNone/>
            </a:pPr>
            <a:endParaRPr lang="en-US" sz="2400" dirty="0">
              <a:solidFill>
                <a:schemeClr val="tx1"/>
              </a:solidFill>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solidFill>
                  <a:schemeClr val="tx1"/>
                </a:solidFill>
                <a:effectLst/>
                <a:ea typeface="Times New Roman" panose="02020603050405020304" pitchFamily="18" charset="0"/>
              </a:rPr>
              <a:t>A law enforcement officer is justified in using </a:t>
            </a:r>
            <a:r>
              <a:rPr lang="en-US" sz="2400" b="1" i="1" dirty="0">
                <a:solidFill>
                  <a:srgbClr val="C00000"/>
                </a:solidFill>
                <a:effectLst/>
                <a:ea typeface="Times New Roman" panose="02020603050405020304" pitchFamily="18" charset="0"/>
              </a:rPr>
              <a:t>deadly force</a:t>
            </a:r>
            <a:r>
              <a:rPr lang="en-US" sz="2400" b="1" dirty="0">
                <a:solidFill>
                  <a:srgbClr val="C00000"/>
                </a:solidFill>
                <a:effectLst/>
                <a:ea typeface="Times New Roman" panose="02020603050405020304" pitchFamily="18" charset="0"/>
              </a:rPr>
              <a:t> </a:t>
            </a:r>
            <a:r>
              <a:rPr lang="en-US" sz="2400" dirty="0">
                <a:solidFill>
                  <a:schemeClr val="tx1"/>
                </a:solidFill>
                <a:effectLst/>
                <a:ea typeface="Times New Roman" panose="02020603050405020304" pitchFamily="18" charset="0"/>
              </a:rPr>
              <a:t>if the officer has </a:t>
            </a:r>
            <a:r>
              <a:rPr lang="en-US" sz="2400" b="1" dirty="0">
                <a:solidFill>
                  <a:schemeClr val="tx1"/>
                </a:solidFill>
                <a:effectLst/>
                <a:ea typeface="Times New Roman" panose="02020603050405020304" pitchFamily="18" charset="0"/>
              </a:rPr>
              <a:t>probable cause</a:t>
            </a:r>
            <a:r>
              <a:rPr lang="en-US" sz="2400" dirty="0">
                <a:solidFill>
                  <a:schemeClr val="tx1"/>
                </a:solidFill>
                <a:effectLst/>
                <a:ea typeface="Times New Roman" panose="02020603050405020304" pitchFamily="18" charset="0"/>
              </a:rPr>
              <a:t> to believe that deadly force is </a:t>
            </a:r>
            <a:r>
              <a:rPr lang="en-US" sz="2400" b="1" dirty="0">
                <a:solidFill>
                  <a:schemeClr val="tx1"/>
                </a:solidFill>
                <a:effectLst/>
                <a:ea typeface="Times New Roman" panose="02020603050405020304" pitchFamily="18" charset="0"/>
              </a:rPr>
              <a:t>necessary to prevent the </a:t>
            </a:r>
            <a:r>
              <a:rPr lang="en-US" sz="2400" b="1" u="sng" dirty="0">
                <a:solidFill>
                  <a:srgbClr val="C00000"/>
                </a:solidFill>
                <a:effectLst/>
                <a:ea typeface="Times New Roman" panose="02020603050405020304" pitchFamily="18" charset="0"/>
              </a:rPr>
              <a:t>imminent</a:t>
            </a:r>
            <a:r>
              <a:rPr lang="en-US" sz="2400" b="1" dirty="0">
                <a:solidFill>
                  <a:srgbClr val="C00000"/>
                </a:solidFill>
                <a:effectLst/>
                <a:ea typeface="Times New Roman" panose="02020603050405020304" pitchFamily="18" charset="0"/>
              </a:rPr>
              <a:t> threat of </a:t>
            </a:r>
            <a:r>
              <a:rPr lang="en-US" sz="2400" b="1" u="sng" dirty="0">
                <a:solidFill>
                  <a:srgbClr val="C00000"/>
                </a:solidFill>
                <a:effectLst/>
                <a:ea typeface="Times New Roman" panose="02020603050405020304" pitchFamily="18" charset="0"/>
              </a:rPr>
              <a:t>serious bodily injury </a:t>
            </a:r>
            <a:r>
              <a:rPr lang="en-US" sz="2400" b="1" dirty="0">
                <a:solidFill>
                  <a:schemeClr val="tx1"/>
                </a:solidFill>
                <a:effectLst/>
                <a:ea typeface="Times New Roman" panose="02020603050405020304" pitchFamily="18" charset="0"/>
              </a:rPr>
              <a:t>to the officer or a third person </a:t>
            </a:r>
            <a:r>
              <a:rPr lang="en-US" sz="2400" b="1" dirty="0">
                <a:solidFill>
                  <a:srgbClr val="C00000"/>
                </a:solidFill>
                <a:effectLst/>
                <a:ea typeface="Times New Roman" panose="02020603050405020304" pitchFamily="18" charset="0"/>
              </a:rPr>
              <a:t>or</a:t>
            </a:r>
            <a:r>
              <a:rPr lang="en-US" sz="2400" b="1" dirty="0">
                <a:solidFill>
                  <a:schemeClr val="tx1"/>
                </a:solidFill>
                <a:effectLst/>
                <a:ea typeface="Times New Roman" panose="02020603050405020304" pitchFamily="18" charset="0"/>
              </a:rPr>
              <a:t> the commission of a </a:t>
            </a:r>
            <a:r>
              <a:rPr lang="en-US" sz="2400" b="1" dirty="0">
                <a:solidFill>
                  <a:srgbClr val="C00000"/>
                </a:solidFill>
                <a:effectLst/>
                <a:ea typeface="Times New Roman" panose="02020603050405020304" pitchFamily="18" charset="0"/>
              </a:rPr>
              <a:t>forcible felony, </a:t>
            </a:r>
            <a:r>
              <a:rPr lang="en-US" sz="2400" b="1" dirty="0">
                <a:solidFill>
                  <a:srgbClr val="0033CC"/>
                </a:solidFill>
                <a:effectLst/>
                <a:ea typeface="Times New Roman" panose="02020603050405020304" pitchFamily="18" charset="0"/>
              </a:rPr>
              <a:t>and has given a warning, </a:t>
            </a:r>
            <a:r>
              <a:rPr lang="en-US" sz="2400" b="1" dirty="0">
                <a:solidFill>
                  <a:srgbClr val="008000"/>
                </a:solidFill>
                <a:effectLst/>
                <a:ea typeface="Times New Roman" panose="02020603050405020304" pitchFamily="18" charset="0"/>
              </a:rPr>
              <a:t>if feasible.</a:t>
            </a:r>
          </a:p>
          <a:p>
            <a:pPr marL="109220" marR="228600" indent="0">
              <a:spcBef>
                <a:spcPts val="450"/>
              </a:spcBef>
              <a:spcAft>
                <a:spcPts val="0"/>
              </a:spcAft>
              <a:buNone/>
            </a:pPr>
            <a:endParaRPr lang="en-US" sz="2400" b="1" dirty="0">
              <a:solidFill>
                <a:srgbClr val="FF0000"/>
              </a:solidFill>
              <a:effectLst/>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798752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3B41-42B9-4ACA-AEB1-6D0E12B53880}"/>
              </a:ext>
            </a:extLst>
          </p:cNvPr>
          <p:cNvSpPr>
            <a:spLocks noGrp="1"/>
          </p:cNvSpPr>
          <p:nvPr>
            <p:ph type="title"/>
          </p:nvPr>
        </p:nvSpPr>
        <p:spPr/>
        <p:txBody>
          <a:bodyPr/>
          <a:lstStyle/>
          <a:p>
            <a:pPr algn="ctr"/>
            <a:r>
              <a:rPr lang="en-US" dirty="0"/>
              <a:t>Imminent Threat of Serious Bodily Injury</a:t>
            </a:r>
          </a:p>
        </p:txBody>
      </p:sp>
      <p:sp>
        <p:nvSpPr>
          <p:cNvPr id="3" name="Content Placeholder 2">
            <a:extLst>
              <a:ext uri="{FF2B5EF4-FFF2-40B4-BE49-F238E27FC236}">
                <a16:creationId xmlns:a16="http://schemas.microsoft.com/office/drawing/2014/main" id="{7DBD42F8-2138-4236-944C-FF9F4D32DFB3}"/>
              </a:ext>
            </a:extLst>
          </p:cNvPr>
          <p:cNvSpPr>
            <a:spLocks noGrp="1"/>
          </p:cNvSpPr>
          <p:nvPr>
            <p:ph idx="1"/>
          </p:nvPr>
        </p:nvSpPr>
        <p:spPr>
          <a:xfrm>
            <a:off x="293614" y="2207941"/>
            <a:ext cx="11576807" cy="4363456"/>
          </a:xfrm>
        </p:spPr>
        <p:txBody>
          <a:bodyPr>
            <a:noAutofit/>
          </a:bodyPr>
          <a:lstStyle/>
          <a:p>
            <a:pPr marL="457200" lvl="1" indent="-257175">
              <a:buFont typeface="Arial" panose="020B0604020202020204" pitchFamily="34" charset="0"/>
              <a:buChar char="•"/>
            </a:pPr>
            <a:r>
              <a:rPr lang="en-US" sz="2400" dirty="0"/>
              <a:t>Resistance 1: Officer </a:t>
            </a:r>
            <a:r>
              <a:rPr lang="en-US" sz="2400" dirty="0" err="1"/>
              <a:t>Voida</a:t>
            </a:r>
            <a:r>
              <a:rPr lang="en-US" sz="2400" dirty="0"/>
              <a:t> attempts to handcuff Tom but Tom attacks her, repeatedly hitting her head on the concrete, and stepping on her head. She loses her strength and Tom runs again</a:t>
            </a:r>
          </a:p>
          <a:p>
            <a:pPr marL="457200" lvl="1" indent="-257175">
              <a:buFont typeface="Arial" panose="020B0604020202020204" pitchFamily="34" charset="0"/>
              <a:buChar char="•"/>
            </a:pPr>
            <a:r>
              <a:rPr lang="en-US" sz="2400" dirty="0"/>
              <a:t>Resistance 2: </a:t>
            </a:r>
            <a:r>
              <a:rPr lang="en-US" sz="2400" dirty="0" err="1"/>
              <a:t>Voida</a:t>
            </a:r>
            <a:r>
              <a:rPr lang="en-US" sz="2400" dirty="0"/>
              <a:t> continues the chase to arrest him for battery on an officer. She catches him and there is forcible resistance. Tom punches Officer </a:t>
            </a:r>
            <a:r>
              <a:rPr lang="en-US" sz="2400" dirty="0" err="1"/>
              <a:t>Voida</a:t>
            </a:r>
            <a:r>
              <a:rPr lang="en-US" sz="2400" dirty="0"/>
              <a:t> in the face. She cannot reach her chemical spray, so she pulls her gun and pushes herself away.</a:t>
            </a:r>
          </a:p>
          <a:p>
            <a:pPr marL="457200" lvl="1" indent="-257175">
              <a:buFont typeface="Arial" panose="020B0604020202020204" pitchFamily="34" charset="0"/>
              <a:buChar char="•"/>
            </a:pPr>
            <a:r>
              <a:rPr lang="en-US" sz="2400" dirty="0"/>
              <a:t>Officer gives three warnings, and the suspect runs at the officer twice with hands raised and arms spread wide</a:t>
            </a:r>
          </a:p>
          <a:p>
            <a:pPr marL="457200" lvl="1" indent="-257175">
              <a:buFont typeface="Arial" panose="020B0604020202020204" pitchFamily="34" charset="0"/>
              <a:buChar char="•"/>
            </a:pPr>
            <a:r>
              <a:rPr lang="en-US" sz="2400" dirty="0"/>
              <a:t>Officer shoots and kills him as he runs toward her with arms wide</a:t>
            </a:r>
          </a:p>
          <a:p>
            <a:pPr marL="200025" lvl="1" indent="0">
              <a:buNone/>
            </a:pPr>
            <a:endParaRPr lang="en-US" sz="2400" dirty="0"/>
          </a:p>
          <a:p>
            <a:pPr marL="384048" lvl="2" indent="0" algn="r">
              <a:buNone/>
            </a:pPr>
            <a:r>
              <a:rPr lang="en-US" sz="2000" i="1" dirty="0"/>
              <a:t>				Tom v. </a:t>
            </a:r>
            <a:r>
              <a:rPr lang="en-US" sz="2000" i="1" dirty="0" err="1"/>
              <a:t>Voida</a:t>
            </a:r>
            <a:r>
              <a:rPr lang="en-US" sz="2000" dirty="0"/>
              <a:t>, 654 N.E.2d 776 (Ind. Ct. App. 1995)</a:t>
            </a:r>
          </a:p>
        </p:txBody>
      </p:sp>
      <p:pic>
        <p:nvPicPr>
          <p:cNvPr id="4" name="Picture 3">
            <a:extLst>
              <a:ext uri="{FF2B5EF4-FFF2-40B4-BE49-F238E27FC236}">
                <a16:creationId xmlns:a16="http://schemas.microsoft.com/office/drawing/2014/main" id="{0C1597F1-3D4D-43B0-A9C9-B0E6A1ABBB2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7453EF37-037B-C1E9-BC04-48BF502B9477}"/>
              </a:ext>
            </a:extLst>
          </p:cNvPr>
          <p:cNvPicPr>
            <a:picLocks noChangeAspect="1"/>
          </p:cNvPicPr>
          <p:nvPr/>
        </p:nvPicPr>
        <p:blipFill>
          <a:blip r:embed="rId4"/>
          <a:stretch>
            <a:fillRect/>
          </a:stretch>
        </p:blipFill>
        <p:spPr>
          <a:xfrm>
            <a:off x="220074" y="207682"/>
            <a:ext cx="1066892" cy="1072989"/>
          </a:xfrm>
          <a:prstGeom prst="rect">
            <a:avLst/>
          </a:prstGeom>
        </p:spPr>
      </p:pic>
    </p:spTree>
    <p:extLst>
      <p:ext uri="{BB962C8B-B14F-4D97-AF65-F5344CB8AC3E}">
        <p14:creationId xmlns:p14="http://schemas.microsoft.com/office/powerpoint/2010/main" val="1624282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3B41-42B9-4ACA-AEB1-6D0E12B53880}"/>
              </a:ext>
            </a:extLst>
          </p:cNvPr>
          <p:cNvSpPr>
            <a:spLocks noGrp="1"/>
          </p:cNvSpPr>
          <p:nvPr>
            <p:ph type="title"/>
          </p:nvPr>
        </p:nvSpPr>
        <p:spPr/>
        <p:txBody>
          <a:bodyPr/>
          <a:lstStyle/>
          <a:p>
            <a:pPr algn="ctr"/>
            <a:r>
              <a:rPr lang="en-US" dirty="0"/>
              <a:t>Imminent Threat of Serious Bodily Injury</a:t>
            </a:r>
          </a:p>
        </p:txBody>
      </p:sp>
      <p:sp>
        <p:nvSpPr>
          <p:cNvPr id="3" name="Content Placeholder 2">
            <a:extLst>
              <a:ext uri="{FF2B5EF4-FFF2-40B4-BE49-F238E27FC236}">
                <a16:creationId xmlns:a16="http://schemas.microsoft.com/office/drawing/2014/main" id="{7DBD42F8-2138-4236-944C-FF9F4D32DFB3}"/>
              </a:ext>
            </a:extLst>
          </p:cNvPr>
          <p:cNvSpPr>
            <a:spLocks noGrp="1"/>
          </p:cNvSpPr>
          <p:nvPr>
            <p:ph idx="1"/>
          </p:nvPr>
        </p:nvSpPr>
        <p:spPr>
          <a:xfrm>
            <a:off x="360217" y="1852091"/>
            <a:ext cx="11443855" cy="4839654"/>
          </a:xfrm>
        </p:spPr>
        <p:txBody>
          <a:bodyPr>
            <a:noAutofit/>
          </a:bodyPr>
          <a:lstStyle/>
          <a:p>
            <a:pPr marL="457200" lvl="1" indent="0">
              <a:buNone/>
            </a:pPr>
            <a:r>
              <a:rPr lang="en-US" sz="2400" dirty="0"/>
              <a:t>Evaluation of Objective Reasonableness of the use of deadly force: Deadly force was objectively reasonable given the totality of the circumstances in this case.</a:t>
            </a:r>
          </a:p>
          <a:p>
            <a:pPr marL="457200" lvl="1" indent="0">
              <a:buNone/>
            </a:pPr>
            <a:endParaRPr lang="en-US" sz="2400" dirty="0"/>
          </a:p>
          <a:p>
            <a:pPr marL="914400" lvl="2" indent="-222250">
              <a:buFont typeface="Arial" panose="020B0604020202020204" pitchFamily="34" charset="0"/>
              <a:buChar char="•"/>
            </a:pPr>
            <a:r>
              <a:rPr lang="en-US" sz="2400" dirty="0"/>
              <a:t>State’s interests in seizure: Initial attempt to handcuff was based on reasonable suspicion of criminal activity, any further use of force was following probable cause to arrest for resisting law enforcement and battery on an officer</a:t>
            </a:r>
          </a:p>
          <a:p>
            <a:pPr marL="692150" lvl="2" indent="0">
              <a:buNone/>
            </a:pPr>
            <a:endParaRPr lang="en-US" sz="2400" dirty="0"/>
          </a:p>
          <a:p>
            <a:pPr marL="914400" lvl="3" indent="-222250">
              <a:buFont typeface="Arial" panose="020B0604020202020204" pitchFamily="34" charset="0"/>
              <a:buChar char="•"/>
            </a:pPr>
            <a:r>
              <a:rPr lang="en-US" sz="2400" b="1" dirty="0">
                <a:solidFill>
                  <a:srgbClr val="FF0000"/>
                </a:solidFill>
              </a:rPr>
              <a:t>Deadly force was used only after suspect inflicted serious bodily injury on the officer and continued to pose an </a:t>
            </a:r>
            <a:r>
              <a:rPr lang="en-US" sz="2400" b="1" u="sng" dirty="0">
                <a:solidFill>
                  <a:srgbClr val="FF0000"/>
                </a:solidFill>
              </a:rPr>
              <a:t>imminent threat of additional serious bodily injury</a:t>
            </a:r>
            <a:r>
              <a:rPr lang="en-US" sz="2400" b="1" i="1" dirty="0">
                <a:solidFill>
                  <a:srgbClr val="FF0000"/>
                </a:solidFill>
              </a:rPr>
              <a:t> </a:t>
            </a:r>
            <a:r>
              <a:rPr lang="en-US" sz="2400" b="1" dirty="0">
                <a:solidFill>
                  <a:srgbClr val="FF0000"/>
                </a:solidFill>
              </a:rPr>
              <a:t>when he advanced toward Officer </a:t>
            </a:r>
            <a:r>
              <a:rPr lang="en-US" sz="2400" b="1" dirty="0" err="1">
                <a:solidFill>
                  <a:srgbClr val="FF0000"/>
                </a:solidFill>
              </a:rPr>
              <a:t>Voida</a:t>
            </a:r>
            <a:r>
              <a:rPr lang="en-US" sz="2400" b="1" dirty="0">
                <a:solidFill>
                  <a:srgbClr val="FF0000"/>
                </a:solidFill>
              </a:rPr>
              <a:t> a second time with his arms spread wide, reasonably believed to be a continuation of his attack.</a:t>
            </a:r>
            <a:r>
              <a:rPr lang="en-US" sz="2400" i="1" dirty="0"/>
              <a:t>		</a:t>
            </a:r>
          </a:p>
          <a:p>
            <a:pPr marL="457200" lvl="2" indent="0" algn="r">
              <a:buNone/>
            </a:pPr>
            <a:r>
              <a:rPr lang="en-US" sz="2400" i="1" dirty="0"/>
              <a:t>				</a:t>
            </a:r>
            <a:r>
              <a:rPr lang="en-US" sz="2000" i="1" dirty="0"/>
              <a:t>Tom v. </a:t>
            </a:r>
            <a:r>
              <a:rPr lang="en-US" sz="2000" i="1" dirty="0" err="1"/>
              <a:t>Voida</a:t>
            </a:r>
            <a:r>
              <a:rPr lang="en-US" sz="2000" dirty="0"/>
              <a:t>, 654 N.E.2d 776 (Ind. Ct. App. 1995)</a:t>
            </a:r>
          </a:p>
        </p:txBody>
      </p:sp>
      <p:pic>
        <p:nvPicPr>
          <p:cNvPr id="4" name="Picture 3">
            <a:extLst>
              <a:ext uri="{FF2B5EF4-FFF2-40B4-BE49-F238E27FC236}">
                <a16:creationId xmlns:a16="http://schemas.microsoft.com/office/drawing/2014/main" id="{0C1597F1-3D4D-43B0-A9C9-B0E6A1ABBB2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8DDAE551-5289-5C0B-C44D-CC543F56C35F}"/>
              </a:ext>
            </a:extLst>
          </p:cNvPr>
          <p:cNvPicPr>
            <a:picLocks noChangeAspect="1"/>
          </p:cNvPicPr>
          <p:nvPr/>
        </p:nvPicPr>
        <p:blipFill>
          <a:blip r:embed="rId4"/>
          <a:stretch>
            <a:fillRect/>
          </a:stretch>
        </p:blipFill>
        <p:spPr>
          <a:xfrm>
            <a:off x="220074" y="132187"/>
            <a:ext cx="1066892" cy="1072989"/>
          </a:xfrm>
          <a:prstGeom prst="rect">
            <a:avLst/>
          </a:prstGeom>
        </p:spPr>
      </p:pic>
    </p:spTree>
    <p:extLst>
      <p:ext uri="{BB962C8B-B14F-4D97-AF65-F5344CB8AC3E}">
        <p14:creationId xmlns:p14="http://schemas.microsoft.com/office/powerpoint/2010/main" val="26975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Imminent Threat of Serious Bodily Injury</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691375" y="1845733"/>
            <a:ext cx="10749775" cy="4308881"/>
          </a:xfrm>
        </p:spPr>
        <p:txBody>
          <a:bodyPr>
            <a:noAutofit/>
          </a:bodyPr>
          <a:lstStyle/>
          <a:p>
            <a:r>
              <a:rPr lang="en-US" sz="2400" dirty="0"/>
              <a:t>Rickard (driver) led the police on a vehicle pursuit. Attempts to stop the vehicle using a “rolling roadblock” were unsuccessful. The pursuit at times hit speeds over 100 mph. Rickard was temporarily stopped at one point after hitting a police vehicle, officers approach the vehicle with weapons drawn and Rickard’s tires start spinning showing he was hitting the accelerator. </a:t>
            </a:r>
          </a:p>
          <a:p>
            <a:r>
              <a:rPr lang="en-US" sz="2400" dirty="0"/>
              <a:t>Officer fired 3 shots into the car, Rickard then reversed and maneuvered onto another street forcing an officer to step away to avoid being hit.</a:t>
            </a:r>
          </a:p>
          <a:p>
            <a:r>
              <a:rPr lang="en-US" sz="2400" dirty="0"/>
              <a:t>Rickard was fleeing down the street and additional officers fired 12 more shots into the vehicle (15 shots total were fired)</a:t>
            </a:r>
          </a:p>
          <a:p>
            <a:r>
              <a:rPr lang="en-US" sz="2400" dirty="0"/>
              <a:t>Rickard lost control, crashed, and both Rickard and passenger died from injuries.</a:t>
            </a:r>
          </a:p>
          <a:p>
            <a:pPr marL="201168" lvl="1" indent="0" algn="r">
              <a:buNone/>
            </a:pPr>
            <a:r>
              <a:rPr lang="en-US" sz="2400" dirty="0"/>
              <a:t>					        </a:t>
            </a:r>
            <a:r>
              <a:rPr lang="en-US" sz="2000" i="1" dirty="0" err="1"/>
              <a:t>Plumhoff</a:t>
            </a:r>
            <a:r>
              <a:rPr lang="en-US" sz="2000" i="1" dirty="0"/>
              <a:t> v. Rickard</a:t>
            </a:r>
            <a:r>
              <a:rPr lang="en-US" sz="2000" dirty="0"/>
              <a:t>, 572 U.S. 765 (2014)</a:t>
            </a:r>
          </a:p>
        </p:txBody>
      </p:sp>
      <p:pic>
        <p:nvPicPr>
          <p:cNvPr id="4" name="Picture 3">
            <a:extLst>
              <a:ext uri="{FF2B5EF4-FFF2-40B4-BE49-F238E27FC236}">
                <a16:creationId xmlns:a16="http://schemas.microsoft.com/office/drawing/2014/main" id="{12A982DD-974E-42D4-9635-240528D44DF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D029CFE2-B356-3D10-15D6-1208A2C0807C}"/>
              </a:ext>
            </a:extLst>
          </p:cNvPr>
          <p:cNvPicPr>
            <a:picLocks noChangeAspect="1"/>
          </p:cNvPicPr>
          <p:nvPr/>
        </p:nvPicPr>
        <p:blipFill>
          <a:blip r:embed="rId4"/>
          <a:stretch>
            <a:fillRect/>
          </a:stretch>
        </p:blipFill>
        <p:spPr>
          <a:xfrm>
            <a:off x="212902" y="166891"/>
            <a:ext cx="1066892" cy="1072989"/>
          </a:xfrm>
          <a:prstGeom prst="rect">
            <a:avLst/>
          </a:prstGeom>
        </p:spPr>
      </p:pic>
    </p:spTree>
    <p:extLst>
      <p:ext uri="{BB962C8B-B14F-4D97-AF65-F5344CB8AC3E}">
        <p14:creationId xmlns:p14="http://schemas.microsoft.com/office/powerpoint/2010/main" val="384019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Imminent Threat of Serious Bodily Injury</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457201" y="2082800"/>
            <a:ext cx="11240428" cy="4072672"/>
          </a:xfrm>
        </p:spPr>
        <p:txBody>
          <a:bodyPr>
            <a:noAutofit/>
          </a:bodyPr>
          <a:lstStyle/>
          <a:p>
            <a:pPr marL="457200" lvl="1" indent="-257175">
              <a:buFont typeface="Arial" panose="020B0604020202020204" pitchFamily="34" charset="0"/>
              <a:buChar char="•"/>
            </a:pPr>
            <a:r>
              <a:rPr lang="en-US" sz="2200" dirty="0"/>
              <a:t>Henning was questioned in a public location about a report of suspicious activity. During a consensual search of the truck, a gun was found, which was a violation of Henning’s probation. </a:t>
            </a:r>
          </a:p>
          <a:p>
            <a:pPr marL="457200" lvl="1" indent="-257175">
              <a:buFont typeface="Arial" panose="020B0604020202020204" pitchFamily="34" charset="0"/>
              <a:buChar char="•"/>
            </a:pPr>
            <a:r>
              <a:rPr lang="en-US" sz="2200" dirty="0"/>
              <a:t>Henning made a move away from the officers who were attempting to handcuff him, and several officers attempted to place him in handcuffs and bring him to the ground.</a:t>
            </a:r>
          </a:p>
          <a:p>
            <a:pPr marL="457200" lvl="1" indent="-257175">
              <a:buFont typeface="Arial" panose="020B0604020202020204" pitchFamily="34" charset="0"/>
              <a:buChar char="•"/>
            </a:pPr>
            <a:r>
              <a:rPr lang="en-US" sz="2200" dirty="0"/>
              <a:t>Henning continued to fight on the ground. The officers used hand strikes, chemical spray, and a baton. </a:t>
            </a:r>
          </a:p>
          <a:p>
            <a:pPr marL="457200" lvl="1" indent="-257175">
              <a:buFont typeface="Arial" panose="020B0604020202020204" pitchFamily="34" charset="0"/>
              <a:buChar char="•"/>
            </a:pPr>
            <a:r>
              <a:rPr lang="en-US" sz="2200" dirty="0"/>
              <a:t>During the struggle, an officer’s gun became missing, and a gun was observed under the suspect whose hand was also out of view. Officers testified the suspect’s finger reached for the trigger. </a:t>
            </a:r>
          </a:p>
          <a:p>
            <a:pPr marL="457200" lvl="1" indent="-257175">
              <a:buFont typeface="Arial" panose="020B0604020202020204" pitchFamily="34" charset="0"/>
              <a:buChar char="•"/>
            </a:pPr>
            <a:r>
              <a:rPr lang="en-US" sz="2200" dirty="0"/>
              <a:t>A warning was given to the suspect. The suspect then started to roll over with hands still not visible. Officer shot the suspect.</a:t>
            </a:r>
          </a:p>
          <a:p>
            <a:pPr marL="201168" lvl="1" indent="0" algn="r">
              <a:buNone/>
            </a:pPr>
            <a:r>
              <a:rPr lang="en-US" sz="2400" dirty="0"/>
              <a:t>					           </a:t>
            </a:r>
            <a:r>
              <a:rPr lang="en-US" sz="2000" i="1" dirty="0"/>
              <a:t>Henning v. O’Leary</a:t>
            </a:r>
            <a:r>
              <a:rPr lang="en-US" sz="2000" dirty="0"/>
              <a:t>, 477 F.3d 492 (7</a:t>
            </a:r>
            <a:r>
              <a:rPr lang="en-US" sz="2000" baseline="30000" dirty="0"/>
              <a:t>th</a:t>
            </a:r>
            <a:r>
              <a:rPr lang="en-US" sz="2000" dirty="0"/>
              <a:t> Cir. 2007)</a:t>
            </a:r>
          </a:p>
        </p:txBody>
      </p:sp>
      <p:pic>
        <p:nvPicPr>
          <p:cNvPr id="4" name="Picture 3">
            <a:extLst>
              <a:ext uri="{FF2B5EF4-FFF2-40B4-BE49-F238E27FC236}">
                <a16:creationId xmlns:a16="http://schemas.microsoft.com/office/drawing/2014/main" id="{9561D1E6-6600-431D-AE09-D8B0AB472D7A}"/>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E8311424-5E81-C63E-F6C4-FE78B7A91C6E}"/>
              </a:ext>
            </a:extLst>
          </p:cNvPr>
          <p:cNvPicPr>
            <a:picLocks noChangeAspect="1"/>
          </p:cNvPicPr>
          <p:nvPr/>
        </p:nvPicPr>
        <p:blipFill>
          <a:blip r:embed="rId4"/>
          <a:stretch>
            <a:fillRect/>
          </a:stretch>
        </p:blipFill>
        <p:spPr>
          <a:xfrm>
            <a:off x="281034" y="182063"/>
            <a:ext cx="1066892" cy="1072989"/>
          </a:xfrm>
          <a:prstGeom prst="rect">
            <a:avLst/>
          </a:prstGeom>
        </p:spPr>
      </p:pic>
    </p:spTree>
    <p:extLst>
      <p:ext uri="{BB962C8B-B14F-4D97-AF65-F5344CB8AC3E}">
        <p14:creationId xmlns:p14="http://schemas.microsoft.com/office/powerpoint/2010/main" val="1435252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Imminent Threat of Serious Bodily Injury</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861645" y="1845733"/>
            <a:ext cx="10294035" cy="4309739"/>
          </a:xfrm>
        </p:spPr>
        <p:txBody>
          <a:bodyPr>
            <a:noAutofit/>
          </a:bodyPr>
          <a:lstStyle/>
          <a:p>
            <a:r>
              <a:rPr lang="en-US" sz="2400" dirty="0"/>
              <a:t>The Court held that the use of deadly force was objectively reasonable given the totality of the circumstances in this case:</a:t>
            </a:r>
          </a:p>
          <a:p>
            <a:pPr lvl="1">
              <a:buFont typeface="Arial" panose="020B0604020202020204" pitchFamily="34" charset="0"/>
              <a:buChar char="•"/>
            </a:pPr>
            <a:r>
              <a:rPr lang="en-US" sz="2400" dirty="0"/>
              <a:t>The suspect posed a substantial and </a:t>
            </a:r>
            <a:r>
              <a:rPr lang="en-US" sz="2400" b="1" dirty="0"/>
              <a:t>imminent risk </a:t>
            </a:r>
            <a:r>
              <a:rPr lang="en-US" sz="2400" dirty="0"/>
              <a:t>of serious bodily injury to officers: his hand was at least near a loose gun under his torso, he was continuously actively resisting officers, the officers only moved to deadly force when there was the addition of the officer’s firearm under his body near his hand. They issued warnings to Henning and he started to roll over/turn his torso when the officer attempted to reach for the gun.</a:t>
            </a:r>
          </a:p>
          <a:p>
            <a:pPr marL="201168" lvl="1" indent="0">
              <a:buNone/>
            </a:pPr>
            <a:endParaRPr lang="en-US" sz="2400" dirty="0"/>
          </a:p>
          <a:p>
            <a:pPr lvl="1">
              <a:buFont typeface="Arial" panose="020B0604020202020204" pitchFamily="34" charset="0"/>
              <a:buChar char="•"/>
            </a:pPr>
            <a:r>
              <a:rPr lang="en-US" sz="2400" dirty="0"/>
              <a:t>Police officers cannot be expected to wait until a resisting arrestee has a firm grip on a deadly weapon before taking action to ensure their safety</a:t>
            </a:r>
          </a:p>
          <a:p>
            <a:pPr marL="201168" lvl="1" indent="0" algn="r">
              <a:buNone/>
            </a:pPr>
            <a:r>
              <a:rPr lang="en-US" sz="2400" dirty="0"/>
              <a:t>					</a:t>
            </a:r>
            <a:r>
              <a:rPr lang="en-US" sz="2000" i="1" dirty="0"/>
              <a:t>Henning v. O’Leary</a:t>
            </a:r>
            <a:r>
              <a:rPr lang="en-US" sz="2000" dirty="0"/>
              <a:t>, 477 F.3d 492 (7</a:t>
            </a:r>
            <a:r>
              <a:rPr lang="en-US" sz="2000" baseline="30000" dirty="0"/>
              <a:t>th</a:t>
            </a:r>
            <a:r>
              <a:rPr lang="en-US" sz="2000" dirty="0"/>
              <a:t> Cir. 2007)</a:t>
            </a:r>
          </a:p>
        </p:txBody>
      </p:sp>
      <p:pic>
        <p:nvPicPr>
          <p:cNvPr id="4" name="Picture 3">
            <a:extLst>
              <a:ext uri="{FF2B5EF4-FFF2-40B4-BE49-F238E27FC236}">
                <a16:creationId xmlns:a16="http://schemas.microsoft.com/office/drawing/2014/main" id="{9561D1E6-6600-431D-AE09-D8B0AB472D7A}"/>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85497A4A-7159-5AE2-98F7-3C417BB4FF12}"/>
              </a:ext>
            </a:extLst>
          </p:cNvPr>
          <p:cNvPicPr>
            <a:picLocks noChangeAspect="1"/>
          </p:cNvPicPr>
          <p:nvPr/>
        </p:nvPicPr>
        <p:blipFill>
          <a:blip r:embed="rId4"/>
          <a:stretch>
            <a:fillRect/>
          </a:stretch>
        </p:blipFill>
        <p:spPr>
          <a:xfrm>
            <a:off x="220074" y="207682"/>
            <a:ext cx="1066892" cy="1072989"/>
          </a:xfrm>
          <a:prstGeom prst="rect">
            <a:avLst/>
          </a:prstGeom>
        </p:spPr>
      </p:pic>
    </p:spTree>
    <p:extLst>
      <p:ext uri="{BB962C8B-B14F-4D97-AF65-F5344CB8AC3E}">
        <p14:creationId xmlns:p14="http://schemas.microsoft.com/office/powerpoint/2010/main" val="34517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b="1">
                <a:solidFill>
                  <a:schemeClr val="tx1">
                    <a:lumMod val="85000"/>
                    <a:lumOff val="15000"/>
                  </a:schemeClr>
                </a:solidFill>
              </a:rPr>
              <a:t>VEHICLE PURSUITS</a:t>
            </a:r>
          </a:p>
        </p:txBody>
      </p:sp>
      <p:pic>
        <p:nvPicPr>
          <p:cNvPr id="9" name="Picture 8">
            <a:extLst>
              <a:ext uri="{FF2B5EF4-FFF2-40B4-BE49-F238E27FC236}">
                <a16:creationId xmlns:a16="http://schemas.microsoft.com/office/drawing/2014/main" id="{0EBC37F6-EBFC-017C-7BFF-D95EC9A5A7CF}"/>
              </a:ext>
            </a:extLst>
          </p:cNvPr>
          <p:cNvPicPr>
            <a:picLocks noChangeAspect="1"/>
          </p:cNvPicPr>
          <p:nvPr/>
        </p:nvPicPr>
        <p:blipFill>
          <a:blip r:embed="rId3"/>
          <a:stretch>
            <a:fillRect/>
          </a:stretch>
        </p:blipFill>
        <p:spPr>
          <a:xfrm>
            <a:off x="1108822" y="1240330"/>
            <a:ext cx="6912217" cy="5011357"/>
          </a:xfrm>
          <a:prstGeom prst="rect">
            <a:avLst/>
          </a:prstGeom>
        </p:spPr>
      </p:pic>
      <p:cxnSp>
        <p:nvCxnSpPr>
          <p:cNvPr id="52" name="Straight Connector 5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4"/>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5"/>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856908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USE OF POLICE VEHICLE</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71370" y="2373923"/>
            <a:ext cx="10424160" cy="3833239"/>
          </a:xfrm>
        </p:spPr>
        <p:txBody>
          <a:bodyPr>
            <a:normAutofit/>
          </a:bodyPr>
          <a:lstStyle/>
          <a:p>
            <a:pPr marL="109220" marR="228600" indent="0">
              <a:spcBef>
                <a:spcPts val="450"/>
              </a:spcBef>
              <a:spcAft>
                <a:spcPts val="0"/>
              </a:spcAft>
              <a:buNone/>
            </a:pPr>
            <a:r>
              <a:rPr lang="en-US" sz="2400" dirty="0">
                <a:effectLst/>
                <a:ea typeface="Times New Roman" panose="02020603050405020304" pitchFamily="18" charset="0"/>
              </a:rPr>
              <a:t>Officers shall only use police vehicles as a weapon in situations where deadly force is allowed by law.</a:t>
            </a:r>
          </a:p>
          <a:p>
            <a:pPr marL="109220" marR="228600" indent="0">
              <a:spcBef>
                <a:spcPts val="450"/>
              </a:spcBef>
              <a:spcAft>
                <a:spcPts val="0"/>
              </a:spcAft>
              <a:buNone/>
            </a:pPr>
            <a:endParaRPr lang="en-US" sz="2400" dirty="0">
              <a:effectLst/>
              <a:ea typeface="Times New Roman" panose="02020603050405020304" pitchFamily="18" charset="0"/>
            </a:endParaRPr>
          </a:p>
          <a:p>
            <a:pPr marL="109220" marR="228600" indent="0">
              <a:spcBef>
                <a:spcPts val="450"/>
              </a:spcBef>
              <a:spcAft>
                <a:spcPts val="0"/>
              </a:spcAft>
              <a:buNone/>
            </a:pPr>
            <a:r>
              <a:rPr lang="en-US" sz="2400" b="1" dirty="0">
                <a:solidFill>
                  <a:srgbClr val="FF0000"/>
                </a:solidFill>
                <a:effectLst/>
                <a:ea typeface="Times New Roman" panose="02020603050405020304" pitchFamily="18" charset="0"/>
              </a:rPr>
              <a:t>However, use of a precision immobilization technique (PIT) maneuver, when used in accordance with agency, department or office training guidelines, is not considered deadly force.</a:t>
            </a:r>
          </a:p>
          <a:p>
            <a:pPr marL="452120" marR="228600" indent="-342900">
              <a:spcBef>
                <a:spcPts val="450"/>
              </a:spcBef>
              <a:spcAft>
                <a:spcPts val="0"/>
              </a:spcAft>
              <a:buFont typeface="+mj-lt"/>
              <a:buAutoNum type="alphaUcPeriod"/>
            </a:pPr>
            <a:endParaRPr lang="en-US" sz="1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1137902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Imminent Threat of Serious Bodily Injury</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352339" y="2096429"/>
            <a:ext cx="11543250" cy="4589699"/>
          </a:xfrm>
        </p:spPr>
        <p:txBody>
          <a:bodyPr>
            <a:noAutofit/>
          </a:bodyPr>
          <a:lstStyle/>
          <a:p>
            <a:pPr marL="228600" indent="-228600">
              <a:buFont typeface="Arial" panose="020B0604020202020204" pitchFamily="34" charset="0"/>
              <a:buChar char="•"/>
            </a:pPr>
            <a:r>
              <a:rPr lang="en-US" sz="2400" b="1" dirty="0">
                <a:solidFill>
                  <a:srgbClr val="FF0000"/>
                </a:solidFill>
              </a:rPr>
              <a:t>REQUIREMENT FOR OFFICER WHO IS NOT PROPERLY TRAINED TO USE PIT: Deadly Force imminent threat of SBI/Death</a:t>
            </a:r>
            <a:endParaRPr lang="en-US" sz="2400" dirty="0">
              <a:solidFill>
                <a:srgbClr val="FF0000"/>
              </a:solidFill>
            </a:endParaRPr>
          </a:p>
          <a:p>
            <a:pPr marL="521208" lvl="1" indent="-228600">
              <a:buFont typeface="Arial" panose="020B0604020202020204" pitchFamily="34" charset="0"/>
              <a:buChar char="•"/>
            </a:pPr>
            <a:r>
              <a:rPr lang="en-US" sz="2400" dirty="0"/>
              <a:t>Officer attempted a traffic stop on a vehicle (driven by Harris) for speeding.</a:t>
            </a:r>
          </a:p>
          <a:p>
            <a:pPr marL="521208" lvl="1" indent="-228600">
              <a:buFont typeface="Arial" panose="020B0604020202020204" pitchFamily="34" charset="0"/>
              <a:buChar char="•"/>
            </a:pPr>
            <a:r>
              <a:rPr lang="en-US" sz="2400" dirty="0"/>
              <a:t>Harris sped away, on a two-lane road, at a high rate of speed. It was night, there were other cars on the roadway, Harris was crossing into on-coming traffic and cars traveling in both directions were forced to the shoulder to avoid being hit. </a:t>
            </a:r>
          </a:p>
          <a:p>
            <a:pPr marL="521208" lvl="1" indent="-228600">
              <a:buFont typeface="Arial" panose="020B0604020202020204" pitchFamily="34" charset="0"/>
              <a:buChar char="•"/>
            </a:pPr>
            <a:r>
              <a:rPr lang="en-US" sz="2400" dirty="0"/>
              <a:t>To end the pursuit, Officer Scott executed a PIT maneuver while Harris was traveling at a high rate of speed, as a result Harris was badly injured.</a:t>
            </a:r>
          </a:p>
          <a:p>
            <a:pPr marL="521208" lvl="1" indent="-228600">
              <a:buFont typeface="Arial" panose="020B0604020202020204" pitchFamily="34" charset="0"/>
              <a:buChar char="•"/>
            </a:pPr>
            <a:r>
              <a:rPr lang="en-US" sz="2400" b="1" dirty="0">
                <a:solidFill>
                  <a:srgbClr val="FF0000"/>
                </a:solidFill>
              </a:rPr>
              <a:t>The Court found that it is clear that Harris posed an actual and imminent threat to the lives of many others. </a:t>
            </a:r>
            <a:r>
              <a:rPr lang="en-US" sz="2400" dirty="0"/>
              <a:t>Warning was given to Harris prior to application of force.</a:t>
            </a:r>
          </a:p>
          <a:p>
            <a:pPr marL="201168" lvl="1" indent="0" algn="r">
              <a:buNone/>
            </a:pPr>
            <a:r>
              <a:rPr lang="en-US" sz="2000" i="1" dirty="0"/>
              <a:t>Scott v. Harris</a:t>
            </a:r>
            <a:r>
              <a:rPr lang="en-US" sz="2000" dirty="0"/>
              <a:t>, 550 U.S. 372 (2007) </a:t>
            </a:r>
          </a:p>
          <a:p>
            <a:pPr marL="201168" lvl="1" indent="0">
              <a:buNone/>
            </a:pPr>
            <a:endParaRPr lang="en-US" sz="2200" dirty="0"/>
          </a:p>
          <a:p>
            <a:pPr marL="201168" lvl="1" indent="0">
              <a:buNone/>
            </a:pPr>
            <a:r>
              <a:rPr lang="en-US" sz="2200" dirty="0"/>
              <a:t>						</a:t>
            </a:r>
          </a:p>
        </p:txBody>
      </p:sp>
      <p:pic>
        <p:nvPicPr>
          <p:cNvPr id="4" name="Picture 3">
            <a:extLst>
              <a:ext uri="{FF2B5EF4-FFF2-40B4-BE49-F238E27FC236}">
                <a16:creationId xmlns:a16="http://schemas.microsoft.com/office/drawing/2014/main" id="{12A982DD-974E-42D4-9635-240528D44DF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7F95A823-529E-CA5F-5AF0-14734588C11B}"/>
              </a:ext>
            </a:extLst>
          </p:cNvPr>
          <p:cNvPicPr>
            <a:picLocks noChangeAspect="1"/>
          </p:cNvPicPr>
          <p:nvPr/>
        </p:nvPicPr>
        <p:blipFill>
          <a:blip r:embed="rId4"/>
          <a:stretch>
            <a:fillRect/>
          </a:stretch>
        </p:blipFill>
        <p:spPr>
          <a:xfrm>
            <a:off x="140700" y="167341"/>
            <a:ext cx="1066892" cy="1072989"/>
          </a:xfrm>
          <a:prstGeom prst="rect">
            <a:avLst/>
          </a:prstGeom>
        </p:spPr>
      </p:pic>
    </p:spTree>
    <p:extLst>
      <p:ext uri="{BB962C8B-B14F-4D97-AF65-F5344CB8AC3E}">
        <p14:creationId xmlns:p14="http://schemas.microsoft.com/office/powerpoint/2010/main" val="121541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Roadblocks</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1066800" y="1845734"/>
            <a:ext cx="10058400" cy="4023360"/>
          </a:xfrm>
        </p:spPr>
        <p:txBody>
          <a:bodyPr>
            <a:noAutofit/>
          </a:bodyPr>
          <a:lstStyle/>
          <a:p>
            <a:endParaRPr lang="en-US" sz="2400" dirty="0"/>
          </a:p>
          <a:p>
            <a:r>
              <a:rPr lang="en-US" sz="2400" dirty="0"/>
              <a:t>Brower fled from police in a stolen vehicle at night in a high-speed pursuit. Officers set up a roadblock by placing a semi-trailer completely across the highway in the path of flight.</a:t>
            </a:r>
          </a:p>
          <a:p>
            <a:r>
              <a:rPr lang="en-US" sz="2400" dirty="0"/>
              <a:t>Further, the officers concealed the roadblock behind a curve with no illumination, with the headlights of a police vehicle aimed to blind Brower on his approach. </a:t>
            </a:r>
          </a:p>
          <a:p>
            <a:r>
              <a:rPr lang="en-US" sz="2400" dirty="0"/>
              <a:t>The fatal collision ended the chase. </a:t>
            </a:r>
          </a:p>
          <a:p>
            <a:endParaRPr lang="en-US" sz="2400" dirty="0"/>
          </a:p>
          <a:p>
            <a:pPr marL="201168" lvl="1" indent="0" algn="r">
              <a:buNone/>
            </a:pPr>
            <a:r>
              <a:rPr lang="en-US" sz="2400" dirty="0"/>
              <a:t>	</a:t>
            </a:r>
            <a:r>
              <a:rPr lang="en-US" sz="2000" i="1" dirty="0"/>
              <a:t>Brower v. County of Inyo</a:t>
            </a:r>
            <a:r>
              <a:rPr lang="en-US" sz="2000" dirty="0"/>
              <a:t>, 489 U.S. 593 (1989) </a:t>
            </a:r>
          </a:p>
          <a:p>
            <a:pPr marL="201168" lvl="1" indent="0">
              <a:buNone/>
            </a:pPr>
            <a:r>
              <a:rPr lang="en-US" sz="2400" dirty="0"/>
              <a:t>					</a:t>
            </a:r>
          </a:p>
        </p:txBody>
      </p:sp>
      <p:pic>
        <p:nvPicPr>
          <p:cNvPr id="4" name="Picture 3">
            <a:extLst>
              <a:ext uri="{FF2B5EF4-FFF2-40B4-BE49-F238E27FC236}">
                <a16:creationId xmlns:a16="http://schemas.microsoft.com/office/drawing/2014/main" id="{12A982DD-974E-42D4-9635-240528D44DF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26AD3B6F-DAD2-AD58-8907-4B7B7A6BA707}"/>
              </a:ext>
            </a:extLst>
          </p:cNvPr>
          <p:cNvPicPr>
            <a:picLocks noChangeAspect="1"/>
          </p:cNvPicPr>
          <p:nvPr/>
        </p:nvPicPr>
        <p:blipFill>
          <a:blip r:embed="rId4"/>
          <a:stretch>
            <a:fillRect/>
          </a:stretch>
        </p:blipFill>
        <p:spPr>
          <a:xfrm>
            <a:off x="220074" y="167341"/>
            <a:ext cx="1066892" cy="1072989"/>
          </a:xfrm>
          <a:prstGeom prst="rect">
            <a:avLst/>
          </a:prstGeom>
        </p:spPr>
      </p:pic>
    </p:spTree>
    <p:extLst>
      <p:ext uri="{BB962C8B-B14F-4D97-AF65-F5344CB8AC3E}">
        <p14:creationId xmlns:p14="http://schemas.microsoft.com/office/powerpoint/2010/main" val="33171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DEFINITIONS</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508000" y="1852090"/>
            <a:ext cx="11275683" cy="4500812"/>
          </a:xfrm>
        </p:spPr>
        <p:txBody>
          <a:bodyPr>
            <a:normAutofit/>
          </a:bodyPr>
          <a:lstStyle/>
          <a:p>
            <a:pPr marL="0" marR="0" indent="0">
              <a:spcBef>
                <a:spcPts val="10"/>
              </a:spcBef>
              <a:spcAft>
                <a:spcPts val="0"/>
              </a:spcAft>
              <a:buNone/>
            </a:pPr>
            <a:r>
              <a:rPr lang="en-US" sz="2400" dirty="0">
                <a:effectLst/>
                <a:ea typeface="Times New Roman" panose="02020603050405020304" pitchFamily="18" charset="0"/>
              </a:rPr>
              <a:t>The following definitions correspond to terminology used within this policy and the statewide training program:</a:t>
            </a:r>
          </a:p>
          <a:p>
            <a:pPr marL="0" marR="0">
              <a:spcBef>
                <a:spcPts val="10"/>
              </a:spcBef>
              <a:spcAft>
                <a:spcPts val="0"/>
              </a:spcAft>
            </a:pPr>
            <a:r>
              <a:rPr lang="en-US" sz="2400" b="1" dirty="0">
                <a:effectLst/>
                <a:ea typeface="Times New Roman" panose="02020603050405020304" pitchFamily="18" charset="0"/>
              </a:rPr>
              <a:t> </a:t>
            </a:r>
            <a:endParaRPr lang="en-US" sz="2400" dirty="0">
              <a:effectLst/>
              <a:ea typeface="Times New Roman" panose="02020603050405020304" pitchFamily="18" charset="0"/>
            </a:endParaRPr>
          </a:p>
          <a:p>
            <a:pPr marL="109220" marR="228600" indent="0">
              <a:spcBef>
                <a:spcPts val="450"/>
              </a:spcBef>
              <a:spcAft>
                <a:spcPts val="0"/>
              </a:spcAft>
              <a:buNone/>
            </a:pPr>
            <a:r>
              <a:rPr lang="en-US" sz="2400" dirty="0">
                <a:effectLst/>
                <a:ea typeface="Times New Roman" panose="02020603050405020304" pitchFamily="18" charset="0"/>
              </a:rPr>
              <a:t>CHOKEHOLD (IC 35-41-3-3) – Applying pressure to the </a:t>
            </a:r>
            <a:r>
              <a:rPr lang="en-US" sz="2400" b="1" dirty="0">
                <a:solidFill>
                  <a:srgbClr val="C00000"/>
                </a:solidFill>
                <a:effectLst/>
                <a:ea typeface="Times New Roman" panose="02020603050405020304" pitchFamily="18" charset="0"/>
              </a:rPr>
              <a:t>throat or neck </a:t>
            </a:r>
            <a:r>
              <a:rPr lang="en-US" sz="2400" dirty="0">
                <a:effectLst/>
                <a:ea typeface="Times New Roman" panose="02020603050405020304" pitchFamily="18" charset="0"/>
              </a:rPr>
              <a:t>of another person in a manner </a:t>
            </a:r>
            <a:r>
              <a:rPr lang="en-US" sz="2400" b="1" dirty="0">
                <a:solidFill>
                  <a:srgbClr val="C00000"/>
                </a:solidFill>
                <a:effectLst/>
                <a:ea typeface="Times New Roman" panose="02020603050405020304" pitchFamily="18" charset="0"/>
              </a:rPr>
              <a:t>intended to obstruct the airway </a:t>
            </a:r>
            <a:r>
              <a:rPr lang="en-US" sz="2400" dirty="0">
                <a:effectLst/>
                <a:ea typeface="Times New Roman" panose="02020603050405020304" pitchFamily="18" charset="0"/>
              </a:rPr>
              <a:t>of the other person.</a:t>
            </a:r>
          </a:p>
          <a:p>
            <a:pPr marL="452120" marR="228600" indent="-342900">
              <a:spcBef>
                <a:spcPts val="450"/>
              </a:spcBef>
              <a:spcAft>
                <a:spcPts val="0"/>
              </a:spcAft>
              <a:buFont typeface="+mj-lt"/>
              <a:buAutoNum type="alphaUcPeriod"/>
            </a:pPr>
            <a:endParaRPr lang="en-US" sz="2400" dirty="0">
              <a:ea typeface="Times New Roman" panose="02020603050405020304" pitchFamily="18" charset="0"/>
            </a:endParaRPr>
          </a:p>
          <a:p>
            <a:pPr marL="109220" marR="228600" indent="0">
              <a:spcBef>
                <a:spcPts val="450"/>
              </a:spcBef>
              <a:spcAft>
                <a:spcPts val="0"/>
              </a:spcAft>
              <a:buNone/>
            </a:pPr>
            <a:r>
              <a:rPr lang="en-US" sz="2400" dirty="0">
                <a:effectLst/>
                <a:ea typeface="Times New Roman" panose="02020603050405020304" pitchFamily="18" charset="0"/>
              </a:rPr>
              <a:t>DEADLY FORCE (IC 35-31.5-2-85) – Force which creates a </a:t>
            </a:r>
            <a:r>
              <a:rPr lang="en-US" sz="2400" b="1" dirty="0">
                <a:solidFill>
                  <a:srgbClr val="002060"/>
                </a:solidFill>
                <a:effectLst/>
                <a:ea typeface="Times New Roman" panose="02020603050405020304" pitchFamily="18" charset="0"/>
              </a:rPr>
              <a:t>substantial </a:t>
            </a:r>
            <a:r>
              <a:rPr lang="en-US" sz="2400" dirty="0">
                <a:solidFill>
                  <a:schemeClr val="tx1"/>
                </a:solidFill>
                <a:effectLst/>
                <a:ea typeface="Times New Roman" panose="02020603050405020304" pitchFamily="18" charset="0"/>
              </a:rPr>
              <a:t>risk </a:t>
            </a:r>
            <a:r>
              <a:rPr lang="en-US" sz="2400" dirty="0">
                <a:effectLst/>
                <a:ea typeface="Times New Roman" panose="02020603050405020304" pitchFamily="18" charset="0"/>
              </a:rPr>
              <a:t>of </a:t>
            </a:r>
            <a:r>
              <a:rPr lang="en-US" sz="2400" b="1" dirty="0">
                <a:solidFill>
                  <a:srgbClr val="002060"/>
                </a:solidFill>
                <a:effectLst/>
                <a:ea typeface="Times New Roman" panose="02020603050405020304" pitchFamily="18" charset="0"/>
              </a:rPr>
              <a:t>serious bodily injury</a:t>
            </a:r>
            <a:r>
              <a:rPr lang="en-US" sz="2400" dirty="0">
                <a:effectLst/>
                <a:ea typeface="Times New Roman" panose="02020603050405020304" pitchFamily="18" charset="0"/>
              </a:rPr>
              <a:t>.</a:t>
            </a:r>
          </a:p>
          <a:p>
            <a:pPr marL="109220" marR="228600" indent="0">
              <a:spcBef>
                <a:spcPts val="45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401828" marR="228600" lvl="1" indent="0">
              <a:spcBef>
                <a:spcPts val="45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744728" marR="228600" lvl="1" indent="-342900">
              <a:spcBef>
                <a:spcPts val="45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452120" marR="228600" indent="-342900">
              <a:spcBef>
                <a:spcPts val="450"/>
              </a:spcBef>
              <a:spcAft>
                <a:spcPts val="0"/>
              </a:spcAft>
              <a:buFont typeface="+mj-lt"/>
              <a:buAutoNum type="alphaUcPeriod"/>
            </a:pPr>
            <a:endParaRPr lang="en-US" sz="1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544870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76D6-3E7B-4368-B160-9626832EB6CE}"/>
              </a:ext>
            </a:extLst>
          </p:cNvPr>
          <p:cNvSpPr>
            <a:spLocks noGrp="1"/>
          </p:cNvSpPr>
          <p:nvPr>
            <p:ph type="title"/>
          </p:nvPr>
        </p:nvSpPr>
        <p:spPr/>
        <p:txBody>
          <a:bodyPr/>
          <a:lstStyle/>
          <a:p>
            <a:pPr algn="ctr"/>
            <a:r>
              <a:rPr lang="en-US" dirty="0"/>
              <a:t>Roadblocks</a:t>
            </a:r>
          </a:p>
        </p:txBody>
      </p:sp>
      <p:sp>
        <p:nvSpPr>
          <p:cNvPr id="3" name="Content Placeholder 2">
            <a:extLst>
              <a:ext uri="{FF2B5EF4-FFF2-40B4-BE49-F238E27FC236}">
                <a16:creationId xmlns:a16="http://schemas.microsoft.com/office/drawing/2014/main" id="{B724C305-F6DE-4CBE-8251-28EB23742CB2}"/>
              </a:ext>
            </a:extLst>
          </p:cNvPr>
          <p:cNvSpPr>
            <a:spLocks noGrp="1"/>
          </p:cNvSpPr>
          <p:nvPr>
            <p:ph idx="1"/>
          </p:nvPr>
        </p:nvSpPr>
        <p:spPr>
          <a:xfrm>
            <a:off x="1097280" y="2413000"/>
            <a:ext cx="10058400" cy="3456094"/>
          </a:xfrm>
        </p:spPr>
        <p:txBody>
          <a:bodyPr>
            <a:noAutofit/>
          </a:bodyPr>
          <a:lstStyle/>
          <a:p>
            <a:pPr marL="201168" lvl="1" indent="0">
              <a:buNone/>
            </a:pPr>
            <a:r>
              <a:rPr lang="en-US" sz="2400" dirty="0"/>
              <a:t>Vehicle pursuit policy on roadblocks: Remember that the Statewide Minimum Vehicle Pursuit policy requires that roadblocks must be setup in this way:</a:t>
            </a:r>
          </a:p>
          <a:p>
            <a:pPr marL="201168" lvl="1" indent="0">
              <a:buNone/>
            </a:pPr>
            <a:endParaRPr lang="en-US" sz="2400" dirty="0"/>
          </a:p>
          <a:p>
            <a:pPr marL="658368" lvl="1" indent="-457200">
              <a:buAutoNum type="arabicPeriod"/>
            </a:pPr>
            <a:r>
              <a:rPr lang="en-US" sz="2400" dirty="0"/>
              <a:t>Use emergency lighting on any authorized emergency vehicle being used</a:t>
            </a:r>
          </a:p>
          <a:p>
            <a:pPr marL="658368" lvl="1" indent="-457200">
              <a:buAutoNum type="arabicPeriod"/>
            </a:pPr>
            <a:r>
              <a:rPr lang="en-US" sz="2400" dirty="0"/>
              <a:t>The roadblock shall be set up where there is clear visibility to traffic in all directions</a:t>
            </a:r>
          </a:p>
          <a:p>
            <a:pPr marL="658368" lvl="1" indent="-457200">
              <a:buAutoNum type="arabicPeriod"/>
            </a:pPr>
            <a:r>
              <a:rPr lang="en-US" sz="2400" dirty="0"/>
              <a:t>The subject must be able to see the roadblock and have sufficient time and distance to stop prior to	encountering the roadblock					</a:t>
            </a:r>
          </a:p>
        </p:txBody>
      </p:sp>
      <p:pic>
        <p:nvPicPr>
          <p:cNvPr id="4" name="Picture 3">
            <a:extLst>
              <a:ext uri="{FF2B5EF4-FFF2-40B4-BE49-F238E27FC236}">
                <a16:creationId xmlns:a16="http://schemas.microsoft.com/office/drawing/2014/main" id="{12A982DD-974E-42D4-9635-240528D44DF9}"/>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26AD3B6F-DAD2-AD58-8907-4B7B7A6BA707}"/>
              </a:ext>
            </a:extLst>
          </p:cNvPr>
          <p:cNvPicPr>
            <a:picLocks noChangeAspect="1"/>
          </p:cNvPicPr>
          <p:nvPr/>
        </p:nvPicPr>
        <p:blipFill>
          <a:blip r:embed="rId4"/>
          <a:stretch>
            <a:fillRect/>
          </a:stretch>
        </p:blipFill>
        <p:spPr>
          <a:xfrm>
            <a:off x="220074" y="167341"/>
            <a:ext cx="1066892" cy="1072989"/>
          </a:xfrm>
          <a:prstGeom prst="rect">
            <a:avLst/>
          </a:prstGeom>
        </p:spPr>
      </p:pic>
    </p:spTree>
    <p:extLst>
      <p:ext uri="{BB962C8B-B14F-4D97-AF65-F5344CB8AC3E}">
        <p14:creationId xmlns:p14="http://schemas.microsoft.com/office/powerpoint/2010/main" val="3861305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USE OF FORCE</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1801905" y="1852090"/>
            <a:ext cx="8901953" cy="4161641"/>
          </a:xfrm>
        </p:spPr>
        <p:txBody>
          <a:bodyPr>
            <a:normAutofit/>
          </a:bodyPr>
          <a:lstStyle/>
          <a:p>
            <a:pPr marL="109220" marR="228600" indent="0">
              <a:spcBef>
                <a:spcPts val="450"/>
              </a:spcBef>
              <a:spcAft>
                <a:spcPts val="0"/>
              </a:spcAft>
              <a:buNone/>
            </a:pPr>
            <a:r>
              <a:rPr lang="en-US" sz="2400" b="1" u="sng" dirty="0">
                <a:solidFill>
                  <a:srgbClr val="FF0000"/>
                </a:solidFill>
                <a:effectLst/>
                <a:ea typeface="Times New Roman" panose="02020603050405020304" pitchFamily="18" charset="0"/>
              </a:rPr>
              <a:t>Officers SHALL NOT</a:t>
            </a:r>
            <a:r>
              <a:rPr lang="en-US" sz="2400" b="1" dirty="0">
                <a:solidFill>
                  <a:srgbClr val="FF0000"/>
                </a:solidFill>
                <a:effectLst/>
                <a:ea typeface="Times New Roman" panose="02020603050405020304" pitchFamily="18" charset="0"/>
              </a:rPr>
              <a:t>:</a:t>
            </a:r>
          </a:p>
          <a:p>
            <a:pPr marL="109220" marR="228600" indent="0">
              <a:spcBef>
                <a:spcPts val="450"/>
              </a:spcBef>
              <a:spcAft>
                <a:spcPts val="0"/>
              </a:spcAft>
              <a:buNone/>
            </a:pPr>
            <a:endParaRPr lang="en-US" sz="2400" dirty="0">
              <a:effectLst/>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effectLst/>
                <a:ea typeface="Times New Roman" panose="02020603050405020304" pitchFamily="18" charset="0"/>
              </a:rPr>
              <a:t>Discharge any warning shot. </a:t>
            </a:r>
            <a:r>
              <a:rPr lang="en-US" sz="2400" spc="-10" dirty="0">
                <a:effectLst/>
                <a:ea typeface="Times New Roman" panose="02020603050405020304" pitchFamily="18" charset="0"/>
              </a:rPr>
              <a:t>The objectively reasonable discharge of a firearm in the direction of an individual, against whom deadly force is allowed by law, with the intent to assist an officer or third-party who is in imminent danger, is not considered a warning shot. </a:t>
            </a:r>
          </a:p>
          <a:p>
            <a:pPr marL="452120" marR="228600" indent="-342900">
              <a:spcBef>
                <a:spcPts val="450"/>
              </a:spcBef>
              <a:spcAft>
                <a:spcPts val="0"/>
              </a:spcAft>
              <a:buFont typeface="Arial" panose="020B0604020202020204" pitchFamily="34" charset="0"/>
              <a:buChar char="•"/>
            </a:pPr>
            <a:endParaRPr lang="en-US" sz="2400" dirty="0">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effectLst/>
                <a:ea typeface="Times New Roman" panose="02020603050405020304" pitchFamily="18" charset="0"/>
              </a:rPr>
              <a:t>Discharge a firearm at or from a vehicle except in situations where deadly force is allowed by law.</a:t>
            </a:r>
          </a:p>
          <a:p>
            <a:pPr marL="452120" marR="228600" indent="-342900">
              <a:spcBef>
                <a:spcPts val="450"/>
              </a:spcBef>
              <a:spcAft>
                <a:spcPts val="0"/>
              </a:spcAft>
              <a:buFont typeface="Arial" panose="020B0604020202020204" pitchFamily="34" charset="0"/>
              <a:buChar char="•"/>
            </a:pPr>
            <a:endParaRPr lang="en-US" sz="2600" dirty="0">
              <a:ea typeface="Times New Roman" panose="02020603050405020304" pitchFamily="18" charset="0"/>
            </a:endParaRPr>
          </a:p>
          <a:p>
            <a:pPr marL="109220" marR="228600" indent="0">
              <a:spcBef>
                <a:spcPts val="450"/>
              </a:spcBef>
              <a:spcAft>
                <a:spcPts val="0"/>
              </a:spcAft>
              <a:buNone/>
            </a:pPr>
            <a:endParaRPr lang="en-US" sz="1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888271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7252198" y="772052"/>
            <a:ext cx="4843306" cy="3686015"/>
          </a:xfrm>
        </p:spPr>
        <p:txBody>
          <a:bodyPr vert="horz" lIns="91440" tIns="45720" rIns="91440" bIns="45720" rtlCol="0" anchor="b">
            <a:normAutofit/>
          </a:bodyPr>
          <a:lstStyle/>
          <a:p>
            <a:r>
              <a:rPr lang="en-US" sz="4800" b="1" dirty="0">
                <a:solidFill>
                  <a:schemeClr val="tx1">
                    <a:lumMod val="85000"/>
                    <a:lumOff val="15000"/>
                  </a:schemeClr>
                </a:solidFill>
              </a:rPr>
              <a:t>RESPONSIBILITIES OF THE OFFICER UNDER THE STATEWIDE POLICY</a:t>
            </a:r>
          </a:p>
        </p:txBody>
      </p:sp>
      <p:pic>
        <p:nvPicPr>
          <p:cNvPr id="9" name="Picture 8">
            <a:extLst>
              <a:ext uri="{FF2B5EF4-FFF2-40B4-BE49-F238E27FC236}">
                <a16:creationId xmlns:a16="http://schemas.microsoft.com/office/drawing/2014/main" id="{0EBC37F6-EBFC-017C-7BFF-D95EC9A5A7CF}"/>
              </a:ext>
            </a:extLst>
          </p:cNvPr>
          <p:cNvPicPr>
            <a:picLocks noChangeAspect="1"/>
          </p:cNvPicPr>
          <p:nvPr/>
        </p:nvPicPr>
        <p:blipFill>
          <a:blip r:embed="rId3"/>
          <a:stretch>
            <a:fillRect/>
          </a:stretch>
        </p:blipFill>
        <p:spPr>
          <a:xfrm>
            <a:off x="96496" y="1289717"/>
            <a:ext cx="6912217" cy="5011357"/>
          </a:xfrm>
          <a:prstGeom prst="rect">
            <a:avLst/>
          </a:prstGeom>
        </p:spPr>
      </p:pic>
      <p:cxnSp>
        <p:nvCxnSpPr>
          <p:cNvPr id="52" name="Straight Connector 5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4"/>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5"/>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973949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cs typeface="Times New Roman" panose="02020603050405020304" pitchFamily="18" charset="0"/>
              </a:rPr>
              <a:t>OFFICER RESPONSIBILITIES</a:t>
            </a:r>
            <a:br>
              <a:rPr lang="en-US" sz="4400" dirty="0">
                <a:solidFill>
                  <a:schemeClr val="tx1"/>
                </a:solidFill>
                <a:latin typeface="+mn-lt"/>
                <a:cs typeface="Times New Roman" panose="02020603050405020304" pitchFamily="18" charset="0"/>
              </a:rPr>
            </a:br>
            <a:r>
              <a:rPr lang="en-US" sz="4400" dirty="0">
                <a:solidFill>
                  <a:schemeClr val="tx1"/>
                </a:solidFill>
                <a:latin typeface="+mn-lt"/>
                <a:cs typeface="Times New Roman" panose="02020603050405020304" pitchFamily="18" charset="0"/>
              </a:rPr>
              <a:t>UNDER THE STATEWIDE POLICY</a:t>
            </a:r>
            <a:endParaRPr lang="en-US" sz="4400" b="1"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1748117" y="2220686"/>
            <a:ext cx="9143163" cy="3793045"/>
          </a:xfrm>
        </p:spPr>
        <p:txBody>
          <a:bodyPr>
            <a:normAutofit/>
          </a:bodyPr>
          <a:lstStyle/>
          <a:p>
            <a:pPr marL="109220" marR="228600" indent="0">
              <a:spcBef>
                <a:spcPts val="450"/>
              </a:spcBef>
              <a:spcAft>
                <a:spcPts val="0"/>
              </a:spcAft>
              <a:buNone/>
            </a:pPr>
            <a:r>
              <a:rPr lang="en-US" sz="2400" b="1" u="sng" dirty="0">
                <a:solidFill>
                  <a:srgbClr val="FF0000"/>
                </a:solidFill>
                <a:effectLst/>
                <a:ea typeface="Times New Roman" panose="02020603050405020304" pitchFamily="18" charset="0"/>
              </a:rPr>
              <a:t>Officers SHALL NOT</a:t>
            </a:r>
            <a:r>
              <a:rPr lang="en-US" sz="2400" b="1" dirty="0">
                <a:solidFill>
                  <a:srgbClr val="FF0000"/>
                </a:solidFill>
                <a:effectLst/>
                <a:ea typeface="Times New Roman" panose="02020603050405020304" pitchFamily="18" charset="0"/>
              </a:rPr>
              <a:t>:</a:t>
            </a:r>
          </a:p>
          <a:p>
            <a:pPr marL="109220" marR="228600" indent="0">
              <a:spcBef>
                <a:spcPts val="450"/>
              </a:spcBef>
              <a:spcAft>
                <a:spcPts val="0"/>
              </a:spcAft>
              <a:buNone/>
            </a:pPr>
            <a:endParaRPr lang="en-US" sz="2400" dirty="0">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effectLst/>
                <a:ea typeface="Times New Roman" panose="02020603050405020304" pitchFamily="18" charset="0"/>
              </a:rPr>
              <a:t>Use force against a person who is merely verbally abusive.</a:t>
            </a:r>
          </a:p>
          <a:p>
            <a:pPr marL="452120" marR="228600" indent="-342900">
              <a:spcBef>
                <a:spcPts val="450"/>
              </a:spcBef>
              <a:spcAft>
                <a:spcPts val="0"/>
              </a:spcAft>
              <a:buFont typeface="Arial" panose="020B0604020202020204" pitchFamily="34" charset="0"/>
              <a:buChar char="•"/>
            </a:pPr>
            <a:endParaRPr lang="en-US" sz="2400" dirty="0">
              <a:ea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effectLst/>
                <a:ea typeface="Times New Roman" panose="02020603050405020304" pitchFamily="18" charset="0"/>
              </a:rPr>
              <a:t>Use a chokehold except in situations where deadly force is allowed by law.</a:t>
            </a:r>
          </a:p>
          <a:p>
            <a:pPr marL="452120" marR="228600" indent="-342900">
              <a:spcBef>
                <a:spcPts val="450"/>
              </a:spcBef>
              <a:spcAft>
                <a:spcPts val="0"/>
              </a:spcAft>
              <a:buFont typeface="+mj-lt"/>
              <a:buAutoNum type="alphaUcPeriod"/>
            </a:pPr>
            <a:endParaRPr lang="en-US" sz="1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823702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DE-ESCALATION</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1613647" y="2373923"/>
            <a:ext cx="9277634" cy="3833239"/>
          </a:xfrm>
        </p:spPr>
        <p:txBody>
          <a:bodyPr>
            <a:normAutofit/>
          </a:bodyPr>
          <a:lstStyle/>
          <a:p>
            <a:pPr marL="109220" marR="228600" indent="0">
              <a:spcBef>
                <a:spcPts val="450"/>
              </a:spcBef>
              <a:spcAft>
                <a:spcPts val="0"/>
              </a:spcAft>
              <a:buNone/>
            </a:pPr>
            <a:r>
              <a:rPr lang="en-US" sz="2400" dirty="0">
                <a:effectLst/>
                <a:ea typeface="Times New Roman" panose="02020603050405020304" pitchFamily="18" charset="0"/>
              </a:rPr>
              <a:t>De-escalation definition: Actions taken, if safe and feasible to do so, in an attempt to stabilize the situation in an effort to reduce or eliminate the necessity of using force against subjects.</a:t>
            </a:r>
          </a:p>
          <a:p>
            <a:pPr marL="109220" marR="228600" indent="0">
              <a:spcBef>
                <a:spcPts val="450"/>
              </a:spcBef>
              <a:spcAft>
                <a:spcPts val="0"/>
              </a:spcAft>
              <a:buNone/>
            </a:pPr>
            <a:endParaRPr lang="en-US" sz="2400" dirty="0">
              <a:ea typeface="Times New Roman" panose="02020603050405020304" pitchFamily="18" charset="0"/>
            </a:endParaRPr>
          </a:p>
          <a:p>
            <a:pPr marL="109220" marR="228600" indent="0">
              <a:spcBef>
                <a:spcPts val="450"/>
              </a:spcBef>
              <a:spcAft>
                <a:spcPts val="0"/>
              </a:spcAft>
              <a:buNone/>
            </a:pPr>
            <a:r>
              <a:rPr lang="en-US" sz="2400" dirty="0">
                <a:ea typeface="Times New Roman" panose="02020603050405020304" pitchFamily="18" charset="0"/>
              </a:rPr>
              <a:t>A</a:t>
            </a:r>
            <a:r>
              <a:rPr lang="en-US" sz="2400" dirty="0">
                <a:effectLst/>
                <a:ea typeface="Times New Roman" panose="02020603050405020304" pitchFamily="18" charset="0"/>
              </a:rPr>
              <a:t>n </a:t>
            </a:r>
            <a:r>
              <a:rPr lang="en-US" sz="2400" b="1" dirty="0">
                <a:solidFill>
                  <a:srgbClr val="0033CC"/>
                </a:solidFill>
                <a:effectLst/>
                <a:ea typeface="Times New Roman" panose="02020603050405020304" pitchFamily="18" charset="0"/>
              </a:rPr>
              <a:t>officer shall attempt to engage in de-escalation prior to using force when safe and feasible </a:t>
            </a:r>
            <a:r>
              <a:rPr lang="en-US" sz="2400" dirty="0">
                <a:effectLst/>
                <a:ea typeface="Times New Roman" panose="02020603050405020304" pitchFamily="18" charset="0"/>
              </a:rPr>
              <a:t>to do so.</a:t>
            </a:r>
          </a:p>
          <a:p>
            <a:pPr marL="109220" marR="228600" indent="0">
              <a:spcBef>
                <a:spcPts val="450"/>
              </a:spcBef>
              <a:spcAft>
                <a:spcPts val="0"/>
              </a:spcAft>
              <a:buNone/>
            </a:pPr>
            <a:endParaRPr lang="en-US" sz="22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1637751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algn="ctr"/>
            <a:r>
              <a:rPr lang="en-US" sz="4800" b="1" kern="1200" spc="-50" baseline="0" dirty="0">
                <a:solidFill>
                  <a:schemeClr val="tx1">
                    <a:lumMod val="75000"/>
                    <a:lumOff val="25000"/>
                  </a:schemeClr>
                </a:solidFill>
                <a:latin typeface="+mj-lt"/>
                <a:ea typeface="+mj-ea"/>
                <a:cs typeface="+mj-cs"/>
              </a:rPr>
              <a:t>DE-ESCALATION</a:t>
            </a:r>
          </a:p>
        </p:txBody>
      </p:sp>
      <p:pic>
        <p:nvPicPr>
          <p:cNvPr id="7" name="Picture 6">
            <a:extLst>
              <a:ext uri="{FF2B5EF4-FFF2-40B4-BE49-F238E27FC236}">
                <a16:creationId xmlns:a16="http://schemas.microsoft.com/office/drawing/2014/main" id="{599A88BA-318B-45BE-C81D-52473E4C2D15}"/>
              </a:ext>
            </a:extLst>
          </p:cNvPr>
          <p:cNvPicPr>
            <a:picLocks noChangeAspect="1"/>
          </p:cNvPicPr>
          <p:nvPr/>
        </p:nvPicPr>
        <p:blipFill rotWithShape="1">
          <a:blip r:embed="rId3"/>
          <a:srcRect l="57203" r="8246"/>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99DCCA-0425-4B79-81C1-0C4146182EEC}"/>
              </a:ext>
            </a:extLst>
          </p:cNvPr>
          <p:cNvSpPr>
            <a:spLocks noGrp="1"/>
          </p:cNvSpPr>
          <p:nvPr>
            <p:ph type="body" sz="half" idx="2"/>
          </p:nvPr>
        </p:nvSpPr>
        <p:spPr>
          <a:xfrm>
            <a:off x="5811796" y="2343229"/>
            <a:ext cx="5445210" cy="3961523"/>
          </a:xfrm>
        </p:spPr>
        <p:txBody>
          <a:bodyPr vert="horz" lIns="0" tIns="45720" rIns="0" bIns="45720" rtlCol="0">
            <a:normAutofit/>
          </a:bodyPr>
          <a:lstStyle/>
          <a:p>
            <a:pPr marL="109220" marR="228600" indent="0">
              <a:spcBef>
                <a:spcPts val="450"/>
              </a:spcBef>
              <a:spcAft>
                <a:spcPts val="0"/>
              </a:spcAft>
              <a:buFont typeface="Calibri" panose="020F0502020204030204" pitchFamily="34" charset="0"/>
              <a:buNone/>
            </a:pPr>
            <a:endParaRPr lang="en-US" dirty="0">
              <a:solidFill>
                <a:schemeClr val="tx1">
                  <a:lumMod val="75000"/>
                  <a:lumOff val="25000"/>
                </a:schemeClr>
              </a:solidFill>
              <a:effectLst/>
            </a:endParaRPr>
          </a:p>
          <a:p>
            <a:r>
              <a:rPr lang="en-US" sz="3600" dirty="0">
                <a:solidFill>
                  <a:schemeClr val="tx1">
                    <a:lumMod val="75000"/>
                    <a:lumOff val="25000"/>
                  </a:schemeClr>
                </a:solidFill>
              </a:rPr>
              <a:t>De-escalation is a separately mandated annual in-service training requirement under IC 5-2-1-9(g). Departments shall conduct de-escalation training in accordance with the statute.</a:t>
            </a: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4"/>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5"/>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1068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ea typeface="Times New Roman" panose="02020603050405020304" pitchFamily="18" charset="0"/>
                <a:cs typeface="Times New Roman" panose="02020603050405020304" pitchFamily="18" charset="0"/>
              </a:rPr>
              <a:t>DUTY TO INTERVENE</a:t>
            </a:r>
            <a:endParaRPr lang="en-US" sz="4400" b="1"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71370" y="2173045"/>
            <a:ext cx="10424160" cy="4034117"/>
          </a:xfrm>
        </p:spPr>
        <p:txBody>
          <a:bodyPr>
            <a:normAutofit/>
          </a:bodyPr>
          <a:lstStyle/>
          <a:p>
            <a:pPr marL="452120" marR="228600" indent="-342900">
              <a:spcBef>
                <a:spcPts val="45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cs typeface="Times New Roman" panose="02020603050405020304" pitchFamily="18" charset="0"/>
              </a:rPr>
              <a:t>A law enforcement officer who is </a:t>
            </a:r>
            <a:r>
              <a:rPr lang="en-US" sz="2400" b="1" dirty="0">
                <a:solidFill>
                  <a:srgbClr val="C00000"/>
                </a:solidFill>
                <a:cs typeface="Times New Roman" panose="02020603050405020304" pitchFamily="18" charset="0"/>
              </a:rPr>
              <a:t>present</a:t>
            </a:r>
            <a:r>
              <a:rPr lang="en-US" sz="2400" dirty="0">
                <a:cs typeface="Times New Roman" panose="02020603050405020304" pitchFamily="18" charset="0"/>
              </a:rPr>
              <a:t> and observes another officer using force that the officer </a:t>
            </a:r>
            <a:r>
              <a:rPr lang="en-US" sz="2400" b="1" dirty="0">
                <a:solidFill>
                  <a:srgbClr val="C00000"/>
                </a:solidFill>
                <a:cs typeface="Times New Roman" panose="02020603050405020304" pitchFamily="18" charset="0"/>
              </a:rPr>
              <a:t>has reason to know is excessive </a:t>
            </a:r>
            <a:r>
              <a:rPr lang="en-US" sz="2400" dirty="0">
                <a:cs typeface="Times New Roman" panose="02020603050405020304" pitchFamily="18" charset="0"/>
              </a:rPr>
              <a:t>under the circumstances </a:t>
            </a:r>
            <a:r>
              <a:rPr lang="en-US" sz="2400" b="1" dirty="0">
                <a:solidFill>
                  <a:srgbClr val="008000"/>
                </a:solidFill>
                <a:cs typeface="Times New Roman" panose="02020603050405020304" pitchFamily="18" charset="0"/>
              </a:rPr>
              <a:t>shall</a:t>
            </a:r>
            <a:r>
              <a:rPr lang="en-US" sz="2400" dirty="0">
                <a:cs typeface="Times New Roman" panose="02020603050405020304" pitchFamily="18" charset="0"/>
              </a:rPr>
              <a:t> have a </a:t>
            </a:r>
            <a:r>
              <a:rPr lang="en-US" sz="2400" b="1" dirty="0">
                <a:solidFill>
                  <a:srgbClr val="0033CC"/>
                </a:solidFill>
                <a:cs typeface="Times New Roman" panose="02020603050405020304" pitchFamily="18" charset="0"/>
              </a:rPr>
              <a:t>duty to intervene when it is safe and feasible </a:t>
            </a:r>
            <a:r>
              <a:rPr lang="en-US" sz="2400" dirty="0">
                <a:cs typeface="Times New Roman" panose="02020603050405020304" pitchFamily="18" charset="0"/>
              </a:rPr>
              <a:t>to do so.</a:t>
            </a:r>
          </a:p>
          <a:p>
            <a:pPr marL="452120" marR="228600" indent="-342900">
              <a:spcBef>
                <a:spcPts val="450"/>
              </a:spcBef>
              <a:spcAft>
                <a:spcPts val="0"/>
              </a:spcAft>
              <a:buFont typeface="Arial" panose="020B0604020202020204" pitchFamily="34" charset="0"/>
              <a:buChar char="•"/>
            </a:pPr>
            <a:endParaRPr lang="en-US" sz="2400" dirty="0">
              <a:cs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cs typeface="Times New Roman" panose="02020603050405020304" pitchFamily="18" charset="0"/>
              </a:rPr>
              <a:t>Law enforcement officers who intervene shall immediately report the incident to a supervisor or commanding officer.</a:t>
            </a:r>
          </a:p>
          <a:p>
            <a:pPr marL="109220" marR="228600" indent="0">
              <a:spcBef>
                <a:spcPts val="450"/>
              </a:spcBef>
              <a:spcAft>
                <a:spcPts val="0"/>
              </a:spcAft>
              <a:buNone/>
            </a:pPr>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339695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ea typeface="Times New Roman" panose="02020603050405020304" pitchFamily="18" charset="0"/>
                <a:cs typeface="Times New Roman" panose="02020603050405020304" pitchFamily="18" charset="0"/>
              </a:rPr>
              <a:t>DUTY TO INTERVENE</a:t>
            </a:r>
            <a:endParaRPr lang="en-US" sz="4400" b="1"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405443" y="1852091"/>
            <a:ext cx="11073543" cy="4355072"/>
          </a:xfrm>
        </p:spPr>
        <p:txBody>
          <a:bodyPr>
            <a:normAutofit fontScale="92500" lnSpcReduction="10000"/>
          </a:bodyPr>
          <a:lstStyle/>
          <a:p>
            <a:r>
              <a:rPr lang="en-US" sz="2600" dirty="0"/>
              <a:t>Duty to intervene applies equally to supervisory and nonsupervisory officers. </a:t>
            </a:r>
          </a:p>
          <a:p>
            <a:r>
              <a:rPr lang="en-US" sz="2600" dirty="0"/>
              <a:t>An officer who is </a:t>
            </a:r>
            <a:r>
              <a:rPr lang="en-US" sz="2600" b="1" dirty="0">
                <a:solidFill>
                  <a:srgbClr val="0033CC"/>
                </a:solidFill>
              </a:rPr>
              <a:t>present and fails to intervene </a:t>
            </a:r>
            <a:r>
              <a:rPr lang="en-US" sz="2600" dirty="0"/>
              <a:t>to prevent other officers from infringing on the constitutional rights of citizens is liable under §1983 if that </a:t>
            </a:r>
            <a:r>
              <a:rPr lang="en-US" sz="2600" b="1" dirty="0">
                <a:solidFill>
                  <a:srgbClr val="C00000"/>
                </a:solidFill>
              </a:rPr>
              <a:t>officer had reason to know</a:t>
            </a:r>
            <a:r>
              <a:rPr lang="en-US" sz="2600" dirty="0"/>
              <a:t>:</a:t>
            </a:r>
          </a:p>
          <a:p>
            <a:pPr marL="457200" indent="-163513"/>
            <a:r>
              <a:rPr lang="en-US" sz="2600" dirty="0"/>
              <a:t>1. excessive force was being used,</a:t>
            </a:r>
          </a:p>
          <a:p>
            <a:pPr marL="457200" indent="-163513"/>
            <a:r>
              <a:rPr lang="en-US" sz="2600" dirty="0"/>
              <a:t>2. a citizen has been unjustifiably arrested, or</a:t>
            </a:r>
          </a:p>
          <a:p>
            <a:pPr marL="457200" indent="-163513"/>
            <a:r>
              <a:rPr lang="en-US" sz="2600" dirty="0"/>
              <a:t>3. that any constitutional violation was being committed by an officer; and</a:t>
            </a:r>
          </a:p>
          <a:p>
            <a:r>
              <a:rPr lang="en-US" sz="2600" dirty="0"/>
              <a:t>The officer had a </a:t>
            </a:r>
            <a:r>
              <a:rPr lang="en-US" sz="2600" b="1" dirty="0">
                <a:solidFill>
                  <a:srgbClr val="C00000"/>
                </a:solidFill>
              </a:rPr>
              <a:t>realistic opportunity to intervene </a:t>
            </a:r>
            <a:r>
              <a:rPr lang="en-US" sz="2600" dirty="0"/>
              <a:t>to prevent the harm from occurring</a:t>
            </a:r>
          </a:p>
          <a:p>
            <a:pPr algn="r"/>
            <a:r>
              <a:rPr lang="en-US" sz="2200" i="1" dirty="0"/>
              <a:t>Byrd v. </a:t>
            </a:r>
            <a:r>
              <a:rPr lang="en-US" sz="2200" i="1" dirty="0" err="1"/>
              <a:t>Brishke</a:t>
            </a:r>
            <a:r>
              <a:rPr lang="en-US" sz="2200" i="1" dirty="0"/>
              <a:t>, </a:t>
            </a:r>
            <a:r>
              <a:rPr lang="en-US" sz="2200" dirty="0"/>
              <a:t>466 F.2d 6 (7</a:t>
            </a:r>
            <a:r>
              <a:rPr lang="en-US" sz="2200" baseline="30000" dirty="0"/>
              <a:t>th</a:t>
            </a:r>
            <a:r>
              <a:rPr lang="en-US" sz="2200" dirty="0"/>
              <a:t> Cir. 1972)</a:t>
            </a:r>
            <a:endParaRPr lang="en-US" sz="2200" i="0" dirty="0"/>
          </a:p>
          <a:p>
            <a:pPr algn="r"/>
            <a:r>
              <a:rPr lang="en-US" sz="2200" i="1" dirty="0"/>
              <a:t>Yang v. Hardin</a:t>
            </a:r>
            <a:r>
              <a:rPr lang="en-US" sz="2200" i="0" dirty="0"/>
              <a:t>, 37 F.3d 282 (7</a:t>
            </a:r>
            <a:r>
              <a:rPr lang="en-US" sz="2200" i="0" baseline="30000" dirty="0"/>
              <a:t>th</a:t>
            </a:r>
            <a:r>
              <a:rPr lang="en-US" sz="2200" i="0" dirty="0"/>
              <a:t> Cir. 1994)</a:t>
            </a:r>
          </a:p>
          <a:p>
            <a:endParaRPr lang="en-US" sz="2800" dirty="0"/>
          </a:p>
          <a:p>
            <a:pPr marL="109220" marR="228600" indent="0">
              <a:spcBef>
                <a:spcPts val="450"/>
              </a:spcBef>
              <a:spcAft>
                <a:spcPts val="0"/>
              </a:spcAft>
              <a:buNone/>
            </a:pPr>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1699550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5B46-5489-9FAD-32F5-52D5D055BFAF}"/>
              </a:ext>
            </a:extLst>
          </p:cNvPr>
          <p:cNvSpPr>
            <a:spLocks noGrp="1"/>
          </p:cNvSpPr>
          <p:nvPr>
            <p:ph type="title"/>
          </p:nvPr>
        </p:nvSpPr>
        <p:spPr/>
        <p:txBody>
          <a:bodyPr/>
          <a:lstStyle/>
          <a:p>
            <a:pPr algn="ctr"/>
            <a:r>
              <a:rPr lang="en-US" sz="4800" dirty="0">
                <a:solidFill>
                  <a:schemeClr val="tx1"/>
                </a:solidFill>
                <a:latin typeface="+mn-lt"/>
                <a:ea typeface="Times New Roman" panose="02020603050405020304" pitchFamily="18" charset="0"/>
                <a:cs typeface="Times New Roman" panose="02020603050405020304" pitchFamily="18" charset="0"/>
              </a:rPr>
              <a:t>LIABILITY FOR FAILURE TO INTERVENE</a:t>
            </a:r>
            <a:endParaRPr lang="en-US" dirty="0"/>
          </a:p>
        </p:txBody>
      </p:sp>
      <p:sp>
        <p:nvSpPr>
          <p:cNvPr id="3" name="Content Placeholder 2">
            <a:extLst>
              <a:ext uri="{FF2B5EF4-FFF2-40B4-BE49-F238E27FC236}">
                <a16:creationId xmlns:a16="http://schemas.microsoft.com/office/drawing/2014/main" id="{9BD04142-F7B5-E649-1AA9-D896286224D4}"/>
              </a:ext>
            </a:extLst>
          </p:cNvPr>
          <p:cNvSpPr>
            <a:spLocks noGrp="1"/>
          </p:cNvSpPr>
          <p:nvPr>
            <p:ph idx="1"/>
          </p:nvPr>
        </p:nvSpPr>
        <p:spPr>
          <a:xfrm>
            <a:off x="847493" y="2163336"/>
            <a:ext cx="10638263" cy="4057355"/>
          </a:xfrm>
        </p:spPr>
        <p:txBody>
          <a:bodyPr>
            <a:normAutofit/>
          </a:bodyPr>
          <a:lstStyle/>
          <a:p>
            <a:pPr marL="466725" indent="-242888">
              <a:buFont typeface="Arial" panose="020B0604020202020204" pitchFamily="34" charset="0"/>
              <a:buChar char="•"/>
            </a:pPr>
            <a:r>
              <a:rPr lang="en-US" sz="2400" dirty="0">
                <a:solidFill>
                  <a:schemeClr val="tx1"/>
                </a:solidFill>
              </a:rPr>
              <a:t>Courts have concluded that </a:t>
            </a:r>
            <a:r>
              <a:rPr lang="en-US" sz="2400" b="1" dirty="0">
                <a:solidFill>
                  <a:schemeClr val="tx1"/>
                </a:solidFill>
              </a:rPr>
              <a:t>only if a reasonable jury could not possibly conclude </a:t>
            </a:r>
            <a:r>
              <a:rPr lang="en-US" sz="2400" dirty="0">
                <a:solidFill>
                  <a:schemeClr val="tx1"/>
                </a:solidFill>
              </a:rPr>
              <a:t>that the officer </a:t>
            </a:r>
            <a:r>
              <a:rPr lang="en-US" sz="2400" b="1" dirty="0">
                <a:solidFill>
                  <a:schemeClr val="tx1"/>
                </a:solidFill>
              </a:rPr>
              <a:t>could have intervened</a:t>
            </a:r>
            <a:r>
              <a:rPr lang="en-US" sz="2400" dirty="0">
                <a:solidFill>
                  <a:schemeClr val="tx1"/>
                </a:solidFill>
              </a:rPr>
              <a:t>, would the officer be granted leave from civil liability consequences. </a:t>
            </a:r>
            <a:r>
              <a:rPr lang="en-US" sz="2400" i="1" dirty="0">
                <a:solidFill>
                  <a:schemeClr val="tx1"/>
                </a:solidFill>
              </a:rPr>
              <a:t>Abdullahi v. City of Madison</a:t>
            </a:r>
            <a:r>
              <a:rPr lang="en-US" sz="2400" i="0" dirty="0">
                <a:solidFill>
                  <a:schemeClr val="tx1"/>
                </a:solidFill>
              </a:rPr>
              <a:t>, 423 F.3d 763 (7</a:t>
            </a:r>
            <a:r>
              <a:rPr lang="en-US" sz="2400" i="0" baseline="30000" dirty="0">
                <a:solidFill>
                  <a:schemeClr val="tx1"/>
                </a:solidFill>
              </a:rPr>
              <a:t>th</a:t>
            </a:r>
            <a:r>
              <a:rPr lang="en-US" sz="2400" i="0" dirty="0">
                <a:solidFill>
                  <a:schemeClr val="tx1"/>
                </a:solidFill>
              </a:rPr>
              <a:t> Cir. 2005). </a:t>
            </a:r>
          </a:p>
          <a:p>
            <a:pPr marL="223837" indent="0">
              <a:buNone/>
            </a:pPr>
            <a:endParaRPr lang="en-US" sz="2400" i="0" dirty="0">
              <a:solidFill>
                <a:schemeClr val="tx1"/>
              </a:solidFill>
            </a:endParaRPr>
          </a:p>
          <a:p>
            <a:pPr marL="466725" indent="-242888">
              <a:buFont typeface="Arial" panose="020B0604020202020204" pitchFamily="34" charset="0"/>
              <a:buChar char="•"/>
            </a:pPr>
            <a:r>
              <a:rPr lang="en-US" sz="2400" dirty="0">
                <a:solidFill>
                  <a:schemeClr val="tx1"/>
                </a:solidFill>
              </a:rPr>
              <a:t>The Court stated “A </a:t>
            </a:r>
            <a:r>
              <a:rPr lang="en-US" sz="2400" b="1" dirty="0">
                <a:solidFill>
                  <a:schemeClr val="tx1"/>
                </a:solidFill>
              </a:rPr>
              <a:t>‘realistic opportunity’ </a:t>
            </a:r>
            <a:r>
              <a:rPr lang="en-US" sz="2400" dirty="0">
                <a:solidFill>
                  <a:schemeClr val="tx1"/>
                </a:solidFill>
              </a:rPr>
              <a:t>[to intervene] means </a:t>
            </a:r>
            <a:r>
              <a:rPr lang="en-US" sz="2400" b="1" dirty="0">
                <a:solidFill>
                  <a:schemeClr val="tx1"/>
                </a:solidFill>
              </a:rPr>
              <a:t>a chance to warn </a:t>
            </a:r>
            <a:r>
              <a:rPr lang="en-US" sz="2400" dirty="0">
                <a:solidFill>
                  <a:schemeClr val="tx1"/>
                </a:solidFill>
              </a:rPr>
              <a:t>the officer using excessive force to stop.” </a:t>
            </a:r>
            <a:r>
              <a:rPr lang="en-US" sz="2400" i="1" dirty="0">
                <a:solidFill>
                  <a:schemeClr val="tx1"/>
                </a:solidFill>
              </a:rPr>
              <a:t>Miller v. Gonzalez</a:t>
            </a:r>
            <a:r>
              <a:rPr lang="en-US" sz="2400" dirty="0">
                <a:solidFill>
                  <a:schemeClr val="tx1"/>
                </a:solidFill>
              </a:rPr>
              <a:t>, 761 F.3d 822 (7</a:t>
            </a:r>
            <a:r>
              <a:rPr lang="en-US" sz="2400" baseline="30000" dirty="0">
                <a:solidFill>
                  <a:schemeClr val="tx1"/>
                </a:solidFill>
              </a:rPr>
              <a:t>th</a:t>
            </a:r>
            <a:r>
              <a:rPr lang="en-US" sz="2400" dirty="0">
                <a:solidFill>
                  <a:schemeClr val="tx1"/>
                </a:solidFill>
              </a:rPr>
              <a:t> Cir. 2014).</a:t>
            </a:r>
          </a:p>
          <a:p>
            <a:pPr marL="466725" indent="-242888">
              <a:buFont typeface="Arial" panose="020B0604020202020204" pitchFamily="34" charset="0"/>
              <a:buChar char="•"/>
            </a:pPr>
            <a:endParaRPr lang="en-US" sz="2000" b="1" dirty="0">
              <a:solidFill>
                <a:srgbClr val="C00000"/>
              </a:solidFill>
            </a:endParaRPr>
          </a:p>
          <a:p>
            <a:pPr marL="466725" indent="-242888">
              <a:buFont typeface="Arial" panose="020B0604020202020204" pitchFamily="34" charset="0"/>
              <a:buChar char="•"/>
            </a:pPr>
            <a:endParaRPr lang="en-US" sz="2000" dirty="0"/>
          </a:p>
          <a:p>
            <a:pPr marL="466725" indent="-242888">
              <a:buFont typeface="Arial" panose="020B0604020202020204" pitchFamily="34" charset="0"/>
              <a:buChar char="•"/>
            </a:pPr>
            <a:endParaRPr lang="en-US" dirty="0"/>
          </a:p>
        </p:txBody>
      </p:sp>
    </p:spTree>
    <p:extLst>
      <p:ext uri="{BB962C8B-B14F-4D97-AF65-F5344CB8AC3E}">
        <p14:creationId xmlns:p14="http://schemas.microsoft.com/office/powerpoint/2010/main" val="4177062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5B46-5489-9FAD-32F5-52D5D055BFAF}"/>
              </a:ext>
            </a:extLst>
          </p:cNvPr>
          <p:cNvSpPr>
            <a:spLocks noGrp="1"/>
          </p:cNvSpPr>
          <p:nvPr>
            <p:ph type="title"/>
          </p:nvPr>
        </p:nvSpPr>
        <p:spPr/>
        <p:txBody>
          <a:bodyPr/>
          <a:lstStyle/>
          <a:p>
            <a:pPr algn="ctr"/>
            <a:r>
              <a:rPr lang="en-US" sz="4800" dirty="0">
                <a:solidFill>
                  <a:schemeClr val="tx1"/>
                </a:solidFill>
                <a:latin typeface="+mn-lt"/>
                <a:ea typeface="Times New Roman" panose="02020603050405020304" pitchFamily="18" charset="0"/>
                <a:cs typeface="Times New Roman" panose="02020603050405020304" pitchFamily="18" charset="0"/>
              </a:rPr>
              <a:t>DUTY TO INTERVENE: </a:t>
            </a:r>
            <a:br>
              <a:rPr lang="en-US" sz="4800" dirty="0">
                <a:solidFill>
                  <a:schemeClr val="tx1"/>
                </a:solidFill>
                <a:latin typeface="+mn-lt"/>
                <a:ea typeface="Times New Roman" panose="02020603050405020304" pitchFamily="18" charset="0"/>
                <a:cs typeface="Times New Roman" panose="02020603050405020304" pitchFamily="18" charset="0"/>
              </a:rPr>
            </a:br>
            <a:r>
              <a:rPr lang="en-US" sz="4800" dirty="0">
                <a:solidFill>
                  <a:schemeClr val="tx1"/>
                </a:solidFill>
                <a:latin typeface="+mn-lt"/>
                <a:ea typeface="Times New Roman" panose="02020603050405020304" pitchFamily="18" charset="0"/>
                <a:cs typeface="Times New Roman" panose="02020603050405020304" pitchFamily="18" charset="0"/>
              </a:rPr>
              <a:t>HOW MUST AN OFFICER INTERVENE?</a:t>
            </a:r>
            <a:endParaRPr lang="en-US" dirty="0"/>
          </a:p>
        </p:txBody>
      </p:sp>
      <p:sp>
        <p:nvSpPr>
          <p:cNvPr id="3" name="Content Placeholder 2">
            <a:extLst>
              <a:ext uri="{FF2B5EF4-FFF2-40B4-BE49-F238E27FC236}">
                <a16:creationId xmlns:a16="http://schemas.microsoft.com/office/drawing/2014/main" id="{9BD04142-F7B5-E649-1AA9-D896286224D4}"/>
              </a:ext>
            </a:extLst>
          </p:cNvPr>
          <p:cNvSpPr>
            <a:spLocks noGrp="1"/>
          </p:cNvSpPr>
          <p:nvPr>
            <p:ph idx="1"/>
          </p:nvPr>
        </p:nvSpPr>
        <p:spPr>
          <a:xfrm>
            <a:off x="749300" y="1845734"/>
            <a:ext cx="10706100" cy="4592388"/>
          </a:xfrm>
        </p:spPr>
        <p:txBody>
          <a:bodyPr>
            <a:normAutofit/>
          </a:bodyPr>
          <a:lstStyle/>
          <a:p>
            <a:r>
              <a:rPr lang="en-US" sz="2400" dirty="0">
                <a:solidFill>
                  <a:schemeClr val="tx1"/>
                </a:solidFill>
              </a:rPr>
              <a:t>Some potential intervention techniques are below. What technique is appropriate to prevent the continued use of excessive force will be based on a totality of the circumstances:</a:t>
            </a:r>
          </a:p>
          <a:p>
            <a:pPr marL="466725" indent="-298450">
              <a:buFont typeface="Arial" panose="020B0604020202020204" pitchFamily="34" charset="0"/>
              <a:buChar char="•"/>
            </a:pPr>
            <a:r>
              <a:rPr lang="en-US" sz="2400" dirty="0">
                <a:solidFill>
                  <a:schemeClr val="tx1"/>
                </a:solidFill>
              </a:rPr>
              <a:t>Redirection of the officer</a:t>
            </a:r>
          </a:p>
          <a:p>
            <a:pPr marL="759333" lvl="1" indent="-298450">
              <a:buFont typeface="Arial" panose="020B0604020202020204" pitchFamily="34" charset="0"/>
              <a:buChar char="•"/>
            </a:pPr>
            <a:r>
              <a:rPr lang="en-US" sz="2400" dirty="0">
                <a:solidFill>
                  <a:schemeClr val="tx1"/>
                </a:solidFill>
              </a:rPr>
              <a:t>Verbal intervention</a:t>
            </a:r>
          </a:p>
          <a:p>
            <a:pPr marL="759333" lvl="1" indent="-298450">
              <a:buFont typeface="Arial" panose="020B0604020202020204" pitchFamily="34" charset="0"/>
              <a:buChar char="•"/>
            </a:pPr>
            <a:r>
              <a:rPr lang="en-US" sz="2400" dirty="0">
                <a:solidFill>
                  <a:schemeClr val="tx1"/>
                </a:solidFill>
              </a:rPr>
              <a:t>Physical intervention </a:t>
            </a:r>
          </a:p>
          <a:p>
            <a:pPr marL="466725" indent="-298450">
              <a:buFont typeface="Arial" panose="020B0604020202020204" pitchFamily="34" charset="0"/>
              <a:buChar char="•"/>
            </a:pPr>
            <a:r>
              <a:rPr lang="en-US" sz="2400" dirty="0">
                <a:solidFill>
                  <a:schemeClr val="tx1"/>
                </a:solidFill>
              </a:rPr>
              <a:t>Calling supervisor to the scene</a:t>
            </a:r>
          </a:p>
          <a:p>
            <a:pPr marL="466725" indent="-298450">
              <a:buFont typeface="Arial" panose="020B0604020202020204" pitchFamily="34" charset="0"/>
              <a:buChar char="•"/>
            </a:pPr>
            <a:r>
              <a:rPr lang="en-US" sz="2400" dirty="0">
                <a:solidFill>
                  <a:schemeClr val="tx1"/>
                </a:solidFill>
              </a:rPr>
              <a:t>Physical restraint of the officer</a:t>
            </a:r>
          </a:p>
          <a:p>
            <a:pPr marL="168275" indent="0">
              <a:buNone/>
            </a:pPr>
            <a:r>
              <a:rPr lang="en-US" sz="2400" b="1" dirty="0">
                <a:solidFill>
                  <a:schemeClr val="tx1"/>
                </a:solidFill>
              </a:rPr>
              <a:t>* If intervention compromises the safety of the intervening officer, then intervention is not safe or feasible.</a:t>
            </a:r>
          </a:p>
          <a:p>
            <a:pPr marL="466725" indent="-298450">
              <a:buFont typeface="Arial" panose="020B0604020202020204" pitchFamily="34" charset="0"/>
              <a:buChar char="•"/>
            </a:pPr>
            <a:endParaRPr lang="en-US" sz="2000" b="1" dirty="0">
              <a:solidFill>
                <a:srgbClr val="C00000"/>
              </a:solidFill>
            </a:endParaRPr>
          </a:p>
          <a:p>
            <a:pPr marL="466725" indent="-242888">
              <a:buFont typeface="Arial" panose="020B0604020202020204" pitchFamily="34" charset="0"/>
              <a:buChar char="•"/>
            </a:pPr>
            <a:endParaRPr lang="en-US" sz="2000" dirty="0"/>
          </a:p>
          <a:p>
            <a:pPr marL="466725" indent="-242888">
              <a:buFont typeface="Arial" panose="020B0604020202020204" pitchFamily="34" charset="0"/>
              <a:buChar char="•"/>
            </a:pPr>
            <a:endParaRPr lang="en-US" dirty="0"/>
          </a:p>
        </p:txBody>
      </p:sp>
    </p:spTree>
    <p:extLst>
      <p:ext uri="{BB962C8B-B14F-4D97-AF65-F5344CB8AC3E}">
        <p14:creationId xmlns:p14="http://schemas.microsoft.com/office/powerpoint/2010/main" val="201778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DEFINITIONS</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508000" y="1852090"/>
            <a:ext cx="11275683" cy="4500812"/>
          </a:xfrm>
        </p:spPr>
        <p:txBody>
          <a:bodyPr>
            <a:normAutofit/>
          </a:bodyPr>
          <a:lstStyle/>
          <a:p>
            <a:pPr marL="0" marR="0" indent="0">
              <a:spcBef>
                <a:spcPts val="10"/>
              </a:spcBef>
              <a:spcAft>
                <a:spcPts val="0"/>
              </a:spcAft>
              <a:buNone/>
            </a:pPr>
            <a:r>
              <a:rPr lang="en-US" sz="2400" dirty="0">
                <a:effectLst/>
                <a:ea typeface="Times New Roman" panose="02020603050405020304" pitchFamily="18" charset="0"/>
              </a:rPr>
              <a:t>The following definitions correspond to terminology used within this policy and the statewide training program:</a:t>
            </a:r>
          </a:p>
          <a:p>
            <a:pPr marL="0" marR="0">
              <a:spcBef>
                <a:spcPts val="10"/>
              </a:spcBef>
              <a:spcAft>
                <a:spcPts val="0"/>
              </a:spcAft>
            </a:pPr>
            <a:r>
              <a:rPr lang="en-US" sz="2400" b="1" dirty="0">
                <a:effectLst/>
                <a:ea typeface="Times New Roman" panose="02020603050405020304" pitchFamily="18" charset="0"/>
              </a:rPr>
              <a:t> </a:t>
            </a:r>
            <a:endParaRPr lang="en-US" sz="2400" dirty="0">
              <a:ea typeface="Times New Roman" panose="02020603050405020304" pitchFamily="18" charset="0"/>
            </a:endParaRPr>
          </a:p>
          <a:p>
            <a:pPr marL="109220" marR="228600" indent="0">
              <a:spcBef>
                <a:spcPts val="450"/>
              </a:spcBef>
              <a:spcAft>
                <a:spcPts val="0"/>
              </a:spcAft>
              <a:buNone/>
            </a:pPr>
            <a:r>
              <a:rPr lang="en-US" sz="2400" dirty="0">
                <a:effectLst/>
                <a:ea typeface="Times New Roman" panose="02020603050405020304" pitchFamily="18" charset="0"/>
              </a:rPr>
              <a:t>DE-ESCALATION – Actions taken, </a:t>
            </a:r>
            <a:r>
              <a:rPr lang="en-US" sz="2400" b="1" dirty="0">
                <a:effectLst/>
                <a:ea typeface="Times New Roman" panose="02020603050405020304" pitchFamily="18" charset="0"/>
              </a:rPr>
              <a:t>if safe and feasible </a:t>
            </a:r>
            <a:r>
              <a:rPr lang="en-US" sz="2400" dirty="0">
                <a:effectLst/>
                <a:ea typeface="Times New Roman" panose="02020603050405020304" pitchFamily="18" charset="0"/>
              </a:rPr>
              <a:t>to do so, in an attempt to stabilize the situation in an </a:t>
            </a:r>
            <a:r>
              <a:rPr lang="en-US" sz="2400" b="1" dirty="0">
                <a:solidFill>
                  <a:srgbClr val="0033CC"/>
                </a:solidFill>
                <a:effectLst/>
                <a:ea typeface="Times New Roman" panose="02020603050405020304" pitchFamily="18" charset="0"/>
              </a:rPr>
              <a:t>effort to reduce or eliminate the necessity </a:t>
            </a:r>
            <a:r>
              <a:rPr lang="en-US" sz="2400" dirty="0">
                <a:effectLst/>
                <a:ea typeface="Times New Roman" panose="02020603050405020304" pitchFamily="18" charset="0"/>
              </a:rPr>
              <a:t>of using force against subjects.</a:t>
            </a:r>
          </a:p>
          <a:p>
            <a:pPr marL="109220" marR="228600" indent="0">
              <a:spcBef>
                <a:spcPts val="450"/>
              </a:spcBef>
              <a:spcAft>
                <a:spcPts val="0"/>
              </a:spcAft>
              <a:buNone/>
            </a:pPr>
            <a:endParaRPr lang="en-US" sz="2400" dirty="0">
              <a:effectLst/>
              <a:ea typeface="Times New Roman" panose="02020603050405020304" pitchFamily="18" charset="0"/>
            </a:endParaRPr>
          </a:p>
          <a:p>
            <a:pPr marL="109220" marR="228600" indent="0">
              <a:spcBef>
                <a:spcPts val="450"/>
              </a:spcBef>
              <a:spcAft>
                <a:spcPts val="0"/>
              </a:spcAft>
              <a:buNone/>
            </a:pPr>
            <a:r>
              <a:rPr lang="en-US" sz="2400" dirty="0">
                <a:effectLst/>
                <a:ea typeface="Times New Roman" panose="02020603050405020304" pitchFamily="18" charset="0"/>
              </a:rPr>
              <a:t>FORCIBLE FELONY - a </a:t>
            </a:r>
            <a:r>
              <a:rPr lang="en-US" sz="2400" b="1" dirty="0">
                <a:solidFill>
                  <a:srgbClr val="C00000"/>
                </a:solidFill>
                <a:effectLst/>
                <a:ea typeface="Times New Roman" panose="02020603050405020304" pitchFamily="18" charset="0"/>
              </a:rPr>
              <a:t>felony</a:t>
            </a:r>
            <a:r>
              <a:rPr lang="en-US" sz="2400" dirty="0">
                <a:effectLst/>
                <a:ea typeface="Times New Roman" panose="02020603050405020304" pitchFamily="18" charset="0"/>
              </a:rPr>
              <a:t> that involves the </a:t>
            </a:r>
            <a:r>
              <a:rPr lang="en-US" sz="2400" b="1" dirty="0">
                <a:solidFill>
                  <a:srgbClr val="C00000"/>
                </a:solidFill>
                <a:effectLst/>
                <a:ea typeface="Times New Roman" panose="02020603050405020304" pitchFamily="18" charset="0"/>
              </a:rPr>
              <a:t>use or threat of force </a:t>
            </a:r>
            <a:r>
              <a:rPr lang="en-US" sz="2400" dirty="0">
                <a:effectLst/>
                <a:ea typeface="Times New Roman" panose="02020603050405020304" pitchFamily="18" charset="0"/>
              </a:rPr>
              <a:t>against a human being in which there is </a:t>
            </a:r>
            <a:r>
              <a:rPr lang="en-US" sz="2400" b="1" dirty="0">
                <a:solidFill>
                  <a:srgbClr val="C00000"/>
                </a:solidFill>
                <a:effectLst/>
                <a:ea typeface="Times New Roman" panose="02020603050405020304" pitchFamily="18" charset="0"/>
              </a:rPr>
              <a:t>imminent </a:t>
            </a:r>
            <a:r>
              <a:rPr lang="en-US" sz="2400" dirty="0">
                <a:solidFill>
                  <a:schemeClr val="tx1"/>
                </a:solidFill>
                <a:effectLst/>
                <a:ea typeface="Times New Roman" panose="02020603050405020304" pitchFamily="18" charset="0"/>
              </a:rPr>
              <a:t>danger of </a:t>
            </a:r>
            <a:r>
              <a:rPr lang="en-US" sz="2400" b="1" dirty="0">
                <a:solidFill>
                  <a:srgbClr val="C00000"/>
                </a:solidFill>
                <a:effectLst/>
                <a:ea typeface="Times New Roman" panose="02020603050405020304" pitchFamily="18" charset="0"/>
              </a:rPr>
              <a:t>serious bodily injury </a:t>
            </a:r>
            <a:r>
              <a:rPr lang="en-US" sz="2400" dirty="0">
                <a:effectLst/>
                <a:ea typeface="Times New Roman" panose="02020603050405020304" pitchFamily="18" charset="0"/>
              </a:rPr>
              <a:t>to a </a:t>
            </a:r>
            <a:r>
              <a:rPr lang="en-US" sz="2400" b="1" dirty="0">
                <a:solidFill>
                  <a:srgbClr val="C00000"/>
                </a:solidFill>
                <a:effectLst/>
                <a:ea typeface="Times New Roman" panose="02020603050405020304" pitchFamily="18" charset="0"/>
              </a:rPr>
              <a:t>human</a:t>
            </a:r>
            <a:r>
              <a:rPr lang="en-US" sz="2400" dirty="0">
                <a:effectLst/>
                <a:ea typeface="Times New Roman" panose="02020603050405020304" pitchFamily="18" charset="0"/>
              </a:rPr>
              <a:t> being. </a:t>
            </a:r>
            <a:endParaRPr lang="en-US" sz="2400" dirty="0">
              <a:effectLst/>
              <a:latin typeface="Times New Roman" panose="02020603050405020304" pitchFamily="18" charset="0"/>
              <a:ea typeface="Times New Roman" panose="02020603050405020304" pitchFamily="18" charset="0"/>
            </a:endParaRPr>
          </a:p>
          <a:p>
            <a:pPr marL="109220" marR="228600" indent="0">
              <a:spcBef>
                <a:spcPts val="45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401828" marR="228600" lvl="1" indent="0">
              <a:spcBef>
                <a:spcPts val="450"/>
              </a:spcBef>
              <a:spcAft>
                <a:spcPts val="0"/>
              </a:spcAft>
              <a:buNone/>
            </a:pPr>
            <a:r>
              <a:rPr lang="en-US" sz="1800" dirty="0">
                <a:effectLst/>
                <a:ea typeface="Times New Roman" panose="02020603050405020304" pitchFamily="18" charset="0"/>
              </a:rPr>
              <a:t>FORCIBLE FELONY (IC 35-31.5-2-138) -</a:t>
            </a:r>
            <a:r>
              <a:rPr lang="en-US" sz="1800" dirty="0">
                <a:solidFill>
                  <a:schemeClr val="tx1"/>
                </a:solidFill>
                <a:effectLst/>
                <a:ea typeface="Times New Roman" panose="02020603050405020304" pitchFamily="18" charset="0"/>
              </a:rPr>
              <a:t> a felony that involves the use or threat of force against a human </a:t>
            </a:r>
            <a:r>
              <a:rPr lang="en-US" sz="1800" b="1" u="sng" dirty="0">
                <a:solidFill>
                  <a:schemeClr val="tx1"/>
                </a:solidFill>
                <a:effectLst/>
                <a:ea typeface="Times New Roman" panose="02020603050405020304" pitchFamily="18" charset="0"/>
              </a:rPr>
              <a:t>being </a:t>
            </a:r>
            <a:r>
              <a:rPr lang="en-US" sz="1800" b="1" u="sng" strike="sngStrike" dirty="0">
                <a:solidFill>
                  <a:srgbClr val="C00000"/>
                </a:solidFill>
                <a:effectLst/>
                <a:ea typeface="Times New Roman" panose="02020603050405020304" pitchFamily="18" charset="0"/>
              </a:rPr>
              <a:t>or </a:t>
            </a:r>
            <a:r>
              <a:rPr lang="en-US" sz="1800" b="1" u="sng" dirty="0">
                <a:solidFill>
                  <a:schemeClr val="tx1"/>
                </a:solidFill>
                <a:effectLst/>
                <a:ea typeface="Times New Roman" panose="02020603050405020304" pitchFamily="18" charset="0"/>
              </a:rPr>
              <a:t>in which</a:t>
            </a:r>
            <a:r>
              <a:rPr lang="en-US" sz="1800" b="1" dirty="0">
                <a:solidFill>
                  <a:schemeClr val="tx1"/>
                </a:solidFill>
                <a:effectLst/>
                <a:ea typeface="Times New Roman" panose="02020603050405020304" pitchFamily="18" charset="0"/>
              </a:rPr>
              <a:t> </a:t>
            </a:r>
            <a:r>
              <a:rPr lang="en-US" sz="1800" dirty="0">
                <a:solidFill>
                  <a:schemeClr val="tx1"/>
                </a:solidFill>
                <a:effectLst/>
                <a:ea typeface="Times New Roman" panose="02020603050405020304" pitchFamily="18" charset="0"/>
              </a:rPr>
              <a:t>there is imminent danger of</a:t>
            </a:r>
            <a:r>
              <a:rPr lang="en-US" sz="1800" b="1" dirty="0">
                <a:solidFill>
                  <a:srgbClr val="C00000"/>
                </a:solidFill>
                <a:effectLst/>
                <a:ea typeface="Times New Roman" panose="02020603050405020304" pitchFamily="18" charset="0"/>
              </a:rPr>
              <a:t> </a:t>
            </a:r>
            <a:r>
              <a:rPr lang="en-US" sz="1800" b="1" u="sng" dirty="0">
                <a:solidFill>
                  <a:srgbClr val="C00000"/>
                </a:solidFill>
                <a:effectLst/>
                <a:ea typeface="Times New Roman" panose="02020603050405020304" pitchFamily="18" charset="0"/>
              </a:rPr>
              <a:t>serious</a:t>
            </a:r>
            <a:r>
              <a:rPr lang="en-US" sz="1800" b="1" dirty="0">
                <a:solidFill>
                  <a:srgbClr val="C00000"/>
                </a:solidFill>
                <a:effectLst/>
                <a:ea typeface="Times New Roman" panose="02020603050405020304" pitchFamily="18" charset="0"/>
              </a:rPr>
              <a:t> </a:t>
            </a:r>
            <a:r>
              <a:rPr lang="en-US" sz="1800" dirty="0">
                <a:solidFill>
                  <a:schemeClr val="tx1"/>
                </a:solidFill>
                <a:effectLst/>
                <a:ea typeface="Times New Roman" panose="02020603050405020304" pitchFamily="18" charset="0"/>
              </a:rPr>
              <a:t>bodily injury to a human being</a:t>
            </a:r>
            <a:r>
              <a:rPr lang="en-US" sz="1800" dirty="0">
                <a:effectLst/>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01828" marR="228600" lvl="1" indent="0">
              <a:spcBef>
                <a:spcPts val="45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744728" marR="228600" lvl="1" indent="-342900">
              <a:spcBef>
                <a:spcPts val="45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452120" marR="228600" indent="-342900">
              <a:spcBef>
                <a:spcPts val="450"/>
              </a:spcBef>
              <a:spcAft>
                <a:spcPts val="0"/>
              </a:spcAft>
              <a:buFont typeface="+mj-lt"/>
              <a:buAutoNum type="alphaUcPeriod"/>
            </a:pPr>
            <a:endParaRPr lang="en-US" sz="1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83007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algn="ctr"/>
            <a:r>
              <a:rPr lang="en-US" sz="4800" b="1" kern="1200" spc="-50" baseline="0" dirty="0">
                <a:solidFill>
                  <a:schemeClr val="tx1">
                    <a:lumMod val="75000"/>
                    <a:lumOff val="25000"/>
                  </a:schemeClr>
                </a:solidFill>
                <a:latin typeface="+mj-lt"/>
                <a:ea typeface="+mj-ea"/>
                <a:cs typeface="+mj-cs"/>
              </a:rPr>
              <a:t>DUTY TO INTERVENE</a:t>
            </a:r>
          </a:p>
        </p:txBody>
      </p:sp>
      <p:pic>
        <p:nvPicPr>
          <p:cNvPr id="7" name="Picture 6">
            <a:extLst>
              <a:ext uri="{FF2B5EF4-FFF2-40B4-BE49-F238E27FC236}">
                <a16:creationId xmlns:a16="http://schemas.microsoft.com/office/drawing/2014/main" id="{599A88BA-318B-45BE-C81D-52473E4C2D15}"/>
              </a:ext>
            </a:extLst>
          </p:cNvPr>
          <p:cNvPicPr>
            <a:picLocks noChangeAspect="1"/>
          </p:cNvPicPr>
          <p:nvPr/>
        </p:nvPicPr>
        <p:blipFill rotWithShape="1">
          <a:blip r:embed="rId3"/>
          <a:srcRect l="57203" r="8246"/>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99DCCA-0425-4B79-81C1-0C4146182EEC}"/>
              </a:ext>
            </a:extLst>
          </p:cNvPr>
          <p:cNvSpPr>
            <a:spLocks noGrp="1"/>
          </p:cNvSpPr>
          <p:nvPr>
            <p:ph type="body" sz="half" idx="2"/>
          </p:nvPr>
        </p:nvSpPr>
        <p:spPr>
          <a:xfrm>
            <a:off x="5181601" y="2343229"/>
            <a:ext cx="6368142" cy="3643228"/>
          </a:xfrm>
        </p:spPr>
        <p:txBody>
          <a:bodyPr vert="horz" lIns="0" tIns="45720" rIns="0" bIns="45720" rtlCol="0">
            <a:normAutofit/>
          </a:bodyPr>
          <a:lstStyle/>
          <a:p>
            <a:pPr marL="109220" marR="228600" indent="0">
              <a:spcBef>
                <a:spcPts val="450"/>
              </a:spcBef>
              <a:spcAft>
                <a:spcPts val="0"/>
              </a:spcAft>
              <a:buFont typeface="Calibri" panose="020F0502020204030204" pitchFamily="34" charset="0"/>
              <a:buNone/>
            </a:pPr>
            <a:endParaRPr lang="en-US" sz="3600" dirty="0">
              <a:solidFill>
                <a:schemeClr val="tx1">
                  <a:lumMod val="75000"/>
                  <a:lumOff val="25000"/>
                </a:schemeClr>
              </a:solidFill>
              <a:effectLst/>
            </a:endParaRPr>
          </a:p>
          <a:p>
            <a:pPr algn="ctr"/>
            <a:r>
              <a:rPr lang="en-US" sz="3600" dirty="0">
                <a:solidFill>
                  <a:schemeClr val="tx1">
                    <a:lumMod val="75000"/>
                    <a:lumOff val="25000"/>
                  </a:schemeClr>
                </a:solidFill>
              </a:rPr>
              <a:t>Agencies may spend this time discussing proper intervention techniques and scenarios consistent with the Uniform Statewide Policy on Deadly Force.</a:t>
            </a: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4"/>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5"/>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1138649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cs typeface="Times New Roman" panose="02020603050405020304" pitchFamily="18" charset="0"/>
              </a:rPr>
              <a:t>OFFICER RESPONSIBILITIES</a:t>
            </a:r>
            <a:br>
              <a:rPr lang="en-US" sz="4400" dirty="0">
                <a:solidFill>
                  <a:schemeClr val="tx1"/>
                </a:solidFill>
                <a:latin typeface="+mn-lt"/>
                <a:cs typeface="Times New Roman" panose="02020603050405020304" pitchFamily="18" charset="0"/>
              </a:rPr>
            </a:br>
            <a:r>
              <a:rPr lang="en-US" sz="4400" dirty="0">
                <a:solidFill>
                  <a:schemeClr val="tx1"/>
                </a:solidFill>
                <a:latin typeface="+mn-lt"/>
                <a:cs typeface="Times New Roman" panose="02020603050405020304" pitchFamily="18" charset="0"/>
              </a:rPr>
              <a:t>UNDER THE STATEWIDE POLICY</a:t>
            </a:r>
            <a:endParaRPr lang="en-US" sz="4400"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82483" y="2202024"/>
            <a:ext cx="10424160" cy="4369373"/>
          </a:xfrm>
        </p:spPr>
        <p:txBody>
          <a:bodyPr>
            <a:noAutofit/>
          </a:bodyPr>
          <a:lstStyle/>
          <a:p>
            <a:pPr marL="109220" marR="228600" indent="0">
              <a:spcBef>
                <a:spcPts val="450"/>
              </a:spcBef>
              <a:spcAft>
                <a:spcPts val="0"/>
              </a:spcAft>
              <a:buNone/>
            </a:pPr>
            <a:endParaRPr lang="en-US" sz="2600" dirty="0">
              <a:cs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cs typeface="Times New Roman" panose="02020603050405020304" pitchFamily="18" charset="0"/>
              </a:rPr>
              <a:t>Officers </a:t>
            </a:r>
            <a:r>
              <a:rPr lang="en-US" sz="2400" b="1" dirty="0">
                <a:solidFill>
                  <a:srgbClr val="C00000"/>
                </a:solidFill>
                <a:cs typeface="Times New Roman" panose="02020603050405020304" pitchFamily="18" charset="0"/>
              </a:rPr>
              <a:t>must cease using force </a:t>
            </a:r>
            <a:r>
              <a:rPr lang="en-US" sz="2400" dirty="0">
                <a:cs typeface="Times New Roman" panose="02020603050405020304" pitchFamily="18" charset="0"/>
              </a:rPr>
              <a:t>when the subject is </a:t>
            </a:r>
            <a:r>
              <a:rPr lang="en-US" sz="2400" b="1" dirty="0">
                <a:solidFill>
                  <a:srgbClr val="0033CC"/>
                </a:solidFill>
                <a:cs typeface="Times New Roman" panose="02020603050405020304" pitchFamily="18" charset="0"/>
              </a:rPr>
              <a:t>properly secured</a:t>
            </a:r>
            <a:r>
              <a:rPr lang="en-US" sz="2400" dirty="0">
                <a:cs typeface="Times New Roman" panose="02020603050405020304" pitchFamily="18" charset="0"/>
              </a:rPr>
              <a:t>, provided that the </a:t>
            </a:r>
            <a:r>
              <a:rPr lang="en-US" sz="2400" dirty="0">
                <a:solidFill>
                  <a:schemeClr val="tx1"/>
                </a:solidFill>
                <a:cs typeface="Times New Roman" panose="02020603050405020304" pitchFamily="18" charset="0"/>
              </a:rPr>
              <a:t>subject has </a:t>
            </a:r>
            <a:r>
              <a:rPr lang="en-US" sz="2400" b="1" dirty="0">
                <a:solidFill>
                  <a:srgbClr val="0033CC"/>
                </a:solidFill>
                <a:cs typeface="Times New Roman" panose="02020603050405020304" pitchFamily="18" charset="0"/>
              </a:rPr>
              <a:t>stopped any active or forcible resistance</a:t>
            </a:r>
            <a:r>
              <a:rPr lang="en-US" sz="2400" dirty="0">
                <a:cs typeface="Times New Roman" panose="02020603050405020304" pitchFamily="18" charset="0"/>
              </a:rPr>
              <a:t>; and</a:t>
            </a:r>
          </a:p>
          <a:p>
            <a:pPr marL="452120" marR="228600" indent="-342900">
              <a:spcBef>
                <a:spcPts val="450"/>
              </a:spcBef>
              <a:spcAft>
                <a:spcPts val="0"/>
              </a:spcAft>
              <a:buFont typeface="Arial" panose="020B0604020202020204" pitchFamily="34" charset="0"/>
              <a:buChar char="•"/>
            </a:pPr>
            <a:endParaRPr lang="en-US" sz="2400" dirty="0">
              <a:cs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cs typeface="Times New Roman" panose="02020603050405020304" pitchFamily="18" charset="0"/>
              </a:rPr>
              <a:t>If needed, </a:t>
            </a:r>
            <a:r>
              <a:rPr lang="en-US" sz="2400" b="1" dirty="0">
                <a:solidFill>
                  <a:srgbClr val="C00000"/>
                </a:solidFill>
                <a:cs typeface="Times New Roman" panose="02020603050405020304" pitchFamily="18" charset="0"/>
              </a:rPr>
              <a:t>as soon as safe and practical</a:t>
            </a:r>
            <a:r>
              <a:rPr lang="en-US" sz="2400" dirty="0">
                <a:cs typeface="Times New Roman" panose="02020603050405020304" pitchFamily="18" charset="0"/>
              </a:rPr>
              <a:t>, Officers </a:t>
            </a:r>
            <a:r>
              <a:rPr lang="en-US" sz="2400" b="1" dirty="0">
                <a:solidFill>
                  <a:srgbClr val="C00000"/>
                </a:solidFill>
                <a:cs typeface="Times New Roman" panose="02020603050405020304" pitchFamily="18" charset="0"/>
              </a:rPr>
              <a:t>must</a:t>
            </a:r>
            <a:r>
              <a:rPr lang="en-US" sz="2400" b="1" dirty="0">
                <a:cs typeface="Times New Roman" panose="02020603050405020304" pitchFamily="18" charset="0"/>
              </a:rPr>
              <a:t> </a:t>
            </a:r>
            <a:r>
              <a:rPr lang="en-US" sz="2400" dirty="0">
                <a:cs typeface="Times New Roman" panose="02020603050405020304" pitchFamily="18" charset="0"/>
              </a:rPr>
              <a:t>provide </a:t>
            </a:r>
            <a:r>
              <a:rPr lang="en-US" sz="2400" b="1" dirty="0">
                <a:solidFill>
                  <a:srgbClr val="C00000"/>
                </a:solidFill>
                <a:cs typeface="Times New Roman" panose="02020603050405020304" pitchFamily="18" charset="0"/>
              </a:rPr>
              <a:t>appropriate medical aid </a:t>
            </a:r>
            <a:r>
              <a:rPr lang="en-US" sz="2400" dirty="0">
                <a:cs typeface="Times New Roman" panose="02020603050405020304" pitchFamily="18" charset="0"/>
              </a:rPr>
              <a:t>(e.g. first aid, CPR, or activation of available EMS) after any use of force.</a:t>
            </a:r>
          </a:p>
          <a:p>
            <a:pPr marL="109220" marR="228600" indent="0">
              <a:spcBef>
                <a:spcPts val="450"/>
              </a:spcBef>
              <a:spcAft>
                <a:spcPts val="0"/>
              </a:spcAft>
              <a:buNone/>
            </a:pPr>
            <a:endParaRPr lang="en-US" sz="2400" dirty="0">
              <a:cs typeface="Times New Roman" panose="02020603050405020304" pitchFamily="18" charset="0"/>
            </a:endParaRP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041846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dirty="0">
                <a:solidFill>
                  <a:schemeClr val="tx1"/>
                </a:solidFill>
                <a:latin typeface="+mn-lt"/>
                <a:cs typeface="Times New Roman" panose="02020603050405020304" pitchFamily="18" charset="0"/>
              </a:rPr>
              <a:t>OFFICER RESPONSIBILITIES</a:t>
            </a:r>
            <a:br>
              <a:rPr lang="en-US" sz="4400" dirty="0">
                <a:solidFill>
                  <a:schemeClr val="tx1"/>
                </a:solidFill>
                <a:latin typeface="+mn-lt"/>
                <a:cs typeface="Times New Roman" panose="02020603050405020304" pitchFamily="18" charset="0"/>
              </a:rPr>
            </a:br>
            <a:r>
              <a:rPr lang="en-US" sz="4400" dirty="0">
                <a:solidFill>
                  <a:schemeClr val="tx1"/>
                </a:solidFill>
                <a:latin typeface="+mn-lt"/>
                <a:cs typeface="Times New Roman" panose="02020603050405020304" pitchFamily="18" charset="0"/>
              </a:rPr>
              <a:t>UNDER THE STATEWIDE POLICY</a:t>
            </a:r>
            <a:endParaRPr lang="en-US" sz="4400" dirty="0"/>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882483" y="1852090"/>
            <a:ext cx="10424160" cy="4719307"/>
          </a:xfrm>
        </p:spPr>
        <p:txBody>
          <a:bodyPr>
            <a:noAutofit/>
          </a:bodyPr>
          <a:lstStyle/>
          <a:p>
            <a:pPr marL="109220" marR="228600" indent="0">
              <a:spcBef>
                <a:spcPts val="450"/>
              </a:spcBef>
              <a:spcAft>
                <a:spcPts val="0"/>
              </a:spcAft>
              <a:buNone/>
            </a:pPr>
            <a:endParaRPr lang="en-US" sz="2400" dirty="0">
              <a:cs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cs typeface="Times New Roman" panose="02020603050405020304" pitchFamily="18" charset="0"/>
              </a:rPr>
              <a:t>Officers must complete the appropriate report(s) and/or notifications in accordance with agency, department or office reporting policies and procedures after an incident involving use of force.</a:t>
            </a:r>
          </a:p>
          <a:p>
            <a:pPr marL="452120" marR="228600" indent="-342900">
              <a:spcBef>
                <a:spcPts val="450"/>
              </a:spcBef>
              <a:spcAft>
                <a:spcPts val="0"/>
              </a:spcAft>
              <a:buFont typeface="Arial" panose="020B0604020202020204" pitchFamily="34" charset="0"/>
              <a:buChar char="•"/>
            </a:pPr>
            <a:endParaRPr lang="en-US" sz="2400" dirty="0">
              <a:cs typeface="Times New Roman" panose="02020603050405020304" pitchFamily="18" charset="0"/>
            </a:endParaRPr>
          </a:p>
          <a:p>
            <a:pPr marL="452120" marR="228600" indent="-342900">
              <a:spcBef>
                <a:spcPts val="450"/>
              </a:spcBef>
              <a:spcAft>
                <a:spcPts val="0"/>
              </a:spcAft>
              <a:buFont typeface="Arial" panose="020B0604020202020204" pitchFamily="34" charset="0"/>
              <a:buChar char="•"/>
            </a:pPr>
            <a:r>
              <a:rPr lang="en-US" sz="2400" dirty="0">
                <a:cs typeface="Times New Roman" panose="02020603050405020304" pitchFamily="18" charset="0"/>
              </a:rPr>
              <a:t>If the use of force incident involves serious bodily injury or death, the officer shall immediately notify a supervisor, or the appropriate command personnel of the agency, department or office.</a:t>
            </a:r>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4223107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5CC630-4701-45DC-80C4-97A178FFE470}"/>
              </a:ext>
            </a:extLst>
          </p:cNvPr>
          <p:cNvSpPr>
            <a:spLocks noGrp="1"/>
          </p:cNvSpPr>
          <p:nvPr>
            <p:ph type="ctrTitle"/>
          </p:nvPr>
        </p:nvSpPr>
        <p:spPr>
          <a:xfrm>
            <a:off x="5289754" y="639097"/>
            <a:ext cx="6253317" cy="3686015"/>
          </a:xfrm>
        </p:spPr>
        <p:txBody>
          <a:bodyPr vert="horz" lIns="91440" tIns="45720" rIns="91440" bIns="45720" rtlCol="0">
            <a:normAutofit/>
          </a:bodyPr>
          <a:lstStyle/>
          <a:p>
            <a:br>
              <a:rPr lang="en-US" dirty="0"/>
            </a:br>
            <a:r>
              <a:rPr lang="en-US" dirty="0"/>
              <a:t>Questions</a:t>
            </a:r>
          </a:p>
        </p:txBody>
      </p:sp>
      <p:sp>
        <p:nvSpPr>
          <p:cNvPr id="6" name="Subtitle 5">
            <a:extLst>
              <a:ext uri="{FF2B5EF4-FFF2-40B4-BE49-F238E27FC236}">
                <a16:creationId xmlns:a16="http://schemas.microsoft.com/office/drawing/2014/main" id="{C4852021-2C94-4B7C-AFC5-15706006E212}"/>
              </a:ext>
            </a:extLst>
          </p:cNvPr>
          <p:cNvSpPr>
            <a:spLocks noGrp="1"/>
          </p:cNvSpPr>
          <p:nvPr>
            <p:ph type="subTitle" idx="1"/>
          </p:nvPr>
        </p:nvSpPr>
        <p:spPr>
          <a:xfrm>
            <a:off x="5289753" y="4455621"/>
            <a:ext cx="6269347" cy="1238616"/>
          </a:xfrm>
        </p:spPr>
        <p:txBody>
          <a:bodyPr>
            <a:normAutofit/>
          </a:bodyPr>
          <a:lstStyle/>
          <a:p>
            <a:endParaRPr lang="en-US">
              <a:solidFill>
                <a:schemeClr val="tx1">
                  <a:lumMod val="85000"/>
                  <a:lumOff val="15000"/>
                </a:schemeClr>
              </a:solidFill>
            </a:endParaRPr>
          </a:p>
        </p:txBody>
      </p:sp>
      <p:pic>
        <p:nvPicPr>
          <p:cNvPr id="5" name="Picture 4">
            <a:extLst>
              <a:ext uri="{FF2B5EF4-FFF2-40B4-BE49-F238E27FC236}">
                <a16:creationId xmlns:a16="http://schemas.microsoft.com/office/drawing/2014/main" id="{947E1DAE-17C0-9EE6-101C-DAEF54AB0E9C}"/>
              </a:ext>
            </a:extLst>
          </p:cNvPr>
          <p:cNvPicPr>
            <a:picLocks noChangeAspect="1"/>
          </p:cNvPicPr>
          <p:nvPr/>
        </p:nvPicPr>
        <p:blipFill rotWithShape="1">
          <a:blip r:embed="rId3"/>
          <a:srcRect r="236"/>
          <a:stretch/>
        </p:blipFill>
        <p:spPr>
          <a:xfrm>
            <a:off x="-1" y="10"/>
            <a:ext cx="4635315" cy="6857989"/>
          </a:xfrm>
          <a:prstGeom prst="rect">
            <a:avLst/>
          </a:prstGeom>
        </p:spPr>
      </p:pic>
      <p:cxnSp>
        <p:nvCxnSpPr>
          <p:cNvPr id="31" name="Straight Connector 3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03AFCFD-4B56-4178-A1A1-E5F666160055}"/>
              </a:ext>
            </a:extLst>
          </p:cNvPr>
          <p:cNvPicPr>
            <a:picLocks noChangeAspect="1"/>
          </p:cNvPicPr>
          <p:nvPr/>
        </p:nvPicPr>
        <p:blipFill>
          <a:blip r:embed="rId4"/>
          <a:stretch>
            <a:fillRect/>
          </a:stretch>
        </p:blipFill>
        <p:spPr>
          <a:xfrm>
            <a:off x="10891280" y="171872"/>
            <a:ext cx="1080646" cy="1068458"/>
          </a:xfrm>
          <a:prstGeom prst="rect">
            <a:avLst/>
          </a:prstGeom>
        </p:spPr>
      </p:pic>
      <p:pic>
        <p:nvPicPr>
          <p:cNvPr id="7" name="Picture 6">
            <a:extLst>
              <a:ext uri="{FF2B5EF4-FFF2-40B4-BE49-F238E27FC236}">
                <a16:creationId xmlns:a16="http://schemas.microsoft.com/office/drawing/2014/main" id="{02D74BDF-8A7C-3EB6-479F-3ED35EB8CAC8}"/>
              </a:ext>
            </a:extLst>
          </p:cNvPr>
          <p:cNvPicPr>
            <a:picLocks noChangeAspect="1"/>
          </p:cNvPicPr>
          <p:nvPr/>
        </p:nvPicPr>
        <p:blipFill>
          <a:blip r:embed="rId5"/>
          <a:stretch>
            <a:fillRect/>
          </a:stretch>
        </p:blipFill>
        <p:spPr>
          <a:xfrm>
            <a:off x="113118" y="49979"/>
            <a:ext cx="1071622" cy="1071886"/>
          </a:xfrm>
          <a:prstGeom prst="rect">
            <a:avLst/>
          </a:prstGeom>
        </p:spPr>
      </p:pic>
    </p:spTree>
    <p:extLst>
      <p:ext uri="{BB962C8B-B14F-4D97-AF65-F5344CB8AC3E}">
        <p14:creationId xmlns:p14="http://schemas.microsoft.com/office/powerpoint/2010/main" val="415498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DEFINITIONS</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763793" y="2002971"/>
            <a:ext cx="10693101" cy="4122058"/>
          </a:xfrm>
        </p:spPr>
        <p:txBody>
          <a:bodyPr>
            <a:normAutofit/>
          </a:bodyPr>
          <a:lstStyle/>
          <a:p>
            <a:pPr marL="0" marR="0" indent="0">
              <a:spcBef>
                <a:spcPts val="10"/>
              </a:spcBef>
              <a:spcAft>
                <a:spcPts val="0"/>
              </a:spcAft>
              <a:buNone/>
            </a:pPr>
            <a:r>
              <a:rPr lang="en-US" sz="2400" dirty="0">
                <a:effectLst/>
                <a:ea typeface="Times New Roman" panose="02020603050405020304" pitchFamily="18" charset="0"/>
              </a:rPr>
              <a:t>The following definitions correspond to terminology used within this policy and the statewide training program:</a:t>
            </a:r>
          </a:p>
          <a:p>
            <a:pPr marL="0" marR="0">
              <a:spcBef>
                <a:spcPts val="10"/>
              </a:spcBef>
              <a:spcAft>
                <a:spcPts val="0"/>
              </a:spcAft>
            </a:pPr>
            <a:r>
              <a:rPr lang="en-US" sz="2400" b="1" dirty="0">
                <a:effectLst/>
                <a:ea typeface="Times New Roman" panose="02020603050405020304" pitchFamily="18" charset="0"/>
              </a:rPr>
              <a:t> </a:t>
            </a:r>
            <a:endParaRPr lang="en-US" sz="2400" dirty="0">
              <a:effectLst/>
              <a:ea typeface="Times New Roman" panose="02020603050405020304" pitchFamily="18" charset="0"/>
            </a:endParaRPr>
          </a:p>
          <a:p>
            <a:pPr marL="109220" marR="228600" indent="0">
              <a:spcBef>
                <a:spcPts val="450"/>
              </a:spcBef>
              <a:spcAft>
                <a:spcPts val="0"/>
              </a:spcAft>
              <a:buNone/>
            </a:pPr>
            <a:r>
              <a:rPr lang="en-US" sz="2400" dirty="0">
                <a:effectLst/>
                <a:ea typeface="Times New Roman" panose="02020603050405020304" pitchFamily="18" charset="0"/>
              </a:rPr>
              <a:t>SERIOUS BODILY INJURY (IC 35-31.5-2-292) – Impairment of physical condition which creates a </a:t>
            </a:r>
            <a:r>
              <a:rPr lang="en-US" sz="2400" b="1" dirty="0">
                <a:solidFill>
                  <a:srgbClr val="C00000"/>
                </a:solidFill>
                <a:effectLst/>
                <a:ea typeface="Times New Roman" panose="02020603050405020304" pitchFamily="18" charset="0"/>
              </a:rPr>
              <a:t>substantial risk of death </a:t>
            </a:r>
            <a:r>
              <a:rPr lang="en-US" sz="2400" b="1" dirty="0">
                <a:effectLst/>
                <a:ea typeface="Times New Roman" panose="02020603050405020304" pitchFamily="18" charset="0"/>
              </a:rPr>
              <a:t>or</a:t>
            </a:r>
            <a:r>
              <a:rPr lang="en-US" sz="2400" dirty="0">
                <a:effectLst/>
                <a:ea typeface="Times New Roman" panose="02020603050405020304" pitchFamily="18" charset="0"/>
              </a:rPr>
              <a:t> causes </a:t>
            </a:r>
          </a:p>
          <a:p>
            <a:pPr marL="452120" marR="228600" indent="-342900">
              <a:spcBef>
                <a:spcPts val="450"/>
              </a:spcBef>
              <a:spcAft>
                <a:spcPts val="0"/>
              </a:spcAft>
              <a:buFont typeface="Arial" panose="020B0604020202020204" pitchFamily="34" charset="0"/>
              <a:buChar char="•"/>
            </a:pPr>
            <a:r>
              <a:rPr lang="en-US" sz="2400" b="1" dirty="0">
                <a:solidFill>
                  <a:srgbClr val="0033CC"/>
                </a:solidFill>
                <a:effectLst/>
                <a:ea typeface="Times New Roman" panose="02020603050405020304" pitchFamily="18" charset="0"/>
              </a:rPr>
              <a:t>serious permanent disfigurement</a:t>
            </a:r>
            <a:r>
              <a:rPr lang="en-US" sz="2400" dirty="0">
                <a:effectLst/>
                <a:ea typeface="Times New Roman" panose="02020603050405020304" pitchFamily="18" charset="0"/>
              </a:rPr>
              <a:t>, </a:t>
            </a:r>
          </a:p>
          <a:p>
            <a:pPr marL="452120" marR="228600" indent="-342900">
              <a:spcBef>
                <a:spcPts val="450"/>
              </a:spcBef>
              <a:spcAft>
                <a:spcPts val="0"/>
              </a:spcAft>
              <a:buFont typeface="Arial" panose="020B0604020202020204" pitchFamily="34" charset="0"/>
              <a:buChar char="•"/>
            </a:pPr>
            <a:r>
              <a:rPr lang="en-US" sz="2400" b="1" dirty="0">
                <a:solidFill>
                  <a:srgbClr val="C00000"/>
                </a:solidFill>
                <a:effectLst/>
                <a:ea typeface="Times New Roman" panose="02020603050405020304" pitchFamily="18" charset="0"/>
              </a:rPr>
              <a:t>unconsciousness</a:t>
            </a:r>
            <a:r>
              <a:rPr lang="en-US" sz="2400" dirty="0">
                <a:effectLst/>
                <a:ea typeface="Times New Roman" panose="02020603050405020304" pitchFamily="18" charset="0"/>
              </a:rPr>
              <a:t>, </a:t>
            </a:r>
          </a:p>
          <a:p>
            <a:pPr marL="452120" marR="228600" indent="-342900">
              <a:spcBef>
                <a:spcPts val="450"/>
              </a:spcBef>
              <a:spcAft>
                <a:spcPts val="0"/>
              </a:spcAft>
              <a:buFont typeface="Arial" panose="020B0604020202020204" pitchFamily="34" charset="0"/>
              <a:buChar char="•"/>
            </a:pPr>
            <a:r>
              <a:rPr lang="en-US" sz="2400" b="1" dirty="0">
                <a:solidFill>
                  <a:srgbClr val="008000"/>
                </a:solidFill>
                <a:effectLst/>
                <a:ea typeface="Times New Roman" panose="02020603050405020304" pitchFamily="18" charset="0"/>
              </a:rPr>
              <a:t>extreme</a:t>
            </a:r>
            <a:r>
              <a:rPr lang="en-US" sz="2400" dirty="0">
                <a:effectLst/>
                <a:ea typeface="Times New Roman" panose="02020603050405020304" pitchFamily="18" charset="0"/>
              </a:rPr>
              <a:t> pain, </a:t>
            </a:r>
          </a:p>
          <a:p>
            <a:pPr marL="452120" marR="228600" indent="-342900">
              <a:spcBef>
                <a:spcPts val="450"/>
              </a:spcBef>
              <a:spcAft>
                <a:spcPts val="0"/>
              </a:spcAft>
              <a:buFont typeface="Arial" panose="020B0604020202020204" pitchFamily="34" charset="0"/>
              <a:buChar char="•"/>
            </a:pPr>
            <a:r>
              <a:rPr lang="en-US" sz="2400" b="1" dirty="0">
                <a:solidFill>
                  <a:srgbClr val="002060"/>
                </a:solidFill>
                <a:effectLst/>
                <a:ea typeface="Times New Roman" panose="02020603050405020304" pitchFamily="18" charset="0"/>
              </a:rPr>
              <a:t>permanent or protracted loss or impairment of the function </a:t>
            </a:r>
            <a:r>
              <a:rPr lang="en-US" sz="2400" dirty="0">
                <a:effectLst/>
                <a:ea typeface="Times New Roman" panose="02020603050405020304" pitchFamily="18" charset="0"/>
              </a:rPr>
              <a:t>of a bodily member or organ, or </a:t>
            </a:r>
          </a:p>
          <a:p>
            <a:pPr marL="452120" marR="228600" indent="-342900">
              <a:spcBef>
                <a:spcPts val="450"/>
              </a:spcBef>
              <a:spcAft>
                <a:spcPts val="0"/>
              </a:spcAft>
              <a:buFont typeface="Arial" panose="020B0604020202020204" pitchFamily="34" charset="0"/>
              <a:buChar char="•"/>
            </a:pPr>
            <a:r>
              <a:rPr lang="en-US" sz="2400" b="1" dirty="0">
                <a:solidFill>
                  <a:srgbClr val="7030A0"/>
                </a:solidFill>
                <a:effectLst/>
                <a:ea typeface="Times New Roman" panose="02020603050405020304" pitchFamily="18" charset="0"/>
              </a:rPr>
              <a:t>loss of a fetus</a:t>
            </a:r>
            <a:r>
              <a:rPr lang="en-US" sz="2400" dirty="0">
                <a:effectLst/>
                <a:ea typeface="Times New Roman" panose="02020603050405020304" pitchFamily="18" charset="0"/>
              </a:rPr>
              <a:t>.</a:t>
            </a:r>
          </a:p>
          <a:p>
            <a:pPr marL="109220" marR="228600" indent="0">
              <a:spcBef>
                <a:spcPts val="45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452120" marR="228600" indent="-342900">
              <a:spcBef>
                <a:spcPts val="450"/>
              </a:spcBef>
              <a:spcAft>
                <a:spcPts val="0"/>
              </a:spcAft>
              <a:buFont typeface="+mj-lt"/>
              <a:buAutoNum type="alphaUcPeriod"/>
            </a:pPr>
            <a:endParaRPr lang="en-US" sz="1800" dirty="0">
              <a:effectLst/>
              <a:latin typeface="Times New Roman" panose="02020603050405020304" pitchFamily="18" charset="0"/>
              <a:ea typeface="Times New Roman" panose="02020603050405020304" pitchFamily="18" charset="0"/>
            </a:endParaRPr>
          </a:p>
          <a:p>
            <a:pPr marL="401828" marR="228600" lvl="1" indent="0">
              <a:spcBef>
                <a:spcPts val="45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744728" marR="228600" lvl="1" indent="-342900">
              <a:spcBef>
                <a:spcPts val="45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452120" marR="228600" indent="-342900">
              <a:spcBef>
                <a:spcPts val="450"/>
              </a:spcBef>
              <a:spcAft>
                <a:spcPts val="0"/>
              </a:spcAft>
              <a:buFont typeface="+mj-lt"/>
              <a:buAutoNum type="alphaUcPeriod"/>
            </a:pPr>
            <a:endParaRPr lang="en-US" sz="1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346356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DEFINITIONS</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261257" y="1852090"/>
            <a:ext cx="11710669" cy="4460787"/>
          </a:xfrm>
        </p:spPr>
        <p:txBody>
          <a:bodyPr>
            <a:normAutofit lnSpcReduction="10000"/>
          </a:bodyPr>
          <a:lstStyle/>
          <a:p>
            <a:pPr marL="109220" marR="228600" indent="0">
              <a:spcBef>
                <a:spcPts val="450"/>
              </a:spcBef>
              <a:spcAft>
                <a:spcPts val="0"/>
              </a:spcAft>
              <a:buNone/>
            </a:pPr>
            <a:r>
              <a:rPr lang="en-US" sz="2200" dirty="0">
                <a:effectLst/>
                <a:ea typeface="Times New Roman" panose="02020603050405020304" pitchFamily="18" charset="0"/>
              </a:rPr>
              <a:t>DEADLY WEAPON (IC 35-31.5-2-86) – Means the following:</a:t>
            </a:r>
          </a:p>
          <a:p>
            <a:pPr marL="744728" marR="228600" lvl="1" indent="-342900">
              <a:spcBef>
                <a:spcPts val="450"/>
              </a:spcBef>
              <a:spcAft>
                <a:spcPts val="0"/>
              </a:spcAft>
              <a:buFont typeface="+mj-lt"/>
              <a:buAutoNum type="arabicPeriod"/>
            </a:pPr>
            <a:r>
              <a:rPr lang="en-US" sz="2200" dirty="0">
                <a:effectLst/>
                <a:ea typeface="Times New Roman" panose="02020603050405020304" pitchFamily="18" charset="0"/>
              </a:rPr>
              <a:t>A loaded </a:t>
            </a:r>
            <a:r>
              <a:rPr lang="en-US" sz="2200" b="1" dirty="0">
                <a:effectLst/>
                <a:ea typeface="Times New Roman" panose="02020603050405020304" pitchFamily="18" charset="0"/>
              </a:rPr>
              <a:t>or unloaded </a:t>
            </a:r>
            <a:r>
              <a:rPr lang="en-US" sz="2200" dirty="0">
                <a:effectLst/>
                <a:ea typeface="Times New Roman" panose="02020603050405020304" pitchFamily="18" charset="0"/>
              </a:rPr>
              <a:t>firearm.</a:t>
            </a:r>
          </a:p>
          <a:p>
            <a:pPr marL="744728" marR="228600" lvl="1" indent="-342900">
              <a:spcBef>
                <a:spcPts val="450"/>
              </a:spcBef>
              <a:spcAft>
                <a:spcPts val="0"/>
              </a:spcAft>
              <a:buFont typeface="+mj-lt"/>
              <a:buAutoNum type="arabicPeriod"/>
            </a:pPr>
            <a:r>
              <a:rPr lang="en-US" sz="2200" dirty="0">
                <a:effectLst/>
                <a:ea typeface="Times New Roman" panose="02020603050405020304" pitchFamily="18" charset="0"/>
              </a:rPr>
              <a:t>A destructive device, weapon, device, taser (as defined in IC 35-47-8-3) or electronic stun weapon (as defined in IC 35-47-8-1), equipment, chemical substance, or other material that in the manner it is used; could ordinarily be used; is intended to be used; is </a:t>
            </a:r>
            <a:r>
              <a:rPr lang="en-US" sz="2200" b="1" dirty="0">
                <a:effectLst/>
                <a:ea typeface="Times New Roman" panose="02020603050405020304" pitchFamily="18" charset="0"/>
              </a:rPr>
              <a:t>readily capable of causing serious bodily injury</a:t>
            </a:r>
            <a:r>
              <a:rPr lang="en-US" sz="2200" dirty="0">
                <a:effectLst/>
                <a:ea typeface="Times New Roman" panose="02020603050405020304" pitchFamily="18" charset="0"/>
              </a:rPr>
              <a:t>.</a:t>
            </a:r>
          </a:p>
          <a:p>
            <a:pPr marL="744728" marR="228600" lvl="1" indent="-342900">
              <a:spcBef>
                <a:spcPts val="450"/>
              </a:spcBef>
              <a:spcAft>
                <a:spcPts val="0"/>
              </a:spcAft>
              <a:buFont typeface="+mj-lt"/>
              <a:buAutoNum type="arabicPeriod" startAt="3"/>
            </a:pPr>
            <a:r>
              <a:rPr lang="en-US" sz="2200" dirty="0">
                <a:effectLst/>
                <a:ea typeface="Times New Roman" panose="02020603050405020304" pitchFamily="18" charset="0"/>
              </a:rPr>
              <a:t>An animal (as defined in IC 35-46-3-3) which is</a:t>
            </a:r>
            <a:r>
              <a:rPr lang="en-US" sz="2200" dirty="0">
                <a:ea typeface="Times New Roman" panose="02020603050405020304" pitchFamily="18" charset="0"/>
              </a:rPr>
              <a:t> </a:t>
            </a:r>
            <a:r>
              <a:rPr lang="en-US" sz="2200" b="1" dirty="0">
                <a:ea typeface="Times New Roman" panose="02020603050405020304" pitchFamily="18" charset="0"/>
              </a:rPr>
              <a:t>r</a:t>
            </a:r>
            <a:r>
              <a:rPr lang="en-US" sz="2200" b="1" dirty="0">
                <a:effectLst/>
                <a:ea typeface="Times New Roman" panose="02020603050405020304" pitchFamily="18" charset="0"/>
              </a:rPr>
              <a:t>eadily capable of causing serious bodily injury</a:t>
            </a:r>
            <a:r>
              <a:rPr lang="en-US" sz="2200" dirty="0">
                <a:effectLst/>
                <a:ea typeface="Times New Roman" panose="02020603050405020304" pitchFamily="18" charset="0"/>
              </a:rPr>
              <a:t>, and which is used in the commission or attempted commission of a crime.</a:t>
            </a:r>
          </a:p>
          <a:p>
            <a:pPr marL="744728" marR="228600" lvl="1" indent="-342900">
              <a:spcBef>
                <a:spcPts val="450"/>
              </a:spcBef>
              <a:spcAft>
                <a:spcPts val="0"/>
              </a:spcAft>
              <a:buFont typeface="+mj-lt"/>
              <a:buAutoNum type="arabicPeriod" startAt="3"/>
            </a:pPr>
            <a:r>
              <a:rPr lang="en-US" sz="2200" spc="-45" dirty="0">
                <a:effectLst/>
                <a:ea typeface="Times New Roman" panose="02020603050405020304" pitchFamily="18" charset="0"/>
              </a:rPr>
              <a:t>A</a:t>
            </a:r>
            <a:r>
              <a:rPr lang="en-US" sz="2200" spc="-70" dirty="0">
                <a:effectLst/>
                <a:ea typeface="Times New Roman" panose="02020603050405020304" pitchFamily="18" charset="0"/>
              </a:rPr>
              <a:t> </a:t>
            </a:r>
            <a:r>
              <a:rPr lang="en-US" sz="2200" spc="-45" dirty="0">
                <a:effectLst/>
                <a:ea typeface="Times New Roman" panose="02020603050405020304" pitchFamily="18" charset="0"/>
              </a:rPr>
              <a:t>biological</a:t>
            </a:r>
            <a:r>
              <a:rPr lang="en-US" sz="2200" spc="-55" dirty="0">
                <a:effectLst/>
                <a:ea typeface="Times New Roman" panose="02020603050405020304" pitchFamily="18" charset="0"/>
              </a:rPr>
              <a:t> </a:t>
            </a:r>
            <a:r>
              <a:rPr lang="en-US" sz="2200" spc="-45" dirty="0">
                <a:effectLst/>
                <a:ea typeface="Times New Roman" panose="02020603050405020304" pitchFamily="18" charset="0"/>
              </a:rPr>
              <a:t>disease,</a:t>
            </a:r>
            <a:r>
              <a:rPr lang="en-US" sz="2200" spc="5" dirty="0">
                <a:effectLst/>
                <a:ea typeface="Times New Roman" panose="02020603050405020304" pitchFamily="18" charset="0"/>
              </a:rPr>
              <a:t> </a:t>
            </a:r>
            <a:r>
              <a:rPr lang="en-US" sz="2200" spc="-45" dirty="0">
                <a:effectLst/>
                <a:ea typeface="Times New Roman" panose="02020603050405020304" pitchFamily="18" charset="0"/>
              </a:rPr>
              <a:t>virus</a:t>
            </a:r>
            <a:r>
              <a:rPr lang="en-US" sz="2200" spc="-25" dirty="0">
                <a:effectLst/>
                <a:ea typeface="Times New Roman" panose="02020603050405020304" pitchFamily="18" charset="0"/>
              </a:rPr>
              <a:t> </a:t>
            </a:r>
            <a:r>
              <a:rPr lang="en-US" sz="2200" spc="-45" dirty="0">
                <a:effectLst/>
                <a:ea typeface="Times New Roman" panose="02020603050405020304" pitchFamily="18" charset="0"/>
              </a:rPr>
              <a:t>or</a:t>
            </a:r>
            <a:r>
              <a:rPr lang="en-US" sz="2200" spc="-40" dirty="0">
                <a:effectLst/>
                <a:ea typeface="Times New Roman" panose="02020603050405020304" pitchFamily="18" charset="0"/>
              </a:rPr>
              <a:t> </a:t>
            </a:r>
            <a:r>
              <a:rPr lang="en-US" sz="2200" spc="-45" dirty="0">
                <a:effectLst/>
                <a:ea typeface="Times New Roman" panose="02020603050405020304" pitchFamily="18" charset="0"/>
              </a:rPr>
              <a:t>organism</a:t>
            </a:r>
            <a:r>
              <a:rPr lang="en-US" sz="2200" spc="-55" dirty="0">
                <a:effectLst/>
                <a:ea typeface="Times New Roman" panose="02020603050405020304" pitchFamily="18" charset="0"/>
              </a:rPr>
              <a:t> </a:t>
            </a:r>
            <a:r>
              <a:rPr lang="en-US" sz="2200" spc="-45" dirty="0">
                <a:effectLst/>
                <a:ea typeface="Times New Roman" panose="02020603050405020304" pitchFamily="18" charset="0"/>
              </a:rPr>
              <a:t>which</a:t>
            </a:r>
            <a:r>
              <a:rPr lang="en-US" sz="2200" spc="-15" dirty="0">
                <a:effectLst/>
                <a:ea typeface="Times New Roman" panose="02020603050405020304" pitchFamily="18" charset="0"/>
              </a:rPr>
              <a:t> </a:t>
            </a:r>
            <a:r>
              <a:rPr lang="en-US" sz="2200" spc="-45" dirty="0">
                <a:effectLst/>
                <a:ea typeface="Times New Roman" panose="02020603050405020304" pitchFamily="18" charset="0"/>
              </a:rPr>
              <a:t>is capable</a:t>
            </a:r>
            <a:r>
              <a:rPr lang="en-US" sz="2200" spc="-35" dirty="0">
                <a:effectLst/>
                <a:ea typeface="Times New Roman" panose="02020603050405020304" pitchFamily="18" charset="0"/>
              </a:rPr>
              <a:t> </a:t>
            </a:r>
            <a:r>
              <a:rPr lang="en-US" sz="2200" spc="-45" dirty="0">
                <a:effectLst/>
                <a:ea typeface="Times New Roman" panose="02020603050405020304" pitchFamily="18" charset="0"/>
              </a:rPr>
              <a:t>of</a:t>
            </a:r>
            <a:r>
              <a:rPr lang="en-US" sz="2200" spc="-55" dirty="0">
                <a:effectLst/>
                <a:ea typeface="Times New Roman" panose="02020603050405020304" pitchFamily="18" charset="0"/>
              </a:rPr>
              <a:t> </a:t>
            </a:r>
            <a:r>
              <a:rPr lang="en-US" sz="2200" spc="-45" dirty="0">
                <a:effectLst/>
                <a:ea typeface="Times New Roman" panose="02020603050405020304" pitchFamily="18" charset="0"/>
              </a:rPr>
              <a:t>causing</a:t>
            </a:r>
            <a:r>
              <a:rPr lang="en-US" sz="2200" spc="-30" dirty="0">
                <a:effectLst/>
                <a:ea typeface="Times New Roman" panose="02020603050405020304" pitchFamily="18" charset="0"/>
              </a:rPr>
              <a:t> </a:t>
            </a:r>
            <a:r>
              <a:rPr lang="en-US" sz="2200" spc="-45" dirty="0">
                <a:effectLst/>
                <a:ea typeface="Times New Roman" panose="02020603050405020304" pitchFamily="18" charset="0"/>
              </a:rPr>
              <a:t>serious</a:t>
            </a:r>
            <a:r>
              <a:rPr lang="en-US" sz="2200" spc="-5" dirty="0">
                <a:effectLst/>
                <a:ea typeface="Times New Roman" panose="02020603050405020304" pitchFamily="18" charset="0"/>
              </a:rPr>
              <a:t> </a:t>
            </a:r>
            <a:r>
              <a:rPr lang="en-US" sz="2200" spc="-45" dirty="0">
                <a:effectLst/>
                <a:ea typeface="Times New Roman" panose="02020603050405020304" pitchFamily="18" charset="0"/>
              </a:rPr>
              <a:t>bodily</a:t>
            </a:r>
            <a:r>
              <a:rPr lang="en-US" sz="2200" spc="-50" dirty="0">
                <a:effectLst/>
                <a:ea typeface="Times New Roman" panose="02020603050405020304" pitchFamily="18" charset="0"/>
              </a:rPr>
              <a:t> </a:t>
            </a:r>
            <a:r>
              <a:rPr lang="en-US" sz="2200" spc="-10" dirty="0">
                <a:effectLst/>
                <a:ea typeface="Times New Roman" panose="02020603050405020304" pitchFamily="18" charset="0"/>
              </a:rPr>
              <a:t>injury.</a:t>
            </a:r>
          </a:p>
          <a:p>
            <a:pPr marL="744728" marR="228600" lvl="1" indent="-342900">
              <a:spcBef>
                <a:spcPts val="450"/>
              </a:spcBef>
              <a:spcAft>
                <a:spcPts val="0"/>
              </a:spcAft>
              <a:buFont typeface="+mj-lt"/>
              <a:buAutoNum type="arabicPeriod" startAt="3"/>
            </a:pPr>
            <a:r>
              <a:rPr lang="en-US" sz="2200" spc="-45" dirty="0">
                <a:effectLst/>
                <a:ea typeface="Times New Roman" panose="02020603050405020304" pitchFamily="18" charset="0"/>
              </a:rPr>
              <a:t>The</a:t>
            </a:r>
            <a:r>
              <a:rPr lang="en-US" sz="2200" spc="-15" dirty="0">
                <a:effectLst/>
                <a:ea typeface="Times New Roman" panose="02020603050405020304" pitchFamily="18" charset="0"/>
              </a:rPr>
              <a:t> </a:t>
            </a:r>
            <a:r>
              <a:rPr lang="en-US" sz="2200" b="1" spc="-45" dirty="0">
                <a:solidFill>
                  <a:srgbClr val="0033CC"/>
                </a:solidFill>
                <a:effectLst/>
                <a:ea typeface="Times New Roman" panose="02020603050405020304" pitchFamily="18" charset="0"/>
              </a:rPr>
              <a:t>term does</a:t>
            </a:r>
            <a:r>
              <a:rPr lang="en-US" sz="2200" b="1" spc="-5" dirty="0">
                <a:solidFill>
                  <a:srgbClr val="0033CC"/>
                </a:solidFill>
                <a:effectLst/>
                <a:ea typeface="Times New Roman" panose="02020603050405020304" pitchFamily="18" charset="0"/>
              </a:rPr>
              <a:t> </a:t>
            </a:r>
            <a:r>
              <a:rPr lang="en-US" sz="2200" b="1" spc="-45" dirty="0">
                <a:solidFill>
                  <a:srgbClr val="0033CC"/>
                </a:solidFill>
                <a:effectLst/>
                <a:ea typeface="Times New Roman" panose="02020603050405020304" pitchFamily="18" charset="0"/>
              </a:rPr>
              <a:t>not </a:t>
            </a:r>
            <a:r>
              <a:rPr lang="en-US" sz="2200" b="1" spc="-10" dirty="0">
                <a:solidFill>
                  <a:srgbClr val="0033CC"/>
                </a:solidFill>
                <a:effectLst/>
                <a:ea typeface="Times New Roman" panose="02020603050405020304" pitchFamily="18" charset="0"/>
              </a:rPr>
              <a:t>include </a:t>
            </a:r>
            <a:r>
              <a:rPr lang="en-US" sz="2200" spc="-5" dirty="0">
                <a:effectLst/>
                <a:ea typeface="Times New Roman" panose="02020603050405020304" pitchFamily="18" charset="0"/>
              </a:rPr>
              <a:t>a</a:t>
            </a:r>
            <a:r>
              <a:rPr lang="en-US" sz="2200" spc="-20" dirty="0">
                <a:effectLst/>
                <a:ea typeface="Times New Roman" panose="02020603050405020304" pitchFamily="18" charset="0"/>
              </a:rPr>
              <a:t> </a:t>
            </a:r>
            <a:r>
              <a:rPr lang="en-US" sz="2200" spc="-5" dirty="0">
                <a:effectLst/>
                <a:ea typeface="Times New Roman" panose="02020603050405020304" pitchFamily="18" charset="0"/>
              </a:rPr>
              <a:t>taser</a:t>
            </a:r>
            <a:r>
              <a:rPr lang="en-US" sz="2200" spc="-15" dirty="0">
                <a:effectLst/>
                <a:ea typeface="Times New Roman" panose="02020603050405020304" pitchFamily="18" charset="0"/>
              </a:rPr>
              <a:t> </a:t>
            </a:r>
            <a:r>
              <a:rPr lang="en-US" sz="2200" spc="-5" dirty="0">
                <a:effectLst/>
                <a:ea typeface="Times New Roman" panose="02020603050405020304" pitchFamily="18" charset="0"/>
              </a:rPr>
              <a:t>(as</a:t>
            </a:r>
            <a:r>
              <a:rPr lang="en-US" sz="2200" spc="-10" dirty="0">
                <a:effectLst/>
                <a:ea typeface="Times New Roman" panose="02020603050405020304" pitchFamily="18" charset="0"/>
              </a:rPr>
              <a:t> </a:t>
            </a:r>
            <a:r>
              <a:rPr lang="en-US" sz="2200" spc="-5" dirty="0">
                <a:effectLst/>
                <a:ea typeface="Times New Roman" panose="02020603050405020304" pitchFamily="18" charset="0"/>
              </a:rPr>
              <a:t>defined</a:t>
            </a:r>
            <a:r>
              <a:rPr lang="en-US" sz="2200" spc="-15" dirty="0">
                <a:effectLst/>
                <a:ea typeface="Times New Roman" panose="02020603050405020304" pitchFamily="18" charset="0"/>
              </a:rPr>
              <a:t> </a:t>
            </a:r>
            <a:r>
              <a:rPr lang="en-US" sz="2200" spc="-5" dirty="0">
                <a:effectLst/>
                <a:ea typeface="Times New Roman" panose="02020603050405020304" pitchFamily="18" charset="0"/>
              </a:rPr>
              <a:t>in IC</a:t>
            </a:r>
            <a:r>
              <a:rPr lang="en-US" sz="2200" spc="-15" dirty="0">
                <a:effectLst/>
                <a:ea typeface="Times New Roman" panose="02020603050405020304" pitchFamily="18" charset="0"/>
              </a:rPr>
              <a:t> </a:t>
            </a:r>
            <a:r>
              <a:rPr lang="en-US" sz="2200" spc="-5" dirty="0">
                <a:effectLst/>
                <a:ea typeface="Times New Roman" panose="02020603050405020304" pitchFamily="18" charset="0"/>
              </a:rPr>
              <a:t>35-47-8-</a:t>
            </a:r>
            <a:r>
              <a:rPr lang="en-US" sz="2200" spc="-25" dirty="0">
                <a:effectLst/>
                <a:ea typeface="Times New Roman" panose="02020603050405020304" pitchFamily="18" charset="0"/>
              </a:rPr>
              <a:t>3);</a:t>
            </a:r>
            <a:r>
              <a:rPr lang="en-US" sz="2200" spc="-5" dirty="0">
                <a:ea typeface="Times New Roman" panose="02020603050405020304" pitchFamily="18" charset="0"/>
              </a:rPr>
              <a:t> </a:t>
            </a:r>
            <a:r>
              <a:rPr lang="en-US" sz="2200" spc="-5" dirty="0">
                <a:effectLst/>
                <a:ea typeface="Times New Roman" panose="02020603050405020304" pitchFamily="18" charset="0"/>
              </a:rPr>
              <a:t>an</a:t>
            </a:r>
            <a:r>
              <a:rPr lang="en-US" sz="2200" spc="-10" dirty="0">
                <a:effectLst/>
                <a:ea typeface="Times New Roman" panose="02020603050405020304" pitchFamily="18" charset="0"/>
              </a:rPr>
              <a:t> </a:t>
            </a:r>
            <a:r>
              <a:rPr lang="en-US" sz="2200" spc="-5" dirty="0">
                <a:effectLst/>
                <a:ea typeface="Times New Roman" panose="02020603050405020304" pitchFamily="18" charset="0"/>
              </a:rPr>
              <a:t>electronic</a:t>
            </a:r>
            <a:r>
              <a:rPr lang="en-US" sz="2200" spc="-15" dirty="0">
                <a:effectLst/>
                <a:ea typeface="Times New Roman" panose="02020603050405020304" pitchFamily="18" charset="0"/>
              </a:rPr>
              <a:t> </a:t>
            </a:r>
            <a:r>
              <a:rPr lang="en-US" sz="2200" spc="-5" dirty="0">
                <a:effectLst/>
                <a:ea typeface="Times New Roman" panose="02020603050405020304" pitchFamily="18" charset="0"/>
              </a:rPr>
              <a:t>stun</a:t>
            </a:r>
            <a:r>
              <a:rPr lang="en-US" sz="2200" spc="-10" dirty="0">
                <a:effectLst/>
                <a:ea typeface="Times New Roman" panose="02020603050405020304" pitchFamily="18" charset="0"/>
              </a:rPr>
              <a:t> </a:t>
            </a:r>
            <a:r>
              <a:rPr lang="en-US" sz="2200" spc="-5" dirty="0">
                <a:effectLst/>
                <a:ea typeface="Times New Roman" panose="02020603050405020304" pitchFamily="18" charset="0"/>
              </a:rPr>
              <a:t>weapon (as defined</a:t>
            </a:r>
            <a:r>
              <a:rPr lang="en-US" sz="2200" spc="-10" dirty="0">
                <a:effectLst/>
                <a:ea typeface="Times New Roman" panose="02020603050405020304" pitchFamily="18" charset="0"/>
              </a:rPr>
              <a:t> </a:t>
            </a:r>
            <a:r>
              <a:rPr lang="en-US" sz="2200" spc="-5" dirty="0">
                <a:effectLst/>
                <a:ea typeface="Times New Roman" panose="02020603050405020304" pitchFamily="18" charset="0"/>
              </a:rPr>
              <a:t>in IC 35-47-8-</a:t>
            </a:r>
            <a:r>
              <a:rPr lang="en-US" sz="2200" spc="-25" dirty="0">
                <a:effectLst/>
                <a:ea typeface="Times New Roman" panose="02020603050405020304" pitchFamily="18" charset="0"/>
              </a:rPr>
              <a:t>1);</a:t>
            </a:r>
            <a:r>
              <a:rPr lang="en-US" sz="2200" spc="-5" dirty="0">
                <a:ea typeface="Times New Roman" panose="02020603050405020304" pitchFamily="18" charset="0"/>
              </a:rPr>
              <a:t> </a:t>
            </a:r>
            <a:r>
              <a:rPr lang="en-US" sz="2200" spc="-5" dirty="0">
                <a:effectLst/>
                <a:ea typeface="Times New Roman" panose="02020603050405020304" pitchFamily="18" charset="0"/>
              </a:rPr>
              <a:t>a</a:t>
            </a:r>
            <a:r>
              <a:rPr lang="en-US" sz="2200" spc="-10" dirty="0">
                <a:effectLst/>
                <a:ea typeface="Times New Roman" panose="02020603050405020304" pitchFamily="18" charset="0"/>
              </a:rPr>
              <a:t> </a:t>
            </a:r>
            <a:r>
              <a:rPr lang="en-US" sz="2200" spc="-5" dirty="0">
                <a:effectLst/>
                <a:ea typeface="Times New Roman" panose="02020603050405020304" pitchFamily="18" charset="0"/>
              </a:rPr>
              <a:t>chemical designed to temporarily incapacitate a person; </a:t>
            </a:r>
            <a:r>
              <a:rPr lang="en-US" sz="2200" spc="-25" dirty="0">
                <a:effectLst/>
                <a:ea typeface="Times New Roman" panose="02020603050405020304" pitchFamily="18" charset="0"/>
              </a:rPr>
              <a:t>or</a:t>
            </a:r>
            <a:r>
              <a:rPr lang="en-US" sz="2200" spc="-5" dirty="0">
                <a:ea typeface="Times New Roman" panose="02020603050405020304" pitchFamily="18" charset="0"/>
              </a:rPr>
              <a:t> </a:t>
            </a:r>
            <a:r>
              <a:rPr lang="en-US" sz="2200" spc="-5" dirty="0">
                <a:effectLst/>
                <a:ea typeface="Times New Roman" panose="02020603050405020304" pitchFamily="18" charset="0"/>
              </a:rPr>
              <a:t>another</a:t>
            </a:r>
            <a:r>
              <a:rPr lang="en-US" sz="2200" spc="-25" dirty="0">
                <a:effectLst/>
                <a:ea typeface="Times New Roman" panose="02020603050405020304" pitchFamily="18" charset="0"/>
              </a:rPr>
              <a:t> </a:t>
            </a:r>
            <a:r>
              <a:rPr lang="en-US" sz="2200" spc="-5" dirty="0">
                <a:effectLst/>
                <a:ea typeface="Times New Roman" panose="02020603050405020304" pitchFamily="18" charset="0"/>
              </a:rPr>
              <a:t>device designed to temporarily incapacitate a </a:t>
            </a:r>
            <a:r>
              <a:rPr lang="en-US" sz="2200" spc="-10" dirty="0">
                <a:effectLst/>
                <a:ea typeface="Times New Roman" panose="02020603050405020304" pitchFamily="18" charset="0"/>
              </a:rPr>
              <a:t>person;</a:t>
            </a:r>
            <a:r>
              <a:rPr lang="en-US" sz="2200" spc="-5" dirty="0">
                <a:ea typeface="Times New Roman" panose="02020603050405020304" pitchFamily="18" charset="0"/>
              </a:rPr>
              <a:t> </a:t>
            </a:r>
            <a:r>
              <a:rPr lang="en-US" sz="2200" dirty="0">
                <a:effectLst/>
                <a:ea typeface="Times New Roman" panose="02020603050405020304" pitchFamily="18" charset="0"/>
              </a:rPr>
              <a:t>if</a:t>
            </a:r>
            <a:r>
              <a:rPr lang="en-US" sz="2200" spc="-20" dirty="0">
                <a:effectLst/>
                <a:ea typeface="Times New Roman" panose="02020603050405020304" pitchFamily="18" charset="0"/>
              </a:rPr>
              <a:t> </a:t>
            </a:r>
            <a:r>
              <a:rPr lang="en-US" sz="2200" dirty="0">
                <a:effectLst/>
                <a:ea typeface="Times New Roman" panose="02020603050405020304" pitchFamily="18" charset="0"/>
              </a:rPr>
              <a:t>the</a:t>
            </a:r>
            <a:r>
              <a:rPr lang="en-US" sz="2200" spc="-25" dirty="0">
                <a:effectLst/>
                <a:ea typeface="Times New Roman" panose="02020603050405020304" pitchFamily="18" charset="0"/>
              </a:rPr>
              <a:t> </a:t>
            </a:r>
            <a:r>
              <a:rPr lang="en-US" sz="2200" dirty="0">
                <a:effectLst/>
                <a:ea typeface="Times New Roman" panose="02020603050405020304" pitchFamily="18" charset="0"/>
              </a:rPr>
              <a:t>device</a:t>
            </a:r>
            <a:r>
              <a:rPr lang="en-US" sz="2200" spc="-30" dirty="0">
                <a:effectLst/>
                <a:ea typeface="Times New Roman" panose="02020603050405020304" pitchFamily="18" charset="0"/>
              </a:rPr>
              <a:t> </a:t>
            </a:r>
            <a:r>
              <a:rPr lang="en-US" sz="2200" dirty="0">
                <a:effectLst/>
                <a:ea typeface="Times New Roman" panose="02020603050405020304" pitchFamily="18" charset="0"/>
              </a:rPr>
              <a:t>is</a:t>
            </a:r>
            <a:r>
              <a:rPr lang="en-US" sz="2200" spc="-15" dirty="0">
                <a:effectLst/>
                <a:ea typeface="Times New Roman" panose="02020603050405020304" pitchFamily="18" charset="0"/>
              </a:rPr>
              <a:t> </a:t>
            </a:r>
            <a:r>
              <a:rPr lang="en-US" sz="2200" dirty="0">
                <a:effectLst/>
                <a:ea typeface="Times New Roman" panose="02020603050405020304" pitchFamily="18" charset="0"/>
              </a:rPr>
              <a:t>used</a:t>
            </a:r>
            <a:r>
              <a:rPr lang="en-US" sz="2200" spc="-15" dirty="0">
                <a:effectLst/>
                <a:ea typeface="Times New Roman" panose="02020603050405020304" pitchFamily="18" charset="0"/>
              </a:rPr>
              <a:t> </a:t>
            </a:r>
            <a:r>
              <a:rPr lang="en-US" sz="2200" dirty="0">
                <a:effectLst/>
                <a:ea typeface="Times New Roman" panose="02020603050405020304" pitchFamily="18" charset="0"/>
              </a:rPr>
              <a:t>by</a:t>
            </a:r>
            <a:r>
              <a:rPr lang="en-US" sz="2200" spc="-15" dirty="0">
                <a:effectLst/>
                <a:ea typeface="Times New Roman" panose="02020603050405020304" pitchFamily="18" charset="0"/>
              </a:rPr>
              <a:t> </a:t>
            </a:r>
            <a:r>
              <a:rPr lang="en-US" sz="2200" dirty="0">
                <a:effectLst/>
                <a:ea typeface="Times New Roman" panose="02020603050405020304" pitchFamily="18" charset="0"/>
              </a:rPr>
              <a:t>a</a:t>
            </a:r>
            <a:r>
              <a:rPr lang="en-US" sz="2200" spc="-20" dirty="0">
                <a:effectLst/>
                <a:ea typeface="Times New Roman" panose="02020603050405020304" pitchFamily="18" charset="0"/>
              </a:rPr>
              <a:t> </a:t>
            </a:r>
            <a:r>
              <a:rPr lang="en-US" sz="2200" dirty="0">
                <a:effectLst/>
                <a:ea typeface="Times New Roman" panose="02020603050405020304" pitchFamily="18" charset="0"/>
              </a:rPr>
              <a:t>law</a:t>
            </a:r>
            <a:r>
              <a:rPr lang="en-US" sz="2200" spc="-10" dirty="0">
                <a:effectLst/>
                <a:ea typeface="Times New Roman" panose="02020603050405020304" pitchFamily="18" charset="0"/>
              </a:rPr>
              <a:t> </a:t>
            </a:r>
            <a:r>
              <a:rPr lang="en-US" sz="2200" dirty="0">
                <a:effectLst/>
                <a:ea typeface="Times New Roman" panose="02020603050405020304" pitchFamily="18" charset="0"/>
              </a:rPr>
              <a:t>enforcement</a:t>
            </a:r>
            <a:r>
              <a:rPr lang="en-US" sz="2200" spc="-15" dirty="0">
                <a:effectLst/>
                <a:ea typeface="Times New Roman" panose="02020603050405020304" pitchFamily="18" charset="0"/>
              </a:rPr>
              <a:t> </a:t>
            </a:r>
            <a:r>
              <a:rPr lang="en-US" sz="2200" b="1" dirty="0">
                <a:solidFill>
                  <a:srgbClr val="0033CC"/>
                </a:solidFill>
                <a:effectLst/>
                <a:ea typeface="Times New Roman" panose="02020603050405020304" pitchFamily="18" charset="0"/>
              </a:rPr>
              <a:t>officer</a:t>
            </a:r>
            <a:r>
              <a:rPr lang="en-US" sz="2200" b="1" spc="-15" dirty="0">
                <a:solidFill>
                  <a:srgbClr val="0033CC"/>
                </a:solidFill>
                <a:effectLst/>
                <a:ea typeface="Times New Roman" panose="02020603050405020304" pitchFamily="18" charset="0"/>
              </a:rPr>
              <a:t> </a:t>
            </a:r>
            <a:r>
              <a:rPr lang="en-US" sz="2200" b="1" dirty="0">
                <a:solidFill>
                  <a:srgbClr val="0033CC"/>
                </a:solidFill>
                <a:effectLst/>
                <a:ea typeface="Times New Roman" panose="02020603050405020304" pitchFamily="18" charset="0"/>
              </a:rPr>
              <a:t>who has been trained</a:t>
            </a:r>
            <a:r>
              <a:rPr lang="en-US" sz="2200" dirty="0">
                <a:effectLst/>
                <a:ea typeface="Times New Roman" panose="02020603050405020304" pitchFamily="18" charset="0"/>
              </a:rPr>
              <a:t> in the use of the device </a:t>
            </a:r>
            <a:r>
              <a:rPr lang="en-US" sz="2200" b="1" dirty="0">
                <a:solidFill>
                  <a:srgbClr val="0033CC"/>
                </a:solidFill>
                <a:effectLst/>
                <a:ea typeface="Times New Roman" panose="02020603050405020304" pitchFamily="18" charset="0"/>
              </a:rPr>
              <a:t>and who uses the device in accordance with the law enforcement officer's training and </a:t>
            </a:r>
            <a:r>
              <a:rPr lang="en-US" sz="2200" dirty="0">
                <a:effectLst/>
                <a:ea typeface="Times New Roman" panose="02020603050405020304" pitchFamily="18" charset="0"/>
              </a:rPr>
              <a:t>while </a:t>
            </a:r>
            <a:r>
              <a:rPr lang="en-US" sz="2200" b="1" dirty="0">
                <a:solidFill>
                  <a:srgbClr val="0033CC"/>
                </a:solidFill>
                <a:effectLst/>
                <a:ea typeface="Times New Roman" panose="02020603050405020304" pitchFamily="18" charset="0"/>
              </a:rPr>
              <a:t>lawfully engaged </a:t>
            </a:r>
            <a:r>
              <a:rPr lang="en-US" sz="2200" dirty="0">
                <a:effectLst/>
                <a:ea typeface="Times New Roman" panose="02020603050405020304" pitchFamily="18" charset="0"/>
              </a:rPr>
              <a:t>in the execution of official duties.</a:t>
            </a:r>
          </a:p>
          <a:p>
            <a:pPr marL="744728" marR="228600" lvl="1" indent="-342900">
              <a:spcBef>
                <a:spcPts val="450"/>
              </a:spcBef>
              <a:spcAft>
                <a:spcPts val="0"/>
              </a:spcAft>
              <a:buFont typeface="+mj-lt"/>
              <a:buAutoNum type="arabicPeriod" startAt="3"/>
            </a:pPr>
            <a:endParaRPr lang="en-US" sz="1600" spc="-45" dirty="0">
              <a:effectLst/>
              <a:latin typeface="Times New Roman" panose="02020603050405020304" pitchFamily="18" charset="0"/>
              <a:ea typeface="Times New Roman" panose="02020603050405020304" pitchFamily="18" charset="0"/>
            </a:endParaRPr>
          </a:p>
          <a:p>
            <a:pPr marL="744728" marR="228600" lvl="1" indent="-342900">
              <a:spcBef>
                <a:spcPts val="450"/>
              </a:spcBef>
              <a:spcAft>
                <a:spcPts val="0"/>
              </a:spcAft>
              <a:buFont typeface="+mj-lt"/>
              <a:buAutoNum type="arabicPeriod" startAt="3"/>
            </a:pPr>
            <a:endParaRPr lang="en-US" sz="1800" dirty="0">
              <a:effectLst/>
              <a:latin typeface="Times New Roman" panose="02020603050405020304" pitchFamily="18" charset="0"/>
              <a:ea typeface="Times New Roman" panose="02020603050405020304" pitchFamily="18" charset="0"/>
            </a:endParaRPr>
          </a:p>
          <a:p>
            <a:pPr marL="744728" marR="228600" lvl="1" indent="-342900">
              <a:spcBef>
                <a:spcPts val="450"/>
              </a:spcBef>
              <a:spcAft>
                <a:spcPts val="0"/>
              </a:spcAft>
              <a:buFont typeface="+mj-lt"/>
              <a:buAutoNum type="arabicPeriod" startAt="3"/>
            </a:pPr>
            <a:endParaRPr lang="en-US" sz="1800" dirty="0">
              <a:effectLst/>
              <a:latin typeface="Times New Roman" panose="02020603050405020304" pitchFamily="18" charset="0"/>
              <a:ea typeface="Times New Roman" panose="02020603050405020304" pitchFamily="18" charset="0"/>
            </a:endParaRPr>
          </a:p>
          <a:p>
            <a:pPr marL="744728" marR="228600" lvl="1" indent="-342900">
              <a:spcBef>
                <a:spcPts val="450"/>
              </a:spcBef>
              <a:spcAft>
                <a:spcPts val="0"/>
              </a:spcAft>
              <a:buFont typeface="+mj-lt"/>
              <a:buAutoNum type="arabicPeriod" startAt="3"/>
            </a:pPr>
            <a:endParaRPr lang="en-US" sz="1800" dirty="0">
              <a:effectLst/>
              <a:latin typeface="Times New Roman" panose="02020603050405020304" pitchFamily="18" charset="0"/>
              <a:ea typeface="Times New Roman" panose="02020603050405020304" pitchFamily="18" charset="0"/>
            </a:endParaRPr>
          </a:p>
          <a:p>
            <a:pPr marL="452120" marR="228600" indent="-342900">
              <a:spcBef>
                <a:spcPts val="450"/>
              </a:spcBef>
              <a:spcAft>
                <a:spcPts val="0"/>
              </a:spcAft>
              <a:buFont typeface="+mj-lt"/>
              <a:buAutoNum type="alphaUcPeriod"/>
            </a:pPr>
            <a:endParaRPr lang="en-US" sz="1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45779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DEFINITIONS</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537029" y="1887260"/>
            <a:ext cx="11074400" cy="4397425"/>
          </a:xfrm>
        </p:spPr>
        <p:txBody>
          <a:bodyPr>
            <a:noAutofit/>
          </a:bodyPr>
          <a:lstStyle/>
          <a:p>
            <a:pPr marL="109220" marR="228600" indent="0">
              <a:spcBef>
                <a:spcPts val="450"/>
              </a:spcBef>
              <a:spcAft>
                <a:spcPts val="0"/>
              </a:spcAft>
              <a:buNone/>
            </a:pPr>
            <a:r>
              <a:rPr lang="en-US" sz="2400" b="1" dirty="0">
                <a:solidFill>
                  <a:srgbClr val="0033CC"/>
                </a:solidFill>
                <a:effectLst/>
                <a:ea typeface="Times New Roman" panose="02020603050405020304" pitchFamily="18" charset="0"/>
              </a:rPr>
              <a:t>PASSIVE </a:t>
            </a:r>
            <a:r>
              <a:rPr lang="en-US" sz="2400" dirty="0">
                <a:effectLst/>
                <a:ea typeface="Times New Roman" panose="02020603050405020304" pitchFamily="18" charset="0"/>
              </a:rPr>
              <a:t>RESISTANCE - a </a:t>
            </a:r>
            <a:r>
              <a:rPr lang="en-US" sz="2400" b="1" dirty="0">
                <a:solidFill>
                  <a:srgbClr val="0033CC"/>
                </a:solidFill>
                <a:effectLst/>
                <a:ea typeface="Times New Roman" panose="02020603050405020304" pitchFamily="18" charset="0"/>
              </a:rPr>
              <a:t>non-forcible</a:t>
            </a:r>
            <a:r>
              <a:rPr lang="en-US" sz="2400" dirty="0">
                <a:effectLst/>
                <a:ea typeface="Times New Roman" panose="02020603050405020304" pitchFamily="18" charset="0"/>
              </a:rPr>
              <a:t> act that is intended to </a:t>
            </a:r>
            <a:r>
              <a:rPr lang="en-US" sz="2400" b="1" dirty="0">
                <a:solidFill>
                  <a:srgbClr val="0033CC"/>
                </a:solidFill>
                <a:effectLst/>
                <a:ea typeface="Times New Roman" panose="02020603050405020304" pitchFamily="18" charset="0"/>
              </a:rPr>
              <a:t>impede, hinder, or delay </a:t>
            </a:r>
            <a:r>
              <a:rPr lang="en-US" sz="2400" dirty="0">
                <a:effectLst/>
                <a:ea typeface="Times New Roman" panose="02020603050405020304" pitchFamily="18" charset="0"/>
              </a:rPr>
              <a:t>complying with a lawful order or effecting an arrest (e.g., </a:t>
            </a:r>
            <a:r>
              <a:rPr lang="en-US" sz="2400" b="1" dirty="0">
                <a:solidFill>
                  <a:srgbClr val="0033CC"/>
                </a:solidFill>
                <a:effectLst/>
                <a:ea typeface="Times New Roman" panose="02020603050405020304" pitchFamily="18" charset="0"/>
              </a:rPr>
              <a:t>“going limp,” </a:t>
            </a:r>
            <a:r>
              <a:rPr lang="en-US" sz="2400" dirty="0">
                <a:effectLst/>
                <a:ea typeface="Times New Roman" panose="02020603050405020304" pitchFamily="18" charset="0"/>
              </a:rPr>
              <a:t>“dead weight,” ignoring a lawful command, or holding on to something while disobeying verbal orders to release, wherein no force is directed toward the officer).</a:t>
            </a:r>
          </a:p>
          <a:p>
            <a:pPr marL="109220" marR="228600" indent="0">
              <a:spcBef>
                <a:spcPts val="450"/>
              </a:spcBef>
              <a:spcAft>
                <a:spcPts val="0"/>
              </a:spcAft>
              <a:buNone/>
            </a:pPr>
            <a:endParaRPr lang="en-US" sz="2400" dirty="0">
              <a:effectLst/>
              <a:ea typeface="Times New Roman" panose="02020603050405020304" pitchFamily="18" charset="0"/>
            </a:endParaRPr>
          </a:p>
          <a:p>
            <a:pPr marL="109220" marR="228600" indent="0">
              <a:spcBef>
                <a:spcPts val="450"/>
              </a:spcBef>
              <a:spcAft>
                <a:spcPts val="0"/>
              </a:spcAft>
              <a:buNone/>
            </a:pPr>
            <a:r>
              <a:rPr lang="en-US" sz="2400" b="1" dirty="0">
                <a:solidFill>
                  <a:srgbClr val="C00000"/>
                </a:solidFill>
                <a:effectLst/>
                <a:ea typeface="Times New Roman" panose="02020603050405020304" pitchFamily="18" charset="0"/>
              </a:rPr>
              <a:t>ACTIVE </a:t>
            </a:r>
            <a:r>
              <a:rPr lang="en-US" sz="2400" dirty="0">
                <a:effectLst/>
                <a:ea typeface="Times New Roman" panose="02020603050405020304" pitchFamily="18" charset="0"/>
              </a:rPr>
              <a:t>RESISTANCE - a </a:t>
            </a:r>
            <a:r>
              <a:rPr lang="en-US" sz="2400" b="1" dirty="0">
                <a:solidFill>
                  <a:srgbClr val="C00000"/>
                </a:solidFill>
                <a:effectLst/>
                <a:ea typeface="Times New Roman" panose="02020603050405020304" pitchFamily="18" charset="0"/>
              </a:rPr>
              <a:t>physical action(s) </a:t>
            </a:r>
            <a:r>
              <a:rPr lang="en-US" sz="2400" dirty="0">
                <a:effectLst/>
                <a:ea typeface="Times New Roman" panose="02020603050405020304" pitchFamily="18" charset="0"/>
              </a:rPr>
              <a:t>that prevent(s) an officer from being able to lawfully exercise their duties (e.g., subject walking away after being told to stop, subject fleeing from arrest, or subject tensing/pulling away/breaking officer’s grip involving </a:t>
            </a:r>
            <a:r>
              <a:rPr lang="en-US" sz="2400" b="1" dirty="0">
                <a:solidFill>
                  <a:srgbClr val="C00000"/>
                </a:solidFill>
                <a:effectLst/>
                <a:ea typeface="Times New Roman" panose="02020603050405020304" pitchFamily="18" charset="0"/>
              </a:rPr>
              <a:t>force demonstrated by </a:t>
            </a:r>
            <a:r>
              <a:rPr lang="en-US" sz="2400" dirty="0">
                <a:effectLst/>
                <a:ea typeface="Times New Roman" panose="02020603050405020304" pitchFamily="18" charset="0"/>
              </a:rPr>
              <a:t>the individual’s </a:t>
            </a:r>
            <a:r>
              <a:rPr lang="en-US" sz="2400" b="1" dirty="0">
                <a:solidFill>
                  <a:srgbClr val="C00000"/>
                </a:solidFill>
                <a:effectLst/>
                <a:ea typeface="Times New Roman" panose="02020603050405020304" pitchFamily="18" charset="0"/>
              </a:rPr>
              <a:t>use of power, strength, or violence </a:t>
            </a:r>
            <a:r>
              <a:rPr lang="en-US" sz="2400" dirty="0">
                <a:effectLst/>
                <a:ea typeface="Times New Roman" panose="02020603050405020304" pitchFamily="18" charset="0"/>
              </a:rPr>
              <a:t>directed at or against the officer).</a:t>
            </a:r>
          </a:p>
          <a:p>
            <a:pPr marL="109220" marR="228600" indent="0">
              <a:spcBef>
                <a:spcPts val="450"/>
              </a:spcBef>
              <a:spcAft>
                <a:spcPts val="0"/>
              </a:spcAft>
              <a:buNone/>
            </a:pPr>
            <a:endParaRPr lang="en-US" sz="1800" dirty="0">
              <a:effectLst/>
              <a:ea typeface="Times New Roman" panose="02020603050405020304" pitchFamily="18" charset="0"/>
            </a:endParaRP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206870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7EE4-7EFD-4EA1-84AB-5286F5B03CDC}"/>
              </a:ext>
            </a:extLst>
          </p:cNvPr>
          <p:cNvSpPr>
            <a:spLocks noGrp="1"/>
          </p:cNvSpPr>
          <p:nvPr>
            <p:ph type="title"/>
          </p:nvPr>
        </p:nvSpPr>
        <p:spPr>
          <a:xfrm>
            <a:off x="405443" y="286603"/>
            <a:ext cx="11378240" cy="1450757"/>
          </a:xfrm>
        </p:spPr>
        <p:txBody>
          <a:bodyPr>
            <a:normAutofit/>
          </a:bodyPr>
          <a:lstStyle/>
          <a:p>
            <a:pPr algn="ctr"/>
            <a:r>
              <a:rPr lang="en-US" sz="4400" b="1" dirty="0"/>
              <a:t>DEFINITIONS</a:t>
            </a:r>
          </a:p>
        </p:txBody>
      </p:sp>
      <p:sp>
        <p:nvSpPr>
          <p:cNvPr id="3" name="Content Placeholder 2">
            <a:extLst>
              <a:ext uri="{FF2B5EF4-FFF2-40B4-BE49-F238E27FC236}">
                <a16:creationId xmlns:a16="http://schemas.microsoft.com/office/drawing/2014/main" id="{5399DCCA-0425-4B79-81C1-0C4146182EEC}"/>
              </a:ext>
            </a:extLst>
          </p:cNvPr>
          <p:cNvSpPr>
            <a:spLocks noGrp="1"/>
          </p:cNvSpPr>
          <p:nvPr>
            <p:ph idx="1"/>
          </p:nvPr>
        </p:nvSpPr>
        <p:spPr>
          <a:xfrm>
            <a:off x="537029" y="1887260"/>
            <a:ext cx="11074400" cy="4397425"/>
          </a:xfrm>
        </p:spPr>
        <p:txBody>
          <a:bodyPr>
            <a:noAutofit/>
          </a:bodyPr>
          <a:lstStyle/>
          <a:p>
            <a:pPr marL="109220" marR="228600" indent="0">
              <a:spcBef>
                <a:spcPts val="450"/>
              </a:spcBef>
              <a:spcAft>
                <a:spcPts val="0"/>
              </a:spcAft>
              <a:buNone/>
            </a:pPr>
            <a:endParaRPr lang="en-US" sz="1800" dirty="0">
              <a:effectLst/>
              <a:ea typeface="Times New Roman" panose="02020603050405020304" pitchFamily="18" charset="0"/>
            </a:endParaRPr>
          </a:p>
          <a:p>
            <a:pPr marL="404813" marR="228600" indent="0">
              <a:spcBef>
                <a:spcPts val="450"/>
              </a:spcBef>
              <a:spcAft>
                <a:spcPts val="0"/>
              </a:spcAft>
              <a:buNone/>
            </a:pPr>
            <a:r>
              <a:rPr lang="en-US" sz="2400" b="1" dirty="0">
                <a:solidFill>
                  <a:srgbClr val="0033CC"/>
                </a:solidFill>
                <a:effectLst/>
                <a:ea typeface="Times New Roman" panose="02020603050405020304" pitchFamily="18" charset="0"/>
              </a:rPr>
              <a:t>Passive resistance may turn into active resistance</a:t>
            </a:r>
            <a:r>
              <a:rPr lang="en-US" sz="2400" dirty="0">
                <a:effectLst/>
                <a:ea typeface="Times New Roman" panose="02020603050405020304" pitchFamily="18" charset="0"/>
              </a:rPr>
              <a:t>. For example, holding onto a steering wheel is passive resistance; however, if an officer attempts to remove the hands and the subject reacts by tensing or pulling away using power, strength, or violence, then this becomes active resistance. </a:t>
            </a:r>
          </a:p>
          <a:p>
            <a:pPr marL="109220" marR="228600" indent="0">
              <a:spcBef>
                <a:spcPts val="450"/>
              </a:spcBef>
              <a:spcAft>
                <a:spcPts val="0"/>
              </a:spcAft>
              <a:buNone/>
            </a:pPr>
            <a:endParaRPr lang="en-US" sz="2400" dirty="0">
              <a:effectLst/>
              <a:ea typeface="Times New Roman" panose="02020603050405020304" pitchFamily="18" charset="0"/>
            </a:endParaRPr>
          </a:p>
          <a:p>
            <a:pPr marL="109220" marR="228600" indent="0">
              <a:spcBef>
                <a:spcPts val="450"/>
              </a:spcBef>
              <a:spcAft>
                <a:spcPts val="0"/>
              </a:spcAft>
              <a:buNone/>
            </a:pPr>
            <a:r>
              <a:rPr lang="en-US" sz="2400" b="1" dirty="0">
                <a:solidFill>
                  <a:srgbClr val="FF0000"/>
                </a:solidFill>
                <a:effectLst/>
                <a:ea typeface="Times New Roman" panose="02020603050405020304" pitchFamily="18" charset="0"/>
              </a:rPr>
              <a:t>FORCIBLE </a:t>
            </a:r>
            <a:r>
              <a:rPr lang="en-US" sz="2400" dirty="0">
                <a:effectLst/>
                <a:ea typeface="Times New Roman" panose="02020603050405020304" pitchFamily="18" charset="0"/>
              </a:rPr>
              <a:t>RESISTANCE - the </a:t>
            </a:r>
            <a:r>
              <a:rPr lang="en-US" sz="2400" b="1" dirty="0">
                <a:solidFill>
                  <a:srgbClr val="FF0000"/>
                </a:solidFill>
                <a:effectLst/>
                <a:ea typeface="Times New Roman" panose="02020603050405020304" pitchFamily="18" charset="0"/>
              </a:rPr>
              <a:t>use or imminent use of force </a:t>
            </a:r>
            <a:r>
              <a:rPr lang="en-US" sz="2400" dirty="0">
                <a:effectLst/>
                <a:ea typeface="Times New Roman" panose="02020603050405020304" pitchFamily="18" charset="0"/>
              </a:rPr>
              <a:t>(non-deadly or deadly) </a:t>
            </a:r>
            <a:r>
              <a:rPr lang="en-US" sz="2400" b="1" dirty="0">
                <a:solidFill>
                  <a:srgbClr val="FF0000"/>
                </a:solidFill>
                <a:effectLst/>
                <a:ea typeface="Times New Roman" panose="02020603050405020304" pitchFamily="18" charset="0"/>
              </a:rPr>
              <a:t>directed toward </a:t>
            </a:r>
            <a:r>
              <a:rPr lang="en-US" sz="2400" dirty="0">
                <a:effectLst/>
                <a:ea typeface="Times New Roman" panose="02020603050405020304" pitchFamily="18" charset="0"/>
              </a:rPr>
              <a:t>an officer which interferes with the law enforcement officer’s rightful exercise of their duties (e.g., hitting, punching, use of instruments or weapons).</a:t>
            </a:r>
          </a:p>
        </p:txBody>
      </p:sp>
      <p:pic>
        <p:nvPicPr>
          <p:cNvPr id="4" name="Picture 3">
            <a:extLst>
              <a:ext uri="{FF2B5EF4-FFF2-40B4-BE49-F238E27FC236}">
                <a16:creationId xmlns:a16="http://schemas.microsoft.com/office/drawing/2014/main" id="{4EAAC96A-F39E-40AA-8A60-4BED6A5D91ED}"/>
              </a:ext>
            </a:extLst>
          </p:cNvPr>
          <p:cNvPicPr>
            <a:picLocks noChangeAspect="1"/>
          </p:cNvPicPr>
          <p:nvPr/>
        </p:nvPicPr>
        <p:blipFill>
          <a:blip r:embed="rId3"/>
          <a:stretch>
            <a:fillRect/>
          </a:stretch>
        </p:blipFill>
        <p:spPr>
          <a:xfrm>
            <a:off x="10891280" y="171872"/>
            <a:ext cx="1080646" cy="1068458"/>
          </a:xfrm>
          <a:prstGeom prst="rect">
            <a:avLst/>
          </a:prstGeom>
        </p:spPr>
      </p:pic>
      <p:pic>
        <p:nvPicPr>
          <p:cNvPr id="5" name="Picture 4">
            <a:extLst>
              <a:ext uri="{FF2B5EF4-FFF2-40B4-BE49-F238E27FC236}">
                <a16:creationId xmlns:a16="http://schemas.microsoft.com/office/drawing/2014/main" id="{A9AA68AF-FFF8-E994-824E-614F8180F835}"/>
              </a:ext>
            </a:extLst>
          </p:cNvPr>
          <p:cNvPicPr>
            <a:picLocks noChangeAspect="1"/>
          </p:cNvPicPr>
          <p:nvPr/>
        </p:nvPicPr>
        <p:blipFill>
          <a:blip r:embed="rId4"/>
          <a:stretch>
            <a:fillRect/>
          </a:stretch>
        </p:blipFill>
        <p:spPr>
          <a:xfrm>
            <a:off x="405444" y="171873"/>
            <a:ext cx="1071622" cy="1071886"/>
          </a:xfrm>
          <a:prstGeom prst="rect">
            <a:avLst/>
          </a:prstGeom>
        </p:spPr>
      </p:pic>
    </p:spTree>
    <p:extLst>
      <p:ext uri="{BB962C8B-B14F-4D97-AF65-F5344CB8AC3E}">
        <p14:creationId xmlns:p14="http://schemas.microsoft.com/office/powerpoint/2010/main" val="161528270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53944</TotalTime>
  <Words>4788</Words>
  <Application>Microsoft Office PowerPoint</Application>
  <PresentationFormat>Widescreen</PresentationFormat>
  <Paragraphs>370</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Retrospect</vt:lpstr>
      <vt:lpstr>UNIFORM STATEWIDE DEADLY FORCE TRAINING</vt:lpstr>
      <vt:lpstr>Uniform Statewide Deadly Force Policy</vt:lpstr>
      <vt:lpstr>Uniform Statewide Deadly Force Policy</vt:lpstr>
      <vt:lpstr>DEFINITIONS</vt:lpstr>
      <vt:lpstr>DEFINITIONS</vt:lpstr>
      <vt:lpstr>DEFINITIONS</vt:lpstr>
      <vt:lpstr>DEFINITIONS</vt:lpstr>
      <vt:lpstr>DEFINITIONS</vt:lpstr>
      <vt:lpstr>DEFINITIONS</vt:lpstr>
      <vt:lpstr>FORCE</vt:lpstr>
      <vt:lpstr>USE OF REASONABLE FORCE</vt:lpstr>
      <vt:lpstr>USE OF DEADLY FORCE</vt:lpstr>
      <vt:lpstr>USE OF DEADLY FORCE</vt:lpstr>
      <vt:lpstr>FORCE RELATED TO ARREST OR ESCAPE</vt:lpstr>
      <vt:lpstr>Deadly Force</vt:lpstr>
      <vt:lpstr>Deadly Force</vt:lpstr>
      <vt:lpstr>Deadly Force</vt:lpstr>
      <vt:lpstr>FORCE RELATED TO ARREST OR ESCAPE</vt:lpstr>
      <vt:lpstr>FORCE RELATED TO ARREST OR ESCAPE</vt:lpstr>
      <vt:lpstr>Graham v. Connor</vt:lpstr>
      <vt:lpstr>Graham v. Connor, 490 U.S. 386 (1989)</vt:lpstr>
      <vt:lpstr>Graham v. Connor, 490 U.S. 386 (1989)</vt:lpstr>
      <vt:lpstr>Graham v. Connor, 490 U.S. 386, 396 (1989)</vt:lpstr>
      <vt:lpstr>Was the seizure reasonable?</vt:lpstr>
      <vt:lpstr>Nature and Quality of the  Intrusion on the Person</vt:lpstr>
      <vt:lpstr>Objective Reasonableness</vt:lpstr>
      <vt:lpstr>Objective Reasonableness</vt:lpstr>
      <vt:lpstr>Proportionality</vt:lpstr>
      <vt:lpstr>DEADLY FORCE</vt:lpstr>
      <vt:lpstr>USE OF DEADLY FORCE</vt:lpstr>
      <vt:lpstr>Imminent Threat of Serious Bodily Injury</vt:lpstr>
      <vt:lpstr>Imminent Threat of Serious Bodily Injury</vt:lpstr>
      <vt:lpstr>Imminent Threat of Serious Bodily Injury</vt:lpstr>
      <vt:lpstr>Imminent Threat of Serious Bodily Injury</vt:lpstr>
      <vt:lpstr>Imminent Threat of Serious Bodily Injury</vt:lpstr>
      <vt:lpstr>VEHICLE PURSUITS</vt:lpstr>
      <vt:lpstr>USE OF POLICE VEHICLE</vt:lpstr>
      <vt:lpstr>Imminent Threat of Serious Bodily Injury</vt:lpstr>
      <vt:lpstr>Roadblocks</vt:lpstr>
      <vt:lpstr>Roadblocks</vt:lpstr>
      <vt:lpstr>USE OF FORCE</vt:lpstr>
      <vt:lpstr>RESPONSIBILITIES OF THE OFFICER UNDER THE STATEWIDE POLICY</vt:lpstr>
      <vt:lpstr>OFFICER RESPONSIBILITIES UNDER THE STATEWIDE POLICY</vt:lpstr>
      <vt:lpstr>DE-ESCALATION</vt:lpstr>
      <vt:lpstr>DE-ESCALATION</vt:lpstr>
      <vt:lpstr>DUTY TO INTERVENE</vt:lpstr>
      <vt:lpstr>DUTY TO INTERVENE</vt:lpstr>
      <vt:lpstr>LIABILITY FOR FAILURE TO INTERVENE</vt:lpstr>
      <vt:lpstr>DUTY TO INTERVENE:  HOW MUST AN OFFICER INTERVENE?</vt:lpstr>
      <vt:lpstr>DUTY TO INTERVENE</vt:lpstr>
      <vt:lpstr>OFFICER RESPONSIBILITIES UNDER THE STATEWIDE POLICY</vt:lpstr>
      <vt:lpstr>OFFICER RESPONSIBILITIES UNDER THE STATEWIDE POLICY</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Force</dc:title>
  <dc:creator>Ramirez, Raquel</dc:creator>
  <cp:lastModifiedBy>Ramirez, Raquel</cp:lastModifiedBy>
  <cp:revision>301</cp:revision>
  <cp:lastPrinted>2022-06-13T21:20:16Z</cp:lastPrinted>
  <dcterms:created xsi:type="dcterms:W3CDTF">2022-02-07T15:42:02Z</dcterms:created>
  <dcterms:modified xsi:type="dcterms:W3CDTF">2024-02-21T20:32:38Z</dcterms:modified>
</cp:coreProperties>
</file>