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64" r:id="rId4"/>
    <p:sldId id="267" r:id="rId5"/>
    <p:sldId id="263" r:id="rId6"/>
    <p:sldId id="262" r:id="rId7"/>
    <p:sldId id="265" r:id="rId8"/>
    <p:sldId id="266" r:id="rId9"/>
    <p:sldId id="268" r:id="rId10"/>
    <p:sldId id="270" r:id="rId11"/>
    <p:sldId id="269" r:id="rId12"/>
    <p:sldId id="271" r:id="rId13"/>
    <p:sldId id="272" r:id="rId14"/>
    <p:sldId id="260" r:id="rId15"/>
    <p:sldId id="26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EE4A6-DD5A-4EA9-8632-0346E765E991}" v="32" dt="2019-04-19T15:01:07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ward Burchman" userId="c56637ff325d3032" providerId="LiveId" clId="{230EE4A6-DD5A-4EA9-8632-0346E765E991}"/>
    <pc:docChg chg="undo custSel addSld delSld modSld sldOrd">
      <pc:chgData name="Howard Burchman" userId="c56637ff325d3032" providerId="LiveId" clId="{230EE4A6-DD5A-4EA9-8632-0346E765E991}" dt="2019-04-19T15:01:15.509" v="4578" actId="20577"/>
      <pc:docMkLst>
        <pc:docMk/>
      </pc:docMkLst>
      <pc:sldChg chg="modSp">
        <pc:chgData name="Howard Burchman" userId="c56637ff325d3032" providerId="LiveId" clId="{230EE4A6-DD5A-4EA9-8632-0346E765E991}" dt="2019-04-15T22:01:24.898" v="3994" actId="20577"/>
        <pc:sldMkLst>
          <pc:docMk/>
          <pc:sldMk cId="3176882757" sldId="257"/>
        </pc:sldMkLst>
        <pc:spChg chg="mod">
          <ac:chgData name="Howard Burchman" userId="c56637ff325d3032" providerId="LiveId" clId="{230EE4A6-DD5A-4EA9-8632-0346E765E991}" dt="2019-04-15T22:01:24.898" v="3994" actId="20577"/>
          <ac:spMkLst>
            <pc:docMk/>
            <pc:sldMk cId="3176882757" sldId="257"/>
            <ac:spMk id="2" creationId="{A2462EBD-430F-4AAF-B05C-BA3220A9BF61}"/>
          </ac:spMkLst>
        </pc:spChg>
      </pc:sldChg>
      <pc:sldChg chg="modSp add">
        <pc:chgData name="Howard Burchman" userId="c56637ff325d3032" providerId="LiveId" clId="{230EE4A6-DD5A-4EA9-8632-0346E765E991}" dt="2019-04-16T20:26:34.932" v="4330" actId="20577"/>
        <pc:sldMkLst>
          <pc:docMk/>
          <pc:sldMk cId="1552545007" sldId="260"/>
        </pc:sldMkLst>
        <pc:spChg chg="mod">
          <ac:chgData name="Howard Burchman" userId="c56637ff325d3032" providerId="LiveId" clId="{230EE4A6-DD5A-4EA9-8632-0346E765E991}" dt="2019-04-15T21:46:31.362" v="3174" actId="20577"/>
          <ac:spMkLst>
            <pc:docMk/>
            <pc:sldMk cId="1552545007" sldId="260"/>
            <ac:spMk id="2" creationId="{7E9C05CE-E842-4610-BC77-3606433A6E07}"/>
          </ac:spMkLst>
        </pc:spChg>
        <pc:spChg chg="mod">
          <ac:chgData name="Howard Burchman" userId="c56637ff325d3032" providerId="LiveId" clId="{230EE4A6-DD5A-4EA9-8632-0346E765E991}" dt="2019-04-16T20:26:34.932" v="4330" actId="20577"/>
          <ac:spMkLst>
            <pc:docMk/>
            <pc:sldMk cId="1552545007" sldId="260"/>
            <ac:spMk id="3" creationId="{04EE1410-68A7-48A5-8115-0C15BCCF0D4B}"/>
          </ac:spMkLst>
        </pc:spChg>
      </pc:sldChg>
      <pc:sldChg chg="modSp add">
        <pc:chgData name="Howard Burchman" userId="c56637ff325d3032" providerId="LiveId" clId="{230EE4A6-DD5A-4EA9-8632-0346E765E991}" dt="2019-04-19T14:59:00.374" v="4565" actId="20577"/>
        <pc:sldMkLst>
          <pc:docMk/>
          <pc:sldMk cId="3687931012" sldId="261"/>
        </pc:sldMkLst>
        <pc:spChg chg="mod">
          <ac:chgData name="Howard Burchman" userId="c56637ff325d3032" providerId="LiveId" clId="{230EE4A6-DD5A-4EA9-8632-0346E765E991}" dt="2019-04-09T21:42:59.306" v="26" actId="20577"/>
          <ac:spMkLst>
            <pc:docMk/>
            <pc:sldMk cId="3687931012" sldId="261"/>
            <ac:spMk id="2" creationId="{AB36C1D7-4FA7-4565-A1CF-18EFAE4CC905}"/>
          </ac:spMkLst>
        </pc:spChg>
        <pc:spChg chg="mod">
          <ac:chgData name="Howard Burchman" userId="c56637ff325d3032" providerId="LiveId" clId="{230EE4A6-DD5A-4EA9-8632-0346E765E991}" dt="2019-04-19T14:59:00.374" v="4565" actId="20577"/>
          <ac:spMkLst>
            <pc:docMk/>
            <pc:sldMk cId="3687931012" sldId="261"/>
            <ac:spMk id="3" creationId="{19D5852A-8635-4E67-B747-F81E3D31B1A0}"/>
          </ac:spMkLst>
        </pc:spChg>
      </pc:sldChg>
      <pc:sldChg chg="modSp add modNotesTx">
        <pc:chgData name="Howard Burchman" userId="c56637ff325d3032" providerId="LiveId" clId="{230EE4A6-DD5A-4EA9-8632-0346E765E991}" dt="2019-04-16T20:06:30.359" v="4123" actId="20577"/>
        <pc:sldMkLst>
          <pc:docMk/>
          <pc:sldMk cId="373166143" sldId="262"/>
        </pc:sldMkLst>
        <pc:spChg chg="mod">
          <ac:chgData name="Howard Burchman" userId="c56637ff325d3032" providerId="LiveId" clId="{230EE4A6-DD5A-4EA9-8632-0346E765E991}" dt="2019-04-16T20:04:26.072" v="4055" actId="6549"/>
          <ac:spMkLst>
            <pc:docMk/>
            <pc:sldMk cId="373166143" sldId="262"/>
            <ac:spMk id="2" creationId="{C169CB89-95FE-4B05-9C9A-819C63343A7C}"/>
          </ac:spMkLst>
        </pc:spChg>
        <pc:graphicFrameChg chg="modGraphic">
          <ac:chgData name="Howard Burchman" userId="c56637ff325d3032" providerId="LiveId" clId="{230EE4A6-DD5A-4EA9-8632-0346E765E991}" dt="2019-04-16T20:06:30.359" v="4123" actId="20577"/>
          <ac:graphicFrameMkLst>
            <pc:docMk/>
            <pc:sldMk cId="373166143" sldId="262"/>
            <ac:graphicFrameMk id="4" creationId="{0B0BAF21-69C4-46B2-B093-484347DB9DA2}"/>
          </ac:graphicFrameMkLst>
        </pc:graphicFrameChg>
      </pc:sldChg>
      <pc:sldChg chg="modSp add ord">
        <pc:chgData name="Howard Burchman" userId="c56637ff325d3032" providerId="LiveId" clId="{230EE4A6-DD5A-4EA9-8632-0346E765E991}" dt="2019-04-15T21:45:44.754" v="3159" actId="20577"/>
        <pc:sldMkLst>
          <pc:docMk/>
          <pc:sldMk cId="1676413224" sldId="263"/>
        </pc:sldMkLst>
        <pc:spChg chg="mod">
          <ac:chgData name="Howard Burchman" userId="c56637ff325d3032" providerId="LiveId" clId="{230EE4A6-DD5A-4EA9-8632-0346E765E991}" dt="2019-04-15T20:18:58.275" v="296" actId="20577"/>
          <ac:spMkLst>
            <pc:docMk/>
            <pc:sldMk cId="1676413224" sldId="263"/>
            <ac:spMk id="2" creationId="{76C1DC71-82C7-4E17-968A-39164BC7A54F}"/>
          </ac:spMkLst>
        </pc:spChg>
        <pc:spChg chg="mod">
          <ac:chgData name="Howard Burchman" userId="c56637ff325d3032" providerId="LiveId" clId="{230EE4A6-DD5A-4EA9-8632-0346E765E991}" dt="2019-04-15T21:45:44.754" v="3159" actId="20577"/>
          <ac:spMkLst>
            <pc:docMk/>
            <pc:sldMk cId="1676413224" sldId="263"/>
            <ac:spMk id="3" creationId="{8B35A1A8-7AC6-47BF-8D9B-98F052C815AF}"/>
          </ac:spMkLst>
        </pc:spChg>
      </pc:sldChg>
      <pc:sldChg chg="addSp delSp modSp add ord">
        <pc:chgData name="Howard Burchman" userId="c56637ff325d3032" providerId="LiveId" clId="{230EE4A6-DD5A-4EA9-8632-0346E765E991}" dt="2019-04-16T20:11:51.923" v="4175" actId="20577"/>
        <pc:sldMkLst>
          <pc:docMk/>
          <pc:sldMk cId="1150654988" sldId="264"/>
        </pc:sldMkLst>
        <pc:spChg chg="mod">
          <ac:chgData name="Howard Burchman" userId="c56637ff325d3032" providerId="LiveId" clId="{230EE4A6-DD5A-4EA9-8632-0346E765E991}" dt="2019-04-15T20:25:28.324" v="654" actId="20577"/>
          <ac:spMkLst>
            <pc:docMk/>
            <pc:sldMk cId="1150654988" sldId="264"/>
            <ac:spMk id="2" creationId="{24A77885-9E79-4848-A9AC-EE1BC400ADF8}"/>
          </ac:spMkLst>
        </pc:spChg>
        <pc:spChg chg="add">
          <ac:chgData name="Howard Burchman" userId="c56637ff325d3032" providerId="LiveId" clId="{230EE4A6-DD5A-4EA9-8632-0346E765E991}" dt="2019-04-15T20:25:47.595" v="655" actId="3680"/>
          <ac:spMkLst>
            <pc:docMk/>
            <pc:sldMk cId="1150654988" sldId="264"/>
            <ac:spMk id="3" creationId="{06D745ED-9B7D-49FD-B287-C0646FD19D7A}"/>
          </ac:spMkLst>
        </pc:spChg>
        <pc:graphicFrameChg chg="del mod">
          <ac:chgData name="Howard Burchman" userId="c56637ff325d3032" providerId="LiveId" clId="{230EE4A6-DD5A-4EA9-8632-0346E765E991}" dt="2019-04-15T20:25:47.595" v="655" actId="3680"/>
          <ac:graphicFrameMkLst>
            <pc:docMk/>
            <pc:sldMk cId="1150654988" sldId="264"/>
            <ac:graphicFrameMk id="4" creationId="{4E23A8EA-BDF8-431A-BD0D-2F7E59EAEBB1}"/>
          </ac:graphicFrameMkLst>
        </pc:graphicFrameChg>
        <pc:graphicFrameChg chg="modGraphic">
          <ac:chgData name="Howard Burchman" userId="c56637ff325d3032" providerId="LiveId" clId="{230EE4A6-DD5A-4EA9-8632-0346E765E991}" dt="2019-04-16T20:11:51.923" v="4175" actId="20577"/>
          <ac:graphicFrameMkLst>
            <pc:docMk/>
            <pc:sldMk cId="1150654988" sldId="264"/>
            <ac:graphicFrameMk id="5" creationId="{77F462F1-C27E-48DC-9F93-D1EF3E8FF4EB}"/>
          </ac:graphicFrameMkLst>
        </pc:graphicFrameChg>
      </pc:sldChg>
      <pc:sldChg chg="modSp add">
        <pc:chgData name="Howard Burchman" userId="c56637ff325d3032" providerId="LiveId" clId="{230EE4A6-DD5A-4EA9-8632-0346E765E991}" dt="2019-04-16T20:17:35.659" v="4244" actId="20577"/>
        <pc:sldMkLst>
          <pc:docMk/>
          <pc:sldMk cId="4207890720" sldId="265"/>
        </pc:sldMkLst>
        <pc:spChg chg="mod">
          <ac:chgData name="Howard Burchman" userId="c56637ff325d3032" providerId="LiveId" clId="{230EE4A6-DD5A-4EA9-8632-0346E765E991}" dt="2019-04-15T20:33:03.412" v="944" actId="20577"/>
          <ac:spMkLst>
            <pc:docMk/>
            <pc:sldMk cId="4207890720" sldId="265"/>
            <ac:spMk id="2" creationId="{7BEB51FE-6E30-4BE8-B8B1-75F9CD9202E5}"/>
          </ac:spMkLst>
        </pc:spChg>
        <pc:spChg chg="mod">
          <ac:chgData name="Howard Burchman" userId="c56637ff325d3032" providerId="LiveId" clId="{230EE4A6-DD5A-4EA9-8632-0346E765E991}" dt="2019-04-16T20:17:35.659" v="4244" actId="20577"/>
          <ac:spMkLst>
            <pc:docMk/>
            <pc:sldMk cId="4207890720" sldId="265"/>
            <ac:spMk id="3" creationId="{CADE0B5F-E232-4151-A4F5-46154F8B3091}"/>
          </ac:spMkLst>
        </pc:spChg>
      </pc:sldChg>
      <pc:sldChg chg="modSp add">
        <pc:chgData name="Howard Burchman" userId="c56637ff325d3032" providerId="LiveId" clId="{230EE4A6-DD5A-4EA9-8632-0346E765E991}" dt="2019-04-16T20:18:17.877" v="4261" actId="20577"/>
        <pc:sldMkLst>
          <pc:docMk/>
          <pc:sldMk cId="3690759924" sldId="266"/>
        </pc:sldMkLst>
        <pc:spChg chg="mod">
          <ac:chgData name="Howard Burchman" userId="c56637ff325d3032" providerId="LiveId" clId="{230EE4A6-DD5A-4EA9-8632-0346E765E991}" dt="2019-04-15T20:37:17.331" v="1386" actId="20577"/>
          <ac:spMkLst>
            <pc:docMk/>
            <pc:sldMk cId="3690759924" sldId="266"/>
            <ac:spMk id="2" creationId="{42CCB6D3-66D1-476D-8715-33B39C5B3BF8}"/>
          </ac:spMkLst>
        </pc:spChg>
        <pc:spChg chg="mod">
          <ac:chgData name="Howard Burchman" userId="c56637ff325d3032" providerId="LiveId" clId="{230EE4A6-DD5A-4EA9-8632-0346E765E991}" dt="2019-04-16T20:18:17.877" v="4261" actId="20577"/>
          <ac:spMkLst>
            <pc:docMk/>
            <pc:sldMk cId="3690759924" sldId="266"/>
            <ac:spMk id="3" creationId="{C5FB2722-EB66-49CA-A7CA-589BB742EDC8}"/>
          </ac:spMkLst>
        </pc:spChg>
      </pc:sldChg>
      <pc:sldChg chg="modSp add ord">
        <pc:chgData name="Howard Burchman" userId="c56637ff325d3032" providerId="LiveId" clId="{230EE4A6-DD5A-4EA9-8632-0346E765E991}" dt="2019-04-15T21:03:54.441" v="2269"/>
        <pc:sldMkLst>
          <pc:docMk/>
          <pc:sldMk cId="856916801" sldId="267"/>
        </pc:sldMkLst>
        <pc:spChg chg="mod">
          <ac:chgData name="Howard Burchman" userId="c56637ff325d3032" providerId="LiveId" clId="{230EE4A6-DD5A-4EA9-8632-0346E765E991}" dt="2019-04-15T21:00:02.403" v="2068" actId="20577"/>
          <ac:spMkLst>
            <pc:docMk/>
            <pc:sldMk cId="856916801" sldId="267"/>
            <ac:spMk id="2" creationId="{C83F7F45-C28C-431E-9B31-9D0BAEA46CE5}"/>
          </ac:spMkLst>
        </pc:spChg>
        <pc:spChg chg="mod">
          <ac:chgData name="Howard Burchman" userId="c56637ff325d3032" providerId="LiveId" clId="{230EE4A6-DD5A-4EA9-8632-0346E765E991}" dt="2019-04-15T20:51:05.563" v="2060" actId="6549"/>
          <ac:spMkLst>
            <pc:docMk/>
            <pc:sldMk cId="856916801" sldId="267"/>
            <ac:spMk id="3" creationId="{05F64FC4-E0B4-4C0B-A79B-A21647963D13}"/>
          </ac:spMkLst>
        </pc:spChg>
      </pc:sldChg>
      <pc:sldChg chg="modSp add">
        <pc:chgData name="Howard Burchman" userId="c56637ff325d3032" providerId="LiveId" clId="{230EE4A6-DD5A-4EA9-8632-0346E765E991}" dt="2019-04-15T21:58:12.763" v="3982" actId="20577"/>
        <pc:sldMkLst>
          <pc:docMk/>
          <pc:sldMk cId="2858212672" sldId="268"/>
        </pc:sldMkLst>
        <pc:spChg chg="mod">
          <ac:chgData name="Howard Burchman" userId="c56637ff325d3032" providerId="LiveId" clId="{230EE4A6-DD5A-4EA9-8632-0346E765E991}" dt="2019-04-15T21:01:04.827" v="2116" actId="20577"/>
          <ac:spMkLst>
            <pc:docMk/>
            <pc:sldMk cId="2858212672" sldId="268"/>
            <ac:spMk id="2" creationId="{18F83BB2-7D8B-4096-BD1F-057EFAB8BD49}"/>
          </ac:spMkLst>
        </pc:spChg>
        <pc:spChg chg="mod">
          <ac:chgData name="Howard Burchman" userId="c56637ff325d3032" providerId="LiveId" clId="{230EE4A6-DD5A-4EA9-8632-0346E765E991}" dt="2019-04-15T21:58:12.763" v="3982" actId="20577"/>
          <ac:spMkLst>
            <pc:docMk/>
            <pc:sldMk cId="2858212672" sldId="268"/>
            <ac:spMk id="3" creationId="{35B91C7E-1B0C-40D8-95BF-37FE844085A8}"/>
          </ac:spMkLst>
        </pc:spChg>
      </pc:sldChg>
      <pc:sldChg chg="addSp delSp modSp add">
        <pc:chgData name="Howard Burchman" userId="c56637ff325d3032" providerId="LiveId" clId="{230EE4A6-DD5A-4EA9-8632-0346E765E991}" dt="2019-04-15T21:27:08.549" v="2317" actId="113"/>
        <pc:sldMkLst>
          <pc:docMk/>
          <pc:sldMk cId="2523284928" sldId="269"/>
        </pc:sldMkLst>
        <pc:spChg chg="mod">
          <ac:chgData name="Howard Burchman" userId="c56637ff325d3032" providerId="LiveId" clId="{230EE4A6-DD5A-4EA9-8632-0346E765E991}" dt="2019-04-15T21:04:09.476" v="2294" actId="20577"/>
          <ac:spMkLst>
            <pc:docMk/>
            <pc:sldMk cId="2523284928" sldId="269"/>
            <ac:spMk id="2" creationId="{3E57FDF1-C856-4B2C-89C3-513354DB13A3}"/>
          </ac:spMkLst>
        </pc:spChg>
        <pc:spChg chg="del">
          <ac:chgData name="Howard Burchman" userId="c56637ff325d3032" providerId="LiveId" clId="{230EE4A6-DD5A-4EA9-8632-0346E765E991}" dt="2019-04-15T21:05:10.953" v="2295"/>
          <ac:spMkLst>
            <pc:docMk/>
            <pc:sldMk cId="2523284928" sldId="269"/>
            <ac:spMk id="3" creationId="{B22920D7-95A4-49CD-AE32-C3B3F60EEBE5}"/>
          </ac:spMkLst>
        </pc:spChg>
        <pc:graphicFrameChg chg="add mod modGraphic">
          <ac:chgData name="Howard Burchman" userId="c56637ff325d3032" providerId="LiveId" clId="{230EE4A6-DD5A-4EA9-8632-0346E765E991}" dt="2019-04-15T21:27:08.549" v="2317" actId="113"/>
          <ac:graphicFrameMkLst>
            <pc:docMk/>
            <pc:sldMk cId="2523284928" sldId="269"/>
            <ac:graphicFrameMk id="4" creationId="{5E5A3F6C-5EA7-4B64-B5F1-39E7A36B425C}"/>
          </ac:graphicFrameMkLst>
        </pc:graphicFrameChg>
      </pc:sldChg>
      <pc:sldChg chg="modSp add">
        <pc:chgData name="Howard Burchman" userId="c56637ff325d3032" providerId="LiveId" clId="{230EE4A6-DD5A-4EA9-8632-0346E765E991}" dt="2019-04-16T20:21:58.198" v="4278" actId="20577"/>
        <pc:sldMkLst>
          <pc:docMk/>
          <pc:sldMk cId="3026024151" sldId="270"/>
        </pc:sldMkLst>
        <pc:spChg chg="mod">
          <ac:chgData name="Howard Burchman" userId="c56637ff325d3032" providerId="LiveId" clId="{230EE4A6-DD5A-4EA9-8632-0346E765E991}" dt="2019-04-15T21:28:25.330" v="2378" actId="20577"/>
          <ac:spMkLst>
            <pc:docMk/>
            <pc:sldMk cId="3026024151" sldId="270"/>
            <ac:spMk id="2" creationId="{5E144000-E002-40A6-B88B-531CF8E69DC0}"/>
          </ac:spMkLst>
        </pc:spChg>
        <pc:spChg chg="mod">
          <ac:chgData name="Howard Burchman" userId="c56637ff325d3032" providerId="LiveId" clId="{230EE4A6-DD5A-4EA9-8632-0346E765E991}" dt="2019-04-16T20:21:58.198" v="4278" actId="20577"/>
          <ac:spMkLst>
            <pc:docMk/>
            <pc:sldMk cId="3026024151" sldId="270"/>
            <ac:spMk id="3" creationId="{3031486D-6ADC-4612-A0B5-462AB7DAF252}"/>
          </ac:spMkLst>
        </pc:spChg>
      </pc:sldChg>
      <pc:sldChg chg="modSp add">
        <pc:chgData name="Howard Burchman" userId="c56637ff325d3032" providerId="LiveId" clId="{230EE4A6-DD5A-4EA9-8632-0346E765E991}" dt="2019-04-19T14:57:05.442" v="4355" actId="20577"/>
        <pc:sldMkLst>
          <pc:docMk/>
          <pc:sldMk cId="3982763193" sldId="271"/>
        </pc:sldMkLst>
        <pc:spChg chg="mod">
          <ac:chgData name="Howard Burchman" userId="c56637ff325d3032" providerId="LiveId" clId="{230EE4A6-DD5A-4EA9-8632-0346E765E991}" dt="2019-04-15T21:40:30.793" v="2642" actId="20577"/>
          <ac:spMkLst>
            <pc:docMk/>
            <pc:sldMk cId="3982763193" sldId="271"/>
            <ac:spMk id="2" creationId="{99EBFF6A-806E-44E9-B78A-D1CA0F378AE4}"/>
          </ac:spMkLst>
        </pc:spChg>
        <pc:spChg chg="mod">
          <ac:chgData name="Howard Burchman" userId="c56637ff325d3032" providerId="LiveId" clId="{230EE4A6-DD5A-4EA9-8632-0346E765E991}" dt="2019-04-19T14:57:05.442" v="4355" actId="20577"/>
          <ac:spMkLst>
            <pc:docMk/>
            <pc:sldMk cId="3982763193" sldId="271"/>
            <ac:spMk id="3" creationId="{636CF58E-D7D4-4111-AC35-12D4107D0446}"/>
          </ac:spMkLst>
        </pc:spChg>
      </pc:sldChg>
      <pc:sldChg chg="modSp add">
        <pc:chgData name="Howard Burchman" userId="c56637ff325d3032" providerId="LiveId" clId="{230EE4A6-DD5A-4EA9-8632-0346E765E991}" dt="2019-04-19T14:57:45.210" v="4447" actId="20577"/>
        <pc:sldMkLst>
          <pc:docMk/>
          <pc:sldMk cId="86308084" sldId="272"/>
        </pc:sldMkLst>
        <pc:spChg chg="mod">
          <ac:chgData name="Howard Burchman" userId="c56637ff325d3032" providerId="LiveId" clId="{230EE4A6-DD5A-4EA9-8632-0346E765E991}" dt="2019-04-15T21:42:17.633" v="2828" actId="20577"/>
          <ac:spMkLst>
            <pc:docMk/>
            <pc:sldMk cId="86308084" sldId="272"/>
            <ac:spMk id="2" creationId="{EFBB977A-8660-4092-A591-699E13378C74}"/>
          </ac:spMkLst>
        </pc:spChg>
        <pc:spChg chg="mod">
          <ac:chgData name="Howard Burchman" userId="c56637ff325d3032" providerId="LiveId" clId="{230EE4A6-DD5A-4EA9-8632-0346E765E991}" dt="2019-04-19T14:57:45.210" v="4447" actId="20577"/>
          <ac:spMkLst>
            <pc:docMk/>
            <pc:sldMk cId="86308084" sldId="272"/>
            <ac:spMk id="3" creationId="{5F778EB0-3930-433B-B426-2C751B805F20}"/>
          </ac:spMkLst>
        </pc:spChg>
      </pc:sldChg>
      <pc:sldChg chg="modSp add">
        <pc:chgData name="Howard Burchman" userId="c56637ff325d3032" providerId="LiveId" clId="{230EE4A6-DD5A-4EA9-8632-0346E765E991}" dt="2019-04-19T15:01:15.509" v="4578" actId="20577"/>
        <pc:sldMkLst>
          <pc:docMk/>
          <pc:sldMk cId="2340366512" sldId="273"/>
        </pc:sldMkLst>
        <pc:spChg chg="mod">
          <ac:chgData name="Howard Burchman" userId="c56637ff325d3032" providerId="LiveId" clId="{230EE4A6-DD5A-4EA9-8632-0346E765E991}" dt="2019-04-19T15:01:15.509" v="4578" actId="20577"/>
          <ac:spMkLst>
            <pc:docMk/>
            <pc:sldMk cId="2340366512" sldId="273"/>
            <ac:spMk id="2" creationId="{1D30F677-A3AC-4F93-BC2B-12F97F101BC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Sheltered and Unsheltered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406</c:v>
                </c:pt>
                <c:pt idx="1">
                  <c:v>283</c:v>
                </c:pt>
                <c:pt idx="2">
                  <c:v>287</c:v>
                </c:pt>
                <c:pt idx="3">
                  <c:v>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23-4789-8460-91CFADD21E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Sheltered Veterans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352</c:v>
                </c:pt>
                <c:pt idx="1">
                  <c:v>243</c:v>
                </c:pt>
                <c:pt idx="2">
                  <c:v>256</c:v>
                </c:pt>
                <c:pt idx="3">
                  <c:v>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23-4789-8460-91CFADD21E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Unsheltered Veterans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54</c:v>
                </c:pt>
                <c:pt idx="1">
                  <c:v>40</c:v>
                </c:pt>
                <c:pt idx="2">
                  <c:v>31</c:v>
                </c:pt>
                <c:pt idx="3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23-4789-8460-91CFADD21ED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4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23-4789-8460-91CFADD21E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02739656"/>
        <c:axId val="802737688"/>
      </c:lineChart>
      <c:catAx>
        <c:axId val="80273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2737688"/>
        <c:crosses val="autoZero"/>
        <c:auto val="1"/>
        <c:lblAlgn val="ctr"/>
        <c:lblOffset val="100"/>
        <c:noMultiLvlLbl val="0"/>
      </c:catAx>
      <c:valAx>
        <c:axId val="8027376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2739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80B04-C8CA-454C-AD55-1B95E592453F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DDF2-B037-4EA4-9384-D3708A6EE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7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Authorized in 1992 first GPD grants awarded in 1994</a:t>
            </a:r>
          </a:p>
          <a:p>
            <a:r>
              <a:rPr lang="en-US" dirty="0"/>
              <a:t>The GPD Program approximately operates 12,700 Beds</a:t>
            </a:r>
          </a:p>
          <a:p>
            <a:r>
              <a:rPr lang="en-US" dirty="0" err="1"/>
              <a:t>TypeOctober</a:t>
            </a:r>
            <a:r>
              <a:rPr lang="en-US" dirty="0"/>
              <a:t> 1, 2017 GPD moved to time limited </a:t>
            </a:r>
            <a:r>
              <a:rPr lang="en-US" dirty="0" err="1"/>
              <a:t>awardss</a:t>
            </a:r>
            <a:r>
              <a:rPr lang="en-US" dirty="0"/>
              <a:t> of Discharges Eligible for GPD: Honorable, General, Other than Honorable, Bad Conduct (Special court-martial). • Types of Discharges Ineligible for GPD: Dishonorable, Bad Conduct (General court-martial)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7BDDF2-B037-4EA4-9384-D3708A6EE5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9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A5C95-08C6-4170-A61B-0673199B31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Ending Veteran Homelessness in the in the Indiana Balance of 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49013-7A59-4D71-8C08-6B800188CB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Development Day April 2019</a:t>
            </a:r>
          </a:p>
        </p:txBody>
      </p:sp>
    </p:spTree>
    <p:extLst>
      <p:ext uri="{BB962C8B-B14F-4D97-AF65-F5344CB8AC3E}">
        <p14:creationId xmlns:p14="http://schemas.microsoft.com/office/powerpoint/2010/main" val="245348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4000-E002-40A6-B88B-531CF8E69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Gpd Models – Service Intensive Transitional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1486D-6ADC-4612-A0B5-462AB7DA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Transitional housing model</a:t>
            </a:r>
          </a:p>
          <a:p>
            <a:r>
              <a:rPr lang="en-US" dirty="0"/>
              <a:t>Focused on increasing income and obtaining permanent housing</a:t>
            </a:r>
          </a:p>
          <a:p>
            <a:r>
              <a:rPr lang="en-US" dirty="0"/>
              <a:t>93 beds in the CoC and Indianapolis</a:t>
            </a:r>
          </a:p>
          <a:p>
            <a:r>
              <a:rPr lang="en-US" b="1" dirty="0"/>
              <a:t>Questions: </a:t>
            </a:r>
            <a:r>
              <a:rPr lang="en-US" dirty="0"/>
              <a:t>How are these beds integrated into coordinated entry? What are the permanent housing referrals?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024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7FDF1-C856-4B2C-89C3-513354DB1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Resources – HUD VASH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5A3F6C-5EA7-4B64-B5F1-39E7A36B4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578458"/>
              </p:ext>
            </p:extLst>
          </p:nvPr>
        </p:nvGraphicFramePr>
        <p:xfrm>
          <a:off x="2018907" y="2241262"/>
          <a:ext cx="8154186" cy="4512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5574">
                  <a:extLst>
                    <a:ext uri="{9D8B030D-6E8A-4147-A177-3AD203B41FA5}">
                      <a16:colId xmlns:a16="http://schemas.microsoft.com/office/drawing/2014/main" val="683689559"/>
                    </a:ext>
                  </a:extLst>
                </a:gridCol>
                <a:gridCol w="2967083">
                  <a:extLst>
                    <a:ext uri="{9D8B030D-6E8A-4147-A177-3AD203B41FA5}">
                      <a16:colId xmlns:a16="http://schemas.microsoft.com/office/drawing/2014/main" val="2136155628"/>
                    </a:ext>
                  </a:extLst>
                </a:gridCol>
                <a:gridCol w="1241529">
                  <a:extLst>
                    <a:ext uri="{9D8B030D-6E8A-4147-A177-3AD203B41FA5}">
                      <a16:colId xmlns:a16="http://schemas.microsoft.com/office/drawing/2014/main" val="3906142324"/>
                    </a:ext>
                  </a:extLst>
                </a:gridCol>
              </a:tblGrid>
              <a:tr h="17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PHA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UNITS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4263763553"/>
                  </a:ext>
                </a:extLst>
              </a:tr>
              <a:tr h="351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Northern Indiana - FT Wayne Campus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FT Wayne HA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2533763169"/>
                  </a:ext>
                </a:extLst>
              </a:tr>
              <a:tr h="351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Northern Indiana - Muncie CBOC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HA City of Muncie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2728058026"/>
                  </a:ext>
                </a:extLst>
              </a:tr>
              <a:tr h="334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Northern Indiana - Peru CBOC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Kokomo HA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986869709"/>
                  </a:ext>
                </a:extLst>
              </a:tr>
              <a:tr h="351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Jesse Brown - Adam Benjamin Clinic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HA City of Gary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3348886366"/>
                  </a:ext>
                </a:extLst>
              </a:tr>
              <a:tr h="351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Marion, IL, Evansville OP Clinic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HA City of Evansville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2348192253"/>
                  </a:ext>
                </a:extLst>
              </a:tr>
              <a:tr h="351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Indianapolis VA, Bloomington CBOC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 City of Bloomington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2464686737"/>
                  </a:ext>
                </a:extLst>
              </a:tr>
              <a:tr h="17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Northern Indiana,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HA City of Marion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2187596928"/>
                  </a:ext>
                </a:extLst>
              </a:tr>
              <a:tr h="351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Danville, West Lafayette CBOC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Lafayette HA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3843106319"/>
                  </a:ext>
                </a:extLst>
              </a:tr>
              <a:tr h="17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Jesse Brown 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IHCDA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2262131901"/>
                  </a:ext>
                </a:extLst>
              </a:tr>
              <a:tr h="351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Northern Indiana, South Bend CBOC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IHCDA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1292478068"/>
                  </a:ext>
                </a:extLst>
              </a:tr>
              <a:tr h="17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Northern Indiana, FT Wayne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IHCDA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2471756501"/>
                  </a:ext>
                </a:extLst>
              </a:tr>
              <a:tr h="17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Cincinnati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IHCDA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555355748"/>
                  </a:ext>
                </a:extLst>
              </a:tr>
              <a:tr h="175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694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6" marR="7386" marT="7386" marB="0" anchor="b"/>
                </a:tc>
                <a:extLst>
                  <a:ext uri="{0D108BD9-81ED-4DB2-BD59-A6C34878D82A}">
                    <a16:rowId xmlns:a16="http://schemas.microsoft.com/office/drawing/2014/main" val="82749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28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FF6A-806E-44E9-B78A-D1CA0F37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HUD-VASH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F58E-D7D4-4111-AC35-12D4107D0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Permanent supportive housing</a:t>
            </a:r>
          </a:p>
          <a:p>
            <a:r>
              <a:rPr lang="en-US" dirty="0"/>
              <a:t>Housing First</a:t>
            </a:r>
          </a:p>
          <a:p>
            <a:r>
              <a:rPr lang="en-US" dirty="0"/>
              <a:t>Chronic Homeless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Questions:  </a:t>
            </a:r>
            <a:r>
              <a:rPr lang="en-US" dirty="0"/>
              <a:t>filled through the BNL? Serving highest need Veterans? Who is not being served through HUD-VASH? How to achieve HMIS participation? Turnover?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2763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977A-8660-4092-A591-699E13378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SSVF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8EB0-3930-433B-B426-2C751B805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Rehousing – linkage to permanent housing</a:t>
            </a:r>
          </a:p>
          <a:p>
            <a:pPr lvl="1"/>
            <a:r>
              <a:rPr lang="en-US" dirty="0"/>
              <a:t>Placement services for permanent housing</a:t>
            </a:r>
          </a:p>
          <a:p>
            <a:pPr lvl="2"/>
            <a:r>
              <a:rPr lang="en-US" dirty="0"/>
              <a:t>Financial assistance</a:t>
            </a:r>
          </a:p>
          <a:p>
            <a:pPr lvl="2"/>
            <a:r>
              <a:rPr lang="en-US" dirty="0"/>
              <a:t>Navigation/housing location</a:t>
            </a:r>
          </a:p>
          <a:p>
            <a:pPr lvl="1"/>
            <a:r>
              <a:rPr lang="en-US" dirty="0"/>
              <a:t>Short-medium term rental assistance</a:t>
            </a:r>
          </a:p>
          <a:p>
            <a:pPr marL="228600" lvl="1" indent="0">
              <a:buNone/>
            </a:pPr>
            <a:r>
              <a:rPr lang="en-US" b="1" dirty="0"/>
              <a:t>Questions: </a:t>
            </a:r>
            <a:r>
              <a:rPr lang="en-US" dirty="0"/>
              <a:t>How engaged are SSVF providers in the BNL process and case conferencing? Are SSVF providers engaging unsheltered homeless and speeding up housing placement?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308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C05CE-E842-4610-BC77-3606433A6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E1410-68A7-48A5-8115-0C15BCCF0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2" indent="-342900"/>
            <a:r>
              <a:rPr lang="en-US" sz="2000" dirty="0"/>
              <a:t>All Veterans experiencing homelessness are known in the CoC and persistent efforts are made to engage those homeless Veterans who decline service</a:t>
            </a:r>
          </a:p>
          <a:p>
            <a:pPr marL="342900" lvl="2" indent="-342900"/>
            <a:r>
              <a:rPr lang="en-US" sz="2000" dirty="0"/>
              <a:t>Crisis housing is immediately available to all unsheltered Veterans seeking safe accommodation.</a:t>
            </a:r>
          </a:p>
          <a:p>
            <a:pPr marL="342900" lvl="2" indent="-342900"/>
            <a:r>
              <a:rPr lang="en-US" sz="2000" dirty="0"/>
              <a:t>Veteran choice is the determining factor in housing decision</a:t>
            </a:r>
          </a:p>
          <a:p>
            <a:pPr marL="342900" lvl="2" indent="-342900"/>
            <a:r>
              <a:rPr lang="en-US" sz="2000" dirty="0"/>
              <a:t>There are sufficient permanent housing resources to meet the needs of all Veterans experiencing homelessness</a:t>
            </a:r>
          </a:p>
          <a:p>
            <a:pPr marL="342900" lvl="2" indent="-342900"/>
            <a:r>
              <a:rPr lang="en-US" sz="2000" dirty="0"/>
              <a:t>There are flexible plans to address future Veteran </a:t>
            </a:r>
            <a:r>
              <a:rPr lang="en-US" sz="2000"/>
              <a:t>needs.</a:t>
            </a:r>
          </a:p>
          <a:p>
            <a:pPr marL="342900" lvl="2" indent="-342900"/>
            <a:r>
              <a:rPr lang="en-US" sz="2000"/>
              <a:t>Every </a:t>
            </a:r>
            <a:r>
              <a:rPr lang="en-US" sz="2000" dirty="0"/>
              <a:t>Veteran serving organization be trained in suicide prevention.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545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C1D7-4FA7-4565-A1CF-18EFAE4CC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5852A-8635-4E67-B747-F81E3D31B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Incompatible data systems</a:t>
            </a:r>
          </a:p>
          <a:p>
            <a:r>
              <a:rPr lang="en-US" dirty="0"/>
              <a:t>Inventory of Transitional Housing</a:t>
            </a:r>
          </a:p>
          <a:p>
            <a:r>
              <a:rPr lang="en-US" dirty="0"/>
              <a:t>Serving Veterans who do not meet VA eligibility</a:t>
            </a:r>
          </a:p>
          <a:p>
            <a:r>
              <a:rPr lang="en-US" dirty="0"/>
              <a:t>Maintaining momentum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31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0F677-A3AC-4F93-BC2B-12F97F101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4541-0B16-4E17-951C-DDD5D7796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6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2EBD-430F-4AAF-B05C-BA3220A9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Veteran Homelessness – PIT DATA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7555EE-0DDA-4D9D-A6A9-66748E185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20079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6882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77885-9E79-4848-A9AC-EE1BC400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 Resources Serving the Indiana Balance of State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7F462F1-C27E-48DC-9F93-D1EF3E8FF4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907886"/>
              </p:ext>
            </p:extLst>
          </p:nvPr>
        </p:nvGraphicFramePr>
        <p:xfrm>
          <a:off x="2230438" y="2638425"/>
          <a:ext cx="7731126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563">
                  <a:extLst>
                    <a:ext uri="{9D8B030D-6E8A-4147-A177-3AD203B41FA5}">
                      <a16:colId xmlns:a16="http://schemas.microsoft.com/office/drawing/2014/main" val="150987577"/>
                    </a:ext>
                  </a:extLst>
                </a:gridCol>
                <a:gridCol w="3865563">
                  <a:extLst>
                    <a:ext uri="{9D8B030D-6E8A-4147-A177-3AD203B41FA5}">
                      <a16:colId xmlns:a16="http://schemas.microsoft.com/office/drawing/2014/main" val="1947455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Resources in IN Balance of 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92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HUD-VASH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694 Vouchers ( not including 445 Vouchers in Indianapolis)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74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SSVF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$13,527,425 – SSVF catchment areas include multiple </a:t>
                      </a:r>
                      <a:r>
                        <a:rPr lang="en-US" dirty="0" err="1"/>
                        <a:t>CoCs</a:t>
                      </a:r>
                      <a:r>
                        <a:rPr lang="en-US" dirty="0"/>
                        <a:t> – not all of these resources are in Indiana </a:t>
                      </a:r>
                      <a:r>
                        <a:rPr lang="en-US" dirty="0" err="1"/>
                        <a:t>BoS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777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272 Beds - statewide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336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HIC Transitional Veteran Beds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146 in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92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65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F7F45-C28C-431E-9B31-9D0BAEA4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VHA Policy on Participation in Coordinated Entry 10/2017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64FC4-E0B4-4C0B-A79B-A2164796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 and VA Homeless Programs are required to:</a:t>
            </a:r>
          </a:p>
          <a:p>
            <a:pPr lvl="1"/>
            <a:r>
              <a:rPr lang="en-US" dirty="0"/>
              <a:t>Engagement and active collaboration with CoC on their collective plans to end Veteran Homelessness </a:t>
            </a:r>
          </a:p>
          <a:p>
            <a:pPr lvl="1"/>
            <a:r>
              <a:rPr lang="en-US" dirty="0"/>
              <a:t>Community Case Conferencing Participation </a:t>
            </a:r>
          </a:p>
          <a:p>
            <a:pPr lvl="1"/>
            <a:r>
              <a:rPr lang="en-US" dirty="0"/>
              <a:t>By-Name-List Participation </a:t>
            </a:r>
          </a:p>
          <a:p>
            <a:pPr lvl="1"/>
            <a:r>
              <a:rPr lang="en-US" dirty="0"/>
              <a:t>Utilization of Assessment Tool</a:t>
            </a:r>
          </a:p>
          <a:p>
            <a:pPr lvl="1"/>
            <a:r>
              <a:rPr lang="en-US" dirty="0"/>
              <a:t>Dedication of VA Resources to CES </a:t>
            </a:r>
          </a:p>
          <a:p>
            <a:pPr lvl="1"/>
            <a:r>
              <a:rPr lang="en-US" dirty="0"/>
              <a:t>Data Sharing </a:t>
            </a:r>
          </a:p>
        </p:txBody>
      </p:sp>
    </p:spTree>
    <p:extLst>
      <p:ext uri="{BB962C8B-B14F-4D97-AF65-F5344CB8AC3E}">
        <p14:creationId xmlns:p14="http://schemas.microsoft.com/office/powerpoint/2010/main" val="856916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DC71-82C7-4E17-968A-39164BC7A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GPD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5A1A8-7AC6-47BF-8D9B-98F052C81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Consistent program from 1994 to 2017</a:t>
            </a:r>
          </a:p>
          <a:p>
            <a:pPr lvl="1"/>
            <a:r>
              <a:rPr lang="en-US" dirty="0"/>
              <a:t>Historical role</a:t>
            </a:r>
          </a:p>
          <a:p>
            <a:r>
              <a:rPr lang="en-US" dirty="0"/>
              <a:t>Grantees required to adopt new program models and time limited awards</a:t>
            </a:r>
          </a:p>
          <a:p>
            <a:r>
              <a:rPr lang="en-US" dirty="0"/>
              <a:t>Required to ‘connect’ with coordinated entry systems</a:t>
            </a:r>
          </a:p>
          <a:p>
            <a:r>
              <a:rPr lang="en-US" dirty="0"/>
              <a:t>Can serve all but Veterans with Dishonorable or Bed Conduct (General Court Martial) Discharges</a:t>
            </a:r>
          </a:p>
        </p:txBody>
      </p:sp>
    </p:spTree>
    <p:extLst>
      <p:ext uri="{BB962C8B-B14F-4D97-AF65-F5344CB8AC3E}">
        <p14:creationId xmlns:p14="http://schemas.microsoft.com/office/powerpoint/2010/main" val="167641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9CB89-95FE-4B05-9C9A-819C63343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GPD Resources In Indiana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0BAF21-69C4-46B2-B093-484347DB9D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451883"/>
              </p:ext>
            </p:extLst>
          </p:nvPr>
        </p:nvGraphicFramePr>
        <p:xfrm>
          <a:off x="2230438" y="2638425"/>
          <a:ext cx="773112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5563">
                  <a:extLst>
                    <a:ext uri="{9D8B030D-6E8A-4147-A177-3AD203B41FA5}">
                      <a16:colId xmlns:a16="http://schemas.microsoft.com/office/drawing/2014/main" val="616085467"/>
                    </a:ext>
                  </a:extLst>
                </a:gridCol>
                <a:gridCol w="3865563">
                  <a:extLst>
                    <a:ext uri="{9D8B030D-6E8A-4147-A177-3AD203B41FA5}">
                      <a16:colId xmlns:a16="http://schemas.microsoft.com/office/drawing/2014/main" val="2353012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GPD Program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Beds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570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Bridge Housing (46 Indy 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32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Clinical Treatment (58 Indy 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54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Service Intensive (69 Indy 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40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Transition in Place (25 Indy 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29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GPD Beds (198 Indy VA)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315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6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B51FE-6E30-4BE8-B8B1-75F9CD920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GPD Program Models – Bridge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E0B5F-E232-4151-A4F5-46154F8B3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Stay</a:t>
            </a:r>
          </a:p>
          <a:p>
            <a:r>
              <a:rPr lang="en-US" dirty="0"/>
              <a:t>Veterans have been offered PH but not immediately able to enter</a:t>
            </a:r>
          </a:p>
          <a:p>
            <a:pPr lvl="1"/>
            <a:r>
              <a:rPr lang="en-US" dirty="0"/>
              <a:t>Have to have been admitted into a PH program or</a:t>
            </a:r>
          </a:p>
          <a:p>
            <a:pPr lvl="1"/>
            <a:r>
              <a:rPr lang="en-US" dirty="0"/>
              <a:t>Be admitted within 14 days of entry</a:t>
            </a:r>
          </a:p>
          <a:p>
            <a:r>
              <a:rPr lang="en-US" dirty="0"/>
              <a:t>68 Bridge Beds in CoC and Indianapolis</a:t>
            </a:r>
          </a:p>
          <a:p>
            <a:r>
              <a:rPr lang="en-US" b="1" dirty="0"/>
              <a:t>Questions</a:t>
            </a:r>
            <a:r>
              <a:rPr lang="en-US" dirty="0"/>
              <a:t> – how does Bridge Housing help prepare Veterans for PH? What are the PH options, in addition to HUD-VASH?</a:t>
            </a:r>
          </a:p>
          <a:p>
            <a:r>
              <a:rPr lang="en-US" dirty="0"/>
              <a:t>How connected are the Bridge Housing resources to coordinated entry?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9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B6D3-66D1-476D-8715-33B39C5B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GPD Program Models – Clinical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B2722-EB66-49CA-A7CA-589BB742E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Veterans with Substance Use Disorder or Mental Health diagnosis</a:t>
            </a:r>
          </a:p>
          <a:p>
            <a:r>
              <a:rPr lang="en-US" dirty="0"/>
              <a:t>Veteran chooses to engage in clinical services </a:t>
            </a:r>
          </a:p>
          <a:p>
            <a:r>
              <a:rPr lang="en-US" dirty="0"/>
              <a:t>Not a phase of treatment – program model is to provide residential treatment with exit to permanent housing</a:t>
            </a:r>
          </a:p>
          <a:p>
            <a:r>
              <a:rPr lang="en-US" dirty="0"/>
              <a:t>Clinically focused treatment with licensed providers</a:t>
            </a:r>
          </a:p>
          <a:p>
            <a:r>
              <a:rPr lang="en-US" dirty="0"/>
              <a:t>86 Beds in Indiana Balance of State and Indianapolis</a:t>
            </a:r>
          </a:p>
          <a:p>
            <a:r>
              <a:rPr lang="en-US" b="1" dirty="0"/>
              <a:t>Questions: </a:t>
            </a:r>
            <a:r>
              <a:rPr lang="en-US" dirty="0"/>
              <a:t>What do we know about the demand for these services? What is the referral path to permanent housing?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9075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83BB2-7D8B-4096-BD1F-057EFAB8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GPD Models – Transition in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91C7E-1B0C-40D8-95BF-37FE84408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name implies</a:t>
            </a:r>
          </a:p>
          <a:p>
            <a:r>
              <a:rPr lang="en-US" dirty="0"/>
              <a:t>Unit is a unit leased with VA resources which transitions to direct lease by Veteran</a:t>
            </a:r>
          </a:p>
          <a:p>
            <a:r>
              <a:rPr lang="en-US" dirty="0"/>
              <a:t>Permanent housing model</a:t>
            </a:r>
          </a:p>
          <a:p>
            <a:endParaRPr lang="en-US" dirty="0"/>
          </a:p>
          <a:p>
            <a:r>
              <a:rPr lang="en-US" b="1" dirty="0"/>
              <a:t>Questions? </a:t>
            </a:r>
            <a:r>
              <a:rPr lang="en-US" dirty="0"/>
              <a:t>Connection to coordinated entry?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82126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1967</TotalTime>
  <Words>819</Words>
  <Application>Microsoft Office PowerPoint</Application>
  <PresentationFormat>Widescreen</PresentationFormat>
  <Paragraphs>139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Gill Sans MT</vt:lpstr>
      <vt:lpstr>Parcel</vt:lpstr>
      <vt:lpstr>Ending Veteran Homelessness in the in the Indiana Balance of State</vt:lpstr>
      <vt:lpstr>Trends IN Veteran Homelessness – PIT DATA</vt:lpstr>
      <vt:lpstr>VA Resources Serving the Indiana Balance of State</vt:lpstr>
      <vt:lpstr>VHA Policy on Participation in Coordinated Entry 10/2017</vt:lpstr>
      <vt:lpstr>Understanding GPD</vt:lpstr>
      <vt:lpstr>GPD Resources In Indiana</vt:lpstr>
      <vt:lpstr>GPD Program Models – Bridge Housing</vt:lpstr>
      <vt:lpstr>GPD Program Models – Clinical Treatment</vt:lpstr>
      <vt:lpstr>GPD Models – Transition in Place</vt:lpstr>
      <vt:lpstr>Gpd Models – Service Intensive Transitional Housing</vt:lpstr>
      <vt:lpstr>VA Resources – HUD VASH</vt:lpstr>
      <vt:lpstr>HUD-VASH</vt:lpstr>
      <vt:lpstr>SSVF</vt:lpstr>
      <vt:lpstr>Community Goals</vt:lpstr>
      <vt:lpstr>Challenges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Ending Veteran Homelessness in the in the Indiana Balance of State</dc:title>
  <dc:creator>Howard Burchman</dc:creator>
  <cp:lastModifiedBy>Howard Burchman</cp:lastModifiedBy>
  <cp:revision>3</cp:revision>
  <dcterms:created xsi:type="dcterms:W3CDTF">2019-04-09T20:45:07Z</dcterms:created>
  <dcterms:modified xsi:type="dcterms:W3CDTF">2019-04-19T20:03:35Z</dcterms:modified>
</cp:coreProperties>
</file>