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8"/>
  </p:notesMasterIdLst>
  <p:sldIdLst>
    <p:sldId id="256" r:id="rId5"/>
    <p:sldId id="261" r:id="rId6"/>
    <p:sldId id="686" r:id="rId7"/>
    <p:sldId id="685" r:id="rId8"/>
    <p:sldId id="684" r:id="rId9"/>
    <p:sldId id="259" r:id="rId10"/>
    <p:sldId id="683" r:id="rId11"/>
    <p:sldId id="682" r:id="rId12"/>
    <p:sldId id="701" r:id="rId13"/>
    <p:sldId id="681" r:id="rId14"/>
    <p:sldId id="680" r:id="rId15"/>
    <p:sldId id="258" r:id="rId16"/>
    <p:sldId id="690" r:id="rId17"/>
    <p:sldId id="689" r:id="rId18"/>
    <p:sldId id="688" r:id="rId19"/>
    <p:sldId id="687" r:id="rId20"/>
    <p:sldId id="694" r:id="rId21"/>
    <p:sldId id="695" r:id="rId22"/>
    <p:sldId id="693" r:id="rId23"/>
    <p:sldId id="692" r:id="rId24"/>
    <p:sldId id="691" r:id="rId25"/>
    <p:sldId id="700" r:id="rId26"/>
    <p:sldId id="699" r:id="rId27"/>
    <p:sldId id="698" r:id="rId28"/>
    <p:sldId id="697" r:id="rId29"/>
    <p:sldId id="696" r:id="rId30"/>
    <p:sldId id="702" r:id="rId31"/>
    <p:sldId id="711" r:id="rId32"/>
    <p:sldId id="708" r:id="rId33"/>
    <p:sldId id="709" r:id="rId34"/>
    <p:sldId id="710" r:id="rId35"/>
    <p:sldId id="665" r:id="rId36"/>
    <p:sldId id="263"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2AF5551-2BA2-C446-B8C3-CEAA52E2398E}">
          <p14:sldIdLst>
            <p14:sldId id="256"/>
            <p14:sldId id="261"/>
            <p14:sldId id="686"/>
            <p14:sldId id="685"/>
            <p14:sldId id="684"/>
            <p14:sldId id="259"/>
            <p14:sldId id="683"/>
            <p14:sldId id="682"/>
            <p14:sldId id="701"/>
            <p14:sldId id="681"/>
            <p14:sldId id="680"/>
            <p14:sldId id="258"/>
            <p14:sldId id="690"/>
            <p14:sldId id="689"/>
            <p14:sldId id="688"/>
            <p14:sldId id="687"/>
            <p14:sldId id="694"/>
            <p14:sldId id="695"/>
            <p14:sldId id="693"/>
            <p14:sldId id="692"/>
            <p14:sldId id="691"/>
            <p14:sldId id="700"/>
            <p14:sldId id="699"/>
            <p14:sldId id="698"/>
            <p14:sldId id="697"/>
            <p14:sldId id="696"/>
            <p14:sldId id="702"/>
            <p14:sldId id="711"/>
            <p14:sldId id="708"/>
            <p14:sldId id="709"/>
            <p14:sldId id="710"/>
            <p14:sldId id="665"/>
            <p14:sldId id="26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C4C"/>
    <a:srgbClr val="535151"/>
    <a:srgbClr val="D521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E7A89F-E341-4539-92F9-20BA0D046367}" v="146" dt="2019-04-21T14:03:41.8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99"/>
    <p:restoredTop sz="79246" autoAdjust="0"/>
  </p:normalViewPr>
  <p:slideViewPr>
    <p:cSldViewPr snapToGrid="0" snapToObjects="1">
      <p:cViewPr varScale="1">
        <p:scale>
          <a:sx n="84" d="100"/>
          <a:sy n="84" d="100"/>
        </p:scale>
        <p:origin x="456" y="64"/>
      </p:cViewPr>
      <p:guideLst/>
    </p:cSldViewPr>
  </p:slideViewPr>
  <p:notesTextViewPr>
    <p:cViewPr>
      <p:scale>
        <a:sx n="3" d="2"/>
        <a:sy n="3" d="2"/>
      </p:scale>
      <p:origin x="0" y="0"/>
    </p:cViewPr>
  </p:notesTextViewPr>
  <p:notesViewPr>
    <p:cSldViewPr snapToGrid="0" snapToObjects="1">
      <p:cViewPr>
        <p:scale>
          <a:sx n="100" d="100"/>
          <a:sy n="100" d="100"/>
        </p:scale>
        <p:origin x="2300"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Kerr" userId="14206d21-cae4-41fd-98d5-8c93f72e4ee8" providerId="ADAL" clId="{D3E7A89F-E341-4539-92F9-20BA0D046367}"/>
    <pc:docChg chg="delSld modSld modSection">
      <pc:chgData name="Ashley Kerr" userId="14206d21-cae4-41fd-98d5-8c93f72e4ee8" providerId="ADAL" clId="{D3E7A89F-E341-4539-92F9-20BA0D046367}" dt="2019-04-21T14:03:41.855" v="143" actId="2696"/>
      <pc:docMkLst>
        <pc:docMk/>
      </pc:docMkLst>
      <pc:sldChg chg="modSp">
        <pc:chgData name="Ashley Kerr" userId="14206d21-cae4-41fd-98d5-8c93f72e4ee8" providerId="ADAL" clId="{D3E7A89F-E341-4539-92F9-20BA0D046367}" dt="2019-04-21T14:02:17.750" v="123" actId="122"/>
        <pc:sldMkLst>
          <pc:docMk/>
          <pc:sldMk cId="2586275459" sldId="258"/>
        </pc:sldMkLst>
        <pc:spChg chg="mod">
          <ac:chgData name="Ashley Kerr" userId="14206d21-cae4-41fd-98d5-8c93f72e4ee8" providerId="ADAL" clId="{D3E7A89F-E341-4539-92F9-20BA0D046367}" dt="2019-04-21T14:02:17.750" v="123" actId="122"/>
          <ac:spMkLst>
            <pc:docMk/>
            <pc:sldMk cId="2586275459" sldId="258"/>
            <ac:spMk id="2" creationId="{CECB4A9D-3909-4269-AF38-589133A2CF12}"/>
          </ac:spMkLst>
        </pc:spChg>
      </pc:sldChg>
      <pc:sldChg chg="modSp">
        <pc:chgData name="Ashley Kerr" userId="14206d21-cae4-41fd-98d5-8c93f72e4ee8" providerId="ADAL" clId="{D3E7A89F-E341-4539-92F9-20BA0D046367}" dt="2019-04-21T14:01:57.376" v="117" actId="122"/>
        <pc:sldMkLst>
          <pc:docMk/>
          <pc:sldMk cId="3421145771" sldId="259"/>
        </pc:sldMkLst>
        <pc:spChg chg="mod">
          <ac:chgData name="Ashley Kerr" userId="14206d21-cae4-41fd-98d5-8c93f72e4ee8" providerId="ADAL" clId="{D3E7A89F-E341-4539-92F9-20BA0D046367}" dt="2019-04-21T14:01:57.376" v="117" actId="122"/>
          <ac:spMkLst>
            <pc:docMk/>
            <pc:sldMk cId="3421145771" sldId="259"/>
            <ac:spMk id="2" creationId="{7C3C6F5E-3283-48D4-A8F2-E59106E8387B}"/>
          </ac:spMkLst>
        </pc:spChg>
      </pc:sldChg>
      <pc:sldChg chg="modSp">
        <pc:chgData name="Ashley Kerr" userId="14206d21-cae4-41fd-98d5-8c93f72e4ee8" providerId="ADAL" clId="{D3E7A89F-E341-4539-92F9-20BA0D046367}" dt="2019-04-21T14:01:41.805" v="113" actId="20577"/>
        <pc:sldMkLst>
          <pc:docMk/>
          <pc:sldMk cId="1988074431" sldId="261"/>
        </pc:sldMkLst>
        <pc:spChg chg="mod">
          <ac:chgData name="Ashley Kerr" userId="14206d21-cae4-41fd-98d5-8c93f72e4ee8" providerId="ADAL" clId="{D3E7A89F-E341-4539-92F9-20BA0D046367}" dt="2019-04-21T14:01:41.805" v="113" actId="20577"/>
          <ac:spMkLst>
            <pc:docMk/>
            <pc:sldMk cId="1988074431" sldId="261"/>
            <ac:spMk id="3" creationId="{BE1C509F-505C-5846-845C-27E026D58354}"/>
          </ac:spMkLst>
        </pc:spChg>
      </pc:sldChg>
      <pc:sldChg chg="del">
        <pc:chgData name="Ashley Kerr" userId="14206d21-cae4-41fd-98d5-8c93f72e4ee8" providerId="ADAL" clId="{D3E7A89F-E341-4539-92F9-20BA0D046367}" dt="2019-04-21T14:03:41.855" v="143" actId="2696"/>
        <pc:sldMkLst>
          <pc:docMk/>
          <pc:sldMk cId="1536080047" sldId="264"/>
        </pc:sldMkLst>
      </pc:sldChg>
      <pc:sldChg chg="modSp">
        <pc:chgData name="Ashley Kerr" userId="14206d21-cae4-41fd-98d5-8c93f72e4ee8" providerId="ADAL" clId="{D3E7A89F-E341-4539-92F9-20BA0D046367}" dt="2019-04-21T14:02:14.931" v="122" actId="122"/>
        <pc:sldMkLst>
          <pc:docMk/>
          <pc:sldMk cId="962713120" sldId="680"/>
        </pc:sldMkLst>
        <pc:spChg chg="mod">
          <ac:chgData name="Ashley Kerr" userId="14206d21-cae4-41fd-98d5-8c93f72e4ee8" providerId="ADAL" clId="{D3E7A89F-E341-4539-92F9-20BA0D046367}" dt="2019-04-21T14:02:14.931" v="122" actId="122"/>
          <ac:spMkLst>
            <pc:docMk/>
            <pc:sldMk cId="962713120" sldId="680"/>
            <ac:spMk id="2" creationId="{7C3C6F5E-3283-48D4-A8F2-E59106E8387B}"/>
          </ac:spMkLst>
        </pc:spChg>
      </pc:sldChg>
      <pc:sldChg chg="modSp">
        <pc:chgData name="Ashley Kerr" userId="14206d21-cae4-41fd-98d5-8c93f72e4ee8" providerId="ADAL" clId="{D3E7A89F-E341-4539-92F9-20BA0D046367}" dt="2019-04-21T14:02:10.893" v="121" actId="122"/>
        <pc:sldMkLst>
          <pc:docMk/>
          <pc:sldMk cId="3066235074" sldId="681"/>
        </pc:sldMkLst>
        <pc:spChg chg="mod">
          <ac:chgData name="Ashley Kerr" userId="14206d21-cae4-41fd-98d5-8c93f72e4ee8" providerId="ADAL" clId="{D3E7A89F-E341-4539-92F9-20BA0D046367}" dt="2019-04-21T14:02:10.893" v="121" actId="122"/>
          <ac:spMkLst>
            <pc:docMk/>
            <pc:sldMk cId="3066235074" sldId="681"/>
            <ac:spMk id="2" creationId="{7C3C6F5E-3283-48D4-A8F2-E59106E8387B}"/>
          </ac:spMkLst>
        </pc:spChg>
      </pc:sldChg>
      <pc:sldChg chg="modSp">
        <pc:chgData name="Ashley Kerr" userId="14206d21-cae4-41fd-98d5-8c93f72e4ee8" providerId="ADAL" clId="{D3E7A89F-E341-4539-92F9-20BA0D046367}" dt="2019-04-21T14:02:04.726" v="119" actId="122"/>
        <pc:sldMkLst>
          <pc:docMk/>
          <pc:sldMk cId="3637440641" sldId="682"/>
        </pc:sldMkLst>
        <pc:spChg chg="mod">
          <ac:chgData name="Ashley Kerr" userId="14206d21-cae4-41fd-98d5-8c93f72e4ee8" providerId="ADAL" clId="{D3E7A89F-E341-4539-92F9-20BA0D046367}" dt="2019-04-21T14:02:04.726" v="119" actId="122"/>
          <ac:spMkLst>
            <pc:docMk/>
            <pc:sldMk cId="3637440641" sldId="682"/>
            <ac:spMk id="2" creationId="{7C3C6F5E-3283-48D4-A8F2-E59106E8387B}"/>
          </ac:spMkLst>
        </pc:spChg>
      </pc:sldChg>
      <pc:sldChg chg="modSp">
        <pc:chgData name="Ashley Kerr" userId="14206d21-cae4-41fd-98d5-8c93f72e4ee8" providerId="ADAL" clId="{D3E7A89F-E341-4539-92F9-20BA0D046367}" dt="2019-04-21T14:02:01.626" v="118" actId="122"/>
        <pc:sldMkLst>
          <pc:docMk/>
          <pc:sldMk cId="1846166388" sldId="683"/>
        </pc:sldMkLst>
        <pc:spChg chg="mod">
          <ac:chgData name="Ashley Kerr" userId="14206d21-cae4-41fd-98d5-8c93f72e4ee8" providerId="ADAL" clId="{D3E7A89F-E341-4539-92F9-20BA0D046367}" dt="2019-04-21T14:02:01.626" v="118" actId="122"/>
          <ac:spMkLst>
            <pc:docMk/>
            <pc:sldMk cId="1846166388" sldId="683"/>
            <ac:spMk id="2" creationId="{7C3C6F5E-3283-48D4-A8F2-E59106E8387B}"/>
          </ac:spMkLst>
        </pc:spChg>
      </pc:sldChg>
      <pc:sldChg chg="modSp">
        <pc:chgData name="Ashley Kerr" userId="14206d21-cae4-41fd-98d5-8c93f72e4ee8" providerId="ADAL" clId="{D3E7A89F-E341-4539-92F9-20BA0D046367}" dt="2019-04-21T14:01:54.360" v="116" actId="122"/>
        <pc:sldMkLst>
          <pc:docMk/>
          <pc:sldMk cId="2032955416" sldId="684"/>
        </pc:sldMkLst>
        <pc:spChg chg="mod">
          <ac:chgData name="Ashley Kerr" userId="14206d21-cae4-41fd-98d5-8c93f72e4ee8" providerId="ADAL" clId="{D3E7A89F-E341-4539-92F9-20BA0D046367}" dt="2019-04-21T14:01:54.360" v="116" actId="122"/>
          <ac:spMkLst>
            <pc:docMk/>
            <pc:sldMk cId="2032955416" sldId="684"/>
            <ac:spMk id="2" creationId="{7C3C6F5E-3283-48D4-A8F2-E59106E8387B}"/>
          </ac:spMkLst>
        </pc:spChg>
      </pc:sldChg>
      <pc:sldChg chg="modSp">
        <pc:chgData name="Ashley Kerr" userId="14206d21-cae4-41fd-98d5-8c93f72e4ee8" providerId="ADAL" clId="{D3E7A89F-E341-4539-92F9-20BA0D046367}" dt="2019-04-21T14:01:51.110" v="115" actId="122"/>
        <pc:sldMkLst>
          <pc:docMk/>
          <pc:sldMk cId="152323029" sldId="685"/>
        </pc:sldMkLst>
        <pc:spChg chg="mod">
          <ac:chgData name="Ashley Kerr" userId="14206d21-cae4-41fd-98d5-8c93f72e4ee8" providerId="ADAL" clId="{D3E7A89F-E341-4539-92F9-20BA0D046367}" dt="2019-04-21T14:01:51.110" v="115" actId="122"/>
          <ac:spMkLst>
            <pc:docMk/>
            <pc:sldMk cId="152323029" sldId="685"/>
            <ac:spMk id="2" creationId="{7C3C6F5E-3283-48D4-A8F2-E59106E8387B}"/>
          </ac:spMkLst>
        </pc:spChg>
      </pc:sldChg>
      <pc:sldChg chg="modSp">
        <pc:chgData name="Ashley Kerr" userId="14206d21-cae4-41fd-98d5-8c93f72e4ee8" providerId="ADAL" clId="{D3E7A89F-E341-4539-92F9-20BA0D046367}" dt="2019-04-21T14:01:48.376" v="114" actId="122"/>
        <pc:sldMkLst>
          <pc:docMk/>
          <pc:sldMk cId="1523101618" sldId="686"/>
        </pc:sldMkLst>
        <pc:spChg chg="mod">
          <ac:chgData name="Ashley Kerr" userId="14206d21-cae4-41fd-98d5-8c93f72e4ee8" providerId="ADAL" clId="{D3E7A89F-E341-4539-92F9-20BA0D046367}" dt="2019-04-21T14:01:48.376" v="114" actId="122"/>
          <ac:spMkLst>
            <pc:docMk/>
            <pc:sldMk cId="1523101618" sldId="686"/>
            <ac:spMk id="2" creationId="{7C3C6F5E-3283-48D4-A8F2-E59106E8387B}"/>
          </ac:spMkLst>
        </pc:spChg>
      </pc:sldChg>
      <pc:sldChg chg="modSp">
        <pc:chgData name="Ashley Kerr" userId="14206d21-cae4-41fd-98d5-8c93f72e4ee8" providerId="ADAL" clId="{D3E7A89F-E341-4539-92F9-20BA0D046367}" dt="2019-04-21T14:02:34.586" v="127" actId="122"/>
        <pc:sldMkLst>
          <pc:docMk/>
          <pc:sldMk cId="2938804081" sldId="687"/>
        </pc:sldMkLst>
        <pc:spChg chg="mod">
          <ac:chgData name="Ashley Kerr" userId="14206d21-cae4-41fd-98d5-8c93f72e4ee8" providerId="ADAL" clId="{D3E7A89F-E341-4539-92F9-20BA0D046367}" dt="2019-04-21T14:02:34.586" v="127" actId="122"/>
          <ac:spMkLst>
            <pc:docMk/>
            <pc:sldMk cId="2938804081" sldId="687"/>
            <ac:spMk id="2" creationId="{A8576226-1121-4EA4-A32C-3E46DB14E33B}"/>
          </ac:spMkLst>
        </pc:spChg>
      </pc:sldChg>
      <pc:sldChg chg="modSp">
        <pc:chgData name="Ashley Kerr" userId="14206d21-cae4-41fd-98d5-8c93f72e4ee8" providerId="ADAL" clId="{D3E7A89F-E341-4539-92F9-20BA0D046367}" dt="2019-04-21T14:02:31.344" v="126" actId="122"/>
        <pc:sldMkLst>
          <pc:docMk/>
          <pc:sldMk cId="1236019292" sldId="688"/>
        </pc:sldMkLst>
        <pc:spChg chg="mod">
          <ac:chgData name="Ashley Kerr" userId="14206d21-cae4-41fd-98d5-8c93f72e4ee8" providerId="ADAL" clId="{D3E7A89F-E341-4539-92F9-20BA0D046367}" dt="2019-04-21T14:02:31.344" v="126" actId="122"/>
          <ac:spMkLst>
            <pc:docMk/>
            <pc:sldMk cId="1236019292" sldId="688"/>
            <ac:spMk id="2" creationId="{25A59B15-9A4F-477F-BAEF-B3FC2F99C53C}"/>
          </ac:spMkLst>
        </pc:spChg>
      </pc:sldChg>
      <pc:sldChg chg="modSp">
        <pc:chgData name="Ashley Kerr" userId="14206d21-cae4-41fd-98d5-8c93f72e4ee8" providerId="ADAL" clId="{D3E7A89F-E341-4539-92F9-20BA0D046367}" dt="2019-04-21T14:02:23.880" v="125" actId="122"/>
        <pc:sldMkLst>
          <pc:docMk/>
          <pc:sldMk cId="3042587969" sldId="689"/>
        </pc:sldMkLst>
        <pc:spChg chg="mod">
          <ac:chgData name="Ashley Kerr" userId="14206d21-cae4-41fd-98d5-8c93f72e4ee8" providerId="ADAL" clId="{D3E7A89F-E341-4539-92F9-20BA0D046367}" dt="2019-04-21T14:02:23.880" v="125" actId="122"/>
          <ac:spMkLst>
            <pc:docMk/>
            <pc:sldMk cId="3042587969" sldId="689"/>
            <ac:spMk id="2" creationId="{15F912D5-D51D-48EF-96D5-835329DC7731}"/>
          </ac:spMkLst>
        </pc:spChg>
      </pc:sldChg>
      <pc:sldChg chg="modSp">
        <pc:chgData name="Ashley Kerr" userId="14206d21-cae4-41fd-98d5-8c93f72e4ee8" providerId="ADAL" clId="{D3E7A89F-E341-4539-92F9-20BA0D046367}" dt="2019-04-21T14:02:21.024" v="124" actId="122"/>
        <pc:sldMkLst>
          <pc:docMk/>
          <pc:sldMk cId="3021459551" sldId="690"/>
        </pc:sldMkLst>
        <pc:spChg chg="mod">
          <ac:chgData name="Ashley Kerr" userId="14206d21-cae4-41fd-98d5-8c93f72e4ee8" providerId="ADAL" clId="{D3E7A89F-E341-4539-92F9-20BA0D046367}" dt="2019-04-21T14:02:21.024" v="124" actId="122"/>
          <ac:spMkLst>
            <pc:docMk/>
            <pc:sldMk cId="3021459551" sldId="690"/>
            <ac:spMk id="2" creationId="{52116032-1D49-4699-9B3F-7F99E8D6C822}"/>
          </ac:spMkLst>
        </pc:spChg>
      </pc:sldChg>
      <pc:sldChg chg="modSp">
        <pc:chgData name="Ashley Kerr" userId="14206d21-cae4-41fd-98d5-8c93f72e4ee8" providerId="ADAL" clId="{D3E7A89F-E341-4539-92F9-20BA0D046367}" dt="2019-04-21T14:02:49.618" v="132" actId="122"/>
        <pc:sldMkLst>
          <pc:docMk/>
          <pc:sldMk cId="759765586" sldId="691"/>
        </pc:sldMkLst>
        <pc:spChg chg="mod">
          <ac:chgData name="Ashley Kerr" userId="14206d21-cae4-41fd-98d5-8c93f72e4ee8" providerId="ADAL" clId="{D3E7A89F-E341-4539-92F9-20BA0D046367}" dt="2019-04-21T14:02:49.618" v="132" actId="122"/>
          <ac:spMkLst>
            <pc:docMk/>
            <pc:sldMk cId="759765586" sldId="691"/>
            <ac:spMk id="2" creationId="{A8576226-1121-4EA4-A32C-3E46DB14E33B}"/>
          </ac:spMkLst>
        </pc:spChg>
      </pc:sldChg>
      <pc:sldChg chg="modSp">
        <pc:chgData name="Ashley Kerr" userId="14206d21-cae4-41fd-98d5-8c93f72e4ee8" providerId="ADAL" clId="{D3E7A89F-E341-4539-92F9-20BA0D046367}" dt="2019-04-21T14:02:47.252" v="131" actId="122"/>
        <pc:sldMkLst>
          <pc:docMk/>
          <pc:sldMk cId="1389195748" sldId="692"/>
        </pc:sldMkLst>
        <pc:spChg chg="mod">
          <ac:chgData name="Ashley Kerr" userId="14206d21-cae4-41fd-98d5-8c93f72e4ee8" providerId="ADAL" clId="{D3E7A89F-E341-4539-92F9-20BA0D046367}" dt="2019-04-21T14:02:47.252" v="131" actId="122"/>
          <ac:spMkLst>
            <pc:docMk/>
            <pc:sldMk cId="1389195748" sldId="692"/>
            <ac:spMk id="2" creationId="{A8576226-1121-4EA4-A32C-3E46DB14E33B}"/>
          </ac:spMkLst>
        </pc:spChg>
      </pc:sldChg>
      <pc:sldChg chg="modSp">
        <pc:chgData name="Ashley Kerr" userId="14206d21-cae4-41fd-98d5-8c93f72e4ee8" providerId="ADAL" clId="{D3E7A89F-E341-4539-92F9-20BA0D046367}" dt="2019-04-21T14:02:44.672" v="130" actId="122"/>
        <pc:sldMkLst>
          <pc:docMk/>
          <pc:sldMk cId="3362948024" sldId="693"/>
        </pc:sldMkLst>
        <pc:spChg chg="mod">
          <ac:chgData name="Ashley Kerr" userId="14206d21-cae4-41fd-98d5-8c93f72e4ee8" providerId="ADAL" clId="{D3E7A89F-E341-4539-92F9-20BA0D046367}" dt="2019-04-21T14:02:44.672" v="130" actId="122"/>
          <ac:spMkLst>
            <pc:docMk/>
            <pc:sldMk cId="3362948024" sldId="693"/>
            <ac:spMk id="2" creationId="{A8576226-1121-4EA4-A32C-3E46DB14E33B}"/>
          </ac:spMkLst>
        </pc:spChg>
      </pc:sldChg>
      <pc:sldChg chg="modSp">
        <pc:chgData name="Ashley Kerr" userId="14206d21-cae4-41fd-98d5-8c93f72e4ee8" providerId="ADAL" clId="{D3E7A89F-E341-4539-92F9-20BA0D046367}" dt="2019-04-21T14:02:37.401" v="128" actId="122"/>
        <pc:sldMkLst>
          <pc:docMk/>
          <pc:sldMk cId="3491124194" sldId="694"/>
        </pc:sldMkLst>
        <pc:spChg chg="mod">
          <ac:chgData name="Ashley Kerr" userId="14206d21-cae4-41fd-98d5-8c93f72e4ee8" providerId="ADAL" clId="{D3E7A89F-E341-4539-92F9-20BA0D046367}" dt="2019-04-21T14:02:37.401" v="128" actId="122"/>
          <ac:spMkLst>
            <pc:docMk/>
            <pc:sldMk cId="3491124194" sldId="694"/>
            <ac:spMk id="2" creationId="{A8576226-1121-4EA4-A32C-3E46DB14E33B}"/>
          </ac:spMkLst>
        </pc:spChg>
      </pc:sldChg>
      <pc:sldChg chg="modSp">
        <pc:chgData name="Ashley Kerr" userId="14206d21-cae4-41fd-98d5-8c93f72e4ee8" providerId="ADAL" clId="{D3E7A89F-E341-4539-92F9-20BA0D046367}" dt="2019-04-21T14:02:40.401" v="129" actId="122"/>
        <pc:sldMkLst>
          <pc:docMk/>
          <pc:sldMk cId="1390902063" sldId="695"/>
        </pc:sldMkLst>
        <pc:spChg chg="mod">
          <ac:chgData name="Ashley Kerr" userId="14206d21-cae4-41fd-98d5-8c93f72e4ee8" providerId="ADAL" clId="{D3E7A89F-E341-4539-92F9-20BA0D046367}" dt="2019-04-21T14:02:40.401" v="129" actId="122"/>
          <ac:spMkLst>
            <pc:docMk/>
            <pc:sldMk cId="1390902063" sldId="695"/>
            <ac:spMk id="2" creationId="{A8576226-1121-4EA4-A32C-3E46DB14E33B}"/>
          </ac:spMkLst>
        </pc:spChg>
      </pc:sldChg>
      <pc:sldChg chg="modSp">
        <pc:chgData name="Ashley Kerr" userId="14206d21-cae4-41fd-98d5-8c93f72e4ee8" providerId="ADAL" clId="{D3E7A89F-E341-4539-92F9-20BA0D046367}" dt="2019-04-21T14:03:06.212" v="137" actId="122"/>
        <pc:sldMkLst>
          <pc:docMk/>
          <pc:sldMk cId="720119168" sldId="696"/>
        </pc:sldMkLst>
        <pc:spChg chg="mod">
          <ac:chgData name="Ashley Kerr" userId="14206d21-cae4-41fd-98d5-8c93f72e4ee8" providerId="ADAL" clId="{D3E7A89F-E341-4539-92F9-20BA0D046367}" dt="2019-04-21T14:03:06.212" v="137" actId="122"/>
          <ac:spMkLst>
            <pc:docMk/>
            <pc:sldMk cId="720119168" sldId="696"/>
            <ac:spMk id="2" creationId="{A8576226-1121-4EA4-A32C-3E46DB14E33B}"/>
          </ac:spMkLst>
        </pc:spChg>
      </pc:sldChg>
      <pc:sldChg chg="modSp">
        <pc:chgData name="Ashley Kerr" userId="14206d21-cae4-41fd-98d5-8c93f72e4ee8" providerId="ADAL" clId="{D3E7A89F-E341-4539-92F9-20BA0D046367}" dt="2019-04-21T14:03:03.478" v="136" actId="122"/>
        <pc:sldMkLst>
          <pc:docMk/>
          <pc:sldMk cId="3636542135" sldId="697"/>
        </pc:sldMkLst>
        <pc:spChg chg="mod">
          <ac:chgData name="Ashley Kerr" userId="14206d21-cae4-41fd-98d5-8c93f72e4ee8" providerId="ADAL" clId="{D3E7A89F-E341-4539-92F9-20BA0D046367}" dt="2019-04-21T14:03:03.478" v="136" actId="122"/>
          <ac:spMkLst>
            <pc:docMk/>
            <pc:sldMk cId="3636542135" sldId="697"/>
            <ac:spMk id="2" creationId="{A8576226-1121-4EA4-A32C-3E46DB14E33B}"/>
          </ac:spMkLst>
        </pc:spChg>
      </pc:sldChg>
      <pc:sldChg chg="modSp">
        <pc:chgData name="Ashley Kerr" userId="14206d21-cae4-41fd-98d5-8c93f72e4ee8" providerId="ADAL" clId="{D3E7A89F-E341-4539-92F9-20BA0D046367}" dt="2019-04-21T14:02:59.978" v="135" actId="122"/>
        <pc:sldMkLst>
          <pc:docMk/>
          <pc:sldMk cId="3953842818" sldId="698"/>
        </pc:sldMkLst>
        <pc:spChg chg="mod">
          <ac:chgData name="Ashley Kerr" userId="14206d21-cae4-41fd-98d5-8c93f72e4ee8" providerId="ADAL" clId="{D3E7A89F-E341-4539-92F9-20BA0D046367}" dt="2019-04-21T14:02:59.978" v="135" actId="122"/>
          <ac:spMkLst>
            <pc:docMk/>
            <pc:sldMk cId="3953842818" sldId="698"/>
            <ac:spMk id="2" creationId="{A8576226-1121-4EA4-A32C-3E46DB14E33B}"/>
          </ac:spMkLst>
        </pc:spChg>
      </pc:sldChg>
      <pc:sldChg chg="modSp">
        <pc:chgData name="Ashley Kerr" userId="14206d21-cae4-41fd-98d5-8c93f72e4ee8" providerId="ADAL" clId="{D3E7A89F-E341-4539-92F9-20BA0D046367}" dt="2019-04-21T14:02:57.072" v="134" actId="122"/>
        <pc:sldMkLst>
          <pc:docMk/>
          <pc:sldMk cId="3928646233" sldId="699"/>
        </pc:sldMkLst>
        <pc:spChg chg="mod">
          <ac:chgData name="Ashley Kerr" userId="14206d21-cae4-41fd-98d5-8c93f72e4ee8" providerId="ADAL" clId="{D3E7A89F-E341-4539-92F9-20BA0D046367}" dt="2019-04-21T14:02:57.072" v="134" actId="122"/>
          <ac:spMkLst>
            <pc:docMk/>
            <pc:sldMk cId="3928646233" sldId="699"/>
            <ac:spMk id="2" creationId="{A8576226-1121-4EA4-A32C-3E46DB14E33B}"/>
          </ac:spMkLst>
        </pc:spChg>
      </pc:sldChg>
      <pc:sldChg chg="modSp">
        <pc:chgData name="Ashley Kerr" userId="14206d21-cae4-41fd-98d5-8c93f72e4ee8" providerId="ADAL" clId="{D3E7A89F-E341-4539-92F9-20BA0D046367}" dt="2019-04-21T14:02:53.720" v="133" actId="122"/>
        <pc:sldMkLst>
          <pc:docMk/>
          <pc:sldMk cId="2291555608" sldId="700"/>
        </pc:sldMkLst>
        <pc:spChg chg="mod">
          <ac:chgData name="Ashley Kerr" userId="14206d21-cae4-41fd-98d5-8c93f72e4ee8" providerId="ADAL" clId="{D3E7A89F-E341-4539-92F9-20BA0D046367}" dt="2019-04-21T14:02:53.720" v="133" actId="122"/>
          <ac:spMkLst>
            <pc:docMk/>
            <pc:sldMk cId="2291555608" sldId="700"/>
            <ac:spMk id="2" creationId="{A8576226-1121-4EA4-A32C-3E46DB14E33B}"/>
          </ac:spMkLst>
        </pc:spChg>
      </pc:sldChg>
      <pc:sldChg chg="modSp">
        <pc:chgData name="Ashley Kerr" userId="14206d21-cae4-41fd-98d5-8c93f72e4ee8" providerId="ADAL" clId="{D3E7A89F-E341-4539-92F9-20BA0D046367}" dt="2019-04-21T14:02:07.930" v="120" actId="122"/>
        <pc:sldMkLst>
          <pc:docMk/>
          <pc:sldMk cId="2303511825" sldId="701"/>
        </pc:sldMkLst>
        <pc:spChg chg="mod">
          <ac:chgData name="Ashley Kerr" userId="14206d21-cae4-41fd-98d5-8c93f72e4ee8" providerId="ADAL" clId="{D3E7A89F-E341-4539-92F9-20BA0D046367}" dt="2019-04-21T14:02:07.930" v="120" actId="122"/>
          <ac:spMkLst>
            <pc:docMk/>
            <pc:sldMk cId="2303511825" sldId="701"/>
            <ac:spMk id="2" creationId="{7C3C6F5E-3283-48D4-A8F2-E59106E8387B}"/>
          </ac:spMkLst>
        </pc:spChg>
      </pc:sldChg>
      <pc:sldChg chg="modSp">
        <pc:chgData name="Ashley Kerr" userId="14206d21-cae4-41fd-98d5-8c93f72e4ee8" providerId="ADAL" clId="{D3E7A89F-E341-4539-92F9-20BA0D046367}" dt="2019-04-21T14:03:09.548" v="138" actId="122"/>
        <pc:sldMkLst>
          <pc:docMk/>
          <pc:sldMk cId="3288350961" sldId="702"/>
        </pc:sldMkLst>
        <pc:spChg chg="mod">
          <ac:chgData name="Ashley Kerr" userId="14206d21-cae4-41fd-98d5-8c93f72e4ee8" providerId="ADAL" clId="{D3E7A89F-E341-4539-92F9-20BA0D046367}" dt="2019-04-21T14:03:09.548" v="138" actId="122"/>
          <ac:spMkLst>
            <pc:docMk/>
            <pc:sldMk cId="3288350961" sldId="702"/>
            <ac:spMk id="2" creationId="{A8576226-1121-4EA4-A32C-3E46DB14E33B}"/>
          </ac:spMkLst>
        </pc:spChg>
      </pc:sldChg>
      <pc:sldChg chg="modSp">
        <pc:chgData name="Ashley Kerr" userId="14206d21-cae4-41fd-98d5-8c93f72e4ee8" providerId="ADAL" clId="{D3E7A89F-E341-4539-92F9-20BA0D046367}" dt="2019-04-21T14:03:15.126" v="140" actId="122"/>
        <pc:sldMkLst>
          <pc:docMk/>
          <pc:sldMk cId="2665532539" sldId="708"/>
        </pc:sldMkLst>
        <pc:spChg chg="mod">
          <ac:chgData name="Ashley Kerr" userId="14206d21-cae4-41fd-98d5-8c93f72e4ee8" providerId="ADAL" clId="{D3E7A89F-E341-4539-92F9-20BA0D046367}" dt="2019-04-21T14:03:15.126" v="140" actId="122"/>
          <ac:spMkLst>
            <pc:docMk/>
            <pc:sldMk cId="2665532539" sldId="708"/>
            <ac:spMk id="2" creationId="{A8576226-1121-4EA4-A32C-3E46DB14E33B}"/>
          </ac:spMkLst>
        </pc:spChg>
      </pc:sldChg>
      <pc:sldChg chg="modSp">
        <pc:chgData name="Ashley Kerr" userId="14206d21-cae4-41fd-98d5-8c93f72e4ee8" providerId="ADAL" clId="{D3E7A89F-E341-4539-92F9-20BA0D046367}" dt="2019-04-21T14:03:18.540" v="141" actId="122"/>
        <pc:sldMkLst>
          <pc:docMk/>
          <pc:sldMk cId="3107412101" sldId="709"/>
        </pc:sldMkLst>
        <pc:spChg chg="mod">
          <ac:chgData name="Ashley Kerr" userId="14206d21-cae4-41fd-98d5-8c93f72e4ee8" providerId="ADAL" clId="{D3E7A89F-E341-4539-92F9-20BA0D046367}" dt="2019-04-21T14:03:18.540" v="141" actId="122"/>
          <ac:spMkLst>
            <pc:docMk/>
            <pc:sldMk cId="3107412101" sldId="709"/>
            <ac:spMk id="2" creationId="{A8576226-1121-4EA4-A32C-3E46DB14E33B}"/>
          </ac:spMkLst>
        </pc:spChg>
      </pc:sldChg>
      <pc:sldChg chg="modSp">
        <pc:chgData name="Ashley Kerr" userId="14206d21-cae4-41fd-98d5-8c93f72e4ee8" providerId="ADAL" clId="{D3E7A89F-E341-4539-92F9-20BA0D046367}" dt="2019-04-21T14:03:21.580" v="142" actId="122"/>
        <pc:sldMkLst>
          <pc:docMk/>
          <pc:sldMk cId="1661023610" sldId="710"/>
        </pc:sldMkLst>
        <pc:spChg chg="mod">
          <ac:chgData name="Ashley Kerr" userId="14206d21-cae4-41fd-98d5-8c93f72e4ee8" providerId="ADAL" clId="{D3E7A89F-E341-4539-92F9-20BA0D046367}" dt="2019-04-21T14:03:21.580" v="142" actId="122"/>
          <ac:spMkLst>
            <pc:docMk/>
            <pc:sldMk cId="1661023610" sldId="710"/>
            <ac:spMk id="2" creationId="{A8576226-1121-4EA4-A32C-3E46DB14E33B}"/>
          </ac:spMkLst>
        </pc:spChg>
      </pc:sldChg>
      <pc:sldChg chg="modSp">
        <pc:chgData name="Ashley Kerr" userId="14206d21-cae4-41fd-98d5-8c93f72e4ee8" providerId="ADAL" clId="{D3E7A89F-E341-4539-92F9-20BA0D046367}" dt="2019-04-21T14:03:12.791" v="139" actId="122"/>
        <pc:sldMkLst>
          <pc:docMk/>
          <pc:sldMk cId="2877983317" sldId="711"/>
        </pc:sldMkLst>
        <pc:spChg chg="mod">
          <ac:chgData name="Ashley Kerr" userId="14206d21-cae4-41fd-98d5-8c93f72e4ee8" providerId="ADAL" clId="{D3E7A89F-E341-4539-92F9-20BA0D046367}" dt="2019-04-21T14:03:12.791" v="139" actId="122"/>
          <ac:spMkLst>
            <pc:docMk/>
            <pc:sldMk cId="2877983317" sldId="711"/>
            <ac:spMk id="2" creationId="{A8576226-1121-4EA4-A32C-3E46DB14E33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2F5543-BE51-45F0-8207-4516994CB8DE}" type="datetimeFigureOut">
              <a:rPr lang="en-US" smtClean="0"/>
              <a:t>4/21/2019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277D0-7B1A-4831-BF22-CBBA9FE7B7C0}" type="slidenum">
              <a:rPr lang="en-US" smtClean="0"/>
              <a:t>‹#›</a:t>
            </a:fld>
            <a:endParaRPr lang="en-US"/>
          </a:p>
        </p:txBody>
      </p:sp>
    </p:spTree>
    <p:extLst>
      <p:ext uri="{BB962C8B-B14F-4D97-AF65-F5344CB8AC3E}">
        <p14:creationId xmlns:p14="http://schemas.microsoft.com/office/powerpoint/2010/main" val="573255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gucchdtacenter.georgetown.edu/TraumaInformedCare/IssueBrief3_CreatingTraumaInformedOrgs.pdf"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gucchdtacenter.georgetown.edu/TraumaInformedCare/IssueBrief3_CreatingTraumaInformedOrgs.pdf"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traumainformedcareproject.org/resources/SAMHSA%20TIC.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C277D0-7B1A-4831-BF22-CBBA9FE7B7C0}" type="slidenum">
              <a:rPr lang="en-US" smtClean="0"/>
              <a:t>1</a:t>
            </a:fld>
            <a:endParaRPr lang="en-US"/>
          </a:p>
        </p:txBody>
      </p:sp>
    </p:spTree>
    <p:extLst>
      <p:ext uri="{BB962C8B-B14F-4D97-AF65-F5344CB8AC3E}">
        <p14:creationId xmlns:p14="http://schemas.microsoft.com/office/powerpoint/2010/main" val="1257814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Traumatic effects, which may range from hyper-vigilance or a constant state of arousal, to numbing or avoidance, can eventually wear a person down, physically, mentally, and emotionally. </a:t>
            </a:r>
          </a:p>
          <a:p>
            <a:endParaRPr lang="en-US" dirty="0"/>
          </a:p>
        </p:txBody>
      </p:sp>
      <p:sp>
        <p:nvSpPr>
          <p:cNvPr id="4" name="Slide Number Placeholder 3"/>
          <p:cNvSpPr>
            <a:spLocks noGrp="1"/>
          </p:cNvSpPr>
          <p:nvPr>
            <p:ph type="sldNum" sz="quarter" idx="5"/>
          </p:nvPr>
        </p:nvSpPr>
        <p:spPr/>
        <p:txBody>
          <a:bodyPr/>
          <a:lstStyle/>
          <a:p>
            <a:fld id="{7AC277D0-7B1A-4831-BF22-CBBA9FE7B7C0}" type="slidenum">
              <a:rPr lang="en-US" smtClean="0"/>
              <a:t>10</a:t>
            </a:fld>
            <a:endParaRPr lang="en-US"/>
          </a:p>
        </p:txBody>
      </p:sp>
    </p:spTree>
    <p:extLst>
      <p:ext uri="{BB962C8B-B14F-4D97-AF65-F5344CB8AC3E}">
        <p14:creationId xmlns:p14="http://schemas.microsoft.com/office/powerpoint/2010/main" val="195393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C277D0-7B1A-4831-BF22-CBBA9FE7B7C0}" type="slidenum">
              <a:rPr lang="en-US" smtClean="0"/>
              <a:t>11</a:t>
            </a:fld>
            <a:endParaRPr lang="en-US"/>
          </a:p>
        </p:txBody>
      </p:sp>
    </p:spTree>
    <p:extLst>
      <p:ext uri="{BB962C8B-B14F-4D97-AF65-F5344CB8AC3E}">
        <p14:creationId xmlns:p14="http://schemas.microsoft.com/office/powerpoint/2010/main" val="25290196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Explain</a:t>
            </a:r>
            <a:r>
              <a:rPr lang="en-US" sz="1400" baseline="0" dirty="0"/>
              <a:t> the rationale for inclusion in this training is that TIC is designed to useful in settings with consumers who bring a trauma history.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t>Suggest that </a:t>
            </a:r>
            <a:r>
              <a:rPr lang="en-US" sz="1400" b="0" baseline="0" dirty="0"/>
              <a:t>one important reframe of challenging consumers may be to understand that their ‘difficult behaviors’ may be in response to past traumatic events. Note that, for some, the very tools that were coping mechanisms in other aspects of their lives are viewed as antisocial or ‘difficult’ behaviors in some housing settings.</a:t>
            </a:r>
            <a:endParaRPr lang="en-US" sz="1400" b="1" dirty="0"/>
          </a:p>
          <a:p>
            <a:endParaRPr lang="en-US" dirty="0"/>
          </a:p>
        </p:txBody>
      </p:sp>
      <p:sp>
        <p:nvSpPr>
          <p:cNvPr id="4" name="Slide Number Placeholder 3"/>
          <p:cNvSpPr>
            <a:spLocks noGrp="1"/>
          </p:cNvSpPr>
          <p:nvPr>
            <p:ph type="sldNum" sz="quarter" idx="5"/>
          </p:nvPr>
        </p:nvSpPr>
        <p:spPr/>
        <p:txBody>
          <a:bodyPr/>
          <a:lstStyle/>
          <a:p>
            <a:fld id="{7AC277D0-7B1A-4831-BF22-CBBA9FE7B7C0}" type="slidenum">
              <a:rPr lang="en-US" smtClean="0"/>
              <a:t>12</a:t>
            </a:fld>
            <a:endParaRPr lang="en-US"/>
          </a:p>
        </p:txBody>
      </p:sp>
    </p:spTree>
    <p:extLst>
      <p:ext uri="{BB962C8B-B14F-4D97-AF65-F5344CB8AC3E}">
        <p14:creationId xmlns:p14="http://schemas.microsoft.com/office/powerpoint/2010/main" val="854866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400" b="1" i="1" dirty="0"/>
              <a:t>The nature of trauma and traumatic experiences are inherently complex</a:t>
            </a:r>
            <a:r>
              <a:rPr lang="en-US" sz="1400" dirty="0"/>
              <a:t>. Trauma occurs within a broad context that includes individuals’ personal characteristics, life experiences, and current circumstances. Intrinsic and extrinsic factors influence individuals’ experience and appraisal of traumatic events; expectations regarding danger, protection, and safety; and the course of post trauma adjustment. </a:t>
            </a:r>
          </a:p>
          <a:p>
            <a:pPr marL="171450" indent="-171450">
              <a:buFont typeface="Arial" panose="020B0604020202020204" pitchFamily="34" charset="0"/>
              <a:buChar char="•"/>
            </a:pPr>
            <a:r>
              <a:rPr lang="en-US" sz="1400" b="1" i="1" dirty="0"/>
              <a:t>Trauma affects children, adults, and families in specific ways</a:t>
            </a:r>
            <a:r>
              <a:rPr lang="en-US" sz="1400" dirty="0"/>
              <a:t>. Social work practitioners’ interventions should incorporate an understanding of the effects of trauma on children, caretakers, and adults together with the impact on the traumatized child of the family and other systems interacting with the child. Individuals can exhibit a wide range of reactions to trauma and loss, and that danger and safety are core concerns in the lives of traumatized children and adults. Because traumatic events often generate secondary adversities and life changes, intervention should be geared to identify and address them. Traumatic events also generate distressing reminders in clients’ daily lives, and practitioners recognize how protective and promotive factors can reduce the adverse impact of trauma, not only for the client, but when the client is a child or adolescent, for the family and broader care-giving systems as well. </a:t>
            </a:r>
          </a:p>
          <a:p>
            <a:pPr marL="171450" indent="-171450">
              <a:buFont typeface="Arial" panose="020B0604020202020204" pitchFamily="34" charset="0"/>
              <a:buChar char="•"/>
            </a:pPr>
            <a:r>
              <a:rPr lang="en-US" sz="1400" b="1" i="1" dirty="0"/>
              <a:t>Trauma recovery is possible but presents specific challenges. </a:t>
            </a:r>
            <a:r>
              <a:rPr lang="en-US" sz="1400" dirty="0"/>
              <a:t>Traumatic experiences often constitute a major violation of the expectations of the child, family, community, and society regarding the primary social roles and responsibilities of influential figures in the client’s life. These life figures may include family members, teachers, peers, adult mentors, and agents of social institutions such as judges, police officers, and child welfare workers. Practitioners need to be aware of the need to contend with issues involving justice, obtaining legal redress, and seeking protection against further harm. In addition, working with trauma-exposed individuals can evoke distress in providers that makes it more difficult for them to provide good care. (National Child Traumatic Stress Network, 2012).</a:t>
            </a:r>
          </a:p>
          <a:p>
            <a:endParaRPr lang="en-US" dirty="0"/>
          </a:p>
        </p:txBody>
      </p:sp>
      <p:sp>
        <p:nvSpPr>
          <p:cNvPr id="4" name="Slide Number Placeholder 3"/>
          <p:cNvSpPr>
            <a:spLocks noGrp="1"/>
          </p:cNvSpPr>
          <p:nvPr>
            <p:ph type="sldNum" sz="quarter" idx="5"/>
          </p:nvPr>
        </p:nvSpPr>
        <p:spPr/>
        <p:txBody>
          <a:bodyPr/>
          <a:lstStyle/>
          <a:p>
            <a:fld id="{7AC277D0-7B1A-4831-BF22-CBBA9FE7B7C0}" type="slidenum">
              <a:rPr lang="en-US" smtClean="0"/>
              <a:t>13</a:t>
            </a:fld>
            <a:endParaRPr lang="en-US"/>
          </a:p>
        </p:txBody>
      </p:sp>
    </p:spTree>
    <p:extLst>
      <p:ext uri="{BB962C8B-B14F-4D97-AF65-F5344CB8AC3E}">
        <p14:creationId xmlns:p14="http://schemas.microsoft.com/office/powerpoint/2010/main" val="2108992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Review the principles of TI</a:t>
            </a:r>
            <a:r>
              <a:rPr lang="en-US" sz="1400" baseline="0" dirty="0"/>
              <a:t>C.</a:t>
            </a:r>
            <a:endParaRPr lang="en-US" sz="1400" dirty="0"/>
          </a:p>
          <a:p>
            <a:endParaRPr lang="en-US" dirty="0"/>
          </a:p>
        </p:txBody>
      </p:sp>
      <p:sp>
        <p:nvSpPr>
          <p:cNvPr id="4" name="Slide Number Placeholder 3"/>
          <p:cNvSpPr>
            <a:spLocks noGrp="1"/>
          </p:cNvSpPr>
          <p:nvPr>
            <p:ph type="sldNum" sz="quarter" idx="5"/>
          </p:nvPr>
        </p:nvSpPr>
        <p:spPr/>
        <p:txBody>
          <a:bodyPr/>
          <a:lstStyle/>
          <a:p>
            <a:fld id="{7AC277D0-7B1A-4831-BF22-CBBA9FE7B7C0}" type="slidenum">
              <a:rPr lang="en-US" smtClean="0"/>
              <a:t>14</a:t>
            </a:fld>
            <a:endParaRPr lang="en-US"/>
          </a:p>
        </p:txBody>
      </p:sp>
    </p:spTree>
    <p:extLst>
      <p:ext uri="{BB962C8B-B14F-4D97-AF65-F5344CB8AC3E}">
        <p14:creationId xmlns:p14="http://schemas.microsoft.com/office/powerpoint/2010/main" val="2767544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AC277D0-7B1A-4831-BF22-CBBA9FE7B7C0}" type="slidenum">
              <a:rPr lang="en-US" smtClean="0"/>
              <a:t>15</a:t>
            </a:fld>
            <a:endParaRPr lang="en-US"/>
          </a:p>
        </p:txBody>
      </p:sp>
    </p:spTree>
    <p:extLst>
      <p:ext uri="{BB962C8B-B14F-4D97-AF65-F5344CB8AC3E}">
        <p14:creationId xmlns:p14="http://schemas.microsoft.com/office/powerpoint/2010/main" val="1851583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Explain that, because</a:t>
            </a:r>
            <a:r>
              <a:rPr lang="en-US" sz="1400" baseline="0" dirty="0"/>
              <a:t> trust has been violated so often, it can be extremely important to thoughtfully build and maintain trust.</a:t>
            </a:r>
          </a:p>
          <a:p>
            <a:endParaRPr lang="en-US" sz="1400" baseline="0" dirty="0"/>
          </a:p>
          <a:p>
            <a:r>
              <a:rPr lang="en-US" sz="1400" baseline="0" dirty="0"/>
              <a:t>Point to the value of explicit agreements, including a client bill of rights outlining expectations. Perhaps note here how a best practice is to have the client’s bill of rights posted throughout the agency.</a:t>
            </a:r>
          </a:p>
          <a:p>
            <a:endParaRPr lang="en-US" sz="1400" baseline="0" dirty="0"/>
          </a:p>
          <a:p>
            <a:r>
              <a:rPr lang="en-US" sz="1400" baseline="0" dirty="0"/>
              <a:t>Stress that the most vulnerable clients may need validation of their feelings of unfairness especially if rules changed or weren’t explained.</a:t>
            </a:r>
            <a:endParaRPr lang="en-US" sz="1400" dirty="0"/>
          </a:p>
          <a:p>
            <a:endParaRPr lang="en-US" dirty="0"/>
          </a:p>
        </p:txBody>
      </p:sp>
      <p:sp>
        <p:nvSpPr>
          <p:cNvPr id="4" name="Slide Number Placeholder 3"/>
          <p:cNvSpPr>
            <a:spLocks noGrp="1"/>
          </p:cNvSpPr>
          <p:nvPr>
            <p:ph type="sldNum" sz="quarter" idx="5"/>
          </p:nvPr>
        </p:nvSpPr>
        <p:spPr/>
        <p:txBody>
          <a:bodyPr/>
          <a:lstStyle/>
          <a:p>
            <a:fld id="{7AC277D0-7B1A-4831-BF22-CBBA9FE7B7C0}" type="slidenum">
              <a:rPr lang="en-US" smtClean="0"/>
              <a:t>16</a:t>
            </a:fld>
            <a:endParaRPr lang="en-US"/>
          </a:p>
        </p:txBody>
      </p:sp>
    </p:spTree>
    <p:extLst>
      <p:ext uri="{BB962C8B-B14F-4D97-AF65-F5344CB8AC3E}">
        <p14:creationId xmlns:p14="http://schemas.microsoft.com/office/powerpoint/2010/main" val="1514170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Review the importance of peer support. </a:t>
            </a:r>
          </a:p>
          <a:p>
            <a:endParaRPr lang="en-US" sz="1400" dirty="0"/>
          </a:p>
          <a:p>
            <a:r>
              <a:rPr lang="en-US" sz="1400" dirty="0"/>
              <a:t>Introduce</a:t>
            </a:r>
            <a:r>
              <a:rPr lang="en-US" sz="1400" baseline="0" dirty="0"/>
              <a:t> the value of shared experience and ask why shared experience is an important therapeutic tool. </a:t>
            </a:r>
            <a:endParaRPr lang="en-US" sz="1400" dirty="0"/>
          </a:p>
          <a:p>
            <a:endParaRPr lang="en-US" dirty="0"/>
          </a:p>
        </p:txBody>
      </p:sp>
      <p:sp>
        <p:nvSpPr>
          <p:cNvPr id="4" name="Slide Number Placeholder 3"/>
          <p:cNvSpPr>
            <a:spLocks noGrp="1"/>
          </p:cNvSpPr>
          <p:nvPr>
            <p:ph type="sldNum" sz="quarter" idx="5"/>
          </p:nvPr>
        </p:nvSpPr>
        <p:spPr/>
        <p:txBody>
          <a:bodyPr/>
          <a:lstStyle/>
          <a:p>
            <a:fld id="{7AC277D0-7B1A-4831-BF22-CBBA9FE7B7C0}" type="slidenum">
              <a:rPr lang="en-US" smtClean="0"/>
              <a:t>17</a:t>
            </a:fld>
            <a:endParaRPr lang="en-US"/>
          </a:p>
        </p:txBody>
      </p:sp>
    </p:spTree>
    <p:extLst>
      <p:ext uri="{BB962C8B-B14F-4D97-AF65-F5344CB8AC3E}">
        <p14:creationId xmlns:p14="http://schemas.microsoft.com/office/powerpoint/2010/main" val="42923970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[DISCUSSION]</a:t>
            </a:r>
          </a:p>
          <a:p>
            <a:r>
              <a:rPr lang="en-US" sz="1400" dirty="0"/>
              <a:t>Ask why collaboration and mutuality</a:t>
            </a:r>
            <a:r>
              <a:rPr lang="en-US" sz="1400" baseline="0" dirty="0"/>
              <a:t> may be especially important to consumers who have experienced trauma. Listen and affirm responses.</a:t>
            </a:r>
          </a:p>
          <a:p>
            <a:endParaRPr lang="en-US" dirty="0"/>
          </a:p>
        </p:txBody>
      </p:sp>
      <p:sp>
        <p:nvSpPr>
          <p:cNvPr id="4" name="Slide Number Placeholder 3"/>
          <p:cNvSpPr>
            <a:spLocks noGrp="1"/>
          </p:cNvSpPr>
          <p:nvPr>
            <p:ph type="sldNum" sz="quarter" idx="5"/>
          </p:nvPr>
        </p:nvSpPr>
        <p:spPr/>
        <p:txBody>
          <a:bodyPr/>
          <a:lstStyle/>
          <a:p>
            <a:fld id="{7AC277D0-7B1A-4831-BF22-CBBA9FE7B7C0}" type="slidenum">
              <a:rPr lang="en-US" smtClean="0"/>
              <a:t>18</a:t>
            </a:fld>
            <a:endParaRPr lang="en-US"/>
          </a:p>
        </p:txBody>
      </p:sp>
    </p:spTree>
    <p:extLst>
      <p:ext uri="{BB962C8B-B14F-4D97-AF65-F5344CB8AC3E}">
        <p14:creationId xmlns:p14="http://schemas.microsoft.com/office/powerpoint/2010/main" val="33032682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Review</a:t>
            </a:r>
            <a:r>
              <a:rPr lang="en-US" sz="1400" baseline="0" dirty="0"/>
              <a:t> the concepts associated with decision-making and volition and make the connection to the module on motivational interviewing. Recall the concept of autonomy and suggest that the concept is demonstrated by commitment to empowerment and choice.</a:t>
            </a:r>
            <a:endParaRPr lang="en-US" sz="1400" dirty="0"/>
          </a:p>
          <a:p>
            <a:endParaRPr lang="en-US" dirty="0"/>
          </a:p>
        </p:txBody>
      </p:sp>
      <p:sp>
        <p:nvSpPr>
          <p:cNvPr id="4" name="Slide Number Placeholder 3"/>
          <p:cNvSpPr>
            <a:spLocks noGrp="1"/>
          </p:cNvSpPr>
          <p:nvPr>
            <p:ph type="sldNum" sz="quarter" idx="5"/>
          </p:nvPr>
        </p:nvSpPr>
        <p:spPr/>
        <p:txBody>
          <a:bodyPr/>
          <a:lstStyle/>
          <a:p>
            <a:fld id="{7AC277D0-7B1A-4831-BF22-CBBA9FE7B7C0}" type="slidenum">
              <a:rPr lang="en-US" smtClean="0"/>
              <a:t>19</a:t>
            </a:fld>
            <a:endParaRPr lang="en-US"/>
          </a:p>
        </p:txBody>
      </p:sp>
    </p:spTree>
    <p:extLst>
      <p:ext uri="{BB962C8B-B14F-4D97-AF65-F5344CB8AC3E}">
        <p14:creationId xmlns:p14="http://schemas.microsoft.com/office/powerpoint/2010/main" val="1922513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C61FFE-F2D2-4200-9C52-65B16DC3D568}" type="slidenum">
              <a:rPr lang="en-US" smtClean="0"/>
              <a:t>2</a:t>
            </a:fld>
            <a:endParaRPr lang="en-US"/>
          </a:p>
        </p:txBody>
      </p:sp>
    </p:spTree>
    <p:extLst>
      <p:ext uri="{BB962C8B-B14F-4D97-AF65-F5344CB8AC3E}">
        <p14:creationId xmlns:p14="http://schemas.microsoft.com/office/powerpoint/2010/main" val="14291861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400" dirty="0"/>
              <a:t>Suggest that re-traumatizing</a:t>
            </a:r>
            <a:r>
              <a:rPr lang="en-US" sz="1400" baseline="0" dirty="0"/>
              <a:t> experiences</a:t>
            </a:r>
            <a:r>
              <a:rPr lang="en-US" sz="1400" dirty="0"/>
              <a:t> such as lack of privacy, feeling pushed to take psychotropic medications, perceiving that they have limited choices</a:t>
            </a:r>
            <a:r>
              <a:rPr lang="en-US" sz="1400" baseline="0" dirty="0"/>
              <a:t> may trigger some clients. Best practice suggests case managers will attend to the emotional responses offering support and assistance with coping. </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sz="1400" baseline="0" dirty="0"/>
          </a:p>
          <a:p>
            <a:pPr marL="0" marR="0" lvl="1" indent="0" algn="l" defTabSz="457200" rtl="0" eaLnBrk="1" fontAlgn="auto" latinLnBrk="0" hangingPunct="1">
              <a:lnSpc>
                <a:spcPct val="100000"/>
              </a:lnSpc>
              <a:spcBef>
                <a:spcPts val="0"/>
              </a:spcBef>
              <a:spcAft>
                <a:spcPts val="0"/>
              </a:spcAft>
              <a:buClrTx/>
              <a:buSzTx/>
              <a:buFontTx/>
              <a:buNone/>
              <a:tabLst/>
              <a:defRPr/>
            </a:pPr>
            <a:r>
              <a:rPr lang="en-US" sz="1400" baseline="0" dirty="0"/>
              <a:t>Where possible, staff with specialized skills to support individual present-focused coping skills is an excellent skill set for housing case managers to develop.</a:t>
            </a:r>
            <a:endParaRPr lang="en-US" sz="1400" dirty="0"/>
          </a:p>
          <a:p>
            <a:endParaRPr lang="en-US" dirty="0"/>
          </a:p>
        </p:txBody>
      </p:sp>
      <p:sp>
        <p:nvSpPr>
          <p:cNvPr id="4" name="Slide Number Placeholder 3"/>
          <p:cNvSpPr>
            <a:spLocks noGrp="1"/>
          </p:cNvSpPr>
          <p:nvPr>
            <p:ph type="sldNum" sz="quarter" idx="5"/>
          </p:nvPr>
        </p:nvSpPr>
        <p:spPr/>
        <p:txBody>
          <a:bodyPr/>
          <a:lstStyle/>
          <a:p>
            <a:fld id="{7AC277D0-7B1A-4831-BF22-CBBA9FE7B7C0}" type="slidenum">
              <a:rPr lang="en-US" smtClean="0"/>
              <a:t>20</a:t>
            </a:fld>
            <a:endParaRPr lang="en-US"/>
          </a:p>
        </p:txBody>
      </p:sp>
    </p:spTree>
    <p:extLst>
      <p:ext uri="{BB962C8B-B14F-4D97-AF65-F5344CB8AC3E}">
        <p14:creationId xmlns:p14="http://schemas.microsoft.com/office/powerpoint/2010/main" val="1263346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400" dirty="0"/>
              <a:t>Discuss the role of planning</a:t>
            </a:r>
            <a:r>
              <a:rPr lang="en-US" sz="1400" baseline="0" dirty="0"/>
              <a:t> and introduction of new coping skills. Make the point that, i</a:t>
            </a:r>
            <a:r>
              <a:rPr lang="en-US" sz="1400" dirty="0"/>
              <a:t>f the client does not practice strategies prior to being triggered, the likelihood of being able to use them effectively upon triggering is lessened.</a:t>
            </a:r>
          </a:p>
          <a:p>
            <a:endParaRPr lang="en-US" sz="1400" dirty="0"/>
          </a:p>
          <a:p>
            <a:r>
              <a:rPr lang="en-US" sz="1400" dirty="0"/>
              <a:t>Reference Seeking Safety as an evidence-based intervention which</a:t>
            </a:r>
            <a:r>
              <a:rPr lang="en-US" sz="1400" baseline="0" dirty="0"/>
              <a:t> offers counselors concrete tools for teaching present-focused coping skills to clients. </a:t>
            </a:r>
            <a:endParaRPr lang="en-US" sz="1400" dirty="0"/>
          </a:p>
          <a:p>
            <a:endParaRPr lang="en-US" dirty="0"/>
          </a:p>
        </p:txBody>
      </p:sp>
      <p:sp>
        <p:nvSpPr>
          <p:cNvPr id="4" name="Slide Number Placeholder 3"/>
          <p:cNvSpPr>
            <a:spLocks noGrp="1"/>
          </p:cNvSpPr>
          <p:nvPr>
            <p:ph type="sldNum" sz="quarter" idx="5"/>
          </p:nvPr>
        </p:nvSpPr>
        <p:spPr/>
        <p:txBody>
          <a:bodyPr/>
          <a:lstStyle/>
          <a:p>
            <a:fld id="{7AC277D0-7B1A-4831-BF22-CBBA9FE7B7C0}" type="slidenum">
              <a:rPr lang="en-US" smtClean="0"/>
              <a:t>21</a:t>
            </a:fld>
            <a:endParaRPr lang="en-US"/>
          </a:p>
        </p:txBody>
      </p:sp>
    </p:spTree>
    <p:extLst>
      <p:ext uri="{BB962C8B-B14F-4D97-AF65-F5344CB8AC3E}">
        <p14:creationId xmlns:p14="http://schemas.microsoft.com/office/powerpoint/2010/main" val="33208622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Reinforce</a:t>
            </a:r>
            <a:r>
              <a:rPr lang="en-US" sz="1400" baseline="0" dirty="0"/>
              <a:t> the preventive value of consistency. </a:t>
            </a:r>
            <a:r>
              <a:rPr lang="en-US" sz="1400" dirty="0"/>
              <a:t>The client should not get conflicting information or responses from different staff members; this includes information and responses given by administrators.</a:t>
            </a:r>
          </a:p>
          <a:p>
            <a:endParaRPr lang="en-US" sz="1400" baseline="0" dirty="0"/>
          </a:p>
          <a:p>
            <a:r>
              <a:rPr lang="en-US" sz="1400" dirty="0"/>
              <a:t>Explain</a:t>
            </a:r>
            <a:r>
              <a:rPr lang="en-US" sz="1400" baseline="0" dirty="0"/>
              <a:t> that making the connection between current stress and historical events falls to the treatment provider. </a:t>
            </a:r>
          </a:p>
          <a:p>
            <a:endParaRPr lang="en-US" sz="1400" dirty="0"/>
          </a:p>
          <a:p>
            <a:r>
              <a:rPr lang="en-US" sz="1400" dirty="0"/>
              <a:t>Stress</a:t>
            </a:r>
            <a:r>
              <a:rPr lang="en-US" sz="1400" baseline="0" dirty="0"/>
              <a:t> the sensitivity of managing reactions to consumers’ traumatic feelings and the need for profound sensitivity to these. </a:t>
            </a:r>
            <a:endParaRPr lang="en-US" sz="1400" dirty="0"/>
          </a:p>
          <a:p>
            <a:endParaRPr lang="en-US" dirty="0"/>
          </a:p>
        </p:txBody>
      </p:sp>
      <p:sp>
        <p:nvSpPr>
          <p:cNvPr id="4" name="Slide Number Placeholder 3"/>
          <p:cNvSpPr>
            <a:spLocks noGrp="1"/>
          </p:cNvSpPr>
          <p:nvPr>
            <p:ph type="sldNum" sz="quarter" idx="5"/>
          </p:nvPr>
        </p:nvSpPr>
        <p:spPr/>
        <p:txBody>
          <a:bodyPr/>
          <a:lstStyle/>
          <a:p>
            <a:fld id="{7AC277D0-7B1A-4831-BF22-CBBA9FE7B7C0}" type="slidenum">
              <a:rPr lang="en-US" smtClean="0"/>
              <a:t>22</a:t>
            </a:fld>
            <a:endParaRPr lang="en-US"/>
          </a:p>
        </p:txBody>
      </p:sp>
    </p:spTree>
    <p:extLst>
      <p:ext uri="{BB962C8B-B14F-4D97-AF65-F5344CB8AC3E}">
        <p14:creationId xmlns:p14="http://schemas.microsoft.com/office/powerpoint/2010/main" val="20291932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baseline="0" dirty="0"/>
              <a:t>Review the definition of triggers and ask if anyone can think of examples from their clinical experiences. If another prompt is needed, ask if anyone has a recent example of a client being triggered in their facility. </a:t>
            </a:r>
            <a:endParaRPr lang="en-US" sz="1400" b="1" dirty="0"/>
          </a:p>
          <a:p>
            <a:endParaRPr lang="en-US" dirty="0"/>
          </a:p>
        </p:txBody>
      </p:sp>
      <p:sp>
        <p:nvSpPr>
          <p:cNvPr id="4" name="Slide Number Placeholder 3"/>
          <p:cNvSpPr>
            <a:spLocks noGrp="1"/>
          </p:cNvSpPr>
          <p:nvPr>
            <p:ph type="sldNum" sz="quarter" idx="5"/>
          </p:nvPr>
        </p:nvSpPr>
        <p:spPr/>
        <p:txBody>
          <a:bodyPr/>
          <a:lstStyle/>
          <a:p>
            <a:fld id="{7AC277D0-7B1A-4831-BF22-CBBA9FE7B7C0}" type="slidenum">
              <a:rPr lang="en-US" smtClean="0"/>
              <a:t>23</a:t>
            </a:fld>
            <a:endParaRPr lang="en-US"/>
          </a:p>
        </p:txBody>
      </p:sp>
    </p:spTree>
    <p:extLst>
      <p:ext uri="{BB962C8B-B14F-4D97-AF65-F5344CB8AC3E}">
        <p14:creationId xmlns:p14="http://schemas.microsoft.com/office/powerpoint/2010/main" val="18530279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89450"/>
            <a:ext cx="5486400" cy="3600450"/>
          </a:xfrm>
        </p:spPr>
        <p:txBody>
          <a:bodyPr/>
          <a:lstStyle/>
          <a:p>
            <a:r>
              <a:rPr lang="en-US" sz="1400" dirty="0"/>
              <a:t>Review reactions</a:t>
            </a:r>
            <a:r>
              <a:rPr lang="en-US" sz="1400" baseline="0" dirty="0"/>
              <a:t> and signs of distress, making connections to the previous brainstorm. </a:t>
            </a:r>
          </a:p>
          <a:p>
            <a:endParaRPr lang="en-US" sz="1400" baseline="0" dirty="0"/>
          </a:p>
          <a:p>
            <a:r>
              <a:rPr lang="en-US" sz="1400" b="1" u="sng" baseline="0" dirty="0"/>
              <a:t>DISCUSSION</a:t>
            </a:r>
            <a:endParaRPr lang="en-US" sz="1400" baseline="0" dirty="0"/>
          </a:p>
          <a:p>
            <a:r>
              <a:rPr lang="en-US" sz="1400" baseline="0" dirty="0"/>
              <a:t>Ask participants to think about which if any of these signs they have seen in the last month. Affirm any reactions. Offer a caution that working with traumatized clients creates stress for staff.</a:t>
            </a:r>
            <a:endParaRPr lang="en-US" sz="1400" dirty="0"/>
          </a:p>
          <a:p>
            <a:endParaRPr lang="en-US" dirty="0"/>
          </a:p>
        </p:txBody>
      </p:sp>
      <p:sp>
        <p:nvSpPr>
          <p:cNvPr id="4" name="Slide Number Placeholder 3"/>
          <p:cNvSpPr>
            <a:spLocks noGrp="1"/>
          </p:cNvSpPr>
          <p:nvPr>
            <p:ph type="sldNum" sz="quarter" idx="5"/>
          </p:nvPr>
        </p:nvSpPr>
        <p:spPr/>
        <p:txBody>
          <a:bodyPr/>
          <a:lstStyle/>
          <a:p>
            <a:fld id="{7AC277D0-7B1A-4831-BF22-CBBA9FE7B7C0}" type="slidenum">
              <a:rPr lang="en-US" smtClean="0"/>
              <a:t>24</a:t>
            </a:fld>
            <a:endParaRPr lang="en-US"/>
          </a:p>
        </p:txBody>
      </p:sp>
    </p:spTree>
    <p:extLst>
      <p:ext uri="{BB962C8B-B14F-4D97-AF65-F5344CB8AC3E}">
        <p14:creationId xmlns:p14="http://schemas.microsoft.com/office/powerpoint/2010/main" val="302815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Suggest that screening for history of trauma can be very valuable</a:t>
            </a:r>
            <a:r>
              <a:rPr lang="en-US" sz="1400" baseline="0" dirty="0"/>
              <a:t> clinical information—and very risky to obtain. Stress that screening can only ethically happen when providers have specialized training and a clear capacity to manage the potential emotional reaction.</a:t>
            </a:r>
          </a:p>
          <a:p>
            <a:endParaRPr lang="en-US" sz="1400" baseline="0" dirty="0"/>
          </a:p>
          <a:p>
            <a:r>
              <a:rPr lang="en-US" sz="1400" baseline="0" dirty="0"/>
              <a:t>A final caution is to know what follow-up treatment is available before inviting discussion.</a:t>
            </a:r>
            <a:endParaRPr lang="en-US" sz="1400" dirty="0"/>
          </a:p>
          <a:p>
            <a:endParaRPr lang="en-US" dirty="0"/>
          </a:p>
        </p:txBody>
      </p:sp>
      <p:sp>
        <p:nvSpPr>
          <p:cNvPr id="4" name="Slide Number Placeholder 3"/>
          <p:cNvSpPr>
            <a:spLocks noGrp="1"/>
          </p:cNvSpPr>
          <p:nvPr>
            <p:ph type="sldNum" sz="quarter" idx="5"/>
          </p:nvPr>
        </p:nvSpPr>
        <p:spPr/>
        <p:txBody>
          <a:bodyPr/>
          <a:lstStyle/>
          <a:p>
            <a:fld id="{7AC277D0-7B1A-4831-BF22-CBBA9FE7B7C0}" type="slidenum">
              <a:rPr lang="en-US" smtClean="0"/>
              <a:t>25</a:t>
            </a:fld>
            <a:endParaRPr lang="en-US"/>
          </a:p>
        </p:txBody>
      </p:sp>
    </p:spTree>
    <p:extLst>
      <p:ext uri="{BB962C8B-B14F-4D97-AF65-F5344CB8AC3E}">
        <p14:creationId xmlns:p14="http://schemas.microsoft.com/office/powerpoint/2010/main" val="7448959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Suggest that, as in many things, we cannot</a:t>
            </a:r>
            <a:r>
              <a:rPr lang="en-US" sz="1400" baseline="0" dirty="0"/>
              <a:t> control for client disclosure. Regardless of role, we may be privy to disclosure of vulnerable feelings. Given the prevalence of trauma in housing based case management, it makes sense that providers find ways to respond to all disclosure. </a:t>
            </a:r>
          </a:p>
          <a:p>
            <a:endParaRPr lang="en-US" sz="1400" baseline="0" dirty="0"/>
          </a:p>
          <a:p>
            <a:r>
              <a:rPr lang="en-US" sz="1400" baseline="0" dirty="0"/>
              <a:t>Review this list as being a set of universal responses to disclosure of traumatic events. Suggest that the skills of validating a client’s experiences, reinforcing strengths and, in most cases, skillful referral to clinicians with skills and experience to treat trauma are recommended. </a:t>
            </a:r>
            <a:endParaRPr lang="en-US" sz="1400" dirty="0"/>
          </a:p>
          <a:p>
            <a:endParaRPr lang="en-US" dirty="0"/>
          </a:p>
        </p:txBody>
      </p:sp>
      <p:sp>
        <p:nvSpPr>
          <p:cNvPr id="4" name="Slide Number Placeholder 3"/>
          <p:cNvSpPr>
            <a:spLocks noGrp="1"/>
          </p:cNvSpPr>
          <p:nvPr>
            <p:ph type="sldNum" sz="quarter" idx="5"/>
          </p:nvPr>
        </p:nvSpPr>
        <p:spPr/>
        <p:txBody>
          <a:bodyPr/>
          <a:lstStyle/>
          <a:p>
            <a:fld id="{7AC277D0-7B1A-4831-BF22-CBBA9FE7B7C0}" type="slidenum">
              <a:rPr lang="en-US" smtClean="0"/>
              <a:t>26</a:t>
            </a:fld>
            <a:endParaRPr lang="en-US"/>
          </a:p>
        </p:txBody>
      </p:sp>
    </p:spTree>
    <p:extLst>
      <p:ext uri="{BB962C8B-B14F-4D97-AF65-F5344CB8AC3E}">
        <p14:creationId xmlns:p14="http://schemas.microsoft.com/office/powerpoint/2010/main" val="973512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An integral part of being a trauma-informed provider organization is awareness that providers such as therapists, clinical social workers, case managers, and other helping professionals working with traumatized children may experience secondary trauma. Working with people who have survived harrowing experiences and listening to their stories may take an emotional toll on providers that compromises their functioning and diminishes their quality of life if it is not addressed. </a:t>
            </a:r>
            <a:r>
              <a:rPr lang="en-US" sz="1400" b="1" dirty="0"/>
              <a:t>Secondary trauma can result in staff burnout and high turnover rates for organizations</a:t>
            </a:r>
            <a:r>
              <a:rPr lang="en-US" sz="1400" dirty="0"/>
              <a:t>. Helping professionals may also come to this work with their own trauma histories and emotional reactions that may be triggered on hearing stories from their clients. </a:t>
            </a:r>
          </a:p>
          <a:p>
            <a:endParaRPr lang="en-US" sz="1400" dirty="0"/>
          </a:p>
          <a:p>
            <a:r>
              <a:rPr lang="en-US" sz="1400" b="1" dirty="0"/>
              <a:t>Secondary trauma </a:t>
            </a:r>
            <a:r>
              <a:rPr lang="en-US" sz="1400" dirty="0"/>
              <a:t>is a common reaction to working with clients who have experienced trauma and mirrors the symptoms of post-traumatic stress disorder (PTSD). These </a:t>
            </a:r>
            <a:r>
              <a:rPr lang="en-US" sz="1400" b="1" dirty="0"/>
              <a:t>symptoms may include, among others, an increase in arousal and avoidance reactions, reexperiencing personal trauma, sleeplessness, guilt, anger, and fearfulness</a:t>
            </a:r>
            <a:r>
              <a:rPr lang="en-US" sz="1400" dirty="0"/>
              <a:t>. Compassion fatigue is defined as “a state of exhaustion and dysfunction—biologically, psychologically, and socially—as a result of prolonged exposure to compassion stress,” often resulting in secondary traumatic stress reactions. Vicarious traumatization is defined as the negative transformation in the self of the provider that results from the empathic engagement with clients’ trauma and a sense of responsibility to help. </a:t>
            </a:r>
          </a:p>
          <a:p>
            <a:endParaRPr lang="en-US" sz="1400" dirty="0"/>
          </a:p>
          <a:p>
            <a:r>
              <a:rPr lang="en-US" sz="1400" dirty="0"/>
              <a:t>Organizational strategies include having sufficient time off and use of flextime scheduling, providing safe physical space, and use of formal assessments to determine whether providers are experiencing secondary traumatic stress symptoms. Strategies focused on the professional include keeping caseloads small, routine reflective supervision provided in a safe space without fear of administrative repercussions, and psychoeducation about secondary trauma. It is also helpful to offer skill training to address symptoms resulting from trauma, along with support 4 around nutrition, exercise, and stress-reduction activities. Individual providers may benefit from strategies that are introspective and individualized. These strategies include learning to respect one’s own limits, taking time for self-care activities, and maintaining routines like taking walks or lunch breaks during which work is not discussed. </a:t>
            </a:r>
          </a:p>
          <a:p>
            <a:endParaRPr lang="en-US" sz="1400" dirty="0"/>
          </a:p>
          <a:p>
            <a:r>
              <a:rPr lang="en-US" sz="1400" dirty="0"/>
              <a:t>Source: </a:t>
            </a:r>
            <a:r>
              <a:rPr lang="en-US" sz="1400" dirty="0">
                <a:hlinkClick r:id="rId3"/>
              </a:rPr>
              <a:t>https://gucchdtacenter.georgetown.edu/TraumaInformedCare/IssueBrief3_CreatingTraumaInformedOrgs.pdf</a:t>
            </a:r>
            <a:endParaRPr lang="en-US" sz="1400" dirty="0"/>
          </a:p>
        </p:txBody>
      </p:sp>
      <p:sp>
        <p:nvSpPr>
          <p:cNvPr id="4" name="Slide Number Placeholder 3"/>
          <p:cNvSpPr>
            <a:spLocks noGrp="1"/>
          </p:cNvSpPr>
          <p:nvPr>
            <p:ph type="sldNum" sz="quarter" idx="5"/>
          </p:nvPr>
        </p:nvSpPr>
        <p:spPr/>
        <p:txBody>
          <a:bodyPr/>
          <a:lstStyle/>
          <a:p>
            <a:fld id="{7AC277D0-7B1A-4831-BF22-CBBA9FE7B7C0}" type="slidenum">
              <a:rPr lang="en-US" smtClean="0"/>
              <a:t>27</a:t>
            </a:fld>
            <a:endParaRPr lang="en-US"/>
          </a:p>
        </p:txBody>
      </p:sp>
    </p:spTree>
    <p:extLst>
      <p:ext uri="{BB962C8B-B14F-4D97-AF65-F5344CB8AC3E}">
        <p14:creationId xmlns:p14="http://schemas.microsoft.com/office/powerpoint/2010/main" val="26784050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What does an organization have to do to implement a trauma-informed approach?</a:t>
            </a:r>
          </a:p>
          <a:p>
            <a:endParaRPr lang="en-US" sz="1400" dirty="0"/>
          </a:p>
          <a:p>
            <a:pPr marL="171450" indent="-171450">
              <a:buFont typeface="Arial" panose="020B0604020202020204" pitchFamily="34" charset="0"/>
              <a:buChar char="•"/>
            </a:pPr>
            <a:r>
              <a:rPr lang="en-US" sz="1400" dirty="0"/>
              <a:t>Training for all staff that interact with clients</a:t>
            </a:r>
          </a:p>
          <a:p>
            <a:pPr marL="171450" indent="-171450">
              <a:buFont typeface="Arial" panose="020B0604020202020204" pitchFamily="34" charset="0"/>
              <a:buChar char="•"/>
            </a:pPr>
            <a:r>
              <a:rPr lang="en-US" sz="1400" dirty="0"/>
              <a:t>Implementing screening and assessment tools and procedures to identify clients who have experienced trauma and determine the impact of that trauma</a:t>
            </a:r>
          </a:p>
          <a:p>
            <a:pPr marL="171450" indent="-171450">
              <a:buFont typeface="Arial" panose="020B0604020202020204" pitchFamily="34" charset="0"/>
              <a:buChar char="•"/>
            </a:pPr>
            <a:r>
              <a:rPr lang="en-US" sz="1400" dirty="0"/>
              <a:t>Training clinical staff in trauma-specific treatments.</a:t>
            </a:r>
          </a:p>
          <a:p>
            <a:pPr marL="171450" indent="-171450">
              <a:buFont typeface="Arial" panose="020B0604020202020204" pitchFamily="34" charset="0"/>
              <a:buChar char="•"/>
            </a:pPr>
            <a:r>
              <a:rPr lang="en-US" sz="1400" dirty="0"/>
              <a:t>In addition, it is essential that providers are aware of their own cultural attitudes and beliefs, as well as those of their clients, and provide culturally relevant approaches.</a:t>
            </a:r>
          </a:p>
          <a:p>
            <a:endParaRPr lang="en-US" sz="1400" dirty="0"/>
          </a:p>
          <a:p>
            <a:r>
              <a:rPr lang="en-US" sz="1400" dirty="0"/>
              <a:t>Becoming fully trauma informed may require organizations to change their culture, fundamental values, and functioning. This change requires an understanding of the organizations’ focus, clients, and supportive practices. </a:t>
            </a:r>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endParaRPr lang="en-US" sz="1400" dirty="0"/>
          </a:p>
          <a:p>
            <a:pPr marL="171450" indent="-171450">
              <a:buFont typeface="Arial" panose="020B0604020202020204" pitchFamily="34" charset="0"/>
              <a:buChar char="•"/>
            </a:pPr>
            <a:r>
              <a:rPr lang="en-US" sz="1400" dirty="0"/>
              <a:t>Source: </a:t>
            </a:r>
            <a:r>
              <a:rPr lang="en-US" sz="1400" dirty="0">
                <a:hlinkClick r:id="rId3"/>
              </a:rPr>
              <a:t>https://gucchdtacenter.georgetown.edu/TraumaInformedCare/IssueBrief3_CreatingTraumaInformedOrgs.pdf</a:t>
            </a:r>
            <a:r>
              <a:rPr lang="en-US" sz="1400" dirty="0"/>
              <a:t> </a:t>
            </a:r>
          </a:p>
        </p:txBody>
      </p:sp>
      <p:sp>
        <p:nvSpPr>
          <p:cNvPr id="4" name="Slide Number Placeholder 3"/>
          <p:cNvSpPr>
            <a:spLocks noGrp="1"/>
          </p:cNvSpPr>
          <p:nvPr>
            <p:ph type="sldNum" sz="quarter" idx="5"/>
          </p:nvPr>
        </p:nvSpPr>
        <p:spPr/>
        <p:txBody>
          <a:bodyPr/>
          <a:lstStyle/>
          <a:p>
            <a:fld id="{7AC277D0-7B1A-4831-BF22-CBBA9FE7B7C0}" type="slidenum">
              <a:rPr lang="en-US" smtClean="0"/>
              <a:t>28</a:t>
            </a:fld>
            <a:endParaRPr lang="en-US"/>
          </a:p>
        </p:txBody>
      </p:sp>
    </p:spTree>
    <p:extLst>
      <p:ext uri="{BB962C8B-B14F-4D97-AF65-F5344CB8AC3E}">
        <p14:creationId xmlns:p14="http://schemas.microsoft.com/office/powerpoint/2010/main" val="22161701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Walk the audience through the different attributes to a trauma-informed location and ask them to define what those attributes would be. </a:t>
            </a:r>
          </a:p>
          <a:p>
            <a:endParaRPr lang="en-US" sz="1400" dirty="0"/>
          </a:p>
          <a:p>
            <a:r>
              <a:rPr lang="en-US" sz="1400" dirty="0"/>
              <a:t>First, it should be safe, secure, inviting, and respectful. What does this look like?</a:t>
            </a:r>
          </a:p>
          <a:p>
            <a:endParaRPr lang="en-US" sz="1400" dirty="0"/>
          </a:p>
          <a:p>
            <a:r>
              <a:rPr lang="en-US" sz="1400" dirty="0"/>
              <a:t>What types of colors work well in a trauma-informed location?</a:t>
            </a:r>
          </a:p>
          <a:p>
            <a:pPr marL="171450" indent="-171450">
              <a:buFont typeface="Arial" panose="020B0604020202020204" pitchFamily="34" charset="0"/>
              <a:buChar char="•"/>
            </a:pPr>
            <a:r>
              <a:rPr lang="en-US" sz="1400" dirty="0"/>
              <a:t>Earth tones</a:t>
            </a:r>
          </a:p>
          <a:p>
            <a:pPr marL="171450" indent="-171450">
              <a:buFont typeface="Arial" panose="020B0604020202020204" pitchFamily="34" charset="0"/>
              <a:buChar char="•"/>
            </a:pPr>
            <a:r>
              <a:rPr lang="en-US" sz="1400" dirty="0"/>
              <a:t>Different colors on different floors to help people find their way home or to an appointment</a:t>
            </a:r>
          </a:p>
          <a:p>
            <a:pPr marL="171450" indent="-171450">
              <a:buFont typeface="Arial" panose="020B0604020202020204" pitchFamily="34" charset="0"/>
              <a:buChar char="•"/>
            </a:pPr>
            <a:endParaRPr lang="en-US" sz="1400" dirty="0"/>
          </a:p>
          <a:p>
            <a:r>
              <a:rPr lang="en-US" sz="1400" dirty="0"/>
              <a:t>What smells work well in a trauma-informed location?</a:t>
            </a:r>
          </a:p>
          <a:p>
            <a:pPr marL="171450" indent="-171450">
              <a:buFont typeface="Arial" panose="020B0604020202020204" pitchFamily="34" charset="0"/>
              <a:buChar char="•"/>
            </a:pPr>
            <a:r>
              <a:rPr lang="en-US" sz="1400" dirty="0"/>
              <a:t>Generally, no fragrance is the best option here because olfactory memories are incredibly strong and can serve as a trigger for certain clients.</a:t>
            </a:r>
          </a:p>
          <a:p>
            <a:pPr marL="171450" indent="-171450">
              <a:buFont typeface="Arial" panose="020B0604020202020204" pitchFamily="34" charset="0"/>
              <a:buChar char="•"/>
            </a:pPr>
            <a:endParaRPr lang="en-US" sz="1400" dirty="0"/>
          </a:p>
          <a:p>
            <a:r>
              <a:rPr lang="en-US" sz="1400" dirty="0"/>
              <a:t>What textures work well in a trauma-informed location?</a:t>
            </a:r>
          </a:p>
          <a:p>
            <a:pPr marL="171450" indent="-171450">
              <a:buFont typeface="Arial" panose="020B0604020202020204" pitchFamily="34" charset="0"/>
              <a:buChar char="•"/>
            </a:pPr>
            <a:r>
              <a:rPr lang="en-US" sz="1400" dirty="0"/>
              <a:t>Different types of textures, including different items for clients to touch if they are trying to calm down and de-escalate. Think about sensory rooms and what those have for individuals where touch is part of their self-care. </a:t>
            </a:r>
          </a:p>
        </p:txBody>
      </p:sp>
      <p:sp>
        <p:nvSpPr>
          <p:cNvPr id="4" name="Slide Number Placeholder 3"/>
          <p:cNvSpPr>
            <a:spLocks noGrp="1"/>
          </p:cNvSpPr>
          <p:nvPr>
            <p:ph type="sldNum" sz="quarter" idx="5"/>
          </p:nvPr>
        </p:nvSpPr>
        <p:spPr/>
        <p:txBody>
          <a:bodyPr/>
          <a:lstStyle/>
          <a:p>
            <a:fld id="{7AC277D0-7B1A-4831-BF22-CBBA9FE7B7C0}" type="slidenum">
              <a:rPr lang="en-US" smtClean="0"/>
              <a:t>29</a:t>
            </a:fld>
            <a:endParaRPr lang="en-US"/>
          </a:p>
        </p:txBody>
      </p:sp>
    </p:spTree>
    <p:extLst>
      <p:ext uri="{BB962C8B-B14F-4D97-AF65-F5344CB8AC3E}">
        <p14:creationId xmlns:p14="http://schemas.microsoft.com/office/powerpoint/2010/main" val="2405949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Offer the definition of Trauma-Informed Care (TIC).</a:t>
            </a:r>
            <a:r>
              <a:rPr lang="en-US" sz="1400" baseline="0" dirty="0"/>
              <a:t> Stress that t</a:t>
            </a:r>
            <a:r>
              <a:rPr lang="en-US" sz="1400" dirty="0"/>
              <a:t>raumatic events produce profound and lasting changes in physiological arousal, emotion, cognition, and memory. Moreover, traumatic events may sever these normally integrated functions from one another. </a:t>
            </a:r>
          </a:p>
          <a:p>
            <a:endParaRPr lang="en-US" sz="1400" dirty="0"/>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t>Trauma exposure’s lasting impact represents a combination of the event and the subjective thoughts and feelings it engenders. An event becomes traumatic when its adverse effect produces feelings of helplessness and lack of control, and thoughts that one’s survival may possibly be in danger. Suggest that case managers have a high likelihood of encountering trauma survivors in every practice setting.</a:t>
            </a:r>
          </a:p>
          <a:p>
            <a:endParaRPr lang="en-US" sz="1400" dirty="0"/>
          </a:p>
          <a:p>
            <a:r>
              <a:rPr lang="en-US" sz="1400" u="sng" dirty="0"/>
              <a:t>Books about Trauma-informed Care</a:t>
            </a:r>
          </a:p>
          <a:p>
            <a:pPr marL="171450" indent="-171450">
              <a:buFont typeface="Arial" panose="020B0604020202020204" pitchFamily="34" charset="0"/>
              <a:buChar char="•"/>
            </a:pPr>
            <a:r>
              <a:rPr lang="en-US" sz="1400" b="0" dirty="0">
                <a:effectLst/>
              </a:rPr>
              <a:t>Trauma and Recovery: The Aftermath of Violence--from Domestic Abuse to Political Terror by Judith </a:t>
            </a:r>
            <a:r>
              <a:rPr lang="en-US" sz="1400" b="0" dirty="0"/>
              <a:t>Herman (1992)</a:t>
            </a:r>
          </a:p>
          <a:p>
            <a:pPr marL="171450" indent="-171450">
              <a:buFont typeface="Arial" panose="020B0604020202020204" pitchFamily="34" charset="0"/>
              <a:buChar char="•"/>
            </a:pPr>
            <a:r>
              <a:rPr lang="en-US" sz="1400" kern="1200" dirty="0">
                <a:solidFill>
                  <a:schemeClr val="tx1"/>
                </a:solidFill>
                <a:effectLst/>
                <a:latin typeface="+mn-lt"/>
                <a:ea typeface="+mn-ea"/>
                <a:cs typeface="+mn-cs"/>
              </a:rPr>
              <a:t>You're the First One I've Told: The Faces of HIV in the Deep South by </a:t>
            </a:r>
            <a:r>
              <a:rPr lang="en-US" sz="1400" u="none" strike="noStrike" kern="1200" dirty="0">
                <a:solidFill>
                  <a:schemeClr val="tx1"/>
                </a:solidFill>
                <a:effectLst/>
                <a:latin typeface="+mn-lt"/>
                <a:ea typeface="+mn-ea"/>
                <a:cs typeface="+mn-cs"/>
              </a:rPr>
              <a:t>Kathryn Whetten-Goldstein (2002)</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effectLst/>
              </a:rPr>
              <a:t>Healing </a:t>
            </a:r>
            <a:r>
              <a:rPr lang="en-US" sz="1400" b="0" dirty="0" err="1">
                <a:effectLst/>
              </a:rPr>
              <a:t>Neen</a:t>
            </a:r>
            <a:r>
              <a:rPr lang="en-US" sz="1400" b="0" dirty="0">
                <a:effectLst/>
              </a:rPr>
              <a:t>: One Woman's Path to Salvation from Trauma and Addiction</a:t>
            </a:r>
            <a:r>
              <a:rPr lang="en-US" sz="1400" b="0" baseline="0" dirty="0"/>
              <a:t> </a:t>
            </a:r>
            <a:r>
              <a:rPr lang="en-US" sz="1400" baseline="0" dirty="0"/>
              <a:t>by Tonier Cain (2014) </a:t>
            </a:r>
            <a:endParaRPr lang="en-US" sz="1400" dirty="0"/>
          </a:p>
          <a:p>
            <a:pPr marL="0" indent="0">
              <a:buFont typeface="Arial" panose="020B0604020202020204" pitchFamily="34" charset="0"/>
              <a:buNone/>
            </a:pPr>
            <a:endParaRPr lang="en-US" sz="1400" u="none" strike="noStrike" kern="1200" dirty="0">
              <a:solidFill>
                <a:schemeClr val="tx1"/>
              </a:solidFill>
              <a:effectLst/>
              <a:latin typeface="+mn-lt"/>
              <a:ea typeface="+mn-ea"/>
              <a:cs typeface="+mn-cs"/>
            </a:endParaRPr>
          </a:p>
          <a:p>
            <a:r>
              <a:rPr lang="en-US" sz="1400" dirty="0">
                <a:hlinkClick r:id="rId3"/>
              </a:rPr>
              <a:t>http://www.traumainformedcareproject.org/resources/SAMHSA%20TIC.pdf</a:t>
            </a:r>
            <a:r>
              <a:rPr lang="en-US" sz="1400" dirty="0"/>
              <a:t> </a:t>
            </a:r>
          </a:p>
          <a:p>
            <a:endParaRPr lang="en-US" dirty="0"/>
          </a:p>
        </p:txBody>
      </p:sp>
      <p:sp>
        <p:nvSpPr>
          <p:cNvPr id="4" name="Slide Number Placeholder 3"/>
          <p:cNvSpPr>
            <a:spLocks noGrp="1"/>
          </p:cNvSpPr>
          <p:nvPr>
            <p:ph type="sldNum" sz="quarter" idx="5"/>
          </p:nvPr>
        </p:nvSpPr>
        <p:spPr/>
        <p:txBody>
          <a:bodyPr/>
          <a:lstStyle/>
          <a:p>
            <a:fld id="{7AC277D0-7B1A-4831-BF22-CBBA9FE7B7C0}" type="slidenum">
              <a:rPr lang="en-US" smtClean="0"/>
              <a:t>3</a:t>
            </a:fld>
            <a:endParaRPr lang="en-US"/>
          </a:p>
        </p:txBody>
      </p:sp>
    </p:spTree>
    <p:extLst>
      <p:ext uri="{BB962C8B-B14F-4D97-AF65-F5344CB8AC3E}">
        <p14:creationId xmlns:p14="http://schemas.microsoft.com/office/powerpoint/2010/main" val="15444737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u="sng" dirty="0"/>
              <a:t>ACTIVITY</a:t>
            </a:r>
          </a:p>
          <a:p>
            <a:r>
              <a:rPr lang="en-US" sz="1400" b="0" u="none" dirty="0"/>
              <a:t>Invite participants</a:t>
            </a:r>
            <a:r>
              <a:rPr lang="en-US" sz="1400" b="0" u="none" baseline="0" dirty="0"/>
              <a:t> into small groups. If multiple agencies are present, ask them to work with individuals in their organization. If working with one agency, divide into groups randomly to allow honest discussion.</a:t>
            </a:r>
          </a:p>
          <a:p>
            <a:endParaRPr lang="en-US" sz="1400" b="0" u="none" baseline="0" dirty="0"/>
          </a:p>
          <a:p>
            <a:r>
              <a:rPr lang="en-US" sz="1400" b="0" u="none" baseline="0" dirty="0"/>
              <a:t>Once groups have formed, invite them to review the list of possible ways consumers are ‘re-traumatized’ and invite them to assess their practices and develop an action plan if potential for doing harm is identified.</a:t>
            </a:r>
          </a:p>
          <a:p>
            <a:endParaRPr lang="en-US" sz="1400" b="0" u="none" baseline="0" dirty="0"/>
          </a:p>
          <a:p>
            <a:r>
              <a:rPr lang="en-US" sz="1400" b="0" u="none" baseline="0" dirty="0"/>
              <a:t>After 10 minutes, invite a group to debrief their findings and suggestions. Repeat until all groups have offered reports.</a:t>
            </a:r>
            <a:endParaRPr lang="en-US" sz="1400" b="0" u="none" dirty="0"/>
          </a:p>
        </p:txBody>
      </p:sp>
      <p:sp>
        <p:nvSpPr>
          <p:cNvPr id="4" name="Slide Number Placeholder 3"/>
          <p:cNvSpPr>
            <a:spLocks noGrp="1"/>
          </p:cNvSpPr>
          <p:nvPr>
            <p:ph type="sldNum" sz="quarter" idx="5"/>
          </p:nvPr>
        </p:nvSpPr>
        <p:spPr/>
        <p:txBody>
          <a:bodyPr/>
          <a:lstStyle/>
          <a:p>
            <a:fld id="{7AC277D0-7B1A-4831-BF22-CBBA9FE7B7C0}" type="slidenum">
              <a:rPr lang="en-US" smtClean="0"/>
              <a:t>30</a:t>
            </a:fld>
            <a:endParaRPr lang="en-US"/>
          </a:p>
        </p:txBody>
      </p:sp>
    </p:spTree>
    <p:extLst>
      <p:ext uri="{BB962C8B-B14F-4D97-AF65-F5344CB8AC3E}">
        <p14:creationId xmlns:p14="http://schemas.microsoft.com/office/powerpoint/2010/main" val="29544461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Review summary points from the module. </a:t>
            </a:r>
          </a:p>
          <a:p>
            <a:endParaRPr lang="en-US" dirty="0"/>
          </a:p>
        </p:txBody>
      </p:sp>
      <p:sp>
        <p:nvSpPr>
          <p:cNvPr id="4" name="Slide Number Placeholder 3"/>
          <p:cNvSpPr>
            <a:spLocks noGrp="1"/>
          </p:cNvSpPr>
          <p:nvPr>
            <p:ph type="sldNum" sz="quarter" idx="5"/>
          </p:nvPr>
        </p:nvSpPr>
        <p:spPr/>
        <p:txBody>
          <a:bodyPr/>
          <a:lstStyle/>
          <a:p>
            <a:fld id="{7AC277D0-7B1A-4831-BF22-CBBA9FE7B7C0}" type="slidenum">
              <a:rPr lang="en-US" smtClean="0"/>
              <a:t>31</a:t>
            </a:fld>
            <a:endParaRPr lang="en-US"/>
          </a:p>
        </p:txBody>
      </p:sp>
    </p:spTree>
    <p:extLst>
      <p:ext uri="{BB962C8B-B14F-4D97-AF65-F5344CB8AC3E}">
        <p14:creationId xmlns:p14="http://schemas.microsoft.com/office/powerpoint/2010/main" val="22189996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Leave 10-15 minutes for final questions and discussion</a:t>
            </a:r>
          </a:p>
        </p:txBody>
      </p:sp>
      <p:sp>
        <p:nvSpPr>
          <p:cNvPr id="4" name="Slide Number Placeholder 3"/>
          <p:cNvSpPr>
            <a:spLocks noGrp="1"/>
          </p:cNvSpPr>
          <p:nvPr>
            <p:ph type="sldNum" sz="quarter" idx="5"/>
          </p:nvPr>
        </p:nvSpPr>
        <p:spPr/>
        <p:txBody>
          <a:bodyPr/>
          <a:lstStyle/>
          <a:p>
            <a:fld id="{0DA949D2-41B8-4F92-B00E-7AC817E27FF3}" type="slidenum">
              <a:rPr lang="en-US" smtClean="0"/>
              <a:t>32</a:t>
            </a:fld>
            <a:endParaRPr lang="en-US"/>
          </a:p>
        </p:txBody>
      </p:sp>
    </p:spTree>
    <p:extLst>
      <p:ext uri="{BB962C8B-B14F-4D97-AF65-F5344CB8AC3E}">
        <p14:creationId xmlns:p14="http://schemas.microsoft.com/office/powerpoint/2010/main" val="31397742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C61FFE-F2D2-4200-9C52-65B16DC3D568}" type="slidenum">
              <a:rPr lang="en-US" smtClean="0"/>
              <a:t>33</a:t>
            </a:fld>
            <a:endParaRPr lang="en-US"/>
          </a:p>
        </p:txBody>
      </p:sp>
    </p:spTree>
    <p:extLst>
      <p:ext uri="{BB962C8B-B14F-4D97-AF65-F5344CB8AC3E}">
        <p14:creationId xmlns:p14="http://schemas.microsoft.com/office/powerpoint/2010/main" val="4140002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Review the definition</a:t>
            </a:r>
            <a:r>
              <a:rPr lang="en-US" sz="1400" baseline="0" dirty="0"/>
              <a:t> used in this workshop and suggest this is the </a:t>
            </a:r>
            <a:r>
              <a:rPr lang="en-US" sz="1400" dirty="0"/>
              <a:t>SAMHSA definition of trauma.</a:t>
            </a:r>
          </a:p>
          <a:p>
            <a:endParaRPr lang="en-US" sz="1400" dirty="0"/>
          </a:p>
          <a:p>
            <a:r>
              <a:rPr lang="en-US" sz="1400" dirty="0"/>
              <a:t>SAMHSA’s Concept of Trauma and Guidance for a Trauma-Informed Approach</a:t>
            </a:r>
          </a:p>
          <a:p>
            <a:r>
              <a:rPr lang="en-US" sz="1400" i="1" dirty="0"/>
              <a:t>Prepared by </a:t>
            </a:r>
            <a:r>
              <a:rPr lang="en-US" sz="1400" dirty="0"/>
              <a:t>SAMHSA’s Trauma and Justice Strategic Initiative July 2014</a:t>
            </a:r>
          </a:p>
        </p:txBody>
      </p:sp>
      <p:sp>
        <p:nvSpPr>
          <p:cNvPr id="4" name="Slide Number Placeholder 3"/>
          <p:cNvSpPr>
            <a:spLocks noGrp="1"/>
          </p:cNvSpPr>
          <p:nvPr>
            <p:ph type="sldNum" sz="quarter" idx="5"/>
          </p:nvPr>
        </p:nvSpPr>
        <p:spPr/>
        <p:txBody>
          <a:bodyPr/>
          <a:lstStyle/>
          <a:p>
            <a:fld id="{7AC277D0-7B1A-4831-BF22-CBBA9FE7B7C0}" type="slidenum">
              <a:rPr lang="en-US" smtClean="0"/>
              <a:t>4</a:t>
            </a:fld>
            <a:endParaRPr lang="en-US"/>
          </a:p>
        </p:txBody>
      </p:sp>
    </p:spTree>
    <p:extLst>
      <p:ext uri="{BB962C8B-B14F-4D97-AF65-F5344CB8AC3E}">
        <p14:creationId xmlns:p14="http://schemas.microsoft.com/office/powerpoint/2010/main" val="1771601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Review</a:t>
            </a:r>
            <a:r>
              <a:rPr lang="en-US" sz="1400" baseline="0" dirty="0"/>
              <a:t> the fundamental characteristics and examples of traumatic events. Ask for illustrations from their practice settings. </a:t>
            </a:r>
          </a:p>
          <a:p>
            <a:endParaRPr lang="en-US" sz="1400" baseline="0" dirty="0"/>
          </a:p>
          <a:p>
            <a:r>
              <a:rPr lang="en-US" sz="1400" b="1" u="sng" baseline="0" dirty="0"/>
              <a:t>ACTIVITY: </a:t>
            </a:r>
            <a:r>
              <a:rPr lang="en-US" sz="1400" baseline="0" dirty="0"/>
              <a:t>Have participants get into groups of 4 and talk about some traumatic events/experience they have heard from their clients. Reflect back as a group on the various types of trauma reported.</a:t>
            </a:r>
            <a:endParaRPr lang="en-US" sz="1400" dirty="0"/>
          </a:p>
          <a:p>
            <a:endParaRPr lang="en-US" dirty="0"/>
          </a:p>
        </p:txBody>
      </p:sp>
      <p:sp>
        <p:nvSpPr>
          <p:cNvPr id="4" name="Slide Number Placeholder 3"/>
          <p:cNvSpPr>
            <a:spLocks noGrp="1"/>
          </p:cNvSpPr>
          <p:nvPr>
            <p:ph type="sldNum" sz="quarter" idx="5"/>
          </p:nvPr>
        </p:nvSpPr>
        <p:spPr/>
        <p:txBody>
          <a:bodyPr/>
          <a:lstStyle/>
          <a:p>
            <a:fld id="{7AC277D0-7B1A-4831-BF22-CBBA9FE7B7C0}" type="slidenum">
              <a:rPr lang="en-US" smtClean="0"/>
              <a:t>5</a:t>
            </a:fld>
            <a:endParaRPr lang="en-US"/>
          </a:p>
        </p:txBody>
      </p:sp>
    </p:spTree>
    <p:extLst>
      <p:ext uri="{BB962C8B-B14F-4D97-AF65-F5344CB8AC3E}">
        <p14:creationId xmlns:p14="http://schemas.microsoft.com/office/powerpoint/2010/main" val="615275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Variables that modify or aggravate the impact of potentially traumatic events include: </a:t>
            </a:r>
          </a:p>
          <a:p>
            <a:pPr marL="171450" indent="-171450">
              <a:buFont typeface="Arial" panose="020B0604020202020204" pitchFamily="34" charset="0"/>
              <a:buChar char="•"/>
            </a:pPr>
            <a:r>
              <a:rPr lang="en-US" sz="1400" dirty="0"/>
              <a:t>The type of event and the intensity of exposure to it; potentially traumatizing events can be one-time events or an ongoing series of events, experiences, or interactions that include war, terrorism, natural disasters, interpersonal and community violence, and sudden or violent death of a loved one; </a:t>
            </a:r>
          </a:p>
          <a:p>
            <a:pPr marL="171450" indent="-171450">
              <a:buFont typeface="Arial" panose="020B0604020202020204" pitchFamily="34" charset="0"/>
              <a:buChar char="•"/>
            </a:pPr>
            <a:r>
              <a:rPr lang="en-US" sz="1400" dirty="0"/>
              <a:t>How it happens, for example, actual exposure, being a witness to it, having learned about it, or being vicariously exposed to it; </a:t>
            </a:r>
          </a:p>
          <a:p>
            <a:pPr marL="171450" indent="-171450">
              <a:buFont typeface="Arial" panose="020B0604020202020204" pitchFamily="34" charset="0"/>
              <a:buChar char="•"/>
            </a:pPr>
            <a:r>
              <a:rPr lang="en-US" sz="1400" dirty="0"/>
              <a:t>The quality of the subjective response, for example, overwhelming, intense fear or terror, loss of control, powerlessness, surprise; </a:t>
            </a:r>
          </a:p>
          <a:p>
            <a:pPr marL="171450" indent="-171450">
              <a:buFont typeface="Arial" panose="020B0604020202020204" pitchFamily="34" charset="0"/>
              <a:buChar char="•"/>
            </a:pPr>
            <a:r>
              <a:rPr lang="en-US" sz="1400" dirty="0"/>
              <a:t>The degree to which the trauma survivor used dissociation as a defense during the event;</a:t>
            </a:r>
          </a:p>
          <a:p>
            <a:pPr marL="171450" indent="-171450">
              <a:buFont typeface="Arial" panose="020B0604020202020204" pitchFamily="34" charset="0"/>
              <a:buChar char="•"/>
            </a:pPr>
            <a:r>
              <a:rPr lang="en-US" sz="1400" dirty="0"/>
              <a:t>Access to tangible and intangible sources of resilience enhancing support for affected individuals, families, and communities;</a:t>
            </a:r>
          </a:p>
          <a:p>
            <a:pPr marL="171450" indent="-171450">
              <a:buFont typeface="Arial" panose="020B0604020202020204" pitchFamily="34" charset="0"/>
              <a:buChar char="•"/>
            </a:pPr>
            <a:r>
              <a:rPr lang="en-US" sz="1400" dirty="0"/>
              <a:t>Frequency of exposure to events ranging from a single time to multiple episodes of the same event or multiple exposures to different events; the direct relationship between the number of adverse events that children experience and the number of psychiatric problems they suffer demonstrates the cumulative effect of exposure to multiple risk factors (Harris, Putnam, Fairbank, 2006); </a:t>
            </a:r>
          </a:p>
          <a:p>
            <a:pPr marL="171450" indent="-171450">
              <a:buFont typeface="Arial" panose="020B0604020202020204" pitchFamily="34" charset="0"/>
              <a:buChar char="•"/>
            </a:pPr>
            <a:r>
              <a:rPr lang="en-US" sz="1400" dirty="0"/>
              <a:t>The interaction of trauma exposure and the timing of its occurrence during the life cycle; children exposed to violence are most likely to be very young; children ages 0–3 have the highest prevalence of first-time exposure, followed by children ages 4–7 (U.S. Department of Health and Human Services, 2011). This early life exposure disrupts ongoing developmental processes, such as attachment, affect regulation, and language development; </a:t>
            </a:r>
          </a:p>
          <a:p>
            <a:pPr marL="171450" indent="-171450">
              <a:buFont typeface="Arial" panose="020B0604020202020204" pitchFamily="34" charset="0"/>
              <a:buChar char="•"/>
            </a:pPr>
            <a:r>
              <a:rPr lang="en-US" sz="1400" dirty="0"/>
              <a:t>The interaction of traumatic exposure with other stressors and previous exposure to multiple adversities, whose accumulation over time intensifies their harm and can overwhelm existing protective factors; and </a:t>
            </a:r>
          </a:p>
          <a:p>
            <a:pPr marL="171450" indent="-171450">
              <a:buFont typeface="Arial" panose="020B0604020202020204" pitchFamily="34" charset="0"/>
              <a:buChar char="•"/>
            </a:pPr>
            <a:r>
              <a:rPr lang="en-US" sz="1400" dirty="0"/>
              <a:t>The positive or negative responses of the people and systems around the individual who experienced trauma, including family members and the legal and judicial systems</a:t>
            </a:r>
          </a:p>
          <a:p>
            <a:endParaRPr lang="en-US" dirty="0"/>
          </a:p>
        </p:txBody>
      </p:sp>
      <p:sp>
        <p:nvSpPr>
          <p:cNvPr id="4" name="Slide Number Placeholder 3"/>
          <p:cNvSpPr>
            <a:spLocks noGrp="1"/>
          </p:cNvSpPr>
          <p:nvPr>
            <p:ph type="sldNum" sz="quarter" idx="5"/>
          </p:nvPr>
        </p:nvSpPr>
        <p:spPr/>
        <p:txBody>
          <a:bodyPr/>
          <a:lstStyle/>
          <a:p>
            <a:fld id="{7AC277D0-7B1A-4831-BF22-CBBA9FE7B7C0}" type="slidenum">
              <a:rPr lang="en-US" smtClean="0"/>
              <a:t>6</a:t>
            </a:fld>
            <a:endParaRPr lang="en-US"/>
          </a:p>
        </p:txBody>
      </p:sp>
    </p:spTree>
    <p:extLst>
      <p:ext uri="{BB962C8B-B14F-4D97-AF65-F5344CB8AC3E}">
        <p14:creationId xmlns:p14="http://schemas.microsoft.com/office/powerpoint/2010/main" val="3394615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Offer the definition of dissociation—literally “to detach”. It is the</a:t>
            </a:r>
            <a:r>
              <a:rPr lang="en-US" sz="1400" baseline="0" dirty="0"/>
              <a:t> i</a:t>
            </a:r>
            <a:r>
              <a:rPr lang="en-US" sz="1400" dirty="0"/>
              <a:t>nability to recall important personal information that is too extensive to be explained by ordinary forgetfulness. </a:t>
            </a:r>
          </a:p>
          <a:p>
            <a:endParaRPr lang="en-US" sz="1400" dirty="0"/>
          </a:p>
          <a:p>
            <a:endParaRPr lang="en-US" dirty="0"/>
          </a:p>
        </p:txBody>
      </p:sp>
      <p:sp>
        <p:nvSpPr>
          <p:cNvPr id="4" name="Slide Number Placeholder 3"/>
          <p:cNvSpPr>
            <a:spLocks noGrp="1"/>
          </p:cNvSpPr>
          <p:nvPr>
            <p:ph type="sldNum" sz="quarter" idx="5"/>
          </p:nvPr>
        </p:nvSpPr>
        <p:spPr/>
        <p:txBody>
          <a:bodyPr/>
          <a:lstStyle/>
          <a:p>
            <a:fld id="{7AC277D0-7B1A-4831-BF22-CBBA9FE7B7C0}" type="slidenum">
              <a:rPr lang="en-US" smtClean="0"/>
              <a:t>7</a:t>
            </a:fld>
            <a:endParaRPr lang="en-US"/>
          </a:p>
        </p:txBody>
      </p:sp>
    </p:spTree>
    <p:extLst>
      <p:ext uri="{BB962C8B-B14F-4D97-AF65-F5344CB8AC3E}">
        <p14:creationId xmlns:p14="http://schemas.microsoft.com/office/powerpoint/2010/main" val="513494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i="0" u="none" strike="noStrike" kern="1200" baseline="0" dirty="0">
                <a:solidFill>
                  <a:schemeClr val="tx1"/>
                </a:solidFill>
                <a:latin typeface="+mn-lt"/>
                <a:ea typeface="+mn-ea"/>
                <a:cs typeface="+mn-cs"/>
              </a:rPr>
              <a:t>Events </a:t>
            </a:r>
            <a:r>
              <a:rPr lang="en-US" sz="1400" b="0" i="0" u="none" strike="noStrike" kern="1200" baseline="0" dirty="0">
                <a:solidFill>
                  <a:schemeClr val="tx1"/>
                </a:solidFill>
                <a:latin typeface="+mn-lt"/>
                <a:ea typeface="+mn-ea"/>
                <a:cs typeface="+mn-cs"/>
              </a:rPr>
              <a:t>and circumstances may include the actual or extreme threat of physical or psychological harm (i.e. natural disasters, violence, etc.) or severe, life-threatening neglect for a child that imperils healthy development. These events and circumstances may occur as a single occurrence or repeatedly over time. </a:t>
            </a:r>
            <a:r>
              <a:rPr lang="en-US" sz="1400" dirty="0"/>
              <a:t>A particular event may be experienced as traumatic for one individual and not for another (e.g., a child removed from an abusive home experiences this differently than their sibling; one refugee may experience fleeing one’s country differently from another refugee.</a:t>
            </a:r>
          </a:p>
          <a:p>
            <a:endParaRPr lang="en-US" sz="1400" dirty="0"/>
          </a:p>
          <a:p>
            <a:r>
              <a:rPr lang="en-US" sz="1400" dirty="0"/>
              <a:t>The individual’s </a:t>
            </a:r>
            <a:r>
              <a:rPr lang="en-US" sz="1400" b="1" dirty="0"/>
              <a:t>experience</a:t>
            </a:r>
            <a:r>
              <a:rPr lang="en-US" sz="1400" dirty="0"/>
              <a:t> of these events or circumstances is shaped in the context of this powerlessness and questioning. Feelings of humiliation, guilt, shame, betrayal, or silencing often shape the experience of the event. When a person experiences physical or sexual abuse, it is often accompanied by a sense of humiliation, which can lead the person to feel as though they are bad or dirty, leading to a sense of self blame, shame and guilt. In cases of war or natural disasters, those who survived the traumatic event may blame themselves for surviving when others did not. </a:t>
            </a:r>
          </a:p>
          <a:p>
            <a:endParaRPr lang="en-US" sz="1400" dirty="0"/>
          </a:p>
          <a:p>
            <a:r>
              <a:rPr lang="en-US" sz="1400" dirty="0"/>
              <a:t>The long-lasting adverse </a:t>
            </a:r>
            <a:r>
              <a:rPr lang="en-US" sz="1400" b="1" dirty="0"/>
              <a:t>effects </a:t>
            </a:r>
            <a:r>
              <a:rPr lang="en-US" sz="1400" dirty="0"/>
              <a:t>of the event are a critical component of trauma. These adverse effects may occur immediately or may have a delayed onset. The duration of the effects can be short to long term. In some situations, the individual may not recognize the connection between the traumatic events and the effects. Examples of adverse effects include an individual’s inability to cope with the normal stresses and strains of daily living; to trust and benefit from relationships; to manage cognitive processes, such as memory, attention, thinking; to regulate behavior; or to control the expression of emotions. In addition to these more visible effects, there may be an altering of one’s neurobiological make-up and ongoing health and well-being. </a:t>
            </a:r>
          </a:p>
          <a:p>
            <a:endParaRPr lang="en-US" dirty="0"/>
          </a:p>
        </p:txBody>
      </p:sp>
      <p:sp>
        <p:nvSpPr>
          <p:cNvPr id="4" name="Slide Number Placeholder 3"/>
          <p:cNvSpPr>
            <a:spLocks noGrp="1"/>
          </p:cNvSpPr>
          <p:nvPr>
            <p:ph type="sldNum" sz="quarter" idx="5"/>
          </p:nvPr>
        </p:nvSpPr>
        <p:spPr/>
        <p:txBody>
          <a:bodyPr/>
          <a:lstStyle/>
          <a:p>
            <a:fld id="{7AC277D0-7B1A-4831-BF22-CBBA9FE7B7C0}" type="slidenum">
              <a:rPr lang="en-US" smtClean="0"/>
              <a:t>8</a:t>
            </a:fld>
            <a:endParaRPr lang="en-US"/>
          </a:p>
        </p:txBody>
      </p:sp>
    </p:spTree>
    <p:extLst>
      <p:ext uri="{BB962C8B-B14F-4D97-AF65-F5344CB8AC3E}">
        <p14:creationId xmlns:p14="http://schemas.microsoft.com/office/powerpoint/2010/main" val="351837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0" i="0" kern="1200" dirty="0">
                <a:solidFill>
                  <a:schemeClr val="tx1"/>
                </a:solidFill>
                <a:effectLst/>
                <a:latin typeface="+mn-lt"/>
                <a:ea typeface="+mn-ea"/>
                <a:cs typeface="+mn-cs"/>
              </a:rPr>
              <a:t>In a trauma-informed approach, all people at all levels of the organization or system have a basic </a:t>
            </a:r>
            <a:r>
              <a:rPr lang="en-US" sz="1400" b="1" i="0" kern="1200" dirty="0">
                <a:solidFill>
                  <a:schemeClr val="tx1"/>
                </a:solidFill>
                <a:effectLst/>
                <a:latin typeface="+mn-lt"/>
                <a:ea typeface="+mn-ea"/>
                <a:cs typeface="+mn-cs"/>
              </a:rPr>
              <a:t>realization</a:t>
            </a:r>
            <a:r>
              <a:rPr lang="en-US" sz="1400" b="0" i="0" kern="1200" dirty="0">
                <a:solidFill>
                  <a:schemeClr val="tx1"/>
                </a:solidFill>
                <a:effectLst/>
                <a:latin typeface="+mn-lt"/>
                <a:ea typeface="+mn-ea"/>
                <a:cs typeface="+mn-cs"/>
              </a:rPr>
              <a:t> about trauma and understand how trauma can affect families, groups, organizations, and communities as well as individuals. People’s experience and behavior are understood in the context of coping strategies designed to survive adversity and overwhelming circumstances, whether these occurred in the past (i.e., a client dealing with prior child abuse), whether they are currently manifesting (i.e., a staff member living with domestic violence in the home), or whether they are related to the emotional distress that results in hearing about the firsthand experiences of another (i.e., secondary traumatic stress experienced by a direct care professional). There is an understanding that trauma plays a role in mental and substance use disorders and should be systematically addressed in prevention, treatment, and recovery settings. Similarly, there is a realization that trauma is not confined to the behavioral health specialty service sector, but is integral to other systems (e.g., child welfare, criminal justice, primary health care, peer-run and community organizations) and is often a barrier to effective outcomes in those systems as well.</a:t>
            </a:r>
          </a:p>
          <a:p>
            <a:endParaRPr lang="en-US" sz="1400" b="0" i="0" kern="1200" dirty="0">
              <a:solidFill>
                <a:schemeClr val="tx1"/>
              </a:solidFill>
              <a:effectLst/>
              <a:latin typeface="+mn-lt"/>
              <a:ea typeface="+mn-ea"/>
              <a:cs typeface="+mn-cs"/>
            </a:endParaRPr>
          </a:p>
          <a:p>
            <a:r>
              <a:rPr lang="en-US" sz="1400" b="0" i="0" kern="1200" dirty="0">
                <a:solidFill>
                  <a:schemeClr val="tx1"/>
                </a:solidFill>
                <a:effectLst/>
                <a:latin typeface="+mn-lt"/>
                <a:ea typeface="+mn-ea"/>
                <a:cs typeface="+mn-cs"/>
              </a:rPr>
              <a:t>People in the organization or system are also able to </a:t>
            </a:r>
            <a:r>
              <a:rPr lang="en-US" sz="1400" b="1" i="0" kern="1200" dirty="0">
                <a:solidFill>
                  <a:schemeClr val="tx1"/>
                </a:solidFill>
                <a:effectLst/>
                <a:latin typeface="+mn-lt"/>
                <a:ea typeface="+mn-ea"/>
                <a:cs typeface="+mn-cs"/>
              </a:rPr>
              <a:t>recognize</a:t>
            </a:r>
            <a:r>
              <a:rPr lang="en-US" sz="1400" b="0" i="0" kern="1200" dirty="0">
                <a:solidFill>
                  <a:schemeClr val="tx1"/>
                </a:solidFill>
                <a:effectLst/>
                <a:latin typeface="+mn-lt"/>
                <a:ea typeface="+mn-ea"/>
                <a:cs typeface="+mn-cs"/>
              </a:rPr>
              <a:t> the signs of trauma. These signs may be gender, age, or setting-specific and may be manifest by individuals seeking or providing services in these settings. Trauma screening and assessment assist in the recognition of trauma, as do workforce development, employee assistance, and supervision practices.</a:t>
            </a:r>
          </a:p>
          <a:p>
            <a:endParaRPr lang="en-US" sz="1400" b="0" i="0" kern="1200" dirty="0">
              <a:solidFill>
                <a:schemeClr val="tx1"/>
              </a:solidFill>
              <a:effectLst/>
              <a:latin typeface="+mn-lt"/>
              <a:ea typeface="+mn-ea"/>
              <a:cs typeface="+mn-cs"/>
            </a:endParaRPr>
          </a:p>
          <a:p>
            <a:r>
              <a:rPr lang="en-US" sz="1400" b="0" i="0" kern="1200" dirty="0">
                <a:solidFill>
                  <a:schemeClr val="tx1"/>
                </a:solidFill>
                <a:effectLst/>
                <a:latin typeface="+mn-lt"/>
                <a:ea typeface="+mn-ea"/>
                <a:cs typeface="+mn-cs"/>
              </a:rPr>
              <a:t>The program, organization, or system </a:t>
            </a:r>
            <a:r>
              <a:rPr lang="en-US" sz="1400" b="1" i="0" kern="1200" dirty="0">
                <a:solidFill>
                  <a:schemeClr val="tx1"/>
                </a:solidFill>
                <a:effectLst/>
                <a:latin typeface="+mn-lt"/>
                <a:ea typeface="+mn-ea"/>
                <a:cs typeface="+mn-cs"/>
              </a:rPr>
              <a:t>responds</a:t>
            </a:r>
            <a:r>
              <a:rPr lang="en-US" sz="1400" b="0" i="0" kern="1200" dirty="0">
                <a:solidFill>
                  <a:schemeClr val="tx1"/>
                </a:solidFill>
                <a:effectLst/>
                <a:latin typeface="+mn-lt"/>
                <a:ea typeface="+mn-ea"/>
                <a:cs typeface="+mn-cs"/>
              </a:rPr>
              <a:t> by applying the principles of a trauma-informed approach to all areas of functioning. The program, organization, or system integrates an understanding that the experience of traumatic events impacts all people involved, whether directly or indirectly. Staff in every part of the organization, from the person who greets clients at the door to the executives and the governance board, have changed their language, behaviors and policies to take into consideration the experiences of trauma among children and adult users of the services and among staff providing the services. This is accomplished through staff training, a budget that supports this ongoing training, and leadership that realizes the role of trauma in the lives of their staff and the people they serve. The organization has practitioners trained in evidence-based trauma practices.</a:t>
            </a:r>
          </a:p>
          <a:p>
            <a:r>
              <a:rPr lang="en-US" sz="1400" b="0" i="0" kern="1200" dirty="0">
                <a:solidFill>
                  <a:schemeClr val="tx1"/>
                </a:solidFill>
                <a:effectLst/>
                <a:latin typeface="+mn-lt"/>
                <a:ea typeface="+mn-ea"/>
                <a:cs typeface="+mn-cs"/>
              </a:rPr>
              <a:t> </a:t>
            </a:r>
          </a:p>
          <a:p>
            <a:r>
              <a:rPr lang="en-US" sz="1400" b="0" i="0" kern="1200" dirty="0">
                <a:solidFill>
                  <a:schemeClr val="tx1"/>
                </a:solidFill>
                <a:effectLst/>
                <a:latin typeface="+mn-lt"/>
                <a:ea typeface="+mn-ea"/>
                <a:cs typeface="+mn-cs"/>
              </a:rPr>
              <a:t>Policies of the organization, such as mission statements, staff handbooks and manuals promote a culture based on beliefs about resilience, recovery, and healing from trauma.</a:t>
            </a:r>
          </a:p>
          <a:p>
            <a:r>
              <a:rPr lang="en-US" sz="1400" b="0" i="0" kern="1200" dirty="0">
                <a:solidFill>
                  <a:schemeClr val="tx1"/>
                </a:solidFill>
                <a:effectLst/>
                <a:latin typeface="+mn-lt"/>
                <a:ea typeface="+mn-ea"/>
                <a:cs typeface="+mn-cs"/>
              </a:rPr>
              <a:t>The organization is committed to providing a physically and psychologically safe environment. Leadership ensures that staff work in an environment that promotes trust, fairness and transparency. The program’s, organization’s, or system’s response involves a universal precautions approach in which one expects the presence of trauma in lives of individuals being served, ensuring not to replicate it.</a:t>
            </a:r>
          </a:p>
          <a:p>
            <a:endParaRPr lang="en-US" sz="1400" b="0" i="0" kern="1200" dirty="0">
              <a:solidFill>
                <a:schemeClr val="tx1"/>
              </a:solidFill>
              <a:effectLst/>
              <a:latin typeface="+mn-lt"/>
              <a:ea typeface="+mn-ea"/>
              <a:cs typeface="+mn-cs"/>
            </a:endParaRPr>
          </a:p>
          <a:p>
            <a:r>
              <a:rPr lang="en-US" sz="1400" b="0" i="0" kern="1200" dirty="0">
                <a:solidFill>
                  <a:schemeClr val="tx1"/>
                </a:solidFill>
                <a:effectLst/>
                <a:latin typeface="+mn-lt"/>
                <a:ea typeface="+mn-ea"/>
                <a:cs typeface="+mn-cs"/>
              </a:rPr>
              <a:t>Organizations often inadvertently create stressful or toxic environments that interfere with the recovery of clients, the well-being of staff and the fulfillment of the organizational mission. Staff who work within a trauma-informed environment are taught to recognize how organizational practices may trigger painful memories and re-traumatize clients with trauma histories. For example, they recognize that using restraints on a person who has been sexually abused or placing a child who has been neglected and abandoned in a seclusion room may be re-traumatizing and interfere with healing and recovery.</a:t>
            </a:r>
            <a:endParaRPr lang="en-US" sz="1400" dirty="0"/>
          </a:p>
        </p:txBody>
      </p:sp>
      <p:sp>
        <p:nvSpPr>
          <p:cNvPr id="4" name="Slide Number Placeholder 3"/>
          <p:cNvSpPr>
            <a:spLocks noGrp="1"/>
          </p:cNvSpPr>
          <p:nvPr>
            <p:ph type="sldNum" sz="quarter" idx="5"/>
          </p:nvPr>
        </p:nvSpPr>
        <p:spPr/>
        <p:txBody>
          <a:bodyPr/>
          <a:lstStyle/>
          <a:p>
            <a:fld id="{7AC277D0-7B1A-4831-BF22-CBBA9FE7B7C0}" type="slidenum">
              <a:rPr lang="en-US" smtClean="0"/>
              <a:t>9</a:t>
            </a:fld>
            <a:endParaRPr lang="en-US"/>
          </a:p>
        </p:txBody>
      </p:sp>
    </p:spTree>
    <p:extLst>
      <p:ext uri="{BB962C8B-B14F-4D97-AF65-F5344CB8AC3E}">
        <p14:creationId xmlns:p14="http://schemas.microsoft.com/office/powerpoint/2010/main" val="3500817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14CBA-5468-E14B-A341-7FFCC34169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E55EF2-030D-D444-8649-4E401EE820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A57198-6CE3-C64C-B032-19E98AA0602D}"/>
              </a:ext>
            </a:extLst>
          </p:cNvPr>
          <p:cNvSpPr>
            <a:spLocks noGrp="1"/>
          </p:cNvSpPr>
          <p:nvPr>
            <p:ph type="dt" sz="half" idx="10"/>
          </p:nvPr>
        </p:nvSpPr>
        <p:spPr/>
        <p:txBody>
          <a:bodyPr/>
          <a:lstStyle/>
          <a:p>
            <a:fld id="{69505771-B540-1448-83D1-4C4169C784C2}" type="datetimeFigureOut">
              <a:rPr lang="en-US" smtClean="0"/>
              <a:t>4/21/2019</a:t>
            </a:fld>
            <a:endParaRPr lang="en-US"/>
          </a:p>
        </p:txBody>
      </p:sp>
      <p:sp>
        <p:nvSpPr>
          <p:cNvPr id="5" name="Footer Placeholder 4">
            <a:extLst>
              <a:ext uri="{FF2B5EF4-FFF2-40B4-BE49-F238E27FC236}">
                <a16:creationId xmlns:a16="http://schemas.microsoft.com/office/drawing/2014/main" id="{9F6F3DE8-7905-7641-B358-47C06DAEA9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58EA6A-2FB3-244E-B14F-E7BAF7B219FA}"/>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127683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9139A-8954-AE41-AD6D-6480115318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51C37C-A085-9940-8736-DCBEAB80393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F20A0D-19AB-FA40-ABF2-AE0FC3A7D6FF}"/>
              </a:ext>
            </a:extLst>
          </p:cNvPr>
          <p:cNvSpPr>
            <a:spLocks noGrp="1"/>
          </p:cNvSpPr>
          <p:nvPr>
            <p:ph type="dt" sz="half" idx="10"/>
          </p:nvPr>
        </p:nvSpPr>
        <p:spPr/>
        <p:txBody>
          <a:bodyPr/>
          <a:lstStyle/>
          <a:p>
            <a:fld id="{69505771-B540-1448-83D1-4C4169C784C2}" type="datetimeFigureOut">
              <a:rPr lang="en-US" smtClean="0"/>
              <a:t>4/21/2019</a:t>
            </a:fld>
            <a:endParaRPr lang="en-US"/>
          </a:p>
        </p:txBody>
      </p:sp>
      <p:sp>
        <p:nvSpPr>
          <p:cNvPr id="5" name="Footer Placeholder 4">
            <a:extLst>
              <a:ext uri="{FF2B5EF4-FFF2-40B4-BE49-F238E27FC236}">
                <a16:creationId xmlns:a16="http://schemas.microsoft.com/office/drawing/2014/main" id="{7B4B8798-6D23-E745-A3D6-947A76F4BE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8AEF42-FEE8-2B49-8A14-236A27A87F21}"/>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4041106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A4F509-7BED-D948-A4F4-183651515A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BBA19A-8CA0-8047-8C70-DC75885545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84F256-3351-0F40-8663-0E5F9720A399}"/>
              </a:ext>
            </a:extLst>
          </p:cNvPr>
          <p:cNvSpPr>
            <a:spLocks noGrp="1"/>
          </p:cNvSpPr>
          <p:nvPr>
            <p:ph type="dt" sz="half" idx="10"/>
          </p:nvPr>
        </p:nvSpPr>
        <p:spPr/>
        <p:txBody>
          <a:bodyPr/>
          <a:lstStyle/>
          <a:p>
            <a:fld id="{69505771-B540-1448-83D1-4C4169C784C2}" type="datetimeFigureOut">
              <a:rPr lang="en-US" smtClean="0"/>
              <a:t>4/21/2019</a:t>
            </a:fld>
            <a:endParaRPr lang="en-US"/>
          </a:p>
        </p:txBody>
      </p:sp>
      <p:sp>
        <p:nvSpPr>
          <p:cNvPr id="5" name="Footer Placeholder 4">
            <a:extLst>
              <a:ext uri="{FF2B5EF4-FFF2-40B4-BE49-F238E27FC236}">
                <a16:creationId xmlns:a16="http://schemas.microsoft.com/office/drawing/2014/main" id="{882511D0-50B6-5648-AE8F-CB14B2E390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B51F3B-B34C-7341-8496-7FD9BA56601F}"/>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1094108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3F718-E0E9-AF47-80C8-1B8EB6DB6E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28B9F6-0B7B-A84D-BD6E-54B0CA750A3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824DE-0036-4F47-B6C1-FAAB3D8424EA}"/>
              </a:ext>
            </a:extLst>
          </p:cNvPr>
          <p:cNvSpPr>
            <a:spLocks noGrp="1"/>
          </p:cNvSpPr>
          <p:nvPr>
            <p:ph type="dt" sz="half" idx="10"/>
          </p:nvPr>
        </p:nvSpPr>
        <p:spPr/>
        <p:txBody>
          <a:bodyPr/>
          <a:lstStyle/>
          <a:p>
            <a:fld id="{69505771-B540-1448-83D1-4C4169C784C2}" type="datetimeFigureOut">
              <a:rPr lang="en-US" smtClean="0"/>
              <a:t>4/21/2019</a:t>
            </a:fld>
            <a:endParaRPr lang="en-US"/>
          </a:p>
        </p:txBody>
      </p:sp>
      <p:sp>
        <p:nvSpPr>
          <p:cNvPr id="5" name="Footer Placeholder 4">
            <a:extLst>
              <a:ext uri="{FF2B5EF4-FFF2-40B4-BE49-F238E27FC236}">
                <a16:creationId xmlns:a16="http://schemas.microsoft.com/office/drawing/2014/main" id="{3ACE069D-0B5B-AF43-B03E-7ADCB6C126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56626-4B19-D04A-9421-8F24E0C9D55C}"/>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1509009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0224-E097-2E48-B237-527F0B21A1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E3E7E0-8579-B146-83E9-E948348420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A424CF9-24FB-E24A-9ECB-B3961456DB55}"/>
              </a:ext>
            </a:extLst>
          </p:cNvPr>
          <p:cNvSpPr>
            <a:spLocks noGrp="1"/>
          </p:cNvSpPr>
          <p:nvPr>
            <p:ph type="dt" sz="half" idx="10"/>
          </p:nvPr>
        </p:nvSpPr>
        <p:spPr/>
        <p:txBody>
          <a:bodyPr/>
          <a:lstStyle/>
          <a:p>
            <a:fld id="{69505771-B540-1448-83D1-4C4169C784C2}" type="datetimeFigureOut">
              <a:rPr lang="en-US" smtClean="0"/>
              <a:t>4/21/2019</a:t>
            </a:fld>
            <a:endParaRPr lang="en-US"/>
          </a:p>
        </p:txBody>
      </p:sp>
      <p:sp>
        <p:nvSpPr>
          <p:cNvPr id="5" name="Footer Placeholder 4">
            <a:extLst>
              <a:ext uri="{FF2B5EF4-FFF2-40B4-BE49-F238E27FC236}">
                <a16:creationId xmlns:a16="http://schemas.microsoft.com/office/drawing/2014/main" id="{FA17695A-D4AC-3342-B459-7A3E37E39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B0989-4E4F-1D45-9774-1BD2DB778695}"/>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4203985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65335-6669-BE42-B11A-F532EE2366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8D48A8-0EE5-3E48-AF38-2BBAC838E3D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C4B5C7-BE3D-7A46-A0E3-66336FBDF4F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238052-8C40-7E4A-AEDF-414F3F176EBC}"/>
              </a:ext>
            </a:extLst>
          </p:cNvPr>
          <p:cNvSpPr>
            <a:spLocks noGrp="1"/>
          </p:cNvSpPr>
          <p:nvPr>
            <p:ph type="dt" sz="half" idx="10"/>
          </p:nvPr>
        </p:nvSpPr>
        <p:spPr/>
        <p:txBody>
          <a:bodyPr/>
          <a:lstStyle/>
          <a:p>
            <a:fld id="{69505771-B540-1448-83D1-4C4169C784C2}" type="datetimeFigureOut">
              <a:rPr lang="en-US" smtClean="0"/>
              <a:t>4/21/2019</a:t>
            </a:fld>
            <a:endParaRPr lang="en-US"/>
          </a:p>
        </p:txBody>
      </p:sp>
      <p:sp>
        <p:nvSpPr>
          <p:cNvPr id="6" name="Footer Placeholder 5">
            <a:extLst>
              <a:ext uri="{FF2B5EF4-FFF2-40B4-BE49-F238E27FC236}">
                <a16:creationId xmlns:a16="http://schemas.microsoft.com/office/drawing/2014/main" id="{528EAD6A-4C7A-BC46-8F86-F1602596BE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955BFB-86D9-044D-A4C9-A268A89F647B}"/>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300271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EA624-C90C-894C-BB6B-0B56381CF2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4FF252-9F13-EA4A-AE9D-3D8CD845DF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50322E1-3BAB-994B-8609-D4E7D9BB2A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987AB5-AC52-0D4D-BD53-6EC6D86FB8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3D48F2A-9237-644B-A483-BC1B8274E16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4021A6-0B10-944D-B67F-C2E11DE42D05}"/>
              </a:ext>
            </a:extLst>
          </p:cNvPr>
          <p:cNvSpPr>
            <a:spLocks noGrp="1"/>
          </p:cNvSpPr>
          <p:nvPr>
            <p:ph type="dt" sz="half" idx="10"/>
          </p:nvPr>
        </p:nvSpPr>
        <p:spPr/>
        <p:txBody>
          <a:bodyPr/>
          <a:lstStyle/>
          <a:p>
            <a:fld id="{69505771-B540-1448-83D1-4C4169C784C2}" type="datetimeFigureOut">
              <a:rPr lang="en-US" smtClean="0"/>
              <a:t>4/21/2019</a:t>
            </a:fld>
            <a:endParaRPr lang="en-US"/>
          </a:p>
        </p:txBody>
      </p:sp>
      <p:sp>
        <p:nvSpPr>
          <p:cNvPr id="8" name="Footer Placeholder 7">
            <a:extLst>
              <a:ext uri="{FF2B5EF4-FFF2-40B4-BE49-F238E27FC236}">
                <a16:creationId xmlns:a16="http://schemas.microsoft.com/office/drawing/2014/main" id="{5AEFFDE5-7BDA-4145-8D45-EC7D6E4236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8AED11-D150-DD41-947C-04D8F741F726}"/>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566858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35058-F9DF-9244-8783-EBDEE0368A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23593B-5A75-1743-B4C2-0816161E4904}"/>
              </a:ext>
            </a:extLst>
          </p:cNvPr>
          <p:cNvSpPr>
            <a:spLocks noGrp="1"/>
          </p:cNvSpPr>
          <p:nvPr>
            <p:ph type="dt" sz="half" idx="10"/>
          </p:nvPr>
        </p:nvSpPr>
        <p:spPr/>
        <p:txBody>
          <a:bodyPr/>
          <a:lstStyle/>
          <a:p>
            <a:fld id="{69505771-B540-1448-83D1-4C4169C784C2}" type="datetimeFigureOut">
              <a:rPr lang="en-US" smtClean="0"/>
              <a:t>4/21/2019</a:t>
            </a:fld>
            <a:endParaRPr lang="en-US"/>
          </a:p>
        </p:txBody>
      </p:sp>
      <p:sp>
        <p:nvSpPr>
          <p:cNvPr id="4" name="Footer Placeholder 3">
            <a:extLst>
              <a:ext uri="{FF2B5EF4-FFF2-40B4-BE49-F238E27FC236}">
                <a16:creationId xmlns:a16="http://schemas.microsoft.com/office/drawing/2014/main" id="{B917A978-48EC-6E40-AA76-EDB57A71BE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A354EB-BA06-8640-A8D3-0FF560F2C97D}"/>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714286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11444A-EF52-134C-84A0-7D993317D791}"/>
              </a:ext>
            </a:extLst>
          </p:cNvPr>
          <p:cNvSpPr>
            <a:spLocks noGrp="1"/>
          </p:cNvSpPr>
          <p:nvPr>
            <p:ph type="dt" sz="half" idx="10"/>
          </p:nvPr>
        </p:nvSpPr>
        <p:spPr/>
        <p:txBody>
          <a:bodyPr/>
          <a:lstStyle/>
          <a:p>
            <a:fld id="{69505771-B540-1448-83D1-4C4169C784C2}" type="datetimeFigureOut">
              <a:rPr lang="en-US" smtClean="0"/>
              <a:t>4/21/2019</a:t>
            </a:fld>
            <a:endParaRPr lang="en-US"/>
          </a:p>
        </p:txBody>
      </p:sp>
      <p:sp>
        <p:nvSpPr>
          <p:cNvPr id="3" name="Footer Placeholder 2">
            <a:extLst>
              <a:ext uri="{FF2B5EF4-FFF2-40B4-BE49-F238E27FC236}">
                <a16:creationId xmlns:a16="http://schemas.microsoft.com/office/drawing/2014/main" id="{B1DDC25C-7B9C-D047-9AF6-0EDEF37123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523A74-FDE6-8C4C-B0A1-E9C2267BD07C}"/>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331792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DA726-DC96-7242-BF63-AB00389135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1FB877-0237-A247-A137-A875B80816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7D2861-9619-9C41-8E8F-279479A245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139749-CD44-5E42-8DD9-D531A1D3CEDF}"/>
              </a:ext>
            </a:extLst>
          </p:cNvPr>
          <p:cNvSpPr>
            <a:spLocks noGrp="1"/>
          </p:cNvSpPr>
          <p:nvPr>
            <p:ph type="dt" sz="half" idx="10"/>
          </p:nvPr>
        </p:nvSpPr>
        <p:spPr/>
        <p:txBody>
          <a:bodyPr/>
          <a:lstStyle/>
          <a:p>
            <a:fld id="{69505771-B540-1448-83D1-4C4169C784C2}" type="datetimeFigureOut">
              <a:rPr lang="en-US" smtClean="0"/>
              <a:t>4/21/2019</a:t>
            </a:fld>
            <a:endParaRPr lang="en-US"/>
          </a:p>
        </p:txBody>
      </p:sp>
      <p:sp>
        <p:nvSpPr>
          <p:cNvPr id="6" name="Footer Placeholder 5">
            <a:extLst>
              <a:ext uri="{FF2B5EF4-FFF2-40B4-BE49-F238E27FC236}">
                <a16:creationId xmlns:a16="http://schemas.microsoft.com/office/drawing/2014/main" id="{B6ECA882-0DA7-4148-8EDD-D004587633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668ECB-1253-8346-ACD0-F78827EAC905}"/>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1820700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98DDA-43EE-9C46-A342-A0A60FD11C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742BCF-0940-1F4B-9F3C-5F559795B6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0ADFEA-F036-A840-8195-B15E3FEC5C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AEC6456-3B7A-CD40-9C37-5363F11DBB95}"/>
              </a:ext>
            </a:extLst>
          </p:cNvPr>
          <p:cNvSpPr>
            <a:spLocks noGrp="1"/>
          </p:cNvSpPr>
          <p:nvPr>
            <p:ph type="dt" sz="half" idx="10"/>
          </p:nvPr>
        </p:nvSpPr>
        <p:spPr/>
        <p:txBody>
          <a:bodyPr/>
          <a:lstStyle/>
          <a:p>
            <a:fld id="{69505771-B540-1448-83D1-4C4169C784C2}" type="datetimeFigureOut">
              <a:rPr lang="en-US" smtClean="0"/>
              <a:t>4/21/2019</a:t>
            </a:fld>
            <a:endParaRPr lang="en-US"/>
          </a:p>
        </p:txBody>
      </p:sp>
      <p:sp>
        <p:nvSpPr>
          <p:cNvPr id="6" name="Footer Placeholder 5">
            <a:extLst>
              <a:ext uri="{FF2B5EF4-FFF2-40B4-BE49-F238E27FC236}">
                <a16:creationId xmlns:a16="http://schemas.microsoft.com/office/drawing/2014/main" id="{B4D2EA23-B66C-394D-8326-5AE5396F0A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502522-8AEC-6641-88FA-6481C31FBF7E}"/>
              </a:ext>
            </a:extLst>
          </p:cNvPr>
          <p:cNvSpPr>
            <a:spLocks noGrp="1"/>
          </p:cNvSpPr>
          <p:nvPr>
            <p:ph type="sldNum" sz="quarter" idx="12"/>
          </p:nvPr>
        </p:nvSpPr>
        <p:spPr/>
        <p:txBody>
          <a:bodyPr/>
          <a:lstStyle/>
          <a:p>
            <a:fld id="{D320B572-0D5F-B242-A8AD-E4C3E91E8B28}" type="slidenum">
              <a:rPr lang="en-US" smtClean="0"/>
              <a:t>‹#›</a:t>
            </a:fld>
            <a:endParaRPr lang="en-US"/>
          </a:p>
        </p:txBody>
      </p:sp>
    </p:spTree>
    <p:extLst>
      <p:ext uri="{BB962C8B-B14F-4D97-AF65-F5344CB8AC3E}">
        <p14:creationId xmlns:p14="http://schemas.microsoft.com/office/powerpoint/2010/main" val="615643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D4C863-99B6-0349-BF02-6D17ACF34F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952996-2D89-7E46-BD52-2FE438F67B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D96A03-D897-0446-BA2A-A456FDD95B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505771-B540-1448-83D1-4C4169C784C2}" type="datetimeFigureOut">
              <a:rPr lang="en-US" smtClean="0"/>
              <a:t>4/21/2019</a:t>
            </a:fld>
            <a:endParaRPr lang="en-US"/>
          </a:p>
        </p:txBody>
      </p:sp>
      <p:sp>
        <p:nvSpPr>
          <p:cNvPr id="5" name="Footer Placeholder 4">
            <a:extLst>
              <a:ext uri="{FF2B5EF4-FFF2-40B4-BE49-F238E27FC236}">
                <a16:creationId xmlns:a16="http://schemas.microsoft.com/office/drawing/2014/main" id="{8889B2DA-E9CB-0944-B27D-7EA7AF4561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0D3FDC-D327-864E-ABD3-5E1A5CC0A9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20B572-0D5F-B242-A8AD-E4C3E91E8B28}" type="slidenum">
              <a:rPr lang="en-US" smtClean="0"/>
              <a:t>‹#›</a:t>
            </a:fld>
            <a:endParaRPr lang="en-US"/>
          </a:p>
        </p:txBody>
      </p:sp>
    </p:spTree>
    <p:extLst>
      <p:ext uri="{BB962C8B-B14F-4D97-AF65-F5344CB8AC3E}">
        <p14:creationId xmlns:p14="http://schemas.microsoft.com/office/powerpoint/2010/main" val="1725744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shley@collaborative-solutions.ne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33.xml.rels><?xml version="1.0" encoding="UTF-8" standalone="yes"?>
<Relationships xmlns="http://schemas.openxmlformats.org/package/2006/relationships"><Relationship Id="rId3" Type="http://schemas.openxmlformats.org/officeDocument/2006/relationships/hyperlink" Target="mailto:ashley@collaborative-solutions.net"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1.emf"/><Relationship Id="rId4" Type="http://schemas.openxmlformats.org/officeDocument/2006/relationships/hyperlink" Target="http://www.collaborative-solutions.ne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A39B2-E219-3D47-9C04-5570D84A5801}"/>
              </a:ext>
            </a:extLst>
          </p:cNvPr>
          <p:cNvSpPr>
            <a:spLocks noGrp="1"/>
          </p:cNvSpPr>
          <p:nvPr>
            <p:ph type="ctrTitle"/>
          </p:nvPr>
        </p:nvSpPr>
        <p:spPr>
          <a:xfrm>
            <a:off x="1524000" y="3808206"/>
            <a:ext cx="9144000" cy="766763"/>
          </a:xfrm>
        </p:spPr>
        <p:txBody>
          <a:bodyPr>
            <a:normAutofit fontScale="90000"/>
          </a:bodyPr>
          <a:lstStyle/>
          <a:p>
            <a:r>
              <a:rPr lang="en-US" b="1" dirty="0">
                <a:solidFill>
                  <a:srgbClr val="192C4C"/>
                </a:solidFill>
                <a:latin typeface="Myriad Pro Semibold" panose="020B0503030403020204" pitchFamily="34" charset="0"/>
                <a:cs typeface="Myriad Arabic" pitchFamily="2" charset="-78"/>
              </a:rPr>
              <a:t>Trauma-Informed Care</a:t>
            </a:r>
          </a:p>
        </p:txBody>
      </p:sp>
      <p:sp>
        <p:nvSpPr>
          <p:cNvPr id="3" name="Subtitle 2">
            <a:extLst>
              <a:ext uri="{FF2B5EF4-FFF2-40B4-BE49-F238E27FC236}">
                <a16:creationId xmlns:a16="http://schemas.microsoft.com/office/drawing/2014/main" id="{2B26B03B-46F3-434A-BBB9-38F681435717}"/>
              </a:ext>
            </a:extLst>
          </p:cNvPr>
          <p:cNvSpPr>
            <a:spLocks noGrp="1"/>
          </p:cNvSpPr>
          <p:nvPr>
            <p:ph type="subTitle" idx="1"/>
          </p:nvPr>
        </p:nvSpPr>
        <p:spPr>
          <a:xfrm>
            <a:off x="1524000" y="4797910"/>
            <a:ext cx="9144000" cy="459889"/>
          </a:xfrm>
        </p:spPr>
        <p:txBody>
          <a:bodyPr/>
          <a:lstStyle/>
          <a:p>
            <a:endParaRPr lang="en-US" dirty="0">
              <a:solidFill>
                <a:srgbClr val="535151"/>
              </a:solidFill>
              <a:latin typeface="Myriad Pro Light" panose="020B0403030403020204" pitchFamily="34" charset="0"/>
            </a:endParaRPr>
          </a:p>
        </p:txBody>
      </p:sp>
      <p:sp>
        <p:nvSpPr>
          <p:cNvPr id="6" name="Rectangle 5">
            <a:extLst>
              <a:ext uri="{FF2B5EF4-FFF2-40B4-BE49-F238E27FC236}">
                <a16:creationId xmlns:a16="http://schemas.microsoft.com/office/drawing/2014/main" id="{84168A98-DA01-F649-BCC3-407DB1512E56}"/>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0EE7B9-D42A-614B-B9C9-182259791AC5}"/>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8" name="Rectangle 7">
            <a:extLst>
              <a:ext uri="{FF2B5EF4-FFF2-40B4-BE49-F238E27FC236}">
                <a16:creationId xmlns:a16="http://schemas.microsoft.com/office/drawing/2014/main" id="{112F3946-6398-1E4B-9DBD-E2AF3887E90F}"/>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9" name="Rectangle 8">
            <a:extLst>
              <a:ext uri="{FF2B5EF4-FFF2-40B4-BE49-F238E27FC236}">
                <a16:creationId xmlns:a16="http://schemas.microsoft.com/office/drawing/2014/main" id="{CC1BCEF0-72BF-1346-801E-5F14332A140D}"/>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8EAA895F-BD65-5E4B-B7EA-096F6D6D7BF7}"/>
              </a:ext>
            </a:extLst>
          </p:cNvPr>
          <p:cNvPicPr>
            <a:picLocks noChangeAspect="1"/>
          </p:cNvPicPr>
          <p:nvPr/>
        </p:nvPicPr>
        <p:blipFill>
          <a:blip r:embed="rId3"/>
          <a:stretch>
            <a:fillRect/>
          </a:stretch>
        </p:blipFill>
        <p:spPr>
          <a:xfrm>
            <a:off x="585810" y="919134"/>
            <a:ext cx="3750446" cy="831180"/>
          </a:xfrm>
          <a:prstGeom prst="rect">
            <a:avLst/>
          </a:prstGeom>
        </p:spPr>
      </p:pic>
    </p:spTree>
    <p:extLst>
      <p:ext uri="{BB962C8B-B14F-4D97-AF65-F5344CB8AC3E}">
        <p14:creationId xmlns:p14="http://schemas.microsoft.com/office/powerpoint/2010/main" val="2911216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C6F5E-3283-48D4-A8F2-E59106E8387B}"/>
              </a:ext>
            </a:extLst>
          </p:cNvPr>
          <p:cNvSpPr>
            <a:spLocks noGrp="1"/>
          </p:cNvSpPr>
          <p:nvPr>
            <p:ph type="title"/>
          </p:nvPr>
        </p:nvSpPr>
        <p:spPr/>
        <p:txBody>
          <a:bodyPr/>
          <a:lstStyle/>
          <a:p>
            <a:pPr algn="ctr"/>
            <a:r>
              <a:rPr lang="en-US" b="1" dirty="0">
                <a:solidFill>
                  <a:srgbClr val="192C4C"/>
                </a:solidFill>
                <a:latin typeface="Myriad Pro Semibold"/>
              </a:rPr>
              <a:t>Impact of Trauma</a:t>
            </a:r>
          </a:p>
        </p:txBody>
      </p:sp>
      <p:sp>
        <p:nvSpPr>
          <p:cNvPr id="3" name="Content Placeholder 2">
            <a:extLst>
              <a:ext uri="{FF2B5EF4-FFF2-40B4-BE49-F238E27FC236}">
                <a16:creationId xmlns:a16="http://schemas.microsoft.com/office/drawing/2014/main" id="{6DC16B12-0570-45D5-A5E6-D5FD7C668371}"/>
              </a:ext>
            </a:extLst>
          </p:cNvPr>
          <p:cNvSpPr>
            <a:spLocks noGrp="1"/>
          </p:cNvSpPr>
          <p:nvPr>
            <p:ph idx="1"/>
          </p:nvPr>
        </p:nvSpPr>
        <p:spPr/>
        <p:txBody>
          <a:bodyPr/>
          <a:lstStyle/>
          <a:p>
            <a:r>
              <a:rPr lang="en-US" dirty="0">
                <a:latin typeface="Myriad Pro Light"/>
              </a:rPr>
              <a:t>Strong and prolonged activation of the body’s stress management systems in the absence of the buffering protection of adult support, disrupts brain architecture and leads to stress management systems that respond at relatively lower thresholds, thereby increasing the risk of stress-related physical and mental illness.</a:t>
            </a:r>
          </a:p>
          <a:p>
            <a:endParaRPr lang="en-US" dirty="0"/>
          </a:p>
        </p:txBody>
      </p:sp>
      <p:sp>
        <p:nvSpPr>
          <p:cNvPr id="4" name="Rectangle 3">
            <a:extLst>
              <a:ext uri="{FF2B5EF4-FFF2-40B4-BE49-F238E27FC236}">
                <a16:creationId xmlns:a16="http://schemas.microsoft.com/office/drawing/2014/main" id="{691435CD-696D-0D45-BAE9-7D22979ED2FA}"/>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32B1E29-1112-9146-A29F-FB0CDFE8B575}"/>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6" name="Rectangle 5">
            <a:extLst>
              <a:ext uri="{FF2B5EF4-FFF2-40B4-BE49-F238E27FC236}">
                <a16:creationId xmlns:a16="http://schemas.microsoft.com/office/drawing/2014/main" id="{6F75F14A-EB8D-1A41-A309-1DBB597050ED}"/>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7" name="Rectangle 6">
            <a:extLst>
              <a:ext uri="{FF2B5EF4-FFF2-40B4-BE49-F238E27FC236}">
                <a16:creationId xmlns:a16="http://schemas.microsoft.com/office/drawing/2014/main" id="{C7631AB4-66B9-284E-A39B-F8E1F044E128}"/>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F1E0B85-A50F-D34C-A5F9-4CDE1D2BCD59}"/>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3066235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C6F5E-3283-48D4-A8F2-E59106E8387B}"/>
              </a:ext>
            </a:extLst>
          </p:cNvPr>
          <p:cNvSpPr>
            <a:spLocks noGrp="1"/>
          </p:cNvSpPr>
          <p:nvPr>
            <p:ph type="title"/>
          </p:nvPr>
        </p:nvSpPr>
        <p:spPr/>
        <p:txBody>
          <a:bodyPr/>
          <a:lstStyle/>
          <a:p>
            <a:pPr algn="ctr"/>
            <a:r>
              <a:rPr lang="en-US" b="1" dirty="0">
                <a:solidFill>
                  <a:srgbClr val="192C4C"/>
                </a:solidFill>
                <a:latin typeface="Myriad Pro Semibold"/>
              </a:rPr>
              <a:t>Physiology of Trauma</a:t>
            </a:r>
          </a:p>
        </p:txBody>
      </p:sp>
      <p:sp>
        <p:nvSpPr>
          <p:cNvPr id="3" name="Content Placeholder 2">
            <a:extLst>
              <a:ext uri="{FF2B5EF4-FFF2-40B4-BE49-F238E27FC236}">
                <a16:creationId xmlns:a16="http://schemas.microsoft.com/office/drawing/2014/main" id="{6DC16B12-0570-45D5-A5E6-D5FD7C668371}"/>
              </a:ext>
            </a:extLst>
          </p:cNvPr>
          <p:cNvSpPr>
            <a:spLocks noGrp="1"/>
          </p:cNvSpPr>
          <p:nvPr>
            <p:ph idx="1"/>
          </p:nvPr>
        </p:nvSpPr>
        <p:spPr/>
        <p:txBody>
          <a:bodyPr/>
          <a:lstStyle/>
          <a:p>
            <a:pPr marL="457200" lvl="1" indent="-457200">
              <a:spcBef>
                <a:spcPts val="700"/>
              </a:spcBef>
              <a:buSzPct val="100000"/>
            </a:pPr>
            <a:r>
              <a:rPr lang="en-US" sz="2900" dirty="0">
                <a:latin typeface="Myriad Pro Light"/>
              </a:rPr>
              <a:t>Recognition of threat stimulates stress-response pathways. Adrenaline and several endocrine hormones are released into the bloodstream.</a:t>
            </a:r>
          </a:p>
          <a:p>
            <a:pPr marL="457200" lvl="1" indent="-457200">
              <a:spcBef>
                <a:spcPts val="700"/>
              </a:spcBef>
              <a:buSzPct val="100000"/>
            </a:pPr>
            <a:r>
              <a:rPr lang="en-US" sz="2900" dirty="0">
                <a:latin typeface="Myriad Pro Light"/>
              </a:rPr>
              <a:t>Repeated acute stress response takes a toll on the body over time.</a:t>
            </a:r>
          </a:p>
          <a:p>
            <a:pPr marL="457200" lvl="1" indent="-457200">
              <a:spcBef>
                <a:spcPts val="700"/>
              </a:spcBef>
              <a:buSzPct val="100000"/>
            </a:pPr>
            <a:r>
              <a:rPr lang="en-US" sz="2900" dirty="0">
                <a:latin typeface="Myriad Pro Light"/>
              </a:rPr>
              <a:t>The individual may not fully return to baseline so may function at a hyper or hypo state of arousal.</a:t>
            </a:r>
          </a:p>
          <a:p>
            <a:endParaRPr lang="en-US" dirty="0"/>
          </a:p>
        </p:txBody>
      </p:sp>
      <p:sp>
        <p:nvSpPr>
          <p:cNvPr id="4" name="Rectangle 3">
            <a:extLst>
              <a:ext uri="{FF2B5EF4-FFF2-40B4-BE49-F238E27FC236}">
                <a16:creationId xmlns:a16="http://schemas.microsoft.com/office/drawing/2014/main" id="{691435CD-696D-0D45-BAE9-7D22979ED2FA}"/>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32B1E29-1112-9146-A29F-FB0CDFE8B575}"/>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6" name="Rectangle 5">
            <a:extLst>
              <a:ext uri="{FF2B5EF4-FFF2-40B4-BE49-F238E27FC236}">
                <a16:creationId xmlns:a16="http://schemas.microsoft.com/office/drawing/2014/main" id="{6F75F14A-EB8D-1A41-A309-1DBB597050ED}"/>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7" name="Rectangle 6">
            <a:extLst>
              <a:ext uri="{FF2B5EF4-FFF2-40B4-BE49-F238E27FC236}">
                <a16:creationId xmlns:a16="http://schemas.microsoft.com/office/drawing/2014/main" id="{C7631AB4-66B9-284E-A39B-F8E1F044E128}"/>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F1E0B85-A50F-D34C-A5F9-4CDE1D2BCD59}"/>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962713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B4A9D-3909-4269-AF38-589133A2CF12}"/>
              </a:ext>
            </a:extLst>
          </p:cNvPr>
          <p:cNvSpPr>
            <a:spLocks noGrp="1"/>
          </p:cNvSpPr>
          <p:nvPr>
            <p:ph type="title"/>
          </p:nvPr>
        </p:nvSpPr>
        <p:spPr>
          <a:xfrm>
            <a:off x="838200" y="365125"/>
            <a:ext cx="10744200" cy="1325563"/>
          </a:xfrm>
        </p:spPr>
        <p:txBody>
          <a:bodyPr/>
          <a:lstStyle/>
          <a:p>
            <a:pPr algn="ctr"/>
            <a:r>
              <a:rPr lang="en-US" b="1" dirty="0">
                <a:solidFill>
                  <a:srgbClr val="192C4C"/>
                </a:solidFill>
                <a:latin typeface="Myriad Pro Semibold"/>
              </a:rPr>
              <a:t>Trauma Reactions: “Difficult Behaviors”</a:t>
            </a:r>
          </a:p>
        </p:txBody>
      </p:sp>
      <p:sp>
        <p:nvSpPr>
          <p:cNvPr id="3" name="Content Placeholder 2">
            <a:extLst>
              <a:ext uri="{FF2B5EF4-FFF2-40B4-BE49-F238E27FC236}">
                <a16:creationId xmlns:a16="http://schemas.microsoft.com/office/drawing/2014/main" id="{33AABFB2-916E-440E-BE98-F1F9732FFEF2}"/>
              </a:ext>
            </a:extLst>
          </p:cNvPr>
          <p:cNvSpPr>
            <a:spLocks noGrp="1"/>
          </p:cNvSpPr>
          <p:nvPr>
            <p:ph idx="1"/>
          </p:nvPr>
        </p:nvSpPr>
        <p:spPr/>
        <p:txBody>
          <a:bodyPr/>
          <a:lstStyle/>
          <a:p>
            <a:r>
              <a:rPr lang="en-US" dirty="0">
                <a:latin typeface="Myriad Pro Light"/>
              </a:rPr>
              <a:t>There are many common trauma reactions that may explain some “difficult” behaviors or reactions within agency settings.</a:t>
            </a:r>
          </a:p>
          <a:p>
            <a:r>
              <a:rPr lang="en-US" dirty="0">
                <a:latin typeface="Myriad Pro Light"/>
              </a:rPr>
              <a:t>Example: chronic physical complaints, interpersonal isolation, poor impulse control or easily angered. </a:t>
            </a:r>
          </a:p>
          <a:p>
            <a:endParaRPr lang="en-US" dirty="0"/>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2586275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16032-1D49-4699-9B3F-7F99E8D6C822}"/>
              </a:ext>
            </a:extLst>
          </p:cNvPr>
          <p:cNvSpPr>
            <a:spLocks noGrp="1"/>
          </p:cNvSpPr>
          <p:nvPr>
            <p:ph type="title"/>
          </p:nvPr>
        </p:nvSpPr>
        <p:spPr/>
        <p:txBody>
          <a:bodyPr/>
          <a:lstStyle/>
          <a:p>
            <a:pPr algn="ctr"/>
            <a:r>
              <a:rPr lang="en-US" b="1" dirty="0">
                <a:solidFill>
                  <a:srgbClr val="192C4C"/>
                </a:solidFill>
                <a:latin typeface="Myriad Pro Semibold"/>
              </a:rPr>
              <a:t>Basics for Case Managers</a:t>
            </a:r>
          </a:p>
        </p:txBody>
      </p:sp>
      <p:sp>
        <p:nvSpPr>
          <p:cNvPr id="3" name="Content Placeholder 2">
            <a:extLst>
              <a:ext uri="{FF2B5EF4-FFF2-40B4-BE49-F238E27FC236}">
                <a16:creationId xmlns:a16="http://schemas.microsoft.com/office/drawing/2014/main" id="{B6F54F4C-EC71-40AB-81EA-134147468F74}"/>
              </a:ext>
            </a:extLst>
          </p:cNvPr>
          <p:cNvSpPr>
            <a:spLocks noGrp="1"/>
          </p:cNvSpPr>
          <p:nvPr>
            <p:ph idx="1"/>
          </p:nvPr>
        </p:nvSpPr>
        <p:spPr/>
        <p:txBody>
          <a:bodyPr/>
          <a:lstStyle/>
          <a:p>
            <a:r>
              <a:rPr lang="en-US" dirty="0">
                <a:latin typeface="Myriad Pro Light"/>
              </a:rPr>
              <a:t>The nature of trauma is complex.</a:t>
            </a:r>
          </a:p>
          <a:p>
            <a:r>
              <a:rPr lang="en-US" dirty="0">
                <a:latin typeface="Myriad Pro Light"/>
              </a:rPr>
              <a:t>Trauma affects people in different ways.</a:t>
            </a:r>
          </a:p>
          <a:p>
            <a:r>
              <a:rPr lang="en-US" dirty="0">
                <a:latin typeface="Myriad Pro Light"/>
              </a:rPr>
              <a:t>Trauma recovery is possible but it is challenging.</a:t>
            </a: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3021459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912D5-D51D-48EF-96D5-835329DC7731}"/>
              </a:ext>
            </a:extLst>
          </p:cNvPr>
          <p:cNvSpPr>
            <a:spLocks noGrp="1"/>
          </p:cNvSpPr>
          <p:nvPr>
            <p:ph type="title"/>
          </p:nvPr>
        </p:nvSpPr>
        <p:spPr/>
        <p:txBody>
          <a:bodyPr/>
          <a:lstStyle/>
          <a:p>
            <a:pPr algn="ctr"/>
            <a:r>
              <a:rPr lang="en-US" b="1" dirty="0">
                <a:solidFill>
                  <a:srgbClr val="192C4C"/>
                </a:solidFill>
                <a:latin typeface="Myriad Pro Semibold"/>
              </a:rPr>
              <a:t>Trauma-informed Approach</a:t>
            </a:r>
          </a:p>
        </p:txBody>
      </p:sp>
      <p:sp>
        <p:nvSpPr>
          <p:cNvPr id="3" name="Content Placeholder 2">
            <a:extLst>
              <a:ext uri="{FF2B5EF4-FFF2-40B4-BE49-F238E27FC236}">
                <a16:creationId xmlns:a16="http://schemas.microsoft.com/office/drawing/2014/main" id="{666569AC-3A58-41EA-84F0-8B762673F402}"/>
              </a:ext>
            </a:extLst>
          </p:cNvPr>
          <p:cNvSpPr>
            <a:spLocks noGrp="1"/>
          </p:cNvSpPr>
          <p:nvPr>
            <p:ph idx="1"/>
          </p:nvPr>
        </p:nvSpPr>
        <p:spPr/>
        <p:txBody>
          <a:bodyPr/>
          <a:lstStyle/>
          <a:p>
            <a:r>
              <a:rPr lang="en-US" dirty="0">
                <a:latin typeface="Myriad Pro Light"/>
              </a:rPr>
              <a:t>The 6 key principles fundamental to a trauma-informed approach include:</a:t>
            </a:r>
          </a:p>
          <a:p>
            <a:pPr lvl="1"/>
            <a:r>
              <a:rPr lang="en-US" dirty="0">
                <a:latin typeface="Myriad Pro Light"/>
              </a:rPr>
              <a:t>Safety</a:t>
            </a:r>
          </a:p>
          <a:p>
            <a:pPr lvl="1"/>
            <a:r>
              <a:rPr lang="en-US" dirty="0">
                <a:latin typeface="Myriad Pro Light"/>
              </a:rPr>
              <a:t>Trustworthiness and transparency</a:t>
            </a:r>
          </a:p>
          <a:p>
            <a:pPr lvl="1"/>
            <a:r>
              <a:rPr lang="en-US" dirty="0">
                <a:latin typeface="Myriad Pro Light"/>
              </a:rPr>
              <a:t>Peer support</a:t>
            </a:r>
          </a:p>
          <a:p>
            <a:pPr lvl="1"/>
            <a:r>
              <a:rPr lang="en-US" dirty="0">
                <a:latin typeface="Myriad Pro Light"/>
              </a:rPr>
              <a:t>Collaboration and mutuality</a:t>
            </a:r>
          </a:p>
          <a:p>
            <a:pPr lvl="1"/>
            <a:r>
              <a:rPr lang="en-US" dirty="0">
                <a:latin typeface="Myriad Pro Light"/>
              </a:rPr>
              <a:t>Empowerment, voice, and choice</a:t>
            </a:r>
          </a:p>
          <a:p>
            <a:pPr lvl="1"/>
            <a:r>
              <a:rPr lang="en-US" dirty="0">
                <a:latin typeface="Myriad Pro Light"/>
              </a:rPr>
              <a:t>Cultural, historical, and gender issues</a:t>
            </a: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3042587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59B15-9A4F-477F-BAEF-B3FC2F99C53C}"/>
              </a:ext>
            </a:extLst>
          </p:cNvPr>
          <p:cNvSpPr>
            <a:spLocks noGrp="1"/>
          </p:cNvSpPr>
          <p:nvPr>
            <p:ph type="title"/>
          </p:nvPr>
        </p:nvSpPr>
        <p:spPr/>
        <p:txBody>
          <a:bodyPr/>
          <a:lstStyle/>
          <a:p>
            <a:pPr algn="ctr"/>
            <a:r>
              <a:rPr lang="en-US" b="1" dirty="0">
                <a:solidFill>
                  <a:srgbClr val="192C4C"/>
                </a:solidFill>
                <a:latin typeface="Myriad Pro Semibold"/>
              </a:rPr>
              <a:t>Safety</a:t>
            </a:r>
          </a:p>
        </p:txBody>
      </p:sp>
      <p:sp>
        <p:nvSpPr>
          <p:cNvPr id="3" name="Content Placeholder 2">
            <a:extLst>
              <a:ext uri="{FF2B5EF4-FFF2-40B4-BE49-F238E27FC236}">
                <a16:creationId xmlns:a16="http://schemas.microsoft.com/office/drawing/2014/main" id="{2BB2ED7B-48D3-4FC5-997E-8414EF60FAD5}"/>
              </a:ext>
            </a:extLst>
          </p:cNvPr>
          <p:cNvSpPr>
            <a:spLocks noGrp="1"/>
          </p:cNvSpPr>
          <p:nvPr>
            <p:ph idx="1"/>
          </p:nvPr>
        </p:nvSpPr>
        <p:spPr/>
        <p:txBody>
          <a:bodyPr/>
          <a:lstStyle/>
          <a:p>
            <a:pPr marL="457200" lvl="1" indent="-457200">
              <a:spcBef>
                <a:spcPts val="700"/>
              </a:spcBef>
              <a:buSzPct val="100000"/>
            </a:pPr>
            <a:r>
              <a:rPr lang="en-US" sz="2800" dirty="0">
                <a:latin typeface="Myriad Pro Light"/>
              </a:rPr>
              <a:t>Many trauma-affected clients have a persistent danger orientation </a:t>
            </a:r>
          </a:p>
          <a:p>
            <a:pPr marL="457200" lvl="1" indent="-457200">
              <a:spcBef>
                <a:spcPts val="700"/>
              </a:spcBef>
              <a:buSzPct val="100000"/>
            </a:pPr>
            <a:r>
              <a:rPr lang="en-US" sz="2800" dirty="0">
                <a:latin typeface="Myriad Pro Light"/>
              </a:rPr>
              <a:t>Clients, whether children or adults, should feel physically and psychologically safe in your agency.</a:t>
            </a:r>
          </a:p>
          <a:p>
            <a:pPr marL="457200" lvl="1" indent="-457200">
              <a:spcBef>
                <a:spcPts val="700"/>
              </a:spcBef>
              <a:buSzPct val="100000"/>
            </a:pPr>
            <a:r>
              <a:rPr lang="en-US" sz="2800" dirty="0">
                <a:latin typeface="Myriad Pro Light"/>
              </a:rPr>
              <a:t>The physical setting is safe and interpersonal interactions promote a sense of safety. </a:t>
            </a:r>
          </a:p>
          <a:p>
            <a:pPr marL="457200" lvl="1" indent="-457200">
              <a:spcBef>
                <a:spcPts val="700"/>
              </a:spcBef>
              <a:buSzPct val="100000"/>
            </a:pPr>
            <a:r>
              <a:rPr lang="en-US" sz="2800" dirty="0">
                <a:latin typeface="Myriad Pro Light"/>
              </a:rPr>
              <a:t>What are some ways you can incorporate this principle in your work?</a:t>
            </a:r>
          </a:p>
          <a:p>
            <a:endParaRPr lang="en-US" dirty="0"/>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1236019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76226-1121-4EA4-A32C-3E46DB14E33B}"/>
              </a:ext>
            </a:extLst>
          </p:cNvPr>
          <p:cNvSpPr>
            <a:spLocks noGrp="1"/>
          </p:cNvSpPr>
          <p:nvPr>
            <p:ph type="title"/>
          </p:nvPr>
        </p:nvSpPr>
        <p:spPr/>
        <p:txBody>
          <a:bodyPr/>
          <a:lstStyle/>
          <a:p>
            <a:pPr algn="ctr"/>
            <a:r>
              <a:rPr lang="en-US" b="1" dirty="0">
                <a:solidFill>
                  <a:srgbClr val="192C4C"/>
                </a:solidFill>
                <a:latin typeface="Myriad Pro Semibold"/>
              </a:rPr>
              <a:t>Trustworthiness and transparency</a:t>
            </a:r>
          </a:p>
        </p:txBody>
      </p:sp>
      <p:sp>
        <p:nvSpPr>
          <p:cNvPr id="3" name="Content Placeholder 2">
            <a:extLst>
              <a:ext uri="{FF2B5EF4-FFF2-40B4-BE49-F238E27FC236}">
                <a16:creationId xmlns:a16="http://schemas.microsoft.com/office/drawing/2014/main" id="{ABED2EF9-1807-4258-993B-6B24433CE922}"/>
              </a:ext>
            </a:extLst>
          </p:cNvPr>
          <p:cNvSpPr>
            <a:spLocks noGrp="1"/>
          </p:cNvSpPr>
          <p:nvPr>
            <p:ph idx="1"/>
          </p:nvPr>
        </p:nvSpPr>
        <p:spPr/>
        <p:txBody>
          <a:bodyPr/>
          <a:lstStyle/>
          <a:p>
            <a:r>
              <a:rPr lang="en-US" dirty="0">
                <a:latin typeface="Myriad Pro Light"/>
              </a:rPr>
              <a:t>Goal of building and maintaining trust with clients and family members, and among staff is key.</a:t>
            </a:r>
          </a:p>
          <a:p>
            <a:r>
              <a:rPr lang="en-US" dirty="0">
                <a:latin typeface="Myriad Pro Light"/>
              </a:rPr>
              <a:t>Publicize rights and responsibilities.</a:t>
            </a:r>
          </a:p>
          <a:p>
            <a:r>
              <a:rPr lang="en-US" dirty="0">
                <a:latin typeface="Myriad Pro Light"/>
              </a:rPr>
              <a:t>Make contracts/agreements honestly.</a:t>
            </a:r>
          </a:p>
          <a:p>
            <a:r>
              <a:rPr lang="en-US" dirty="0">
                <a:latin typeface="Myriad Pro Light"/>
              </a:rPr>
              <a:t>Acknowledge any inconsistency and validate confusion.</a:t>
            </a:r>
          </a:p>
          <a:p>
            <a:endParaRPr lang="en-US" dirty="0"/>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2938804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76226-1121-4EA4-A32C-3E46DB14E33B}"/>
              </a:ext>
            </a:extLst>
          </p:cNvPr>
          <p:cNvSpPr>
            <a:spLocks noGrp="1"/>
          </p:cNvSpPr>
          <p:nvPr>
            <p:ph type="title"/>
          </p:nvPr>
        </p:nvSpPr>
        <p:spPr/>
        <p:txBody>
          <a:bodyPr/>
          <a:lstStyle/>
          <a:p>
            <a:pPr algn="ctr"/>
            <a:r>
              <a:rPr lang="en-US" b="1" dirty="0">
                <a:solidFill>
                  <a:srgbClr val="192C4C"/>
                </a:solidFill>
                <a:latin typeface="Myriad Pro Semibold" panose="020B0503030403020204"/>
              </a:rPr>
              <a:t>Peer Support</a:t>
            </a:r>
          </a:p>
        </p:txBody>
      </p:sp>
      <p:sp>
        <p:nvSpPr>
          <p:cNvPr id="3" name="Content Placeholder 2">
            <a:extLst>
              <a:ext uri="{FF2B5EF4-FFF2-40B4-BE49-F238E27FC236}">
                <a16:creationId xmlns:a16="http://schemas.microsoft.com/office/drawing/2014/main" id="{ABED2EF9-1807-4258-993B-6B24433CE922}"/>
              </a:ext>
            </a:extLst>
          </p:cNvPr>
          <p:cNvSpPr>
            <a:spLocks noGrp="1"/>
          </p:cNvSpPr>
          <p:nvPr>
            <p:ph idx="1"/>
          </p:nvPr>
        </p:nvSpPr>
        <p:spPr/>
        <p:txBody>
          <a:bodyPr/>
          <a:lstStyle/>
          <a:p>
            <a:r>
              <a:rPr lang="en-US" dirty="0">
                <a:latin typeface="Myriad Pro Light"/>
              </a:rPr>
              <a:t>Peer support and mutual self-help are key vehicles for establishing safety and hope, building trust, enhancing collaboration, and utilizing their stories and lived experience to promote recovery and healing. </a:t>
            </a:r>
          </a:p>
          <a:p>
            <a:r>
              <a:rPr lang="en-US" dirty="0">
                <a:latin typeface="Myriad Pro Light"/>
              </a:rPr>
              <a:t>The term “peer” refers to individuals with lived experiences of trauma, or in the case of children this may be family members of children who have experienced traumatic events and are key caregivers in their recovery. </a:t>
            </a:r>
          </a:p>
          <a:p>
            <a:endParaRPr lang="en-US" dirty="0"/>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3491124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76226-1121-4EA4-A32C-3E46DB14E33B}"/>
              </a:ext>
            </a:extLst>
          </p:cNvPr>
          <p:cNvSpPr>
            <a:spLocks noGrp="1"/>
          </p:cNvSpPr>
          <p:nvPr>
            <p:ph type="title"/>
          </p:nvPr>
        </p:nvSpPr>
        <p:spPr/>
        <p:txBody>
          <a:bodyPr/>
          <a:lstStyle/>
          <a:p>
            <a:pPr algn="ctr"/>
            <a:r>
              <a:rPr lang="en-US" b="1" dirty="0">
                <a:solidFill>
                  <a:srgbClr val="192C4C"/>
                </a:solidFill>
                <a:latin typeface="Myriad Pro Semibold"/>
              </a:rPr>
              <a:t>Collaboration and Mutuality</a:t>
            </a:r>
          </a:p>
        </p:txBody>
      </p:sp>
      <p:sp>
        <p:nvSpPr>
          <p:cNvPr id="3" name="Content Placeholder 2">
            <a:extLst>
              <a:ext uri="{FF2B5EF4-FFF2-40B4-BE49-F238E27FC236}">
                <a16:creationId xmlns:a16="http://schemas.microsoft.com/office/drawing/2014/main" id="{ABED2EF9-1807-4258-993B-6B24433CE922}"/>
              </a:ext>
            </a:extLst>
          </p:cNvPr>
          <p:cNvSpPr>
            <a:spLocks noGrp="1"/>
          </p:cNvSpPr>
          <p:nvPr>
            <p:ph idx="1"/>
          </p:nvPr>
        </p:nvSpPr>
        <p:spPr/>
        <p:txBody>
          <a:bodyPr/>
          <a:lstStyle/>
          <a:p>
            <a:r>
              <a:rPr lang="en-US" dirty="0">
                <a:latin typeface="Myriad Pro Light"/>
              </a:rPr>
              <a:t>Creating a level playing field between staff and clients is beneficial in the treatment process.</a:t>
            </a:r>
          </a:p>
          <a:p>
            <a:pPr lvl="1"/>
            <a:r>
              <a:rPr lang="en-US" dirty="0">
                <a:latin typeface="Myriad Pro Light"/>
              </a:rPr>
              <a:t>Power sharing</a:t>
            </a:r>
          </a:p>
          <a:p>
            <a:pPr lvl="1"/>
            <a:r>
              <a:rPr lang="en-US" dirty="0">
                <a:latin typeface="Myriad Pro Light"/>
              </a:rPr>
              <a:t>Mutual decision-making</a:t>
            </a:r>
          </a:p>
          <a:p>
            <a:r>
              <a:rPr lang="en-US" dirty="0">
                <a:latin typeface="Myriad Pro Light"/>
              </a:rPr>
              <a:t>Rules and regulations in a trauma-informed system.</a:t>
            </a:r>
          </a:p>
          <a:p>
            <a:r>
              <a:rPr lang="en-US" dirty="0">
                <a:latin typeface="Myriad Pro Light"/>
              </a:rPr>
              <a:t>Allowing grievance, ventilating, validation.</a:t>
            </a:r>
          </a:p>
          <a:p>
            <a:endParaRPr lang="en-US" dirty="0"/>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1390902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76226-1121-4EA4-A32C-3E46DB14E33B}"/>
              </a:ext>
            </a:extLst>
          </p:cNvPr>
          <p:cNvSpPr>
            <a:spLocks noGrp="1"/>
          </p:cNvSpPr>
          <p:nvPr>
            <p:ph type="title"/>
          </p:nvPr>
        </p:nvSpPr>
        <p:spPr/>
        <p:txBody>
          <a:bodyPr/>
          <a:lstStyle/>
          <a:p>
            <a:pPr algn="ctr"/>
            <a:r>
              <a:rPr lang="en-US" b="1" dirty="0">
                <a:solidFill>
                  <a:srgbClr val="192C4C"/>
                </a:solidFill>
                <a:latin typeface="Myriad Pro Semibold"/>
              </a:rPr>
              <a:t>Empowerment, Voice, Choice</a:t>
            </a:r>
          </a:p>
        </p:txBody>
      </p:sp>
      <p:sp>
        <p:nvSpPr>
          <p:cNvPr id="3" name="Content Placeholder 2">
            <a:extLst>
              <a:ext uri="{FF2B5EF4-FFF2-40B4-BE49-F238E27FC236}">
                <a16:creationId xmlns:a16="http://schemas.microsoft.com/office/drawing/2014/main" id="{ABED2EF9-1807-4258-993B-6B24433CE922}"/>
              </a:ext>
            </a:extLst>
          </p:cNvPr>
          <p:cNvSpPr>
            <a:spLocks noGrp="1"/>
          </p:cNvSpPr>
          <p:nvPr>
            <p:ph idx="1"/>
          </p:nvPr>
        </p:nvSpPr>
        <p:spPr/>
        <p:txBody>
          <a:bodyPr/>
          <a:lstStyle/>
          <a:p>
            <a:r>
              <a:rPr lang="en-US" dirty="0">
                <a:latin typeface="Myriad Pro Light"/>
              </a:rPr>
              <a:t>Clients are supported in shared decision-making, choice, and goal setting to determine the plan of action they need to heal and move forward.</a:t>
            </a:r>
          </a:p>
          <a:p>
            <a:r>
              <a:rPr lang="en-US" dirty="0">
                <a:latin typeface="Myriad Pro Light"/>
              </a:rPr>
              <a:t>Services are voluntary.</a:t>
            </a:r>
          </a:p>
          <a:p>
            <a:r>
              <a:rPr lang="en-US" dirty="0">
                <a:latin typeface="Myriad Pro Light"/>
              </a:rPr>
              <a:t>Clients are supported in cultivating self-advocacy skills.</a:t>
            </a:r>
          </a:p>
          <a:p>
            <a:r>
              <a:rPr lang="en-US" dirty="0">
                <a:latin typeface="Myriad Pro Light"/>
              </a:rPr>
              <a:t>Staff facilitate recovery rather than controllers of recovery.</a:t>
            </a:r>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3362948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8E894-AB99-A740-A8AA-F7687856F335}"/>
              </a:ext>
            </a:extLst>
          </p:cNvPr>
          <p:cNvSpPr>
            <a:spLocks noGrp="1"/>
          </p:cNvSpPr>
          <p:nvPr>
            <p:ph type="title"/>
          </p:nvPr>
        </p:nvSpPr>
        <p:spPr>
          <a:xfrm>
            <a:off x="838200" y="731520"/>
            <a:ext cx="10515600" cy="959168"/>
          </a:xfrm>
        </p:spPr>
        <p:txBody>
          <a:bodyPr/>
          <a:lstStyle/>
          <a:p>
            <a:pPr algn="ctr"/>
            <a:r>
              <a:rPr lang="en-US" b="1" dirty="0">
                <a:solidFill>
                  <a:srgbClr val="192C4C"/>
                </a:solidFill>
                <a:latin typeface="Myriad Pro Semibold" panose="020B0503030403020204" pitchFamily="34" charset="0"/>
              </a:rPr>
              <a:t>Introductions</a:t>
            </a:r>
          </a:p>
        </p:txBody>
      </p:sp>
      <p:sp>
        <p:nvSpPr>
          <p:cNvPr id="3" name="Content Placeholder 2">
            <a:extLst>
              <a:ext uri="{FF2B5EF4-FFF2-40B4-BE49-F238E27FC236}">
                <a16:creationId xmlns:a16="http://schemas.microsoft.com/office/drawing/2014/main" id="{BE1C509F-505C-5846-845C-27E026D58354}"/>
              </a:ext>
            </a:extLst>
          </p:cNvPr>
          <p:cNvSpPr>
            <a:spLocks noGrp="1"/>
          </p:cNvSpPr>
          <p:nvPr>
            <p:ph idx="1"/>
          </p:nvPr>
        </p:nvSpPr>
        <p:spPr/>
        <p:txBody>
          <a:bodyPr/>
          <a:lstStyle/>
          <a:p>
            <a:pPr marL="0" indent="0">
              <a:buNone/>
            </a:pPr>
            <a:r>
              <a:rPr lang="en-US" dirty="0">
                <a:solidFill>
                  <a:srgbClr val="535151"/>
                </a:solidFill>
                <a:latin typeface="Myriad Pro Light" panose="020B0403030403020204" pitchFamily="34" charset="0"/>
              </a:rPr>
              <a:t>Ashley Kerr, MSW MPH</a:t>
            </a:r>
          </a:p>
          <a:p>
            <a:pPr marL="0" indent="0">
              <a:buNone/>
            </a:pPr>
            <a:r>
              <a:rPr lang="en-US" dirty="0">
                <a:solidFill>
                  <a:srgbClr val="535151"/>
                </a:solidFill>
                <a:latin typeface="Myriad Pro Light" panose="020B0403030403020204" pitchFamily="34" charset="0"/>
              </a:rPr>
              <a:t>Director of Programs</a:t>
            </a:r>
          </a:p>
          <a:p>
            <a:pPr marL="0" lvl="1" indent="0">
              <a:buNone/>
            </a:pPr>
            <a:r>
              <a:rPr lang="en-US" dirty="0">
                <a:solidFill>
                  <a:srgbClr val="535151"/>
                </a:solidFill>
                <a:latin typeface="Myriad Pro Light" panose="020B0403030403020204" pitchFamily="34" charset="0"/>
                <a:hlinkClick r:id="rId3"/>
              </a:rPr>
              <a:t>ashley@collaborative-solutions.net</a:t>
            </a:r>
            <a:endParaRPr lang="en-US" dirty="0">
              <a:solidFill>
                <a:srgbClr val="535151"/>
              </a:solidFill>
              <a:latin typeface="Myriad Pro Light" panose="020B0403030403020204" pitchFamily="34" charset="0"/>
            </a:endParaRPr>
          </a:p>
          <a:p>
            <a:endParaRPr lang="en-US" dirty="0">
              <a:solidFill>
                <a:srgbClr val="535151"/>
              </a:solidFill>
              <a:latin typeface="Myriad Pro Light" panose="020B0403030403020204" pitchFamily="34" charset="0"/>
            </a:endParaRPr>
          </a:p>
        </p:txBody>
      </p:sp>
      <p:sp>
        <p:nvSpPr>
          <p:cNvPr id="4" name="Rectangle 3">
            <a:extLst>
              <a:ext uri="{FF2B5EF4-FFF2-40B4-BE49-F238E27FC236}">
                <a16:creationId xmlns:a16="http://schemas.microsoft.com/office/drawing/2014/main" id="{691435CD-696D-0D45-BAE9-7D22979ED2FA}"/>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32B1E29-1112-9146-A29F-FB0CDFE8B575}"/>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6" name="Rectangle 5">
            <a:extLst>
              <a:ext uri="{FF2B5EF4-FFF2-40B4-BE49-F238E27FC236}">
                <a16:creationId xmlns:a16="http://schemas.microsoft.com/office/drawing/2014/main" id="{6F75F14A-EB8D-1A41-A309-1DBB597050ED}"/>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7" name="Rectangle 6">
            <a:extLst>
              <a:ext uri="{FF2B5EF4-FFF2-40B4-BE49-F238E27FC236}">
                <a16:creationId xmlns:a16="http://schemas.microsoft.com/office/drawing/2014/main" id="{C7631AB4-66B9-284E-A39B-F8E1F044E128}"/>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B4CD692B-1B86-9946-9A3B-D7DF7FC0AA35}"/>
              </a:ext>
            </a:extLst>
          </p:cNvPr>
          <p:cNvPicPr>
            <a:picLocks noChangeAspect="1"/>
          </p:cNvPicPr>
          <p:nvPr/>
        </p:nvPicPr>
        <p:blipFill>
          <a:blip r:embed="rId4"/>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1988074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76226-1121-4EA4-A32C-3E46DB14E33B}"/>
              </a:ext>
            </a:extLst>
          </p:cNvPr>
          <p:cNvSpPr>
            <a:spLocks noGrp="1"/>
          </p:cNvSpPr>
          <p:nvPr>
            <p:ph type="title"/>
          </p:nvPr>
        </p:nvSpPr>
        <p:spPr/>
        <p:txBody>
          <a:bodyPr/>
          <a:lstStyle/>
          <a:p>
            <a:pPr algn="ctr"/>
            <a:r>
              <a:rPr lang="en-US" b="1" dirty="0">
                <a:solidFill>
                  <a:srgbClr val="192C4C"/>
                </a:solidFill>
                <a:latin typeface="Myriad Pro Semibold"/>
              </a:rPr>
              <a:t>Avoiding Re-Traumatization</a:t>
            </a:r>
          </a:p>
        </p:txBody>
      </p:sp>
      <p:sp>
        <p:nvSpPr>
          <p:cNvPr id="3" name="Content Placeholder 2">
            <a:extLst>
              <a:ext uri="{FF2B5EF4-FFF2-40B4-BE49-F238E27FC236}">
                <a16:creationId xmlns:a16="http://schemas.microsoft.com/office/drawing/2014/main" id="{ABED2EF9-1807-4258-993B-6B24433CE922}"/>
              </a:ext>
            </a:extLst>
          </p:cNvPr>
          <p:cNvSpPr>
            <a:spLocks noGrp="1"/>
          </p:cNvSpPr>
          <p:nvPr>
            <p:ph idx="1"/>
          </p:nvPr>
        </p:nvSpPr>
        <p:spPr/>
        <p:txBody>
          <a:bodyPr>
            <a:normAutofit/>
          </a:bodyPr>
          <a:lstStyle/>
          <a:p>
            <a:r>
              <a:rPr lang="en-US" dirty="0">
                <a:latin typeface="Myriad Pro Light"/>
              </a:rPr>
              <a:t>Anticipate and be sensitive to the needs of clients who have experienced trauma regarding program policies and procedures in the treatment setting that might trigger memories of trauma.</a:t>
            </a:r>
          </a:p>
          <a:p>
            <a:r>
              <a:rPr lang="en-US" dirty="0">
                <a:latin typeface="Myriad Pro Light"/>
              </a:rPr>
              <a:t>Attend to clients’ experiences. Ignoring clients’ behavioral and emotional reactions to having their traumatic memories triggered is more likely to increase these responses than decrease them.</a:t>
            </a:r>
          </a:p>
          <a:p>
            <a:endParaRPr lang="en-US" dirty="0"/>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1389195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76226-1121-4EA4-A32C-3E46DB14E33B}"/>
              </a:ext>
            </a:extLst>
          </p:cNvPr>
          <p:cNvSpPr>
            <a:spLocks noGrp="1"/>
          </p:cNvSpPr>
          <p:nvPr>
            <p:ph type="title"/>
          </p:nvPr>
        </p:nvSpPr>
        <p:spPr/>
        <p:txBody>
          <a:bodyPr/>
          <a:lstStyle/>
          <a:p>
            <a:pPr algn="ctr"/>
            <a:r>
              <a:rPr lang="en-US" b="1" dirty="0">
                <a:solidFill>
                  <a:srgbClr val="192C4C"/>
                </a:solidFill>
                <a:latin typeface="Myriad Pro Semibold"/>
              </a:rPr>
              <a:t>Avoiding Re-Traumatization</a:t>
            </a:r>
          </a:p>
        </p:txBody>
      </p:sp>
      <p:sp>
        <p:nvSpPr>
          <p:cNvPr id="3" name="Content Placeholder 2">
            <a:extLst>
              <a:ext uri="{FF2B5EF4-FFF2-40B4-BE49-F238E27FC236}">
                <a16:creationId xmlns:a16="http://schemas.microsoft.com/office/drawing/2014/main" id="{ABED2EF9-1807-4258-993B-6B24433CE922}"/>
              </a:ext>
            </a:extLst>
          </p:cNvPr>
          <p:cNvSpPr>
            <a:spLocks noGrp="1"/>
          </p:cNvSpPr>
          <p:nvPr>
            <p:ph idx="1"/>
          </p:nvPr>
        </p:nvSpPr>
        <p:spPr/>
        <p:txBody>
          <a:bodyPr/>
          <a:lstStyle/>
          <a:p>
            <a:r>
              <a:rPr lang="en-US" dirty="0">
                <a:latin typeface="Myriad Pro Light"/>
              </a:rPr>
              <a:t>Develop an individual coping plan in anticipation of triggers that the individual is likely to experience in treatment based on his or her history.</a:t>
            </a:r>
          </a:p>
          <a:p>
            <a:r>
              <a:rPr lang="en-US" dirty="0">
                <a:latin typeface="Myriad Pro Light"/>
              </a:rPr>
              <a:t>Rehearse routinely the coping strategies highlighted in the coping plan. </a:t>
            </a:r>
          </a:p>
          <a:p>
            <a:r>
              <a:rPr lang="en-US" dirty="0">
                <a:latin typeface="Myriad Pro Light"/>
              </a:rPr>
              <a:t>Recognize that programmatic efforts to control behavior can cause traumatic stress reactions, particularly for trauma survivors for whom being trapped was part of the trauma experience.</a:t>
            </a:r>
          </a:p>
          <a:p>
            <a:endParaRPr lang="en-US" dirty="0"/>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7597655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76226-1121-4EA4-A32C-3E46DB14E33B}"/>
              </a:ext>
            </a:extLst>
          </p:cNvPr>
          <p:cNvSpPr>
            <a:spLocks noGrp="1"/>
          </p:cNvSpPr>
          <p:nvPr>
            <p:ph type="title"/>
          </p:nvPr>
        </p:nvSpPr>
        <p:spPr/>
        <p:txBody>
          <a:bodyPr/>
          <a:lstStyle/>
          <a:p>
            <a:pPr algn="ctr"/>
            <a:r>
              <a:rPr lang="en-US" b="1" dirty="0">
                <a:solidFill>
                  <a:srgbClr val="192C4C"/>
                </a:solidFill>
                <a:latin typeface="Myriad Pro Semibold"/>
              </a:rPr>
              <a:t>Avoiding Re-Traumatization</a:t>
            </a:r>
          </a:p>
        </p:txBody>
      </p:sp>
      <p:sp>
        <p:nvSpPr>
          <p:cNvPr id="3" name="Content Placeholder 2">
            <a:extLst>
              <a:ext uri="{FF2B5EF4-FFF2-40B4-BE49-F238E27FC236}">
                <a16:creationId xmlns:a16="http://schemas.microsoft.com/office/drawing/2014/main" id="{ABED2EF9-1807-4258-993B-6B24433CE922}"/>
              </a:ext>
            </a:extLst>
          </p:cNvPr>
          <p:cNvSpPr>
            <a:spLocks noGrp="1"/>
          </p:cNvSpPr>
          <p:nvPr>
            <p:ph idx="1"/>
          </p:nvPr>
        </p:nvSpPr>
        <p:spPr/>
        <p:txBody>
          <a:bodyPr/>
          <a:lstStyle/>
          <a:p>
            <a:r>
              <a:rPr lang="en-US" dirty="0">
                <a:latin typeface="Myriad Pro Light"/>
              </a:rPr>
              <a:t>Respond with consistency. </a:t>
            </a:r>
          </a:p>
          <a:p>
            <a:r>
              <a:rPr lang="en-US" dirty="0">
                <a:latin typeface="Myriad Pro Light"/>
              </a:rPr>
              <a:t>Listen for the specific trigger that seems to be driving the client’s reaction. </a:t>
            </a:r>
          </a:p>
          <a:p>
            <a:r>
              <a:rPr lang="en-US" dirty="0">
                <a:latin typeface="Myriad Pro Light"/>
              </a:rPr>
              <a:t>Make sure that staff and other clients do not shame the trauma survivor for his or her behavior, through teasing or joking about the situation.</a:t>
            </a:r>
          </a:p>
          <a:p>
            <a:endParaRPr lang="en-US" dirty="0"/>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2291555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76226-1121-4EA4-A32C-3E46DB14E33B}"/>
              </a:ext>
            </a:extLst>
          </p:cNvPr>
          <p:cNvSpPr>
            <a:spLocks noGrp="1"/>
          </p:cNvSpPr>
          <p:nvPr>
            <p:ph type="title"/>
          </p:nvPr>
        </p:nvSpPr>
        <p:spPr/>
        <p:txBody>
          <a:bodyPr/>
          <a:lstStyle/>
          <a:p>
            <a:pPr algn="ctr"/>
            <a:r>
              <a:rPr lang="en-US" b="1" dirty="0">
                <a:solidFill>
                  <a:srgbClr val="192C4C"/>
                </a:solidFill>
                <a:latin typeface="Myriad Pro Semibold"/>
              </a:rPr>
              <a:t>Defining Triggers</a:t>
            </a:r>
          </a:p>
        </p:txBody>
      </p:sp>
      <p:sp>
        <p:nvSpPr>
          <p:cNvPr id="3" name="Content Placeholder 2">
            <a:extLst>
              <a:ext uri="{FF2B5EF4-FFF2-40B4-BE49-F238E27FC236}">
                <a16:creationId xmlns:a16="http://schemas.microsoft.com/office/drawing/2014/main" id="{ABED2EF9-1807-4258-993B-6B24433CE922}"/>
              </a:ext>
            </a:extLst>
          </p:cNvPr>
          <p:cNvSpPr>
            <a:spLocks noGrp="1"/>
          </p:cNvSpPr>
          <p:nvPr>
            <p:ph idx="1"/>
          </p:nvPr>
        </p:nvSpPr>
        <p:spPr/>
        <p:txBody>
          <a:bodyPr/>
          <a:lstStyle/>
          <a:p>
            <a:r>
              <a:rPr lang="en-US" dirty="0">
                <a:latin typeface="Myriad Pro Light"/>
              </a:rPr>
              <a:t>A </a:t>
            </a:r>
            <a:r>
              <a:rPr lang="en-US" i="1" dirty="0">
                <a:latin typeface="Myriad Pro Light"/>
              </a:rPr>
              <a:t>trigger </a:t>
            </a:r>
            <a:r>
              <a:rPr lang="en-US" dirty="0">
                <a:latin typeface="Myriad Pro Light"/>
              </a:rPr>
              <a:t>such as a person, place, or event may unexpectedly remind him/her of the trauma and draw his/her attention back to intense and disturbing memories that overwhelm his/her ability to cope again.</a:t>
            </a:r>
          </a:p>
          <a:p>
            <a:endParaRPr lang="en-US" dirty="0"/>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3928646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76226-1121-4EA4-A32C-3E46DB14E33B}"/>
              </a:ext>
            </a:extLst>
          </p:cNvPr>
          <p:cNvSpPr>
            <a:spLocks noGrp="1"/>
          </p:cNvSpPr>
          <p:nvPr>
            <p:ph type="title"/>
          </p:nvPr>
        </p:nvSpPr>
        <p:spPr/>
        <p:txBody>
          <a:bodyPr/>
          <a:lstStyle/>
          <a:p>
            <a:pPr algn="ctr"/>
            <a:r>
              <a:rPr lang="en-US" b="1" dirty="0">
                <a:solidFill>
                  <a:srgbClr val="192C4C"/>
                </a:solidFill>
                <a:latin typeface="Myriad Pro Semibold"/>
              </a:rPr>
              <a:t>Signs of Distress</a:t>
            </a:r>
          </a:p>
        </p:txBody>
      </p:sp>
      <p:sp>
        <p:nvSpPr>
          <p:cNvPr id="3" name="Content Placeholder 2">
            <a:extLst>
              <a:ext uri="{FF2B5EF4-FFF2-40B4-BE49-F238E27FC236}">
                <a16:creationId xmlns:a16="http://schemas.microsoft.com/office/drawing/2014/main" id="{ABED2EF9-1807-4258-993B-6B24433CE922}"/>
              </a:ext>
            </a:extLst>
          </p:cNvPr>
          <p:cNvSpPr>
            <a:spLocks noGrp="1"/>
          </p:cNvSpPr>
          <p:nvPr>
            <p:ph idx="1"/>
          </p:nvPr>
        </p:nvSpPr>
        <p:spPr/>
        <p:txBody>
          <a:bodyPr>
            <a:normAutofit/>
          </a:bodyPr>
          <a:lstStyle/>
          <a:p>
            <a:r>
              <a:rPr lang="en-US" dirty="0">
                <a:latin typeface="Myriad Pro Light"/>
              </a:rPr>
              <a:t>Emotional reactions</a:t>
            </a:r>
          </a:p>
          <a:p>
            <a:pPr lvl="1"/>
            <a:r>
              <a:rPr lang="en-US" dirty="0">
                <a:latin typeface="Myriad Pro Light"/>
              </a:rPr>
              <a:t>Anxiety, fear, powerlessness, helplessness, worry, anger</a:t>
            </a:r>
          </a:p>
          <a:p>
            <a:r>
              <a:rPr lang="en-US" dirty="0">
                <a:latin typeface="Myriad Pro Light"/>
              </a:rPr>
              <a:t>Physical or somatic reactions</a:t>
            </a:r>
          </a:p>
          <a:p>
            <a:pPr lvl="1"/>
            <a:r>
              <a:rPr lang="en-US" dirty="0">
                <a:latin typeface="Myriad Pro Light"/>
              </a:rPr>
              <a:t>Nausea, light headedness, increase in BP, headaches, stomach aches, increase in heart rate and respiration or holding breath</a:t>
            </a:r>
          </a:p>
          <a:p>
            <a:r>
              <a:rPr lang="en-US" dirty="0">
                <a:latin typeface="Myriad Pro Light"/>
              </a:rPr>
              <a:t>Behavioral reactions</a:t>
            </a:r>
          </a:p>
          <a:p>
            <a:pPr lvl="1"/>
            <a:r>
              <a:rPr lang="en-US" dirty="0">
                <a:latin typeface="Myriad Pro Light"/>
              </a:rPr>
              <a:t>Crying, uncooperative, argumentative, unresponsive, restlessness</a:t>
            </a:r>
          </a:p>
          <a:p>
            <a:r>
              <a:rPr lang="en-US" dirty="0">
                <a:latin typeface="Myriad Pro Light"/>
              </a:rPr>
              <a:t>Cognitive reactions</a:t>
            </a:r>
          </a:p>
          <a:p>
            <a:pPr lvl="1"/>
            <a:r>
              <a:rPr lang="en-US" dirty="0">
                <a:latin typeface="Myriad Pro Light"/>
              </a:rPr>
              <a:t>Memory impairment or forgetfulness, inability to give adequate history</a:t>
            </a:r>
          </a:p>
          <a:p>
            <a:endParaRPr lang="en-US" dirty="0"/>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3953842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76226-1121-4EA4-A32C-3E46DB14E33B}"/>
              </a:ext>
            </a:extLst>
          </p:cNvPr>
          <p:cNvSpPr>
            <a:spLocks noGrp="1"/>
          </p:cNvSpPr>
          <p:nvPr>
            <p:ph type="title"/>
          </p:nvPr>
        </p:nvSpPr>
        <p:spPr>
          <a:xfrm>
            <a:off x="838199" y="365125"/>
            <a:ext cx="10635827" cy="1325563"/>
          </a:xfrm>
        </p:spPr>
        <p:txBody>
          <a:bodyPr/>
          <a:lstStyle/>
          <a:p>
            <a:pPr algn="ctr"/>
            <a:r>
              <a:rPr lang="en-US" b="1" dirty="0">
                <a:solidFill>
                  <a:srgbClr val="192C4C"/>
                </a:solidFill>
                <a:latin typeface="Myriad Pro Semibold"/>
              </a:rPr>
              <a:t>Guidance on Screening and Assessment</a:t>
            </a:r>
          </a:p>
        </p:txBody>
      </p:sp>
      <p:sp>
        <p:nvSpPr>
          <p:cNvPr id="3" name="Content Placeholder 2">
            <a:extLst>
              <a:ext uri="{FF2B5EF4-FFF2-40B4-BE49-F238E27FC236}">
                <a16:creationId xmlns:a16="http://schemas.microsoft.com/office/drawing/2014/main" id="{ABED2EF9-1807-4258-993B-6B24433CE922}"/>
              </a:ext>
            </a:extLst>
          </p:cNvPr>
          <p:cNvSpPr>
            <a:spLocks noGrp="1"/>
          </p:cNvSpPr>
          <p:nvPr>
            <p:ph idx="1"/>
          </p:nvPr>
        </p:nvSpPr>
        <p:spPr/>
        <p:txBody>
          <a:bodyPr/>
          <a:lstStyle/>
          <a:p>
            <a:r>
              <a:rPr lang="en-US" dirty="0">
                <a:latin typeface="Myriad Pro Light"/>
              </a:rPr>
              <a:t>Know your scope of practice.</a:t>
            </a:r>
          </a:p>
          <a:p>
            <a:r>
              <a:rPr lang="en-US" dirty="0">
                <a:latin typeface="Myriad Pro Light"/>
              </a:rPr>
              <a:t>If screening, use only validated tools.</a:t>
            </a:r>
          </a:p>
          <a:p>
            <a:r>
              <a:rPr lang="en-US" dirty="0">
                <a:latin typeface="Myriad Pro Light"/>
              </a:rPr>
              <a:t>Avoid screening without adequate capacity for mental health support.</a:t>
            </a:r>
          </a:p>
          <a:p>
            <a:r>
              <a:rPr lang="en-US" dirty="0">
                <a:latin typeface="Myriad Pro Light"/>
              </a:rPr>
              <a:t>Only conduct assessment if evidence-based trauma treatment can be accessed.</a:t>
            </a:r>
          </a:p>
          <a:p>
            <a:endParaRPr lang="en-US" dirty="0"/>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3636542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76226-1121-4EA4-A32C-3E46DB14E33B}"/>
              </a:ext>
            </a:extLst>
          </p:cNvPr>
          <p:cNvSpPr>
            <a:spLocks noGrp="1"/>
          </p:cNvSpPr>
          <p:nvPr>
            <p:ph type="title"/>
          </p:nvPr>
        </p:nvSpPr>
        <p:spPr/>
        <p:txBody>
          <a:bodyPr/>
          <a:lstStyle/>
          <a:p>
            <a:pPr algn="ctr"/>
            <a:r>
              <a:rPr lang="en-US" b="1" dirty="0">
                <a:solidFill>
                  <a:srgbClr val="192C4C"/>
                </a:solidFill>
                <a:latin typeface="Myriad Pro Semibold"/>
              </a:rPr>
              <a:t>Normalizing Responses</a:t>
            </a:r>
          </a:p>
        </p:txBody>
      </p:sp>
      <p:sp>
        <p:nvSpPr>
          <p:cNvPr id="3" name="Content Placeholder 2">
            <a:extLst>
              <a:ext uri="{FF2B5EF4-FFF2-40B4-BE49-F238E27FC236}">
                <a16:creationId xmlns:a16="http://schemas.microsoft.com/office/drawing/2014/main" id="{ABED2EF9-1807-4258-993B-6B24433CE922}"/>
              </a:ext>
            </a:extLst>
          </p:cNvPr>
          <p:cNvSpPr>
            <a:spLocks noGrp="1"/>
          </p:cNvSpPr>
          <p:nvPr>
            <p:ph idx="1"/>
          </p:nvPr>
        </p:nvSpPr>
        <p:spPr/>
        <p:txBody>
          <a:bodyPr/>
          <a:lstStyle/>
          <a:p>
            <a:r>
              <a:rPr lang="en-US" dirty="0">
                <a:latin typeface="Myriad Pro Light"/>
              </a:rPr>
              <a:t>I believe you.</a:t>
            </a:r>
          </a:p>
          <a:p>
            <a:r>
              <a:rPr lang="en-US" dirty="0">
                <a:latin typeface="Myriad Pro Light"/>
              </a:rPr>
              <a:t>I believe what happened was wrong. There is no excuse for that.</a:t>
            </a:r>
          </a:p>
          <a:p>
            <a:r>
              <a:rPr lang="en-US" dirty="0">
                <a:latin typeface="Myriad Pro Light"/>
              </a:rPr>
              <a:t>I believe what happened was not your fault.</a:t>
            </a:r>
          </a:p>
          <a:p>
            <a:r>
              <a:rPr lang="en-US" dirty="0">
                <a:latin typeface="Myriad Pro Light"/>
              </a:rPr>
              <a:t>I believe events like this often cause harm.</a:t>
            </a:r>
          </a:p>
          <a:p>
            <a:r>
              <a:rPr lang="en-US" dirty="0">
                <a:latin typeface="Myriad Pro Light"/>
              </a:rPr>
              <a:t>Many people experience _____________ (name symptom) as you report.</a:t>
            </a:r>
          </a:p>
          <a:p>
            <a:r>
              <a:rPr lang="en-US" dirty="0">
                <a:latin typeface="Myriad Pro Light"/>
              </a:rPr>
              <a:t>I believe people can get better.</a:t>
            </a:r>
          </a:p>
          <a:p>
            <a:r>
              <a:rPr lang="en-US" dirty="0">
                <a:latin typeface="Myriad Pro Light"/>
              </a:rPr>
              <a:t>I am willing to help.</a:t>
            </a:r>
          </a:p>
          <a:p>
            <a:endParaRPr lang="en-US" dirty="0"/>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720119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76226-1121-4EA4-A32C-3E46DB14E33B}"/>
              </a:ext>
            </a:extLst>
          </p:cNvPr>
          <p:cNvSpPr>
            <a:spLocks noGrp="1"/>
          </p:cNvSpPr>
          <p:nvPr>
            <p:ph type="title"/>
          </p:nvPr>
        </p:nvSpPr>
        <p:spPr/>
        <p:txBody>
          <a:bodyPr/>
          <a:lstStyle/>
          <a:p>
            <a:pPr algn="ctr"/>
            <a:r>
              <a:rPr lang="en-US" b="1" dirty="0">
                <a:solidFill>
                  <a:srgbClr val="192C4C"/>
                </a:solidFill>
                <a:latin typeface="Myriad Pro Semibold"/>
              </a:rPr>
              <a:t>Secondary Trauma</a:t>
            </a:r>
          </a:p>
        </p:txBody>
      </p:sp>
      <p:sp>
        <p:nvSpPr>
          <p:cNvPr id="3" name="Content Placeholder 2">
            <a:extLst>
              <a:ext uri="{FF2B5EF4-FFF2-40B4-BE49-F238E27FC236}">
                <a16:creationId xmlns:a16="http://schemas.microsoft.com/office/drawing/2014/main" id="{ABED2EF9-1807-4258-993B-6B24433CE922}"/>
              </a:ext>
            </a:extLst>
          </p:cNvPr>
          <p:cNvSpPr>
            <a:spLocks noGrp="1"/>
          </p:cNvSpPr>
          <p:nvPr>
            <p:ph idx="1"/>
          </p:nvPr>
        </p:nvSpPr>
        <p:spPr/>
        <p:txBody>
          <a:bodyPr/>
          <a:lstStyle/>
          <a:p>
            <a:r>
              <a:rPr lang="en-US" dirty="0">
                <a:latin typeface="Myriad Pro Light"/>
              </a:rPr>
              <a:t>Often known as vicarious trauma or compassion fatigue</a:t>
            </a:r>
          </a:p>
          <a:p>
            <a:r>
              <a:rPr lang="en-US" dirty="0">
                <a:latin typeface="Myriad Pro Light"/>
              </a:rPr>
              <a:t>If not identified and if there are no resources available to support staff, organizations will see burnout and high turnover rates</a:t>
            </a:r>
          </a:p>
          <a:p>
            <a:endParaRPr lang="en-US" dirty="0">
              <a:latin typeface="Myriad Pro Light"/>
            </a:endParaRPr>
          </a:p>
          <a:p>
            <a:endParaRPr lang="en-US" dirty="0"/>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32883509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76226-1121-4EA4-A32C-3E46DB14E33B}"/>
              </a:ext>
            </a:extLst>
          </p:cNvPr>
          <p:cNvSpPr>
            <a:spLocks noGrp="1"/>
          </p:cNvSpPr>
          <p:nvPr>
            <p:ph type="title"/>
          </p:nvPr>
        </p:nvSpPr>
        <p:spPr/>
        <p:txBody>
          <a:bodyPr/>
          <a:lstStyle/>
          <a:p>
            <a:pPr algn="ctr"/>
            <a:r>
              <a:rPr lang="en-US" b="1" dirty="0">
                <a:solidFill>
                  <a:srgbClr val="192C4C"/>
                </a:solidFill>
                <a:latin typeface="Myriad Pro Semibold"/>
              </a:rPr>
              <a:t>TIC – Organizational Perspective</a:t>
            </a:r>
          </a:p>
        </p:txBody>
      </p:sp>
      <p:sp>
        <p:nvSpPr>
          <p:cNvPr id="3" name="Content Placeholder 2">
            <a:extLst>
              <a:ext uri="{FF2B5EF4-FFF2-40B4-BE49-F238E27FC236}">
                <a16:creationId xmlns:a16="http://schemas.microsoft.com/office/drawing/2014/main" id="{ABED2EF9-1807-4258-993B-6B24433CE922}"/>
              </a:ext>
            </a:extLst>
          </p:cNvPr>
          <p:cNvSpPr>
            <a:spLocks noGrp="1"/>
          </p:cNvSpPr>
          <p:nvPr>
            <p:ph idx="1"/>
          </p:nvPr>
        </p:nvSpPr>
        <p:spPr/>
        <p:txBody>
          <a:bodyPr/>
          <a:lstStyle/>
          <a:p>
            <a:r>
              <a:rPr lang="en-US" dirty="0"/>
              <a:t>What does an organization have to do to implement a trauma-informed approach?</a:t>
            </a:r>
          </a:p>
          <a:p>
            <a:pPr marL="0" indent="0">
              <a:buNone/>
            </a:pPr>
            <a:endParaRPr lang="en-US" dirty="0"/>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28779833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76226-1121-4EA4-A32C-3E46DB14E33B}"/>
              </a:ext>
            </a:extLst>
          </p:cNvPr>
          <p:cNvSpPr>
            <a:spLocks noGrp="1"/>
          </p:cNvSpPr>
          <p:nvPr>
            <p:ph type="title"/>
          </p:nvPr>
        </p:nvSpPr>
        <p:spPr/>
        <p:txBody>
          <a:bodyPr/>
          <a:lstStyle/>
          <a:p>
            <a:pPr algn="ctr"/>
            <a:r>
              <a:rPr lang="en-US" b="1" dirty="0">
                <a:solidFill>
                  <a:srgbClr val="192C4C"/>
                </a:solidFill>
                <a:latin typeface="Myriad Pro Semibold"/>
              </a:rPr>
              <a:t>TIC – physical location</a:t>
            </a:r>
          </a:p>
        </p:txBody>
      </p:sp>
      <p:sp>
        <p:nvSpPr>
          <p:cNvPr id="3" name="Content Placeholder 2">
            <a:extLst>
              <a:ext uri="{FF2B5EF4-FFF2-40B4-BE49-F238E27FC236}">
                <a16:creationId xmlns:a16="http://schemas.microsoft.com/office/drawing/2014/main" id="{ABED2EF9-1807-4258-993B-6B24433CE922}"/>
              </a:ext>
            </a:extLst>
          </p:cNvPr>
          <p:cNvSpPr>
            <a:spLocks noGrp="1"/>
          </p:cNvSpPr>
          <p:nvPr>
            <p:ph idx="1"/>
          </p:nvPr>
        </p:nvSpPr>
        <p:spPr/>
        <p:txBody>
          <a:bodyPr/>
          <a:lstStyle/>
          <a:p>
            <a:r>
              <a:rPr lang="en-US" dirty="0">
                <a:latin typeface="Myriad Pro Light"/>
              </a:rPr>
              <a:t>What does a trauma-informed office look like?</a:t>
            </a:r>
          </a:p>
          <a:p>
            <a:pPr lvl="1"/>
            <a:r>
              <a:rPr lang="en-US" dirty="0">
                <a:latin typeface="Myriad Pro Light"/>
              </a:rPr>
              <a:t>Attributes</a:t>
            </a:r>
          </a:p>
          <a:p>
            <a:pPr lvl="1"/>
            <a:r>
              <a:rPr lang="en-US" dirty="0">
                <a:latin typeface="Myriad Pro Light"/>
              </a:rPr>
              <a:t>Colors</a:t>
            </a:r>
          </a:p>
          <a:p>
            <a:pPr lvl="1"/>
            <a:r>
              <a:rPr lang="en-US" dirty="0">
                <a:latin typeface="Myriad Pro Light"/>
              </a:rPr>
              <a:t>Smells</a:t>
            </a:r>
          </a:p>
          <a:p>
            <a:pPr lvl="1"/>
            <a:r>
              <a:rPr lang="en-US" dirty="0">
                <a:latin typeface="Myriad Pro Light"/>
              </a:rPr>
              <a:t>Textures</a:t>
            </a:r>
          </a:p>
          <a:p>
            <a:endParaRPr lang="en-US" dirty="0"/>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2665532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C6F5E-3283-48D4-A8F2-E59106E8387B}"/>
              </a:ext>
            </a:extLst>
          </p:cNvPr>
          <p:cNvSpPr>
            <a:spLocks noGrp="1"/>
          </p:cNvSpPr>
          <p:nvPr>
            <p:ph type="title"/>
          </p:nvPr>
        </p:nvSpPr>
        <p:spPr/>
        <p:txBody>
          <a:bodyPr/>
          <a:lstStyle/>
          <a:p>
            <a:pPr algn="ctr"/>
            <a:r>
              <a:rPr lang="en-US" b="1" dirty="0">
                <a:solidFill>
                  <a:srgbClr val="192C4C"/>
                </a:solidFill>
                <a:latin typeface="Myriad Pro Semibold"/>
              </a:rPr>
              <a:t>What is trauma-informed care?</a:t>
            </a:r>
          </a:p>
        </p:txBody>
      </p:sp>
      <p:sp>
        <p:nvSpPr>
          <p:cNvPr id="3" name="Content Placeholder 2">
            <a:extLst>
              <a:ext uri="{FF2B5EF4-FFF2-40B4-BE49-F238E27FC236}">
                <a16:creationId xmlns:a16="http://schemas.microsoft.com/office/drawing/2014/main" id="{6DC16B12-0570-45D5-A5E6-D5FD7C668371}"/>
              </a:ext>
            </a:extLst>
          </p:cNvPr>
          <p:cNvSpPr>
            <a:spLocks noGrp="1"/>
          </p:cNvSpPr>
          <p:nvPr>
            <p:ph idx="1"/>
          </p:nvPr>
        </p:nvSpPr>
        <p:spPr/>
        <p:txBody>
          <a:bodyPr/>
          <a:lstStyle/>
          <a:p>
            <a:r>
              <a:rPr lang="en-US" dirty="0">
                <a:latin typeface="Myriad Pro Light"/>
              </a:rPr>
              <a:t>Trauma-informed Care (TIC) is an organizational structure and treatment framework that involves understanding, recognizing, and responding to the effects of all types of trauma. It emphasizes physical, psychological and emotional safety for both consumers and providers, and helps survivors rebuild a sense of control and empowerment.</a:t>
            </a:r>
          </a:p>
          <a:p>
            <a:endParaRPr lang="en-US" dirty="0"/>
          </a:p>
        </p:txBody>
      </p:sp>
      <p:sp>
        <p:nvSpPr>
          <p:cNvPr id="4" name="Rectangle 3">
            <a:extLst>
              <a:ext uri="{FF2B5EF4-FFF2-40B4-BE49-F238E27FC236}">
                <a16:creationId xmlns:a16="http://schemas.microsoft.com/office/drawing/2014/main" id="{691435CD-696D-0D45-BAE9-7D22979ED2FA}"/>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32B1E29-1112-9146-A29F-FB0CDFE8B575}"/>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6" name="Rectangle 5">
            <a:extLst>
              <a:ext uri="{FF2B5EF4-FFF2-40B4-BE49-F238E27FC236}">
                <a16:creationId xmlns:a16="http://schemas.microsoft.com/office/drawing/2014/main" id="{6F75F14A-EB8D-1A41-A309-1DBB597050ED}"/>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7" name="Rectangle 6">
            <a:extLst>
              <a:ext uri="{FF2B5EF4-FFF2-40B4-BE49-F238E27FC236}">
                <a16:creationId xmlns:a16="http://schemas.microsoft.com/office/drawing/2014/main" id="{C7631AB4-66B9-284E-A39B-F8E1F044E128}"/>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F1E0B85-A50F-D34C-A5F9-4CDE1D2BCD59}"/>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15231016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76226-1121-4EA4-A32C-3E46DB14E33B}"/>
              </a:ext>
            </a:extLst>
          </p:cNvPr>
          <p:cNvSpPr>
            <a:spLocks noGrp="1"/>
          </p:cNvSpPr>
          <p:nvPr>
            <p:ph type="title"/>
          </p:nvPr>
        </p:nvSpPr>
        <p:spPr/>
        <p:txBody>
          <a:bodyPr/>
          <a:lstStyle/>
          <a:p>
            <a:pPr algn="ctr"/>
            <a:r>
              <a:rPr lang="en-US" b="1" dirty="0">
                <a:solidFill>
                  <a:srgbClr val="002060"/>
                </a:solidFill>
                <a:latin typeface="Myriad Pro Semibold"/>
              </a:rPr>
              <a:t>Activity: TIC Planning</a:t>
            </a:r>
          </a:p>
        </p:txBody>
      </p:sp>
      <p:sp>
        <p:nvSpPr>
          <p:cNvPr id="3" name="Content Placeholder 2">
            <a:extLst>
              <a:ext uri="{FF2B5EF4-FFF2-40B4-BE49-F238E27FC236}">
                <a16:creationId xmlns:a16="http://schemas.microsoft.com/office/drawing/2014/main" id="{ABED2EF9-1807-4258-993B-6B24433CE922}"/>
              </a:ext>
            </a:extLst>
          </p:cNvPr>
          <p:cNvSpPr>
            <a:spLocks noGrp="1"/>
          </p:cNvSpPr>
          <p:nvPr>
            <p:ph idx="1"/>
          </p:nvPr>
        </p:nvSpPr>
        <p:spPr>
          <a:xfrm>
            <a:off x="838200" y="1825625"/>
            <a:ext cx="10515600" cy="2519195"/>
          </a:xfrm>
        </p:spPr>
        <p:txBody>
          <a:bodyPr/>
          <a:lstStyle/>
          <a:p>
            <a:r>
              <a:rPr lang="en-US" sz="2400" dirty="0">
                <a:latin typeface="Myriad Pro Light"/>
              </a:rPr>
              <a:t>Review list of possible re-traumatizing events.</a:t>
            </a:r>
          </a:p>
          <a:p>
            <a:r>
              <a:rPr lang="en-US" sz="2400" dirty="0">
                <a:latin typeface="Myriad Pro Light"/>
              </a:rPr>
              <a:t>Discuss ways to prevent re-traumatization in your agency.</a:t>
            </a:r>
          </a:p>
          <a:p>
            <a:r>
              <a:rPr lang="en-US" sz="2400" dirty="0">
                <a:latin typeface="Myriad Pro Light"/>
              </a:rPr>
              <a:t>Identify ‘next steps’ if business practices need to be altered.</a:t>
            </a:r>
          </a:p>
          <a:p>
            <a:endParaRPr lang="en-US" dirty="0"/>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31074121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76226-1121-4EA4-A32C-3E46DB14E33B}"/>
              </a:ext>
            </a:extLst>
          </p:cNvPr>
          <p:cNvSpPr>
            <a:spLocks noGrp="1"/>
          </p:cNvSpPr>
          <p:nvPr>
            <p:ph type="title"/>
          </p:nvPr>
        </p:nvSpPr>
        <p:spPr>
          <a:xfrm>
            <a:off x="838200" y="365125"/>
            <a:ext cx="10656148" cy="1325563"/>
          </a:xfrm>
        </p:spPr>
        <p:txBody>
          <a:bodyPr/>
          <a:lstStyle/>
          <a:p>
            <a:pPr algn="ctr"/>
            <a:r>
              <a:rPr lang="en-US" b="1" dirty="0">
                <a:solidFill>
                  <a:srgbClr val="002060"/>
                </a:solidFill>
                <a:latin typeface="Myriad Pro Semibold"/>
              </a:rPr>
              <a:t>Module Three: Key ‘Take-Aways’</a:t>
            </a:r>
          </a:p>
        </p:txBody>
      </p:sp>
      <p:sp>
        <p:nvSpPr>
          <p:cNvPr id="3" name="Content Placeholder 2">
            <a:extLst>
              <a:ext uri="{FF2B5EF4-FFF2-40B4-BE49-F238E27FC236}">
                <a16:creationId xmlns:a16="http://schemas.microsoft.com/office/drawing/2014/main" id="{ABED2EF9-1807-4258-993B-6B24433CE922}"/>
              </a:ext>
            </a:extLst>
          </p:cNvPr>
          <p:cNvSpPr>
            <a:spLocks noGrp="1"/>
          </p:cNvSpPr>
          <p:nvPr>
            <p:ph idx="1"/>
          </p:nvPr>
        </p:nvSpPr>
        <p:spPr>
          <a:xfrm>
            <a:off x="397565" y="1380119"/>
            <a:ext cx="10956235" cy="4796844"/>
          </a:xfrm>
        </p:spPr>
        <p:txBody>
          <a:bodyPr/>
          <a:lstStyle/>
          <a:p>
            <a:endParaRPr lang="en-US" dirty="0">
              <a:latin typeface="Myriad Pro Light"/>
            </a:endParaRPr>
          </a:p>
          <a:p>
            <a:r>
              <a:rPr lang="en-US" sz="2400" dirty="0">
                <a:latin typeface="Myriad Pro Light"/>
              </a:rPr>
              <a:t>Many consumers bring multiple, complex traumas to the housing encounter.</a:t>
            </a:r>
          </a:p>
          <a:p>
            <a:r>
              <a:rPr lang="en-US" sz="2400" dirty="0">
                <a:latin typeface="Myriad Pro Light"/>
              </a:rPr>
              <a:t>Providers and facilities need to be very aware of best practices in working with a trauma-impacted population.</a:t>
            </a:r>
          </a:p>
          <a:p>
            <a:r>
              <a:rPr lang="en-US" sz="2400" dirty="0">
                <a:latin typeface="Myriad Pro Light"/>
              </a:rPr>
              <a:t>There are multiple evidence-based interventions which should be guiding clinical decision-making.</a:t>
            </a:r>
          </a:p>
          <a:p>
            <a:r>
              <a:rPr lang="en-US" sz="2400" dirty="0">
                <a:latin typeface="Myriad Pro Light"/>
              </a:rPr>
              <a:t>Support for caregivers is sometimes overlooked and is a critical element in a trauma-informed approach.</a:t>
            </a:r>
          </a:p>
          <a:p>
            <a:endParaRPr lang="en-US" dirty="0"/>
          </a:p>
        </p:txBody>
      </p:sp>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1661023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8A52D3-9750-4158-A99B-910EED0A87C6}"/>
              </a:ext>
            </a:extLst>
          </p:cNvPr>
          <p:cNvSpPr>
            <a:spLocks noGrp="1"/>
          </p:cNvSpPr>
          <p:nvPr>
            <p:ph type="title"/>
          </p:nvPr>
        </p:nvSpPr>
        <p:spPr/>
        <p:txBody>
          <a:bodyPr/>
          <a:lstStyle/>
          <a:p>
            <a:pPr algn="ctr"/>
            <a:r>
              <a:rPr lang="en-US" b="1" dirty="0">
                <a:solidFill>
                  <a:srgbClr val="192C4C"/>
                </a:solidFill>
                <a:latin typeface="Myriad Pro Semibold"/>
              </a:rPr>
              <a:t>Questions / Discussion</a:t>
            </a:r>
          </a:p>
        </p:txBody>
      </p:sp>
      <p:pic>
        <p:nvPicPr>
          <p:cNvPr id="5" name="Content Placeholder 4">
            <a:extLst>
              <a:ext uri="{FF2B5EF4-FFF2-40B4-BE49-F238E27FC236}">
                <a16:creationId xmlns:a16="http://schemas.microsoft.com/office/drawing/2014/main" id="{DCF8A05D-762E-4322-9970-63C3FC8E6D55}"/>
              </a:ext>
            </a:extLst>
          </p:cNvPr>
          <p:cNvPicPr>
            <a:picLocks noGrp="1" noChangeAspect="1"/>
          </p:cNvPicPr>
          <p:nvPr>
            <p:ph idx="1"/>
          </p:nvPr>
        </p:nvPicPr>
        <p:blipFill>
          <a:blip r:embed="rId3"/>
          <a:stretch>
            <a:fillRect/>
          </a:stretch>
        </p:blipFill>
        <p:spPr>
          <a:xfrm>
            <a:off x="1849938" y="1527051"/>
            <a:ext cx="8492124" cy="4713129"/>
          </a:xfrm>
        </p:spPr>
      </p:pic>
      <p:sp>
        <p:nvSpPr>
          <p:cNvPr id="7" name="Rectangle 6">
            <a:extLst>
              <a:ext uri="{FF2B5EF4-FFF2-40B4-BE49-F238E27FC236}">
                <a16:creationId xmlns:a16="http://schemas.microsoft.com/office/drawing/2014/main" id="{B8F18BE5-AA43-1B44-BC8C-52F76BF21C37}"/>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EA4BCC8-6D90-A84D-8171-5BD80E32287D}"/>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9" name="Rectangle 8">
            <a:extLst>
              <a:ext uri="{FF2B5EF4-FFF2-40B4-BE49-F238E27FC236}">
                <a16:creationId xmlns:a16="http://schemas.microsoft.com/office/drawing/2014/main" id="{5E078295-898B-5743-88AA-6A3775BB5132}"/>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13" name="Rectangle 12">
            <a:extLst>
              <a:ext uri="{FF2B5EF4-FFF2-40B4-BE49-F238E27FC236}">
                <a16:creationId xmlns:a16="http://schemas.microsoft.com/office/drawing/2014/main" id="{4447BE9C-CCA6-3D43-99E5-CC2308440E26}"/>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F07E9712-C000-4746-96D1-DF01CC136378}"/>
              </a:ext>
            </a:extLst>
          </p:cNvPr>
          <p:cNvPicPr>
            <a:picLocks noChangeAspect="1"/>
          </p:cNvPicPr>
          <p:nvPr/>
        </p:nvPicPr>
        <p:blipFill>
          <a:blip r:embed="rId4"/>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27729718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8E894-AB99-A740-A8AA-F7687856F335}"/>
              </a:ext>
            </a:extLst>
          </p:cNvPr>
          <p:cNvSpPr>
            <a:spLocks noGrp="1"/>
          </p:cNvSpPr>
          <p:nvPr>
            <p:ph type="title"/>
          </p:nvPr>
        </p:nvSpPr>
        <p:spPr>
          <a:xfrm>
            <a:off x="838200" y="731520"/>
            <a:ext cx="10515600" cy="959168"/>
          </a:xfrm>
        </p:spPr>
        <p:txBody>
          <a:bodyPr/>
          <a:lstStyle/>
          <a:p>
            <a:pPr algn="ctr"/>
            <a:r>
              <a:rPr lang="en-US" b="1" dirty="0">
                <a:solidFill>
                  <a:srgbClr val="192C4C"/>
                </a:solidFill>
                <a:latin typeface="Myriad Pro Semibold" panose="020B0503030403020204" pitchFamily="34" charset="0"/>
              </a:rPr>
              <a:t>Contact Information</a:t>
            </a:r>
          </a:p>
        </p:txBody>
      </p:sp>
      <p:sp>
        <p:nvSpPr>
          <p:cNvPr id="3" name="Content Placeholder 2">
            <a:extLst>
              <a:ext uri="{FF2B5EF4-FFF2-40B4-BE49-F238E27FC236}">
                <a16:creationId xmlns:a16="http://schemas.microsoft.com/office/drawing/2014/main" id="{BE1C509F-505C-5846-845C-27E026D58354}"/>
              </a:ext>
            </a:extLst>
          </p:cNvPr>
          <p:cNvSpPr>
            <a:spLocks noGrp="1"/>
          </p:cNvSpPr>
          <p:nvPr>
            <p:ph idx="1"/>
          </p:nvPr>
        </p:nvSpPr>
        <p:spPr/>
        <p:txBody>
          <a:bodyPr/>
          <a:lstStyle/>
          <a:p>
            <a:r>
              <a:rPr lang="en-US" dirty="0">
                <a:solidFill>
                  <a:srgbClr val="535151"/>
                </a:solidFill>
                <a:latin typeface="Myriad Pro Light" panose="020B0403030403020204" pitchFamily="34" charset="0"/>
              </a:rPr>
              <a:t>Ashley Kerr, </a:t>
            </a:r>
            <a:r>
              <a:rPr lang="en-US" dirty="0">
                <a:solidFill>
                  <a:srgbClr val="535151"/>
                </a:solidFill>
                <a:latin typeface="Myriad Pro Light" panose="020B0403030403020204" pitchFamily="34" charset="0"/>
                <a:hlinkClick r:id="rId3"/>
              </a:rPr>
              <a:t>ashley@collaborative-solutions.net</a:t>
            </a:r>
            <a:r>
              <a:rPr lang="en-US" dirty="0">
                <a:solidFill>
                  <a:srgbClr val="535151"/>
                </a:solidFill>
                <a:latin typeface="Myriad Pro Light" panose="020B0403030403020204" pitchFamily="34" charset="0"/>
              </a:rPr>
              <a:t> </a:t>
            </a:r>
          </a:p>
          <a:p>
            <a:r>
              <a:rPr lang="en-US" dirty="0">
                <a:solidFill>
                  <a:srgbClr val="535151"/>
                </a:solidFill>
                <a:latin typeface="Myriad Pro Light" panose="020B0403030403020204" pitchFamily="34" charset="0"/>
              </a:rPr>
              <a:t>For more information about Collaborative Solutions, please visit us at </a:t>
            </a:r>
            <a:r>
              <a:rPr lang="en-US" dirty="0">
                <a:solidFill>
                  <a:srgbClr val="535151"/>
                </a:solidFill>
                <a:latin typeface="Myriad Pro Light" panose="020B0403030403020204" pitchFamily="34" charset="0"/>
                <a:hlinkClick r:id="rId4"/>
              </a:rPr>
              <a:t>www.collaborative-solutions.net</a:t>
            </a:r>
            <a:r>
              <a:rPr lang="en-US" dirty="0">
                <a:solidFill>
                  <a:srgbClr val="535151"/>
                </a:solidFill>
                <a:latin typeface="Myriad Pro Light" panose="020B0403030403020204" pitchFamily="34" charset="0"/>
              </a:rPr>
              <a:t> </a:t>
            </a:r>
          </a:p>
        </p:txBody>
      </p:sp>
      <p:sp>
        <p:nvSpPr>
          <p:cNvPr id="4" name="Rectangle 3">
            <a:extLst>
              <a:ext uri="{FF2B5EF4-FFF2-40B4-BE49-F238E27FC236}">
                <a16:creationId xmlns:a16="http://schemas.microsoft.com/office/drawing/2014/main" id="{691435CD-696D-0D45-BAE9-7D22979ED2FA}"/>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32B1E29-1112-9146-A29F-FB0CDFE8B575}"/>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6" name="Rectangle 5">
            <a:extLst>
              <a:ext uri="{FF2B5EF4-FFF2-40B4-BE49-F238E27FC236}">
                <a16:creationId xmlns:a16="http://schemas.microsoft.com/office/drawing/2014/main" id="{6F75F14A-EB8D-1A41-A309-1DBB597050ED}"/>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7" name="Rectangle 6">
            <a:extLst>
              <a:ext uri="{FF2B5EF4-FFF2-40B4-BE49-F238E27FC236}">
                <a16:creationId xmlns:a16="http://schemas.microsoft.com/office/drawing/2014/main" id="{C7631AB4-66B9-284E-A39B-F8E1F044E128}"/>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B4CD692B-1B86-9946-9A3B-D7DF7FC0AA35}"/>
              </a:ext>
            </a:extLst>
          </p:cNvPr>
          <p:cNvPicPr>
            <a:picLocks noChangeAspect="1"/>
          </p:cNvPicPr>
          <p:nvPr/>
        </p:nvPicPr>
        <p:blipFill>
          <a:blip r:embed="rId5"/>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2739939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C6F5E-3283-48D4-A8F2-E59106E8387B}"/>
              </a:ext>
            </a:extLst>
          </p:cNvPr>
          <p:cNvSpPr>
            <a:spLocks noGrp="1"/>
          </p:cNvSpPr>
          <p:nvPr>
            <p:ph type="title"/>
          </p:nvPr>
        </p:nvSpPr>
        <p:spPr/>
        <p:txBody>
          <a:bodyPr/>
          <a:lstStyle/>
          <a:p>
            <a:pPr algn="ctr"/>
            <a:r>
              <a:rPr lang="en-US" b="1" dirty="0">
                <a:solidFill>
                  <a:srgbClr val="192C4C"/>
                </a:solidFill>
                <a:latin typeface="Myriad Pro Semibold"/>
              </a:rPr>
              <a:t>Trauma defined</a:t>
            </a:r>
          </a:p>
        </p:txBody>
      </p:sp>
      <p:sp>
        <p:nvSpPr>
          <p:cNvPr id="3" name="Content Placeholder 2">
            <a:extLst>
              <a:ext uri="{FF2B5EF4-FFF2-40B4-BE49-F238E27FC236}">
                <a16:creationId xmlns:a16="http://schemas.microsoft.com/office/drawing/2014/main" id="{6DC16B12-0570-45D5-A5E6-D5FD7C668371}"/>
              </a:ext>
            </a:extLst>
          </p:cNvPr>
          <p:cNvSpPr>
            <a:spLocks noGrp="1"/>
          </p:cNvSpPr>
          <p:nvPr>
            <p:ph idx="1"/>
          </p:nvPr>
        </p:nvSpPr>
        <p:spPr/>
        <p:txBody>
          <a:bodyPr/>
          <a:lstStyle/>
          <a:p>
            <a:r>
              <a:rPr lang="en-US" dirty="0">
                <a:latin typeface="Myriad Pro Light"/>
              </a:rPr>
              <a:t>Individual trauma results from an event, series of events, or set of circumstances that is experienced by an individual as physically or emotionally harmful or life threatening and that has lasting adverse effects on the individual’s functioning and mental, physical, social, emotional, or spiritual wellbeing.</a:t>
            </a:r>
          </a:p>
          <a:p>
            <a:endParaRPr lang="en-US" dirty="0"/>
          </a:p>
        </p:txBody>
      </p:sp>
      <p:sp>
        <p:nvSpPr>
          <p:cNvPr id="4" name="Rectangle 3">
            <a:extLst>
              <a:ext uri="{FF2B5EF4-FFF2-40B4-BE49-F238E27FC236}">
                <a16:creationId xmlns:a16="http://schemas.microsoft.com/office/drawing/2014/main" id="{691435CD-696D-0D45-BAE9-7D22979ED2FA}"/>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32B1E29-1112-9146-A29F-FB0CDFE8B575}"/>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6" name="Rectangle 5">
            <a:extLst>
              <a:ext uri="{FF2B5EF4-FFF2-40B4-BE49-F238E27FC236}">
                <a16:creationId xmlns:a16="http://schemas.microsoft.com/office/drawing/2014/main" id="{6F75F14A-EB8D-1A41-A309-1DBB597050ED}"/>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7" name="Rectangle 6">
            <a:extLst>
              <a:ext uri="{FF2B5EF4-FFF2-40B4-BE49-F238E27FC236}">
                <a16:creationId xmlns:a16="http://schemas.microsoft.com/office/drawing/2014/main" id="{C7631AB4-66B9-284E-A39B-F8E1F044E128}"/>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F1E0B85-A50F-D34C-A5F9-4CDE1D2BCD59}"/>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152323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C6F5E-3283-48D4-A8F2-E59106E8387B}"/>
              </a:ext>
            </a:extLst>
          </p:cNvPr>
          <p:cNvSpPr>
            <a:spLocks noGrp="1"/>
          </p:cNvSpPr>
          <p:nvPr>
            <p:ph type="title"/>
          </p:nvPr>
        </p:nvSpPr>
        <p:spPr/>
        <p:txBody>
          <a:bodyPr/>
          <a:lstStyle/>
          <a:p>
            <a:pPr algn="ctr"/>
            <a:r>
              <a:rPr lang="en-US" b="1" dirty="0">
                <a:solidFill>
                  <a:srgbClr val="192C4C"/>
                </a:solidFill>
                <a:latin typeface="Myriad Pro Semibold"/>
              </a:rPr>
              <a:t>Traumatic Events: Basics</a:t>
            </a:r>
          </a:p>
        </p:txBody>
      </p:sp>
      <p:sp>
        <p:nvSpPr>
          <p:cNvPr id="3" name="Content Placeholder 2">
            <a:extLst>
              <a:ext uri="{FF2B5EF4-FFF2-40B4-BE49-F238E27FC236}">
                <a16:creationId xmlns:a16="http://schemas.microsoft.com/office/drawing/2014/main" id="{6DC16B12-0570-45D5-A5E6-D5FD7C668371}"/>
              </a:ext>
            </a:extLst>
          </p:cNvPr>
          <p:cNvSpPr>
            <a:spLocks noGrp="1"/>
          </p:cNvSpPr>
          <p:nvPr>
            <p:ph idx="1"/>
          </p:nvPr>
        </p:nvSpPr>
        <p:spPr/>
        <p:txBody>
          <a:bodyPr/>
          <a:lstStyle/>
          <a:p>
            <a:pPr marL="539496" indent="-457200">
              <a:defRPr/>
            </a:pPr>
            <a:r>
              <a:rPr lang="en-US" dirty="0">
                <a:latin typeface="Myriad Pro Light"/>
              </a:rPr>
              <a:t>A person experiences, witnesses or is confronted with actual or threatened death or serious injury or threat to the physical integrity of oneself or others.</a:t>
            </a:r>
          </a:p>
          <a:p>
            <a:pPr marL="539496" indent="-457200">
              <a:defRPr/>
            </a:pPr>
            <a:r>
              <a:rPr lang="en-US" dirty="0">
                <a:latin typeface="Myriad Pro Light"/>
              </a:rPr>
              <a:t>Often includes a response of intense fear, helplessness or horror.</a:t>
            </a:r>
          </a:p>
          <a:p>
            <a:pPr marL="539496" indent="-457200">
              <a:defRPr/>
            </a:pPr>
            <a:r>
              <a:rPr lang="en-US" dirty="0">
                <a:latin typeface="Myriad Pro Light"/>
              </a:rPr>
              <a:t>Examples: Rape or sexual assault, fire or natural disaster, robbery or other crime, other physical violence.</a:t>
            </a:r>
          </a:p>
          <a:p>
            <a:endParaRPr lang="en-US" dirty="0"/>
          </a:p>
        </p:txBody>
      </p:sp>
      <p:sp>
        <p:nvSpPr>
          <p:cNvPr id="4" name="Rectangle 3">
            <a:extLst>
              <a:ext uri="{FF2B5EF4-FFF2-40B4-BE49-F238E27FC236}">
                <a16:creationId xmlns:a16="http://schemas.microsoft.com/office/drawing/2014/main" id="{691435CD-696D-0D45-BAE9-7D22979ED2FA}"/>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32B1E29-1112-9146-A29F-FB0CDFE8B575}"/>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6" name="Rectangle 5">
            <a:extLst>
              <a:ext uri="{FF2B5EF4-FFF2-40B4-BE49-F238E27FC236}">
                <a16:creationId xmlns:a16="http://schemas.microsoft.com/office/drawing/2014/main" id="{6F75F14A-EB8D-1A41-A309-1DBB597050ED}"/>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7" name="Rectangle 6">
            <a:extLst>
              <a:ext uri="{FF2B5EF4-FFF2-40B4-BE49-F238E27FC236}">
                <a16:creationId xmlns:a16="http://schemas.microsoft.com/office/drawing/2014/main" id="{C7631AB4-66B9-284E-A39B-F8E1F044E128}"/>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F1E0B85-A50F-D34C-A5F9-4CDE1D2BCD59}"/>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2032955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C6F5E-3283-48D4-A8F2-E59106E8387B}"/>
              </a:ext>
            </a:extLst>
          </p:cNvPr>
          <p:cNvSpPr>
            <a:spLocks noGrp="1"/>
          </p:cNvSpPr>
          <p:nvPr>
            <p:ph type="title"/>
          </p:nvPr>
        </p:nvSpPr>
        <p:spPr/>
        <p:txBody>
          <a:bodyPr/>
          <a:lstStyle/>
          <a:p>
            <a:pPr algn="ctr"/>
            <a:r>
              <a:rPr lang="en-US" b="1" dirty="0">
                <a:solidFill>
                  <a:srgbClr val="192C4C"/>
                </a:solidFill>
                <a:latin typeface="Myriad Pro Semibold"/>
              </a:rPr>
              <a:t>Variables Impacting Trauma Severity </a:t>
            </a:r>
          </a:p>
        </p:txBody>
      </p:sp>
      <p:sp>
        <p:nvSpPr>
          <p:cNvPr id="3" name="Content Placeholder 2">
            <a:extLst>
              <a:ext uri="{FF2B5EF4-FFF2-40B4-BE49-F238E27FC236}">
                <a16:creationId xmlns:a16="http://schemas.microsoft.com/office/drawing/2014/main" id="{6DC16B12-0570-45D5-A5E6-D5FD7C668371}"/>
              </a:ext>
            </a:extLst>
          </p:cNvPr>
          <p:cNvSpPr>
            <a:spLocks noGrp="1"/>
          </p:cNvSpPr>
          <p:nvPr>
            <p:ph idx="1"/>
          </p:nvPr>
        </p:nvSpPr>
        <p:spPr/>
        <p:txBody>
          <a:bodyPr/>
          <a:lstStyle/>
          <a:p>
            <a:r>
              <a:rPr lang="en-US" dirty="0">
                <a:latin typeface="Myriad Pro Light"/>
              </a:rPr>
              <a:t>Type of event and intensity of exposure</a:t>
            </a:r>
          </a:p>
          <a:p>
            <a:r>
              <a:rPr lang="en-US" dirty="0">
                <a:latin typeface="Myriad Pro Light"/>
              </a:rPr>
              <a:t>Frequency of trauma (one-time, ongoing)</a:t>
            </a:r>
          </a:p>
          <a:p>
            <a:r>
              <a:rPr lang="en-US" dirty="0">
                <a:latin typeface="Myriad Pro Light"/>
              </a:rPr>
              <a:t>How it happens (witness, learned about it)</a:t>
            </a:r>
          </a:p>
          <a:p>
            <a:r>
              <a:rPr lang="en-US" dirty="0">
                <a:latin typeface="Myriad Pro Light"/>
              </a:rPr>
              <a:t>When it happened (child, adult)</a:t>
            </a:r>
          </a:p>
          <a:p>
            <a:r>
              <a:rPr lang="en-US" dirty="0">
                <a:latin typeface="Myriad Pro Light"/>
              </a:rPr>
              <a:t>Quality of the response</a:t>
            </a:r>
          </a:p>
          <a:p>
            <a:r>
              <a:rPr lang="en-US" dirty="0">
                <a:latin typeface="Myriad Pro Light"/>
              </a:rPr>
              <a:t>Was disassociation present?</a:t>
            </a:r>
          </a:p>
          <a:p>
            <a:r>
              <a:rPr lang="en-US" dirty="0">
                <a:latin typeface="Myriad Pro Light"/>
              </a:rPr>
              <a:t>Access to support and resources</a:t>
            </a:r>
          </a:p>
          <a:p>
            <a:endParaRPr lang="en-US" dirty="0"/>
          </a:p>
        </p:txBody>
      </p:sp>
      <p:sp>
        <p:nvSpPr>
          <p:cNvPr id="4" name="Rectangle 3">
            <a:extLst>
              <a:ext uri="{FF2B5EF4-FFF2-40B4-BE49-F238E27FC236}">
                <a16:creationId xmlns:a16="http://schemas.microsoft.com/office/drawing/2014/main" id="{691435CD-696D-0D45-BAE9-7D22979ED2FA}"/>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32B1E29-1112-9146-A29F-FB0CDFE8B575}"/>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6" name="Rectangle 5">
            <a:extLst>
              <a:ext uri="{FF2B5EF4-FFF2-40B4-BE49-F238E27FC236}">
                <a16:creationId xmlns:a16="http://schemas.microsoft.com/office/drawing/2014/main" id="{6F75F14A-EB8D-1A41-A309-1DBB597050ED}"/>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7" name="Rectangle 6">
            <a:extLst>
              <a:ext uri="{FF2B5EF4-FFF2-40B4-BE49-F238E27FC236}">
                <a16:creationId xmlns:a16="http://schemas.microsoft.com/office/drawing/2014/main" id="{C7631AB4-66B9-284E-A39B-F8E1F044E128}"/>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F1E0B85-A50F-D34C-A5F9-4CDE1D2BCD59}"/>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3421145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C6F5E-3283-48D4-A8F2-E59106E8387B}"/>
              </a:ext>
            </a:extLst>
          </p:cNvPr>
          <p:cNvSpPr>
            <a:spLocks noGrp="1"/>
          </p:cNvSpPr>
          <p:nvPr>
            <p:ph type="title"/>
          </p:nvPr>
        </p:nvSpPr>
        <p:spPr/>
        <p:txBody>
          <a:bodyPr/>
          <a:lstStyle/>
          <a:p>
            <a:pPr algn="ctr"/>
            <a:r>
              <a:rPr lang="en-US" b="1" dirty="0">
                <a:solidFill>
                  <a:srgbClr val="192C4C"/>
                </a:solidFill>
                <a:latin typeface="Myriad Pro Semibold"/>
              </a:rPr>
              <a:t>Dissociation Defined</a:t>
            </a:r>
          </a:p>
        </p:txBody>
      </p:sp>
      <p:sp>
        <p:nvSpPr>
          <p:cNvPr id="3" name="Content Placeholder 2">
            <a:extLst>
              <a:ext uri="{FF2B5EF4-FFF2-40B4-BE49-F238E27FC236}">
                <a16:creationId xmlns:a16="http://schemas.microsoft.com/office/drawing/2014/main" id="{6DC16B12-0570-45D5-A5E6-D5FD7C668371}"/>
              </a:ext>
            </a:extLst>
          </p:cNvPr>
          <p:cNvSpPr>
            <a:spLocks noGrp="1"/>
          </p:cNvSpPr>
          <p:nvPr>
            <p:ph idx="1"/>
          </p:nvPr>
        </p:nvSpPr>
        <p:spPr/>
        <p:txBody>
          <a:bodyPr/>
          <a:lstStyle/>
          <a:p>
            <a:r>
              <a:rPr lang="en-US" dirty="0">
                <a:latin typeface="Myriad Pro Light"/>
              </a:rPr>
              <a:t>It is a disturbance of thinking, awareness, identity, consciousness or memory. </a:t>
            </a:r>
          </a:p>
          <a:p>
            <a:r>
              <a:rPr lang="en-US" dirty="0">
                <a:latin typeface="Myriad Pro Light"/>
              </a:rPr>
              <a:t>Dissociation is more than just ordinary forgetfulness.</a:t>
            </a:r>
          </a:p>
          <a:p>
            <a:r>
              <a:rPr lang="en-US" dirty="0">
                <a:latin typeface="Myriad Pro Light"/>
              </a:rPr>
              <a:t>It is not associated with any underlying cause of memory deficits or altered consciousness (e.g., neurological illnesses, substance or alcohol abuse).</a:t>
            </a:r>
          </a:p>
          <a:p>
            <a:r>
              <a:rPr lang="en-US" dirty="0">
                <a:latin typeface="Myriad Pro Light"/>
              </a:rPr>
              <a:t>Some people have dissociative events that last only moments where as others experience extended periods of dissociation.</a:t>
            </a:r>
          </a:p>
          <a:p>
            <a:endParaRPr lang="en-US" dirty="0"/>
          </a:p>
        </p:txBody>
      </p:sp>
      <p:sp>
        <p:nvSpPr>
          <p:cNvPr id="4" name="Rectangle 3">
            <a:extLst>
              <a:ext uri="{FF2B5EF4-FFF2-40B4-BE49-F238E27FC236}">
                <a16:creationId xmlns:a16="http://schemas.microsoft.com/office/drawing/2014/main" id="{691435CD-696D-0D45-BAE9-7D22979ED2FA}"/>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32B1E29-1112-9146-A29F-FB0CDFE8B575}"/>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6" name="Rectangle 5">
            <a:extLst>
              <a:ext uri="{FF2B5EF4-FFF2-40B4-BE49-F238E27FC236}">
                <a16:creationId xmlns:a16="http://schemas.microsoft.com/office/drawing/2014/main" id="{6F75F14A-EB8D-1A41-A309-1DBB597050ED}"/>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7" name="Rectangle 6">
            <a:extLst>
              <a:ext uri="{FF2B5EF4-FFF2-40B4-BE49-F238E27FC236}">
                <a16:creationId xmlns:a16="http://schemas.microsoft.com/office/drawing/2014/main" id="{C7631AB4-66B9-284E-A39B-F8E1F044E128}"/>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F1E0B85-A50F-D34C-A5F9-4CDE1D2BCD59}"/>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1846166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C6F5E-3283-48D4-A8F2-E59106E8387B}"/>
              </a:ext>
            </a:extLst>
          </p:cNvPr>
          <p:cNvSpPr>
            <a:spLocks noGrp="1"/>
          </p:cNvSpPr>
          <p:nvPr>
            <p:ph type="title"/>
          </p:nvPr>
        </p:nvSpPr>
        <p:spPr/>
        <p:txBody>
          <a:bodyPr/>
          <a:lstStyle/>
          <a:p>
            <a:pPr algn="ctr"/>
            <a:r>
              <a:rPr lang="en-US" b="1" dirty="0">
                <a:solidFill>
                  <a:srgbClr val="192C4C"/>
                </a:solidFill>
                <a:latin typeface="Myriad Pro Semibold"/>
              </a:rPr>
              <a:t>The 3 E’s</a:t>
            </a:r>
          </a:p>
        </p:txBody>
      </p:sp>
      <p:sp>
        <p:nvSpPr>
          <p:cNvPr id="3" name="Content Placeholder 2">
            <a:extLst>
              <a:ext uri="{FF2B5EF4-FFF2-40B4-BE49-F238E27FC236}">
                <a16:creationId xmlns:a16="http://schemas.microsoft.com/office/drawing/2014/main" id="{6DC16B12-0570-45D5-A5E6-D5FD7C668371}"/>
              </a:ext>
            </a:extLst>
          </p:cNvPr>
          <p:cNvSpPr>
            <a:spLocks noGrp="1"/>
          </p:cNvSpPr>
          <p:nvPr>
            <p:ph idx="1"/>
          </p:nvPr>
        </p:nvSpPr>
        <p:spPr/>
        <p:txBody>
          <a:bodyPr/>
          <a:lstStyle/>
          <a:p>
            <a:r>
              <a:rPr lang="en-US" dirty="0">
                <a:latin typeface="Myriad Pro Light"/>
              </a:rPr>
              <a:t>Event(s)</a:t>
            </a:r>
          </a:p>
          <a:p>
            <a:r>
              <a:rPr lang="en-US" dirty="0">
                <a:latin typeface="Myriad Pro Light"/>
              </a:rPr>
              <a:t>Experience of event(s)</a:t>
            </a:r>
          </a:p>
          <a:p>
            <a:r>
              <a:rPr lang="en-US" dirty="0">
                <a:latin typeface="Myriad Pro Light"/>
              </a:rPr>
              <a:t>Effect</a:t>
            </a:r>
          </a:p>
          <a:p>
            <a:endParaRPr lang="en-US" dirty="0"/>
          </a:p>
        </p:txBody>
      </p:sp>
      <p:sp>
        <p:nvSpPr>
          <p:cNvPr id="4" name="Rectangle 3">
            <a:extLst>
              <a:ext uri="{FF2B5EF4-FFF2-40B4-BE49-F238E27FC236}">
                <a16:creationId xmlns:a16="http://schemas.microsoft.com/office/drawing/2014/main" id="{691435CD-696D-0D45-BAE9-7D22979ED2FA}"/>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32B1E29-1112-9146-A29F-FB0CDFE8B575}"/>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6" name="Rectangle 5">
            <a:extLst>
              <a:ext uri="{FF2B5EF4-FFF2-40B4-BE49-F238E27FC236}">
                <a16:creationId xmlns:a16="http://schemas.microsoft.com/office/drawing/2014/main" id="{6F75F14A-EB8D-1A41-A309-1DBB597050ED}"/>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7" name="Rectangle 6">
            <a:extLst>
              <a:ext uri="{FF2B5EF4-FFF2-40B4-BE49-F238E27FC236}">
                <a16:creationId xmlns:a16="http://schemas.microsoft.com/office/drawing/2014/main" id="{C7631AB4-66B9-284E-A39B-F8E1F044E128}"/>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F1E0B85-A50F-D34C-A5F9-4CDE1D2BCD59}"/>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3637440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C6F5E-3283-48D4-A8F2-E59106E8387B}"/>
              </a:ext>
            </a:extLst>
          </p:cNvPr>
          <p:cNvSpPr>
            <a:spLocks noGrp="1"/>
          </p:cNvSpPr>
          <p:nvPr>
            <p:ph type="title"/>
          </p:nvPr>
        </p:nvSpPr>
        <p:spPr/>
        <p:txBody>
          <a:bodyPr/>
          <a:lstStyle/>
          <a:p>
            <a:pPr algn="ctr"/>
            <a:r>
              <a:rPr lang="en-US" b="1" dirty="0">
                <a:solidFill>
                  <a:srgbClr val="192C4C"/>
                </a:solidFill>
                <a:latin typeface="Myriad Pro Semibold"/>
              </a:rPr>
              <a:t>The 4 R’s</a:t>
            </a:r>
          </a:p>
        </p:txBody>
      </p:sp>
      <p:sp>
        <p:nvSpPr>
          <p:cNvPr id="3" name="Content Placeholder 2">
            <a:extLst>
              <a:ext uri="{FF2B5EF4-FFF2-40B4-BE49-F238E27FC236}">
                <a16:creationId xmlns:a16="http://schemas.microsoft.com/office/drawing/2014/main" id="{6DC16B12-0570-45D5-A5E6-D5FD7C668371}"/>
              </a:ext>
            </a:extLst>
          </p:cNvPr>
          <p:cNvSpPr>
            <a:spLocks noGrp="1"/>
          </p:cNvSpPr>
          <p:nvPr>
            <p:ph idx="1"/>
          </p:nvPr>
        </p:nvSpPr>
        <p:spPr/>
        <p:txBody>
          <a:bodyPr/>
          <a:lstStyle/>
          <a:p>
            <a:r>
              <a:rPr lang="en-US" dirty="0">
                <a:latin typeface="Myriad Pro Light"/>
              </a:rPr>
              <a:t>Realize</a:t>
            </a:r>
          </a:p>
          <a:p>
            <a:r>
              <a:rPr lang="en-US" dirty="0">
                <a:latin typeface="Myriad Pro Light"/>
              </a:rPr>
              <a:t>Recognize</a:t>
            </a:r>
          </a:p>
          <a:p>
            <a:r>
              <a:rPr lang="en-US" dirty="0">
                <a:latin typeface="Myriad Pro Light"/>
              </a:rPr>
              <a:t>Respond</a:t>
            </a:r>
          </a:p>
          <a:p>
            <a:r>
              <a:rPr lang="en-US" dirty="0">
                <a:latin typeface="Myriad Pro Light"/>
              </a:rPr>
              <a:t>Resist Re-traumatization</a:t>
            </a:r>
          </a:p>
        </p:txBody>
      </p:sp>
      <p:sp>
        <p:nvSpPr>
          <p:cNvPr id="4" name="Rectangle 3">
            <a:extLst>
              <a:ext uri="{FF2B5EF4-FFF2-40B4-BE49-F238E27FC236}">
                <a16:creationId xmlns:a16="http://schemas.microsoft.com/office/drawing/2014/main" id="{691435CD-696D-0D45-BAE9-7D22979ED2FA}"/>
              </a:ext>
            </a:extLst>
          </p:cNvPr>
          <p:cNvSpPr/>
          <p:nvPr/>
        </p:nvSpPr>
        <p:spPr>
          <a:xfrm>
            <a:off x="0" y="6529892"/>
            <a:ext cx="6042211" cy="328108"/>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32B1E29-1112-9146-A29F-FB0CDFE8B575}"/>
              </a:ext>
            </a:extLst>
          </p:cNvPr>
          <p:cNvSpPr/>
          <p:nvPr/>
        </p:nvSpPr>
        <p:spPr>
          <a:xfrm>
            <a:off x="10668001" y="6529892"/>
            <a:ext cx="1524000" cy="328108"/>
          </a:xfrm>
          <a:prstGeom prst="rect">
            <a:avLst/>
          </a:prstGeom>
          <a:solidFill>
            <a:srgbClr val="D5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52141"/>
              </a:solidFill>
            </a:endParaRPr>
          </a:p>
        </p:txBody>
      </p:sp>
      <p:sp>
        <p:nvSpPr>
          <p:cNvPr id="6" name="Rectangle 5">
            <a:extLst>
              <a:ext uri="{FF2B5EF4-FFF2-40B4-BE49-F238E27FC236}">
                <a16:creationId xmlns:a16="http://schemas.microsoft.com/office/drawing/2014/main" id="{6F75F14A-EB8D-1A41-A309-1DBB597050ED}"/>
              </a:ext>
            </a:extLst>
          </p:cNvPr>
          <p:cNvSpPr/>
          <p:nvPr/>
        </p:nvSpPr>
        <p:spPr>
          <a:xfrm>
            <a:off x="6042213" y="6529892"/>
            <a:ext cx="4625787" cy="328108"/>
          </a:xfrm>
          <a:prstGeom prst="rect">
            <a:avLst/>
          </a:prstGeom>
          <a:solidFill>
            <a:srgbClr val="5351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35151"/>
              </a:solidFill>
            </a:endParaRPr>
          </a:p>
        </p:txBody>
      </p:sp>
      <p:sp>
        <p:nvSpPr>
          <p:cNvPr id="7" name="Rectangle 6">
            <a:extLst>
              <a:ext uri="{FF2B5EF4-FFF2-40B4-BE49-F238E27FC236}">
                <a16:creationId xmlns:a16="http://schemas.microsoft.com/office/drawing/2014/main" id="{C7631AB4-66B9-284E-A39B-F8E1F044E128}"/>
              </a:ext>
            </a:extLst>
          </p:cNvPr>
          <p:cNvSpPr/>
          <p:nvPr/>
        </p:nvSpPr>
        <p:spPr>
          <a:xfrm>
            <a:off x="0" y="-10459"/>
            <a:ext cx="12192000" cy="602130"/>
          </a:xfrm>
          <a:prstGeom prst="rect">
            <a:avLst/>
          </a:prstGeom>
          <a:solidFill>
            <a:srgbClr val="192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9F1E0B85-A50F-D34C-A5F9-4CDE1D2BCD59}"/>
              </a:ext>
            </a:extLst>
          </p:cNvPr>
          <p:cNvPicPr>
            <a:picLocks noChangeAspect="1"/>
          </p:cNvPicPr>
          <p:nvPr/>
        </p:nvPicPr>
        <p:blipFill>
          <a:blip r:embed="rId3"/>
          <a:stretch>
            <a:fillRect/>
          </a:stretch>
        </p:blipFill>
        <p:spPr>
          <a:xfrm>
            <a:off x="10668000" y="6079485"/>
            <a:ext cx="1450176" cy="321390"/>
          </a:xfrm>
          <a:prstGeom prst="rect">
            <a:avLst/>
          </a:prstGeom>
        </p:spPr>
      </p:pic>
    </p:spTree>
    <p:extLst>
      <p:ext uri="{BB962C8B-B14F-4D97-AF65-F5344CB8AC3E}">
        <p14:creationId xmlns:p14="http://schemas.microsoft.com/office/powerpoint/2010/main" val="23035118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80e2c01c-a71f-415f-8811-9aebd08407dc">
      <UserInfo>
        <DisplayName>Rachel Ogden</DisplayName>
        <AccountId>968</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6AA472A89DDF346BCCFE1E6114340A7" ma:contentTypeVersion="6" ma:contentTypeDescription="Create a new document." ma:contentTypeScope="" ma:versionID="40476451b2fc6f0193021ebc0a5dff78">
  <xsd:schema xmlns:xsd="http://www.w3.org/2001/XMLSchema" xmlns:xs="http://www.w3.org/2001/XMLSchema" xmlns:p="http://schemas.microsoft.com/office/2006/metadata/properties" xmlns:ns2="80e2c01c-a71f-415f-8811-9aebd08407dc" xmlns:ns3="3b0a85c8-5dc0-4578-a76f-e59c05110797" targetNamespace="http://schemas.microsoft.com/office/2006/metadata/properties" ma:root="true" ma:fieldsID="c6d60f621582eb9e02bcd27c9d9df7cf" ns2:_="" ns3:_="">
    <xsd:import namespace="80e2c01c-a71f-415f-8811-9aebd08407dc"/>
    <xsd:import namespace="3b0a85c8-5dc0-4578-a76f-e59c05110797"/>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e2c01c-a71f-415f-8811-9aebd08407d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b0a85c8-5dc0-4578-a76f-e59c05110797"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D43DED-B44B-4B7D-A5A6-44589F326B50}">
  <ds:schemaRefs>
    <ds:schemaRef ds:uri="3b0a85c8-5dc0-4578-a76f-e59c05110797"/>
    <ds:schemaRef ds:uri="http://schemas.microsoft.com/office/2006/metadata/properties"/>
    <ds:schemaRef ds:uri="http://purl.org/dc/dcmitype/"/>
    <ds:schemaRef ds:uri="http://schemas.microsoft.com/office/2006/documentManagement/types"/>
    <ds:schemaRef ds:uri="80e2c01c-a71f-415f-8811-9aebd08407dc"/>
    <ds:schemaRef ds:uri="http://schemas.openxmlformats.org/package/2006/metadata/core-properties"/>
    <ds:schemaRef ds:uri="http://www.w3.org/XML/1998/namespace"/>
    <ds:schemaRef ds:uri="http://purl.org/dc/terms/"/>
    <ds:schemaRef ds:uri="http://schemas.microsoft.com/office/infopath/2007/PartnerControls"/>
    <ds:schemaRef ds:uri="http://purl.org/dc/elements/1.1/"/>
  </ds:schemaRefs>
</ds:datastoreItem>
</file>

<file path=customXml/itemProps2.xml><?xml version="1.0" encoding="utf-8"?>
<ds:datastoreItem xmlns:ds="http://schemas.openxmlformats.org/officeDocument/2006/customXml" ds:itemID="{EAAEE8FA-77E5-435B-89C6-40F2522C9425}">
  <ds:schemaRefs>
    <ds:schemaRef ds:uri="http://schemas.microsoft.com/sharepoint/v3/contenttype/forms"/>
  </ds:schemaRefs>
</ds:datastoreItem>
</file>

<file path=customXml/itemProps3.xml><?xml version="1.0" encoding="utf-8"?>
<ds:datastoreItem xmlns:ds="http://schemas.openxmlformats.org/officeDocument/2006/customXml" ds:itemID="{E0124BB6-0C00-417A-956D-167DA55D15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e2c01c-a71f-415f-8811-9aebd08407dc"/>
    <ds:schemaRef ds:uri="3b0a85c8-5dc0-4578-a76f-e59c0511079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137</TotalTime>
  <Words>4326</Words>
  <Application>Microsoft Office PowerPoint</Application>
  <PresentationFormat>Widescreen</PresentationFormat>
  <Paragraphs>296</Paragraphs>
  <Slides>33</Slides>
  <Notes>33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Calibri Light</vt:lpstr>
      <vt:lpstr>Myriad Arabic</vt:lpstr>
      <vt:lpstr>Myriad Pro Light</vt:lpstr>
      <vt:lpstr>Myriad Pro Semibold</vt:lpstr>
      <vt:lpstr>Office Theme</vt:lpstr>
      <vt:lpstr>Trauma-Informed Care</vt:lpstr>
      <vt:lpstr>Introductions</vt:lpstr>
      <vt:lpstr>What is trauma-informed care?</vt:lpstr>
      <vt:lpstr>Trauma defined</vt:lpstr>
      <vt:lpstr>Traumatic Events: Basics</vt:lpstr>
      <vt:lpstr>Variables Impacting Trauma Severity </vt:lpstr>
      <vt:lpstr>Dissociation Defined</vt:lpstr>
      <vt:lpstr>The 3 E’s</vt:lpstr>
      <vt:lpstr>The 4 R’s</vt:lpstr>
      <vt:lpstr>Impact of Trauma</vt:lpstr>
      <vt:lpstr>Physiology of Trauma</vt:lpstr>
      <vt:lpstr>Trauma Reactions: “Difficult Behaviors”</vt:lpstr>
      <vt:lpstr>Basics for Case Managers</vt:lpstr>
      <vt:lpstr>Trauma-informed Approach</vt:lpstr>
      <vt:lpstr>Safety</vt:lpstr>
      <vt:lpstr>Trustworthiness and transparency</vt:lpstr>
      <vt:lpstr>Peer Support</vt:lpstr>
      <vt:lpstr>Collaboration and Mutuality</vt:lpstr>
      <vt:lpstr>Empowerment, Voice, Choice</vt:lpstr>
      <vt:lpstr>Avoiding Re-Traumatization</vt:lpstr>
      <vt:lpstr>Avoiding Re-Traumatization</vt:lpstr>
      <vt:lpstr>Avoiding Re-Traumatization</vt:lpstr>
      <vt:lpstr>Defining Triggers</vt:lpstr>
      <vt:lpstr>Signs of Distress</vt:lpstr>
      <vt:lpstr>Guidance on Screening and Assessment</vt:lpstr>
      <vt:lpstr>Normalizing Responses</vt:lpstr>
      <vt:lpstr>Secondary Trauma</vt:lpstr>
      <vt:lpstr>TIC – Organizational Perspective</vt:lpstr>
      <vt:lpstr>TIC – physical location</vt:lpstr>
      <vt:lpstr>Activity: TIC Planning</vt:lpstr>
      <vt:lpstr>Module Three: Key ‘Take-Aways’</vt:lpstr>
      <vt:lpstr>Questions / Discussion</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Ashley Kerr</cp:lastModifiedBy>
  <cp:revision>25</cp:revision>
  <dcterms:created xsi:type="dcterms:W3CDTF">2018-05-01T17:54:05Z</dcterms:created>
  <dcterms:modified xsi:type="dcterms:W3CDTF">2019-04-21T14:03:46Z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0x01010006AA472A89DDF346BCCFE1E6114340A7</vt:lpwstr>
  </property>
</Properties>
</file>