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4"/>
  </p:notesMasterIdLst>
  <p:sldIdLst>
    <p:sldId id="256" r:id="rId5"/>
    <p:sldId id="257" r:id="rId6"/>
    <p:sldId id="259" r:id="rId7"/>
    <p:sldId id="653" r:id="rId8"/>
    <p:sldId id="659" r:id="rId9"/>
    <p:sldId id="258" r:id="rId10"/>
    <p:sldId id="657" r:id="rId11"/>
    <p:sldId id="658" r:id="rId12"/>
    <p:sldId id="656" r:id="rId13"/>
    <p:sldId id="655" r:id="rId14"/>
    <p:sldId id="654" r:id="rId15"/>
    <p:sldId id="662" r:id="rId16"/>
    <p:sldId id="661" r:id="rId17"/>
    <p:sldId id="660" r:id="rId18"/>
    <p:sldId id="663" r:id="rId19"/>
    <p:sldId id="667" r:id="rId20"/>
    <p:sldId id="669" r:id="rId21"/>
    <p:sldId id="670" r:id="rId22"/>
    <p:sldId id="671" r:id="rId23"/>
    <p:sldId id="675" r:id="rId24"/>
    <p:sldId id="674" r:id="rId25"/>
    <p:sldId id="673" r:id="rId26"/>
    <p:sldId id="676" r:id="rId27"/>
    <p:sldId id="677" r:id="rId28"/>
    <p:sldId id="672" r:id="rId29"/>
    <p:sldId id="678" r:id="rId30"/>
    <p:sldId id="665" r:id="rId31"/>
    <p:sldId id="668" r:id="rId32"/>
    <p:sldId id="66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2AF5551-2BA2-C446-B8C3-CEAA52E2398E}">
          <p14:sldIdLst>
            <p14:sldId id="256"/>
            <p14:sldId id="257"/>
            <p14:sldId id="259"/>
            <p14:sldId id="653"/>
            <p14:sldId id="659"/>
            <p14:sldId id="258"/>
            <p14:sldId id="657"/>
            <p14:sldId id="658"/>
            <p14:sldId id="656"/>
            <p14:sldId id="655"/>
            <p14:sldId id="654"/>
            <p14:sldId id="662"/>
            <p14:sldId id="661"/>
            <p14:sldId id="660"/>
            <p14:sldId id="663"/>
            <p14:sldId id="667"/>
            <p14:sldId id="669"/>
            <p14:sldId id="670"/>
            <p14:sldId id="671"/>
            <p14:sldId id="675"/>
            <p14:sldId id="674"/>
            <p14:sldId id="673"/>
            <p14:sldId id="676"/>
            <p14:sldId id="677"/>
            <p14:sldId id="672"/>
            <p14:sldId id="678"/>
            <p14:sldId id="665"/>
            <p14:sldId id="668"/>
            <p14:sldId id="66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C4C"/>
    <a:srgbClr val="D52141"/>
    <a:srgbClr val="5351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EE845A-182D-460B-B9DA-EAB5E6E44F99}" v="169" dt="2019-04-22T15:58:11.5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99"/>
    <p:restoredTop sz="94670"/>
  </p:normalViewPr>
  <p:slideViewPr>
    <p:cSldViewPr snapToGrid="0" snapToObjects="1">
      <p:cViewPr varScale="1">
        <p:scale>
          <a:sx n="94" d="100"/>
          <a:sy n="94" d="100"/>
        </p:scale>
        <p:origin x="56" y="200"/>
      </p:cViewPr>
      <p:guideLst/>
    </p:cSldViewPr>
  </p:slideViewPr>
  <p:notesTextViewPr>
    <p:cViewPr>
      <p:scale>
        <a:sx n="1" d="1"/>
        <a:sy n="1" d="1"/>
      </p:scale>
      <p:origin x="0" y="0"/>
    </p:cViewPr>
  </p:notesTextViewPr>
  <p:notesViewPr>
    <p:cSldViewPr snapToGrid="0" snapToObjects="1">
      <p:cViewPr>
        <p:scale>
          <a:sx n="100" d="100"/>
          <a:sy n="100" d="100"/>
        </p:scale>
        <p:origin x="2300" y="-51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y Kerr" userId="14206d21-cae4-41fd-98d5-8c93f72e4ee8" providerId="ADAL" clId="{E3EE845A-182D-460B-B9DA-EAB5E6E44F99}"/>
    <pc:docChg chg="custSel modSld">
      <pc:chgData name="Ashley Kerr" userId="14206d21-cae4-41fd-98d5-8c93f72e4ee8" providerId="ADAL" clId="{E3EE845A-182D-460B-B9DA-EAB5E6E44F99}" dt="2019-04-22T15:58:11.592" v="167" actId="20577"/>
      <pc:docMkLst>
        <pc:docMk/>
      </pc:docMkLst>
      <pc:sldChg chg="modNotesTx">
        <pc:chgData name="Ashley Kerr" userId="14206d21-cae4-41fd-98d5-8c93f72e4ee8" providerId="ADAL" clId="{E3EE845A-182D-460B-B9DA-EAB5E6E44F99}" dt="2019-04-22T15:58:11.592" v="167" actId="20577"/>
        <pc:sldMkLst>
          <pc:docMk/>
          <pc:sldMk cId="1395632042" sldId="668"/>
        </pc:sldMkLst>
      </pc:sldChg>
      <pc:sldChg chg="modNotesTx">
        <pc:chgData name="Ashley Kerr" userId="14206d21-cae4-41fd-98d5-8c93f72e4ee8" providerId="ADAL" clId="{E3EE845A-182D-460B-B9DA-EAB5E6E44F99}" dt="2019-04-22T15:56:45.487" v="1" actId="20577"/>
        <pc:sldMkLst>
          <pc:docMk/>
          <pc:sldMk cId="2234937491" sldId="6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4A75D2-04A6-492E-AF9D-D686B5F60BE5}" type="datetimeFigureOut">
              <a:rPr lang="en-US" smtClean="0"/>
              <a:t>4/22/2019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949D2-41B8-4F92-B00E-7AC817E27FF3}" type="slidenum">
              <a:rPr lang="en-US" smtClean="0"/>
              <a:t>‹#›</a:t>
            </a:fld>
            <a:endParaRPr lang="en-US"/>
          </a:p>
        </p:txBody>
      </p:sp>
    </p:spTree>
    <p:extLst>
      <p:ext uri="{BB962C8B-B14F-4D97-AF65-F5344CB8AC3E}">
        <p14:creationId xmlns:p14="http://schemas.microsoft.com/office/powerpoint/2010/main" val="1957643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nationalallianceforsafehousing.org/wp-content/uploads/2018/10/Safety-Planning-for-Survivors-of-Domestic-and-Sexual-violence-Final-10-10-18.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hud.gov/sites/documents/5381.docx"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Trainer will have 5 tare sheets scattered across the room with the subpopulations on the next slide listed one per tare sheet. Trainer should encourage the group to get up and move to the tare sheet in which they have had experience working – if they are new or have not worked with any of these subpopulations, encourage them to pick a group and listen.</a:t>
            </a:r>
          </a:p>
          <a:p>
            <a:endParaRPr lang="en-US" dirty="0"/>
          </a:p>
          <a:p>
            <a:r>
              <a:rPr lang="en-US" dirty="0"/>
              <a:t>Give groups 5 minutes to write down the strengths and challenges of working with the particular subpopulation, and any program design considerations for the subpopulation. After the 5 minutes, have each group report out for 2 minutes.   </a:t>
            </a:r>
          </a:p>
        </p:txBody>
      </p:sp>
      <p:sp>
        <p:nvSpPr>
          <p:cNvPr id="4" name="Slide Number Placeholder 3"/>
          <p:cNvSpPr>
            <a:spLocks noGrp="1"/>
          </p:cNvSpPr>
          <p:nvPr>
            <p:ph type="sldNum" sz="quarter" idx="5"/>
          </p:nvPr>
        </p:nvSpPr>
        <p:spPr/>
        <p:txBody>
          <a:bodyPr/>
          <a:lstStyle/>
          <a:p>
            <a:fld id="{0DA949D2-41B8-4F92-B00E-7AC817E27FF3}" type="slidenum">
              <a:rPr lang="en-US" smtClean="0"/>
              <a:t>3</a:t>
            </a:fld>
            <a:endParaRPr lang="en-US"/>
          </a:p>
        </p:txBody>
      </p:sp>
    </p:spTree>
    <p:extLst>
      <p:ext uri="{BB962C8B-B14F-4D97-AF65-F5344CB8AC3E}">
        <p14:creationId xmlns:p14="http://schemas.microsoft.com/office/powerpoint/2010/main" val="2509670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[DISCUSSION]</a:t>
            </a:r>
          </a:p>
          <a:p>
            <a:r>
              <a:rPr lang="en-US" dirty="0"/>
              <a:t>Ask</a:t>
            </a:r>
            <a:r>
              <a:rPr lang="en-US" baseline="0" dirty="0"/>
              <a:t> participants to think about their strategies to manage judgment—to not act in ways that impede connection. </a:t>
            </a:r>
            <a:endParaRPr lang="en-US" dirty="0"/>
          </a:p>
          <a:p>
            <a:endParaRPr lang="en-US" dirty="0"/>
          </a:p>
          <a:p>
            <a:r>
              <a:rPr lang="en-US" dirty="0"/>
              <a:t>Invite participants</a:t>
            </a:r>
            <a:r>
              <a:rPr lang="en-US" baseline="0" dirty="0"/>
              <a:t> to share with the larger group their personal strategies. How do we manage emotion?</a:t>
            </a:r>
          </a:p>
          <a:p>
            <a:endParaRPr lang="en-US" baseline="0" dirty="0"/>
          </a:p>
          <a:p>
            <a:r>
              <a:rPr lang="en-US" baseline="0" dirty="0"/>
              <a:t>Stress that, while the goal is to be non-judgmental, the reality is most of us feel disappointed an frustrated with consumers. Suggest that an important task is to not let the feelings we experience obstruct our ability to form relationships with consumers. Ask participants to reflect in the conversation with their partner specific ways they avoid acting in ways that can be perceived as judgmental. </a:t>
            </a:r>
          </a:p>
          <a:p>
            <a:endParaRPr lang="en-US" baseline="0" dirty="0"/>
          </a:p>
          <a:p>
            <a:r>
              <a:rPr lang="en-US" baseline="0" dirty="0"/>
              <a:t>After 10 minutes, call time. Ask participants to share the suggestions for managing bias. Listen and affirm all responses, using the opportunity to reinforce components of good practice. </a:t>
            </a:r>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12</a:t>
            </a:fld>
            <a:endParaRPr lang="en-US"/>
          </a:p>
        </p:txBody>
      </p:sp>
    </p:spTree>
    <p:extLst>
      <p:ext uri="{BB962C8B-B14F-4D97-AF65-F5344CB8AC3E}">
        <p14:creationId xmlns:p14="http://schemas.microsoft.com/office/powerpoint/2010/main" val="1182953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 participants that it is critical that the case manager</a:t>
            </a:r>
            <a:r>
              <a:rPr lang="en-US" baseline="0" dirty="0"/>
              <a:t> </a:t>
            </a:r>
            <a:r>
              <a:rPr lang="en-US" dirty="0"/>
              <a:t>and the client work together to set goals for a case plan/individual development plan. If the client is engaged in the process and helps develop the goals, they are more likely to work towards those goals. Conversely, if clients are </a:t>
            </a:r>
            <a:r>
              <a:rPr lang="en-US" i="1" u="sng" dirty="0"/>
              <a:t>not</a:t>
            </a:r>
            <a:r>
              <a:rPr lang="en-US" dirty="0"/>
              <a:t> involved in the goal setting process, they are less likely to work towards the goals that YOU set for THEM.</a:t>
            </a:r>
          </a:p>
          <a:p>
            <a:endParaRPr lang="en-US" dirty="0"/>
          </a:p>
          <a:p>
            <a:r>
              <a:rPr lang="en-US" dirty="0"/>
              <a:t>Review the acronym</a:t>
            </a:r>
            <a:r>
              <a:rPr lang="en-US" baseline="0" dirty="0"/>
              <a:t> SMART and ask participants what happens if goals aren’t SMART. Confirm lack of direction/focus and engagement that can ensue. </a:t>
            </a:r>
            <a:endParaRPr lang="en-US" dirty="0"/>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13</a:t>
            </a:fld>
            <a:endParaRPr lang="en-US"/>
          </a:p>
        </p:txBody>
      </p:sp>
    </p:spTree>
    <p:extLst>
      <p:ext uri="{BB962C8B-B14F-4D97-AF65-F5344CB8AC3E}">
        <p14:creationId xmlns:p14="http://schemas.microsoft.com/office/powerpoint/2010/main" val="3688596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DISCUSSION]</a:t>
            </a:r>
          </a:p>
          <a:p>
            <a:r>
              <a:rPr lang="en-US" dirty="0"/>
              <a:t>Ask why collaboration and mutuality</a:t>
            </a:r>
            <a:r>
              <a:rPr lang="en-US" baseline="0" dirty="0"/>
              <a:t> may be especially important to consumers who have experienced trauma, and we should consider that most of our clients have experienced some form of trauma in their lives. Listen and affirm responses.</a:t>
            </a:r>
          </a:p>
          <a:p>
            <a:endParaRPr lang="en-US" baseline="0" dirty="0"/>
          </a:p>
          <a:p>
            <a:r>
              <a:rPr lang="en-US" baseline="0" dirty="0"/>
              <a:t>Validate that power may have been misused in client’s histories and feelings of powerlessness and insignificance may be lasting scars. </a:t>
            </a:r>
          </a:p>
          <a:p>
            <a:endParaRPr lang="en-US" baseline="0" dirty="0"/>
          </a:p>
          <a:p>
            <a:r>
              <a:rPr lang="en-US" baseline="0" dirty="0"/>
              <a:t>Name the challenge of allowing collaborative and mutual decision-making where rules need to be enforced and consequences need to be explored. Making sure rules are outlined and consequences are explained well in advance is essential. Finally, allowing clients to appropriately ventilate frustration about system rules is helpful and should be encouraged. </a:t>
            </a:r>
            <a:endParaRPr lang="en-US" dirty="0"/>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14</a:t>
            </a:fld>
            <a:endParaRPr lang="en-US"/>
          </a:p>
        </p:txBody>
      </p:sp>
    </p:spTree>
    <p:extLst>
      <p:ext uri="{BB962C8B-B14F-4D97-AF65-F5344CB8AC3E}">
        <p14:creationId xmlns:p14="http://schemas.microsoft.com/office/powerpoint/2010/main" val="3754660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DISCUSSION]</a:t>
            </a:r>
          </a:p>
          <a:p>
            <a:r>
              <a:rPr lang="en-US" dirty="0"/>
              <a:t>Ask why collaboration and mutuality</a:t>
            </a:r>
            <a:r>
              <a:rPr lang="en-US" baseline="0" dirty="0"/>
              <a:t> may be especially important to consumers who have experienced trauma, and we should consider that most of our clients have experienced some form of trauma in their lives. Listen and affirm responses.</a:t>
            </a:r>
          </a:p>
          <a:p>
            <a:endParaRPr lang="en-US" baseline="0" dirty="0"/>
          </a:p>
          <a:p>
            <a:r>
              <a:rPr lang="en-US" baseline="0" dirty="0"/>
              <a:t>Validate that power may have been misused in client’s histories and feelings of powerlessness and insignificance may be lasting scars. </a:t>
            </a:r>
          </a:p>
          <a:p>
            <a:endParaRPr lang="en-US" baseline="0" dirty="0"/>
          </a:p>
          <a:p>
            <a:r>
              <a:rPr lang="en-US" baseline="0" dirty="0"/>
              <a:t>Name the challenge of allowing collaborative and mutual decision-making where rules need to be enforced and consequences need to be explored. Making sure rules are outlined and consequences are explained well in advance is essential. Finally, allowing clients to appropriately ventilate frustration about system rules is helpful and should be encouraged. </a:t>
            </a:r>
            <a:endParaRPr lang="en-US" dirty="0"/>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15</a:t>
            </a:fld>
            <a:endParaRPr lang="en-US"/>
          </a:p>
        </p:txBody>
      </p:sp>
    </p:spTree>
    <p:extLst>
      <p:ext uri="{BB962C8B-B14F-4D97-AF65-F5344CB8AC3E}">
        <p14:creationId xmlns:p14="http://schemas.microsoft.com/office/powerpoint/2010/main" val="27046985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Ask the audience why it is important to incorporate a trauma-informed lens and what does that mean?</a:t>
            </a:r>
          </a:p>
          <a:p>
            <a:pPr marL="171450" indent="-171450">
              <a:buFont typeface="Arial" panose="020B0604020202020204" pitchFamily="34" charset="0"/>
              <a:buChar char="•"/>
            </a:pPr>
            <a:r>
              <a:rPr lang="en-US" dirty="0"/>
              <a:t>We should assume that most, if not all, of our clients have a trauma background and therefore we need to approach our work in this way (mention that the next session will be a trauma-informed care session)</a:t>
            </a:r>
          </a:p>
          <a:p>
            <a:pPr marL="171450" indent="-171450">
              <a:buFont typeface="Arial" panose="020B0604020202020204" pitchFamily="34" charset="0"/>
              <a:buChar char="•"/>
            </a:pPr>
            <a:r>
              <a:rPr lang="en-US" dirty="0"/>
              <a:t>Physical Space</a:t>
            </a:r>
          </a:p>
          <a:p>
            <a:pPr marL="628650" lvl="1" indent="-171450">
              <a:buFont typeface="Arial" panose="020B0604020202020204" pitchFamily="34" charset="0"/>
              <a:buChar char="•"/>
            </a:pPr>
            <a:r>
              <a:rPr lang="en-US" dirty="0"/>
              <a:t>Is the space safe? Is it well lit without being too harshly lit? </a:t>
            </a:r>
          </a:p>
          <a:p>
            <a:pPr marL="628650" lvl="1" indent="-171450">
              <a:buFont typeface="Arial" panose="020B0604020202020204" pitchFamily="34" charset="0"/>
              <a:buChar char="•"/>
            </a:pPr>
            <a:r>
              <a:rPr lang="en-US" dirty="0"/>
              <a:t>Are there areas where private conversations cannot be overheard?</a:t>
            </a:r>
          </a:p>
          <a:p>
            <a:pPr marL="628650" lvl="1" indent="-171450">
              <a:buFont typeface="Arial" panose="020B0604020202020204" pitchFamily="34" charset="0"/>
              <a:buChar char="•"/>
            </a:pPr>
            <a:r>
              <a:rPr lang="en-US" dirty="0"/>
              <a:t>Are there earth tones or other soothing colors?</a:t>
            </a:r>
          </a:p>
          <a:p>
            <a:pPr marL="628650" lvl="1" indent="-171450">
              <a:buFont typeface="Arial" panose="020B0604020202020204" pitchFamily="34" charset="0"/>
              <a:buChar char="•"/>
            </a:pPr>
            <a:r>
              <a:rPr lang="en-US" dirty="0"/>
              <a:t>Is the area fragrance free?</a:t>
            </a:r>
          </a:p>
          <a:p>
            <a:pPr marL="171450" indent="-171450">
              <a:buFont typeface="Arial" panose="020B0604020202020204" pitchFamily="34" charset="0"/>
              <a:buChar char="•"/>
            </a:pPr>
            <a:r>
              <a:rPr lang="en-US" dirty="0"/>
              <a:t>Policies</a:t>
            </a:r>
          </a:p>
          <a:p>
            <a:pPr marL="628650" lvl="1" indent="-171450">
              <a:buFont typeface="Arial" panose="020B0604020202020204" pitchFamily="34" charset="0"/>
              <a:buChar char="•"/>
            </a:pPr>
            <a:r>
              <a:rPr lang="en-US" dirty="0"/>
              <a:t>Interviewing people individually</a:t>
            </a:r>
          </a:p>
          <a:p>
            <a:pPr marL="628650" lvl="1" indent="-171450">
              <a:buFont typeface="Arial" panose="020B0604020202020204" pitchFamily="34" charset="0"/>
              <a:buChar char="•"/>
            </a:pPr>
            <a:r>
              <a:rPr lang="en-US" dirty="0"/>
              <a:t>All staff trained on a trauma-informed approach</a:t>
            </a:r>
          </a:p>
          <a:p>
            <a:pPr marL="171450" indent="-171450">
              <a:buFont typeface="Arial" panose="020B0604020202020204" pitchFamily="34" charset="0"/>
              <a:buChar char="•"/>
            </a:pPr>
            <a:r>
              <a:rPr lang="en-US" dirty="0"/>
              <a:t>Partnerships</a:t>
            </a:r>
          </a:p>
          <a:p>
            <a:pPr marL="628650" lvl="1" indent="-171450">
              <a:buFont typeface="Arial" panose="020B0604020202020204" pitchFamily="34" charset="0"/>
              <a:buChar char="•"/>
            </a:pPr>
            <a:r>
              <a:rPr lang="en-US" dirty="0"/>
              <a:t>Agencies that are not victim service providers should be connected with a victim service provider, in the event that a safety plan or a referral is needed to address an immediate threat</a:t>
            </a:r>
          </a:p>
          <a:p>
            <a:pPr marL="628650" lvl="1" indent="-171450">
              <a:buFont typeface="Arial" panose="020B0604020202020204" pitchFamily="34" charset="0"/>
              <a:buChar char="•"/>
            </a:pPr>
            <a:r>
              <a:rPr lang="en-US" dirty="0"/>
              <a:t>Victim service providers or DV/SA agencies can provide helpful trainings for your staff</a:t>
            </a:r>
          </a:p>
          <a:p>
            <a:r>
              <a:rPr lang="en-US" dirty="0">
                <a:hlinkClick r:id="rId3"/>
              </a:rPr>
              <a:t>https://www.nationalallianceforsafehousing.org/wp-content/uploads/2018/10/Safety-Planning-for-Survivors-of-Domestic-and-Sexual-violence-Final-10-10-18.pdf</a:t>
            </a:r>
            <a:r>
              <a:rPr lang="en-US" dirty="0"/>
              <a:t> </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16</a:t>
            </a:fld>
            <a:endParaRPr lang="en-US"/>
          </a:p>
        </p:txBody>
      </p:sp>
    </p:spTree>
    <p:extLst>
      <p:ext uri="{BB962C8B-B14F-4D97-AF65-F5344CB8AC3E}">
        <p14:creationId xmlns:p14="http://schemas.microsoft.com/office/powerpoint/2010/main" val="1814714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Arial" panose="020B0604020202020204" pitchFamily="34" charset="0"/>
              <a:buNone/>
            </a:pPr>
            <a:r>
              <a:rPr lang="en-US" dirty="0"/>
              <a:t>https://www.hudexchange.info/trainings/courses/vawa-housing-protections-implementation-within-esg-and-coc-programs-webinar/ </a:t>
            </a:r>
          </a:p>
        </p:txBody>
      </p:sp>
      <p:sp>
        <p:nvSpPr>
          <p:cNvPr id="4" name="Slide Number Placeholder 3"/>
          <p:cNvSpPr>
            <a:spLocks noGrp="1"/>
          </p:cNvSpPr>
          <p:nvPr>
            <p:ph type="sldNum" sz="quarter" idx="5"/>
          </p:nvPr>
        </p:nvSpPr>
        <p:spPr/>
        <p:txBody>
          <a:bodyPr/>
          <a:lstStyle/>
          <a:p>
            <a:fld id="{0DA949D2-41B8-4F92-B00E-7AC817E27FF3}" type="slidenum">
              <a:rPr lang="en-US" smtClean="0"/>
              <a:t>17</a:t>
            </a:fld>
            <a:endParaRPr lang="en-US"/>
          </a:p>
        </p:txBody>
      </p:sp>
    </p:spTree>
    <p:extLst>
      <p:ext uri="{BB962C8B-B14F-4D97-AF65-F5344CB8AC3E}">
        <p14:creationId xmlns:p14="http://schemas.microsoft.com/office/powerpoint/2010/main" val="11857475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Myriad Pro Light"/>
              </a:rPr>
              <a:t>Any Rapid Rehousing (RRH), Homelessness Prevention (HP) rental assistance, Transitional Housing (TH), or Permanent Supportive Housing (PSH) project funded under a CoC NOFA published on or after Dec. 16, 2016 </a:t>
            </a:r>
            <a:r>
              <a:rPr lang="en-US" sz="1400" u="sng" dirty="0">
                <a:latin typeface="Myriad Pro Light"/>
              </a:rPr>
              <a:t>– including renewal projects.</a:t>
            </a:r>
          </a:p>
          <a:p>
            <a:endParaRPr lang="en-US" sz="1400" b="1" u="sng" dirty="0"/>
          </a:p>
          <a:p>
            <a:r>
              <a:rPr lang="en-US" sz="1400" b="1" u="sng" dirty="0"/>
              <a:t>Emergency Shelters, Short-term Supported Housing, </a:t>
            </a:r>
            <a:br>
              <a:rPr lang="en-US" sz="1400" b="1" u="sng" dirty="0"/>
            </a:br>
            <a:r>
              <a:rPr lang="en-US" sz="1400" b="1" u="sng" dirty="0"/>
              <a:t>and Safe Haven Coverage in the Rule:</a:t>
            </a:r>
          </a:p>
          <a:p>
            <a:r>
              <a:rPr lang="en-US" sz="1400" dirty="0"/>
              <a:t>While these are not subject to many of the VAWA related requirements, </a:t>
            </a:r>
            <a:r>
              <a:rPr lang="en-US" sz="1400" u="sng" dirty="0"/>
              <a:t>all</a:t>
            </a:r>
            <a:r>
              <a:rPr lang="en-US" sz="1400" dirty="0"/>
              <a:t> types of housing projects are prohibited from denying admission to a housing program or terminating housing assistance based on an applicant being a victim or survivor of a VAWA defined crime.</a:t>
            </a:r>
          </a:p>
          <a:p>
            <a:endParaRPr lang="en-US" sz="1400" dirty="0"/>
          </a:p>
          <a:p>
            <a:r>
              <a:rPr lang="en-US" sz="1400" dirty="0"/>
              <a:t>These protections went into effect immediately after the passage of the legislation. </a:t>
            </a:r>
          </a:p>
          <a:p>
            <a:endParaRPr lang="en-US" sz="1400" dirty="0"/>
          </a:p>
          <a:p>
            <a:r>
              <a:rPr lang="en-US" sz="1400" dirty="0">
                <a:solidFill>
                  <a:schemeClr val="dk1"/>
                </a:solidFill>
                <a:ea typeface="Calibri"/>
                <a:cs typeface="Calibri"/>
                <a:sym typeface="Calibri"/>
              </a:rPr>
              <a:t>“No individual or family may be denied admission to or removed from the emergency shelter on the basis or as a direct result of the fact that the individual or family is or has been a victim of domestic violence, dating violence, sexual assault, or stalking, if the individual or family otherwise qualifies for admission or occupancy.”</a:t>
            </a:r>
            <a:endParaRPr lang="en-US" sz="1400" dirty="0"/>
          </a:p>
          <a:p>
            <a:endParaRPr lang="en-US" sz="1400" dirty="0"/>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18</a:t>
            </a:fld>
            <a:endParaRPr lang="en-US"/>
          </a:p>
        </p:txBody>
      </p:sp>
    </p:spTree>
    <p:extLst>
      <p:ext uri="{BB962C8B-B14F-4D97-AF65-F5344CB8AC3E}">
        <p14:creationId xmlns:p14="http://schemas.microsoft.com/office/powerpoint/2010/main" val="15176819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19</a:t>
            </a:fld>
            <a:endParaRPr lang="en-US"/>
          </a:p>
        </p:txBody>
      </p:sp>
    </p:spTree>
    <p:extLst>
      <p:ext uri="{BB962C8B-B14F-4D97-AF65-F5344CB8AC3E}">
        <p14:creationId xmlns:p14="http://schemas.microsoft.com/office/powerpoint/2010/main" val="2116235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lvl="0" indent="-342900"/>
            <a:r>
              <a:rPr lang="en-US" dirty="0">
                <a:latin typeface="Myriad Pro Light"/>
              </a:rPr>
              <a:t>Cannot disclose the information to any other entity unless:</a:t>
            </a:r>
          </a:p>
          <a:p>
            <a:pPr marL="571500" lvl="0" indent="-342900">
              <a:buFont typeface="Arial" panose="020B0604020202020204" pitchFamily="34" charset="0"/>
              <a:buChar char="•"/>
            </a:pPr>
            <a:r>
              <a:rPr lang="en-US" dirty="0">
                <a:latin typeface="Myriad Pro Light"/>
              </a:rPr>
              <a:t>Survivor has given informed, written, time-limited consent</a:t>
            </a:r>
          </a:p>
          <a:p>
            <a:pPr marL="571500" lvl="0" indent="-342900">
              <a:buFont typeface="Arial" panose="020B0604020202020204" pitchFamily="34" charset="0"/>
              <a:buChar char="•"/>
            </a:pPr>
            <a:r>
              <a:rPr lang="en-US" dirty="0">
                <a:latin typeface="Myriad Pro Light"/>
              </a:rPr>
              <a:t>Required for use in eviction proceeding or hearing regarding termination of assistance </a:t>
            </a:r>
          </a:p>
          <a:p>
            <a:pPr marL="571500" lvl="0" indent="-342900">
              <a:buFont typeface="Arial" panose="020B0604020202020204" pitchFamily="34" charset="0"/>
              <a:buChar char="•"/>
            </a:pPr>
            <a:r>
              <a:rPr lang="en-US" dirty="0">
                <a:latin typeface="Myriad Pro Light"/>
              </a:rPr>
              <a:t>Otherwise required by law</a:t>
            </a:r>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20</a:t>
            </a:fld>
            <a:endParaRPr lang="en-US"/>
          </a:p>
        </p:txBody>
      </p:sp>
    </p:spTree>
    <p:extLst>
      <p:ext uri="{BB962C8B-B14F-4D97-AF65-F5344CB8AC3E}">
        <p14:creationId xmlns:p14="http://schemas.microsoft.com/office/powerpoint/2010/main" val="2615370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a:latin typeface="Myriad Pro Light"/>
              </a:rPr>
              <a:t>HUD releases a model emergency transfer plan to get communities started: </a:t>
            </a:r>
            <a:r>
              <a:rPr lang="en-US" b="1" dirty="0">
                <a:latin typeface="Myriad Pro Light"/>
                <a:hlinkClick r:id="rId3">
                  <a:extLst>
                    <a:ext uri="{A12FA001-AC4F-418D-AE19-62706E023703}">
                      <ahyp:hlinkClr xmlns:ahyp="http://schemas.microsoft.com/office/drawing/2018/hyperlinkcolor" val="tx"/>
                    </a:ext>
                  </a:extLst>
                </a:hlinkClick>
              </a:rPr>
              <a:t>HUD 5381: Model Emergency Transfer Plan</a:t>
            </a:r>
            <a:endParaRPr lang="en-US" dirty="0">
              <a:cs typeface="Calibri" panose="020F0502020204030204" pitchFamily="34" charset="0"/>
            </a:endParaRPr>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21</a:t>
            </a:fld>
            <a:endParaRPr lang="en-US"/>
          </a:p>
        </p:txBody>
      </p:sp>
    </p:spTree>
    <p:extLst>
      <p:ext uri="{BB962C8B-B14F-4D97-AF65-F5344CB8AC3E}">
        <p14:creationId xmlns:p14="http://schemas.microsoft.com/office/powerpoint/2010/main" val="2079483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slide 3 for trainer notes.</a:t>
            </a:r>
          </a:p>
        </p:txBody>
      </p:sp>
      <p:sp>
        <p:nvSpPr>
          <p:cNvPr id="4" name="Slide Number Placeholder 3"/>
          <p:cNvSpPr>
            <a:spLocks noGrp="1"/>
          </p:cNvSpPr>
          <p:nvPr>
            <p:ph type="sldNum" sz="quarter" idx="5"/>
          </p:nvPr>
        </p:nvSpPr>
        <p:spPr/>
        <p:txBody>
          <a:bodyPr/>
          <a:lstStyle/>
          <a:p>
            <a:fld id="{0DA949D2-41B8-4F92-B00E-7AC817E27FF3}" type="slidenum">
              <a:rPr lang="en-US" smtClean="0"/>
              <a:t>4</a:t>
            </a:fld>
            <a:endParaRPr lang="en-US"/>
          </a:p>
        </p:txBody>
      </p:sp>
    </p:spTree>
    <p:extLst>
      <p:ext uri="{BB962C8B-B14F-4D97-AF65-F5344CB8AC3E}">
        <p14:creationId xmlns:p14="http://schemas.microsoft.com/office/powerpoint/2010/main" val="28198716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0" indent="-228600">
              <a:spcBef>
                <a:spcPts val="360"/>
              </a:spcBef>
              <a:buClr>
                <a:srgbClr val="000000"/>
              </a:buClr>
              <a:buSzPts val="1400"/>
              <a:defRPr/>
            </a:pPr>
            <a:r>
              <a:rPr lang="en-US" dirty="0"/>
              <a:t>Internal transfers required</a:t>
            </a:r>
            <a:br>
              <a:rPr lang="en-US" dirty="0"/>
            </a:br>
            <a:endParaRPr lang="en-US" dirty="0"/>
          </a:p>
          <a:p>
            <a:pPr marL="457200" lvl="0" indent="-228600">
              <a:spcBef>
                <a:spcPts val="360"/>
              </a:spcBef>
              <a:buClr>
                <a:srgbClr val="000000"/>
              </a:buClr>
              <a:buSzPts val="1400"/>
              <a:defRPr/>
            </a:pPr>
            <a:r>
              <a:rPr lang="en-US" dirty="0"/>
              <a:t>External transfers must outline meaningful steps to assist and to make sure the only option is not going to the bottom of the wait list</a:t>
            </a:r>
            <a:br>
              <a:rPr lang="en-US" dirty="0"/>
            </a:br>
            <a:endParaRPr lang="en-US" dirty="0"/>
          </a:p>
          <a:p>
            <a:pPr marL="457200" lvl="0" indent="-228600">
              <a:spcBef>
                <a:spcPts val="360"/>
              </a:spcBef>
              <a:buClr>
                <a:srgbClr val="000000"/>
              </a:buClr>
              <a:buSzPts val="1400"/>
              <a:defRPr/>
            </a:pPr>
            <a:r>
              <a:rPr lang="en-US" dirty="0"/>
              <a:t>CoC transfers – reminder that recipients should first look for available assistance across their portfolio of CoC funded projects. If no safe option is available the survivor should be prioritized for the next available resource they qualify for across the entire CoC</a:t>
            </a:r>
          </a:p>
          <a:p>
            <a:pPr marL="457200" lvl="0" indent="-228600">
              <a:spcBef>
                <a:spcPts val="360"/>
              </a:spcBef>
              <a:buClr>
                <a:srgbClr val="000000"/>
              </a:buClr>
              <a:buSzPts val="1400"/>
              <a:defRPr/>
            </a:pPr>
            <a:endParaRPr lang="en-US" dirty="0"/>
          </a:p>
          <a:p>
            <a:pPr marL="457200" lvl="0" indent="-228600">
              <a:spcBef>
                <a:spcPts val="360"/>
              </a:spcBef>
              <a:buClr>
                <a:srgbClr val="000000"/>
              </a:buClr>
              <a:buSzPts val="1400"/>
              <a:defRPr/>
            </a:pPr>
            <a:r>
              <a:rPr lang="en-US" dirty="0"/>
              <a:t>Timeframes not established in the rule but community’s are encouraged to do so as quickly as possible and set local timeline goals</a:t>
            </a:r>
          </a:p>
          <a:p>
            <a:pPr marL="457200" lvl="0" indent="-228600">
              <a:spcBef>
                <a:spcPts val="360"/>
              </a:spcBef>
              <a:buClr>
                <a:srgbClr val="000000"/>
              </a:buClr>
              <a:buSzPts val="1400"/>
              <a:defRPr/>
            </a:pPr>
            <a:endParaRPr lang="en-US" dirty="0"/>
          </a:p>
          <a:p>
            <a:pPr marL="457200" lvl="0" indent="-228600">
              <a:spcBef>
                <a:spcPts val="360"/>
              </a:spcBef>
              <a:buClr>
                <a:srgbClr val="000000"/>
              </a:buClr>
              <a:buSzPts val="1400"/>
              <a:defRPr/>
            </a:pPr>
            <a:r>
              <a:rPr lang="en-US" dirty="0"/>
              <a:t>No limit on number of transfers </a:t>
            </a:r>
          </a:p>
          <a:p>
            <a:pPr marL="457200" lvl="0" indent="-228600">
              <a:spcBef>
                <a:spcPts val="360"/>
              </a:spcBef>
              <a:buClr>
                <a:srgbClr val="000000"/>
              </a:buClr>
              <a:buSzPts val="1400"/>
              <a:defRPr/>
            </a:pPr>
            <a:endParaRPr lang="en-US" i="1" dirty="0"/>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22</a:t>
            </a:fld>
            <a:endParaRPr lang="en-US"/>
          </a:p>
        </p:txBody>
      </p:sp>
    </p:spTree>
    <p:extLst>
      <p:ext uri="{BB962C8B-B14F-4D97-AF65-F5344CB8AC3E}">
        <p14:creationId xmlns:p14="http://schemas.microsoft.com/office/powerpoint/2010/main" val="36008831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sz="1200" dirty="0">
                <a:solidFill>
                  <a:prstClr val="black"/>
                </a:solidFill>
                <a:latin typeface="Cambria" panose="02040503050406030204" pitchFamily="18" charset="0"/>
              </a:rPr>
              <a:t>Each CoC must develop emergency transfer plan that meets requirements in 24 CFR 5.2005(e) and 578.99 (j)(8)</a:t>
            </a:r>
          </a:p>
          <a:p>
            <a:endParaRPr lang="en-US" dirty="0"/>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dirty="0"/>
              <a:t>All CoC</a:t>
            </a:r>
            <a:r>
              <a:rPr lang="en-US" baseline="0" dirty="0"/>
              <a:t> a</a:t>
            </a:r>
            <a:r>
              <a:rPr lang="en-US" dirty="0"/>
              <a:t>gencies should administer the same plan, not have their own internal plans or processes</a:t>
            </a:r>
          </a:p>
          <a:p>
            <a:endParaRPr lang="en-US" dirty="0"/>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dirty="0">
                <a:solidFill>
                  <a:schemeClr val="tx1"/>
                </a:solidFill>
              </a:rPr>
              <a:t>Internal case management and agency plans and processes must adhere to the requirements of the CoC as applicable</a:t>
            </a:r>
          </a:p>
          <a:p>
            <a:endParaRPr lang="en-US" dirty="0"/>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23</a:t>
            </a:fld>
            <a:endParaRPr lang="en-US"/>
          </a:p>
        </p:txBody>
      </p:sp>
    </p:spTree>
    <p:extLst>
      <p:ext uri="{BB962C8B-B14F-4D97-AF65-F5344CB8AC3E}">
        <p14:creationId xmlns:p14="http://schemas.microsoft.com/office/powerpoint/2010/main" val="16242622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sz="1200" dirty="0">
                <a:solidFill>
                  <a:prstClr val="black"/>
                </a:solidFill>
                <a:latin typeface="Cambria" panose="02040503050406030204" pitchFamily="18" charset="0"/>
              </a:rPr>
              <a:t>Each CoC must develop emergency transfer plan that meets requirements in 24 CFR 5.2005(e) and 578.99 (j)(8)</a:t>
            </a:r>
          </a:p>
          <a:p>
            <a:endParaRPr lang="en-US" dirty="0"/>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dirty="0"/>
              <a:t>All CoC</a:t>
            </a:r>
            <a:r>
              <a:rPr lang="en-US" baseline="0" dirty="0"/>
              <a:t> a</a:t>
            </a:r>
            <a:r>
              <a:rPr lang="en-US" dirty="0"/>
              <a:t>gencies should administer the same plan, not have their own internal plans or processes</a:t>
            </a:r>
          </a:p>
          <a:p>
            <a:endParaRPr lang="en-US" dirty="0"/>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dirty="0">
                <a:solidFill>
                  <a:schemeClr val="tx1"/>
                </a:solidFill>
              </a:rPr>
              <a:t>Internal case management and agency plans and processes must adhere to the requirements of the CoC as applicable</a:t>
            </a:r>
          </a:p>
          <a:p>
            <a:endParaRPr lang="en-US" dirty="0"/>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24</a:t>
            </a:fld>
            <a:endParaRPr lang="en-US"/>
          </a:p>
        </p:txBody>
      </p:sp>
    </p:spTree>
    <p:extLst>
      <p:ext uri="{BB962C8B-B14F-4D97-AF65-F5344CB8AC3E}">
        <p14:creationId xmlns:p14="http://schemas.microsoft.com/office/powerpoint/2010/main" val="18005688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25</a:t>
            </a:fld>
            <a:endParaRPr lang="en-US"/>
          </a:p>
        </p:txBody>
      </p:sp>
    </p:spTree>
    <p:extLst>
      <p:ext uri="{BB962C8B-B14F-4D97-AF65-F5344CB8AC3E}">
        <p14:creationId xmlns:p14="http://schemas.microsoft.com/office/powerpoint/2010/main" val="2741428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Full chart of</a:t>
            </a:r>
            <a:r>
              <a:rPr lang="en-US" baseline="0" dirty="0"/>
              <a:t> reasonable time per project at </a:t>
            </a:r>
            <a:r>
              <a:rPr lang="en-US" baseline="0" dirty="0" err="1"/>
              <a:t>Pg</a:t>
            </a:r>
            <a:r>
              <a:rPr lang="en-US" baseline="0" dirty="0"/>
              <a:t> 80773 of the Final Rule</a:t>
            </a:r>
          </a:p>
          <a:p>
            <a:endParaRPr lang="en-US" baseline="0" dirty="0"/>
          </a:p>
          <a:p>
            <a:r>
              <a:rPr lang="en-US" sz="1200" b="0" i="0" u="none" strike="noStrike" cap="none" baseline="0" dirty="0">
                <a:solidFill>
                  <a:schemeClr val="dk1"/>
                </a:solidFill>
                <a:latin typeface="+mn-lt"/>
                <a:ea typeface="Calibri"/>
                <a:cs typeface="Calibri"/>
                <a:sym typeface="Calibri"/>
              </a:rPr>
              <a:t>This final rule maintains the combined 90-day time period for establishing eligibility for a program and finding new housing, and the combined 60-day extension period. Unlike the proposed rule, this final rule does not divide the time to (1) establish eligibility for a HUD program, and (2) find new housing into 60 and 30-day time periods, nor does the final rule divide the allowable extension for establishing eligibility and finding new housing into two 30-day time periods. HUD removes the divisions so that victims have the flexibility to use the overall time period allowed to establish eligibility and find new housing in a way that most benefits the victim….</a:t>
            </a:r>
          </a:p>
          <a:p>
            <a:endParaRPr lang="en-US" sz="1200" b="0" i="0" u="none" strike="noStrike" cap="none" baseline="0" dirty="0">
              <a:solidFill>
                <a:schemeClr val="dk1"/>
              </a:solidFill>
              <a:latin typeface="+mn-lt"/>
              <a:sym typeface="Calibri"/>
            </a:endParaRPr>
          </a:p>
          <a:p>
            <a:r>
              <a:rPr lang="en-US" sz="1200" b="0" i="0" u="none" strike="noStrike" cap="none" baseline="0" dirty="0">
                <a:solidFill>
                  <a:schemeClr val="dk1"/>
                </a:solidFill>
                <a:latin typeface="+mn-lt"/>
                <a:ea typeface="Calibri"/>
                <a:cs typeface="Calibri"/>
                <a:sym typeface="Calibri"/>
              </a:rPr>
              <a:t>HUD stresses that the reasonable time period to establish eligibility following a lease bifurcation is triggered only in situations where the tenant removed from the unit is the one family member whose characteristics qualified the rest of the family to live in the unit or receive assistance. In many covered housing programs, including HOME, HTF, ESG, RHSP, and Section 221(d)(3), the reasonable time period provisions of this rule related to lease bifurcation will never be triggered because the family’s eligibility is based on the characteristics of the family as a whole, not the characteristics of any one family member.</a:t>
            </a:r>
            <a:endParaRPr lang="en-US" dirty="0"/>
          </a:p>
          <a:p>
            <a:pPr lvl="1"/>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26</a:t>
            </a:fld>
            <a:endParaRPr lang="en-US"/>
          </a:p>
        </p:txBody>
      </p:sp>
    </p:spTree>
    <p:extLst>
      <p:ext uri="{BB962C8B-B14F-4D97-AF65-F5344CB8AC3E}">
        <p14:creationId xmlns:p14="http://schemas.microsoft.com/office/powerpoint/2010/main" val="35355130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a:t>
            </a:r>
            <a:r>
              <a:rPr lang="en-US" baseline="0" dirty="0"/>
              <a:t> that termination of services is a final component in case management. Remind participants that t</a:t>
            </a:r>
            <a:r>
              <a:rPr lang="en-US" dirty="0"/>
              <a:t>ermination is not necessarily a bad thing. Termination occurs when a client is finished with treatment/care and also if a client is noncompliant and the attempts to get the client to be compliant have not been successful. Here are a few things to remember about termination:</a:t>
            </a:r>
          </a:p>
          <a:p>
            <a:endParaRPr lang="en-US" dirty="0"/>
          </a:p>
          <a:p>
            <a:pPr marL="171450" indent="-171450">
              <a:buFont typeface="Arial" panose="020B0604020202020204" pitchFamily="34" charset="0"/>
              <a:buChar char="•"/>
            </a:pPr>
            <a:r>
              <a:rPr lang="en-US" dirty="0"/>
              <a:t>There must be a formal process for termination that is standard for every client.</a:t>
            </a:r>
          </a:p>
          <a:p>
            <a:pPr marL="628650" lvl="1" indent="-171450">
              <a:buFont typeface="Arial" panose="020B0604020202020204" pitchFamily="34" charset="0"/>
              <a:buChar char="•"/>
            </a:pPr>
            <a:r>
              <a:rPr lang="en-US" dirty="0"/>
              <a:t>The client must have a written copy of the program rules and the termination process (including what constitutes termination). The client should receive information about the termination process upon entering the program.</a:t>
            </a:r>
          </a:p>
          <a:p>
            <a:pPr marL="628650" lvl="1" indent="-171450">
              <a:buFont typeface="Arial" panose="020B0604020202020204" pitchFamily="34" charset="0"/>
              <a:buChar char="•"/>
            </a:pPr>
            <a:r>
              <a:rPr lang="en-US" dirty="0"/>
              <a:t>The client must receive a written notice that explains, clearly, the reasons for termination.</a:t>
            </a:r>
          </a:p>
          <a:p>
            <a:pPr marL="628650" lvl="1" indent="-171450">
              <a:buFont typeface="Arial" panose="020B0604020202020204" pitchFamily="34" charset="0"/>
              <a:buChar char="•"/>
            </a:pPr>
            <a:r>
              <a:rPr lang="en-US" dirty="0"/>
              <a:t>The ability to review or appeal the termination decision by a 3</a:t>
            </a:r>
            <a:r>
              <a:rPr lang="en-US" baseline="30000" dirty="0"/>
              <a:t>rd</a:t>
            </a:r>
            <a:r>
              <a:rPr lang="en-US" dirty="0"/>
              <a:t> party.</a:t>
            </a:r>
          </a:p>
          <a:p>
            <a:pPr lvl="1"/>
            <a:endParaRPr lang="en-US" dirty="0"/>
          </a:p>
          <a:p>
            <a:pPr marL="171450" indent="-171450">
              <a:buFont typeface="Arial" panose="020B0604020202020204" pitchFamily="34" charset="0"/>
              <a:buChar char="•"/>
            </a:pPr>
            <a:r>
              <a:rPr lang="en-US" dirty="0"/>
              <a:t>Termination should not bar a client from receiving further assistance at a later date.</a:t>
            </a:r>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27</a:t>
            </a:fld>
            <a:endParaRPr lang="en-US"/>
          </a:p>
        </p:txBody>
      </p:sp>
    </p:spTree>
    <p:extLst>
      <p:ext uri="{BB962C8B-B14F-4D97-AF65-F5344CB8AC3E}">
        <p14:creationId xmlns:p14="http://schemas.microsoft.com/office/powerpoint/2010/main" val="31397742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group to talk through how they find resources in </a:t>
            </a:r>
            <a:r>
              <a:rPr lang="en-US"/>
              <a:t>their communities – can be a discussion point.</a:t>
            </a:r>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28</a:t>
            </a:fld>
            <a:endParaRPr lang="en-US"/>
          </a:p>
        </p:txBody>
      </p:sp>
    </p:spTree>
    <p:extLst>
      <p:ext uri="{BB962C8B-B14F-4D97-AF65-F5344CB8AC3E}">
        <p14:creationId xmlns:p14="http://schemas.microsoft.com/office/powerpoint/2010/main" val="9391646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29</a:t>
            </a:fld>
            <a:endParaRPr lang="en-US"/>
          </a:p>
        </p:txBody>
      </p:sp>
    </p:spTree>
    <p:extLst>
      <p:ext uri="{BB962C8B-B14F-4D97-AF65-F5344CB8AC3E}">
        <p14:creationId xmlns:p14="http://schemas.microsoft.com/office/powerpoint/2010/main" val="1870026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301">
              <a:defRPr/>
            </a:pPr>
            <a:r>
              <a:rPr lang="en-US" u="none" dirty="0"/>
              <a:t>Offer</a:t>
            </a:r>
            <a:r>
              <a:rPr lang="en-US" u="none" baseline="0" dirty="0"/>
              <a:t> the definition this course puts forward. Offer the citation that this definition—and other important elements in this module—draw heavily on standards put forward by the National Association of Social Workers (NASW). </a:t>
            </a:r>
          </a:p>
          <a:p>
            <a:pPr defTabSz="897301">
              <a:defRPr/>
            </a:pPr>
            <a:endParaRPr lang="en-US" u="none" baseline="0" dirty="0"/>
          </a:p>
          <a:p>
            <a:pPr defTabSz="897301">
              <a:defRPr/>
            </a:pPr>
            <a:r>
              <a:rPr lang="en-US" u="none" baseline="0" dirty="0"/>
              <a:t>Stress that successful case management </a:t>
            </a:r>
            <a:r>
              <a:rPr lang="en-US" dirty="0"/>
              <a:t>limits problems that arise from service fragmentation, staff turnover, and poor coordination between providers.</a:t>
            </a:r>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5</a:t>
            </a:fld>
            <a:endParaRPr lang="en-US"/>
          </a:p>
        </p:txBody>
      </p:sp>
    </p:spTree>
    <p:extLst>
      <p:ext uri="{BB962C8B-B14F-4D97-AF65-F5344CB8AC3E}">
        <p14:creationId xmlns:p14="http://schemas.microsoft.com/office/powerpoint/2010/main" val="1195647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Social workers use the following strategies to achieve this goal:</a:t>
            </a:r>
          </a:p>
          <a:p>
            <a:pPr marL="174698" indent="-174698">
              <a:buFont typeface="Arial" panose="020B0604020202020204" pitchFamily="34" charset="0"/>
              <a:buChar char="•"/>
            </a:pPr>
            <a:r>
              <a:rPr lang="en-US" dirty="0"/>
              <a:t>Strengthening the developmental, problem-solving, and coping skills of clients;</a:t>
            </a:r>
          </a:p>
          <a:p>
            <a:pPr marL="174698" indent="-174698">
              <a:buFont typeface="Arial" panose="020B0604020202020204" pitchFamily="34" charset="0"/>
              <a:buChar char="•"/>
            </a:pPr>
            <a:r>
              <a:rPr lang="en-US" dirty="0"/>
              <a:t>Enhancing a client’s ability to interact with and participate in their communities, with respect for each client’s values and goals;</a:t>
            </a:r>
          </a:p>
          <a:p>
            <a:pPr marL="174698" indent="-174698">
              <a:buFont typeface="Arial" panose="020B0604020202020204" pitchFamily="34" charset="0"/>
              <a:buChar char="•"/>
            </a:pPr>
            <a:r>
              <a:rPr lang="en-US" dirty="0"/>
              <a:t>Linking clients with systems that provide them with resources, services, and opportunities;</a:t>
            </a:r>
          </a:p>
          <a:p>
            <a:pPr marL="174698" indent="-174698">
              <a:buFont typeface="Arial" panose="020B0604020202020204" pitchFamily="34" charset="0"/>
              <a:buChar char="•"/>
            </a:pPr>
            <a:r>
              <a:rPr lang="en-US" dirty="0"/>
              <a:t>Increasing the scope and capacity of service delivery systems;</a:t>
            </a:r>
          </a:p>
          <a:p>
            <a:pPr marL="174698" indent="-174698">
              <a:buFont typeface="Arial" panose="020B0604020202020204" pitchFamily="34" charset="0"/>
              <a:buChar char="•"/>
            </a:pPr>
            <a:r>
              <a:rPr lang="en-US" dirty="0"/>
              <a:t>Creating and promoting the effective and humane operation of service systems;</a:t>
            </a:r>
          </a:p>
          <a:p>
            <a:pPr marL="174698" indent="-174698">
              <a:buFont typeface="Arial" panose="020B0604020202020204" pitchFamily="34" charset="0"/>
              <a:buChar char="•"/>
            </a:pPr>
            <a:r>
              <a:rPr lang="en-US" dirty="0"/>
              <a:t>Contributing to the development and improvement of social policy.  </a:t>
            </a:r>
          </a:p>
          <a:p>
            <a:pPr marL="174698" indent="-174698">
              <a:buFont typeface="Arial" panose="020B0604020202020204" pitchFamily="34" charset="0"/>
              <a:buChar char="•"/>
            </a:pPr>
            <a:endParaRPr lang="en-US" dirty="0"/>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Source: NASW Standards for Social Work Case Management.</a:t>
            </a:r>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6</a:t>
            </a:fld>
            <a:endParaRPr lang="en-US"/>
          </a:p>
        </p:txBody>
      </p:sp>
    </p:spTree>
    <p:extLst>
      <p:ext uri="{BB962C8B-B14F-4D97-AF65-F5344CB8AC3E}">
        <p14:creationId xmlns:p14="http://schemas.microsoft.com/office/powerpoint/2010/main" val="1053944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functions</a:t>
            </a:r>
            <a:r>
              <a:rPr lang="en-US" baseline="0" dirty="0"/>
              <a:t> of case management. </a:t>
            </a:r>
          </a:p>
          <a:p>
            <a:endParaRPr lang="en-US" baseline="0" dirty="0"/>
          </a:p>
          <a:p>
            <a:r>
              <a:rPr lang="en-US" baseline="0" dirty="0"/>
              <a:t>ACTIVITY: Once you have reviewed functions ask participants to think about skills, behaviors, traits that make case managers successful. If another prompt is needed, ask what they would be looking for in hiring a case manager in their housing program. Note the traits on newsprint as participants offer suggestions. Encourage small brainstorming sessions at each table.</a:t>
            </a:r>
          </a:p>
          <a:p>
            <a:endParaRPr lang="en-US" baseline="0" dirty="0"/>
          </a:p>
          <a:p>
            <a:r>
              <a:rPr lang="en-US" baseline="0" dirty="0"/>
              <a:t>Once the list is complete, ask participants to review the list, inviting them to identify what they do well (their strengths) and one place where they could improve. Invite participants who would like to improve. Suggest this workshop might be the starting point for enhanced case management practice.</a:t>
            </a:r>
          </a:p>
          <a:p>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Offer insights—Case managers must balance consistency with flexibility, be empathic, be able to empower clients and remain client-centered, be able to de-escalate a situation, and be resourceful. </a:t>
            </a:r>
            <a:endParaRPr lang="en-US" dirty="0"/>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7</a:t>
            </a:fld>
            <a:endParaRPr lang="en-US"/>
          </a:p>
        </p:txBody>
      </p:sp>
    </p:spTree>
    <p:extLst>
      <p:ext uri="{BB962C8B-B14F-4D97-AF65-F5344CB8AC3E}">
        <p14:creationId xmlns:p14="http://schemas.microsoft.com/office/powerpoint/2010/main" val="2910137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[DISCUSSION]</a:t>
            </a:r>
          </a:p>
          <a:p>
            <a:r>
              <a:rPr lang="en-US" dirty="0"/>
              <a:t>Reveal</a:t>
            </a:r>
            <a:r>
              <a:rPr lang="en-US" baseline="0" dirty="0"/>
              <a:t> slide and ask participants question of foundational task for success in housing based case management. </a:t>
            </a:r>
          </a:p>
          <a:p>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The answer:</a:t>
            </a:r>
            <a:r>
              <a:rPr lang="en-US" baseline="0" dirty="0"/>
              <a:t> r</a:t>
            </a:r>
            <a:r>
              <a:rPr lang="en-US" dirty="0"/>
              <a:t>elationship-formation/building rapport</a:t>
            </a:r>
          </a:p>
          <a:p>
            <a:endParaRPr lang="en-US" baseline="0" dirty="0"/>
          </a:p>
          <a:p>
            <a:r>
              <a:rPr lang="en-US" baseline="0" dirty="0"/>
              <a:t>Confirm responses then advance the slide to reinforce the importance of relationship formation. </a:t>
            </a:r>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8</a:t>
            </a:fld>
            <a:endParaRPr lang="en-US"/>
          </a:p>
        </p:txBody>
      </p:sp>
    </p:spTree>
    <p:extLst>
      <p:ext uri="{BB962C8B-B14F-4D97-AF65-F5344CB8AC3E}">
        <p14:creationId xmlns:p14="http://schemas.microsoft.com/office/powerpoint/2010/main" val="956755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the</a:t>
            </a:r>
            <a:r>
              <a:rPr lang="en-US" baseline="0" dirty="0"/>
              <a:t> d</a:t>
            </a:r>
            <a:r>
              <a:rPr lang="en-US" dirty="0"/>
              <a:t>efinition from Cooper-Altman, 2008.</a:t>
            </a:r>
          </a:p>
          <a:p>
            <a:endParaRPr lang="en-US" dirty="0"/>
          </a:p>
          <a:p>
            <a:r>
              <a:rPr lang="en-US" dirty="0"/>
              <a:t>Engagement is all about rapport-building and trust-building. If the client doesn’t trust you, you won’t get anywhere and the client won’t be engaged in the working relationship.</a:t>
            </a:r>
          </a:p>
          <a:p>
            <a:endParaRPr lang="en-US" dirty="0"/>
          </a:p>
          <a:p>
            <a:r>
              <a:rPr lang="en-US" dirty="0"/>
              <a:t>Rapport-building is not</a:t>
            </a:r>
            <a:r>
              <a:rPr lang="en-US" baseline="0" dirty="0"/>
              <a:t> a one-time event. It occurs each time you work with a client. Therefore it is critical to spend time developing rapport, as it will lead to a better client-case worker relationship.</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9</a:t>
            </a:fld>
            <a:endParaRPr lang="en-US"/>
          </a:p>
        </p:txBody>
      </p:sp>
    </p:spTree>
    <p:extLst>
      <p:ext uri="{BB962C8B-B14F-4D97-AF65-F5344CB8AC3E}">
        <p14:creationId xmlns:p14="http://schemas.microsoft.com/office/powerpoint/2010/main" val="3103414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1" u="sng" dirty="0"/>
              <a:t>DISCUSSION]</a:t>
            </a:r>
          </a:p>
          <a:p>
            <a:r>
              <a:rPr lang="en-US" dirty="0"/>
              <a:t>Invite</a:t>
            </a:r>
            <a:r>
              <a:rPr lang="en-US" baseline="0" dirty="0"/>
              <a:t> a discussion of the barriers that emerge in housing based case management. Ask first about the individual level challenges and affirm those.</a:t>
            </a:r>
          </a:p>
          <a:p>
            <a:endParaRPr lang="en-US" baseline="0" dirty="0"/>
          </a:p>
          <a:p>
            <a:r>
              <a:rPr lang="en-US" baseline="0" dirty="0"/>
              <a:t>Offer insight (provider barriers): being inconsistent, over-promising and under-delivering, provider bias.</a:t>
            </a:r>
          </a:p>
          <a:p>
            <a:endParaRPr lang="en-US" baseline="0" dirty="0"/>
          </a:p>
          <a:p>
            <a:r>
              <a:rPr lang="en-US" baseline="0" dirty="0"/>
              <a:t>Offer insight (systemic barriers): change in policy, lack of coordination between systems/providers, need outweighs resources (wait lists, etc.)</a:t>
            </a:r>
          </a:p>
          <a:p>
            <a:endParaRPr lang="en-US" baseline="0" dirty="0"/>
          </a:p>
          <a:p>
            <a:r>
              <a:rPr lang="en-US" baseline="0" dirty="0"/>
              <a:t>Next, facilitate a discussion of the system-level barriers.</a:t>
            </a:r>
          </a:p>
          <a:p>
            <a:endParaRPr lang="en-US" baseline="0" dirty="0"/>
          </a:p>
          <a:p>
            <a:r>
              <a:rPr lang="en-US" baseline="0" dirty="0"/>
              <a:t>Thank participants and emphasize the workshop strives to address both the micro-and macro-level challenges that may impede a client’s success. </a:t>
            </a:r>
            <a:endParaRPr lang="en-US" dirty="0"/>
          </a:p>
          <a:p>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10</a:t>
            </a:fld>
            <a:endParaRPr lang="en-US"/>
          </a:p>
        </p:txBody>
      </p:sp>
    </p:spTree>
    <p:extLst>
      <p:ext uri="{BB962C8B-B14F-4D97-AF65-F5344CB8AC3E}">
        <p14:creationId xmlns:p14="http://schemas.microsoft.com/office/powerpoint/2010/main" val="380443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[DISCUSSION]</a:t>
            </a:r>
          </a:p>
          <a:p>
            <a:r>
              <a:rPr lang="en-US" dirty="0"/>
              <a:t>Keeping in mind the issues faced by our clients and the barriers we know are there, engaging clients with special/multiple needs is challenging! Review the</a:t>
            </a:r>
            <a:r>
              <a:rPr lang="en-US" baseline="0" dirty="0"/>
              <a:t> question for discussion and invite a large group discussion.</a:t>
            </a:r>
            <a:endParaRPr lang="en-US" dirty="0"/>
          </a:p>
          <a:p>
            <a:r>
              <a:rPr lang="en-US" b="1" dirty="0"/>
              <a:t> </a:t>
            </a:r>
            <a:endParaRPr lang="en-US" dirty="0"/>
          </a:p>
          <a:p>
            <a:r>
              <a:rPr lang="en-US" dirty="0"/>
              <a:t>As</a:t>
            </a:r>
            <a:r>
              <a:rPr lang="en-US" baseline="0" dirty="0"/>
              <a:t> participants offer suggestions</a:t>
            </a:r>
            <a:r>
              <a:rPr lang="en-US" dirty="0"/>
              <a:t> validate and affirm their suggestions.</a:t>
            </a:r>
            <a:r>
              <a:rPr lang="en-US" baseline="0" dirty="0"/>
              <a:t> Listen to add any additional examples from the list below or your own practice experience. </a:t>
            </a:r>
          </a:p>
          <a:p>
            <a:endParaRPr lang="en-US" dirty="0"/>
          </a:p>
          <a:p>
            <a:r>
              <a:rPr lang="en-US" dirty="0"/>
              <a:t>Examples:</a:t>
            </a:r>
          </a:p>
          <a:p>
            <a:pPr lvl="0"/>
            <a:r>
              <a:rPr lang="en-US" dirty="0"/>
              <a:t>Use active listening skills</a:t>
            </a:r>
          </a:p>
          <a:p>
            <a:pPr lvl="0"/>
            <a:r>
              <a:rPr lang="en-US" dirty="0"/>
              <a:t>Create proper environment</a:t>
            </a:r>
          </a:p>
          <a:p>
            <a:pPr lvl="0"/>
            <a:r>
              <a:rPr lang="en-US" dirty="0"/>
              <a:t>Respect, accept, support</a:t>
            </a:r>
          </a:p>
          <a:p>
            <a:pPr lvl="0"/>
            <a:r>
              <a:rPr lang="en-US" dirty="0"/>
              <a:t>Respect boundaries</a:t>
            </a:r>
          </a:p>
          <a:p>
            <a:r>
              <a:rPr lang="en-US" dirty="0"/>
              <a:t>Allow client as much control as possible over interactions</a:t>
            </a:r>
          </a:p>
          <a:p>
            <a:r>
              <a:rPr lang="en-US" dirty="0"/>
              <a:t>Be</a:t>
            </a:r>
            <a:r>
              <a:rPr lang="en-US" baseline="0" dirty="0"/>
              <a:t> accountable</a:t>
            </a:r>
          </a:p>
          <a:p>
            <a:r>
              <a:rPr lang="en-US" baseline="0" dirty="0"/>
              <a:t>Be transparent</a:t>
            </a:r>
            <a:endParaRPr lang="en-US" dirty="0"/>
          </a:p>
        </p:txBody>
      </p:sp>
      <p:sp>
        <p:nvSpPr>
          <p:cNvPr id="4" name="Slide Number Placeholder 3"/>
          <p:cNvSpPr>
            <a:spLocks noGrp="1"/>
          </p:cNvSpPr>
          <p:nvPr>
            <p:ph type="sldNum" sz="quarter" idx="5"/>
          </p:nvPr>
        </p:nvSpPr>
        <p:spPr/>
        <p:txBody>
          <a:bodyPr/>
          <a:lstStyle/>
          <a:p>
            <a:fld id="{0DA949D2-41B8-4F92-B00E-7AC817E27FF3}" type="slidenum">
              <a:rPr lang="en-US" smtClean="0"/>
              <a:t>11</a:t>
            </a:fld>
            <a:endParaRPr lang="en-US"/>
          </a:p>
        </p:txBody>
      </p:sp>
    </p:spTree>
    <p:extLst>
      <p:ext uri="{BB962C8B-B14F-4D97-AF65-F5344CB8AC3E}">
        <p14:creationId xmlns:p14="http://schemas.microsoft.com/office/powerpoint/2010/main" val="2471221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14CBA-5468-E14B-A341-7FFCC34169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E55EF2-030D-D444-8649-4E401EE820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A57198-6CE3-C64C-B032-19E98AA0602D}"/>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5" name="Footer Placeholder 4">
            <a:extLst>
              <a:ext uri="{FF2B5EF4-FFF2-40B4-BE49-F238E27FC236}">
                <a16:creationId xmlns:a16="http://schemas.microsoft.com/office/drawing/2014/main" id="{9F6F3DE8-7905-7641-B358-47C06DAEA9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58EA6A-2FB3-244E-B14F-E7BAF7B219FA}"/>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127683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9139A-8954-AE41-AD6D-6480115318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51C37C-A085-9940-8736-DCBEAB80393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F20A0D-19AB-FA40-ABF2-AE0FC3A7D6FF}"/>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5" name="Footer Placeholder 4">
            <a:extLst>
              <a:ext uri="{FF2B5EF4-FFF2-40B4-BE49-F238E27FC236}">
                <a16:creationId xmlns:a16="http://schemas.microsoft.com/office/drawing/2014/main" id="{7B4B8798-6D23-E745-A3D6-947A76F4BE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8AEF42-FEE8-2B49-8A14-236A27A87F21}"/>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404110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A4F509-7BED-D948-A4F4-183651515A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BBA19A-8CA0-8047-8C70-DC75885545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4F256-3351-0F40-8663-0E5F9720A399}"/>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5" name="Footer Placeholder 4">
            <a:extLst>
              <a:ext uri="{FF2B5EF4-FFF2-40B4-BE49-F238E27FC236}">
                <a16:creationId xmlns:a16="http://schemas.microsoft.com/office/drawing/2014/main" id="{882511D0-50B6-5648-AE8F-CB14B2E390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B51F3B-B34C-7341-8496-7FD9BA56601F}"/>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109410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3F718-E0E9-AF47-80C8-1B8EB6DB6E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28B9F6-0B7B-A84D-BD6E-54B0CA750A3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A824DE-0036-4F47-B6C1-FAAB3D8424EA}"/>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5" name="Footer Placeholder 4">
            <a:extLst>
              <a:ext uri="{FF2B5EF4-FFF2-40B4-BE49-F238E27FC236}">
                <a16:creationId xmlns:a16="http://schemas.microsoft.com/office/drawing/2014/main" id="{3ACE069D-0B5B-AF43-B03E-7ADCB6C126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56626-4B19-D04A-9421-8F24E0C9D55C}"/>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1509009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E0224-E097-2E48-B237-527F0B21A1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E3E7E0-8579-B146-83E9-E948348420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424CF9-24FB-E24A-9ECB-B3961456DB55}"/>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5" name="Footer Placeholder 4">
            <a:extLst>
              <a:ext uri="{FF2B5EF4-FFF2-40B4-BE49-F238E27FC236}">
                <a16:creationId xmlns:a16="http://schemas.microsoft.com/office/drawing/2014/main" id="{FA17695A-D4AC-3342-B459-7A3E37E39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B0989-4E4F-1D45-9774-1BD2DB778695}"/>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4203985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65335-6669-BE42-B11A-F532EE2366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8D48A8-0EE5-3E48-AF38-2BBAC838E3D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C4B5C7-BE3D-7A46-A0E3-66336FBDF4F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238052-8C40-7E4A-AEDF-414F3F176EBC}"/>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6" name="Footer Placeholder 5">
            <a:extLst>
              <a:ext uri="{FF2B5EF4-FFF2-40B4-BE49-F238E27FC236}">
                <a16:creationId xmlns:a16="http://schemas.microsoft.com/office/drawing/2014/main" id="{528EAD6A-4C7A-BC46-8F86-F1602596BE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955BFB-86D9-044D-A4C9-A268A89F647B}"/>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300271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EA624-C90C-894C-BB6B-0B56381CF2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4FF252-9F13-EA4A-AE9D-3D8CD845DF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50322E1-3BAB-994B-8609-D4E7D9BB2A4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987AB5-AC52-0D4D-BD53-6EC6D86FB8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3D48F2A-9237-644B-A483-BC1B8274E1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4021A6-0B10-944D-B67F-C2E11DE42D05}"/>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8" name="Footer Placeholder 7">
            <a:extLst>
              <a:ext uri="{FF2B5EF4-FFF2-40B4-BE49-F238E27FC236}">
                <a16:creationId xmlns:a16="http://schemas.microsoft.com/office/drawing/2014/main" id="{5AEFFDE5-7BDA-4145-8D45-EC7D6E4236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8AED11-D150-DD41-947C-04D8F741F726}"/>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566858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35058-F9DF-9244-8783-EBDEE0368A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23593B-5A75-1743-B4C2-0816161E4904}"/>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4" name="Footer Placeholder 3">
            <a:extLst>
              <a:ext uri="{FF2B5EF4-FFF2-40B4-BE49-F238E27FC236}">
                <a16:creationId xmlns:a16="http://schemas.microsoft.com/office/drawing/2014/main" id="{B917A978-48EC-6E40-AA76-EDB57A71BE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A354EB-BA06-8640-A8D3-0FF560F2C97D}"/>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714286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11444A-EF52-134C-84A0-7D993317D791}"/>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3" name="Footer Placeholder 2">
            <a:extLst>
              <a:ext uri="{FF2B5EF4-FFF2-40B4-BE49-F238E27FC236}">
                <a16:creationId xmlns:a16="http://schemas.microsoft.com/office/drawing/2014/main" id="{B1DDC25C-7B9C-D047-9AF6-0EDEF37123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523A74-FDE6-8C4C-B0A1-E9C2267BD07C}"/>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331792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DA726-DC96-7242-BF63-AB00389135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1FB877-0237-A247-A137-A875B80816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7D2861-9619-9C41-8E8F-279479A245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6139749-CD44-5E42-8DD9-D531A1D3CEDF}"/>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6" name="Footer Placeholder 5">
            <a:extLst>
              <a:ext uri="{FF2B5EF4-FFF2-40B4-BE49-F238E27FC236}">
                <a16:creationId xmlns:a16="http://schemas.microsoft.com/office/drawing/2014/main" id="{B6ECA882-0DA7-4148-8EDD-D00458763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668ECB-1253-8346-ACD0-F78827EAC905}"/>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1820700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98DDA-43EE-9C46-A342-A0A60FD11C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742BCF-0940-1F4B-9F3C-5F559795B6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0ADFEA-F036-A840-8195-B15E3FEC5C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EC6456-3B7A-CD40-9C37-5363F11DBB95}"/>
              </a:ext>
            </a:extLst>
          </p:cNvPr>
          <p:cNvSpPr>
            <a:spLocks noGrp="1"/>
          </p:cNvSpPr>
          <p:nvPr>
            <p:ph type="dt" sz="half" idx="10"/>
          </p:nvPr>
        </p:nvSpPr>
        <p:spPr/>
        <p:txBody>
          <a:bodyPr/>
          <a:lstStyle/>
          <a:p>
            <a:fld id="{69505771-B540-1448-83D1-4C4169C784C2}" type="datetimeFigureOut">
              <a:rPr lang="en-US" smtClean="0"/>
              <a:t>4/22/2019</a:t>
            </a:fld>
            <a:endParaRPr lang="en-US"/>
          </a:p>
        </p:txBody>
      </p:sp>
      <p:sp>
        <p:nvSpPr>
          <p:cNvPr id="6" name="Footer Placeholder 5">
            <a:extLst>
              <a:ext uri="{FF2B5EF4-FFF2-40B4-BE49-F238E27FC236}">
                <a16:creationId xmlns:a16="http://schemas.microsoft.com/office/drawing/2014/main" id="{B4D2EA23-B66C-394D-8326-5AE5396F0A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502522-8AEC-6641-88FA-6481C31FBF7E}"/>
              </a:ext>
            </a:extLst>
          </p:cNvPr>
          <p:cNvSpPr>
            <a:spLocks noGrp="1"/>
          </p:cNvSpPr>
          <p:nvPr>
            <p:ph type="sldNum" sz="quarter" idx="12"/>
          </p:nvPr>
        </p:nvSpPr>
        <p:spPr/>
        <p:txBody>
          <a:bodyPr/>
          <a:lstStyle/>
          <a:p>
            <a:fld id="{D320B572-0D5F-B242-A8AD-E4C3E91E8B28}" type="slidenum">
              <a:rPr lang="en-US" smtClean="0"/>
              <a:t>‹#›</a:t>
            </a:fld>
            <a:endParaRPr lang="en-US"/>
          </a:p>
        </p:txBody>
      </p:sp>
    </p:spTree>
    <p:extLst>
      <p:ext uri="{BB962C8B-B14F-4D97-AF65-F5344CB8AC3E}">
        <p14:creationId xmlns:p14="http://schemas.microsoft.com/office/powerpoint/2010/main" val="615643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D4C863-99B6-0349-BF02-6D17ACF34F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952996-2D89-7E46-BD52-2FE438F67B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D96A03-D897-0446-BA2A-A456FDD95B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505771-B540-1448-83D1-4C4169C784C2}" type="datetimeFigureOut">
              <a:rPr lang="en-US" smtClean="0"/>
              <a:t>4/22/2019</a:t>
            </a:fld>
            <a:endParaRPr lang="en-US"/>
          </a:p>
        </p:txBody>
      </p:sp>
      <p:sp>
        <p:nvSpPr>
          <p:cNvPr id="5" name="Footer Placeholder 4">
            <a:extLst>
              <a:ext uri="{FF2B5EF4-FFF2-40B4-BE49-F238E27FC236}">
                <a16:creationId xmlns:a16="http://schemas.microsoft.com/office/drawing/2014/main" id="{8889B2DA-E9CB-0944-B27D-7EA7AF4561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0D3FDC-D327-864E-ABD3-5E1A5CC0A9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0B572-0D5F-B242-A8AD-E4C3E91E8B28}" type="slidenum">
              <a:rPr lang="en-US" smtClean="0"/>
              <a:t>‹#›</a:t>
            </a:fld>
            <a:endParaRPr lang="en-US"/>
          </a:p>
        </p:txBody>
      </p:sp>
    </p:spTree>
    <p:extLst>
      <p:ext uri="{BB962C8B-B14F-4D97-AF65-F5344CB8AC3E}">
        <p14:creationId xmlns:p14="http://schemas.microsoft.com/office/powerpoint/2010/main" val="1725744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mailto:ashley@collaborative-solutions.net"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ashley@collaborative-solutions.net"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A39B2-E219-3D47-9C04-5570D84A5801}"/>
              </a:ext>
            </a:extLst>
          </p:cNvPr>
          <p:cNvSpPr>
            <a:spLocks noGrp="1"/>
          </p:cNvSpPr>
          <p:nvPr>
            <p:ph type="ctrTitle"/>
          </p:nvPr>
        </p:nvSpPr>
        <p:spPr>
          <a:xfrm>
            <a:off x="1524000" y="3808206"/>
            <a:ext cx="9144000" cy="766763"/>
          </a:xfrm>
        </p:spPr>
        <p:txBody>
          <a:bodyPr>
            <a:normAutofit fontScale="90000"/>
          </a:bodyPr>
          <a:lstStyle/>
          <a:p>
            <a:r>
              <a:rPr lang="en-US" b="1" dirty="0">
                <a:solidFill>
                  <a:srgbClr val="192C4C"/>
                </a:solidFill>
                <a:latin typeface="Myriad Pro Semibold" panose="020B0503030403020204" pitchFamily="34" charset="0"/>
                <a:cs typeface="Myriad Arabic" pitchFamily="2" charset="-78"/>
              </a:rPr>
              <a:t>Serving Special Populations </a:t>
            </a:r>
          </a:p>
        </p:txBody>
      </p:sp>
      <p:sp>
        <p:nvSpPr>
          <p:cNvPr id="3" name="Subtitle 2">
            <a:extLst>
              <a:ext uri="{FF2B5EF4-FFF2-40B4-BE49-F238E27FC236}">
                <a16:creationId xmlns:a16="http://schemas.microsoft.com/office/drawing/2014/main" id="{2B26B03B-46F3-434A-BBB9-38F681435717}"/>
              </a:ext>
            </a:extLst>
          </p:cNvPr>
          <p:cNvSpPr>
            <a:spLocks noGrp="1"/>
          </p:cNvSpPr>
          <p:nvPr>
            <p:ph type="subTitle" idx="1"/>
          </p:nvPr>
        </p:nvSpPr>
        <p:spPr>
          <a:xfrm>
            <a:off x="1524000" y="4797910"/>
            <a:ext cx="9144000" cy="459889"/>
          </a:xfrm>
        </p:spPr>
        <p:txBody>
          <a:bodyPr/>
          <a:lstStyle/>
          <a:p>
            <a:endParaRPr lang="en-US" dirty="0">
              <a:solidFill>
                <a:srgbClr val="535151"/>
              </a:solidFill>
              <a:latin typeface="Myriad Pro Light" panose="020B0403030403020204" pitchFamily="34" charset="0"/>
            </a:endParaRPr>
          </a:p>
        </p:txBody>
      </p:sp>
      <p:sp>
        <p:nvSpPr>
          <p:cNvPr id="6" name="Rectangle 5">
            <a:extLst>
              <a:ext uri="{FF2B5EF4-FFF2-40B4-BE49-F238E27FC236}">
                <a16:creationId xmlns:a16="http://schemas.microsoft.com/office/drawing/2014/main" id="{84168A98-DA01-F649-BCC3-407DB1512E56}"/>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30EE7B9-D42A-614B-B9C9-182259791AC5}"/>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8" name="Rectangle 7">
            <a:extLst>
              <a:ext uri="{FF2B5EF4-FFF2-40B4-BE49-F238E27FC236}">
                <a16:creationId xmlns:a16="http://schemas.microsoft.com/office/drawing/2014/main" id="{112F3946-6398-1E4B-9DBD-E2AF3887E90F}"/>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9" name="Rectangle 8">
            <a:extLst>
              <a:ext uri="{FF2B5EF4-FFF2-40B4-BE49-F238E27FC236}">
                <a16:creationId xmlns:a16="http://schemas.microsoft.com/office/drawing/2014/main" id="{CC1BCEF0-72BF-1346-801E-5F14332A140D}"/>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EAA895F-BD65-5E4B-B7EA-096F6D6D7BF7}"/>
              </a:ext>
            </a:extLst>
          </p:cNvPr>
          <p:cNvPicPr>
            <a:picLocks noChangeAspect="1"/>
          </p:cNvPicPr>
          <p:nvPr/>
        </p:nvPicPr>
        <p:blipFill>
          <a:blip r:embed="rId2"/>
          <a:stretch>
            <a:fillRect/>
          </a:stretch>
        </p:blipFill>
        <p:spPr>
          <a:xfrm>
            <a:off x="585810" y="919134"/>
            <a:ext cx="3750446" cy="831180"/>
          </a:xfrm>
          <a:prstGeom prst="rect">
            <a:avLst/>
          </a:prstGeom>
        </p:spPr>
      </p:pic>
    </p:spTree>
    <p:extLst>
      <p:ext uri="{BB962C8B-B14F-4D97-AF65-F5344CB8AC3E}">
        <p14:creationId xmlns:p14="http://schemas.microsoft.com/office/powerpoint/2010/main" val="2911216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Barriers to Engagement</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pPr marL="514350" indent="-514350">
              <a:buFont typeface="+mj-lt"/>
              <a:buAutoNum type="arabicPeriod"/>
            </a:pPr>
            <a:r>
              <a:rPr lang="en-US" dirty="0">
                <a:latin typeface="Myriad Pro Light"/>
              </a:rPr>
              <a:t>What do we as providers do that impedes engagement?</a:t>
            </a:r>
          </a:p>
          <a:p>
            <a:pPr marL="514350" indent="-514350">
              <a:buFont typeface="+mj-lt"/>
              <a:buAutoNum type="arabicPeriod"/>
            </a:pPr>
            <a:r>
              <a:rPr lang="en-US" dirty="0">
                <a:latin typeface="Myriad Pro Light"/>
              </a:rPr>
              <a:t>How do systems impede engagement?</a:t>
            </a:r>
          </a:p>
          <a:p>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024825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endParaRPr lang="en-US" b="1" dirty="0">
              <a:solidFill>
                <a:srgbClr val="192C4C"/>
              </a:solidFill>
              <a:latin typeface="Myriad Pro Semibold"/>
            </a:endParaRP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pPr marL="0" indent="0" algn="ctr">
              <a:buNone/>
            </a:pPr>
            <a:endParaRPr lang="en-US" altLang="en-US" dirty="0"/>
          </a:p>
          <a:p>
            <a:pPr marL="0" indent="0" algn="ctr">
              <a:buNone/>
            </a:pPr>
            <a:r>
              <a:rPr lang="en-US" altLang="en-US" sz="4400" b="1" dirty="0">
                <a:solidFill>
                  <a:srgbClr val="192C4C"/>
                </a:solidFill>
                <a:latin typeface="Myriad Pro Semibold"/>
              </a:rPr>
              <a:t>What methods have you used to engage hard to reach clients? Those who are distrustful? </a:t>
            </a:r>
          </a:p>
          <a:p>
            <a:pPr marL="0"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044692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Strategies to Manage Bias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pPr marL="0" indent="0">
              <a:buNone/>
            </a:pPr>
            <a:r>
              <a:rPr lang="en-US" dirty="0">
                <a:latin typeface="Myriad Pro Light"/>
              </a:rPr>
              <a:t>If staff feel disappointed, frustrated, angry, concerned, judgmental…</a:t>
            </a:r>
          </a:p>
          <a:p>
            <a:pPr marL="0" indent="0">
              <a:buNone/>
            </a:pPr>
            <a:endParaRPr lang="en-US" dirty="0">
              <a:latin typeface="Myriad Pro Light"/>
            </a:endParaRPr>
          </a:p>
          <a:p>
            <a:r>
              <a:rPr lang="en-US" dirty="0">
                <a:latin typeface="Myriad Pro Light"/>
              </a:rPr>
              <a:t>What can we do that is constructive?</a:t>
            </a:r>
          </a:p>
          <a:p>
            <a:r>
              <a:rPr lang="en-US" dirty="0">
                <a:latin typeface="Myriad Pro Light"/>
              </a:rPr>
              <a:t>What can we say/avoid saying?</a:t>
            </a:r>
          </a:p>
          <a:p>
            <a:r>
              <a:rPr lang="en-US" dirty="0">
                <a:latin typeface="Myriad Pro Light"/>
              </a:rPr>
              <a:t>How do we prevent perception that we feel judgment?</a:t>
            </a: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390212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Goal Setting</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Setting goals is a collaborative effort</a:t>
            </a:r>
          </a:p>
          <a:p>
            <a:r>
              <a:rPr lang="en-US" dirty="0">
                <a:latin typeface="Myriad Pro Light"/>
              </a:rPr>
              <a:t>Goals must be SMART!</a:t>
            </a:r>
          </a:p>
          <a:p>
            <a:pPr lvl="1"/>
            <a:r>
              <a:rPr lang="en-US" dirty="0">
                <a:latin typeface="Myriad Pro Light"/>
              </a:rPr>
              <a:t>Specific</a:t>
            </a:r>
          </a:p>
          <a:p>
            <a:pPr lvl="1"/>
            <a:r>
              <a:rPr lang="en-US" dirty="0">
                <a:latin typeface="Myriad Pro Light"/>
              </a:rPr>
              <a:t>Measurable</a:t>
            </a:r>
          </a:p>
          <a:p>
            <a:pPr lvl="1"/>
            <a:r>
              <a:rPr lang="en-US" dirty="0">
                <a:latin typeface="Myriad Pro Light"/>
              </a:rPr>
              <a:t>Achievable</a:t>
            </a:r>
          </a:p>
          <a:p>
            <a:pPr lvl="1"/>
            <a:r>
              <a:rPr lang="en-US" dirty="0">
                <a:latin typeface="Myriad Pro Light"/>
              </a:rPr>
              <a:t>Realistic</a:t>
            </a:r>
          </a:p>
          <a:p>
            <a:pPr lvl="1"/>
            <a:r>
              <a:rPr lang="en-US" dirty="0">
                <a:latin typeface="Myriad Pro Light"/>
              </a:rPr>
              <a:t>Time-sensitive</a:t>
            </a:r>
          </a:p>
          <a:p>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462034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Collaboration and Mutuality</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Creating a level playing field between staff and clients is beneficial in the treatment process.</a:t>
            </a:r>
          </a:p>
          <a:p>
            <a:pPr lvl="1"/>
            <a:r>
              <a:rPr lang="en-US" dirty="0">
                <a:latin typeface="Myriad Pro Light"/>
              </a:rPr>
              <a:t>Power sharing</a:t>
            </a:r>
          </a:p>
          <a:p>
            <a:pPr lvl="1"/>
            <a:r>
              <a:rPr lang="en-US" dirty="0">
                <a:latin typeface="Myriad Pro Light"/>
              </a:rPr>
              <a:t>Mutual decision-making</a:t>
            </a:r>
          </a:p>
          <a:p>
            <a:r>
              <a:rPr lang="en-US" dirty="0">
                <a:latin typeface="Myriad Pro Light"/>
              </a:rPr>
              <a:t>Rules and regulations</a:t>
            </a:r>
          </a:p>
          <a:p>
            <a:r>
              <a:rPr lang="en-US" dirty="0">
                <a:latin typeface="Myriad Pro Light"/>
              </a:rPr>
              <a:t>Honesty and transparency</a:t>
            </a:r>
          </a:p>
          <a:p>
            <a:r>
              <a:rPr lang="en-US" dirty="0">
                <a:latin typeface="Myriad Pro Light"/>
              </a:rPr>
              <a:t>Space for Feelings</a:t>
            </a:r>
          </a:p>
          <a:p>
            <a:endParaRPr lang="en-US" dirty="0">
              <a:latin typeface="Myriad Pro Light"/>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4110259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Empowerment, Voice, and Choice</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Clients are supported in shared decision-making, choice, and goal setting to determine the plan of action they need to heal and move forward.</a:t>
            </a:r>
          </a:p>
          <a:p>
            <a:r>
              <a:rPr lang="en-US" dirty="0">
                <a:latin typeface="Myriad Pro Light"/>
              </a:rPr>
              <a:t>Services are voluntary.</a:t>
            </a:r>
          </a:p>
          <a:p>
            <a:r>
              <a:rPr lang="en-US" dirty="0">
                <a:latin typeface="Myriad Pro Light"/>
              </a:rPr>
              <a:t>Clients are supported in cultivating self-advocacy skills.</a:t>
            </a:r>
          </a:p>
          <a:p>
            <a:r>
              <a:rPr lang="en-US" dirty="0">
                <a:latin typeface="Myriad Pro Light"/>
              </a:rPr>
              <a:t>Staff facilitate recovery rather than controllers of recovery.</a:t>
            </a: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646231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Trauma and Safety Considerations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Agencies should incorporate a trauma-informed lens to all of its activities </a:t>
            </a:r>
          </a:p>
          <a:p>
            <a:pPr lvl="1"/>
            <a:r>
              <a:rPr lang="en-US" dirty="0">
                <a:latin typeface="Myriad Pro Light"/>
              </a:rPr>
              <a:t>Physical Space</a:t>
            </a:r>
          </a:p>
          <a:p>
            <a:pPr lvl="1"/>
            <a:r>
              <a:rPr lang="en-US" dirty="0">
                <a:latin typeface="Myriad Pro Light"/>
              </a:rPr>
              <a:t>Policies</a:t>
            </a:r>
          </a:p>
          <a:p>
            <a:r>
              <a:rPr lang="en-US" dirty="0">
                <a:latin typeface="Myriad Pro Light"/>
              </a:rPr>
              <a:t>Always meet people where they are</a:t>
            </a:r>
          </a:p>
          <a:p>
            <a:r>
              <a:rPr lang="en-US" dirty="0">
                <a:latin typeface="Myriad Pro Light"/>
              </a:rPr>
              <a:t>If a client discloses violence or safety concerns, a safety plan is critical</a:t>
            </a: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004677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VAWA Considerations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a:bodyPr>
          <a:lstStyle/>
          <a:p>
            <a:pPr lvl="1"/>
            <a:r>
              <a:rPr lang="en-US" sz="2800" dirty="0">
                <a:latin typeface="Myriad Pro Light"/>
              </a:rPr>
              <a:t>VAWA Protections</a:t>
            </a:r>
          </a:p>
          <a:p>
            <a:pPr lvl="1"/>
            <a:r>
              <a:rPr lang="en-US" sz="2800" dirty="0">
                <a:latin typeface="Myriad Pro Light"/>
              </a:rPr>
              <a:t>Emergency Transfer Plans</a:t>
            </a:r>
          </a:p>
          <a:p>
            <a:pPr lvl="1"/>
            <a:r>
              <a:rPr lang="en-US" sz="2800" dirty="0">
                <a:latin typeface="Myriad Pro Light"/>
              </a:rPr>
              <a:t>Lease Bifurcations</a:t>
            </a: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234937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Overview of HUD’s VAWA Final Rule</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a:xfrm>
            <a:off x="838200" y="1825625"/>
            <a:ext cx="10515600" cy="4575250"/>
          </a:xfrm>
        </p:spPr>
        <p:txBody>
          <a:bodyPr>
            <a:normAutofit fontScale="92500" lnSpcReduction="10000"/>
          </a:bodyPr>
          <a:lstStyle/>
          <a:p>
            <a:r>
              <a:rPr lang="en-US" sz="3000" dirty="0">
                <a:latin typeface="Myriad Pro Light"/>
                <a:cs typeface="Calibri" panose="020F0502020204030204" pitchFamily="34" charset="0"/>
              </a:rPr>
              <a:t>All individuals have a right to a home without fear of violence</a:t>
            </a:r>
          </a:p>
          <a:p>
            <a:r>
              <a:rPr lang="en-US" sz="3000" dirty="0">
                <a:latin typeface="Myriad Pro Light"/>
                <a:cs typeface="Calibri" panose="020F0502020204030204" pitchFamily="34" charset="0"/>
              </a:rPr>
              <a:t>Safe housing reduces the risk of homelessness</a:t>
            </a:r>
          </a:p>
          <a:p>
            <a:r>
              <a:rPr lang="en-US" sz="3000" dirty="0">
                <a:latin typeface="Myriad Pro Light"/>
                <a:cs typeface="Calibri" panose="020F0502020204030204" pitchFamily="34" charset="0"/>
              </a:rPr>
              <a:t>Seeks to decrease evictions, denials of housing assistance, and instances of fleeing for survivors experiencing violence in their homes</a:t>
            </a:r>
          </a:p>
          <a:p>
            <a:r>
              <a:rPr lang="en-US" sz="3000" dirty="0">
                <a:latin typeface="Myriad Pro Light"/>
                <a:cs typeface="Calibri" panose="020F0502020204030204" pitchFamily="34" charset="0"/>
              </a:rPr>
              <a:t>Programs covered under the rule (not an exhaustive list)</a:t>
            </a:r>
          </a:p>
          <a:p>
            <a:pPr lvl="1"/>
            <a:r>
              <a:rPr lang="en-US" sz="2600" dirty="0">
                <a:latin typeface="Myriad Pro Light"/>
              </a:rPr>
              <a:t>Any RRH, HP rental assistance, TH, or PSH project funded under a CoC NOFA published on or after Dec. 16, 2016 – </a:t>
            </a:r>
            <a:r>
              <a:rPr lang="en-US" sz="2600" u="sng" dirty="0">
                <a:latin typeface="Myriad Pro Light"/>
              </a:rPr>
              <a:t>including renewal projects</a:t>
            </a:r>
            <a:r>
              <a:rPr lang="en-US" sz="2600" dirty="0">
                <a:latin typeface="Myriad Pro Light"/>
              </a:rPr>
              <a:t>.</a:t>
            </a:r>
          </a:p>
          <a:p>
            <a:pPr lvl="1"/>
            <a:r>
              <a:rPr lang="en-US" sz="2600" dirty="0">
                <a:latin typeface="Myriad Pro Light"/>
              </a:rPr>
              <a:t>Any eligibility or termination decision from ESG rental assistance on or after Dec. 16, 2016. </a:t>
            </a:r>
          </a:p>
          <a:p>
            <a:pPr lvl="1"/>
            <a:r>
              <a:rPr lang="en-US" sz="2600" dirty="0">
                <a:latin typeface="Myriad Pro Light"/>
              </a:rPr>
              <a:t>Any ESG rental assistance agreement executed or renewed on or after Dec. 16, 2016.</a:t>
            </a:r>
          </a:p>
          <a:p>
            <a:pPr lvl="1"/>
            <a:endParaRPr lang="en-US" dirty="0">
              <a:solidFill>
                <a:srgbClr val="254061"/>
              </a:solidFill>
              <a:latin typeface="Myriad Pro Light"/>
            </a:endParaRPr>
          </a:p>
          <a:p>
            <a:pPr lvl="1"/>
            <a:endParaRPr lang="en-US" u="sng" dirty="0">
              <a:solidFill>
                <a:srgbClr val="254061"/>
              </a:solidFill>
              <a:latin typeface="Calibri" panose="020F0502020204030204" pitchFamily="34" charset="0"/>
            </a:endParaRPr>
          </a:p>
          <a:p>
            <a:pPr lvl="1"/>
            <a:endParaRPr lang="en-US" dirty="0">
              <a:solidFill>
                <a:srgbClr val="254061"/>
              </a:solidFill>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114274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Core Components of the Rule</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fontScale="92500"/>
          </a:bodyPr>
          <a:lstStyle/>
          <a:p>
            <a:pPr indent="0">
              <a:buNone/>
            </a:pPr>
            <a:r>
              <a:rPr lang="en-US" sz="3000" b="1" u="sng" dirty="0">
                <a:latin typeface="Myriad Pro Light"/>
              </a:rPr>
              <a:t>Basic Housing Protections</a:t>
            </a:r>
          </a:p>
          <a:p>
            <a:pPr marL="685800" indent="-457200"/>
            <a:r>
              <a:rPr lang="en-US" dirty="0">
                <a:latin typeface="Myriad Pro Light"/>
              </a:rPr>
              <a:t>Victimization cannot be used as a reason to deny access to housing </a:t>
            </a:r>
            <a:r>
              <a:rPr lang="en-US" i="1" dirty="0">
                <a:latin typeface="Myriad Pro Light"/>
              </a:rPr>
              <a:t>or</a:t>
            </a:r>
            <a:r>
              <a:rPr lang="en-US" dirty="0">
                <a:latin typeface="Myriad Pro Light"/>
              </a:rPr>
              <a:t> to evict from housing</a:t>
            </a:r>
          </a:p>
          <a:p>
            <a:pPr marL="685800" indent="-457200"/>
            <a:r>
              <a:rPr lang="en-US" dirty="0">
                <a:latin typeface="Myriad Pro Light"/>
              </a:rPr>
              <a:t>Applicants cannot be denied based only on their status as a survivor of domestic violence, sexual assault, dating violence, and stalking</a:t>
            </a:r>
          </a:p>
          <a:p>
            <a:pPr marL="685800" indent="-457200"/>
            <a:r>
              <a:rPr lang="en-US" dirty="0">
                <a:latin typeface="Myriad Pro Light"/>
              </a:rPr>
              <a:t>Applicants cannot be denied access to housing based on factors directly related to the victimization, such as job history, credit history, criminal record, etc.</a:t>
            </a:r>
          </a:p>
          <a:p>
            <a:pPr marL="685800" indent="-457200"/>
            <a:r>
              <a:rPr lang="en-US" dirty="0">
                <a:latin typeface="Myriad Pro Light"/>
              </a:rPr>
              <a:t>Individuals cannot be evicted because of factors that were a direct result of the victimization</a:t>
            </a:r>
          </a:p>
          <a:p>
            <a:pPr lvl="1"/>
            <a:endParaRPr lang="en-US" dirty="0">
              <a:solidFill>
                <a:srgbClr val="254061"/>
              </a:solidFill>
              <a:latin typeface="Myriad Pro Light"/>
            </a:endParaRPr>
          </a:p>
          <a:p>
            <a:pPr lvl="1"/>
            <a:endParaRPr lang="en-US" u="sng" dirty="0">
              <a:solidFill>
                <a:srgbClr val="254061"/>
              </a:solidFill>
              <a:latin typeface="Calibri" panose="020F0502020204030204" pitchFamily="34" charset="0"/>
            </a:endParaRPr>
          </a:p>
          <a:p>
            <a:pPr lvl="1"/>
            <a:endParaRPr lang="en-US" dirty="0">
              <a:solidFill>
                <a:srgbClr val="254061"/>
              </a:solidFill>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847256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E894-AB99-A740-A8AA-F7687856F335}"/>
              </a:ext>
            </a:extLst>
          </p:cNvPr>
          <p:cNvSpPr>
            <a:spLocks noGrp="1"/>
          </p:cNvSpPr>
          <p:nvPr>
            <p:ph type="title"/>
          </p:nvPr>
        </p:nvSpPr>
        <p:spPr>
          <a:xfrm>
            <a:off x="838200" y="731520"/>
            <a:ext cx="10515600" cy="959168"/>
          </a:xfrm>
        </p:spPr>
        <p:txBody>
          <a:bodyPr/>
          <a:lstStyle/>
          <a:p>
            <a:pPr algn="ctr"/>
            <a:r>
              <a:rPr lang="en-US" b="1" dirty="0">
                <a:solidFill>
                  <a:srgbClr val="192C4C"/>
                </a:solidFill>
                <a:latin typeface="Myriad Pro Semibold" panose="020B0503030403020204" pitchFamily="34" charset="0"/>
              </a:rPr>
              <a:t>Introductions </a:t>
            </a:r>
          </a:p>
        </p:txBody>
      </p:sp>
      <p:sp>
        <p:nvSpPr>
          <p:cNvPr id="3" name="Content Placeholder 2">
            <a:extLst>
              <a:ext uri="{FF2B5EF4-FFF2-40B4-BE49-F238E27FC236}">
                <a16:creationId xmlns:a16="http://schemas.microsoft.com/office/drawing/2014/main" id="{BE1C509F-505C-5846-845C-27E026D58354}"/>
              </a:ext>
            </a:extLst>
          </p:cNvPr>
          <p:cNvSpPr>
            <a:spLocks noGrp="1"/>
          </p:cNvSpPr>
          <p:nvPr>
            <p:ph idx="1"/>
          </p:nvPr>
        </p:nvSpPr>
        <p:spPr/>
        <p:txBody>
          <a:bodyPr/>
          <a:lstStyle/>
          <a:p>
            <a:r>
              <a:rPr lang="en-US" dirty="0">
                <a:solidFill>
                  <a:srgbClr val="535151"/>
                </a:solidFill>
                <a:latin typeface="Myriad Pro Light" panose="020B0403030403020204" pitchFamily="34" charset="0"/>
              </a:rPr>
              <a:t>Ashley Kerr, </a:t>
            </a:r>
            <a:r>
              <a:rPr lang="en-US" dirty="0">
                <a:solidFill>
                  <a:srgbClr val="535151"/>
                </a:solidFill>
                <a:latin typeface="Myriad Pro Light" panose="020B0403030403020204" pitchFamily="34" charset="0"/>
                <a:hlinkClick r:id="rId2"/>
              </a:rPr>
              <a:t>ashley@collaborative-solutions.net</a:t>
            </a:r>
            <a:r>
              <a:rPr lang="en-US" dirty="0">
                <a:solidFill>
                  <a:srgbClr val="535151"/>
                </a:solidFill>
                <a:latin typeface="Myriad Pro Light" panose="020B0403030403020204" pitchFamily="34" charset="0"/>
              </a:rPr>
              <a:t> </a:t>
            </a:r>
          </a:p>
          <a:p>
            <a:r>
              <a:rPr lang="en-US" dirty="0">
                <a:solidFill>
                  <a:srgbClr val="535151"/>
                </a:solidFill>
                <a:latin typeface="Myriad Pro Light" panose="020B0403030403020204" pitchFamily="34" charset="0"/>
              </a:rPr>
              <a:t>Where are you from and do you serve a special population (in addition to serving households experiencing homelessness)? </a:t>
            </a:r>
          </a:p>
        </p:txBody>
      </p:sp>
      <p:sp>
        <p:nvSpPr>
          <p:cNvPr id="4" name="Rectangle 3">
            <a:extLst>
              <a:ext uri="{FF2B5EF4-FFF2-40B4-BE49-F238E27FC236}">
                <a16:creationId xmlns:a16="http://schemas.microsoft.com/office/drawing/2014/main" id="{691435CD-696D-0D45-BAE9-7D22979ED2FA}"/>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32B1E29-1112-9146-A29F-FB0CDFE8B575}"/>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6" name="Rectangle 5">
            <a:extLst>
              <a:ext uri="{FF2B5EF4-FFF2-40B4-BE49-F238E27FC236}">
                <a16:creationId xmlns:a16="http://schemas.microsoft.com/office/drawing/2014/main" id="{6F75F14A-EB8D-1A41-A309-1DBB597050ED}"/>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7" name="Rectangle 6">
            <a:extLst>
              <a:ext uri="{FF2B5EF4-FFF2-40B4-BE49-F238E27FC236}">
                <a16:creationId xmlns:a16="http://schemas.microsoft.com/office/drawing/2014/main" id="{C7631AB4-66B9-284E-A39B-F8E1F044E128}"/>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4CD692B-1B86-9946-9A3B-D7DF7FC0AA35}"/>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016671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Core Components of the Rule</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a:xfrm>
            <a:off x="838199" y="1825625"/>
            <a:ext cx="10798387" cy="4575250"/>
          </a:xfrm>
        </p:spPr>
        <p:txBody>
          <a:bodyPr>
            <a:normAutofit fontScale="92500" lnSpcReduction="10000"/>
          </a:bodyPr>
          <a:lstStyle/>
          <a:p>
            <a:pPr marL="457200" lvl="1" indent="0">
              <a:buNone/>
            </a:pPr>
            <a:r>
              <a:rPr lang="en-US" sz="3300" b="1" u="sng" dirty="0">
                <a:latin typeface="Myriad Pro Light"/>
              </a:rPr>
              <a:t>Confidentiality</a:t>
            </a:r>
          </a:p>
          <a:p>
            <a:pPr lvl="1"/>
            <a:r>
              <a:rPr lang="en-US" sz="3000" dirty="0">
                <a:latin typeface="Myriad Pro Light"/>
              </a:rPr>
              <a:t>Requires that information submitted by survivors, including status as a survivor, is maintained in confidence</a:t>
            </a:r>
          </a:p>
          <a:p>
            <a:pPr lvl="1"/>
            <a:r>
              <a:rPr lang="en-US" sz="3000" dirty="0">
                <a:latin typeface="Myriad Pro Light"/>
              </a:rPr>
              <a:t>Must ensure that employees of the recipient, landlord, or owner do not have access to the information unless explicitly authorized to carry out the work</a:t>
            </a:r>
          </a:p>
          <a:p>
            <a:pPr lvl="1"/>
            <a:r>
              <a:rPr lang="en-US" sz="3000" dirty="0">
                <a:latin typeface="Myriad Pro Light"/>
              </a:rPr>
              <a:t>Cannot ask for Personally Identifiable Information (PII) as a condition of providing housing or related housing services</a:t>
            </a:r>
          </a:p>
          <a:p>
            <a:pPr lvl="1"/>
            <a:r>
              <a:rPr lang="en-US" sz="3000" dirty="0">
                <a:latin typeface="Myriad Pro Light"/>
              </a:rPr>
              <a:t>Cannot enter the information into HMIS or any shared database even if it has been encoded, encrypted, hashed or otherwise protected</a:t>
            </a:r>
          </a:p>
          <a:p>
            <a:pPr lvl="1"/>
            <a:r>
              <a:rPr lang="en-US" sz="3000" dirty="0">
                <a:latin typeface="Myriad Pro Light"/>
              </a:rPr>
              <a:t>Cannot disclose the information to any other entity unless:</a:t>
            </a:r>
            <a:endParaRPr lang="en-US" sz="2800" dirty="0">
              <a:solidFill>
                <a:srgbClr val="254061"/>
              </a:solidFill>
            </a:endParaRPr>
          </a:p>
          <a:p>
            <a:pPr lvl="1"/>
            <a:endParaRPr lang="en-US" sz="2800" dirty="0">
              <a:solidFill>
                <a:srgbClr val="254061"/>
              </a:solidFill>
            </a:endParaRPr>
          </a:p>
          <a:p>
            <a:pPr lvl="1"/>
            <a:endParaRPr lang="en-US" sz="2800" dirty="0">
              <a:solidFill>
                <a:srgbClr val="254061"/>
              </a:solidFill>
            </a:endParaRPr>
          </a:p>
          <a:p>
            <a:pPr marL="457200" lvl="1" indent="0">
              <a:buNone/>
            </a:pPr>
            <a:endParaRPr lang="en-US" sz="2800" dirty="0">
              <a:latin typeface="Myriad Pro Light"/>
            </a:endParaRPr>
          </a:p>
          <a:p>
            <a:pPr lvl="1"/>
            <a:endParaRPr lang="en-US" u="sng" dirty="0">
              <a:solidFill>
                <a:srgbClr val="254061"/>
              </a:solidFill>
              <a:latin typeface="Calibri" panose="020F0502020204030204" pitchFamily="34" charset="0"/>
            </a:endParaRPr>
          </a:p>
          <a:p>
            <a:pPr lvl="1"/>
            <a:endParaRPr lang="en-US" dirty="0">
              <a:solidFill>
                <a:srgbClr val="254061"/>
              </a:solidFill>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789752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Emergency Transfer Plans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a:bodyPr>
          <a:lstStyle/>
          <a:p>
            <a:pPr lvl="1"/>
            <a:r>
              <a:rPr lang="en-US" sz="2800" dirty="0">
                <a:latin typeface="Myriad Pro Light"/>
              </a:rPr>
              <a:t>Emergency transfer plans must allow survivors of a VAWA defined crime to transfer to a safe dwelling unit under a covered housing program if the victim/survivor:</a:t>
            </a:r>
          </a:p>
          <a:p>
            <a:pPr lvl="2"/>
            <a:r>
              <a:rPr lang="en-US" sz="2400" dirty="0">
                <a:latin typeface="Myriad Pro Light"/>
              </a:rPr>
              <a:t>Requests the transfer; </a:t>
            </a:r>
            <a:r>
              <a:rPr lang="en-US" sz="2400" u="sng" dirty="0">
                <a:latin typeface="Myriad Pro Light"/>
              </a:rPr>
              <a:t>AND</a:t>
            </a:r>
          </a:p>
          <a:p>
            <a:pPr lvl="2"/>
            <a:r>
              <a:rPr lang="en-US" sz="2400" dirty="0">
                <a:latin typeface="Myriad Pro Light"/>
              </a:rPr>
              <a:t>Reasonably believes that they are threatened with imminent harm if they stay in the same unit; </a:t>
            </a:r>
            <a:r>
              <a:rPr lang="en-US" sz="2400" u="sng" dirty="0">
                <a:latin typeface="Myriad Pro Light"/>
              </a:rPr>
              <a:t>OR</a:t>
            </a:r>
          </a:p>
          <a:p>
            <a:pPr lvl="2"/>
            <a:r>
              <a:rPr lang="en-US" sz="2400" dirty="0">
                <a:latin typeface="Myriad Pro Light"/>
              </a:rPr>
              <a:t>In the case of sexual assault, if the sexual assault occurred on the premises within 90 days of the request for transfer.</a:t>
            </a:r>
          </a:p>
          <a:p>
            <a:pPr lvl="1"/>
            <a:endParaRPr lang="en-US" dirty="0"/>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167927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Emergency Transfer Plans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a:bodyPr>
          <a:lstStyle/>
          <a:p>
            <a:pPr lvl="1"/>
            <a:r>
              <a:rPr lang="en-US" sz="2800" u="sng" dirty="0">
                <a:latin typeface="Myriad Pro Light"/>
              </a:rPr>
              <a:t>Internal Transfer</a:t>
            </a:r>
            <a:r>
              <a:rPr lang="en-US" sz="2800" dirty="0">
                <a:latin typeface="Myriad Pro Light"/>
              </a:rPr>
              <a:t>: when a survivor can safely move to another available unit or housing program without having to apply as a new applicant (Required to allow move)</a:t>
            </a:r>
          </a:p>
          <a:p>
            <a:pPr lvl="1"/>
            <a:r>
              <a:rPr lang="en-US" sz="2800" u="sng" dirty="0">
                <a:latin typeface="Myriad Pro Light"/>
              </a:rPr>
              <a:t>External Transfer</a:t>
            </a:r>
            <a:r>
              <a:rPr lang="en-US" sz="2800" dirty="0">
                <a:latin typeface="Myriad Pro Light"/>
              </a:rPr>
              <a:t>: when a survivor can safely move to another available unit/housing program that requires a new application process (Required to outline steps to assist)</a:t>
            </a:r>
            <a:endParaRPr lang="en-US" sz="2800" u="sng" dirty="0">
              <a:latin typeface="Myriad Pro Light"/>
            </a:endParaRPr>
          </a:p>
          <a:p>
            <a:pPr lvl="1"/>
            <a:r>
              <a:rPr lang="en-US" sz="2800" u="sng" dirty="0">
                <a:latin typeface="Myriad Pro Light"/>
              </a:rPr>
              <a:t>Safe Unit</a:t>
            </a:r>
            <a:r>
              <a:rPr lang="en-US" sz="2800" dirty="0">
                <a:latin typeface="Myriad Pro Light"/>
              </a:rPr>
              <a:t>: any housing option that a survivor determines is safe</a:t>
            </a:r>
            <a:endParaRPr lang="en-US" sz="2800" u="sng" dirty="0">
              <a:latin typeface="Myriad Pro Light"/>
            </a:endParaRPr>
          </a:p>
          <a:p>
            <a:pPr lvl="1"/>
            <a:r>
              <a:rPr lang="en-US" sz="2800" u="sng" dirty="0">
                <a:latin typeface="Myriad Pro Light"/>
              </a:rPr>
              <a:t>Available Unit</a:t>
            </a:r>
            <a:r>
              <a:rPr lang="en-US" sz="2800" dirty="0">
                <a:latin typeface="Myriad Pro Light"/>
              </a:rPr>
              <a:t>: not defined in the rule but HUD guidance has instructed communities to locally define based on a reasonable move-in time</a:t>
            </a:r>
            <a:endParaRPr lang="en-US" sz="2800" u="sng" dirty="0">
              <a:latin typeface="Myriad Pro Light"/>
            </a:endParaRPr>
          </a:p>
          <a:p>
            <a:pPr lvl="1"/>
            <a:endParaRPr lang="en-US" sz="2800" u="sng" dirty="0">
              <a:latin typeface="Myriad Pro Light"/>
            </a:endParaRPr>
          </a:p>
          <a:p>
            <a:pPr lvl="1"/>
            <a:endParaRPr lang="en-US" sz="2800" dirty="0">
              <a:latin typeface="Myriad Pro Light"/>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647953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Emergency Transfer Plans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a:bodyPr>
          <a:lstStyle/>
          <a:p>
            <a:pPr lvl="1"/>
            <a:r>
              <a:rPr lang="en-US" sz="2800" dirty="0">
                <a:latin typeface="Myriad Pro Light"/>
              </a:rPr>
              <a:t>Each CoC must develop an Emergency Transfer Plan that all recipients/sub must adopt and follow</a:t>
            </a:r>
          </a:p>
          <a:p>
            <a:pPr lvl="1"/>
            <a:r>
              <a:rPr lang="en-US" sz="2800" dirty="0">
                <a:latin typeface="Myriad Pro Light"/>
              </a:rPr>
              <a:t>Required components for describing a transfer in tenant-based rental assistance</a:t>
            </a:r>
          </a:p>
          <a:p>
            <a:pPr lvl="2"/>
            <a:r>
              <a:rPr lang="en-US" sz="2400" dirty="0">
                <a:latin typeface="Myriad Pro Light"/>
              </a:rPr>
              <a:t>Policies for program participants who qualify for emergency transfers to move quickly with their rental assistance</a:t>
            </a:r>
          </a:p>
          <a:p>
            <a:pPr lvl="2"/>
            <a:r>
              <a:rPr lang="en-US" sz="2400" dirty="0">
                <a:latin typeface="Myriad Pro Light"/>
              </a:rPr>
              <a:t>Must specify what will happen with respect to the non-transferring family member(s), if emergency transfer separates a program participant family</a:t>
            </a:r>
          </a:p>
          <a:p>
            <a:pPr lvl="2"/>
            <a:endParaRPr lang="en-US" sz="2400" u="sng" dirty="0">
              <a:latin typeface="Myriad Pro Light"/>
            </a:endParaRPr>
          </a:p>
          <a:p>
            <a:pPr lvl="1"/>
            <a:endParaRPr lang="en-US" sz="2800" dirty="0">
              <a:latin typeface="Myriad Pro Light"/>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456291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Emergency Transfer Plans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a:bodyPr>
          <a:lstStyle/>
          <a:p>
            <a:r>
              <a:rPr lang="en-US" dirty="0">
                <a:latin typeface="Myriad Pro Light"/>
              </a:rPr>
              <a:t>Required components for describing a transfer in projects where leasing funds, sponsor-based rental assistance, or project-based rental assistance is used</a:t>
            </a:r>
          </a:p>
          <a:p>
            <a:pPr lvl="1"/>
            <a:r>
              <a:rPr lang="en-US" dirty="0">
                <a:latin typeface="Myriad Pro Light"/>
              </a:rPr>
              <a:t>Participants who qualify for emergency transfer must be allowed to move to another unit in same project, if a unit is immediately available and participant considers it safe </a:t>
            </a:r>
            <a:r>
              <a:rPr lang="en-US" b="1" dirty="0">
                <a:latin typeface="Myriad Pro Light"/>
              </a:rPr>
              <a:t>(internal transfer)</a:t>
            </a:r>
          </a:p>
          <a:p>
            <a:pPr lvl="1"/>
            <a:r>
              <a:rPr lang="en-US" dirty="0">
                <a:latin typeface="Myriad Pro Light"/>
              </a:rPr>
              <a:t>When a project where a qualifying participant lives has no immediately available units the participant considers safe, policies to help the participant move into another project, including priority over all other applicants for CoC-funded projects and moves to other HUD-assisted housing </a:t>
            </a:r>
            <a:br>
              <a:rPr lang="en-US" dirty="0">
                <a:latin typeface="Myriad Pro Light"/>
              </a:rPr>
            </a:br>
            <a:r>
              <a:rPr lang="en-US" b="1" dirty="0">
                <a:latin typeface="Myriad Pro Light"/>
              </a:rPr>
              <a:t>(external transfer)</a:t>
            </a:r>
          </a:p>
          <a:p>
            <a:pPr lvl="2"/>
            <a:endParaRPr lang="en-US" sz="2400" u="sng" dirty="0">
              <a:latin typeface="Myriad Pro Light"/>
            </a:endParaRPr>
          </a:p>
          <a:p>
            <a:pPr lvl="1"/>
            <a:endParaRPr lang="en-US" sz="2800" dirty="0">
              <a:latin typeface="Myriad Pro Light"/>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4468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Lease Bifurcation</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a:xfrm>
            <a:off x="838200" y="1825625"/>
            <a:ext cx="10515600" cy="4575250"/>
          </a:xfrm>
        </p:spPr>
        <p:txBody>
          <a:bodyPr>
            <a:normAutofit/>
          </a:bodyPr>
          <a:lstStyle/>
          <a:p>
            <a:pPr marL="685800" indent="-457200"/>
            <a:r>
              <a:rPr lang="en-US" dirty="0">
                <a:latin typeface="Myriad Pro Light"/>
                <a:cs typeface="Calibri" panose="020F0502020204030204" pitchFamily="34" charset="0"/>
              </a:rPr>
              <a:t>A project owner may bifurcate a lease in order to evict or terminate assistance to a tenant or occupant who commits acts of violence against family members or others.</a:t>
            </a:r>
          </a:p>
          <a:p>
            <a:pPr marL="685800" indent="-457200"/>
            <a:r>
              <a:rPr lang="en-US" dirty="0">
                <a:latin typeface="Myriad Pro Light"/>
                <a:cs typeface="Calibri" panose="020F0502020204030204" pitchFamily="34" charset="0"/>
              </a:rPr>
              <a:t>Bifurcation allows the abuser/offender to be evicted while preserving the lease and housing rights for the survivor.</a:t>
            </a:r>
          </a:p>
          <a:p>
            <a:pPr lvl="1"/>
            <a:endParaRPr lang="en-US" dirty="0">
              <a:solidFill>
                <a:srgbClr val="254061"/>
              </a:solidFill>
              <a:cs typeface="Calibri" panose="020F0502020204030204" pitchFamily="34" charset="0"/>
            </a:endParaRP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8731641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Lease Bifurcation</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a:xfrm>
            <a:off x="838200" y="1825625"/>
            <a:ext cx="10515600" cy="4575250"/>
          </a:xfrm>
        </p:spPr>
        <p:txBody>
          <a:bodyPr>
            <a:normAutofit/>
          </a:bodyPr>
          <a:lstStyle/>
          <a:p>
            <a:pPr marL="685800" indent="-457200"/>
            <a:r>
              <a:rPr lang="en-US" dirty="0">
                <a:latin typeface="Myriad Pro Light" panose="020B0403030403020204"/>
              </a:rPr>
              <a:t>The reasonable time period to establish eligibility following a lease bifurcation is triggered only in situations where the tenant removed from the unit is the one member whose characteristics qualified the rest of the household to live in the unit or receive assistance.</a:t>
            </a:r>
          </a:p>
          <a:p>
            <a:pPr marL="685800" indent="-457200"/>
            <a:r>
              <a:rPr lang="en-US" dirty="0">
                <a:latin typeface="Myriad Pro Light" panose="020B0403030403020204"/>
              </a:rPr>
              <a:t>Housing providers have the option of extending the reasonable time period by up to 60 calendar days, unless prohibited by the governing statute of the covered program or unless the time period would extend beyond termination of the lease.</a:t>
            </a:r>
          </a:p>
          <a:p>
            <a:pPr lvl="1"/>
            <a:endParaRPr lang="en-US" dirty="0">
              <a:solidFill>
                <a:srgbClr val="254061"/>
              </a:solidFill>
            </a:endParaRPr>
          </a:p>
          <a:p>
            <a:pPr marL="0" indent="0">
              <a:buNone/>
            </a:pPr>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endParaRPr lang="en-US" dirty="0">
              <a:solidFill>
                <a:srgbClr val="254061"/>
              </a:solidFill>
              <a:latin typeface="Calibri" panose="020F0502020204030204" pitchFamily="34" charset="0"/>
              <a:cs typeface="Calibri" panose="020F0502020204030204" pitchFamily="34" charset="0"/>
            </a:endParaRPr>
          </a:p>
          <a:p>
            <a:pPr marL="457200" lvl="1"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857115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8A52D3-9750-4158-A99B-910EED0A87C6}"/>
              </a:ext>
            </a:extLst>
          </p:cNvPr>
          <p:cNvSpPr>
            <a:spLocks noGrp="1"/>
          </p:cNvSpPr>
          <p:nvPr>
            <p:ph type="title"/>
          </p:nvPr>
        </p:nvSpPr>
        <p:spPr/>
        <p:txBody>
          <a:bodyPr/>
          <a:lstStyle/>
          <a:p>
            <a:pPr algn="ctr"/>
            <a:r>
              <a:rPr lang="en-US" b="1" dirty="0">
                <a:solidFill>
                  <a:srgbClr val="192C4C"/>
                </a:solidFill>
                <a:latin typeface="Myriad Pro Semibold"/>
              </a:rPr>
              <a:t>Termination</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Termination can occur for a number of reasons, including:</a:t>
            </a:r>
          </a:p>
          <a:p>
            <a:pPr lvl="1"/>
            <a:r>
              <a:rPr lang="en-US" dirty="0">
                <a:latin typeface="Myriad Pro Light"/>
              </a:rPr>
              <a:t>Noncompliance</a:t>
            </a:r>
          </a:p>
          <a:p>
            <a:pPr lvl="1"/>
            <a:r>
              <a:rPr lang="en-US" dirty="0">
                <a:latin typeface="Myriad Pro Light"/>
              </a:rPr>
              <a:t>Lack of funding</a:t>
            </a:r>
          </a:p>
          <a:p>
            <a:pPr lvl="1"/>
            <a:r>
              <a:rPr lang="en-US" dirty="0">
                <a:latin typeface="Myriad Pro Light"/>
              </a:rPr>
              <a:t>Treatment is complete</a:t>
            </a: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7729718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8A52D3-9750-4158-A99B-910EED0A87C6}"/>
              </a:ext>
            </a:extLst>
          </p:cNvPr>
          <p:cNvSpPr>
            <a:spLocks noGrp="1"/>
          </p:cNvSpPr>
          <p:nvPr>
            <p:ph type="title"/>
          </p:nvPr>
        </p:nvSpPr>
        <p:spPr/>
        <p:txBody>
          <a:bodyPr/>
          <a:lstStyle/>
          <a:p>
            <a:pPr algn="ctr"/>
            <a:endParaRPr lang="en-US" b="1" dirty="0">
              <a:solidFill>
                <a:srgbClr val="192C4C"/>
              </a:solidFill>
              <a:latin typeface="Myriad Pro Semibold"/>
            </a:endParaRP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normAutofit/>
          </a:bodyPr>
          <a:lstStyle/>
          <a:p>
            <a:pPr marL="0" indent="0" algn="ctr">
              <a:buNone/>
            </a:pPr>
            <a:endParaRPr lang="en-US" sz="4400" b="1" dirty="0">
              <a:solidFill>
                <a:srgbClr val="192C4C"/>
              </a:solidFill>
              <a:latin typeface="Myriad Pro Light"/>
            </a:endParaRPr>
          </a:p>
          <a:p>
            <a:pPr marL="0" indent="0" algn="ctr">
              <a:buNone/>
            </a:pPr>
            <a:r>
              <a:rPr lang="en-US" sz="4400" b="1" dirty="0">
                <a:solidFill>
                  <a:srgbClr val="192C4C"/>
                </a:solidFill>
                <a:latin typeface="Myriad Pro Semibold"/>
              </a:rPr>
              <a:t>Questions?</a:t>
            </a: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395632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7D460D-B970-4358-A911-7DCA4387268A}"/>
              </a:ext>
            </a:extLst>
          </p:cNvPr>
          <p:cNvSpPr>
            <a:spLocks noGrp="1"/>
          </p:cNvSpPr>
          <p:nvPr>
            <p:ph type="title"/>
          </p:nvPr>
        </p:nvSpPr>
        <p:spPr/>
        <p:txBody>
          <a:bodyPr/>
          <a:lstStyle/>
          <a:p>
            <a:pPr algn="ctr"/>
            <a:r>
              <a:rPr lang="en-US" b="1" dirty="0">
                <a:solidFill>
                  <a:srgbClr val="192C4C"/>
                </a:solidFill>
                <a:latin typeface="Myriad Pro Semibold"/>
              </a:rPr>
              <a:t>Contact Information</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endParaRPr lang="en-US" dirty="0">
              <a:latin typeface="Myriad Pro Light"/>
            </a:endParaRPr>
          </a:p>
          <a:p>
            <a:pPr lvl="1"/>
            <a:r>
              <a:rPr lang="en-US" sz="2800" dirty="0">
                <a:latin typeface="Myriad Pro Light"/>
              </a:rPr>
              <a:t>Ashley Kerr</a:t>
            </a:r>
            <a:r>
              <a:rPr lang="en-US" sz="2800">
                <a:latin typeface="Myriad Pro Light"/>
              </a:rPr>
              <a:t>, </a:t>
            </a:r>
            <a:r>
              <a:rPr lang="en-US" sz="2800">
                <a:latin typeface="Myriad Pro Light"/>
                <a:hlinkClick r:id="rId3"/>
              </a:rPr>
              <a:t>ashley</a:t>
            </a:r>
            <a:r>
              <a:rPr lang="en-US" sz="2800" dirty="0">
                <a:latin typeface="Myriad Pro Light"/>
                <a:hlinkClick r:id="rId3"/>
              </a:rPr>
              <a:t>@collaborative-solutions</a:t>
            </a:r>
            <a:r>
              <a:rPr lang="en-US" sz="2800">
                <a:latin typeface="Myriad Pro Light"/>
                <a:hlinkClick r:id="rId3"/>
              </a:rPr>
              <a:t>.net</a:t>
            </a:r>
            <a:r>
              <a:rPr lang="en-US" sz="2800">
                <a:latin typeface="Myriad Pro Light"/>
              </a:rPr>
              <a:t> </a:t>
            </a:r>
            <a:endParaRPr lang="en-US" sz="2800"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4"/>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112947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32DF-E855-4B7C-936E-0EEEB9F0F301}"/>
              </a:ext>
            </a:extLst>
          </p:cNvPr>
          <p:cNvSpPr>
            <a:spLocks noGrp="1"/>
          </p:cNvSpPr>
          <p:nvPr>
            <p:ph type="title"/>
          </p:nvPr>
        </p:nvSpPr>
        <p:spPr/>
        <p:txBody>
          <a:bodyPr/>
          <a:lstStyle/>
          <a:p>
            <a:pPr algn="ctr"/>
            <a:r>
              <a:rPr lang="en-US" b="1" dirty="0">
                <a:solidFill>
                  <a:srgbClr val="192C4C"/>
                </a:solidFill>
                <a:latin typeface="Myriad Pro Semibold"/>
              </a:rPr>
              <a:t>Group Activity</a:t>
            </a:r>
          </a:p>
        </p:txBody>
      </p:sp>
      <p:sp>
        <p:nvSpPr>
          <p:cNvPr id="3" name="Content Placeholder 2">
            <a:extLst>
              <a:ext uri="{FF2B5EF4-FFF2-40B4-BE49-F238E27FC236}">
                <a16:creationId xmlns:a16="http://schemas.microsoft.com/office/drawing/2014/main" id="{E460CA09-A326-418D-8CC1-BB21FDBA0AA8}"/>
              </a:ext>
            </a:extLst>
          </p:cNvPr>
          <p:cNvSpPr>
            <a:spLocks noGrp="1"/>
          </p:cNvSpPr>
          <p:nvPr>
            <p:ph idx="1"/>
          </p:nvPr>
        </p:nvSpPr>
        <p:spPr/>
        <p:txBody>
          <a:bodyPr/>
          <a:lstStyle/>
          <a:p>
            <a:r>
              <a:rPr lang="en-US" dirty="0">
                <a:latin typeface="Myriad Pro Light"/>
              </a:rPr>
              <a:t>Find group in which you have experience.</a:t>
            </a:r>
          </a:p>
          <a:p>
            <a:r>
              <a:rPr lang="en-US" dirty="0">
                <a:latin typeface="Myriad Pro Light"/>
              </a:rPr>
              <a:t>Identify strengths of clients in that sub-population.</a:t>
            </a:r>
          </a:p>
          <a:p>
            <a:r>
              <a:rPr lang="en-US" dirty="0">
                <a:latin typeface="Myriad Pro Light"/>
              </a:rPr>
              <a:t>Identify unique challenges for clients in that sub-population.</a:t>
            </a:r>
          </a:p>
          <a:p>
            <a:r>
              <a:rPr lang="en-US" dirty="0">
                <a:latin typeface="Myriad Pro Light"/>
              </a:rPr>
              <a:t>Discuss ways programs can accommodate challenges/build on strengths.</a:t>
            </a:r>
          </a:p>
          <a:p>
            <a:endParaRPr lang="en-US" dirty="0"/>
          </a:p>
        </p:txBody>
      </p:sp>
      <p:sp>
        <p:nvSpPr>
          <p:cNvPr id="4" name="Rectangle 3">
            <a:extLst>
              <a:ext uri="{FF2B5EF4-FFF2-40B4-BE49-F238E27FC236}">
                <a16:creationId xmlns:a16="http://schemas.microsoft.com/office/drawing/2014/main" id="{691435CD-696D-0D45-BAE9-7D22979ED2FA}"/>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32B1E29-1112-9146-A29F-FB0CDFE8B575}"/>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6" name="Rectangle 5">
            <a:extLst>
              <a:ext uri="{FF2B5EF4-FFF2-40B4-BE49-F238E27FC236}">
                <a16:creationId xmlns:a16="http://schemas.microsoft.com/office/drawing/2014/main" id="{6F75F14A-EB8D-1A41-A309-1DBB597050ED}"/>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7" name="Rectangle 6">
            <a:extLst>
              <a:ext uri="{FF2B5EF4-FFF2-40B4-BE49-F238E27FC236}">
                <a16:creationId xmlns:a16="http://schemas.microsoft.com/office/drawing/2014/main" id="{C7631AB4-66B9-284E-A39B-F8E1F044E128}"/>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9F1E0B85-A50F-D34C-A5F9-4CDE1D2BCD59}"/>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342114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32DF-E855-4B7C-936E-0EEEB9F0F301}"/>
              </a:ext>
            </a:extLst>
          </p:cNvPr>
          <p:cNvSpPr>
            <a:spLocks noGrp="1"/>
          </p:cNvSpPr>
          <p:nvPr>
            <p:ph type="title"/>
          </p:nvPr>
        </p:nvSpPr>
        <p:spPr/>
        <p:txBody>
          <a:bodyPr/>
          <a:lstStyle/>
          <a:p>
            <a:pPr algn="ctr"/>
            <a:r>
              <a:rPr lang="en-US" b="1" dirty="0">
                <a:solidFill>
                  <a:srgbClr val="192C4C"/>
                </a:solidFill>
                <a:latin typeface="Myriad Pro Semibold"/>
              </a:rPr>
              <a:t>Group Activity</a:t>
            </a:r>
          </a:p>
        </p:txBody>
      </p:sp>
      <p:sp>
        <p:nvSpPr>
          <p:cNvPr id="3" name="Content Placeholder 2">
            <a:extLst>
              <a:ext uri="{FF2B5EF4-FFF2-40B4-BE49-F238E27FC236}">
                <a16:creationId xmlns:a16="http://schemas.microsoft.com/office/drawing/2014/main" id="{E460CA09-A326-418D-8CC1-BB21FDBA0AA8}"/>
              </a:ext>
            </a:extLst>
          </p:cNvPr>
          <p:cNvSpPr>
            <a:spLocks noGrp="1"/>
          </p:cNvSpPr>
          <p:nvPr>
            <p:ph idx="1"/>
          </p:nvPr>
        </p:nvSpPr>
        <p:spPr/>
        <p:txBody>
          <a:bodyPr/>
          <a:lstStyle/>
          <a:p>
            <a:r>
              <a:rPr lang="en-US" dirty="0">
                <a:latin typeface="Myriad Pro Light"/>
              </a:rPr>
              <a:t>HIV/AIDS</a:t>
            </a:r>
          </a:p>
          <a:p>
            <a:r>
              <a:rPr lang="en-US" dirty="0">
                <a:latin typeface="Myriad Pro Light"/>
              </a:rPr>
              <a:t>Rural</a:t>
            </a:r>
          </a:p>
          <a:p>
            <a:r>
              <a:rPr lang="en-US" dirty="0">
                <a:latin typeface="Myriad Pro Light"/>
              </a:rPr>
              <a:t>Mental Illness</a:t>
            </a:r>
          </a:p>
          <a:p>
            <a:r>
              <a:rPr lang="en-US" dirty="0">
                <a:latin typeface="Myriad Pro Light"/>
              </a:rPr>
              <a:t>Veterans</a:t>
            </a:r>
          </a:p>
          <a:p>
            <a:r>
              <a:rPr lang="en-US" dirty="0">
                <a:latin typeface="Myriad Pro Light"/>
              </a:rPr>
              <a:t>Survivors of domestic and sexual violence</a:t>
            </a:r>
          </a:p>
          <a:p>
            <a:r>
              <a:rPr lang="en-US" dirty="0">
                <a:latin typeface="Myriad Pro Light"/>
              </a:rPr>
              <a:t>Substance Abuse Disorders</a:t>
            </a:r>
          </a:p>
          <a:p>
            <a:endParaRPr lang="en-US" dirty="0"/>
          </a:p>
        </p:txBody>
      </p:sp>
      <p:sp>
        <p:nvSpPr>
          <p:cNvPr id="4" name="Rectangle 3">
            <a:extLst>
              <a:ext uri="{FF2B5EF4-FFF2-40B4-BE49-F238E27FC236}">
                <a16:creationId xmlns:a16="http://schemas.microsoft.com/office/drawing/2014/main" id="{691435CD-696D-0D45-BAE9-7D22979ED2FA}"/>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32B1E29-1112-9146-A29F-FB0CDFE8B575}"/>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6" name="Rectangle 5">
            <a:extLst>
              <a:ext uri="{FF2B5EF4-FFF2-40B4-BE49-F238E27FC236}">
                <a16:creationId xmlns:a16="http://schemas.microsoft.com/office/drawing/2014/main" id="{6F75F14A-EB8D-1A41-A309-1DBB597050ED}"/>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7" name="Rectangle 6">
            <a:extLst>
              <a:ext uri="{FF2B5EF4-FFF2-40B4-BE49-F238E27FC236}">
                <a16:creationId xmlns:a16="http://schemas.microsoft.com/office/drawing/2014/main" id="{C7631AB4-66B9-284E-A39B-F8E1F044E128}"/>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9F1E0B85-A50F-D34C-A5F9-4CDE1D2BCD59}"/>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728609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Case Management Defined</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A process to plan for, seek, advocate for, and monitor services from different social services or health care organizations and staff on behalf of a client.</a:t>
            </a:r>
          </a:p>
          <a:p>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48524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Case Management Goal</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The primary goal of case management (CM) is to enhance and improve client functioning and wellbeing by:</a:t>
            </a:r>
          </a:p>
          <a:p>
            <a:pPr lvl="1"/>
            <a:r>
              <a:rPr lang="en-US" dirty="0">
                <a:latin typeface="Myriad Pro Light"/>
              </a:rPr>
              <a:t>Providing and coordinating high-quality services, </a:t>
            </a:r>
          </a:p>
          <a:p>
            <a:pPr lvl="1"/>
            <a:r>
              <a:rPr lang="en-US" dirty="0">
                <a:latin typeface="Myriad Pro Light"/>
              </a:rPr>
              <a:t>In an effective and efficient manner,</a:t>
            </a:r>
          </a:p>
          <a:p>
            <a:pPr lvl="1"/>
            <a:r>
              <a:rPr lang="en-US" dirty="0">
                <a:latin typeface="Myriad Pro Light"/>
              </a:rPr>
              <a:t>For clients with multiple and complex needs.</a:t>
            </a: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586275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Case Management Core Functions</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altLang="en-US" dirty="0">
                <a:latin typeface="Myriad Pro Light"/>
              </a:rPr>
              <a:t>Building Rapport</a:t>
            </a:r>
          </a:p>
          <a:p>
            <a:r>
              <a:rPr lang="en-US" altLang="en-US" dirty="0">
                <a:latin typeface="Myriad Pro Light"/>
              </a:rPr>
              <a:t>Assessment</a:t>
            </a:r>
          </a:p>
          <a:p>
            <a:r>
              <a:rPr lang="en-US" altLang="en-US" dirty="0">
                <a:latin typeface="Myriad Pro Light"/>
              </a:rPr>
              <a:t>Goal setting</a:t>
            </a:r>
          </a:p>
          <a:p>
            <a:r>
              <a:rPr lang="en-US" altLang="en-US" dirty="0">
                <a:latin typeface="Myriad Pro Light"/>
              </a:rPr>
              <a:t>Service coordination</a:t>
            </a:r>
          </a:p>
          <a:p>
            <a:r>
              <a:rPr lang="en-US" altLang="en-US" dirty="0">
                <a:latin typeface="Myriad Pro Light"/>
              </a:rPr>
              <a:t>Discharge Planning</a:t>
            </a:r>
          </a:p>
          <a:p>
            <a:r>
              <a:rPr lang="en-US" altLang="en-US" dirty="0">
                <a:latin typeface="Myriad Pro Light"/>
              </a:rPr>
              <a:t>Termination</a:t>
            </a: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309827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endParaRPr lang="en-US" b="1" dirty="0">
              <a:solidFill>
                <a:srgbClr val="192C4C"/>
              </a:solidFill>
              <a:latin typeface="Myriad Pro Semibold"/>
            </a:endParaRP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pPr marL="0" indent="0" algn="ctr">
              <a:buNone/>
            </a:pPr>
            <a:endParaRPr lang="en-US" sz="4400" b="1" dirty="0">
              <a:solidFill>
                <a:srgbClr val="192C4C"/>
              </a:solidFill>
              <a:latin typeface="Myriad Pro Semibold"/>
            </a:endParaRPr>
          </a:p>
          <a:p>
            <a:pPr marL="0" indent="0" algn="ctr">
              <a:buNone/>
            </a:pPr>
            <a:r>
              <a:rPr lang="en-US" sz="4400" b="1" dirty="0">
                <a:solidFill>
                  <a:srgbClr val="192C4C"/>
                </a:solidFill>
                <a:latin typeface="Myriad Pro Semibold"/>
              </a:rPr>
              <a:t>What is the most important task for successful case management? </a:t>
            </a:r>
          </a:p>
          <a:p>
            <a:pPr marL="0" indent="0" algn="ctr">
              <a:buNone/>
            </a:pPr>
            <a:endParaRPr lang="en-US" sz="4400" b="1" dirty="0">
              <a:solidFill>
                <a:srgbClr val="192C4C"/>
              </a:solidFill>
              <a:latin typeface="Myriad Pro Semibold"/>
            </a:endParaRPr>
          </a:p>
          <a:p>
            <a:pPr marL="0" indent="0" algn="ctr">
              <a:buNone/>
            </a:pPr>
            <a:r>
              <a:rPr lang="en-US" sz="4400" b="1" dirty="0">
                <a:solidFill>
                  <a:srgbClr val="D52141"/>
                </a:solidFill>
                <a:latin typeface="Myriad Pro Semibold"/>
              </a:rPr>
              <a:t>BUILDING RAPPORT</a:t>
            </a:r>
          </a:p>
          <a:p>
            <a:pPr marL="0" indent="0">
              <a:buNone/>
            </a:pPr>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189444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7243-7B1B-4C7A-B6B6-7CFA946D927C}"/>
              </a:ext>
            </a:extLst>
          </p:cNvPr>
          <p:cNvSpPr>
            <a:spLocks noGrp="1"/>
          </p:cNvSpPr>
          <p:nvPr>
            <p:ph type="title"/>
          </p:nvPr>
        </p:nvSpPr>
        <p:spPr/>
        <p:txBody>
          <a:bodyPr/>
          <a:lstStyle/>
          <a:p>
            <a:pPr algn="ctr"/>
            <a:r>
              <a:rPr lang="en-US" b="1" dirty="0">
                <a:solidFill>
                  <a:srgbClr val="192C4C"/>
                </a:solidFill>
                <a:latin typeface="Myriad Pro Semibold"/>
              </a:rPr>
              <a:t>Building Rapport</a:t>
            </a:r>
          </a:p>
        </p:txBody>
      </p:sp>
      <p:sp>
        <p:nvSpPr>
          <p:cNvPr id="3" name="Content Placeholder 2">
            <a:extLst>
              <a:ext uri="{FF2B5EF4-FFF2-40B4-BE49-F238E27FC236}">
                <a16:creationId xmlns:a16="http://schemas.microsoft.com/office/drawing/2014/main" id="{3D5D0F6F-9D84-4C9F-BE1A-A19B2B8389AB}"/>
              </a:ext>
            </a:extLst>
          </p:cNvPr>
          <p:cNvSpPr>
            <a:spLocks noGrp="1"/>
          </p:cNvSpPr>
          <p:nvPr>
            <p:ph idx="1"/>
          </p:nvPr>
        </p:nvSpPr>
        <p:spPr/>
        <p:txBody>
          <a:bodyPr/>
          <a:lstStyle/>
          <a:p>
            <a:r>
              <a:rPr lang="en-US" dirty="0">
                <a:latin typeface="Myriad Pro Light"/>
              </a:rPr>
              <a:t>An interactional, interpersonal process in which the social worker creates an environment of warmth, empathy and genuineness that enables a client to enter into a helping relationship and actively work toward change.</a:t>
            </a:r>
            <a:br>
              <a:rPr lang="en-US" dirty="0">
                <a:latin typeface="Myriad Pro Light"/>
              </a:rPr>
            </a:br>
            <a:endParaRPr lang="en-US" dirty="0">
              <a:latin typeface="Myriad Pro Light"/>
            </a:endParaRPr>
          </a:p>
          <a:p>
            <a:endParaRPr lang="en-US" dirty="0">
              <a:latin typeface="Myriad Pro Light"/>
            </a:endParaRPr>
          </a:p>
        </p:txBody>
      </p:sp>
      <p:sp>
        <p:nvSpPr>
          <p:cNvPr id="7" name="Rectangle 6">
            <a:extLst>
              <a:ext uri="{FF2B5EF4-FFF2-40B4-BE49-F238E27FC236}">
                <a16:creationId xmlns:a16="http://schemas.microsoft.com/office/drawing/2014/main" id="{B8F18BE5-AA43-1B44-BC8C-52F76BF21C37}"/>
              </a:ext>
            </a:extLst>
          </p:cNvPr>
          <p:cNvSpPr/>
          <p:nvPr/>
        </p:nvSpPr>
        <p:spPr>
          <a:xfrm>
            <a:off x="0" y="6529892"/>
            <a:ext cx="6042211" cy="328108"/>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EA4BCC8-6D90-A84D-8171-5BD80E32287D}"/>
              </a:ext>
            </a:extLst>
          </p:cNvPr>
          <p:cNvSpPr/>
          <p:nvPr/>
        </p:nvSpPr>
        <p:spPr>
          <a:xfrm>
            <a:off x="10668001" y="6529892"/>
            <a:ext cx="1524000" cy="328108"/>
          </a:xfrm>
          <a:prstGeom prst="rect">
            <a:avLst/>
          </a:prstGeom>
          <a:solidFill>
            <a:srgbClr val="D52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52141"/>
              </a:solidFill>
            </a:endParaRPr>
          </a:p>
        </p:txBody>
      </p:sp>
      <p:sp>
        <p:nvSpPr>
          <p:cNvPr id="9" name="Rectangle 8">
            <a:extLst>
              <a:ext uri="{FF2B5EF4-FFF2-40B4-BE49-F238E27FC236}">
                <a16:creationId xmlns:a16="http://schemas.microsoft.com/office/drawing/2014/main" id="{5E078295-898B-5743-88AA-6A3775BB5132}"/>
              </a:ext>
            </a:extLst>
          </p:cNvPr>
          <p:cNvSpPr/>
          <p:nvPr/>
        </p:nvSpPr>
        <p:spPr>
          <a:xfrm>
            <a:off x="6042213" y="6529892"/>
            <a:ext cx="4625787" cy="328108"/>
          </a:xfrm>
          <a:prstGeom prst="rect">
            <a:avLst/>
          </a:prstGeom>
          <a:solidFill>
            <a:srgbClr val="5351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5151"/>
              </a:solidFill>
            </a:endParaRPr>
          </a:p>
        </p:txBody>
      </p:sp>
      <p:sp>
        <p:nvSpPr>
          <p:cNvPr id="13" name="Rectangle 12">
            <a:extLst>
              <a:ext uri="{FF2B5EF4-FFF2-40B4-BE49-F238E27FC236}">
                <a16:creationId xmlns:a16="http://schemas.microsoft.com/office/drawing/2014/main" id="{4447BE9C-CCA6-3D43-99E5-CC2308440E26}"/>
              </a:ext>
            </a:extLst>
          </p:cNvPr>
          <p:cNvSpPr/>
          <p:nvPr/>
        </p:nvSpPr>
        <p:spPr>
          <a:xfrm>
            <a:off x="0" y="-10459"/>
            <a:ext cx="12192000" cy="602130"/>
          </a:xfrm>
          <a:prstGeom prst="rect">
            <a:avLst/>
          </a:prstGeom>
          <a:solidFill>
            <a:srgbClr val="192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07E9712-C000-4746-96D1-DF01CC136378}"/>
              </a:ext>
            </a:extLst>
          </p:cNvPr>
          <p:cNvPicPr>
            <a:picLocks noChangeAspect="1"/>
          </p:cNvPicPr>
          <p:nvPr/>
        </p:nvPicPr>
        <p:blipFill>
          <a:blip r:embed="rId3"/>
          <a:stretch>
            <a:fillRect/>
          </a:stretch>
        </p:blipFill>
        <p:spPr>
          <a:xfrm>
            <a:off x="10668000" y="6079485"/>
            <a:ext cx="1450176" cy="321390"/>
          </a:xfrm>
          <a:prstGeom prst="rect">
            <a:avLst/>
          </a:prstGeom>
        </p:spPr>
      </p:pic>
    </p:spTree>
    <p:extLst>
      <p:ext uri="{BB962C8B-B14F-4D97-AF65-F5344CB8AC3E}">
        <p14:creationId xmlns:p14="http://schemas.microsoft.com/office/powerpoint/2010/main" val="2913991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80e2c01c-a71f-415f-8811-9aebd08407dc">
      <UserInfo>
        <DisplayName>Rachel Ogden</DisplayName>
        <AccountId>968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6AA472A89DDF346BCCFE1E6114340A7" ma:contentTypeVersion="6" ma:contentTypeDescription="Create a new document." ma:contentTypeScope="" ma:versionID="40476451b2fc6f0193021ebc0a5dff78">
  <xsd:schema xmlns:xsd="http://www.w3.org/2001/XMLSchema" xmlns:xs="http://www.w3.org/2001/XMLSchema" xmlns:p="http://schemas.microsoft.com/office/2006/metadata/properties" xmlns:ns2="80e2c01c-a71f-415f-8811-9aebd08407dc" xmlns:ns3="3b0a85c8-5dc0-4578-a76f-e59c05110797" targetNamespace="http://schemas.microsoft.com/office/2006/metadata/properties" ma:root="true" ma:fieldsID="c6d60f621582eb9e02bcd27c9d9df7cf" ns2:_="" ns3:_="">
    <xsd:import namespace="80e2c01c-a71f-415f-8811-9aebd08407dc"/>
    <xsd:import namespace="3b0a85c8-5dc0-4578-a76f-e59c0511079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2c01c-a71f-415f-8811-9aebd08407d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0a85c8-5dc0-4578-a76f-e59c0511079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AEE8FA-77E5-435B-89C6-40F2522C9425}">
  <ds:schemaRefs>
    <ds:schemaRef ds:uri="http://schemas.microsoft.com/sharepoint/v3/contenttype/forms"/>
  </ds:schemaRefs>
</ds:datastoreItem>
</file>

<file path=customXml/itemProps2.xml><?xml version="1.0" encoding="utf-8"?>
<ds:datastoreItem xmlns:ds="http://schemas.openxmlformats.org/officeDocument/2006/customXml" ds:itemID="{BAD43DED-B44B-4B7D-A5A6-44589F326B50}">
  <ds:schemaRefs>
    <ds:schemaRef ds:uri="http://schemas.microsoft.com/office/2006/metadata/properties"/>
    <ds:schemaRef ds:uri="80e2c01c-a71f-415f-8811-9aebd08407dc"/>
    <ds:schemaRef ds:uri="http://purl.org/dc/dcmitype/"/>
    <ds:schemaRef ds:uri="http://schemas.microsoft.com/office/infopath/2007/PartnerControls"/>
    <ds:schemaRef ds:uri="http://purl.org/dc/elements/1.1/"/>
    <ds:schemaRef ds:uri="http://www.w3.org/XML/1998/namespace"/>
    <ds:schemaRef ds:uri="http://schemas.microsoft.com/office/2006/documentManagement/types"/>
    <ds:schemaRef ds:uri="http://schemas.openxmlformats.org/package/2006/metadata/core-properties"/>
    <ds:schemaRef ds:uri="3b0a85c8-5dc0-4578-a76f-e59c05110797"/>
    <ds:schemaRef ds:uri="http://purl.org/dc/terms/"/>
  </ds:schemaRefs>
</ds:datastoreItem>
</file>

<file path=customXml/itemProps3.xml><?xml version="1.0" encoding="utf-8"?>
<ds:datastoreItem xmlns:ds="http://schemas.openxmlformats.org/officeDocument/2006/customXml" ds:itemID="{6DC1CDA2-4A45-4375-93E3-6B087FA718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e2c01c-a71f-415f-8811-9aebd08407dc"/>
    <ds:schemaRef ds:uri="3b0a85c8-5dc0-4578-a76f-e59c051107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422</TotalTime>
  <Words>3355</Words>
  <Application>Microsoft Office PowerPoint</Application>
  <PresentationFormat>Widescreen</PresentationFormat>
  <Paragraphs>344</Paragraphs>
  <Slides>29</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Calibri Light</vt:lpstr>
      <vt:lpstr>Cambria</vt:lpstr>
      <vt:lpstr>Myriad Arabic</vt:lpstr>
      <vt:lpstr>Myriad Pro Light</vt:lpstr>
      <vt:lpstr>Myriad Pro Semibold</vt:lpstr>
      <vt:lpstr>Office Theme</vt:lpstr>
      <vt:lpstr>Serving Special Populations </vt:lpstr>
      <vt:lpstr>Introductions </vt:lpstr>
      <vt:lpstr>Group Activity</vt:lpstr>
      <vt:lpstr>Group Activity</vt:lpstr>
      <vt:lpstr>Case Management Defined</vt:lpstr>
      <vt:lpstr>Case Management Goal</vt:lpstr>
      <vt:lpstr>Case Management Core Functions</vt:lpstr>
      <vt:lpstr>PowerPoint Presentation</vt:lpstr>
      <vt:lpstr>Building Rapport</vt:lpstr>
      <vt:lpstr>Barriers to Engagement</vt:lpstr>
      <vt:lpstr>PowerPoint Presentation</vt:lpstr>
      <vt:lpstr>Strategies to Manage Bias</vt:lpstr>
      <vt:lpstr>Goal Setting</vt:lpstr>
      <vt:lpstr>Collaboration and Mutuality</vt:lpstr>
      <vt:lpstr>Empowerment, Voice, and Choice</vt:lpstr>
      <vt:lpstr>Trauma and Safety Considerations</vt:lpstr>
      <vt:lpstr>VAWA Considerations</vt:lpstr>
      <vt:lpstr>Overview of HUD’s VAWA Final Rule</vt:lpstr>
      <vt:lpstr>Core Components of the Rule</vt:lpstr>
      <vt:lpstr>Core Components of the Rule</vt:lpstr>
      <vt:lpstr>Emergency Transfer Plans</vt:lpstr>
      <vt:lpstr>Emergency Transfer Plans</vt:lpstr>
      <vt:lpstr>Emergency Transfer Plans</vt:lpstr>
      <vt:lpstr>Emergency Transfer Plans</vt:lpstr>
      <vt:lpstr>Lease Bifurcation</vt:lpstr>
      <vt:lpstr>Lease Bifurcation</vt:lpstr>
      <vt:lpstr>Termination</vt:lpstr>
      <vt:lpstr>PowerPoint Presentation</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Ashley Kerr</cp:lastModifiedBy>
  <cp:revision>32</cp:revision>
  <dcterms:created xsi:type="dcterms:W3CDTF">2018-05-01T17:54:05Z</dcterms:created>
  <dcterms:modified xsi:type="dcterms:W3CDTF">2019-04-22T15:58:18Z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0x01010006AA472A89DDF346BCCFE1E6114340A7</vt:lpwstr>
  </property>
</Properties>
</file>