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sldIdLst>
    <p:sldId id="294" r:id="rId5"/>
    <p:sldId id="295" r:id="rId6"/>
    <p:sldId id="297" r:id="rId7"/>
    <p:sldId id="296" r:id="rId8"/>
    <p:sldId id="298" r:id="rId9"/>
    <p:sldId id="299" r:id="rId10"/>
    <p:sldId id="300" r:id="rId11"/>
    <p:sldId id="301" r:id="rId12"/>
    <p:sldId id="302" r:id="rId13"/>
    <p:sldId id="304" r:id="rId14"/>
    <p:sldId id="305" r:id="rId15"/>
    <p:sldId id="281" r:id="rId16"/>
    <p:sldId id="277" r:id="rId17"/>
    <p:sldId id="278" r:id="rId18"/>
    <p:sldId id="303" r:id="rId19"/>
    <p:sldId id="306" r:id="rId20"/>
    <p:sldId id="285" r:id="rId21"/>
    <p:sldId id="307" r:id="rId22"/>
    <p:sldId id="308" r:id="rId23"/>
    <p:sldId id="309" r:id="rId24"/>
    <p:sldId id="310" r:id="rId25"/>
    <p:sldId id="311" r:id="rId26"/>
    <p:sldId id="312"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2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A7AA"/>
    <a:srgbClr val="1C6987"/>
    <a:srgbClr val="1C694C"/>
    <a:srgbClr val="CF352F"/>
    <a:srgbClr val="1E38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99" autoAdjust="0"/>
  </p:normalViewPr>
  <p:slideViewPr>
    <p:cSldViewPr snapToGrid="0" snapToObjects="1" showGuides="1">
      <p:cViewPr varScale="1">
        <p:scale>
          <a:sx n="62" d="100"/>
          <a:sy n="62" d="100"/>
        </p:scale>
        <p:origin x="666" y="72"/>
      </p:cViewPr>
      <p:guideLst>
        <p:guide orient="horz" pos="2160"/>
        <p:guide pos="282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AC838-D435-4B48-8FC5-814C18C204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63298B-F457-407A-80E0-355FE0D6E9DA}">
      <dgm:prSet/>
      <dgm:spPr/>
      <dgm:t>
        <a:bodyPr/>
        <a:lstStyle/>
        <a:p>
          <a:pPr algn="ctr"/>
          <a:r>
            <a:rPr lang="en-US" b="1" u="sng" dirty="0" smtClean="0">
              <a:latin typeface="+mj-lt"/>
            </a:rPr>
            <a:t>Supplemental Security Income (SSI)</a:t>
          </a:r>
          <a:endParaRPr lang="en-US" b="0" dirty="0">
            <a:latin typeface="+mj-lt"/>
          </a:endParaRPr>
        </a:p>
      </dgm:t>
    </dgm:pt>
    <dgm:pt modelId="{5ECB7D2F-A843-4DC4-8C0A-AAE97A8E2A62}" type="parTrans" cxnId="{33752ED6-B43D-410D-B65E-FD82F736A52D}">
      <dgm:prSet/>
      <dgm:spPr/>
      <dgm:t>
        <a:bodyPr/>
        <a:lstStyle/>
        <a:p>
          <a:endParaRPr lang="en-US"/>
        </a:p>
      </dgm:t>
    </dgm:pt>
    <dgm:pt modelId="{ED399348-F385-453F-B982-46DB4A5954E1}" type="sibTrans" cxnId="{33752ED6-B43D-410D-B65E-FD82F736A52D}">
      <dgm:prSet/>
      <dgm:spPr/>
      <dgm:t>
        <a:bodyPr/>
        <a:lstStyle/>
        <a:p>
          <a:endParaRPr lang="en-US"/>
        </a:p>
      </dgm:t>
    </dgm:pt>
    <dgm:pt modelId="{3B693600-E440-4DC5-8230-F0B20174A056}">
      <dgm:prSet/>
      <dgm:spPr/>
      <dgm:t>
        <a:bodyPr/>
        <a:lstStyle/>
        <a:p>
          <a:pPr algn="ctr"/>
          <a:r>
            <a:rPr lang="en-US" b="1" u="sng" dirty="0" smtClean="0">
              <a:latin typeface="+mj-lt"/>
            </a:rPr>
            <a:t>Social Security Disability Insurance (SSDI)</a:t>
          </a:r>
          <a:endParaRPr lang="en-US" b="0" dirty="0">
            <a:latin typeface="+mj-lt"/>
          </a:endParaRPr>
        </a:p>
      </dgm:t>
    </dgm:pt>
    <dgm:pt modelId="{1A03C131-EC50-483B-8B8F-808F5B9F6DEC}" type="parTrans" cxnId="{55652E0B-5B03-4680-A19B-86E8B4E3FFC8}">
      <dgm:prSet/>
      <dgm:spPr/>
      <dgm:t>
        <a:bodyPr/>
        <a:lstStyle/>
        <a:p>
          <a:endParaRPr lang="en-US"/>
        </a:p>
      </dgm:t>
    </dgm:pt>
    <dgm:pt modelId="{F168E7C9-91C0-498C-981C-BDCB35F4725F}" type="sibTrans" cxnId="{55652E0B-5B03-4680-A19B-86E8B4E3FFC8}">
      <dgm:prSet/>
      <dgm:spPr/>
      <dgm:t>
        <a:bodyPr/>
        <a:lstStyle/>
        <a:p>
          <a:endParaRPr lang="en-US"/>
        </a:p>
      </dgm:t>
    </dgm:pt>
    <dgm:pt modelId="{337F8D7E-5A8B-004C-B9C9-4685AEC8C9E2}">
      <dgm:prSet/>
      <dgm:spPr/>
      <dgm:t>
        <a:bodyPr/>
        <a:lstStyle/>
        <a:p>
          <a:pPr algn="l"/>
          <a:r>
            <a:rPr lang="en-US" b="0" dirty="0" smtClean="0">
              <a:latin typeface="+mj-lt"/>
            </a:rPr>
            <a:t>Date of eligibility based on Protective Filing Date/Application Date</a:t>
          </a:r>
          <a:endParaRPr lang="en-US" b="0" dirty="0">
            <a:latin typeface="+mj-lt"/>
          </a:endParaRPr>
        </a:p>
      </dgm:t>
    </dgm:pt>
    <dgm:pt modelId="{1CBA1132-323B-7A4D-99C1-270484BFAD56}" type="parTrans" cxnId="{40D8367F-4B8C-384F-97D5-8CF0BD1D45A8}">
      <dgm:prSet/>
      <dgm:spPr/>
      <dgm:t>
        <a:bodyPr/>
        <a:lstStyle/>
        <a:p>
          <a:endParaRPr lang="en-US"/>
        </a:p>
      </dgm:t>
    </dgm:pt>
    <dgm:pt modelId="{CB6B9094-37E5-944B-8FA6-1B1DD00FC112}" type="sibTrans" cxnId="{40D8367F-4B8C-384F-97D5-8CF0BD1D45A8}">
      <dgm:prSet/>
      <dgm:spPr/>
      <dgm:t>
        <a:bodyPr/>
        <a:lstStyle/>
        <a:p>
          <a:endParaRPr lang="en-US"/>
        </a:p>
      </dgm:t>
    </dgm:pt>
    <dgm:pt modelId="{933C2B0F-DADB-084B-9F07-FB89F692A1D9}">
      <dgm:prSet/>
      <dgm:spPr/>
      <dgm:t>
        <a:bodyPr/>
        <a:lstStyle/>
        <a:p>
          <a:pPr algn="l"/>
          <a:r>
            <a:rPr lang="en-US" b="0" dirty="0" smtClean="0">
              <a:latin typeface="+mj-lt"/>
            </a:rPr>
            <a:t>Health insurance: Medicaid </a:t>
          </a:r>
          <a:endParaRPr lang="en-US" b="0" dirty="0">
            <a:latin typeface="+mj-lt"/>
          </a:endParaRPr>
        </a:p>
      </dgm:t>
    </dgm:pt>
    <dgm:pt modelId="{E42B8BA5-85BE-1442-8801-2A842BC0293D}" type="parTrans" cxnId="{CAA379F5-84DC-4A41-A89F-0A115397A30E}">
      <dgm:prSet/>
      <dgm:spPr/>
      <dgm:t>
        <a:bodyPr/>
        <a:lstStyle/>
        <a:p>
          <a:endParaRPr lang="en-US"/>
        </a:p>
      </dgm:t>
    </dgm:pt>
    <dgm:pt modelId="{3511865C-A0F4-174F-981A-4412934D7447}" type="sibTrans" cxnId="{CAA379F5-84DC-4A41-A89F-0A115397A30E}">
      <dgm:prSet/>
      <dgm:spPr/>
      <dgm:t>
        <a:bodyPr/>
        <a:lstStyle/>
        <a:p>
          <a:endParaRPr lang="en-US"/>
        </a:p>
      </dgm:t>
    </dgm:pt>
    <dgm:pt modelId="{5CCADA53-88FB-2547-8FAA-86230411E4E9}">
      <dgm:prSet/>
      <dgm:spPr/>
      <dgm:t>
        <a:bodyPr/>
        <a:lstStyle/>
        <a:p>
          <a:pPr algn="l"/>
          <a:r>
            <a:rPr lang="en-US" b="0" dirty="0" smtClean="0">
              <a:latin typeface="+mj-lt"/>
            </a:rPr>
            <a:t>Monthly amount based on Federal Benefit Rate: $771/month (2019)*</a:t>
          </a:r>
          <a:endParaRPr lang="en-US" b="0" dirty="0">
            <a:latin typeface="+mj-lt"/>
          </a:endParaRPr>
        </a:p>
      </dgm:t>
    </dgm:pt>
    <dgm:pt modelId="{0583EC1D-7BFD-F94A-8FD2-CE1BD87860DC}" type="parTrans" cxnId="{4F7268F4-561C-0B4B-818A-DCD2874525EF}">
      <dgm:prSet/>
      <dgm:spPr/>
      <dgm:t>
        <a:bodyPr/>
        <a:lstStyle/>
        <a:p>
          <a:endParaRPr lang="en-US"/>
        </a:p>
      </dgm:t>
    </dgm:pt>
    <dgm:pt modelId="{CB07C9E8-77D3-6041-ADE5-98E2BA3DFCD5}" type="sibTrans" cxnId="{4F7268F4-561C-0B4B-818A-DCD2874525EF}">
      <dgm:prSet/>
      <dgm:spPr/>
      <dgm:t>
        <a:bodyPr/>
        <a:lstStyle/>
        <a:p>
          <a:endParaRPr lang="en-US"/>
        </a:p>
      </dgm:t>
    </dgm:pt>
    <dgm:pt modelId="{00B9C9E0-4A0B-DC49-B6B3-ADE12287D69E}">
      <dgm:prSet/>
      <dgm:spPr/>
      <dgm:t>
        <a:bodyPr/>
        <a:lstStyle/>
        <a:p>
          <a:pPr algn="l"/>
          <a:r>
            <a:rPr lang="en-US" b="0" dirty="0" smtClean="0">
              <a:latin typeface="+mj-lt"/>
            </a:rPr>
            <a:t>Eligibility based on need: low income and resources; living arrangement</a:t>
          </a:r>
          <a:endParaRPr lang="en-US" b="0" dirty="0">
            <a:latin typeface="+mj-lt"/>
          </a:endParaRPr>
        </a:p>
      </dgm:t>
    </dgm:pt>
    <dgm:pt modelId="{0B6B292D-259B-F84B-B461-63EE369BA557}" type="parTrans" cxnId="{5A7E2E91-9499-4449-8FD7-C98361B2C41F}">
      <dgm:prSet/>
      <dgm:spPr/>
      <dgm:t>
        <a:bodyPr/>
        <a:lstStyle/>
        <a:p>
          <a:endParaRPr lang="en-US"/>
        </a:p>
      </dgm:t>
    </dgm:pt>
    <dgm:pt modelId="{6AE0C0C3-857F-8147-BD1E-20F2A6E4EFE8}" type="sibTrans" cxnId="{5A7E2E91-9499-4449-8FD7-C98361B2C41F}">
      <dgm:prSet/>
      <dgm:spPr/>
      <dgm:t>
        <a:bodyPr/>
        <a:lstStyle/>
        <a:p>
          <a:endParaRPr lang="en-US"/>
        </a:p>
      </dgm:t>
    </dgm:pt>
    <dgm:pt modelId="{4319D161-4F0D-664B-AA87-500C339D2498}">
      <dgm:prSet/>
      <dgm:spPr/>
      <dgm:t>
        <a:bodyPr/>
        <a:lstStyle/>
        <a:p>
          <a:pPr algn="l"/>
          <a:r>
            <a:rPr lang="en-US" b="0" dirty="0" smtClean="0">
              <a:latin typeface="+mj-lt"/>
            </a:rPr>
            <a:t>Monthly amount based on earnings history</a:t>
          </a:r>
          <a:endParaRPr lang="en-US" b="0" dirty="0">
            <a:latin typeface="+mj-lt"/>
          </a:endParaRPr>
        </a:p>
      </dgm:t>
    </dgm:pt>
    <dgm:pt modelId="{589EBB42-8A93-FB46-B71E-2EAB0A2BAE99}" type="parTrans" cxnId="{A0D73AE8-EC69-704C-A98E-2C9B5B3F37FD}">
      <dgm:prSet/>
      <dgm:spPr/>
      <dgm:t>
        <a:bodyPr/>
        <a:lstStyle/>
        <a:p>
          <a:endParaRPr lang="en-US"/>
        </a:p>
      </dgm:t>
    </dgm:pt>
    <dgm:pt modelId="{F7C2E8AC-77DE-BC40-93C9-3995C19F5F93}" type="sibTrans" cxnId="{A0D73AE8-EC69-704C-A98E-2C9B5B3F37FD}">
      <dgm:prSet/>
      <dgm:spPr/>
      <dgm:t>
        <a:bodyPr/>
        <a:lstStyle/>
        <a:p>
          <a:endParaRPr lang="en-US"/>
        </a:p>
      </dgm:t>
    </dgm:pt>
    <dgm:pt modelId="{2AA8F403-E2BC-FA4F-B247-936D818DFA87}">
      <dgm:prSet/>
      <dgm:spPr/>
      <dgm:t>
        <a:bodyPr/>
        <a:lstStyle/>
        <a:p>
          <a:pPr algn="l"/>
          <a:r>
            <a:rPr lang="en-US" b="0" dirty="0" smtClean="0">
              <a:latin typeface="+mj-lt"/>
            </a:rPr>
            <a:t>Date of eligibility based on “date of onset” of disability, 5 month waiting period</a:t>
          </a:r>
          <a:endParaRPr lang="en-US" b="0" dirty="0">
            <a:latin typeface="+mj-lt"/>
          </a:endParaRPr>
        </a:p>
      </dgm:t>
    </dgm:pt>
    <dgm:pt modelId="{2F32ECA5-8004-E941-959E-EB47E4520CC3}" type="parTrans" cxnId="{0150BF95-A411-3147-A527-7E6C5F21EE40}">
      <dgm:prSet/>
      <dgm:spPr/>
      <dgm:t>
        <a:bodyPr/>
        <a:lstStyle/>
        <a:p>
          <a:endParaRPr lang="en-US"/>
        </a:p>
      </dgm:t>
    </dgm:pt>
    <dgm:pt modelId="{3B6C3D2E-72A7-2149-93F0-34E1B3FCB672}" type="sibTrans" cxnId="{0150BF95-A411-3147-A527-7E6C5F21EE40}">
      <dgm:prSet/>
      <dgm:spPr/>
      <dgm:t>
        <a:bodyPr/>
        <a:lstStyle/>
        <a:p>
          <a:endParaRPr lang="en-US"/>
        </a:p>
      </dgm:t>
    </dgm:pt>
    <dgm:pt modelId="{5B3281A1-E9D2-DC4C-B4C6-0D0F2DAA0529}">
      <dgm:prSet/>
      <dgm:spPr/>
      <dgm:t>
        <a:bodyPr/>
        <a:lstStyle/>
        <a:p>
          <a:pPr algn="l"/>
          <a:r>
            <a:rPr lang="en-US" b="0" dirty="0" smtClean="0">
              <a:latin typeface="+mj-lt"/>
            </a:rPr>
            <a:t>Health insurance: Medicare </a:t>
          </a:r>
          <a:endParaRPr lang="en-US" b="0" dirty="0">
            <a:latin typeface="+mj-lt"/>
          </a:endParaRPr>
        </a:p>
      </dgm:t>
    </dgm:pt>
    <dgm:pt modelId="{1FC99A03-D992-B34D-92DD-E74A873B3104}" type="parTrans" cxnId="{CDDFF345-1509-BC4C-9BDB-14524088C13D}">
      <dgm:prSet/>
      <dgm:spPr/>
      <dgm:t>
        <a:bodyPr/>
        <a:lstStyle/>
        <a:p>
          <a:endParaRPr lang="en-US"/>
        </a:p>
      </dgm:t>
    </dgm:pt>
    <dgm:pt modelId="{B528A82F-2599-F247-B2D9-3B2862ED2EF9}" type="sibTrans" cxnId="{CDDFF345-1509-BC4C-9BDB-14524088C13D}">
      <dgm:prSet/>
      <dgm:spPr/>
      <dgm:t>
        <a:bodyPr/>
        <a:lstStyle/>
        <a:p>
          <a:endParaRPr lang="en-US"/>
        </a:p>
      </dgm:t>
    </dgm:pt>
    <dgm:pt modelId="{20D70C06-5EE6-E947-9D0E-377BB6CBFB66}">
      <dgm:prSet/>
      <dgm:spPr/>
      <dgm:t>
        <a:bodyPr/>
        <a:lstStyle/>
        <a:p>
          <a:pPr algn="l"/>
          <a:r>
            <a:rPr lang="en-US" b="0" u="none" dirty="0" smtClean="0">
              <a:latin typeface="+mj-lt"/>
            </a:rPr>
            <a:t>Eligibility based on insured </a:t>
          </a:r>
          <a:r>
            <a:rPr lang="en-US" b="0" dirty="0" smtClean="0">
              <a:latin typeface="+mj-lt"/>
            </a:rPr>
            <a:t>status (FICA payments)</a:t>
          </a:r>
          <a:endParaRPr lang="en-US" b="0" dirty="0">
            <a:latin typeface="+mj-lt"/>
          </a:endParaRPr>
        </a:p>
      </dgm:t>
    </dgm:pt>
    <dgm:pt modelId="{5CBF1741-04A8-AD4D-990E-1A8EE936A11D}" type="parTrans" cxnId="{4268CA61-D71C-924E-BE61-28E5BF0BF12D}">
      <dgm:prSet/>
      <dgm:spPr/>
      <dgm:t>
        <a:bodyPr/>
        <a:lstStyle/>
        <a:p>
          <a:endParaRPr lang="en-US"/>
        </a:p>
      </dgm:t>
    </dgm:pt>
    <dgm:pt modelId="{06B9D33E-47CB-DF4F-91C3-1F93BB08DD2D}" type="sibTrans" cxnId="{4268CA61-D71C-924E-BE61-28E5BF0BF12D}">
      <dgm:prSet/>
      <dgm:spPr/>
      <dgm:t>
        <a:bodyPr/>
        <a:lstStyle/>
        <a:p>
          <a:endParaRPr lang="en-US"/>
        </a:p>
      </dgm:t>
    </dgm:pt>
    <dgm:pt modelId="{DD4D46DB-8601-40B5-A0A1-B2DF9A0EF28A}" type="pres">
      <dgm:prSet presAssocID="{A32AC838-D435-4B48-8FC5-814C18C204E7}" presName="diagram" presStyleCnt="0">
        <dgm:presLayoutVars>
          <dgm:dir/>
          <dgm:resizeHandles val="exact"/>
        </dgm:presLayoutVars>
      </dgm:prSet>
      <dgm:spPr/>
      <dgm:t>
        <a:bodyPr/>
        <a:lstStyle/>
        <a:p>
          <a:endParaRPr lang="en-US"/>
        </a:p>
      </dgm:t>
    </dgm:pt>
    <dgm:pt modelId="{093F820F-C285-4C62-B82A-E76102F304D9}" type="pres">
      <dgm:prSet presAssocID="{7D63298B-F457-407A-80E0-355FE0D6E9DA}" presName="node" presStyleLbl="node1" presStyleIdx="0" presStyleCnt="2" custScaleY="151087" custLinFactNeighborX="1841" custLinFactNeighborY="21452">
        <dgm:presLayoutVars>
          <dgm:bulletEnabled val="1"/>
        </dgm:presLayoutVars>
      </dgm:prSet>
      <dgm:spPr/>
      <dgm:t>
        <a:bodyPr/>
        <a:lstStyle/>
        <a:p>
          <a:endParaRPr lang="en-US"/>
        </a:p>
      </dgm:t>
    </dgm:pt>
    <dgm:pt modelId="{479524C3-3B25-478C-8FB7-1382277C1BCE}" type="pres">
      <dgm:prSet presAssocID="{ED399348-F385-453F-B982-46DB4A5954E1}" presName="sibTrans" presStyleCnt="0"/>
      <dgm:spPr/>
      <dgm:t>
        <a:bodyPr/>
        <a:lstStyle/>
        <a:p>
          <a:endParaRPr lang="en-US"/>
        </a:p>
      </dgm:t>
    </dgm:pt>
    <dgm:pt modelId="{13CE4660-CF8F-4771-BA85-47E2A13E6B8D}" type="pres">
      <dgm:prSet presAssocID="{3B693600-E440-4DC5-8230-F0B20174A056}" presName="node" presStyleLbl="node1" presStyleIdx="1" presStyleCnt="2" custScaleY="151087" custLinFactNeighborX="26" custLinFactNeighborY="7084">
        <dgm:presLayoutVars>
          <dgm:bulletEnabled val="1"/>
        </dgm:presLayoutVars>
      </dgm:prSet>
      <dgm:spPr/>
      <dgm:t>
        <a:bodyPr/>
        <a:lstStyle/>
        <a:p>
          <a:endParaRPr lang="en-US"/>
        </a:p>
      </dgm:t>
    </dgm:pt>
  </dgm:ptLst>
  <dgm:cxnLst>
    <dgm:cxn modelId="{F82D7C7B-265D-47BD-B2B1-6F5BA4AB4C00}" type="presOf" srcId="{20D70C06-5EE6-E947-9D0E-377BB6CBFB66}" destId="{13CE4660-CF8F-4771-BA85-47E2A13E6B8D}" srcOrd="0" destOrd="1" presId="urn:microsoft.com/office/officeart/2005/8/layout/default"/>
    <dgm:cxn modelId="{5A7E2E91-9499-4449-8FD7-C98361B2C41F}" srcId="{7D63298B-F457-407A-80E0-355FE0D6E9DA}" destId="{00B9C9E0-4A0B-DC49-B6B3-ADE12287D69E}" srcOrd="0" destOrd="0" parTransId="{0B6B292D-259B-F84B-B461-63EE369BA557}" sibTransId="{6AE0C0C3-857F-8147-BD1E-20F2A6E4EFE8}"/>
    <dgm:cxn modelId="{33752ED6-B43D-410D-B65E-FD82F736A52D}" srcId="{A32AC838-D435-4B48-8FC5-814C18C204E7}" destId="{7D63298B-F457-407A-80E0-355FE0D6E9DA}" srcOrd="0" destOrd="0" parTransId="{5ECB7D2F-A843-4DC4-8C0A-AAE97A8E2A62}" sibTransId="{ED399348-F385-453F-B982-46DB4A5954E1}"/>
    <dgm:cxn modelId="{4268CA61-D71C-924E-BE61-28E5BF0BF12D}" srcId="{3B693600-E440-4DC5-8230-F0B20174A056}" destId="{20D70C06-5EE6-E947-9D0E-377BB6CBFB66}" srcOrd="0" destOrd="0" parTransId="{5CBF1741-04A8-AD4D-990E-1A8EE936A11D}" sibTransId="{06B9D33E-47CB-DF4F-91C3-1F93BB08DD2D}"/>
    <dgm:cxn modelId="{7F742070-01C9-418D-AAC6-57E7AA38A772}" type="presOf" srcId="{5B3281A1-E9D2-DC4C-B4C6-0D0F2DAA0529}" destId="{13CE4660-CF8F-4771-BA85-47E2A13E6B8D}" srcOrd="0" destOrd="4" presId="urn:microsoft.com/office/officeart/2005/8/layout/default"/>
    <dgm:cxn modelId="{548BA3FA-E2CA-4076-B2CD-A1E5D7BB05ED}" type="presOf" srcId="{2AA8F403-E2BC-FA4F-B247-936D818DFA87}" destId="{13CE4660-CF8F-4771-BA85-47E2A13E6B8D}" srcOrd="0" destOrd="3" presId="urn:microsoft.com/office/officeart/2005/8/layout/default"/>
    <dgm:cxn modelId="{89A58EE4-083A-4CFE-94A6-6C5A1C758ED9}" type="presOf" srcId="{933C2B0F-DADB-084B-9F07-FB89F692A1D9}" destId="{093F820F-C285-4C62-B82A-E76102F304D9}" srcOrd="0" destOrd="4" presId="urn:microsoft.com/office/officeart/2005/8/layout/default"/>
    <dgm:cxn modelId="{66FFAA22-CA46-4C47-B6BB-5FD9034751F5}" type="presOf" srcId="{7D63298B-F457-407A-80E0-355FE0D6E9DA}" destId="{093F820F-C285-4C62-B82A-E76102F304D9}" srcOrd="0" destOrd="0" presId="urn:microsoft.com/office/officeart/2005/8/layout/default"/>
    <dgm:cxn modelId="{40D8367F-4B8C-384F-97D5-8CF0BD1D45A8}" srcId="{7D63298B-F457-407A-80E0-355FE0D6E9DA}" destId="{337F8D7E-5A8B-004C-B9C9-4685AEC8C9E2}" srcOrd="2" destOrd="0" parTransId="{1CBA1132-323B-7A4D-99C1-270484BFAD56}" sibTransId="{CB6B9094-37E5-944B-8FA6-1B1DD00FC112}"/>
    <dgm:cxn modelId="{CAA379F5-84DC-4A41-A89F-0A115397A30E}" srcId="{7D63298B-F457-407A-80E0-355FE0D6E9DA}" destId="{933C2B0F-DADB-084B-9F07-FB89F692A1D9}" srcOrd="3" destOrd="0" parTransId="{E42B8BA5-85BE-1442-8801-2A842BC0293D}" sibTransId="{3511865C-A0F4-174F-981A-4412934D7447}"/>
    <dgm:cxn modelId="{55652E0B-5B03-4680-A19B-86E8B4E3FFC8}" srcId="{A32AC838-D435-4B48-8FC5-814C18C204E7}" destId="{3B693600-E440-4DC5-8230-F0B20174A056}" srcOrd="1" destOrd="0" parTransId="{1A03C131-EC50-483B-8B8F-808F5B9F6DEC}" sibTransId="{F168E7C9-91C0-498C-981C-BDCB35F4725F}"/>
    <dgm:cxn modelId="{FC7872CB-FC18-4F8E-B1D6-229FF229E02F}" type="presOf" srcId="{00B9C9E0-4A0B-DC49-B6B3-ADE12287D69E}" destId="{093F820F-C285-4C62-B82A-E76102F304D9}" srcOrd="0" destOrd="1" presId="urn:microsoft.com/office/officeart/2005/8/layout/default"/>
    <dgm:cxn modelId="{7A56A3AC-6536-4827-A816-C196D5EB8DCB}" type="presOf" srcId="{3B693600-E440-4DC5-8230-F0B20174A056}" destId="{13CE4660-CF8F-4771-BA85-47E2A13E6B8D}" srcOrd="0" destOrd="0" presId="urn:microsoft.com/office/officeart/2005/8/layout/default"/>
    <dgm:cxn modelId="{4F7268F4-561C-0B4B-818A-DCD2874525EF}" srcId="{7D63298B-F457-407A-80E0-355FE0D6E9DA}" destId="{5CCADA53-88FB-2547-8FAA-86230411E4E9}" srcOrd="1" destOrd="0" parTransId="{0583EC1D-7BFD-F94A-8FD2-CE1BD87860DC}" sibTransId="{CB07C9E8-77D3-6041-ADE5-98E2BA3DFCD5}"/>
    <dgm:cxn modelId="{A0AA745B-3AC2-4050-BDF9-A741A46CC9F9}" type="presOf" srcId="{A32AC838-D435-4B48-8FC5-814C18C204E7}" destId="{DD4D46DB-8601-40B5-A0A1-B2DF9A0EF28A}" srcOrd="0" destOrd="0" presId="urn:microsoft.com/office/officeart/2005/8/layout/default"/>
    <dgm:cxn modelId="{B18CFB67-5C07-4D7B-B87E-6B557514F7FB}" type="presOf" srcId="{337F8D7E-5A8B-004C-B9C9-4685AEC8C9E2}" destId="{093F820F-C285-4C62-B82A-E76102F304D9}" srcOrd="0" destOrd="3" presId="urn:microsoft.com/office/officeart/2005/8/layout/default"/>
    <dgm:cxn modelId="{0150BF95-A411-3147-A527-7E6C5F21EE40}" srcId="{3B693600-E440-4DC5-8230-F0B20174A056}" destId="{2AA8F403-E2BC-FA4F-B247-936D818DFA87}" srcOrd="2" destOrd="0" parTransId="{2F32ECA5-8004-E941-959E-EB47E4520CC3}" sibTransId="{3B6C3D2E-72A7-2149-93F0-34E1B3FCB672}"/>
    <dgm:cxn modelId="{1F212207-9FA3-48AB-A892-A62AE368D2E7}" type="presOf" srcId="{4319D161-4F0D-664B-AA87-500C339D2498}" destId="{13CE4660-CF8F-4771-BA85-47E2A13E6B8D}" srcOrd="0" destOrd="2" presId="urn:microsoft.com/office/officeart/2005/8/layout/default"/>
    <dgm:cxn modelId="{CDDFF345-1509-BC4C-9BDB-14524088C13D}" srcId="{3B693600-E440-4DC5-8230-F0B20174A056}" destId="{5B3281A1-E9D2-DC4C-B4C6-0D0F2DAA0529}" srcOrd="3" destOrd="0" parTransId="{1FC99A03-D992-B34D-92DD-E74A873B3104}" sibTransId="{B528A82F-2599-F247-B2D9-3B2862ED2EF9}"/>
    <dgm:cxn modelId="{660F2A69-7D5B-4A5E-A6BB-D7B4705F0F80}" type="presOf" srcId="{5CCADA53-88FB-2547-8FAA-86230411E4E9}" destId="{093F820F-C285-4C62-B82A-E76102F304D9}" srcOrd="0" destOrd="2" presId="urn:microsoft.com/office/officeart/2005/8/layout/default"/>
    <dgm:cxn modelId="{A0D73AE8-EC69-704C-A98E-2C9B5B3F37FD}" srcId="{3B693600-E440-4DC5-8230-F0B20174A056}" destId="{4319D161-4F0D-664B-AA87-500C339D2498}" srcOrd="1" destOrd="0" parTransId="{589EBB42-8A93-FB46-B71E-2EAB0A2BAE99}" sibTransId="{F7C2E8AC-77DE-BC40-93C9-3995C19F5F93}"/>
    <dgm:cxn modelId="{A72E73D0-0A53-4910-8CC4-0A0DF6499CF8}" type="presParOf" srcId="{DD4D46DB-8601-40B5-A0A1-B2DF9A0EF28A}" destId="{093F820F-C285-4C62-B82A-E76102F304D9}" srcOrd="0" destOrd="0" presId="urn:microsoft.com/office/officeart/2005/8/layout/default"/>
    <dgm:cxn modelId="{F303C8EF-D7D9-49BA-900C-EF0D0482F1D7}" type="presParOf" srcId="{DD4D46DB-8601-40B5-A0A1-B2DF9A0EF28A}" destId="{479524C3-3B25-478C-8FB7-1382277C1BCE}" srcOrd="1" destOrd="0" presId="urn:microsoft.com/office/officeart/2005/8/layout/default"/>
    <dgm:cxn modelId="{3330DBC6-C27E-496F-8E50-A6EFD28B6839}" type="presParOf" srcId="{DD4D46DB-8601-40B5-A0A1-B2DF9A0EF28A}" destId="{13CE4660-CF8F-4771-BA85-47E2A13E6B8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F820F-C285-4C62-B82A-E76102F304D9}">
      <dsp:nvSpPr>
        <dsp:cNvPr id="0" name=""/>
        <dsp:cNvSpPr/>
      </dsp:nvSpPr>
      <dsp:spPr>
        <a:xfrm>
          <a:off x="73133" y="94824"/>
          <a:ext cx="3917900" cy="35516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b="1" u="sng" kern="1200" dirty="0" smtClean="0">
              <a:latin typeface="+mj-lt"/>
            </a:rPr>
            <a:t>Supplemental Security Income (SSI)</a:t>
          </a:r>
          <a:endParaRPr lang="en-US" sz="2400" b="0" kern="1200" dirty="0">
            <a:latin typeface="+mj-lt"/>
          </a:endParaRPr>
        </a:p>
        <a:p>
          <a:pPr marL="171450" lvl="1" indent="-171450" algn="l" defTabSz="844550">
            <a:lnSpc>
              <a:spcPct val="90000"/>
            </a:lnSpc>
            <a:spcBef>
              <a:spcPct val="0"/>
            </a:spcBef>
            <a:spcAft>
              <a:spcPct val="15000"/>
            </a:spcAft>
            <a:buChar char="••"/>
          </a:pPr>
          <a:r>
            <a:rPr lang="en-US" sz="1900" b="0" kern="1200" dirty="0" smtClean="0">
              <a:latin typeface="+mj-lt"/>
            </a:rPr>
            <a:t>Eligibility based on need: low income and resources; living arrangement</a:t>
          </a:r>
          <a:endParaRPr lang="en-US" sz="1900" b="0" kern="1200" dirty="0">
            <a:latin typeface="+mj-lt"/>
          </a:endParaRPr>
        </a:p>
        <a:p>
          <a:pPr marL="171450" lvl="1" indent="-171450" algn="l" defTabSz="844550">
            <a:lnSpc>
              <a:spcPct val="90000"/>
            </a:lnSpc>
            <a:spcBef>
              <a:spcPct val="0"/>
            </a:spcBef>
            <a:spcAft>
              <a:spcPct val="15000"/>
            </a:spcAft>
            <a:buChar char="••"/>
          </a:pPr>
          <a:r>
            <a:rPr lang="en-US" sz="1900" b="0" kern="1200" dirty="0" smtClean="0">
              <a:latin typeface="+mj-lt"/>
            </a:rPr>
            <a:t>Monthly amount based on Federal Benefit Rate: $771/month (2019)*</a:t>
          </a:r>
          <a:endParaRPr lang="en-US" sz="1900" b="0" kern="1200" dirty="0">
            <a:latin typeface="+mj-lt"/>
          </a:endParaRPr>
        </a:p>
        <a:p>
          <a:pPr marL="171450" lvl="1" indent="-171450" algn="l" defTabSz="844550">
            <a:lnSpc>
              <a:spcPct val="90000"/>
            </a:lnSpc>
            <a:spcBef>
              <a:spcPct val="0"/>
            </a:spcBef>
            <a:spcAft>
              <a:spcPct val="15000"/>
            </a:spcAft>
            <a:buChar char="••"/>
          </a:pPr>
          <a:r>
            <a:rPr lang="en-US" sz="1900" b="0" kern="1200" dirty="0" smtClean="0">
              <a:latin typeface="+mj-lt"/>
            </a:rPr>
            <a:t>Date of eligibility based on Protective Filing Date/Application Date</a:t>
          </a:r>
          <a:endParaRPr lang="en-US" sz="1900" b="0" kern="1200" dirty="0">
            <a:latin typeface="+mj-lt"/>
          </a:endParaRPr>
        </a:p>
        <a:p>
          <a:pPr marL="171450" lvl="1" indent="-171450" algn="l" defTabSz="844550">
            <a:lnSpc>
              <a:spcPct val="90000"/>
            </a:lnSpc>
            <a:spcBef>
              <a:spcPct val="0"/>
            </a:spcBef>
            <a:spcAft>
              <a:spcPct val="15000"/>
            </a:spcAft>
            <a:buChar char="••"/>
          </a:pPr>
          <a:r>
            <a:rPr lang="en-US" sz="1900" b="0" kern="1200" dirty="0" smtClean="0">
              <a:latin typeface="+mj-lt"/>
            </a:rPr>
            <a:t>Health insurance: Medicaid </a:t>
          </a:r>
          <a:endParaRPr lang="en-US" sz="1900" b="0" kern="1200" dirty="0">
            <a:latin typeface="+mj-lt"/>
          </a:endParaRPr>
        </a:p>
      </dsp:txBody>
      <dsp:txXfrm>
        <a:off x="73133" y="94824"/>
        <a:ext cx="3917900" cy="3551662"/>
      </dsp:txXfrm>
    </dsp:sp>
    <dsp:sp modelId="{13CE4660-CF8F-4771-BA85-47E2A13E6B8D}">
      <dsp:nvSpPr>
        <dsp:cNvPr id="0" name=""/>
        <dsp:cNvSpPr/>
      </dsp:nvSpPr>
      <dsp:spPr>
        <a:xfrm>
          <a:off x="4311699" y="94824"/>
          <a:ext cx="3917900" cy="35516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b="1" u="sng" kern="1200" dirty="0" smtClean="0">
              <a:latin typeface="+mj-lt"/>
            </a:rPr>
            <a:t>Social Security Disability Insurance (SSDI)</a:t>
          </a:r>
          <a:endParaRPr lang="en-US" sz="2400" b="0" kern="1200" dirty="0">
            <a:latin typeface="+mj-lt"/>
          </a:endParaRPr>
        </a:p>
        <a:p>
          <a:pPr marL="171450" lvl="1" indent="-171450" algn="l" defTabSz="844550">
            <a:lnSpc>
              <a:spcPct val="90000"/>
            </a:lnSpc>
            <a:spcBef>
              <a:spcPct val="0"/>
            </a:spcBef>
            <a:spcAft>
              <a:spcPct val="15000"/>
            </a:spcAft>
            <a:buChar char="••"/>
          </a:pPr>
          <a:r>
            <a:rPr lang="en-US" sz="1900" b="0" u="none" kern="1200" dirty="0" smtClean="0">
              <a:latin typeface="+mj-lt"/>
            </a:rPr>
            <a:t>Eligibility based on insured </a:t>
          </a:r>
          <a:r>
            <a:rPr lang="en-US" sz="1900" b="0" kern="1200" dirty="0" smtClean="0">
              <a:latin typeface="+mj-lt"/>
            </a:rPr>
            <a:t>status (FICA payments)</a:t>
          </a:r>
          <a:endParaRPr lang="en-US" sz="1900" b="0" kern="1200" dirty="0">
            <a:latin typeface="+mj-lt"/>
          </a:endParaRPr>
        </a:p>
        <a:p>
          <a:pPr marL="171450" lvl="1" indent="-171450" algn="l" defTabSz="844550">
            <a:lnSpc>
              <a:spcPct val="90000"/>
            </a:lnSpc>
            <a:spcBef>
              <a:spcPct val="0"/>
            </a:spcBef>
            <a:spcAft>
              <a:spcPct val="15000"/>
            </a:spcAft>
            <a:buChar char="••"/>
          </a:pPr>
          <a:r>
            <a:rPr lang="en-US" sz="1900" b="0" kern="1200" dirty="0" smtClean="0">
              <a:latin typeface="+mj-lt"/>
            </a:rPr>
            <a:t>Monthly amount based on earnings history</a:t>
          </a:r>
          <a:endParaRPr lang="en-US" sz="1900" b="0" kern="1200" dirty="0">
            <a:latin typeface="+mj-lt"/>
          </a:endParaRPr>
        </a:p>
        <a:p>
          <a:pPr marL="171450" lvl="1" indent="-171450" algn="l" defTabSz="844550">
            <a:lnSpc>
              <a:spcPct val="90000"/>
            </a:lnSpc>
            <a:spcBef>
              <a:spcPct val="0"/>
            </a:spcBef>
            <a:spcAft>
              <a:spcPct val="15000"/>
            </a:spcAft>
            <a:buChar char="••"/>
          </a:pPr>
          <a:r>
            <a:rPr lang="en-US" sz="1900" b="0" kern="1200" dirty="0" smtClean="0">
              <a:latin typeface="+mj-lt"/>
            </a:rPr>
            <a:t>Date of eligibility based on “date of onset” of disability, 5 month waiting period</a:t>
          </a:r>
          <a:endParaRPr lang="en-US" sz="1900" b="0" kern="1200" dirty="0">
            <a:latin typeface="+mj-lt"/>
          </a:endParaRPr>
        </a:p>
        <a:p>
          <a:pPr marL="171450" lvl="1" indent="-171450" algn="l" defTabSz="844550">
            <a:lnSpc>
              <a:spcPct val="90000"/>
            </a:lnSpc>
            <a:spcBef>
              <a:spcPct val="0"/>
            </a:spcBef>
            <a:spcAft>
              <a:spcPct val="15000"/>
            </a:spcAft>
            <a:buChar char="••"/>
          </a:pPr>
          <a:r>
            <a:rPr lang="en-US" sz="1900" b="0" kern="1200" dirty="0" smtClean="0">
              <a:latin typeface="+mj-lt"/>
            </a:rPr>
            <a:t>Health insurance: Medicare </a:t>
          </a:r>
          <a:endParaRPr lang="en-US" sz="1900" b="0" kern="1200" dirty="0">
            <a:latin typeface="+mj-lt"/>
          </a:endParaRPr>
        </a:p>
      </dsp:txBody>
      <dsp:txXfrm>
        <a:off x="4311699" y="94824"/>
        <a:ext cx="3917900" cy="35516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86AB6-40ED-465D-8045-FBBB0C386C13}"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34BD7-5DD2-432A-8F84-0E05342D6162}" type="slidenum">
              <a:rPr lang="en-US" smtClean="0"/>
              <a:t>‹#›</a:t>
            </a:fld>
            <a:endParaRPr lang="en-US"/>
          </a:p>
        </p:txBody>
      </p:sp>
    </p:spTree>
    <p:extLst>
      <p:ext uri="{BB962C8B-B14F-4D97-AF65-F5344CB8AC3E}">
        <p14:creationId xmlns:p14="http://schemas.microsoft.com/office/powerpoint/2010/main" val="70874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t>1</a:t>
            </a:fld>
            <a:endParaRPr lang="en-US"/>
          </a:p>
        </p:txBody>
      </p:sp>
    </p:spTree>
    <p:extLst>
      <p:ext uri="{BB962C8B-B14F-4D97-AF65-F5344CB8AC3E}">
        <p14:creationId xmlns:p14="http://schemas.microsoft.com/office/powerpoint/2010/main" val="329132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SOAR cannot and does not function in a vacuum.  We rely heavily on our community partners.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First and foremost, the </a:t>
            </a:r>
            <a:r>
              <a:rPr lang="en-US" sz="1200" b="1" kern="1200" dirty="0" smtClean="0">
                <a:solidFill>
                  <a:schemeClr val="tx1"/>
                </a:solidFill>
                <a:effectLst/>
                <a:latin typeface="+mn-lt"/>
                <a:ea typeface="+mn-ea"/>
                <a:cs typeface="+mn-cs"/>
              </a:rPr>
              <a:t>Social Security Administration (SSA) </a:t>
            </a:r>
            <a:r>
              <a:rPr lang="en-US" sz="1200" kern="1200" dirty="0" smtClean="0">
                <a:solidFill>
                  <a:schemeClr val="tx1"/>
                </a:solidFill>
                <a:effectLst/>
                <a:latin typeface="+mn-lt"/>
                <a:ea typeface="+mn-ea"/>
                <a:cs typeface="+mn-cs"/>
              </a:rPr>
              <a:t>is an essential collaborator.  SSA is the federal agency that administers SSI and SSDI. Because SSA is federal, their eligibility rules are the same in every state.  SSA makes the non-medical decision on the claim.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Every state has a </a:t>
            </a:r>
            <a:r>
              <a:rPr lang="en-US" sz="1200" b="1" kern="1200" dirty="0" smtClean="0">
                <a:solidFill>
                  <a:schemeClr val="tx1"/>
                </a:solidFill>
                <a:effectLst/>
                <a:latin typeface="+mn-lt"/>
                <a:ea typeface="+mn-ea"/>
                <a:cs typeface="+mn-cs"/>
              </a:rPr>
              <a:t>Disability Determination Services (DDS) </a:t>
            </a:r>
            <a:r>
              <a:rPr lang="en-US" sz="1200" kern="1200" dirty="0" smtClean="0">
                <a:solidFill>
                  <a:schemeClr val="tx1"/>
                </a:solidFill>
                <a:effectLst/>
                <a:latin typeface="+mn-lt"/>
                <a:ea typeface="+mn-ea"/>
                <a:cs typeface="+mn-cs"/>
              </a:rPr>
              <a:t>that works in partnership with SSA to make the medical or disability determination. The DDS is often an unknown player in the process, but with SOAR they are absolutely key.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Medical and treatment providers </a:t>
            </a:r>
            <a:r>
              <a:rPr lang="en-US" sz="1200" kern="1200" dirty="0" smtClean="0">
                <a:solidFill>
                  <a:schemeClr val="tx1"/>
                </a:solidFill>
                <a:effectLst/>
                <a:latin typeface="+mn-lt"/>
                <a:ea typeface="+mn-ea"/>
                <a:cs typeface="+mn-cs"/>
              </a:rPr>
              <a:t>are also extremely important. You will need access to assessments, evaluations and the corresponding medical records that support the claim.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Involving partners from </a:t>
            </a:r>
            <a:r>
              <a:rPr lang="en-US" sz="1200" b="1" kern="1200" dirty="0" smtClean="0">
                <a:solidFill>
                  <a:schemeClr val="tx1"/>
                </a:solidFill>
                <a:effectLst/>
                <a:latin typeface="+mn-lt"/>
                <a:ea typeface="+mn-ea"/>
                <a:cs typeface="+mn-cs"/>
              </a:rPr>
              <a:t>criminal justice organizations, Veterans Affairs, employment programs, housing providers and others </a:t>
            </a:r>
            <a:r>
              <a:rPr lang="en-US" sz="1200" kern="1200" dirty="0" smtClean="0">
                <a:solidFill>
                  <a:schemeClr val="tx1"/>
                </a:solidFill>
                <a:effectLst/>
                <a:latin typeface="+mn-lt"/>
                <a:ea typeface="+mn-ea"/>
                <a:cs typeface="+mn-cs"/>
              </a:rPr>
              <a:t>helps to ensure that individuals served by SOAR are receiving comprehensive services and supports and that your SOAR program is not operating in a silo. </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t>13</a:t>
            </a:fld>
            <a:endParaRPr lang="en-US"/>
          </a:p>
        </p:txBody>
      </p:sp>
    </p:spTree>
    <p:extLst>
      <p:ext uri="{BB962C8B-B14F-4D97-AF65-F5344CB8AC3E}">
        <p14:creationId xmlns:p14="http://schemas.microsoft.com/office/powerpoint/2010/main" val="55782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 sure to mention that case managers might have an agency lead that uses OAT and helps supervise multiple case managers</a:t>
            </a:r>
          </a:p>
          <a:p>
            <a:pPr marL="171450" indent="-171450">
              <a:buFont typeface="Arial" panose="020B0604020202020204" pitchFamily="34" charset="0"/>
              <a:buChar char="•"/>
            </a:pPr>
            <a:r>
              <a:rPr lang="en-US" dirty="0" smtClean="0"/>
              <a:t>All these players are ambassadors</a:t>
            </a:r>
            <a:r>
              <a:rPr lang="en-US" baseline="0" dirty="0" smtClean="0"/>
              <a:t> for SOAR Initiative – united in ending homelessness for individuals with disabling conditions</a:t>
            </a:r>
            <a:endParaRPr lang="en-US" dirty="0" smtClean="0"/>
          </a:p>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t>14</a:t>
            </a:fld>
            <a:endParaRPr lang="en-US"/>
          </a:p>
        </p:txBody>
      </p:sp>
    </p:spTree>
    <p:extLst>
      <p:ext uri="{BB962C8B-B14F-4D97-AF65-F5344CB8AC3E}">
        <p14:creationId xmlns:p14="http://schemas.microsoft.com/office/powerpoint/2010/main" val="3962135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t>15</a:t>
            </a:fld>
            <a:endParaRPr lang="en-US"/>
          </a:p>
        </p:txBody>
      </p:sp>
    </p:spTree>
    <p:extLst>
      <p:ext uri="{BB962C8B-B14F-4D97-AF65-F5344CB8AC3E}">
        <p14:creationId xmlns:p14="http://schemas.microsoft.com/office/powerpoint/2010/main" val="4292658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t>16</a:t>
            </a:fld>
            <a:endParaRPr lang="en-US"/>
          </a:p>
        </p:txBody>
      </p:sp>
    </p:spTree>
    <p:extLst>
      <p:ext uri="{BB962C8B-B14F-4D97-AF65-F5344CB8AC3E}">
        <p14:creationId xmlns:p14="http://schemas.microsoft.com/office/powerpoint/2010/main" val="820389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Articles v Practice Case files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7 Classes</a:t>
            </a:r>
            <a:r>
              <a:rPr lang="en-US" baseline="0" dirty="0" smtClean="0"/>
              <a:t> that cover everything from the basics of SSI/SSDI and SOAR to W</a:t>
            </a:r>
            <a:r>
              <a:rPr lang="en-US" dirty="0" smtClean="0">
                <a:sym typeface="Wingdings" panose="05000000000000000000" pitchFamily="2" charset="2"/>
              </a:rPr>
              <a:t>ork Incentives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Unique Practice Case Component – trainees complete</a:t>
            </a:r>
            <a:r>
              <a:rPr lang="en-US" baseline="0" dirty="0" smtClean="0"/>
              <a:t> an SSI/SSDI application packet for a fictional applicant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altLang="en-US" b="1"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329" indent="-302049">
              <a:defRPr>
                <a:solidFill>
                  <a:schemeClr val="tx1"/>
                </a:solidFill>
                <a:latin typeface="Calibri" panose="020F0502020204030204" pitchFamily="34" charset="0"/>
                <a:ea typeface="MS PGothic" panose="020B0600070205080204" pitchFamily="34" charset="-128"/>
              </a:defRPr>
            </a:lvl2pPr>
            <a:lvl3pPr marL="1208199" indent="-241639">
              <a:defRPr>
                <a:solidFill>
                  <a:schemeClr val="tx1"/>
                </a:solidFill>
                <a:latin typeface="Calibri" panose="020F0502020204030204" pitchFamily="34" charset="0"/>
                <a:ea typeface="MS PGothic" panose="020B0600070205080204" pitchFamily="34" charset="-128"/>
              </a:defRPr>
            </a:lvl3pPr>
            <a:lvl4pPr marL="1691478" indent="-241639">
              <a:defRPr>
                <a:solidFill>
                  <a:schemeClr val="tx1"/>
                </a:solidFill>
                <a:latin typeface="Calibri" panose="020F0502020204030204" pitchFamily="34" charset="0"/>
                <a:ea typeface="MS PGothic" panose="020B0600070205080204" pitchFamily="34" charset="-128"/>
              </a:defRPr>
            </a:lvl4pPr>
            <a:lvl5pPr marL="2174758" indent="-241639">
              <a:defRPr>
                <a:solidFill>
                  <a:schemeClr val="tx1"/>
                </a:solidFill>
                <a:latin typeface="Calibri" panose="020F0502020204030204" pitchFamily="34" charset="0"/>
                <a:ea typeface="MS PGothic" panose="020B0600070205080204" pitchFamily="34" charset="-128"/>
              </a:defRPr>
            </a:lvl5pPr>
            <a:lvl6pPr marL="2658037" indent="-2416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315" indent="-2416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595" indent="-2416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7875" indent="-2416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66DE914-21C3-45AF-879E-93BB5FD63D51}" type="slidenum">
              <a:rPr lang="en-US" altLang="en-US" smtClean="0"/>
              <a:pPr/>
              <a:t>17</a:t>
            </a:fld>
            <a:endParaRPr lang="en-US" altLang="en-US" smtClean="0"/>
          </a:p>
        </p:txBody>
      </p:sp>
      <p:sp>
        <p:nvSpPr>
          <p:cNvPr id="2" name="Footer Placeholder 1"/>
          <p:cNvSpPr>
            <a:spLocks noGrp="1"/>
          </p:cNvSpPr>
          <p:nvPr>
            <p:ph type="ftr" sz="quarter" idx="10"/>
          </p:nvPr>
        </p:nvSpPr>
        <p:spPr/>
        <p:txBody>
          <a:bodyPr/>
          <a:lstStyle/>
          <a:p>
            <a:r>
              <a:rPr lang="en-US" smtClean="0"/>
              <a:t>SAMHSA SOAR TA Center</a:t>
            </a:r>
            <a:endParaRPr lang="en-US" dirty="0"/>
          </a:p>
        </p:txBody>
      </p:sp>
    </p:spTree>
    <p:extLst>
      <p:ext uri="{BB962C8B-B14F-4D97-AF65-F5344CB8AC3E}">
        <p14:creationId xmlns:p14="http://schemas.microsoft.com/office/powerpoint/2010/main" val="3692552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t>22</a:t>
            </a:fld>
            <a:endParaRPr lang="en-US"/>
          </a:p>
        </p:txBody>
      </p:sp>
    </p:spTree>
    <p:extLst>
      <p:ext uri="{BB962C8B-B14F-4D97-AF65-F5344CB8AC3E}">
        <p14:creationId xmlns:p14="http://schemas.microsoft.com/office/powerpoint/2010/main" val="321427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5BE15-58A9-40F7-B37B-9BBD8EB8CAFF}" type="slidenum">
              <a:rPr lang="en-US" smtClean="0"/>
              <a:t>2</a:t>
            </a:fld>
            <a:endParaRPr lang="en-US" dirty="0"/>
          </a:p>
        </p:txBody>
      </p:sp>
      <p:sp>
        <p:nvSpPr>
          <p:cNvPr id="5" name="Footer Placeholder 4"/>
          <p:cNvSpPr>
            <a:spLocks noGrp="1"/>
          </p:cNvSpPr>
          <p:nvPr>
            <p:ph type="ftr" sz="quarter" idx="11"/>
          </p:nvPr>
        </p:nvSpPr>
        <p:spPr/>
        <p:txBody>
          <a:bodyPr/>
          <a:lstStyle/>
          <a:p>
            <a:r>
              <a:rPr lang="en-US" smtClean="0"/>
              <a:t>SAMHSA SOAR TA Center</a:t>
            </a:r>
            <a:endParaRPr lang="en-US" dirty="0"/>
          </a:p>
        </p:txBody>
      </p:sp>
    </p:spTree>
    <p:extLst>
      <p:ext uri="{BB962C8B-B14F-4D97-AF65-F5344CB8AC3E}">
        <p14:creationId xmlns:p14="http://schemas.microsoft.com/office/powerpoint/2010/main" val="39486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t>3</a:t>
            </a:fld>
            <a:endParaRPr lang="en-US"/>
          </a:p>
        </p:txBody>
      </p:sp>
    </p:spTree>
    <p:extLst>
      <p:ext uri="{BB962C8B-B14F-4D97-AF65-F5344CB8AC3E}">
        <p14:creationId xmlns:p14="http://schemas.microsoft.com/office/powerpoint/2010/main" val="250890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t>4</a:t>
            </a:fld>
            <a:endParaRPr lang="en-US"/>
          </a:p>
        </p:txBody>
      </p:sp>
    </p:spTree>
    <p:extLst>
      <p:ext uri="{BB962C8B-B14F-4D97-AF65-F5344CB8AC3E}">
        <p14:creationId xmlns:p14="http://schemas.microsoft.com/office/powerpoint/2010/main" val="409285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Comparison of SSI and SSDI</a:t>
            </a:r>
          </a:p>
          <a:p>
            <a:pPr marL="171450" indent="-171450">
              <a:buFont typeface="Wingdings" panose="05000000000000000000" pitchFamily="2" charset="2"/>
              <a:buChar char="§"/>
            </a:pPr>
            <a:r>
              <a:rPr lang="en-US" baseline="0" dirty="0" smtClean="0"/>
              <a:t>People often confuse the two types of disability benefits offered by the Social Security Administration</a:t>
            </a:r>
          </a:p>
          <a:p>
            <a:pPr marL="171450" indent="-171450">
              <a:buFont typeface="Wingdings" panose="05000000000000000000" pitchFamily="2" charset="2"/>
              <a:buChar char="§"/>
            </a:pPr>
            <a:r>
              <a:rPr lang="en-US" baseline="0" dirty="0" smtClean="0"/>
              <a:t>SSI and SSDI are separate disability benefits with significant differences, but some similarities!</a:t>
            </a:r>
          </a:p>
          <a:p>
            <a:pPr marL="171450" indent="-171450">
              <a:buFont typeface="Wingdings" panose="05000000000000000000" pitchFamily="2" charset="2"/>
              <a:buChar char="§"/>
            </a:pPr>
            <a:r>
              <a:rPr lang="en-US" baseline="0" dirty="0" smtClean="0"/>
              <a:t>SSA Benefits are a tool- a means of helping a person stabilize his or her life</a:t>
            </a:r>
          </a:p>
          <a:p>
            <a:pPr marL="171450" indent="-171450">
              <a:buFont typeface="Wingdings" panose="05000000000000000000" pitchFamily="2" charset="2"/>
              <a:buChar char="§"/>
            </a:pPr>
            <a:endParaRPr lang="en-US" b="1" baseline="0" dirty="0" smtClean="0"/>
          </a:p>
          <a:p>
            <a:pPr marL="0" indent="0">
              <a:buFontTx/>
              <a:buNone/>
            </a:pPr>
            <a:r>
              <a:rPr lang="en-US" b="1" baseline="0" dirty="0" smtClean="0"/>
              <a:t>SSI</a:t>
            </a:r>
            <a:endParaRPr lang="en-US" baseline="0" dirty="0" smtClean="0"/>
          </a:p>
          <a:p>
            <a:pPr marL="628650" lvl="1" indent="-171450">
              <a:buFont typeface="Wingdings" panose="05000000000000000000" pitchFamily="2" charset="2"/>
              <a:buChar char="§"/>
            </a:pPr>
            <a:r>
              <a:rPr lang="en-US" baseline="0" dirty="0" smtClean="0"/>
              <a:t>SSI benefit rate for 2019 is $771 per month, changes annually</a:t>
            </a:r>
          </a:p>
          <a:p>
            <a:pPr marL="628650" lvl="1" indent="-171450">
              <a:buFont typeface="Wingdings" panose="05000000000000000000" pitchFamily="2" charset="2"/>
              <a:buChar char="§"/>
            </a:pPr>
            <a:r>
              <a:rPr lang="en-US" baseline="0" dirty="0" smtClean="0"/>
              <a:t>If your state has a state supplement, then reference amount, and enter onto slide</a:t>
            </a:r>
          </a:p>
          <a:p>
            <a:pPr marL="628650" lvl="1" indent="-171450">
              <a:buFont typeface="Wingdings" panose="05000000000000000000" pitchFamily="2" charset="2"/>
              <a:buChar char="§"/>
            </a:pPr>
            <a:r>
              <a:rPr lang="en-US" baseline="0" dirty="0" smtClean="0"/>
              <a:t>Eligibility may be established with a Protective Filing date- which is discussed in greater detail in the course. </a:t>
            </a:r>
          </a:p>
          <a:p>
            <a:pPr marL="628650" lvl="1" indent="-171450">
              <a:buFont typeface="Wingdings" panose="05000000000000000000" pitchFamily="2" charset="2"/>
              <a:buChar char="§"/>
            </a:pPr>
            <a:r>
              <a:rPr lang="en-US" baseline="0" dirty="0" smtClean="0"/>
              <a:t>Since SSI is based on need, the nonmedical information required for the application is detailed to determine the person’s current income and resources</a:t>
            </a:r>
          </a:p>
          <a:p>
            <a:pPr marL="628650" lvl="1" indent="-171450">
              <a:buFont typeface="Wingdings" panose="05000000000000000000" pitchFamily="2" charset="2"/>
              <a:buChar char="§"/>
            </a:pPr>
            <a:r>
              <a:rPr lang="en-US" baseline="0" dirty="0" smtClean="0"/>
              <a:t>To determine eligibility for SSI, SSA needs a complete picture of not only income, but also living arrangement and assets/resources</a:t>
            </a:r>
          </a:p>
          <a:p>
            <a:pPr marL="628650" lvl="1" indent="-171450">
              <a:buFont typeface="Wingdings" panose="05000000000000000000" pitchFamily="2" charset="2"/>
              <a:buChar char="§"/>
            </a:pPr>
            <a:r>
              <a:rPr lang="en-US" baseline="0" dirty="0" smtClean="0"/>
              <a:t>SSI has limits on personal resources, $2,000 for individuals, $3,000 for couples</a:t>
            </a:r>
          </a:p>
          <a:p>
            <a:pPr marL="628650" lvl="1" indent="-171450">
              <a:buFont typeface="Wingdings" panose="05000000000000000000" pitchFamily="2" charset="2"/>
              <a:buChar char="§"/>
            </a:pPr>
            <a:r>
              <a:rPr lang="en-US" baseline="0" dirty="0" smtClean="0"/>
              <a:t>Living arrangements affect one’s benefit amount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effectLst/>
              </a:rPr>
              <a:t>Date applicant or case manager contacts SSA to indicate intent to file application-</a:t>
            </a:r>
            <a:r>
              <a:rPr lang="en-US" baseline="0" dirty="0" smtClean="0">
                <a:effectLst/>
              </a:rPr>
              <a:t> PFD (Protective Filing Date)</a:t>
            </a:r>
            <a:endParaRPr lang="en-US" baseline="0" dirty="0" smtClean="0"/>
          </a:p>
          <a:p>
            <a:pPr marL="628650" lvl="1" indent="-171450">
              <a:buFont typeface="Wingdings" panose="05000000000000000000" pitchFamily="2" charset="2"/>
              <a:buChar char="§"/>
            </a:pPr>
            <a:r>
              <a:rPr lang="en-US" baseline="0" dirty="0" smtClean="0"/>
              <a:t>Medicaid is the associated health insurance program</a:t>
            </a:r>
          </a:p>
          <a:p>
            <a:pPr marL="628650" lvl="1" indent="-171450">
              <a:buFont typeface="Wingdings" panose="05000000000000000000" pitchFamily="2" charset="2"/>
              <a:buChar char="§"/>
            </a:pPr>
            <a:r>
              <a:rPr lang="en-US" baseline="0" dirty="0" smtClean="0"/>
              <a:t>Medicaid can be as beneficial to a person as the income from SSI</a:t>
            </a:r>
          </a:p>
          <a:p>
            <a:pPr marL="628650" lvl="1" indent="-171450">
              <a:buFont typeface="Wingdings" panose="05000000000000000000" pitchFamily="2" charset="2"/>
              <a:buChar char="§"/>
            </a:pPr>
            <a:r>
              <a:rPr lang="en-US" baseline="0" dirty="0" smtClean="0"/>
              <a:t>Retroactive benefits back to eligibility date, e.g.) PFD, date of application</a:t>
            </a:r>
          </a:p>
          <a:p>
            <a:pPr marL="628650" lvl="1" indent="-171450">
              <a:buFont typeface="Wingdings" panose="05000000000000000000" pitchFamily="2" charset="2"/>
              <a:buChar char="§"/>
            </a:pPr>
            <a:endParaRPr lang="en-US" baseline="0" dirty="0" smtClean="0"/>
          </a:p>
          <a:p>
            <a:pPr marL="0" lvl="0" indent="0">
              <a:buFont typeface="Wingdings" panose="05000000000000000000" pitchFamily="2" charset="2"/>
              <a:buNone/>
            </a:pPr>
            <a:r>
              <a:rPr lang="en-US" b="1" baseline="0" dirty="0" smtClean="0"/>
              <a:t>SSDI</a:t>
            </a:r>
          </a:p>
          <a:p>
            <a:pPr marL="628650" lvl="1" indent="-171450">
              <a:buFont typeface="Wingdings" panose="05000000000000000000" pitchFamily="2" charset="2"/>
              <a:buChar char="§"/>
            </a:pPr>
            <a:r>
              <a:rPr lang="en-US" b="0" baseline="0" dirty="0" smtClean="0"/>
              <a:t>Monthly amount based on earnings history (different for every individual)</a:t>
            </a:r>
          </a:p>
          <a:p>
            <a:pPr marL="628650" lvl="1" indent="-171450">
              <a:buFont typeface="Wingdings" panose="05000000000000000000" pitchFamily="2" charset="2"/>
              <a:buChar char="§"/>
            </a:pPr>
            <a:r>
              <a:rPr lang="en-US" b="0" baseline="0" dirty="0" smtClean="0"/>
              <a:t>Personal resources and living arrangements don’t affect one’s benefits amount</a:t>
            </a:r>
          </a:p>
          <a:p>
            <a:pPr marL="628650" lvl="1" indent="-171450">
              <a:buFont typeface="Wingdings" panose="05000000000000000000" pitchFamily="2" charset="2"/>
              <a:buChar char="§"/>
            </a:pPr>
            <a:r>
              <a:rPr lang="en-US" b="0" baseline="0" dirty="0" smtClean="0"/>
              <a:t>Medicare is usually provided after 2 years of eligibility for benefits</a:t>
            </a:r>
          </a:p>
          <a:p>
            <a:pPr marL="628650" lvl="1" indent="-171450" fontAlgn="t">
              <a:buFont typeface="Wingdings" panose="05000000000000000000" pitchFamily="2" charset="2"/>
              <a:buChar char="§"/>
            </a:pPr>
            <a:r>
              <a:rPr lang="en-US" dirty="0" smtClean="0">
                <a:effectLst/>
              </a:rPr>
              <a:t>Uses the “date of onset” of disability, determined by DDS</a:t>
            </a:r>
          </a:p>
          <a:p>
            <a:pPr marL="628650" lvl="1" indent="-171450" fontAlgn="t">
              <a:buFont typeface="Wingdings" panose="05000000000000000000" pitchFamily="2" charset="2"/>
              <a:buChar char="§"/>
            </a:pPr>
            <a:r>
              <a:rPr lang="en-US" dirty="0" smtClean="0">
                <a:effectLst/>
              </a:rPr>
              <a:t>Eligibility begins five months after date of onset</a:t>
            </a:r>
          </a:p>
          <a:p>
            <a:pPr marL="628650" lvl="1" indent="-171450">
              <a:buFont typeface="Wingdings" panose="05000000000000000000" pitchFamily="2" charset="2"/>
              <a:buChar char="§"/>
            </a:pPr>
            <a:r>
              <a:rPr lang="en-US" b="0" baseline="0" dirty="0" smtClean="0"/>
              <a:t>Retroactive benefits go back no further than 12 months</a:t>
            </a:r>
          </a:p>
          <a:p>
            <a:pPr marL="171450" indent="-171450">
              <a:buFont typeface="Wingdings" panose="05000000000000000000" pitchFamily="2" charset="2"/>
              <a:buChar char="§"/>
            </a:pPr>
            <a:endParaRPr lang="en-US" baseline="0" dirty="0" smtClean="0"/>
          </a:p>
          <a:p>
            <a:pPr marL="171450" indent="-171450">
              <a:buFont typeface="Wingdings" panose="05000000000000000000" pitchFamily="2" charset="2"/>
              <a:buChar char="§"/>
            </a:pPr>
            <a:endParaRPr lang="en-US" baseline="0" dirty="0" smtClean="0"/>
          </a:p>
          <a:p>
            <a:pPr fontAlgn="t"/>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E7B5BE15-58A9-40F7-B37B-9BBD8EB8CAFF}" type="slidenum">
              <a:rPr lang="en-US" smtClean="0"/>
              <a:t>5</a:t>
            </a:fld>
            <a:endParaRPr lang="en-US"/>
          </a:p>
        </p:txBody>
      </p:sp>
    </p:spTree>
    <p:extLst>
      <p:ext uri="{BB962C8B-B14F-4D97-AF65-F5344CB8AC3E}">
        <p14:creationId xmlns:p14="http://schemas.microsoft.com/office/powerpoint/2010/main" val="399858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2600" kern="1200" dirty="0" smtClean="0">
                <a:solidFill>
                  <a:schemeClr val="tx1"/>
                </a:solidFill>
                <a:latin typeface="+mn-lt"/>
                <a:ea typeface="+mn-ea"/>
                <a:cs typeface="+mn-cs"/>
              </a:rPr>
              <a:t>SSA’s</a:t>
            </a:r>
            <a:r>
              <a:rPr lang="en-US" sz="2600" kern="1200" baseline="0" dirty="0" smtClean="0">
                <a:solidFill>
                  <a:schemeClr val="tx1"/>
                </a:solidFill>
                <a:latin typeface="+mn-lt"/>
                <a:ea typeface="+mn-ea"/>
                <a:cs typeface="+mn-cs"/>
              </a:rPr>
              <a:t> Definition of Disability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inability to engage in </a:t>
            </a:r>
            <a:r>
              <a:rPr lang="en-US" sz="1200" b="0" i="1" kern="1200" dirty="0" smtClean="0">
                <a:solidFill>
                  <a:schemeClr val="tx1"/>
                </a:solidFill>
                <a:effectLst/>
                <a:latin typeface="+mn-lt"/>
                <a:ea typeface="+mn-ea"/>
                <a:cs typeface="+mn-cs"/>
              </a:rPr>
              <a:t>substantial gainful activity (SGA) - </a:t>
            </a:r>
            <a:r>
              <a:rPr lang="en-US" sz="1200" kern="1200" dirty="0" smtClean="0">
                <a:solidFill>
                  <a:schemeClr val="tx1">
                    <a:lumMod val="75000"/>
                    <a:lumOff val="25000"/>
                  </a:schemeClr>
                </a:solidFill>
                <a:latin typeface="+mn-lt"/>
                <a:ea typeface="+mn-ea"/>
                <a:cs typeface="+mn-cs"/>
              </a:rPr>
              <a:t>1,220/month (2019)</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Because of </a:t>
            </a:r>
            <a:r>
              <a:rPr lang="en-US" sz="1200" b="0" i="1" kern="1200" dirty="0" smtClean="0">
                <a:solidFill>
                  <a:schemeClr val="tx1"/>
                </a:solidFill>
                <a:effectLst/>
                <a:latin typeface="+mn-lt"/>
                <a:ea typeface="+mn-ea"/>
                <a:cs typeface="+mn-cs"/>
              </a:rPr>
              <a:t>medically determinable </a:t>
            </a:r>
            <a:r>
              <a:rPr lang="en-US" sz="1200" b="0" i="0" kern="1200" dirty="0" smtClean="0">
                <a:solidFill>
                  <a:schemeClr val="tx1"/>
                </a:solidFill>
                <a:effectLst/>
                <a:latin typeface="+mn-lt"/>
                <a:ea typeface="+mn-ea"/>
                <a:cs typeface="+mn-cs"/>
              </a:rPr>
              <a:t>physical or mental </a:t>
            </a:r>
            <a:r>
              <a:rPr lang="en-US" sz="1200" b="0" i="1" kern="1200" dirty="0" smtClean="0">
                <a:solidFill>
                  <a:schemeClr val="tx1"/>
                </a:solidFill>
                <a:effectLst/>
                <a:latin typeface="+mn-lt"/>
                <a:ea typeface="+mn-ea"/>
                <a:cs typeface="+mn-cs"/>
              </a:rPr>
              <a:t>impairment(s)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That have lasted or are expected to last for a continuous period of at least 12 months OR result in death.</a:t>
            </a:r>
            <a:endParaRPr lang="en-US" sz="26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6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3EA04E-3C7C-4FBD-B92F-C69FC2C5EBC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233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t>7</a:t>
            </a:fld>
            <a:endParaRPr lang="en-US"/>
          </a:p>
        </p:txBody>
      </p:sp>
    </p:spTree>
    <p:extLst>
      <p:ext uri="{BB962C8B-B14F-4D97-AF65-F5344CB8AC3E}">
        <p14:creationId xmlns:p14="http://schemas.microsoft.com/office/powerpoint/2010/main" val="778614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solidFill>
                  <a:prstClr val="black"/>
                </a:solidFill>
              </a:rPr>
              <a:t>SAMHSA SOAR TA Center</a:t>
            </a:r>
          </a:p>
        </p:txBody>
      </p:sp>
      <p:sp>
        <p:nvSpPr>
          <p:cNvPr id="5" name="Slide Number Placeholder 4"/>
          <p:cNvSpPr>
            <a:spLocks noGrp="1"/>
          </p:cNvSpPr>
          <p:nvPr>
            <p:ph type="sldNum" sz="quarter" idx="11"/>
          </p:nvPr>
        </p:nvSpPr>
        <p:spPr/>
        <p:txBody>
          <a:bodyPr/>
          <a:lstStyle/>
          <a:p>
            <a:fld id="{E7B5BE15-58A9-40F7-B37B-9BBD8EB8CAF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1405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8D0EA62-7926-3B4F-B492-E7CD6B7AE3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AFBF24C-BD8F-3E43-B892-8028312D3B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3316" name="Slide Number Placeholder 3">
            <a:extLst>
              <a:ext uri="{FF2B5EF4-FFF2-40B4-BE49-F238E27FC236}">
                <a16:creationId xmlns:a16="http://schemas.microsoft.com/office/drawing/2014/main" id="{34815384-A0A0-424F-BA47-9403349D07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3E7AAD8-AF1B-9041-A29E-D6CDEDB1AEC0}" type="slidenum">
              <a:rPr lang="en-US" altLang="en-US" smtClean="0"/>
              <a:pPr/>
              <a:t>12</a:t>
            </a:fld>
            <a:endParaRPr lang="en-US" altLang="en-US"/>
          </a:p>
        </p:txBody>
      </p:sp>
    </p:spTree>
    <p:extLst>
      <p:ext uri="{BB962C8B-B14F-4D97-AF65-F5344CB8AC3E}">
        <p14:creationId xmlns:p14="http://schemas.microsoft.com/office/powerpoint/2010/main" val="2017456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4240472"/>
            <a:ext cx="9144000" cy="803795"/>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311094" y="1"/>
            <a:ext cx="8832906" cy="4125509"/>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1"/>
            <a:ext cx="311094" cy="4125509"/>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826170" y="1955673"/>
            <a:ext cx="7317829" cy="1950035"/>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1283204" y="170521"/>
            <a:ext cx="7676582" cy="414212"/>
          </a:xfrm>
          <a:prstGeom prst="rect">
            <a:avLst/>
          </a:prstGeom>
        </p:spPr>
        <p:txBody>
          <a:bodyPr>
            <a:normAutofit/>
          </a:bodyPr>
          <a:lstStyle>
            <a:lvl1pPr algn="r">
              <a:defRPr sz="36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310606" y="4327232"/>
            <a:ext cx="2841625" cy="619125"/>
          </a:xfrm>
        </p:spPr>
        <p:txBody>
          <a:bodyPr anchor="ctr">
            <a:normAutofit/>
          </a:bodyPr>
          <a:lstStyle>
            <a:lvl1pPr marL="0" indent="0">
              <a:buNone/>
              <a:defRPr sz="1800"/>
            </a:lvl1pPr>
          </a:lstStyle>
          <a:p>
            <a:pPr lvl="0"/>
            <a:r>
              <a:rPr lang="en-US" dirty="0"/>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1826171" y="1955672"/>
            <a:ext cx="7133614" cy="1950035"/>
          </a:xfrm>
        </p:spPr>
        <p:txBody>
          <a:bodyPr anchor="ctr">
            <a:normAutofit/>
          </a:bodyPr>
          <a:lstStyle>
            <a:lvl1pPr marL="0" indent="0" algn="r">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grpSp>
        <p:nvGrpSpPr>
          <p:cNvPr id="15" name="Group 14"/>
          <p:cNvGrpSpPr/>
          <p:nvPr userDrawn="1"/>
        </p:nvGrpSpPr>
        <p:grpSpPr>
          <a:xfrm>
            <a:off x="6705600" y="4294784"/>
            <a:ext cx="2254184" cy="695417"/>
            <a:chOff x="5991773" y="5731961"/>
            <a:chExt cx="2968012" cy="915633"/>
          </a:xfrm>
        </p:grpSpPr>
        <p:pic>
          <p:nvPicPr>
            <p:cNvPr id="16" name="Picture 1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8" name="Picture 17" descr="HHS-Logo-camera-read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188598239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947015"/>
            <a:ext cx="8229600" cy="364760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69505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457200" y="947015"/>
            <a:ext cx="6019800" cy="364760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5834298" y="1742121"/>
            <a:ext cx="3647609" cy="2057397"/>
          </a:xfrm>
        </p:spPr>
        <p:txBody>
          <a:bodyPr/>
          <a:lstStyle>
            <a:lvl1pPr marL="0" indent="0">
              <a:buNone/>
              <a:defRPr/>
            </a:lvl1pPr>
          </a:lstStyle>
          <a:p>
            <a:pPr lvl="0"/>
            <a:endParaRPr lang="en-US" dirty="0"/>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338137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CA1720-02F3-46D5-91D9-004D8178A80E}"/>
              </a:ext>
            </a:extLst>
          </p:cNvPr>
          <p:cNvSpPr txBox="1"/>
          <p:nvPr userDrawn="1"/>
        </p:nvSpPr>
        <p:spPr>
          <a:xfrm>
            <a:off x="457200" y="1001168"/>
            <a:ext cx="8229600" cy="3554819"/>
          </a:xfrm>
          <a:prstGeom prst="rect">
            <a:avLst/>
          </a:prstGeom>
          <a:noFill/>
        </p:spPr>
        <p:txBody>
          <a:bodyPr wrap="square" rtlCol="0">
            <a:spAutoFit/>
          </a:bodyPr>
          <a:lstStyle/>
          <a:p>
            <a:pPr algn="ctr"/>
            <a:r>
              <a:rPr lang="en-US" sz="2600" dirty="0"/>
              <a:t>SAMHSA’s mission is to reduce the impact of substance abuse and mental illness on America’s communities.</a:t>
            </a:r>
          </a:p>
          <a:p>
            <a:r>
              <a:rPr lang="en-US" sz="1800" dirty="0"/>
              <a:t>                  </a:t>
            </a:r>
          </a:p>
          <a:p>
            <a:pPr algn="ctr">
              <a:spcBef>
                <a:spcPts val="0"/>
              </a:spcBef>
            </a:pPr>
            <a:endParaRPr lang="en-US" dirty="0"/>
          </a:p>
          <a:p>
            <a:pPr>
              <a:spcBef>
                <a:spcPts val="0"/>
              </a:spcBef>
            </a:pPr>
            <a:endParaRPr lang="en-US" sz="1400" dirty="0"/>
          </a:p>
          <a:p>
            <a:pPr>
              <a:spcBef>
                <a:spcPts val="0"/>
              </a:spcBef>
            </a:pPr>
            <a:endParaRPr lang="en-US" sz="1400" dirty="0"/>
          </a:p>
          <a:p>
            <a:pPr algn="ctr">
              <a:spcBef>
                <a:spcPts val="2400"/>
              </a:spcBef>
            </a:pPr>
            <a:r>
              <a:rPr lang="en-US" sz="4000" dirty="0"/>
              <a:t>www.samhsa.gov</a:t>
            </a:r>
          </a:p>
          <a:p>
            <a:pPr algn="ctr">
              <a:spcBef>
                <a:spcPts val="3000"/>
              </a:spcBef>
            </a:pPr>
            <a:r>
              <a:rPr lang="en-US" sz="2400" dirty="0"/>
              <a:t>1-877-SAMHSA-7 (1-877-726-4727) ● 1-800-487-4889 (TDD)</a:t>
            </a:r>
          </a:p>
        </p:txBody>
      </p:sp>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dirty="0"/>
              <a:t>Thank You</a:t>
            </a:r>
          </a:p>
        </p:txBody>
      </p:sp>
      <p:sp>
        <p:nvSpPr>
          <p:cNvPr id="7" name="Text Placeholder 15">
            <a:extLst>
              <a:ext uri="{FF2B5EF4-FFF2-40B4-BE49-F238E27FC236}">
                <a16:creationId xmlns:a16="http://schemas.microsoft.com/office/drawing/2014/main" id="{69091E6D-2812-48AA-839F-22FB3CC77F13}"/>
              </a:ext>
            </a:extLst>
          </p:cNvPr>
          <p:cNvSpPr>
            <a:spLocks noGrp="1"/>
          </p:cNvSpPr>
          <p:nvPr>
            <p:ph type="body" sz="quarter" idx="11"/>
          </p:nvPr>
        </p:nvSpPr>
        <p:spPr>
          <a:xfrm>
            <a:off x="457200" y="1928917"/>
            <a:ext cx="8229600" cy="1201401"/>
          </a:xfrm>
        </p:spPr>
        <p:txBody>
          <a:bodyPr/>
          <a:lstStyle>
            <a:lvl1pPr marL="0" indent="0" algn="ctr">
              <a:buNone/>
              <a:defRPr sz="2000">
                <a:solidFill>
                  <a:schemeClr val="tx1"/>
                </a:solidFill>
              </a:defRPr>
            </a:lvl1pPr>
            <a:lvl2pPr marL="457200" indent="0">
              <a:buNone/>
              <a:defRPr/>
            </a:lvl2pPr>
          </a:lstStyle>
          <a:p>
            <a:pPr lvl="0"/>
            <a:endParaRPr lang="en-US" dirty="0"/>
          </a:p>
        </p:txBody>
      </p:sp>
    </p:spTree>
    <p:extLst>
      <p:ext uri="{BB962C8B-B14F-4D97-AF65-F5344CB8AC3E}">
        <p14:creationId xmlns:p14="http://schemas.microsoft.com/office/powerpoint/2010/main" val="29644819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7015"/>
            <a:ext cx="8229600" cy="36476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56338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722313" y="3318493"/>
            <a:ext cx="7772400" cy="729725"/>
          </a:xfrm>
        </p:spPr>
        <p:txBody>
          <a:bodyPr/>
          <a:lstStyle>
            <a:lvl1pPr>
              <a:defRPr>
                <a:solidFill>
                  <a:schemeClr val="tx1"/>
                </a:solidFill>
              </a:defRPr>
            </a:lvl1pPr>
          </a:lstStyle>
          <a:p>
            <a:r>
              <a:rPr lang="en-US" dirty="0"/>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253390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47015"/>
            <a:ext cx="4038600" cy="3647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47015"/>
            <a:ext cx="4038600" cy="3647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14628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4701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78132"/>
            <a:ext cx="4040188" cy="31164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94701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478132"/>
            <a:ext cx="4041775" cy="31164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pic>
        <p:nvPicPr>
          <p:cNvPr id="9" name="Picture 8"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87048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575962"/>
            <a:ext cx="9143999" cy="4018661"/>
          </a:xfrm>
        </p:spPr>
        <p:txBody>
          <a:bodyPr/>
          <a:lstStyle>
            <a:lvl1pPr>
              <a:defRPr/>
            </a:lvl1pPr>
          </a:lstStyle>
          <a:p>
            <a:endParaRPr lang="en-US" dirty="0"/>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2913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pic>
        <p:nvPicPr>
          <p:cNvPr id="5" name="Picture 4"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211056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548879"/>
            <a:ext cx="5111750" cy="40457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457202" y="548877"/>
            <a:ext cx="3008313" cy="527448"/>
          </a:xfrm>
        </p:spPr>
        <p:txBody>
          <a:bodyPr anchor="ctr">
            <a:normAutofit/>
          </a:bodyPr>
          <a:lstStyle>
            <a:lvl1pPr marL="0" indent="0">
              <a:buNone/>
              <a:defRPr sz="2000" b="1"/>
            </a:lvl1pPr>
          </a:lstStyle>
          <a:p>
            <a:pPr lvl="0"/>
            <a:endParaRPr lang="en-US" dirty="0"/>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pic>
        <p:nvPicPr>
          <p:cNvPr id="8" name="Picture 7"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406666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575962"/>
            <a:ext cx="5486400" cy="2969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1792288" y="3545681"/>
            <a:ext cx="5486400" cy="479823"/>
          </a:xfrm>
        </p:spPr>
        <p:txBody>
          <a:bodyPr anchor="ctr">
            <a:normAutofit/>
          </a:bodyPr>
          <a:lstStyle>
            <a:lvl1pPr marL="0" indent="0">
              <a:buNone/>
              <a:defRPr sz="2000" b="1"/>
            </a:lvl1pPr>
          </a:lstStyle>
          <a:p>
            <a:pPr lvl="0"/>
            <a:endParaRPr lang="en-US" dirty="0"/>
          </a:p>
        </p:txBody>
      </p:sp>
      <p:pic>
        <p:nvPicPr>
          <p:cNvPr id="8" name="Picture 7"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339184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1"/>
            <a:ext cx="9144000" cy="575961"/>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947015"/>
            <a:ext cx="8229600" cy="36476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457200" y="4767263"/>
            <a:ext cx="2057400" cy="273844"/>
          </a:xfrm>
          <a:prstGeom prst="rect">
            <a:avLst/>
          </a:prstGeom>
        </p:spPr>
        <p:txBody>
          <a:bodyPr vert="horz" lIns="91440" tIns="45720" rIns="91440" bIns="45720" rtlCol="0" anchor="ctr"/>
          <a:lstStyle>
            <a:lvl1pPr algn="l">
              <a:defRPr sz="1400" b="1">
                <a:solidFill>
                  <a:schemeClr val="tx1">
                    <a:tint val="75000"/>
                  </a:schemeClr>
                </a:solidFill>
              </a:defRPr>
            </a:lvl1pPr>
          </a:lstStyle>
          <a:p>
            <a:fld id="{D07D4089-40B5-457D-927F-16367A53BB79}" type="slidenum">
              <a:rPr lang="en-US" smtClean="0"/>
              <a:pPr/>
              <a:t>‹#›</a:t>
            </a:fld>
            <a:endParaRPr lang="en-US" dirty="0"/>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317506" y="49354"/>
            <a:ext cx="8369294" cy="4747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4792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soarworks.prainc.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hoosework.ssa.gov/" TargetMode="External"/><Relationship Id="rId5" Type="http://schemas.openxmlformats.org/officeDocument/2006/relationships/hyperlink" Target="https://www.ssa.gov/benefits/disability/" TargetMode="External"/><Relationship Id="rId4" Type="http://schemas.openxmlformats.org/officeDocument/2006/relationships/hyperlink" Target="https://soartrack.prainc.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9EE626-EEC0-43FB-B603-AA0AC5C12AF2}"/>
              </a:ext>
            </a:extLst>
          </p:cNvPr>
          <p:cNvSpPr>
            <a:spLocks noGrp="1"/>
          </p:cNvSpPr>
          <p:nvPr>
            <p:ph type="ctrTitle"/>
          </p:nvPr>
        </p:nvSpPr>
        <p:spPr>
          <a:xfrm>
            <a:off x="555813" y="558800"/>
            <a:ext cx="8403974" cy="1135775"/>
          </a:xfrm>
        </p:spPr>
        <p:txBody>
          <a:bodyPr>
            <a:noAutofit/>
          </a:bodyPr>
          <a:lstStyle/>
          <a:p>
            <a:r>
              <a:rPr lang="en-US" sz="3200" dirty="0">
                <a:solidFill>
                  <a:prstClr val="white"/>
                </a:solidFill>
              </a:rPr>
              <a:t/>
            </a:r>
            <a:br>
              <a:rPr lang="en-US" sz="3200" dirty="0">
                <a:solidFill>
                  <a:prstClr val="white"/>
                </a:solidFill>
              </a:rPr>
            </a:br>
            <a:r>
              <a:rPr lang="en-US" sz="3200" dirty="0">
                <a:solidFill>
                  <a:prstClr val="white"/>
                </a:solidFill>
              </a:rPr>
              <a:t/>
            </a:r>
            <a:br>
              <a:rPr lang="en-US" sz="3200" dirty="0">
                <a:solidFill>
                  <a:prstClr val="white"/>
                </a:solidFill>
              </a:rPr>
            </a:br>
            <a:r>
              <a:rPr lang="en-US" sz="3000" dirty="0">
                <a:solidFill>
                  <a:prstClr val="white"/>
                </a:solidFill>
              </a:rPr>
              <a:t>SOAR (SSI/SSDI Outreach, Access, and Recovery) </a:t>
            </a:r>
            <a:br>
              <a:rPr lang="en-US" sz="3000" dirty="0">
                <a:solidFill>
                  <a:prstClr val="white"/>
                </a:solidFill>
              </a:rPr>
            </a:br>
            <a:r>
              <a:rPr lang="en-US" sz="3000" dirty="0">
                <a:solidFill>
                  <a:prstClr val="white"/>
                </a:solidFill>
              </a:rPr>
              <a:t>for </a:t>
            </a:r>
            <a:r>
              <a:rPr lang="en-US" sz="3000" dirty="0" smtClean="0">
                <a:solidFill>
                  <a:prstClr val="white"/>
                </a:solidFill>
              </a:rPr>
              <a:t>Adults</a:t>
            </a:r>
            <a:r>
              <a:rPr lang="en-US" sz="3200" dirty="0">
                <a:solidFill>
                  <a:prstClr val="white"/>
                </a:solidFill>
              </a:rPr>
              <a:t/>
            </a:r>
            <a:br>
              <a:rPr lang="en-US" sz="3200" dirty="0">
                <a:solidFill>
                  <a:prstClr val="white"/>
                </a:solidFill>
              </a:rPr>
            </a:br>
            <a:endParaRPr lang="en-US" sz="3200" dirty="0"/>
          </a:p>
        </p:txBody>
      </p:sp>
      <p:sp>
        <p:nvSpPr>
          <p:cNvPr id="7" name="Text Placeholder 6">
            <a:extLst>
              <a:ext uri="{FF2B5EF4-FFF2-40B4-BE49-F238E27FC236}">
                <a16:creationId xmlns:a16="http://schemas.microsoft.com/office/drawing/2014/main" id="{7B1DB14A-3049-4866-BD99-5A18DF86BAA2}"/>
              </a:ext>
            </a:extLst>
          </p:cNvPr>
          <p:cNvSpPr>
            <a:spLocks noGrp="1"/>
          </p:cNvSpPr>
          <p:nvPr>
            <p:ph type="body" sz="quarter" idx="10"/>
          </p:nvPr>
        </p:nvSpPr>
        <p:spPr/>
        <p:txBody>
          <a:bodyPr/>
          <a:lstStyle/>
          <a:p>
            <a:r>
              <a:rPr lang="en-US" dirty="0" smtClean="0"/>
              <a:t>February 20, 2019</a:t>
            </a:r>
            <a:endParaRPr lang="en-US" dirty="0"/>
          </a:p>
        </p:txBody>
      </p:sp>
      <p:sp>
        <p:nvSpPr>
          <p:cNvPr id="6" name="Subtitle 5">
            <a:extLst>
              <a:ext uri="{FF2B5EF4-FFF2-40B4-BE49-F238E27FC236}">
                <a16:creationId xmlns:a16="http://schemas.microsoft.com/office/drawing/2014/main" id="{1EC365AA-61DB-46DD-9742-F7B4A5D30598}"/>
              </a:ext>
            </a:extLst>
          </p:cNvPr>
          <p:cNvSpPr>
            <a:spLocks noGrp="1"/>
          </p:cNvSpPr>
          <p:nvPr>
            <p:ph type="subTitle" idx="1"/>
          </p:nvPr>
        </p:nvSpPr>
        <p:spPr/>
        <p:txBody>
          <a:bodyPr>
            <a:normAutofit/>
          </a:bodyPr>
          <a:lstStyle/>
          <a:p>
            <a:r>
              <a:rPr lang="en-US" dirty="0" smtClean="0"/>
              <a:t>Substance </a:t>
            </a:r>
            <a:r>
              <a:rPr lang="en-US" dirty="0"/>
              <a:t>Abuse and Mental Health Services Administration</a:t>
            </a:r>
          </a:p>
          <a:p>
            <a:r>
              <a:rPr lang="en-US" dirty="0"/>
              <a:t>(SAMHSA) SOAR Technical Assistance Center</a:t>
            </a:r>
          </a:p>
          <a:p>
            <a:r>
              <a:rPr lang="en-US" dirty="0"/>
              <a:t>Policy Research Associates, Inc.</a:t>
            </a:r>
          </a:p>
        </p:txBody>
      </p:sp>
    </p:spTree>
    <p:extLst>
      <p:ext uri="{BB962C8B-B14F-4D97-AF65-F5344CB8AC3E}">
        <p14:creationId xmlns:p14="http://schemas.microsoft.com/office/powerpoint/2010/main" val="307461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7D4089-40B5-457D-927F-16367A53BB79}" type="slidenum">
              <a:rPr lang="en-US" smtClean="0"/>
              <a:pPr/>
              <a:t>10</a:t>
            </a:fld>
            <a:endParaRPr lang="en-US" dirty="0"/>
          </a:p>
        </p:txBody>
      </p:sp>
      <p:sp>
        <p:nvSpPr>
          <p:cNvPr id="4" name="Title 3"/>
          <p:cNvSpPr>
            <a:spLocks noGrp="1"/>
          </p:cNvSpPr>
          <p:nvPr>
            <p:ph type="title"/>
          </p:nvPr>
        </p:nvSpPr>
        <p:spPr/>
        <p:txBody>
          <a:bodyPr>
            <a:noAutofit/>
          </a:bodyPr>
          <a:lstStyle/>
          <a:p>
            <a:r>
              <a:rPr lang="en-US" dirty="0" smtClean="0"/>
              <a:t>SOAR Works!</a:t>
            </a:r>
            <a:endParaRPr lang="en-US" dirty="0"/>
          </a:p>
        </p:txBody>
      </p:sp>
      <p:sp>
        <p:nvSpPr>
          <p:cNvPr id="6" name="TextBox 5"/>
          <p:cNvSpPr txBox="1"/>
          <p:nvPr/>
        </p:nvSpPr>
        <p:spPr>
          <a:xfrm>
            <a:off x="1039905" y="4141695"/>
            <a:ext cx="6606989" cy="646331"/>
          </a:xfrm>
          <a:prstGeom prst="rect">
            <a:avLst/>
          </a:prstGeom>
          <a:noFill/>
        </p:spPr>
        <p:txBody>
          <a:bodyPr wrap="square" rtlCol="0">
            <a:spAutoFit/>
          </a:bodyPr>
          <a:lstStyle/>
          <a:p>
            <a:r>
              <a:rPr lang="en-US" dirty="0" smtClean="0"/>
              <a:t>*National SOAR outcomes as of June 30, 2018</a:t>
            </a:r>
          </a:p>
          <a:p>
            <a:r>
              <a:rPr lang="en-US" i="1" dirty="0"/>
              <a:t>https://</a:t>
            </a:r>
            <a:r>
              <a:rPr lang="en-US" i="1" dirty="0" err="1"/>
              <a:t>soarworks.prainc.com</a:t>
            </a:r>
            <a:r>
              <a:rPr lang="en-US" i="1" dirty="0"/>
              <a:t>/article/soar-outcomes-and-impact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188" y="871818"/>
            <a:ext cx="7821706" cy="2915987"/>
          </a:xfrm>
          <a:prstGeom prst="rect">
            <a:avLst/>
          </a:prstGeom>
        </p:spPr>
      </p:pic>
    </p:spTree>
    <p:extLst>
      <p:ext uri="{BB962C8B-B14F-4D97-AF65-F5344CB8AC3E}">
        <p14:creationId xmlns:p14="http://schemas.microsoft.com/office/powerpoint/2010/main" val="298850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07D4089-40B5-457D-927F-16367A53BB79}" type="slidenum">
              <a:rPr lang="en-US" smtClean="0"/>
              <a:pPr/>
              <a:t>11</a:t>
            </a:fld>
            <a:endParaRPr lang="en-US" dirty="0"/>
          </a:p>
        </p:txBody>
      </p:sp>
      <p:sp>
        <p:nvSpPr>
          <p:cNvPr id="5" name="Title 4"/>
          <p:cNvSpPr>
            <a:spLocks noGrp="1"/>
          </p:cNvSpPr>
          <p:nvPr>
            <p:ph type="title"/>
          </p:nvPr>
        </p:nvSpPr>
        <p:spPr/>
        <p:txBody>
          <a:bodyPr>
            <a:noAutofit/>
          </a:bodyPr>
          <a:lstStyle/>
          <a:p>
            <a:r>
              <a:rPr lang="en-US" dirty="0" smtClean="0"/>
              <a:t>2018 National Outcomes</a:t>
            </a:r>
            <a:endParaRPr lang="en-US" dirty="0"/>
          </a:p>
        </p:txBody>
      </p:sp>
      <p:sp>
        <p:nvSpPr>
          <p:cNvPr id="8" name="Text Placeholder 7"/>
          <p:cNvSpPr>
            <a:spLocks noGrp="1"/>
          </p:cNvSpPr>
          <p:nvPr>
            <p:ph type="body" sz="half" idx="2"/>
          </p:nvPr>
        </p:nvSpPr>
        <p:spPr>
          <a:xfrm>
            <a:off x="1126940" y="4358160"/>
            <a:ext cx="6717178" cy="682946"/>
          </a:xfrm>
        </p:spPr>
        <p:txBody>
          <a:bodyPr>
            <a:normAutofit fontScale="92500" lnSpcReduction="10000"/>
          </a:bodyPr>
          <a:lstStyle/>
          <a:p>
            <a:r>
              <a:rPr lang="en-US" dirty="0" smtClean="0"/>
              <a:t>*As compared to a 29% approval rate for all SSI/SSDI applicants nationwide</a:t>
            </a:r>
          </a:p>
          <a:p>
            <a:r>
              <a:rPr lang="en-US" i="1" dirty="0"/>
              <a:t>SSI Annual Statistical Report, </a:t>
            </a:r>
            <a:r>
              <a:rPr lang="en-US" i="1" dirty="0" smtClean="0"/>
              <a:t>2017. </a:t>
            </a:r>
            <a:r>
              <a:rPr lang="en-US" i="1" dirty="0"/>
              <a:t>Table 70. SSA Pub. No. 13-11827. Washington, D.C.: SSA, </a:t>
            </a:r>
            <a:r>
              <a:rPr lang="en-US" i="1" dirty="0" smtClean="0"/>
              <a:t>September 2018</a:t>
            </a: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940" y="654659"/>
            <a:ext cx="6750426" cy="3572953"/>
          </a:xfrm>
          <a:prstGeom prst="rect">
            <a:avLst/>
          </a:prstGeom>
        </p:spPr>
      </p:pic>
    </p:spTree>
    <p:extLst>
      <p:ext uri="{BB962C8B-B14F-4D97-AF65-F5344CB8AC3E}">
        <p14:creationId xmlns:p14="http://schemas.microsoft.com/office/powerpoint/2010/main" val="2001110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6" descr="SUPER SOAR.png">
            <a:extLst>
              <a:ext uri="{FF2B5EF4-FFF2-40B4-BE49-F238E27FC236}">
                <a16:creationId xmlns:a16="http://schemas.microsoft.com/office/drawing/2014/main" id="{34135040-35E5-6E45-B739-1DCE4234F5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32" y="711994"/>
            <a:ext cx="1602581" cy="384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p:txBody>
          <a:bodyPr>
            <a:normAutofit fontScale="90000"/>
          </a:bodyPr>
          <a:lstStyle/>
          <a:p>
            <a:r>
              <a:rPr lang="en-US" smtClean="0"/>
              <a:t>SOAR Super Stars!</a:t>
            </a:r>
            <a:endParaRPr lang="en-US" dirty="0"/>
          </a:p>
        </p:txBody>
      </p:sp>
      <p:pic>
        <p:nvPicPr>
          <p:cNvPr id="2" name="Picture 1"/>
          <p:cNvPicPr>
            <a:picLocks noChangeAspect="1"/>
          </p:cNvPicPr>
          <p:nvPr/>
        </p:nvPicPr>
        <p:blipFill>
          <a:blip r:embed="rId4"/>
          <a:stretch>
            <a:fillRect/>
          </a:stretch>
        </p:blipFill>
        <p:spPr>
          <a:xfrm>
            <a:off x="1636066" y="1119118"/>
            <a:ext cx="7050734" cy="3229118"/>
          </a:xfrm>
          <a:prstGeom prst="rect">
            <a:avLst/>
          </a:prstGeom>
        </p:spPr>
      </p:pic>
      <p:sp>
        <p:nvSpPr>
          <p:cNvPr id="8"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a:xfrm>
            <a:off x="457200" y="4767263"/>
            <a:ext cx="2057400" cy="273844"/>
          </a:xfrm>
        </p:spPr>
        <p:txBody>
          <a:bodyPr/>
          <a:lstStyle/>
          <a:p>
            <a:fld id="{566F14B8-E621-46EC-8C51-8943CD53864F}" type="slidenum">
              <a:rPr lang="en-US" smtClean="0"/>
              <a:t>12</a:t>
            </a:fld>
            <a:endParaRPr lang="en-US" dirty="0"/>
          </a:p>
        </p:txBody>
      </p:sp>
    </p:spTree>
    <p:extLst>
      <p:ext uri="{BB962C8B-B14F-4D97-AF65-F5344CB8AC3E}">
        <p14:creationId xmlns:p14="http://schemas.microsoft.com/office/powerpoint/2010/main" val="4234555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Community Collaborations</a:t>
            </a:r>
            <a:endParaRPr lang="en-US" dirty="0"/>
          </a:p>
        </p:txBody>
      </p:sp>
      <p:sp>
        <p:nvSpPr>
          <p:cNvPr id="17" name="Up-Down Arrow 16"/>
          <p:cNvSpPr/>
          <p:nvPr/>
        </p:nvSpPr>
        <p:spPr>
          <a:xfrm rot="3272315">
            <a:off x="5119369" y="2381040"/>
            <a:ext cx="192024" cy="5212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Up-Down Arrow 17"/>
          <p:cNvSpPr/>
          <p:nvPr/>
        </p:nvSpPr>
        <p:spPr>
          <a:xfrm rot="6444740">
            <a:off x="5205191" y="2958416"/>
            <a:ext cx="192024" cy="5212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Up-Down Arrow 18"/>
          <p:cNvSpPr/>
          <p:nvPr/>
        </p:nvSpPr>
        <p:spPr>
          <a:xfrm>
            <a:off x="4441889" y="2076485"/>
            <a:ext cx="192024" cy="5212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Up-Down Arrow 19"/>
          <p:cNvSpPr/>
          <p:nvPr/>
        </p:nvSpPr>
        <p:spPr>
          <a:xfrm rot="7094078">
            <a:off x="3726650" y="2406127"/>
            <a:ext cx="192024" cy="5212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Up-Down Arrow 20"/>
          <p:cNvSpPr/>
          <p:nvPr/>
        </p:nvSpPr>
        <p:spPr>
          <a:xfrm rot="4008388">
            <a:off x="3662797" y="2981280"/>
            <a:ext cx="192991" cy="51748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802" y="2861319"/>
            <a:ext cx="715403" cy="715403"/>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2410" y="2837098"/>
            <a:ext cx="763845" cy="76384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1095" y="1585740"/>
            <a:ext cx="1042373" cy="1042373"/>
          </a:xfrm>
          <a:prstGeom prst="rect">
            <a:avLst/>
          </a:prstGeom>
        </p:spPr>
      </p:pic>
      <p:grpSp>
        <p:nvGrpSpPr>
          <p:cNvPr id="30" name="Group 29"/>
          <p:cNvGrpSpPr/>
          <p:nvPr/>
        </p:nvGrpSpPr>
        <p:grpSpPr>
          <a:xfrm>
            <a:off x="4064093" y="2628112"/>
            <a:ext cx="934224" cy="906692"/>
            <a:chOff x="5254624" y="4035679"/>
            <a:chExt cx="1830646" cy="1833483"/>
          </a:xfrm>
        </p:grpSpPr>
        <p:sp>
          <p:nvSpPr>
            <p:cNvPr id="31" name="Oval 30"/>
            <p:cNvSpPr>
              <a:spLocks noChangeAspect="1"/>
            </p:cNvSpPr>
            <p:nvPr/>
          </p:nvSpPr>
          <p:spPr>
            <a:xfrm>
              <a:off x="5254624" y="4035679"/>
              <a:ext cx="1830646" cy="183348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9376" y="4249992"/>
              <a:ext cx="1330515" cy="1330515"/>
            </a:xfrm>
            <a:prstGeom prst="rect">
              <a:avLst/>
            </a:prstGeom>
          </p:spPr>
        </p:pic>
      </p:gr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813" y="1275525"/>
            <a:ext cx="827602" cy="827602"/>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9962" y="1678413"/>
            <a:ext cx="930543" cy="930543"/>
          </a:xfrm>
          <a:prstGeom prst="rect">
            <a:avLst/>
          </a:prstGeom>
        </p:spPr>
      </p:pic>
      <p:sp>
        <p:nvSpPr>
          <p:cNvPr id="35" name="Up-Down Arrow 34"/>
          <p:cNvSpPr/>
          <p:nvPr/>
        </p:nvSpPr>
        <p:spPr>
          <a:xfrm rot="1704257">
            <a:off x="3980625" y="3500431"/>
            <a:ext cx="192024" cy="5212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pic>
        <p:nvPicPr>
          <p:cNvPr id="36" name="Picture 35"/>
          <p:cNvPicPr>
            <a:picLocks noChangeAspect="1"/>
          </p:cNvPicPr>
          <p:nvPr/>
        </p:nvPicPr>
        <p:blipFill>
          <a:blip r:embed="rId9"/>
          <a:stretch>
            <a:fillRect/>
          </a:stretch>
        </p:blipFill>
        <p:spPr>
          <a:xfrm>
            <a:off x="4947415" y="3945763"/>
            <a:ext cx="1104769" cy="649709"/>
          </a:xfrm>
          <a:prstGeom prst="rect">
            <a:avLst/>
          </a:prstGeom>
        </p:spPr>
      </p:pic>
      <p:pic>
        <p:nvPicPr>
          <p:cNvPr id="37" name="Picture 8" descr="Image result for book ic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617" t="10910" r="24117" b="11206"/>
          <a:stretch/>
        </p:blipFill>
        <p:spPr bwMode="auto">
          <a:xfrm>
            <a:off x="3200548" y="4042146"/>
            <a:ext cx="834578" cy="652901"/>
          </a:xfrm>
          <a:prstGeom prst="rect">
            <a:avLst/>
          </a:prstGeom>
          <a:noFill/>
          <a:extLst>
            <a:ext uri="{909E8E84-426E-40DD-AFC4-6F175D3DCCD1}">
              <a14:hiddenFill xmlns:a14="http://schemas.microsoft.com/office/drawing/2010/main">
                <a:solidFill>
                  <a:srgbClr val="FFFFFF"/>
                </a:solidFill>
              </a14:hiddenFill>
            </a:ext>
          </a:extLst>
        </p:spPr>
      </p:pic>
      <p:sp>
        <p:nvSpPr>
          <p:cNvPr id="38" name="Up-Down Arrow 37"/>
          <p:cNvSpPr/>
          <p:nvPr/>
        </p:nvSpPr>
        <p:spPr>
          <a:xfrm rot="19158065">
            <a:off x="4876642" y="3490062"/>
            <a:ext cx="192024" cy="5212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25"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a:xfrm>
            <a:off x="457200" y="4767263"/>
            <a:ext cx="2057400" cy="273844"/>
          </a:xfrm>
        </p:spPr>
        <p:txBody>
          <a:bodyPr/>
          <a:lstStyle/>
          <a:p>
            <a:fld id="{67FA4803-1377-4B67-B9A6-96D5B0F31CC2}" type="slidenum">
              <a:rPr lang="en-US" smtClean="0"/>
              <a:t>13</a:t>
            </a:fld>
            <a:endParaRPr lang="en-US" dirty="0"/>
          </a:p>
        </p:txBody>
      </p:sp>
    </p:spTree>
    <p:extLst>
      <p:ext uri="{BB962C8B-B14F-4D97-AF65-F5344CB8AC3E}">
        <p14:creationId xmlns:p14="http://schemas.microsoft.com/office/powerpoint/2010/main" val="1643911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SOAR Leadership Structure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06" y="892117"/>
            <a:ext cx="8620396" cy="3054788"/>
          </a:xfrm>
          <a:prstGeom prst="rect">
            <a:avLst/>
          </a:prstGeom>
        </p:spPr>
      </p:pic>
      <p:sp>
        <p:nvSpPr>
          <p:cNvPr id="3" name="Rectangle 2"/>
          <p:cNvSpPr/>
          <p:nvPr/>
        </p:nvSpPr>
        <p:spPr>
          <a:xfrm>
            <a:off x="532262" y="4302390"/>
            <a:ext cx="4836688" cy="600164"/>
          </a:xfrm>
          <a:prstGeom prst="rect">
            <a:avLst/>
          </a:prstGeom>
        </p:spPr>
        <p:txBody>
          <a:bodyPr wrap="square">
            <a:spAutoFit/>
          </a:bodyPr>
          <a:lstStyle/>
          <a:p>
            <a:r>
              <a:rPr lang="en-US" sz="1100" dirty="0"/>
              <a:t>*OAT: Online Application Tracking Program</a:t>
            </a:r>
          </a:p>
          <a:p>
            <a:r>
              <a:rPr lang="en-US" sz="1100" dirty="0"/>
              <a:t>*DDS: Disability Determination Services</a:t>
            </a:r>
          </a:p>
          <a:p>
            <a:r>
              <a:rPr lang="en-US" sz="1100" dirty="0"/>
              <a:t>*TA: Technical Assistance</a:t>
            </a:r>
          </a:p>
        </p:txBody>
      </p:sp>
    </p:spTree>
    <p:extLst>
      <p:ext uri="{BB962C8B-B14F-4D97-AF65-F5344CB8AC3E}">
        <p14:creationId xmlns:p14="http://schemas.microsoft.com/office/powerpoint/2010/main" val="3170805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07D4089-40B5-457D-927F-16367A53BB79}" type="slidenum">
              <a:rPr lang="en-US" smtClean="0"/>
              <a:pPr/>
              <a:t>15</a:t>
            </a:fld>
            <a:endParaRPr lang="en-US" dirty="0"/>
          </a:p>
        </p:txBody>
      </p:sp>
      <p:sp>
        <p:nvSpPr>
          <p:cNvPr id="3" name="Title 2"/>
          <p:cNvSpPr>
            <a:spLocks noGrp="1"/>
          </p:cNvSpPr>
          <p:nvPr>
            <p:ph type="title"/>
          </p:nvPr>
        </p:nvSpPr>
        <p:spPr/>
        <p:txBody>
          <a:bodyPr>
            <a:noAutofit/>
          </a:bodyPr>
          <a:lstStyle/>
          <a:p>
            <a:r>
              <a:rPr lang="en-US" dirty="0"/>
              <a:t>Oh, the support you will receive!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764651"/>
            <a:ext cx="6933028" cy="4184474"/>
          </a:xfrm>
          <a:prstGeom prst="rect">
            <a:avLst/>
          </a:prstGeom>
        </p:spPr>
      </p:pic>
      <p:sp>
        <p:nvSpPr>
          <p:cNvPr id="6" name="Slide Number Placeholder 13">
            <a:extLst>
              <a:ext uri="{FF2B5EF4-FFF2-40B4-BE49-F238E27FC236}">
                <a16:creationId xmlns:a16="http://schemas.microsoft.com/office/drawing/2014/main" id="{C8D6310A-7476-4D83-A7F8-71D8505B5D47}"/>
              </a:ext>
            </a:extLst>
          </p:cNvPr>
          <p:cNvSpPr txBox="1">
            <a:spLocks/>
          </p:cNvSpPr>
          <p:nvPr/>
        </p:nvSpPr>
        <p:spPr>
          <a:xfrm>
            <a:off x="609600" y="4919663"/>
            <a:ext cx="2057400" cy="273844"/>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03CE2-6B0B-4A6E-A4FC-9CEC6960D5DA}" type="slidenum">
              <a:rPr lang="en-US" smtClean="0"/>
              <a:t>15</a:t>
            </a:fld>
            <a:endParaRPr lang="en-US" dirty="0"/>
          </a:p>
        </p:txBody>
      </p:sp>
    </p:spTree>
    <p:extLst>
      <p:ext uri="{BB962C8B-B14F-4D97-AF65-F5344CB8AC3E}">
        <p14:creationId xmlns:p14="http://schemas.microsoft.com/office/powerpoint/2010/main" val="350966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5905"/>
            <a:ext cx="8503920" cy="1441357"/>
          </a:xfrm>
        </p:spPr>
        <p:txBody>
          <a:bodyPr>
            <a:normAutofit fontScale="77500" lnSpcReduction="20000"/>
          </a:bodyPr>
          <a:lstStyle/>
          <a:p>
            <a:pPr>
              <a:lnSpc>
                <a:spcPct val="110000"/>
              </a:lnSpc>
            </a:pPr>
            <a:r>
              <a:rPr lang="en-US" sz="2600" dirty="0"/>
              <a:t>Standardized training provided across all geographic areas</a:t>
            </a:r>
          </a:p>
          <a:p>
            <a:pPr>
              <a:lnSpc>
                <a:spcPct val="110000"/>
              </a:lnSpc>
            </a:pPr>
            <a:r>
              <a:rPr lang="en-US" sz="2600" dirty="0"/>
              <a:t>SOAR Leaders can coordinate follow-up training and support</a:t>
            </a:r>
          </a:p>
          <a:p>
            <a:pPr>
              <a:lnSpc>
                <a:spcPct val="110000"/>
              </a:lnSpc>
            </a:pPr>
            <a:r>
              <a:rPr lang="en-US" sz="2600" dirty="0"/>
              <a:t>Course is FREE, web-based, and </a:t>
            </a:r>
            <a:r>
              <a:rPr lang="en-US" sz="2600" dirty="0" smtClean="0"/>
              <a:t>self-guided</a:t>
            </a:r>
          </a:p>
          <a:p>
            <a:pPr>
              <a:lnSpc>
                <a:spcPct val="110000"/>
              </a:lnSpc>
            </a:pPr>
            <a:r>
              <a:rPr lang="en-US" sz="2600" dirty="0" smtClean="0"/>
              <a:t>20 CEUs from National Association of Social Workers (NASW)</a:t>
            </a:r>
            <a:endParaRPr lang="en-US" sz="2600" dirty="0"/>
          </a:p>
          <a:p>
            <a:pPr marL="0" indent="0">
              <a:buNone/>
            </a:pPr>
            <a:endParaRPr lang="en-US" dirty="0"/>
          </a:p>
        </p:txBody>
      </p:sp>
      <p:sp>
        <p:nvSpPr>
          <p:cNvPr id="3" name="Slide Number Placeholder 2"/>
          <p:cNvSpPr>
            <a:spLocks noGrp="1"/>
          </p:cNvSpPr>
          <p:nvPr>
            <p:ph type="sldNum" sz="quarter" idx="10"/>
          </p:nvPr>
        </p:nvSpPr>
        <p:spPr/>
        <p:txBody>
          <a:bodyPr/>
          <a:lstStyle/>
          <a:p>
            <a:fld id="{D07D4089-40B5-457D-927F-16367A53BB79}" type="slidenum">
              <a:rPr lang="en-US" smtClean="0"/>
              <a:pPr/>
              <a:t>16</a:t>
            </a:fld>
            <a:endParaRPr lang="en-US" dirty="0"/>
          </a:p>
        </p:txBody>
      </p:sp>
      <p:sp>
        <p:nvSpPr>
          <p:cNvPr id="4" name="Title 3"/>
          <p:cNvSpPr>
            <a:spLocks noGrp="1"/>
          </p:cNvSpPr>
          <p:nvPr>
            <p:ph type="title"/>
          </p:nvPr>
        </p:nvSpPr>
        <p:spPr/>
        <p:txBody>
          <a:bodyPr>
            <a:noAutofit/>
          </a:bodyPr>
          <a:lstStyle/>
          <a:p>
            <a:r>
              <a:rPr lang="en-US" dirty="0"/>
              <a:t>Benefits of the SOAR Online Course</a:t>
            </a:r>
          </a:p>
        </p:txBody>
      </p:sp>
      <p:sp>
        <p:nvSpPr>
          <p:cNvPr id="6" name="AutoShape 2" descr="LC Banner Child-01.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741"/>
            <a:ext cx="9144000" cy="2784348"/>
          </a:xfrm>
          <a:prstGeom prst="rect">
            <a:avLst/>
          </a:prstGeom>
        </p:spPr>
      </p:pic>
    </p:spTree>
    <p:extLst>
      <p:ext uri="{BB962C8B-B14F-4D97-AF65-F5344CB8AC3E}">
        <p14:creationId xmlns:p14="http://schemas.microsoft.com/office/powerpoint/2010/main" val="1331254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SOAR Online Course: Articles and Practice Case</a:t>
            </a:r>
            <a:endParaRPr lang="en-US" dirty="0"/>
          </a:p>
        </p:txBody>
      </p:sp>
      <p:pic>
        <p:nvPicPr>
          <p:cNvPr id="39939" name="Picture 2"/>
          <p:cNvPicPr>
            <a:picLocks noChangeAspect="1"/>
          </p:cNvPicPr>
          <p:nvPr/>
        </p:nvPicPr>
        <p:blipFill>
          <a:blip r:embed="rId3" cstate="print">
            <a:extLst>
              <a:ext uri="{28A0092B-C50C-407E-A947-70E740481C1C}">
                <a14:useLocalDpi xmlns:a14="http://schemas.microsoft.com/office/drawing/2010/main" val="0"/>
              </a:ext>
            </a:extLst>
          </a:blip>
          <a:srcRect l="62373" t="11285" r="12965" b="5159"/>
          <a:stretch>
            <a:fillRect/>
          </a:stretch>
        </p:blipFill>
        <p:spPr bwMode="auto">
          <a:xfrm>
            <a:off x="492707" y="1131681"/>
            <a:ext cx="3675676" cy="3503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9940" name="Content Placeholder 1"/>
          <p:cNvPicPr>
            <a:picLocks noChangeAspect="1"/>
          </p:cNvPicPr>
          <p:nvPr/>
        </p:nvPicPr>
        <p:blipFill rotWithShape="1">
          <a:blip r:embed="rId4">
            <a:extLst>
              <a:ext uri="{28A0092B-C50C-407E-A947-70E740481C1C}">
                <a14:useLocalDpi xmlns:a14="http://schemas.microsoft.com/office/drawing/2010/main" val="0"/>
              </a:ext>
            </a:extLst>
          </a:blip>
          <a:srcRect r="2490" b="3813"/>
          <a:stretch/>
        </p:blipFill>
        <p:spPr bwMode="auto">
          <a:xfrm>
            <a:off x="4710557" y="1131681"/>
            <a:ext cx="3839766" cy="3473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876483" y="640795"/>
            <a:ext cx="2908124" cy="461665"/>
          </a:xfrm>
          <a:prstGeom prst="rect">
            <a:avLst/>
          </a:prstGeom>
          <a:noFill/>
        </p:spPr>
        <p:txBody>
          <a:bodyPr wrap="square" rtlCol="0">
            <a:spAutoFit/>
          </a:bodyPr>
          <a:lstStyle/>
          <a:p>
            <a:pPr algn="ctr"/>
            <a:r>
              <a:rPr lang="en-US" sz="2400" dirty="0">
                <a:latin typeface="+mj-lt"/>
              </a:rPr>
              <a:t>Articles </a:t>
            </a:r>
            <a:r>
              <a:rPr lang="en-US" sz="2400" dirty="0" smtClean="0">
                <a:latin typeface="+mj-lt"/>
              </a:rPr>
              <a:t>and </a:t>
            </a:r>
            <a:r>
              <a:rPr lang="en-US" sz="2400" dirty="0">
                <a:latin typeface="+mj-lt"/>
              </a:rPr>
              <a:t>Content</a:t>
            </a:r>
          </a:p>
        </p:txBody>
      </p:sp>
      <p:sp>
        <p:nvSpPr>
          <p:cNvPr id="11" name="TextBox 10"/>
          <p:cNvSpPr txBox="1"/>
          <p:nvPr/>
        </p:nvSpPr>
        <p:spPr>
          <a:xfrm>
            <a:off x="5065399" y="670016"/>
            <a:ext cx="3063538" cy="461665"/>
          </a:xfrm>
          <a:prstGeom prst="rect">
            <a:avLst/>
          </a:prstGeom>
          <a:noFill/>
        </p:spPr>
        <p:txBody>
          <a:bodyPr wrap="square" rtlCol="0">
            <a:spAutoFit/>
          </a:bodyPr>
          <a:lstStyle/>
          <a:p>
            <a:pPr algn="ctr"/>
            <a:r>
              <a:rPr lang="en-US" sz="2400" dirty="0">
                <a:latin typeface="+mj-lt"/>
              </a:rPr>
              <a:t>Practice </a:t>
            </a:r>
            <a:r>
              <a:rPr lang="en-US" sz="2400" dirty="0" smtClean="0">
                <a:latin typeface="+mj-lt"/>
              </a:rPr>
              <a:t>Case</a:t>
            </a:r>
            <a:endParaRPr lang="en-US" sz="2400" dirty="0">
              <a:latin typeface="+mj-lt"/>
            </a:endParaRPr>
          </a:p>
        </p:txBody>
      </p:sp>
      <p:sp>
        <p:nvSpPr>
          <p:cNvPr id="12"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a:xfrm>
            <a:off x="457200" y="4767263"/>
            <a:ext cx="2057400" cy="273844"/>
          </a:xfrm>
        </p:spPr>
        <p:txBody>
          <a:bodyPr/>
          <a:lstStyle/>
          <a:p>
            <a:fld id="{114B5694-DC8D-4766-A59F-F76273B33261}" type="slidenum">
              <a:rPr lang="en-US" smtClean="0"/>
              <a:t>17</a:t>
            </a:fld>
            <a:endParaRPr lang="en-US" dirty="0"/>
          </a:p>
        </p:txBody>
      </p:sp>
    </p:spTree>
    <p:extLst>
      <p:ext uri="{BB962C8B-B14F-4D97-AF65-F5344CB8AC3E}">
        <p14:creationId xmlns:p14="http://schemas.microsoft.com/office/powerpoint/2010/main" val="302175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894588"/>
            <a:ext cx="4777409" cy="3820248"/>
          </a:xfrm>
        </p:spPr>
        <p:txBody>
          <a:bodyPr/>
          <a:lstStyle/>
          <a:p>
            <a:r>
              <a:rPr lang="en-US" dirty="0" smtClean="0"/>
              <a:t>Training: 20 hours</a:t>
            </a:r>
          </a:p>
          <a:p>
            <a:r>
              <a:rPr lang="en-US" dirty="0" smtClean="0"/>
              <a:t>20-40 hours per complete application</a:t>
            </a:r>
          </a:p>
          <a:p>
            <a:r>
              <a:rPr lang="en-US" dirty="0" smtClean="0"/>
              <a:t>SOAR Critical Components</a:t>
            </a:r>
          </a:p>
          <a:p>
            <a:r>
              <a:rPr lang="en-US" dirty="0" smtClean="0"/>
              <a:t>Outcome Tracking</a:t>
            </a:r>
          </a:p>
          <a:p>
            <a:r>
              <a:rPr lang="en-US" dirty="0"/>
              <a:t>Benefit to Your Agency and the Individuals You Serve</a:t>
            </a:r>
          </a:p>
          <a:p>
            <a:endParaRPr lang="en-US" dirty="0"/>
          </a:p>
        </p:txBody>
      </p:sp>
      <p:sp>
        <p:nvSpPr>
          <p:cNvPr id="4" name="Slide Number Placeholder 3"/>
          <p:cNvSpPr>
            <a:spLocks noGrp="1"/>
          </p:cNvSpPr>
          <p:nvPr>
            <p:ph type="sldNum" sz="quarter" idx="10"/>
          </p:nvPr>
        </p:nvSpPr>
        <p:spPr/>
        <p:txBody>
          <a:bodyPr/>
          <a:lstStyle/>
          <a:p>
            <a:fld id="{D07D4089-40B5-457D-927F-16367A53BB79}" type="slidenum">
              <a:rPr lang="en-US" smtClean="0"/>
              <a:pPr/>
              <a:t>18</a:t>
            </a:fld>
            <a:endParaRPr lang="en-US" dirty="0"/>
          </a:p>
        </p:txBody>
      </p:sp>
      <p:sp>
        <p:nvSpPr>
          <p:cNvPr id="5" name="Title 4"/>
          <p:cNvSpPr>
            <a:spLocks noGrp="1"/>
          </p:cNvSpPr>
          <p:nvPr>
            <p:ph type="title"/>
          </p:nvPr>
        </p:nvSpPr>
        <p:spPr/>
        <p:txBody>
          <a:bodyPr>
            <a:normAutofit fontScale="90000"/>
          </a:bodyPr>
          <a:lstStyle/>
          <a:p>
            <a:r>
              <a:rPr lang="en-US" dirty="0" smtClean="0"/>
              <a:t>Getting Involved: Time Commitment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966" y="894588"/>
            <a:ext cx="2890982" cy="3502198"/>
          </a:xfrm>
          <a:prstGeom prst="rect">
            <a:avLst/>
          </a:prstGeom>
          <a:ln>
            <a:solidFill>
              <a:schemeClr val="tx1"/>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824838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5E5183D-0B16-4AD7-88B2-CC4ACA187051}"/>
              </a:ext>
            </a:extLst>
          </p:cNvPr>
          <p:cNvSpPr>
            <a:spLocks noGrp="1"/>
          </p:cNvSpPr>
          <p:nvPr>
            <p:ph idx="1"/>
          </p:nvPr>
        </p:nvSpPr>
        <p:spPr>
          <a:xfrm>
            <a:off x="4482353" y="923364"/>
            <a:ext cx="4331447" cy="3701023"/>
          </a:xfrm>
        </p:spPr>
        <p:txBody>
          <a:bodyPr>
            <a:normAutofit/>
          </a:bodyPr>
          <a:lstStyle/>
          <a:p>
            <a:r>
              <a:rPr lang="en-US" sz="3000" dirty="0"/>
              <a:t>Web based</a:t>
            </a:r>
          </a:p>
          <a:p>
            <a:r>
              <a:rPr lang="en-US" sz="3000" dirty="0"/>
              <a:t>User friendly</a:t>
            </a:r>
          </a:p>
          <a:p>
            <a:r>
              <a:rPr lang="en-US" sz="3000" dirty="0"/>
              <a:t>HIPAA compliant</a:t>
            </a:r>
          </a:p>
          <a:p>
            <a:r>
              <a:rPr lang="en-US" sz="3000" dirty="0"/>
              <a:t>Monitors quality</a:t>
            </a:r>
          </a:p>
          <a:p>
            <a:r>
              <a:rPr lang="en-US" sz="3000" dirty="0"/>
              <a:t>Takes only 3-5 minutes</a:t>
            </a:r>
          </a:p>
          <a:p>
            <a:r>
              <a:rPr lang="en-US" sz="3000" dirty="0"/>
              <a:t>It’s FREE!</a:t>
            </a:r>
          </a:p>
          <a:p>
            <a:endParaRPr lang="en-US" dirty="0"/>
          </a:p>
          <a:p>
            <a:endParaRPr lang="en-US" dirty="0"/>
          </a:p>
          <a:p>
            <a:endParaRPr lang="en-US" dirty="0"/>
          </a:p>
        </p:txBody>
      </p:sp>
      <p:sp>
        <p:nvSpPr>
          <p:cNvPr id="8" name="Text Placeholder 7">
            <a:extLst>
              <a:ext uri="{FF2B5EF4-FFF2-40B4-BE49-F238E27FC236}">
                <a16:creationId xmlns:a16="http://schemas.microsoft.com/office/drawing/2014/main" id="{BC81D2A6-6E06-4E0C-9864-D5F9146F3E03}"/>
              </a:ext>
            </a:extLst>
          </p:cNvPr>
          <p:cNvSpPr>
            <a:spLocks noGrp="1"/>
          </p:cNvSpPr>
          <p:nvPr>
            <p:ph type="body" sz="half" idx="2"/>
          </p:nvPr>
        </p:nvSpPr>
        <p:spPr>
          <a:xfrm>
            <a:off x="298462" y="2484931"/>
            <a:ext cx="3174994" cy="2316123"/>
          </a:xfrm>
        </p:spPr>
        <p:txBody>
          <a:bodyPr>
            <a:normAutofit/>
          </a:bodyPr>
          <a:lstStyle/>
          <a:p>
            <a:r>
              <a:rPr lang="en-US" sz="3200" dirty="0"/>
              <a:t>All the reasons OAT is awesome!</a:t>
            </a:r>
          </a:p>
        </p:txBody>
      </p:sp>
      <p:sp>
        <p:nvSpPr>
          <p:cNvPr id="2" name="Slide Number Placeholder 1">
            <a:extLst>
              <a:ext uri="{FF2B5EF4-FFF2-40B4-BE49-F238E27FC236}">
                <a16:creationId xmlns:a16="http://schemas.microsoft.com/office/drawing/2014/main" id="{77A6BD43-D469-4DC0-BD37-2184BF310EC3}"/>
              </a:ext>
            </a:extLst>
          </p:cNvPr>
          <p:cNvSpPr>
            <a:spLocks noGrp="1"/>
          </p:cNvSpPr>
          <p:nvPr>
            <p:ph type="sldNum" sz="quarter" idx="10"/>
          </p:nvPr>
        </p:nvSpPr>
        <p:spPr/>
        <p:txBody>
          <a:bodyPr/>
          <a:lstStyle/>
          <a:p>
            <a:fld id="{D07D4089-40B5-457D-927F-16367A53BB79}" type="slidenum">
              <a:rPr lang="en-US" smtClean="0"/>
              <a:pPr/>
              <a:t>19</a:t>
            </a:fld>
            <a:endParaRPr lang="en-US" dirty="0"/>
          </a:p>
        </p:txBody>
      </p:sp>
      <p:sp>
        <p:nvSpPr>
          <p:cNvPr id="9" name="Text Placeholder 8">
            <a:extLst>
              <a:ext uri="{FF2B5EF4-FFF2-40B4-BE49-F238E27FC236}">
                <a16:creationId xmlns:a16="http://schemas.microsoft.com/office/drawing/2014/main" id="{CAED3460-2C2D-4123-8DCB-AAF867AA6F55}"/>
              </a:ext>
            </a:extLst>
          </p:cNvPr>
          <p:cNvSpPr>
            <a:spLocks noGrp="1"/>
          </p:cNvSpPr>
          <p:nvPr>
            <p:ph type="body" sz="quarter" idx="11"/>
          </p:nvPr>
        </p:nvSpPr>
        <p:spPr>
          <a:xfrm>
            <a:off x="2254254" y="4502886"/>
            <a:ext cx="4495798" cy="729621"/>
          </a:xfrm>
        </p:spPr>
        <p:txBody>
          <a:bodyPr>
            <a:normAutofit/>
          </a:bodyPr>
          <a:lstStyle/>
          <a:p>
            <a:r>
              <a:rPr lang="en-US" sz="2800" dirty="0"/>
              <a:t>https://soartrack.prainc.com </a:t>
            </a:r>
          </a:p>
          <a:p>
            <a:endParaRPr lang="en-US" dirty="0"/>
          </a:p>
        </p:txBody>
      </p:sp>
      <p:sp>
        <p:nvSpPr>
          <p:cNvPr id="6" name="Title 5">
            <a:extLst>
              <a:ext uri="{FF2B5EF4-FFF2-40B4-BE49-F238E27FC236}">
                <a16:creationId xmlns:a16="http://schemas.microsoft.com/office/drawing/2014/main" id="{24976499-4CDF-4649-8915-21E92E7175A6}"/>
              </a:ext>
            </a:extLst>
          </p:cNvPr>
          <p:cNvSpPr>
            <a:spLocks noGrp="1"/>
          </p:cNvSpPr>
          <p:nvPr>
            <p:ph type="title"/>
          </p:nvPr>
        </p:nvSpPr>
        <p:spPr/>
        <p:txBody>
          <a:bodyPr>
            <a:noAutofit/>
          </a:bodyPr>
          <a:lstStyle/>
          <a:p>
            <a:r>
              <a:rPr lang="en-US" dirty="0"/>
              <a:t>Online Application Tracking (OAT)</a:t>
            </a:r>
          </a:p>
        </p:txBody>
      </p:sp>
      <p:sp>
        <p:nvSpPr>
          <p:cNvPr id="4" name="Right Arrow 3"/>
          <p:cNvSpPr/>
          <p:nvPr/>
        </p:nvSpPr>
        <p:spPr>
          <a:xfrm>
            <a:off x="317506" y="3515266"/>
            <a:ext cx="36195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6" y="831224"/>
            <a:ext cx="4051300" cy="1211490"/>
          </a:xfrm>
          <a:prstGeom prst="rect">
            <a:avLst/>
          </a:prstGeom>
        </p:spPr>
      </p:pic>
    </p:spTree>
    <p:extLst>
      <p:ext uri="{BB962C8B-B14F-4D97-AF65-F5344CB8AC3E}">
        <p14:creationId xmlns:p14="http://schemas.microsoft.com/office/powerpoint/2010/main" val="389859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Disclaimer</a:t>
            </a:r>
            <a:endParaRPr lang="en-US" dirty="0"/>
          </a:p>
        </p:txBody>
      </p:sp>
      <p:sp>
        <p:nvSpPr>
          <p:cNvPr id="3" name="Content Placeholder 2"/>
          <p:cNvSpPr>
            <a:spLocks noGrp="1"/>
          </p:cNvSpPr>
          <p:nvPr>
            <p:ph idx="1"/>
          </p:nvPr>
        </p:nvSpPr>
        <p:spPr>
          <a:xfrm>
            <a:off x="775855" y="858982"/>
            <a:ext cx="7590905" cy="3106490"/>
          </a:xfrm>
        </p:spPr>
        <p:txBody>
          <a:bodyPr>
            <a:noAutofit/>
          </a:bodyPr>
          <a:lstStyle/>
          <a:p>
            <a:pPr marL="0" indent="0" algn="ctr">
              <a:spcBef>
                <a:spcPts val="600"/>
              </a:spcBef>
              <a:buNone/>
            </a:pPr>
            <a:r>
              <a:rPr lang="en-US" sz="2700" i="1" dirty="0">
                <a:latin typeface="+mj-lt"/>
              </a:rPr>
              <a:t>The views, opinions, and content expressed in this presentation do not necessarily reflect the views, opinions, or policies of the Center for Mental Health Services (CMHS), the Substance Abuse and Mental Health Services Administration (SAMHSA), or the U.S. Department of Health and Human Services (HHS).</a:t>
            </a:r>
          </a:p>
        </p:txBody>
      </p:sp>
      <p:sp>
        <p:nvSpPr>
          <p:cNvPr id="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a:xfrm>
            <a:off x="457200" y="4767263"/>
            <a:ext cx="2057400" cy="273844"/>
          </a:xfrm>
        </p:spPr>
        <p:txBody>
          <a:bodyPr/>
          <a:lstStyle/>
          <a:p>
            <a:fld id="{40218256-6429-4D62-BA42-117173BB39CC}" type="slidenum">
              <a:rPr lang="en-US" smtClean="0"/>
              <a:t>2</a:t>
            </a:fld>
            <a:endParaRPr lang="en-US" dirty="0"/>
          </a:p>
        </p:txBody>
      </p:sp>
    </p:spTree>
    <p:extLst>
      <p:ext uri="{BB962C8B-B14F-4D97-AF65-F5344CB8AC3E}">
        <p14:creationId xmlns:p14="http://schemas.microsoft.com/office/powerpoint/2010/main" val="4178739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4C213AF-42AF-49CB-9A8F-1FF3C4727B7C}"/>
              </a:ext>
            </a:extLst>
          </p:cNvPr>
          <p:cNvSpPr>
            <a:spLocks noGrp="1"/>
          </p:cNvSpPr>
          <p:nvPr>
            <p:ph type="sldNum" sz="quarter" idx="10"/>
          </p:nvPr>
        </p:nvSpPr>
        <p:spPr/>
        <p:txBody>
          <a:bodyPr/>
          <a:lstStyle/>
          <a:p>
            <a:fld id="{D07D4089-40B5-457D-927F-16367A53BB79}" type="slidenum">
              <a:rPr lang="en-US" smtClean="0"/>
              <a:pPr/>
              <a:t>20</a:t>
            </a:fld>
            <a:endParaRPr lang="en-US" dirty="0"/>
          </a:p>
        </p:txBody>
      </p:sp>
      <p:sp>
        <p:nvSpPr>
          <p:cNvPr id="2" name="Title 1">
            <a:extLst>
              <a:ext uri="{FF2B5EF4-FFF2-40B4-BE49-F238E27FC236}">
                <a16:creationId xmlns:a16="http://schemas.microsoft.com/office/drawing/2014/main" id="{2219C997-40BC-4CB0-BC1B-AF821AD94E5D}"/>
              </a:ext>
            </a:extLst>
          </p:cNvPr>
          <p:cNvSpPr>
            <a:spLocks noGrp="1"/>
          </p:cNvSpPr>
          <p:nvPr>
            <p:ph type="title"/>
          </p:nvPr>
        </p:nvSpPr>
        <p:spPr/>
        <p:txBody>
          <a:bodyPr>
            <a:noAutofit/>
          </a:bodyPr>
          <a:lstStyle/>
          <a:p>
            <a:r>
              <a:rPr lang="en-US" dirty="0"/>
              <a:t>OAT Case Worker Dashboard</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1" y="762954"/>
            <a:ext cx="5876800" cy="4004309"/>
          </a:xfrm>
          <a:prstGeom prst="rect">
            <a:avLst/>
          </a:prstGeom>
          <a:ln>
            <a:solidFill>
              <a:schemeClr val="tx1"/>
            </a:solidFill>
          </a:ln>
        </p:spPr>
      </p:pic>
    </p:spTree>
    <p:extLst>
      <p:ext uri="{BB962C8B-B14F-4D97-AF65-F5344CB8AC3E}">
        <p14:creationId xmlns:p14="http://schemas.microsoft.com/office/powerpoint/2010/main" val="2850449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07D4089-40B5-457D-927F-16367A53BB79}" type="slidenum">
              <a:rPr lang="en-US" smtClean="0"/>
              <a:pPr/>
              <a:t>21</a:t>
            </a:fld>
            <a:endParaRPr lang="en-US" dirty="0"/>
          </a:p>
        </p:txBody>
      </p:sp>
      <p:sp>
        <p:nvSpPr>
          <p:cNvPr id="3" name="Title 2"/>
          <p:cNvSpPr>
            <a:spLocks noGrp="1"/>
          </p:cNvSpPr>
          <p:nvPr>
            <p:ph type="title"/>
          </p:nvPr>
        </p:nvSpPr>
        <p:spPr/>
        <p:txBody>
          <a:bodyPr>
            <a:noAutofit/>
          </a:bodyPr>
          <a:lstStyle/>
          <a:p>
            <a:r>
              <a:rPr lang="en-US" dirty="0"/>
              <a:t>Next Steps</a:t>
            </a:r>
          </a:p>
        </p:txBody>
      </p:sp>
      <p:sp>
        <p:nvSpPr>
          <p:cNvPr id="5" name="Rectangle 4"/>
          <p:cNvSpPr/>
          <p:nvPr/>
        </p:nvSpPr>
        <p:spPr>
          <a:xfrm>
            <a:off x="457200" y="1215482"/>
            <a:ext cx="7025268" cy="3162404"/>
          </a:xfrm>
          <a:prstGeom prst="rect">
            <a:avLst/>
          </a:prstGeom>
        </p:spPr>
        <p:txBody>
          <a:bodyPr wrap="square">
            <a:spAutoFit/>
          </a:bodyPr>
          <a:lstStyle/>
          <a:p>
            <a:pPr marL="342900" indent="-342900">
              <a:spcAft>
                <a:spcPts val="300"/>
              </a:spcAft>
              <a:buFont typeface="Wingdings" charset="2"/>
              <a:buChar char="ü"/>
            </a:pPr>
            <a:r>
              <a:rPr lang="en-US" sz="3200" dirty="0"/>
              <a:t>Learn more about SOAR</a:t>
            </a:r>
          </a:p>
          <a:p>
            <a:pPr marL="342900" indent="-342900">
              <a:spcAft>
                <a:spcPts val="300"/>
              </a:spcAft>
              <a:buFont typeface="Wingdings" charset="2"/>
              <a:buChar char="ü"/>
            </a:pPr>
            <a:r>
              <a:rPr lang="en-US" sz="3200" dirty="0"/>
              <a:t>Get in touch with your SAMHSA SOAR TA Center </a:t>
            </a:r>
            <a:r>
              <a:rPr lang="en-US" sz="3200" dirty="0" smtClean="0"/>
              <a:t>Liaison</a:t>
            </a:r>
            <a:endParaRPr lang="en-US" sz="3200" dirty="0"/>
          </a:p>
          <a:p>
            <a:pPr marL="342900" indent="-342900">
              <a:spcAft>
                <a:spcPts val="300"/>
              </a:spcAft>
              <a:buFont typeface="Wingdings" charset="2"/>
              <a:buChar char="ü"/>
            </a:pPr>
            <a:r>
              <a:rPr lang="en-US" sz="3200" dirty="0"/>
              <a:t>Reach out to your local or state SOAR leads</a:t>
            </a:r>
          </a:p>
          <a:p>
            <a:pPr marL="342900" indent="-342900">
              <a:spcAft>
                <a:spcPts val="300"/>
              </a:spcAft>
              <a:buFont typeface="Wingdings" charset="2"/>
              <a:buChar char="ü"/>
            </a:pPr>
            <a:r>
              <a:rPr lang="en-US" sz="3200" dirty="0"/>
              <a:t>Register for the SOAR Online Course</a:t>
            </a:r>
          </a:p>
        </p:txBody>
      </p:sp>
    </p:spTree>
    <p:extLst>
      <p:ext uri="{BB962C8B-B14F-4D97-AF65-F5344CB8AC3E}">
        <p14:creationId xmlns:p14="http://schemas.microsoft.com/office/powerpoint/2010/main" val="304936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7507" y="947016"/>
            <a:ext cx="8656164" cy="3642914"/>
          </a:xfrm>
        </p:spPr>
        <p:txBody>
          <a:bodyPr>
            <a:noAutofit/>
          </a:bodyPr>
          <a:lstStyle/>
          <a:p>
            <a:pPr>
              <a:lnSpc>
                <a:spcPct val="90000"/>
              </a:lnSpc>
              <a:spcAft>
                <a:spcPts val="1200"/>
              </a:spcAft>
            </a:pPr>
            <a:r>
              <a:rPr lang="en-US" sz="2800" dirty="0"/>
              <a:t>SOAR Works Website and Online Course: </a:t>
            </a:r>
            <a:r>
              <a:rPr lang="en-US" sz="2800" dirty="0">
                <a:hlinkClick r:id="rId3"/>
              </a:rPr>
              <a:t>https://soarworks.prainc.com/</a:t>
            </a:r>
            <a:endParaRPr lang="en-US" sz="2800" dirty="0"/>
          </a:p>
          <a:p>
            <a:pPr>
              <a:lnSpc>
                <a:spcPct val="90000"/>
              </a:lnSpc>
              <a:spcAft>
                <a:spcPts val="1200"/>
              </a:spcAft>
            </a:pPr>
            <a:r>
              <a:rPr lang="en-US" sz="2800" dirty="0"/>
              <a:t>SOAR Outcomes Tracking: </a:t>
            </a:r>
            <a:r>
              <a:rPr lang="en-US" sz="2800" dirty="0">
                <a:hlinkClick r:id="rId4"/>
              </a:rPr>
              <a:t>https://soartrack.prainc.com/</a:t>
            </a:r>
            <a:endParaRPr lang="en-US" sz="2800" dirty="0"/>
          </a:p>
          <a:p>
            <a:pPr>
              <a:lnSpc>
                <a:spcPct val="90000"/>
              </a:lnSpc>
              <a:spcAft>
                <a:spcPts val="1200"/>
              </a:spcAft>
            </a:pPr>
            <a:r>
              <a:rPr lang="en-US" sz="2800" dirty="0" smtClean="0"/>
              <a:t>SSA </a:t>
            </a:r>
            <a:r>
              <a:rPr lang="en-US" sz="2800" dirty="0"/>
              <a:t>Disability Information: </a:t>
            </a:r>
            <a:r>
              <a:rPr lang="en-US" sz="2800" dirty="0">
                <a:hlinkClick r:id="rId5"/>
              </a:rPr>
              <a:t>https://www.ssa.gov/benefits/disability/</a:t>
            </a:r>
            <a:endParaRPr lang="en-US" sz="2800" dirty="0"/>
          </a:p>
          <a:p>
            <a:pPr>
              <a:lnSpc>
                <a:spcPct val="90000"/>
              </a:lnSpc>
              <a:spcAft>
                <a:spcPts val="1200"/>
              </a:spcAft>
            </a:pPr>
            <a:r>
              <a:rPr lang="en-US" sz="2800" dirty="0"/>
              <a:t>SSA Employment Supports: </a:t>
            </a:r>
            <a:r>
              <a:rPr lang="en-US" sz="2800" dirty="0">
                <a:hlinkClick r:id="rId6"/>
              </a:rPr>
              <a:t>https://choosework.ssa.gov</a:t>
            </a:r>
            <a:r>
              <a:rPr lang="en-US" sz="2400" dirty="0">
                <a:hlinkClick r:id="rId6"/>
              </a:rPr>
              <a:t>/</a:t>
            </a:r>
            <a:endParaRPr lang="en-US" sz="2400" dirty="0"/>
          </a:p>
        </p:txBody>
      </p:sp>
      <p:sp>
        <p:nvSpPr>
          <p:cNvPr id="3" name="Slide Number Placeholder 2"/>
          <p:cNvSpPr>
            <a:spLocks noGrp="1"/>
          </p:cNvSpPr>
          <p:nvPr>
            <p:ph type="sldNum" sz="quarter" idx="10"/>
          </p:nvPr>
        </p:nvSpPr>
        <p:spPr/>
        <p:txBody>
          <a:bodyPr/>
          <a:lstStyle/>
          <a:p>
            <a:fld id="{D07D4089-40B5-457D-927F-16367A53BB79}" type="slidenum">
              <a:rPr lang="en-US" smtClean="0"/>
              <a:pPr/>
              <a:t>22</a:t>
            </a:fld>
            <a:endParaRPr lang="en-US" dirty="0"/>
          </a:p>
        </p:txBody>
      </p:sp>
      <p:sp>
        <p:nvSpPr>
          <p:cNvPr id="4" name="Title 3"/>
          <p:cNvSpPr>
            <a:spLocks noGrp="1"/>
          </p:cNvSpPr>
          <p:nvPr>
            <p:ph type="title"/>
          </p:nvPr>
        </p:nvSpPr>
        <p:spPr/>
        <p:txBody>
          <a:bodyPr>
            <a:normAutofit fontScale="90000"/>
          </a:bodyPr>
          <a:lstStyle/>
          <a:p>
            <a:r>
              <a:rPr lang="en-US" dirty="0"/>
              <a:t>Additional Resources</a:t>
            </a:r>
          </a:p>
        </p:txBody>
      </p:sp>
    </p:spTree>
    <p:extLst>
      <p:ext uri="{BB962C8B-B14F-4D97-AF65-F5344CB8AC3E}">
        <p14:creationId xmlns:p14="http://schemas.microsoft.com/office/powerpoint/2010/main" val="3147433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35A49A-B41F-4D49-A979-FF9DF6D8BFAA}"/>
              </a:ext>
            </a:extLst>
          </p:cNvPr>
          <p:cNvSpPr>
            <a:spLocks noGrp="1"/>
          </p:cNvSpPr>
          <p:nvPr>
            <p:ph type="sldNum" sz="quarter" idx="10"/>
          </p:nvPr>
        </p:nvSpPr>
        <p:spPr/>
        <p:txBody>
          <a:bodyPr/>
          <a:lstStyle/>
          <a:p>
            <a:fld id="{D07D4089-40B5-457D-927F-16367A53BB79}" type="slidenum">
              <a:rPr lang="en-US" smtClean="0"/>
              <a:pPr/>
              <a:t>23</a:t>
            </a:fld>
            <a:endParaRPr lang="en-US" dirty="0"/>
          </a:p>
        </p:txBody>
      </p:sp>
      <p:sp>
        <p:nvSpPr>
          <p:cNvPr id="4" name="Title 3">
            <a:extLst>
              <a:ext uri="{FF2B5EF4-FFF2-40B4-BE49-F238E27FC236}">
                <a16:creationId xmlns:a16="http://schemas.microsoft.com/office/drawing/2014/main" id="{655E99FB-42F8-4511-92C6-E656DBF4110B}"/>
              </a:ext>
            </a:extLst>
          </p:cNvPr>
          <p:cNvSpPr>
            <a:spLocks noGrp="1"/>
          </p:cNvSpPr>
          <p:nvPr>
            <p:ph type="title"/>
          </p:nvPr>
        </p:nvSpPr>
        <p:spPr/>
        <p:txBody>
          <a:bodyPr>
            <a:noAutofit/>
          </a:bodyPr>
          <a:lstStyle/>
          <a:p>
            <a:r>
              <a:rPr lang="en-US" dirty="0"/>
              <a:t>Thank You</a:t>
            </a:r>
          </a:p>
        </p:txBody>
      </p:sp>
      <p:sp>
        <p:nvSpPr>
          <p:cNvPr id="13" name="Text Placeholder 12">
            <a:extLst>
              <a:ext uri="{FF2B5EF4-FFF2-40B4-BE49-F238E27FC236}">
                <a16:creationId xmlns:a16="http://schemas.microsoft.com/office/drawing/2014/main" id="{2C6D95C1-B321-4955-8F1A-81FEC1CFDFB3}"/>
              </a:ext>
            </a:extLst>
          </p:cNvPr>
          <p:cNvSpPr>
            <a:spLocks noGrp="1"/>
          </p:cNvSpPr>
          <p:nvPr>
            <p:ph type="body" sz="quarter" idx="11"/>
          </p:nvPr>
        </p:nvSpPr>
        <p:spPr/>
        <p:txBody>
          <a:bodyPr/>
          <a:lstStyle/>
          <a:p>
            <a:pPr lvl="0"/>
            <a:r>
              <a:rPr lang="en-US" sz="3200" dirty="0" smtClean="0"/>
              <a:t>https://</a:t>
            </a:r>
            <a:r>
              <a:rPr lang="en-US" sz="3200" dirty="0" err="1" smtClean="0"/>
              <a:t>soarworks.prainc.com</a:t>
            </a:r>
            <a:endParaRPr lang="en-US" sz="3200" dirty="0"/>
          </a:p>
          <a:p>
            <a:pPr lvl="0"/>
            <a:r>
              <a:rPr lang="en-US" sz="3200" dirty="0" err="1" smtClean="0"/>
              <a:t>soar@prainc.com</a:t>
            </a:r>
            <a:endParaRPr lang="en-US" sz="3200" dirty="0"/>
          </a:p>
          <a:p>
            <a:pPr lvl="0"/>
            <a:endParaRPr lang="en-US" dirty="0"/>
          </a:p>
        </p:txBody>
      </p:sp>
    </p:spTree>
    <p:extLst>
      <p:ext uri="{BB962C8B-B14F-4D97-AF65-F5344CB8AC3E}">
        <p14:creationId xmlns:p14="http://schemas.microsoft.com/office/powerpoint/2010/main" val="255385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1065" y="837325"/>
            <a:ext cx="8055735" cy="3647609"/>
          </a:xfrm>
        </p:spPr>
        <p:txBody>
          <a:bodyPr>
            <a:noAutofit/>
          </a:bodyPr>
          <a:lstStyle/>
          <a:p>
            <a:pPr>
              <a:lnSpc>
                <a:spcPct val="90000"/>
              </a:lnSpc>
            </a:pPr>
            <a:r>
              <a:rPr lang="en-US" sz="2800" dirty="0"/>
              <a:t>Share the importance of </a:t>
            </a:r>
            <a:r>
              <a:rPr lang="en-US" sz="2800" dirty="0" smtClean="0"/>
              <a:t>Supplemental Security Income (SSI) and Social Security Disability Insurance (SSDI) benefits</a:t>
            </a:r>
          </a:p>
          <a:p>
            <a:pPr lvl="1">
              <a:lnSpc>
                <a:spcPct val="90000"/>
              </a:lnSpc>
            </a:pPr>
            <a:r>
              <a:rPr lang="en-US" sz="2400" dirty="0" smtClean="0"/>
              <a:t>Including income, health insurance, education and employment supports, and housing stability</a:t>
            </a:r>
          </a:p>
          <a:p>
            <a:pPr>
              <a:lnSpc>
                <a:spcPct val="90000"/>
              </a:lnSpc>
            </a:pPr>
            <a:r>
              <a:rPr lang="en-US" sz="2800" dirty="0" smtClean="0"/>
              <a:t>Offer </a:t>
            </a:r>
            <a:r>
              <a:rPr lang="en-US" sz="2800" dirty="0"/>
              <a:t>opportunities for </a:t>
            </a:r>
            <a:r>
              <a:rPr lang="en-US" sz="2800" dirty="0" smtClean="0"/>
              <a:t>community members to </a:t>
            </a:r>
            <a:r>
              <a:rPr lang="en-US" sz="2800" dirty="0"/>
              <a:t>get involved with SOAR </a:t>
            </a:r>
          </a:p>
          <a:p>
            <a:pPr lvl="1">
              <a:lnSpc>
                <a:spcPct val="90000"/>
              </a:lnSpc>
            </a:pPr>
            <a:r>
              <a:rPr lang="en-US" sz="2400" dirty="0"/>
              <a:t>Connecting to local SOAR efforts, the SOAR Online Course, and the SOAR Online Application Tracking (OAT) program </a:t>
            </a:r>
          </a:p>
        </p:txBody>
      </p:sp>
      <p:sp>
        <p:nvSpPr>
          <p:cNvPr id="3" name="Slide Number Placeholder 2"/>
          <p:cNvSpPr>
            <a:spLocks noGrp="1"/>
          </p:cNvSpPr>
          <p:nvPr>
            <p:ph type="sldNum" sz="quarter" idx="10"/>
          </p:nvPr>
        </p:nvSpPr>
        <p:spPr/>
        <p:txBody>
          <a:bodyPr/>
          <a:lstStyle/>
          <a:p>
            <a:fld id="{D07D4089-40B5-457D-927F-16367A53BB79}" type="slidenum">
              <a:rPr lang="en-US" smtClean="0"/>
              <a:pPr/>
              <a:t>3</a:t>
            </a:fld>
            <a:endParaRPr lang="en-US" dirty="0"/>
          </a:p>
        </p:txBody>
      </p:sp>
      <p:sp>
        <p:nvSpPr>
          <p:cNvPr id="4" name="Title 3"/>
          <p:cNvSpPr>
            <a:spLocks noGrp="1"/>
          </p:cNvSpPr>
          <p:nvPr>
            <p:ph type="title"/>
          </p:nvPr>
        </p:nvSpPr>
        <p:spPr/>
        <p:txBody>
          <a:bodyPr>
            <a:noAutofit/>
          </a:bodyPr>
          <a:lstStyle/>
          <a:p>
            <a:r>
              <a:rPr lang="en-US" dirty="0"/>
              <a:t>Purpose and Objectives</a:t>
            </a:r>
          </a:p>
        </p:txBody>
      </p:sp>
    </p:spTree>
    <p:extLst>
      <p:ext uri="{BB962C8B-B14F-4D97-AF65-F5344CB8AC3E}">
        <p14:creationId xmlns:p14="http://schemas.microsoft.com/office/powerpoint/2010/main" val="402124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C0B0E4-C8D7-4BFF-97F6-003855201A83}"/>
              </a:ext>
            </a:extLst>
          </p:cNvPr>
          <p:cNvSpPr>
            <a:spLocks noGrp="1"/>
          </p:cNvSpPr>
          <p:nvPr>
            <p:ph idx="1"/>
          </p:nvPr>
        </p:nvSpPr>
        <p:spPr>
          <a:xfrm>
            <a:off x="602505" y="1189655"/>
            <a:ext cx="7799295" cy="3478306"/>
          </a:xfrm>
        </p:spPr>
        <p:txBody>
          <a:bodyPr>
            <a:noAutofit/>
          </a:bodyPr>
          <a:lstStyle/>
          <a:p>
            <a:r>
              <a:rPr lang="en-US" sz="2300" dirty="0"/>
              <a:t>A model for assisting eligible individuals to apply for Social Security Administration (SSA) disability benefits</a:t>
            </a:r>
          </a:p>
          <a:p>
            <a:r>
              <a:rPr lang="en-US" sz="2300" dirty="0"/>
              <a:t>For individuals who are experiencing or at risk of homelessness and have a serious mental illness, co-occurring substance use disorder, or other physical disabilities</a:t>
            </a:r>
          </a:p>
          <a:p>
            <a:r>
              <a:rPr lang="en-US" sz="2300" dirty="0"/>
              <a:t>Sponsored by SAMHSA in collaboration with the Social Security Administration (SSA) since 2005</a:t>
            </a:r>
          </a:p>
          <a:p>
            <a:r>
              <a:rPr lang="en-US" sz="2300" dirty="0"/>
              <a:t>All 50 states and Washington, DC currently participate</a:t>
            </a:r>
          </a:p>
        </p:txBody>
      </p:sp>
      <p:sp>
        <p:nvSpPr>
          <p:cNvPr id="3" name="Slide Number Placeholder 2">
            <a:extLst>
              <a:ext uri="{FF2B5EF4-FFF2-40B4-BE49-F238E27FC236}">
                <a16:creationId xmlns:a16="http://schemas.microsoft.com/office/drawing/2014/main" id="{8BAFA7D1-63FC-4DE9-833F-3B0B43581C56}"/>
              </a:ext>
            </a:extLst>
          </p:cNvPr>
          <p:cNvSpPr>
            <a:spLocks noGrp="1"/>
          </p:cNvSpPr>
          <p:nvPr>
            <p:ph type="sldNum" sz="quarter" idx="10"/>
          </p:nvPr>
        </p:nvSpPr>
        <p:spPr/>
        <p:txBody>
          <a:bodyPr/>
          <a:lstStyle/>
          <a:p>
            <a:fld id="{D07D4089-40B5-457D-927F-16367A53BB79}" type="slidenum">
              <a:rPr lang="en-US" smtClean="0"/>
              <a:pPr/>
              <a:t>4</a:t>
            </a:fld>
            <a:endParaRPr lang="en-US" dirty="0"/>
          </a:p>
        </p:txBody>
      </p:sp>
      <p:sp>
        <p:nvSpPr>
          <p:cNvPr id="5" name="Title 4">
            <a:extLst>
              <a:ext uri="{FF2B5EF4-FFF2-40B4-BE49-F238E27FC236}">
                <a16:creationId xmlns:a16="http://schemas.microsoft.com/office/drawing/2014/main" id="{51483DC0-EE30-4E3C-A888-3308C31E3123}"/>
              </a:ext>
            </a:extLst>
          </p:cNvPr>
          <p:cNvSpPr>
            <a:spLocks noGrp="1"/>
          </p:cNvSpPr>
          <p:nvPr>
            <p:ph type="title"/>
          </p:nvPr>
        </p:nvSpPr>
        <p:spPr/>
        <p:txBody>
          <a:bodyPr>
            <a:noAutofit/>
          </a:bodyPr>
          <a:lstStyle/>
          <a:p>
            <a:r>
              <a:rPr lang="en-US" dirty="0"/>
              <a:t>What is SOAR?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62" y="695689"/>
            <a:ext cx="2523475" cy="695089"/>
          </a:xfrm>
          <a:prstGeom prst="rect">
            <a:avLst/>
          </a:prstGeom>
        </p:spPr>
      </p:pic>
    </p:spTree>
    <p:extLst>
      <p:ext uri="{BB962C8B-B14F-4D97-AF65-F5344CB8AC3E}">
        <p14:creationId xmlns:p14="http://schemas.microsoft.com/office/powerpoint/2010/main" val="314800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880378860"/>
              </p:ext>
            </p:extLst>
          </p:nvPr>
        </p:nvGraphicFramePr>
        <p:xfrm>
          <a:off x="457200" y="947738"/>
          <a:ext cx="8229600" cy="3646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dirty="0" smtClean="0"/>
              <a:t>SSI and SSDI: The Basics</a:t>
            </a:r>
            <a:endParaRPr lang="en-US" dirty="0"/>
          </a:p>
        </p:txBody>
      </p:sp>
      <p:sp>
        <p:nvSpPr>
          <p:cNvPr id="4" name="Slide Number Placeholder 5"/>
          <p:cNvSpPr>
            <a:spLocks noGrp="1"/>
          </p:cNvSpPr>
          <p:nvPr>
            <p:ph type="sldNum" sz="quarter" idx="10"/>
          </p:nvPr>
        </p:nvSpPr>
        <p:spPr>
          <a:xfrm>
            <a:off x="457200" y="4767263"/>
            <a:ext cx="2057400" cy="273844"/>
          </a:xfrm>
          <a:prstGeom prst="rect">
            <a:avLst/>
          </a:prstGeom>
        </p:spPr>
        <p:txBody>
          <a:bodyPr/>
          <a:lstStyle/>
          <a:p>
            <a:fld id="{1C399729-B07E-45B0-8883-0E8664B0E304}" type="slidenum">
              <a:rPr lang="en-US" smtClean="0"/>
              <a:t>5</a:t>
            </a:fld>
            <a:endParaRPr lang="en-US" dirty="0"/>
          </a:p>
        </p:txBody>
      </p:sp>
      <p:sp>
        <p:nvSpPr>
          <p:cNvPr id="5" name="TextBox 4"/>
          <p:cNvSpPr txBox="1"/>
          <p:nvPr/>
        </p:nvSpPr>
        <p:spPr>
          <a:xfrm>
            <a:off x="1169719" y="4648520"/>
            <a:ext cx="6273800" cy="338554"/>
          </a:xfrm>
          <a:prstGeom prst="rect">
            <a:avLst/>
          </a:prstGeom>
          <a:noFill/>
        </p:spPr>
        <p:txBody>
          <a:bodyPr wrap="square" rtlCol="0">
            <a:spAutoFit/>
          </a:bodyPr>
          <a:lstStyle/>
          <a:p>
            <a:r>
              <a:rPr lang="en-US" sz="1600" i="1" dirty="0" smtClean="0"/>
              <a:t>*https</a:t>
            </a:r>
            <a:r>
              <a:rPr lang="en-US" sz="1600" i="1" dirty="0"/>
              <a:t>://</a:t>
            </a:r>
            <a:r>
              <a:rPr lang="en-US" sz="1600" i="1" dirty="0" err="1"/>
              <a:t>www.ssa.gov</a:t>
            </a:r>
            <a:r>
              <a:rPr lang="en-US" sz="1600" i="1" dirty="0"/>
              <a:t>/</a:t>
            </a:r>
            <a:r>
              <a:rPr lang="en-US" sz="1600" i="1" dirty="0" err="1"/>
              <a:t>ssi</a:t>
            </a:r>
            <a:r>
              <a:rPr lang="en-US" sz="1600" i="1" dirty="0"/>
              <a:t>/text-general-</a:t>
            </a:r>
            <a:r>
              <a:rPr lang="en-US" sz="1600" i="1" dirty="0" err="1"/>
              <a:t>ussi.htm</a:t>
            </a:r>
            <a:endParaRPr lang="en-US" sz="1600" i="1" dirty="0"/>
          </a:p>
        </p:txBody>
      </p:sp>
    </p:spTree>
    <p:extLst>
      <p:ext uri="{BB962C8B-B14F-4D97-AF65-F5344CB8AC3E}">
        <p14:creationId xmlns:p14="http://schemas.microsoft.com/office/powerpoint/2010/main" val="3532026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5E69C70-CEBA-4CD6-96F0-EFAD58AC5AB3}" type="slidenum">
              <a:rPr lang="en-US" smtClean="0"/>
              <a:pPr/>
              <a:t>6</a:t>
            </a:fld>
            <a:endParaRPr lang="en-US" dirty="0"/>
          </a:p>
        </p:txBody>
      </p:sp>
      <p:sp>
        <p:nvSpPr>
          <p:cNvPr id="2" name="Title 1"/>
          <p:cNvSpPr>
            <a:spLocks noGrp="1"/>
          </p:cNvSpPr>
          <p:nvPr>
            <p:ph type="title"/>
          </p:nvPr>
        </p:nvSpPr>
        <p:spPr/>
        <p:txBody>
          <a:bodyPr>
            <a:normAutofit fontScale="90000"/>
          </a:bodyPr>
          <a:lstStyle/>
          <a:p>
            <a:r>
              <a:rPr lang="en-US" smtClean="0"/>
              <a:t>SSI/SSDI Eligibility: Definition of Disability for Adults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1308" y="1512636"/>
            <a:ext cx="930728" cy="9307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5207" y="1466265"/>
            <a:ext cx="932688" cy="977099"/>
          </a:xfrm>
          <a:prstGeom prst="rect">
            <a:avLst/>
          </a:prstGeom>
        </p:spPr>
      </p:pic>
      <p:sp>
        <p:nvSpPr>
          <p:cNvPr id="9" name="TextBox 8"/>
          <p:cNvSpPr txBox="1"/>
          <p:nvPr/>
        </p:nvSpPr>
        <p:spPr>
          <a:xfrm>
            <a:off x="5145597" y="3345281"/>
            <a:ext cx="3422952" cy="1309333"/>
          </a:xfrm>
          <a:prstGeom prst="rect">
            <a:avLst/>
          </a:prstGeom>
          <a:noFill/>
          <a:ln>
            <a:noFill/>
          </a:ln>
        </p:spPr>
        <p:txBody>
          <a:bodyPr wrap="square" rtlCol="0">
            <a:spAutoFit/>
          </a:bodyPr>
          <a:lstStyle/>
          <a:p>
            <a:pPr marL="582215" lvl="1" indent="-342900">
              <a:lnSpc>
                <a:spcPct val="90000"/>
              </a:lnSpc>
              <a:spcBef>
                <a:spcPts val="900"/>
              </a:spcBef>
              <a:spcAft>
                <a:spcPts val="150"/>
              </a:spcAft>
              <a:buSzPct val="100000"/>
              <a:buFont typeface="Arial" panose="020B0604020202020204" pitchFamily="34" charset="0"/>
              <a:buChar char="•"/>
            </a:pPr>
            <a:r>
              <a:rPr lang="en-US" sz="2250" dirty="0">
                <a:solidFill>
                  <a:prstClr val="black">
                    <a:lumMod val="75000"/>
                    <a:lumOff val="25000"/>
                  </a:prstClr>
                </a:solidFill>
                <a:latin typeface="Calibri Light"/>
              </a:rPr>
              <a:t>Severity</a:t>
            </a:r>
          </a:p>
          <a:p>
            <a:pPr marL="582215" lvl="1" indent="-342900">
              <a:lnSpc>
                <a:spcPct val="90000"/>
              </a:lnSpc>
              <a:spcBef>
                <a:spcPts val="900"/>
              </a:spcBef>
              <a:spcAft>
                <a:spcPts val="150"/>
              </a:spcAft>
              <a:buSzPct val="100000"/>
              <a:buFont typeface="Arial" panose="020B0604020202020204" pitchFamily="34" charset="0"/>
              <a:buChar char="•"/>
            </a:pPr>
            <a:r>
              <a:rPr lang="en-US" sz="2250" dirty="0">
                <a:solidFill>
                  <a:prstClr val="black">
                    <a:lumMod val="75000"/>
                    <a:lumOff val="25000"/>
                  </a:prstClr>
                </a:solidFill>
                <a:latin typeface="Calibri Light"/>
              </a:rPr>
              <a:t>Work</a:t>
            </a:r>
          </a:p>
          <a:p>
            <a:pPr marL="582215" lvl="1" indent="-342900">
              <a:lnSpc>
                <a:spcPct val="90000"/>
              </a:lnSpc>
              <a:spcBef>
                <a:spcPts val="900"/>
              </a:spcBef>
              <a:spcAft>
                <a:spcPts val="150"/>
              </a:spcAft>
              <a:buSzPct val="100000"/>
              <a:buFont typeface="Arial" panose="020B0604020202020204" pitchFamily="34" charset="0"/>
              <a:buChar char="•"/>
            </a:pPr>
            <a:r>
              <a:rPr lang="en-US" sz="2250" dirty="0">
                <a:solidFill>
                  <a:prstClr val="black">
                    <a:lumMod val="75000"/>
                    <a:lumOff val="25000"/>
                  </a:prstClr>
                </a:solidFill>
                <a:latin typeface="Calibri Light"/>
              </a:rPr>
              <a:t>SGA</a:t>
            </a:r>
          </a:p>
        </p:txBody>
      </p:sp>
      <p:sp>
        <p:nvSpPr>
          <p:cNvPr id="11" name="TextBox 10"/>
          <p:cNvSpPr txBox="1"/>
          <p:nvPr/>
        </p:nvSpPr>
        <p:spPr>
          <a:xfrm>
            <a:off x="768365" y="2431150"/>
            <a:ext cx="2856257" cy="877163"/>
          </a:xfrm>
          <a:prstGeom prst="rect">
            <a:avLst/>
          </a:prstGeom>
          <a:noFill/>
        </p:spPr>
        <p:txBody>
          <a:bodyPr wrap="square" rtlCol="0">
            <a:spAutoFit/>
          </a:bodyPr>
          <a:lstStyle/>
          <a:p>
            <a:pPr algn="ctr">
              <a:spcBef>
                <a:spcPts val="900"/>
              </a:spcBef>
              <a:spcAft>
                <a:spcPts val="150"/>
              </a:spcAft>
              <a:buClr>
                <a:srgbClr val="1CADE4"/>
              </a:buClr>
              <a:buSzPct val="100000"/>
            </a:pPr>
            <a:r>
              <a:rPr lang="en-US" sz="2550" dirty="0">
                <a:solidFill>
                  <a:prstClr val="black">
                    <a:lumMod val="75000"/>
                    <a:lumOff val="25000"/>
                  </a:prstClr>
                </a:solidFill>
                <a:latin typeface="Calibri Light"/>
              </a:rPr>
              <a:t>Medical Condition(s)</a:t>
            </a:r>
          </a:p>
        </p:txBody>
      </p:sp>
      <p:sp>
        <p:nvSpPr>
          <p:cNvPr id="12" name="TextBox 11"/>
          <p:cNvSpPr txBox="1"/>
          <p:nvPr/>
        </p:nvSpPr>
        <p:spPr>
          <a:xfrm>
            <a:off x="4743934" y="2468118"/>
            <a:ext cx="3435233" cy="877163"/>
          </a:xfrm>
          <a:prstGeom prst="rect">
            <a:avLst/>
          </a:prstGeom>
          <a:noFill/>
        </p:spPr>
        <p:txBody>
          <a:bodyPr wrap="square" rtlCol="0">
            <a:spAutoFit/>
          </a:bodyPr>
          <a:lstStyle/>
          <a:p>
            <a:pPr algn="ctr">
              <a:spcBef>
                <a:spcPts val="900"/>
              </a:spcBef>
              <a:spcAft>
                <a:spcPts val="150"/>
              </a:spcAft>
              <a:buClr>
                <a:srgbClr val="1CADE4"/>
              </a:buClr>
              <a:buSzPct val="100000"/>
            </a:pPr>
            <a:r>
              <a:rPr lang="en-US" sz="2550" dirty="0">
                <a:solidFill>
                  <a:prstClr val="black">
                    <a:lumMod val="75000"/>
                    <a:lumOff val="25000"/>
                  </a:prstClr>
                </a:solidFill>
                <a:latin typeface="Calibri Light"/>
              </a:rPr>
              <a:t>Functional Impairment(s)</a:t>
            </a:r>
          </a:p>
        </p:txBody>
      </p:sp>
      <p:sp>
        <p:nvSpPr>
          <p:cNvPr id="13" name="TextBox 12"/>
          <p:cNvSpPr txBox="1"/>
          <p:nvPr/>
        </p:nvSpPr>
        <p:spPr>
          <a:xfrm>
            <a:off x="2169320" y="887513"/>
            <a:ext cx="4352314" cy="553998"/>
          </a:xfrm>
          <a:prstGeom prst="rect">
            <a:avLst/>
          </a:prstGeom>
          <a:noFill/>
        </p:spPr>
        <p:txBody>
          <a:bodyPr wrap="square" rtlCol="0">
            <a:spAutoFit/>
          </a:bodyPr>
          <a:lstStyle/>
          <a:p>
            <a:pPr algn="ctr"/>
            <a:r>
              <a:rPr lang="en-US" sz="3000" b="1" dirty="0">
                <a:solidFill>
                  <a:srgbClr val="0070C0"/>
                </a:solidFill>
                <a:latin typeface="Calibri Light"/>
              </a:rPr>
              <a:t>SSA’s </a:t>
            </a:r>
            <a:r>
              <a:rPr lang="en-US" sz="3000" b="1" dirty="0">
                <a:solidFill>
                  <a:srgbClr val="2683C6"/>
                </a:solidFill>
                <a:latin typeface="Calibri Light"/>
              </a:rPr>
              <a:t>Definition</a:t>
            </a:r>
            <a:r>
              <a:rPr lang="en-US" sz="3000" b="1" dirty="0">
                <a:solidFill>
                  <a:srgbClr val="0070C0"/>
                </a:solidFill>
                <a:latin typeface="Calibri Light"/>
              </a:rPr>
              <a:t> of Disability</a:t>
            </a:r>
          </a:p>
        </p:txBody>
      </p:sp>
      <p:sp>
        <p:nvSpPr>
          <p:cNvPr id="14" name="Right Arrow 13"/>
          <p:cNvSpPr/>
          <p:nvPr/>
        </p:nvSpPr>
        <p:spPr>
          <a:xfrm>
            <a:off x="3577696" y="1978000"/>
            <a:ext cx="1567901" cy="540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ectangle 7"/>
          <p:cNvSpPr/>
          <p:nvPr/>
        </p:nvSpPr>
        <p:spPr>
          <a:xfrm>
            <a:off x="1042988" y="3295955"/>
            <a:ext cx="2987591" cy="1309333"/>
          </a:xfrm>
          <a:prstGeom prst="rect">
            <a:avLst/>
          </a:prstGeom>
        </p:spPr>
        <p:txBody>
          <a:bodyPr wrap="square">
            <a:spAutoFit/>
          </a:bodyPr>
          <a:lstStyle/>
          <a:p>
            <a:pPr marL="582215" lvl="1" indent="-342900">
              <a:lnSpc>
                <a:spcPct val="90000"/>
              </a:lnSpc>
              <a:spcBef>
                <a:spcPts val="900"/>
              </a:spcBef>
              <a:spcAft>
                <a:spcPts val="150"/>
              </a:spcAft>
              <a:buSzPct val="100000"/>
              <a:buFont typeface="Arial" panose="020B0604020202020204" pitchFamily="34" charset="0"/>
              <a:buChar char="•"/>
            </a:pPr>
            <a:r>
              <a:rPr lang="en-US" sz="2250" dirty="0">
                <a:solidFill>
                  <a:prstClr val="black">
                    <a:lumMod val="75000"/>
                    <a:lumOff val="25000"/>
                  </a:prstClr>
                </a:solidFill>
                <a:latin typeface="Calibri Light"/>
              </a:rPr>
              <a:t>Diagnosis</a:t>
            </a:r>
          </a:p>
          <a:p>
            <a:pPr marL="582215" lvl="1" indent="-342900">
              <a:lnSpc>
                <a:spcPct val="90000"/>
              </a:lnSpc>
              <a:spcBef>
                <a:spcPts val="900"/>
              </a:spcBef>
              <a:spcAft>
                <a:spcPts val="150"/>
              </a:spcAft>
              <a:buSzPct val="100000"/>
              <a:buFont typeface="Arial" panose="020B0604020202020204" pitchFamily="34" charset="0"/>
              <a:buChar char="•"/>
            </a:pPr>
            <a:r>
              <a:rPr lang="en-US" sz="2250" dirty="0">
                <a:solidFill>
                  <a:prstClr val="black">
                    <a:lumMod val="75000"/>
                    <a:lumOff val="25000"/>
                  </a:prstClr>
                </a:solidFill>
                <a:latin typeface="Calibri Light"/>
              </a:rPr>
              <a:t>Documentation</a:t>
            </a:r>
          </a:p>
          <a:p>
            <a:pPr marL="582215" lvl="1" indent="-342900">
              <a:lnSpc>
                <a:spcPct val="90000"/>
              </a:lnSpc>
              <a:spcBef>
                <a:spcPts val="900"/>
              </a:spcBef>
              <a:spcAft>
                <a:spcPts val="150"/>
              </a:spcAft>
              <a:buSzPct val="100000"/>
              <a:buFont typeface="Arial" panose="020B0604020202020204" pitchFamily="34" charset="0"/>
              <a:buChar char="•"/>
            </a:pPr>
            <a:r>
              <a:rPr lang="en-US" sz="2250" dirty="0">
                <a:solidFill>
                  <a:prstClr val="black">
                    <a:lumMod val="75000"/>
                    <a:lumOff val="25000"/>
                  </a:prstClr>
                </a:solidFill>
                <a:latin typeface="Calibri Light"/>
              </a:rPr>
              <a:t>Duration</a:t>
            </a:r>
          </a:p>
        </p:txBody>
      </p:sp>
    </p:spTree>
    <p:extLst>
      <p:ext uri="{BB962C8B-B14F-4D97-AF65-F5344CB8AC3E}">
        <p14:creationId xmlns:p14="http://schemas.microsoft.com/office/powerpoint/2010/main" val="3628871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902616F-54B6-42EA-B0AB-0F52E1085E91}"/>
              </a:ext>
            </a:extLst>
          </p:cNvPr>
          <p:cNvSpPr>
            <a:spLocks noGrp="1"/>
          </p:cNvSpPr>
          <p:nvPr>
            <p:ph type="body" idx="1"/>
          </p:nvPr>
        </p:nvSpPr>
        <p:spPr/>
        <p:txBody>
          <a:bodyPr>
            <a:noAutofit/>
          </a:bodyPr>
          <a:lstStyle/>
          <a:p>
            <a:pPr algn="ctr"/>
            <a:r>
              <a:rPr lang="en-US" dirty="0"/>
              <a:t>More Than Income</a:t>
            </a:r>
          </a:p>
        </p:txBody>
      </p:sp>
      <p:sp>
        <p:nvSpPr>
          <p:cNvPr id="11" name="Content Placeholder 10">
            <a:extLst>
              <a:ext uri="{FF2B5EF4-FFF2-40B4-BE49-F238E27FC236}">
                <a16:creationId xmlns:a16="http://schemas.microsoft.com/office/drawing/2014/main" id="{60840E37-2647-4AB1-B40D-56C6FA10D9E0}"/>
              </a:ext>
            </a:extLst>
          </p:cNvPr>
          <p:cNvSpPr>
            <a:spLocks noGrp="1"/>
          </p:cNvSpPr>
          <p:nvPr>
            <p:ph sz="half" idx="2"/>
          </p:nvPr>
        </p:nvSpPr>
        <p:spPr/>
        <p:txBody>
          <a:bodyPr/>
          <a:lstStyle/>
          <a:p>
            <a:r>
              <a:rPr lang="en-US" dirty="0"/>
              <a:t>Access to health care and housing</a:t>
            </a:r>
          </a:p>
          <a:p>
            <a:r>
              <a:rPr lang="en-US" dirty="0"/>
              <a:t>Increased education and employment opportunities</a:t>
            </a:r>
          </a:p>
          <a:p>
            <a:r>
              <a:rPr lang="en-US" dirty="0"/>
              <a:t>Decrease in incarcerations and hospitalizations</a:t>
            </a:r>
          </a:p>
          <a:p>
            <a:pPr marL="0" indent="0">
              <a:buNone/>
            </a:pPr>
            <a:endParaRPr lang="en-US" dirty="0"/>
          </a:p>
        </p:txBody>
      </p:sp>
      <p:sp>
        <p:nvSpPr>
          <p:cNvPr id="12" name="Text Placeholder 11">
            <a:extLst>
              <a:ext uri="{FF2B5EF4-FFF2-40B4-BE49-F238E27FC236}">
                <a16:creationId xmlns:a16="http://schemas.microsoft.com/office/drawing/2014/main" id="{C6221FA2-3CA9-4342-89F2-A67E5255E4E1}"/>
              </a:ext>
            </a:extLst>
          </p:cNvPr>
          <p:cNvSpPr>
            <a:spLocks noGrp="1"/>
          </p:cNvSpPr>
          <p:nvPr>
            <p:ph type="body" sz="quarter" idx="3"/>
          </p:nvPr>
        </p:nvSpPr>
        <p:spPr/>
        <p:txBody>
          <a:bodyPr>
            <a:normAutofit fontScale="85000" lnSpcReduction="10000"/>
          </a:bodyPr>
          <a:lstStyle/>
          <a:p>
            <a:pPr algn="ctr"/>
            <a:r>
              <a:rPr lang="en-US" dirty="0" smtClean="0"/>
              <a:t>SSI/SSDI: </a:t>
            </a:r>
            <a:r>
              <a:rPr lang="en-US" dirty="0"/>
              <a:t>One Brick in Foundation</a:t>
            </a:r>
          </a:p>
        </p:txBody>
      </p:sp>
      <p:pic>
        <p:nvPicPr>
          <p:cNvPr id="2" name="Content Placeholder 1"/>
          <p:cNvPicPr>
            <a:picLocks noGrp="1" noChangeAspect="1"/>
          </p:cNvPicPr>
          <p:nvPr>
            <p:ph sz="quarter" idx="4"/>
          </p:nvPr>
        </p:nvPicPr>
        <p:blipFill>
          <a:blip r:embed="rId3"/>
          <a:stretch>
            <a:fillRect/>
          </a:stretch>
        </p:blipFill>
        <p:spPr>
          <a:xfrm>
            <a:off x="4864486" y="1426836"/>
            <a:ext cx="3602858" cy="3100340"/>
          </a:xfrm>
          <a:prstGeom prst="rect">
            <a:avLst/>
          </a:prstGeom>
        </p:spPr>
      </p:pic>
      <p:sp>
        <p:nvSpPr>
          <p:cNvPr id="4" name="Slide Number Placeholder 3">
            <a:extLst>
              <a:ext uri="{FF2B5EF4-FFF2-40B4-BE49-F238E27FC236}">
                <a16:creationId xmlns:a16="http://schemas.microsoft.com/office/drawing/2014/main" id="{2BE5A4C8-0577-47A7-8CD1-2FBE64B2CA38}"/>
              </a:ext>
            </a:extLst>
          </p:cNvPr>
          <p:cNvSpPr>
            <a:spLocks noGrp="1"/>
          </p:cNvSpPr>
          <p:nvPr>
            <p:ph type="sldNum" sz="quarter" idx="10"/>
          </p:nvPr>
        </p:nvSpPr>
        <p:spPr/>
        <p:txBody>
          <a:bodyPr/>
          <a:lstStyle/>
          <a:p>
            <a:fld id="{D07D4089-40B5-457D-927F-16367A53BB79}" type="slidenum">
              <a:rPr lang="en-US" smtClean="0"/>
              <a:pPr/>
              <a:t>7</a:t>
            </a:fld>
            <a:endParaRPr lang="en-US" dirty="0"/>
          </a:p>
        </p:txBody>
      </p:sp>
      <p:sp>
        <p:nvSpPr>
          <p:cNvPr id="9" name="Title 8">
            <a:extLst>
              <a:ext uri="{FF2B5EF4-FFF2-40B4-BE49-F238E27FC236}">
                <a16:creationId xmlns:a16="http://schemas.microsoft.com/office/drawing/2014/main" id="{7A05C8E7-396B-4430-8DF7-F585CD2C2816}"/>
              </a:ext>
            </a:extLst>
          </p:cNvPr>
          <p:cNvSpPr>
            <a:spLocks noGrp="1"/>
          </p:cNvSpPr>
          <p:nvPr>
            <p:ph type="title"/>
          </p:nvPr>
        </p:nvSpPr>
        <p:spPr/>
        <p:txBody>
          <a:bodyPr>
            <a:noAutofit/>
          </a:bodyPr>
          <a:lstStyle/>
          <a:p>
            <a:pPr defTabSz="685800"/>
            <a:r>
              <a:rPr lang="en-US" dirty="0"/>
              <a:t>A Foundation for </a:t>
            </a:r>
            <a:r>
              <a:rPr lang="en-US" dirty="0" smtClean="0"/>
              <a:t>Recovery and Resiliency</a:t>
            </a:r>
            <a:endParaRPr lang="en-US" dirty="0"/>
          </a:p>
        </p:txBody>
      </p:sp>
    </p:spTree>
    <p:extLst>
      <p:ext uri="{BB962C8B-B14F-4D97-AF65-F5344CB8AC3E}">
        <p14:creationId xmlns:p14="http://schemas.microsoft.com/office/powerpoint/2010/main" val="389772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0FD02B-13D1-415F-8BBB-EB16947BADC6}"/>
              </a:ext>
            </a:extLst>
          </p:cNvPr>
          <p:cNvSpPr>
            <a:spLocks noGrp="1"/>
          </p:cNvSpPr>
          <p:nvPr>
            <p:ph type="sldNum" sz="quarter" idx="10"/>
          </p:nvPr>
        </p:nvSpPr>
        <p:spPr/>
        <p:txBody>
          <a:bodyPr/>
          <a:lstStyle/>
          <a:p>
            <a:fld id="{D07D4089-40B5-457D-927F-16367A53BB79}" type="slidenum">
              <a:rPr lang="en-US" smtClean="0"/>
              <a:pPr/>
              <a:t>8</a:t>
            </a:fld>
            <a:endParaRPr lang="en-US" dirty="0"/>
          </a:p>
        </p:txBody>
      </p:sp>
      <p:sp>
        <p:nvSpPr>
          <p:cNvPr id="4" name="Title 3">
            <a:extLst>
              <a:ext uri="{FF2B5EF4-FFF2-40B4-BE49-F238E27FC236}">
                <a16:creationId xmlns:a16="http://schemas.microsoft.com/office/drawing/2014/main" id="{2DAA72BF-7105-4AD1-8AF3-2971C963FC9B}"/>
              </a:ext>
            </a:extLst>
          </p:cNvPr>
          <p:cNvSpPr>
            <a:spLocks noGrp="1"/>
          </p:cNvSpPr>
          <p:nvPr>
            <p:ph type="title"/>
          </p:nvPr>
        </p:nvSpPr>
        <p:spPr/>
        <p:txBody>
          <a:bodyPr>
            <a:noAutofit/>
          </a:bodyPr>
          <a:lstStyle/>
          <a:p>
            <a:r>
              <a:rPr lang="en-US" dirty="0"/>
              <a:t>How do States </a:t>
            </a:r>
            <a:r>
              <a:rPr lang="en-US" dirty="0" smtClean="0"/>
              <a:t>and </a:t>
            </a:r>
            <a:r>
              <a:rPr lang="en-US" dirty="0"/>
              <a:t>Communities Benefit?</a:t>
            </a:r>
          </a:p>
        </p:txBody>
      </p:sp>
      <p:sp>
        <p:nvSpPr>
          <p:cNvPr id="5" name="Rectangle 4"/>
          <p:cNvSpPr/>
          <p:nvPr/>
        </p:nvSpPr>
        <p:spPr>
          <a:xfrm>
            <a:off x="317506" y="924910"/>
            <a:ext cx="8027708" cy="2677656"/>
          </a:xfrm>
          <a:prstGeom prst="rect">
            <a:avLst/>
          </a:prstGeom>
        </p:spPr>
        <p:txBody>
          <a:bodyPr wrap="square">
            <a:spAutoFit/>
          </a:bodyPr>
          <a:lstStyle/>
          <a:p>
            <a:r>
              <a:rPr lang="en-US" sz="2400" dirty="0" smtClean="0"/>
              <a:t>SSI </a:t>
            </a:r>
            <a:r>
              <a:rPr lang="en-US" sz="2400" dirty="0"/>
              <a:t>and </a:t>
            </a:r>
            <a:r>
              <a:rPr lang="en-US" sz="2400" dirty="0" smtClean="0"/>
              <a:t>Medicaid </a:t>
            </a:r>
            <a:r>
              <a:rPr lang="en-US" sz="2400" dirty="0"/>
              <a:t>bring federal dollars into states, localities, and community </a:t>
            </a:r>
            <a:r>
              <a:rPr lang="en-US" sz="2400" dirty="0" smtClean="0"/>
              <a:t>programs:</a:t>
            </a:r>
          </a:p>
          <a:p>
            <a:endParaRPr lang="en-US" sz="2400" dirty="0"/>
          </a:p>
          <a:p>
            <a:pPr marL="342900" indent="-342900">
              <a:buFont typeface="Arial" panose="020B0604020202020204" pitchFamily="34" charset="0"/>
              <a:buChar char="•"/>
            </a:pPr>
            <a:r>
              <a:rPr lang="en-US" sz="2400" dirty="0" smtClean="0"/>
              <a:t>Health</a:t>
            </a:r>
            <a:r>
              <a:rPr lang="en-US" sz="2400" dirty="0"/>
              <a:t> providers can recoup cost of uncompensated </a:t>
            </a:r>
            <a:r>
              <a:rPr lang="en-US" sz="2400" dirty="0" smtClean="0"/>
              <a:t>care.</a:t>
            </a:r>
          </a:p>
          <a:p>
            <a:pPr marL="342900" indent="-342900">
              <a:buFont typeface="Arial" panose="020B0604020202020204" pitchFamily="34" charset="0"/>
              <a:buChar char="•"/>
            </a:pPr>
            <a:r>
              <a:rPr lang="en-US" sz="2400" dirty="0" smtClean="0"/>
              <a:t>States </a:t>
            </a:r>
            <a:r>
              <a:rPr lang="en-US" sz="2400" dirty="0"/>
              <a:t>and localities can recoup the cost of public </a:t>
            </a:r>
            <a:r>
              <a:rPr lang="en-US" sz="2400" dirty="0" smtClean="0"/>
              <a:t>assistance.</a:t>
            </a:r>
          </a:p>
          <a:p>
            <a:pPr marL="342900" indent="-342900">
              <a:buFont typeface="Arial" panose="020B0604020202020204" pitchFamily="34" charset="0"/>
              <a:buChar char="•"/>
            </a:pPr>
            <a:r>
              <a:rPr lang="en-US" sz="2400" dirty="0" smtClean="0"/>
              <a:t>Cash </a:t>
            </a:r>
            <a:r>
              <a:rPr lang="en-US" sz="2400" dirty="0"/>
              <a:t>benefits and back payments received by individuals is spent in the local community </a:t>
            </a:r>
            <a:r>
              <a:rPr lang="en-US" sz="2400" i="1" dirty="0"/>
              <a:t>(</a:t>
            </a:r>
            <a:r>
              <a:rPr lang="en-US" sz="2400" i="1" dirty="0" smtClean="0"/>
              <a:t>2018: $406 million*).</a:t>
            </a:r>
            <a:endParaRPr lang="en-US" sz="2400" i="1" dirty="0"/>
          </a:p>
        </p:txBody>
      </p:sp>
      <p:sp>
        <p:nvSpPr>
          <p:cNvPr id="2" name="TextBox 1"/>
          <p:cNvSpPr txBox="1"/>
          <p:nvPr/>
        </p:nvSpPr>
        <p:spPr>
          <a:xfrm>
            <a:off x="927100" y="4152900"/>
            <a:ext cx="7251700" cy="369332"/>
          </a:xfrm>
          <a:prstGeom prst="rect">
            <a:avLst/>
          </a:prstGeom>
          <a:noFill/>
        </p:spPr>
        <p:txBody>
          <a:bodyPr wrap="square" rtlCol="0">
            <a:spAutoFit/>
          </a:bodyPr>
          <a:lstStyle/>
          <a:p>
            <a:r>
              <a:rPr lang="en-US" i="1" dirty="0"/>
              <a:t>* https://</a:t>
            </a:r>
            <a:r>
              <a:rPr lang="en-US" i="1" dirty="0" err="1"/>
              <a:t>soarworks.prainc.com</a:t>
            </a:r>
            <a:r>
              <a:rPr lang="en-US" i="1" dirty="0"/>
              <a:t>/article/soar-outcomes-and-impact</a:t>
            </a:r>
          </a:p>
        </p:txBody>
      </p:sp>
    </p:spTree>
    <p:extLst>
      <p:ext uri="{BB962C8B-B14F-4D97-AF65-F5344CB8AC3E}">
        <p14:creationId xmlns:p14="http://schemas.microsoft.com/office/powerpoint/2010/main" val="199155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61004" y="947738"/>
            <a:ext cx="2430991" cy="3646487"/>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noAutofit/>
          </a:bodyPr>
          <a:lstStyle/>
          <a:p>
            <a:r>
              <a:rPr lang="en-US" dirty="0"/>
              <a:t>What Makes SOAR Unique?</a:t>
            </a:r>
          </a:p>
        </p:txBody>
      </p:sp>
      <p:sp>
        <p:nvSpPr>
          <p:cNvPr id="8" name="Rounded Rectangular Callout 7"/>
          <p:cNvSpPr/>
          <p:nvPr/>
        </p:nvSpPr>
        <p:spPr>
          <a:xfrm>
            <a:off x="4667534" y="850620"/>
            <a:ext cx="2322902" cy="972870"/>
          </a:xfrm>
          <a:prstGeom prst="wedgeRoundRectCallout">
            <a:avLst>
              <a:gd name="adj1" fmla="val 29064"/>
              <a:gd name="adj2" fmla="val 7107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r>
              <a:rPr lang="en-US" sz="2000" dirty="0">
                <a:solidFill>
                  <a:srgbClr val="2683C6">
                    <a:lumMod val="75000"/>
                  </a:srgbClr>
                </a:solidFill>
              </a:rPr>
              <a:t>SOAR-trained case workers are the heroes!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516586" y="1645182"/>
            <a:ext cx="1230536" cy="2949043"/>
          </a:xfrm>
          <a:prstGeom prst="rect">
            <a:avLst/>
          </a:prstGeom>
        </p:spPr>
      </p:pic>
      <p:sp>
        <p:nvSpPr>
          <p:cNvPr id="9"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a:xfrm>
            <a:off x="457200" y="4767263"/>
            <a:ext cx="2057400" cy="273844"/>
          </a:xfrm>
        </p:spPr>
        <p:txBody>
          <a:bodyPr/>
          <a:lstStyle/>
          <a:p>
            <a:fld id="{2DC510AA-705B-420D-BF52-3D34AE6B9BAA}" type="slidenum">
              <a:rPr lang="en-US" smtClean="0"/>
              <a:t>9</a:t>
            </a:fld>
            <a:endParaRPr lang="en-US" dirty="0"/>
          </a:p>
        </p:txBody>
      </p:sp>
    </p:spTree>
    <p:extLst>
      <p:ext uri="{BB962C8B-B14F-4D97-AF65-F5344CB8AC3E}">
        <p14:creationId xmlns:p14="http://schemas.microsoft.com/office/powerpoint/2010/main" val="1405461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7567B4A9D08340A9CD879536FBBF0B" ma:contentTypeVersion="0" ma:contentTypeDescription="Create a new document." ma:contentTypeScope="" ma:versionID="3a03756d4686309846c7543f4fba201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91ECA1-3807-411B-A64E-3A679FDF8D43}">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C56978C2-D9BA-4BFB-9487-2D02B9B8F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6D19311-0E8A-4546-953C-6564B3EBBB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332</TotalTime>
  <Words>1120</Words>
  <Application>Microsoft Office PowerPoint</Application>
  <PresentationFormat>On-screen Show (16:9)</PresentationFormat>
  <Paragraphs>186</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MS PGothic</vt:lpstr>
      <vt:lpstr>Arial</vt:lpstr>
      <vt:lpstr>Calibri</vt:lpstr>
      <vt:lpstr>Calibri Light</vt:lpstr>
      <vt:lpstr>Wingdings</vt:lpstr>
      <vt:lpstr>Office Theme</vt:lpstr>
      <vt:lpstr>  SOAR (SSI/SSDI Outreach, Access, and Recovery)  for Adults </vt:lpstr>
      <vt:lpstr>Disclaimer</vt:lpstr>
      <vt:lpstr>Purpose and Objectives</vt:lpstr>
      <vt:lpstr>What is SOAR?</vt:lpstr>
      <vt:lpstr>SSI and SSDI: The Basics</vt:lpstr>
      <vt:lpstr>SSI/SSDI Eligibility: Definition of Disability for Adults</vt:lpstr>
      <vt:lpstr>A Foundation for Recovery and Resiliency</vt:lpstr>
      <vt:lpstr>How do States and Communities Benefit?</vt:lpstr>
      <vt:lpstr>What Makes SOAR Unique?</vt:lpstr>
      <vt:lpstr>SOAR Works!</vt:lpstr>
      <vt:lpstr>2018 National Outcomes</vt:lpstr>
      <vt:lpstr>SOAR Super Stars!</vt:lpstr>
      <vt:lpstr>Community Collaborations</vt:lpstr>
      <vt:lpstr>SOAR Leadership Structure</vt:lpstr>
      <vt:lpstr>Oh, the support you will receive! </vt:lpstr>
      <vt:lpstr>Benefits of the SOAR Online Course</vt:lpstr>
      <vt:lpstr>SOAR Online Course: Articles and Practice Case</vt:lpstr>
      <vt:lpstr>Getting Involved: Time Commitment</vt:lpstr>
      <vt:lpstr>Online Application Tracking (OAT)</vt:lpstr>
      <vt:lpstr>OAT Case Worker Dashboard</vt:lpstr>
      <vt:lpstr>Next Steps</vt:lpstr>
      <vt:lpstr>Additional Resources</vt:lpstr>
      <vt:lpstr>Thank You</vt:lpstr>
    </vt:vector>
  </TitlesOfParts>
  <Company>Crosby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Loffler</dc:creator>
  <cp:lastModifiedBy>Danielle Bagg</cp:lastModifiedBy>
  <cp:revision>69</cp:revision>
  <dcterms:created xsi:type="dcterms:W3CDTF">2018-02-20T15:28:46Z</dcterms:created>
  <dcterms:modified xsi:type="dcterms:W3CDTF">2019-04-23T13:13:48Z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0x010100AD7567B4A9D08340A9CD879536FBBF0B</vt:lpwstr>
  </property>
</Properties>
</file>