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9" r:id="rId2"/>
  </p:sldMasterIdLst>
  <p:notesMasterIdLst>
    <p:notesMasterId r:id="rId25"/>
  </p:notesMasterIdLst>
  <p:handoutMasterIdLst>
    <p:handoutMasterId r:id="rId26"/>
  </p:handoutMasterIdLst>
  <p:sldIdLst>
    <p:sldId id="256" r:id="rId3"/>
    <p:sldId id="289" r:id="rId4"/>
    <p:sldId id="295" r:id="rId5"/>
    <p:sldId id="291" r:id="rId6"/>
    <p:sldId id="297" r:id="rId7"/>
    <p:sldId id="290" r:id="rId8"/>
    <p:sldId id="292" r:id="rId9"/>
    <p:sldId id="298" r:id="rId10"/>
    <p:sldId id="296" r:id="rId11"/>
    <p:sldId id="258" r:id="rId12"/>
    <p:sldId id="263" r:id="rId13"/>
    <p:sldId id="267" r:id="rId14"/>
    <p:sldId id="268" r:id="rId15"/>
    <p:sldId id="275" r:id="rId16"/>
    <p:sldId id="294" r:id="rId17"/>
    <p:sldId id="293" r:id="rId18"/>
    <p:sldId id="280" r:id="rId19"/>
    <p:sldId id="281" r:id="rId20"/>
    <p:sldId id="282" r:id="rId21"/>
    <p:sldId id="283" r:id="rId22"/>
    <p:sldId id="288" r:id="rId23"/>
    <p:sldId id="284" r:id="rId2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wart, David" initials="S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59"/>
    <a:srgbClr val="0000FF"/>
    <a:srgbClr val="0070CE"/>
    <a:srgbClr val="FFFFFF"/>
    <a:srgbClr val="0083E6"/>
    <a:srgbClr val="003D59"/>
    <a:srgbClr val="A2AD00"/>
    <a:srgbClr val="1B242A"/>
    <a:srgbClr val="F0AB00"/>
    <a:srgbClr val="512B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3098" autoAdjust="0"/>
    <p:restoredTop sz="94660"/>
  </p:normalViewPr>
  <p:slideViewPr>
    <p:cSldViewPr snapToGrid="0">
      <p:cViewPr varScale="1">
        <p:scale>
          <a:sx n="102" d="100"/>
          <a:sy n="102" d="100"/>
        </p:scale>
        <p:origin x="1435"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735" cy="466088"/>
          </a:xfrm>
          <a:prstGeom prst="rect">
            <a:avLst/>
          </a:prstGeom>
        </p:spPr>
        <p:txBody>
          <a:bodyPr vert="horz" lIns="91294" tIns="45647" rIns="91294" bIns="45647" rtlCol="0"/>
          <a:lstStyle>
            <a:lvl1pPr algn="l">
              <a:defRPr sz="1200"/>
            </a:lvl1pPr>
          </a:lstStyle>
          <a:p>
            <a:endParaRPr lang="en-US"/>
          </a:p>
        </p:txBody>
      </p:sp>
      <p:sp>
        <p:nvSpPr>
          <p:cNvPr id="3" name="Date Placeholder 2"/>
          <p:cNvSpPr>
            <a:spLocks noGrp="1"/>
          </p:cNvSpPr>
          <p:nvPr>
            <p:ph type="dt" sz="quarter" idx="1"/>
          </p:nvPr>
        </p:nvSpPr>
        <p:spPr>
          <a:xfrm>
            <a:off x="3971081" y="1"/>
            <a:ext cx="3037735" cy="466088"/>
          </a:xfrm>
          <a:prstGeom prst="rect">
            <a:avLst/>
          </a:prstGeom>
        </p:spPr>
        <p:txBody>
          <a:bodyPr vert="horz" lIns="91294" tIns="45647" rIns="91294" bIns="45647" rtlCol="0"/>
          <a:lstStyle>
            <a:lvl1pPr algn="r">
              <a:defRPr sz="1200"/>
            </a:lvl1pPr>
          </a:lstStyle>
          <a:p>
            <a:fld id="{6A54C42E-63E4-4B84-8C22-1FA8FA225D52}" type="datetimeFigureOut">
              <a:rPr lang="en-US" smtClean="0"/>
              <a:t>7/23/2019</a:t>
            </a:fld>
            <a:endParaRPr lang="en-US"/>
          </a:p>
        </p:txBody>
      </p:sp>
      <p:sp>
        <p:nvSpPr>
          <p:cNvPr id="4" name="Footer Placeholder 3"/>
          <p:cNvSpPr>
            <a:spLocks noGrp="1"/>
          </p:cNvSpPr>
          <p:nvPr>
            <p:ph type="ftr" sz="quarter" idx="2"/>
          </p:nvPr>
        </p:nvSpPr>
        <p:spPr>
          <a:xfrm>
            <a:off x="0" y="8830312"/>
            <a:ext cx="3037735" cy="466088"/>
          </a:xfrm>
          <a:prstGeom prst="rect">
            <a:avLst/>
          </a:prstGeom>
        </p:spPr>
        <p:txBody>
          <a:bodyPr vert="horz" lIns="91294" tIns="45647" rIns="91294" bIns="45647" rtlCol="0" anchor="b"/>
          <a:lstStyle>
            <a:lvl1pPr algn="l">
              <a:defRPr sz="1200"/>
            </a:lvl1pPr>
          </a:lstStyle>
          <a:p>
            <a:endParaRPr lang="en-US"/>
          </a:p>
        </p:txBody>
      </p:sp>
      <p:sp>
        <p:nvSpPr>
          <p:cNvPr id="5" name="Slide Number Placeholder 4"/>
          <p:cNvSpPr>
            <a:spLocks noGrp="1"/>
          </p:cNvSpPr>
          <p:nvPr>
            <p:ph type="sldNum" sz="quarter" idx="3"/>
          </p:nvPr>
        </p:nvSpPr>
        <p:spPr>
          <a:xfrm>
            <a:off x="3971081" y="8830312"/>
            <a:ext cx="3037735" cy="466088"/>
          </a:xfrm>
          <a:prstGeom prst="rect">
            <a:avLst/>
          </a:prstGeom>
        </p:spPr>
        <p:txBody>
          <a:bodyPr vert="horz" lIns="91294" tIns="45647" rIns="91294" bIns="45647" rtlCol="0" anchor="b"/>
          <a:lstStyle>
            <a:lvl1pPr algn="r">
              <a:defRPr sz="1200"/>
            </a:lvl1pPr>
          </a:lstStyle>
          <a:p>
            <a:fld id="{0F466D11-E0FA-41A1-85EB-9367B6CEEC13}" type="slidenum">
              <a:rPr lang="en-US" smtClean="0"/>
              <a:t>‹#›</a:t>
            </a:fld>
            <a:endParaRPr lang="en-US"/>
          </a:p>
        </p:txBody>
      </p:sp>
    </p:spTree>
    <p:extLst>
      <p:ext uri="{BB962C8B-B14F-4D97-AF65-F5344CB8AC3E}">
        <p14:creationId xmlns:p14="http://schemas.microsoft.com/office/powerpoint/2010/main" val="1194605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735" cy="464503"/>
          </a:xfrm>
          <a:prstGeom prst="rect">
            <a:avLst/>
          </a:prstGeom>
        </p:spPr>
        <p:txBody>
          <a:bodyPr vert="horz" lIns="91294" tIns="45647" rIns="91294" bIns="45647" rtlCol="0"/>
          <a:lstStyle>
            <a:lvl1pPr algn="l">
              <a:defRPr sz="1200"/>
            </a:lvl1pPr>
          </a:lstStyle>
          <a:p>
            <a:endParaRPr lang="en-US" dirty="0"/>
          </a:p>
        </p:txBody>
      </p:sp>
      <p:sp>
        <p:nvSpPr>
          <p:cNvPr id="3" name="Date Placeholder 2"/>
          <p:cNvSpPr>
            <a:spLocks noGrp="1"/>
          </p:cNvSpPr>
          <p:nvPr>
            <p:ph type="dt" idx="1"/>
          </p:nvPr>
        </p:nvSpPr>
        <p:spPr>
          <a:xfrm>
            <a:off x="3971081" y="0"/>
            <a:ext cx="3037735" cy="464503"/>
          </a:xfrm>
          <a:prstGeom prst="rect">
            <a:avLst/>
          </a:prstGeom>
        </p:spPr>
        <p:txBody>
          <a:bodyPr vert="horz" lIns="91294" tIns="45647" rIns="91294" bIns="45647" rtlCol="0"/>
          <a:lstStyle>
            <a:lvl1pPr algn="r">
              <a:defRPr sz="1200"/>
            </a:lvl1pPr>
          </a:lstStyle>
          <a:p>
            <a:fld id="{C05E37DC-FEC7-4D43-A9F3-F3575B881FB6}" type="datetimeFigureOut">
              <a:rPr lang="en-US" smtClean="0"/>
              <a:t>7/23/2019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294" tIns="45647" rIns="91294" bIns="45647" rtlCol="0" anchor="ctr"/>
          <a:lstStyle/>
          <a:p>
            <a:endParaRPr lang="en-US" dirty="0"/>
          </a:p>
        </p:txBody>
      </p:sp>
      <p:sp>
        <p:nvSpPr>
          <p:cNvPr id="5" name="Notes Placeholder 4"/>
          <p:cNvSpPr>
            <a:spLocks noGrp="1"/>
          </p:cNvSpPr>
          <p:nvPr>
            <p:ph type="body" sz="quarter" idx="3"/>
          </p:nvPr>
        </p:nvSpPr>
        <p:spPr>
          <a:xfrm>
            <a:off x="700406" y="4415156"/>
            <a:ext cx="5609588" cy="4183697"/>
          </a:xfrm>
          <a:prstGeom prst="rect">
            <a:avLst/>
          </a:prstGeom>
        </p:spPr>
        <p:txBody>
          <a:bodyPr vert="horz" lIns="91294" tIns="45647" rIns="91294" bIns="4564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0312"/>
            <a:ext cx="3037735" cy="464503"/>
          </a:xfrm>
          <a:prstGeom prst="rect">
            <a:avLst/>
          </a:prstGeom>
        </p:spPr>
        <p:txBody>
          <a:bodyPr vert="horz" lIns="91294" tIns="45647" rIns="91294" bIns="4564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081" y="8830312"/>
            <a:ext cx="3037735" cy="464503"/>
          </a:xfrm>
          <a:prstGeom prst="rect">
            <a:avLst/>
          </a:prstGeom>
        </p:spPr>
        <p:txBody>
          <a:bodyPr vert="horz" lIns="91294" tIns="45647" rIns="91294" bIns="45647" rtlCol="0" anchor="b"/>
          <a:lstStyle>
            <a:lvl1pPr algn="r">
              <a:defRPr sz="1200"/>
            </a:lvl1pPr>
          </a:lstStyle>
          <a:p>
            <a:fld id="{C06502FE-F766-4F21-82D6-DC0FBF1D384D}" type="slidenum">
              <a:rPr lang="en-US" smtClean="0"/>
              <a:t>‹#›</a:t>
            </a:fld>
            <a:endParaRPr lang="en-US" dirty="0"/>
          </a:p>
        </p:txBody>
      </p:sp>
    </p:spTree>
    <p:extLst>
      <p:ext uri="{BB962C8B-B14F-4D97-AF65-F5344CB8AC3E}">
        <p14:creationId xmlns:p14="http://schemas.microsoft.com/office/powerpoint/2010/main" val="2301750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6502FE-F766-4F21-82D6-DC0FBF1D384D}" type="slidenum">
              <a:rPr lang="en-US" smtClean="0"/>
              <a:t>1</a:t>
            </a:fld>
            <a:endParaRPr lang="en-US" dirty="0"/>
          </a:p>
        </p:txBody>
      </p:sp>
    </p:spTree>
    <p:extLst>
      <p:ext uri="{BB962C8B-B14F-4D97-AF65-F5344CB8AC3E}">
        <p14:creationId xmlns:p14="http://schemas.microsoft.com/office/powerpoint/2010/main" val="32407290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ihcda title slide one">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5273" y="1280967"/>
            <a:ext cx="7772400" cy="1139841"/>
          </a:xfrm>
        </p:spPr>
        <p:txBody>
          <a:bodyPr/>
          <a:lstStyle>
            <a:lvl1pPr>
              <a:defRPr cap="all">
                <a:solidFill>
                  <a:srgbClr val="FFFFFF"/>
                </a:solidFill>
              </a:defRPr>
            </a:lvl1pPr>
          </a:lstStyle>
          <a:p>
            <a:r>
              <a:rPr lang="en-US" dirty="0"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solidFill>
                  <a:schemeClr val="bg1"/>
                </a:solidFill>
              </a:defRPr>
            </a:lvl1pPr>
          </a:lstStyle>
          <a:p>
            <a:pPr>
              <a:defRPr/>
            </a:pPr>
            <a:r>
              <a:rPr lang="en-US" dirty="0" smtClean="0"/>
              <a:t>© IHCDA 2016</a:t>
            </a:r>
            <a:endParaRPr lang="en-US" dirty="0"/>
          </a:p>
        </p:txBody>
      </p:sp>
    </p:spTree>
    <p:extLst>
      <p:ext uri="{BB962C8B-B14F-4D97-AF65-F5344CB8AC3E}">
        <p14:creationId xmlns:p14="http://schemas.microsoft.com/office/powerpoint/2010/main" val="1236790429"/>
      </p:ext>
    </p:extLst>
  </p:cSld>
  <p:clrMapOvr>
    <a:masterClrMapping/>
  </p:clrMapOvr>
  <p:transition spd="slow">
    <p:pull/>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ihcda title slide ">
    <p:spTree>
      <p:nvGrpSpPr>
        <p:cNvPr id="1" name=""/>
        <p:cNvGrpSpPr/>
        <p:nvPr/>
      </p:nvGrpSpPr>
      <p:grpSpPr>
        <a:xfrm>
          <a:off x="0" y="0"/>
          <a:ext cx="0" cy="0"/>
          <a:chOff x="0" y="0"/>
          <a:chExt cx="0" cy="0"/>
        </a:xfrm>
      </p:grpSpPr>
      <p:sp>
        <p:nvSpPr>
          <p:cNvPr id="2" name="Title 1"/>
          <p:cNvSpPr>
            <a:spLocks noGrp="1"/>
          </p:cNvSpPr>
          <p:nvPr>
            <p:ph type="ctrTitle"/>
          </p:nvPr>
        </p:nvSpPr>
        <p:spPr>
          <a:xfrm>
            <a:off x="335273" y="1280967"/>
            <a:ext cx="7772400" cy="1139841"/>
          </a:xfrm>
        </p:spPr>
        <p:txBody>
          <a:bodyPr/>
          <a:lstStyle>
            <a:lvl1pPr>
              <a:defRPr cap="all">
                <a:solidFill>
                  <a:srgbClr val="A2AD00"/>
                </a:solidFill>
              </a:defRPr>
            </a:lvl1pPr>
          </a:lstStyle>
          <a:p>
            <a:r>
              <a:rPr lang="en-US" dirty="0" smtClean="0"/>
              <a:t>Click to edit Master title style</a:t>
            </a:r>
            <a:endParaRPr lang="en-US" dirty="0"/>
          </a:p>
        </p:txBody>
      </p:sp>
      <p:sp>
        <p:nvSpPr>
          <p:cNvPr id="3" name="Slide Number Placeholder 5"/>
          <p:cNvSpPr>
            <a:spLocks noGrp="1"/>
          </p:cNvSpPr>
          <p:nvPr>
            <p:ph type="sldNum" sz="quarter" idx="10"/>
          </p:nvPr>
        </p:nvSpPr>
        <p:spPr>
          <a:xfrm>
            <a:off x="325438" y="6146800"/>
            <a:ext cx="2133600" cy="365125"/>
          </a:xfrm>
        </p:spPr>
        <p:txBody>
          <a:bodyPr/>
          <a:lstStyle>
            <a:lvl1pPr>
              <a:defRPr/>
            </a:lvl1pPr>
          </a:lstStyle>
          <a:p>
            <a:pPr>
              <a:defRPr/>
            </a:pPr>
            <a:r>
              <a:rPr lang="en-US" dirty="0" smtClean="0"/>
              <a:t>© IHCDA  2015</a:t>
            </a:r>
            <a:endParaRPr lang="en-US" dirty="0"/>
          </a:p>
        </p:txBody>
      </p:sp>
    </p:spTree>
    <p:extLst>
      <p:ext uri="{BB962C8B-B14F-4D97-AF65-F5344CB8AC3E}">
        <p14:creationId xmlns:p14="http://schemas.microsoft.com/office/powerpoint/2010/main" val="812778829"/>
      </p:ext>
    </p:extLst>
  </p:cSld>
  <p:clrMapOvr>
    <a:masterClrMapping/>
  </p:clrMapOvr>
  <p:transition spd="slow">
    <p:pull/>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 ihcda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cap="all">
                <a:latin typeface="Arial Bold"/>
                <a:cs typeface="Arial Bold"/>
              </a:defRPr>
            </a:lvl1pPr>
          </a:lstStyle>
          <a:p>
            <a:r>
              <a:rPr lang="en-US" dirty="0" smtClean="0"/>
              <a:t>Click to edit Master title style</a:t>
            </a:r>
            <a:endParaRPr lang="en-US" dirty="0"/>
          </a:p>
        </p:txBody>
      </p:sp>
      <p:sp>
        <p:nvSpPr>
          <p:cNvPr id="3" name="Content Placeholder 2"/>
          <p:cNvSpPr>
            <a:spLocks noGrp="1"/>
          </p:cNvSpPr>
          <p:nvPr>
            <p:ph idx="1"/>
          </p:nvPr>
        </p:nvSpPr>
        <p:spPr>
          <a:xfrm>
            <a:off x="335273" y="1426020"/>
            <a:ext cx="8364589" cy="4525963"/>
          </a:xfrm>
        </p:spPr>
        <p:txBody>
          <a:bodyPr/>
          <a:lstStyle>
            <a:lvl1pPr marL="0" indent="0">
              <a:buNone/>
              <a:defRPr sz="1800" b="0" i="0">
                <a:latin typeface="Arial"/>
                <a:cs typeface="Arial"/>
              </a:defRPr>
            </a:lvl1pPr>
            <a:lvl2pPr marL="687388" indent="-225425">
              <a:buClr>
                <a:srgbClr val="003359"/>
              </a:buClr>
              <a:buFont typeface="Arial" pitchFamily="34" charset="0"/>
              <a:buChar char="•"/>
              <a:defRPr sz="1600" b="0" i="0">
                <a:latin typeface="Arial"/>
                <a:cs typeface="Arial"/>
              </a:defRPr>
            </a:lvl2pPr>
            <a:lvl3pPr marL="1141413" indent="-227013">
              <a:buClr>
                <a:srgbClr val="003359"/>
              </a:buClr>
              <a:buFont typeface="Frutiger LT Std 45 Light" pitchFamily="34" charset="0"/>
              <a:buChar char="‐"/>
              <a:defRPr sz="1400" b="0" i="0">
                <a:latin typeface="Arial"/>
                <a:cs typeface="Arial"/>
              </a:defRPr>
            </a:lvl3pPr>
            <a:lvl4pPr marL="1601788" indent="-225425">
              <a:buClr>
                <a:srgbClr val="003359"/>
              </a:buClr>
              <a:buFont typeface="Arial" pitchFamily="34" charset="0"/>
              <a:buChar char="•"/>
              <a:defRPr sz="1200" b="0" i="0">
                <a:latin typeface="Arial"/>
                <a:cs typeface="Arial"/>
              </a:defRPr>
            </a:lvl4pPr>
            <a:lvl5pPr marL="2055813" indent="-227013">
              <a:buClr>
                <a:srgbClr val="003359"/>
              </a:buClr>
              <a:buFont typeface="Frutiger LT Std 45 Light" pitchFamily="34" charset="0"/>
              <a:buChar char="‐"/>
              <a:defRPr sz="1000" b="0" i="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a:off x="325438" y="6146800"/>
            <a:ext cx="2133600" cy="365125"/>
          </a:xfrm>
        </p:spPr>
        <p:txBody>
          <a:bodyPr/>
          <a:lstStyle>
            <a:lvl1pPr>
              <a:defRPr/>
            </a:lvl1pPr>
          </a:lstStyle>
          <a:p>
            <a:pPr>
              <a:defRPr/>
            </a:pPr>
            <a:r>
              <a:rPr lang="en-US" dirty="0" smtClean="0"/>
              <a:t>© IHCDA  2015</a:t>
            </a:r>
            <a:endParaRPr lang="en-US" dirty="0"/>
          </a:p>
        </p:txBody>
      </p:sp>
    </p:spTree>
    <p:extLst>
      <p:ext uri="{BB962C8B-B14F-4D97-AF65-F5344CB8AC3E}">
        <p14:creationId xmlns:p14="http://schemas.microsoft.com/office/powerpoint/2010/main" val="74065946"/>
      </p:ext>
    </p:extLst>
  </p:cSld>
  <p:clrMapOvr>
    <a:masterClrMapping/>
  </p:clrMapOvr>
  <p:transition spd="slow">
    <p:pull/>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2 ihcda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9345" y="4093376"/>
            <a:ext cx="7810881" cy="1362075"/>
          </a:xfrm>
        </p:spPr>
        <p:txBody>
          <a:bodyPr anchor="t">
            <a:normAutofit/>
          </a:bodyPr>
          <a:lstStyle>
            <a:lvl1pPr algn="l">
              <a:defRPr sz="3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01205" y="2593189"/>
            <a:ext cx="7819021" cy="1500187"/>
          </a:xfrm>
        </p:spPr>
        <p:txBody>
          <a:bodyPr anchor="b">
            <a:normAutofit/>
          </a:bodyPr>
          <a:lstStyle>
            <a:lvl1pPr marL="0" indent="0">
              <a:buNone/>
              <a:defRPr sz="1800">
                <a:solidFill>
                  <a:srgbClr val="0033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5"/>
          <p:cNvSpPr>
            <a:spLocks noGrp="1"/>
          </p:cNvSpPr>
          <p:nvPr>
            <p:ph type="sldNum" sz="quarter" idx="10"/>
          </p:nvPr>
        </p:nvSpPr>
        <p:spPr>
          <a:xfrm>
            <a:off x="325438" y="6146800"/>
            <a:ext cx="2133600" cy="365125"/>
          </a:xfrm>
        </p:spPr>
        <p:txBody>
          <a:bodyPr/>
          <a:lstStyle>
            <a:lvl1pPr>
              <a:defRPr/>
            </a:lvl1pPr>
          </a:lstStyle>
          <a:p>
            <a:pPr>
              <a:defRPr/>
            </a:pPr>
            <a:r>
              <a:rPr lang="en-US" dirty="0" smtClean="0"/>
              <a:t>© IHCDA  2015</a:t>
            </a:r>
            <a:endParaRPr lang="en-US" dirty="0"/>
          </a:p>
        </p:txBody>
      </p:sp>
    </p:spTree>
    <p:extLst>
      <p:ext uri="{BB962C8B-B14F-4D97-AF65-F5344CB8AC3E}">
        <p14:creationId xmlns:p14="http://schemas.microsoft.com/office/powerpoint/2010/main" val="3849051012"/>
      </p:ext>
    </p:extLst>
  </p:cSld>
  <p:clrMapOvr>
    <a:masterClrMapping/>
  </p:clrMapOvr>
  <p:transition spd="slow">
    <p:pull/>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2 ihcda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5627" y="274638"/>
            <a:ext cx="8373873" cy="1143000"/>
          </a:xfrm>
        </p:spPr>
        <p:txBody>
          <a:bodyPr/>
          <a:lstStyle>
            <a:lvl1pPr>
              <a:defRPr cap="all"/>
            </a:lvl1pPr>
          </a:lstStyle>
          <a:p>
            <a:r>
              <a:rPr lang="en-US" dirty="0" smtClean="0"/>
              <a:t>Click to edit Master title style</a:t>
            </a:r>
            <a:endParaRPr lang="en-US" dirty="0"/>
          </a:p>
        </p:txBody>
      </p:sp>
      <p:sp>
        <p:nvSpPr>
          <p:cNvPr id="3" name="Content Placeholder 2"/>
          <p:cNvSpPr>
            <a:spLocks noGrp="1"/>
          </p:cNvSpPr>
          <p:nvPr>
            <p:ph sz="half" idx="1"/>
          </p:nvPr>
        </p:nvSpPr>
        <p:spPr>
          <a:xfrm>
            <a:off x="325627" y="1600200"/>
            <a:ext cx="4056956" cy="4525963"/>
          </a:xfrm>
        </p:spPr>
        <p:txBody>
          <a:bodyPr/>
          <a:lstStyle>
            <a:lvl1pPr>
              <a:buNone/>
              <a:defRPr sz="1800"/>
            </a:lvl1pPr>
            <a:lvl2pPr>
              <a:buClr>
                <a:srgbClr val="003359"/>
              </a:buClr>
              <a:buFont typeface="Arial" pitchFamily="34" charset="0"/>
              <a:buChar char="•"/>
              <a:defRPr sz="1600"/>
            </a:lvl2pPr>
            <a:lvl3pPr>
              <a:buClr>
                <a:srgbClr val="003359"/>
              </a:buClr>
              <a:buFont typeface="Frutiger LT Std 45 Light" pitchFamily="34" charset="0"/>
              <a:buChar char="‐"/>
              <a:defRPr sz="1400"/>
            </a:lvl3pPr>
            <a:lvl4pPr>
              <a:buClr>
                <a:srgbClr val="003359"/>
              </a:buClr>
              <a:buFont typeface="Arial" pitchFamily="34" charset="0"/>
              <a:buChar char="•"/>
              <a:defRPr sz="1200"/>
            </a:lvl4pPr>
            <a:lvl5pPr>
              <a:buClr>
                <a:srgbClr val="003359"/>
              </a:buClr>
              <a:buFont typeface="Frutiger LT Std 45 Light" pitchFamily="34" charset="0"/>
              <a:buChar char="‐"/>
              <a:defRPr sz="1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buNone/>
              <a:defRPr sz="1800">
                <a:solidFill>
                  <a:srgbClr val="003359"/>
                </a:solidFill>
              </a:defRPr>
            </a:lvl1pPr>
            <a:lvl2pPr>
              <a:buClr>
                <a:srgbClr val="003359"/>
              </a:buClr>
              <a:buFont typeface="Arial" pitchFamily="34" charset="0"/>
              <a:buChar char="•"/>
              <a:defRPr sz="1600">
                <a:solidFill>
                  <a:srgbClr val="003359"/>
                </a:solidFill>
              </a:defRPr>
            </a:lvl2pPr>
            <a:lvl3pPr>
              <a:buClr>
                <a:srgbClr val="003359"/>
              </a:buClr>
              <a:buFont typeface="Frutiger LT Std 45 Light" pitchFamily="34" charset="0"/>
              <a:buChar char="‐"/>
              <a:defRPr sz="1400">
                <a:solidFill>
                  <a:srgbClr val="003359"/>
                </a:solidFill>
              </a:defRPr>
            </a:lvl3pPr>
            <a:lvl4pPr>
              <a:buClr>
                <a:srgbClr val="003359"/>
              </a:buClr>
              <a:buFont typeface="Arial" pitchFamily="34" charset="0"/>
              <a:buChar char="•"/>
              <a:defRPr sz="1200">
                <a:solidFill>
                  <a:srgbClr val="003359"/>
                </a:solidFill>
              </a:defRPr>
            </a:lvl4pPr>
            <a:lvl5pPr>
              <a:buClr>
                <a:srgbClr val="003359"/>
              </a:buClr>
              <a:buFont typeface="Frutiger LT Std 45 Light" pitchFamily="34" charset="0"/>
              <a:buChar char="‐"/>
              <a:defRPr sz="1000">
                <a:solidFill>
                  <a:srgbClr val="0033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a:xfrm>
            <a:off x="325438" y="6146800"/>
            <a:ext cx="2133600" cy="365125"/>
          </a:xfrm>
        </p:spPr>
        <p:txBody>
          <a:bodyPr/>
          <a:lstStyle>
            <a:lvl1pPr>
              <a:defRPr/>
            </a:lvl1pPr>
          </a:lstStyle>
          <a:p>
            <a:pPr>
              <a:defRPr/>
            </a:pPr>
            <a:r>
              <a:rPr lang="en-US" dirty="0" smtClean="0"/>
              <a:t>© IHCDA  2015</a:t>
            </a:r>
            <a:endParaRPr lang="en-US" dirty="0"/>
          </a:p>
        </p:txBody>
      </p:sp>
    </p:spTree>
    <p:extLst>
      <p:ext uri="{BB962C8B-B14F-4D97-AF65-F5344CB8AC3E}">
        <p14:creationId xmlns:p14="http://schemas.microsoft.com/office/powerpoint/2010/main" val="3151684121"/>
      </p:ext>
    </p:extLst>
  </p:cSld>
  <p:clrMapOvr>
    <a:masterClrMapping/>
  </p:clrMapOvr>
  <p:transition spd="slow">
    <p:pull/>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2 ihcda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a:lvl1pPr>
          </a:lstStyle>
          <a:p>
            <a:r>
              <a:rPr lang="en-US" dirty="0" smtClean="0"/>
              <a:t>Click to edit Master title style</a:t>
            </a:r>
            <a:endParaRPr lang="en-US" dirty="0"/>
          </a:p>
        </p:txBody>
      </p:sp>
      <p:sp>
        <p:nvSpPr>
          <p:cNvPr id="3" name="Slide Number Placeholder 5"/>
          <p:cNvSpPr>
            <a:spLocks noGrp="1"/>
          </p:cNvSpPr>
          <p:nvPr>
            <p:ph type="sldNum" sz="quarter" idx="10"/>
          </p:nvPr>
        </p:nvSpPr>
        <p:spPr>
          <a:xfrm>
            <a:off x="325438" y="6146800"/>
            <a:ext cx="2133600" cy="365125"/>
          </a:xfrm>
        </p:spPr>
        <p:txBody>
          <a:bodyPr/>
          <a:lstStyle>
            <a:lvl1pPr>
              <a:defRPr/>
            </a:lvl1pPr>
          </a:lstStyle>
          <a:p>
            <a:pPr>
              <a:defRPr/>
            </a:pPr>
            <a:r>
              <a:rPr lang="en-US" dirty="0" smtClean="0"/>
              <a:t>© IHCDA  2015</a:t>
            </a:r>
            <a:endParaRPr lang="en-US" dirty="0"/>
          </a:p>
        </p:txBody>
      </p:sp>
    </p:spTree>
    <p:extLst>
      <p:ext uri="{BB962C8B-B14F-4D97-AF65-F5344CB8AC3E}">
        <p14:creationId xmlns:p14="http://schemas.microsoft.com/office/powerpoint/2010/main" val="2296613006"/>
      </p:ext>
    </p:extLst>
  </p:cSld>
  <p:clrMapOvr>
    <a:masterClrMapping/>
  </p:clrMapOvr>
  <p:transition spd="slow">
    <p:pull/>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 ihcda 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325438" y="6146800"/>
            <a:ext cx="2133600" cy="365125"/>
          </a:xfrm>
        </p:spPr>
        <p:txBody>
          <a:bodyPr/>
          <a:lstStyle>
            <a:lvl1pPr>
              <a:defRPr/>
            </a:lvl1pPr>
          </a:lstStyle>
          <a:p>
            <a:pPr>
              <a:defRPr/>
            </a:pPr>
            <a:r>
              <a:rPr lang="en-US" dirty="0" smtClean="0"/>
              <a:t>© IHCDA  2015</a:t>
            </a:r>
            <a:endParaRPr lang="en-US" dirty="0"/>
          </a:p>
        </p:txBody>
      </p:sp>
    </p:spTree>
    <p:extLst>
      <p:ext uri="{BB962C8B-B14F-4D97-AF65-F5344CB8AC3E}">
        <p14:creationId xmlns:p14="http://schemas.microsoft.com/office/powerpoint/2010/main" val="2341596352"/>
      </p:ext>
    </p:extLst>
  </p:cSld>
  <p:clrMapOvr>
    <a:masterClrMapping/>
  </p:clrMapOvr>
  <p:transition spd="slow">
    <p:pull/>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2 ihcda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5626" y="273050"/>
            <a:ext cx="3139887" cy="1162050"/>
          </a:xfrm>
        </p:spPr>
        <p:txBody>
          <a:bodyPr anchor="b">
            <a:noAutofit/>
          </a:bodyPr>
          <a:lstStyle>
            <a:lvl1pPr algn="l">
              <a:defRPr sz="2000" b="1" cap="all"/>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normAutofit/>
          </a:bodyPr>
          <a:lstStyle>
            <a:lvl1pPr>
              <a:buClr>
                <a:srgbClr val="003359"/>
              </a:buClr>
              <a:buFont typeface="Arial" pitchFamily="34" charset="0"/>
              <a:buChar char="•"/>
              <a:defRPr sz="1600"/>
            </a:lvl1pPr>
            <a:lvl2pPr>
              <a:buClr>
                <a:srgbClr val="003359"/>
              </a:buClr>
              <a:buFont typeface="Frutiger LT Std 45 Light" pitchFamily="34" charset="0"/>
              <a:buChar char="‐"/>
              <a:defRPr sz="1400"/>
            </a:lvl2pPr>
            <a:lvl3pPr>
              <a:buClr>
                <a:srgbClr val="003359"/>
              </a:buClr>
              <a:buFont typeface="Arial" pitchFamily="34" charset="0"/>
              <a:buChar char="•"/>
              <a:defRPr sz="1200"/>
            </a:lvl3pPr>
            <a:lvl4pPr>
              <a:buClr>
                <a:srgbClr val="003359"/>
              </a:buClr>
              <a:buFont typeface="Frutiger LT Std 45 Light" pitchFamily="34" charset="0"/>
              <a:buChar char="‐"/>
              <a:defRPr sz="1000"/>
            </a:lvl4pPr>
            <a:lvl5pPr>
              <a:buClr>
                <a:srgbClr val="003359"/>
              </a:buClr>
              <a:buFont typeface="Arial" pitchFamily="34" charset="0"/>
              <a:buChar char="•"/>
              <a:defRPr sz="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25626" y="1435100"/>
            <a:ext cx="3139887" cy="46910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5"/>
          <p:cNvSpPr>
            <a:spLocks noGrp="1"/>
          </p:cNvSpPr>
          <p:nvPr>
            <p:ph type="sldNum" sz="quarter" idx="10"/>
          </p:nvPr>
        </p:nvSpPr>
        <p:spPr>
          <a:xfrm>
            <a:off x="325438" y="6146800"/>
            <a:ext cx="2133600" cy="365125"/>
          </a:xfrm>
        </p:spPr>
        <p:txBody>
          <a:bodyPr/>
          <a:lstStyle>
            <a:lvl1pPr>
              <a:defRPr/>
            </a:lvl1pPr>
          </a:lstStyle>
          <a:p>
            <a:pPr>
              <a:defRPr/>
            </a:pPr>
            <a:r>
              <a:rPr lang="en-US" dirty="0" smtClean="0"/>
              <a:t>© IHCDA  2015</a:t>
            </a:r>
            <a:endParaRPr lang="en-US" dirty="0"/>
          </a:p>
        </p:txBody>
      </p:sp>
    </p:spTree>
    <p:extLst>
      <p:ext uri="{BB962C8B-B14F-4D97-AF65-F5344CB8AC3E}">
        <p14:creationId xmlns:p14="http://schemas.microsoft.com/office/powerpoint/2010/main" val="560344624"/>
      </p:ext>
    </p:extLst>
  </p:cSld>
  <p:clrMapOvr>
    <a:masterClrMapping/>
  </p:clrMapOvr>
  <p:transition spd="slow">
    <p:pull/>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ihcda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cap="all"/>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Slide Number Placeholder 5"/>
          <p:cNvSpPr>
            <a:spLocks noGrp="1"/>
          </p:cNvSpPr>
          <p:nvPr>
            <p:ph type="sldNum" sz="quarter" idx="10"/>
          </p:nvPr>
        </p:nvSpPr>
        <p:spPr>
          <a:xfrm>
            <a:off x="325438" y="6146800"/>
            <a:ext cx="2133600" cy="365125"/>
          </a:xfrm>
        </p:spPr>
        <p:txBody>
          <a:bodyPr/>
          <a:lstStyle>
            <a:lvl1pPr>
              <a:defRPr/>
            </a:lvl1pPr>
          </a:lstStyle>
          <a:p>
            <a:pPr>
              <a:defRPr/>
            </a:pPr>
            <a:r>
              <a:rPr lang="en-US" dirty="0" smtClean="0"/>
              <a:t>© IHCDA  2015</a:t>
            </a:r>
            <a:endParaRPr lang="en-US" dirty="0"/>
          </a:p>
        </p:txBody>
      </p:sp>
    </p:spTree>
    <p:extLst>
      <p:ext uri="{BB962C8B-B14F-4D97-AF65-F5344CB8AC3E}">
        <p14:creationId xmlns:p14="http://schemas.microsoft.com/office/powerpoint/2010/main" val="685193276"/>
      </p:ext>
    </p:extLst>
  </p:cSld>
  <p:clrMapOvr>
    <a:masterClrMapping/>
  </p:clrMapOvr>
  <p:transition spd="slow">
    <p:pull/>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ihcda title slide two">
    <p:spTree>
      <p:nvGrpSpPr>
        <p:cNvPr id="1" name=""/>
        <p:cNvGrpSpPr/>
        <p:nvPr/>
      </p:nvGrpSpPr>
      <p:grpSpPr>
        <a:xfrm>
          <a:off x="0" y="0"/>
          <a:ext cx="0" cy="0"/>
          <a:chOff x="0" y="0"/>
          <a:chExt cx="0" cy="0"/>
        </a:xfrm>
      </p:grpSpPr>
      <p:sp>
        <p:nvSpPr>
          <p:cNvPr id="2" name="Title 1"/>
          <p:cNvSpPr>
            <a:spLocks noGrp="1"/>
          </p:cNvSpPr>
          <p:nvPr>
            <p:ph type="ctrTitle"/>
          </p:nvPr>
        </p:nvSpPr>
        <p:spPr>
          <a:xfrm>
            <a:off x="335273" y="1266746"/>
            <a:ext cx="7772400" cy="1139841"/>
          </a:xfrm>
        </p:spPr>
        <p:txBody>
          <a:bodyPr/>
          <a:lstStyle>
            <a:lvl1pPr>
              <a:defRPr cap="all">
                <a:solidFill>
                  <a:srgbClr val="A2AD00"/>
                </a:solidFill>
                <a:latin typeface="Arial Bold"/>
                <a:cs typeface="Arial Bold"/>
              </a:defRPr>
            </a:lvl1pPr>
          </a:lstStyle>
          <a:p>
            <a:r>
              <a:rPr lang="en-US" dirty="0"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r>
              <a:rPr lang="en-US" dirty="0" smtClean="0"/>
              <a:t>© IHCDA  2015</a:t>
            </a:r>
            <a:endParaRPr lang="en-US" dirty="0"/>
          </a:p>
        </p:txBody>
      </p:sp>
    </p:spTree>
    <p:extLst>
      <p:ext uri="{BB962C8B-B14F-4D97-AF65-F5344CB8AC3E}">
        <p14:creationId xmlns:p14="http://schemas.microsoft.com/office/powerpoint/2010/main" val="1619138251"/>
      </p:ext>
    </p:extLst>
  </p:cSld>
  <p:clrMapOvr>
    <a:masterClrMapping/>
  </p:clrMapOvr>
  <p:transition spd="slow">
    <p:pull/>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 ihcda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cap="all">
                <a:latin typeface="Arial Bold"/>
                <a:cs typeface="Arial Bold"/>
              </a:defRPr>
            </a:lvl1pPr>
          </a:lstStyle>
          <a:p>
            <a:r>
              <a:rPr lang="en-US" dirty="0" smtClean="0"/>
              <a:t>Click to edit Master title style</a:t>
            </a:r>
            <a:endParaRPr lang="en-US" dirty="0"/>
          </a:p>
        </p:txBody>
      </p:sp>
      <p:sp>
        <p:nvSpPr>
          <p:cNvPr id="3" name="Content Placeholder 2"/>
          <p:cNvSpPr>
            <a:spLocks noGrp="1"/>
          </p:cNvSpPr>
          <p:nvPr>
            <p:ph idx="1"/>
          </p:nvPr>
        </p:nvSpPr>
        <p:spPr>
          <a:xfrm>
            <a:off x="335273" y="1426020"/>
            <a:ext cx="8364589" cy="4525963"/>
          </a:xfrm>
        </p:spPr>
        <p:txBody>
          <a:bodyPr/>
          <a:lstStyle>
            <a:lvl1pPr marL="0" indent="0">
              <a:buNone/>
              <a:defRPr sz="1800" b="0" i="0">
                <a:latin typeface="Arial"/>
                <a:cs typeface="Arial"/>
              </a:defRPr>
            </a:lvl1pPr>
            <a:lvl2pPr marL="687388" indent="-225425">
              <a:buClr>
                <a:srgbClr val="003359"/>
              </a:buClr>
              <a:buFont typeface="Arial" pitchFamily="34" charset="0"/>
              <a:buChar char="•"/>
              <a:defRPr sz="1600" b="0" i="0">
                <a:latin typeface="Arial"/>
                <a:cs typeface="Arial"/>
              </a:defRPr>
            </a:lvl2pPr>
            <a:lvl3pPr marL="1141413" indent="-227013">
              <a:buClr>
                <a:srgbClr val="003359"/>
              </a:buClr>
              <a:buFont typeface="Frutiger LT Std 45 Light" pitchFamily="34" charset="0"/>
              <a:buChar char="‐"/>
              <a:defRPr sz="1400" b="0" i="0">
                <a:latin typeface="Arial"/>
                <a:cs typeface="Arial"/>
              </a:defRPr>
            </a:lvl3pPr>
            <a:lvl4pPr marL="1601788" indent="-225425">
              <a:buClr>
                <a:srgbClr val="003359"/>
              </a:buClr>
              <a:buFont typeface="Arial" pitchFamily="34" charset="0"/>
              <a:buChar char="•"/>
              <a:defRPr sz="1200" b="0" i="0">
                <a:latin typeface="Arial"/>
                <a:cs typeface="Arial"/>
              </a:defRPr>
            </a:lvl4pPr>
            <a:lvl5pPr marL="2055813" indent="-227013">
              <a:buClr>
                <a:srgbClr val="003359"/>
              </a:buClr>
              <a:buFont typeface="Frutiger LT Std 45 Light" pitchFamily="34" charset="0"/>
              <a:buChar char="‐"/>
              <a:defRPr sz="1000" b="0" i="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r>
              <a:rPr lang="en-US" dirty="0" smtClean="0"/>
              <a:t>© IHCDA 2016</a:t>
            </a:r>
            <a:endParaRPr lang="en-US" dirty="0"/>
          </a:p>
        </p:txBody>
      </p:sp>
    </p:spTree>
    <p:extLst>
      <p:ext uri="{BB962C8B-B14F-4D97-AF65-F5344CB8AC3E}">
        <p14:creationId xmlns:p14="http://schemas.microsoft.com/office/powerpoint/2010/main" val="1762263755"/>
      </p:ext>
    </p:extLst>
  </p:cSld>
  <p:clrMapOvr>
    <a:masterClrMapping/>
  </p:clrMapOvr>
  <p:transition spd="slow">
    <p:pull/>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 ihcda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9345" y="4093376"/>
            <a:ext cx="7810881" cy="1362075"/>
          </a:xfrm>
        </p:spPr>
        <p:txBody>
          <a:bodyPr anchor="t">
            <a:normAutofit/>
          </a:bodyPr>
          <a:lstStyle>
            <a:lvl1pPr algn="l">
              <a:defRPr sz="3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01205" y="2593189"/>
            <a:ext cx="7819021" cy="1500187"/>
          </a:xfrm>
        </p:spPr>
        <p:txBody>
          <a:bodyPr anchor="b">
            <a:normAutofit/>
          </a:bodyPr>
          <a:lstStyle>
            <a:lvl1pPr marL="0" indent="0">
              <a:buNone/>
              <a:defRPr sz="1800">
                <a:solidFill>
                  <a:srgbClr val="0033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5"/>
          <p:cNvSpPr>
            <a:spLocks noGrp="1"/>
          </p:cNvSpPr>
          <p:nvPr>
            <p:ph type="sldNum" sz="quarter" idx="10"/>
          </p:nvPr>
        </p:nvSpPr>
        <p:spPr/>
        <p:txBody>
          <a:bodyPr/>
          <a:lstStyle>
            <a:lvl1pPr marL="0" marR="0" indent="0" algn="l" defTabSz="914400" rtl="0" eaLnBrk="1" fontAlgn="base" latinLnBrk="0" hangingPunct="1">
              <a:lnSpc>
                <a:spcPct val="100000"/>
              </a:lnSpc>
              <a:spcBef>
                <a:spcPct val="0"/>
              </a:spcBef>
              <a:spcAft>
                <a:spcPct val="0"/>
              </a:spcAft>
              <a:buClrTx/>
              <a:buSzTx/>
              <a:buFontTx/>
              <a:buNone/>
              <a:tabLst/>
              <a:defRPr/>
            </a:lvl1pPr>
          </a:lstStyle>
          <a:p>
            <a:pPr>
              <a:defRPr/>
            </a:pPr>
            <a:endParaRPr lang="en-US" dirty="0" smtClean="0"/>
          </a:p>
          <a:p>
            <a:pPr>
              <a:defRPr/>
            </a:pPr>
            <a:r>
              <a:rPr lang="en-US" dirty="0" smtClean="0"/>
              <a:t>© IHCDA  2015</a:t>
            </a:r>
          </a:p>
          <a:p>
            <a:pPr>
              <a:defRPr/>
            </a:pPr>
            <a:endParaRPr lang="en-US" dirty="0"/>
          </a:p>
        </p:txBody>
      </p:sp>
    </p:spTree>
    <p:extLst>
      <p:ext uri="{BB962C8B-B14F-4D97-AF65-F5344CB8AC3E}">
        <p14:creationId xmlns:p14="http://schemas.microsoft.com/office/powerpoint/2010/main" val="1795298359"/>
      </p:ext>
    </p:extLst>
  </p:cSld>
  <p:clrMapOvr>
    <a:masterClrMapping/>
  </p:clrMapOvr>
  <p:transition spd="slow">
    <p:pull/>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 ihcda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5627" y="274638"/>
            <a:ext cx="8373873" cy="1143000"/>
          </a:xfrm>
        </p:spPr>
        <p:txBody>
          <a:bodyPr/>
          <a:lstStyle>
            <a:lvl1pPr>
              <a:defRPr cap="all"/>
            </a:lvl1pPr>
          </a:lstStyle>
          <a:p>
            <a:r>
              <a:rPr lang="en-US" dirty="0" smtClean="0"/>
              <a:t>Click to edit Master title style</a:t>
            </a:r>
            <a:endParaRPr lang="en-US" dirty="0"/>
          </a:p>
        </p:txBody>
      </p:sp>
      <p:sp>
        <p:nvSpPr>
          <p:cNvPr id="3" name="Content Placeholder 2"/>
          <p:cNvSpPr>
            <a:spLocks noGrp="1"/>
          </p:cNvSpPr>
          <p:nvPr>
            <p:ph sz="half" idx="1"/>
          </p:nvPr>
        </p:nvSpPr>
        <p:spPr>
          <a:xfrm>
            <a:off x="325627" y="1600200"/>
            <a:ext cx="4056956" cy="4525963"/>
          </a:xfrm>
        </p:spPr>
        <p:txBody>
          <a:bodyPr/>
          <a:lstStyle>
            <a:lvl1pPr>
              <a:buNone/>
              <a:defRPr sz="1800"/>
            </a:lvl1pPr>
            <a:lvl2pPr>
              <a:buClr>
                <a:srgbClr val="003359"/>
              </a:buClr>
              <a:buFont typeface="Arial" pitchFamily="34" charset="0"/>
              <a:buChar char="•"/>
              <a:defRPr sz="1600"/>
            </a:lvl2pPr>
            <a:lvl3pPr>
              <a:buClr>
                <a:srgbClr val="003359"/>
              </a:buClr>
              <a:buFont typeface="Frutiger LT Std 45 Light" pitchFamily="34" charset="0"/>
              <a:buChar char="‐"/>
              <a:defRPr sz="1400"/>
            </a:lvl3pPr>
            <a:lvl4pPr>
              <a:buClr>
                <a:srgbClr val="003359"/>
              </a:buClr>
              <a:buFont typeface="Arial" pitchFamily="34" charset="0"/>
              <a:buChar char="•"/>
              <a:defRPr sz="1200"/>
            </a:lvl4pPr>
            <a:lvl5pPr>
              <a:buClr>
                <a:srgbClr val="003359"/>
              </a:buClr>
              <a:buFont typeface="Frutiger LT Std 45 Light" pitchFamily="34" charset="0"/>
              <a:buChar char="‐"/>
              <a:defRPr sz="1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buNone/>
              <a:defRPr sz="1800">
                <a:solidFill>
                  <a:srgbClr val="003359"/>
                </a:solidFill>
              </a:defRPr>
            </a:lvl1pPr>
            <a:lvl2pPr>
              <a:buClr>
                <a:srgbClr val="003359"/>
              </a:buClr>
              <a:buFont typeface="Arial" pitchFamily="34" charset="0"/>
              <a:buChar char="•"/>
              <a:defRPr sz="1600">
                <a:solidFill>
                  <a:srgbClr val="003359"/>
                </a:solidFill>
              </a:defRPr>
            </a:lvl2pPr>
            <a:lvl3pPr>
              <a:buClr>
                <a:srgbClr val="003359"/>
              </a:buClr>
              <a:buFont typeface="Frutiger LT Std 45 Light" pitchFamily="34" charset="0"/>
              <a:buChar char="‐"/>
              <a:defRPr sz="1400">
                <a:solidFill>
                  <a:srgbClr val="003359"/>
                </a:solidFill>
              </a:defRPr>
            </a:lvl3pPr>
            <a:lvl4pPr>
              <a:buClr>
                <a:srgbClr val="003359"/>
              </a:buClr>
              <a:buFont typeface="Arial" pitchFamily="34" charset="0"/>
              <a:buChar char="•"/>
              <a:defRPr sz="1200">
                <a:solidFill>
                  <a:srgbClr val="003359"/>
                </a:solidFill>
              </a:defRPr>
            </a:lvl4pPr>
            <a:lvl5pPr>
              <a:buClr>
                <a:srgbClr val="003359"/>
              </a:buClr>
              <a:buFont typeface="Frutiger LT Std 45 Light" pitchFamily="34" charset="0"/>
              <a:buChar char="‐"/>
              <a:defRPr sz="1000">
                <a:solidFill>
                  <a:srgbClr val="0033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r>
              <a:rPr lang="en-US" dirty="0" smtClean="0"/>
              <a:t>© IHCDA  2015</a:t>
            </a:r>
            <a:endParaRPr lang="en-US" dirty="0"/>
          </a:p>
        </p:txBody>
      </p:sp>
    </p:spTree>
    <p:extLst>
      <p:ext uri="{BB962C8B-B14F-4D97-AF65-F5344CB8AC3E}">
        <p14:creationId xmlns:p14="http://schemas.microsoft.com/office/powerpoint/2010/main" val="2737310168"/>
      </p:ext>
    </p:extLst>
  </p:cSld>
  <p:clrMapOvr>
    <a:masterClrMapping/>
  </p:clrMapOvr>
  <p:transition spd="slow">
    <p:pull/>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 ihcda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a:lvl1pPr>
          </a:lstStyle>
          <a:p>
            <a:r>
              <a:rPr lang="en-US" dirty="0"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r>
              <a:rPr lang="en-US" dirty="0" smtClean="0"/>
              <a:t>© IHCDA  2015</a:t>
            </a:r>
            <a:endParaRPr lang="en-US" dirty="0"/>
          </a:p>
        </p:txBody>
      </p:sp>
    </p:spTree>
    <p:extLst>
      <p:ext uri="{BB962C8B-B14F-4D97-AF65-F5344CB8AC3E}">
        <p14:creationId xmlns:p14="http://schemas.microsoft.com/office/powerpoint/2010/main" val="2408874648"/>
      </p:ext>
    </p:extLst>
  </p:cSld>
  <p:clrMapOvr>
    <a:masterClrMapping/>
  </p:clrMapOvr>
  <p:transition spd="slow">
    <p:pull/>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 ihcda 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r>
              <a:rPr lang="en-US" dirty="0" smtClean="0"/>
              <a:t>© IHCDA  2015</a:t>
            </a:r>
            <a:endParaRPr lang="en-US" dirty="0"/>
          </a:p>
        </p:txBody>
      </p:sp>
    </p:spTree>
    <p:extLst>
      <p:ext uri="{BB962C8B-B14F-4D97-AF65-F5344CB8AC3E}">
        <p14:creationId xmlns:p14="http://schemas.microsoft.com/office/powerpoint/2010/main" val="3315367898"/>
      </p:ext>
    </p:extLst>
  </p:cSld>
  <p:clrMapOvr>
    <a:masterClrMapping/>
  </p:clrMapOvr>
  <p:transition spd="slow">
    <p:pull/>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 ihcda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5626" y="273050"/>
            <a:ext cx="3139887" cy="1162050"/>
          </a:xfrm>
        </p:spPr>
        <p:txBody>
          <a:bodyPr anchor="b">
            <a:noAutofit/>
          </a:bodyPr>
          <a:lstStyle>
            <a:lvl1pPr algn="l">
              <a:defRPr sz="2000" b="1" cap="all"/>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normAutofit/>
          </a:bodyPr>
          <a:lstStyle>
            <a:lvl1pPr>
              <a:buClr>
                <a:srgbClr val="003359"/>
              </a:buClr>
              <a:buFont typeface="Arial" pitchFamily="34" charset="0"/>
              <a:buChar char="•"/>
              <a:defRPr sz="1600"/>
            </a:lvl1pPr>
            <a:lvl2pPr>
              <a:buClr>
                <a:srgbClr val="003359"/>
              </a:buClr>
              <a:buFont typeface="Frutiger LT Std 45 Light" pitchFamily="34" charset="0"/>
              <a:buChar char="‐"/>
              <a:defRPr sz="1400"/>
            </a:lvl2pPr>
            <a:lvl3pPr>
              <a:buClr>
                <a:srgbClr val="003359"/>
              </a:buClr>
              <a:buFont typeface="Arial" pitchFamily="34" charset="0"/>
              <a:buChar char="•"/>
              <a:defRPr sz="1200"/>
            </a:lvl3pPr>
            <a:lvl4pPr>
              <a:buClr>
                <a:srgbClr val="003359"/>
              </a:buClr>
              <a:buFont typeface="Frutiger LT Std 45 Light" pitchFamily="34" charset="0"/>
              <a:buChar char="‐"/>
              <a:defRPr sz="1000"/>
            </a:lvl4pPr>
            <a:lvl5pPr>
              <a:buClr>
                <a:srgbClr val="003359"/>
              </a:buClr>
              <a:buFont typeface="Arial" pitchFamily="34" charset="0"/>
              <a:buChar char="•"/>
              <a:defRPr sz="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25626" y="1435100"/>
            <a:ext cx="3139887" cy="46910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r>
              <a:rPr lang="en-US" dirty="0" smtClean="0"/>
              <a:t>© IHCDA  2015</a:t>
            </a:r>
            <a:endParaRPr lang="en-US" dirty="0"/>
          </a:p>
        </p:txBody>
      </p:sp>
    </p:spTree>
    <p:extLst>
      <p:ext uri="{BB962C8B-B14F-4D97-AF65-F5344CB8AC3E}">
        <p14:creationId xmlns:p14="http://schemas.microsoft.com/office/powerpoint/2010/main" val="2409453804"/>
      </p:ext>
    </p:extLst>
  </p:cSld>
  <p:clrMapOvr>
    <a:masterClrMapping/>
  </p:clrMapOvr>
  <p:transition spd="slow">
    <p:pull/>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ihcda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cap="all"/>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Slide Number Placeholder 5"/>
          <p:cNvSpPr>
            <a:spLocks noGrp="1"/>
          </p:cNvSpPr>
          <p:nvPr>
            <p:ph type="sldNum" sz="quarter" idx="10"/>
          </p:nvPr>
        </p:nvSpPr>
        <p:spPr/>
        <p:txBody>
          <a:bodyPr/>
          <a:lstStyle>
            <a:lvl1pPr>
              <a:defRPr/>
            </a:lvl1pPr>
          </a:lstStyle>
          <a:p>
            <a:pPr>
              <a:defRPr/>
            </a:pPr>
            <a:r>
              <a:rPr lang="en-US" dirty="0" smtClean="0"/>
              <a:t>© IHCDA  2015</a:t>
            </a:r>
            <a:endParaRPr lang="en-US" dirty="0"/>
          </a:p>
        </p:txBody>
      </p:sp>
    </p:spTree>
    <p:extLst>
      <p:ext uri="{BB962C8B-B14F-4D97-AF65-F5344CB8AC3E}">
        <p14:creationId xmlns:p14="http://schemas.microsoft.com/office/powerpoint/2010/main" val="1188396806"/>
      </p:ext>
    </p:extLst>
  </p:cSld>
  <p:clrMapOvr>
    <a:masterClrMapping/>
  </p:clrMapOvr>
  <p:transition spd="slow">
    <p:pull/>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3.jpe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34963" y="274638"/>
            <a:ext cx="83645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ENTER HEADLINE</a:t>
            </a:r>
          </a:p>
        </p:txBody>
      </p:sp>
      <p:sp>
        <p:nvSpPr>
          <p:cNvPr id="1027" name="Text Placeholder 2"/>
          <p:cNvSpPr>
            <a:spLocks noGrp="1"/>
          </p:cNvSpPr>
          <p:nvPr>
            <p:ph type="body" idx="1"/>
          </p:nvPr>
        </p:nvSpPr>
        <p:spPr bwMode="auto">
          <a:xfrm>
            <a:off x="334963" y="1600200"/>
            <a:ext cx="8364537"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enter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325438" y="614680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3359"/>
                </a:solidFill>
                <a:latin typeface="Arial" charset="0"/>
                <a:ea typeface="Univers LT Std 45 Light" pitchFamily="-111" charset="0"/>
              </a:defRPr>
            </a:lvl1pPr>
          </a:lstStyle>
          <a:p>
            <a:pPr>
              <a:defRPr/>
            </a:pPr>
            <a:r>
              <a:rPr lang="en-US" dirty="0" smtClean="0"/>
              <a:t>© IHCDA 2016</a:t>
            </a:r>
            <a:endParaRPr lang="en-US" dirty="0"/>
          </a:p>
        </p:txBody>
      </p:sp>
    </p:spTree>
  </p:cSld>
  <p:clrMap bg1="lt1" tx1="dk1" bg2="lt2" tx2="dk2" accent1="accent1" accent2="accent2" accent3="accent3" accent4="accent4" accent5="accent5" accent6="accent6" hlink="hlink" folHlink="folHlink"/>
  <p:sldLayoutIdLst>
    <p:sldLayoutId id="2147484006"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Lst>
  <p:transition spd="slow">
    <p:pull/>
  </p:transition>
  <p:timing>
    <p:tnLst>
      <p:par>
        <p:cTn id="1" dur="indefinite" restart="never" nodeType="tmRoot"/>
      </p:par>
    </p:tnLst>
  </p:timing>
  <p:hf sldNum="0" hdr="0" ftr="0" dt="0"/>
  <p:txStyles>
    <p:titleStyle>
      <a:lvl1pPr algn="l" rtl="0" eaLnBrk="0" fontAlgn="base" hangingPunct="0">
        <a:spcBef>
          <a:spcPct val="0"/>
        </a:spcBef>
        <a:spcAft>
          <a:spcPct val="0"/>
        </a:spcAft>
        <a:defRPr sz="3000" b="1" kern="1200">
          <a:solidFill>
            <a:srgbClr val="A2AD00"/>
          </a:solidFill>
          <a:latin typeface="Arial Bold"/>
          <a:ea typeface="ＭＳ Ｐゴシック" pitchFamily="-112" charset="-128"/>
          <a:cs typeface="Arial Bold"/>
        </a:defRPr>
      </a:lvl1pPr>
      <a:lvl2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2pPr>
      <a:lvl3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3pPr>
      <a:lvl4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4pPr>
      <a:lvl5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5pPr>
      <a:lvl6pPr marL="457200" algn="l" rtl="0" fontAlgn="base">
        <a:spcBef>
          <a:spcPct val="0"/>
        </a:spcBef>
        <a:spcAft>
          <a:spcPct val="0"/>
        </a:spcAft>
        <a:defRPr sz="3000">
          <a:solidFill>
            <a:srgbClr val="F0AB00"/>
          </a:solidFill>
          <a:latin typeface="NeutraText-Demi" pitchFamily="-112" charset="0"/>
          <a:ea typeface="ＭＳ Ｐゴシック" pitchFamily="-112" charset="-128"/>
        </a:defRPr>
      </a:lvl6pPr>
      <a:lvl7pPr marL="914400" algn="l" rtl="0" fontAlgn="base">
        <a:spcBef>
          <a:spcPct val="0"/>
        </a:spcBef>
        <a:spcAft>
          <a:spcPct val="0"/>
        </a:spcAft>
        <a:defRPr sz="3000">
          <a:solidFill>
            <a:srgbClr val="F0AB00"/>
          </a:solidFill>
          <a:latin typeface="NeutraText-Demi" pitchFamily="-112" charset="0"/>
          <a:ea typeface="ＭＳ Ｐゴシック" pitchFamily="-112" charset="-128"/>
        </a:defRPr>
      </a:lvl7pPr>
      <a:lvl8pPr marL="1371600" algn="l" rtl="0" fontAlgn="base">
        <a:spcBef>
          <a:spcPct val="0"/>
        </a:spcBef>
        <a:spcAft>
          <a:spcPct val="0"/>
        </a:spcAft>
        <a:defRPr sz="3000">
          <a:solidFill>
            <a:srgbClr val="F0AB00"/>
          </a:solidFill>
          <a:latin typeface="NeutraText-Demi" pitchFamily="-112" charset="0"/>
          <a:ea typeface="ＭＳ Ｐゴシック" pitchFamily="-112" charset="-128"/>
        </a:defRPr>
      </a:lvl8pPr>
      <a:lvl9pPr marL="1828800" algn="l" rtl="0" fontAlgn="base">
        <a:spcBef>
          <a:spcPct val="0"/>
        </a:spcBef>
        <a:spcAft>
          <a:spcPct val="0"/>
        </a:spcAft>
        <a:defRPr sz="3000">
          <a:solidFill>
            <a:srgbClr val="F0AB00"/>
          </a:solidFill>
          <a:latin typeface="NeutraText-Demi" pitchFamily="-112" charset="0"/>
          <a:ea typeface="ＭＳ Ｐゴシック" pitchFamily="-112" charset="-128"/>
        </a:defRPr>
      </a:lvl9pPr>
    </p:titleStyle>
    <p:bodyStyle>
      <a:lvl1pPr marL="687388" indent="-225425" algn="l" rtl="0" eaLnBrk="0" fontAlgn="base" hangingPunct="0">
        <a:spcBef>
          <a:spcPct val="0"/>
        </a:spcBef>
        <a:spcAft>
          <a:spcPct val="0"/>
        </a:spcAft>
        <a:buClr>
          <a:srgbClr val="003359"/>
        </a:buClr>
        <a:buFont typeface="Arial" charset="0"/>
        <a:buChar char="•"/>
        <a:defRPr sz="1600" kern="1200">
          <a:solidFill>
            <a:srgbClr val="003359"/>
          </a:solidFill>
          <a:latin typeface="Arial"/>
          <a:ea typeface="ＭＳ Ｐゴシック" pitchFamily="-112" charset="-128"/>
          <a:cs typeface="Arial"/>
        </a:defRPr>
      </a:lvl1pPr>
      <a:lvl2pPr marL="1141413" indent="-227013" algn="l" rtl="0" eaLnBrk="0" fontAlgn="base" hangingPunct="0">
        <a:spcBef>
          <a:spcPct val="0"/>
        </a:spcBef>
        <a:spcAft>
          <a:spcPct val="0"/>
        </a:spcAft>
        <a:buClr>
          <a:srgbClr val="003359"/>
        </a:buClr>
        <a:buFont typeface="Frutiger LT Std 45 Light" pitchFamily="-111" charset="0"/>
        <a:buChar char="‐"/>
        <a:defRPr sz="1400" kern="1200">
          <a:solidFill>
            <a:srgbClr val="003359"/>
          </a:solidFill>
          <a:latin typeface="Arial"/>
          <a:ea typeface="ＭＳ Ｐゴシック" pitchFamily="-112" charset="-128"/>
          <a:cs typeface="Arial"/>
        </a:defRPr>
      </a:lvl2pPr>
      <a:lvl3pPr marL="1601788" indent="-225425" algn="l" rtl="0" eaLnBrk="0" fontAlgn="base" hangingPunct="0">
        <a:spcBef>
          <a:spcPct val="0"/>
        </a:spcBef>
        <a:spcAft>
          <a:spcPct val="0"/>
        </a:spcAft>
        <a:buClr>
          <a:srgbClr val="003359"/>
        </a:buClr>
        <a:buFont typeface="Arial" charset="0"/>
        <a:buChar char="•"/>
        <a:defRPr sz="1200" kern="1200">
          <a:solidFill>
            <a:srgbClr val="003359"/>
          </a:solidFill>
          <a:latin typeface="Arial"/>
          <a:ea typeface="ＭＳ Ｐゴシック" pitchFamily="-112" charset="-128"/>
          <a:cs typeface="Arial"/>
        </a:defRPr>
      </a:lvl3pPr>
      <a:lvl4pPr marL="2055813" indent="-227013" algn="l" rtl="0" eaLnBrk="0" fontAlgn="base" hangingPunct="0">
        <a:spcBef>
          <a:spcPct val="0"/>
        </a:spcBef>
        <a:spcAft>
          <a:spcPct val="0"/>
        </a:spcAft>
        <a:buClr>
          <a:srgbClr val="003359"/>
        </a:buClr>
        <a:buFont typeface="Frutiger LT Std 45 Light" pitchFamily="-111" charset="0"/>
        <a:buChar char="‐"/>
        <a:defRPr sz="1000" kern="1200">
          <a:solidFill>
            <a:srgbClr val="003359"/>
          </a:solidFill>
          <a:latin typeface="Arial"/>
          <a:ea typeface="ＭＳ Ｐゴシック" pitchFamily="-112" charset="-128"/>
          <a:cs typeface="Arial"/>
        </a:defRPr>
      </a:lvl4pPr>
      <a:lvl5pPr marL="2516188" indent="-225425" algn="l" rtl="0" eaLnBrk="0" fontAlgn="base" hangingPunct="0">
        <a:spcBef>
          <a:spcPct val="0"/>
        </a:spcBef>
        <a:spcAft>
          <a:spcPct val="0"/>
        </a:spcAft>
        <a:buClr>
          <a:srgbClr val="003359"/>
        </a:buClr>
        <a:buFont typeface="Arial" charset="0"/>
        <a:buChar char="•"/>
        <a:defRPr sz="800" kern="1200">
          <a:solidFill>
            <a:srgbClr val="003359"/>
          </a:solidFill>
          <a:latin typeface="Arial"/>
          <a:ea typeface="ＭＳ Ｐゴシック" pitchFamily="-112" charset="-128"/>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334963" y="274638"/>
            <a:ext cx="83645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ENTER HEADLINE</a:t>
            </a:r>
          </a:p>
        </p:txBody>
      </p:sp>
      <p:sp>
        <p:nvSpPr>
          <p:cNvPr id="2051" name="Text Placeholder 2"/>
          <p:cNvSpPr>
            <a:spLocks noGrp="1"/>
          </p:cNvSpPr>
          <p:nvPr>
            <p:ph type="body" idx="1"/>
          </p:nvPr>
        </p:nvSpPr>
        <p:spPr bwMode="auto">
          <a:xfrm>
            <a:off x="334963" y="1600200"/>
            <a:ext cx="8364537"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enter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325438" y="626110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3359"/>
                </a:solidFill>
                <a:latin typeface="Arial" charset="0"/>
                <a:ea typeface="Univers LT Std 45 Light" pitchFamily="-111" charset="0"/>
              </a:defRPr>
            </a:lvl1pPr>
          </a:lstStyle>
          <a:p>
            <a:pPr>
              <a:defRPr/>
            </a:pPr>
            <a:r>
              <a:rPr lang="en-US" dirty="0" smtClean="0"/>
              <a:t>© IHCDA  2015</a:t>
            </a:r>
            <a:endParaRPr lang="en-US" dirty="0"/>
          </a:p>
        </p:txBody>
      </p:sp>
      <p:pic>
        <p:nvPicPr>
          <p:cNvPr id="2053" name="Picture 4" descr="IHCDA-Logo-RGB.jp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675438" y="6021388"/>
            <a:ext cx="2052637"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Lst>
  <p:transition spd="slow">
    <p:pull/>
  </p:transition>
  <p:timing>
    <p:tnLst>
      <p:par>
        <p:cTn id="1" dur="indefinite" restart="never" nodeType="tmRoot"/>
      </p:par>
    </p:tnLst>
  </p:timing>
  <p:hf sldNum="0" hdr="0" ftr="0" dt="0"/>
  <p:txStyles>
    <p:titleStyle>
      <a:lvl1pPr algn="l" rtl="0" eaLnBrk="0" fontAlgn="base" hangingPunct="0">
        <a:spcBef>
          <a:spcPct val="0"/>
        </a:spcBef>
        <a:spcAft>
          <a:spcPct val="0"/>
        </a:spcAft>
        <a:defRPr sz="3000" b="1" kern="1200">
          <a:solidFill>
            <a:srgbClr val="A2AD00"/>
          </a:solidFill>
          <a:latin typeface="Arial Bold"/>
          <a:ea typeface="ＭＳ Ｐゴシック" pitchFamily="-112" charset="-128"/>
          <a:cs typeface="Arial Bold"/>
        </a:defRPr>
      </a:lvl1pPr>
      <a:lvl2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2pPr>
      <a:lvl3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3pPr>
      <a:lvl4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4pPr>
      <a:lvl5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5pPr>
      <a:lvl6pPr marL="457200" algn="l" rtl="0" fontAlgn="base">
        <a:spcBef>
          <a:spcPct val="0"/>
        </a:spcBef>
        <a:spcAft>
          <a:spcPct val="0"/>
        </a:spcAft>
        <a:defRPr sz="3000">
          <a:solidFill>
            <a:srgbClr val="F0AB00"/>
          </a:solidFill>
          <a:latin typeface="NeutraText-Demi" pitchFamily="-112" charset="0"/>
          <a:ea typeface="ＭＳ Ｐゴシック" pitchFamily="-112" charset="-128"/>
        </a:defRPr>
      </a:lvl6pPr>
      <a:lvl7pPr marL="914400" algn="l" rtl="0" fontAlgn="base">
        <a:spcBef>
          <a:spcPct val="0"/>
        </a:spcBef>
        <a:spcAft>
          <a:spcPct val="0"/>
        </a:spcAft>
        <a:defRPr sz="3000">
          <a:solidFill>
            <a:srgbClr val="F0AB00"/>
          </a:solidFill>
          <a:latin typeface="NeutraText-Demi" pitchFamily="-112" charset="0"/>
          <a:ea typeface="ＭＳ Ｐゴシック" pitchFamily="-112" charset="-128"/>
        </a:defRPr>
      </a:lvl7pPr>
      <a:lvl8pPr marL="1371600" algn="l" rtl="0" fontAlgn="base">
        <a:spcBef>
          <a:spcPct val="0"/>
        </a:spcBef>
        <a:spcAft>
          <a:spcPct val="0"/>
        </a:spcAft>
        <a:defRPr sz="3000">
          <a:solidFill>
            <a:srgbClr val="F0AB00"/>
          </a:solidFill>
          <a:latin typeface="NeutraText-Demi" pitchFamily="-112" charset="0"/>
          <a:ea typeface="ＭＳ Ｐゴシック" pitchFamily="-112" charset="-128"/>
        </a:defRPr>
      </a:lvl8pPr>
      <a:lvl9pPr marL="1828800" algn="l" rtl="0" fontAlgn="base">
        <a:spcBef>
          <a:spcPct val="0"/>
        </a:spcBef>
        <a:spcAft>
          <a:spcPct val="0"/>
        </a:spcAft>
        <a:defRPr sz="3000">
          <a:solidFill>
            <a:srgbClr val="F0AB00"/>
          </a:solidFill>
          <a:latin typeface="NeutraText-Demi" pitchFamily="-112" charset="0"/>
          <a:ea typeface="ＭＳ Ｐゴシック" pitchFamily="-112" charset="-128"/>
        </a:defRPr>
      </a:lvl9pPr>
    </p:titleStyle>
    <p:bodyStyle>
      <a:lvl1pPr marL="687388" indent="-225425" algn="l" rtl="0" eaLnBrk="0" fontAlgn="base" hangingPunct="0">
        <a:spcBef>
          <a:spcPct val="0"/>
        </a:spcBef>
        <a:spcAft>
          <a:spcPct val="0"/>
        </a:spcAft>
        <a:buClr>
          <a:srgbClr val="003359"/>
        </a:buClr>
        <a:buFont typeface="Arial" charset="0"/>
        <a:buChar char="•"/>
        <a:defRPr sz="1600" kern="1200">
          <a:solidFill>
            <a:srgbClr val="003359"/>
          </a:solidFill>
          <a:latin typeface="Arial"/>
          <a:ea typeface="ＭＳ Ｐゴシック" pitchFamily="-112" charset="-128"/>
          <a:cs typeface="Arial"/>
        </a:defRPr>
      </a:lvl1pPr>
      <a:lvl2pPr marL="1141413" indent="-227013" algn="l" rtl="0" eaLnBrk="0" fontAlgn="base" hangingPunct="0">
        <a:spcBef>
          <a:spcPct val="0"/>
        </a:spcBef>
        <a:spcAft>
          <a:spcPct val="0"/>
        </a:spcAft>
        <a:buClr>
          <a:srgbClr val="003359"/>
        </a:buClr>
        <a:buFont typeface="Frutiger LT Std 45 Light" pitchFamily="-111" charset="0"/>
        <a:buChar char="‐"/>
        <a:defRPr sz="1400" kern="1200">
          <a:solidFill>
            <a:srgbClr val="003359"/>
          </a:solidFill>
          <a:latin typeface="Arial"/>
          <a:ea typeface="ＭＳ Ｐゴシック" pitchFamily="-112" charset="-128"/>
          <a:cs typeface="Arial"/>
        </a:defRPr>
      </a:lvl2pPr>
      <a:lvl3pPr marL="1601788" indent="-225425" algn="l" rtl="0" eaLnBrk="0" fontAlgn="base" hangingPunct="0">
        <a:spcBef>
          <a:spcPct val="0"/>
        </a:spcBef>
        <a:spcAft>
          <a:spcPct val="0"/>
        </a:spcAft>
        <a:buClr>
          <a:srgbClr val="003359"/>
        </a:buClr>
        <a:buFont typeface="Arial" charset="0"/>
        <a:buChar char="•"/>
        <a:defRPr sz="1200" kern="1200">
          <a:solidFill>
            <a:srgbClr val="003359"/>
          </a:solidFill>
          <a:latin typeface="Arial"/>
          <a:ea typeface="ＭＳ Ｐゴシック" pitchFamily="-112" charset="-128"/>
          <a:cs typeface="Arial"/>
        </a:defRPr>
      </a:lvl3pPr>
      <a:lvl4pPr marL="2055813" indent="-227013" algn="l" rtl="0" eaLnBrk="0" fontAlgn="base" hangingPunct="0">
        <a:spcBef>
          <a:spcPct val="0"/>
        </a:spcBef>
        <a:spcAft>
          <a:spcPct val="0"/>
        </a:spcAft>
        <a:buClr>
          <a:srgbClr val="003359"/>
        </a:buClr>
        <a:buFont typeface="Frutiger LT Std 45 Light" pitchFamily="-111" charset="0"/>
        <a:buChar char="‐"/>
        <a:defRPr sz="1000" kern="1200">
          <a:solidFill>
            <a:srgbClr val="003359"/>
          </a:solidFill>
          <a:latin typeface="Arial"/>
          <a:ea typeface="ＭＳ Ｐゴシック" pitchFamily="-112" charset="-128"/>
          <a:cs typeface="Arial"/>
        </a:defRPr>
      </a:lvl4pPr>
      <a:lvl5pPr marL="2516188" indent="-225425" algn="l" rtl="0" eaLnBrk="0" fontAlgn="base" hangingPunct="0">
        <a:spcBef>
          <a:spcPct val="0"/>
        </a:spcBef>
        <a:spcAft>
          <a:spcPct val="0"/>
        </a:spcAft>
        <a:buClr>
          <a:srgbClr val="003359"/>
        </a:buClr>
        <a:buFont typeface="Arial" charset="0"/>
        <a:buChar char="•"/>
        <a:defRPr sz="800" kern="1200">
          <a:solidFill>
            <a:srgbClr val="003359"/>
          </a:solidFill>
          <a:latin typeface="Arial"/>
          <a:ea typeface="ＭＳ Ｐゴシック" pitchFamily="-112" charset="-128"/>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tel:317%20232%207777" TargetMode="External"/><Relationship Id="rId2" Type="http://schemas.openxmlformats.org/officeDocument/2006/relationships/hyperlink" Target="mailto:bcollier1@ihcda.in.gov" TargetMode="External"/><Relationship Id="rId1" Type="http://schemas.openxmlformats.org/officeDocument/2006/relationships/slideLayout" Target="../slideLayouts/slideLayout3.xml"/><Relationship Id="rId5" Type="http://schemas.openxmlformats.org/officeDocument/2006/relationships/hyperlink" Target="mailto:dstewart2@ihcda.in.gov" TargetMode="External"/><Relationship Id="rId4" Type="http://schemas.openxmlformats.org/officeDocument/2006/relationships/hyperlink" Target="tel:800.872.0371"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form.jotform.com/IHCDA/fraud"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p:txBody>
          <a:bodyPr>
            <a:normAutofit fontScale="90000"/>
          </a:bodyPr>
          <a:lstStyle/>
          <a:p>
            <a:pPr algn="ctr"/>
            <a:r>
              <a:rPr lang="en-US" altLang="en-US" sz="4400" cap="none" dirty="0" smtClean="0">
                <a:latin typeface="Arial Bold" pitchFamily="-111" charset="0"/>
                <a:ea typeface="ＭＳ Ｐゴシック" pitchFamily="34" charset="-128"/>
                <a:cs typeface="Arial Bold" pitchFamily="-111" charset="0"/>
              </a:rPr>
              <a:t> </a:t>
            </a:r>
            <a:br>
              <a:rPr lang="en-US" altLang="en-US" sz="4400" cap="none" dirty="0" smtClean="0">
                <a:latin typeface="Arial Bold" pitchFamily="-111" charset="0"/>
                <a:ea typeface="ＭＳ Ｐゴシック" pitchFamily="34" charset="-128"/>
                <a:cs typeface="Arial Bold" pitchFamily="-111" charset="0"/>
              </a:rPr>
            </a:br>
            <a:r>
              <a:rPr lang="en-US" altLang="en-US" sz="4400" cap="none" dirty="0">
                <a:latin typeface="Arial Bold" pitchFamily="-111" charset="0"/>
                <a:ea typeface="ＭＳ Ｐゴシック" pitchFamily="34" charset="-128"/>
                <a:cs typeface="Arial Bold" pitchFamily="-111" charset="0"/>
              </a:rPr>
              <a:t/>
            </a:r>
            <a:br>
              <a:rPr lang="en-US" altLang="en-US" sz="4400" cap="none" dirty="0">
                <a:latin typeface="Arial Bold" pitchFamily="-111" charset="0"/>
                <a:ea typeface="ＭＳ Ｐゴシック" pitchFamily="34" charset="-128"/>
                <a:cs typeface="Arial Bold" pitchFamily="-111" charset="0"/>
              </a:rPr>
            </a:br>
            <a:r>
              <a:rPr lang="en-US" altLang="en-US" sz="4400" cap="none" dirty="0" smtClean="0">
                <a:latin typeface="Arial Bold" pitchFamily="-111" charset="0"/>
                <a:ea typeface="ＭＳ Ｐゴシック" pitchFamily="34" charset="-128"/>
                <a:cs typeface="Arial Bold" pitchFamily="-111" charset="0"/>
              </a:rPr>
              <a:t>EAP PROGRAM PERFORMANCE &amp; INTEGRITY </a:t>
            </a:r>
            <a:br>
              <a:rPr lang="en-US" altLang="en-US" sz="4400" cap="none" dirty="0" smtClean="0">
                <a:latin typeface="Arial Bold" pitchFamily="-111" charset="0"/>
                <a:ea typeface="ＭＳ Ｐゴシック" pitchFamily="34" charset="-128"/>
                <a:cs typeface="Arial Bold" pitchFamily="-111" charset="0"/>
              </a:rPr>
            </a:br>
            <a:r>
              <a:rPr lang="en-US" altLang="en-US" sz="4400" cap="none" dirty="0">
                <a:latin typeface="Arial Bold" pitchFamily="-111" charset="0"/>
                <a:ea typeface="ＭＳ Ｐゴシック" pitchFamily="34" charset="-128"/>
                <a:cs typeface="Arial Bold" pitchFamily="-111" charset="0"/>
              </a:rPr>
              <a:t/>
            </a:r>
            <a:br>
              <a:rPr lang="en-US" altLang="en-US" sz="4400" cap="none" dirty="0">
                <a:latin typeface="Arial Bold" pitchFamily="-111" charset="0"/>
                <a:ea typeface="ＭＳ Ｐゴシック" pitchFamily="34" charset="-128"/>
                <a:cs typeface="Arial Bold" pitchFamily="-111" charset="0"/>
              </a:rPr>
            </a:br>
            <a:r>
              <a:rPr lang="en-US" altLang="en-US" sz="4400" cap="none" dirty="0" smtClean="0">
                <a:latin typeface="Arial Bold" pitchFamily="-111" charset="0"/>
                <a:ea typeface="ＭＳ Ｐゴシック" pitchFamily="34" charset="-128"/>
                <a:cs typeface="Arial Bold" pitchFamily="-111" charset="0"/>
              </a:rPr>
              <a:t>2019 INCAA CONFERENCE</a:t>
            </a:r>
          </a:p>
        </p:txBody>
      </p:sp>
      <p:sp>
        <p:nvSpPr>
          <p:cNvPr id="3" name="TextBox 2"/>
          <p:cNvSpPr txBox="1"/>
          <p:nvPr/>
        </p:nvSpPr>
        <p:spPr>
          <a:xfrm>
            <a:off x="489097" y="6096919"/>
            <a:ext cx="2583711" cy="307777"/>
          </a:xfrm>
          <a:prstGeom prst="rect">
            <a:avLst/>
          </a:prstGeom>
          <a:noFill/>
        </p:spPr>
        <p:txBody>
          <a:bodyPr wrap="square" rtlCol="0">
            <a:spAutoFit/>
          </a:bodyPr>
          <a:lstStyle/>
          <a:p>
            <a:r>
              <a:rPr lang="en-US" sz="1400" dirty="0" smtClean="0">
                <a:solidFill>
                  <a:schemeClr val="bg1"/>
                </a:solidFill>
              </a:rPr>
              <a:t>© IHCDA 2018</a:t>
            </a:r>
            <a:endParaRPr lang="en-US" sz="1400" dirty="0">
              <a:solidFill>
                <a:schemeClr val="bg1"/>
              </a:solidFill>
            </a:endParaRPr>
          </a:p>
        </p:txBody>
      </p:sp>
    </p:spTree>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3200" dirty="0" smtClean="0"/>
              <a:t>Purpose of investigating fraud, waste and abuse</a:t>
            </a:r>
            <a:endParaRPr lang="en-US" sz="3200" dirty="0"/>
          </a:p>
        </p:txBody>
      </p:sp>
      <p:sp>
        <p:nvSpPr>
          <p:cNvPr id="13315" name="Content Placeholder 2"/>
          <p:cNvSpPr>
            <a:spLocks noGrp="1"/>
          </p:cNvSpPr>
          <p:nvPr>
            <p:ph idx="1"/>
          </p:nvPr>
        </p:nvSpPr>
        <p:spPr>
          <a:xfrm>
            <a:off x="334963" y="1425575"/>
            <a:ext cx="8364537" cy="4525963"/>
          </a:xfrm>
        </p:spPr>
        <p:txBody>
          <a:bodyPr/>
          <a:lstStyle/>
          <a:p>
            <a:pPr marL="285750" indent="-285750">
              <a:buFont typeface="Arial" charset="0"/>
              <a:buChar char="•"/>
            </a:pPr>
            <a:r>
              <a:rPr lang="en-US" altLang="en-US" b="1" dirty="0" smtClean="0">
                <a:latin typeface="Arial" charset="0"/>
                <a:ea typeface="ＭＳ Ｐゴシック" pitchFamily="34" charset="-128"/>
                <a:cs typeface="Arial" charset="0"/>
              </a:rPr>
              <a:t>Ensure</a:t>
            </a:r>
            <a:r>
              <a:rPr lang="en-US" altLang="en-US" dirty="0" smtClean="0">
                <a:latin typeface="Arial" charset="0"/>
                <a:ea typeface="ＭＳ Ｐゴシック" pitchFamily="34" charset="-128"/>
                <a:cs typeface="Arial" charset="0"/>
              </a:rPr>
              <a:t> Benefits are allotted in correct amounts and only to those individuals who are eligible</a:t>
            </a:r>
          </a:p>
          <a:p>
            <a:pPr marL="285750" indent="-285750">
              <a:buFont typeface="Arial" charset="0"/>
              <a:buChar char="•"/>
            </a:pPr>
            <a:r>
              <a:rPr lang="en-US" altLang="en-US" b="1" dirty="0" smtClean="0">
                <a:latin typeface="Arial" charset="0"/>
                <a:ea typeface="ＭＳ Ｐゴシック" pitchFamily="34" charset="-128"/>
                <a:cs typeface="Arial" charset="0"/>
              </a:rPr>
              <a:t>Recover</a:t>
            </a:r>
            <a:r>
              <a:rPr lang="en-US" altLang="en-US" dirty="0" smtClean="0">
                <a:latin typeface="Arial" charset="0"/>
                <a:ea typeface="ＭＳ Ｐゴシック" pitchFamily="34" charset="-128"/>
                <a:cs typeface="Arial" charset="0"/>
              </a:rPr>
              <a:t> EAP Funds obtained by participants through fraudulent activities, unintentional participant error, administrative error or non-compliance</a:t>
            </a:r>
          </a:p>
          <a:p>
            <a:pPr marL="285750" indent="-285750">
              <a:buFont typeface="Arial" charset="0"/>
              <a:buChar char="•"/>
            </a:pPr>
            <a:r>
              <a:rPr lang="en-US" altLang="en-US" b="1" dirty="0" smtClean="0">
                <a:latin typeface="Arial" charset="0"/>
                <a:ea typeface="ＭＳ Ｐゴシック" pitchFamily="34" charset="-128"/>
                <a:cs typeface="Arial" charset="0"/>
              </a:rPr>
              <a:t>Deter</a:t>
            </a:r>
            <a:r>
              <a:rPr lang="en-US" altLang="en-US" dirty="0" smtClean="0">
                <a:latin typeface="Arial" charset="0"/>
                <a:ea typeface="ＭＳ Ｐゴシック" pitchFamily="34" charset="-128"/>
                <a:cs typeface="Arial" charset="0"/>
              </a:rPr>
              <a:t> future occurrences of fraud or non-compliance within all programs to help maintain program integrity</a:t>
            </a:r>
          </a:p>
        </p:txBody>
      </p:sp>
      <p:pic>
        <p:nvPicPr>
          <p:cNvPr id="13316" name="Picture 2" descr="http://www.valdosta.edu/%7Ecsparlor/detectiv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7631" y="3278006"/>
            <a:ext cx="3940175" cy="236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89097" y="6096919"/>
            <a:ext cx="2583711" cy="307777"/>
          </a:xfrm>
          <a:prstGeom prst="rect">
            <a:avLst/>
          </a:prstGeom>
          <a:noFill/>
        </p:spPr>
        <p:txBody>
          <a:bodyPr wrap="square" rtlCol="0">
            <a:spAutoFit/>
          </a:bodyPr>
          <a:lstStyle/>
          <a:p>
            <a:r>
              <a:rPr lang="en-US" sz="1400" dirty="0" smtClean="0"/>
              <a:t>© IHCDA 2018</a:t>
            </a:r>
            <a:endParaRPr lang="en-US" sz="1400" dirty="0"/>
          </a:p>
        </p:txBody>
      </p:sp>
    </p:spTree>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3200" dirty="0" smtClean="0"/>
              <a:t>investigation</a:t>
            </a:r>
            <a:endParaRPr lang="en-US" sz="3200" dirty="0"/>
          </a:p>
        </p:txBody>
      </p:sp>
      <p:sp>
        <p:nvSpPr>
          <p:cNvPr id="18435" name="Content Placeholder 2"/>
          <p:cNvSpPr>
            <a:spLocks noGrp="1"/>
          </p:cNvSpPr>
          <p:nvPr>
            <p:ph idx="1"/>
          </p:nvPr>
        </p:nvSpPr>
        <p:spPr>
          <a:xfrm>
            <a:off x="334963" y="1425575"/>
            <a:ext cx="8364537" cy="4525963"/>
          </a:xfrm>
        </p:spPr>
        <p:txBody>
          <a:bodyPr/>
          <a:lstStyle/>
          <a:p>
            <a:pPr marL="285750" indent="-285750">
              <a:spcAft>
                <a:spcPts val="600"/>
              </a:spcAft>
              <a:buFont typeface="Arial" charset="0"/>
              <a:buChar char="•"/>
            </a:pPr>
            <a:r>
              <a:rPr lang="en-US" altLang="en-US" sz="2400" b="1" dirty="0" smtClean="0">
                <a:latin typeface="Arial" charset="0"/>
                <a:ea typeface="ＭＳ Ｐゴシック" pitchFamily="34" charset="-128"/>
                <a:cs typeface="Arial" charset="0"/>
              </a:rPr>
              <a:t>Investigation</a:t>
            </a:r>
            <a:r>
              <a:rPr lang="en-US" altLang="en-US" sz="2400" dirty="0" smtClean="0">
                <a:latin typeface="Arial" charset="0"/>
                <a:ea typeface="ＭＳ Ｐゴシック" pitchFamily="34" charset="-128"/>
                <a:cs typeface="Arial" charset="0"/>
              </a:rPr>
              <a:t>: detailed examination or search to determine if an individual has committed an act of non-compliance or fraud and/or received benefits to which they were not entitled.</a:t>
            </a:r>
          </a:p>
        </p:txBody>
      </p:sp>
      <p:pic>
        <p:nvPicPr>
          <p:cNvPr id="18436" name="Picture 4" descr="http://www.crimedetectivekolkata.com/images/Investig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2808" y="2668588"/>
            <a:ext cx="2765861" cy="302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89097" y="6096919"/>
            <a:ext cx="2583711" cy="307777"/>
          </a:xfrm>
          <a:prstGeom prst="rect">
            <a:avLst/>
          </a:prstGeom>
          <a:noFill/>
        </p:spPr>
        <p:txBody>
          <a:bodyPr wrap="square" rtlCol="0">
            <a:spAutoFit/>
          </a:bodyPr>
          <a:lstStyle/>
          <a:p>
            <a:r>
              <a:rPr lang="en-US" sz="1400" dirty="0" smtClean="0"/>
              <a:t>© IHCDA 2018</a:t>
            </a:r>
            <a:endParaRPr lang="en-US" sz="1400" dirty="0"/>
          </a:p>
        </p:txBody>
      </p:sp>
    </p:spTree>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3200" dirty="0" smtClean="0"/>
              <a:t>documentation</a:t>
            </a:r>
            <a:endParaRPr lang="en-US" sz="3200" dirty="0"/>
          </a:p>
        </p:txBody>
      </p:sp>
      <p:sp>
        <p:nvSpPr>
          <p:cNvPr id="22531" name="Content Placeholder 2"/>
          <p:cNvSpPr>
            <a:spLocks noGrp="1"/>
          </p:cNvSpPr>
          <p:nvPr>
            <p:ph idx="1"/>
          </p:nvPr>
        </p:nvSpPr>
        <p:spPr>
          <a:xfrm>
            <a:off x="600075" y="1717675"/>
            <a:ext cx="3497263" cy="3914775"/>
          </a:xfrm>
        </p:spPr>
        <p:txBody>
          <a:bodyPr/>
          <a:lstStyle/>
          <a:p>
            <a:pPr marL="285750" indent="-285750">
              <a:spcAft>
                <a:spcPts val="600"/>
              </a:spcAft>
              <a:buFont typeface="Arial" charset="0"/>
              <a:buChar char="•"/>
            </a:pPr>
            <a:r>
              <a:rPr lang="en-US" altLang="en-US" sz="2000" dirty="0" smtClean="0">
                <a:latin typeface="Arial" charset="0"/>
                <a:ea typeface="ＭＳ Ｐゴシック" pitchFamily="34" charset="-128"/>
                <a:cs typeface="Arial" charset="0"/>
              </a:rPr>
              <a:t>Document each step taken in the course of the investigation in chronological order</a:t>
            </a:r>
          </a:p>
          <a:p>
            <a:pPr marL="285750" indent="-285750">
              <a:spcAft>
                <a:spcPts val="600"/>
              </a:spcAft>
              <a:buFont typeface="Arial" charset="0"/>
              <a:buChar char="•"/>
            </a:pPr>
            <a:r>
              <a:rPr lang="en-US" altLang="en-US" sz="2000" dirty="0" smtClean="0">
                <a:latin typeface="Arial" charset="0"/>
                <a:ea typeface="ＭＳ Ｐゴシック" pitchFamily="34" charset="-128"/>
                <a:cs typeface="Arial" charset="0"/>
              </a:rPr>
              <a:t>Include investigator notes as well as copies of relevant documents</a:t>
            </a:r>
          </a:p>
          <a:p>
            <a:pPr marL="285750" indent="-285750">
              <a:spcAft>
                <a:spcPts val="600"/>
              </a:spcAft>
              <a:buFont typeface="Arial" charset="0"/>
              <a:buChar char="•"/>
            </a:pPr>
            <a:r>
              <a:rPr lang="en-US" altLang="en-US" sz="2000" dirty="0" smtClean="0">
                <a:latin typeface="Arial" charset="0"/>
                <a:ea typeface="ＭＳ Ｐゴシック" pitchFamily="34" charset="-128"/>
                <a:cs typeface="Arial" charset="0"/>
              </a:rPr>
              <a:t>Important not just for agency records, but for situations where law enforcement will also be involved</a:t>
            </a:r>
          </a:p>
          <a:p>
            <a:pPr marL="285750" indent="-285750">
              <a:buFont typeface="Arial" charset="0"/>
              <a:buChar char="•"/>
            </a:pPr>
            <a:endParaRPr lang="en-US" altLang="en-US" dirty="0" smtClean="0">
              <a:latin typeface="Arial" charset="0"/>
              <a:ea typeface="ＭＳ Ｐゴシック" pitchFamily="34" charset="-128"/>
              <a:cs typeface="Arial" charset="0"/>
            </a:endParaRPr>
          </a:p>
        </p:txBody>
      </p:sp>
      <p:pic>
        <p:nvPicPr>
          <p:cNvPr id="22536" name="Picture 8" descr="https://farm4.staticflickr.com/3529/3201347584_d89c4467ff_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9110" y="1984633"/>
            <a:ext cx="4171876" cy="312890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9097" y="6096919"/>
            <a:ext cx="2583711" cy="307777"/>
          </a:xfrm>
          <a:prstGeom prst="rect">
            <a:avLst/>
          </a:prstGeom>
          <a:noFill/>
        </p:spPr>
        <p:txBody>
          <a:bodyPr wrap="square" rtlCol="0">
            <a:spAutoFit/>
          </a:bodyPr>
          <a:lstStyle/>
          <a:p>
            <a:r>
              <a:rPr lang="en-US" sz="1400" dirty="0" smtClean="0"/>
              <a:t>© IHCDA 2018</a:t>
            </a:r>
            <a:endParaRPr lang="en-US" sz="1400" dirty="0"/>
          </a:p>
        </p:txBody>
      </p:sp>
    </p:spTree>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3200" dirty="0" smtClean="0"/>
              <a:t>documentation</a:t>
            </a:r>
            <a:endParaRPr lang="en-US" sz="3200" dirty="0"/>
          </a:p>
        </p:txBody>
      </p:sp>
      <p:sp>
        <p:nvSpPr>
          <p:cNvPr id="23555" name="Content Placeholder 2"/>
          <p:cNvSpPr>
            <a:spLocks noGrp="1"/>
          </p:cNvSpPr>
          <p:nvPr>
            <p:ph idx="1"/>
          </p:nvPr>
        </p:nvSpPr>
        <p:spPr>
          <a:xfrm>
            <a:off x="334963" y="1425575"/>
            <a:ext cx="8364537" cy="4525963"/>
          </a:xfrm>
        </p:spPr>
        <p:txBody>
          <a:bodyPr/>
          <a:lstStyle/>
          <a:p>
            <a:pPr marL="285750" indent="-285750">
              <a:buFont typeface="Arial" charset="0"/>
              <a:buChar char="•"/>
            </a:pPr>
            <a:r>
              <a:rPr lang="en-US" altLang="en-US" sz="2000" dirty="0" smtClean="0">
                <a:latin typeface="Arial" charset="0"/>
                <a:ea typeface="ＭＳ Ｐゴシック" pitchFamily="34" charset="-128"/>
                <a:cs typeface="Arial" charset="0"/>
              </a:rPr>
              <a:t>Six basic questions to consider while collecting information during the course of any investigation:</a:t>
            </a:r>
          </a:p>
        </p:txBody>
      </p:sp>
      <p:pic>
        <p:nvPicPr>
          <p:cNvPr id="235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1521" y="2249488"/>
            <a:ext cx="6220918" cy="343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89097" y="6096919"/>
            <a:ext cx="2583711" cy="307777"/>
          </a:xfrm>
          <a:prstGeom prst="rect">
            <a:avLst/>
          </a:prstGeom>
          <a:noFill/>
        </p:spPr>
        <p:txBody>
          <a:bodyPr wrap="square" rtlCol="0">
            <a:spAutoFit/>
          </a:bodyPr>
          <a:lstStyle/>
          <a:p>
            <a:r>
              <a:rPr lang="en-US" sz="1400" dirty="0" smtClean="0"/>
              <a:t>© IHCDA 2018</a:t>
            </a:r>
            <a:endParaRPr lang="en-US" sz="1400" dirty="0"/>
          </a:p>
        </p:txBody>
      </p:sp>
    </p:spTree>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3200" dirty="0" smtClean="0"/>
              <a:t>Potential sources to assist with    an investigation</a:t>
            </a:r>
            <a:endParaRPr lang="en-US" sz="3200" dirty="0"/>
          </a:p>
        </p:txBody>
      </p:sp>
      <p:pic>
        <p:nvPicPr>
          <p:cNvPr id="3072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89088" y="2163763"/>
            <a:ext cx="5857875" cy="3048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89097" y="6096919"/>
            <a:ext cx="2583711" cy="307777"/>
          </a:xfrm>
          <a:prstGeom prst="rect">
            <a:avLst/>
          </a:prstGeom>
          <a:noFill/>
        </p:spPr>
        <p:txBody>
          <a:bodyPr wrap="square" rtlCol="0">
            <a:spAutoFit/>
          </a:bodyPr>
          <a:lstStyle/>
          <a:p>
            <a:r>
              <a:rPr lang="en-US" sz="1400" dirty="0" smtClean="0"/>
              <a:t>© IHCDA 2018</a:t>
            </a:r>
            <a:endParaRPr lang="en-US" sz="1400" dirty="0"/>
          </a:p>
        </p:txBody>
      </p:sp>
    </p:spTree>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u="sng" dirty="0" smtClean="0"/>
              <a:t>Potential sources</a:t>
            </a:r>
            <a:r>
              <a:rPr lang="en-US" sz="3200" dirty="0" smtClean="0"/>
              <a:t/>
            </a:r>
            <a:br>
              <a:rPr lang="en-US" sz="3200" dirty="0" smtClean="0"/>
            </a:br>
            <a:r>
              <a:rPr lang="en-US" sz="3200" dirty="0" smtClean="0"/>
              <a:t>LSP attorney</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4125" y="2053653"/>
            <a:ext cx="3035508" cy="3297836"/>
          </a:xfrm>
          <a:prstGeom prst="rect">
            <a:avLst/>
          </a:prstGeom>
        </p:spPr>
      </p:pic>
    </p:spTree>
    <p:extLst>
      <p:ext uri="{BB962C8B-B14F-4D97-AF65-F5344CB8AC3E}">
        <p14:creationId xmlns:p14="http://schemas.microsoft.com/office/powerpoint/2010/main" val="346368367"/>
      </p:ext>
    </p:extLst>
  </p:cSld>
  <p:clrMapOvr>
    <a:masterClrMapping/>
  </p:clrMapOvr>
  <p:transition spd="slow">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u="sng" dirty="0" smtClean="0"/>
              <a:t>Potential sources</a:t>
            </a:r>
            <a:br>
              <a:rPr lang="en-US" sz="3200" u="sng" dirty="0" smtClean="0"/>
            </a:br>
            <a:r>
              <a:rPr lang="en-US" sz="3200" dirty="0" err="1" smtClean="0"/>
              <a:t>Ihcda</a:t>
            </a:r>
            <a:r>
              <a:rPr lang="en-US" sz="3200" dirty="0" smtClean="0"/>
              <a:t>-legal team</a:t>
            </a:r>
            <a:endParaRPr lang="en-US" sz="3200" dirty="0"/>
          </a:p>
        </p:txBody>
      </p:sp>
      <p:sp>
        <p:nvSpPr>
          <p:cNvPr id="3" name="Content Placeholder 2"/>
          <p:cNvSpPr>
            <a:spLocks noGrp="1"/>
          </p:cNvSpPr>
          <p:nvPr>
            <p:ph idx="1"/>
          </p:nvPr>
        </p:nvSpPr>
        <p:spPr/>
        <p:txBody>
          <a:bodyPr/>
          <a:lstStyle/>
          <a:p>
            <a:pPr>
              <a:spcAft>
                <a:spcPts val="0"/>
              </a:spcAft>
            </a:pPr>
            <a:r>
              <a:rPr lang="en-US" altLang="en-US" b="1" dirty="0">
                <a:solidFill>
                  <a:srgbClr val="A2AD00"/>
                </a:solidFill>
                <a:latin typeface="Cambria" pitchFamily="18" charset="0"/>
                <a:cs typeface="Times New Roman" pitchFamily="18" charset="0"/>
              </a:rPr>
              <a:t>BRIGITTE COLLIER</a:t>
            </a:r>
          </a:p>
          <a:p>
            <a:pPr>
              <a:spcAft>
                <a:spcPts val="0"/>
              </a:spcAft>
            </a:pPr>
            <a:r>
              <a:rPr lang="en-US" altLang="en-US" i="1" dirty="0">
                <a:solidFill>
                  <a:schemeClr val="accent1">
                    <a:lumMod val="50000"/>
                  </a:schemeClr>
                </a:solidFill>
                <a:latin typeface="Cambria" pitchFamily="18" charset="0"/>
                <a:cs typeface="Times New Roman" pitchFamily="18" charset="0"/>
              </a:rPr>
              <a:t>Compliance</a:t>
            </a:r>
            <a:r>
              <a:rPr lang="en-US" altLang="en-US" b="1" i="1" dirty="0">
                <a:solidFill>
                  <a:schemeClr val="accent1">
                    <a:lumMod val="50000"/>
                  </a:schemeClr>
                </a:solidFill>
                <a:latin typeface="Cambria" pitchFamily="18" charset="0"/>
                <a:cs typeface="Times New Roman" pitchFamily="18" charset="0"/>
              </a:rPr>
              <a:t> </a:t>
            </a:r>
            <a:r>
              <a:rPr lang="en-US" altLang="en-US" i="1" dirty="0">
                <a:solidFill>
                  <a:schemeClr val="accent1">
                    <a:lumMod val="50000"/>
                  </a:schemeClr>
                </a:solidFill>
                <a:latin typeface="Cambria" pitchFamily="18" charset="0"/>
                <a:cs typeface="Times New Roman" pitchFamily="18" charset="0"/>
              </a:rPr>
              <a:t>Attorney</a:t>
            </a:r>
          </a:p>
          <a:p>
            <a:pPr>
              <a:spcAft>
                <a:spcPts val="0"/>
              </a:spcAft>
            </a:pPr>
            <a:r>
              <a:rPr lang="en-US" altLang="en-US" b="1" dirty="0">
                <a:solidFill>
                  <a:schemeClr val="accent1">
                    <a:lumMod val="50000"/>
                  </a:schemeClr>
                </a:solidFill>
                <a:latin typeface="Cambria" pitchFamily="18" charset="0"/>
                <a:cs typeface="Times New Roman" pitchFamily="18" charset="0"/>
              </a:rPr>
              <a:t>Indiana Housing and Community Development Authority</a:t>
            </a:r>
          </a:p>
          <a:p>
            <a:pPr>
              <a:spcAft>
                <a:spcPts val="0"/>
              </a:spcAft>
            </a:pPr>
            <a:r>
              <a:rPr lang="en-US" altLang="en-US" b="1" dirty="0">
                <a:solidFill>
                  <a:srgbClr val="A2AD00"/>
                </a:solidFill>
                <a:latin typeface="Cambria" pitchFamily="18" charset="0"/>
                <a:cs typeface="Times New Roman" pitchFamily="18" charset="0"/>
              </a:rPr>
              <a:t>PHONE  </a:t>
            </a:r>
            <a:r>
              <a:rPr lang="en-US" altLang="en-US" u="sng" dirty="0">
                <a:solidFill>
                  <a:srgbClr val="0000FF"/>
                </a:solidFill>
                <a:latin typeface="Cambria" pitchFamily="18" charset="0"/>
                <a:cs typeface="Times New Roman" pitchFamily="18" charset="0"/>
              </a:rPr>
              <a:t>317-234-6982</a:t>
            </a:r>
            <a:r>
              <a:rPr lang="en-US" altLang="en-US" dirty="0">
                <a:solidFill>
                  <a:srgbClr val="0000FF"/>
                </a:solidFill>
                <a:latin typeface="Cambria" pitchFamily="18" charset="0"/>
                <a:cs typeface="Times New Roman" pitchFamily="18" charset="0"/>
              </a:rPr>
              <a:t> OR </a:t>
            </a:r>
            <a:r>
              <a:rPr lang="en-US" altLang="en-US" u="sng" dirty="0">
                <a:solidFill>
                  <a:srgbClr val="0000FF"/>
                </a:solidFill>
                <a:latin typeface="Cambria" pitchFamily="18" charset="0"/>
                <a:cs typeface="Times New Roman" pitchFamily="18" charset="0"/>
              </a:rPr>
              <a:t>800-872-0371</a:t>
            </a:r>
          </a:p>
          <a:p>
            <a:pPr>
              <a:spcAft>
                <a:spcPts val="0"/>
              </a:spcAft>
            </a:pPr>
            <a:r>
              <a:rPr lang="en-US" altLang="en-US" b="1" dirty="0">
                <a:solidFill>
                  <a:srgbClr val="A2AD00"/>
                </a:solidFill>
                <a:latin typeface="Cambria" pitchFamily="18" charset="0"/>
                <a:cs typeface="Times New Roman" pitchFamily="18" charset="0"/>
              </a:rPr>
              <a:t>EMAIL  </a:t>
            </a:r>
            <a:r>
              <a:rPr lang="en-US" altLang="en-US" u="sng" dirty="0">
                <a:solidFill>
                  <a:srgbClr val="0000FF"/>
                </a:solidFill>
                <a:latin typeface="Cambria" pitchFamily="18" charset="0"/>
                <a:cs typeface="Times New Roman" pitchFamily="18" charset="0"/>
                <a:hlinkClick r:id="rId2"/>
              </a:rPr>
              <a:t>bcollier1@ihcda.in.gov</a:t>
            </a:r>
            <a:endParaRPr lang="en-US" altLang="en-US" dirty="0">
              <a:solidFill>
                <a:srgbClr val="0000FF"/>
              </a:solidFill>
              <a:latin typeface="Cambria" pitchFamily="18" charset="0"/>
              <a:cs typeface="Times New Roman" pitchFamily="18" charset="0"/>
            </a:endParaRPr>
          </a:p>
          <a:p>
            <a:pPr>
              <a:spcAft>
                <a:spcPts val="1000"/>
              </a:spcAft>
            </a:pPr>
            <a:endParaRPr lang="en-US" altLang="en-US" b="1" dirty="0">
              <a:solidFill>
                <a:srgbClr val="0000FF"/>
              </a:solidFill>
              <a:latin typeface="Cambria" pitchFamily="18" charset="0"/>
              <a:cs typeface="Times New Roman" pitchFamily="18" charset="0"/>
            </a:endParaRPr>
          </a:p>
          <a:p>
            <a:pPr>
              <a:lnSpc>
                <a:spcPct val="115000"/>
              </a:lnSpc>
              <a:spcAft>
                <a:spcPts val="0"/>
              </a:spcAft>
            </a:pPr>
            <a:r>
              <a:rPr lang="en-US" altLang="en-US" b="1" dirty="0">
                <a:solidFill>
                  <a:srgbClr val="A2AD00"/>
                </a:solidFill>
                <a:latin typeface="Cambria" pitchFamily="18" charset="0"/>
                <a:cs typeface="Times New Roman" pitchFamily="18" charset="0"/>
              </a:rPr>
              <a:t>DAVID W. STEWART</a:t>
            </a:r>
            <a:r>
              <a:rPr lang="en-US" altLang="en-US" dirty="0">
                <a:solidFill>
                  <a:srgbClr val="A2AD00"/>
                </a:solidFill>
                <a:latin typeface="Cambria" pitchFamily="18" charset="0"/>
                <a:cs typeface="Times New Roman" pitchFamily="18" charset="0"/>
              </a:rPr>
              <a:t> </a:t>
            </a:r>
            <a:r>
              <a:rPr lang="en-US" altLang="en-US" i="1" dirty="0">
                <a:solidFill>
                  <a:srgbClr val="002060"/>
                </a:solidFill>
                <a:latin typeface="Cambria" pitchFamily="18" charset="0"/>
                <a:cs typeface="Times New Roman" pitchFamily="18" charset="0"/>
              </a:rPr>
              <a:t/>
            </a:r>
            <a:br>
              <a:rPr lang="en-US" altLang="en-US" i="1" dirty="0">
                <a:solidFill>
                  <a:srgbClr val="002060"/>
                </a:solidFill>
                <a:latin typeface="Cambria" pitchFamily="18" charset="0"/>
                <a:cs typeface="Times New Roman" pitchFamily="18" charset="0"/>
              </a:rPr>
            </a:br>
            <a:r>
              <a:rPr lang="en-US" altLang="en-US" i="1" dirty="0">
                <a:latin typeface="Cambria" pitchFamily="18" charset="0"/>
                <a:cs typeface="Times New Roman" pitchFamily="18" charset="0"/>
              </a:rPr>
              <a:t>General Counsel </a:t>
            </a:r>
            <a:r>
              <a:rPr lang="en-US" altLang="en-US" b="1" dirty="0">
                <a:latin typeface="Cambria" pitchFamily="18" charset="0"/>
                <a:cs typeface="Times New Roman" pitchFamily="18" charset="0"/>
              </a:rPr>
              <a:t/>
            </a:r>
            <a:br>
              <a:rPr lang="en-US" altLang="en-US" b="1" dirty="0">
                <a:latin typeface="Cambria" pitchFamily="18" charset="0"/>
                <a:cs typeface="Times New Roman" pitchFamily="18" charset="0"/>
              </a:rPr>
            </a:br>
            <a:r>
              <a:rPr lang="en-US" altLang="en-US" b="1" dirty="0">
                <a:latin typeface="Cambria" pitchFamily="18" charset="0"/>
                <a:cs typeface="Times New Roman" pitchFamily="18" charset="0"/>
              </a:rPr>
              <a:t>Indiana Housing and Community Development Authority</a:t>
            </a:r>
            <a:r>
              <a:rPr lang="en-US" altLang="en-US" b="1" dirty="0">
                <a:solidFill>
                  <a:srgbClr val="A1A100"/>
                </a:solidFill>
                <a:latin typeface="Cambria" pitchFamily="18" charset="0"/>
                <a:cs typeface="Times New Roman" pitchFamily="18" charset="0"/>
              </a:rPr>
              <a:t/>
            </a:r>
            <a:br>
              <a:rPr lang="en-US" altLang="en-US" b="1" dirty="0">
                <a:solidFill>
                  <a:srgbClr val="A1A100"/>
                </a:solidFill>
                <a:latin typeface="Cambria" pitchFamily="18" charset="0"/>
                <a:cs typeface="Times New Roman" pitchFamily="18" charset="0"/>
              </a:rPr>
            </a:br>
            <a:r>
              <a:rPr lang="en-US" altLang="en-US" b="1" dirty="0">
                <a:solidFill>
                  <a:srgbClr val="A2AD00"/>
                </a:solidFill>
                <a:latin typeface="Cambria" pitchFamily="18" charset="0"/>
                <a:cs typeface="Times New Roman" pitchFamily="18" charset="0"/>
              </a:rPr>
              <a:t>PHONE</a:t>
            </a:r>
            <a:r>
              <a:rPr lang="en-US" altLang="en-US" b="1" dirty="0">
                <a:solidFill>
                  <a:srgbClr val="A1A100"/>
                </a:solidFill>
                <a:latin typeface="Cambria" pitchFamily="18" charset="0"/>
                <a:cs typeface="Times New Roman" pitchFamily="18" charset="0"/>
              </a:rPr>
              <a:t>  </a:t>
            </a:r>
            <a:r>
              <a:rPr lang="en-US" altLang="en-US" u="sng" dirty="0">
                <a:solidFill>
                  <a:srgbClr val="0000FF"/>
                </a:solidFill>
                <a:latin typeface="Cambria" pitchFamily="18" charset="0"/>
                <a:cs typeface="Times New Roman" pitchFamily="18" charset="0"/>
                <a:hlinkClick r:id="rId3"/>
              </a:rPr>
              <a:t>317-234-6980 </a:t>
            </a:r>
            <a:r>
              <a:rPr lang="en-US" altLang="en-US" dirty="0">
                <a:solidFill>
                  <a:srgbClr val="002060"/>
                </a:solidFill>
                <a:latin typeface="Cambria" pitchFamily="18" charset="0"/>
                <a:cs typeface="Times New Roman" pitchFamily="18" charset="0"/>
              </a:rPr>
              <a:t>OR </a:t>
            </a:r>
            <a:r>
              <a:rPr lang="en-US" altLang="en-US" u="sng" dirty="0">
                <a:solidFill>
                  <a:srgbClr val="0000FF"/>
                </a:solidFill>
                <a:latin typeface="Cambria" pitchFamily="18" charset="0"/>
                <a:cs typeface="Times New Roman" pitchFamily="18" charset="0"/>
                <a:hlinkClick r:id="rId4"/>
              </a:rPr>
              <a:t>800-872-0371</a:t>
            </a:r>
            <a:r>
              <a:rPr lang="en-US" altLang="en-US" dirty="0">
                <a:solidFill>
                  <a:srgbClr val="004080"/>
                </a:solidFill>
                <a:latin typeface="Cambria" pitchFamily="18" charset="0"/>
                <a:cs typeface="Times New Roman" pitchFamily="18" charset="0"/>
              </a:rPr>
              <a:t> </a:t>
            </a:r>
            <a:r>
              <a:rPr lang="en-US" altLang="en-US" b="1" dirty="0">
                <a:solidFill>
                  <a:srgbClr val="A1A100"/>
                </a:solidFill>
                <a:latin typeface="Cambria" pitchFamily="18" charset="0"/>
                <a:cs typeface="Times New Roman" pitchFamily="18" charset="0"/>
              </a:rPr>
              <a:t/>
            </a:r>
            <a:br>
              <a:rPr lang="en-US" altLang="en-US" b="1" dirty="0">
                <a:solidFill>
                  <a:srgbClr val="A1A100"/>
                </a:solidFill>
                <a:latin typeface="Cambria" pitchFamily="18" charset="0"/>
                <a:cs typeface="Times New Roman" pitchFamily="18" charset="0"/>
              </a:rPr>
            </a:br>
            <a:r>
              <a:rPr lang="en-US" altLang="en-US" b="1" dirty="0">
                <a:solidFill>
                  <a:srgbClr val="A2AD00"/>
                </a:solidFill>
                <a:latin typeface="Cambria" pitchFamily="18" charset="0"/>
                <a:cs typeface="Times New Roman" pitchFamily="18" charset="0"/>
              </a:rPr>
              <a:t>EMAIL</a:t>
            </a:r>
            <a:r>
              <a:rPr lang="en-US" altLang="en-US" dirty="0">
                <a:solidFill>
                  <a:srgbClr val="002060"/>
                </a:solidFill>
                <a:latin typeface="Cambria" pitchFamily="18" charset="0"/>
                <a:cs typeface="Times New Roman" pitchFamily="18" charset="0"/>
              </a:rPr>
              <a:t> </a:t>
            </a:r>
            <a:r>
              <a:rPr lang="en-US" altLang="en-US" u="sng" dirty="0">
                <a:solidFill>
                  <a:srgbClr val="0000FF"/>
                </a:solidFill>
                <a:latin typeface="Cambria" pitchFamily="18" charset="0"/>
                <a:cs typeface="Times New Roman" pitchFamily="18" charset="0"/>
                <a:hlinkClick r:id="rId5"/>
              </a:rPr>
              <a:t>dstewart2@ihcda.in.gov</a:t>
            </a:r>
            <a:endParaRPr lang="en-US" altLang="en-US" dirty="0">
              <a:solidFill>
                <a:schemeClr val="tx1"/>
              </a:solidFill>
              <a:latin typeface="Cambria" pitchFamily="18" charset="0"/>
              <a:cs typeface="Times New Roman" pitchFamily="18" charset="0"/>
            </a:endParaRPr>
          </a:p>
          <a:p>
            <a:endParaRPr lang="en-US" dirty="0"/>
          </a:p>
        </p:txBody>
      </p:sp>
    </p:spTree>
    <p:extLst>
      <p:ext uri="{BB962C8B-B14F-4D97-AF65-F5344CB8AC3E}">
        <p14:creationId xmlns:p14="http://schemas.microsoft.com/office/powerpoint/2010/main" val="420469091"/>
      </p:ext>
    </p:extLst>
  </p:cSld>
  <p:clrMapOvr>
    <a:masterClrMapping/>
  </p:clrMapOvr>
  <p:transition spd="slow">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3200" u="sng" dirty="0" smtClean="0"/>
              <a:t>Potential sources</a:t>
            </a:r>
            <a:r>
              <a:rPr lang="en-US" sz="3200" dirty="0" smtClean="0"/>
              <a:t/>
            </a:r>
            <a:br>
              <a:rPr lang="en-US" sz="3200" dirty="0" smtClean="0"/>
            </a:br>
            <a:r>
              <a:rPr lang="en-US" sz="3200" dirty="0" smtClean="0"/>
              <a:t>Sheriff or police department</a:t>
            </a:r>
            <a:endParaRPr lang="en-US" sz="3200" dirty="0"/>
          </a:p>
        </p:txBody>
      </p:sp>
      <p:sp>
        <p:nvSpPr>
          <p:cNvPr id="35843" name="Content Placeholder 2"/>
          <p:cNvSpPr>
            <a:spLocks noGrp="1"/>
          </p:cNvSpPr>
          <p:nvPr>
            <p:ph idx="1"/>
          </p:nvPr>
        </p:nvSpPr>
        <p:spPr>
          <a:xfrm>
            <a:off x="334963" y="1425575"/>
            <a:ext cx="8364537" cy="4525963"/>
          </a:xfrm>
        </p:spPr>
        <p:txBody>
          <a:bodyPr/>
          <a:lstStyle/>
          <a:p>
            <a:pPr>
              <a:spcAft>
                <a:spcPts val="600"/>
              </a:spcAft>
            </a:pPr>
            <a:endParaRPr lang="en-US" altLang="en-US" dirty="0" smtClean="0">
              <a:latin typeface="Arial" charset="0"/>
              <a:ea typeface="ＭＳ Ｐゴシック" pitchFamily="34" charset="-128"/>
              <a:cs typeface="Arial" charset="0"/>
            </a:endParaRPr>
          </a:p>
        </p:txBody>
      </p:sp>
      <p:pic>
        <p:nvPicPr>
          <p:cNvPr id="35845" name="Picture 5"/>
          <p:cNvPicPr>
            <a:picLocks noChangeAspect="1" noChangeArrowheads="1"/>
          </p:cNvPicPr>
          <p:nvPr/>
        </p:nvPicPr>
        <p:blipFill>
          <a:blip r:embed="rId2"/>
          <a:srcRect/>
          <a:stretch>
            <a:fillRect/>
          </a:stretch>
        </p:blipFill>
        <p:spPr bwMode="auto">
          <a:xfrm>
            <a:off x="637082" y="1716374"/>
            <a:ext cx="7787390" cy="36462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89097" y="6096919"/>
            <a:ext cx="2583711" cy="307777"/>
          </a:xfrm>
          <a:prstGeom prst="rect">
            <a:avLst/>
          </a:prstGeom>
          <a:noFill/>
        </p:spPr>
        <p:txBody>
          <a:bodyPr wrap="square" rtlCol="0">
            <a:spAutoFit/>
          </a:bodyPr>
          <a:lstStyle/>
          <a:p>
            <a:r>
              <a:rPr lang="en-US" sz="1400" dirty="0" smtClean="0"/>
              <a:t>© IHCDA 2018</a:t>
            </a:r>
            <a:endParaRPr lang="en-US" sz="1400" dirty="0"/>
          </a:p>
        </p:txBody>
      </p:sp>
    </p:spTree>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3200" dirty="0" smtClean="0"/>
              <a:t>confidentiality</a:t>
            </a:r>
            <a:endParaRPr lang="en-US" sz="3200" dirty="0"/>
          </a:p>
        </p:txBody>
      </p:sp>
      <p:sp>
        <p:nvSpPr>
          <p:cNvPr id="3" name="Content Placeholder 2"/>
          <p:cNvSpPr>
            <a:spLocks noGrp="1"/>
          </p:cNvSpPr>
          <p:nvPr>
            <p:ph idx="1"/>
          </p:nvPr>
        </p:nvSpPr>
        <p:spPr>
          <a:xfrm>
            <a:off x="334963" y="1425575"/>
            <a:ext cx="8364537" cy="4525963"/>
          </a:xfrm>
        </p:spPr>
        <p:txBody>
          <a:bodyPr/>
          <a:lstStyle/>
          <a:p>
            <a:pPr algn="ctr">
              <a:defRPr/>
            </a:pPr>
            <a:r>
              <a:rPr lang="en-US" sz="3600" dirty="0" smtClean="0">
                <a:effectLst>
                  <a:outerShdw blurRad="38100" dist="38100" dir="2700000" algn="tl">
                    <a:srgbClr val="000000">
                      <a:alpha val="43137"/>
                    </a:srgbClr>
                  </a:outerShdw>
                </a:effectLst>
              </a:rPr>
              <a:t>The more people who know about an investigation, the greater the chances of the subject finding out.</a:t>
            </a:r>
            <a:endParaRPr lang="en-US" sz="3600" dirty="0">
              <a:effectLst>
                <a:outerShdw blurRad="38100" dist="38100" dir="2700000" algn="tl">
                  <a:srgbClr val="000000">
                    <a:alpha val="43137"/>
                  </a:srgbClr>
                </a:outerShdw>
              </a:effectLst>
            </a:endParaRPr>
          </a:p>
        </p:txBody>
      </p:sp>
      <p:pic>
        <p:nvPicPr>
          <p:cNvPr id="3686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75" y="3284538"/>
            <a:ext cx="3524250" cy="241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89097" y="6096919"/>
            <a:ext cx="2583711" cy="307777"/>
          </a:xfrm>
          <a:prstGeom prst="rect">
            <a:avLst/>
          </a:prstGeom>
          <a:noFill/>
        </p:spPr>
        <p:txBody>
          <a:bodyPr wrap="square" rtlCol="0">
            <a:spAutoFit/>
          </a:bodyPr>
          <a:lstStyle/>
          <a:p>
            <a:r>
              <a:rPr lang="en-US" sz="1400" dirty="0" smtClean="0"/>
              <a:t>© IHCDA 2018</a:t>
            </a:r>
            <a:endParaRPr lang="en-US" sz="1400" dirty="0"/>
          </a:p>
        </p:txBody>
      </p:sp>
    </p:spTree>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837113" y="1354138"/>
            <a:ext cx="3943350" cy="38179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algn="ctr">
              <a:defRPr/>
            </a:pPr>
            <a:r>
              <a:rPr lang="en-US" sz="3200" dirty="0" smtClean="0"/>
              <a:t>Final steps</a:t>
            </a:r>
            <a:endParaRPr lang="en-US" sz="3200" dirty="0"/>
          </a:p>
        </p:txBody>
      </p:sp>
      <p:sp>
        <p:nvSpPr>
          <p:cNvPr id="37892" name="Rectangle 3"/>
          <p:cNvSpPr>
            <a:spLocks noChangeArrowheads="1"/>
          </p:cNvSpPr>
          <p:nvPr/>
        </p:nvSpPr>
        <p:spPr bwMode="auto">
          <a:xfrm>
            <a:off x="517525" y="1431925"/>
            <a:ext cx="4487863"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buClr>
                <a:srgbClr val="003359"/>
              </a:buClr>
              <a:buFont typeface="Arial" charset="0"/>
              <a:buChar char="•"/>
              <a:defRPr sz="1600">
                <a:solidFill>
                  <a:srgbClr val="003359"/>
                </a:solidFill>
                <a:latin typeface="Arial" charset="0"/>
                <a:ea typeface="ＭＳ Ｐゴシック" pitchFamily="34" charset="-128"/>
                <a:cs typeface="Arial" charset="0"/>
              </a:defRPr>
            </a:lvl1pPr>
            <a:lvl2pPr marL="742950" indent="-285750" eaLnBrk="0" hangingPunct="0">
              <a:buClr>
                <a:srgbClr val="003359"/>
              </a:buClr>
              <a:buFont typeface="Frutiger LT Std 45 Light" pitchFamily="-111" charset="0"/>
              <a:buChar char="‐"/>
              <a:defRPr sz="1400">
                <a:solidFill>
                  <a:srgbClr val="003359"/>
                </a:solidFill>
                <a:latin typeface="Arial" charset="0"/>
                <a:ea typeface="ＭＳ Ｐゴシック" pitchFamily="34" charset="-128"/>
                <a:cs typeface="Arial" charset="0"/>
              </a:defRPr>
            </a:lvl2pPr>
            <a:lvl3pPr marL="1143000" indent="-228600" eaLnBrk="0" hangingPunct="0">
              <a:buClr>
                <a:srgbClr val="003359"/>
              </a:buClr>
              <a:buFont typeface="Arial" charset="0"/>
              <a:buChar char="•"/>
              <a:defRPr sz="1200">
                <a:solidFill>
                  <a:srgbClr val="003359"/>
                </a:solidFill>
                <a:latin typeface="Arial" charset="0"/>
                <a:ea typeface="ＭＳ Ｐゴシック" pitchFamily="34" charset="-128"/>
                <a:cs typeface="Arial" charset="0"/>
              </a:defRPr>
            </a:lvl3pPr>
            <a:lvl4pPr marL="1600200" indent="-228600" eaLnBrk="0" hangingPunct="0">
              <a:buClr>
                <a:srgbClr val="003359"/>
              </a:buClr>
              <a:buFont typeface="Frutiger LT Std 45 Light" pitchFamily="-111" charset="0"/>
              <a:buChar char="‐"/>
              <a:defRPr sz="1000">
                <a:solidFill>
                  <a:srgbClr val="003359"/>
                </a:solidFill>
                <a:latin typeface="Arial" charset="0"/>
                <a:ea typeface="ＭＳ Ｐゴシック" pitchFamily="34" charset="-128"/>
                <a:cs typeface="Arial" charset="0"/>
              </a:defRPr>
            </a:lvl4pPr>
            <a:lvl5pPr marL="2057400" indent="-228600" eaLnBrk="0" hangingPunct="0">
              <a:buClr>
                <a:srgbClr val="003359"/>
              </a:buClr>
              <a:buFont typeface="Arial" charset="0"/>
              <a:buChar char="•"/>
              <a:defRPr sz="800">
                <a:solidFill>
                  <a:srgbClr val="003359"/>
                </a:solidFill>
                <a:latin typeface="Arial" charset="0"/>
                <a:ea typeface="ＭＳ Ｐゴシック" pitchFamily="34" charset="-128"/>
                <a:cs typeface="Arial" charset="0"/>
              </a:defRPr>
            </a:lvl5pPr>
            <a:lvl6pPr marL="2514600" indent="-228600" eaLnBrk="0" fontAlgn="base" hangingPunct="0">
              <a:spcBef>
                <a:spcPct val="0"/>
              </a:spcBef>
              <a:spcAft>
                <a:spcPct val="0"/>
              </a:spcAft>
              <a:buClr>
                <a:srgbClr val="003359"/>
              </a:buClr>
              <a:buFont typeface="Arial" charset="0"/>
              <a:buChar char="•"/>
              <a:defRPr sz="800">
                <a:solidFill>
                  <a:srgbClr val="003359"/>
                </a:solidFill>
                <a:latin typeface="Arial" charset="0"/>
                <a:ea typeface="ＭＳ Ｐゴシック" pitchFamily="34" charset="-128"/>
                <a:cs typeface="Arial" charset="0"/>
              </a:defRPr>
            </a:lvl6pPr>
            <a:lvl7pPr marL="2971800" indent="-228600" eaLnBrk="0" fontAlgn="base" hangingPunct="0">
              <a:spcBef>
                <a:spcPct val="0"/>
              </a:spcBef>
              <a:spcAft>
                <a:spcPct val="0"/>
              </a:spcAft>
              <a:buClr>
                <a:srgbClr val="003359"/>
              </a:buClr>
              <a:buFont typeface="Arial" charset="0"/>
              <a:buChar char="•"/>
              <a:defRPr sz="800">
                <a:solidFill>
                  <a:srgbClr val="003359"/>
                </a:solidFill>
                <a:latin typeface="Arial" charset="0"/>
                <a:ea typeface="ＭＳ Ｐゴシック" pitchFamily="34" charset="-128"/>
                <a:cs typeface="Arial" charset="0"/>
              </a:defRPr>
            </a:lvl7pPr>
            <a:lvl8pPr marL="3429000" indent="-228600" eaLnBrk="0" fontAlgn="base" hangingPunct="0">
              <a:spcBef>
                <a:spcPct val="0"/>
              </a:spcBef>
              <a:spcAft>
                <a:spcPct val="0"/>
              </a:spcAft>
              <a:buClr>
                <a:srgbClr val="003359"/>
              </a:buClr>
              <a:buFont typeface="Arial" charset="0"/>
              <a:buChar char="•"/>
              <a:defRPr sz="800">
                <a:solidFill>
                  <a:srgbClr val="003359"/>
                </a:solidFill>
                <a:latin typeface="Arial" charset="0"/>
                <a:ea typeface="ＭＳ Ｐゴシック" pitchFamily="34" charset="-128"/>
                <a:cs typeface="Arial" charset="0"/>
              </a:defRPr>
            </a:lvl8pPr>
            <a:lvl9pPr marL="3886200" indent="-228600" eaLnBrk="0" fontAlgn="base" hangingPunct="0">
              <a:spcBef>
                <a:spcPct val="0"/>
              </a:spcBef>
              <a:spcAft>
                <a:spcPct val="0"/>
              </a:spcAft>
              <a:buClr>
                <a:srgbClr val="003359"/>
              </a:buClr>
              <a:buFont typeface="Arial" charset="0"/>
              <a:buChar char="•"/>
              <a:defRPr sz="800">
                <a:solidFill>
                  <a:srgbClr val="003359"/>
                </a:solidFill>
                <a:latin typeface="Arial" charset="0"/>
                <a:ea typeface="ＭＳ Ｐゴシック" pitchFamily="34" charset="-128"/>
                <a:cs typeface="Arial" charset="0"/>
              </a:defRPr>
            </a:lvl9pPr>
          </a:lstStyle>
          <a:p>
            <a:pPr eaLnBrk="1" hangingPunct="1">
              <a:spcAft>
                <a:spcPts val="600"/>
              </a:spcAft>
              <a:buClrTx/>
            </a:pPr>
            <a:r>
              <a:rPr lang="en-US" altLang="en-US" sz="1800" dirty="0"/>
              <a:t>After violation has been corroborated, action needs to be </a:t>
            </a:r>
            <a:r>
              <a:rPr lang="en-US" altLang="en-US" sz="1800" dirty="0" smtClean="0"/>
              <a:t>taken.</a:t>
            </a:r>
            <a:endParaRPr lang="en-US" altLang="en-US" sz="1800" dirty="0"/>
          </a:p>
          <a:p>
            <a:pPr lvl="1" eaLnBrk="1" hangingPunct="1">
              <a:spcAft>
                <a:spcPts val="600"/>
              </a:spcAft>
              <a:buClrTx/>
            </a:pPr>
            <a:r>
              <a:rPr lang="en-US" altLang="en-US" dirty="0"/>
              <a:t>Action needs to be taken against participant’s application or against benefits if they have already been </a:t>
            </a:r>
            <a:r>
              <a:rPr lang="en-US" altLang="en-US" dirty="0" smtClean="0"/>
              <a:t>distributed if the fraud was by a participant</a:t>
            </a:r>
            <a:endParaRPr lang="en-US" altLang="en-US" dirty="0"/>
          </a:p>
          <a:p>
            <a:pPr lvl="1" eaLnBrk="1" hangingPunct="1">
              <a:spcAft>
                <a:spcPts val="600"/>
              </a:spcAft>
              <a:buClrTx/>
            </a:pPr>
            <a:r>
              <a:rPr lang="en-US" altLang="en-US" dirty="0"/>
              <a:t>Action </a:t>
            </a:r>
            <a:r>
              <a:rPr lang="en-US" altLang="en-US" dirty="0" smtClean="0"/>
              <a:t>needs to be taken against staff if the fraud was by a employee</a:t>
            </a:r>
          </a:p>
          <a:p>
            <a:pPr lvl="1" eaLnBrk="1" hangingPunct="1">
              <a:spcAft>
                <a:spcPts val="600"/>
              </a:spcAft>
              <a:buClrTx/>
            </a:pPr>
            <a:r>
              <a:rPr lang="en-US" altLang="en-US" dirty="0" smtClean="0"/>
              <a:t>Or Both, depending on the situation</a:t>
            </a:r>
            <a:endParaRPr lang="en-US" altLang="en-US" dirty="0"/>
          </a:p>
          <a:p>
            <a:pPr eaLnBrk="1" hangingPunct="1">
              <a:spcAft>
                <a:spcPts val="600"/>
              </a:spcAft>
              <a:buClrTx/>
            </a:pPr>
            <a:r>
              <a:rPr lang="en-US" altLang="en-US" sz="1800" dirty="0"/>
              <a:t>Case can also be submitted to Federal Officials if the situation </a:t>
            </a:r>
            <a:r>
              <a:rPr lang="en-US" altLang="en-US" sz="1800" dirty="0" smtClean="0"/>
              <a:t>warrants.</a:t>
            </a:r>
            <a:endParaRPr lang="en-US" altLang="en-US" sz="1800" dirty="0"/>
          </a:p>
        </p:txBody>
      </p:sp>
    </p:spTree>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ctr"/>
            <a:r>
              <a:rPr lang="en-US" altLang="en-US" sz="3200" cap="none" dirty="0" smtClean="0">
                <a:latin typeface="Arial Bold" panose="020B0704020202020204" pitchFamily="34" charset="0"/>
                <a:ea typeface="ＭＳ Ｐゴシック" panose="020B0600070205080204" pitchFamily="34" charset="-128"/>
                <a:cs typeface="Arial Bold" panose="020B0704020202020204" pitchFamily="34" charset="0"/>
              </a:rPr>
              <a:t>PROGRAM PERFORMANCE </a:t>
            </a:r>
            <a:br>
              <a:rPr lang="en-US" altLang="en-US" sz="3200" cap="none" dirty="0" smtClean="0">
                <a:latin typeface="Arial Bold" panose="020B0704020202020204" pitchFamily="34" charset="0"/>
                <a:ea typeface="ＭＳ Ｐゴシック" panose="020B0600070205080204" pitchFamily="34" charset="-128"/>
                <a:cs typeface="Arial Bold" panose="020B0704020202020204" pitchFamily="34" charset="0"/>
              </a:rPr>
            </a:br>
            <a:r>
              <a:rPr lang="en-US" altLang="en-US" sz="3200" cap="none" dirty="0" smtClean="0">
                <a:latin typeface="Arial Bold" panose="020B0704020202020204" pitchFamily="34" charset="0"/>
                <a:ea typeface="ＭＳ Ｐゴシック" panose="020B0600070205080204" pitchFamily="34" charset="-128"/>
                <a:cs typeface="Arial Bold" panose="020B0704020202020204" pitchFamily="34" charset="0"/>
              </a:rPr>
              <a:t>AND INTEGRITY</a:t>
            </a:r>
          </a:p>
        </p:txBody>
      </p:sp>
      <p:sp>
        <p:nvSpPr>
          <p:cNvPr id="13315" name="Content Placeholder 2"/>
          <p:cNvSpPr>
            <a:spLocks noGrp="1"/>
          </p:cNvSpPr>
          <p:nvPr>
            <p:ph idx="1"/>
          </p:nvPr>
        </p:nvSpPr>
        <p:spPr>
          <a:xfrm>
            <a:off x="334963" y="1425575"/>
            <a:ext cx="8364537" cy="4525963"/>
          </a:xfrm>
        </p:spPr>
        <p:txBody>
          <a:bodyPr/>
          <a:lstStyle/>
          <a:p>
            <a:endParaRPr lang="en-US" altLang="en-US" dirty="0" smtClean="0">
              <a:latin typeface="Arial" panose="020B0604020202020204" pitchFamily="34" charset="0"/>
              <a:ea typeface="ＭＳ Ｐゴシック" panose="020B0600070205080204" pitchFamily="34" charset="-128"/>
              <a:cs typeface="Arial" panose="020B0604020202020204" pitchFamily="34" charset="0"/>
            </a:endParaRPr>
          </a:p>
          <a:p>
            <a:r>
              <a:rPr lang="en-US" altLang="en-US" sz="2800" dirty="0" smtClean="0">
                <a:latin typeface="Arial" panose="020B0604020202020204" pitchFamily="34" charset="0"/>
                <a:ea typeface="ＭＳ Ｐゴシック" panose="020B0600070205080204" pitchFamily="34" charset="-128"/>
                <a:cs typeface="Arial" panose="020B0604020202020204" pitchFamily="34" charset="0"/>
              </a:rPr>
              <a:t>The program performance and integrity process ensures that each Local Service Provider (LSP) has developed </a:t>
            </a:r>
            <a:r>
              <a:rPr lang="en-US" altLang="en-US" sz="2800" b="1" dirty="0" smtClean="0">
                <a:latin typeface="Arial" panose="020B0604020202020204" pitchFamily="34" charset="0"/>
                <a:ea typeface="ＭＳ Ｐゴシック" panose="020B0600070205080204" pitchFamily="34" charset="-128"/>
                <a:cs typeface="Arial" panose="020B0604020202020204" pitchFamily="34" charset="0"/>
              </a:rPr>
              <a:t>Internal </a:t>
            </a:r>
            <a:r>
              <a:rPr lang="en-US" altLang="en-US" sz="2800" b="1" dirty="0">
                <a:latin typeface="Arial" panose="020B0604020202020204" pitchFamily="34" charset="0"/>
                <a:ea typeface="ＭＳ Ｐゴシック" panose="020B0600070205080204" pitchFamily="34" charset="-128"/>
                <a:cs typeface="Arial" panose="020B0604020202020204" pitchFamily="34" charset="0"/>
              </a:rPr>
              <a:t>C</a:t>
            </a:r>
            <a:r>
              <a:rPr lang="en-US" altLang="en-US" sz="2800" b="1" dirty="0" smtClean="0">
                <a:latin typeface="Arial" panose="020B0604020202020204" pitchFamily="34" charset="0"/>
                <a:ea typeface="ＭＳ Ｐゴシック" panose="020B0600070205080204" pitchFamily="34" charset="-128"/>
                <a:cs typeface="Arial" panose="020B0604020202020204" pitchFamily="34" charset="0"/>
              </a:rPr>
              <a:t>ontrols </a:t>
            </a:r>
            <a:r>
              <a:rPr lang="en-US" altLang="en-US" sz="2800" dirty="0" smtClean="0">
                <a:latin typeface="Arial" panose="020B0604020202020204" pitchFamily="34" charset="0"/>
                <a:ea typeface="ＭＳ Ｐゴシック" panose="020B0600070205080204" pitchFamily="34" charset="-128"/>
                <a:cs typeface="Arial" panose="020B0604020202020204" pitchFamily="34" charset="0"/>
              </a:rPr>
              <a:t>unique to their agency and follows the established EAP guidelines that will protect EAP funds from waste, fraud and abuse.</a:t>
            </a:r>
          </a:p>
          <a:p>
            <a:endParaRPr lang="en-US" altLang="en-US" dirty="0" smtClean="0">
              <a:latin typeface="Arial" panose="020B0604020202020204" pitchFamily="34" charset="0"/>
              <a:ea typeface="ＭＳ Ｐゴシック" panose="020B0600070205080204" pitchFamily="34" charset="-128"/>
              <a:cs typeface="Arial" panose="020B0604020202020204" pitchFamily="34" charset="0"/>
            </a:endParaRPr>
          </a:p>
          <a:p>
            <a:endParaRPr lang="en-US" altLang="en-US" sz="2800" b="1" u="sng" dirty="0" smtClean="0">
              <a:latin typeface="Arial" panose="020B0604020202020204" pitchFamily="34" charset="0"/>
              <a:ea typeface="ＭＳ Ｐゴシック" panose="020B0600070205080204" pitchFamily="34" charset="-128"/>
              <a:cs typeface="Arial" panose="020B0604020202020204" pitchFamily="34" charset="0"/>
            </a:endParaRPr>
          </a:p>
          <a:p>
            <a:endParaRPr lang="en-US" altLang="en-US" dirty="0" smtClean="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978322997"/>
      </p:ext>
    </p:extLst>
  </p:cSld>
  <p:clrMapOvr>
    <a:masterClrMapping/>
  </p:clrMapOvr>
  <p:transition spd="slow">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3200" dirty="0" smtClean="0"/>
              <a:t>IHCDA involvement</a:t>
            </a:r>
            <a:endParaRPr lang="en-US" sz="3200" dirty="0"/>
          </a:p>
        </p:txBody>
      </p:sp>
      <p:sp>
        <p:nvSpPr>
          <p:cNvPr id="38915" name="Content Placeholder 2"/>
          <p:cNvSpPr>
            <a:spLocks noGrp="1"/>
          </p:cNvSpPr>
          <p:nvPr>
            <p:ph idx="1"/>
          </p:nvPr>
        </p:nvSpPr>
        <p:spPr>
          <a:xfrm>
            <a:off x="3770313" y="1625600"/>
            <a:ext cx="5011737" cy="3929063"/>
          </a:xfrm>
        </p:spPr>
        <p:txBody>
          <a:bodyPr/>
          <a:lstStyle/>
          <a:p>
            <a:pPr marL="285750" indent="-285750">
              <a:spcAft>
                <a:spcPts val="600"/>
              </a:spcAft>
              <a:buFont typeface="Arial" charset="0"/>
              <a:buChar char="•"/>
            </a:pPr>
            <a:r>
              <a:rPr lang="en-US" altLang="en-US" dirty="0" smtClean="0">
                <a:latin typeface="Arial" charset="0"/>
                <a:ea typeface="ＭＳ Ｐゴシック" pitchFamily="34" charset="-128"/>
                <a:cs typeface="Arial" charset="0"/>
              </a:rPr>
              <a:t>IHCDA Program Staff and Compliance Attorney are available to assist during any phase of investigation.</a:t>
            </a:r>
          </a:p>
          <a:p>
            <a:pPr marL="285750" indent="-285750">
              <a:spcAft>
                <a:spcPts val="600"/>
              </a:spcAft>
              <a:buFont typeface="Arial" charset="0"/>
              <a:buChar char="•"/>
            </a:pPr>
            <a:endParaRPr lang="en-US" altLang="en-US" dirty="0" smtClean="0">
              <a:latin typeface="Arial" charset="0"/>
              <a:ea typeface="ＭＳ Ｐゴシック" pitchFamily="34" charset="-128"/>
              <a:cs typeface="Arial" charset="0"/>
            </a:endParaRPr>
          </a:p>
          <a:p>
            <a:pPr marL="285750" indent="-285750">
              <a:spcAft>
                <a:spcPts val="600"/>
              </a:spcAft>
              <a:buFont typeface="Arial" charset="0"/>
              <a:buChar char="•"/>
            </a:pPr>
            <a:r>
              <a:rPr lang="en-US" altLang="en-US" b="1" dirty="0" smtClean="0">
                <a:latin typeface="Arial" charset="0"/>
                <a:ea typeface="ＭＳ Ｐゴシック" pitchFamily="34" charset="-128"/>
                <a:cs typeface="Arial" charset="0"/>
              </a:rPr>
              <a:t>Be sure to make IHCDA Program Staff aware of all substantiated acts of fraud, waste and abuse as soon as you become aware of a potential issue.</a:t>
            </a:r>
          </a:p>
          <a:p>
            <a:pPr marL="285750" indent="-285750">
              <a:spcAft>
                <a:spcPts val="600"/>
              </a:spcAft>
              <a:buFont typeface="Arial" charset="0"/>
              <a:buChar char="•"/>
            </a:pPr>
            <a:endParaRPr lang="en-US" altLang="en-US" b="1" dirty="0" smtClean="0">
              <a:latin typeface="Arial" charset="0"/>
              <a:ea typeface="ＭＳ Ｐゴシック" pitchFamily="34" charset="-128"/>
              <a:cs typeface="Arial" charset="0"/>
            </a:endParaRPr>
          </a:p>
          <a:p>
            <a:pPr marL="285750" indent="-285750">
              <a:spcAft>
                <a:spcPts val="600"/>
              </a:spcAft>
              <a:buFont typeface="Arial" charset="0"/>
              <a:buChar char="•"/>
            </a:pPr>
            <a:r>
              <a:rPr lang="en-US" altLang="en-US" dirty="0" smtClean="0">
                <a:latin typeface="Arial" charset="0"/>
                <a:ea typeface="ＭＳ Ｐゴシック" pitchFamily="34" charset="-128"/>
                <a:cs typeface="Arial" charset="0"/>
              </a:rPr>
              <a:t>IHCDA Program Staff will then contact the IHCDA Compliance Attorney if situation warrants.</a:t>
            </a:r>
          </a:p>
        </p:txBody>
      </p:sp>
      <p:pic>
        <p:nvPicPr>
          <p:cNvPr id="389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446" y="2065868"/>
            <a:ext cx="3021027" cy="2133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89097" y="6096919"/>
            <a:ext cx="2583711" cy="307777"/>
          </a:xfrm>
          <a:prstGeom prst="rect">
            <a:avLst/>
          </a:prstGeom>
          <a:noFill/>
        </p:spPr>
        <p:txBody>
          <a:bodyPr wrap="square" rtlCol="0">
            <a:spAutoFit/>
          </a:bodyPr>
          <a:lstStyle/>
          <a:p>
            <a:r>
              <a:rPr lang="en-US" sz="1400" dirty="0" smtClean="0"/>
              <a:t>© IHCDA 2018</a:t>
            </a:r>
            <a:endParaRPr lang="en-US" sz="1400" dirty="0"/>
          </a:p>
        </p:txBody>
      </p:sp>
    </p:spTree>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3200" dirty="0" smtClean="0"/>
              <a:t>REPORT FRAUD, WASTE AND ABUSE</a:t>
            </a:r>
            <a:endParaRPr lang="en-US" sz="3200" dirty="0"/>
          </a:p>
        </p:txBody>
      </p:sp>
      <p:sp>
        <p:nvSpPr>
          <p:cNvPr id="38915" name="Content Placeholder 2"/>
          <p:cNvSpPr>
            <a:spLocks noGrp="1"/>
          </p:cNvSpPr>
          <p:nvPr>
            <p:ph idx="1"/>
          </p:nvPr>
        </p:nvSpPr>
        <p:spPr>
          <a:xfrm>
            <a:off x="3770313" y="1625600"/>
            <a:ext cx="5011737" cy="3929063"/>
          </a:xfrm>
        </p:spPr>
        <p:txBody>
          <a:bodyPr/>
          <a:lstStyle/>
          <a:p>
            <a:pPr marL="285750" indent="-285750">
              <a:buFont typeface="Arial" panose="020B0604020202020204" pitchFamily="34" charset="0"/>
              <a:buChar char="•"/>
            </a:pPr>
            <a:r>
              <a:rPr lang="en-US" sz="2000" dirty="0"/>
              <a:t>Please help us </a:t>
            </a:r>
            <a:r>
              <a:rPr lang="en-US" sz="2000" dirty="0" smtClean="0"/>
              <a:t>ensure </a:t>
            </a:r>
            <a:r>
              <a:rPr lang="en-US" sz="2000" dirty="0"/>
              <a:t>the integrity of our programs by reporting suspected fraud, waste, abuse or gross mismanagement of </a:t>
            </a:r>
            <a:r>
              <a:rPr lang="en-US" sz="2000" dirty="0" smtClean="0"/>
              <a:t>programs.</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If </a:t>
            </a:r>
            <a:r>
              <a:rPr lang="en-US" sz="2000" dirty="0"/>
              <a:t>you believe that you have information regarding possible fraudulent activities, please let us know by completing this online form: </a:t>
            </a:r>
            <a:r>
              <a:rPr lang="en-US" sz="2000" dirty="0">
                <a:hlinkClick r:id="rId2"/>
              </a:rPr>
              <a:t>http://</a:t>
            </a:r>
            <a:r>
              <a:rPr lang="en-US" sz="2000" dirty="0" smtClean="0">
                <a:hlinkClick r:id="rId2"/>
              </a:rPr>
              <a:t>form.jotform.com/IHCDA/fraud</a:t>
            </a:r>
            <a:r>
              <a:rPr lang="en-US" sz="2000" dirty="0" smtClean="0"/>
              <a:t> </a:t>
            </a:r>
            <a:endParaRPr lang="en-US" sz="2000" dirty="0"/>
          </a:p>
        </p:txBody>
      </p:sp>
      <p:sp>
        <p:nvSpPr>
          <p:cNvPr id="5" name="TextBox 4"/>
          <p:cNvSpPr txBox="1"/>
          <p:nvPr/>
        </p:nvSpPr>
        <p:spPr>
          <a:xfrm>
            <a:off x="489097" y="6096919"/>
            <a:ext cx="2583711" cy="307777"/>
          </a:xfrm>
          <a:prstGeom prst="rect">
            <a:avLst/>
          </a:prstGeom>
          <a:noFill/>
        </p:spPr>
        <p:txBody>
          <a:bodyPr wrap="square" rtlCol="0">
            <a:spAutoFit/>
          </a:bodyPr>
          <a:lstStyle/>
          <a:p>
            <a:r>
              <a:rPr lang="en-US" sz="1400" dirty="0" smtClean="0"/>
              <a:t>© IHCDA 2018</a:t>
            </a:r>
            <a:endParaRPr lang="en-US" sz="14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90" y="1625600"/>
            <a:ext cx="2653368" cy="2437724"/>
          </a:xfrm>
          <a:prstGeom prst="rect">
            <a:avLst/>
          </a:prstGeom>
        </p:spPr>
      </p:pic>
      <p:sp>
        <p:nvSpPr>
          <p:cNvPr id="4" name="TextBox 3"/>
          <p:cNvSpPr txBox="1"/>
          <p:nvPr/>
        </p:nvSpPr>
        <p:spPr>
          <a:xfrm>
            <a:off x="408176" y="4167398"/>
            <a:ext cx="3281216" cy="1200329"/>
          </a:xfrm>
          <a:prstGeom prst="rect">
            <a:avLst/>
          </a:prstGeom>
          <a:noFill/>
        </p:spPr>
        <p:txBody>
          <a:bodyPr wrap="square" rtlCol="0">
            <a:spAutoFit/>
          </a:bodyPr>
          <a:lstStyle/>
          <a:p>
            <a:pPr algn="ctr"/>
            <a:r>
              <a:rPr lang="en-US" i="1" dirty="0" smtClean="0">
                <a:solidFill>
                  <a:srgbClr val="003359"/>
                </a:solidFill>
              </a:rPr>
              <a:t>A link to the online form can also be found on both the IHCDA partner and consumer websites.</a:t>
            </a:r>
            <a:endParaRPr lang="en-US" i="1" dirty="0">
              <a:solidFill>
                <a:srgbClr val="003359"/>
              </a:solidFill>
            </a:endParaRPr>
          </a:p>
        </p:txBody>
      </p:sp>
    </p:spTree>
    <p:extLst>
      <p:ext uri="{BB962C8B-B14F-4D97-AF65-F5344CB8AC3E}">
        <p14:creationId xmlns:p14="http://schemas.microsoft.com/office/powerpoint/2010/main" val="3686597976"/>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857500"/>
            <a:ext cx="8364537" cy="1143000"/>
          </a:xfrm>
        </p:spPr>
        <p:txBody>
          <a:bodyPr/>
          <a:lstStyle/>
          <a:p>
            <a:pPr algn="ctr">
              <a:defRPr/>
            </a:pPr>
            <a:r>
              <a:rPr lang="en-US" sz="6600" dirty="0" smtClean="0">
                <a:effectLst>
                  <a:outerShdw blurRad="38100" dist="38100" dir="2700000" algn="tl">
                    <a:srgbClr val="000000">
                      <a:alpha val="43137"/>
                    </a:srgbClr>
                  </a:outerShdw>
                </a:effectLst>
              </a:rPr>
              <a:t>QUESTIONS…</a:t>
            </a:r>
            <a:endParaRPr lang="en-US" sz="6600" dirty="0">
              <a:effectLst>
                <a:outerShdw blurRad="38100" dist="38100" dir="2700000" algn="tl">
                  <a:srgbClr val="000000">
                    <a:alpha val="43137"/>
                  </a:srgbClr>
                </a:outerShdw>
              </a:effectLst>
            </a:endParaRPr>
          </a:p>
        </p:txBody>
      </p:sp>
      <p:pic>
        <p:nvPicPr>
          <p:cNvPr id="39939" name="Picture 6" descr="http://www.firstandforemostentertainment.com/perch/resources/question-mark-c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525" y="338138"/>
            <a:ext cx="2130425"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89097" y="6096919"/>
            <a:ext cx="2583711" cy="307777"/>
          </a:xfrm>
          <a:prstGeom prst="rect">
            <a:avLst/>
          </a:prstGeom>
          <a:noFill/>
        </p:spPr>
        <p:txBody>
          <a:bodyPr wrap="square" rtlCol="0">
            <a:spAutoFit/>
          </a:bodyPr>
          <a:lstStyle/>
          <a:p>
            <a:r>
              <a:rPr lang="en-US" sz="1400" dirty="0" smtClean="0"/>
              <a:t>© IHCDA 2018</a:t>
            </a:r>
            <a:endParaRPr lang="en-US" sz="1400" dirty="0"/>
          </a:p>
        </p:txBody>
      </p:sp>
    </p:spTree>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ctr"/>
            <a:r>
              <a:rPr lang="en-US" altLang="en-US" sz="3200" cap="none" dirty="0" smtClean="0">
                <a:latin typeface="Arial Bold" panose="020B0704020202020204" pitchFamily="34" charset="0"/>
                <a:ea typeface="ＭＳ Ｐゴシック" panose="020B0600070205080204" pitchFamily="34" charset="-128"/>
                <a:cs typeface="Arial Bold" panose="020B0704020202020204" pitchFamily="34" charset="0"/>
              </a:rPr>
              <a:t>INTERNAL CONTROLS</a:t>
            </a:r>
          </a:p>
        </p:txBody>
      </p:sp>
      <p:sp>
        <p:nvSpPr>
          <p:cNvPr id="19459" name="Content Placeholder 2"/>
          <p:cNvSpPr>
            <a:spLocks noGrp="1"/>
          </p:cNvSpPr>
          <p:nvPr>
            <p:ph idx="1"/>
          </p:nvPr>
        </p:nvSpPr>
        <p:spPr>
          <a:xfrm>
            <a:off x="311150" y="1392238"/>
            <a:ext cx="8364538" cy="4525962"/>
          </a:xfrm>
        </p:spPr>
        <p:txBody>
          <a:bodyPr/>
          <a:lstStyle/>
          <a:p>
            <a:r>
              <a:rPr lang="en-US" altLang="en-US" sz="2800" dirty="0" smtClean="0">
                <a:latin typeface="Arial" panose="020B0604020202020204" pitchFamily="34" charset="0"/>
                <a:ea typeface="ＭＳ Ｐゴシック" panose="020B0600070205080204" pitchFamily="34" charset="-128"/>
                <a:cs typeface="Arial" panose="020B0604020202020204" pitchFamily="34" charset="0"/>
              </a:rPr>
              <a:t>In Summary</a:t>
            </a:r>
          </a:p>
          <a:p>
            <a:endParaRPr lang="en-US" altLang="en-US" sz="2400" dirty="0" smtClean="0">
              <a:latin typeface="Arial" panose="020B0604020202020204" pitchFamily="34" charset="0"/>
              <a:ea typeface="ＭＳ Ｐゴシック" panose="020B0600070205080204" pitchFamily="34" charset="-128"/>
              <a:cs typeface="Arial" panose="020B0604020202020204" pitchFamily="34" charset="0"/>
            </a:endParaRPr>
          </a:p>
          <a:p>
            <a:pPr algn="ctr"/>
            <a:r>
              <a:rPr lang="en-US" altLang="en-US" sz="3600" dirty="0" smtClean="0">
                <a:latin typeface="Arial" panose="020B0604020202020204" pitchFamily="34" charset="0"/>
                <a:ea typeface="ＭＳ Ｐゴシック" panose="020B0600070205080204" pitchFamily="34" charset="-128"/>
                <a:cs typeface="Arial" panose="020B0604020202020204" pitchFamily="34" charset="0"/>
              </a:rPr>
              <a:t>It plays an important role in providing guidance for detecting and preventing fraud and protecting the LSPs and EAPs integrity</a:t>
            </a:r>
          </a:p>
        </p:txBody>
      </p:sp>
    </p:spTree>
    <p:extLst>
      <p:ext uri="{BB962C8B-B14F-4D97-AF65-F5344CB8AC3E}">
        <p14:creationId xmlns:p14="http://schemas.microsoft.com/office/powerpoint/2010/main" val="764399184"/>
      </p:ext>
    </p:extLst>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u="sng" dirty="0"/>
              <a:t>INTERNAL CONTROLS</a:t>
            </a:r>
            <a:r>
              <a:rPr lang="en-US" sz="3200" dirty="0"/>
              <a:t/>
            </a:r>
            <a:br>
              <a:rPr lang="en-US" sz="3200" dirty="0"/>
            </a:br>
            <a:r>
              <a:rPr lang="en-US" sz="3200" dirty="0" smtClean="0"/>
              <a:t>Whistleblower policy</a:t>
            </a:r>
            <a:endParaRPr lang="en-US" sz="3200" dirty="0"/>
          </a:p>
        </p:txBody>
      </p:sp>
      <p:sp>
        <p:nvSpPr>
          <p:cNvPr id="3" name="Content Placeholder 2"/>
          <p:cNvSpPr>
            <a:spLocks noGrp="1"/>
          </p:cNvSpPr>
          <p:nvPr>
            <p:ph idx="1"/>
          </p:nvPr>
        </p:nvSpPr>
        <p:spPr/>
        <p:txBody>
          <a:bodyPr/>
          <a:lstStyle/>
          <a:p>
            <a:r>
              <a:rPr lang="en-US" sz="2400" dirty="0" smtClean="0"/>
              <a:t>Each </a:t>
            </a:r>
            <a:r>
              <a:rPr lang="en-US" sz="2400" dirty="0"/>
              <a:t>LSP should have </a:t>
            </a:r>
            <a:r>
              <a:rPr lang="en-US" sz="2400" dirty="0" smtClean="0"/>
              <a:t>this policy </a:t>
            </a:r>
            <a:r>
              <a:rPr lang="en-US" sz="2400" dirty="0"/>
              <a:t>as part of the Employee </a:t>
            </a:r>
            <a:r>
              <a:rPr lang="en-US" sz="2400" dirty="0" smtClean="0"/>
              <a:t>Handbook.</a:t>
            </a:r>
          </a:p>
          <a:p>
            <a:endParaRPr lang="en-US" sz="2400" dirty="0"/>
          </a:p>
          <a:p>
            <a:r>
              <a:rPr lang="en-US" sz="2400" b="1" dirty="0" smtClean="0"/>
              <a:t>Whistleblower </a:t>
            </a:r>
            <a:r>
              <a:rPr lang="en-US" sz="2400" b="1" dirty="0"/>
              <a:t>Policy </a:t>
            </a:r>
            <a:r>
              <a:rPr lang="en-US" sz="2400" dirty="0"/>
              <a:t>is intended to encourage employees and others to make good faith reports of suspected fraud, corruption, or other improper </a:t>
            </a:r>
            <a:r>
              <a:rPr lang="en-US" sz="2400" dirty="0" smtClean="0"/>
              <a:t>activity. It also protects an employee who reports such activity.</a:t>
            </a:r>
          </a:p>
          <a:p>
            <a:endParaRPr lang="en-US" sz="1400" dirty="0"/>
          </a:p>
          <a:p>
            <a:r>
              <a:rPr lang="en-US" sz="2400" dirty="0" smtClean="0"/>
              <a:t>The policy will also outline the proper communication method. Some LSPs encourage reporting to their immediate supervisor or the Human Resource Director. Some LSPs also have an anonymous telephone number to call.</a:t>
            </a:r>
            <a:endParaRPr lang="en-US" sz="2400" dirty="0"/>
          </a:p>
        </p:txBody>
      </p:sp>
    </p:spTree>
    <p:extLst>
      <p:ext uri="{BB962C8B-B14F-4D97-AF65-F5344CB8AC3E}">
        <p14:creationId xmlns:p14="http://schemas.microsoft.com/office/powerpoint/2010/main" val="496962484"/>
      </p:ext>
    </p:extLst>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lgn="ctr">
              <a:defRPr/>
            </a:pPr>
            <a:r>
              <a:rPr lang="en-US" sz="3200" u="sng" dirty="0" smtClean="0"/>
              <a:t>Internal controls</a:t>
            </a:r>
            <a:r>
              <a:rPr lang="en-US" sz="3200" dirty="0" smtClean="0"/>
              <a:t/>
            </a:r>
            <a:br>
              <a:rPr lang="en-US" sz="3200" dirty="0" smtClean="0"/>
            </a:br>
            <a:r>
              <a:rPr lang="en-US" sz="3200" dirty="0" smtClean="0"/>
              <a:t>conflict of interest (COI) policy</a:t>
            </a:r>
            <a:endParaRPr lang="en-US" altLang="en-US" sz="3200" cap="none" dirty="0" smtClean="0">
              <a:latin typeface="Arial Bold" pitchFamily="-111" charset="0"/>
              <a:ea typeface="ＭＳ Ｐゴシック" pitchFamily="34" charset="-128"/>
              <a:cs typeface="Arial Bold" pitchFamily="-111" charset="0"/>
            </a:endParaRPr>
          </a:p>
        </p:txBody>
      </p:sp>
      <p:sp>
        <p:nvSpPr>
          <p:cNvPr id="36867" name="Content Placeholder 2"/>
          <p:cNvSpPr>
            <a:spLocks noGrp="1"/>
          </p:cNvSpPr>
          <p:nvPr>
            <p:ph idx="1"/>
          </p:nvPr>
        </p:nvSpPr>
        <p:spPr>
          <a:xfrm>
            <a:off x="334963" y="1425575"/>
            <a:ext cx="8364537" cy="4525963"/>
          </a:xfrm>
        </p:spPr>
        <p:txBody>
          <a:bodyPr/>
          <a:lstStyle/>
          <a:p>
            <a:r>
              <a:rPr lang="en-US" altLang="en-US" sz="2400" dirty="0" smtClean="0">
                <a:latin typeface="Arial" panose="020B0604020202020204" pitchFamily="34" charset="0"/>
                <a:ea typeface="ＭＳ Ｐゴシック" panose="020B0600070205080204" pitchFamily="34" charset="-128"/>
                <a:cs typeface="Arial" panose="020B0604020202020204" pitchFamily="34" charset="0"/>
              </a:rPr>
              <a:t>Each LSP should have this statement or policy as part of the </a:t>
            </a:r>
            <a:r>
              <a:rPr lang="en-US" altLang="en-US" sz="2400" dirty="0">
                <a:latin typeface="Arial" panose="020B0604020202020204" pitchFamily="34" charset="0"/>
                <a:ea typeface="ＭＳ Ｐゴシック" panose="020B0600070205080204" pitchFamily="34" charset="-128"/>
                <a:cs typeface="Arial" panose="020B0604020202020204" pitchFamily="34" charset="0"/>
              </a:rPr>
              <a:t>E</a:t>
            </a:r>
            <a:r>
              <a:rPr lang="en-US" altLang="en-US" sz="2400" dirty="0" smtClean="0">
                <a:latin typeface="Arial" panose="020B0604020202020204" pitchFamily="34" charset="0"/>
                <a:ea typeface="ＭＳ Ｐゴシック" panose="020B0600070205080204" pitchFamily="34" charset="-128"/>
                <a:cs typeface="Arial" panose="020B0604020202020204" pitchFamily="34" charset="0"/>
              </a:rPr>
              <a:t>mployee </a:t>
            </a:r>
            <a:r>
              <a:rPr lang="en-US" altLang="en-US" sz="2400" dirty="0">
                <a:latin typeface="Arial" panose="020B0604020202020204" pitchFamily="34" charset="0"/>
                <a:ea typeface="ＭＳ Ｐゴシック" panose="020B0600070205080204" pitchFamily="34" charset="-128"/>
                <a:cs typeface="Arial" panose="020B0604020202020204" pitchFamily="34" charset="0"/>
              </a:rPr>
              <a:t>H</a:t>
            </a:r>
            <a:r>
              <a:rPr lang="en-US" altLang="en-US" sz="2400" dirty="0" smtClean="0">
                <a:latin typeface="Arial" panose="020B0604020202020204" pitchFamily="34" charset="0"/>
                <a:ea typeface="ＭＳ Ｐゴシック" panose="020B0600070205080204" pitchFamily="34" charset="-128"/>
                <a:cs typeface="Arial" panose="020B0604020202020204" pitchFamily="34" charset="0"/>
              </a:rPr>
              <a:t>andbook. </a:t>
            </a:r>
          </a:p>
          <a:p>
            <a:endParaRPr lang="en-US" altLang="en-US" sz="14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2400" b="1" dirty="0" smtClean="0">
                <a:latin typeface="Arial" panose="020B0604020202020204" pitchFamily="34" charset="0"/>
                <a:ea typeface="ＭＳ Ｐゴシック" panose="020B0600070205080204" pitchFamily="34" charset="-128"/>
                <a:cs typeface="Arial" panose="020B0604020202020204" pitchFamily="34" charset="0"/>
              </a:rPr>
              <a:t>COI Policy </a:t>
            </a:r>
            <a:r>
              <a:rPr lang="en-US" altLang="en-US" sz="2400" dirty="0" smtClean="0">
                <a:latin typeface="Arial" panose="020B0604020202020204" pitchFamily="34" charset="0"/>
                <a:ea typeface="ＭＳ Ｐゴシック" panose="020B0600070205080204" pitchFamily="34" charset="-128"/>
                <a:cs typeface="Arial" panose="020B0604020202020204" pitchFamily="34" charset="0"/>
              </a:rPr>
              <a:t>is designed to help employees identify situations where there is competing interest or loyalties and the correct process to follow to remove the appearance of impropriety.</a:t>
            </a:r>
            <a:r>
              <a:rPr lang="en-US" altLang="en-US" sz="2200" dirty="0" smtClean="0">
                <a:latin typeface="Arial" panose="020B0604020202020204" pitchFamily="34" charset="0"/>
                <a:ea typeface="ＭＳ Ｐゴシック" panose="020B0600070205080204" pitchFamily="34" charset="-128"/>
                <a:cs typeface="Arial" panose="020B0604020202020204" pitchFamily="34" charset="0"/>
              </a:rPr>
              <a:t> </a:t>
            </a:r>
          </a:p>
          <a:p>
            <a:pPr marL="1030288" lvl="1" indent="-342900"/>
            <a:r>
              <a:rPr lang="en-US" altLang="en-US" sz="2200" dirty="0" smtClean="0">
                <a:latin typeface="Arial" panose="020B0604020202020204" pitchFamily="34" charset="0"/>
                <a:ea typeface="ＭＳ Ｐゴシック" panose="020B0600070205080204" pitchFamily="34" charset="-128"/>
                <a:cs typeface="Arial" panose="020B0604020202020204" pitchFamily="34" charset="0"/>
              </a:rPr>
              <a:t>Define who is considered family</a:t>
            </a:r>
          </a:p>
          <a:p>
            <a:pPr marL="1030288" lvl="1" indent="-342900"/>
            <a:r>
              <a:rPr lang="en-US" altLang="en-US" sz="2200" dirty="0" smtClean="0">
                <a:latin typeface="Arial" panose="020B0604020202020204" pitchFamily="34" charset="0"/>
                <a:ea typeface="ＭＳ Ｐゴシック" panose="020B0600070205080204" pitchFamily="34" charset="-128"/>
                <a:cs typeface="Arial" panose="020B0604020202020204" pitchFamily="34" charset="0"/>
              </a:rPr>
              <a:t>Describes internal procedures when a COI exist </a:t>
            </a:r>
            <a:r>
              <a:rPr lang="en-US" altLang="en-US" sz="2200" i="1" dirty="0" smtClean="0">
                <a:latin typeface="Arial" panose="020B0604020202020204" pitchFamily="34" charset="0"/>
                <a:ea typeface="ＭＳ Ｐゴシック" panose="020B0600070205080204" pitchFamily="34" charset="-128"/>
                <a:cs typeface="Arial" panose="020B0604020202020204" pitchFamily="34" charset="0"/>
              </a:rPr>
              <a:t>(i.e. intake worker processes application of family member)</a:t>
            </a:r>
          </a:p>
          <a:p>
            <a:pPr marL="1030288" lvl="1" indent="-342900"/>
            <a:endParaRPr lang="en-US" altLang="en-US" sz="2200" i="1" dirty="0" smtClean="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763580039"/>
      </p:ext>
    </p:extLst>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34963" y="282575"/>
            <a:ext cx="8364537" cy="1143000"/>
          </a:xfrm>
        </p:spPr>
        <p:txBody>
          <a:bodyPr/>
          <a:lstStyle/>
          <a:p>
            <a:pPr algn="ctr"/>
            <a:r>
              <a:rPr lang="en-US" altLang="en-US" sz="3200" u="sng" cap="none" dirty="0" smtClean="0">
                <a:latin typeface="Arial Bold" panose="020B0704020202020204" pitchFamily="34" charset="0"/>
                <a:ea typeface="ＭＳ Ｐゴシック" panose="020B0600070205080204" pitchFamily="34" charset="-128"/>
                <a:cs typeface="Arial Bold" panose="020B0704020202020204" pitchFamily="34" charset="0"/>
              </a:rPr>
              <a:t>INTERNAL CONTROLS</a:t>
            </a:r>
            <a:r>
              <a:rPr lang="en-US" altLang="en-US" sz="3200" cap="none" dirty="0" smtClean="0">
                <a:latin typeface="Arial Bold" panose="020B0704020202020204" pitchFamily="34" charset="0"/>
                <a:ea typeface="ＭＳ Ｐゴシック" panose="020B0600070205080204" pitchFamily="34" charset="-128"/>
                <a:cs typeface="Arial Bold" panose="020B0704020202020204" pitchFamily="34" charset="0"/>
              </a:rPr>
              <a:t/>
            </a:r>
            <a:br>
              <a:rPr lang="en-US" altLang="en-US" sz="3200" cap="none" dirty="0" smtClean="0">
                <a:latin typeface="Arial Bold" panose="020B0704020202020204" pitchFamily="34" charset="0"/>
                <a:ea typeface="ＭＳ Ｐゴシック" panose="020B0600070205080204" pitchFamily="34" charset="-128"/>
                <a:cs typeface="Arial Bold" panose="020B0704020202020204" pitchFamily="34" charset="0"/>
              </a:rPr>
            </a:br>
            <a:r>
              <a:rPr lang="en-US" altLang="en-US" sz="3200" cap="none" dirty="0" smtClean="0">
                <a:latin typeface="Arial Bold" panose="020B0704020202020204" pitchFamily="34" charset="0"/>
                <a:ea typeface="ＭＳ Ｐゴシック" panose="020B0600070205080204" pitchFamily="34" charset="-128"/>
                <a:cs typeface="Arial Bold" panose="020B0704020202020204" pitchFamily="34" charset="0"/>
              </a:rPr>
              <a:t>PROCESSING INTERNAL APPLICANTS</a:t>
            </a:r>
          </a:p>
        </p:txBody>
      </p:sp>
      <p:sp>
        <p:nvSpPr>
          <p:cNvPr id="27651" name="Content Placeholder 2"/>
          <p:cNvSpPr>
            <a:spLocks noGrp="1"/>
          </p:cNvSpPr>
          <p:nvPr>
            <p:ph idx="1"/>
          </p:nvPr>
        </p:nvSpPr>
        <p:spPr>
          <a:xfrm>
            <a:off x="334963" y="1425575"/>
            <a:ext cx="8364537" cy="4541838"/>
          </a:xfrm>
        </p:spPr>
        <p:txBody>
          <a:bodyPr/>
          <a:lstStyle/>
          <a:p>
            <a:endParaRPr lang="en-US" altLang="en-US" sz="2400" dirty="0" smtClean="0">
              <a:latin typeface="Arial" panose="020B0604020202020204" pitchFamily="34" charset="0"/>
              <a:ea typeface="ＭＳ Ｐゴシック" panose="020B0600070205080204" pitchFamily="34" charset="-128"/>
              <a:cs typeface="Arial" panose="020B0604020202020204" pitchFamily="34" charset="0"/>
            </a:endParaRPr>
          </a:p>
          <a:p>
            <a:r>
              <a:rPr lang="en-US" altLang="en-US" sz="2400" dirty="0" smtClean="0">
                <a:latin typeface="Arial" panose="020B0604020202020204" pitchFamily="34" charset="0"/>
                <a:ea typeface="ＭＳ Ｐゴシック" panose="020B0600070205080204" pitchFamily="34" charset="-128"/>
                <a:cs typeface="Arial" panose="020B0604020202020204" pitchFamily="34" charset="0"/>
              </a:rPr>
              <a:t>Use the guidelines outlined in the EAP Manual when developing you specific procedures</a:t>
            </a:r>
          </a:p>
          <a:p>
            <a:pPr marL="342900" indent="-342900">
              <a:buFont typeface="Arial" panose="020B0604020202020204" pitchFamily="34" charset="0"/>
              <a:buChar char="•"/>
            </a:pPr>
            <a:r>
              <a:rPr lang="en-US" altLang="en-US" sz="2000" dirty="0" smtClean="0">
                <a:latin typeface="Arial" panose="020B0604020202020204" pitchFamily="34" charset="0"/>
                <a:ea typeface="ＭＳ Ｐゴシック" panose="020B0600070205080204" pitchFamily="34" charset="-128"/>
                <a:cs typeface="Arial" panose="020B0604020202020204" pitchFamily="34" charset="0"/>
              </a:rPr>
              <a:t>Ensure that the appropriate checks and balances are in place, and utilized</a:t>
            </a:r>
          </a:p>
          <a:p>
            <a:pPr marL="342900" indent="-342900">
              <a:buFont typeface="Arial" panose="020B0604020202020204" pitchFamily="34" charset="0"/>
              <a:buChar char="•"/>
            </a:pPr>
            <a:r>
              <a:rPr lang="en-US" altLang="en-US" sz="2000" dirty="0" smtClean="0">
                <a:latin typeface="Arial" panose="020B0604020202020204" pitchFamily="34" charset="0"/>
                <a:ea typeface="ＭＳ Ｐゴシック" panose="020B0600070205080204" pitchFamily="34" charset="-128"/>
                <a:cs typeface="Arial" panose="020B0604020202020204" pitchFamily="34" charset="0"/>
              </a:rPr>
              <a:t>Train staff on this process because they are likely to experience it at some point during the season </a:t>
            </a:r>
          </a:p>
          <a:p>
            <a:endParaRPr lang="en-US" altLang="en-US" sz="2000" dirty="0" smtClean="0">
              <a:latin typeface="Arial" panose="020B0604020202020204" pitchFamily="34" charset="0"/>
              <a:ea typeface="ＭＳ Ｐゴシック" panose="020B0600070205080204" pitchFamily="34" charset="-128"/>
              <a:cs typeface="Arial" panose="020B0604020202020204" pitchFamily="34" charset="0"/>
            </a:endParaRPr>
          </a:p>
          <a:p>
            <a:r>
              <a:rPr lang="en-US" altLang="en-US" sz="2400" b="1" dirty="0" smtClean="0">
                <a:latin typeface="Arial" panose="020B0604020202020204" pitchFamily="34" charset="0"/>
                <a:ea typeface="ＭＳ Ｐゴシック" panose="020B0600070205080204" pitchFamily="34" charset="-128"/>
                <a:cs typeface="Arial" panose="020B0604020202020204" pitchFamily="34" charset="0"/>
              </a:rPr>
              <a:t>FYI</a:t>
            </a:r>
            <a:r>
              <a:rPr lang="en-US" altLang="en-US" sz="2400" dirty="0" smtClean="0">
                <a:latin typeface="Arial" panose="020B0604020202020204" pitchFamily="34" charset="0"/>
                <a:ea typeface="ＭＳ Ｐゴシック" panose="020B0600070205080204" pitchFamily="34" charset="-128"/>
                <a:cs typeface="Arial" panose="020B0604020202020204" pitchFamily="34" charset="0"/>
              </a:rPr>
              <a:t>- If the Supervisor or Program Manager is related to the individual receiving the benefits, then the review should be pushed up and conducted by their immediate Supervisor.</a:t>
            </a:r>
          </a:p>
          <a:p>
            <a:endParaRPr lang="en-US" altLang="en-US" dirty="0" smtClean="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847947070"/>
      </p:ext>
    </p:extLst>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gn="ctr"/>
            <a:r>
              <a:rPr lang="en-US" altLang="en-US" sz="3200" u="sng" cap="none" dirty="0" smtClean="0">
                <a:latin typeface="Arial Bold" panose="020B0704020202020204" pitchFamily="34" charset="0"/>
                <a:ea typeface="ＭＳ Ｐゴシック" panose="020B0600070205080204" pitchFamily="34" charset="-128"/>
                <a:cs typeface="Arial Bold" panose="020B0704020202020204" pitchFamily="34" charset="0"/>
              </a:rPr>
              <a:t>INTERNAL CONTROLS</a:t>
            </a:r>
            <a:r>
              <a:rPr lang="en-US" altLang="en-US" sz="3200" cap="none" dirty="0" smtClean="0">
                <a:latin typeface="Arial Bold" panose="020B0704020202020204" pitchFamily="34" charset="0"/>
                <a:ea typeface="ＭＳ Ｐゴシック" panose="020B0600070205080204" pitchFamily="34" charset="-128"/>
                <a:cs typeface="Arial Bold" panose="020B0704020202020204" pitchFamily="34" charset="0"/>
              </a:rPr>
              <a:t/>
            </a:r>
            <a:br>
              <a:rPr lang="en-US" altLang="en-US" sz="3200" cap="none" dirty="0" smtClean="0">
                <a:latin typeface="Arial Bold" panose="020B0704020202020204" pitchFamily="34" charset="0"/>
                <a:ea typeface="ＭＳ Ｐゴシック" panose="020B0600070205080204" pitchFamily="34" charset="-128"/>
                <a:cs typeface="Arial Bold" panose="020B0704020202020204" pitchFamily="34" charset="0"/>
              </a:rPr>
            </a:br>
            <a:r>
              <a:rPr lang="en-US" altLang="en-US" sz="3200" cap="none" dirty="0" smtClean="0">
                <a:latin typeface="Arial Bold" panose="020B0704020202020204" pitchFamily="34" charset="0"/>
                <a:ea typeface="ＭＳ Ｐゴシック" panose="020B0600070205080204" pitchFamily="34" charset="-128"/>
                <a:cs typeface="Arial Bold" panose="020B0704020202020204" pitchFamily="34" charset="0"/>
              </a:rPr>
              <a:t>QUALITY ASSURANCE REVIEWS</a:t>
            </a:r>
          </a:p>
        </p:txBody>
      </p:sp>
      <p:sp>
        <p:nvSpPr>
          <p:cNvPr id="13315" name="Content Placeholder 2"/>
          <p:cNvSpPr>
            <a:spLocks noGrp="1"/>
          </p:cNvSpPr>
          <p:nvPr>
            <p:ph idx="1"/>
          </p:nvPr>
        </p:nvSpPr>
        <p:spPr>
          <a:xfrm>
            <a:off x="334963" y="1425575"/>
            <a:ext cx="8364537" cy="4541838"/>
          </a:xfrm>
        </p:spPr>
        <p:txBody>
          <a:bodyPr/>
          <a:lstStyle/>
          <a:p>
            <a:pPr>
              <a:defRPr/>
            </a:pPr>
            <a:endParaRPr lang="en-US" sz="2400" dirty="0" smtClean="0"/>
          </a:p>
          <a:p>
            <a:pPr>
              <a:defRPr/>
            </a:pPr>
            <a:r>
              <a:rPr lang="en-US" sz="2400" dirty="0" smtClean="0"/>
              <a:t>Reviews </a:t>
            </a:r>
            <a:r>
              <a:rPr lang="en-US" sz="2400" dirty="0"/>
              <a:t>of no less than </a:t>
            </a:r>
            <a:r>
              <a:rPr lang="en-US" sz="2400" dirty="0" smtClean="0"/>
              <a:t>ten </a:t>
            </a:r>
            <a:r>
              <a:rPr lang="en-US" sz="2400" dirty="0"/>
              <a:t>percent </a:t>
            </a:r>
            <a:r>
              <a:rPr lang="en-US" sz="2400" dirty="0" smtClean="0"/>
              <a:t>(10%) </a:t>
            </a:r>
            <a:r>
              <a:rPr lang="en-US" sz="2400" dirty="0"/>
              <a:t>of all EAP applications</a:t>
            </a:r>
            <a:r>
              <a:rPr lang="en-US" sz="2400" dirty="0" smtClean="0"/>
              <a:t>; </a:t>
            </a:r>
          </a:p>
          <a:p>
            <a:pPr marL="342900" indent="-342900">
              <a:buFont typeface="Arial" panose="020B0604020202020204" pitchFamily="34" charset="0"/>
              <a:buChar char="•"/>
              <a:defRPr/>
            </a:pPr>
            <a:r>
              <a:rPr lang="en-US" sz="2400" dirty="0" smtClean="0"/>
              <a:t>all LSPs </a:t>
            </a:r>
            <a:r>
              <a:rPr lang="en-US" sz="2400" dirty="0"/>
              <a:t>must conduct a review within </a:t>
            </a:r>
            <a:r>
              <a:rPr lang="en-US" sz="2400" b="1" dirty="0"/>
              <a:t>forty-five (45) days</a:t>
            </a:r>
            <a:r>
              <a:rPr lang="en-US" sz="2400" dirty="0"/>
              <a:t> of the date of </a:t>
            </a:r>
            <a:r>
              <a:rPr lang="en-US" sz="2400" dirty="0" smtClean="0"/>
              <a:t>eligibility determination.</a:t>
            </a:r>
          </a:p>
          <a:p>
            <a:pPr>
              <a:defRPr/>
            </a:pPr>
            <a:endParaRPr lang="en-US" sz="1400" dirty="0" smtClean="0"/>
          </a:p>
          <a:p>
            <a:pPr marL="342900" indent="-342900">
              <a:buFont typeface="Arial" panose="020B0604020202020204" pitchFamily="34" charset="0"/>
              <a:buChar char="•"/>
              <a:defRPr/>
            </a:pPr>
            <a:r>
              <a:rPr lang="en-US" sz="2400" dirty="0"/>
              <a:t>The </a:t>
            </a:r>
            <a:r>
              <a:rPr lang="en-US" sz="2400" dirty="0" smtClean="0"/>
              <a:t>ten </a:t>
            </a:r>
            <a:r>
              <a:rPr lang="en-US" sz="2400" dirty="0"/>
              <a:t>percent </a:t>
            </a:r>
            <a:r>
              <a:rPr lang="en-US" sz="2400" dirty="0" smtClean="0"/>
              <a:t>(10</a:t>
            </a:r>
            <a:r>
              <a:rPr lang="en-US" sz="2400" dirty="0"/>
              <a:t>%) should be maintained through the end of the program year.</a:t>
            </a:r>
            <a:endParaRPr lang="en-US" sz="2400" dirty="0" smtClean="0"/>
          </a:p>
          <a:p>
            <a:pPr>
              <a:defRPr/>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400" dirty="0" smtClean="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838095492"/>
      </p:ext>
    </p:extLst>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INTERNAL CONTROLS</a:t>
            </a:r>
            <a:r>
              <a:rPr lang="en-US" dirty="0"/>
              <a:t/>
            </a:r>
            <a:br>
              <a:rPr lang="en-US" dirty="0"/>
            </a:br>
            <a:r>
              <a:rPr lang="en-US" dirty="0" smtClean="0"/>
              <a:t>Employee </a:t>
            </a:r>
            <a:r>
              <a:rPr lang="en-US" dirty="0" err="1" smtClean="0"/>
              <a:t>Offboarding</a:t>
            </a:r>
            <a:r>
              <a:rPr lang="en-US" dirty="0" smtClean="0"/>
              <a:t> Checklist</a:t>
            </a:r>
            <a:endParaRPr lang="en-US" dirty="0"/>
          </a:p>
        </p:txBody>
      </p:sp>
      <p:sp>
        <p:nvSpPr>
          <p:cNvPr id="3" name="Content Placeholder 2"/>
          <p:cNvSpPr>
            <a:spLocks noGrp="1"/>
          </p:cNvSpPr>
          <p:nvPr>
            <p:ph idx="1"/>
          </p:nvPr>
        </p:nvSpPr>
        <p:spPr/>
        <p:txBody>
          <a:bodyPr/>
          <a:lstStyle/>
          <a:p>
            <a:r>
              <a:rPr lang="en-US" sz="2400" dirty="0" err="1"/>
              <a:t>Offboarding</a:t>
            </a:r>
            <a:r>
              <a:rPr lang="en-US" sz="2400" dirty="0"/>
              <a:t> is the process of managing all aspects of an employee’s exit from your </a:t>
            </a:r>
            <a:r>
              <a:rPr lang="en-US" sz="2400" dirty="0" smtClean="0"/>
              <a:t>organization.</a:t>
            </a:r>
          </a:p>
          <a:p>
            <a:endParaRPr lang="en-US" sz="2400" dirty="0" smtClean="0"/>
          </a:p>
          <a:p>
            <a:r>
              <a:rPr lang="en-US" sz="2400" dirty="0" smtClean="0"/>
              <a:t>Information Technology Specific</a:t>
            </a:r>
          </a:p>
          <a:p>
            <a:pPr marL="342900" indent="-342900">
              <a:buFont typeface="Arial" panose="020B0604020202020204" pitchFamily="34" charset="0"/>
              <a:buChar char="•"/>
            </a:pPr>
            <a:r>
              <a:rPr lang="en-US" sz="2400" dirty="0" smtClean="0"/>
              <a:t>Deactivating permissions and account status in the EAP statewide database</a:t>
            </a:r>
          </a:p>
          <a:p>
            <a:pPr marL="342900" indent="-342900">
              <a:buFont typeface="Arial" panose="020B0604020202020204" pitchFamily="34" charset="0"/>
              <a:buChar char="•"/>
            </a:pPr>
            <a:r>
              <a:rPr lang="en-US" sz="2400" dirty="0" smtClean="0"/>
              <a:t>Close LSP accounts, logins, and email, etc..</a:t>
            </a:r>
          </a:p>
          <a:p>
            <a:pPr marL="342900" indent="-342900">
              <a:buFont typeface="Arial" panose="020B0604020202020204" pitchFamily="34" charset="0"/>
              <a:buChar char="•"/>
            </a:pPr>
            <a:r>
              <a:rPr lang="en-US" sz="2400" dirty="0" smtClean="0"/>
              <a:t>Change passwords</a:t>
            </a:r>
          </a:p>
          <a:p>
            <a:endParaRPr lang="en-US" sz="2400" dirty="0"/>
          </a:p>
        </p:txBody>
      </p:sp>
    </p:spTree>
    <p:extLst>
      <p:ext uri="{BB962C8B-B14F-4D97-AF65-F5344CB8AC3E}">
        <p14:creationId xmlns:p14="http://schemas.microsoft.com/office/powerpoint/2010/main" val="1288797619"/>
      </p:ext>
    </p:extLst>
  </p:cSld>
  <p:clrMapOvr>
    <a:masterClrMapping/>
  </p:clrMapOvr>
  <p:transition spd="slow">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u="sng" dirty="0" smtClean="0"/>
              <a:t>Internal controls</a:t>
            </a:r>
            <a:r>
              <a:rPr lang="en-US" sz="3200" dirty="0" smtClean="0"/>
              <a:t/>
            </a:r>
            <a:br>
              <a:rPr lang="en-US" sz="3200" dirty="0" smtClean="0"/>
            </a:br>
            <a:r>
              <a:rPr lang="en-US" sz="3200" dirty="0" smtClean="0"/>
              <a:t>fraud investigation guidelines</a:t>
            </a:r>
            <a:endParaRPr lang="en-US" sz="3200" dirty="0"/>
          </a:p>
        </p:txBody>
      </p:sp>
      <p:sp>
        <p:nvSpPr>
          <p:cNvPr id="3" name="Content Placeholder 2"/>
          <p:cNvSpPr>
            <a:spLocks noGrp="1"/>
          </p:cNvSpPr>
          <p:nvPr>
            <p:ph idx="1"/>
          </p:nvPr>
        </p:nvSpPr>
        <p:spPr>
          <a:xfrm>
            <a:off x="335273" y="1426020"/>
            <a:ext cx="8364589" cy="4959790"/>
          </a:xfrm>
        </p:spPr>
        <p:txBody>
          <a:bodyPr/>
          <a:lstStyle/>
          <a:p>
            <a:endParaRPr lang="en-US" sz="1000" dirty="0"/>
          </a:p>
          <a:p>
            <a:r>
              <a:rPr lang="en-US" sz="2400" dirty="0" smtClean="0"/>
              <a:t>Each  LSP should have procedures as part </a:t>
            </a:r>
            <a:r>
              <a:rPr lang="en-US" sz="2400" dirty="0" smtClean="0"/>
              <a:t>its Internal </a:t>
            </a:r>
            <a:r>
              <a:rPr lang="en-US" sz="2400" dirty="0" smtClean="0"/>
              <a:t>Controls or agency Fraud Policy</a:t>
            </a:r>
          </a:p>
          <a:p>
            <a:endParaRPr lang="en-US" sz="800" dirty="0" smtClean="0"/>
          </a:p>
          <a:p>
            <a:r>
              <a:rPr lang="en-US" sz="2400" dirty="0" smtClean="0"/>
              <a:t>Proper Prior </a:t>
            </a:r>
            <a:r>
              <a:rPr lang="en-US" sz="2400" dirty="0"/>
              <a:t>P</a:t>
            </a:r>
            <a:r>
              <a:rPr lang="en-US" sz="2400" dirty="0" smtClean="0"/>
              <a:t>lanning is essential to effectively documenting the investigation process. The last thing you want to do is build the boat in the middle of the storm.</a:t>
            </a:r>
          </a:p>
          <a:p>
            <a:endParaRPr lang="en-US" sz="800" dirty="0"/>
          </a:p>
          <a:p>
            <a:endParaRPr lang="en-US" sz="2400" dirty="0" smtClean="0"/>
          </a:p>
          <a:p>
            <a:endParaRPr lang="en-US" sz="2400" dirty="0"/>
          </a:p>
          <a:p>
            <a:endParaRPr lang="en-US" sz="2400" dirty="0" smtClean="0"/>
          </a:p>
          <a:p>
            <a:endParaRPr lang="en-US" sz="2400" dirty="0"/>
          </a:p>
          <a:p>
            <a:endParaRPr lang="en-US" sz="1400" dirty="0" smtClean="0"/>
          </a:p>
          <a:p>
            <a:r>
              <a:rPr lang="en-US" sz="2400" dirty="0" smtClean="0"/>
              <a:t>Be </a:t>
            </a:r>
            <a:r>
              <a:rPr lang="en-US" sz="2400" dirty="0" smtClean="0"/>
              <a:t>prepared and develop your procedures before they are needed!</a:t>
            </a:r>
            <a:endParaRPr lang="en-US" sz="2400" dirty="0"/>
          </a:p>
        </p:txBody>
      </p:sp>
      <p:pic>
        <p:nvPicPr>
          <p:cNvPr id="4" name="Picture 3"/>
          <p:cNvPicPr>
            <a:picLocks noChangeAspect="1"/>
          </p:cNvPicPr>
          <p:nvPr/>
        </p:nvPicPr>
        <p:blipFill>
          <a:blip r:embed="rId2"/>
          <a:stretch>
            <a:fillRect/>
          </a:stretch>
        </p:blipFill>
        <p:spPr>
          <a:xfrm>
            <a:off x="5839795" y="3232911"/>
            <a:ext cx="2597121" cy="1525580"/>
          </a:xfrm>
          <a:prstGeom prst="rect">
            <a:avLst/>
          </a:prstGeom>
        </p:spPr>
      </p:pic>
      <p:pic>
        <p:nvPicPr>
          <p:cNvPr id="5" name="Picture 4"/>
          <p:cNvPicPr>
            <a:picLocks noChangeAspect="1"/>
          </p:cNvPicPr>
          <p:nvPr/>
        </p:nvPicPr>
        <p:blipFill>
          <a:blip r:embed="rId3"/>
          <a:stretch>
            <a:fillRect/>
          </a:stretch>
        </p:blipFill>
        <p:spPr>
          <a:xfrm>
            <a:off x="4186263" y="4004083"/>
            <a:ext cx="2060627" cy="1365622"/>
          </a:xfrm>
          <a:prstGeom prst="rect">
            <a:avLst/>
          </a:prstGeom>
        </p:spPr>
      </p:pic>
    </p:spTree>
    <p:extLst>
      <p:ext uri="{BB962C8B-B14F-4D97-AF65-F5344CB8AC3E}">
        <p14:creationId xmlns:p14="http://schemas.microsoft.com/office/powerpoint/2010/main" val="3403357213"/>
      </p:ext>
    </p:extLst>
  </p:cSld>
  <p:clrMapOvr>
    <a:masterClrMapping/>
  </p:clrMapOvr>
  <p:transition spd="slow">
    <p:pull/>
  </p:transition>
</p:sld>
</file>

<file path=ppt/theme/theme1.xml><?xml version="1.0" encoding="utf-8"?>
<a:theme xmlns:a="http://schemas.openxmlformats.org/drawingml/2006/main" name="1 ihcda theme 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ealthiest Employers">
      <a:majorFont>
        <a:latin typeface="Frutiger LT Std 57 Cn"/>
        <a:ea typeface=""/>
        <a:cs typeface=""/>
      </a:majorFont>
      <a:minorFont>
        <a:latin typeface="Frutiger LT Std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 ihcda theme 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ealthiest Employers">
      <a:majorFont>
        <a:latin typeface="Frutiger LT Std 57 Cn"/>
        <a:ea typeface=""/>
        <a:cs typeface=""/>
      </a:majorFont>
      <a:minorFont>
        <a:latin typeface="Frutiger LT Std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4940</TotalTime>
  <Words>890</Words>
  <Application>Microsoft Office PowerPoint</Application>
  <PresentationFormat>On-screen Show (4:3)</PresentationFormat>
  <Paragraphs>108</Paragraphs>
  <Slides>22</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ＭＳ Ｐゴシック</vt:lpstr>
      <vt:lpstr>Arial</vt:lpstr>
      <vt:lpstr>Arial Bold</vt:lpstr>
      <vt:lpstr>Calibri</vt:lpstr>
      <vt:lpstr>Cambria</vt:lpstr>
      <vt:lpstr>Frutiger LT Std 45 Light</vt:lpstr>
      <vt:lpstr>NeutraText-Demi</vt:lpstr>
      <vt:lpstr>Times New Roman</vt:lpstr>
      <vt:lpstr>Univers LT Std 45 Light</vt:lpstr>
      <vt:lpstr>1 ihcda theme one</vt:lpstr>
      <vt:lpstr>2 ihcda theme one</vt:lpstr>
      <vt:lpstr>   EAP PROGRAM PERFORMANCE &amp; INTEGRITY   2019 INCAA CONFERENCE</vt:lpstr>
      <vt:lpstr>PROGRAM PERFORMANCE  AND INTEGRITY</vt:lpstr>
      <vt:lpstr>INTERNAL CONTROLS</vt:lpstr>
      <vt:lpstr>INTERNAL CONTROLS Whistleblower policy</vt:lpstr>
      <vt:lpstr>Internal controls conflict of interest (COI) policy</vt:lpstr>
      <vt:lpstr>INTERNAL CONTROLS PROCESSING INTERNAL APPLICANTS</vt:lpstr>
      <vt:lpstr>INTERNAL CONTROLS QUALITY ASSURANCE REVIEWS</vt:lpstr>
      <vt:lpstr>INTERNAL CONTROLS Employee Offboarding Checklist</vt:lpstr>
      <vt:lpstr>Internal controls fraud investigation guidelines</vt:lpstr>
      <vt:lpstr>Purpose of investigating fraud, waste and abuse</vt:lpstr>
      <vt:lpstr>investigation</vt:lpstr>
      <vt:lpstr>documentation</vt:lpstr>
      <vt:lpstr>documentation</vt:lpstr>
      <vt:lpstr>Potential sources to assist with    an investigation</vt:lpstr>
      <vt:lpstr>Potential sources LSP attorney</vt:lpstr>
      <vt:lpstr>Potential sources Ihcda-legal team</vt:lpstr>
      <vt:lpstr>Potential sources Sheriff or police department</vt:lpstr>
      <vt:lpstr>confidentiality</vt:lpstr>
      <vt:lpstr>Final steps</vt:lpstr>
      <vt:lpstr>IHCDA involvement</vt:lpstr>
      <vt:lpstr>REPORT FRAUD, WASTE AND ABUSE</vt:lpstr>
      <vt:lpstr>QUESTIONS…</vt:lpstr>
    </vt:vector>
  </TitlesOfParts>
  <Company>Ball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St. John, Steven</cp:lastModifiedBy>
  <cp:revision>195</cp:revision>
  <cp:lastPrinted>2019-07-22T15:23:28Z</cp:lastPrinted>
  <dcterms:created xsi:type="dcterms:W3CDTF">2009-09-03T19:15:51Z</dcterms:created>
  <dcterms:modified xsi:type="dcterms:W3CDTF">2019-07-23T13:45:16Z</dcterms:modified>
</cp:coreProperties>
</file>