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9" r:id="rId5"/>
  </p:sldMasterIdLst>
  <p:notesMasterIdLst>
    <p:notesMasterId r:id="rId45"/>
  </p:notesMasterIdLst>
  <p:sldIdLst>
    <p:sldId id="256" r:id="rId6"/>
    <p:sldId id="344" r:id="rId7"/>
    <p:sldId id="348" r:id="rId8"/>
    <p:sldId id="375" r:id="rId9"/>
    <p:sldId id="376" r:id="rId10"/>
    <p:sldId id="377" r:id="rId11"/>
    <p:sldId id="378" r:id="rId12"/>
    <p:sldId id="379" r:id="rId13"/>
    <p:sldId id="368" r:id="rId14"/>
    <p:sldId id="311" r:id="rId15"/>
    <p:sldId id="398" r:id="rId16"/>
    <p:sldId id="354" r:id="rId17"/>
    <p:sldId id="358" r:id="rId18"/>
    <p:sldId id="360" r:id="rId19"/>
    <p:sldId id="363" r:id="rId20"/>
    <p:sldId id="340" r:id="rId21"/>
    <p:sldId id="339" r:id="rId22"/>
    <p:sldId id="346" r:id="rId23"/>
    <p:sldId id="338" r:id="rId24"/>
    <p:sldId id="351" r:id="rId25"/>
    <p:sldId id="326" r:id="rId26"/>
    <p:sldId id="372" r:id="rId27"/>
    <p:sldId id="327" r:id="rId28"/>
    <p:sldId id="382" r:id="rId29"/>
    <p:sldId id="347" r:id="rId30"/>
    <p:sldId id="396" r:id="rId31"/>
    <p:sldId id="312" r:id="rId32"/>
    <p:sldId id="397" r:id="rId33"/>
    <p:sldId id="380" r:id="rId34"/>
    <p:sldId id="381" r:id="rId35"/>
    <p:sldId id="383" r:id="rId36"/>
    <p:sldId id="395" r:id="rId37"/>
    <p:sldId id="350" r:id="rId38"/>
    <p:sldId id="399" r:id="rId39"/>
    <p:sldId id="361" r:id="rId40"/>
    <p:sldId id="387" r:id="rId41"/>
    <p:sldId id="388" r:id="rId42"/>
    <p:sldId id="389" r:id="rId43"/>
    <p:sldId id="390" r:id="rId44"/>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AD00"/>
    <a:srgbClr val="003359"/>
    <a:srgbClr val="F0AB00"/>
    <a:srgbClr val="1B242A"/>
    <a:srgbClr val="512B1B"/>
    <a:srgbClr val="000000"/>
    <a:srgbClr val="6A702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70" autoAdjust="0"/>
    <p:restoredTop sz="90698" autoAdjust="0"/>
  </p:normalViewPr>
  <p:slideViewPr>
    <p:cSldViewPr snapToGrid="0">
      <p:cViewPr varScale="1">
        <p:scale>
          <a:sx n="74" d="100"/>
          <a:sy n="74" d="100"/>
        </p:scale>
        <p:origin x="1483" y="77"/>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3324" tIns="46662" rIns="93324" bIns="46662" rtlCol="0"/>
          <a:lstStyle>
            <a:lvl1pPr algn="l">
              <a:defRPr sz="1200">
                <a:latin typeface="Arial" panose="020B0604020202020204" pitchFamily="34" charset="0"/>
              </a:defRPr>
            </a:lvl1pPr>
          </a:lstStyle>
          <a:p>
            <a:pPr>
              <a:defRPr/>
            </a:pPr>
            <a:endParaRPr lang="en-US" dirty="0"/>
          </a:p>
        </p:txBody>
      </p:sp>
      <p:sp>
        <p:nvSpPr>
          <p:cNvPr id="3" name="Date Placeholder 2"/>
          <p:cNvSpPr>
            <a:spLocks noGrp="1"/>
          </p:cNvSpPr>
          <p:nvPr>
            <p:ph type="dt" idx="1"/>
          </p:nvPr>
        </p:nvSpPr>
        <p:spPr>
          <a:xfrm>
            <a:off x="3978275" y="0"/>
            <a:ext cx="3043238" cy="466725"/>
          </a:xfrm>
          <a:prstGeom prst="rect">
            <a:avLst/>
          </a:prstGeom>
        </p:spPr>
        <p:txBody>
          <a:bodyPr vert="horz" lIns="93324" tIns="46662" rIns="93324" bIns="46662" rtlCol="0"/>
          <a:lstStyle>
            <a:lvl1pPr algn="r">
              <a:defRPr sz="1200">
                <a:latin typeface="Arial" panose="020B0604020202020204" pitchFamily="34" charset="0"/>
              </a:defRPr>
            </a:lvl1pPr>
          </a:lstStyle>
          <a:p>
            <a:pPr>
              <a:defRPr/>
            </a:pPr>
            <a:fld id="{E3C72BDE-8842-43C2-A6FB-927729F16A0C}" type="datetimeFigureOut">
              <a:rPr lang="en-US"/>
              <a:pPr>
                <a:defRPr/>
              </a:pPr>
              <a:t>7/25/2022</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3324" tIns="46662" rIns="93324" bIns="46662" rtlCol="0" anchor="b"/>
          <a:lstStyle>
            <a:lvl1pPr algn="l">
              <a:defRPr sz="1200">
                <a:latin typeface="Arial" panose="020B0604020202020204" pitchFamily="34" charset="0"/>
              </a:defRPr>
            </a:lvl1pPr>
          </a:lstStyle>
          <a:p>
            <a:pPr>
              <a:defRPr/>
            </a:pPr>
            <a:endParaRPr lang="en-US" dirty="0"/>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wrap="square" lIns="93324" tIns="46662" rIns="93324" bIns="46662" numCol="1" anchor="b" anchorCtr="0" compatLnSpc="1">
            <a:prstTxWarp prst="textNoShape">
              <a:avLst/>
            </a:prstTxWarp>
          </a:bodyPr>
          <a:lstStyle>
            <a:lvl1pPr algn="r">
              <a:defRPr sz="1200"/>
            </a:lvl1pPr>
          </a:lstStyle>
          <a:p>
            <a:pPr>
              <a:defRPr/>
            </a:pPr>
            <a:fld id="{A9923B23-6CD3-45A8-BF97-56B493908DCD}" type="slidenum">
              <a:rPr lang="en-US" altLang="en-US"/>
              <a:pPr>
                <a:defRPr/>
              </a:pPr>
              <a:t>‹#›</a:t>
            </a:fld>
            <a:endParaRPr lang="en-US" altLang="en-US" dirty="0"/>
          </a:p>
        </p:txBody>
      </p:sp>
    </p:spTree>
    <p:extLst>
      <p:ext uri="{BB962C8B-B14F-4D97-AF65-F5344CB8AC3E}">
        <p14:creationId xmlns:p14="http://schemas.microsoft.com/office/powerpoint/2010/main" val="21997783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238" indent="-290513">
              <a:defRPr>
                <a:solidFill>
                  <a:schemeClr val="tx1"/>
                </a:solidFill>
                <a:latin typeface="Arial" panose="020B0604020202020204" pitchFamily="34" charset="0"/>
                <a:ea typeface="ＭＳ Ｐゴシック" panose="020B0600070205080204" pitchFamily="34" charset="-128"/>
              </a:defRPr>
            </a:lvl2pPr>
            <a:lvl3pPr marL="1165225" indent="-231775">
              <a:defRPr>
                <a:solidFill>
                  <a:schemeClr val="tx1"/>
                </a:solidFill>
                <a:latin typeface="Arial" panose="020B0604020202020204" pitchFamily="34" charset="0"/>
                <a:ea typeface="ＭＳ Ｐゴシック" panose="020B0600070205080204" pitchFamily="34" charset="-128"/>
              </a:defRPr>
            </a:lvl3pPr>
            <a:lvl4pPr marL="1631950" indent="-231775">
              <a:defRPr>
                <a:solidFill>
                  <a:schemeClr val="tx1"/>
                </a:solidFill>
                <a:latin typeface="Arial" panose="020B0604020202020204" pitchFamily="34" charset="0"/>
                <a:ea typeface="ＭＳ Ｐゴシック" panose="020B0600070205080204" pitchFamily="34" charset="-128"/>
              </a:defRPr>
            </a:lvl4pPr>
            <a:lvl5pPr marL="2098675" indent="-231775">
              <a:defRPr>
                <a:solidFill>
                  <a:schemeClr val="tx1"/>
                </a:solidFill>
                <a:latin typeface="Arial" panose="020B0604020202020204" pitchFamily="34" charset="0"/>
                <a:ea typeface="ＭＳ Ｐゴシック" panose="020B0600070205080204" pitchFamily="34" charset="-128"/>
              </a:defRPr>
            </a:lvl5pPr>
            <a:lvl6pPr marL="2555875" indent="-2317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13075" indent="-2317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70275" indent="-2317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27475" indent="-2317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019D816-F93D-4DA0-A92D-32981EDB0381}" type="slidenum">
              <a:rPr lang="en-US" altLang="en-US" smtClean="0"/>
              <a:pPr/>
              <a:t>1</a:t>
            </a:fld>
            <a:endParaRPr lang="en-US" altLang="en-US" dirty="0"/>
          </a:p>
        </p:txBody>
      </p:sp>
    </p:spTree>
    <p:extLst>
      <p:ext uri="{BB962C8B-B14F-4D97-AF65-F5344CB8AC3E}">
        <p14:creationId xmlns:p14="http://schemas.microsoft.com/office/powerpoint/2010/main" val="1963248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F48E62E-BA05-49F0-91BC-4D49C5A85D2E}" type="slidenum">
              <a:rPr lang="en-US" altLang="en-US" smtClean="0"/>
              <a:pPr/>
              <a:t>10</a:t>
            </a:fld>
            <a:endParaRPr lang="en-US" altLang="en-US" dirty="0"/>
          </a:p>
        </p:txBody>
      </p:sp>
    </p:spTree>
    <p:extLst>
      <p:ext uri="{BB962C8B-B14F-4D97-AF65-F5344CB8AC3E}">
        <p14:creationId xmlns:p14="http://schemas.microsoft.com/office/powerpoint/2010/main" val="2052348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F48E62E-BA05-49F0-91BC-4D49C5A85D2E}" type="slidenum">
              <a:rPr lang="en-US" altLang="en-US" smtClean="0"/>
              <a:pPr/>
              <a:t>11</a:t>
            </a:fld>
            <a:endParaRPr lang="en-US" altLang="en-US" dirty="0"/>
          </a:p>
        </p:txBody>
      </p:sp>
    </p:spTree>
    <p:extLst>
      <p:ext uri="{BB962C8B-B14F-4D97-AF65-F5344CB8AC3E}">
        <p14:creationId xmlns:p14="http://schemas.microsoft.com/office/powerpoint/2010/main" val="3585591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54A8D6C-6EAA-420E-87BB-DBB359A9FBC0}" type="slidenum">
              <a:rPr lang="en-US" altLang="en-US" smtClean="0">
                <a:solidFill>
                  <a:srgbClr val="000000"/>
                </a:solidFill>
              </a:rPr>
              <a:pPr/>
              <a:t>15</a:t>
            </a:fld>
            <a:endParaRPr lang="en-US" altLang="en-US" dirty="0">
              <a:solidFill>
                <a:srgbClr val="000000"/>
              </a:solidFill>
            </a:endParaRPr>
          </a:p>
        </p:txBody>
      </p:sp>
    </p:spTree>
    <p:extLst>
      <p:ext uri="{BB962C8B-B14F-4D97-AF65-F5344CB8AC3E}">
        <p14:creationId xmlns:p14="http://schemas.microsoft.com/office/powerpoint/2010/main" val="2687731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4F4AF3F-F8F9-4CA4-878B-138A5B87ECFB}" type="slidenum">
              <a:rPr lang="en-US" altLang="en-US" smtClean="0"/>
              <a:pPr/>
              <a:t>21</a:t>
            </a:fld>
            <a:endParaRPr lang="en-US" altLang="en-US" dirty="0"/>
          </a:p>
        </p:txBody>
      </p:sp>
    </p:spTree>
    <p:extLst>
      <p:ext uri="{BB962C8B-B14F-4D97-AF65-F5344CB8AC3E}">
        <p14:creationId xmlns:p14="http://schemas.microsoft.com/office/powerpoint/2010/main" val="1547139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E6D4F98-6146-4EE6-8185-73081F2E6004}" type="slidenum">
              <a:rPr lang="en-US" altLang="en-US" smtClean="0"/>
              <a:pPr/>
              <a:t>23</a:t>
            </a:fld>
            <a:endParaRPr lang="en-US" altLang="en-US" dirty="0"/>
          </a:p>
        </p:txBody>
      </p:sp>
    </p:spTree>
    <p:extLst>
      <p:ext uri="{BB962C8B-B14F-4D97-AF65-F5344CB8AC3E}">
        <p14:creationId xmlns:p14="http://schemas.microsoft.com/office/powerpoint/2010/main" val="1222184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F3659C3-A00F-479F-BA36-9CC7062231D1}" type="slidenum">
              <a:rPr lang="en-US" altLang="en-US" smtClean="0"/>
              <a:pPr/>
              <a:t>27</a:t>
            </a:fld>
            <a:endParaRPr lang="en-US" altLang="en-US" dirty="0"/>
          </a:p>
        </p:txBody>
      </p:sp>
    </p:spTree>
    <p:extLst>
      <p:ext uri="{BB962C8B-B14F-4D97-AF65-F5344CB8AC3E}">
        <p14:creationId xmlns:p14="http://schemas.microsoft.com/office/powerpoint/2010/main" val="1014353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F3659C3-A00F-479F-BA36-9CC7062231D1}" type="slidenum">
              <a:rPr lang="en-US" altLang="en-US" smtClean="0"/>
              <a:pPr/>
              <a:t>28</a:t>
            </a:fld>
            <a:endParaRPr lang="en-US" altLang="en-US" dirty="0"/>
          </a:p>
        </p:txBody>
      </p:sp>
    </p:spTree>
    <p:extLst>
      <p:ext uri="{BB962C8B-B14F-4D97-AF65-F5344CB8AC3E}">
        <p14:creationId xmlns:p14="http://schemas.microsoft.com/office/powerpoint/2010/main" val="28512731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ihcda title slide one">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80967"/>
            <a:ext cx="7772400" cy="1139841"/>
          </a:xfrm>
        </p:spPr>
        <p:txBody>
          <a:bodyPr/>
          <a:lstStyle>
            <a:lvl1pPr>
              <a:defRPr cap="all">
                <a:solidFill>
                  <a:srgbClr val="FFFFFF"/>
                </a:solidFill>
              </a:defRPr>
            </a:lvl1p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B255FB8A-8CCE-4B69-B6AC-7B7CD7DD8192}" type="slidenum">
              <a:rPr lang="en-US" altLang="en-US"/>
              <a:pPr>
                <a:defRPr/>
              </a:pPr>
              <a:t>‹#›</a:t>
            </a:fld>
            <a:endParaRPr lang="en-US" altLang="en-US" dirty="0"/>
          </a:p>
        </p:txBody>
      </p:sp>
    </p:spTree>
    <p:extLst>
      <p:ext uri="{BB962C8B-B14F-4D97-AF65-F5344CB8AC3E}">
        <p14:creationId xmlns:p14="http://schemas.microsoft.com/office/powerpoint/2010/main" val="628173751"/>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ihcda title slide ">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80967"/>
            <a:ext cx="7772400" cy="1139841"/>
          </a:xfrm>
        </p:spPr>
        <p:txBody>
          <a:bodyPr/>
          <a:lstStyle>
            <a:lvl1pPr>
              <a:defRPr cap="all">
                <a:solidFill>
                  <a:srgbClr val="A2AD00"/>
                </a:solidFill>
              </a:defRPr>
            </a:lvl1pPr>
          </a:lstStyle>
          <a:p>
            <a:r>
              <a:rPr lang="en-US" dirty="0"/>
              <a:t>Click to edit Master title style</a:t>
            </a:r>
          </a:p>
        </p:txBody>
      </p:sp>
      <p:sp>
        <p:nvSpPr>
          <p:cNvPr id="3" name="Slide Number Placeholder 5"/>
          <p:cNvSpPr>
            <a:spLocks noGrp="1"/>
          </p:cNvSpPr>
          <p:nvPr>
            <p:ph type="sldNum" sz="quarter" idx="10"/>
          </p:nvPr>
        </p:nvSpPr>
        <p:spPr>
          <a:xfrm>
            <a:off x="325438" y="6146800"/>
            <a:ext cx="2133600" cy="365125"/>
          </a:xfrm>
        </p:spPr>
        <p:txBody>
          <a:bodyPr/>
          <a:lstStyle>
            <a:lvl1pPr>
              <a:defRPr/>
            </a:lvl1pPr>
          </a:lstStyle>
          <a:p>
            <a:pPr>
              <a:defRPr/>
            </a:pPr>
            <a:fld id="{6130F055-5777-4010-A021-0C63AA9F1660}" type="slidenum">
              <a:rPr lang="en-US" altLang="en-US"/>
              <a:pPr>
                <a:defRPr/>
              </a:pPr>
              <a:t>‹#›</a:t>
            </a:fld>
            <a:endParaRPr lang="en-US" altLang="en-US" dirty="0"/>
          </a:p>
        </p:txBody>
      </p:sp>
    </p:spTree>
    <p:extLst>
      <p:ext uri="{BB962C8B-B14F-4D97-AF65-F5344CB8AC3E}">
        <p14:creationId xmlns:p14="http://schemas.microsoft.com/office/powerpoint/2010/main" val="203460752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 ihcda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a:latin typeface="Arial Bold"/>
                <a:cs typeface="Arial Bold"/>
              </a:defRPr>
            </a:lvl1pPr>
          </a:lstStyle>
          <a:p>
            <a:r>
              <a:rPr lang="en-US" dirty="0"/>
              <a:t>Click to edit Master title style</a:t>
            </a:r>
          </a:p>
        </p:txBody>
      </p:sp>
      <p:sp>
        <p:nvSpPr>
          <p:cNvPr id="3" name="Content Placeholder 2"/>
          <p:cNvSpPr>
            <a:spLocks noGrp="1"/>
          </p:cNvSpPr>
          <p:nvPr>
            <p:ph idx="1"/>
          </p:nvPr>
        </p:nvSpPr>
        <p:spPr>
          <a:xfrm>
            <a:off x="335273" y="1426020"/>
            <a:ext cx="8364589" cy="4525963"/>
          </a:xfrm>
        </p:spPr>
        <p:txBody>
          <a:bodyPr/>
          <a:lstStyle>
            <a:lvl1pPr marL="0" indent="0">
              <a:buNone/>
              <a:defRPr sz="1800" b="0" i="0">
                <a:latin typeface="Arial"/>
                <a:cs typeface="Arial"/>
              </a:defRPr>
            </a:lvl1pPr>
            <a:lvl2pPr marL="687388" indent="-225425">
              <a:buClr>
                <a:srgbClr val="003359"/>
              </a:buClr>
              <a:buFont typeface="Arial" pitchFamily="34" charset="0"/>
              <a:buChar char="•"/>
              <a:defRPr sz="1600" b="0" i="0">
                <a:latin typeface="Arial"/>
                <a:cs typeface="Arial"/>
              </a:defRPr>
            </a:lvl2pPr>
            <a:lvl3pPr marL="1141413" indent="-227013">
              <a:buClr>
                <a:srgbClr val="003359"/>
              </a:buClr>
              <a:buFont typeface="Frutiger LT Std 45 Light" pitchFamily="34" charset="0"/>
              <a:buChar char="‐"/>
              <a:defRPr sz="1400" b="0" i="0">
                <a:latin typeface="Arial"/>
                <a:cs typeface="Arial"/>
              </a:defRPr>
            </a:lvl3pPr>
            <a:lvl4pPr marL="1601788" indent="-225425">
              <a:buClr>
                <a:srgbClr val="003359"/>
              </a:buClr>
              <a:buFont typeface="Arial" pitchFamily="34" charset="0"/>
              <a:buChar char="•"/>
              <a:defRPr sz="1200" b="0" i="0">
                <a:latin typeface="Arial"/>
                <a:cs typeface="Arial"/>
              </a:defRPr>
            </a:lvl4pPr>
            <a:lvl5pPr marL="2055813" indent="-227013">
              <a:buClr>
                <a:srgbClr val="003359"/>
              </a:buClr>
              <a:buFont typeface="Frutiger LT Std 45 Light" pitchFamily="34" charset="0"/>
              <a:buChar char="‐"/>
              <a:defRPr sz="1000" b="0" i="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325438" y="6146800"/>
            <a:ext cx="2133600" cy="365125"/>
          </a:xfrm>
        </p:spPr>
        <p:txBody>
          <a:bodyPr/>
          <a:lstStyle>
            <a:lvl1pPr>
              <a:defRPr/>
            </a:lvl1pPr>
          </a:lstStyle>
          <a:p>
            <a:pPr>
              <a:defRPr/>
            </a:pPr>
            <a:fld id="{598E12AF-8045-4DD5-9AD6-BF4CEA1D216E}" type="slidenum">
              <a:rPr lang="en-US" altLang="en-US"/>
              <a:pPr>
                <a:defRPr/>
              </a:pPr>
              <a:t>‹#›</a:t>
            </a:fld>
            <a:endParaRPr lang="en-US" altLang="en-US" dirty="0"/>
          </a:p>
        </p:txBody>
      </p:sp>
    </p:spTree>
    <p:extLst>
      <p:ext uri="{BB962C8B-B14F-4D97-AF65-F5344CB8AC3E}">
        <p14:creationId xmlns:p14="http://schemas.microsoft.com/office/powerpoint/2010/main" val="121561031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2 ihcda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9345" y="4093376"/>
            <a:ext cx="7810881" cy="1362075"/>
          </a:xfrm>
        </p:spPr>
        <p:txBody>
          <a:bodyPr anchor="t">
            <a:normAutofit/>
          </a:bodyPr>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301205" y="2593189"/>
            <a:ext cx="7819021" cy="1500187"/>
          </a:xfrm>
        </p:spPr>
        <p:txBody>
          <a:bodyPr anchor="b">
            <a:normAutofit/>
          </a:bodyPr>
          <a:lstStyle>
            <a:lvl1pPr marL="0" indent="0">
              <a:buNone/>
              <a:defRPr sz="1800">
                <a:solidFill>
                  <a:srgbClr val="0033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5"/>
          <p:cNvSpPr>
            <a:spLocks noGrp="1"/>
          </p:cNvSpPr>
          <p:nvPr>
            <p:ph type="sldNum" sz="quarter" idx="10"/>
          </p:nvPr>
        </p:nvSpPr>
        <p:spPr>
          <a:xfrm>
            <a:off x="325438" y="6146800"/>
            <a:ext cx="2133600" cy="365125"/>
          </a:xfrm>
        </p:spPr>
        <p:txBody>
          <a:bodyPr/>
          <a:lstStyle>
            <a:lvl1pPr>
              <a:defRPr/>
            </a:lvl1pPr>
          </a:lstStyle>
          <a:p>
            <a:pPr>
              <a:defRPr/>
            </a:pPr>
            <a:fld id="{1C8C4E64-F12D-4B37-8EB2-1E36CCCD0886}" type="slidenum">
              <a:rPr lang="en-US" altLang="en-US"/>
              <a:pPr>
                <a:defRPr/>
              </a:pPr>
              <a:t>‹#›</a:t>
            </a:fld>
            <a:endParaRPr lang="en-US" altLang="en-US" dirty="0"/>
          </a:p>
        </p:txBody>
      </p:sp>
    </p:spTree>
    <p:extLst>
      <p:ext uri="{BB962C8B-B14F-4D97-AF65-F5344CB8AC3E}">
        <p14:creationId xmlns:p14="http://schemas.microsoft.com/office/powerpoint/2010/main" val="1172682710"/>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ihcda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5627" y="274638"/>
            <a:ext cx="8373873" cy="1143000"/>
          </a:xfrm>
        </p:spPr>
        <p:txBody>
          <a:bodyPr/>
          <a:lstStyle>
            <a:lvl1pPr>
              <a:defRPr cap="all"/>
            </a:lvl1pPr>
          </a:lstStyle>
          <a:p>
            <a:r>
              <a:rPr lang="en-US" dirty="0"/>
              <a:t>Click to edit Master title style</a:t>
            </a:r>
          </a:p>
        </p:txBody>
      </p:sp>
      <p:sp>
        <p:nvSpPr>
          <p:cNvPr id="3" name="Content Placeholder 2"/>
          <p:cNvSpPr>
            <a:spLocks noGrp="1"/>
          </p:cNvSpPr>
          <p:nvPr>
            <p:ph sz="half" idx="1"/>
          </p:nvPr>
        </p:nvSpPr>
        <p:spPr>
          <a:xfrm>
            <a:off x="325627" y="1600200"/>
            <a:ext cx="4056956" cy="4525963"/>
          </a:xfrm>
        </p:spPr>
        <p:txBody>
          <a:bodyPr/>
          <a:lstStyle>
            <a:lvl1pPr>
              <a:buNone/>
              <a:defRPr sz="1800"/>
            </a:lvl1pPr>
            <a:lvl2pPr>
              <a:buClr>
                <a:srgbClr val="003359"/>
              </a:buClr>
              <a:buFont typeface="Arial" pitchFamily="34" charset="0"/>
              <a:buChar char="•"/>
              <a:defRPr sz="1600"/>
            </a:lvl2pPr>
            <a:lvl3pPr>
              <a:buClr>
                <a:srgbClr val="003359"/>
              </a:buClr>
              <a:buFont typeface="Frutiger LT Std 45 Light" pitchFamily="34" charset="0"/>
              <a:buChar char="‐"/>
              <a:defRPr sz="1400"/>
            </a:lvl3pPr>
            <a:lvl4pPr>
              <a:buClr>
                <a:srgbClr val="003359"/>
              </a:buClr>
              <a:buFont typeface="Arial" pitchFamily="34" charset="0"/>
              <a:buChar char="•"/>
              <a:defRPr sz="1200"/>
            </a:lvl4pPr>
            <a:lvl5pPr>
              <a:buClr>
                <a:srgbClr val="003359"/>
              </a:buClr>
              <a:buFont typeface="Frutiger LT Std 45 Light" pitchFamily="34" charset="0"/>
              <a:buChar char="‐"/>
              <a:defRPr sz="1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buNone/>
              <a:defRPr sz="1800">
                <a:solidFill>
                  <a:srgbClr val="003359"/>
                </a:solidFill>
              </a:defRPr>
            </a:lvl1pPr>
            <a:lvl2pPr>
              <a:buClr>
                <a:srgbClr val="003359"/>
              </a:buClr>
              <a:buFont typeface="Arial" pitchFamily="34" charset="0"/>
              <a:buChar char="•"/>
              <a:defRPr sz="1600">
                <a:solidFill>
                  <a:srgbClr val="003359"/>
                </a:solidFill>
              </a:defRPr>
            </a:lvl2pPr>
            <a:lvl3pPr>
              <a:buClr>
                <a:srgbClr val="003359"/>
              </a:buClr>
              <a:buFont typeface="Frutiger LT Std 45 Light" pitchFamily="34" charset="0"/>
              <a:buChar char="‐"/>
              <a:defRPr sz="1400">
                <a:solidFill>
                  <a:srgbClr val="003359"/>
                </a:solidFill>
              </a:defRPr>
            </a:lvl3pPr>
            <a:lvl4pPr>
              <a:buClr>
                <a:srgbClr val="003359"/>
              </a:buClr>
              <a:buFont typeface="Arial" pitchFamily="34" charset="0"/>
              <a:buChar char="•"/>
              <a:defRPr sz="1200">
                <a:solidFill>
                  <a:srgbClr val="003359"/>
                </a:solidFill>
              </a:defRPr>
            </a:lvl4pPr>
            <a:lvl5pPr>
              <a:buClr>
                <a:srgbClr val="003359"/>
              </a:buClr>
              <a:buFont typeface="Frutiger LT Std 45 Light" pitchFamily="34" charset="0"/>
              <a:buChar char="‐"/>
              <a:defRPr sz="1000">
                <a:solidFill>
                  <a:srgbClr val="0033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a:xfrm>
            <a:off x="325438" y="6146800"/>
            <a:ext cx="2133600" cy="365125"/>
          </a:xfrm>
        </p:spPr>
        <p:txBody>
          <a:bodyPr/>
          <a:lstStyle>
            <a:lvl1pPr>
              <a:defRPr/>
            </a:lvl1pPr>
          </a:lstStyle>
          <a:p>
            <a:pPr>
              <a:defRPr/>
            </a:pPr>
            <a:fld id="{25ED4AD0-9026-4E88-9598-E24204E9428C}" type="slidenum">
              <a:rPr lang="en-US" altLang="en-US"/>
              <a:pPr>
                <a:defRPr/>
              </a:pPr>
              <a:t>‹#›</a:t>
            </a:fld>
            <a:endParaRPr lang="en-US" altLang="en-US" dirty="0"/>
          </a:p>
        </p:txBody>
      </p:sp>
    </p:spTree>
    <p:extLst>
      <p:ext uri="{BB962C8B-B14F-4D97-AF65-F5344CB8AC3E}">
        <p14:creationId xmlns:p14="http://schemas.microsoft.com/office/powerpoint/2010/main" val="4110664145"/>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2 ihcda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dirty="0"/>
              <a:t>Click to edit Master title style</a:t>
            </a:r>
          </a:p>
        </p:txBody>
      </p:sp>
      <p:sp>
        <p:nvSpPr>
          <p:cNvPr id="3" name="Slide Number Placeholder 5"/>
          <p:cNvSpPr>
            <a:spLocks noGrp="1"/>
          </p:cNvSpPr>
          <p:nvPr>
            <p:ph type="sldNum" sz="quarter" idx="10"/>
          </p:nvPr>
        </p:nvSpPr>
        <p:spPr>
          <a:xfrm>
            <a:off x="325438" y="6146800"/>
            <a:ext cx="2133600" cy="365125"/>
          </a:xfrm>
        </p:spPr>
        <p:txBody>
          <a:bodyPr/>
          <a:lstStyle>
            <a:lvl1pPr>
              <a:defRPr/>
            </a:lvl1pPr>
          </a:lstStyle>
          <a:p>
            <a:pPr>
              <a:defRPr/>
            </a:pPr>
            <a:fld id="{D30456B1-0D56-4F8D-8601-74B256924282}" type="slidenum">
              <a:rPr lang="en-US" altLang="en-US"/>
              <a:pPr>
                <a:defRPr/>
              </a:pPr>
              <a:t>‹#›</a:t>
            </a:fld>
            <a:endParaRPr lang="en-US" altLang="en-US" dirty="0"/>
          </a:p>
        </p:txBody>
      </p:sp>
    </p:spTree>
    <p:extLst>
      <p:ext uri="{BB962C8B-B14F-4D97-AF65-F5344CB8AC3E}">
        <p14:creationId xmlns:p14="http://schemas.microsoft.com/office/powerpoint/2010/main" val="2446676779"/>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 ihcda 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325438" y="6146800"/>
            <a:ext cx="2133600" cy="365125"/>
          </a:xfrm>
        </p:spPr>
        <p:txBody>
          <a:bodyPr/>
          <a:lstStyle>
            <a:lvl1pPr>
              <a:defRPr/>
            </a:lvl1pPr>
          </a:lstStyle>
          <a:p>
            <a:pPr>
              <a:defRPr/>
            </a:pPr>
            <a:fld id="{83FAF8F6-D347-4A6E-A992-1247AD104796}" type="slidenum">
              <a:rPr lang="en-US" altLang="en-US"/>
              <a:pPr>
                <a:defRPr/>
              </a:pPr>
              <a:t>‹#›</a:t>
            </a:fld>
            <a:endParaRPr lang="en-US" altLang="en-US" dirty="0"/>
          </a:p>
        </p:txBody>
      </p:sp>
    </p:spTree>
    <p:extLst>
      <p:ext uri="{BB962C8B-B14F-4D97-AF65-F5344CB8AC3E}">
        <p14:creationId xmlns:p14="http://schemas.microsoft.com/office/powerpoint/2010/main" val="1157561594"/>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2 ihcda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5626" y="273050"/>
            <a:ext cx="3139887" cy="1162050"/>
          </a:xfrm>
        </p:spPr>
        <p:txBody>
          <a:bodyPr anchor="b">
            <a:noAutofit/>
          </a:bodyPr>
          <a:lstStyle>
            <a:lvl1pPr algn="l">
              <a:defRPr sz="2000" b="1" cap="all"/>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normAutofit/>
          </a:bodyPr>
          <a:lstStyle>
            <a:lvl1pPr>
              <a:buClr>
                <a:srgbClr val="003359"/>
              </a:buClr>
              <a:buFont typeface="Arial" pitchFamily="34" charset="0"/>
              <a:buChar char="•"/>
              <a:defRPr sz="1600"/>
            </a:lvl1pPr>
            <a:lvl2pPr>
              <a:buClr>
                <a:srgbClr val="003359"/>
              </a:buClr>
              <a:buFont typeface="Frutiger LT Std 45 Light" pitchFamily="34" charset="0"/>
              <a:buChar char="‐"/>
              <a:defRPr sz="1400"/>
            </a:lvl2pPr>
            <a:lvl3pPr>
              <a:buClr>
                <a:srgbClr val="003359"/>
              </a:buClr>
              <a:buFont typeface="Arial" pitchFamily="34" charset="0"/>
              <a:buChar char="•"/>
              <a:defRPr sz="1200"/>
            </a:lvl3pPr>
            <a:lvl4pPr>
              <a:buClr>
                <a:srgbClr val="003359"/>
              </a:buClr>
              <a:buFont typeface="Frutiger LT Std 45 Light" pitchFamily="34" charset="0"/>
              <a:buChar char="‐"/>
              <a:defRPr sz="1000"/>
            </a:lvl4pPr>
            <a:lvl5pPr>
              <a:buClr>
                <a:srgbClr val="003359"/>
              </a:buClr>
              <a:buFont typeface="Arial" pitchFamily="34" charset="0"/>
              <a:buChar char="•"/>
              <a:defRPr sz="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25626" y="1435100"/>
            <a:ext cx="3139887"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5"/>
          <p:cNvSpPr>
            <a:spLocks noGrp="1"/>
          </p:cNvSpPr>
          <p:nvPr>
            <p:ph type="sldNum" sz="quarter" idx="10"/>
          </p:nvPr>
        </p:nvSpPr>
        <p:spPr>
          <a:xfrm>
            <a:off x="325438" y="6146800"/>
            <a:ext cx="2133600" cy="365125"/>
          </a:xfrm>
        </p:spPr>
        <p:txBody>
          <a:bodyPr/>
          <a:lstStyle>
            <a:lvl1pPr>
              <a:defRPr/>
            </a:lvl1pPr>
          </a:lstStyle>
          <a:p>
            <a:pPr>
              <a:defRPr/>
            </a:pPr>
            <a:fld id="{63D1E4F6-594B-4352-9B2F-28941557440D}" type="slidenum">
              <a:rPr lang="en-US" altLang="en-US"/>
              <a:pPr>
                <a:defRPr/>
              </a:pPr>
              <a:t>‹#›</a:t>
            </a:fld>
            <a:endParaRPr lang="en-US" altLang="en-US" dirty="0"/>
          </a:p>
        </p:txBody>
      </p:sp>
    </p:spTree>
    <p:extLst>
      <p:ext uri="{BB962C8B-B14F-4D97-AF65-F5344CB8AC3E}">
        <p14:creationId xmlns:p14="http://schemas.microsoft.com/office/powerpoint/2010/main" val="1642277763"/>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ihcda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cap="all"/>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Slide Number Placeholder 5"/>
          <p:cNvSpPr>
            <a:spLocks noGrp="1"/>
          </p:cNvSpPr>
          <p:nvPr>
            <p:ph type="sldNum" sz="quarter" idx="10"/>
          </p:nvPr>
        </p:nvSpPr>
        <p:spPr>
          <a:xfrm>
            <a:off x="325438" y="6146800"/>
            <a:ext cx="2133600" cy="365125"/>
          </a:xfrm>
        </p:spPr>
        <p:txBody>
          <a:bodyPr/>
          <a:lstStyle>
            <a:lvl1pPr>
              <a:defRPr/>
            </a:lvl1pPr>
          </a:lstStyle>
          <a:p>
            <a:pPr>
              <a:defRPr/>
            </a:pPr>
            <a:fld id="{F1323DFD-EBF5-4D4B-B2F8-F300046B03DB}" type="slidenum">
              <a:rPr lang="en-US" altLang="en-US"/>
              <a:pPr>
                <a:defRPr/>
              </a:pPr>
              <a:t>‹#›</a:t>
            </a:fld>
            <a:endParaRPr lang="en-US" altLang="en-US" dirty="0"/>
          </a:p>
        </p:txBody>
      </p:sp>
    </p:spTree>
    <p:extLst>
      <p:ext uri="{BB962C8B-B14F-4D97-AF65-F5344CB8AC3E}">
        <p14:creationId xmlns:p14="http://schemas.microsoft.com/office/powerpoint/2010/main" val="153642275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ihcda title slide two">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66746"/>
            <a:ext cx="7772400" cy="1139841"/>
          </a:xfrm>
        </p:spPr>
        <p:txBody>
          <a:bodyPr/>
          <a:lstStyle>
            <a:lvl1pPr>
              <a:defRPr cap="all">
                <a:solidFill>
                  <a:srgbClr val="A2AD00"/>
                </a:solidFill>
                <a:latin typeface="Arial Bold"/>
                <a:cs typeface="Arial Bold"/>
              </a:defRPr>
            </a:lvl1p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1C8D38A9-4867-472D-8C9E-E475C3393BF3}" type="slidenum">
              <a:rPr lang="en-US" altLang="en-US"/>
              <a:pPr>
                <a:defRPr/>
              </a:pPr>
              <a:t>‹#›</a:t>
            </a:fld>
            <a:endParaRPr lang="en-US" altLang="en-US" dirty="0"/>
          </a:p>
        </p:txBody>
      </p:sp>
    </p:spTree>
    <p:extLst>
      <p:ext uri="{BB962C8B-B14F-4D97-AF65-F5344CB8AC3E}">
        <p14:creationId xmlns:p14="http://schemas.microsoft.com/office/powerpoint/2010/main" val="352172355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 ihcda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a:latin typeface="Arial Bold"/>
                <a:cs typeface="Arial Bold"/>
              </a:defRPr>
            </a:lvl1pPr>
          </a:lstStyle>
          <a:p>
            <a:r>
              <a:rPr lang="en-US" dirty="0"/>
              <a:t>Click to edit Master title style</a:t>
            </a:r>
          </a:p>
        </p:txBody>
      </p:sp>
      <p:sp>
        <p:nvSpPr>
          <p:cNvPr id="3" name="Content Placeholder 2"/>
          <p:cNvSpPr>
            <a:spLocks noGrp="1"/>
          </p:cNvSpPr>
          <p:nvPr>
            <p:ph idx="1"/>
          </p:nvPr>
        </p:nvSpPr>
        <p:spPr>
          <a:xfrm>
            <a:off x="335273" y="1426020"/>
            <a:ext cx="8364589" cy="4525963"/>
          </a:xfrm>
        </p:spPr>
        <p:txBody>
          <a:bodyPr/>
          <a:lstStyle>
            <a:lvl1pPr marL="0" indent="0">
              <a:buNone/>
              <a:defRPr sz="1800" b="0" i="0">
                <a:latin typeface="Arial"/>
                <a:cs typeface="Arial"/>
              </a:defRPr>
            </a:lvl1pPr>
            <a:lvl2pPr marL="687388" indent="-225425">
              <a:buClr>
                <a:srgbClr val="003359"/>
              </a:buClr>
              <a:buFont typeface="Arial" pitchFamily="34" charset="0"/>
              <a:buChar char="•"/>
              <a:defRPr sz="1600" b="0" i="0">
                <a:latin typeface="Arial"/>
                <a:cs typeface="Arial"/>
              </a:defRPr>
            </a:lvl2pPr>
            <a:lvl3pPr marL="1141413" indent="-227013">
              <a:buClr>
                <a:srgbClr val="003359"/>
              </a:buClr>
              <a:buFont typeface="Frutiger LT Std 45 Light" pitchFamily="34" charset="0"/>
              <a:buChar char="‐"/>
              <a:defRPr sz="1400" b="0" i="0">
                <a:latin typeface="Arial"/>
                <a:cs typeface="Arial"/>
              </a:defRPr>
            </a:lvl3pPr>
            <a:lvl4pPr marL="1601788" indent="-225425">
              <a:buClr>
                <a:srgbClr val="003359"/>
              </a:buClr>
              <a:buFont typeface="Arial" pitchFamily="34" charset="0"/>
              <a:buChar char="•"/>
              <a:defRPr sz="1200" b="0" i="0">
                <a:latin typeface="Arial"/>
                <a:cs typeface="Arial"/>
              </a:defRPr>
            </a:lvl4pPr>
            <a:lvl5pPr marL="2055813" indent="-227013">
              <a:buClr>
                <a:srgbClr val="003359"/>
              </a:buClr>
              <a:buFont typeface="Frutiger LT Std 45 Light" pitchFamily="34" charset="0"/>
              <a:buChar char="‐"/>
              <a:defRPr sz="1000" b="0" i="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a:defRPr/>
            </a:pPr>
            <a:fld id="{571B8CBD-6047-444B-87F0-D9B21FA403BC}" type="slidenum">
              <a:rPr lang="en-US" altLang="en-US"/>
              <a:pPr>
                <a:defRPr/>
              </a:pPr>
              <a:t>‹#›</a:t>
            </a:fld>
            <a:endParaRPr lang="en-US" altLang="en-US" dirty="0"/>
          </a:p>
        </p:txBody>
      </p:sp>
    </p:spTree>
    <p:extLst>
      <p:ext uri="{BB962C8B-B14F-4D97-AF65-F5344CB8AC3E}">
        <p14:creationId xmlns:p14="http://schemas.microsoft.com/office/powerpoint/2010/main" val="272532110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 ihcda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9345" y="4093376"/>
            <a:ext cx="7810881" cy="1362075"/>
          </a:xfrm>
        </p:spPr>
        <p:txBody>
          <a:bodyPr anchor="t">
            <a:normAutofit/>
          </a:bodyPr>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301205" y="2593189"/>
            <a:ext cx="7819021" cy="1500187"/>
          </a:xfrm>
        </p:spPr>
        <p:txBody>
          <a:bodyPr anchor="b">
            <a:normAutofit/>
          </a:bodyPr>
          <a:lstStyle>
            <a:lvl1pPr marL="0" indent="0">
              <a:buNone/>
              <a:defRPr sz="1800">
                <a:solidFill>
                  <a:srgbClr val="0033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BE1B1CE4-F00B-4E68-9228-6F1D3BAE330D}" type="slidenum">
              <a:rPr lang="en-US" altLang="en-US"/>
              <a:pPr>
                <a:defRPr/>
              </a:pPr>
              <a:t>‹#›</a:t>
            </a:fld>
            <a:endParaRPr lang="en-US" altLang="en-US" dirty="0"/>
          </a:p>
        </p:txBody>
      </p:sp>
    </p:spTree>
    <p:extLst>
      <p:ext uri="{BB962C8B-B14F-4D97-AF65-F5344CB8AC3E}">
        <p14:creationId xmlns:p14="http://schemas.microsoft.com/office/powerpoint/2010/main" val="21542786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 ihcda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5627" y="274638"/>
            <a:ext cx="8373873" cy="1143000"/>
          </a:xfrm>
        </p:spPr>
        <p:txBody>
          <a:bodyPr/>
          <a:lstStyle>
            <a:lvl1pPr>
              <a:defRPr cap="all"/>
            </a:lvl1pPr>
          </a:lstStyle>
          <a:p>
            <a:r>
              <a:rPr lang="en-US" dirty="0"/>
              <a:t>Click to edit Master title style</a:t>
            </a:r>
          </a:p>
        </p:txBody>
      </p:sp>
      <p:sp>
        <p:nvSpPr>
          <p:cNvPr id="3" name="Content Placeholder 2"/>
          <p:cNvSpPr>
            <a:spLocks noGrp="1"/>
          </p:cNvSpPr>
          <p:nvPr>
            <p:ph sz="half" idx="1"/>
          </p:nvPr>
        </p:nvSpPr>
        <p:spPr>
          <a:xfrm>
            <a:off x="325627" y="1600200"/>
            <a:ext cx="4056956" cy="4525963"/>
          </a:xfrm>
        </p:spPr>
        <p:txBody>
          <a:bodyPr/>
          <a:lstStyle>
            <a:lvl1pPr>
              <a:buNone/>
              <a:defRPr sz="1800"/>
            </a:lvl1pPr>
            <a:lvl2pPr>
              <a:buClr>
                <a:srgbClr val="003359"/>
              </a:buClr>
              <a:buFont typeface="Arial" pitchFamily="34" charset="0"/>
              <a:buChar char="•"/>
              <a:defRPr sz="1600"/>
            </a:lvl2pPr>
            <a:lvl3pPr>
              <a:buClr>
                <a:srgbClr val="003359"/>
              </a:buClr>
              <a:buFont typeface="Frutiger LT Std 45 Light" pitchFamily="34" charset="0"/>
              <a:buChar char="‐"/>
              <a:defRPr sz="1400"/>
            </a:lvl3pPr>
            <a:lvl4pPr>
              <a:buClr>
                <a:srgbClr val="003359"/>
              </a:buClr>
              <a:buFont typeface="Arial" pitchFamily="34" charset="0"/>
              <a:buChar char="•"/>
              <a:defRPr sz="1200"/>
            </a:lvl4pPr>
            <a:lvl5pPr>
              <a:buClr>
                <a:srgbClr val="003359"/>
              </a:buClr>
              <a:buFont typeface="Frutiger LT Std 45 Light" pitchFamily="34" charset="0"/>
              <a:buChar char="‐"/>
              <a:defRPr sz="1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buNone/>
              <a:defRPr sz="1800">
                <a:solidFill>
                  <a:srgbClr val="003359"/>
                </a:solidFill>
              </a:defRPr>
            </a:lvl1pPr>
            <a:lvl2pPr>
              <a:buClr>
                <a:srgbClr val="003359"/>
              </a:buClr>
              <a:buFont typeface="Arial" pitchFamily="34" charset="0"/>
              <a:buChar char="•"/>
              <a:defRPr sz="1600">
                <a:solidFill>
                  <a:srgbClr val="003359"/>
                </a:solidFill>
              </a:defRPr>
            </a:lvl2pPr>
            <a:lvl3pPr>
              <a:buClr>
                <a:srgbClr val="003359"/>
              </a:buClr>
              <a:buFont typeface="Frutiger LT Std 45 Light" pitchFamily="34" charset="0"/>
              <a:buChar char="‐"/>
              <a:defRPr sz="1400">
                <a:solidFill>
                  <a:srgbClr val="003359"/>
                </a:solidFill>
              </a:defRPr>
            </a:lvl3pPr>
            <a:lvl4pPr>
              <a:buClr>
                <a:srgbClr val="003359"/>
              </a:buClr>
              <a:buFont typeface="Arial" pitchFamily="34" charset="0"/>
              <a:buChar char="•"/>
              <a:defRPr sz="1200">
                <a:solidFill>
                  <a:srgbClr val="003359"/>
                </a:solidFill>
              </a:defRPr>
            </a:lvl4pPr>
            <a:lvl5pPr>
              <a:buClr>
                <a:srgbClr val="003359"/>
              </a:buClr>
              <a:buFont typeface="Frutiger LT Std 45 Light" pitchFamily="34" charset="0"/>
              <a:buChar char="‐"/>
              <a:defRPr sz="1000">
                <a:solidFill>
                  <a:srgbClr val="0033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616FA514-AEFD-474B-93B0-114D787E359F}" type="slidenum">
              <a:rPr lang="en-US" altLang="en-US"/>
              <a:pPr>
                <a:defRPr/>
              </a:pPr>
              <a:t>‹#›</a:t>
            </a:fld>
            <a:endParaRPr lang="en-US" altLang="en-US" dirty="0"/>
          </a:p>
        </p:txBody>
      </p:sp>
    </p:spTree>
    <p:extLst>
      <p:ext uri="{BB962C8B-B14F-4D97-AF65-F5344CB8AC3E}">
        <p14:creationId xmlns:p14="http://schemas.microsoft.com/office/powerpoint/2010/main" val="87872480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 ihcda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3C749194-38E6-4473-9320-06ABC635AF1D}" type="slidenum">
              <a:rPr lang="en-US" altLang="en-US"/>
              <a:pPr>
                <a:defRPr/>
              </a:pPr>
              <a:t>‹#›</a:t>
            </a:fld>
            <a:endParaRPr lang="en-US" altLang="en-US" dirty="0"/>
          </a:p>
        </p:txBody>
      </p:sp>
    </p:spTree>
    <p:extLst>
      <p:ext uri="{BB962C8B-B14F-4D97-AF65-F5344CB8AC3E}">
        <p14:creationId xmlns:p14="http://schemas.microsoft.com/office/powerpoint/2010/main" val="352677866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 ihcda 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D7C7ECAB-653A-4487-92B9-FFBB26683031}" type="slidenum">
              <a:rPr lang="en-US" altLang="en-US"/>
              <a:pPr>
                <a:defRPr/>
              </a:pPr>
              <a:t>‹#›</a:t>
            </a:fld>
            <a:endParaRPr lang="en-US" altLang="en-US" dirty="0"/>
          </a:p>
        </p:txBody>
      </p:sp>
    </p:spTree>
    <p:extLst>
      <p:ext uri="{BB962C8B-B14F-4D97-AF65-F5344CB8AC3E}">
        <p14:creationId xmlns:p14="http://schemas.microsoft.com/office/powerpoint/2010/main" val="2502171394"/>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 ihcda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5626" y="273050"/>
            <a:ext cx="3139887" cy="1162050"/>
          </a:xfrm>
        </p:spPr>
        <p:txBody>
          <a:bodyPr anchor="b">
            <a:noAutofit/>
          </a:bodyPr>
          <a:lstStyle>
            <a:lvl1pPr algn="l">
              <a:defRPr sz="2000" b="1" cap="all"/>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normAutofit/>
          </a:bodyPr>
          <a:lstStyle>
            <a:lvl1pPr>
              <a:buClr>
                <a:srgbClr val="003359"/>
              </a:buClr>
              <a:buFont typeface="Arial" pitchFamily="34" charset="0"/>
              <a:buChar char="•"/>
              <a:defRPr sz="1600"/>
            </a:lvl1pPr>
            <a:lvl2pPr>
              <a:buClr>
                <a:srgbClr val="003359"/>
              </a:buClr>
              <a:buFont typeface="Frutiger LT Std 45 Light" pitchFamily="34" charset="0"/>
              <a:buChar char="‐"/>
              <a:defRPr sz="1400"/>
            </a:lvl2pPr>
            <a:lvl3pPr>
              <a:buClr>
                <a:srgbClr val="003359"/>
              </a:buClr>
              <a:buFont typeface="Arial" pitchFamily="34" charset="0"/>
              <a:buChar char="•"/>
              <a:defRPr sz="1200"/>
            </a:lvl3pPr>
            <a:lvl4pPr>
              <a:buClr>
                <a:srgbClr val="003359"/>
              </a:buClr>
              <a:buFont typeface="Frutiger LT Std 45 Light" pitchFamily="34" charset="0"/>
              <a:buChar char="‐"/>
              <a:defRPr sz="1000"/>
            </a:lvl4pPr>
            <a:lvl5pPr>
              <a:buClr>
                <a:srgbClr val="003359"/>
              </a:buClr>
              <a:buFont typeface="Arial" pitchFamily="34" charset="0"/>
              <a:buChar char="•"/>
              <a:defRPr sz="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25626" y="1435100"/>
            <a:ext cx="3139887"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486F516-DAA5-4C78-9A44-C799F6245A78}" type="slidenum">
              <a:rPr lang="en-US" altLang="en-US"/>
              <a:pPr>
                <a:defRPr/>
              </a:pPr>
              <a:t>‹#›</a:t>
            </a:fld>
            <a:endParaRPr lang="en-US" altLang="en-US" dirty="0"/>
          </a:p>
        </p:txBody>
      </p:sp>
    </p:spTree>
    <p:extLst>
      <p:ext uri="{BB962C8B-B14F-4D97-AF65-F5344CB8AC3E}">
        <p14:creationId xmlns:p14="http://schemas.microsoft.com/office/powerpoint/2010/main" val="278820361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ihcda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cap="all"/>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Slide Number Placeholder 5"/>
          <p:cNvSpPr>
            <a:spLocks noGrp="1"/>
          </p:cNvSpPr>
          <p:nvPr>
            <p:ph type="sldNum" sz="quarter" idx="10"/>
          </p:nvPr>
        </p:nvSpPr>
        <p:spPr/>
        <p:txBody>
          <a:bodyPr/>
          <a:lstStyle>
            <a:lvl1pPr>
              <a:defRPr/>
            </a:lvl1pPr>
          </a:lstStyle>
          <a:p>
            <a:pPr>
              <a:defRPr/>
            </a:pPr>
            <a:fld id="{23DC0F60-49D0-473F-9AEE-06B5EA021BD5}" type="slidenum">
              <a:rPr lang="en-US" altLang="en-US"/>
              <a:pPr>
                <a:defRPr/>
              </a:pPr>
              <a:t>‹#›</a:t>
            </a:fld>
            <a:endParaRPr lang="en-US" altLang="en-US" dirty="0"/>
          </a:p>
        </p:txBody>
      </p:sp>
    </p:spTree>
    <p:extLst>
      <p:ext uri="{BB962C8B-B14F-4D97-AF65-F5344CB8AC3E}">
        <p14:creationId xmlns:p14="http://schemas.microsoft.com/office/powerpoint/2010/main" val="2225146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3.jpe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34963" y="274638"/>
            <a:ext cx="83645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ENTER HEADLINE</a:t>
            </a:r>
          </a:p>
        </p:txBody>
      </p:sp>
      <p:sp>
        <p:nvSpPr>
          <p:cNvPr id="1027" name="Text Placeholder 2"/>
          <p:cNvSpPr>
            <a:spLocks noGrp="1"/>
          </p:cNvSpPr>
          <p:nvPr>
            <p:ph type="body" idx="1"/>
          </p:nvPr>
        </p:nvSpPr>
        <p:spPr bwMode="auto">
          <a:xfrm>
            <a:off x="334963" y="1600200"/>
            <a:ext cx="8364537"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325438" y="614680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003359"/>
                </a:solidFill>
              </a:defRPr>
            </a:lvl1pPr>
          </a:lstStyle>
          <a:p>
            <a:pPr>
              <a:defRPr/>
            </a:pPr>
            <a:fld id="{1DFD9441-B681-4993-9812-4EE8B4B7808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5048" r:id="rId1"/>
    <p:sldLayoutId id="2147485040" r:id="rId2"/>
    <p:sldLayoutId id="2147485041" r:id="rId3"/>
    <p:sldLayoutId id="2147485042" r:id="rId4"/>
    <p:sldLayoutId id="2147485043" r:id="rId5"/>
    <p:sldLayoutId id="2147485044" r:id="rId6"/>
    <p:sldLayoutId id="2147485045" r:id="rId7"/>
    <p:sldLayoutId id="2147485046" r:id="rId8"/>
    <p:sldLayoutId id="2147485047" r:id="rId9"/>
  </p:sldLayoutIdLst>
  <p:transition spd="med">
    <p:fade/>
  </p:transition>
  <p:hf hdr="0" dt="0"/>
  <p:txStyles>
    <p:titleStyle>
      <a:lvl1pPr algn="l" rtl="0" eaLnBrk="0" fontAlgn="base" hangingPunct="0">
        <a:spcBef>
          <a:spcPct val="0"/>
        </a:spcBef>
        <a:spcAft>
          <a:spcPct val="0"/>
        </a:spcAft>
        <a:defRPr sz="3000" b="1" kern="1200">
          <a:solidFill>
            <a:srgbClr val="A2AD00"/>
          </a:solidFill>
          <a:latin typeface="Arial Bold"/>
          <a:ea typeface="ＭＳ Ｐゴシック" pitchFamily="-112" charset="-128"/>
          <a:cs typeface="Arial Bold"/>
        </a:defRPr>
      </a:lvl1pPr>
      <a:lvl2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2pPr>
      <a:lvl3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3pPr>
      <a:lvl4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4pPr>
      <a:lvl5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5pPr>
      <a:lvl6pPr marL="457200" algn="l" rtl="0" fontAlgn="base">
        <a:spcBef>
          <a:spcPct val="0"/>
        </a:spcBef>
        <a:spcAft>
          <a:spcPct val="0"/>
        </a:spcAft>
        <a:defRPr sz="3000">
          <a:solidFill>
            <a:srgbClr val="F0AB00"/>
          </a:solidFill>
          <a:latin typeface="NeutraText-Demi" pitchFamily="-112" charset="0"/>
          <a:ea typeface="ＭＳ Ｐゴシック" pitchFamily="-112" charset="-128"/>
        </a:defRPr>
      </a:lvl6pPr>
      <a:lvl7pPr marL="914400" algn="l" rtl="0" fontAlgn="base">
        <a:spcBef>
          <a:spcPct val="0"/>
        </a:spcBef>
        <a:spcAft>
          <a:spcPct val="0"/>
        </a:spcAft>
        <a:defRPr sz="3000">
          <a:solidFill>
            <a:srgbClr val="F0AB00"/>
          </a:solidFill>
          <a:latin typeface="NeutraText-Demi" pitchFamily="-112" charset="0"/>
          <a:ea typeface="ＭＳ Ｐゴシック" pitchFamily="-112" charset="-128"/>
        </a:defRPr>
      </a:lvl7pPr>
      <a:lvl8pPr marL="1371600" algn="l" rtl="0" fontAlgn="base">
        <a:spcBef>
          <a:spcPct val="0"/>
        </a:spcBef>
        <a:spcAft>
          <a:spcPct val="0"/>
        </a:spcAft>
        <a:defRPr sz="3000">
          <a:solidFill>
            <a:srgbClr val="F0AB00"/>
          </a:solidFill>
          <a:latin typeface="NeutraText-Demi" pitchFamily="-112" charset="0"/>
          <a:ea typeface="ＭＳ Ｐゴシック" pitchFamily="-112" charset="-128"/>
        </a:defRPr>
      </a:lvl8pPr>
      <a:lvl9pPr marL="1828800" algn="l" rtl="0" fontAlgn="base">
        <a:spcBef>
          <a:spcPct val="0"/>
        </a:spcBef>
        <a:spcAft>
          <a:spcPct val="0"/>
        </a:spcAft>
        <a:defRPr sz="3000">
          <a:solidFill>
            <a:srgbClr val="F0AB00"/>
          </a:solidFill>
          <a:latin typeface="NeutraText-Demi" pitchFamily="-112" charset="0"/>
          <a:ea typeface="ＭＳ Ｐゴシック" pitchFamily="-112" charset="-128"/>
        </a:defRPr>
      </a:lvl9pPr>
    </p:titleStyle>
    <p:bodyStyle>
      <a:lvl1pPr marL="687388" indent="-225425" algn="l" rtl="0" eaLnBrk="0" fontAlgn="base" hangingPunct="0">
        <a:spcBef>
          <a:spcPct val="0"/>
        </a:spcBef>
        <a:spcAft>
          <a:spcPct val="0"/>
        </a:spcAft>
        <a:buClr>
          <a:srgbClr val="003359"/>
        </a:buClr>
        <a:buFont typeface="Arial" panose="020B0604020202020204" pitchFamily="34" charset="0"/>
        <a:buChar char="•"/>
        <a:defRPr sz="1600" kern="1200">
          <a:solidFill>
            <a:srgbClr val="003359"/>
          </a:solidFill>
          <a:latin typeface="Arial"/>
          <a:ea typeface="ＭＳ Ｐゴシック" pitchFamily="-112" charset="-128"/>
          <a:cs typeface="Arial"/>
        </a:defRPr>
      </a:lvl1pPr>
      <a:lvl2pPr marL="1141413" indent="-227013" algn="l" rtl="0" eaLnBrk="0" fontAlgn="base" hangingPunct="0">
        <a:spcBef>
          <a:spcPct val="0"/>
        </a:spcBef>
        <a:spcAft>
          <a:spcPct val="0"/>
        </a:spcAft>
        <a:buClr>
          <a:srgbClr val="003359"/>
        </a:buClr>
        <a:buFont typeface="Frutiger LT Std 45 Light"/>
        <a:buChar char="‐"/>
        <a:defRPr sz="1400" kern="1200">
          <a:solidFill>
            <a:srgbClr val="003359"/>
          </a:solidFill>
          <a:latin typeface="Arial"/>
          <a:ea typeface="ＭＳ Ｐゴシック" pitchFamily="-112" charset="-128"/>
          <a:cs typeface="Arial"/>
        </a:defRPr>
      </a:lvl2pPr>
      <a:lvl3pPr marL="1601788" indent="-225425" algn="l" rtl="0" eaLnBrk="0" fontAlgn="base" hangingPunct="0">
        <a:spcBef>
          <a:spcPct val="0"/>
        </a:spcBef>
        <a:spcAft>
          <a:spcPct val="0"/>
        </a:spcAft>
        <a:buClr>
          <a:srgbClr val="003359"/>
        </a:buClr>
        <a:buFont typeface="Arial" panose="020B0604020202020204" pitchFamily="34" charset="0"/>
        <a:buChar char="•"/>
        <a:defRPr sz="1200" kern="1200">
          <a:solidFill>
            <a:srgbClr val="003359"/>
          </a:solidFill>
          <a:latin typeface="Arial"/>
          <a:ea typeface="ＭＳ Ｐゴシック" pitchFamily="-112" charset="-128"/>
          <a:cs typeface="Arial"/>
        </a:defRPr>
      </a:lvl3pPr>
      <a:lvl4pPr marL="2055813" indent="-227013" algn="l" rtl="0" eaLnBrk="0" fontAlgn="base" hangingPunct="0">
        <a:spcBef>
          <a:spcPct val="0"/>
        </a:spcBef>
        <a:spcAft>
          <a:spcPct val="0"/>
        </a:spcAft>
        <a:buClr>
          <a:srgbClr val="003359"/>
        </a:buClr>
        <a:buFont typeface="Frutiger LT Std 45 Light"/>
        <a:buChar char="‐"/>
        <a:defRPr sz="1000" kern="1200">
          <a:solidFill>
            <a:srgbClr val="003359"/>
          </a:solidFill>
          <a:latin typeface="Arial"/>
          <a:ea typeface="ＭＳ Ｐゴシック" pitchFamily="-112" charset="-128"/>
          <a:cs typeface="Arial"/>
        </a:defRPr>
      </a:lvl4pPr>
      <a:lvl5pPr marL="2516188" indent="-225425" algn="l" rtl="0" eaLnBrk="0" fontAlgn="base" hangingPunct="0">
        <a:spcBef>
          <a:spcPct val="0"/>
        </a:spcBef>
        <a:spcAft>
          <a:spcPct val="0"/>
        </a:spcAft>
        <a:buClr>
          <a:srgbClr val="003359"/>
        </a:buClr>
        <a:buFont typeface="Arial" panose="020B0604020202020204" pitchFamily="34" charset="0"/>
        <a:buChar char="•"/>
        <a:defRPr sz="800" kern="1200">
          <a:solidFill>
            <a:srgbClr val="003359"/>
          </a:solidFill>
          <a:latin typeface="Arial"/>
          <a:ea typeface="ＭＳ Ｐゴシック" pitchFamily="-112"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334963" y="274638"/>
            <a:ext cx="83645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ENTER HEADLINE</a:t>
            </a:r>
          </a:p>
        </p:txBody>
      </p:sp>
      <p:sp>
        <p:nvSpPr>
          <p:cNvPr id="2051" name="Text Placeholder 2"/>
          <p:cNvSpPr>
            <a:spLocks noGrp="1"/>
          </p:cNvSpPr>
          <p:nvPr>
            <p:ph type="body" idx="1"/>
          </p:nvPr>
        </p:nvSpPr>
        <p:spPr bwMode="auto">
          <a:xfrm>
            <a:off x="334963" y="1600200"/>
            <a:ext cx="8364537"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325438" y="626110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003359"/>
                </a:solidFill>
              </a:defRPr>
            </a:lvl1pPr>
          </a:lstStyle>
          <a:p>
            <a:pPr>
              <a:defRPr/>
            </a:pPr>
            <a:fld id="{3C2764C6-69CE-4A58-B5D6-DC62F2CBC203}" type="slidenum">
              <a:rPr lang="en-US" altLang="en-US"/>
              <a:pPr>
                <a:defRPr/>
              </a:pPr>
              <a:t>‹#›</a:t>
            </a:fld>
            <a:endParaRPr lang="en-US" altLang="en-US" dirty="0"/>
          </a:p>
        </p:txBody>
      </p:sp>
      <p:pic>
        <p:nvPicPr>
          <p:cNvPr id="2053" name="Picture 4" descr="IHCDA-Logo-RGB.jp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675438" y="6021388"/>
            <a:ext cx="2052637"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49" r:id="rId1"/>
    <p:sldLayoutId id="2147485050" r:id="rId2"/>
    <p:sldLayoutId id="2147485051" r:id="rId3"/>
    <p:sldLayoutId id="2147485052" r:id="rId4"/>
    <p:sldLayoutId id="2147485053" r:id="rId5"/>
    <p:sldLayoutId id="2147485054" r:id="rId6"/>
    <p:sldLayoutId id="2147485055" r:id="rId7"/>
    <p:sldLayoutId id="2147485056" r:id="rId8"/>
  </p:sldLayoutIdLst>
  <p:transition spd="med">
    <p:fade/>
  </p:transition>
  <p:hf hdr="0" dt="0"/>
  <p:txStyles>
    <p:titleStyle>
      <a:lvl1pPr algn="l" rtl="0" eaLnBrk="0" fontAlgn="base" hangingPunct="0">
        <a:spcBef>
          <a:spcPct val="0"/>
        </a:spcBef>
        <a:spcAft>
          <a:spcPct val="0"/>
        </a:spcAft>
        <a:defRPr sz="3000" b="1" kern="1200">
          <a:solidFill>
            <a:srgbClr val="A2AD00"/>
          </a:solidFill>
          <a:latin typeface="Arial Bold"/>
          <a:ea typeface="ＭＳ Ｐゴシック" pitchFamily="-112" charset="-128"/>
          <a:cs typeface="Arial Bold"/>
        </a:defRPr>
      </a:lvl1pPr>
      <a:lvl2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2pPr>
      <a:lvl3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3pPr>
      <a:lvl4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4pPr>
      <a:lvl5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5pPr>
      <a:lvl6pPr marL="457200" algn="l" rtl="0" fontAlgn="base">
        <a:spcBef>
          <a:spcPct val="0"/>
        </a:spcBef>
        <a:spcAft>
          <a:spcPct val="0"/>
        </a:spcAft>
        <a:defRPr sz="3000">
          <a:solidFill>
            <a:srgbClr val="F0AB00"/>
          </a:solidFill>
          <a:latin typeface="NeutraText-Demi" pitchFamily="-112" charset="0"/>
          <a:ea typeface="ＭＳ Ｐゴシック" pitchFamily="-112" charset="-128"/>
        </a:defRPr>
      </a:lvl6pPr>
      <a:lvl7pPr marL="914400" algn="l" rtl="0" fontAlgn="base">
        <a:spcBef>
          <a:spcPct val="0"/>
        </a:spcBef>
        <a:spcAft>
          <a:spcPct val="0"/>
        </a:spcAft>
        <a:defRPr sz="3000">
          <a:solidFill>
            <a:srgbClr val="F0AB00"/>
          </a:solidFill>
          <a:latin typeface="NeutraText-Demi" pitchFamily="-112" charset="0"/>
          <a:ea typeface="ＭＳ Ｐゴシック" pitchFamily="-112" charset="-128"/>
        </a:defRPr>
      </a:lvl7pPr>
      <a:lvl8pPr marL="1371600" algn="l" rtl="0" fontAlgn="base">
        <a:spcBef>
          <a:spcPct val="0"/>
        </a:spcBef>
        <a:spcAft>
          <a:spcPct val="0"/>
        </a:spcAft>
        <a:defRPr sz="3000">
          <a:solidFill>
            <a:srgbClr val="F0AB00"/>
          </a:solidFill>
          <a:latin typeface="NeutraText-Demi" pitchFamily="-112" charset="0"/>
          <a:ea typeface="ＭＳ Ｐゴシック" pitchFamily="-112" charset="-128"/>
        </a:defRPr>
      </a:lvl8pPr>
      <a:lvl9pPr marL="1828800" algn="l" rtl="0" fontAlgn="base">
        <a:spcBef>
          <a:spcPct val="0"/>
        </a:spcBef>
        <a:spcAft>
          <a:spcPct val="0"/>
        </a:spcAft>
        <a:defRPr sz="3000">
          <a:solidFill>
            <a:srgbClr val="F0AB00"/>
          </a:solidFill>
          <a:latin typeface="NeutraText-Demi" pitchFamily="-112" charset="0"/>
          <a:ea typeface="ＭＳ Ｐゴシック" pitchFamily="-112" charset="-128"/>
        </a:defRPr>
      </a:lvl9pPr>
    </p:titleStyle>
    <p:bodyStyle>
      <a:lvl1pPr marL="687388" indent="-225425" algn="l" rtl="0" eaLnBrk="0" fontAlgn="base" hangingPunct="0">
        <a:spcBef>
          <a:spcPct val="0"/>
        </a:spcBef>
        <a:spcAft>
          <a:spcPct val="0"/>
        </a:spcAft>
        <a:buClr>
          <a:srgbClr val="003359"/>
        </a:buClr>
        <a:buFont typeface="Arial" panose="020B0604020202020204" pitchFamily="34" charset="0"/>
        <a:buChar char="•"/>
        <a:defRPr sz="1600" kern="1200">
          <a:solidFill>
            <a:srgbClr val="003359"/>
          </a:solidFill>
          <a:latin typeface="Arial"/>
          <a:ea typeface="ＭＳ Ｐゴシック" pitchFamily="-112" charset="-128"/>
          <a:cs typeface="Arial"/>
        </a:defRPr>
      </a:lvl1pPr>
      <a:lvl2pPr marL="1141413" indent="-227013" algn="l" rtl="0" eaLnBrk="0" fontAlgn="base" hangingPunct="0">
        <a:spcBef>
          <a:spcPct val="0"/>
        </a:spcBef>
        <a:spcAft>
          <a:spcPct val="0"/>
        </a:spcAft>
        <a:buClr>
          <a:srgbClr val="003359"/>
        </a:buClr>
        <a:buFont typeface="Frutiger LT Std 45 Light"/>
        <a:buChar char="‐"/>
        <a:defRPr sz="1400" kern="1200">
          <a:solidFill>
            <a:srgbClr val="003359"/>
          </a:solidFill>
          <a:latin typeface="Arial"/>
          <a:ea typeface="ＭＳ Ｐゴシック" pitchFamily="-112" charset="-128"/>
          <a:cs typeface="Arial"/>
        </a:defRPr>
      </a:lvl2pPr>
      <a:lvl3pPr marL="1601788" indent="-225425" algn="l" rtl="0" eaLnBrk="0" fontAlgn="base" hangingPunct="0">
        <a:spcBef>
          <a:spcPct val="0"/>
        </a:spcBef>
        <a:spcAft>
          <a:spcPct val="0"/>
        </a:spcAft>
        <a:buClr>
          <a:srgbClr val="003359"/>
        </a:buClr>
        <a:buFont typeface="Arial" panose="020B0604020202020204" pitchFamily="34" charset="0"/>
        <a:buChar char="•"/>
        <a:defRPr sz="1200" kern="1200">
          <a:solidFill>
            <a:srgbClr val="003359"/>
          </a:solidFill>
          <a:latin typeface="Arial"/>
          <a:ea typeface="ＭＳ Ｐゴシック" pitchFamily="-112" charset="-128"/>
          <a:cs typeface="Arial"/>
        </a:defRPr>
      </a:lvl3pPr>
      <a:lvl4pPr marL="2055813" indent="-227013" algn="l" rtl="0" eaLnBrk="0" fontAlgn="base" hangingPunct="0">
        <a:spcBef>
          <a:spcPct val="0"/>
        </a:spcBef>
        <a:spcAft>
          <a:spcPct val="0"/>
        </a:spcAft>
        <a:buClr>
          <a:srgbClr val="003359"/>
        </a:buClr>
        <a:buFont typeface="Frutiger LT Std 45 Light"/>
        <a:buChar char="‐"/>
        <a:defRPr sz="1000" kern="1200">
          <a:solidFill>
            <a:srgbClr val="003359"/>
          </a:solidFill>
          <a:latin typeface="Arial"/>
          <a:ea typeface="ＭＳ Ｐゴシック" pitchFamily="-112" charset="-128"/>
          <a:cs typeface="Arial"/>
        </a:defRPr>
      </a:lvl4pPr>
      <a:lvl5pPr marL="2516188" indent="-225425" algn="l" rtl="0" eaLnBrk="0" fontAlgn="base" hangingPunct="0">
        <a:spcBef>
          <a:spcPct val="0"/>
        </a:spcBef>
        <a:spcAft>
          <a:spcPct val="0"/>
        </a:spcAft>
        <a:buClr>
          <a:srgbClr val="003359"/>
        </a:buClr>
        <a:buFont typeface="Arial" panose="020B0604020202020204" pitchFamily="34" charset="0"/>
        <a:buChar char="•"/>
        <a:defRPr sz="800" kern="1200">
          <a:solidFill>
            <a:srgbClr val="003359"/>
          </a:solidFill>
          <a:latin typeface="Arial"/>
          <a:ea typeface="ＭＳ Ｐゴシック" pitchFamily="-112"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ap.ihcda.in.gov/"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mailto:liheap@ihcda.in.gov"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334963" y="546100"/>
            <a:ext cx="8058150" cy="5119688"/>
          </a:xfrm>
        </p:spPr>
        <p:txBody>
          <a:bodyPr/>
          <a:lstStyle/>
          <a:p>
            <a:b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br>
            <a:b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br>
            <a:b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br>
            <a: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t>PY2023 IHCDA EAP Operations </a:t>
            </a:r>
            <a:b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br>
            <a: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t>	     and Policy Changes</a:t>
            </a:r>
            <a:b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br>
            <a:b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br>
            <a: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t>Thomas Hartnett-Russell</a:t>
            </a:r>
            <a:b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br>
            <a: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t>Community Programs Manager</a:t>
            </a:r>
            <a:b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br>
            <a:b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br>
            <a: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t>July 25, 2022</a:t>
            </a:r>
          </a:p>
        </p:txBody>
      </p:sp>
      <p:sp>
        <p:nvSpPr>
          <p:cNvPr id="13315"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CDA4C1A-EE33-4899-87C5-9180D36B8F2B}" type="slidenum">
              <a:rPr lang="en-US" altLang="en-US" smtClean="0">
                <a:solidFill>
                  <a:srgbClr val="003359"/>
                </a:solidFill>
              </a:rPr>
              <a:pPr/>
              <a:t>1</a:t>
            </a:fld>
            <a:endParaRPr lang="en-US" altLang="en-US" dirty="0">
              <a:solidFill>
                <a:srgbClr val="003359"/>
              </a:solidFill>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4963" y="274638"/>
            <a:ext cx="8364537" cy="639762"/>
          </a:xfrm>
        </p:spPr>
        <p:txBody>
          <a:bodyPr/>
          <a:lstStyle/>
          <a:p>
            <a:pPr>
              <a:defRPr/>
            </a:pPr>
            <a:r>
              <a:rPr lang="en-US" dirty="0"/>
              <a:t>Online Applications</a:t>
            </a:r>
          </a:p>
        </p:txBody>
      </p:sp>
      <p:sp>
        <p:nvSpPr>
          <p:cNvPr id="15363" name="Content Placeholder 4"/>
          <p:cNvSpPr>
            <a:spLocks noGrp="1"/>
          </p:cNvSpPr>
          <p:nvPr>
            <p:ph idx="1"/>
          </p:nvPr>
        </p:nvSpPr>
        <p:spPr>
          <a:xfrm>
            <a:off x="487363" y="914400"/>
            <a:ext cx="8364537" cy="4775200"/>
          </a:xfrm>
        </p:spPr>
        <p:txBody>
          <a:bodyPr/>
          <a:lstStyle/>
          <a:p>
            <a:pPr>
              <a:defRPr/>
            </a:pPr>
            <a:endParaRPr lang="en-US" dirty="0">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dirty="0">
                <a:latin typeface="Arial" panose="020B0604020202020204" pitchFamily="34" charset="0"/>
                <a:ea typeface="ＭＳ Ｐゴシック" panose="020B0600070205080204" pitchFamily="34" charset="-128"/>
                <a:cs typeface="Arial" panose="020B0604020202020204" pitchFamily="34" charset="0"/>
              </a:rPr>
              <a:t>Applicants will continue to be able to apply 24 hours a day, 7 days a week, from any computer or internet-connected mobile device through the online portal.</a:t>
            </a:r>
            <a:br>
              <a:rPr lang="en-US" dirty="0">
                <a:latin typeface="Arial" panose="020B0604020202020204" pitchFamily="34" charset="0"/>
                <a:ea typeface="ＭＳ Ｐゴシック" panose="020B0600070205080204" pitchFamily="34" charset="-128"/>
                <a:cs typeface="Arial" panose="020B0604020202020204" pitchFamily="34" charset="0"/>
              </a:rPr>
            </a:br>
            <a:br>
              <a:rPr lang="en-US" dirty="0">
                <a:latin typeface="Arial" panose="020B0604020202020204" pitchFamily="34" charset="0"/>
                <a:ea typeface="ＭＳ Ｐゴシック" panose="020B0600070205080204" pitchFamily="34" charset="-128"/>
                <a:cs typeface="Arial" panose="020B0604020202020204" pitchFamily="34" charset="0"/>
              </a:rPr>
            </a:br>
            <a:r>
              <a:rPr lang="en-US" dirty="0">
                <a:latin typeface="Arial" panose="020B0604020202020204" pitchFamily="34" charset="0"/>
                <a:ea typeface="ＭＳ Ｐゴシック" panose="020B0600070205080204" pitchFamily="34" charset="-128"/>
                <a:cs typeface="Arial" panose="020B0604020202020204" pitchFamily="34" charset="0"/>
              </a:rPr>
              <a:t>LSPs will be responsible to regularly monitor the online application portal for new applications, particularly for households in crisis, and to develop internal procedures to work online applications into their intake workflow.</a:t>
            </a:r>
          </a:p>
          <a:p>
            <a:pPr>
              <a:defRPr/>
            </a:pPr>
            <a:endParaRPr lang="en-US" dirty="0">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dirty="0">
                <a:latin typeface="Arial" panose="020B0604020202020204" pitchFamily="34" charset="0"/>
                <a:ea typeface="ＭＳ Ｐゴシック" panose="020B0600070205080204" pitchFamily="34" charset="-128"/>
                <a:cs typeface="Arial" panose="020B0604020202020204" pitchFamily="34" charset="0"/>
              </a:rPr>
              <a:t>Online applicants are subject to the same rights and responsibilities as households who apply via any other method.</a:t>
            </a:r>
          </a:p>
          <a:p>
            <a:pPr>
              <a:defRPr/>
            </a:pPr>
            <a:endParaRPr lang="en-US" dirty="0">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dirty="0">
                <a:latin typeface="Arial" panose="020B0604020202020204" pitchFamily="34" charset="0"/>
                <a:ea typeface="ＭＳ Ｐゴシック" panose="020B0600070205080204" pitchFamily="34" charset="-128"/>
                <a:cs typeface="Arial" panose="020B0604020202020204" pitchFamily="34" charset="0"/>
              </a:rPr>
              <a:t>All LSPs must provide a link to the online application portal on their website to facilitate equity of access. This link should lead applicants to </a:t>
            </a:r>
            <a:r>
              <a:rPr lang="en-US" b="1" dirty="0">
                <a:latin typeface="Arial" panose="020B0604020202020204" pitchFamily="34" charset="0"/>
                <a:ea typeface="ＭＳ Ｐゴシック" panose="020B0600070205080204" pitchFamily="34" charset="-128"/>
                <a:cs typeface="Arial" panose="020B0604020202020204" pitchFamily="34" charset="0"/>
                <a:hlinkClick r:id="rId3"/>
              </a:rPr>
              <a:t>https://eap.ihcda.in.gov</a:t>
            </a:r>
            <a:r>
              <a:rPr lang="en-US" b="1" dirty="0">
                <a:latin typeface="Arial" panose="020B0604020202020204" pitchFamily="34" charset="0"/>
                <a:ea typeface="ＭＳ Ｐゴシック" panose="020B0600070205080204" pitchFamily="34" charset="-128"/>
                <a:cs typeface="Arial" panose="020B0604020202020204" pitchFamily="34" charset="0"/>
              </a:rPr>
              <a:t>.</a:t>
            </a:r>
          </a:p>
          <a:p>
            <a:pPr>
              <a:defRPr/>
            </a:pPr>
            <a:endParaRPr 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17412"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DC7090F-78CF-4222-B32C-43C77A1BEF66}" type="slidenum">
              <a:rPr lang="en-US" altLang="en-US" smtClean="0">
                <a:solidFill>
                  <a:srgbClr val="003359"/>
                </a:solidFill>
              </a:rPr>
              <a:pPr/>
              <a:t>10</a:t>
            </a:fld>
            <a:endParaRPr lang="en-US" altLang="en-US" dirty="0">
              <a:solidFill>
                <a:srgbClr val="003359"/>
              </a:solidFill>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4963" y="274638"/>
            <a:ext cx="8364537" cy="639762"/>
          </a:xfrm>
        </p:spPr>
        <p:txBody>
          <a:bodyPr/>
          <a:lstStyle/>
          <a:p>
            <a:pPr>
              <a:defRPr/>
            </a:pPr>
            <a:r>
              <a:rPr lang="en-US" dirty="0"/>
              <a:t>Telephonic Applications</a:t>
            </a:r>
          </a:p>
        </p:txBody>
      </p:sp>
      <p:sp>
        <p:nvSpPr>
          <p:cNvPr id="15363" name="Content Placeholder 4"/>
          <p:cNvSpPr>
            <a:spLocks noGrp="1"/>
          </p:cNvSpPr>
          <p:nvPr>
            <p:ph idx="1"/>
          </p:nvPr>
        </p:nvSpPr>
        <p:spPr>
          <a:xfrm>
            <a:off x="487363" y="914400"/>
            <a:ext cx="8364537" cy="4775200"/>
          </a:xfrm>
        </p:spPr>
        <p:txBody>
          <a:bodyPr/>
          <a:lstStyle/>
          <a:p>
            <a:pPr>
              <a:defRPr/>
            </a:pPr>
            <a:r>
              <a:rPr lang="en-US" dirty="0">
                <a:latin typeface="Arial" panose="020B0604020202020204" pitchFamily="34" charset="0"/>
                <a:ea typeface="ＭＳ Ｐゴシック" panose="020B0600070205080204" pitchFamily="34" charset="-128"/>
                <a:cs typeface="Arial" panose="020B0604020202020204" pitchFamily="34" charset="0"/>
              </a:rPr>
              <a:t>IHCDA will continue to partner with contractors working with the state’s 2-1-1 service in order to provide telephonic access to submit an application.</a:t>
            </a:r>
          </a:p>
          <a:p>
            <a:pPr>
              <a:defRPr/>
            </a:pPr>
            <a:endParaRPr lang="en-US" dirty="0">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dirty="0">
                <a:latin typeface="Arial" panose="020B0604020202020204" pitchFamily="34" charset="0"/>
                <a:ea typeface="ＭＳ Ｐゴシック" panose="020B0600070205080204" pitchFamily="34" charset="-128"/>
                <a:cs typeface="Arial" panose="020B0604020202020204" pitchFamily="34" charset="0"/>
              </a:rPr>
              <a:t>The 2-1-1 contractors will submit an electronic applications through the portal on behalf of the applicant. Because of the telephonic nature of the application, 2-1-1 contractors will not have access to an applicant’s documents in order to upload them.</a:t>
            </a:r>
          </a:p>
          <a:p>
            <a:pPr>
              <a:defRPr/>
            </a:pPr>
            <a:endParaRPr lang="en-US" dirty="0">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dirty="0">
                <a:latin typeface="Arial" panose="020B0604020202020204" pitchFamily="34" charset="0"/>
                <a:ea typeface="ＭＳ Ｐゴシック" panose="020B0600070205080204" pitchFamily="34" charset="-128"/>
                <a:cs typeface="Arial" panose="020B0604020202020204" pitchFamily="34" charset="0"/>
              </a:rPr>
              <a:t>2-1-1 contractors will have a script instructing them to inform the applicant of their responsibility to submit documents to the LSP within 14 days. The LSP must follow up with a formal incomplete letter, as would be required with an incomplete application submitted via any other method.</a:t>
            </a:r>
          </a:p>
          <a:p>
            <a:pPr>
              <a:defRPr/>
            </a:pPr>
            <a:endParaRPr lang="en-US" dirty="0">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dirty="0">
                <a:latin typeface="Arial" panose="020B0604020202020204" pitchFamily="34" charset="0"/>
                <a:ea typeface="ＭＳ Ｐゴシック" panose="020B0600070205080204" pitchFamily="34" charset="-128"/>
                <a:cs typeface="Arial" panose="020B0604020202020204" pitchFamily="34" charset="0"/>
              </a:rPr>
              <a:t>Telephonic applicants, like online applicants, are subject to the same rights and responsibilities as households who apply via any other method.</a:t>
            </a:r>
            <a:endParaRPr lang="en-US" b="1" dirty="0">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17412"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DC7090F-78CF-4222-B32C-43C77A1BEF66}" type="slidenum">
              <a:rPr lang="en-US" altLang="en-US" smtClean="0">
                <a:solidFill>
                  <a:srgbClr val="003359"/>
                </a:solidFill>
              </a:rPr>
              <a:pPr/>
              <a:t>11</a:t>
            </a:fld>
            <a:endParaRPr lang="en-US" altLang="en-US" dirty="0">
              <a:solidFill>
                <a:srgbClr val="003359"/>
              </a:solidFill>
            </a:endParaRPr>
          </a:p>
        </p:txBody>
      </p:sp>
    </p:spTree>
    <p:extLst>
      <p:ext uri="{BB962C8B-B14F-4D97-AF65-F5344CB8AC3E}">
        <p14:creationId xmlns:p14="http://schemas.microsoft.com/office/powerpoint/2010/main" val="4202918887"/>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Subgrantee agreements</a:t>
            </a:r>
          </a:p>
        </p:txBody>
      </p:sp>
      <p:sp>
        <p:nvSpPr>
          <p:cNvPr id="19459" name="Content Placeholder 2"/>
          <p:cNvSpPr>
            <a:spLocks noGrp="1"/>
          </p:cNvSpPr>
          <p:nvPr>
            <p:ph idx="1"/>
          </p:nvPr>
        </p:nvSpPr>
        <p:spPr>
          <a:xfrm>
            <a:off x="334963" y="1425575"/>
            <a:ext cx="8364537" cy="4525963"/>
          </a:xfrm>
        </p:spPr>
        <p:txBody>
          <a:bodyPr/>
          <a:lstStyle/>
          <a:p>
            <a:r>
              <a:rPr lang="en-US" dirty="0">
                <a:latin typeface="Arial" panose="020B0604020202020204" pitchFamily="34" charset="0"/>
                <a:ea typeface="ＭＳ Ｐゴシック" panose="020B0600070205080204" pitchFamily="34" charset="-128"/>
                <a:cs typeface="Arial" panose="020B0604020202020204" pitchFamily="34" charset="0"/>
              </a:rPr>
              <a:t>We are currently projecting being able to issue subgrantee agreements using carryover funds and Improving Infrastructure and Jobs Act (IIJA) funds in September of 2022. Therefore, you should be able to submit grantee payment claims and transmittals immediately upon the beginning of the program year.</a:t>
            </a:r>
          </a:p>
          <a:p>
            <a:endParaRPr lang="en-US" dirty="0">
              <a:latin typeface="Arial" panose="020B0604020202020204" pitchFamily="34" charset="0"/>
              <a:ea typeface="ＭＳ Ｐゴシック" panose="020B0600070205080204" pitchFamily="34" charset="-128"/>
              <a:cs typeface="Arial" panose="020B0604020202020204" pitchFamily="34" charset="0"/>
            </a:endParaRPr>
          </a:p>
          <a:p>
            <a:r>
              <a:rPr lang="en-US" dirty="0">
                <a:latin typeface="Arial" panose="020B0604020202020204" pitchFamily="34" charset="0"/>
                <a:ea typeface="ＭＳ Ｐゴシック" panose="020B0600070205080204" pitchFamily="34" charset="-128"/>
                <a:cs typeface="Arial" panose="020B0604020202020204" pitchFamily="34" charset="0"/>
              </a:rPr>
              <a:t>We currently have no insight into when we might expect the first release of PY2023 funds, nor what the amount of our award might be this year.</a:t>
            </a:r>
          </a:p>
        </p:txBody>
      </p:sp>
      <p:sp>
        <p:nvSpPr>
          <p:cNvPr id="1946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9AED65F-70B0-4DBC-8C83-DA11522ADA18}" type="slidenum">
              <a:rPr lang="en-US" altLang="en-US" smtClean="0">
                <a:solidFill>
                  <a:srgbClr val="003359"/>
                </a:solidFill>
              </a:rPr>
              <a:pPr/>
              <a:t>12</a:t>
            </a:fld>
            <a:endParaRPr lang="en-US" altLang="en-US" dirty="0">
              <a:solidFill>
                <a:srgbClr val="003359"/>
              </a:solidFill>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Vendor moas</a:t>
            </a:r>
          </a:p>
        </p:txBody>
      </p:sp>
      <p:sp>
        <p:nvSpPr>
          <p:cNvPr id="20483" name="Content Placeholder 2"/>
          <p:cNvSpPr>
            <a:spLocks noGrp="1"/>
          </p:cNvSpPr>
          <p:nvPr>
            <p:ph idx="1"/>
          </p:nvPr>
        </p:nvSpPr>
        <p:spPr>
          <a:xfrm>
            <a:off x="334963" y="1425575"/>
            <a:ext cx="8364537" cy="4214649"/>
          </a:xfrm>
        </p:spPr>
        <p:txBody>
          <a:bodyPr/>
          <a:lstStyle/>
          <a:p>
            <a:r>
              <a:rPr lang="en-US" dirty="0">
                <a:latin typeface="Arial" panose="020B0604020202020204" pitchFamily="34" charset="0"/>
                <a:ea typeface="ＭＳ Ｐゴシック" panose="020B0600070205080204" pitchFamily="34" charset="-128"/>
                <a:cs typeface="Arial" panose="020B0604020202020204" pitchFamily="34" charset="0"/>
              </a:rPr>
              <a:t>This is not an MOA year for EAP; however, we are aware that there may be some new vendors or already existing vendors who have not entered into an MOA with IHCDA.</a:t>
            </a:r>
            <a:br>
              <a:rPr lang="en-US" sz="1800" dirty="0">
                <a:latin typeface="Arial" panose="020B0604020202020204" pitchFamily="34" charset="0"/>
                <a:ea typeface="ＭＳ Ｐゴシック" panose="020B0600070205080204" pitchFamily="34" charset="-128"/>
                <a:cs typeface="Arial" panose="020B0604020202020204" pitchFamily="34" charset="0"/>
              </a:rPr>
            </a:br>
            <a:endParaRPr lang="en-US" sz="1800" dirty="0">
              <a:latin typeface="Arial" panose="020B0604020202020204" pitchFamily="34" charset="0"/>
              <a:ea typeface="ＭＳ Ｐゴシック" panose="020B0600070205080204" pitchFamily="34" charset="-128"/>
              <a:cs typeface="Arial" panose="020B0604020202020204" pitchFamily="34" charset="0"/>
            </a:endParaRPr>
          </a:p>
          <a:p>
            <a:pPr marL="973138" lvl="1" indent="-285750"/>
            <a:r>
              <a:rPr lang="en-US" sz="1800" dirty="0">
                <a:latin typeface="Arial" panose="020B0604020202020204" pitchFamily="34" charset="0"/>
                <a:ea typeface="ＭＳ Ｐゴシック" panose="020B0600070205080204" pitchFamily="34" charset="-128"/>
                <a:cs typeface="Arial" panose="020B0604020202020204" pitchFamily="34" charset="0"/>
              </a:rPr>
              <a:t>If you are aware of a vendor in your area that has not signed an MOA with us, please have them contact </a:t>
            </a:r>
            <a:r>
              <a:rPr lang="en-US" sz="1800" dirty="0">
                <a:latin typeface="Arial" panose="020B0604020202020204" pitchFamily="34" charset="0"/>
                <a:ea typeface="ＭＳ Ｐゴシック" panose="020B0600070205080204" pitchFamily="34" charset="-128"/>
                <a:cs typeface="Arial" panose="020B0604020202020204" pitchFamily="34" charset="0"/>
                <a:hlinkClick r:id="rId2"/>
              </a:rPr>
              <a:t>liheap@ihcda.in.gov</a:t>
            </a:r>
            <a:r>
              <a:rPr lang="en-US" sz="1800" dirty="0">
                <a:latin typeface="Arial" panose="020B0604020202020204" pitchFamily="34" charset="0"/>
                <a:ea typeface="ＭＳ Ｐゴシック" panose="020B0600070205080204" pitchFamily="34" charset="-128"/>
                <a:cs typeface="Arial" panose="020B0604020202020204" pitchFamily="34" charset="0"/>
              </a:rPr>
              <a:t> in order to have an MOA sent to them. We are trying to eliminate paper MOAs.</a:t>
            </a:r>
            <a:br>
              <a:rPr lang="en-US" sz="1800" dirty="0">
                <a:latin typeface="Arial" panose="020B0604020202020204" pitchFamily="34" charset="0"/>
                <a:ea typeface="ＭＳ Ｐゴシック" panose="020B0600070205080204" pitchFamily="34" charset="-128"/>
                <a:cs typeface="Arial" panose="020B0604020202020204" pitchFamily="34" charset="0"/>
              </a:rPr>
            </a:br>
            <a:endParaRPr lang="en-US" sz="1800" dirty="0">
              <a:latin typeface="Arial" panose="020B0604020202020204" pitchFamily="34" charset="0"/>
              <a:ea typeface="ＭＳ Ｐゴシック" panose="020B0600070205080204" pitchFamily="34" charset="-128"/>
              <a:cs typeface="Arial" panose="020B0604020202020204" pitchFamily="34" charset="0"/>
            </a:endParaRPr>
          </a:p>
          <a:p>
            <a:pPr marL="973138" lvl="1" indent="-285750"/>
            <a:r>
              <a:rPr lang="en-US" sz="1800" dirty="0">
                <a:latin typeface="Arial" panose="020B0604020202020204" pitchFamily="34" charset="0"/>
                <a:ea typeface="ＭＳ Ｐゴシック" panose="020B0600070205080204" pitchFamily="34" charset="-128"/>
                <a:cs typeface="Arial" panose="020B0604020202020204" pitchFamily="34" charset="0"/>
              </a:rPr>
              <a:t>Effective PY2020, IHCDA no longer enters into MOAs with wood vendors or other biofuel providers. LSPs may develop their own MOAs in order to pay biofuel vendors directly using a voucher system.</a:t>
            </a:r>
            <a:br>
              <a:rPr lang="en-US" sz="1800" dirty="0">
                <a:latin typeface="Arial" panose="020B0604020202020204" pitchFamily="34" charset="0"/>
                <a:ea typeface="ＭＳ Ｐゴシック" panose="020B0600070205080204" pitchFamily="34" charset="-128"/>
                <a:cs typeface="Arial" panose="020B0604020202020204" pitchFamily="34" charset="0"/>
              </a:rPr>
            </a:br>
            <a:endParaRPr lang="en-US" sz="1800" dirty="0">
              <a:latin typeface="Arial" panose="020B0604020202020204" pitchFamily="34" charset="0"/>
              <a:ea typeface="ＭＳ Ｐゴシック" panose="020B0600070205080204" pitchFamily="34" charset="-128"/>
              <a:cs typeface="Arial" panose="020B0604020202020204" pitchFamily="34" charset="0"/>
            </a:endParaRPr>
          </a:p>
          <a:p>
            <a:pPr marL="973138" lvl="1" indent="-285750"/>
            <a:endParaRPr 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048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3CB867F-8513-4CFC-AAEF-F49ED4412EA3}" type="slidenum">
              <a:rPr lang="en-US" altLang="en-US" smtClean="0">
                <a:solidFill>
                  <a:srgbClr val="003359"/>
                </a:solidFill>
              </a:rPr>
              <a:pPr/>
              <a:t>13</a:t>
            </a:fld>
            <a:endParaRPr lang="en-US" altLang="en-US" dirty="0">
              <a:solidFill>
                <a:srgbClr val="003359"/>
              </a:solidFill>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Transmittals</a:t>
            </a:r>
          </a:p>
        </p:txBody>
      </p:sp>
      <p:sp>
        <p:nvSpPr>
          <p:cNvPr id="21507" name="Content Placeholder 2"/>
          <p:cNvSpPr>
            <a:spLocks noGrp="1"/>
          </p:cNvSpPr>
          <p:nvPr>
            <p:ph idx="1"/>
          </p:nvPr>
        </p:nvSpPr>
        <p:spPr>
          <a:xfrm>
            <a:off x="334963" y="1425575"/>
            <a:ext cx="8364537" cy="4525963"/>
          </a:xfrm>
        </p:spPr>
        <p:txBody>
          <a:bodyPr/>
          <a:lstStyle/>
          <a:p>
            <a:pPr marL="285750" indent="-285750">
              <a:buFont typeface="Arial" panose="020B0604020202020204" pitchFamily="34" charset="0"/>
              <a:buChar char="•"/>
            </a:pPr>
            <a:r>
              <a:rPr lang="en-US" dirty="0">
                <a:latin typeface="Arial" panose="020B0604020202020204" pitchFamily="34" charset="0"/>
                <a:ea typeface="ＭＳ Ｐゴシック" panose="020B0600070205080204" pitchFamily="34" charset="-128"/>
                <a:cs typeface="Arial" panose="020B0604020202020204" pitchFamily="34" charset="0"/>
              </a:rPr>
              <a:t>IHCDA asks that transmittals sent to vendors electronically. Avoid using regular mail to send transmittals, unless this is the only way a vendor can receive them. Please ensure that you are notifying IHCDA of these exceptions.</a:t>
            </a:r>
            <a:br>
              <a:rPr lang="en-US" dirty="0">
                <a:latin typeface="Arial" panose="020B0604020202020204" pitchFamily="34" charset="0"/>
                <a:ea typeface="ＭＳ Ｐゴシック" panose="020B0600070205080204" pitchFamily="34" charset="-128"/>
                <a:cs typeface="Arial" panose="020B0604020202020204" pitchFamily="34" charset="0"/>
              </a:rPr>
            </a:br>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ea typeface="ＭＳ Ｐゴシック" panose="020B0600070205080204" pitchFamily="34" charset="-128"/>
                <a:cs typeface="Arial" panose="020B0604020202020204" pitchFamily="34" charset="0"/>
              </a:rPr>
              <a:t>All claims must be transmitted to vendors within 14 calendar days of claim approval.</a:t>
            </a:r>
            <a:br>
              <a:rPr lang="en-US" dirty="0">
                <a:latin typeface="Arial" panose="020B0604020202020204" pitchFamily="34" charset="0"/>
                <a:ea typeface="ＭＳ Ｐゴシック" panose="020B0600070205080204" pitchFamily="34" charset="-128"/>
                <a:cs typeface="Arial" panose="020B0604020202020204" pitchFamily="34" charset="0"/>
              </a:rPr>
            </a:br>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ea typeface="ＭＳ Ｐゴシック" panose="020B0600070205080204" pitchFamily="34" charset="-128"/>
                <a:cs typeface="Arial" panose="020B0604020202020204" pitchFamily="34" charset="0"/>
              </a:rPr>
              <a:t>All transmittals must be corrected and sent to IHCDA Fiscal within 7 calendar days of receipt of approval from vendor.</a:t>
            </a:r>
            <a:br>
              <a:rPr lang="en-US" dirty="0">
                <a:latin typeface="Arial" panose="020B0604020202020204" pitchFamily="34" charset="0"/>
                <a:ea typeface="ＭＳ Ｐゴシック" panose="020B0600070205080204" pitchFamily="34" charset="-128"/>
                <a:cs typeface="Arial" panose="020B0604020202020204" pitchFamily="34" charset="0"/>
              </a:rPr>
            </a:br>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ea typeface="ＭＳ Ｐゴシック" panose="020B0600070205080204" pitchFamily="34" charset="-128"/>
                <a:cs typeface="Arial" panose="020B0604020202020204" pitchFamily="34" charset="0"/>
              </a:rPr>
              <a:t>IHCDA strongly encourages all LSPs to adhere to a weekly schedule at minimum for both transmittals and submission of signed transmittals to IHCDA Fiscal.</a:t>
            </a:r>
          </a:p>
          <a:p>
            <a:endParaRPr 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150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AA4E5E9-FF76-4B53-8D18-A7B60AF23D4B}" type="slidenum">
              <a:rPr lang="en-US" altLang="en-US" smtClean="0">
                <a:solidFill>
                  <a:srgbClr val="003359"/>
                </a:solidFill>
              </a:rPr>
              <a:pPr/>
              <a:t>14</a:t>
            </a:fld>
            <a:endParaRPr lang="en-US" altLang="en-US" dirty="0">
              <a:solidFill>
                <a:srgbClr val="003359"/>
              </a:solidFill>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4963" y="274637"/>
            <a:ext cx="8364537" cy="880336"/>
          </a:xfrm>
        </p:spPr>
        <p:txBody>
          <a:bodyPr/>
          <a:lstStyle/>
          <a:p>
            <a:pPr>
              <a:defRPr/>
            </a:pPr>
            <a:r>
              <a:rPr lang="en-US" dirty="0"/>
              <a:t>Lsp email</a:t>
            </a:r>
          </a:p>
        </p:txBody>
      </p:sp>
      <p:sp>
        <p:nvSpPr>
          <p:cNvPr id="22531" name="Content Placeholder 3"/>
          <p:cNvSpPr>
            <a:spLocks noGrp="1"/>
          </p:cNvSpPr>
          <p:nvPr>
            <p:ph idx="1"/>
          </p:nvPr>
        </p:nvSpPr>
        <p:spPr>
          <a:xfrm>
            <a:off x="334963" y="1154973"/>
            <a:ext cx="8364537" cy="4796565"/>
          </a:xfrm>
        </p:spPr>
        <p:txBody>
          <a:bodyPr/>
          <a:lstStyle/>
          <a:p>
            <a:r>
              <a:rPr lang="en-US" dirty="0">
                <a:latin typeface="Arial" panose="020B0604020202020204" pitchFamily="34" charset="0"/>
                <a:ea typeface="ＭＳ Ｐゴシック" panose="020B0600070205080204" pitchFamily="34" charset="-128"/>
                <a:cs typeface="Arial" panose="020B0604020202020204" pitchFamily="34" charset="0"/>
              </a:rPr>
              <a:t>Agencies are strongly encouraged to have a generic email where they can accept documents, applications, and questions or requests for information.</a:t>
            </a:r>
          </a:p>
          <a:p>
            <a:endParaRPr 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dirty="0">
              <a:latin typeface="Arial" panose="020B0604020202020204" pitchFamily="34" charset="0"/>
              <a:ea typeface="ＭＳ Ｐゴシック" panose="020B0600070205080204" pitchFamily="34" charset="-128"/>
              <a:cs typeface="Arial" panose="020B0604020202020204" pitchFamily="34" charset="0"/>
            </a:endParaRPr>
          </a:p>
          <a:p>
            <a:r>
              <a:rPr lang="en-US" sz="3000" b="1" cap="all" dirty="0">
                <a:solidFill>
                  <a:srgbClr val="A2AD00"/>
                </a:solidFill>
                <a:latin typeface="Arial Bold"/>
                <a:cs typeface="Arial Bold"/>
              </a:rPr>
              <a:t>ihcda email</a:t>
            </a:r>
          </a:p>
          <a:p>
            <a:endParaRPr lang="en-US" sz="3000" b="1" cap="all" dirty="0">
              <a:solidFill>
                <a:srgbClr val="A2AD00"/>
              </a:solidFill>
              <a:latin typeface="Arial Bold"/>
              <a:cs typeface="Arial Bold"/>
            </a:endParaRPr>
          </a:p>
          <a:p>
            <a:r>
              <a:rPr lang="en-US" dirty="0">
                <a:latin typeface="Arial" panose="020B0604020202020204" pitchFamily="34" charset="0"/>
                <a:ea typeface="ＭＳ Ｐゴシック" panose="020B0600070205080204" pitchFamily="34" charset="-128"/>
                <a:cs typeface="Arial" panose="020B0604020202020204" pitchFamily="34" charset="0"/>
              </a:rPr>
              <a:t>There is a generic email for EAP. Agencies should use the IHCDA mailbox for general correspondence, questions about guidance, sending back budget modifications, questions, etc., rather than e-mailing the manager or analyst directly.</a:t>
            </a:r>
          </a:p>
          <a:p>
            <a:endParaRPr lang="en-US" sz="3000" b="1" cap="all" dirty="0">
              <a:solidFill>
                <a:srgbClr val="A2AD00"/>
              </a:solidFill>
              <a:latin typeface="Arial Bold"/>
              <a:ea typeface="ＭＳ Ｐゴシック" panose="020B0600070205080204" pitchFamily="34" charset="-128"/>
              <a:cs typeface="Arial Bold"/>
            </a:endParaRPr>
          </a:p>
          <a:p>
            <a:pPr marL="1144588" lvl="1" indent="-457200"/>
            <a:r>
              <a:rPr lang="en-US" sz="2800" b="1" cap="all" dirty="0">
                <a:solidFill>
                  <a:srgbClr val="A2AD00"/>
                </a:solidFill>
                <a:latin typeface="Arial Bold"/>
                <a:ea typeface="ＭＳ Ｐゴシック" panose="020B0600070205080204" pitchFamily="34" charset="-128"/>
                <a:cs typeface="Arial Bold"/>
              </a:rPr>
              <a:t>LIHEAp@ihcda.in.gov</a:t>
            </a:r>
          </a:p>
          <a:p>
            <a:endParaRPr lang="en-US" sz="3000" b="1" cap="all" dirty="0">
              <a:solidFill>
                <a:srgbClr val="A2AD00"/>
              </a:solidFill>
              <a:latin typeface="Times New Roman" panose="02020603050405020304" pitchFamily="18" charset="0"/>
              <a:ea typeface="ＭＳ Ｐゴシック" panose="020B0600070205080204" pitchFamily="34" charset="-128"/>
              <a:cs typeface="Times New Roman" panose="02020603050405020304" pitchFamily="18" charset="0"/>
            </a:endParaRPr>
          </a:p>
          <a:p>
            <a:endParaRPr 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2532"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174566F-9311-41EA-98D9-123776BC50A2}" type="slidenum">
              <a:rPr lang="en-US" altLang="en-US" smtClean="0">
                <a:solidFill>
                  <a:srgbClr val="003359"/>
                </a:solidFill>
              </a:rPr>
              <a:pPr/>
              <a:t>15</a:t>
            </a:fld>
            <a:endParaRPr lang="en-US" altLang="en-US" dirty="0">
              <a:solidFill>
                <a:srgbClr val="003359"/>
              </a:solidFill>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Statewide application</a:t>
            </a:r>
          </a:p>
        </p:txBody>
      </p:sp>
      <p:sp>
        <p:nvSpPr>
          <p:cNvPr id="25603" name="Content Placeholder 2"/>
          <p:cNvSpPr>
            <a:spLocks noGrp="1"/>
          </p:cNvSpPr>
          <p:nvPr>
            <p:ph idx="1"/>
          </p:nvPr>
        </p:nvSpPr>
        <p:spPr>
          <a:xfrm>
            <a:off x="325438" y="1417638"/>
            <a:ext cx="8364537" cy="4525962"/>
          </a:xfrm>
        </p:spPr>
        <p:txBody>
          <a:bodyPr/>
          <a:lstStyle/>
          <a:p>
            <a:pPr marL="285750" indent="-285750">
              <a:buFont typeface="Arial" panose="020B0604020202020204" pitchFamily="34" charset="0"/>
              <a:buChar char="•"/>
            </a:pPr>
            <a:r>
              <a:rPr lang="en-US" dirty="0">
                <a:latin typeface="Arial" panose="020B0604020202020204" pitchFamily="34" charset="0"/>
                <a:ea typeface="ＭＳ Ｐゴシック" panose="020B0600070205080204" pitchFamily="34" charset="-128"/>
                <a:cs typeface="Arial" panose="020B0604020202020204" pitchFamily="34" charset="0"/>
              </a:rPr>
              <a:t>New application forms will be made available to LSPs shortly. There will be minimal changes from last year’s forms.</a:t>
            </a:r>
          </a:p>
          <a:p>
            <a:pPr marL="285750" indent="-285750">
              <a:buFont typeface="Arial" panose="020B0604020202020204" pitchFamily="34" charset="0"/>
              <a:buChar char="•"/>
            </a:pPr>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ea typeface="ＭＳ Ｐゴシック" panose="020B0600070205080204" pitchFamily="34" charset="-128"/>
                <a:cs typeface="Arial" panose="020B0604020202020204" pitchFamily="34" charset="0"/>
              </a:rPr>
              <a:t>IHCDA encourages fillable EAP applications to be made available.</a:t>
            </a:r>
          </a:p>
          <a:p>
            <a:pPr marL="285750" indent="-285750">
              <a:buFont typeface="Arial" panose="020B0604020202020204" pitchFamily="34" charset="0"/>
              <a:buChar char="•"/>
            </a:pPr>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ea typeface="ＭＳ Ｐゴシック" panose="020B0600070205080204" pitchFamily="34" charset="-128"/>
                <a:cs typeface="Arial" panose="020B0604020202020204" pitchFamily="34" charset="0"/>
              </a:rPr>
              <a:t>We will allow LSPs to fill out applications over the phone without obtaining a client signature, but notes must be made in the Statewide database.</a:t>
            </a:r>
          </a:p>
          <a:p>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ea typeface="ＭＳ Ｐゴシック" panose="020B0600070205080204" pitchFamily="34" charset="-128"/>
                <a:cs typeface="Arial" panose="020B0604020202020204" pitchFamily="34" charset="0"/>
              </a:rPr>
              <a:t>Must have the subgrantee’s logo and contact information at the top. At a minimum, this must include address and phone number. An e-mail address is strongly urged.</a:t>
            </a:r>
          </a:p>
          <a:p>
            <a:pPr marL="285750" indent="-285750">
              <a:buFont typeface="Arial" panose="020B0604020202020204" pitchFamily="34" charset="0"/>
              <a:buChar char="•"/>
            </a:pPr>
            <a:endParaRPr 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560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3ADA308-8685-4A34-8526-56E2A4374C8D}" type="slidenum">
              <a:rPr lang="en-US" altLang="en-US" smtClean="0">
                <a:solidFill>
                  <a:srgbClr val="003359"/>
                </a:solidFill>
              </a:rPr>
              <a:pPr/>
              <a:t>16</a:t>
            </a:fld>
            <a:endParaRPr lang="en-US" altLang="en-US" dirty="0">
              <a:solidFill>
                <a:srgbClr val="003359"/>
              </a:solidFill>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DATEs</a:t>
            </a:r>
          </a:p>
        </p:txBody>
      </p:sp>
      <p:sp>
        <p:nvSpPr>
          <p:cNvPr id="27651" name="Content Placeholder 2"/>
          <p:cNvSpPr>
            <a:spLocks noGrp="1"/>
          </p:cNvSpPr>
          <p:nvPr>
            <p:ph idx="1"/>
          </p:nvPr>
        </p:nvSpPr>
        <p:spPr>
          <a:xfrm>
            <a:off x="334963" y="1425575"/>
            <a:ext cx="8364537" cy="4525963"/>
          </a:xfrm>
        </p:spPr>
        <p:txBody>
          <a:bodyPr/>
          <a:lstStyle/>
          <a:p>
            <a:r>
              <a:rPr lang="en-US" dirty="0">
                <a:latin typeface="Arial" panose="020B0604020202020204" pitchFamily="34" charset="0"/>
                <a:ea typeface="ＭＳ Ｐゴシック" panose="020B0600070205080204" pitchFamily="34" charset="-128"/>
                <a:cs typeface="Arial" panose="020B0604020202020204" pitchFamily="34" charset="0"/>
              </a:rPr>
              <a:t>The LSP must make a timely and accurate determination of the household's eligibility for benefits within the timeline below:</a:t>
            </a:r>
          </a:p>
          <a:p>
            <a:endParaRPr lang="en-US" dirty="0">
              <a:latin typeface="Arial" panose="020B0604020202020204" pitchFamily="34" charset="0"/>
              <a:ea typeface="ＭＳ Ｐゴシック" panose="020B0600070205080204" pitchFamily="34" charset="-128"/>
              <a:cs typeface="Arial" panose="020B0604020202020204" pitchFamily="34" charset="0"/>
            </a:endParaRPr>
          </a:p>
          <a:p>
            <a:r>
              <a:rPr lang="en-US" b="1" dirty="0">
                <a:latin typeface="Arial" panose="020B0604020202020204" pitchFamily="34" charset="0"/>
                <a:ea typeface="ＭＳ Ｐゴシック" panose="020B0600070205080204" pitchFamily="34" charset="-128"/>
                <a:cs typeface="Arial" panose="020B0604020202020204" pitchFamily="34" charset="0"/>
              </a:rPr>
              <a:t>For appointments: Fourteen (14) calendar days </a:t>
            </a:r>
            <a:r>
              <a:rPr lang="en-US" dirty="0">
                <a:latin typeface="Arial" panose="020B0604020202020204" pitchFamily="34" charset="0"/>
                <a:ea typeface="ＭＳ Ｐゴシック" panose="020B0600070205080204" pitchFamily="34" charset="-128"/>
                <a:cs typeface="Arial" panose="020B0604020202020204" pitchFamily="34" charset="0"/>
              </a:rPr>
              <a:t>of the application's completion.</a:t>
            </a:r>
          </a:p>
          <a:p>
            <a:r>
              <a:rPr lang="en-US" dirty="0">
                <a:latin typeface="Arial" panose="020B0604020202020204" pitchFamily="34" charset="0"/>
                <a:ea typeface="ＭＳ Ｐゴシック" panose="020B0600070205080204" pitchFamily="34" charset="-128"/>
                <a:cs typeface="Arial" panose="020B0604020202020204" pitchFamily="34" charset="0"/>
              </a:rPr>
              <a:t> </a:t>
            </a:r>
          </a:p>
          <a:p>
            <a:r>
              <a:rPr lang="en-US" b="1" dirty="0">
                <a:latin typeface="Arial" panose="020B0604020202020204" pitchFamily="34" charset="0"/>
                <a:ea typeface="ＭＳ Ｐゴシック" panose="020B0600070205080204" pitchFamily="34" charset="-128"/>
                <a:cs typeface="Arial" panose="020B0604020202020204" pitchFamily="34" charset="0"/>
              </a:rPr>
              <a:t>For mail-ins: Fifty-five (55) calendar days of received date. </a:t>
            </a:r>
            <a:r>
              <a:rPr lang="en-US" dirty="0">
                <a:latin typeface="Arial" panose="020B0604020202020204" pitchFamily="34" charset="0"/>
                <a:ea typeface="ＭＳ Ｐゴシック" panose="020B0600070205080204" pitchFamily="34" charset="-128"/>
                <a:cs typeface="Arial" panose="020B0604020202020204" pitchFamily="34" charset="0"/>
              </a:rPr>
              <a:t>The time frame starts November 1. Any application received before November 1, 2022 would have to be processed within 55 calendar days of November 1, or December 26. </a:t>
            </a:r>
          </a:p>
          <a:p>
            <a:r>
              <a:rPr lang="en-US" dirty="0">
                <a:latin typeface="Arial" panose="020B0604020202020204" pitchFamily="34" charset="0"/>
                <a:ea typeface="ＭＳ Ｐゴシック" panose="020B0600070205080204" pitchFamily="34" charset="-128"/>
                <a:cs typeface="Arial" panose="020B0604020202020204" pitchFamily="34" charset="0"/>
              </a:rPr>
              <a:t> </a:t>
            </a:r>
          </a:p>
          <a:p>
            <a:r>
              <a:rPr lang="en-US" dirty="0">
                <a:latin typeface="Arial" panose="020B0604020202020204" pitchFamily="34" charset="0"/>
                <a:ea typeface="ＭＳ Ｐゴシック" panose="020B0600070205080204" pitchFamily="34" charset="-128"/>
                <a:cs typeface="Arial" panose="020B0604020202020204" pitchFamily="34" charset="0"/>
              </a:rPr>
              <a:t>Dates are defined as follows:</a:t>
            </a:r>
          </a:p>
          <a:p>
            <a:r>
              <a:rPr lang="en-US" dirty="0">
                <a:latin typeface="Arial" panose="020B0604020202020204" pitchFamily="34" charset="0"/>
                <a:ea typeface="ＭＳ Ｐゴシック" panose="020B0600070205080204" pitchFamily="34" charset="-128"/>
                <a:cs typeface="Arial" panose="020B0604020202020204" pitchFamily="34" charset="0"/>
              </a:rPr>
              <a:t>Received date: The date an application is received by the LSP. LSPs must date stamp all incoming mail-in applications when received. These applications should be processed on a first-received, first-serve basis, crisis notwithstanding.</a:t>
            </a:r>
          </a:p>
          <a:p>
            <a:endParaRPr 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765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2E7F549-451F-44C1-BB22-3A368C7D85A5}" type="slidenum">
              <a:rPr lang="en-US" altLang="en-US" smtClean="0">
                <a:solidFill>
                  <a:srgbClr val="003359"/>
                </a:solidFill>
              </a:rPr>
              <a:pPr/>
              <a:t>17</a:t>
            </a:fld>
            <a:endParaRPr lang="en-US" altLang="en-US" dirty="0">
              <a:solidFill>
                <a:srgbClr val="003359"/>
              </a:solidFill>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Dates in EAPCONNECT	</a:t>
            </a:r>
          </a:p>
        </p:txBody>
      </p:sp>
      <p:sp>
        <p:nvSpPr>
          <p:cNvPr id="28675" name="Content Placeholder 2"/>
          <p:cNvSpPr>
            <a:spLocks noGrp="1"/>
          </p:cNvSpPr>
          <p:nvPr>
            <p:ph idx="1"/>
          </p:nvPr>
        </p:nvSpPr>
        <p:spPr>
          <a:xfrm>
            <a:off x="523875" y="1417638"/>
            <a:ext cx="8364538" cy="4525962"/>
          </a:xfrm>
        </p:spPr>
        <p:txBody>
          <a:bodyPr/>
          <a:lstStyle/>
          <a:p>
            <a:r>
              <a:rPr lang="en-US" dirty="0">
                <a:latin typeface="Arial" panose="020B0604020202020204" pitchFamily="34" charset="0"/>
                <a:ea typeface="ＭＳ Ｐゴシック" panose="020B0600070205080204" pitchFamily="34" charset="-128"/>
                <a:cs typeface="Arial" panose="020B0604020202020204" pitchFamily="34" charset="0"/>
              </a:rPr>
              <a:t>Application Date: the date stamp of the application.</a:t>
            </a:r>
          </a:p>
          <a:p>
            <a:endParaRPr lang="en-US" dirty="0">
              <a:latin typeface="Arial" panose="020B0604020202020204" pitchFamily="34" charset="0"/>
              <a:ea typeface="ＭＳ Ｐゴシック" panose="020B0600070205080204" pitchFamily="34" charset="-128"/>
              <a:cs typeface="Arial" panose="020B0604020202020204" pitchFamily="34" charset="0"/>
            </a:endParaRPr>
          </a:p>
          <a:p>
            <a:r>
              <a:rPr lang="en-US" dirty="0">
                <a:latin typeface="Arial" panose="020B0604020202020204" pitchFamily="34" charset="0"/>
                <a:ea typeface="ＭＳ Ｐゴシック" panose="020B0600070205080204" pitchFamily="34" charset="-128"/>
                <a:cs typeface="Arial" panose="020B0604020202020204" pitchFamily="34" charset="0"/>
              </a:rPr>
              <a:t>Application Entered: the day that the application was entered into the database.</a:t>
            </a:r>
          </a:p>
          <a:p>
            <a:endParaRPr lang="en-US" dirty="0">
              <a:latin typeface="Arial" panose="020B0604020202020204" pitchFamily="34" charset="0"/>
              <a:ea typeface="ＭＳ Ｐゴシック" panose="020B0600070205080204" pitchFamily="34" charset="-128"/>
              <a:cs typeface="Arial" panose="020B0604020202020204" pitchFamily="34" charset="0"/>
            </a:endParaRPr>
          </a:p>
          <a:p>
            <a:r>
              <a:rPr lang="en-US" dirty="0">
                <a:latin typeface="Arial" panose="020B0604020202020204" pitchFamily="34" charset="0"/>
                <a:ea typeface="ＭＳ Ｐゴシック" panose="020B0600070205080204" pitchFamily="34" charset="-128"/>
                <a:cs typeface="Arial" panose="020B0604020202020204" pitchFamily="34" charset="0"/>
              </a:rPr>
              <a:t>Completion date: The day that the application was completed. This will be mandatory when the client has a claim pending.</a:t>
            </a:r>
          </a:p>
          <a:p>
            <a:endParaRPr 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867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8C6E0E8-398B-4552-86F4-072B940B7F91}" type="slidenum">
              <a:rPr lang="en-US" altLang="en-US" smtClean="0">
                <a:solidFill>
                  <a:srgbClr val="003359"/>
                </a:solidFill>
              </a:rPr>
              <a:pPr/>
              <a:t>18</a:t>
            </a:fld>
            <a:endParaRPr lang="en-US" altLang="en-US" dirty="0">
              <a:solidFill>
                <a:srgbClr val="003359"/>
              </a:solidFill>
            </a:endParaRPr>
          </a:p>
        </p:txBody>
      </p:sp>
      <p:pic>
        <p:nvPicPr>
          <p:cNvPr id="4" name="Picture 3">
            <a:extLst>
              <a:ext uri="{FF2B5EF4-FFF2-40B4-BE49-F238E27FC236}">
                <a16:creationId xmlns:a16="http://schemas.microsoft.com/office/drawing/2014/main" id="{054D029A-ABE8-4FF6-8E51-FDF54B691050}"/>
              </a:ext>
            </a:extLst>
          </p:cNvPr>
          <p:cNvPicPr>
            <a:picLocks noChangeAspect="1"/>
          </p:cNvPicPr>
          <p:nvPr/>
        </p:nvPicPr>
        <p:blipFill>
          <a:blip r:embed="rId2"/>
          <a:stretch>
            <a:fillRect/>
          </a:stretch>
        </p:blipFill>
        <p:spPr>
          <a:xfrm>
            <a:off x="523875" y="3429000"/>
            <a:ext cx="6440451" cy="2043429"/>
          </a:xfrm>
          <a:prstGeom prst="rect">
            <a:avLst/>
          </a:prstGeom>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Closed accounts</a:t>
            </a:r>
          </a:p>
        </p:txBody>
      </p:sp>
      <p:sp>
        <p:nvSpPr>
          <p:cNvPr id="29699" name="Content Placeholder 2"/>
          <p:cNvSpPr>
            <a:spLocks noGrp="1"/>
          </p:cNvSpPr>
          <p:nvPr>
            <p:ph idx="1"/>
          </p:nvPr>
        </p:nvSpPr>
        <p:spPr>
          <a:xfrm>
            <a:off x="334963" y="1425575"/>
            <a:ext cx="8364537" cy="4525963"/>
          </a:xfrm>
        </p:spPr>
        <p:txBody>
          <a:bodyPr/>
          <a:lstStyle/>
          <a:p>
            <a:pPr marL="285750" indent="-285750">
              <a:buFont typeface="Arial" panose="020B0604020202020204" pitchFamily="34" charset="0"/>
              <a:buChar char="•"/>
            </a:pPr>
            <a:r>
              <a:rPr lang="en-US" dirty="0">
                <a:latin typeface="Arial" panose="020B0604020202020204" pitchFamily="34" charset="0"/>
                <a:ea typeface="ＭＳ Ｐゴシック" panose="020B0600070205080204" pitchFamily="34" charset="-128"/>
                <a:cs typeface="Arial" panose="020B0604020202020204" pitchFamily="34" charset="0"/>
              </a:rPr>
              <a:t>An EAP benefit </a:t>
            </a:r>
            <a:r>
              <a:rPr lang="en-US" b="1" dirty="0">
                <a:latin typeface="Arial" panose="020B0604020202020204" pitchFamily="34" charset="0"/>
                <a:ea typeface="ＭＳ Ｐゴシック" panose="020B0600070205080204" pitchFamily="34" charset="-128"/>
                <a:cs typeface="Arial" panose="020B0604020202020204" pitchFamily="34" charset="0"/>
              </a:rPr>
              <a:t>can</a:t>
            </a:r>
            <a:r>
              <a:rPr lang="en-US" dirty="0">
                <a:latin typeface="Arial" panose="020B0604020202020204" pitchFamily="34" charset="0"/>
                <a:ea typeface="ＭＳ Ｐゴシック" panose="020B0600070205080204" pitchFamily="34" charset="-128"/>
                <a:cs typeface="Arial" panose="020B0604020202020204" pitchFamily="34" charset="0"/>
              </a:rPr>
              <a:t> be applied to a closed account </a:t>
            </a:r>
            <a:r>
              <a:rPr lang="en-US" b="1" dirty="0">
                <a:latin typeface="Arial" panose="020B0604020202020204" pitchFamily="34" charset="0"/>
                <a:ea typeface="ＭＳ Ｐゴシック" panose="020B0600070205080204" pitchFamily="34" charset="-128"/>
                <a:cs typeface="Arial" panose="020B0604020202020204" pitchFamily="34" charset="0"/>
              </a:rPr>
              <a:t>if the client received the pledge or benefit before the account was closed</a:t>
            </a:r>
            <a:r>
              <a:rPr lang="en-US" dirty="0">
                <a:latin typeface="Arial" panose="020B0604020202020204" pitchFamily="34" charset="0"/>
                <a:ea typeface="ＭＳ Ｐゴシック" panose="020B0600070205080204" pitchFamily="34" charset="-128"/>
                <a:cs typeface="Arial" panose="020B0604020202020204" pitchFamily="34" charset="0"/>
              </a:rPr>
              <a:t>. </a:t>
            </a:r>
          </a:p>
          <a:p>
            <a:pPr marL="285750" indent="-285750">
              <a:buFont typeface="Arial" panose="020B0604020202020204" pitchFamily="34" charset="0"/>
              <a:buChar char="•"/>
            </a:pPr>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ea typeface="ＭＳ Ｐゴシック" panose="020B0600070205080204" pitchFamily="34" charset="-128"/>
                <a:cs typeface="Arial" panose="020B0604020202020204" pitchFamily="34" charset="0"/>
              </a:rPr>
              <a:t>An EAP benefit </a:t>
            </a:r>
            <a:r>
              <a:rPr lang="en-US" b="1" dirty="0">
                <a:latin typeface="Arial" panose="020B0604020202020204" pitchFamily="34" charset="0"/>
                <a:ea typeface="ＭＳ Ｐゴシック" panose="020B0600070205080204" pitchFamily="34" charset="-128"/>
                <a:cs typeface="Arial" panose="020B0604020202020204" pitchFamily="34" charset="0"/>
              </a:rPr>
              <a:t>cannot</a:t>
            </a:r>
            <a:r>
              <a:rPr lang="en-US" dirty="0">
                <a:latin typeface="Arial" panose="020B0604020202020204" pitchFamily="34" charset="0"/>
                <a:ea typeface="ＭＳ Ｐゴシック" panose="020B0600070205080204" pitchFamily="34" charset="-128"/>
                <a:cs typeface="Arial" panose="020B0604020202020204" pitchFamily="34" charset="0"/>
              </a:rPr>
              <a:t> be applied </a:t>
            </a:r>
            <a:r>
              <a:rPr lang="en-US" b="1" dirty="0">
                <a:latin typeface="Arial" panose="020B0604020202020204" pitchFamily="34" charset="0"/>
                <a:ea typeface="ＭＳ Ｐゴシック" panose="020B0600070205080204" pitchFamily="34" charset="-128"/>
                <a:cs typeface="Arial" panose="020B0604020202020204" pitchFamily="34" charset="0"/>
              </a:rPr>
              <a:t>if the funds are pledged or transmitted to the vendor after the client has closed the account</a:t>
            </a:r>
            <a:r>
              <a:rPr lang="en-US" dirty="0">
                <a:latin typeface="Arial" panose="020B0604020202020204" pitchFamily="34" charset="0"/>
                <a:ea typeface="ＭＳ Ｐゴシック" panose="020B0600070205080204" pitchFamily="34" charset="-128"/>
                <a:cs typeface="Arial" panose="020B0604020202020204" pitchFamily="34" charset="0"/>
              </a:rPr>
              <a:t>.</a:t>
            </a:r>
          </a:p>
          <a:p>
            <a:pPr marL="285750" indent="-285750">
              <a:buFont typeface="Arial" panose="020B0604020202020204" pitchFamily="34" charset="0"/>
              <a:buChar char="•"/>
            </a:pPr>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ea typeface="ＭＳ Ｐゴシック" panose="020B0600070205080204" pitchFamily="34" charset="-128"/>
                <a:cs typeface="Arial" panose="020B0604020202020204" pitchFamily="34" charset="0"/>
              </a:rPr>
              <a:t>Vendors </a:t>
            </a:r>
            <a:r>
              <a:rPr lang="en-US" b="1" dirty="0">
                <a:latin typeface="Arial" panose="020B0604020202020204" pitchFamily="34" charset="0"/>
                <a:ea typeface="ＭＳ Ｐゴシック" panose="020B0600070205080204" pitchFamily="34" charset="-128"/>
                <a:cs typeface="Arial" panose="020B0604020202020204" pitchFamily="34" charset="0"/>
              </a:rPr>
              <a:t>may not </a:t>
            </a:r>
            <a:r>
              <a:rPr lang="en-US" dirty="0">
                <a:latin typeface="Arial" panose="020B0604020202020204" pitchFamily="34" charset="0"/>
                <a:ea typeface="ＭＳ Ｐゴシック" panose="020B0600070205080204" pitchFamily="34" charset="-128"/>
                <a:cs typeface="Arial" panose="020B0604020202020204" pitchFamily="34" charset="0"/>
              </a:rPr>
              <a:t>apply EAP benefits to closed accounts with an outstanding balance. </a:t>
            </a:r>
          </a:p>
          <a:p>
            <a:pPr marL="285750" indent="-285750">
              <a:buFont typeface="Arial" panose="020B0604020202020204" pitchFamily="34" charset="0"/>
              <a:buChar char="•"/>
            </a:pPr>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ea typeface="ＭＳ Ｐゴシック" panose="020B0600070205080204" pitchFamily="34" charset="-128"/>
                <a:cs typeface="Arial" panose="020B0604020202020204" pitchFamily="34" charset="0"/>
              </a:rPr>
              <a:t>Benefits may only be award to accounts that are indicated to be scheduled for closure or in “final bill” status if such a benefit will result in the account being reinstated and service continued at the address of record.</a:t>
            </a:r>
          </a:p>
          <a:p>
            <a:pPr marL="285750" indent="-285750">
              <a:buFont typeface="Arial" panose="020B0604020202020204" pitchFamily="34" charset="0"/>
              <a:buChar char="•"/>
            </a:pPr>
            <a:endParaRPr 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970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DAE14D8-E831-4E96-A5FD-F768CFA57A79}" type="slidenum">
              <a:rPr lang="en-US" altLang="en-US" smtClean="0">
                <a:solidFill>
                  <a:srgbClr val="003359"/>
                </a:solidFill>
              </a:rPr>
              <a:pPr/>
              <a:t>19</a:t>
            </a:fld>
            <a:endParaRPr lang="en-US" altLang="en-US" dirty="0">
              <a:solidFill>
                <a:srgbClr val="003359"/>
              </a:solidFill>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agenda</a:t>
            </a:r>
          </a:p>
        </p:txBody>
      </p:sp>
      <p:sp>
        <p:nvSpPr>
          <p:cNvPr id="15363" name="Content Placeholder 2"/>
          <p:cNvSpPr>
            <a:spLocks noGrp="1"/>
          </p:cNvSpPr>
          <p:nvPr>
            <p:ph idx="1"/>
          </p:nvPr>
        </p:nvSpPr>
        <p:spPr>
          <a:xfrm>
            <a:off x="334963" y="1425575"/>
            <a:ext cx="8364537" cy="4525963"/>
          </a:xfrm>
        </p:spPr>
        <p:txBody>
          <a:bodyPr/>
          <a:lstStyle/>
          <a:p>
            <a:pPr marL="342900" indent="-342900">
              <a:buFont typeface="Arial" panose="020B0604020202020204" pitchFamily="34" charset="0"/>
              <a:buAutoNum type="arabicPeriod"/>
            </a:pPr>
            <a:r>
              <a:rPr lang="en-US" dirty="0">
                <a:latin typeface="Arial" panose="020B0604020202020204" pitchFamily="34" charset="0"/>
                <a:ea typeface="ＭＳ Ｐゴシック" panose="020B0600070205080204" pitchFamily="34" charset="-128"/>
                <a:cs typeface="Arial" panose="020B0604020202020204" pitchFamily="34" charset="0"/>
              </a:rPr>
              <a:t>Operations Updates</a:t>
            </a:r>
          </a:p>
          <a:p>
            <a:pPr marL="342900" indent="-342900">
              <a:buFont typeface="Arial" panose="020B0604020202020204" pitchFamily="34" charset="0"/>
              <a:buAutoNum type="arabicPeriod"/>
            </a:pPr>
            <a:r>
              <a:rPr lang="en-US" dirty="0">
                <a:latin typeface="Arial" panose="020B0604020202020204" pitchFamily="34" charset="0"/>
                <a:ea typeface="ＭＳ Ｐゴシック" panose="020B0600070205080204" pitchFamily="34" charset="-128"/>
                <a:cs typeface="Arial" panose="020B0604020202020204" pitchFamily="34" charset="0"/>
              </a:rPr>
              <a:t>Policy Changes</a:t>
            </a:r>
          </a:p>
          <a:p>
            <a:pPr marL="342900" indent="-342900">
              <a:buFont typeface="Arial" panose="020B0604020202020204" pitchFamily="34" charset="0"/>
              <a:buAutoNum type="arabicPeriod"/>
            </a:pPr>
            <a:r>
              <a:rPr lang="en-US" dirty="0">
                <a:latin typeface="Arial" panose="020B0604020202020204" pitchFamily="34" charset="0"/>
                <a:ea typeface="ＭＳ Ｐゴシック" panose="020B0600070205080204" pitchFamily="34" charset="-128"/>
                <a:cs typeface="Arial" panose="020B0604020202020204" pitchFamily="34" charset="0"/>
              </a:rPr>
              <a:t>Changes to Forms</a:t>
            </a:r>
          </a:p>
        </p:txBody>
      </p:sp>
      <p:sp>
        <p:nvSpPr>
          <p:cNvPr id="1536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13D6B26-A3FE-4E83-8F4D-47F4019CFAA2}" type="slidenum">
              <a:rPr lang="en-US" altLang="en-US" smtClean="0">
                <a:solidFill>
                  <a:srgbClr val="003359"/>
                </a:solidFill>
              </a:rPr>
              <a:pPr/>
              <a:t>2</a:t>
            </a:fld>
            <a:endParaRPr lang="en-US" altLang="en-US" dirty="0">
              <a:solidFill>
                <a:srgbClr val="003359"/>
              </a:solidFill>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Example </a:t>
            </a:r>
          </a:p>
        </p:txBody>
      </p:sp>
      <p:sp>
        <p:nvSpPr>
          <p:cNvPr id="30723" name="Content Placeholder 2"/>
          <p:cNvSpPr>
            <a:spLocks noGrp="1"/>
          </p:cNvSpPr>
          <p:nvPr>
            <p:ph idx="1"/>
          </p:nvPr>
        </p:nvSpPr>
        <p:spPr>
          <a:xfrm>
            <a:off x="334963" y="1425575"/>
            <a:ext cx="8364537" cy="4525963"/>
          </a:xfrm>
        </p:spPr>
        <p:txBody>
          <a:bodyPr/>
          <a:lstStyle/>
          <a:p>
            <a:r>
              <a:rPr lang="en-US" dirty="0">
                <a:latin typeface="Arial" panose="020B0604020202020204" pitchFamily="34" charset="0"/>
                <a:ea typeface="ＭＳ Ｐゴシック" panose="020B0600070205080204" pitchFamily="34" charset="-128"/>
                <a:cs typeface="Arial" panose="020B0604020202020204" pitchFamily="34" charset="0"/>
              </a:rPr>
              <a:t>Ex: A client closed an electric account and declared bankruptcy after submitting a mail-in application. The LSP transmitted a benefit 5 days after the account was closed. The electric company didn’t catch that the account was closed when checking the transmittal and the transmittal was approved. When the funds were paid to the electric company, the company applied the funds to the outstanding balance. </a:t>
            </a:r>
          </a:p>
          <a:p>
            <a:endParaRPr lang="en-US" dirty="0">
              <a:latin typeface="Arial" panose="020B0604020202020204" pitchFamily="34" charset="0"/>
              <a:ea typeface="ＭＳ Ｐゴシック" panose="020B0600070205080204" pitchFamily="34" charset="-128"/>
              <a:cs typeface="Arial" panose="020B0604020202020204" pitchFamily="34" charset="0"/>
            </a:endParaRPr>
          </a:p>
          <a:p>
            <a:r>
              <a:rPr lang="en-US" dirty="0">
                <a:latin typeface="Arial" panose="020B0604020202020204" pitchFamily="34" charset="0"/>
                <a:ea typeface="ＭＳ Ｐゴシック" panose="020B0600070205080204" pitchFamily="34" charset="-128"/>
                <a:cs typeface="Arial" panose="020B0604020202020204" pitchFamily="34" charset="0"/>
              </a:rPr>
              <a:t>The company should have rejected the benefit on the transmittal. If it got through the transmittal process and was paid out, the vendor will have to send the entire benefit back to IHCDA. </a:t>
            </a:r>
          </a:p>
          <a:p>
            <a:endParaRPr 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3072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B9D7A8E-078B-4F41-997B-A4CCF54D6F47}" type="slidenum">
              <a:rPr lang="en-US" altLang="en-US" smtClean="0">
                <a:solidFill>
                  <a:srgbClr val="003359"/>
                </a:solidFill>
              </a:rPr>
              <a:pPr/>
              <a:t>20</a:t>
            </a:fld>
            <a:endParaRPr lang="en-US" altLang="en-US" dirty="0">
              <a:solidFill>
                <a:srgbClr val="003359"/>
              </a:solidFill>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t>Individual Checks</a:t>
            </a:r>
            <a:br>
              <a:rPr lang="en-US" dirty="0"/>
            </a:br>
            <a:endParaRPr lang="en-US" dirty="0"/>
          </a:p>
        </p:txBody>
      </p:sp>
      <p:sp>
        <p:nvSpPr>
          <p:cNvPr id="31747" name="Content Placeholder 3"/>
          <p:cNvSpPr>
            <a:spLocks noGrp="1"/>
          </p:cNvSpPr>
          <p:nvPr>
            <p:ph idx="1"/>
          </p:nvPr>
        </p:nvSpPr>
        <p:spPr>
          <a:xfrm>
            <a:off x="334963" y="1425575"/>
            <a:ext cx="8364537" cy="4525963"/>
          </a:xfrm>
        </p:spPr>
        <p:txBody>
          <a:bodyPr/>
          <a:lstStyle/>
          <a:p>
            <a:pPr marL="285750" indent="-285750">
              <a:buFont typeface="Arial" panose="020B0604020202020204" pitchFamily="34" charset="0"/>
              <a:buChar char="•"/>
            </a:pPr>
            <a:r>
              <a:rPr lang="en-US" dirty="0">
                <a:latin typeface="Arial" panose="020B0604020202020204" pitchFamily="34" charset="0"/>
                <a:ea typeface="ＭＳ Ｐゴシック" panose="020B0600070205080204" pitchFamily="34" charset="-128"/>
                <a:cs typeface="Arial" panose="020B0604020202020204" pitchFamily="34" charset="0"/>
              </a:rPr>
              <a:t>LSPs should make every effort to have clients who receive a direct payment benefit sign up for ACH/Direct Deposit.</a:t>
            </a:r>
          </a:p>
          <a:p>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ea typeface="ＭＳ Ｐゴシック" panose="020B0600070205080204" pitchFamily="34" charset="-128"/>
                <a:cs typeface="Arial" panose="020B0604020202020204" pitchFamily="34" charset="0"/>
              </a:rPr>
              <a:t>IHCDA will continue to print and mail the checks and initiate direct deposits. </a:t>
            </a:r>
          </a:p>
          <a:p>
            <a:pPr marL="285750" indent="-285750">
              <a:buFont typeface="Arial" panose="020B0604020202020204" pitchFamily="34" charset="0"/>
              <a:buChar char="•"/>
            </a:pPr>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ea typeface="ＭＳ Ｐゴシック" panose="020B0600070205080204" pitchFamily="34" charset="-128"/>
                <a:cs typeface="Arial" panose="020B0604020202020204" pitchFamily="34" charset="0"/>
              </a:rPr>
              <a:t>If a biofuel client is in crisis and needs an immediate benefit, and the LSP does not enter into MOAs with biofuel vendors, the LSP should issue the client an immediate crisis benefit and submit a claim for reimbursement. The LSP must include a list of clients who received a crisis benefit with the claim submission.</a:t>
            </a:r>
          </a:p>
          <a:p>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ea typeface="ＭＳ Ｐゴシック" panose="020B0600070205080204" pitchFamily="34" charset="-128"/>
                <a:cs typeface="Arial" panose="020B0604020202020204" pitchFamily="34" charset="0"/>
              </a:rPr>
              <a:t>For clients who have utilities included in their rent, the threshold of monthly rent paid required in order to be eligible for a benefit has been lowered to $1.00.</a:t>
            </a:r>
          </a:p>
        </p:txBody>
      </p:sp>
      <p:sp>
        <p:nvSpPr>
          <p:cNvPr id="31748"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1F5FA68-F821-4AD0-8486-9AE036C46206}" type="slidenum">
              <a:rPr lang="en-US" altLang="en-US" smtClean="0">
                <a:solidFill>
                  <a:srgbClr val="003359"/>
                </a:solidFill>
              </a:rPr>
              <a:pPr/>
              <a:t>21</a:t>
            </a:fld>
            <a:endParaRPr lang="en-US" altLang="en-US" dirty="0">
              <a:solidFill>
                <a:srgbClr val="003359"/>
              </a:solidFill>
            </a:endParaRP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A4A74-F7D1-4E31-A493-6AD35E38953A}"/>
              </a:ext>
            </a:extLst>
          </p:cNvPr>
          <p:cNvSpPr>
            <a:spLocks noGrp="1"/>
          </p:cNvSpPr>
          <p:nvPr>
            <p:ph type="title"/>
          </p:nvPr>
        </p:nvSpPr>
        <p:spPr/>
        <p:txBody>
          <a:bodyPr/>
          <a:lstStyle/>
          <a:p>
            <a:r>
              <a:rPr lang="en-US" dirty="0"/>
              <a:t>Household eligibility vs. benefit eligibility</a:t>
            </a:r>
          </a:p>
        </p:txBody>
      </p:sp>
      <p:sp>
        <p:nvSpPr>
          <p:cNvPr id="3" name="Content Placeholder 2">
            <a:extLst>
              <a:ext uri="{FF2B5EF4-FFF2-40B4-BE49-F238E27FC236}">
                <a16:creationId xmlns:a16="http://schemas.microsoft.com/office/drawing/2014/main" id="{395B5B78-A038-47CA-BE95-E0BB1A209AFA}"/>
              </a:ext>
            </a:extLst>
          </p:cNvPr>
          <p:cNvSpPr>
            <a:spLocks noGrp="1"/>
          </p:cNvSpPr>
          <p:nvPr>
            <p:ph idx="1"/>
          </p:nvPr>
        </p:nvSpPr>
        <p:spPr/>
        <p:txBody>
          <a:bodyPr/>
          <a:lstStyle/>
          <a:p>
            <a:pPr marL="285750" indent="-285750">
              <a:buFont typeface="Arial" panose="020B0604020202020204" pitchFamily="34" charset="0"/>
              <a:buChar char="•"/>
            </a:pPr>
            <a:r>
              <a:rPr lang="en-US" dirty="0"/>
              <a:t>Intake staff must take care to distinguish between household eligibility and benefit eligibility.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a household has a circumstance that is preventing the awarding of a benefit (e.g., inoperable equipment, outstanding deposit on account, etc.), this </a:t>
            </a:r>
            <a:r>
              <a:rPr lang="en-US" b="1" dirty="0"/>
              <a:t>does not</a:t>
            </a:r>
            <a:r>
              <a:rPr lang="en-US" dirty="0"/>
              <a:t> impact the determination of overall household eligibility.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Household eligibility may be used to determine eligibility for other resources and can qualify households for moratorium protection.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When household resolves issues preventing benefit payment, household eligibility must not be redetermined.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Households </a:t>
            </a:r>
            <a:r>
              <a:rPr lang="en-US" b="1" dirty="0"/>
              <a:t>must not be denied </a:t>
            </a:r>
            <a:r>
              <a:rPr lang="en-US" dirty="0"/>
              <a:t>on the basis of not submitting utility bill documentation.</a:t>
            </a:r>
          </a:p>
        </p:txBody>
      </p:sp>
      <p:sp>
        <p:nvSpPr>
          <p:cNvPr id="4" name="Slide Number Placeholder 3">
            <a:extLst>
              <a:ext uri="{FF2B5EF4-FFF2-40B4-BE49-F238E27FC236}">
                <a16:creationId xmlns:a16="http://schemas.microsoft.com/office/drawing/2014/main" id="{0DCB4FC4-E76A-4205-9F73-6DA1CFF7013A}"/>
              </a:ext>
            </a:extLst>
          </p:cNvPr>
          <p:cNvSpPr>
            <a:spLocks noGrp="1"/>
          </p:cNvSpPr>
          <p:nvPr>
            <p:ph type="sldNum" sz="quarter" idx="10"/>
          </p:nvPr>
        </p:nvSpPr>
        <p:spPr/>
        <p:txBody>
          <a:bodyPr/>
          <a:lstStyle/>
          <a:p>
            <a:pPr>
              <a:defRPr/>
            </a:pPr>
            <a:fld id="{571B8CBD-6047-444B-87F0-D9B21FA403BC}" type="slidenum">
              <a:rPr lang="en-US" altLang="en-US" smtClean="0"/>
              <a:pPr>
                <a:defRPr/>
              </a:pPr>
              <a:t>22</a:t>
            </a:fld>
            <a:endParaRPr lang="en-US" altLang="en-US" dirty="0"/>
          </a:p>
        </p:txBody>
      </p:sp>
    </p:spTree>
    <p:extLst>
      <p:ext uri="{BB962C8B-B14F-4D97-AF65-F5344CB8AC3E}">
        <p14:creationId xmlns:p14="http://schemas.microsoft.com/office/powerpoint/2010/main" val="3973947829"/>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t>LSP administration</a:t>
            </a:r>
            <a:br>
              <a:rPr lang="en-US" dirty="0"/>
            </a:br>
            <a:endParaRPr lang="en-US" dirty="0"/>
          </a:p>
        </p:txBody>
      </p:sp>
      <p:sp>
        <p:nvSpPr>
          <p:cNvPr id="33795" name="Content Placeholder 3"/>
          <p:cNvSpPr>
            <a:spLocks noGrp="1"/>
          </p:cNvSpPr>
          <p:nvPr>
            <p:ph idx="1"/>
          </p:nvPr>
        </p:nvSpPr>
        <p:spPr>
          <a:xfrm>
            <a:off x="334963" y="1417638"/>
            <a:ext cx="8364537" cy="4525962"/>
          </a:xfrm>
        </p:spPr>
        <p:txBody>
          <a:bodyPr/>
          <a:lstStyle/>
          <a:p>
            <a:r>
              <a:rPr lang="en-US" dirty="0">
                <a:latin typeface="Arial" panose="020B0604020202020204" pitchFamily="34" charset="0"/>
                <a:ea typeface="ＭＳ Ｐゴシック" panose="020B0600070205080204" pitchFamily="34" charset="-128"/>
                <a:cs typeface="Arial" panose="020B0604020202020204" pitchFamily="34" charset="0"/>
              </a:rPr>
              <a:t>The Administrative line item in LSP budgets is unchanged from last year’s level of 7.5%. </a:t>
            </a:r>
          </a:p>
          <a:p>
            <a:endParaRPr lang="en-US" dirty="0">
              <a:latin typeface="Arial" panose="020B0604020202020204" pitchFamily="34" charset="0"/>
              <a:ea typeface="ＭＳ Ｐゴシック" panose="020B0600070205080204" pitchFamily="34" charset="-128"/>
              <a:cs typeface="Arial" panose="020B0604020202020204" pitchFamily="34" charset="0"/>
            </a:endParaRPr>
          </a:p>
          <a:p>
            <a:r>
              <a:rPr lang="en-US" dirty="0">
                <a:latin typeface="Arial" panose="020B0604020202020204" pitchFamily="34" charset="0"/>
                <a:ea typeface="ＭＳ Ｐゴシック" panose="020B0600070205080204" pitchFamily="34" charset="-128"/>
                <a:cs typeface="Arial" panose="020B0604020202020204" pitchFamily="34" charset="0"/>
              </a:rPr>
              <a:t>For PY2023, the Outreach and Eligibility Determination line item is unchanged from last year’s level of 4.5% of total award. </a:t>
            </a:r>
          </a:p>
          <a:p>
            <a:endParaRPr lang="en-US" dirty="0">
              <a:latin typeface="Arial" panose="020B0604020202020204" pitchFamily="34" charset="0"/>
              <a:ea typeface="ＭＳ Ｐゴシック" panose="020B0600070205080204" pitchFamily="34" charset="-128"/>
              <a:cs typeface="Arial" panose="020B0604020202020204" pitchFamily="34" charset="0"/>
            </a:endParaRPr>
          </a:p>
          <a:p>
            <a:r>
              <a:rPr lang="en-US" dirty="0">
                <a:latin typeface="Arial" panose="020B0604020202020204" pitchFamily="34" charset="0"/>
                <a:ea typeface="ＭＳ Ｐゴシック" panose="020B0600070205080204" pitchFamily="34" charset="-128"/>
                <a:cs typeface="Arial" panose="020B0604020202020204" pitchFamily="34" charset="0"/>
              </a:rPr>
              <a:t>These will be reviewed in greater detail in another module.</a:t>
            </a:r>
          </a:p>
        </p:txBody>
      </p:sp>
      <p:sp>
        <p:nvSpPr>
          <p:cNvPr id="33796"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C8CC051-667E-4B01-A638-B89903D833E7}" type="slidenum">
              <a:rPr lang="en-US" altLang="en-US" smtClean="0">
                <a:solidFill>
                  <a:srgbClr val="003359"/>
                </a:solidFill>
              </a:rPr>
              <a:pPr/>
              <a:t>23</a:t>
            </a:fld>
            <a:endParaRPr lang="en-US" altLang="en-US" dirty="0">
              <a:solidFill>
                <a:srgbClr val="003359"/>
              </a:solidFill>
            </a:endParaRP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24350-4C4C-4A6E-B871-18127BBC0A07}"/>
              </a:ext>
            </a:extLst>
          </p:cNvPr>
          <p:cNvSpPr>
            <a:spLocks noGrp="1"/>
          </p:cNvSpPr>
          <p:nvPr>
            <p:ph type="title"/>
          </p:nvPr>
        </p:nvSpPr>
        <p:spPr/>
        <p:txBody>
          <a:bodyPr/>
          <a:lstStyle/>
          <a:p>
            <a:r>
              <a:rPr lang="en-US" dirty="0"/>
              <a:t>Water program</a:t>
            </a:r>
          </a:p>
        </p:txBody>
      </p:sp>
      <p:sp>
        <p:nvSpPr>
          <p:cNvPr id="3" name="Content Placeholder 2">
            <a:extLst>
              <a:ext uri="{FF2B5EF4-FFF2-40B4-BE49-F238E27FC236}">
                <a16:creationId xmlns:a16="http://schemas.microsoft.com/office/drawing/2014/main" id="{EFC65904-3ADB-4D1C-81D3-64BFB3AE9D4C}"/>
              </a:ext>
            </a:extLst>
          </p:cNvPr>
          <p:cNvSpPr>
            <a:spLocks noGrp="1"/>
          </p:cNvSpPr>
          <p:nvPr>
            <p:ph idx="1"/>
          </p:nvPr>
        </p:nvSpPr>
        <p:spPr/>
        <p:txBody>
          <a:bodyPr/>
          <a:lstStyle/>
          <a:p>
            <a:r>
              <a:rPr lang="en-US" dirty="0"/>
              <a:t>The Low Income Home Water Assistance Program (LIHWAP) will continue to run parallel to and integrated with EAP. Additional LIHWAP-related training will be conducted on Wednesday.</a:t>
            </a:r>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A4336FBF-59FE-40C5-839B-D3D5E8AE706B}"/>
              </a:ext>
            </a:extLst>
          </p:cNvPr>
          <p:cNvSpPr>
            <a:spLocks noGrp="1"/>
          </p:cNvSpPr>
          <p:nvPr>
            <p:ph type="sldNum" sz="quarter" idx="10"/>
          </p:nvPr>
        </p:nvSpPr>
        <p:spPr/>
        <p:txBody>
          <a:bodyPr/>
          <a:lstStyle/>
          <a:p>
            <a:pPr>
              <a:defRPr/>
            </a:pPr>
            <a:fld id="{571B8CBD-6047-444B-87F0-D9B21FA403BC}" type="slidenum">
              <a:rPr lang="en-US" altLang="en-US" smtClean="0"/>
              <a:pPr>
                <a:defRPr/>
              </a:pPr>
              <a:t>24</a:t>
            </a:fld>
            <a:endParaRPr lang="en-US" altLang="en-US" dirty="0"/>
          </a:p>
        </p:txBody>
      </p:sp>
    </p:spTree>
    <p:extLst>
      <p:ext uri="{BB962C8B-B14F-4D97-AF65-F5344CB8AC3E}">
        <p14:creationId xmlns:p14="http://schemas.microsoft.com/office/powerpoint/2010/main" val="4113908289"/>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963" y="236137"/>
            <a:ext cx="8364537" cy="1143000"/>
          </a:xfrm>
        </p:spPr>
        <p:txBody>
          <a:bodyPr/>
          <a:lstStyle/>
          <a:p>
            <a:pPr>
              <a:defRPr/>
            </a:pPr>
            <a:r>
              <a:rPr lang="en-US" dirty="0"/>
              <a:t>Policy changes</a:t>
            </a:r>
          </a:p>
        </p:txBody>
      </p:sp>
      <p:sp>
        <p:nvSpPr>
          <p:cNvPr id="3584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3789CFA-C788-4D92-B8FB-38D3BF92AA73}" type="slidenum">
              <a:rPr lang="en-US" altLang="en-US" smtClean="0">
                <a:solidFill>
                  <a:srgbClr val="003359"/>
                </a:solidFill>
              </a:rPr>
              <a:pPr/>
              <a:t>25</a:t>
            </a:fld>
            <a:endParaRPr lang="en-US" altLang="en-US" dirty="0">
              <a:solidFill>
                <a:srgbClr val="003359"/>
              </a:solidFill>
            </a:endParaRPr>
          </a:p>
        </p:txBody>
      </p:sp>
      <p:pic>
        <p:nvPicPr>
          <p:cNvPr id="3" name="Picture 2"/>
          <p:cNvPicPr>
            <a:picLocks noChangeAspect="1"/>
          </p:cNvPicPr>
          <p:nvPr/>
        </p:nvPicPr>
        <p:blipFill>
          <a:blip r:embed="rId2"/>
          <a:stretch>
            <a:fillRect/>
          </a:stretch>
        </p:blipFill>
        <p:spPr>
          <a:xfrm>
            <a:off x="1697831" y="1279525"/>
            <a:ext cx="5638800" cy="4229100"/>
          </a:xfrm>
          <a:prstGeom prst="rect">
            <a:avLst/>
          </a:prstGeom>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45290-1558-385A-DB00-C3F1931D7776}"/>
              </a:ext>
            </a:extLst>
          </p:cNvPr>
          <p:cNvSpPr>
            <a:spLocks noGrp="1"/>
          </p:cNvSpPr>
          <p:nvPr>
            <p:ph type="title"/>
          </p:nvPr>
        </p:nvSpPr>
        <p:spPr/>
        <p:txBody>
          <a:bodyPr/>
          <a:lstStyle/>
          <a:p>
            <a:r>
              <a:rPr lang="en-US" dirty="0"/>
              <a:t>Regular benefit changes</a:t>
            </a:r>
          </a:p>
        </p:txBody>
      </p:sp>
      <p:sp>
        <p:nvSpPr>
          <p:cNvPr id="3" name="Content Placeholder 2">
            <a:extLst>
              <a:ext uri="{FF2B5EF4-FFF2-40B4-BE49-F238E27FC236}">
                <a16:creationId xmlns:a16="http://schemas.microsoft.com/office/drawing/2014/main" id="{E864BFD5-BB81-B687-EE68-D91099963A81}"/>
              </a:ext>
            </a:extLst>
          </p:cNvPr>
          <p:cNvSpPr>
            <a:spLocks noGrp="1"/>
          </p:cNvSpPr>
          <p:nvPr>
            <p:ph idx="1"/>
          </p:nvPr>
        </p:nvSpPr>
        <p:spPr/>
        <p:txBody>
          <a:bodyPr/>
          <a:lstStyle/>
          <a:p>
            <a:pPr marL="285750" indent="-285750">
              <a:buFont typeface="Arial" panose="020B0604020202020204" pitchFamily="34" charset="0"/>
              <a:buChar char="•"/>
            </a:pPr>
            <a:r>
              <a:rPr lang="en-US" dirty="0"/>
              <a:t>Electric adder has increased from $125 per household to $150 household.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Matrix points for heating fuel have been bumped up by 1, except for households with heat included in rent.</a:t>
            </a:r>
          </a:p>
          <a:p>
            <a:pPr marL="973138" lvl="1" indent="-285750"/>
            <a:r>
              <a:rPr lang="en-US" dirty="0"/>
              <a:t>Electric or gas heating – 3 points</a:t>
            </a:r>
          </a:p>
          <a:p>
            <a:pPr marL="973138" lvl="1" indent="-285750"/>
            <a:r>
              <a:rPr lang="en-US" dirty="0"/>
              <a:t>Propane, fuel oil, biofuel – 12 points</a:t>
            </a:r>
          </a:p>
          <a:p>
            <a:pPr marL="973138" lvl="1" indent="-285750"/>
            <a:endParaRPr lang="en-US" dirty="0"/>
          </a:p>
          <a:p>
            <a:pPr marL="285750" indent="-285750">
              <a:buFont typeface="Arial" panose="020B0604020202020204" pitchFamily="34" charset="0"/>
              <a:buChar char="•"/>
            </a:pPr>
            <a:r>
              <a:rPr lang="en-US" dirty="0"/>
              <a:t>Taken together, these two changes increase the benefit for a typical household, as well as the maximum benefit, by $50.</a:t>
            </a:r>
            <a:br>
              <a:rPr lang="en-US" dirty="0"/>
            </a:br>
            <a:endParaRPr lang="en-US" dirty="0"/>
          </a:p>
          <a:p>
            <a:pPr marL="285750" indent="-285750">
              <a:buFont typeface="Arial" panose="020B0604020202020204" pitchFamily="34" charset="0"/>
              <a:buChar char="•"/>
            </a:pPr>
            <a:r>
              <a:rPr lang="en-US" dirty="0"/>
              <a:t>Note that households with heating included in rent will continue to receive 0 matrix points for heating fuel.</a:t>
            </a:r>
          </a:p>
        </p:txBody>
      </p:sp>
      <p:sp>
        <p:nvSpPr>
          <p:cNvPr id="4" name="Slide Number Placeholder 3">
            <a:extLst>
              <a:ext uri="{FF2B5EF4-FFF2-40B4-BE49-F238E27FC236}">
                <a16:creationId xmlns:a16="http://schemas.microsoft.com/office/drawing/2014/main" id="{291F98E8-1C36-F0A7-DD60-155A4213B972}"/>
              </a:ext>
            </a:extLst>
          </p:cNvPr>
          <p:cNvSpPr>
            <a:spLocks noGrp="1"/>
          </p:cNvSpPr>
          <p:nvPr>
            <p:ph type="sldNum" sz="quarter" idx="10"/>
          </p:nvPr>
        </p:nvSpPr>
        <p:spPr/>
        <p:txBody>
          <a:bodyPr/>
          <a:lstStyle/>
          <a:p>
            <a:pPr>
              <a:defRPr/>
            </a:pPr>
            <a:fld id="{571B8CBD-6047-444B-87F0-D9B21FA403BC}" type="slidenum">
              <a:rPr lang="en-US" altLang="en-US" smtClean="0"/>
              <a:pPr>
                <a:defRPr/>
              </a:pPr>
              <a:t>26</a:t>
            </a:fld>
            <a:endParaRPr lang="en-US" altLang="en-US" dirty="0"/>
          </a:p>
        </p:txBody>
      </p:sp>
    </p:spTree>
    <p:extLst>
      <p:ext uri="{BB962C8B-B14F-4D97-AF65-F5344CB8AC3E}">
        <p14:creationId xmlns:p14="http://schemas.microsoft.com/office/powerpoint/2010/main" val="2339469581"/>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t>Crisis benefit changes</a:t>
            </a:r>
          </a:p>
        </p:txBody>
      </p:sp>
      <p:sp>
        <p:nvSpPr>
          <p:cNvPr id="36867" name="Content Placeholder 3"/>
          <p:cNvSpPr>
            <a:spLocks noGrp="1"/>
          </p:cNvSpPr>
          <p:nvPr>
            <p:ph idx="1"/>
          </p:nvPr>
        </p:nvSpPr>
        <p:spPr>
          <a:xfrm>
            <a:off x="334963" y="1425576"/>
            <a:ext cx="8364537" cy="4188416"/>
          </a:xfrm>
        </p:spPr>
        <p:txBody>
          <a:bodyPr/>
          <a:lstStyle/>
          <a:p>
            <a:r>
              <a:rPr lang="en-US" sz="1600" dirty="0">
                <a:latin typeface="Arial" panose="020B0604020202020204" pitchFamily="34" charset="0"/>
                <a:ea typeface="ＭＳ Ｐゴシック" panose="020B0600070205080204" pitchFamily="34" charset="-128"/>
                <a:cs typeface="Arial" panose="020B0604020202020204" pitchFamily="34" charset="0"/>
              </a:rPr>
              <a:t>Beginning in PY2023, when determining benefit for an approved applicant who is in crisis, the LSP is to consider the disconnection or reconnection amount and award crisis first to that amount, up to a maximum of </a:t>
            </a:r>
            <a:r>
              <a:rPr lang="en-US" sz="1600" b="1" dirty="0">
                <a:latin typeface="Arial" panose="020B0604020202020204" pitchFamily="34" charset="0"/>
                <a:ea typeface="ＭＳ Ｐゴシック" panose="020B0600070205080204" pitchFamily="34" charset="-128"/>
                <a:cs typeface="Arial" panose="020B0604020202020204" pitchFamily="34" charset="0"/>
              </a:rPr>
              <a:t>$500 per utility</a:t>
            </a:r>
            <a:r>
              <a:rPr lang="en-US" sz="1600" dirty="0">
                <a:latin typeface="Arial" panose="020B0604020202020204" pitchFamily="34" charset="0"/>
                <a:ea typeface="ＭＳ Ｐゴシック" panose="020B0600070205080204" pitchFamily="34" charset="-128"/>
                <a:cs typeface="Arial" panose="020B0604020202020204" pitchFamily="34" charset="0"/>
              </a:rPr>
              <a:t>. This is an increase from last year’s maximum of $250.</a:t>
            </a:r>
          </a:p>
          <a:p>
            <a:endParaRPr lang="en-US" sz="1600" dirty="0">
              <a:latin typeface="Arial" panose="020B0604020202020204" pitchFamily="34" charset="0"/>
              <a:ea typeface="ＭＳ Ｐゴシック" panose="020B0600070205080204" pitchFamily="34" charset="-128"/>
              <a:cs typeface="Arial" panose="020B0604020202020204" pitchFamily="34" charset="0"/>
            </a:endParaRPr>
          </a:p>
          <a:p>
            <a:pPr marL="973138" lvl="1" indent="-285750"/>
            <a:r>
              <a:rPr lang="en-US" dirty="0">
                <a:latin typeface="Arial" panose="020B0604020202020204" pitchFamily="34" charset="0"/>
                <a:ea typeface="ＭＳ Ｐゴシック" panose="020B0600070205080204" pitchFamily="34" charset="-128"/>
                <a:cs typeface="Arial" panose="020B0604020202020204" pitchFamily="34" charset="0"/>
              </a:rPr>
              <a:t>Heating and electric utilities are each eligible for up to $500 in crisis benefits, for a total of $1,000. Unused crisis from one utility </a:t>
            </a:r>
            <a:r>
              <a:rPr lang="en-US" b="1" dirty="0">
                <a:latin typeface="Arial" panose="020B0604020202020204" pitchFamily="34" charset="0"/>
                <a:ea typeface="ＭＳ Ｐゴシック" panose="020B0600070205080204" pitchFamily="34" charset="-128"/>
                <a:cs typeface="Arial" panose="020B0604020202020204" pitchFamily="34" charset="0"/>
              </a:rPr>
              <a:t>may not </a:t>
            </a:r>
            <a:r>
              <a:rPr lang="en-US" dirty="0">
                <a:latin typeface="Arial" panose="020B0604020202020204" pitchFamily="34" charset="0"/>
                <a:ea typeface="ＭＳ Ｐゴシック" panose="020B0600070205080204" pitchFamily="34" charset="-128"/>
                <a:cs typeface="Arial" panose="020B0604020202020204" pitchFamily="34" charset="0"/>
              </a:rPr>
              <a:t>be waived to the other.</a:t>
            </a:r>
            <a:br>
              <a:rPr lang="en-US" dirty="0">
                <a:latin typeface="Arial" panose="020B0604020202020204" pitchFamily="34" charset="0"/>
                <a:ea typeface="ＭＳ Ｐゴシック" panose="020B0600070205080204" pitchFamily="34" charset="-128"/>
                <a:cs typeface="Arial" panose="020B0604020202020204" pitchFamily="34" charset="0"/>
              </a:rPr>
            </a:br>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973138" lvl="1" indent="-285750"/>
            <a:r>
              <a:rPr lang="en-US" dirty="0">
                <a:latin typeface="Arial" panose="020B0604020202020204" pitchFamily="34" charset="0"/>
                <a:ea typeface="ＭＳ Ｐゴシック" panose="020B0600070205080204" pitchFamily="34" charset="-128"/>
                <a:cs typeface="Arial" panose="020B0604020202020204" pitchFamily="34" charset="0"/>
              </a:rPr>
              <a:t>Clients who heat with electric are eligible for crisis of $1,000 ($500 to the base electric, $500 to the portion of electric that provides heating fuel).</a:t>
            </a:r>
            <a:br>
              <a:rPr lang="en-US" dirty="0">
                <a:latin typeface="Arial" panose="020B0604020202020204" pitchFamily="34" charset="0"/>
                <a:ea typeface="ＭＳ Ｐゴシック" panose="020B0600070205080204" pitchFamily="34" charset="-128"/>
                <a:cs typeface="Arial" panose="020B0604020202020204" pitchFamily="34" charset="0"/>
              </a:rPr>
            </a:br>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973138" lvl="1" indent="-285750"/>
            <a:r>
              <a:rPr lang="en-US" dirty="0">
                <a:latin typeface="Arial" panose="020B0604020202020204" pitchFamily="34" charset="0"/>
                <a:ea typeface="ＭＳ Ｐゴシック" panose="020B0600070205080204" pitchFamily="34" charset="-128"/>
                <a:cs typeface="Arial" panose="020B0604020202020204" pitchFamily="34" charset="0"/>
              </a:rPr>
              <a:t>Crisis for bulk fuels and biofuels should be given up front to assist with delivery and reduce administrative burden, regardless of presence of actual crisis.</a:t>
            </a:r>
            <a:br>
              <a:rPr lang="en-US" dirty="0">
                <a:latin typeface="Arial" panose="020B0604020202020204" pitchFamily="34" charset="0"/>
                <a:ea typeface="ＭＳ Ｐゴシック" panose="020B0600070205080204" pitchFamily="34" charset="-128"/>
                <a:cs typeface="Arial" panose="020B0604020202020204" pitchFamily="34" charset="0"/>
              </a:rPr>
            </a:br>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973138" lvl="1" indent="-285750"/>
            <a:r>
              <a:rPr lang="en-US" dirty="0">
                <a:latin typeface="Arial" panose="020B0604020202020204" pitchFamily="34" charset="0"/>
                <a:ea typeface="ＭＳ Ｐゴシック" panose="020B0600070205080204" pitchFamily="34" charset="-128"/>
                <a:cs typeface="Arial" panose="020B0604020202020204" pitchFamily="34" charset="0"/>
              </a:rPr>
              <a:t>Clients may come back once after initial application approval to use any crisis funding not used at the time of approval.</a:t>
            </a:r>
          </a:p>
          <a:p>
            <a:pPr marL="973138" lvl="1" indent="-285750"/>
            <a:endParaRPr 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36868"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7A42A59-D843-4D6F-B2DE-F23CD8F5E6C5}" type="slidenum">
              <a:rPr lang="en-US" altLang="en-US" smtClean="0">
                <a:solidFill>
                  <a:srgbClr val="003359"/>
                </a:solidFill>
              </a:rPr>
              <a:pPr/>
              <a:t>27</a:t>
            </a:fld>
            <a:endParaRPr lang="en-US" altLang="en-US" dirty="0">
              <a:solidFill>
                <a:srgbClr val="003359"/>
              </a:solidFill>
            </a:endParaRP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t>Matrix changes</a:t>
            </a:r>
          </a:p>
        </p:txBody>
      </p:sp>
      <p:sp>
        <p:nvSpPr>
          <p:cNvPr id="36867" name="Content Placeholder 3"/>
          <p:cNvSpPr>
            <a:spLocks noGrp="1"/>
          </p:cNvSpPr>
          <p:nvPr>
            <p:ph idx="1"/>
          </p:nvPr>
        </p:nvSpPr>
        <p:spPr>
          <a:xfrm>
            <a:off x="334963" y="1425576"/>
            <a:ext cx="8364537" cy="4188416"/>
          </a:xfrm>
        </p:spPr>
        <p:txBody>
          <a:bodyPr/>
          <a:lstStyle/>
          <a:p>
            <a:pPr lvl="1" indent="0">
              <a:buNone/>
            </a:pPr>
            <a:endParaRPr 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36868"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7A42A59-D843-4D6F-B2DE-F23CD8F5E6C5}" type="slidenum">
              <a:rPr lang="en-US" altLang="en-US" smtClean="0">
                <a:solidFill>
                  <a:srgbClr val="003359"/>
                </a:solidFill>
              </a:rPr>
              <a:pPr/>
              <a:t>28</a:t>
            </a:fld>
            <a:endParaRPr lang="en-US" altLang="en-US" dirty="0">
              <a:solidFill>
                <a:srgbClr val="003359"/>
              </a:solidFill>
            </a:endParaRPr>
          </a:p>
        </p:txBody>
      </p:sp>
      <p:pic>
        <p:nvPicPr>
          <p:cNvPr id="4" name="Picture 3">
            <a:extLst>
              <a:ext uri="{FF2B5EF4-FFF2-40B4-BE49-F238E27FC236}">
                <a16:creationId xmlns:a16="http://schemas.microsoft.com/office/drawing/2014/main" id="{7470FB65-5EE2-2B44-2CA6-E2BAA910F125}"/>
              </a:ext>
            </a:extLst>
          </p:cNvPr>
          <p:cNvPicPr>
            <a:picLocks noChangeAspect="1"/>
          </p:cNvPicPr>
          <p:nvPr/>
        </p:nvPicPr>
        <p:blipFill>
          <a:blip r:embed="rId3"/>
          <a:stretch>
            <a:fillRect/>
          </a:stretch>
        </p:blipFill>
        <p:spPr>
          <a:xfrm>
            <a:off x="773685" y="1417638"/>
            <a:ext cx="8035352" cy="3554138"/>
          </a:xfrm>
          <a:prstGeom prst="rect">
            <a:avLst/>
          </a:prstGeom>
        </p:spPr>
      </p:pic>
    </p:spTree>
    <p:extLst>
      <p:ext uri="{BB962C8B-B14F-4D97-AF65-F5344CB8AC3E}">
        <p14:creationId xmlns:p14="http://schemas.microsoft.com/office/powerpoint/2010/main" val="1318389251"/>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CF06C-42C7-458A-96D4-0D7B7CCBD4D0}"/>
              </a:ext>
            </a:extLst>
          </p:cNvPr>
          <p:cNvSpPr>
            <a:spLocks noGrp="1"/>
          </p:cNvSpPr>
          <p:nvPr>
            <p:ph type="title"/>
          </p:nvPr>
        </p:nvSpPr>
        <p:spPr>
          <a:xfrm>
            <a:off x="334963" y="274638"/>
            <a:ext cx="8364537" cy="841781"/>
          </a:xfrm>
        </p:spPr>
        <p:txBody>
          <a:bodyPr/>
          <a:lstStyle/>
          <a:p>
            <a:r>
              <a:rPr lang="en-US" dirty="0"/>
              <a:t>Income calculation and eligibility</a:t>
            </a:r>
          </a:p>
        </p:txBody>
      </p:sp>
      <p:sp>
        <p:nvSpPr>
          <p:cNvPr id="3" name="Content Placeholder 2">
            <a:extLst>
              <a:ext uri="{FF2B5EF4-FFF2-40B4-BE49-F238E27FC236}">
                <a16:creationId xmlns:a16="http://schemas.microsoft.com/office/drawing/2014/main" id="{B9524B76-A1F7-4F18-9B87-8E88C952B7A0}"/>
              </a:ext>
            </a:extLst>
          </p:cNvPr>
          <p:cNvSpPr>
            <a:spLocks noGrp="1"/>
          </p:cNvSpPr>
          <p:nvPr>
            <p:ph idx="1"/>
          </p:nvPr>
        </p:nvSpPr>
        <p:spPr>
          <a:xfrm>
            <a:off x="335273" y="1020727"/>
            <a:ext cx="8364589" cy="4931258"/>
          </a:xfrm>
        </p:spPr>
        <p:txBody>
          <a:bodyPr/>
          <a:lstStyle/>
          <a:p>
            <a:pPr marL="285750" indent="-285750">
              <a:buFont typeface="Arial" panose="020B0604020202020204" pitchFamily="34" charset="0"/>
              <a:buChar char="•"/>
            </a:pPr>
            <a:r>
              <a:rPr lang="en-US" dirty="0"/>
              <a:t>Income Eligibility Period is defined as the most recent </a:t>
            </a:r>
            <a:r>
              <a:rPr lang="en-US" b="1" dirty="0"/>
              <a:t>three </a:t>
            </a:r>
            <a:r>
              <a:rPr lang="en-US" b="1" u="sng" dirty="0"/>
              <a:t>complete</a:t>
            </a:r>
            <a:r>
              <a:rPr lang="en-US" b="1" dirty="0"/>
              <a:t> months</a:t>
            </a:r>
            <a:r>
              <a:rPr lang="en-US" dirty="0"/>
              <a:t> prior to an application date, or the most recent </a:t>
            </a:r>
            <a:r>
              <a:rPr lang="en-US" b="1" dirty="0"/>
              <a:t>thirteen weeks</a:t>
            </a:r>
            <a:r>
              <a:rPr lang="en-US" dirty="0"/>
              <a:t> prior to an application date.</a:t>
            </a:r>
            <a:br>
              <a:rPr lang="en-US" dirty="0"/>
            </a:br>
            <a:endParaRPr lang="en-US" dirty="0"/>
          </a:p>
          <a:p>
            <a:pPr marL="285750" indent="-285750">
              <a:buFont typeface="Arial" panose="020B0604020202020204" pitchFamily="34" charset="0"/>
              <a:buChar char="•"/>
            </a:pPr>
            <a:r>
              <a:rPr lang="en-US" dirty="0"/>
              <a:t>LSPs may no longer count the current month as part of the income eligibility period, unless all adult household members receive income on a regular schedule and there are no additional pay dates for the remainder of the month. These exceptions must be documented in the client file and should be invoked only to avoid the burden of requesting additional documentation from the household.</a:t>
            </a:r>
            <a:br>
              <a:rPr lang="en-US" dirty="0"/>
            </a:br>
            <a:endParaRPr lang="en-US" dirty="0"/>
          </a:p>
          <a:p>
            <a:pPr marL="285750" indent="-285750">
              <a:buFont typeface="Arial" panose="020B0604020202020204" pitchFamily="34" charset="0"/>
              <a:buChar char="•"/>
            </a:pPr>
            <a:r>
              <a:rPr lang="en-US" dirty="0"/>
              <a:t>Example: A household applies on November 18</a:t>
            </a:r>
            <a:r>
              <a:rPr lang="en-US" baseline="30000" dirty="0"/>
              <a:t>th</a:t>
            </a:r>
            <a:r>
              <a:rPr lang="en-US" dirty="0"/>
              <a:t>. One household member receives Social Security and SSI at the beginning of every month, but the other household member is employed. Household member #2 presents  pay stub for November 12 with a two-week pay period. Because they will be receiving additional pay on November 26, November is not a complete month. Intake must consider income for August, September, and October.</a:t>
            </a:r>
          </a:p>
        </p:txBody>
      </p:sp>
      <p:sp>
        <p:nvSpPr>
          <p:cNvPr id="4" name="Slide Number Placeholder 3">
            <a:extLst>
              <a:ext uri="{FF2B5EF4-FFF2-40B4-BE49-F238E27FC236}">
                <a16:creationId xmlns:a16="http://schemas.microsoft.com/office/drawing/2014/main" id="{5B77C606-387E-42B3-843D-8A6EE7A9B712}"/>
              </a:ext>
            </a:extLst>
          </p:cNvPr>
          <p:cNvSpPr>
            <a:spLocks noGrp="1"/>
          </p:cNvSpPr>
          <p:nvPr>
            <p:ph type="sldNum" sz="quarter" idx="10"/>
          </p:nvPr>
        </p:nvSpPr>
        <p:spPr/>
        <p:txBody>
          <a:bodyPr/>
          <a:lstStyle/>
          <a:p>
            <a:pPr>
              <a:defRPr/>
            </a:pPr>
            <a:fld id="{571B8CBD-6047-444B-87F0-D9B21FA403BC}" type="slidenum">
              <a:rPr lang="en-US" altLang="en-US" smtClean="0"/>
              <a:pPr>
                <a:defRPr/>
              </a:pPr>
              <a:t>29</a:t>
            </a:fld>
            <a:endParaRPr lang="en-US" altLang="en-US" dirty="0"/>
          </a:p>
        </p:txBody>
      </p:sp>
    </p:spTree>
    <p:extLst>
      <p:ext uri="{BB962C8B-B14F-4D97-AF65-F5344CB8AC3E}">
        <p14:creationId xmlns:p14="http://schemas.microsoft.com/office/powerpoint/2010/main" val="2092014314"/>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Operations updates</a:t>
            </a:r>
          </a:p>
        </p:txBody>
      </p:sp>
      <p:sp>
        <p:nvSpPr>
          <p:cNvPr id="1638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2C7CA2C-3398-44BA-A028-4AA251A78310}" type="slidenum">
              <a:rPr lang="en-US" altLang="en-US" smtClean="0">
                <a:solidFill>
                  <a:srgbClr val="003359"/>
                </a:solidFill>
              </a:rPr>
              <a:pPr/>
              <a:t>3</a:t>
            </a:fld>
            <a:endParaRPr lang="en-US" altLang="en-US" dirty="0">
              <a:solidFill>
                <a:srgbClr val="003359"/>
              </a:solidFill>
            </a:endParaRPr>
          </a:p>
        </p:txBody>
      </p:sp>
      <p:pic>
        <p:nvPicPr>
          <p:cNvPr id="16388"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97113" y="2027238"/>
            <a:ext cx="4438650" cy="3324225"/>
          </a:xfrm>
        </p:spPr>
      </p:pic>
      <p:pic>
        <p:nvPicPr>
          <p:cNvPr id="3" name="Picture 2"/>
          <p:cNvPicPr>
            <a:picLocks noChangeAspect="1"/>
          </p:cNvPicPr>
          <p:nvPr/>
        </p:nvPicPr>
        <p:blipFill>
          <a:blip r:embed="rId3"/>
          <a:stretch>
            <a:fillRect/>
          </a:stretch>
        </p:blipFill>
        <p:spPr>
          <a:xfrm>
            <a:off x="1809750" y="1300162"/>
            <a:ext cx="5524500" cy="42576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CF06C-42C7-458A-96D4-0D7B7CCBD4D0}"/>
              </a:ext>
            </a:extLst>
          </p:cNvPr>
          <p:cNvSpPr>
            <a:spLocks noGrp="1"/>
          </p:cNvSpPr>
          <p:nvPr>
            <p:ph type="title"/>
          </p:nvPr>
        </p:nvSpPr>
        <p:spPr>
          <a:xfrm>
            <a:off x="334963" y="274638"/>
            <a:ext cx="8364537" cy="841781"/>
          </a:xfrm>
        </p:spPr>
        <p:txBody>
          <a:bodyPr/>
          <a:lstStyle/>
          <a:p>
            <a:r>
              <a:rPr lang="en-US" dirty="0"/>
              <a:t>Income calculation and eligibility</a:t>
            </a:r>
          </a:p>
        </p:txBody>
      </p:sp>
      <p:sp>
        <p:nvSpPr>
          <p:cNvPr id="3" name="Content Placeholder 2">
            <a:extLst>
              <a:ext uri="{FF2B5EF4-FFF2-40B4-BE49-F238E27FC236}">
                <a16:creationId xmlns:a16="http://schemas.microsoft.com/office/drawing/2014/main" id="{B9524B76-A1F7-4F18-9B87-8E88C952B7A0}"/>
              </a:ext>
            </a:extLst>
          </p:cNvPr>
          <p:cNvSpPr>
            <a:spLocks noGrp="1"/>
          </p:cNvSpPr>
          <p:nvPr>
            <p:ph idx="1"/>
          </p:nvPr>
        </p:nvSpPr>
        <p:spPr>
          <a:xfrm>
            <a:off x="335273" y="1020727"/>
            <a:ext cx="8364589" cy="4931258"/>
          </a:xfrm>
        </p:spPr>
        <p:txBody>
          <a:bodyPr/>
          <a:lstStyle/>
          <a:p>
            <a:pPr marL="285750" indent="-285750">
              <a:buFont typeface="Arial" panose="020B0604020202020204" pitchFamily="34" charset="0"/>
              <a:buChar char="•"/>
            </a:pPr>
            <a:r>
              <a:rPr lang="en-US" dirty="0"/>
              <a:t>IHCDA is providing a worksheet to streamline and automate calculation of the 13-week calculation method with the entry of just a few pieces of data from the most recent paystub. </a:t>
            </a:r>
            <a:br>
              <a:rPr lang="en-US" dirty="0"/>
            </a:br>
            <a:endParaRPr lang="en-US" dirty="0"/>
          </a:p>
          <a:p>
            <a:pPr marL="285750" indent="-285750">
              <a:buFont typeface="Arial" panose="020B0604020202020204" pitchFamily="34" charset="0"/>
              <a:buChar char="•"/>
            </a:pPr>
            <a:r>
              <a:rPr lang="en-US" dirty="0"/>
              <a:t>Fixed income issued on a monthly schedule (e.g., SSA-administered benefits) can continue to be calculated by multiplying the most recent benefit amount received by three. The exception is if an applicant applies in the first three months of 2023 and presents a letter from SSA outlining a COLA that increases their monthly benefit. As long as the letter shows both the pre-COLA and post-COLA benefits, the intake is to count the appropriate amount of benefit for the appropriate months of the eligibility period.</a:t>
            </a:r>
          </a:p>
        </p:txBody>
      </p:sp>
      <p:sp>
        <p:nvSpPr>
          <p:cNvPr id="4" name="Slide Number Placeholder 3">
            <a:extLst>
              <a:ext uri="{FF2B5EF4-FFF2-40B4-BE49-F238E27FC236}">
                <a16:creationId xmlns:a16="http://schemas.microsoft.com/office/drawing/2014/main" id="{5B77C606-387E-42B3-843D-8A6EE7A9B712}"/>
              </a:ext>
            </a:extLst>
          </p:cNvPr>
          <p:cNvSpPr>
            <a:spLocks noGrp="1"/>
          </p:cNvSpPr>
          <p:nvPr>
            <p:ph type="sldNum" sz="quarter" idx="10"/>
          </p:nvPr>
        </p:nvSpPr>
        <p:spPr/>
        <p:txBody>
          <a:bodyPr/>
          <a:lstStyle/>
          <a:p>
            <a:pPr>
              <a:defRPr/>
            </a:pPr>
            <a:fld id="{571B8CBD-6047-444B-87F0-D9B21FA403BC}" type="slidenum">
              <a:rPr lang="en-US" altLang="en-US" smtClean="0"/>
              <a:pPr>
                <a:defRPr/>
              </a:pPr>
              <a:t>30</a:t>
            </a:fld>
            <a:endParaRPr lang="en-US" altLang="en-US" dirty="0"/>
          </a:p>
        </p:txBody>
      </p:sp>
    </p:spTree>
    <p:extLst>
      <p:ext uri="{BB962C8B-B14F-4D97-AF65-F5344CB8AC3E}">
        <p14:creationId xmlns:p14="http://schemas.microsoft.com/office/powerpoint/2010/main" val="98405490"/>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CF06C-42C7-458A-96D4-0D7B7CCBD4D0}"/>
              </a:ext>
            </a:extLst>
          </p:cNvPr>
          <p:cNvSpPr>
            <a:spLocks noGrp="1"/>
          </p:cNvSpPr>
          <p:nvPr>
            <p:ph type="title"/>
          </p:nvPr>
        </p:nvSpPr>
        <p:spPr>
          <a:xfrm>
            <a:off x="334963" y="274638"/>
            <a:ext cx="8364537" cy="841781"/>
          </a:xfrm>
        </p:spPr>
        <p:txBody>
          <a:bodyPr/>
          <a:lstStyle/>
          <a:p>
            <a:r>
              <a:rPr lang="en-US" dirty="0"/>
              <a:t>Income calculation and eligibility</a:t>
            </a:r>
          </a:p>
        </p:txBody>
      </p:sp>
      <p:sp>
        <p:nvSpPr>
          <p:cNvPr id="3" name="Content Placeholder 2">
            <a:extLst>
              <a:ext uri="{FF2B5EF4-FFF2-40B4-BE49-F238E27FC236}">
                <a16:creationId xmlns:a16="http://schemas.microsoft.com/office/drawing/2014/main" id="{B9524B76-A1F7-4F18-9B87-8E88C952B7A0}"/>
              </a:ext>
            </a:extLst>
          </p:cNvPr>
          <p:cNvSpPr>
            <a:spLocks noGrp="1"/>
          </p:cNvSpPr>
          <p:nvPr>
            <p:ph idx="1"/>
          </p:nvPr>
        </p:nvSpPr>
        <p:spPr>
          <a:xfrm>
            <a:off x="335273" y="1020727"/>
            <a:ext cx="8364589" cy="4931258"/>
          </a:xfrm>
        </p:spPr>
        <p:txBody>
          <a:bodyPr/>
          <a:lstStyle/>
          <a:p>
            <a:pPr marL="285750" indent="-285750">
              <a:buFont typeface="Arial" panose="020B0604020202020204" pitchFamily="34" charset="0"/>
              <a:buChar char="•"/>
            </a:pPr>
            <a:r>
              <a:rPr lang="en-US" dirty="0"/>
              <a:t>This year, income eligibility will be continue to be based on 60% of State Median Income only. We will not switch over to 150% of Federal Poverty Guidelines once FPG outpaces SMI.</a:t>
            </a:r>
            <a:br>
              <a:rPr lang="en-US" dirty="0"/>
            </a:br>
            <a:endParaRPr lang="en-US" dirty="0"/>
          </a:p>
          <a:p>
            <a:pPr marL="285750" indent="-285750">
              <a:buFont typeface="Arial" panose="020B0604020202020204" pitchFamily="34" charset="0"/>
              <a:buChar char="•"/>
            </a:pPr>
            <a:r>
              <a:rPr lang="en-US" dirty="0"/>
              <a:t>The most recent SMI for a household of four is $89,193.</a:t>
            </a:r>
            <a:br>
              <a:rPr lang="en-US" dirty="0"/>
            </a:br>
            <a:endParaRPr lang="en-US" dirty="0"/>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5B77C606-387E-42B3-843D-8A6EE7A9B712}"/>
              </a:ext>
            </a:extLst>
          </p:cNvPr>
          <p:cNvSpPr>
            <a:spLocks noGrp="1"/>
          </p:cNvSpPr>
          <p:nvPr>
            <p:ph type="sldNum" sz="quarter" idx="10"/>
          </p:nvPr>
        </p:nvSpPr>
        <p:spPr/>
        <p:txBody>
          <a:bodyPr/>
          <a:lstStyle/>
          <a:p>
            <a:pPr>
              <a:defRPr/>
            </a:pPr>
            <a:fld id="{571B8CBD-6047-444B-87F0-D9B21FA403BC}" type="slidenum">
              <a:rPr lang="en-US" altLang="en-US" smtClean="0"/>
              <a:pPr>
                <a:defRPr/>
              </a:pPr>
              <a:t>31</a:t>
            </a:fld>
            <a:endParaRPr lang="en-US" altLang="en-US" dirty="0"/>
          </a:p>
        </p:txBody>
      </p:sp>
      <p:pic>
        <p:nvPicPr>
          <p:cNvPr id="5" name="Picture 4">
            <a:extLst>
              <a:ext uri="{FF2B5EF4-FFF2-40B4-BE49-F238E27FC236}">
                <a16:creationId xmlns:a16="http://schemas.microsoft.com/office/drawing/2014/main" id="{554CE3F4-58F8-164E-A144-DBD531C478BF}"/>
              </a:ext>
            </a:extLst>
          </p:cNvPr>
          <p:cNvPicPr>
            <a:picLocks noChangeAspect="1"/>
          </p:cNvPicPr>
          <p:nvPr/>
        </p:nvPicPr>
        <p:blipFill>
          <a:blip r:embed="rId2"/>
          <a:stretch>
            <a:fillRect/>
          </a:stretch>
        </p:blipFill>
        <p:spPr>
          <a:xfrm>
            <a:off x="2781999" y="2664883"/>
            <a:ext cx="3580002" cy="2553031"/>
          </a:xfrm>
          <a:prstGeom prst="rect">
            <a:avLst/>
          </a:prstGeom>
        </p:spPr>
      </p:pic>
    </p:spTree>
    <p:extLst>
      <p:ext uri="{BB962C8B-B14F-4D97-AF65-F5344CB8AC3E}">
        <p14:creationId xmlns:p14="http://schemas.microsoft.com/office/powerpoint/2010/main" val="3254512812"/>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5F182-68F6-47A8-88B3-F86C2354DEF9}"/>
              </a:ext>
            </a:extLst>
          </p:cNvPr>
          <p:cNvSpPr>
            <a:spLocks noGrp="1"/>
          </p:cNvSpPr>
          <p:nvPr>
            <p:ph type="title"/>
          </p:nvPr>
        </p:nvSpPr>
        <p:spPr/>
        <p:txBody>
          <a:bodyPr/>
          <a:lstStyle/>
          <a:p>
            <a:r>
              <a:rPr lang="en-US" dirty="0"/>
              <a:t>Application of benefits</a:t>
            </a:r>
          </a:p>
        </p:txBody>
      </p:sp>
      <p:sp>
        <p:nvSpPr>
          <p:cNvPr id="3" name="Content Placeholder 2">
            <a:extLst>
              <a:ext uri="{FF2B5EF4-FFF2-40B4-BE49-F238E27FC236}">
                <a16:creationId xmlns:a16="http://schemas.microsoft.com/office/drawing/2014/main" id="{13531701-3334-4C50-B074-564C68DB2D5D}"/>
              </a:ext>
            </a:extLst>
          </p:cNvPr>
          <p:cNvSpPr>
            <a:spLocks noGrp="1"/>
          </p:cNvSpPr>
          <p:nvPr>
            <p:ph idx="1"/>
          </p:nvPr>
        </p:nvSpPr>
        <p:spPr/>
        <p:txBody>
          <a:bodyPr/>
          <a:lstStyle/>
          <a:p>
            <a:r>
              <a:rPr lang="en-US" dirty="0"/>
              <a:t>With the expiration of ARPA benefits, the order of application of benefits is reverting to its previous order this year:</a:t>
            </a:r>
          </a:p>
          <a:p>
            <a:endParaRPr lang="en-US" dirty="0"/>
          </a:p>
          <a:p>
            <a:pPr marL="1030288" lvl="1" indent="-342900">
              <a:buFont typeface="+mj-lt"/>
              <a:buAutoNum type="arabicPeriod"/>
            </a:pPr>
            <a:r>
              <a:rPr lang="en-US" dirty="0"/>
              <a:t>Crisis (if eligible)</a:t>
            </a:r>
          </a:p>
          <a:p>
            <a:pPr marL="1030288" lvl="1" indent="-342900">
              <a:buFont typeface="+mj-lt"/>
              <a:buAutoNum type="arabicPeriod"/>
            </a:pPr>
            <a:r>
              <a:rPr lang="en-US" dirty="0"/>
              <a:t>Regular</a:t>
            </a:r>
          </a:p>
          <a:p>
            <a:pPr marL="1030288" lvl="1" indent="-342900">
              <a:buFont typeface="+mj-lt"/>
              <a:buAutoNum type="arabicPeriod"/>
            </a:pPr>
            <a:r>
              <a:rPr lang="en-US" dirty="0"/>
              <a:t>Second crisis (if available and meets requirements)</a:t>
            </a:r>
          </a:p>
          <a:p>
            <a:pPr marL="1030288" lvl="1" indent="-342900">
              <a:buFont typeface="+mj-lt"/>
              <a:buAutoNum type="arabicPeriod"/>
            </a:pPr>
            <a:endParaRPr lang="en-US" dirty="0"/>
          </a:p>
          <a:p>
            <a:r>
              <a:rPr lang="en-US" dirty="0"/>
              <a:t>Local funding/utility programs may be awarded before or after Regular funding depending on its own rules on guidelines, but shall not be applied before Crisis.</a:t>
            </a:r>
          </a:p>
        </p:txBody>
      </p:sp>
      <p:sp>
        <p:nvSpPr>
          <p:cNvPr id="4" name="Slide Number Placeholder 3">
            <a:extLst>
              <a:ext uri="{FF2B5EF4-FFF2-40B4-BE49-F238E27FC236}">
                <a16:creationId xmlns:a16="http://schemas.microsoft.com/office/drawing/2014/main" id="{897A0374-8557-45BF-99A5-A1E259A337F9}"/>
              </a:ext>
            </a:extLst>
          </p:cNvPr>
          <p:cNvSpPr>
            <a:spLocks noGrp="1"/>
          </p:cNvSpPr>
          <p:nvPr>
            <p:ph type="sldNum" sz="quarter" idx="10"/>
          </p:nvPr>
        </p:nvSpPr>
        <p:spPr/>
        <p:txBody>
          <a:bodyPr/>
          <a:lstStyle/>
          <a:p>
            <a:pPr>
              <a:defRPr/>
            </a:pPr>
            <a:fld id="{571B8CBD-6047-444B-87F0-D9B21FA403BC}" type="slidenum">
              <a:rPr lang="en-US" altLang="en-US" smtClean="0"/>
              <a:pPr>
                <a:defRPr/>
              </a:pPr>
              <a:t>32</a:t>
            </a:fld>
            <a:endParaRPr lang="en-US" altLang="en-US" dirty="0"/>
          </a:p>
        </p:txBody>
      </p:sp>
    </p:spTree>
    <p:extLst>
      <p:ext uri="{BB962C8B-B14F-4D97-AF65-F5344CB8AC3E}">
        <p14:creationId xmlns:p14="http://schemas.microsoft.com/office/powerpoint/2010/main" val="2571304969"/>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Wood and biofuels</a:t>
            </a:r>
          </a:p>
        </p:txBody>
      </p:sp>
      <p:sp>
        <p:nvSpPr>
          <p:cNvPr id="44035" name="Content Placeholder 2"/>
          <p:cNvSpPr>
            <a:spLocks noGrp="1"/>
          </p:cNvSpPr>
          <p:nvPr>
            <p:ph idx="1"/>
          </p:nvPr>
        </p:nvSpPr>
        <p:spPr>
          <a:xfrm>
            <a:off x="238125" y="1417638"/>
            <a:ext cx="8451850" cy="4816475"/>
          </a:xfrm>
        </p:spPr>
        <p:txBody>
          <a:bodyPr/>
          <a:lstStyle/>
          <a:p>
            <a:pPr marL="973138" lvl="1" indent="-285750"/>
            <a:r>
              <a:rPr lang="en-US" sz="1800" dirty="0">
                <a:latin typeface="Arial" panose="020B0604020202020204" pitchFamily="34" charset="0"/>
                <a:ea typeface="ＭＳ Ｐゴシック" panose="020B0600070205080204" pitchFamily="34" charset="-128"/>
                <a:cs typeface="Arial" panose="020B0604020202020204" pitchFamily="34" charset="0"/>
              </a:rPr>
              <a:t>Wood and other biofuels receive 12 points, and are eligible for $500 crisis.</a:t>
            </a:r>
          </a:p>
          <a:p>
            <a:pPr marL="973138" lvl="1" indent="-285750"/>
            <a:endParaRPr lang="en-US" sz="1800" dirty="0">
              <a:latin typeface="Arial" panose="020B0604020202020204" pitchFamily="34" charset="0"/>
              <a:ea typeface="ＭＳ Ｐゴシック" panose="020B0600070205080204" pitchFamily="34" charset="-128"/>
              <a:cs typeface="Arial" panose="020B0604020202020204" pitchFamily="34" charset="0"/>
            </a:endParaRPr>
          </a:p>
          <a:p>
            <a:pPr marL="973138" lvl="1" indent="-285750"/>
            <a:r>
              <a:rPr lang="en-US" sz="1800" dirty="0">
                <a:latin typeface="Arial" panose="020B0604020202020204" pitchFamily="34" charset="0"/>
                <a:ea typeface="ＭＳ Ｐゴシック" panose="020B0600070205080204" pitchFamily="34" charset="-128"/>
                <a:cs typeface="Arial" panose="020B0604020202020204" pitchFamily="34" charset="0"/>
              </a:rPr>
              <a:t>Crisis should be given at the time of eligibility determination, and may not be waived to the electric utility.</a:t>
            </a:r>
          </a:p>
          <a:p>
            <a:pPr marL="973138" lvl="1" indent="-285750"/>
            <a:endParaRPr lang="en-US" sz="1800" dirty="0">
              <a:latin typeface="Arial" panose="020B0604020202020204" pitchFamily="34" charset="0"/>
              <a:ea typeface="ＭＳ Ｐゴシック" panose="020B0600070205080204" pitchFamily="34" charset="-128"/>
              <a:cs typeface="Arial" panose="020B0604020202020204" pitchFamily="34" charset="0"/>
            </a:endParaRPr>
          </a:p>
          <a:p>
            <a:pPr marL="973138" lvl="1" indent="-285750"/>
            <a:r>
              <a:rPr lang="en-US" sz="1800" dirty="0">
                <a:latin typeface="Arial" panose="020B0604020202020204" pitchFamily="34" charset="0"/>
                <a:ea typeface="ＭＳ Ｐゴシック" panose="020B0600070205080204" pitchFamily="34" charset="-128"/>
                <a:cs typeface="Arial" panose="020B0604020202020204" pitchFamily="34" charset="0"/>
              </a:rPr>
              <a:t>IHCDA is not entering into agreements with wood vendors this year. All wood clients will receive a check or an ACH deposit which they will use to purchase their wood on the market. LSPs are strongly encouraged to enter into agreements with local wood vendors.</a:t>
            </a:r>
          </a:p>
          <a:p>
            <a:pPr marL="973138" lvl="1" indent="-285750"/>
            <a:endParaRPr lang="en-US" sz="1800" dirty="0">
              <a:latin typeface="Arial" panose="020B0604020202020204" pitchFamily="34" charset="0"/>
              <a:ea typeface="ＭＳ Ｐゴシック" panose="020B0600070205080204" pitchFamily="34" charset="-128"/>
              <a:cs typeface="Arial" panose="020B0604020202020204" pitchFamily="34" charset="0"/>
            </a:endParaRPr>
          </a:p>
          <a:p>
            <a:pPr marL="973138" lvl="1" indent="-285750"/>
            <a:r>
              <a:rPr lang="en-US" sz="1800" dirty="0">
                <a:latin typeface="Arial" panose="020B0604020202020204" pitchFamily="34" charset="0"/>
                <a:ea typeface="ＭＳ Ｐゴシック" panose="020B0600070205080204" pitchFamily="34" charset="-128"/>
                <a:cs typeface="Arial" panose="020B0604020202020204" pitchFamily="34" charset="0"/>
              </a:rPr>
              <a:t>If a client is in immediate need of wood, the LSP may issue a check in the amount of $500 to satisfy the immediate need with the crisis benefit. These claims are to be submitted to IHCDA for reimbursement. All regular benefits will be paid by IHCDA, unless LSP has entered into MOA with local vendors.</a:t>
            </a:r>
          </a:p>
        </p:txBody>
      </p:sp>
      <p:sp>
        <p:nvSpPr>
          <p:cNvPr id="4403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256634A-CDB6-42E7-92B8-AD785453938C}" type="slidenum">
              <a:rPr lang="en-US" altLang="en-US" smtClean="0">
                <a:solidFill>
                  <a:srgbClr val="003359"/>
                </a:solidFill>
              </a:rPr>
              <a:pPr/>
              <a:t>33</a:t>
            </a:fld>
            <a:endParaRPr lang="en-US" altLang="en-US" dirty="0">
              <a:solidFill>
                <a:srgbClr val="003359"/>
              </a:solidFill>
            </a:endParaRP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ERR Changes</a:t>
            </a:r>
          </a:p>
        </p:txBody>
      </p:sp>
      <p:sp>
        <p:nvSpPr>
          <p:cNvPr id="44035" name="Content Placeholder 2"/>
          <p:cNvSpPr>
            <a:spLocks noGrp="1"/>
          </p:cNvSpPr>
          <p:nvPr>
            <p:ph idx="1"/>
          </p:nvPr>
        </p:nvSpPr>
        <p:spPr>
          <a:xfrm>
            <a:off x="238125" y="1417638"/>
            <a:ext cx="8451850" cy="4816475"/>
          </a:xfrm>
        </p:spPr>
        <p:txBody>
          <a:bodyPr/>
          <a:lstStyle/>
          <a:p>
            <a:pPr marL="973138" lvl="1" indent="-285750"/>
            <a:r>
              <a:rPr lang="en-US" sz="1800" dirty="0">
                <a:latin typeface="Arial" panose="020B0604020202020204" pitchFamily="34" charset="0"/>
                <a:ea typeface="ＭＳ Ｐゴシック" panose="020B0600070205080204" pitchFamily="34" charset="-128"/>
                <a:cs typeface="Arial" panose="020B0604020202020204" pitchFamily="34" charset="0"/>
              </a:rPr>
              <a:t>ERR per-household benefit cap has been increased from $5,000 to $7,000 in order to better address rising costs and reduced purchasing power of the dollar.</a:t>
            </a:r>
          </a:p>
          <a:p>
            <a:pPr marL="973138" lvl="1" indent="-285750"/>
            <a:endParaRPr lang="en-US" sz="1800" dirty="0">
              <a:latin typeface="Arial" panose="020B0604020202020204" pitchFamily="34" charset="0"/>
              <a:ea typeface="ＭＳ Ｐゴシック" panose="020B0600070205080204" pitchFamily="34" charset="-128"/>
              <a:cs typeface="Arial" panose="020B0604020202020204" pitchFamily="34" charset="0"/>
            </a:endParaRPr>
          </a:p>
          <a:p>
            <a:pPr marL="973138" lvl="1" indent="-285750"/>
            <a:r>
              <a:rPr lang="en-US" sz="1800" dirty="0">
                <a:latin typeface="Arial" panose="020B0604020202020204" pitchFamily="34" charset="0"/>
                <a:ea typeface="ＭＳ Ｐゴシック" panose="020B0600070205080204" pitchFamily="34" charset="-128"/>
                <a:cs typeface="Arial" panose="020B0604020202020204" pitchFamily="34" charset="0"/>
              </a:rPr>
              <a:t>Agencies may continue to opt to either operate under a strict $7,000 per-household cap, or to use an Average Cost per Unit (ACPU) method.</a:t>
            </a:r>
          </a:p>
          <a:p>
            <a:pPr marL="973138" lvl="1" indent="-285750"/>
            <a:endParaRPr lang="en-US" sz="1800" dirty="0">
              <a:latin typeface="Arial" panose="020B0604020202020204" pitchFamily="34" charset="0"/>
              <a:ea typeface="ＭＳ Ｐゴシック" panose="020B0600070205080204" pitchFamily="34" charset="-128"/>
              <a:cs typeface="Arial" panose="020B0604020202020204" pitchFamily="34" charset="0"/>
            </a:endParaRPr>
          </a:p>
          <a:p>
            <a:pPr marL="973138" lvl="1" indent="-285750"/>
            <a:r>
              <a:rPr lang="en-US" sz="1800" dirty="0">
                <a:latin typeface="Arial" panose="020B0604020202020204" pitchFamily="34" charset="0"/>
                <a:ea typeface="ＭＳ Ｐゴシック" panose="020B0600070205080204" pitchFamily="34" charset="-128"/>
                <a:cs typeface="Arial" panose="020B0604020202020204" pitchFamily="34" charset="0"/>
              </a:rPr>
              <a:t>ERR may not be performed on a dwelling if the home is in foreclosure.</a:t>
            </a:r>
          </a:p>
          <a:p>
            <a:pPr marL="973138" lvl="1" indent="-285750"/>
            <a:endParaRPr lang="en-US" sz="1800" dirty="0">
              <a:latin typeface="Arial" panose="020B0604020202020204" pitchFamily="34" charset="0"/>
              <a:ea typeface="ＭＳ Ｐゴシック" panose="020B0600070205080204" pitchFamily="34" charset="-128"/>
              <a:cs typeface="Arial" panose="020B0604020202020204" pitchFamily="34" charset="0"/>
            </a:endParaRPr>
          </a:p>
          <a:p>
            <a:pPr marL="973138" lvl="1" indent="-285750"/>
            <a:r>
              <a:rPr lang="en-US" sz="1800" dirty="0">
                <a:latin typeface="Arial" panose="020B0604020202020204" pitchFamily="34" charset="0"/>
                <a:ea typeface="ＭＳ Ｐゴシック" panose="020B0600070205080204" pitchFamily="34" charset="-128"/>
                <a:cs typeface="Arial" panose="020B0604020202020204" pitchFamily="34" charset="0"/>
              </a:rPr>
              <a:t>Applicants who are awarded ERR may not decline Weatherization services; if the client consents to ERR, they are also consenting to Weatherization.</a:t>
            </a:r>
          </a:p>
        </p:txBody>
      </p:sp>
      <p:sp>
        <p:nvSpPr>
          <p:cNvPr id="4403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256634A-CDB6-42E7-92B8-AD785453938C}" type="slidenum">
              <a:rPr lang="en-US" altLang="en-US" smtClean="0">
                <a:solidFill>
                  <a:srgbClr val="003359"/>
                </a:solidFill>
              </a:rPr>
              <a:pPr/>
              <a:t>34</a:t>
            </a:fld>
            <a:endParaRPr lang="en-US" altLang="en-US" dirty="0">
              <a:solidFill>
                <a:srgbClr val="003359"/>
              </a:solidFill>
            </a:endParaRPr>
          </a:p>
        </p:txBody>
      </p:sp>
    </p:spTree>
    <p:extLst>
      <p:ext uri="{BB962C8B-B14F-4D97-AF65-F5344CB8AC3E}">
        <p14:creationId xmlns:p14="http://schemas.microsoft.com/office/powerpoint/2010/main" val="3371016444"/>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Changes to forms</a:t>
            </a:r>
          </a:p>
        </p:txBody>
      </p:sp>
      <p:sp>
        <p:nvSpPr>
          <p:cNvPr id="5939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8AB65BC-F0E4-461A-869F-8119D2A4076E}" type="slidenum">
              <a:rPr lang="en-US" altLang="en-US" smtClean="0">
                <a:solidFill>
                  <a:srgbClr val="003359"/>
                </a:solidFill>
              </a:rPr>
              <a:pPr/>
              <a:t>35</a:t>
            </a:fld>
            <a:endParaRPr lang="en-US" altLang="en-US" dirty="0">
              <a:solidFill>
                <a:srgbClr val="003359"/>
              </a:solidFill>
            </a:endParaRPr>
          </a:p>
        </p:txBody>
      </p:sp>
      <p:pic>
        <p:nvPicPr>
          <p:cNvPr id="4" name="Content Placeholder 3"/>
          <p:cNvPicPr>
            <a:picLocks noGrp="1" noChangeAspect="1"/>
          </p:cNvPicPr>
          <p:nvPr>
            <p:ph idx="1"/>
          </p:nvPr>
        </p:nvPicPr>
        <p:blipFill>
          <a:blip r:embed="rId2"/>
          <a:stretch>
            <a:fillRect/>
          </a:stretch>
        </p:blipFill>
        <p:spPr>
          <a:xfrm>
            <a:off x="1828686" y="1973416"/>
            <a:ext cx="5486627" cy="3617605"/>
          </a:xfrm>
          <a:prstGeom prst="rect">
            <a:avLst/>
          </a:prstGeom>
        </p:spPr>
      </p:pic>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1EF5F-BD0B-420B-8C3E-A63ACBA51754}"/>
              </a:ext>
            </a:extLst>
          </p:cNvPr>
          <p:cNvSpPr>
            <a:spLocks noGrp="1"/>
          </p:cNvSpPr>
          <p:nvPr>
            <p:ph type="title"/>
          </p:nvPr>
        </p:nvSpPr>
        <p:spPr/>
        <p:txBody>
          <a:bodyPr/>
          <a:lstStyle/>
          <a:p>
            <a:r>
              <a:rPr lang="en-US" dirty="0"/>
              <a:t>Appendices vs. forms</a:t>
            </a:r>
          </a:p>
        </p:txBody>
      </p:sp>
      <p:sp>
        <p:nvSpPr>
          <p:cNvPr id="3" name="Content Placeholder 2">
            <a:extLst>
              <a:ext uri="{FF2B5EF4-FFF2-40B4-BE49-F238E27FC236}">
                <a16:creationId xmlns:a16="http://schemas.microsoft.com/office/drawing/2014/main" id="{84B95DB4-C6DB-4AB0-A929-70BFF139DD4F}"/>
              </a:ext>
            </a:extLst>
          </p:cNvPr>
          <p:cNvSpPr>
            <a:spLocks noGrp="1"/>
          </p:cNvSpPr>
          <p:nvPr>
            <p:ph idx="1"/>
          </p:nvPr>
        </p:nvSpPr>
        <p:spPr/>
        <p:txBody>
          <a:bodyPr/>
          <a:lstStyle/>
          <a:p>
            <a:pPr marL="285750" indent="-285750">
              <a:buFont typeface="Arial" panose="020B0604020202020204" pitchFamily="34" charset="0"/>
              <a:buChar char="•"/>
            </a:pPr>
            <a:r>
              <a:rPr lang="en-US" dirty="0"/>
              <a:t>Renamed and redefined appendices and forms for increased clarity.</a:t>
            </a:r>
            <a:br>
              <a:rPr lang="en-US" dirty="0"/>
            </a:br>
            <a:endParaRPr lang="en-US" dirty="0"/>
          </a:p>
          <a:p>
            <a:pPr marL="285750" indent="-285750">
              <a:buFont typeface="Arial" panose="020B0604020202020204" pitchFamily="34" charset="0"/>
              <a:buChar char="•"/>
            </a:pPr>
            <a:r>
              <a:rPr lang="en-US" dirty="0"/>
              <a:t>Appendices are informational in nature and are intended to supplement the content of the manual.</a:t>
            </a:r>
            <a:br>
              <a:rPr lang="en-US" dirty="0"/>
            </a:br>
            <a:endParaRPr lang="en-US" dirty="0"/>
          </a:p>
          <a:p>
            <a:pPr marL="285750" indent="-285750">
              <a:buFont typeface="Arial" panose="020B0604020202020204" pitchFamily="34" charset="0"/>
              <a:buChar char="•"/>
            </a:pPr>
            <a:r>
              <a:rPr lang="en-US" dirty="0"/>
              <a:t>Forms are interactive and for documentation purposes.</a:t>
            </a:r>
            <a:br>
              <a:rPr lang="en-US" dirty="0"/>
            </a:br>
            <a:endParaRPr lang="en-US" dirty="0"/>
          </a:p>
          <a:p>
            <a:pPr marL="285750" indent="-285750">
              <a:buFont typeface="Arial" panose="020B0604020202020204" pitchFamily="34" charset="0"/>
              <a:buChar char="•"/>
            </a:pPr>
            <a:r>
              <a:rPr lang="en-US" dirty="0"/>
              <a:t>All forms have been edited to indicate when they were last changed so that LSPs may ensure they always have the most current version. Therefore, all LSPs should destroy any existing hard copies of forms they have on hand, and archive any electronic versions they may be maintaining of previous versions.</a:t>
            </a:r>
          </a:p>
        </p:txBody>
      </p:sp>
      <p:sp>
        <p:nvSpPr>
          <p:cNvPr id="4" name="Slide Number Placeholder 3">
            <a:extLst>
              <a:ext uri="{FF2B5EF4-FFF2-40B4-BE49-F238E27FC236}">
                <a16:creationId xmlns:a16="http://schemas.microsoft.com/office/drawing/2014/main" id="{DFA5E6B8-EA4B-4040-BFCA-A3BDB580582B}"/>
              </a:ext>
            </a:extLst>
          </p:cNvPr>
          <p:cNvSpPr>
            <a:spLocks noGrp="1"/>
          </p:cNvSpPr>
          <p:nvPr>
            <p:ph type="sldNum" sz="quarter" idx="10"/>
          </p:nvPr>
        </p:nvSpPr>
        <p:spPr/>
        <p:txBody>
          <a:bodyPr/>
          <a:lstStyle/>
          <a:p>
            <a:pPr>
              <a:defRPr/>
            </a:pPr>
            <a:fld id="{571B8CBD-6047-444B-87F0-D9B21FA403BC}" type="slidenum">
              <a:rPr lang="en-US" altLang="en-US" smtClean="0"/>
              <a:pPr>
                <a:defRPr/>
              </a:pPr>
              <a:t>36</a:t>
            </a:fld>
            <a:endParaRPr lang="en-US" altLang="en-US" dirty="0"/>
          </a:p>
        </p:txBody>
      </p:sp>
    </p:spTree>
    <p:extLst>
      <p:ext uri="{BB962C8B-B14F-4D97-AF65-F5344CB8AC3E}">
        <p14:creationId xmlns:p14="http://schemas.microsoft.com/office/powerpoint/2010/main" val="1424112976"/>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9B3A3-D871-463C-9541-E54ED3669A40}"/>
              </a:ext>
            </a:extLst>
          </p:cNvPr>
          <p:cNvSpPr>
            <a:spLocks noGrp="1"/>
          </p:cNvSpPr>
          <p:nvPr>
            <p:ph type="title"/>
          </p:nvPr>
        </p:nvSpPr>
        <p:spPr/>
        <p:txBody>
          <a:bodyPr/>
          <a:lstStyle/>
          <a:p>
            <a:r>
              <a:rPr lang="en-US" dirty="0"/>
              <a:t>List of appendices</a:t>
            </a:r>
          </a:p>
        </p:txBody>
      </p:sp>
      <p:sp>
        <p:nvSpPr>
          <p:cNvPr id="3" name="Content Placeholder 2">
            <a:extLst>
              <a:ext uri="{FF2B5EF4-FFF2-40B4-BE49-F238E27FC236}">
                <a16:creationId xmlns:a16="http://schemas.microsoft.com/office/drawing/2014/main" id="{FFEB58F0-208B-480F-A0F5-B6E025C4CBF6}"/>
              </a:ext>
            </a:extLst>
          </p:cNvPr>
          <p:cNvSpPr>
            <a:spLocks noGrp="1"/>
          </p:cNvSpPr>
          <p:nvPr>
            <p:ph idx="1"/>
          </p:nvPr>
        </p:nvSpPr>
        <p:spPr/>
        <p:txBody>
          <a:bodyPr/>
          <a:lstStyle/>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Appendix A</a:t>
            </a:r>
            <a:r>
              <a:rPr lang="en-US" dirty="0">
                <a:latin typeface="Arial" panose="020B0604020202020204" pitchFamily="34" charset="0"/>
                <a:ea typeface="Times New Roman" panose="02020603050405020304" pitchFamily="18" charset="0"/>
                <a:cs typeface="Arial" panose="020B0604020202020204" pitchFamily="34" charset="0"/>
              </a:rPr>
              <a:t> 	</a:t>
            </a:r>
            <a:r>
              <a:rPr lang="en-US" sz="1800" dirty="0">
                <a:effectLst/>
                <a:latin typeface="Arial" panose="020B0604020202020204" pitchFamily="34" charset="0"/>
                <a:ea typeface="Times New Roman" panose="02020603050405020304" pitchFamily="18" charset="0"/>
                <a:cs typeface="Arial" panose="020B0604020202020204" pitchFamily="34" charset="0"/>
              </a:rPr>
              <a:t>List of Manual Changes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Appendix B	Local Service Providers (LSPs)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Appendix C 	IHCDA Community Programs Contacts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Appendix D	Federal LIHEAP Statute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Appendix E 	Indiana Moratorium Legislation</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Appendix F	Income Calculation Quick Reference Chart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7CDF0581-5F8C-414D-A7D9-FFE39F2C3782}"/>
              </a:ext>
            </a:extLst>
          </p:cNvPr>
          <p:cNvSpPr>
            <a:spLocks noGrp="1"/>
          </p:cNvSpPr>
          <p:nvPr>
            <p:ph type="sldNum" sz="quarter" idx="10"/>
          </p:nvPr>
        </p:nvSpPr>
        <p:spPr/>
        <p:txBody>
          <a:bodyPr/>
          <a:lstStyle/>
          <a:p>
            <a:pPr>
              <a:defRPr/>
            </a:pPr>
            <a:fld id="{571B8CBD-6047-444B-87F0-D9B21FA403BC}" type="slidenum">
              <a:rPr lang="en-US" altLang="en-US" smtClean="0"/>
              <a:pPr>
                <a:defRPr/>
              </a:pPr>
              <a:t>37</a:t>
            </a:fld>
            <a:endParaRPr lang="en-US" altLang="en-US" dirty="0"/>
          </a:p>
        </p:txBody>
      </p:sp>
    </p:spTree>
    <p:extLst>
      <p:ext uri="{BB962C8B-B14F-4D97-AF65-F5344CB8AC3E}">
        <p14:creationId xmlns:p14="http://schemas.microsoft.com/office/powerpoint/2010/main" val="2183591787"/>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1C0DB-2703-417D-9FE5-5D96468DE796}"/>
              </a:ext>
            </a:extLst>
          </p:cNvPr>
          <p:cNvSpPr>
            <a:spLocks noGrp="1"/>
          </p:cNvSpPr>
          <p:nvPr>
            <p:ph type="title"/>
          </p:nvPr>
        </p:nvSpPr>
        <p:spPr/>
        <p:txBody>
          <a:bodyPr/>
          <a:lstStyle/>
          <a:p>
            <a:r>
              <a:rPr lang="en-US" dirty="0"/>
              <a:t>List of forms</a:t>
            </a:r>
          </a:p>
        </p:txBody>
      </p:sp>
      <p:sp>
        <p:nvSpPr>
          <p:cNvPr id="3" name="Content Placeholder 2">
            <a:extLst>
              <a:ext uri="{FF2B5EF4-FFF2-40B4-BE49-F238E27FC236}">
                <a16:creationId xmlns:a16="http://schemas.microsoft.com/office/drawing/2014/main" id="{692D2A8F-5434-44FD-9AE4-53394A055F9F}"/>
              </a:ext>
            </a:extLst>
          </p:cNvPr>
          <p:cNvSpPr>
            <a:spLocks noGrp="1"/>
          </p:cNvSpPr>
          <p:nvPr>
            <p:ph idx="1"/>
          </p:nvPr>
        </p:nvSpPr>
        <p:spPr>
          <a:xfrm>
            <a:off x="335273" y="1169582"/>
            <a:ext cx="8364589" cy="4782402"/>
          </a:xfrm>
        </p:spPr>
        <p:txBody>
          <a:bodyPr/>
          <a:lstStyle/>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Form ABS-2023</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a:effectLst/>
                <a:latin typeface="Arial" panose="020B0604020202020204" pitchFamily="34" charset="0"/>
                <a:ea typeface="Times New Roman" panose="02020603050405020304" pitchFamily="18" charset="0"/>
                <a:cs typeface="Arial" panose="020B0604020202020204" pitchFamily="34" charset="0"/>
              </a:rPr>
              <a:t>Declaration of Absent Household Members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Form ADDR-2023</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a:effectLst/>
                <a:latin typeface="Arial" panose="020B0604020202020204" pitchFamily="34" charset="0"/>
                <a:ea typeface="Times New Roman" panose="02020603050405020304" pitchFamily="18" charset="0"/>
                <a:cs typeface="Arial" panose="020B0604020202020204" pitchFamily="34" charset="0"/>
              </a:rPr>
              <a:t>Address Change Form</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Form APPL-2023		EAP and Water Program Application Form</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Form APPLESP-2023	EAP and Water Program Application Form – Spanish</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Form APPLLP-20223	EAP and Water Program Application Form – Large Print</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Form DBPE-2023		Direct Benefit Payment Election Form</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Form DIS-2023		Disability Medical Statement</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Form DWD-2023		Department of Workforce Development Release of 			Information</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Form EARN-2023		Request for Earnings Information</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Form EBTR-2023		Energy Benefit Transfer Request</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Form ERRCHECK-2023	Emergency Repair and Replace Checklist</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Form ERRCON-2023	Emergency Repair and Replace Consent/Release of 			Liability Form</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Form IVA-2023		Income Verification Affidavit</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Form LLA-2023		Landlord Affidavit</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Form MTRX-2023		EAP Benefit Matrix Form </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Form RECERT-2023	Simplified Recertification Tool</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Form UTIL-2023		Utility Affidavit</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E658AF7D-02F4-4D29-88AE-6DC82D7E0CD4}"/>
              </a:ext>
            </a:extLst>
          </p:cNvPr>
          <p:cNvSpPr>
            <a:spLocks noGrp="1"/>
          </p:cNvSpPr>
          <p:nvPr>
            <p:ph type="sldNum" sz="quarter" idx="10"/>
          </p:nvPr>
        </p:nvSpPr>
        <p:spPr/>
        <p:txBody>
          <a:bodyPr/>
          <a:lstStyle/>
          <a:p>
            <a:pPr>
              <a:defRPr/>
            </a:pPr>
            <a:fld id="{571B8CBD-6047-444B-87F0-D9B21FA403BC}" type="slidenum">
              <a:rPr lang="en-US" altLang="en-US" smtClean="0"/>
              <a:pPr>
                <a:defRPr/>
              </a:pPr>
              <a:t>38</a:t>
            </a:fld>
            <a:endParaRPr lang="en-US" altLang="en-US" dirty="0"/>
          </a:p>
        </p:txBody>
      </p:sp>
    </p:spTree>
    <p:extLst>
      <p:ext uri="{BB962C8B-B14F-4D97-AF65-F5344CB8AC3E}">
        <p14:creationId xmlns:p14="http://schemas.microsoft.com/office/powerpoint/2010/main" val="856067600"/>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67624-CEFC-4905-ACFE-FA985DAAA90F}"/>
              </a:ext>
            </a:extLst>
          </p:cNvPr>
          <p:cNvSpPr>
            <a:spLocks noGrp="1"/>
          </p:cNvSpPr>
          <p:nvPr>
            <p:ph type="title"/>
          </p:nvPr>
        </p:nvSpPr>
        <p:spPr/>
        <p:txBody>
          <a:bodyPr/>
          <a:lstStyle/>
          <a:p>
            <a:r>
              <a:rPr lang="en-US" dirty="0"/>
              <a:t>Changes/Updates to forms</a:t>
            </a:r>
          </a:p>
        </p:txBody>
      </p:sp>
      <p:sp>
        <p:nvSpPr>
          <p:cNvPr id="3" name="Content Placeholder 2">
            <a:extLst>
              <a:ext uri="{FF2B5EF4-FFF2-40B4-BE49-F238E27FC236}">
                <a16:creationId xmlns:a16="http://schemas.microsoft.com/office/drawing/2014/main" id="{67538881-8DCF-48EA-BCC3-932C2382EF26}"/>
              </a:ext>
            </a:extLst>
          </p:cNvPr>
          <p:cNvSpPr>
            <a:spLocks noGrp="1"/>
          </p:cNvSpPr>
          <p:nvPr>
            <p:ph idx="1"/>
          </p:nvPr>
        </p:nvSpPr>
        <p:spPr/>
        <p:txBody>
          <a:bodyPr/>
          <a:lstStyle/>
          <a:p>
            <a:pPr marL="285750" indent="-285750">
              <a:buFont typeface="Arial" panose="020B0604020202020204" pitchFamily="34" charset="0"/>
              <a:buChar char="•"/>
            </a:pPr>
            <a:r>
              <a:rPr lang="en-US" dirty="0"/>
              <a:t>All forms and appendices will be updated and renamed, and will be distributed with the final version of the 2023 manual in August.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All LSPs should be sure to remove previous versions of forms and appendices from their websites and internal archives, and recycle any existing hard copies of these forms. Please ensure only 2023 forms are being used this year.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latin typeface="Arial" panose="020B0604020202020204" pitchFamily="34" charset="0"/>
                <a:ea typeface="ＭＳ Ｐゴシック" panose="020B0600070205080204" pitchFamily="34" charset="-128"/>
                <a:cs typeface="Arial" panose="020B0604020202020204" pitchFamily="34" charset="0"/>
              </a:rPr>
              <a:t>Generally speaking, no major changes are anticipated, although we will try to incorporate water information onto utility forms and may make other adjustments to make the forms easier to use for LSPs and applicants.</a:t>
            </a:r>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1E5684E-74A2-4876-8461-DFEFD2DB8ADD}"/>
              </a:ext>
            </a:extLst>
          </p:cNvPr>
          <p:cNvSpPr>
            <a:spLocks noGrp="1"/>
          </p:cNvSpPr>
          <p:nvPr>
            <p:ph type="sldNum" sz="quarter" idx="10"/>
          </p:nvPr>
        </p:nvSpPr>
        <p:spPr/>
        <p:txBody>
          <a:bodyPr/>
          <a:lstStyle/>
          <a:p>
            <a:pPr>
              <a:defRPr/>
            </a:pPr>
            <a:fld id="{571B8CBD-6047-444B-87F0-D9B21FA403BC}" type="slidenum">
              <a:rPr lang="en-US" altLang="en-US" smtClean="0"/>
              <a:pPr>
                <a:defRPr/>
              </a:pPr>
              <a:t>39</a:t>
            </a:fld>
            <a:endParaRPr lang="en-US" altLang="en-US" dirty="0"/>
          </a:p>
        </p:txBody>
      </p:sp>
    </p:spTree>
    <p:extLst>
      <p:ext uri="{BB962C8B-B14F-4D97-AF65-F5344CB8AC3E}">
        <p14:creationId xmlns:p14="http://schemas.microsoft.com/office/powerpoint/2010/main" val="386381490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046B1-E522-4AE5-A8B9-5C9650451568}"/>
              </a:ext>
            </a:extLst>
          </p:cNvPr>
          <p:cNvSpPr>
            <a:spLocks noGrp="1"/>
          </p:cNvSpPr>
          <p:nvPr>
            <p:ph type="title"/>
          </p:nvPr>
        </p:nvSpPr>
        <p:spPr>
          <a:xfrm>
            <a:off x="334963" y="274638"/>
            <a:ext cx="8364537" cy="956565"/>
          </a:xfrm>
        </p:spPr>
        <p:txBody>
          <a:bodyPr/>
          <a:lstStyle/>
          <a:p>
            <a:r>
              <a:rPr lang="en-US" dirty="0"/>
              <a:t>Program Operations TIMELINE</a:t>
            </a:r>
          </a:p>
        </p:txBody>
      </p:sp>
      <p:sp>
        <p:nvSpPr>
          <p:cNvPr id="3" name="Content Placeholder 2">
            <a:extLst>
              <a:ext uri="{FF2B5EF4-FFF2-40B4-BE49-F238E27FC236}">
                <a16:creationId xmlns:a16="http://schemas.microsoft.com/office/drawing/2014/main" id="{53BFF661-F6BB-4DCE-ADF8-C4FC63730B7D}"/>
              </a:ext>
            </a:extLst>
          </p:cNvPr>
          <p:cNvSpPr>
            <a:spLocks noGrp="1"/>
          </p:cNvSpPr>
          <p:nvPr>
            <p:ph idx="1"/>
          </p:nvPr>
        </p:nvSpPr>
        <p:spPr/>
        <p:txBody>
          <a:bodyPr/>
          <a:lstStyle/>
          <a:p>
            <a:pPr marL="285750" indent="-285750">
              <a:buFont typeface="Arial" panose="020B0604020202020204" pitchFamily="34" charset="0"/>
              <a:buChar char="•"/>
            </a:pPr>
            <a:r>
              <a:rPr lang="en-US" sz="1600" dirty="0"/>
              <a:t>Official start of federal program year is </a:t>
            </a:r>
            <a:r>
              <a:rPr lang="en-US" sz="1600" b="1" dirty="0"/>
              <a:t>October 01, 2022</a:t>
            </a:r>
            <a:r>
              <a:rPr lang="en-US" sz="1600" dirty="0"/>
              <a:t>.</a:t>
            </a:r>
          </a:p>
          <a:p>
            <a:pPr marL="285750" indent="-285750">
              <a:buFont typeface="Arial" panose="020B0604020202020204" pitchFamily="34" charset="0"/>
              <a:buChar char="•"/>
            </a:pPr>
            <a:r>
              <a:rPr lang="en-US" sz="1600" dirty="0"/>
              <a:t>LSPs may distribute applications to their at-risk households beginning Tuesday, </a:t>
            </a:r>
            <a:r>
              <a:rPr lang="en-US" sz="1600" b="1" dirty="0"/>
              <a:t>September 06, 2022</a:t>
            </a:r>
            <a:r>
              <a:rPr lang="en-US" sz="1600" dirty="0"/>
              <a:t>.</a:t>
            </a:r>
          </a:p>
          <a:p>
            <a:pPr marL="285750" indent="-285750">
              <a:buFont typeface="Arial" panose="020B0604020202020204" pitchFamily="34" charset="0"/>
              <a:buChar char="•"/>
            </a:pPr>
            <a:r>
              <a:rPr lang="en-US" sz="1600" dirty="0"/>
              <a:t>LSPs may evaluate at-risk household applications for completeness and prepare to enter data into the statewide database from </a:t>
            </a:r>
            <a:r>
              <a:rPr lang="en-US" sz="1600" b="1" dirty="0"/>
              <a:t>September 06-September 18, 2022</a:t>
            </a:r>
            <a:r>
              <a:rPr lang="en-US" sz="1600" dirty="0"/>
              <a:t>.</a:t>
            </a:r>
          </a:p>
          <a:p>
            <a:pPr marL="285750" indent="-285750">
              <a:buFont typeface="Arial" panose="020B0604020202020204" pitchFamily="34" charset="0"/>
              <a:buChar char="•"/>
            </a:pPr>
            <a:r>
              <a:rPr lang="en-US" sz="1600" dirty="0"/>
              <a:t>LSPs may begin to enter data into statewide database beginning Monday, </a:t>
            </a:r>
            <a:r>
              <a:rPr lang="en-US" sz="1600" b="1" dirty="0"/>
              <a:t>September 19, 2022</a:t>
            </a:r>
            <a:r>
              <a:rPr lang="en-US" sz="1600" dirty="0"/>
              <a:t>.</a:t>
            </a:r>
          </a:p>
          <a:p>
            <a:pPr marL="285750" indent="-285750">
              <a:buFont typeface="Arial" panose="020B0604020202020204" pitchFamily="34" charset="0"/>
              <a:buChar char="•"/>
            </a:pPr>
            <a:r>
              <a:rPr lang="en-US" sz="1600" dirty="0"/>
              <a:t>LSPs may distribute applications to any non-at-risk households beginning Monday, </a:t>
            </a:r>
            <a:r>
              <a:rPr lang="en-US" sz="1600" b="1" dirty="0"/>
              <a:t>October 03, 2022</a:t>
            </a:r>
            <a:r>
              <a:rPr lang="en-US" sz="1600" dirty="0"/>
              <a:t>.</a:t>
            </a:r>
          </a:p>
          <a:p>
            <a:pPr marL="285750" indent="-285750">
              <a:buFont typeface="Arial" panose="020B0604020202020204" pitchFamily="34" charset="0"/>
              <a:buChar char="•"/>
            </a:pPr>
            <a:r>
              <a:rPr lang="en-US" sz="1600" dirty="0"/>
              <a:t>The online application portal will open to all applicants on Monday, </a:t>
            </a:r>
            <a:r>
              <a:rPr lang="en-US" sz="1600" b="1" dirty="0"/>
              <a:t>October 03, 2022</a:t>
            </a:r>
            <a:r>
              <a:rPr lang="en-US" sz="1600" dirty="0"/>
              <a:t>.</a:t>
            </a:r>
          </a:p>
          <a:p>
            <a:pPr marL="285750" indent="-285750">
              <a:buFont typeface="Arial" panose="020B0604020202020204" pitchFamily="34" charset="0"/>
              <a:buChar char="•"/>
            </a:pPr>
            <a:r>
              <a:rPr lang="en-US" sz="1600" dirty="0"/>
              <a:t>LSPs who conduct in-person appointments may start setting those appointments beginning October 03, 2022, provided the appointments are set for no earlier than November 01, 2022.</a:t>
            </a:r>
          </a:p>
          <a:p>
            <a:pPr marL="285750" indent="-285750">
              <a:buFont typeface="Arial" panose="020B0604020202020204" pitchFamily="34" charset="0"/>
              <a:buChar char="•"/>
            </a:pPr>
            <a:r>
              <a:rPr lang="en-US" sz="1600" dirty="0"/>
              <a:t>LSPs may begin issuing </a:t>
            </a:r>
            <a:r>
              <a:rPr lang="en-US" sz="1600" b="1" dirty="0"/>
              <a:t>incomplete letters only </a:t>
            </a:r>
            <a:r>
              <a:rPr lang="en-US" sz="1600" dirty="0"/>
              <a:t>to applicants with incomplete applications beginning Monday, </a:t>
            </a:r>
            <a:r>
              <a:rPr lang="en-US" sz="1600" b="1" dirty="0"/>
              <a:t>October 03, 2022</a:t>
            </a:r>
            <a:r>
              <a:rPr lang="en-US" sz="1600" dirty="0"/>
              <a:t>.</a:t>
            </a:r>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2411CA94-C43B-4320-A65C-ADFBD7B99DE2}"/>
              </a:ext>
            </a:extLst>
          </p:cNvPr>
          <p:cNvSpPr>
            <a:spLocks noGrp="1"/>
          </p:cNvSpPr>
          <p:nvPr>
            <p:ph type="sldNum" sz="quarter" idx="10"/>
          </p:nvPr>
        </p:nvSpPr>
        <p:spPr/>
        <p:txBody>
          <a:bodyPr/>
          <a:lstStyle/>
          <a:p>
            <a:pPr>
              <a:defRPr/>
            </a:pPr>
            <a:fld id="{571B8CBD-6047-444B-87F0-D9B21FA403BC}" type="slidenum">
              <a:rPr lang="en-US" altLang="en-US" smtClean="0"/>
              <a:pPr>
                <a:defRPr/>
              </a:pPr>
              <a:t>4</a:t>
            </a:fld>
            <a:endParaRPr lang="en-US" altLang="en-US" dirty="0"/>
          </a:p>
        </p:txBody>
      </p:sp>
    </p:spTree>
    <p:extLst>
      <p:ext uri="{BB962C8B-B14F-4D97-AF65-F5344CB8AC3E}">
        <p14:creationId xmlns:p14="http://schemas.microsoft.com/office/powerpoint/2010/main" val="3746886702"/>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046B1-E522-4AE5-A8B9-5C9650451568}"/>
              </a:ext>
            </a:extLst>
          </p:cNvPr>
          <p:cNvSpPr>
            <a:spLocks noGrp="1"/>
          </p:cNvSpPr>
          <p:nvPr>
            <p:ph type="title"/>
          </p:nvPr>
        </p:nvSpPr>
        <p:spPr>
          <a:xfrm>
            <a:off x="334963" y="274638"/>
            <a:ext cx="8364537" cy="956565"/>
          </a:xfrm>
        </p:spPr>
        <p:txBody>
          <a:bodyPr/>
          <a:lstStyle/>
          <a:p>
            <a:r>
              <a:rPr lang="en-US" dirty="0"/>
              <a:t>Program Operations TIMELINE</a:t>
            </a:r>
          </a:p>
        </p:txBody>
      </p:sp>
      <p:sp>
        <p:nvSpPr>
          <p:cNvPr id="3" name="Content Placeholder 2">
            <a:extLst>
              <a:ext uri="{FF2B5EF4-FFF2-40B4-BE49-F238E27FC236}">
                <a16:creationId xmlns:a16="http://schemas.microsoft.com/office/drawing/2014/main" id="{53BFF661-F6BB-4DCE-ADF8-C4FC63730B7D}"/>
              </a:ext>
            </a:extLst>
          </p:cNvPr>
          <p:cNvSpPr>
            <a:spLocks noGrp="1"/>
          </p:cNvSpPr>
          <p:nvPr>
            <p:ph idx="1"/>
          </p:nvPr>
        </p:nvSpPr>
        <p:spPr/>
        <p:txBody>
          <a:bodyPr/>
          <a:lstStyle/>
          <a:p>
            <a:pPr marL="285750" indent="-285750">
              <a:buFont typeface="Arial" panose="020B0604020202020204" pitchFamily="34" charset="0"/>
              <a:buChar char="•"/>
            </a:pPr>
            <a:r>
              <a:rPr lang="en-US" dirty="0"/>
              <a:t>The official start of the statewide Energy Assistance Program is Tuesday, </a:t>
            </a:r>
            <a:r>
              <a:rPr lang="en-US" b="1" dirty="0"/>
              <a:t>November 01, 2022</a:t>
            </a:r>
            <a:r>
              <a:rPr lang="en-US" dirty="0"/>
              <a:t>.</a:t>
            </a:r>
          </a:p>
          <a:p>
            <a:pPr marL="973138" lvl="1" indent="-285750"/>
            <a:r>
              <a:rPr lang="en-US" dirty="0"/>
              <a:t>LSPs may start conducting in-person appointments or taking walk-in crisis.</a:t>
            </a:r>
          </a:p>
          <a:p>
            <a:pPr marL="973138" lvl="1" indent="-285750"/>
            <a:r>
              <a:rPr lang="en-US" dirty="0"/>
              <a:t>LSPs may begin issuing benefit approval and/or denial notification letters to applicants.</a:t>
            </a:r>
          </a:p>
          <a:p>
            <a:pPr marL="973138" lvl="1" indent="-285750"/>
            <a:r>
              <a:rPr lang="en-US" dirty="0"/>
              <a:t>LSPs may begin making verbal or written pledges to utility vendors or fuel providers.</a:t>
            </a:r>
          </a:p>
          <a:p>
            <a:pPr marL="973138" lvl="1" indent="-285750"/>
            <a:r>
              <a:rPr lang="en-US" dirty="0"/>
              <a:t>LSPs may begin sending transmittals to utility vendors or fuel providers.</a:t>
            </a:r>
          </a:p>
          <a:p>
            <a:pPr marL="973138" lvl="1" indent="-285750"/>
            <a:r>
              <a:rPr lang="en-US" dirty="0"/>
              <a:t>LSPs may begin issuing crisis checks in-house to biofuel households in crisis and/or wood vouchers for households purchasing biofuel from a vendor with whom the LSP has an MOA.</a:t>
            </a:r>
          </a:p>
          <a:p>
            <a:pPr marL="973138" lvl="1" indent="-285750"/>
            <a:r>
              <a:rPr lang="en-US" dirty="0"/>
              <a:t>LSPs may begin submitting executed transmittals to IHCDA Fiscal for payment.</a:t>
            </a:r>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2411CA94-C43B-4320-A65C-ADFBD7B99DE2}"/>
              </a:ext>
            </a:extLst>
          </p:cNvPr>
          <p:cNvSpPr>
            <a:spLocks noGrp="1"/>
          </p:cNvSpPr>
          <p:nvPr>
            <p:ph type="sldNum" sz="quarter" idx="10"/>
          </p:nvPr>
        </p:nvSpPr>
        <p:spPr/>
        <p:txBody>
          <a:bodyPr/>
          <a:lstStyle/>
          <a:p>
            <a:pPr>
              <a:defRPr/>
            </a:pPr>
            <a:fld id="{571B8CBD-6047-444B-87F0-D9B21FA403BC}" type="slidenum">
              <a:rPr lang="en-US" altLang="en-US" smtClean="0"/>
              <a:pPr>
                <a:defRPr/>
              </a:pPr>
              <a:t>5</a:t>
            </a:fld>
            <a:endParaRPr lang="en-US" altLang="en-US" dirty="0"/>
          </a:p>
        </p:txBody>
      </p:sp>
    </p:spTree>
    <p:extLst>
      <p:ext uri="{BB962C8B-B14F-4D97-AF65-F5344CB8AC3E}">
        <p14:creationId xmlns:p14="http://schemas.microsoft.com/office/powerpoint/2010/main" val="3992446769"/>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046B1-E522-4AE5-A8B9-5C9650451568}"/>
              </a:ext>
            </a:extLst>
          </p:cNvPr>
          <p:cNvSpPr>
            <a:spLocks noGrp="1"/>
          </p:cNvSpPr>
          <p:nvPr>
            <p:ph type="title"/>
          </p:nvPr>
        </p:nvSpPr>
        <p:spPr>
          <a:xfrm>
            <a:off x="334963" y="274638"/>
            <a:ext cx="8364537" cy="956565"/>
          </a:xfrm>
        </p:spPr>
        <p:txBody>
          <a:bodyPr/>
          <a:lstStyle/>
          <a:p>
            <a:r>
              <a:rPr lang="en-US" dirty="0"/>
              <a:t>Program Operations TIMELINE</a:t>
            </a:r>
          </a:p>
        </p:txBody>
      </p:sp>
      <p:sp>
        <p:nvSpPr>
          <p:cNvPr id="3" name="Content Placeholder 2">
            <a:extLst>
              <a:ext uri="{FF2B5EF4-FFF2-40B4-BE49-F238E27FC236}">
                <a16:creationId xmlns:a16="http://schemas.microsoft.com/office/drawing/2014/main" id="{53BFF661-F6BB-4DCE-ADF8-C4FC63730B7D}"/>
              </a:ext>
            </a:extLst>
          </p:cNvPr>
          <p:cNvSpPr>
            <a:spLocks noGrp="1"/>
          </p:cNvSpPr>
          <p:nvPr>
            <p:ph idx="1"/>
          </p:nvPr>
        </p:nvSpPr>
        <p:spPr/>
        <p:txBody>
          <a:bodyPr/>
          <a:lstStyle/>
          <a:p>
            <a:pPr marL="285750" indent="-285750">
              <a:buFont typeface="Arial" panose="020B0604020202020204" pitchFamily="34" charset="0"/>
              <a:buChar char="•"/>
            </a:pPr>
            <a:r>
              <a:rPr lang="en-US" dirty="0"/>
              <a:t>Statewide utility shutoff moratorium begins Thursday, </a:t>
            </a:r>
            <a:r>
              <a:rPr lang="en-US" b="1" dirty="0"/>
              <a:t>December 01, 2022</a:t>
            </a:r>
            <a:r>
              <a:rPr lang="en-US" dirty="0"/>
              <a:t>.</a:t>
            </a:r>
          </a:p>
          <a:p>
            <a:pPr marL="973138" lvl="1" indent="-285750"/>
            <a:r>
              <a:rPr lang="en-US" dirty="0"/>
              <a:t>Applicants are granted protection from utility disconnect by non-bulk fuel utility vendors upon successful submission of an application for energy assistance, until such time as household eligibility has been determined.</a:t>
            </a:r>
          </a:p>
          <a:p>
            <a:pPr marL="973138" lvl="1" indent="-285750"/>
            <a:r>
              <a:rPr lang="en-US" dirty="0"/>
              <a:t>LSPs must notify utility vendors of a household’s application if they are aware that a household is facing an imminent disconnection and they are not able to immediately determine eligibility.</a:t>
            </a:r>
          </a:p>
          <a:p>
            <a:pPr marL="973138" lvl="1" indent="-285750"/>
            <a:r>
              <a:rPr lang="en-US" dirty="0"/>
              <a:t>Documentation of such notification in a client file will count as crisis mitigation.</a:t>
            </a:r>
          </a:p>
          <a:p>
            <a:pPr marL="973138" lvl="1" indent="-285750"/>
            <a:r>
              <a:rPr lang="en-US" dirty="0"/>
              <a:t>Notifying the vendor does not relieve the LSP of the responsibility to prioritize eligibility determination of households that are presenting with an energy crisis.</a:t>
            </a:r>
          </a:p>
          <a:p>
            <a:pPr marL="973138" lvl="1" indent="-285750"/>
            <a:r>
              <a:rPr lang="en-US" dirty="0"/>
              <a:t>Unless service is already disconnected and the benefit is insufficient to restore service, LSPs must waive the requirement for a client contribution during moratorium, because continued service is guaranteed by moratorium protection. LSPs may, however, encourage a client contribution.</a:t>
            </a:r>
          </a:p>
          <a:p>
            <a:pPr marL="973138" lvl="1" indent="-285750"/>
            <a:r>
              <a:rPr lang="en-US" dirty="0"/>
              <a:t>Vendors who indicate they do not intend to observe moratorium protection should be reminded of their legislative requirement to do so. If a vendor continues to indicate it will not observe moratorium, please escalate to IHCDA.</a:t>
            </a:r>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2411CA94-C43B-4320-A65C-ADFBD7B99DE2}"/>
              </a:ext>
            </a:extLst>
          </p:cNvPr>
          <p:cNvSpPr>
            <a:spLocks noGrp="1"/>
          </p:cNvSpPr>
          <p:nvPr>
            <p:ph type="sldNum" sz="quarter" idx="10"/>
          </p:nvPr>
        </p:nvSpPr>
        <p:spPr/>
        <p:txBody>
          <a:bodyPr/>
          <a:lstStyle/>
          <a:p>
            <a:pPr>
              <a:defRPr/>
            </a:pPr>
            <a:fld id="{571B8CBD-6047-444B-87F0-D9B21FA403BC}" type="slidenum">
              <a:rPr lang="en-US" altLang="en-US" smtClean="0"/>
              <a:pPr>
                <a:defRPr/>
              </a:pPr>
              <a:t>6</a:t>
            </a:fld>
            <a:endParaRPr lang="en-US" altLang="en-US" dirty="0"/>
          </a:p>
        </p:txBody>
      </p:sp>
    </p:spTree>
    <p:extLst>
      <p:ext uri="{BB962C8B-B14F-4D97-AF65-F5344CB8AC3E}">
        <p14:creationId xmlns:p14="http://schemas.microsoft.com/office/powerpoint/2010/main" val="3065713374"/>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046B1-E522-4AE5-A8B9-5C9650451568}"/>
              </a:ext>
            </a:extLst>
          </p:cNvPr>
          <p:cNvSpPr>
            <a:spLocks noGrp="1"/>
          </p:cNvSpPr>
          <p:nvPr>
            <p:ph type="title"/>
          </p:nvPr>
        </p:nvSpPr>
        <p:spPr>
          <a:xfrm>
            <a:off x="334963" y="274638"/>
            <a:ext cx="8364537" cy="956565"/>
          </a:xfrm>
        </p:spPr>
        <p:txBody>
          <a:bodyPr/>
          <a:lstStyle/>
          <a:p>
            <a:r>
              <a:rPr lang="en-US" dirty="0"/>
              <a:t>Program Operations TIMELINE</a:t>
            </a:r>
          </a:p>
        </p:txBody>
      </p:sp>
      <p:sp>
        <p:nvSpPr>
          <p:cNvPr id="3" name="Content Placeholder 2">
            <a:extLst>
              <a:ext uri="{FF2B5EF4-FFF2-40B4-BE49-F238E27FC236}">
                <a16:creationId xmlns:a16="http://schemas.microsoft.com/office/drawing/2014/main" id="{53BFF661-F6BB-4DCE-ADF8-C4FC63730B7D}"/>
              </a:ext>
            </a:extLst>
          </p:cNvPr>
          <p:cNvSpPr>
            <a:spLocks noGrp="1"/>
          </p:cNvSpPr>
          <p:nvPr>
            <p:ph idx="1"/>
          </p:nvPr>
        </p:nvSpPr>
        <p:spPr/>
        <p:txBody>
          <a:bodyPr/>
          <a:lstStyle/>
          <a:p>
            <a:pPr marL="285750" indent="-285750">
              <a:buFont typeface="Arial" panose="020B0604020202020204" pitchFamily="34" charset="0"/>
              <a:buChar char="•"/>
            </a:pPr>
            <a:r>
              <a:rPr lang="en-US" dirty="0"/>
              <a:t>Statewide utility shutoff moratorium ends at 11:59pm on Wednesday, </a:t>
            </a:r>
            <a:r>
              <a:rPr lang="en-US" b="1" dirty="0"/>
              <a:t>March 15, 2023</a:t>
            </a:r>
            <a:r>
              <a:rPr lang="en-US" dirty="0"/>
              <a:t>.</a:t>
            </a:r>
          </a:p>
          <a:p>
            <a:pPr marL="973138" lvl="1" indent="-285750"/>
            <a:r>
              <a:rPr lang="en-US" dirty="0"/>
              <a:t>Utility vendors may disconnect households regardless of eligibility status, including households who were previously approved and who are now in arrears.</a:t>
            </a:r>
          </a:p>
          <a:p>
            <a:pPr marL="973138" lvl="1" indent="-285750"/>
            <a:r>
              <a:rPr lang="en-US" dirty="0"/>
              <a:t>LSPs may issue additional crisis to already-approved households who are now facing disconnect, pending availability of crisis funding.</a:t>
            </a:r>
          </a:p>
          <a:p>
            <a:pPr marL="973138" lvl="1" indent="-285750"/>
            <a:r>
              <a:rPr lang="en-US"/>
              <a:t>LSPs </a:t>
            </a:r>
            <a:r>
              <a:rPr lang="en-US" dirty="0"/>
              <a:t>may require client contributions for new applicants if the eligible benefit is insufficient to provide continuing service.</a:t>
            </a:r>
            <a:br>
              <a:rPr lang="en-US" dirty="0"/>
            </a:br>
            <a:endParaRPr lang="en-US" dirty="0"/>
          </a:p>
          <a:p>
            <a:pPr marL="285750" indent="-285750">
              <a:buFont typeface="Arial" panose="020B0604020202020204" pitchFamily="34" charset="0"/>
              <a:buChar char="•"/>
            </a:pPr>
            <a:r>
              <a:rPr lang="en-US" dirty="0"/>
              <a:t>Application deadline is 5:00pm Eastern time on Monday, </a:t>
            </a:r>
            <a:r>
              <a:rPr lang="en-US" b="1" dirty="0"/>
              <a:t>May 15, 2023</a:t>
            </a:r>
            <a:r>
              <a:rPr lang="en-US" dirty="0"/>
              <a:t>.</a:t>
            </a:r>
          </a:p>
          <a:p>
            <a:pPr marL="973138" lvl="1" indent="-285750"/>
            <a:r>
              <a:rPr lang="en-US" dirty="0"/>
              <a:t>EAPConnect will no longer accept application submissions after this time.</a:t>
            </a:r>
          </a:p>
          <a:p>
            <a:pPr marL="973138" lvl="1" indent="-285750"/>
            <a:r>
              <a:rPr lang="en-US" dirty="0"/>
              <a:t>Applicants may submit incomplete applications, but will have a hard deadline of returning missing documentation of May 30, 2023.</a:t>
            </a:r>
          </a:p>
        </p:txBody>
      </p:sp>
      <p:sp>
        <p:nvSpPr>
          <p:cNvPr id="4" name="Slide Number Placeholder 3">
            <a:extLst>
              <a:ext uri="{FF2B5EF4-FFF2-40B4-BE49-F238E27FC236}">
                <a16:creationId xmlns:a16="http://schemas.microsoft.com/office/drawing/2014/main" id="{2411CA94-C43B-4320-A65C-ADFBD7B99DE2}"/>
              </a:ext>
            </a:extLst>
          </p:cNvPr>
          <p:cNvSpPr>
            <a:spLocks noGrp="1"/>
          </p:cNvSpPr>
          <p:nvPr>
            <p:ph type="sldNum" sz="quarter" idx="10"/>
          </p:nvPr>
        </p:nvSpPr>
        <p:spPr/>
        <p:txBody>
          <a:bodyPr/>
          <a:lstStyle/>
          <a:p>
            <a:pPr>
              <a:defRPr/>
            </a:pPr>
            <a:fld id="{571B8CBD-6047-444B-87F0-D9B21FA403BC}" type="slidenum">
              <a:rPr lang="en-US" altLang="en-US" smtClean="0"/>
              <a:pPr>
                <a:defRPr/>
              </a:pPr>
              <a:t>7</a:t>
            </a:fld>
            <a:endParaRPr lang="en-US" altLang="en-US" dirty="0"/>
          </a:p>
        </p:txBody>
      </p:sp>
    </p:spTree>
    <p:extLst>
      <p:ext uri="{BB962C8B-B14F-4D97-AF65-F5344CB8AC3E}">
        <p14:creationId xmlns:p14="http://schemas.microsoft.com/office/powerpoint/2010/main" val="420976712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046B1-E522-4AE5-A8B9-5C9650451568}"/>
              </a:ext>
            </a:extLst>
          </p:cNvPr>
          <p:cNvSpPr>
            <a:spLocks noGrp="1"/>
          </p:cNvSpPr>
          <p:nvPr>
            <p:ph type="title"/>
          </p:nvPr>
        </p:nvSpPr>
        <p:spPr>
          <a:xfrm>
            <a:off x="334963" y="274638"/>
            <a:ext cx="8364537" cy="956565"/>
          </a:xfrm>
        </p:spPr>
        <p:txBody>
          <a:bodyPr/>
          <a:lstStyle/>
          <a:p>
            <a:r>
              <a:rPr lang="en-US" dirty="0"/>
              <a:t>Program Operations TIMELINE</a:t>
            </a:r>
          </a:p>
        </p:txBody>
      </p:sp>
      <p:sp>
        <p:nvSpPr>
          <p:cNvPr id="3" name="Content Placeholder 2">
            <a:extLst>
              <a:ext uri="{FF2B5EF4-FFF2-40B4-BE49-F238E27FC236}">
                <a16:creationId xmlns:a16="http://schemas.microsoft.com/office/drawing/2014/main" id="{53BFF661-F6BB-4DCE-ADF8-C4FC63730B7D}"/>
              </a:ext>
            </a:extLst>
          </p:cNvPr>
          <p:cNvSpPr>
            <a:spLocks noGrp="1"/>
          </p:cNvSpPr>
          <p:nvPr>
            <p:ph idx="1"/>
          </p:nvPr>
        </p:nvSpPr>
        <p:spPr/>
        <p:txBody>
          <a:bodyPr/>
          <a:lstStyle/>
          <a:p>
            <a:pPr marL="285750" indent="-285750">
              <a:buFont typeface="Arial" panose="020B0604020202020204" pitchFamily="34" charset="0"/>
              <a:buChar char="•"/>
            </a:pPr>
            <a:r>
              <a:rPr lang="en-US" dirty="0"/>
              <a:t>All outstanding applications must have final eligibility determined and in either approved or denied status by Tuesday, </a:t>
            </a:r>
            <a:r>
              <a:rPr lang="en-US" b="1" dirty="0"/>
              <a:t>May 30, 2023 </a:t>
            </a:r>
            <a:r>
              <a:rPr lang="en-US" dirty="0"/>
              <a:t>due to the Memorial Day holiday.*</a:t>
            </a:r>
            <a:br>
              <a:rPr lang="en-US" dirty="0"/>
            </a:br>
            <a:endParaRPr lang="en-US" dirty="0"/>
          </a:p>
          <a:p>
            <a:pPr marL="285750" indent="-285750">
              <a:buFont typeface="Arial" panose="020B0604020202020204" pitchFamily="34" charset="0"/>
              <a:buChar char="•"/>
            </a:pPr>
            <a:r>
              <a:rPr lang="en-US" dirty="0"/>
              <a:t>All outstanding transmittals must be submitted to IHCDA Fiscal by Monday, </a:t>
            </a:r>
            <a:r>
              <a:rPr lang="en-US" b="1" dirty="0"/>
              <a:t>June 12, 2023</a:t>
            </a:r>
            <a:r>
              <a:rPr lang="en-US" dirty="0"/>
              <a:t>.*</a:t>
            </a:r>
            <a:br>
              <a:rPr lang="en-US" dirty="0"/>
            </a:br>
            <a:endParaRPr lang="en-US" dirty="0"/>
          </a:p>
          <a:p>
            <a:pPr marL="285750" indent="-285750">
              <a:buFont typeface="Arial" panose="020B0604020202020204" pitchFamily="34" charset="0"/>
              <a:buChar char="•"/>
            </a:pPr>
            <a:r>
              <a:rPr lang="en-US" dirty="0"/>
              <a:t>All vendors must be fully reconciled by Monday, </a:t>
            </a:r>
            <a:r>
              <a:rPr lang="en-US" b="1" dirty="0"/>
              <a:t>June 26, 2023</a:t>
            </a:r>
            <a:r>
              <a:rPr lang="en-US" dirty="0"/>
              <a:t>.*</a:t>
            </a:r>
            <a:br>
              <a:rPr lang="en-US" dirty="0"/>
            </a:br>
            <a:endParaRPr lang="en-US" dirty="0"/>
          </a:p>
          <a:p>
            <a:pPr marL="285750" indent="-285750">
              <a:buFont typeface="Arial" panose="020B0604020202020204" pitchFamily="34" charset="0"/>
              <a:buChar char="•"/>
            </a:pPr>
            <a:r>
              <a:rPr lang="en-US" dirty="0"/>
              <a:t>The official closing date of federal program year 2022 is </a:t>
            </a:r>
            <a:r>
              <a:rPr lang="en-US" b="1" dirty="0"/>
              <a:t>September 30, 2023</a:t>
            </a:r>
            <a:r>
              <a:rPr lang="en-US" dirty="0"/>
              <a:t>.</a:t>
            </a:r>
          </a:p>
          <a:p>
            <a:pPr marL="285750" indent="-285750"/>
            <a:endParaRPr lang="en-US" dirty="0"/>
          </a:p>
          <a:p>
            <a:pPr marL="285750" indent="-285750"/>
            <a:r>
              <a:rPr lang="en-US" dirty="0"/>
              <a:t>* - please note that these dates may be different than in the distributed version of the manual. I will make changes in the posted version of the manual to reflect these updates. You may note these changes in your own manual or download the updated version when it is posted.</a:t>
            </a:r>
          </a:p>
        </p:txBody>
      </p:sp>
      <p:sp>
        <p:nvSpPr>
          <p:cNvPr id="4" name="Slide Number Placeholder 3">
            <a:extLst>
              <a:ext uri="{FF2B5EF4-FFF2-40B4-BE49-F238E27FC236}">
                <a16:creationId xmlns:a16="http://schemas.microsoft.com/office/drawing/2014/main" id="{2411CA94-C43B-4320-A65C-ADFBD7B99DE2}"/>
              </a:ext>
            </a:extLst>
          </p:cNvPr>
          <p:cNvSpPr>
            <a:spLocks noGrp="1"/>
          </p:cNvSpPr>
          <p:nvPr>
            <p:ph type="sldNum" sz="quarter" idx="10"/>
          </p:nvPr>
        </p:nvSpPr>
        <p:spPr/>
        <p:txBody>
          <a:bodyPr/>
          <a:lstStyle/>
          <a:p>
            <a:pPr>
              <a:defRPr/>
            </a:pPr>
            <a:fld id="{571B8CBD-6047-444B-87F0-D9B21FA403BC}" type="slidenum">
              <a:rPr lang="en-US" altLang="en-US" smtClean="0"/>
              <a:pPr>
                <a:defRPr/>
              </a:pPr>
              <a:t>8</a:t>
            </a:fld>
            <a:endParaRPr lang="en-US" altLang="en-US" dirty="0"/>
          </a:p>
        </p:txBody>
      </p:sp>
    </p:spTree>
    <p:extLst>
      <p:ext uri="{BB962C8B-B14F-4D97-AF65-F5344CB8AC3E}">
        <p14:creationId xmlns:p14="http://schemas.microsoft.com/office/powerpoint/2010/main" val="67725166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EAPConnect</a:t>
            </a:r>
          </a:p>
        </p:txBody>
      </p:sp>
      <p:sp>
        <p:nvSpPr>
          <p:cNvPr id="3" name="Content Placeholder 2"/>
          <p:cNvSpPr>
            <a:spLocks noGrp="1"/>
          </p:cNvSpPr>
          <p:nvPr>
            <p:ph idx="1"/>
          </p:nvPr>
        </p:nvSpPr>
        <p:spPr>
          <a:xfrm>
            <a:off x="335273" y="1426021"/>
            <a:ext cx="8364589" cy="4222750"/>
          </a:xfrm>
        </p:spPr>
        <p:txBody>
          <a:bodyPr/>
          <a:lstStyle/>
          <a:p>
            <a:r>
              <a:rPr lang="en-US" dirty="0"/>
              <a:t>EAPConnect is Roeing’s web-based interface. RIAA has officially been retired/decommissioned. All eligibility determination and client tracking must now be performed in </a:t>
            </a:r>
            <a:r>
              <a:rPr lang="en-US" dirty="0" err="1"/>
              <a:t>EAPConnect</a:t>
            </a:r>
            <a:r>
              <a:rPr lang="en-US" dirty="0"/>
              <a:t>.</a:t>
            </a:r>
          </a:p>
          <a:p>
            <a:endParaRPr lang="en-US" dirty="0"/>
          </a:p>
          <a:p>
            <a:r>
              <a:rPr lang="en-US" dirty="0"/>
              <a:t>IHCDA is working with Roeing to roll out some large-scale enhancements for </a:t>
            </a:r>
            <a:r>
              <a:rPr lang="en-US" dirty="0" err="1"/>
              <a:t>EAPConnect</a:t>
            </a:r>
            <a:r>
              <a:rPr lang="en-US" dirty="0"/>
              <a:t> in order to improve efficiency, user-friendliness, and functionality. Roeing will train on these enhancements at a later date.</a:t>
            </a:r>
            <a:br>
              <a:rPr lang="en-US" sz="1800" dirty="0"/>
            </a:br>
            <a:br>
              <a:rPr lang="en-US" sz="1800" dirty="0"/>
            </a:br>
            <a:endParaRPr lang="en-US" sz="1800" dirty="0"/>
          </a:p>
          <a:p>
            <a:pPr marL="973138" lvl="1" indent="-285750"/>
            <a:endParaRPr lang="en-US" dirty="0"/>
          </a:p>
        </p:txBody>
      </p:sp>
      <p:sp>
        <p:nvSpPr>
          <p:cNvPr id="4" name="Slide Number Placeholder 3"/>
          <p:cNvSpPr>
            <a:spLocks noGrp="1"/>
          </p:cNvSpPr>
          <p:nvPr>
            <p:ph type="sldNum" sz="quarter" idx="10"/>
          </p:nvPr>
        </p:nvSpPr>
        <p:spPr/>
        <p:txBody>
          <a:bodyPr/>
          <a:lstStyle/>
          <a:p>
            <a:pPr>
              <a:defRPr/>
            </a:pPr>
            <a:fld id="{571B8CBD-6047-444B-87F0-D9B21FA403BC}" type="slidenum">
              <a:rPr lang="en-US" altLang="en-US" smtClean="0"/>
              <a:pPr>
                <a:defRPr/>
              </a:pPr>
              <a:t>9</a:t>
            </a:fld>
            <a:endParaRPr lang="en-US" altLang="en-US" dirty="0"/>
          </a:p>
        </p:txBody>
      </p:sp>
    </p:spTree>
    <p:extLst>
      <p:ext uri="{BB962C8B-B14F-4D97-AF65-F5344CB8AC3E}">
        <p14:creationId xmlns:p14="http://schemas.microsoft.com/office/powerpoint/2010/main" val="175173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 ihcda theme 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ealthiest Employers">
      <a:majorFont>
        <a:latin typeface="Frutiger LT Std 57 Cn"/>
        <a:ea typeface=""/>
        <a:cs typeface=""/>
      </a:majorFont>
      <a:minorFont>
        <a:latin typeface="Frutiger LT Std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 ihcda theme 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ealthiest Employers">
      <a:majorFont>
        <a:latin typeface="Frutiger LT Std 57 Cn"/>
        <a:ea typeface=""/>
        <a:cs typeface=""/>
      </a:majorFont>
      <a:minorFont>
        <a:latin typeface="Frutiger LT Std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B289419731604E85B2D5F71E4C8FD1" ma:contentTypeVersion="9" ma:contentTypeDescription="Create a new document." ma:contentTypeScope="" ma:versionID="3b32df6665b89f8a6aef26777cf74076">
  <xsd:schema xmlns:xsd="http://www.w3.org/2001/XMLSchema" xmlns:xs="http://www.w3.org/2001/XMLSchema" xmlns:p="http://schemas.microsoft.com/office/2006/metadata/properties" xmlns:ns3="484b8bdb-fcb1-4e97-a65a-8965265f1245" xmlns:ns4="a57a3c32-c763-4320-94cc-09104b66f436" targetNamespace="http://schemas.microsoft.com/office/2006/metadata/properties" ma:root="true" ma:fieldsID="364d328151ad7aa65840d37296b7312d" ns3:_="" ns4:_="">
    <xsd:import namespace="484b8bdb-fcb1-4e97-a65a-8965265f1245"/>
    <xsd:import namespace="a57a3c32-c763-4320-94cc-09104b66f43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4b8bdb-fcb1-4e97-a65a-8965265f124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7a3c32-c763-4320-94cc-09104b66f43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C32574-E1EF-4BFF-800C-72B380A131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4b8bdb-fcb1-4e97-a65a-8965265f1245"/>
    <ds:schemaRef ds:uri="a57a3c32-c763-4320-94cc-09104b66f4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C2A0FB-6EE6-484E-90C6-DABBE9E0949D}">
  <ds:schemaRefs>
    <ds:schemaRef ds:uri="http://schemas.microsoft.com/office/2006/documentManagement/types"/>
    <ds:schemaRef ds:uri="http://purl.org/dc/elements/1.1/"/>
    <ds:schemaRef ds:uri="http://schemas.openxmlformats.org/package/2006/metadata/core-properties"/>
    <ds:schemaRef ds:uri="http://www.w3.org/XML/1998/namespace"/>
    <ds:schemaRef ds:uri="http://schemas.microsoft.com/office/infopath/2007/PartnerControls"/>
    <ds:schemaRef ds:uri="http://purl.org/dc/terms/"/>
    <ds:schemaRef ds:uri="a57a3c32-c763-4320-94cc-09104b66f436"/>
    <ds:schemaRef ds:uri="http://schemas.microsoft.com/office/2006/metadata/properties"/>
    <ds:schemaRef ds:uri="484b8bdb-fcb1-4e97-a65a-8965265f1245"/>
    <ds:schemaRef ds:uri="http://purl.org/dc/dcmitype/"/>
  </ds:schemaRefs>
</ds:datastoreItem>
</file>

<file path=customXml/itemProps3.xml><?xml version="1.0" encoding="utf-8"?>
<ds:datastoreItem xmlns:ds="http://schemas.openxmlformats.org/officeDocument/2006/customXml" ds:itemID="{B3304606-201A-46B6-ACC6-C1A1EA40B6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14577</TotalTime>
  <Words>3714</Words>
  <Application>Microsoft Office PowerPoint</Application>
  <PresentationFormat>On-screen Show (4:3)</PresentationFormat>
  <Paragraphs>284</Paragraphs>
  <Slides>39</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39</vt:i4>
      </vt:variant>
    </vt:vector>
  </HeadingPairs>
  <TitlesOfParts>
    <vt:vector size="47" baseType="lpstr">
      <vt:lpstr>Arial</vt:lpstr>
      <vt:lpstr>Arial Bold</vt:lpstr>
      <vt:lpstr>Calibri</vt:lpstr>
      <vt:lpstr>Frutiger LT Std 45 Light</vt:lpstr>
      <vt:lpstr>NeutraText-Demi</vt:lpstr>
      <vt:lpstr>Times New Roman</vt:lpstr>
      <vt:lpstr>1 ihcda theme one</vt:lpstr>
      <vt:lpstr>2 ihcda theme one</vt:lpstr>
      <vt:lpstr>   PY2023 IHCDA EAP Operations        and Policy Changes  Thomas Hartnett-Russell Community Programs Manager  July 25, 2022</vt:lpstr>
      <vt:lpstr>agenda</vt:lpstr>
      <vt:lpstr>Operations updates</vt:lpstr>
      <vt:lpstr>Program Operations TIMELINE</vt:lpstr>
      <vt:lpstr>Program Operations TIMELINE</vt:lpstr>
      <vt:lpstr>Program Operations TIMELINE</vt:lpstr>
      <vt:lpstr>Program Operations TIMELINE</vt:lpstr>
      <vt:lpstr>Program Operations TIMELINE</vt:lpstr>
      <vt:lpstr>EAPConnect</vt:lpstr>
      <vt:lpstr>Online Applications</vt:lpstr>
      <vt:lpstr>Telephonic Applications</vt:lpstr>
      <vt:lpstr>Subgrantee agreements</vt:lpstr>
      <vt:lpstr>Vendor moas</vt:lpstr>
      <vt:lpstr>Transmittals</vt:lpstr>
      <vt:lpstr>Lsp email</vt:lpstr>
      <vt:lpstr>Statewide application</vt:lpstr>
      <vt:lpstr>DATEs</vt:lpstr>
      <vt:lpstr>Dates in EAPCONNECT </vt:lpstr>
      <vt:lpstr>Closed accounts</vt:lpstr>
      <vt:lpstr>Example </vt:lpstr>
      <vt:lpstr>Individual Checks </vt:lpstr>
      <vt:lpstr>Household eligibility vs. benefit eligibility</vt:lpstr>
      <vt:lpstr>LSP administration </vt:lpstr>
      <vt:lpstr>Water program</vt:lpstr>
      <vt:lpstr>Policy changes</vt:lpstr>
      <vt:lpstr>Regular benefit changes</vt:lpstr>
      <vt:lpstr>Crisis benefit changes</vt:lpstr>
      <vt:lpstr>Matrix changes</vt:lpstr>
      <vt:lpstr>Income calculation and eligibility</vt:lpstr>
      <vt:lpstr>Income calculation and eligibility</vt:lpstr>
      <vt:lpstr>Income calculation and eligibility</vt:lpstr>
      <vt:lpstr>Application of benefits</vt:lpstr>
      <vt:lpstr>Wood and biofuels</vt:lpstr>
      <vt:lpstr>ERR Changes</vt:lpstr>
      <vt:lpstr>Changes to forms</vt:lpstr>
      <vt:lpstr>Appendices vs. forms</vt:lpstr>
      <vt:lpstr>List of appendices</vt:lpstr>
      <vt:lpstr>List of forms</vt:lpstr>
      <vt:lpstr>Changes/Updates to forms</vt:lpstr>
    </vt:vector>
  </TitlesOfParts>
  <Company>Ball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Hartnett-Russell, Thomas (IHCDA)</cp:lastModifiedBy>
  <cp:revision>581</cp:revision>
  <cp:lastPrinted>2017-07-17T21:01:51Z</cp:lastPrinted>
  <dcterms:created xsi:type="dcterms:W3CDTF">2009-09-03T19:15:51Z</dcterms:created>
  <dcterms:modified xsi:type="dcterms:W3CDTF">2022-07-25T14:47:11Z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0x0101009CB289419731604E85B2D5F71E4C8FD1</vt:lpwstr>
  </property>
</Properties>
</file>