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9" r:id="rId2"/>
  </p:sldMasterIdLst>
  <p:notesMasterIdLst>
    <p:notesMasterId r:id="rId40"/>
  </p:notesMasterIdLst>
  <p:sldIdLst>
    <p:sldId id="256" r:id="rId3"/>
    <p:sldId id="311" r:id="rId4"/>
    <p:sldId id="368" r:id="rId5"/>
    <p:sldId id="375" r:id="rId6"/>
    <p:sldId id="354" r:id="rId7"/>
    <p:sldId id="376" r:id="rId8"/>
    <p:sldId id="384" r:id="rId9"/>
    <p:sldId id="383" r:id="rId10"/>
    <p:sldId id="358" r:id="rId11"/>
    <p:sldId id="382" r:id="rId12"/>
    <p:sldId id="381" r:id="rId13"/>
    <p:sldId id="377" r:id="rId14"/>
    <p:sldId id="378" r:id="rId15"/>
    <p:sldId id="360" r:id="rId16"/>
    <p:sldId id="343" r:id="rId17"/>
    <p:sldId id="340" r:id="rId18"/>
    <p:sldId id="341" r:id="rId19"/>
    <p:sldId id="339" r:id="rId20"/>
    <p:sldId id="346" r:id="rId21"/>
    <p:sldId id="379" r:id="rId22"/>
    <p:sldId id="385" r:id="rId23"/>
    <p:sldId id="380" r:id="rId24"/>
    <p:sldId id="387" r:id="rId25"/>
    <p:sldId id="391" r:id="rId26"/>
    <p:sldId id="388" r:id="rId27"/>
    <p:sldId id="389" r:id="rId28"/>
    <p:sldId id="390" r:id="rId29"/>
    <p:sldId id="392" r:id="rId30"/>
    <p:sldId id="393" r:id="rId31"/>
    <p:sldId id="394" r:id="rId32"/>
    <p:sldId id="397" r:id="rId33"/>
    <p:sldId id="395" r:id="rId34"/>
    <p:sldId id="396" r:id="rId35"/>
    <p:sldId id="398" r:id="rId36"/>
    <p:sldId id="399" r:id="rId37"/>
    <p:sldId id="400" r:id="rId38"/>
    <p:sldId id="401" r:id="rId39"/>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AD00"/>
    <a:srgbClr val="003359"/>
    <a:srgbClr val="F0AB00"/>
    <a:srgbClr val="1B242A"/>
    <a:srgbClr val="512B1B"/>
    <a:srgbClr val="000000"/>
    <a:srgbClr val="6A702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70" autoAdjust="0"/>
    <p:restoredTop sz="90698" autoAdjust="0"/>
  </p:normalViewPr>
  <p:slideViewPr>
    <p:cSldViewPr snapToGrid="0">
      <p:cViewPr varScale="1">
        <p:scale>
          <a:sx n="118" d="100"/>
          <a:sy n="118" d="100"/>
        </p:scale>
        <p:origin x="1206" y="10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3324" tIns="46662" rIns="93324" bIns="46662" rtlCol="0"/>
          <a:lstStyle>
            <a:lvl1pPr algn="l">
              <a:defRPr sz="1200">
                <a:latin typeface="Arial" panose="020B0604020202020204" pitchFamily="34" charset="0"/>
              </a:defRPr>
            </a:lvl1pPr>
          </a:lstStyle>
          <a:p>
            <a:pPr>
              <a:defRPr/>
            </a:pPr>
            <a:endParaRPr lang="en-US" dirty="0"/>
          </a:p>
        </p:txBody>
      </p:sp>
      <p:sp>
        <p:nvSpPr>
          <p:cNvPr id="3" name="Date Placeholder 2"/>
          <p:cNvSpPr>
            <a:spLocks noGrp="1"/>
          </p:cNvSpPr>
          <p:nvPr>
            <p:ph type="dt" idx="1"/>
          </p:nvPr>
        </p:nvSpPr>
        <p:spPr>
          <a:xfrm>
            <a:off x="3978275" y="0"/>
            <a:ext cx="3043238" cy="466725"/>
          </a:xfrm>
          <a:prstGeom prst="rect">
            <a:avLst/>
          </a:prstGeom>
        </p:spPr>
        <p:txBody>
          <a:bodyPr vert="horz" lIns="93324" tIns="46662" rIns="93324" bIns="46662" rtlCol="0"/>
          <a:lstStyle>
            <a:lvl1pPr algn="r">
              <a:defRPr sz="1200">
                <a:latin typeface="Arial" panose="020B0604020202020204" pitchFamily="34" charset="0"/>
              </a:defRPr>
            </a:lvl1pPr>
          </a:lstStyle>
          <a:p>
            <a:pPr>
              <a:defRPr/>
            </a:pPr>
            <a:fld id="{E3C72BDE-8842-43C2-A6FB-927729F16A0C}" type="datetimeFigureOut">
              <a:rPr lang="en-US"/>
              <a:pPr>
                <a:defRPr/>
              </a:pPr>
              <a:t>8/26/2021</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3324" tIns="46662" rIns="93324" bIns="4666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3324" tIns="46662" rIns="93324" bIns="46662" rtlCol="0" anchor="b"/>
          <a:lstStyle>
            <a:lvl1pPr algn="l">
              <a:defRPr sz="1200">
                <a:latin typeface="Arial" panose="020B0604020202020204" pitchFamily="34" charset="0"/>
              </a:defRPr>
            </a:lvl1pPr>
          </a:lstStyle>
          <a:p>
            <a:pPr>
              <a:defRPr/>
            </a:pPr>
            <a:endParaRPr lang="en-US" dirty="0"/>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wrap="square" lIns="93324" tIns="46662" rIns="93324" bIns="46662" numCol="1" anchor="b" anchorCtr="0" compatLnSpc="1">
            <a:prstTxWarp prst="textNoShape">
              <a:avLst/>
            </a:prstTxWarp>
          </a:bodyPr>
          <a:lstStyle>
            <a:lvl1pPr algn="r">
              <a:defRPr sz="1200"/>
            </a:lvl1pPr>
          </a:lstStyle>
          <a:p>
            <a:pPr>
              <a:defRPr/>
            </a:pPr>
            <a:fld id="{A9923B23-6CD3-45A8-BF97-56B493908DCD}" type="slidenum">
              <a:rPr lang="en-US" altLang="en-US"/>
              <a:pPr>
                <a:defRPr/>
              </a:pPr>
              <a:t>‹#›</a:t>
            </a:fld>
            <a:endParaRPr lang="en-US" altLang="en-US" dirty="0"/>
          </a:p>
        </p:txBody>
      </p:sp>
    </p:spTree>
    <p:extLst>
      <p:ext uri="{BB962C8B-B14F-4D97-AF65-F5344CB8AC3E}">
        <p14:creationId xmlns:p14="http://schemas.microsoft.com/office/powerpoint/2010/main" val="21997783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57238" indent="-290513">
              <a:defRPr>
                <a:solidFill>
                  <a:schemeClr val="tx1"/>
                </a:solidFill>
                <a:latin typeface="Arial" panose="020B0604020202020204" pitchFamily="34" charset="0"/>
                <a:ea typeface="ＭＳ Ｐゴシック" panose="020B0600070205080204" pitchFamily="34" charset="-128"/>
              </a:defRPr>
            </a:lvl2pPr>
            <a:lvl3pPr marL="1165225" indent="-231775">
              <a:defRPr>
                <a:solidFill>
                  <a:schemeClr val="tx1"/>
                </a:solidFill>
                <a:latin typeface="Arial" panose="020B0604020202020204" pitchFamily="34" charset="0"/>
                <a:ea typeface="ＭＳ Ｐゴシック" panose="020B0600070205080204" pitchFamily="34" charset="-128"/>
              </a:defRPr>
            </a:lvl3pPr>
            <a:lvl4pPr marL="1631950" indent="-231775">
              <a:defRPr>
                <a:solidFill>
                  <a:schemeClr val="tx1"/>
                </a:solidFill>
                <a:latin typeface="Arial" panose="020B0604020202020204" pitchFamily="34" charset="0"/>
                <a:ea typeface="ＭＳ Ｐゴシック" panose="020B0600070205080204" pitchFamily="34" charset="-128"/>
              </a:defRPr>
            </a:lvl4pPr>
            <a:lvl5pPr marL="2098675" indent="-231775">
              <a:defRPr>
                <a:solidFill>
                  <a:schemeClr val="tx1"/>
                </a:solidFill>
                <a:latin typeface="Arial" panose="020B0604020202020204" pitchFamily="34" charset="0"/>
                <a:ea typeface="ＭＳ Ｐゴシック" panose="020B0600070205080204" pitchFamily="34" charset="-128"/>
              </a:defRPr>
            </a:lvl5pPr>
            <a:lvl6pPr marL="2555875" indent="-2317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13075" indent="-2317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70275" indent="-2317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27475" indent="-2317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019D816-F93D-4DA0-A92D-32981EDB0381}" type="slidenum">
              <a:rPr lang="en-US" altLang="en-US" smtClean="0"/>
              <a:pPr/>
              <a:t>1</a:t>
            </a:fld>
            <a:endParaRPr lang="en-US" altLang="en-US" dirty="0"/>
          </a:p>
        </p:txBody>
      </p:sp>
    </p:spTree>
    <p:extLst>
      <p:ext uri="{BB962C8B-B14F-4D97-AF65-F5344CB8AC3E}">
        <p14:creationId xmlns:p14="http://schemas.microsoft.com/office/powerpoint/2010/main" val="1963248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F48E62E-BA05-49F0-91BC-4D49C5A85D2E}" type="slidenum">
              <a:rPr lang="en-US" altLang="en-US" smtClean="0"/>
              <a:pPr/>
              <a:t>2</a:t>
            </a:fld>
            <a:endParaRPr lang="en-US" altLang="en-US" dirty="0"/>
          </a:p>
        </p:txBody>
      </p:sp>
    </p:spTree>
    <p:extLst>
      <p:ext uri="{BB962C8B-B14F-4D97-AF65-F5344CB8AC3E}">
        <p14:creationId xmlns:p14="http://schemas.microsoft.com/office/powerpoint/2010/main" val="20523484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ihcda title slide one">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35273" y="1280967"/>
            <a:ext cx="7772400" cy="1139841"/>
          </a:xfrm>
        </p:spPr>
        <p:txBody>
          <a:bodyPr/>
          <a:lstStyle>
            <a:lvl1pPr>
              <a:defRPr cap="all">
                <a:solidFill>
                  <a:srgbClr val="FFFFFF"/>
                </a:solidFill>
              </a:defRPr>
            </a:lvl1pPr>
          </a:lstStyle>
          <a:p>
            <a:r>
              <a:rPr lang="en-US" dirty="0"/>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B255FB8A-8CCE-4B69-B6AC-7B7CD7DD8192}" type="slidenum">
              <a:rPr lang="en-US" altLang="en-US"/>
              <a:pPr>
                <a:defRPr/>
              </a:pPr>
              <a:t>‹#›</a:t>
            </a:fld>
            <a:endParaRPr lang="en-US" altLang="en-US" dirty="0"/>
          </a:p>
        </p:txBody>
      </p:sp>
    </p:spTree>
    <p:extLst>
      <p:ext uri="{BB962C8B-B14F-4D97-AF65-F5344CB8AC3E}">
        <p14:creationId xmlns:p14="http://schemas.microsoft.com/office/powerpoint/2010/main" val="62817375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ihcda title slide ">
    <p:spTree>
      <p:nvGrpSpPr>
        <p:cNvPr id="1" name=""/>
        <p:cNvGrpSpPr/>
        <p:nvPr/>
      </p:nvGrpSpPr>
      <p:grpSpPr>
        <a:xfrm>
          <a:off x="0" y="0"/>
          <a:ext cx="0" cy="0"/>
          <a:chOff x="0" y="0"/>
          <a:chExt cx="0" cy="0"/>
        </a:xfrm>
      </p:grpSpPr>
      <p:sp>
        <p:nvSpPr>
          <p:cNvPr id="2" name="Title 1"/>
          <p:cNvSpPr>
            <a:spLocks noGrp="1"/>
          </p:cNvSpPr>
          <p:nvPr>
            <p:ph type="ctrTitle"/>
          </p:nvPr>
        </p:nvSpPr>
        <p:spPr>
          <a:xfrm>
            <a:off x="335273" y="1280967"/>
            <a:ext cx="7772400" cy="1139841"/>
          </a:xfrm>
        </p:spPr>
        <p:txBody>
          <a:bodyPr/>
          <a:lstStyle>
            <a:lvl1pPr>
              <a:defRPr cap="all">
                <a:solidFill>
                  <a:srgbClr val="A2AD00"/>
                </a:solidFill>
              </a:defRPr>
            </a:lvl1pPr>
          </a:lstStyle>
          <a:p>
            <a:r>
              <a:rPr lang="en-US" dirty="0"/>
              <a:t>Click to edit Master title style</a:t>
            </a:r>
          </a:p>
        </p:txBody>
      </p:sp>
      <p:sp>
        <p:nvSpPr>
          <p:cNvPr id="3" name="Slide Number Placeholder 5"/>
          <p:cNvSpPr>
            <a:spLocks noGrp="1"/>
          </p:cNvSpPr>
          <p:nvPr>
            <p:ph type="sldNum" sz="quarter" idx="10"/>
          </p:nvPr>
        </p:nvSpPr>
        <p:spPr>
          <a:xfrm>
            <a:off x="325438" y="6146800"/>
            <a:ext cx="2133600" cy="365125"/>
          </a:xfrm>
        </p:spPr>
        <p:txBody>
          <a:bodyPr/>
          <a:lstStyle>
            <a:lvl1pPr>
              <a:defRPr/>
            </a:lvl1pPr>
          </a:lstStyle>
          <a:p>
            <a:pPr>
              <a:defRPr/>
            </a:pPr>
            <a:fld id="{6130F055-5777-4010-A021-0C63AA9F1660}" type="slidenum">
              <a:rPr lang="en-US" altLang="en-US"/>
              <a:pPr>
                <a:defRPr/>
              </a:pPr>
              <a:t>‹#›</a:t>
            </a:fld>
            <a:endParaRPr lang="en-US" altLang="en-US" dirty="0"/>
          </a:p>
        </p:txBody>
      </p:sp>
    </p:spTree>
    <p:extLst>
      <p:ext uri="{BB962C8B-B14F-4D97-AF65-F5344CB8AC3E}">
        <p14:creationId xmlns:p14="http://schemas.microsoft.com/office/powerpoint/2010/main" val="2034607520"/>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ihcda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cap="all">
                <a:latin typeface="Arial Bold"/>
                <a:cs typeface="Arial Bold"/>
              </a:defRPr>
            </a:lvl1pPr>
          </a:lstStyle>
          <a:p>
            <a:r>
              <a:rPr lang="en-US" dirty="0"/>
              <a:t>Click to edit Master title style</a:t>
            </a:r>
          </a:p>
        </p:txBody>
      </p:sp>
      <p:sp>
        <p:nvSpPr>
          <p:cNvPr id="3" name="Content Placeholder 2"/>
          <p:cNvSpPr>
            <a:spLocks noGrp="1"/>
          </p:cNvSpPr>
          <p:nvPr>
            <p:ph idx="1"/>
          </p:nvPr>
        </p:nvSpPr>
        <p:spPr>
          <a:xfrm>
            <a:off x="335273" y="1426020"/>
            <a:ext cx="8364589" cy="4525963"/>
          </a:xfrm>
        </p:spPr>
        <p:txBody>
          <a:bodyPr/>
          <a:lstStyle>
            <a:lvl1pPr marL="0" indent="0">
              <a:buNone/>
              <a:defRPr sz="1800" b="0" i="0">
                <a:latin typeface="Arial"/>
                <a:cs typeface="Arial"/>
              </a:defRPr>
            </a:lvl1pPr>
            <a:lvl2pPr marL="687388" indent="-225425">
              <a:buClr>
                <a:srgbClr val="003359"/>
              </a:buClr>
              <a:buFont typeface="Arial" pitchFamily="34" charset="0"/>
              <a:buChar char="•"/>
              <a:defRPr sz="1600" b="0" i="0">
                <a:latin typeface="Arial"/>
                <a:cs typeface="Arial"/>
              </a:defRPr>
            </a:lvl2pPr>
            <a:lvl3pPr marL="1141413" indent="-227013">
              <a:buClr>
                <a:srgbClr val="003359"/>
              </a:buClr>
              <a:buFont typeface="Frutiger LT Std 45 Light" pitchFamily="34" charset="0"/>
              <a:buChar char="‐"/>
              <a:defRPr sz="1400" b="0" i="0">
                <a:latin typeface="Arial"/>
                <a:cs typeface="Arial"/>
              </a:defRPr>
            </a:lvl3pPr>
            <a:lvl4pPr marL="1601788" indent="-225425">
              <a:buClr>
                <a:srgbClr val="003359"/>
              </a:buClr>
              <a:buFont typeface="Arial" pitchFamily="34" charset="0"/>
              <a:buChar char="•"/>
              <a:defRPr sz="1200" b="0" i="0">
                <a:latin typeface="Arial"/>
                <a:cs typeface="Arial"/>
              </a:defRPr>
            </a:lvl4pPr>
            <a:lvl5pPr marL="2055813" indent="-227013">
              <a:buClr>
                <a:srgbClr val="003359"/>
              </a:buClr>
              <a:buFont typeface="Frutiger LT Std 45 Light" pitchFamily="34" charset="0"/>
              <a:buChar char="‐"/>
              <a:defRPr sz="1000" b="0" i="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a:xfrm>
            <a:off x="325438" y="6146800"/>
            <a:ext cx="2133600" cy="365125"/>
          </a:xfrm>
        </p:spPr>
        <p:txBody>
          <a:bodyPr/>
          <a:lstStyle>
            <a:lvl1pPr>
              <a:defRPr/>
            </a:lvl1pPr>
          </a:lstStyle>
          <a:p>
            <a:pPr>
              <a:defRPr/>
            </a:pPr>
            <a:fld id="{598E12AF-8045-4DD5-9AD6-BF4CEA1D216E}" type="slidenum">
              <a:rPr lang="en-US" altLang="en-US"/>
              <a:pPr>
                <a:defRPr/>
              </a:pPr>
              <a:t>‹#›</a:t>
            </a:fld>
            <a:endParaRPr lang="en-US" altLang="en-US" dirty="0"/>
          </a:p>
        </p:txBody>
      </p:sp>
    </p:spTree>
    <p:extLst>
      <p:ext uri="{BB962C8B-B14F-4D97-AF65-F5344CB8AC3E}">
        <p14:creationId xmlns:p14="http://schemas.microsoft.com/office/powerpoint/2010/main" val="1215610314"/>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2 ihcda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9345" y="4093376"/>
            <a:ext cx="7810881" cy="1362075"/>
          </a:xfrm>
        </p:spPr>
        <p:txBody>
          <a:bodyPr anchor="t">
            <a:normAutofit/>
          </a:bodyPr>
          <a:lstStyle>
            <a:lvl1pPr algn="l">
              <a:defRPr sz="3000" b="1" cap="all"/>
            </a:lvl1pPr>
          </a:lstStyle>
          <a:p>
            <a:r>
              <a:rPr lang="en-US" dirty="0"/>
              <a:t>Click to edit Master title style</a:t>
            </a:r>
          </a:p>
        </p:txBody>
      </p:sp>
      <p:sp>
        <p:nvSpPr>
          <p:cNvPr id="3" name="Text Placeholder 2"/>
          <p:cNvSpPr>
            <a:spLocks noGrp="1"/>
          </p:cNvSpPr>
          <p:nvPr>
            <p:ph type="body" idx="1"/>
          </p:nvPr>
        </p:nvSpPr>
        <p:spPr>
          <a:xfrm>
            <a:off x="301205" y="2593189"/>
            <a:ext cx="7819021" cy="1500187"/>
          </a:xfrm>
        </p:spPr>
        <p:txBody>
          <a:bodyPr anchor="b">
            <a:normAutofit/>
          </a:bodyPr>
          <a:lstStyle>
            <a:lvl1pPr marL="0" indent="0">
              <a:buNone/>
              <a:defRPr sz="1800">
                <a:solidFill>
                  <a:srgbClr val="003359"/>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p:cNvSpPr>
            <a:spLocks noGrp="1"/>
          </p:cNvSpPr>
          <p:nvPr>
            <p:ph type="sldNum" sz="quarter" idx="10"/>
          </p:nvPr>
        </p:nvSpPr>
        <p:spPr>
          <a:xfrm>
            <a:off x="325438" y="6146800"/>
            <a:ext cx="2133600" cy="365125"/>
          </a:xfrm>
        </p:spPr>
        <p:txBody>
          <a:bodyPr/>
          <a:lstStyle>
            <a:lvl1pPr>
              <a:defRPr/>
            </a:lvl1pPr>
          </a:lstStyle>
          <a:p>
            <a:pPr>
              <a:defRPr/>
            </a:pPr>
            <a:fld id="{1C8C4E64-F12D-4B37-8EB2-1E36CCCD0886}" type="slidenum">
              <a:rPr lang="en-US" altLang="en-US"/>
              <a:pPr>
                <a:defRPr/>
              </a:pPr>
              <a:t>‹#›</a:t>
            </a:fld>
            <a:endParaRPr lang="en-US" altLang="en-US" dirty="0"/>
          </a:p>
        </p:txBody>
      </p:sp>
    </p:spTree>
    <p:extLst>
      <p:ext uri="{BB962C8B-B14F-4D97-AF65-F5344CB8AC3E}">
        <p14:creationId xmlns:p14="http://schemas.microsoft.com/office/powerpoint/2010/main" val="1172682710"/>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ihcda 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25627" y="274638"/>
            <a:ext cx="8373873" cy="1143000"/>
          </a:xfrm>
        </p:spPr>
        <p:txBody>
          <a:bodyPr/>
          <a:lstStyle>
            <a:lvl1pPr>
              <a:defRPr cap="all"/>
            </a:lvl1pPr>
          </a:lstStyle>
          <a:p>
            <a:r>
              <a:rPr lang="en-US" dirty="0"/>
              <a:t>Click to edit Master title style</a:t>
            </a:r>
          </a:p>
        </p:txBody>
      </p:sp>
      <p:sp>
        <p:nvSpPr>
          <p:cNvPr id="3" name="Content Placeholder 2"/>
          <p:cNvSpPr>
            <a:spLocks noGrp="1"/>
          </p:cNvSpPr>
          <p:nvPr>
            <p:ph sz="half" idx="1"/>
          </p:nvPr>
        </p:nvSpPr>
        <p:spPr>
          <a:xfrm>
            <a:off x="325627" y="1600200"/>
            <a:ext cx="4056956" cy="4525963"/>
          </a:xfrm>
        </p:spPr>
        <p:txBody>
          <a:bodyPr/>
          <a:lstStyle>
            <a:lvl1pPr>
              <a:buNone/>
              <a:defRPr sz="1800"/>
            </a:lvl1pPr>
            <a:lvl2pPr>
              <a:buClr>
                <a:srgbClr val="003359"/>
              </a:buClr>
              <a:buFont typeface="Arial" pitchFamily="34" charset="0"/>
              <a:buChar char="•"/>
              <a:defRPr sz="1600"/>
            </a:lvl2pPr>
            <a:lvl3pPr>
              <a:buClr>
                <a:srgbClr val="003359"/>
              </a:buClr>
              <a:buFont typeface="Frutiger LT Std 45 Light" pitchFamily="34" charset="0"/>
              <a:buChar char="‐"/>
              <a:defRPr sz="1400"/>
            </a:lvl3pPr>
            <a:lvl4pPr>
              <a:buClr>
                <a:srgbClr val="003359"/>
              </a:buClr>
              <a:buFont typeface="Arial" pitchFamily="34" charset="0"/>
              <a:buChar char="•"/>
              <a:defRPr sz="1200"/>
            </a:lvl4pPr>
            <a:lvl5pPr>
              <a:buClr>
                <a:srgbClr val="003359"/>
              </a:buClr>
              <a:buFont typeface="Frutiger LT Std 45 Light" pitchFamily="34" charset="0"/>
              <a:buChar cha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buNone/>
              <a:defRPr sz="1800">
                <a:solidFill>
                  <a:srgbClr val="003359"/>
                </a:solidFill>
              </a:defRPr>
            </a:lvl1pPr>
            <a:lvl2pPr>
              <a:buClr>
                <a:srgbClr val="003359"/>
              </a:buClr>
              <a:buFont typeface="Arial" pitchFamily="34" charset="0"/>
              <a:buChar char="•"/>
              <a:defRPr sz="1600">
                <a:solidFill>
                  <a:srgbClr val="003359"/>
                </a:solidFill>
              </a:defRPr>
            </a:lvl2pPr>
            <a:lvl3pPr>
              <a:buClr>
                <a:srgbClr val="003359"/>
              </a:buClr>
              <a:buFont typeface="Frutiger LT Std 45 Light" pitchFamily="34" charset="0"/>
              <a:buChar char="‐"/>
              <a:defRPr sz="1400">
                <a:solidFill>
                  <a:srgbClr val="003359"/>
                </a:solidFill>
              </a:defRPr>
            </a:lvl3pPr>
            <a:lvl4pPr>
              <a:buClr>
                <a:srgbClr val="003359"/>
              </a:buClr>
              <a:buFont typeface="Arial" pitchFamily="34" charset="0"/>
              <a:buChar char="•"/>
              <a:defRPr sz="1200">
                <a:solidFill>
                  <a:srgbClr val="003359"/>
                </a:solidFill>
              </a:defRPr>
            </a:lvl4pPr>
            <a:lvl5pPr>
              <a:buClr>
                <a:srgbClr val="003359"/>
              </a:buClr>
              <a:buFont typeface="Frutiger LT Std 45 Light" pitchFamily="34" charset="0"/>
              <a:buChar char="‐"/>
              <a:defRPr sz="1000">
                <a:solidFill>
                  <a:srgbClr val="003359"/>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10"/>
          </p:nvPr>
        </p:nvSpPr>
        <p:spPr>
          <a:xfrm>
            <a:off x="325438" y="6146800"/>
            <a:ext cx="2133600" cy="365125"/>
          </a:xfrm>
        </p:spPr>
        <p:txBody>
          <a:bodyPr/>
          <a:lstStyle>
            <a:lvl1pPr>
              <a:defRPr/>
            </a:lvl1pPr>
          </a:lstStyle>
          <a:p>
            <a:pPr>
              <a:defRPr/>
            </a:pPr>
            <a:fld id="{25ED4AD0-9026-4E88-9598-E24204E9428C}" type="slidenum">
              <a:rPr lang="en-US" altLang="en-US"/>
              <a:pPr>
                <a:defRPr/>
              </a:pPr>
              <a:t>‹#›</a:t>
            </a:fld>
            <a:endParaRPr lang="en-US" altLang="en-US" dirty="0"/>
          </a:p>
        </p:txBody>
      </p:sp>
    </p:spTree>
    <p:extLst>
      <p:ext uri="{BB962C8B-B14F-4D97-AF65-F5344CB8AC3E}">
        <p14:creationId xmlns:p14="http://schemas.microsoft.com/office/powerpoint/2010/main" val="4110664145"/>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2 ihcda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a:lvl1pPr>
          </a:lstStyle>
          <a:p>
            <a:r>
              <a:rPr lang="en-US" dirty="0"/>
              <a:t>Click to edit Master title style</a:t>
            </a:r>
          </a:p>
        </p:txBody>
      </p:sp>
      <p:sp>
        <p:nvSpPr>
          <p:cNvPr id="3" name="Slide Number Placeholder 5"/>
          <p:cNvSpPr>
            <a:spLocks noGrp="1"/>
          </p:cNvSpPr>
          <p:nvPr>
            <p:ph type="sldNum" sz="quarter" idx="10"/>
          </p:nvPr>
        </p:nvSpPr>
        <p:spPr>
          <a:xfrm>
            <a:off x="325438" y="6146800"/>
            <a:ext cx="2133600" cy="365125"/>
          </a:xfrm>
        </p:spPr>
        <p:txBody>
          <a:bodyPr/>
          <a:lstStyle>
            <a:lvl1pPr>
              <a:defRPr/>
            </a:lvl1pPr>
          </a:lstStyle>
          <a:p>
            <a:pPr>
              <a:defRPr/>
            </a:pPr>
            <a:fld id="{D30456B1-0D56-4F8D-8601-74B256924282}" type="slidenum">
              <a:rPr lang="en-US" altLang="en-US"/>
              <a:pPr>
                <a:defRPr/>
              </a:pPr>
              <a:t>‹#›</a:t>
            </a:fld>
            <a:endParaRPr lang="en-US" altLang="en-US" dirty="0"/>
          </a:p>
        </p:txBody>
      </p:sp>
    </p:spTree>
    <p:extLst>
      <p:ext uri="{BB962C8B-B14F-4D97-AF65-F5344CB8AC3E}">
        <p14:creationId xmlns:p14="http://schemas.microsoft.com/office/powerpoint/2010/main" val="2446676779"/>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2 ihcda 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xfrm>
            <a:off x="325438" y="6146800"/>
            <a:ext cx="2133600" cy="365125"/>
          </a:xfrm>
        </p:spPr>
        <p:txBody>
          <a:bodyPr/>
          <a:lstStyle>
            <a:lvl1pPr>
              <a:defRPr/>
            </a:lvl1pPr>
          </a:lstStyle>
          <a:p>
            <a:pPr>
              <a:defRPr/>
            </a:pPr>
            <a:fld id="{83FAF8F6-D347-4A6E-A992-1247AD104796}" type="slidenum">
              <a:rPr lang="en-US" altLang="en-US"/>
              <a:pPr>
                <a:defRPr/>
              </a:pPr>
              <a:t>‹#›</a:t>
            </a:fld>
            <a:endParaRPr lang="en-US" altLang="en-US" dirty="0"/>
          </a:p>
        </p:txBody>
      </p:sp>
    </p:spTree>
    <p:extLst>
      <p:ext uri="{BB962C8B-B14F-4D97-AF65-F5344CB8AC3E}">
        <p14:creationId xmlns:p14="http://schemas.microsoft.com/office/powerpoint/2010/main" val="1157561594"/>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2 ihcda 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5626" y="273050"/>
            <a:ext cx="3139887" cy="1162050"/>
          </a:xfrm>
        </p:spPr>
        <p:txBody>
          <a:bodyPr anchor="b">
            <a:noAutofit/>
          </a:bodyPr>
          <a:lstStyle>
            <a:lvl1pPr algn="l">
              <a:defRPr sz="2000" b="1" cap="all"/>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buClr>
                <a:srgbClr val="003359"/>
              </a:buClr>
              <a:buFont typeface="Arial" pitchFamily="34" charset="0"/>
              <a:buChar char="•"/>
              <a:defRPr sz="1600"/>
            </a:lvl1pPr>
            <a:lvl2pPr>
              <a:buClr>
                <a:srgbClr val="003359"/>
              </a:buClr>
              <a:buFont typeface="Frutiger LT Std 45 Light" pitchFamily="34" charset="0"/>
              <a:buChar char="‐"/>
              <a:defRPr sz="1400"/>
            </a:lvl2pPr>
            <a:lvl3pPr>
              <a:buClr>
                <a:srgbClr val="003359"/>
              </a:buClr>
              <a:buFont typeface="Arial" pitchFamily="34" charset="0"/>
              <a:buChar char="•"/>
              <a:defRPr sz="1200"/>
            </a:lvl3pPr>
            <a:lvl4pPr>
              <a:buClr>
                <a:srgbClr val="003359"/>
              </a:buClr>
              <a:buFont typeface="Frutiger LT Std 45 Light" pitchFamily="34" charset="0"/>
              <a:buChar char="‐"/>
              <a:defRPr sz="1000"/>
            </a:lvl4pPr>
            <a:lvl5pPr>
              <a:buClr>
                <a:srgbClr val="003359"/>
              </a:buClr>
              <a:buFont typeface="Arial" pitchFamily="34" charset="0"/>
              <a:buChar char="•"/>
              <a:defRPr sz="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25626" y="1435100"/>
            <a:ext cx="3139887"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p:cNvSpPr>
            <a:spLocks noGrp="1"/>
          </p:cNvSpPr>
          <p:nvPr>
            <p:ph type="sldNum" sz="quarter" idx="10"/>
          </p:nvPr>
        </p:nvSpPr>
        <p:spPr>
          <a:xfrm>
            <a:off x="325438" y="6146800"/>
            <a:ext cx="2133600" cy="365125"/>
          </a:xfrm>
        </p:spPr>
        <p:txBody>
          <a:bodyPr/>
          <a:lstStyle>
            <a:lvl1pPr>
              <a:defRPr/>
            </a:lvl1pPr>
          </a:lstStyle>
          <a:p>
            <a:pPr>
              <a:defRPr/>
            </a:pPr>
            <a:fld id="{63D1E4F6-594B-4352-9B2F-28941557440D}" type="slidenum">
              <a:rPr lang="en-US" altLang="en-US"/>
              <a:pPr>
                <a:defRPr/>
              </a:pPr>
              <a:t>‹#›</a:t>
            </a:fld>
            <a:endParaRPr lang="en-US" altLang="en-US" dirty="0"/>
          </a:p>
        </p:txBody>
      </p:sp>
    </p:spTree>
    <p:extLst>
      <p:ext uri="{BB962C8B-B14F-4D97-AF65-F5344CB8AC3E}">
        <p14:creationId xmlns:p14="http://schemas.microsoft.com/office/powerpoint/2010/main" val="1642277763"/>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ihcda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3000" b="1" cap="all"/>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Slide Number Placeholder 5"/>
          <p:cNvSpPr>
            <a:spLocks noGrp="1"/>
          </p:cNvSpPr>
          <p:nvPr>
            <p:ph type="sldNum" sz="quarter" idx="10"/>
          </p:nvPr>
        </p:nvSpPr>
        <p:spPr>
          <a:xfrm>
            <a:off x="325438" y="6146800"/>
            <a:ext cx="2133600" cy="365125"/>
          </a:xfrm>
        </p:spPr>
        <p:txBody>
          <a:bodyPr/>
          <a:lstStyle>
            <a:lvl1pPr>
              <a:defRPr/>
            </a:lvl1pPr>
          </a:lstStyle>
          <a:p>
            <a:pPr>
              <a:defRPr/>
            </a:pPr>
            <a:fld id="{F1323DFD-EBF5-4D4B-B2F8-F300046B03DB}" type="slidenum">
              <a:rPr lang="en-US" altLang="en-US"/>
              <a:pPr>
                <a:defRPr/>
              </a:pPr>
              <a:t>‹#›</a:t>
            </a:fld>
            <a:endParaRPr lang="en-US" altLang="en-US" dirty="0"/>
          </a:p>
        </p:txBody>
      </p:sp>
    </p:spTree>
    <p:extLst>
      <p:ext uri="{BB962C8B-B14F-4D97-AF65-F5344CB8AC3E}">
        <p14:creationId xmlns:p14="http://schemas.microsoft.com/office/powerpoint/2010/main" val="1536422759"/>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hcda title slide two">
    <p:spTree>
      <p:nvGrpSpPr>
        <p:cNvPr id="1" name=""/>
        <p:cNvGrpSpPr/>
        <p:nvPr/>
      </p:nvGrpSpPr>
      <p:grpSpPr>
        <a:xfrm>
          <a:off x="0" y="0"/>
          <a:ext cx="0" cy="0"/>
          <a:chOff x="0" y="0"/>
          <a:chExt cx="0" cy="0"/>
        </a:xfrm>
      </p:grpSpPr>
      <p:sp>
        <p:nvSpPr>
          <p:cNvPr id="2" name="Title 1"/>
          <p:cNvSpPr>
            <a:spLocks noGrp="1"/>
          </p:cNvSpPr>
          <p:nvPr>
            <p:ph type="ctrTitle"/>
          </p:nvPr>
        </p:nvSpPr>
        <p:spPr>
          <a:xfrm>
            <a:off x="335273" y="1266746"/>
            <a:ext cx="7772400" cy="1139841"/>
          </a:xfrm>
        </p:spPr>
        <p:txBody>
          <a:bodyPr/>
          <a:lstStyle>
            <a:lvl1pPr>
              <a:defRPr cap="all">
                <a:solidFill>
                  <a:srgbClr val="A2AD00"/>
                </a:solidFill>
                <a:latin typeface="Arial Bold"/>
                <a:cs typeface="Arial Bold"/>
              </a:defRPr>
            </a:lvl1pPr>
          </a:lstStyle>
          <a:p>
            <a:r>
              <a:rPr lang="en-US" dirty="0"/>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1C8D38A9-4867-472D-8C9E-E475C3393BF3}" type="slidenum">
              <a:rPr lang="en-US" altLang="en-US"/>
              <a:pPr>
                <a:defRPr/>
              </a:pPr>
              <a:t>‹#›</a:t>
            </a:fld>
            <a:endParaRPr lang="en-US" altLang="en-US" dirty="0"/>
          </a:p>
        </p:txBody>
      </p:sp>
    </p:spTree>
    <p:extLst>
      <p:ext uri="{BB962C8B-B14F-4D97-AF65-F5344CB8AC3E}">
        <p14:creationId xmlns:p14="http://schemas.microsoft.com/office/powerpoint/2010/main" val="3521723555"/>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 ihcda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cap="all">
                <a:latin typeface="Arial Bold"/>
                <a:cs typeface="Arial Bold"/>
              </a:defRPr>
            </a:lvl1pPr>
          </a:lstStyle>
          <a:p>
            <a:r>
              <a:rPr lang="en-US" dirty="0"/>
              <a:t>Click to edit Master title style</a:t>
            </a:r>
          </a:p>
        </p:txBody>
      </p:sp>
      <p:sp>
        <p:nvSpPr>
          <p:cNvPr id="3" name="Content Placeholder 2"/>
          <p:cNvSpPr>
            <a:spLocks noGrp="1"/>
          </p:cNvSpPr>
          <p:nvPr>
            <p:ph idx="1"/>
          </p:nvPr>
        </p:nvSpPr>
        <p:spPr>
          <a:xfrm>
            <a:off x="335273" y="1426020"/>
            <a:ext cx="8364589" cy="4525963"/>
          </a:xfrm>
        </p:spPr>
        <p:txBody>
          <a:bodyPr/>
          <a:lstStyle>
            <a:lvl1pPr marL="0" indent="0">
              <a:buNone/>
              <a:defRPr sz="1800" b="0" i="0">
                <a:latin typeface="Arial"/>
                <a:cs typeface="Arial"/>
              </a:defRPr>
            </a:lvl1pPr>
            <a:lvl2pPr marL="687388" indent="-225425">
              <a:buClr>
                <a:srgbClr val="003359"/>
              </a:buClr>
              <a:buFont typeface="Arial" pitchFamily="34" charset="0"/>
              <a:buChar char="•"/>
              <a:defRPr sz="1600" b="0" i="0">
                <a:latin typeface="Arial"/>
                <a:cs typeface="Arial"/>
              </a:defRPr>
            </a:lvl2pPr>
            <a:lvl3pPr marL="1141413" indent="-227013">
              <a:buClr>
                <a:srgbClr val="003359"/>
              </a:buClr>
              <a:buFont typeface="Frutiger LT Std 45 Light" pitchFamily="34" charset="0"/>
              <a:buChar char="‐"/>
              <a:defRPr sz="1400" b="0" i="0">
                <a:latin typeface="Arial"/>
                <a:cs typeface="Arial"/>
              </a:defRPr>
            </a:lvl3pPr>
            <a:lvl4pPr marL="1601788" indent="-225425">
              <a:buClr>
                <a:srgbClr val="003359"/>
              </a:buClr>
              <a:buFont typeface="Arial" pitchFamily="34" charset="0"/>
              <a:buChar char="•"/>
              <a:defRPr sz="1200" b="0" i="0">
                <a:latin typeface="Arial"/>
                <a:cs typeface="Arial"/>
              </a:defRPr>
            </a:lvl4pPr>
            <a:lvl5pPr marL="2055813" indent="-227013">
              <a:buClr>
                <a:srgbClr val="003359"/>
              </a:buClr>
              <a:buFont typeface="Frutiger LT Std 45 Light" pitchFamily="34" charset="0"/>
              <a:buChar char="‐"/>
              <a:defRPr sz="1000" b="0" i="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p:ph type="sldNum" sz="quarter" idx="10"/>
          </p:nvPr>
        </p:nvSpPr>
        <p:spPr/>
        <p:txBody>
          <a:bodyPr/>
          <a:lstStyle>
            <a:lvl1pPr>
              <a:defRPr/>
            </a:lvl1pPr>
          </a:lstStyle>
          <a:p>
            <a:pPr>
              <a:defRPr/>
            </a:pPr>
            <a:fld id="{571B8CBD-6047-444B-87F0-D9B21FA403BC}" type="slidenum">
              <a:rPr lang="en-US" altLang="en-US"/>
              <a:pPr>
                <a:defRPr/>
              </a:pPr>
              <a:t>‹#›</a:t>
            </a:fld>
            <a:endParaRPr lang="en-US" altLang="en-US" dirty="0"/>
          </a:p>
        </p:txBody>
      </p:sp>
    </p:spTree>
    <p:extLst>
      <p:ext uri="{BB962C8B-B14F-4D97-AF65-F5344CB8AC3E}">
        <p14:creationId xmlns:p14="http://schemas.microsoft.com/office/powerpoint/2010/main" val="2725321100"/>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 ihcda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9345" y="4093376"/>
            <a:ext cx="7810881" cy="1362075"/>
          </a:xfrm>
        </p:spPr>
        <p:txBody>
          <a:bodyPr anchor="t">
            <a:normAutofit/>
          </a:bodyPr>
          <a:lstStyle>
            <a:lvl1pPr algn="l">
              <a:defRPr sz="3000" b="1" cap="all"/>
            </a:lvl1pPr>
          </a:lstStyle>
          <a:p>
            <a:r>
              <a:rPr lang="en-US" dirty="0"/>
              <a:t>Click to edit Master title style</a:t>
            </a:r>
          </a:p>
        </p:txBody>
      </p:sp>
      <p:sp>
        <p:nvSpPr>
          <p:cNvPr id="3" name="Text Placeholder 2"/>
          <p:cNvSpPr>
            <a:spLocks noGrp="1"/>
          </p:cNvSpPr>
          <p:nvPr>
            <p:ph type="body" idx="1"/>
          </p:nvPr>
        </p:nvSpPr>
        <p:spPr>
          <a:xfrm>
            <a:off x="301205" y="2593189"/>
            <a:ext cx="7819021" cy="1500187"/>
          </a:xfrm>
        </p:spPr>
        <p:txBody>
          <a:bodyPr anchor="b">
            <a:normAutofit/>
          </a:bodyPr>
          <a:lstStyle>
            <a:lvl1pPr marL="0" indent="0">
              <a:buNone/>
              <a:defRPr sz="1800">
                <a:solidFill>
                  <a:srgbClr val="003359"/>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p:cNvSpPr>
            <a:spLocks noGrp="1"/>
          </p:cNvSpPr>
          <p:nvPr>
            <p:ph type="sldNum" sz="quarter" idx="10"/>
          </p:nvPr>
        </p:nvSpPr>
        <p:spPr/>
        <p:txBody>
          <a:bodyPr/>
          <a:lstStyle>
            <a:lvl1pPr>
              <a:defRPr/>
            </a:lvl1pPr>
          </a:lstStyle>
          <a:p>
            <a:pPr>
              <a:defRPr/>
            </a:pPr>
            <a:fld id="{BE1B1CE4-F00B-4E68-9228-6F1D3BAE330D}" type="slidenum">
              <a:rPr lang="en-US" altLang="en-US"/>
              <a:pPr>
                <a:defRPr/>
              </a:pPr>
              <a:t>‹#›</a:t>
            </a:fld>
            <a:endParaRPr lang="en-US" altLang="en-US" dirty="0"/>
          </a:p>
        </p:txBody>
      </p:sp>
    </p:spTree>
    <p:extLst>
      <p:ext uri="{BB962C8B-B14F-4D97-AF65-F5344CB8AC3E}">
        <p14:creationId xmlns:p14="http://schemas.microsoft.com/office/powerpoint/2010/main" val="215427867"/>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 ihcda 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25627" y="274638"/>
            <a:ext cx="8373873" cy="1143000"/>
          </a:xfrm>
        </p:spPr>
        <p:txBody>
          <a:bodyPr/>
          <a:lstStyle>
            <a:lvl1pPr>
              <a:defRPr cap="all"/>
            </a:lvl1pPr>
          </a:lstStyle>
          <a:p>
            <a:r>
              <a:rPr lang="en-US" dirty="0"/>
              <a:t>Click to edit Master title style</a:t>
            </a:r>
          </a:p>
        </p:txBody>
      </p:sp>
      <p:sp>
        <p:nvSpPr>
          <p:cNvPr id="3" name="Content Placeholder 2"/>
          <p:cNvSpPr>
            <a:spLocks noGrp="1"/>
          </p:cNvSpPr>
          <p:nvPr>
            <p:ph sz="half" idx="1"/>
          </p:nvPr>
        </p:nvSpPr>
        <p:spPr>
          <a:xfrm>
            <a:off x="325627" y="1600200"/>
            <a:ext cx="4056956" cy="4525963"/>
          </a:xfrm>
        </p:spPr>
        <p:txBody>
          <a:bodyPr/>
          <a:lstStyle>
            <a:lvl1pPr>
              <a:buNone/>
              <a:defRPr sz="1800"/>
            </a:lvl1pPr>
            <a:lvl2pPr>
              <a:buClr>
                <a:srgbClr val="003359"/>
              </a:buClr>
              <a:buFont typeface="Arial" pitchFamily="34" charset="0"/>
              <a:buChar char="•"/>
              <a:defRPr sz="1600"/>
            </a:lvl2pPr>
            <a:lvl3pPr>
              <a:buClr>
                <a:srgbClr val="003359"/>
              </a:buClr>
              <a:buFont typeface="Frutiger LT Std 45 Light" pitchFamily="34" charset="0"/>
              <a:buChar char="‐"/>
              <a:defRPr sz="1400"/>
            </a:lvl3pPr>
            <a:lvl4pPr>
              <a:buClr>
                <a:srgbClr val="003359"/>
              </a:buClr>
              <a:buFont typeface="Arial" pitchFamily="34" charset="0"/>
              <a:buChar char="•"/>
              <a:defRPr sz="1200"/>
            </a:lvl4pPr>
            <a:lvl5pPr>
              <a:buClr>
                <a:srgbClr val="003359"/>
              </a:buClr>
              <a:buFont typeface="Frutiger LT Std 45 Light" pitchFamily="34" charset="0"/>
              <a:buChar cha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buNone/>
              <a:defRPr sz="1800">
                <a:solidFill>
                  <a:srgbClr val="003359"/>
                </a:solidFill>
              </a:defRPr>
            </a:lvl1pPr>
            <a:lvl2pPr>
              <a:buClr>
                <a:srgbClr val="003359"/>
              </a:buClr>
              <a:buFont typeface="Arial" pitchFamily="34" charset="0"/>
              <a:buChar char="•"/>
              <a:defRPr sz="1600">
                <a:solidFill>
                  <a:srgbClr val="003359"/>
                </a:solidFill>
              </a:defRPr>
            </a:lvl2pPr>
            <a:lvl3pPr>
              <a:buClr>
                <a:srgbClr val="003359"/>
              </a:buClr>
              <a:buFont typeface="Frutiger LT Std 45 Light" pitchFamily="34" charset="0"/>
              <a:buChar char="‐"/>
              <a:defRPr sz="1400">
                <a:solidFill>
                  <a:srgbClr val="003359"/>
                </a:solidFill>
              </a:defRPr>
            </a:lvl3pPr>
            <a:lvl4pPr>
              <a:buClr>
                <a:srgbClr val="003359"/>
              </a:buClr>
              <a:buFont typeface="Arial" pitchFamily="34" charset="0"/>
              <a:buChar char="•"/>
              <a:defRPr sz="1200">
                <a:solidFill>
                  <a:srgbClr val="003359"/>
                </a:solidFill>
              </a:defRPr>
            </a:lvl4pPr>
            <a:lvl5pPr>
              <a:buClr>
                <a:srgbClr val="003359"/>
              </a:buClr>
              <a:buFont typeface="Frutiger LT Std 45 Light" pitchFamily="34" charset="0"/>
              <a:buChar char="‐"/>
              <a:defRPr sz="1000">
                <a:solidFill>
                  <a:srgbClr val="003359"/>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p:cNvSpPr>
            <a:spLocks noGrp="1"/>
          </p:cNvSpPr>
          <p:nvPr>
            <p:ph type="sldNum" sz="quarter" idx="10"/>
          </p:nvPr>
        </p:nvSpPr>
        <p:spPr/>
        <p:txBody>
          <a:bodyPr/>
          <a:lstStyle>
            <a:lvl1pPr>
              <a:defRPr/>
            </a:lvl1pPr>
          </a:lstStyle>
          <a:p>
            <a:pPr>
              <a:defRPr/>
            </a:pPr>
            <a:fld id="{616FA514-AEFD-474B-93B0-114D787E359F}" type="slidenum">
              <a:rPr lang="en-US" altLang="en-US"/>
              <a:pPr>
                <a:defRPr/>
              </a:pPr>
              <a:t>‹#›</a:t>
            </a:fld>
            <a:endParaRPr lang="en-US" altLang="en-US" dirty="0"/>
          </a:p>
        </p:txBody>
      </p:sp>
    </p:spTree>
    <p:extLst>
      <p:ext uri="{BB962C8B-B14F-4D97-AF65-F5344CB8AC3E}">
        <p14:creationId xmlns:p14="http://schemas.microsoft.com/office/powerpoint/2010/main" val="878724802"/>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 ihcda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a:lvl1pPr>
          </a:lstStyle>
          <a:p>
            <a:r>
              <a:rPr lang="en-US" dirty="0"/>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3C749194-38E6-4473-9320-06ABC635AF1D}" type="slidenum">
              <a:rPr lang="en-US" altLang="en-US"/>
              <a:pPr>
                <a:defRPr/>
              </a:pPr>
              <a:t>‹#›</a:t>
            </a:fld>
            <a:endParaRPr lang="en-US" altLang="en-US" dirty="0"/>
          </a:p>
        </p:txBody>
      </p:sp>
    </p:spTree>
    <p:extLst>
      <p:ext uri="{BB962C8B-B14F-4D97-AF65-F5344CB8AC3E}">
        <p14:creationId xmlns:p14="http://schemas.microsoft.com/office/powerpoint/2010/main" val="3526778666"/>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 ihcda 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D7C7ECAB-653A-4487-92B9-FFBB26683031}" type="slidenum">
              <a:rPr lang="en-US" altLang="en-US"/>
              <a:pPr>
                <a:defRPr/>
              </a:pPr>
              <a:t>‹#›</a:t>
            </a:fld>
            <a:endParaRPr lang="en-US" altLang="en-US" dirty="0"/>
          </a:p>
        </p:txBody>
      </p:sp>
    </p:spTree>
    <p:extLst>
      <p:ext uri="{BB962C8B-B14F-4D97-AF65-F5344CB8AC3E}">
        <p14:creationId xmlns:p14="http://schemas.microsoft.com/office/powerpoint/2010/main" val="2502171394"/>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 ihcda 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5626" y="273050"/>
            <a:ext cx="3139887" cy="1162050"/>
          </a:xfrm>
        </p:spPr>
        <p:txBody>
          <a:bodyPr anchor="b">
            <a:noAutofit/>
          </a:bodyPr>
          <a:lstStyle>
            <a:lvl1pPr algn="l">
              <a:defRPr sz="2000" b="1" cap="all"/>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buClr>
                <a:srgbClr val="003359"/>
              </a:buClr>
              <a:buFont typeface="Arial" pitchFamily="34" charset="0"/>
              <a:buChar char="•"/>
              <a:defRPr sz="1600"/>
            </a:lvl1pPr>
            <a:lvl2pPr>
              <a:buClr>
                <a:srgbClr val="003359"/>
              </a:buClr>
              <a:buFont typeface="Frutiger LT Std 45 Light" pitchFamily="34" charset="0"/>
              <a:buChar char="‐"/>
              <a:defRPr sz="1400"/>
            </a:lvl2pPr>
            <a:lvl3pPr>
              <a:buClr>
                <a:srgbClr val="003359"/>
              </a:buClr>
              <a:buFont typeface="Arial" pitchFamily="34" charset="0"/>
              <a:buChar char="•"/>
              <a:defRPr sz="1200"/>
            </a:lvl3pPr>
            <a:lvl4pPr>
              <a:buClr>
                <a:srgbClr val="003359"/>
              </a:buClr>
              <a:buFont typeface="Frutiger LT Std 45 Light" pitchFamily="34" charset="0"/>
              <a:buChar char="‐"/>
              <a:defRPr sz="1000"/>
            </a:lvl4pPr>
            <a:lvl5pPr>
              <a:buClr>
                <a:srgbClr val="003359"/>
              </a:buClr>
              <a:buFont typeface="Arial" pitchFamily="34" charset="0"/>
              <a:buChar char="•"/>
              <a:defRPr sz="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25626" y="1435100"/>
            <a:ext cx="3139887"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p:cNvSpPr>
            <a:spLocks noGrp="1"/>
          </p:cNvSpPr>
          <p:nvPr>
            <p:ph type="sldNum" sz="quarter" idx="10"/>
          </p:nvPr>
        </p:nvSpPr>
        <p:spPr/>
        <p:txBody>
          <a:bodyPr/>
          <a:lstStyle>
            <a:lvl1pPr>
              <a:defRPr/>
            </a:lvl1pPr>
          </a:lstStyle>
          <a:p>
            <a:pPr>
              <a:defRPr/>
            </a:pPr>
            <a:fld id="{B486F516-DAA5-4C78-9A44-C799F6245A78}" type="slidenum">
              <a:rPr lang="en-US" altLang="en-US"/>
              <a:pPr>
                <a:defRPr/>
              </a:pPr>
              <a:t>‹#›</a:t>
            </a:fld>
            <a:endParaRPr lang="en-US" altLang="en-US" dirty="0"/>
          </a:p>
        </p:txBody>
      </p:sp>
    </p:spTree>
    <p:extLst>
      <p:ext uri="{BB962C8B-B14F-4D97-AF65-F5344CB8AC3E}">
        <p14:creationId xmlns:p14="http://schemas.microsoft.com/office/powerpoint/2010/main" val="2788203611"/>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ihcda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3000" b="1" cap="all"/>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Slide Number Placeholder 5"/>
          <p:cNvSpPr>
            <a:spLocks noGrp="1"/>
          </p:cNvSpPr>
          <p:nvPr>
            <p:ph type="sldNum" sz="quarter" idx="10"/>
          </p:nvPr>
        </p:nvSpPr>
        <p:spPr/>
        <p:txBody>
          <a:bodyPr/>
          <a:lstStyle>
            <a:lvl1pPr>
              <a:defRPr/>
            </a:lvl1pPr>
          </a:lstStyle>
          <a:p>
            <a:pPr>
              <a:defRPr/>
            </a:pPr>
            <a:fld id="{23DC0F60-49D0-473F-9AEE-06B5EA021BD5}" type="slidenum">
              <a:rPr lang="en-US" altLang="en-US"/>
              <a:pPr>
                <a:defRPr/>
              </a:pPr>
              <a:t>‹#›</a:t>
            </a:fld>
            <a:endParaRPr lang="en-US" altLang="en-US" dirty="0"/>
          </a:p>
        </p:txBody>
      </p:sp>
    </p:spTree>
    <p:extLst>
      <p:ext uri="{BB962C8B-B14F-4D97-AF65-F5344CB8AC3E}">
        <p14:creationId xmlns:p14="http://schemas.microsoft.com/office/powerpoint/2010/main" val="22251460"/>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image" Target="../media/image3.jpe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34963" y="274638"/>
            <a:ext cx="83645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ENTER HEADLINE</a:t>
            </a:r>
          </a:p>
        </p:txBody>
      </p:sp>
      <p:sp>
        <p:nvSpPr>
          <p:cNvPr id="1027" name="Text Placeholder 2"/>
          <p:cNvSpPr>
            <a:spLocks noGrp="1"/>
          </p:cNvSpPr>
          <p:nvPr>
            <p:ph type="body" idx="1"/>
          </p:nvPr>
        </p:nvSpPr>
        <p:spPr bwMode="auto">
          <a:xfrm>
            <a:off x="334963" y="1600200"/>
            <a:ext cx="8364537" cy="414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enter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p:cNvSpPr>
            <a:spLocks noGrp="1"/>
          </p:cNvSpPr>
          <p:nvPr>
            <p:ph type="sldNum" sz="quarter" idx="4"/>
          </p:nvPr>
        </p:nvSpPr>
        <p:spPr>
          <a:xfrm>
            <a:off x="325438" y="614680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003359"/>
                </a:solidFill>
              </a:defRPr>
            </a:lvl1pPr>
          </a:lstStyle>
          <a:p>
            <a:pPr>
              <a:defRPr/>
            </a:pPr>
            <a:fld id="{1DFD9441-B681-4993-9812-4EE8B4B78082}"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5048" r:id="rId1"/>
    <p:sldLayoutId id="2147485040" r:id="rId2"/>
    <p:sldLayoutId id="2147485041" r:id="rId3"/>
    <p:sldLayoutId id="2147485042" r:id="rId4"/>
    <p:sldLayoutId id="2147485043" r:id="rId5"/>
    <p:sldLayoutId id="2147485044" r:id="rId6"/>
    <p:sldLayoutId id="2147485045" r:id="rId7"/>
    <p:sldLayoutId id="2147485046" r:id="rId8"/>
    <p:sldLayoutId id="2147485047" r:id="rId9"/>
  </p:sldLayoutIdLst>
  <p:transition spd="med">
    <p:fade/>
  </p:transition>
  <p:hf hdr="0" dt="0"/>
  <p:txStyles>
    <p:titleStyle>
      <a:lvl1pPr algn="l" rtl="0" eaLnBrk="0" fontAlgn="base" hangingPunct="0">
        <a:spcBef>
          <a:spcPct val="0"/>
        </a:spcBef>
        <a:spcAft>
          <a:spcPct val="0"/>
        </a:spcAft>
        <a:defRPr sz="3000" b="1" kern="1200">
          <a:solidFill>
            <a:srgbClr val="A2AD00"/>
          </a:solidFill>
          <a:latin typeface="Arial Bold"/>
          <a:ea typeface="ＭＳ Ｐゴシック" pitchFamily="-112" charset="-128"/>
          <a:cs typeface="Arial Bold"/>
        </a:defRPr>
      </a:lvl1pPr>
      <a:lvl2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2pPr>
      <a:lvl3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3pPr>
      <a:lvl4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4pPr>
      <a:lvl5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5pPr>
      <a:lvl6pPr marL="457200" algn="l" rtl="0" fontAlgn="base">
        <a:spcBef>
          <a:spcPct val="0"/>
        </a:spcBef>
        <a:spcAft>
          <a:spcPct val="0"/>
        </a:spcAft>
        <a:defRPr sz="3000">
          <a:solidFill>
            <a:srgbClr val="F0AB00"/>
          </a:solidFill>
          <a:latin typeface="NeutraText-Demi" pitchFamily="-112" charset="0"/>
          <a:ea typeface="ＭＳ Ｐゴシック" pitchFamily="-112" charset="-128"/>
        </a:defRPr>
      </a:lvl6pPr>
      <a:lvl7pPr marL="914400" algn="l" rtl="0" fontAlgn="base">
        <a:spcBef>
          <a:spcPct val="0"/>
        </a:spcBef>
        <a:spcAft>
          <a:spcPct val="0"/>
        </a:spcAft>
        <a:defRPr sz="3000">
          <a:solidFill>
            <a:srgbClr val="F0AB00"/>
          </a:solidFill>
          <a:latin typeface="NeutraText-Demi" pitchFamily="-112" charset="0"/>
          <a:ea typeface="ＭＳ Ｐゴシック" pitchFamily="-112" charset="-128"/>
        </a:defRPr>
      </a:lvl7pPr>
      <a:lvl8pPr marL="1371600" algn="l" rtl="0" fontAlgn="base">
        <a:spcBef>
          <a:spcPct val="0"/>
        </a:spcBef>
        <a:spcAft>
          <a:spcPct val="0"/>
        </a:spcAft>
        <a:defRPr sz="3000">
          <a:solidFill>
            <a:srgbClr val="F0AB00"/>
          </a:solidFill>
          <a:latin typeface="NeutraText-Demi" pitchFamily="-112" charset="0"/>
          <a:ea typeface="ＭＳ Ｐゴシック" pitchFamily="-112" charset="-128"/>
        </a:defRPr>
      </a:lvl8pPr>
      <a:lvl9pPr marL="1828800" algn="l" rtl="0" fontAlgn="base">
        <a:spcBef>
          <a:spcPct val="0"/>
        </a:spcBef>
        <a:spcAft>
          <a:spcPct val="0"/>
        </a:spcAft>
        <a:defRPr sz="3000">
          <a:solidFill>
            <a:srgbClr val="F0AB00"/>
          </a:solidFill>
          <a:latin typeface="NeutraText-Demi" pitchFamily="-112" charset="0"/>
          <a:ea typeface="ＭＳ Ｐゴシック" pitchFamily="-112" charset="-128"/>
        </a:defRPr>
      </a:lvl9pPr>
    </p:titleStyle>
    <p:bodyStyle>
      <a:lvl1pPr marL="687388" indent="-225425" algn="l" rtl="0" eaLnBrk="0" fontAlgn="base" hangingPunct="0">
        <a:spcBef>
          <a:spcPct val="0"/>
        </a:spcBef>
        <a:spcAft>
          <a:spcPct val="0"/>
        </a:spcAft>
        <a:buClr>
          <a:srgbClr val="003359"/>
        </a:buClr>
        <a:buFont typeface="Arial" panose="020B0604020202020204" pitchFamily="34" charset="0"/>
        <a:buChar char="•"/>
        <a:defRPr sz="1600" kern="1200">
          <a:solidFill>
            <a:srgbClr val="003359"/>
          </a:solidFill>
          <a:latin typeface="Arial"/>
          <a:ea typeface="ＭＳ Ｐゴシック" pitchFamily="-112" charset="-128"/>
          <a:cs typeface="Arial"/>
        </a:defRPr>
      </a:lvl1pPr>
      <a:lvl2pPr marL="1141413" indent="-227013" algn="l" rtl="0" eaLnBrk="0" fontAlgn="base" hangingPunct="0">
        <a:spcBef>
          <a:spcPct val="0"/>
        </a:spcBef>
        <a:spcAft>
          <a:spcPct val="0"/>
        </a:spcAft>
        <a:buClr>
          <a:srgbClr val="003359"/>
        </a:buClr>
        <a:buFont typeface="Frutiger LT Std 45 Light"/>
        <a:buChar char="‐"/>
        <a:defRPr sz="1400" kern="1200">
          <a:solidFill>
            <a:srgbClr val="003359"/>
          </a:solidFill>
          <a:latin typeface="Arial"/>
          <a:ea typeface="ＭＳ Ｐゴシック" pitchFamily="-112" charset="-128"/>
          <a:cs typeface="Arial"/>
        </a:defRPr>
      </a:lvl2pPr>
      <a:lvl3pPr marL="1601788" indent="-225425" algn="l" rtl="0" eaLnBrk="0" fontAlgn="base" hangingPunct="0">
        <a:spcBef>
          <a:spcPct val="0"/>
        </a:spcBef>
        <a:spcAft>
          <a:spcPct val="0"/>
        </a:spcAft>
        <a:buClr>
          <a:srgbClr val="003359"/>
        </a:buClr>
        <a:buFont typeface="Arial" panose="020B0604020202020204" pitchFamily="34" charset="0"/>
        <a:buChar char="•"/>
        <a:defRPr sz="1200" kern="1200">
          <a:solidFill>
            <a:srgbClr val="003359"/>
          </a:solidFill>
          <a:latin typeface="Arial"/>
          <a:ea typeface="ＭＳ Ｐゴシック" pitchFamily="-112" charset="-128"/>
          <a:cs typeface="Arial"/>
        </a:defRPr>
      </a:lvl3pPr>
      <a:lvl4pPr marL="2055813" indent="-227013" algn="l" rtl="0" eaLnBrk="0" fontAlgn="base" hangingPunct="0">
        <a:spcBef>
          <a:spcPct val="0"/>
        </a:spcBef>
        <a:spcAft>
          <a:spcPct val="0"/>
        </a:spcAft>
        <a:buClr>
          <a:srgbClr val="003359"/>
        </a:buClr>
        <a:buFont typeface="Frutiger LT Std 45 Light"/>
        <a:buChar char="‐"/>
        <a:defRPr sz="1000" kern="1200">
          <a:solidFill>
            <a:srgbClr val="003359"/>
          </a:solidFill>
          <a:latin typeface="Arial"/>
          <a:ea typeface="ＭＳ Ｐゴシック" pitchFamily="-112" charset="-128"/>
          <a:cs typeface="Arial"/>
        </a:defRPr>
      </a:lvl4pPr>
      <a:lvl5pPr marL="2516188" indent="-225425" algn="l" rtl="0" eaLnBrk="0" fontAlgn="base" hangingPunct="0">
        <a:spcBef>
          <a:spcPct val="0"/>
        </a:spcBef>
        <a:spcAft>
          <a:spcPct val="0"/>
        </a:spcAft>
        <a:buClr>
          <a:srgbClr val="003359"/>
        </a:buClr>
        <a:buFont typeface="Arial" panose="020B0604020202020204" pitchFamily="34" charset="0"/>
        <a:buChar char="•"/>
        <a:defRPr sz="800" kern="1200">
          <a:solidFill>
            <a:srgbClr val="003359"/>
          </a:solidFill>
          <a:latin typeface="Arial"/>
          <a:ea typeface="ＭＳ Ｐゴシック" pitchFamily="-112" charset="-128"/>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334963" y="274638"/>
            <a:ext cx="83645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ENTER HEADLINE</a:t>
            </a:r>
          </a:p>
        </p:txBody>
      </p:sp>
      <p:sp>
        <p:nvSpPr>
          <p:cNvPr id="2051" name="Text Placeholder 2"/>
          <p:cNvSpPr>
            <a:spLocks noGrp="1"/>
          </p:cNvSpPr>
          <p:nvPr>
            <p:ph type="body" idx="1"/>
          </p:nvPr>
        </p:nvSpPr>
        <p:spPr bwMode="auto">
          <a:xfrm>
            <a:off x="334963" y="1600200"/>
            <a:ext cx="8364537" cy="414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enter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p:cNvSpPr>
            <a:spLocks noGrp="1"/>
          </p:cNvSpPr>
          <p:nvPr>
            <p:ph type="sldNum" sz="quarter" idx="4"/>
          </p:nvPr>
        </p:nvSpPr>
        <p:spPr>
          <a:xfrm>
            <a:off x="325438" y="626110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003359"/>
                </a:solidFill>
              </a:defRPr>
            </a:lvl1pPr>
          </a:lstStyle>
          <a:p>
            <a:pPr>
              <a:defRPr/>
            </a:pPr>
            <a:fld id="{3C2764C6-69CE-4A58-B5D6-DC62F2CBC203}" type="slidenum">
              <a:rPr lang="en-US" altLang="en-US"/>
              <a:pPr>
                <a:defRPr/>
              </a:pPr>
              <a:t>‹#›</a:t>
            </a:fld>
            <a:endParaRPr lang="en-US" altLang="en-US" dirty="0"/>
          </a:p>
        </p:txBody>
      </p:sp>
      <p:pic>
        <p:nvPicPr>
          <p:cNvPr id="2053" name="Picture 4" descr="IHCDA-Logo-RGB.jp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6675438" y="6021388"/>
            <a:ext cx="2052637"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049" r:id="rId1"/>
    <p:sldLayoutId id="2147485050" r:id="rId2"/>
    <p:sldLayoutId id="2147485051" r:id="rId3"/>
    <p:sldLayoutId id="2147485052" r:id="rId4"/>
    <p:sldLayoutId id="2147485053" r:id="rId5"/>
    <p:sldLayoutId id="2147485054" r:id="rId6"/>
    <p:sldLayoutId id="2147485055" r:id="rId7"/>
    <p:sldLayoutId id="2147485056" r:id="rId8"/>
  </p:sldLayoutIdLst>
  <p:transition spd="med">
    <p:fade/>
  </p:transition>
  <p:hf hdr="0" dt="0"/>
  <p:txStyles>
    <p:titleStyle>
      <a:lvl1pPr algn="l" rtl="0" eaLnBrk="0" fontAlgn="base" hangingPunct="0">
        <a:spcBef>
          <a:spcPct val="0"/>
        </a:spcBef>
        <a:spcAft>
          <a:spcPct val="0"/>
        </a:spcAft>
        <a:defRPr sz="3000" b="1" kern="1200">
          <a:solidFill>
            <a:srgbClr val="A2AD00"/>
          </a:solidFill>
          <a:latin typeface="Arial Bold"/>
          <a:ea typeface="ＭＳ Ｐゴシック" pitchFamily="-112" charset="-128"/>
          <a:cs typeface="Arial Bold"/>
        </a:defRPr>
      </a:lvl1pPr>
      <a:lvl2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2pPr>
      <a:lvl3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3pPr>
      <a:lvl4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4pPr>
      <a:lvl5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itchFamily="-111" charset="0"/>
        </a:defRPr>
      </a:lvl5pPr>
      <a:lvl6pPr marL="457200" algn="l" rtl="0" fontAlgn="base">
        <a:spcBef>
          <a:spcPct val="0"/>
        </a:spcBef>
        <a:spcAft>
          <a:spcPct val="0"/>
        </a:spcAft>
        <a:defRPr sz="3000">
          <a:solidFill>
            <a:srgbClr val="F0AB00"/>
          </a:solidFill>
          <a:latin typeface="NeutraText-Demi" pitchFamily="-112" charset="0"/>
          <a:ea typeface="ＭＳ Ｐゴシック" pitchFamily="-112" charset="-128"/>
        </a:defRPr>
      </a:lvl6pPr>
      <a:lvl7pPr marL="914400" algn="l" rtl="0" fontAlgn="base">
        <a:spcBef>
          <a:spcPct val="0"/>
        </a:spcBef>
        <a:spcAft>
          <a:spcPct val="0"/>
        </a:spcAft>
        <a:defRPr sz="3000">
          <a:solidFill>
            <a:srgbClr val="F0AB00"/>
          </a:solidFill>
          <a:latin typeface="NeutraText-Demi" pitchFamily="-112" charset="0"/>
          <a:ea typeface="ＭＳ Ｐゴシック" pitchFamily="-112" charset="-128"/>
        </a:defRPr>
      </a:lvl7pPr>
      <a:lvl8pPr marL="1371600" algn="l" rtl="0" fontAlgn="base">
        <a:spcBef>
          <a:spcPct val="0"/>
        </a:spcBef>
        <a:spcAft>
          <a:spcPct val="0"/>
        </a:spcAft>
        <a:defRPr sz="3000">
          <a:solidFill>
            <a:srgbClr val="F0AB00"/>
          </a:solidFill>
          <a:latin typeface="NeutraText-Demi" pitchFamily="-112" charset="0"/>
          <a:ea typeface="ＭＳ Ｐゴシック" pitchFamily="-112" charset="-128"/>
        </a:defRPr>
      </a:lvl8pPr>
      <a:lvl9pPr marL="1828800" algn="l" rtl="0" fontAlgn="base">
        <a:spcBef>
          <a:spcPct val="0"/>
        </a:spcBef>
        <a:spcAft>
          <a:spcPct val="0"/>
        </a:spcAft>
        <a:defRPr sz="3000">
          <a:solidFill>
            <a:srgbClr val="F0AB00"/>
          </a:solidFill>
          <a:latin typeface="NeutraText-Demi" pitchFamily="-112" charset="0"/>
          <a:ea typeface="ＭＳ Ｐゴシック" pitchFamily="-112" charset="-128"/>
        </a:defRPr>
      </a:lvl9pPr>
    </p:titleStyle>
    <p:bodyStyle>
      <a:lvl1pPr marL="687388" indent="-225425" algn="l" rtl="0" eaLnBrk="0" fontAlgn="base" hangingPunct="0">
        <a:spcBef>
          <a:spcPct val="0"/>
        </a:spcBef>
        <a:spcAft>
          <a:spcPct val="0"/>
        </a:spcAft>
        <a:buClr>
          <a:srgbClr val="003359"/>
        </a:buClr>
        <a:buFont typeface="Arial" panose="020B0604020202020204" pitchFamily="34" charset="0"/>
        <a:buChar char="•"/>
        <a:defRPr sz="1600" kern="1200">
          <a:solidFill>
            <a:srgbClr val="003359"/>
          </a:solidFill>
          <a:latin typeface="Arial"/>
          <a:ea typeface="ＭＳ Ｐゴシック" pitchFamily="-112" charset="-128"/>
          <a:cs typeface="Arial"/>
        </a:defRPr>
      </a:lvl1pPr>
      <a:lvl2pPr marL="1141413" indent="-227013" algn="l" rtl="0" eaLnBrk="0" fontAlgn="base" hangingPunct="0">
        <a:spcBef>
          <a:spcPct val="0"/>
        </a:spcBef>
        <a:spcAft>
          <a:spcPct val="0"/>
        </a:spcAft>
        <a:buClr>
          <a:srgbClr val="003359"/>
        </a:buClr>
        <a:buFont typeface="Frutiger LT Std 45 Light"/>
        <a:buChar char="‐"/>
        <a:defRPr sz="1400" kern="1200">
          <a:solidFill>
            <a:srgbClr val="003359"/>
          </a:solidFill>
          <a:latin typeface="Arial"/>
          <a:ea typeface="ＭＳ Ｐゴシック" pitchFamily="-112" charset="-128"/>
          <a:cs typeface="Arial"/>
        </a:defRPr>
      </a:lvl2pPr>
      <a:lvl3pPr marL="1601788" indent="-225425" algn="l" rtl="0" eaLnBrk="0" fontAlgn="base" hangingPunct="0">
        <a:spcBef>
          <a:spcPct val="0"/>
        </a:spcBef>
        <a:spcAft>
          <a:spcPct val="0"/>
        </a:spcAft>
        <a:buClr>
          <a:srgbClr val="003359"/>
        </a:buClr>
        <a:buFont typeface="Arial" panose="020B0604020202020204" pitchFamily="34" charset="0"/>
        <a:buChar char="•"/>
        <a:defRPr sz="1200" kern="1200">
          <a:solidFill>
            <a:srgbClr val="003359"/>
          </a:solidFill>
          <a:latin typeface="Arial"/>
          <a:ea typeface="ＭＳ Ｐゴシック" pitchFamily="-112" charset="-128"/>
          <a:cs typeface="Arial"/>
        </a:defRPr>
      </a:lvl3pPr>
      <a:lvl4pPr marL="2055813" indent="-227013" algn="l" rtl="0" eaLnBrk="0" fontAlgn="base" hangingPunct="0">
        <a:spcBef>
          <a:spcPct val="0"/>
        </a:spcBef>
        <a:spcAft>
          <a:spcPct val="0"/>
        </a:spcAft>
        <a:buClr>
          <a:srgbClr val="003359"/>
        </a:buClr>
        <a:buFont typeface="Frutiger LT Std 45 Light"/>
        <a:buChar char="‐"/>
        <a:defRPr sz="1000" kern="1200">
          <a:solidFill>
            <a:srgbClr val="003359"/>
          </a:solidFill>
          <a:latin typeface="Arial"/>
          <a:ea typeface="ＭＳ Ｐゴシック" pitchFamily="-112" charset="-128"/>
          <a:cs typeface="Arial"/>
        </a:defRPr>
      </a:lvl4pPr>
      <a:lvl5pPr marL="2516188" indent="-225425" algn="l" rtl="0" eaLnBrk="0" fontAlgn="base" hangingPunct="0">
        <a:spcBef>
          <a:spcPct val="0"/>
        </a:spcBef>
        <a:spcAft>
          <a:spcPct val="0"/>
        </a:spcAft>
        <a:buClr>
          <a:srgbClr val="003359"/>
        </a:buClr>
        <a:buFont typeface="Arial" panose="020B0604020202020204" pitchFamily="34" charset="0"/>
        <a:buChar char="•"/>
        <a:defRPr sz="800" kern="1200">
          <a:solidFill>
            <a:srgbClr val="003359"/>
          </a:solidFill>
          <a:latin typeface="Arial"/>
          <a:ea typeface="ＭＳ Ｐゴシック" pitchFamily="-112" charset="-128"/>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334963" y="546100"/>
            <a:ext cx="8058150" cy="5119688"/>
          </a:xfrm>
        </p:spPr>
        <p:txBody>
          <a:bodyPr/>
          <a:lstStyle/>
          <a:p>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LIHEAP Budget and Award Management, Claims, and Transmittals</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PY2022 Training</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Thomas Hartnett-Russell</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Community Programs Manager</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August 25, 2021</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
        <p:nvSpPr>
          <p:cNvPr id="13315"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CDA4C1A-EE33-4899-87C5-9180D36B8F2B}" type="slidenum">
              <a:rPr lang="en-US" altLang="en-US" smtClean="0">
                <a:solidFill>
                  <a:srgbClr val="003359"/>
                </a:solidFill>
              </a:rPr>
              <a:pPr/>
              <a:t>1</a:t>
            </a:fld>
            <a:endParaRPr lang="en-US" altLang="en-US" dirty="0">
              <a:solidFill>
                <a:srgbClr val="003359"/>
              </a:solidFill>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Assurance 16</a:t>
            </a:r>
          </a:p>
        </p:txBody>
      </p:sp>
      <p:sp>
        <p:nvSpPr>
          <p:cNvPr id="20483" name="Content Placeholder 2"/>
          <p:cNvSpPr>
            <a:spLocks noGrp="1"/>
          </p:cNvSpPr>
          <p:nvPr>
            <p:ph idx="1"/>
          </p:nvPr>
        </p:nvSpPr>
        <p:spPr>
          <a:xfrm>
            <a:off x="334963" y="1425575"/>
            <a:ext cx="8364537" cy="4214649"/>
          </a:xfrm>
        </p:spPr>
        <p:txBody>
          <a:bodyPr/>
          <a:lstStyle/>
          <a:p>
            <a:r>
              <a:rPr lang="en-US" dirty="0">
                <a:latin typeface="Arial" panose="020B0604020202020204" pitchFamily="34" charset="0"/>
                <a:ea typeface="ＭＳ Ｐゴシック" panose="020B0600070205080204" pitchFamily="34" charset="-128"/>
                <a:cs typeface="Arial" panose="020B0604020202020204" pitchFamily="34" charset="0"/>
              </a:rPr>
              <a:t>Allowable Assurance 16 activities/charges include:</a:t>
            </a: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Needs assessment counseling</a:t>
            </a:r>
          </a:p>
          <a:p>
            <a:pPr marL="285750" indent="-285750">
              <a:buFont typeface="Arial" panose="020B0604020202020204" pitchFamily="34" charset="0"/>
              <a:buChar char="•"/>
            </a:pPr>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sz="1800" dirty="0">
                <a:latin typeface="Arial" panose="020B0604020202020204" pitchFamily="34" charset="0"/>
                <a:ea typeface="ＭＳ Ｐゴシック" panose="020B0600070205080204" pitchFamily="34" charset="-128"/>
                <a:cs typeface="Arial" panose="020B0604020202020204" pitchFamily="34" charset="0"/>
              </a:rPr>
              <a:t>Energy Education workshops</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Family development casework</a:t>
            </a:r>
          </a:p>
          <a:p>
            <a:pPr marL="285750" indent="-285750">
              <a:buFont typeface="Arial" panose="020B0604020202020204" pitchFamily="34" charset="0"/>
              <a:buChar char="•"/>
            </a:pPr>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sz="1800" dirty="0">
                <a:latin typeface="Arial" panose="020B0604020202020204" pitchFamily="34" charset="0"/>
                <a:ea typeface="ＭＳ Ｐゴシック" panose="020B0600070205080204" pitchFamily="34" charset="-128"/>
                <a:cs typeface="Arial" panose="020B0604020202020204" pitchFamily="34" charset="0"/>
              </a:rPr>
              <a:t>Assisting client households in negotiating payment agreements</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Providing kits that supply eligible households with supplies that help reduce energy usage (e.g., LED light bulbs, faucet aerators, etc.)</a:t>
            </a:r>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048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3CB867F-8513-4CFC-AAEF-F49ED4412EA3}" type="slidenum">
              <a:rPr lang="en-US" altLang="en-US" smtClean="0">
                <a:solidFill>
                  <a:srgbClr val="003359"/>
                </a:solidFill>
              </a:rPr>
              <a:pPr/>
              <a:t>10</a:t>
            </a:fld>
            <a:endParaRPr lang="en-US" altLang="en-US" dirty="0">
              <a:solidFill>
                <a:srgbClr val="003359"/>
              </a:solidFill>
            </a:endParaRPr>
          </a:p>
        </p:txBody>
      </p:sp>
    </p:spTree>
    <p:extLst>
      <p:ext uri="{BB962C8B-B14F-4D97-AF65-F5344CB8AC3E}">
        <p14:creationId xmlns:p14="http://schemas.microsoft.com/office/powerpoint/2010/main" val="193561191"/>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Assurance 16</a:t>
            </a:r>
          </a:p>
        </p:txBody>
      </p:sp>
      <p:sp>
        <p:nvSpPr>
          <p:cNvPr id="20483" name="Content Placeholder 2"/>
          <p:cNvSpPr>
            <a:spLocks noGrp="1"/>
          </p:cNvSpPr>
          <p:nvPr>
            <p:ph idx="1"/>
          </p:nvPr>
        </p:nvSpPr>
        <p:spPr>
          <a:xfrm>
            <a:off x="334963" y="1425575"/>
            <a:ext cx="8364537" cy="4214649"/>
          </a:xfrm>
        </p:spPr>
        <p:txBody>
          <a:bodyPr/>
          <a:lstStyle/>
          <a:p>
            <a:r>
              <a:rPr lang="en-US" dirty="0">
                <a:latin typeface="Arial" panose="020B0604020202020204" pitchFamily="34" charset="0"/>
                <a:ea typeface="ＭＳ Ｐゴシック" panose="020B0600070205080204" pitchFamily="34" charset="-128"/>
                <a:cs typeface="Arial" panose="020B0604020202020204" pitchFamily="34" charset="0"/>
              </a:rPr>
              <a:t>Unallowable expenses for charging against Assurance 16 include:</a:t>
            </a:r>
          </a:p>
          <a:p>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Staff PTO</a:t>
            </a:r>
          </a:p>
          <a:p>
            <a:pPr marL="285750" indent="-285750">
              <a:buFont typeface="Arial" panose="020B0604020202020204" pitchFamily="34" charset="0"/>
              <a:buChar char="•"/>
            </a:pPr>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Allocated salary spreads</a:t>
            </a:r>
          </a:p>
          <a:p>
            <a:pPr marL="285750" indent="-285750">
              <a:buFont typeface="Arial" panose="020B0604020202020204" pitchFamily="34" charset="0"/>
              <a:buChar char="•"/>
            </a:pPr>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Eligibility determination or client outreach</a:t>
            </a:r>
          </a:p>
          <a:p>
            <a:pPr marL="285750" indent="-285750">
              <a:buFont typeface="Arial" panose="020B0604020202020204" pitchFamily="34" charset="0"/>
              <a:buChar char="•"/>
            </a:pPr>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sz="1800" dirty="0">
                <a:latin typeface="Arial" panose="020B0604020202020204" pitchFamily="34" charset="0"/>
                <a:ea typeface="ＭＳ Ｐゴシック" panose="020B0600070205080204" pitchFamily="34" charset="-128"/>
                <a:cs typeface="Arial" panose="020B0604020202020204" pitchFamily="34" charset="0"/>
              </a:rPr>
              <a:t>E</a:t>
            </a:r>
            <a:r>
              <a:rPr lang="en-US" dirty="0">
                <a:latin typeface="Arial" panose="020B0604020202020204" pitchFamily="34" charset="0"/>
                <a:ea typeface="ＭＳ Ｐゴシック" panose="020B0600070205080204" pitchFamily="34" charset="-128"/>
                <a:cs typeface="Arial" panose="020B0604020202020204" pitchFamily="34" charset="0"/>
              </a:rPr>
              <a:t>xecutive salaries</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sz="1800" dirty="0">
                <a:latin typeface="Arial" panose="020B0604020202020204" pitchFamily="34" charset="0"/>
                <a:ea typeface="ＭＳ Ｐゴシック" panose="020B0600070205080204" pitchFamily="34" charset="-128"/>
                <a:cs typeface="Arial" panose="020B0604020202020204" pitchFamily="34" charset="0"/>
              </a:rPr>
              <a:t>Client outreach</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sz="1800" dirty="0">
                <a:latin typeface="Arial" panose="020B0604020202020204" pitchFamily="34" charset="0"/>
                <a:ea typeface="ＭＳ Ｐゴシック" panose="020B0600070205080204" pitchFamily="34" charset="-128"/>
                <a:cs typeface="Arial" panose="020B0604020202020204" pitchFamily="34" charset="0"/>
              </a:rPr>
              <a:t>Rent </a:t>
            </a:r>
            <a:r>
              <a:rPr lang="en-US" dirty="0">
                <a:latin typeface="Arial" panose="020B0604020202020204" pitchFamily="34" charset="0"/>
                <a:ea typeface="ＭＳ Ｐゴシック" panose="020B0600070205080204" pitchFamily="34" charset="-128"/>
                <a:cs typeface="Arial" panose="020B0604020202020204" pitchFamily="34" charset="0"/>
              </a:rPr>
              <a:t>and utilities</a:t>
            </a:r>
            <a:br>
              <a:rPr lang="en-US" sz="1800" dirty="0">
                <a:latin typeface="Arial" panose="020B0604020202020204" pitchFamily="34" charset="0"/>
                <a:ea typeface="ＭＳ Ｐゴシック" panose="020B0600070205080204" pitchFamily="34" charset="-128"/>
                <a:cs typeface="Arial" panose="020B0604020202020204" pitchFamily="34" charset="0"/>
              </a:rPr>
            </a:br>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048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3CB867F-8513-4CFC-AAEF-F49ED4412EA3}" type="slidenum">
              <a:rPr lang="en-US" altLang="en-US" smtClean="0">
                <a:solidFill>
                  <a:srgbClr val="003359"/>
                </a:solidFill>
              </a:rPr>
              <a:pPr/>
              <a:t>11</a:t>
            </a:fld>
            <a:endParaRPr lang="en-US" altLang="en-US" dirty="0">
              <a:solidFill>
                <a:srgbClr val="003359"/>
              </a:solidFill>
            </a:endParaRPr>
          </a:p>
        </p:txBody>
      </p:sp>
    </p:spTree>
    <p:extLst>
      <p:ext uri="{BB962C8B-B14F-4D97-AF65-F5344CB8AC3E}">
        <p14:creationId xmlns:p14="http://schemas.microsoft.com/office/powerpoint/2010/main" val="223329387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Assurance 16</a:t>
            </a:r>
          </a:p>
        </p:txBody>
      </p:sp>
      <p:sp>
        <p:nvSpPr>
          <p:cNvPr id="20483" name="Content Placeholder 2"/>
          <p:cNvSpPr>
            <a:spLocks noGrp="1"/>
          </p:cNvSpPr>
          <p:nvPr>
            <p:ph idx="1"/>
          </p:nvPr>
        </p:nvSpPr>
        <p:spPr>
          <a:xfrm>
            <a:off x="334963" y="1425575"/>
            <a:ext cx="8364537" cy="4214649"/>
          </a:xfrm>
        </p:spPr>
        <p:txBody>
          <a:bodyPr/>
          <a:lstStyle/>
          <a:p>
            <a:r>
              <a:rPr lang="en-US" dirty="0">
                <a:latin typeface="Arial" panose="020B0604020202020204" pitchFamily="34" charset="0"/>
                <a:ea typeface="ＭＳ Ｐゴシック" panose="020B0600070205080204" pitchFamily="34" charset="-128"/>
                <a:cs typeface="Arial" panose="020B0604020202020204" pitchFamily="34" charset="0"/>
              </a:rPr>
              <a:t>LSPs may budget up to 5% of their total award to Assurance 16 activities.</a:t>
            </a:r>
          </a:p>
          <a:p>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r>
              <a:rPr lang="en-US" dirty="0">
                <a:latin typeface="Arial" panose="020B0604020202020204" pitchFamily="34" charset="0"/>
                <a:ea typeface="ＭＳ Ｐゴシック" panose="020B0600070205080204" pitchFamily="34" charset="-128"/>
                <a:cs typeface="Arial" panose="020B0604020202020204" pitchFamily="34" charset="0"/>
              </a:rPr>
              <a:t>The 5% maximum applies to the LSP’s total award, not just to obligations/expenditures.</a:t>
            </a:r>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048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3CB867F-8513-4CFC-AAEF-F49ED4412EA3}" type="slidenum">
              <a:rPr lang="en-US" altLang="en-US" smtClean="0">
                <a:solidFill>
                  <a:srgbClr val="003359"/>
                </a:solidFill>
              </a:rPr>
              <a:pPr/>
              <a:t>12</a:t>
            </a:fld>
            <a:endParaRPr lang="en-US" altLang="en-US" dirty="0">
              <a:solidFill>
                <a:srgbClr val="003359"/>
              </a:solidFill>
            </a:endParaRPr>
          </a:p>
        </p:txBody>
      </p:sp>
    </p:spTree>
    <p:extLst>
      <p:ext uri="{BB962C8B-B14F-4D97-AF65-F5344CB8AC3E}">
        <p14:creationId xmlns:p14="http://schemas.microsoft.com/office/powerpoint/2010/main" val="4256740305"/>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Regular and Crisis benefits</a:t>
            </a:r>
          </a:p>
        </p:txBody>
      </p:sp>
      <p:sp>
        <p:nvSpPr>
          <p:cNvPr id="21507"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Regular benefits are awarded based on matrix points that are worth $25 each, plus a flat-rate $125 electric benefit.</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Crisis benefits are variable based on the exact amount needed for restoration or disconnection prevention.</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All LSPs are federally required to allocate at least 8% of their total award amount to Crisis Benefits through March 15</a:t>
            </a:r>
            <a:r>
              <a:rPr lang="en-US" baseline="30000" dirty="0">
                <a:latin typeface="Arial" panose="020B0604020202020204" pitchFamily="34" charset="0"/>
                <a:ea typeface="ＭＳ Ｐゴシック" panose="020B0600070205080204" pitchFamily="34" charset="-128"/>
                <a:cs typeface="Arial" panose="020B0604020202020204" pitchFamily="34" charset="0"/>
              </a:rPr>
              <a:t>th</a:t>
            </a:r>
            <a:r>
              <a:rPr lang="en-US" dirty="0">
                <a:latin typeface="Arial" panose="020B0604020202020204" pitchFamily="34" charset="0"/>
                <a:ea typeface="ＭＳ Ｐゴシック" panose="020B0600070205080204" pitchFamily="34" charset="-128"/>
                <a:cs typeface="Arial" panose="020B0604020202020204" pitchFamily="34" charset="0"/>
              </a:rPr>
              <a:t>.</a:t>
            </a: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150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AA4E5E9-FF76-4B53-8D18-A7B60AF23D4B}" type="slidenum">
              <a:rPr lang="en-US" altLang="en-US" smtClean="0">
                <a:solidFill>
                  <a:srgbClr val="003359"/>
                </a:solidFill>
              </a:rPr>
              <a:pPr/>
              <a:t>13</a:t>
            </a:fld>
            <a:endParaRPr lang="en-US" altLang="en-US" dirty="0">
              <a:solidFill>
                <a:srgbClr val="003359"/>
              </a:solidFill>
            </a:endParaRPr>
          </a:p>
        </p:txBody>
      </p:sp>
    </p:spTree>
    <p:extLst>
      <p:ext uri="{BB962C8B-B14F-4D97-AF65-F5344CB8AC3E}">
        <p14:creationId xmlns:p14="http://schemas.microsoft.com/office/powerpoint/2010/main" val="2628905833"/>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Emergency Benefits</a:t>
            </a:r>
          </a:p>
        </p:txBody>
      </p:sp>
      <p:sp>
        <p:nvSpPr>
          <p:cNvPr id="21507"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LSPs may budget up to 10% of their total award to the two Emergency Benefits lines (Emergency Repair and Replace and Emergency Services).</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All LSPs are required to maintain funding in the Emergency Repair and Replace line item through March 15</a:t>
            </a:r>
            <a:r>
              <a:rPr lang="en-US" baseline="30000" dirty="0">
                <a:latin typeface="Arial" panose="020B0604020202020204" pitchFamily="34" charset="0"/>
                <a:ea typeface="ＭＳ Ｐゴシック" panose="020B0600070205080204" pitchFamily="34" charset="-128"/>
                <a:cs typeface="Arial" panose="020B0604020202020204" pitchFamily="34" charset="0"/>
              </a:rPr>
              <a:t>th</a:t>
            </a:r>
            <a:r>
              <a:rPr lang="en-US" dirty="0">
                <a:latin typeface="Arial" panose="020B0604020202020204" pitchFamily="34" charset="0"/>
                <a:ea typeface="ＭＳ Ｐゴシック" panose="020B0600070205080204" pitchFamily="34" charset="-128"/>
                <a:cs typeface="Arial" panose="020B0604020202020204" pitchFamily="34" charset="0"/>
              </a:rPr>
              <a:t>.</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There is no requirement to maintain any funding in the Emergency Services line.</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The 10% maximum is based on total award, not on obligations/expenditures.</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After March 15</a:t>
            </a:r>
            <a:r>
              <a:rPr lang="en-US" baseline="30000" dirty="0">
                <a:latin typeface="Arial" panose="020B0604020202020204" pitchFamily="34" charset="0"/>
                <a:ea typeface="ＭＳ Ｐゴシック" panose="020B0600070205080204" pitchFamily="34" charset="-128"/>
                <a:cs typeface="Arial" panose="020B0604020202020204" pitchFamily="34" charset="0"/>
              </a:rPr>
              <a:t>th</a:t>
            </a:r>
            <a:r>
              <a:rPr lang="en-US" dirty="0">
                <a:latin typeface="Arial" panose="020B0604020202020204" pitchFamily="34" charset="0"/>
                <a:ea typeface="ＭＳ Ｐゴシック" panose="020B0600070205080204" pitchFamily="34" charset="-128"/>
                <a:cs typeface="Arial" panose="020B0604020202020204" pitchFamily="34" charset="0"/>
              </a:rPr>
              <a:t>, LSPs are strongly encouraged to defund any remaining funds from these line items and reallocate them to Regular Benefits and/or crisis benefits.</a:t>
            </a: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150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AA4E5E9-FF76-4B53-8D18-A7B60AF23D4B}" type="slidenum">
              <a:rPr lang="en-US" altLang="en-US" smtClean="0">
                <a:solidFill>
                  <a:srgbClr val="003359"/>
                </a:solidFill>
              </a:rPr>
              <a:pPr/>
              <a:t>14</a:t>
            </a:fld>
            <a:endParaRPr lang="en-US" altLang="en-US" dirty="0">
              <a:solidFill>
                <a:srgbClr val="003359"/>
              </a:solidFill>
            </a:endParaRP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Line Items Review	</a:t>
            </a:r>
          </a:p>
        </p:txBody>
      </p:sp>
      <p:graphicFrame>
        <p:nvGraphicFramePr>
          <p:cNvPr id="3" name="Table 3">
            <a:extLst>
              <a:ext uri="{FF2B5EF4-FFF2-40B4-BE49-F238E27FC236}">
                <a16:creationId xmlns:a16="http://schemas.microsoft.com/office/drawing/2014/main" id="{6029643F-5BD2-44A6-98F1-5A81E477C969}"/>
              </a:ext>
            </a:extLst>
          </p:cNvPr>
          <p:cNvGraphicFramePr>
            <a:graphicFrameLocks noGrp="1"/>
          </p:cNvGraphicFramePr>
          <p:nvPr>
            <p:ph idx="1"/>
            <p:extLst>
              <p:ext uri="{D42A27DB-BD31-4B8C-83A1-F6EECF244321}">
                <p14:modId xmlns:p14="http://schemas.microsoft.com/office/powerpoint/2010/main" val="1216974635"/>
              </p:ext>
            </p:extLst>
          </p:nvPr>
        </p:nvGraphicFramePr>
        <p:xfrm>
          <a:off x="797442" y="1407160"/>
          <a:ext cx="7549116" cy="4043680"/>
        </p:xfrm>
        <a:graphic>
          <a:graphicData uri="http://schemas.openxmlformats.org/drawingml/2006/table">
            <a:tbl>
              <a:tblPr firstRow="1" bandRow="1">
                <a:tableStyleId>{5C22544A-7EE6-4342-B048-85BDC9FD1C3A}</a:tableStyleId>
              </a:tblPr>
              <a:tblGrid>
                <a:gridCol w="2516372">
                  <a:extLst>
                    <a:ext uri="{9D8B030D-6E8A-4147-A177-3AD203B41FA5}">
                      <a16:colId xmlns:a16="http://schemas.microsoft.com/office/drawing/2014/main" val="3873303604"/>
                    </a:ext>
                  </a:extLst>
                </a:gridCol>
                <a:gridCol w="2799906">
                  <a:extLst>
                    <a:ext uri="{9D8B030D-6E8A-4147-A177-3AD203B41FA5}">
                      <a16:colId xmlns:a16="http://schemas.microsoft.com/office/drawing/2014/main" val="506166782"/>
                    </a:ext>
                  </a:extLst>
                </a:gridCol>
                <a:gridCol w="2232838">
                  <a:extLst>
                    <a:ext uri="{9D8B030D-6E8A-4147-A177-3AD203B41FA5}">
                      <a16:colId xmlns:a16="http://schemas.microsoft.com/office/drawing/2014/main" val="1635545820"/>
                    </a:ext>
                  </a:extLst>
                </a:gridCol>
              </a:tblGrid>
              <a:tr h="370840">
                <a:tc>
                  <a:txBody>
                    <a:bodyPr/>
                    <a:lstStyle/>
                    <a:p>
                      <a:r>
                        <a:rPr lang="en-US" dirty="0"/>
                        <a:t>Line Item</a:t>
                      </a:r>
                    </a:p>
                  </a:txBody>
                  <a:tcPr/>
                </a:tc>
                <a:tc>
                  <a:txBody>
                    <a:bodyPr/>
                    <a:lstStyle/>
                    <a:p>
                      <a:r>
                        <a:rPr lang="en-US" dirty="0"/>
                        <a:t>Maximum Percentage</a:t>
                      </a:r>
                    </a:p>
                  </a:txBody>
                  <a:tcPr/>
                </a:tc>
                <a:tc>
                  <a:txBody>
                    <a:bodyPr/>
                    <a:lstStyle/>
                    <a:p>
                      <a:r>
                        <a:rPr lang="en-US" dirty="0"/>
                        <a:t>Calculation based on</a:t>
                      </a:r>
                    </a:p>
                  </a:txBody>
                  <a:tcPr/>
                </a:tc>
                <a:extLst>
                  <a:ext uri="{0D108BD9-81ED-4DB2-BD59-A6C34878D82A}">
                    <a16:rowId xmlns:a16="http://schemas.microsoft.com/office/drawing/2014/main" val="3492580082"/>
                  </a:ext>
                </a:extLst>
              </a:tr>
              <a:tr h="370840">
                <a:tc>
                  <a:txBody>
                    <a:bodyPr/>
                    <a:lstStyle/>
                    <a:p>
                      <a:r>
                        <a:rPr lang="en-US" dirty="0"/>
                        <a:t>Eligibility/Admin</a:t>
                      </a:r>
                    </a:p>
                  </a:txBody>
                  <a:tcPr/>
                </a:tc>
                <a:tc>
                  <a:txBody>
                    <a:bodyPr/>
                    <a:lstStyle/>
                    <a:p>
                      <a:r>
                        <a:rPr lang="en-US" dirty="0"/>
                        <a:t>7.5%</a:t>
                      </a:r>
                    </a:p>
                  </a:txBody>
                  <a:tcPr/>
                </a:tc>
                <a:tc>
                  <a:txBody>
                    <a:bodyPr/>
                    <a:lstStyle/>
                    <a:p>
                      <a:r>
                        <a:rPr lang="en-US" dirty="0"/>
                        <a:t>Obligations/</a:t>
                      </a:r>
                      <a:br>
                        <a:rPr lang="en-US" dirty="0"/>
                      </a:br>
                      <a:r>
                        <a:rPr lang="en-US" dirty="0"/>
                        <a:t>Expenditures</a:t>
                      </a:r>
                    </a:p>
                  </a:txBody>
                  <a:tcPr/>
                </a:tc>
                <a:extLst>
                  <a:ext uri="{0D108BD9-81ED-4DB2-BD59-A6C34878D82A}">
                    <a16:rowId xmlns:a16="http://schemas.microsoft.com/office/drawing/2014/main" val="691783183"/>
                  </a:ext>
                </a:extLst>
              </a:tr>
              <a:tr h="370840">
                <a:tc>
                  <a:txBody>
                    <a:bodyPr/>
                    <a:lstStyle/>
                    <a:p>
                      <a:r>
                        <a:rPr lang="en-US" dirty="0"/>
                        <a:t>Direct Program Expenses</a:t>
                      </a:r>
                    </a:p>
                  </a:txBody>
                  <a:tcPr/>
                </a:tc>
                <a:tc>
                  <a:txBody>
                    <a:bodyPr/>
                    <a:lstStyle/>
                    <a:p>
                      <a:r>
                        <a:rPr lang="en-US" dirty="0"/>
                        <a:t>4.5%</a:t>
                      </a:r>
                    </a:p>
                  </a:txBody>
                  <a:tcPr/>
                </a:tc>
                <a:tc>
                  <a:txBody>
                    <a:bodyPr/>
                    <a:lstStyle/>
                    <a:p>
                      <a:r>
                        <a:rPr lang="en-US" dirty="0"/>
                        <a:t>Total Award</a:t>
                      </a:r>
                    </a:p>
                  </a:txBody>
                  <a:tcPr/>
                </a:tc>
                <a:extLst>
                  <a:ext uri="{0D108BD9-81ED-4DB2-BD59-A6C34878D82A}">
                    <a16:rowId xmlns:a16="http://schemas.microsoft.com/office/drawing/2014/main" val="511773803"/>
                  </a:ext>
                </a:extLst>
              </a:tr>
              <a:tr h="370840">
                <a:tc>
                  <a:txBody>
                    <a:bodyPr/>
                    <a:lstStyle/>
                    <a:p>
                      <a:r>
                        <a:rPr lang="en-US" dirty="0"/>
                        <a:t>Assurance 16</a:t>
                      </a:r>
                    </a:p>
                  </a:txBody>
                  <a:tcPr/>
                </a:tc>
                <a:tc>
                  <a:txBody>
                    <a:bodyPr/>
                    <a:lstStyle/>
                    <a:p>
                      <a:r>
                        <a:rPr lang="en-US" dirty="0"/>
                        <a:t>5%</a:t>
                      </a:r>
                    </a:p>
                  </a:txBody>
                  <a:tcPr/>
                </a:tc>
                <a:tc>
                  <a:txBody>
                    <a:bodyPr/>
                    <a:lstStyle/>
                    <a:p>
                      <a:r>
                        <a:rPr lang="en-US" dirty="0"/>
                        <a:t>Total Award</a:t>
                      </a:r>
                    </a:p>
                  </a:txBody>
                  <a:tcPr/>
                </a:tc>
                <a:extLst>
                  <a:ext uri="{0D108BD9-81ED-4DB2-BD59-A6C34878D82A}">
                    <a16:rowId xmlns:a16="http://schemas.microsoft.com/office/drawing/2014/main" val="1899226677"/>
                  </a:ext>
                </a:extLst>
              </a:tr>
              <a:tr h="370840">
                <a:tc>
                  <a:txBody>
                    <a:bodyPr/>
                    <a:lstStyle/>
                    <a:p>
                      <a:r>
                        <a:rPr lang="en-US" dirty="0"/>
                        <a:t>Emergency Services</a:t>
                      </a:r>
                    </a:p>
                  </a:txBody>
                  <a:tcPr/>
                </a:tc>
                <a:tc>
                  <a:txBody>
                    <a:bodyPr/>
                    <a:lstStyle/>
                    <a:p>
                      <a:r>
                        <a:rPr lang="en-US" dirty="0"/>
                        <a:t>10% total with Emergency Repair and Replace</a:t>
                      </a:r>
                    </a:p>
                  </a:txBody>
                  <a:tcPr/>
                </a:tc>
                <a:tc>
                  <a:txBody>
                    <a:bodyPr/>
                    <a:lstStyle/>
                    <a:p>
                      <a:r>
                        <a:rPr lang="en-US" dirty="0"/>
                        <a:t>Total Award</a:t>
                      </a:r>
                    </a:p>
                  </a:txBody>
                  <a:tcPr/>
                </a:tc>
                <a:extLst>
                  <a:ext uri="{0D108BD9-81ED-4DB2-BD59-A6C34878D82A}">
                    <a16:rowId xmlns:a16="http://schemas.microsoft.com/office/drawing/2014/main" val="100688404"/>
                  </a:ext>
                </a:extLst>
              </a:tr>
              <a:tr h="370840">
                <a:tc>
                  <a:txBody>
                    <a:bodyPr/>
                    <a:lstStyle/>
                    <a:p>
                      <a:r>
                        <a:rPr lang="en-US" dirty="0"/>
                        <a:t>Emergency Repair and Replace</a:t>
                      </a:r>
                    </a:p>
                  </a:txBody>
                  <a:tcPr/>
                </a:tc>
                <a:tc>
                  <a:txBody>
                    <a:bodyPr/>
                    <a:lstStyle/>
                    <a:p>
                      <a:r>
                        <a:rPr lang="en-US" dirty="0"/>
                        <a:t>10% total with Emergency Services</a:t>
                      </a:r>
                    </a:p>
                  </a:txBody>
                  <a:tcPr/>
                </a:tc>
                <a:tc>
                  <a:txBody>
                    <a:bodyPr/>
                    <a:lstStyle/>
                    <a:p>
                      <a:r>
                        <a:rPr lang="en-US" dirty="0"/>
                        <a:t>Total Award</a:t>
                      </a:r>
                    </a:p>
                  </a:txBody>
                  <a:tcPr/>
                </a:tc>
                <a:extLst>
                  <a:ext uri="{0D108BD9-81ED-4DB2-BD59-A6C34878D82A}">
                    <a16:rowId xmlns:a16="http://schemas.microsoft.com/office/drawing/2014/main" val="1154518387"/>
                  </a:ext>
                </a:extLst>
              </a:tr>
              <a:tr h="370840">
                <a:tc>
                  <a:txBody>
                    <a:bodyPr/>
                    <a:lstStyle/>
                    <a:p>
                      <a:r>
                        <a:rPr lang="en-US" dirty="0"/>
                        <a:t>Regular Benefits</a:t>
                      </a:r>
                    </a:p>
                  </a:txBody>
                  <a:tcPr/>
                </a:tc>
                <a:tc>
                  <a:txBody>
                    <a:bodyPr/>
                    <a:lstStyle/>
                    <a:p>
                      <a:r>
                        <a:rPr lang="en-US" dirty="0"/>
                        <a:t>None</a:t>
                      </a:r>
                    </a:p>
                  </a:txBody>
                  <a:tcPr/>
                </a:tc>
                <a:tc>
                  <a:txBody>
                    <a:bodyPr/>
                    <a:lstStyle/>
                    <a:p>
                      <a:r>
                        <a:rPr lang="en-US" dirty="0"/>
                        <a:t>N/A</a:t>
                      </a:r>
                    </a:p>
                  </a:txBody>
                  <a:tcPr/>
                </a:tc>
                <a:extLst>
                  <a:ext uri="{0D108BD9-81ED-4DB2-BD59-A6C34878D82A}">
                    <a16:rowId xmlns:a16="http://schemas.microsoft.com/office/drawing/2014/main" val="1421597854"/>
                  </a:ext>
                </a:extLst>
              </a:tr>
              <a:tr h="370840">
                <a:tc>
                  <a:txBody>
                    <a:bodyPr/>
                    <a:lstStyle/>
                    <a:p>
                      <a:r>
                        <a:rPr lang="en-US" dirty="0"/>
                        <a:t>Crisis Benefits</a:t>
                      </a:r>
                    </a:p>
                  </a:txBody>
                  <a:tcPr/>
                </a:tc>
                <a:tc>
                  <a:txBody>
                    <a:bodyPr/>
                    <a:lstStyle/>
                    <a:p>
                      <a:r>
                        <a:rPr lang="en-US" dirty="0"/>
                        <a:t>None; minimum allocation of 8% through March 15</a:t>
                      </a:r>
                      <a:r>
                        <a:rPr lang="en-US" baseline="30000" dirty="0"/>
                        <a:t>th</a:t>
                      </a:r>
                      <a:endParaRPr lang="en-US" dirty="0"/>
                    </a:p>
                  </a:txBody>
                  <a:tcPr/>
                </a:tc>
                <a:tc>
                  <a:txBody>
                    <a:bodyPr/>
                    <a:lstStyle/>
                    <a:p>
                      <a:r>
                        <a:rPr lang="en-US" dirty="0"/>
                        <a:t>Total Award</a:t>
                      </a:r>
                    </a:p>
                  </a:txBody>
                  <a:tcPr/>
                </a:tc>
                <a:extLst>
                  <a:ext uri="{0D108BD9-81ED-4DB2-BD59-A6C34878D82A}">
                    <a16:rowId xmlns:a16="http://schemas.microsoft.com/office/drawing/2014/main" val="3337879382"/>
                  </a:ext>
                </a:extLst>
              </a:tr>
            </a:tbl>
          </a:graphicData>
        </a:graphic>
      </p:graphicFrame>
      <p:sp>
        <p:nvSpPr>
          <p:cNvPr id="2458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F9D62DA0-5016-4F9B-80A3-A052EB9F616B}" type="slidenum">
              <a:rPr lang="en-US" altLang="en-US" smtClean="0">
                <a:solidFill>
                  <a:srgbClr val="003359"/>
                </a:solidFill>
              </a:rPr>
              <a:pPr/>
              <a:t>15</a:t>
            </a:fld>
            <a:endParaRPr lang="en-US" altLang="en-US" dirty="0">
              <a:solidFill>
                <a:srgbClr val="003359"/>
              </a:solidFill>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Amendments</a:t>
            </a:r>
          </a:p>
        </p:txBody>
      </p:sp>
      <p:sp>
        <p:nvSpPr>
          <p:cNvPr id="25603" name="Content Placeholder 2"/>
          <p:cNvSpPr>
            <a:spLocks noGrp="1"/>
          </p:cNvSpPr>
          <p:nvPr>
            <p:ph idx="1"/>
          </p:nvPr>
        </p:nvSpPr>
        <p:spPr>
          <a:xfrm>
            <a:off x="325438" y="1417638"/>
            <a:ext cx="8364537" cy="4525962"/>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Whenever IHCDA receives additional funding from HHS, it will put the funding through the allocation table and issue amendments to all active LSP subawards.</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Amendments may also be issued as a result of an involuntary deobligation of funding (e.g., due to an LSP not meeting benchmarks), a voluntary deobligation by an LSP, or due to an approved request for additional funding by the LSP (provided IHCDA has the funds available).</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LSPs are expected to issue a request for additional funding once it has obligated 90% of its benefit lines.</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Additional funding requests must be reviewed by the Community Programs team and approved by IHCDA’s Executive Director before being granted. IHCDA reserves the right to partially approve a request.</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560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3ADA308-8685-4A34-8526-56E2A4374C8D}" type="slidenum">
              <a:rPr lang="en-US" altLang="en-US" smtClean="0">
                <a:solidFill>
                  <a:srgbClr val="003359"/>
                </a:solidFill>
              </a:rPr>
              <a:pPr/>
              <a:t>16</a:t>
            </a:fld>
            <a:endParaRPr lang="en-US" altLang="en-US" dirty="0">
              <a:solidFill>
                <a:srgbClr val="003359"/>
              </a:solidFill>
            </a:endParaRP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Amendments</a:t>
            </a:r>
          </a:p>
        </p:txBody>
      </p:sp>
      <p:sp>
        <p:nvSpPr>
          <p:cNvPr id="26627"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Upon approval, Community Programs staff will issue the amendment. The amendment must be executed by the LSP Executive Director and IHCDA’s Executive Director, and Community Programs must receive and approve a completed corresponding budget from the LSP, before the budget can be updated.</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Additional funding requests must meet the following requirements in order to be considered:</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Submitted on LSP letterhead</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Signed by the LSP’s Executive Director</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Includes the following information:</a:t>
            </a:r>
          </a:p>
          <a:p>
            <a:pPr marL="1427163" lvl="2" indent="-285750"/>
            <a:r>
              <a:rPr lang="en-US" dirty="0">
                <a:latin typeface="Arial" panose="020B0604020202020204" pitchFamily="34" charset="0"/>
                <a:ea typeface="ＭＳ Ｐゴシック" panose="020B0600070205080204" pitchFamily="34" charset="-128"/>
                <a:cs typeface="Arial" panose="020B0604020202020204" pitchFamily="34" charset="0"/>
              </a:rPr>
              <a:t>Estimated number of clients to be served, including summary of existing appointments scheduled and mail-in applications received</a:t>
            </a:r>
          </a:p>
          <a:p>
            <a:pPr marL="1427163" lvl="2" indent="-285750"/>
            <a:r>
              <a:rPr lang="en-US" dirty="0">
                <a:latin typeface="Arial" panose="020B0604020202020204" pitchFamily="34" charset="0"/>
                <a:ea typeface="ＭＳ Ｐゴシック" panose="020B0600070205080204" pitchFamily="34" charset="-128"/>
                <a:cs typeface="Arial" panose="020B0604020202020204" pitchFamily="34" charset="0"/>
              </a:rPr>
              <a:t>Average benefit per client</a:t>
            </a:r>
          </a:p>
          <a:p>
            <a:pPr marL="1427163" lvl="2" indent="-285750"/>
            <a:r>
              <a:rPr lang="en-US" dirty="0">
                <a:latin typeface="Arial" panose="020B0604020202020204" pitchFamily="34" charset="0"/>
                <a:ea typeface="ＭＳ Ｐゴシック" panose="020B0600070205080204" pitchFamily="34" charset="-128"/>
                <a:cs typeface="Arial" panose="020B0604020202020204" pitchFamily="34" charset="0"/>
              </a:rPr>
              <a:t>Estimated amount of funds to be used for Program Administration</a:t>
            </a:r>
          </a:p>
          <a:p>
            <a:pPr marL="1427163" lvl="2" indent="-285750"/>
            <a:r>
              <a:rPr lang="en-US" dirty="0">
                <a:latin typeface="Arial" panose="020B0604020202020204" pitchFamily="34" charset="0"/>
                <a:ea typeface="ＭＳ Ｐゴシック" panose="020B0600070205080204" pitchFamily="34" charset="-128"/>
                <a:cs typeface="Arial" panose="020B0604020202020204" pitchFamily="34" charset="0"/>
              </a:rPr>
              <a:t>Total amount of funds requested</a:t>
            </a:r>
          </a:p>
          <a:p>
            <a:pPr marL="1427163" lvl="2" indent="-285750"/>
            <a:r>
              <a:rPr lang="en-US" dirty="0">
                <a:latin typeface="Arial" panose="020B0604020202020204" pitchFamily="34" charset="0"/>
                <a:ea typeface="ＭＳ Ｐゴシック" panose="020B0600070205080204" pitchFamily="34" charset="-128"/>
                <a:cs typeface="Arial" panose="020B0604020202020204" pitchFamily="34" charset="0"/>
              </a:rPr>
              <a:t>Estimated length of time the requested funds would cover.</a:t>
            </a:r>
          </a:p>
          <a:p>
            <a:pPr marL="1427163" lvl="2"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662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97A21E0-E6DD-48AF-AEB5-17600CC474C8}" type="slidenum">
              <a:rPr lang="en-US" altLang="en-US" smtClean="0">
                <a:solidFill>
                  <a:srgbClr val="003359"/>
                </a:solidFill>
              </a:rPr>
              <a:pPr/>
              <a:t>17</a:t>
            </a:fld>
            <a:endParaRPr lang="en-US" altLang="en-US" dirty="0">
              <a:solidFill>
                <a:srgbClr val="003359"/>
              </a:solidFill>
            </a:endParaRP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Budget modifications</a:t>
            </a:r>
          </a:p>
        </p:txBody>
      </p:sp>
      <p:sp>
        <p:nvSpPr>
          <p:cNvPr id="27651"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 budget modification may be submitted at any time without a corresponding amendment.</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Budget modifications must be signed by the LSP EAP Manager or a designee. Authorized designee lists should be submitted to IHCDA.</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Prior to executing budget modifications, Community Programs staff will review the request and ensure that all line items meet applicable requirements with regard to minimum or maximum amounts of allocation.</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If a budget modification is not signed, or does not meet policy requirements for any given line item, the budget modification will not be approved and Community Programs staff will request a new modification.</a:t>
            </a:r>
          </a:p>
        </p:txBody>
      </p:sp>
      <p:sp>
        <p:nvSpPr>
          <p:cNvPr id="2765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2E7F549-451F-44C1-BB22-3A368C7D85A5}" type="slidenum">
              <a:rPr lang="en-US" altLang="en-US" smtClean="0">
                <a:solidFill>
                  <a:srgbClr val="003359"/>
                </a:solidFill>
              </a:rPr>
              <a:pPr/>
              <a:t>18</a:t>
            </a:fld>
            <a:endParaRPr lang="en-US" altLang="en-US" dirty="0">
              <a:solidFill>
                <a:srgbClr val="003359"/>
              </a:solidFill>
            </a:endParaRP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BEST PRACTICE Suggestions</a:t>
            </a:r>
          </a:p>
        </p:txBody>
      </p:sp>
      <p:sp>
        <p:nvSpPr>
          <p:cNvPr id="28675" name="Content Placeholder 2"/>
          <p:cNvSpPr>
            <a:spLocks noGrp="1"/>
          </p:cNvSpPr>
          <p:nvPr>
            <p:ph idx="1"/>
          </p:nvPr>
        </p:nvSpPr>
        <p:spPr>
          <a:xfrm>
            <a:off x="523875" y="1417638"/>
            <a:ext cx="8364538" cy="4525962"/>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Monitor your obligations regularly.</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Consider monitoring them daily once you get close to 75% obligation on your benefit lines.</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Be proactive in thinking about requesting additional funds; remember that it takes some time to run requests through leadership and to draft and generate amendments.</a:t>
            </a: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Consider how you might maximize your ability to completely obligate your funding.</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For instance, regular benefits should always be in multiples of $25. Therefore, if you have $750,002.49 allocated to your regular benefits line, then you will find yourself in a scenario where you will never be able to spend that down completely; you will always leave $2.49 on the table.</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After allocating your other lines, if you find you have an odd number in your regular benefits, consider rounding it down to a multiple of $25 and putting the excess into Crisis Benefits.</a:t>
            </a:r>
          </a:p>
          <a:p>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867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8C6E0E8-398B-4552-86F4-072B940B7F91}" type="slidenum">
              <a:rPr lang="en-US" altLang="en-US" smtClean="0">
                <a:solidFill>
                  <a:srgbClr val="003359"/>
                </a:solidFill>
              </a:rPr>
              <a:pPr/>
              <a:t>19</a:t>
            </a:fld>
            <a:endParaRPr lang="en-US" altLang="en-US" dirty="0">
              <a:solidFill>
                <a:srgbClr val="003359"/>
              </a:solidFill>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US" dirty="0"/>
              <a:t>BUDGET OVERVIEW</a:t>
            </a:r>
          </a:p>
        </p:txBody>
      </p:sp>
      <p:sp>
        <p:nvSpPr>
          <p:cNvPr id="15363" name="Content Placeholder 4"/>
          <p:cNvSpPr>
            <a:spLocks noGrp="1"/>
          </p:cNvSpPr>
          <p:nvPr>
            <p:ph idx="1"/>
          </p:nvPr>
        </p:nvSpPr>
        <p:spPr>
          <a:xfrm>
            <a:off x="487363" y="1163637"/>
            <a:ext cx="8364537" cy="4843757"/>
          </a:xfrm>
        </p:spPr>
        <p:txBody>
          <a:bodyPr/>
          <a:lstStyle/>
          <a:p>
            <a:pP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a:defRPr/>
            </a:pPr>
            <a:r>
              <a:rPr lang="en-US" dirty="0">
                <a:latin typeface="Arial" panose="020B0604020202020204" pitchFamily="34" charset="0"/>
                <a:ea typeface="ＭＳ Ｐゴシック" panose="020B0600070205080204" pitchFamily="34" charset="-128"/>
                <a:cs typeface="Arial" panose="020B0604020202020204" pitchFamily="34" charset="0"/>
              </a:rPr>
              <a:t>LSPs have seven line items to which they can budget their awards.</a:t>
            </a:r>
          </a:p>
          <a:p>
            <a:pP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Administrative Expenses</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Outreach and Eligibility Determination</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Assurance 16</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Regular Benefits</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Crisis Benefits</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Emergency Repair and Replacement</a:t>
            </a:r>
          </a:p>
          <a:p>
            <a:pPr marL="285750" indent="-285750">
              <a:buFont typeface="Arial" panose="020B0604020202020204" pitchFamily="34" charset="0"/>
              <a:buChar char="•"/>
              <a:defRP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ea typeface="ＭＳ Ｐゴシック" panose="020B0600070205080204" pitchFamily="34" charset="-128"/>
                <a:cs typeface="Arial" panose="020B0604020202020204" pitchFamily="34" charset="0"/>
              </a:rPr>
              <a:t>Emergency Services</a:t>
            </a:r>
          </a:p>
        </p:txBody>
      </p:sp>
      <p:sp>
        <p:nvSpPr>
          <p:cNvPr id="17412"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DC7090F-78CF-4222-B32C-43C77A1BEF66}" type="slidenum">
              <a:rPr lang="en-US" altLang="en-US" smtClean="0">
                <a:solidFill>
                  <a:srgbClr val="003359"/>
                </a:solidFill>
              </a:rPr>
              <a:pPr/>
              <a:t>2</a:t>
            </a:fld>
            <a:endParaRPr lang="en-US" altLang="en-US" dirty="0">
              <a:solidFill>
                <a:srgbClr val="003359"/>
              </a:solidFill>
            </a:endParaRP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BEST PRACTICE Suggestions</a:t>
            </a:r>
          </a:p>
        </p:txBody>
      </p:sp>
      <p:sp>
        <p:nvSpPr>
          <p:cNvPr id="28675" name="Content Placeholder 2"/>
          <p:cNvSpPr>
            <a:spLocks noGrp="1"/>
          </p:cNvSpPr>
          <p:nvPr>
            <p:ph idx="1"/>
          </p:nvPr>
        </p:nvSpPr>
        <p:spPr>
          <a:xfrm>
            <a:off x="523875" y="1417637"/>
            <a:ext cx="8364538" cy="4855571"/>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Be aware of timelines with your Emergency Benefits lines.</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Unless IHCDA issues additional guidance or grants a specific exception, Emergency Services and Emergency Repair and Replace may only be administered through March 15.</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If you keep funds in these lines after March 15, these funds are essentially unusable and will prevent you from reaching peak efficiency in your administration of the funds, and may impact your Administrative Expenses cap. IHCDA strongly recommends submitting a budget modification to move all excess funds out of these line items and into Regular Benefits and/or Crisis Benefits after March 15.</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867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8C6E0E8-398B-4552-86F4-072B940B7F91}" type="slidenum">
              <a:rPr lang="en-US" altLang="en-US" smtClean="0">
                <a:solidFill>
                  <a:srgbClr val="003359"/>
                </a:solidFill>
              </a:rPr>
              <a:pPr/>
              <a:t>20</a:t>
            </a:fld>
            <a:endParaRPr lang="en-US" altLang="en-US" dirty="0">
              <a:solidFill>
                <a:srgbClr val="003359"/>
              </a:solidFill>
            </a:endParaRPr>
          </a:p>
        </p:txBody>
      </p:sp>
    </p:spTree>
    <p:extLst>
      <p:ext uri="{BB962C8B-B14F-4D97-AF65-F5344CB8AC3E}">
        <p14:creationId xmlns:p14="http://schemas.microsoft.com/office/powerpoint/2010/main" val="3675296240"/>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BEST PRACTICE Suggestions</a:t>
            </a:r>
          </a:p>
        </p:txBody>
      </p:sp>
      <p:sp>
        <p:nvSpPr>
          <p:cNvPr id="28675" name="Content Placeholder 2"/>
          <p:cNvSpPr>
            <a:spLocks noGrp="1"/>
          </p:cNvSpPr>
          <p:nvPr>
            <p:ph idx="1"/>
          </p:nvPr>
        </p:nvSpPr>
        <p:spPr>
          <a:xfrm>
            <a:off x="523875" y="1417637"/>
            <a:ext cx="8364538" cy="4855571"/>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Look at your LSP’s track record on obligations.</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Take a hard look at your LSP’s history the past few years with regard to how closely you have been able to spend your entire obligation.</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If you find that you have consistently not expended your entire award, you may want to consider taking that into account when determining your Administrative Expenses allocation.</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Remember, that line item is based on total expenditures rather than award, and if you underspend your award but max out your Administrative Expenses line, you may need to pay back a portion.</a:t>
            </a:r>
          </a:p>
        </p:txBody>
      </p:sp>
      <p:sp>
        <p:nvSpPr>
          <p:cNvPr id="2867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8C6E0E8-398B-4552-86F4-072B940B7F91}" type="slidenum">
              <a:rPr lang="en-US" altLang="en-US" smtClean="0">
                <a:solidFill>
                  <a:srgbClr val="003359"/>
                </a:solidFill>
              </a:rPr>
              <a:pPr/>
              <a:t>21</a:t>
            </a:fld>
            <a:endParaRPr lang="en-US" altLang="en-US" dirty="0">
              <a:solidFill>
                <a:srgbClr val="003359"/>
              </a:solidFill>
            </a:endParaRPr>
          </a:p>
        </p:txBody>
      </p:sp>
    </p:spTree>
    <p:extLst>
      <p:ext uri="{BB962C8B-B14F-4D97-AF65-F5344CB8AC3E}">
        <p14:creationId xmlns:p14="http://schemas.microsoft.com/office/powerpoint/2010/main" val="2315575385"/>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BEST PRACTICE Suggestions</a:t>
            </a:r>
          </a:p>
        </p:txBody>
      </p:sp>
      <p:sp>
        <p:nvSpPr>
          <p:cNvPr id="28675" name="Content Placeholder 2"/>
          <p:cNvSpPr>
            <a:spLocks noGrp="1"/>
          </p:cNvSpPr>
          <p:nvPr>
            <p:ph idx="1"/>
          </p:nvPr>
        </p:nvSpPr>
        <p:spPr>
          <a:xfrm>
            <a:off x="523875" y="1417637"/>
            <a:ext cx="8364538" cy="4855571"/>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Communicate regularly with your fiscal team.</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Be sure that your fiscal team has access to the EAP Policies and Procedures manuals and understand the requirements.</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Compare your obligation percentages for your Administrative Expenses to your overall obligations.</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Make sure that the fiscal team and EAP management team are aware of the trends with regard to applications and obligations.</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IHCDA suggests that you may want to share this training with your fiscal team as well.</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Let us know if future trainings with a finer focus on fiscal issues would be helpful.</a:t>
            </a:r>
            <a:br>
              <a:rPr lang="en-US" dirty="0">
                <a:latin typeface="Arial" panose="020B0604020202020204" pitchFamily="34" charset="0"/>
                <a:ea typeface="ＭＳ Ｐゴシック" panose="020B0600070205080204" pitchFamily="34" charset="-128"/>
                <a:cs typeface="Arial" panose="020B0604020202020204" pitchFamily="34" charset="0"/>
              </a:rPr>
            </a:b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We want to hear from you!</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We would love to be able to share other best practices that we have not thought of in the future.</a:t>
            </a: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Please send correspondence to liheap@ihcda.in.gov.</a:t>
            </a:r>
          </a:p>
        </p:txBody>
      </p:sp>
      <p:sp>
        <p:nvSpPr>
          <p:cNvPr id="2867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8C6E0E8-398B-4552-86F4-072B940B7F91}" type="slidenum">
              <a:rPr lang="en-US" altLang="en-US" smtClean="0">
                <a:solidFill>
                  <a:srgbClr val="003359"/>
                </a:solidFill>
              </a:rPr>
              <a:pPr/>
              <a:t>22</a:t>
            </a:fld>
            <a:endParaRPr lang="en-US" altLang="en-US" dirty="0">
              <a:solidFill>
                <a:srgbClr val="003359"/>
              </a:solidFill>
            </a:endParaRPr>
          </a:p>
        </p:txBody>
      </p:sp>
    </p:spTree>
    <p:extLst>
      <p:ext uri="{BB962C8B-B14F-4D97-AF65-F5344CB8AC3E}">
        <p14:creationId xmlns:p14="http://schemas.microsoft.com/office/powerpoint/2010/main" val="3573673637"/>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p:txBody>
          <a:bodyPr/>
          <a:lstStyle/>
          <a:p>
            <a:r>
              <a:rPr lang="en-US" dirty="0"/>
              <a:t>transmittals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p:txBody>
          <a:bodyPr/>
          <a:lstStyle/>
          <a:p>
            <a:r>
              <a:rPr lang="en-US" dirty="0"/>
              <a:t>Transmittals are the official written/electronic notification to the vendor that we are committing to send a specific amount to a vendor.</a:t>
            </a:r>
            <a:br>
              <a:rPr lang="en-US" dirty="0"/>
            </a:br>
            <a:br>
              <a:rPr lang="en-US" dirty="0"/>
            </a:br>
            <a:r>
              <a:rPr lang="en-US" dirty="0"/>
              <a:t>Language in our MOA authorizes the vendor to accept the transmittal as being a binding agreement to pay, in spite of the fact that their MOA exists between them and IHCDA, and not with the subgrantee.</a:t>
            </a:r>
          </a:p>
          <a:p>
            <a:endParaRPr lang="en-US" dirty="0"/>
          </a:p>
          <a:p>
            <a:r>
              <a:rPr lang="en-US" dirty="0"/>
              <a:t>This is why it is so important that any claims adjustments after a transmittal has been accepted are handled with the addition of positive or negative claims, rather than adjusting the existing claim.</a:t>
            </a:r>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23</a:t>
            </a:fld>
            <a:endParaRPr lang="en-US" altLang="en-US" dirty="0"/>
          </a:p>
        </p:txBody>
      </p:sp>
    </p:spTree>
    <p:extLst>
      <p:ext uri="{BB962C8B-B14F-4D97-AF65-F5344CB8AC3E}">
        <p14:creationId xmlns:p14="http://schemas.microsoft.com/office/powerpoint/2010/main" val="648235941"/>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3E095-CCF3-40F6-8DB7-278889E3175C}"/>
              </a:ext>
            </a:extLst>
          </p:cNvPr>
          <p:cNvSpPr>
            <a:spLocks noGrp="1"/>
          </p:cNvSpPr>
          <p:nvPr>
            <p:ph type="title"/>
          </p:nvPr>
        </p:nvSpPr>
        <p:spPr/>
        <p:txBody>
          <a:bodyPr/>
          <a:lstStyle/>
          <a:p>
            <a:r>
              <a:rPr lang="en-US" dirty="0"/>
              <a:t>Transmittals</a:t>
            </a:r>
          </a:p>
        </p:txBody>
      </p:sp>
      <p:sp>
        <p:nvSpPr>
          <p:cNvPr id="3" name="Content Placeholder 2">
            <a:extLst>
              <a:ext uri="{FF2B5EF4-FFF2-40B4-BE49-F238E27FC236}">
                <a16:creationId xmlns:a16="http://schemas.microsoft.com/office/drawing/2014/main" id="{1B48EE37-0D2C-41F6-B59A-E7E5DE5583D7}"/>
              </a:ext>
            </a:extLst>
          </p:cNvPr>
          <p:cNvSpPr>
            <a:spLocks noGrp="1"/>
          </p:cNvSpPr>
          <p:nvPr>
            <p:ph idx="1"/>
          </p:nvPr>
        </p:nvSpPr>
        <p:spPr/>
        <p:txBody>
          <a:bodyPr/>
          <a:lstStyle/>
          <a:p>
            <a:r>
              <a:rPr lang="en-US" dirty="0"/>
              <a:t>Transmittals consist of several components:</a:t>
            </a:r>
          </a:p>
          <a:p>
            <a:endParaRPr lang="en-US" dirty="0"/>
          </a:p>
          <a:p>
            <a:pPr marL="342900" indent="-342900">
              <a:buFont typeface="+mj-lt"/>
              <a:buAutoNum type="arabicPeriod"/>
            </a:pPr>
            <a:r>
              <a:rPr lang="en-US" dirty="0"/>
              <a:t>The transmittal report.</a:t>
            </a:r>
          </a:p>
          <a:p>
            <a:pPr marL="342900" indent="-342900">
              <a:buFont typeface="+mj-lt"/>
              <a:buAutoNum type="arabicPeriod"/>
            </a:pPr>
            <a:endParaRPr lang="en-US" dirty="0"/>
          </a:p>
          <a:p>
            <a:pPr marL="342900" indent="-342900">
              <a:buFont typeface="+mj-lt"/>
              <a:buAutoNum type="arabicPeriod"/>
            </a:pPr>
            <a:r>
              <a:rPr lang="en-US" dirty="0"/>
              <a:t>The transmittal signature sheet.</a:t>
            </a:r>
          </a:p>
          <a:p>
            <a:pPr marL="342900" indent="-342900">
              <a:buFont typeface="+mj-lt"/>
              <a:buAutoNum type="arabicPeriod"/>
            </a:pPr>
            <a:endParaRPr lang="en-US" dirty="0"/>
          </a:p>
          <a:p>
            <a:pPr marL="342900" indent="-342900">
              <a:buFont typeface="+mj-lt"/>
              <a:buAutoNum type="arabicPeriod"/>
            </a:pPr>
            <a:r>
              <a:rPr lang="en-US" dirty="0"/>
              <a:t>The Electronic Data Interchange (EDI), often referred to as “electronic transmittal.”</a:t>
            </a:r>
          </a:p>
          <a:p>
            <a:pPr marL="342900" indent="-342900">
              <a:buFont typeface="+mj-lt"/>
              <a:buAutoNum type="arabicPeriod"/>
            </a:pPr>
            <a:endParaRPr lang="en-US" dirty="0"/>
          </a:p>
          <a:p>
            <a:pPr marL="342900" indent="-342900">
              <a:buFont typeface="+mj-lt"/>
              <a:buAutoNum type="arabicPeriod"/>
            </a:pPr>
            <a:r>
              <a:rPr lang="en-US" dirty="0"/>
              <a:t>The Overpayment Remittance sheet, for transmittals that contain a negative claim. </a:t>
            </a:r>
            <a:r>
              <a:rPr lang="en-US" b="1" dirty="0"/>
              <a:t>This must be sent to the vendor with any overpayment transmittals.</a:t>
            </a:r>
          </a:p>
          <a:p>
            <a:pPr marL="342900" indent="-342900">
              <a:buFont typeface="+mj-lt"/>
              <a:buAutoNum type="arabicPeriod"/>
            </a:pPr>
            <a:endParaRPr lang="en-US" dirty="0"/>
          </a:p>
          <a:p>
            <a:pPr marL="342900" indent="-342900">
              <a:buFont typeface="+mj-lt"/>
              <a:buAutoNum type="arabicPeriod"/>
            </a:pPr>
            <a:r>
              <a:rPr lang="en-US" dirty="0"/>
              <a:t>The Direct Payment Spreadsheet, for transmittals that contain direct payment claims only.</a:t>
            </a:r>
          </a:p>
        </p:txBody>
      </p:sp>
      <p:sp>
        <p:nvSpPr>
          <p:cNvPr id="4" name="Slide Number Placeholder 3">
            <a:extLst>
              <a:ext uri="{FF2B5EF4-FFF2-40B4-BE49-F238E27FC236}">
                <a16:creationId xmlns:a16="http://schemas.microsoft.com/office/drawing/2014/main" id="{43BEB83C-BC05-4F13-A56A-A7C1D21FA9CB}"/>
              </a:ext>
            </a:extLst>
          </p:cNvPr>
          <p:cNvSpPr>
            <a:spLocks noGrp="1"/>
          </p:cNvSpPr>
          <p:nvPr>
            <p:ph type="sldNum" sz="quarter" idx="10"/>
          </p:nvPr>
        </p:nvSpPr>
        <p:spPr/>
        <p:txBody>
          <a:bodyPr/>
          <a:lstStyle/>
          <a:p>
            <a:pPr>
              <a:defRPr/>
            </a:pPr>
            <a:fld id="{571B8CBD-6047-444B-87F0-D9B21FA403BC}" type="slidenum">
              <a:rPr lang="en-US" altLang="en-US" smtClean="0"/>
              <a:pPr>
                <a:defRPr/>
              </a:pPr>
              <a:t>24</a:t>
            </a:fld>
            <a:endParaRPr lang="en-US" altLang="en-US" dirty="0"/>
          </a:p>
        </p:txBody>
      </p:sp>
    </p:spTree>
    <p:extLst>
      <p:ext uri="{BB962C8B-B14F-4D97-AF65-F5344CB8AC3E}">
        <p14:creationId xmlns:p14="http://schemas.microsoft.com/office/powerpoint/2010/main" val="3904526817"/>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p:txBody>
          <a:bodyPr/>
          <a:lstStyle/>
          <a:p>
            <a:r>
              <a:rPr lang="en-US" dirty="0"/>
              <a:t>transmittals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p:txBody>
          <a:bodyPr/>
          <a:lstStyle/>
          <a:p>
            <a:r>
              <a:rPr lang="en-US" dirty="0"/>
              <a:t>Some agencies run transmittals completely through program staff, some completely through the fiscal office, and some have a collaborative process.</a:t>
            </a:r>
            <a:br>
              <a:rPr lang="en-US" dirty="0"/>
            </a:br>
            <a:br>
              <a:rPr lang="en-US" dirty="0"/>
            </a:br>
            <a:r>
              <a:rPr lang="en-US" dirty="0"/>
              <a:t>Although the collaborative process is probably the most secure in terms of checks and balances on the obligation levels and the potential for both human error and fraud, waste, and abuse, there is nothing inherently wrong with the other two methods.</a:t>
            </a:r>
            <a:br>
              <a:rPr lang="en-US" dirty="0"/>
            </a:br>
            <a:br>
              <a:rPr lang="en-US" dirty="0"/>
            </a:br>
            <a:r>
              <a:rPr lang="en-US" dirty="0"/>
              <a:t>Agencies who run transmittals solely out of their program office or solely out of their fiscal office, however, should be sure they have additional communications and corrective procedures in place, and that each part knows and understand the other’s role in the process.</a:t>
            </a:r>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25</a:t>
            </a:fld>
            <a:endParaRPr lang="en-US" altLang="en-US" dirty="0"/>
          </a:p>
        </p:txBody>
      </p:sp>
    </p:spTree>
    <p:extLst>
      <p:ext uri="{BB962C8B-B14F-4D97-AF65-F5344CB8AC3E}">
        <p14:creationId xmlns:p14="http://schemas.microsoft.com/office/powerpoint/2010/main" val="2111572313"/>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The transmittal process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342900" indent="-342900">
              <a:buFont typeface="Arial" panose="020B0604020202020204" pitchFamily="34" charset="0"/>
              <a:buChar char="•"/>
            </a:pPr>
            <a:r>
              <a:rPr lang="en-US" dirty="0"/>
              <a:t>At least every other week, but preferably weekly at a minimum, open claims in EAPConnect are pulled into a transmittal. The transmittal is sorted by vendor and funding source.</a:t>
            </a:r>
          </a:p>
          <a:p>
            <a:pPr marL="1030288" lvl="1" indent="-342900"/>
            <a:endParaRPr lang="en-US" dirty="0"/>
          </a:p>
          <a:p>
            <a:pPr marL="1030288" lvl="1" indent="-342900"/>
            <a:r>
              <a:rPr lang="en-US" dirty="0"/>
              <a:t>Each transmittal consist of a list of accounts, information about each account, the benefit amount being pledged for each account, a total number of pledges on the transmittal, and an aggregate total of pledged funding, as well as identifying information for the vendor and agency, and a transmittal number and batch number.</a:t>
            </a:r>
          </a:p>
          <a:p>
            <a:pPr marL="1030288" lvl="1" indent="-342900"/>
            <a:endParaRPr lang="en-US" dirty="0"/>
          </a:p>
          <a:p>
            <a:pPr marL="1030288" lvl="1" indent="-342900"/>
            <a:r>
              <a:rPr lang="en-US" dirty="0"/>
              <a:t>The transmittal number is a 12-digit number that begins with 150000 (e.g., 150000364894), and is generated sequentially based on the number of transmittals that are created network-wide. The batch number is based on transmittal generated by any given LSP and varies by subgrantee.</a:t>
            </a:r>
            <a:br>
              <a:rPr lang="en-US" dirty="0"/>
            </a:br>
            <a:endParaRPr lang="en-US" dirty="0"/>
          </a:p>
          <a:p>
            <a:pPr marL="1030288" lvl="1" indent="-342900"/>
            <a:r>
              <a:rPr lang="en-US" dirty="0"/>
              <a:t>In general, batch numbers are useful for internal LSP use, while transmittal numbers are useful for communication with IHCDA and vendors.</a:t>
            </a:r>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26</a:t>
            </a:fld>
            <a:endParaRPr lang="en-US" altLang="en-US" dirty="0"/>
          </a:p>
        </p:txBody>
      </p:sp>
    </p:spTree>
    <p:extLst>
      <p:ext uri="{BB962C8B-B14F-4D97-AF65-F5344CB8AC3E}">
        <p14:creationId xmlns:p14="http://schemas.microsoft.com/office/powerpoint/2010/main" val="2640464323"/>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The transmittal process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342900" indent="-342900">
              <a:buFont typeface="Arial" panose="020B0604020202020204" pitchFamily="34" charset="0"/>
              <a:buChar char="•"/>
            </a:pPr>
            <a:r>
              <a:rPr lang="en-US" dirty="0"/>
              <a:t>The transmittal is sent to the vendor.</a:t>
            </a:r>
          </a:p>
          <a:p>
            <a:pPr marL="1030288" lvl="1" indent="-342900"/>
            <a:endParaRPr lang="en-US" dirty="0"/>
          </a:p>
          <a:p>
            <a:pPr marL="1030288" lvl="1" indent="-342900"/>
            <a:r>
              <a:rPr lang="en-US" dirty="0"/>
              <a:t>Some agencies sign off on the transmittal prior to sending it to the vendor. More on the pros and cons of this later.</a:t>
            </a:r>
          </a:p>
          <a:p>
            <a:pPr marL="1030288" lvl="1" indent="-342900"/>
            <a:endParaRPr lang="en-US" dirty="0"/>
          </a:p>
          <a:p>
            <a:pPr marL="1030288" lvl="1" indent="-342900"/>
            <a:r>
              <a:rPr lang="en-US" dirty="0"/>
              <a:t>Some agencies send the transmittal off blindly, while some review the transmittals first. More on the pros and cons of this later.</a:t>
            </a:r>
            <a:br>
              <a:rPr lang="en-US" dirty="0"/>
            </a:br>
            <a:endParaRPr lang="en-US" dirty="0"/>
          </a:p>
          <a:p>
            <a:pPr marL="1030288" lvl="1" indent="-342900"/>
            <a:r>
              <a:rPr lang="en-US" dirty="0"/>
              <a:t>In general, batch numbers are useful for internal LSP use, while transmittal numbers are useful for communication with IHCDA and vendors.</a:t>
            </a:r>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27</a:t>
            </a:fld>
            <a:endParaRPr lang="en-US" altLang="en-US" dirty="0"/>
          </a:p>
        </p:txBody>
      </p:sp>
    </p:spTree>
    <p:extLst>
      <p:ext uri="{BB962C8B-B14F-4D97-AF65-F5344CB8AC3E}">
        <p14:creationId xmlns:p14="http://schemas.microsoft.com/office/powerpoint/2010/main" val="1368466639"/>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The transmittal process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342900" indent="-342900">
              <a:buFont typeface="Arial" panose="020B0604020202020204" pitchFamily="34" charset="0"/>
              <a:buChar char="•"/>
            </a:pPr>
            <a:r>
              <a:rPr lang="en-US" dirty="0"/>
              <a:t>The vendor reviews and signs the transmittal, signaling acceptance.</a:t>
            </a:r>
          </a:p>
          <a:p>
            <a:pPr marL="1030288" lvl="1" indent="-342900"/>
            <a:endParaRPr lang="en-US" dirty="0"/>
          </a:p>
          <a:p>
            <a:pPr marL="1030288" lvl="1" indent="-342900"/>
            <a:r>
              <a:rPr lang="en-US" dirty="0"/>
              <a:t>Note that the vendor is obligated by terms in the MOA to fully review the claims on the transmittal prior to executing the transmittal. The vendor must make corrections (e.g., correcting incorrectly-entered account numbers or incorrect billing names; flagging inactive or closed accounts for removal) and mark them on the transmittal. If any claims are flagged for removal, the vendor should also adjust the aggregate dollar amount of the transmittal.</a:t>
            </a:r>
          </a:p>
          <a:p>
            <a:pPr marL="1030288" lvl="1" indent="-342900"/>
            <a:endParaRPr lang="en-US" dirty="0"/>
          </a:p>
          <a:p>
            <a:pPr marL="1030288" lvl="1" indent="-342900"/>
            <a:r>
              <a:rPr lang="en-US" dirty="0"/>
              <a:t>For vendors that use EDIs, this process is streamlined because their system will use the EDI to verify the accounts, and representatives only have to manually investigate the ones that are rejected.</a:t>
            </a:r>
            <a:br>
              <a:rPr lang="en-US" dirty="0"/>
            </a:br>
            <a:endParaRPr lang="en-US" dirty="0"/>
          </a:p>
          <a:p>
            <a:pPr marL="1030288" lvl="1" indent="-342900"/>
            <a:r>
              <a:rPr lang="en-US" dirty="0"/>
              <a:t>The vendor may send back the full transmittal report or just the signature sheet. If they only send the signature sheet, however, they still must communicate any corrections/changes/rejections to the LSP. </a:t>
            </a:r>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28</a:t>
            </a:fld>
            <a:endParaRPr lang="en-US" altLang="en-US" dirty="0"/>
          </a:p>
        </p:txBody>
      </p:sp>
    </p:spTree>
    <p:extLst>
      <p:ext uri="{BB962C8B-B14F-4D97-AF65-F5344CB8AC3E}">
        <p14:creationId xmlns:p14="http://schemas.microsoft.com/office/powerpoint/2010/main" val="431400819"/>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The transmittal process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342900" indent="-342900">
              <a:buFont typeface="Arial" panose="020B0604020202020204" pitchFamily="34" charset="0"/>
              <a:buChar char="•"/>
            </a:pPr>
            <a:r>
              <a:rPr lang="en-US" dirty="0"/>
              <a:t>The LSP reviews and makes corrections in EAPConnect.</a:t>
            </a:r>
          </a:p>
          <a:p>
            <a:pPr marL="1030288" lvl="1" indent="-342900"/>
            <a:endParaRPr lang="en-US" dirty="0"/>
          </a:p>
          <a:p>
            <a:pPr marL="1030288" lvl="1" indent="-342900"/>
            <a:r>
              <a:rPr lang="en-US" b="1" dirty="0"/>
              <a:t>All corrections or rejections/deletions noted on the transmittal must be made in EAPConnect</a:t>
            </a:r>
            <a:r>
              <a:rPr lang="en-US" dirty="0"/>
              <a:t>. Failure to do so may lead to monitoring findings and could represent federal monitoring findings if pulled by HHS. It is not enough to know that the vendor is applying the benefit to the correct account, but we must also be able to demonstrate that.</a:t>
            </a:r>
          </a:p>
          <a:p>
            <a:pPr marL="1030288" lvl="1" indent="-342900"/>
            <a:endParaRPr lang="en-US" b="1" dirty="0"/>
          </a:p>
          <a:p>
            <a:pPr marL="1030288" lvl="1" indent="-342900"/>
            <a:r>
              <a:rPr lang="en-US" dirty="0"/>
              <a:t>Furthermore, failure to remove a rejected claim will result in IHCDA overpaying the vendor, leading to waste of federal funds.</a:t>
            </a:r>
          </a:p>
          <a:p>
            <a:pPr marL="1030288" lvl="1" indent="-342900"/>
            <a:endParaRPr lang="en-US" dirty="0"/>
          </a:p>
          <a:p>
            <a:pPr marL="1030288" lvl="1" indent="-342900"/>
            <a:r>
              <a:rPr lang="en-US" dirty="0"/>
              <a:t>These corrections must be made as promptly as possible, but within one calendar week at the latest.</a:t>
            </a:r>
            <a:br>
              <a:rPr lang="en-US" dirty="0"/>
            </a:br>
            <a:endParaRPr lang="en-US" dirty="0"/>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29</a:t>
            </a:fld>
            <a:endParaRPr lang="en-US" altLang="en-US" dirty="0"/>
          </a:p>
        </p:txBody>
      </p:sp>
    </p:spTree>
    <p:extLst>
      <p:ext uri="{BB962C8B-B14F-4D97-AF65-F5344CB8AC3E}">
        <p14:creationId xmlns:p14="http://schemas.microsoft.com/office/powerpoint/2010/main" val="2391634175"/>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expenses</a:t>
            </a:r>
          </a:p>
        </p:txBody>
      </p:sp>
      <p:sp>
        <p:nvSpPr>
          <p:cNvPr id="3" name="Content Placeholder 2"/>
          <p:cNvSpPr>
            <a:spLocks noGrp="1"/>
          </p:cNvSpPr>
          <p:nvPr>
            <p:ph idx="1"/>
          </p:nvPr>
        </p:nvSpPr>
        <p:spPr>
          <a:xfrm>
            <a:off x="335273" y="1426020"/>
            <a:ext cx="8364589" cy="4720779"/>
          </a:xfrm>
        </p:spPr>
        <p:txBody>
          <a:bodyPr/>
          <a:lstStyle/>
          <a:p>
            <a:pPr marL="285750" indent="-285750">
              <a:buFont typeface="Arial" panose="020B0604020202020204" pitchFamily="34" charset="0"/>
              <a:buChar char="•"/>
            </a:pPr>
            <a:r>
              <a:rPr lang="en-US" sz="2000" dirty="0"/>
              <a:t>The Administrative Expenses line item can be used to cover overall administration and operation of the program. Administrative Expenses can include, but are not limited to: </a:t>
            </a:r>
          </a:p>
          <a:p>
            <a:endParaRPr lang="en-US" sz="2000" dirty="0"/>
          </a:p>
          <a:p>
            <a:pPr marL="973138" lvl="1" indent="-285750"/>
            <a:r>
              <a:rPr lang="en-US" sz="1800" dirty="0"/>
              <a:t>EAP administrative functions, including program planning, staff training, reporting, and any allocated costs such as rent, utilities, maintenance, and general supplies.</a:t>
            </a:r>
          </a:p>
          <a:p>
            <a:pPr lvl="1" indent="0">
              <a:buNone/>
            </a:pPr>
            <a:endParaRPr lang="en-US" sz="1800" dirty="0"/>
          </a:p>
          <a:p>
            <a:pPr marL="973138" lvl="1" indent="-285750"/>
            <a:r>
              <a:rPr lang="en-US" sz="1800" dirty="0"/>
              <a:t>EAP service delivery functions, including fiscal, executive, supervisory, and support operations. This may include agency salary allocations.</a:t>
            </a:r>
          </a:p>
          <a:p>
            <a:pPr lvl="1" indent="0">
              <a:buNone/>
            </a:pPr>
            <a:endParaRPr lang="en-US" sz="1800" dirty="0"/>
          </a:p>
          <a:p>
            <a:pPr marL="973138" lvl="1" indent="-285750"/>
            <a:r>
              <a:rPr lang="en-US" sz="1800" dirty="0"/>
              <a:t>Any expense that is otherwise eligible to be paid using Outreach and Eligibility Determination.</a:t>
            </a:r>
          </a:p>
          <a:p>
            <a:pPr marL="973138" lvl="1" indent="-285750"/>
            <a:endParaRPr lang="en-US" sz="1800" dirty="0"/>
          </a:p>
          <a:p>
            <a:br>
              <a:rPr lang="en-US" sz="2000" dirty="0"/>
            </a:br>
            <a:endParaRPr lang="en-US" sz="2000" dirty="0"/>
          </a:p>
          <a:p>
            <a:pPr marL="973138" lvl="1" indent="-285750"/>
            <a:endParaRPr lang="en-US" dirty="0"/>
          </a:p>
        </p:txBody>
      </p:sp>
      <p:sp>
        <p:nvSpPr>
          <p:cNvPr id="4" name="Slide Number Placeholder 3"/>
          <p:cNvSpPr>
            <a:spLocks noGrp="1"/>
          </p:cNvSpPr>
          <p:nvPr>
            <p:ph type="sldNum" sz="quarter" idx="10"/>
          </p:nvPr>
        </p:nvSpPr>
        <p:spPr/>
        <p:txBody>
          <a:bodyPr/>
          <a:lstStyle/>
          <a:p>
            <a:pPr>
              <a:defRPr/>
            </a:pPr>
            <a:fld id="{571B8CBD-6047-444B-87F0-D9B21FA403BC}" type="slidenum">
              <a:rPr lang="en-US" altLang="en-US" smtClean="0"/>
              <a:pPr>
                <a:defRPr/>
              </a:pPr>
              <a:t>3</a:t>
            </a:fld>
            <a:endParaRPr lang="en-US" altLang="en-US" dirty="0"/>
          </a:p>
        </p:txBody>
      </p:sp>
    </p:spTree>
    <p:extLst>
      <p:ext uri="{BB962C8B-B14F-4D97-AF65-F5344CB8AC3E}">
        <p14:creationId xmlns:p14="http://schemas.microsoft.com/office/powerpoint/2010/main" val="1751734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The transmittal process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342900" indent="-342900">
              <a:buFont typeface="Arial" panose="020B0604020202020204" pitchFamily="34" charset="0"/>
              <a:buChar char="•"/>
            </a:pPr>
            <a:r>
              <a:rPr lang="en-US" dirty="0"/>
              <a:t>Once corrections are made, the LSP submits the transmittal to IHCDA fiscal for payment through the EAPConnect interface.</a:t>
            </a:r>
          </a:p>
          <a:p>
            <a:pPr marL="1030288" lvl="1" indent="-342900"/>
            <a:endParaRPr lang="en-US" dirty="0"/>
          </a:p>
          <a:p>
            <a:pPr marL="1030288" lvl="1" indent="-342900"/>
            <a:r>
              <a:rPr lang="en-US" dirty="0"/>
              <a:t>This must be done with seven calendar days of receipt of the accepted and/or corrected transmittal from the vendor.</a:t>
            </a:r>
          </a:p>
          <a:p>
            <a:pPr marL="1030288" lvl="1" indent="-342900"/>
            <a:endParaRPr lang="en-US" b="1" dirty="0"/>
          </a:p>
          <a:p>
            <a:pPr marL="1030288" lvl="1" indent="-342900"/>
            <a:r>
              <a:rPr lang="en-US" dirty="0"/>
              <a:t>You will be issued a seven-digit claim receipt number. You can use this claim receipt number to check the status of a claim in IHCDAOnline. The claim receipt number is most useful for communicating with claims or accounting staff about the status of a claim.</a:t>
            </a:r>
          </a:p>
          <a:p>
            <a:pPr marL="1030288" lvl="1" indent="-342900"/>
            <a:endParaRPr lang="en-US" dirty="0"/>
          </a:p>
          <a:p>
            <a:pPr marL="1030288" lvl="1" indent="-342900"/>
            <a:r>
              <a:rPr lang="en-US" dirty="0"/>
              <a:t>The internal steps for IHCDA are: claims review, accounting review, and ACH approval. Each step typically takes about a week. </a:t>
            </a:r>
          </a:p>
          <a:p>
            <a:pPr marL="1030288" lvl="1" indent="-342900"/>
            <a:endParaRPr lang="en-US" dirty="0"/>
          </a:p>
          <a:p>
            <a:pPr marL="1030288" lvl="1" indent="-342900"/>
            <a:r>
              <a:rPr lang="en-US" dirty="0"/>
              <a:t>Therefore, a vendor will typically get paid about three weeks after you submit the transmittal to IHCDA fiscal. This is why the timeframes early on are so important.</a:t>
            </a:r>
            <a:br>
              <a:rPr lang="en-US" dirty="0"/>
            </a:br>
            <a:endParaRPr lang="en-US" dirty="0"/>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30</a:t>
            </a:fld>
            <a:endParaRPr lang="en-US" altLang="en-US" dirty="0"/>
          </a:p>
        </p:txBody>
      </p:sp>
    </p:spTree>
    <p:extLst>
      <p:ext uri="{BB962C8B-B14F-4D97-AF65-F5344CB8AC3E}">
        <p14:creationId xmlns:p14="http://schemas.microsoft.com/office/powerpoint/2010/main" val="919601979"/>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Special transmittal considerations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342900" indent="-342900">
              <a:buFont typeface="Arial" panose="020B0604020202020204" pitchFamily="34" charset="0"/>
              <a:buChar char="•"/>
            </a:pPr>
            <a:r>
              <a:rPr lang="en-US" dirty="0"/>
              <a:t>Transmittal generation, review, and management</a:t>
            </a:r>
          </a:p>
          <a:p>
            <a:pPr marL="1030288" lvl="1" indent="-342900"/>
            <a:endParaRPr lang="en-US" dirty="0"/>
          </a:p>
          <a:p>
            <a:pPr marL="1030288" lvl="1" indent="-342900"/>
            <a:r>
              <a:rPr lang="en-US" dirty="0"/>
              <a:t>Are transmittals being grouped by funding program (regular vs. crisis)?</a:t>
            </a:r>
          </a:p>
          <a:p>
            <a:pPr marL="1030288" lvl="1" indent="-342900"/>
            <a:endParaRPr lang="en-US" b="1" dirty="0"/>
          </a:p>
          <a:p>
            <a:pPr marL="1030288" lvl="1" indent="-342900"/>
            <a:r>
              <a:rPr lang="en-US" dirty="0"/>
              <a:t>Are transmittals generated by program or fiscal staff?</a:t>
            </a:r>
          </a:p>
          <a:p>
            <a:pPr marL="1030288" lvl="1" indent="-342900"/>
            <a:endParaRPr lang="en-US" dirty="0"/>
          </a:p>
          <a:p>
            <a:pPr marL="1030288" lvl="1" indent="-342900"/>
            <a:r>
              <a:rPr lang="en-US" dirty="0"/>
              <a:t>Are you operating on a fixed, regular schedule for transmittals?</a:t>
            </a:r>
          </a:p>
          <a:p>
            <a:pPr marL="1030288" lvl="1" indent="-342900"/>
            <a:endParaRPr lang="en-US" dirty="0"/>
          </a:p>
          <a:p>
            <a:pPr marL="1030288" lvl="1" indent="-342900"/>
            <a:r>
              <a:rPr lang="en-US" dirty="0"/>
              <a:t>Are transmittals being reviewed by program staff prior to being sent to vendors? (e.g., irregular amounts, missing account numbers, account numbers that do not match format).</a:t>
            </a:r>
          </a:p>
          <a:p>
            <a:pPr marL="1030288" lvl="1" indent="-342900"/>
            <a:endParaRPr lang="en-US" dirty="0"/>
          </a:p>
          <a:p>
            <a:pPr marL="1030288" lvl="1" indent="-342900"/>
            <a:r>
              <a:rPr lang="en-US" dirty="0"/>
              <a:t>Do you have a tracking system set up for your transmittals?</a:t>
            </a:r>
          </a:p>
          <a:p>
            <a:pPr marL="1030288" lvl="1" indent="-342900"/>
            <a:endParaRPr lang="en-US" dirty="0"/>
          </a:p>
          <a:p>
            <a:pPr marL="1030288" lvl="1" indent="-342900"/>
            <a:r>
              <a:rPr lang="en-US" dirty="0"/>
              <a:t>Do you follow up with vendors if you have not received a returned transmittal within a certain amount of time?</a:t>
            </a:r>
            <a:br>
              <a:rPr lang="en-US" dirty="0"/>
            </a:br>
            <a:endParaRPr lang="en-US" dirty="0"/>
          </a:p>
          <a:p>
            <a:pPr lvl="1" indent="0">
              <a:buNone/>
            </a:pPr>
            <a:br>
              <a:rPr lang="en-US" dirty="0"/>
            </a:br>
            <a:endParaRPr lang="en-US" dirty="0"/>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31</a:t>
            </a:fld>
            <a:endParaRPr lang="en-US" altLang="en-US" dirty="0"/>
          </a:p>
        </p:txBody>
      </p:sp>
    </p:spTree>
    <p:extLst>
      <p:ext uri="{BB962C8B-B14F-4D97-AF65-F5344CB8AC3E}">
        <p14:creationId xmlns:p14="http://schemas.microsoft.com/office/powerpoint/2010/main" val="2607721249"/>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Special transmittal considerations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342900" indent="-342900">
              <a:buFont typeface="Arial" panose="020B0604020202020204" pitchFamily="34" charset="0"/>
              <a:buChar char="•"/>
            </a:pPr>
            <a:r>
              <a:rPr lang="en-US" dirty="0"/>
              <a:t>To sign or not to sign?</a:t>
            </a:r>
          </a:p>
          <a:p>
            <a:pPr marL="1030288" lvl="1" indent="-342900"/>
            <a:endParaRPr lang="en-US" dirty="0"/>
          </a:p>
          <a:p>
            <a:pPr marL="1030288" lvl="1" indent="-342900"/>
            <a:r>
              <a:rPr lang="en-US" dirty="0"/>
              <a:t>Several agencies pre-sign their transmittals upon generation, sometimes doing so electronically to save time and burden.</a:t>
            </a:r>
          </a:p>
          <a:p>
            <a:pPr marL="1030288" lvl="1" indent="-342900"/>
            <a:endParaRPr lang="en-US" b="1" dirty="0"/>
          </a:p>
          <a:p>
            <a:pPr marL="1030288" lvl="1" indent="-342900"/>
            <a:r>
              <a:rPr lang="en-US" dirty="0"/>
              <a:t>Roeing is unveiling electronic signature to make it even easier and faster to pre-sign transmittals.</a:t>
            </a:r>
          </a:p>
          <a:p>
            <a:pPr marL="1030288" lvl="1" indent="-342900"/>
            <a:endParaRPr lang="en-US" dirty="0"/>
          </a:p>
          <a:p>
            <a:pPr marL="1030288" lvl="1" indent="-342900"/>
            <a:r>
              <a:rPr lang="en-US" dirty="0"/>
              <a:t>An agency signature represents acceptance of the transmittal before the vendor has marked any corrections/rejections.</a:t>
            </a:r>
          </a:p>
          <a:p>
            <a:pPr marL="1030288" lvl="1" indent="-342900"/>
            <a:endParaRPr lang="en-US" dirty="0"/>
          </a:p>
          <a:p>
            <a:pPr marL="1030288" lvl="1" indent="-342900"/>
            <a:r>
              <a:rPr lang="en-US" dirty="0"/>
              <a:t>Signing upon return from vendor can be a good way of documenting/tracking time frames for submitting accepted transmittal to fiscal.</a:t>
            </a:r>
            <a:br>
              <a:rPr lang="en-US" dirty="0"/>
            </a:br>
            <a:endParaRPr lang="en-US" dirty="0"/>
          </a:p>
          <a:p>
            <a:pPr marL="1030288" lvl="1" indent="-342900"/>
            <a:r>
              <a:rPr lang="en-US" dirty="0"/>
              <a:t>There is no right or wrong here – it is up to agencies to have their own processes and to have any necessary contingencies.</a:t>
            </a:r>
            <a:br>
              <a:rPr lang="en-US" dirty="0"/>
            </a:br>
            <a:endParaRPr lang="en-US" dirty="0"/>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32</a:t>
            </a:fld>
            <a:endParaRPr lang="en-US" altLang="en-US" dirty="0"/>
          </a:p>
        </p:txBody>
      </p:sp>
    </p:spTree>
    <p:extLst>
      <p:ext uri="{BB962C8B-B14F-4D97-AF65-F5344CB8AC3E}">
        <p14:creationId xmlns:p14="http://schemas.microsoft.com/office/powerpoint/2010/main" val="2553007815"/>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Special transmittal considerations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342900" indent="-342900">
              <a:buFont typeface="Arial" panose="020B0604020202020204" pitchFamily="34" charset="0"/>
              <a:buChar char="•"/>
            </a:pPr>
            <a:r>
              <a:rPr lang="en-US" dirty="0"/>
              <a:t>Making and Verifying Corrections</a:t>
            </a:r>
          </a:p>
          <a:p>
            <a:pPr marL="1030288" lvl="1" indent="-342900"/>
            <a:endParaRPr lang="en-US" dirty="0"/>
          </a:p>
          <a:p>
            <a:pPr marL="1030288" lvl="1" indent="-342900"/>
            <a:r>
              <a:rPr lang="en-US" dirty="0"/>
              <a:t>Whose responsibility is it to make corrections?</a:t>
            </a:r>
          </a:p>
          <a:p>
            <a:pPr marL="1030288" lvl="1" indent="-342900"/>
            <a:endParaRPr lang="en-US" dirty="0"/>
          </a:p>
          <a:p>
            <a:pPr marL="1030288" lvl="1" indent="-342900"/>
            <a:r>
              <a:rPr lang="en-US" dirty="0"/>
              <a:t>When making corrections marked by vendor, are you comparing the corrected information to information in the file?</a:t>
            </a:r>
          </a:p>
          <a:p>
            <a:pPr marL="1030288" lvl="1" indent="-342900"/>
            <a:endParaRPr lang="en-US" b="1" dirty="0"/>
          </a:p>
          <a:p>
            <a:pPr marL="1030288" lvl="1" indent="-342900"/>
            <a:r>
              <a:rPr lang="en-US" dirty="0"/>
              <a:t>If corrected information does not match information in file, is somebody following up with vendor to clarify?</a:t>
            </a:r>
          </a:p>
          <a:p>
            <a:pPr marL="1030288" lvl="1" indent="-342900"/>
            <a:endParaRPr lang="en-US" dirty="0"/>
          </a:p>
          <a:p>
            <a:pPr marL="1030288" lvl="1" indent="-342900"/>
            <a:r>
              <a:rPr lang="en-US" dirty="0"/>
              <a:t>If vendor indicates an account number or billing name has changed, are you requesting documentation of that information for the file?</a:t>
            </a:r>
          </a:p>
          <a:p>
            <a:pPr marL="1030288" lvl="1" indent="-342900"/>
            <a:endParaRPr lang="en-US" dirty="0"/>
          </a:p>
          <a:p>
            <a:pPr marL="1030288" lvl="1" indent="-342900"/>
            <a:r>
              <a:rPr lang="en-US" dirty="0"/>
              <a:t>If claims are rejected, are you comparing the new total listed on the transmittal to the new total in the EAPConnect submission system?</a:t>
            </a:r>
            <a:br>
              <a:rPr lang="en-US" dirty="0"/>
            </a:br>
            <a:br>
              <a:rPr lang="en-US" dirty="0"/>
            </a:br>
            <a:endParaRPr lang="en-US" dirty="0"/>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33</a:t>
            </a:fld>
            <a:endParaRPr lang="en-US" altLang="en-US" dirty="0"/>
          </a:p>
        </p:txBody>
      </p:sp>
    </p:spTree>
    <p:extLst>
      <p:ext uri="{BB962C8B-B14F-4D97-AF65-F5344CB8AC3E}">
        <p14:creationId xmlns:p14="http://schemas.microsoft.com/office/powerpoint/2010/main" val="3688081686"/>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Special transmittal considerations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342900" indent="-342900">
              <a:buFont typeface="Arial" panose="020B0604020202020204" pitchFamily="34" charset="0"/>
              <a:buChar char="•"/>
            </a:pPr>
            <a:r>
              <a:rPr lang="en-US" dirty="0"/>
              <a:t>Collaboration between Program and Fiscal</a:t>
            </a:r>
          </a:p>
          <a:p>
            <a:pPr marL="1030288" lvl="1" indent="-342900"/>
            <a:endParaRPr lang="en-US" dirty="0"/>
          </a:p>
          <a:p>
            <a:pPr marL="1030288" lvl="1" indent="-342900"/>
            <a:r>
              <a:rPr lang="en-US" dirty="0"/>
              <a:t>In order to be as successful as possible, Program staff and Fiscal staff should be in lockstep.</a:t>
            </a:r>
          </a:p>
          <a:p>
            <a:pPr marL="1030288" lvl="1" indent="-342900"/>
            <a:endParaRPr lang="en-US" dirty="0"/>
          </a:p>
          <a:p>
            <a:pPr marL="1030288" lvl="1" indent="-342900"/>
            <a:r>
              <a:rPr lang="en-US" dirty="0"/>
              <a:t>By knowing what is going on in each other’s world and the role each plays in the process, more informed discussions about issues such as realistic Administrative Expenses limits and proper billing of Assurance 16 can be had more productively.</a:t>
            </a:r>
          </a:p>
          <a:p>
            <a:pPr marL="1030288" lvl="1" indent="-342900"/>
            <a:endParaRPr lang="en-US" b="1" dirty="0"/>
          </a:p>
          <a:p>
            <a:pPr marL="1030288" lvl="1" indent="-342900"/>
            <a:r>
              <a:rPr lang="en-US" dirty="0"/>
              <a:t>Program staff can always view full budget details, including pending claims, through IHCDAOnline if they have a login (view-only logins are available).</a:t>
            </a:r>
          </a:p>
          <a:p>
            <a:pPr lvl="1" indent="0">
              <a:buNone/>
            </a:pPr>
            <a:br>
              <a:rPr lang="en-US" dirty="0"/>
            </a:br>
            <a:endParaRPr lang="en-US" dirty="0"/>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34</a:t>
            </a:fld>
            <a:endParaRPr lang="en-US" altLang="en-US" dirty="0"/>
          </a:p>
        </p:txBody>
      </p:sp>
    </p:spTree>
    <p:extLst>
      <p:ext uri="{BB962C8B-B14F-4D97-AF65-F5344CB8AC3E}">
        <p14:creationId xmlns:p14="http://schemas.microsoft.com/office/powerpoint/2010/main" val="2406363354"/>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Reimbursement transmittals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r>
              <a:rPr lang="en-US" dirty="0"/>
              <a:t>Certain kinds of claims – namely those for crisis biofuel payments made directly to the client by the agency, and for biofuel vendors who enter into an MOA relationship with the agency and the agency pays directly – require special handling and additional steps.</a:t>
            </a:r>
          </a:p>
          <a:p>
            <a:endParaRPr lang="en-US" dirty="0"/>
          </a:p>
          <a:p>
            <a:pPr marL="285750" indent="-285750">
              <a:buFont typeface="Arial" panose="020B0604020202020204" pitchFamily="34" charset="0"/>
              <a:buChar char="•"/>
            </a:pPr>
            <a:r>
              <a:rPr lang="en-US" dirty="0"/>
              <a:t>These claims are handled as regular third-party claims processed through the transmittal system since they are still ultimately benefits going to the client.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However, since the agency has essentially fronted the value of these benefits, the agency is the actual payee and is reimbursed with this payment.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As a check and balance, in order to process these claims correctly and demonstrate to any federal monitors that the benefits did ultimately go to the applicant and not to the agency, we will need additional documentation.</a:t>
            </a:r>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35</a:t>
            </a:fld>
            <a:endParaRPr lang="en-US" altLang="en-US" dirty="0"/>
          </a:p>
        </p:txBody>
      </p:sp>
    </p:spTree>
    <p:extLst>
      <p:ext uri="{BB962C8B-B14F-4D97-AF65-F5344CB8AC3E}">
        <p14:creationId xmlns:p14="http://schemas.microsoft.com/office/powerpoint/2010/main" val="825341715"/>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Reimbursement transmittals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285750" indent="-285750">
              <a:buFont typeface="Arial" panose="020B0604020202020204" pitchFamily="34" charset="0"/>
              <a:buChar char="•"/>
            </a:pPr>
            <a:r>
              <a:rPr lang="en-US" dirty="0"/>
              <a:t>All such claims shall be assigned to the vendor “Biofuel – [subgrantee name]” within EAPConnect.</a:t>
            </a:r>
          </a:p>
          <a:p>
            <a:endParaRPr lang="en-US" dirty="0"/>
          </a:p>
          <a:p>
            <a:pPr marL="285750" indent="-285750">
              <a:buFont typeface="Arial" panose="020B0604020202020204" pitchFamily="34" charset="0"/>
              <a:buChar char="•"/>
            </a:pPr>
            <a:r>
              <a:rPr lang="en-US" dirty="0"/>
              <a:t>Claims are processed through the transmittal system as usual. Depending on who processes and accepts transmittals in the agency, the vendor acceptance signature on the transmittal (for record-keeping purposes) should be either the EAP Manager, Fiscal Director, or Executive Director. The same person should not be signing as both agency representative and vendor representative.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Take note of the claim receipt number EAPConnect gives you for your reimbursement transmittal claim – you will need it to attach additional documentation.</a:t>
            </a:r>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36</a:t>
            </a:fld>
            <a:endParaRPr lang="en-US" altLang="en-US" dirty="0"/>
          </a:p>
        </p:txBody>
      </p:sp>
    </p:spTree>
    <p:extLst>
      <p:ext uri="{BB962C8B-B14F-4D97-AF65-F5344CB8AC3E}">
        <p14:creationId xmlns:p14="http://schemas.microsoft.com/office/powerpoint/2010/main" val="873893503"/>
      </p:ext>
    </p:extLst>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4D87-947A-4D3D-8345-BB971CC87ACD}"/>
              </a:ext>
            </a:extLst>
          </p:cNvPr>
          <p:cNvSpPr>
            <a:spLocks noGrp="1"/>
          </p:cNvSpPr>
          <p:nvPr>
            <p:ph type="title"/>
          </p:nvPr>
        </p:nvSpPr>
        <p:spPr>
          <a:xfrm>
            <a:off x="334963" y="274638"/>
            <a:ext cx="8364537" cy="1033168"/>
          </a:xfrm>
        </p:spPr>
        <p:txBody>
          <a:bodyPr/>
          <a:lstStyle/>
          <a:p>
            <a:r>
              <a:rPr lang="en-US" dirty="0"/>
              <a:t>Reimbursement transmittals</a:t>
            </a:r>
          </a:p>
        </p:txBody>
      </p:sp>
      <p:sp>
        <p:nvSpPr>
          <p:cNvPr id="3" name="Content Placeholder 2">
            <a:extLst>
              <a:ext uri="{FF2B5EF4-FFF2-40B4-BE49-F238E27FC236}">
                <a16:creationId xmlns:a16="http://schemas.microsoft.com/office/drawing/2014/main" id="{CAAE904A-9038-4531-90B7-BCBDD2FE4DE8}"/>
              </a:ext>
            </a:extLst>
          </p:cNvPr>
          <p:cNvSpPr>
            <a:spLocks noGrp="1"/>
          </p:cNvSpPr>
          <p:nvPr>
            <p:ph idx="1"/>
          </p:nvPr>
        </p:nvSpPr>
        <p:spPr>
          <a:xfrm>
            <a:off x="335273" y="1307806"/>
            <a:ext cx="8364589" cy="4644178"/>
          </a:xfrm>
        </p:spPr>
        <p:txBody>
          <a:bodyPr/>
          <a:lstStyle/>
          <a:p>
            <a:pPr marL="285750" indent="-285750">
              <a:buFont typeface="Arial" panose="020B0604020202020204" pitchFamily="34" charset="0"/>
              <a:buChar char="•"/>
            </a:pPr>
            <a:r>
              <a:rPr lang="en-US" dirty="0"/>
              <a:t>After submitting the claim for payment through EAPConnect, find the claim in IHCDAOnline using the claim receipt number and upload the appropriate documentation:</a:t>
            </a:r>
          </a:p>
          <a:p>
            <a:pPr marL="973138" lvl="1" indent="-285750"/>
            <a:endParaRPr lang="en-US" dirty="0"/>
          </a:p>
          <a:p>
            <a:pPr marL="973138" lvl="1" indent="-285750"/>
            <a:r>
              <a:rPr lang="en-US" dirty="0"/>
              <a:t>For reimbursement of crisis paid to applicants, an itemized applicant list with benefit amounts (the transmittal report will suffice for this) as well as scans or electronic facsimiles of the checks.</a:t>
            </a:r>
            <a:br>
              <a:rPr lang="en-US" dirty="0"/>
            </a:br>
            <a:endParaRPr lang="en-US" dirty="0"/>
          </a:p>
          <a:p>
            <a:pPr marL="973138" lvl="1" indent="-285750"/>
            <a:r>
              <a:rPr lang="en-US" dirty="0"/>
              <a:t>For reimbursement of voucher payments to a biofuel vendor, an itemized applicant list with benefit amounts (the transmittal report will suffice for this) as well as scans or electronic facsimiles of the corresponding executed vouchers and scans or electronic facsimiles of payments made to the biofuel vendor.</a:t>
            </a:r>
            <a:br>
              <a:rPr lang="en-US" dirty="0"/>
            </a:br>
            <a:endParaRPr lang="en-US" dirty="0"/>
          </a:p>
          <a:p>
            <a:pPr marL="285750" indent="-285750"/>
            <a:r>
              <a:rPr lang="en-US" dirty="0"/>
              <a:t>It may facilitate this process if EAP staff and Fiscal staff can work out a procedure to create and store facsimiles of these checks and vouchers in a central location for purposes of attaching to claims.</a:t>
            </a:r>
          </a:p>
          <a:p>
            <a:endParaRPr lang="en-US" dirty="0"/>
          </a:p>
        </p:txBody>
      </p:sp>
      <p:sp>
        <p:nvSpPr>
          <p:cNvPr id="4" name="Slide Number Placeholder 3">
            <a:extLst>
              <a:ext uri="{FF2B5EF4-FFF2-40B4-BE49-F238E27FC236}">
                <a16:creationId xmlns:a16="http://schemas.microsoft.com/office/drawing/2014/main" id="{7CB8A256-37E1-467B-AE8B-EDEB36138161}"/>
              </a:ext>
            </a:extLst>
          </p:cNvPr>
          <p:cNvSpPr>
            <a:spLocks noGrp="1"/>
          </p:cNvSpPr>
          <p:nvPr>
            <p:ph type="sldNum" sz="quarter" idx="10"/>
          </p:nvPr>
        </p:nvSpPr>
        <p:spPr/>
        <p:txBody>
          <a:bodyPr/>
          <a:lstStyle/>
          <a:p>
            <a:pPr>
              <a:defRPr/>
            </a:pPr>
            <a:fld id="{571B8CBD-6047-444B-87F0-D9B21FA403BC}" type="slidenum">
              <a:rPr lang="en-US" altLang="en-US" smtClean="0"/>
              <a:pPr>
                <a:defRPr/>
              </a:pPr>
              <a:t>37</a:t>
            </a:fld>
            <a:endParaRPr lang="en-US" altLang="en-US" dirty="0"/>
          </a:p>
        </p:txBody>
      </p:sp>
    </p:spTree>
    <p:extLst>
      <p:ext uri="{BB962C8B-B14F-4D97-AF65-F5344CB8AC3E}">
        <p14:creationId xmlns:p14="http://schemas.microsoft.com/office/powerpoint/2010/main" val="1628408483"/>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Administrative expenses</a:t>
            </a:r>
          </a:p>
        </p:txBody>
      </p:sp>
      <p:sp>
        <p:nvSpPr>
          <p:cNvPr id="3" name="Content Placeholder 2"/>
          <p:cNvSpPr>
            <a:spLocks noGrp="1"/>
          </p:cNvSpPr>
          <p:nvPr>
            <p:ph idx="1"/>
          </p:nvPr>
        </p:nvSpPr>
        <p:spPr>
          <a:xfrm>
            <a:off x="335273" y="1426020"/>
            <a:ext cx="8364589" cy="4720779"/>
          </a:xfrm>
        </p:spPr>
        <p:txBody>
          <a:bodyPr/>
          <a:lstStyle/>
          <a:p>
            <a:pPr marL="342900" indent="-342900">
              <a:buFont typeface="Arial" panose="020B0604020202020204" pitchFamily="34" charset="0"/>
              <a:buChar char="•"/>
            </a:pPr>
            <a:r>
              <a:rPr lang="en-US" sz="2000" dirty="0"/>
              <a:t>LSPs may budget up to 7.5% of their total expenditures to Administrative Expenses. Administrative Expenses </a:t>
            </a:r>
            <a:r>
              <a:rPr lang="en-US" sz="2000" b="1" dirty="0"/>
              <a:t>may not be supplemented with any other federal funds</a:t>
            </a:r>
            <a:r>
              <a:rPr lang="en-US" sz="2000" dirty="0"/>
              <a:t>.</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Because the 7.5% maximum is based on expenditures and not initial award, LSPs may need to pay back a portion if they max out their Administrative Expenses line but underspend on their overall budget.</a:t>
            </a:r>
            <a:br>
              <a:rPr lang="en-US" sz="2000" dirty="0"/>
            </a:br>
            <a:endParaRPr lang="en-US" sz="2000" dirty="0"/>
          </a:p>
          <a:p>
            <a:pPr marL="342900" indent="-342900">
              <a:buFont typeface="Arial" panose="020B0604020202020204" pitchFamily="34" charset="0"/>
              <a:buChar char="•"/>
            </a:pPr>
            <a:r>
              <a:rPr lang="en-US" sz="2000" dirty="0"/>
              <a:t>It is important, therefore, that EAP supervisory staff and agency fiscal staff are regularly communicating and checking in to ensure that obligations are more or less in line with administrative claims.</a:t>
            </a:r>
            <a:endParaRPr lang="en-US" sz="1800" dirty="0"/>
          </a:p>
          <a:p>
            <a:br>
              <a:rPr lang="en-US" sz="2000" dirty="0"/>
            </a:br>
            <a:endParaRPr lang="en-US" sz="2000" dirty="0"/>
          </a:p>
          <a:p>
            <a:pPr marL="973138" lvl="1" indent="-285750"/>
            <a:endParaRPr lang="en-US" dirty="0"/>
          </a:p>
        </p:txBody>
      </p:sp>
      <p:sp>
        <p:nvSpPr>
          <p:cNvPr id="4" name="Slide Number Placeholder 3"/>
          <p:cNvSpPr>
            <a:spLocks noGrp="1"/>
          </p:cNvSpPr>
          <p:nvPr>
            <p:ph type="sldNum" sz="quarter" idx="10"/>
          </p:nvPr>
        </p:nvSpPr>
        <p:spPr/>
        <p:txBody>
          <a:bodyPr/>
          <a:lstStyle/>
          <a:p>
            <a:pPr>
              <a:defRPr/>
            </a:pPr>
            <a:fld id="{571B8CBD-6047-444B-87F0-D9B21FA403BC}" type="slidenum">
              <a:rPr lang="en-US" altLang="en-US" smtClean="0"/>
              <a:pPr>
                <a:defRPr/>
              </a:pPr>
              <a:t>4</a:t>
            </a:fld>
            <a:endParaRPr lang="en-US" altLang="en-US" dirty="0"/>
          </a:p>
        </p:txBody>
      </p:sp>
    </p:spTree>
    <p:extLst>
      <p:ext uri="{BB962C8B-B14F-4D97-AF65-F5344CB8AC3E}">
        <p14:creationId xmlns:p14="http://schemas.microsoft.com/office/powerpoint/2010/main" val="2863718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Outreach and eligibility determination</a:t>
            </a:r>
          </a:p>
        </p:txBody>
      </p:sp>
      <p:sp>
        <p:nvSpPr>
          <p:cNvPr id="19459"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Outreach and Eligibility Determination is a renaming of Direct Program Expenses, a new budget line item introduced during PY2021. </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Allowable Outreach and Eligibility Determination expenses are defined as costs that are specific to delivery of EAP and do not otherwise contribute to the overall operations of the agency, nor to any other program.</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Indirect or allocated costs may not be charged to Outreach and Eligibility Determination; nor may payroll for management, executive, or supervisory staff, even if a manager or supervisor only oversees EAP. All such expenses must be charged to Administrative Expenses or paid from unrestricted funds.</a:t>
            </a: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5</a:t>
            </a:fld>
            <a:endParaRPr lang="en-US" altLang="en-US" dirty="0">
              <a:solidFill>
                <a:srgbClr val="003359"/>
              </a:solidFill>
            </a:endParaRP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Outreach and eligibility determination</a:t>
            </a:r>
          </a:p>
        </p:txBody>
      </p:sp>
      <p:sp>
        <p:nvSpPr>
          <p:cNvPr id="19459"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Examples of allowable Outreach and Eligibility Determination charges include:</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Salaries/payroll for line-level intake staff</a:t>
            </a: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Supplies needed by intake staff in order to determine eligibility </a:t>
            </a:r>
            <a:r>
              <a:rPr lang="en-US" b="1" u="sng" dirty="0">
                <a:latin typeface="Arial" panose="020B0604020202020204" pitchFamily="34" charset="0"/>
                <a:ea typeface="ＭＳ Ｐゴシック" panose="020B0600070205080204" pitchFamily="34" charset="-128"/>
                <a:cs typeface="Arial" panose="020B0604020202020204" pitchFamily="34" charset="0"/>
              </a:rPr>
              <a:t>and will not be used for any other purpose in the agency</a:t>
            </a: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Client outreach initiatives</a:t>
            </a: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Technology needs that will </a:t>
            </a:r>
            <a:r>
              <a:rPr lang="en-US" b="1" u="sng" dirty="0">
                <a:latin typeface="Arial" panose="020B0604020202020204" pitchFamily="34" charset="0"/>
                <a:ea typeface="ＭＳ Ｐゴシック" panose="020B0600070205080204" pitchFamily="34" charset="-128"/>
                <a:cs typeface="Arial" panose="020B0604020202020204" pitchFamily="34" charset="0"/>
              </a:rPr>
              <a:t>only be utilized by EAP staff </a:t>
            </a:r>
            <a:r>
              <a:rPr lang="en-US" dirty="0">
                <a:latin typeface="Arial" panose="020B0604020202020204" pitchFamily="34" charset="0"/>
                <a:ea typeface="ＭＳ Ｐゴシック" panose="020B0600070205080204" pitchFamily="34" charset="-128"/>
                <a:cs typeface="Arial" panose="020B0604020202020204" pitchFamily="34" charset="0"/>
              </a:rPr>
              <a:t>in eligibility determination, intake, or outreach</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6</a:t>
            </a:fld>
            <a:endParaRPr lang="en-US" altLang="en-US" dirty="0">
              <a:solidFill>
                <a:srgbClr val="003359"/>
              </a:solidFill>
            </a:endParaRPr>
          </a:p>
        </p:txBody>
      </p:sp>
    </p:spTree>
    <p:extLst>
      <p:ext uri="{BB962C8B-B14F-4D97-AF65-F5344CB8AC3E}">
        <p14:creationId xmlns:p14="http://schemas.microsoft.com/office/powerpoint/2010/main" val="1466575365"/>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Outreach and eligibility determination</a:t>
            </a:r>
          </a:p>
        </p:txBody>
      </p:sp>
      <p:sp>
        <p:nvSpPr>
          <p:cNvPr id="19459"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Examples of</a:t>
            </a:r>
            <a:r>
              <a:rPr lang="en-US" b="1" dirty="0">
                <a:latin typeface="Arial" panose="020B0604020202020204" pitchFamily="34" charset="0"/>
                <a:ea typeface="ＭＳ Ｐゴシック" panose="020B0600070205080204" pitchFamily="34" charset="-128"/>
                <a:cs typeface="Arial" panose="020B0604020202020204" pitchFamily="34" charset="0"/>
              </a:rPr>
              <a:t> unallowable</a:t>
            </a:r>
            <a:r>
              <a:rPr lang="en-US" dirty="0">
                <a:latin typeface="Arial" panose="020B0604020202020204" pitchFamily="34" charset="0"/>
                <a:ea typeface="ＭＳ Ｐゴシック" panose="020B0600070205080204" pitchFamily="34" charset="-128"/>
                <a:cs typeface="Arial" panose="020B0604020202020204" pitchFamily="34" charset="0"/>
              </a:rPr>
              <a:t> Outreach and Eligibility Determination charges include:</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Salaries/payroll for management, executive, or supervisory staff, whether direct salary or spread</a:t>
            </a: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Indirect or allocated costs</a:t>
            </a:r>
            <a:endParaRPr lang="en-US" b="1" u="sng"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973138" lvl="1" indent="-285750"/>
            <a:r>
              <a:rPr lang="en-US" dirty="0">
                <a:latin typeface="Arial" panose="020B0604020202020204" pitchFamily="34" charset="0"/>
                <a:ea typeface="ＭＳ Ｐゴシック" panose="020B0600070205080204" pitchFamily="34" charset="-128"/>
                <a:cs typeface="Arial" panose="020B0604020202020204" pitchFamily="34" charset="0"/>
              </a:rPr>
              <a:t>Rent or utilities, even if for a satellite location that only engages in EAP operations.</a:t>
            </a:r>
          </a:p>
          <a:p>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Payroll for management, executive, supervisory, or agency clerical/support staff may not be charged to Outreach and Eligibility Determination, even if a manager or supervisor only oversees EAP. All such expenses must be charged to Administrative Expenses or paid from unrestricted funds.</a:t>
            </a: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7</a:t>
            </a:fld>
            <a:endParaRPr lang="en-US" altLang="en-US" dirty="0">
              <a:solidFill>
                <a:srgbClr val="003359"/>
              </a:solidFill>
            </a:endParaRPr>
          </a:p>
        </p:txBody>
      </p:sp>
    </p:spTree>
    <p:extLst>
      <p:ext uri="{BB962C8B-B14F-4D97-AF65-F5344CB8AC3E}">
        <p14:creationId xmlns:p14="http://schemas.microsoft.com/office/powerpoint/2010/main" val="2150481432"/>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Outreach and eligibility determination</a:t>
            </a:r>
          </a:p>
        </p:txBody>
      </p:sp>
      <p:sp>
        <p:nvSpPr>
          <p:cNvPr id="19459" name="Content Placeholder 2"/>
          <p:cNvSpPr>
            <a:spLocks noGrp="1"/>
          </p:cNvSpPr>
          <p:nvPr>
            <p:ph idx="1"/>
          </p:nvPr>
        </p:nvSpPr>
        <p:spPr>
          <a:xfrm>
            <a:off x="334963" y="1425575"/>
            <a:ext cx="8364537" cy="4525963"/>
          </a:xfrm>
        </p:spPr>
        <p:txBody>
          <a:bodyPr/>
          <a:lstStyle/>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Outreach and Eligibility Determination is limited to a cap of 4.5% of an LSP’s EAP award. The 4.5% is based on award and not expenditures, so no payback will be needed if the LSP underspends on its overall budget. </a:t>
            </a:r>
          </a:p>
          <a:p>
            <a:pPr marL="285750" indent="-285750">
              <a:buFont typeface="Arial" panose="020B0604020202020204" pitchFamily="34" charset="0"/>
              <a:buChar char="•"/>
            </a:pPr>
            <a:endParaRPr lang="en-US" dirty="0">
              <a:latin typeface="Arial" panose="020B0604020202020204" pitchFamily="34" charset="0"/>
              <a:ea typeface="ＭＳ Ｐゴシック" panose="020B0600070205080204" pitchFamily="34" charset="-128"/>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ea typeface="ＭＳ Ｐゴシック" panose="020B0600070205080204" pitchFamily="34" charset="-128"/>
                <a:cs typeface="Arial" panose="020B0604020202020204" pitchFamily="34" charset="0"/>
              </a:rPr>
              <a:t>If an LSP exhausts its Outreach and Eligibility Determination line, these items may also be paid for out of the Administrative Expenses line.</a:t>
            </a:r>
          </a:p>
        </p:txBody>
      </p:sp>
      <p:sp>
        <p:nvSpPr>
          <p:cNvPr id="1946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9AED65F-70B0-4DBC-8C83-DA11522ADA18}" type="slidenum">
              <a:rPr lang="en-US" altLang="en-US" smtClean="0">
                <a:solidFill>
                  <a:srgbClr val="003359"/>
                </a:solidFill>
              </a:rPr>
              <a:pPr/>
              <a:t>8</a:t>
            </a:fld>
            <a:endParaRPr lang="en-US" altLang="en-US" dirty="0">
              <a:solidFill>
                <a:srgbClr val="003359"/>
              </a:solidFill>
            </a:endParaRPr>
          </a:p>
        </p:txBody>
      </p:sp>
    </p:spTree>
    <p:extLst>
      <p:ext uri="{BB962C8B-B14F-4D97-AF65-F5344CB8AC3E}">
        <p14:creationId xmlns:p14="http://schemas.microsoft.com/office/powerpoint/2010/main" val="3334892055"/>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Assurance 16</a:t>
            </a:r>
          </a:p>
        </p:txBody>
      </p:sp>
      <p:sp>
        <p:nvSpPr>
          <p:cNvPr id="20483" name="Content Placeholder 2"/>
          <p:cNvSpPr>
            <a:spLocks noGrp="1"/>
          </p:cNvSpPr>
          <p:nvPr>
            <p:ph idx="1"/>
          </p:nvPr>
        </p:nvSpPr>
        <p:spPr>
          <a:xfrm>
            <a:off x="334963" y="1425575"/>
            <a:ext cx="8364537" cy="4214649"/>
          </a:xfrm>
        </p:spPr>
        <p:txBody>
          <a:bodyPr/>
          <a:lstStyle/>
          <a:p>
            <a:r>
              <a:rPr lang="en-US" dirty="0">
                <a:latin typeface="Arial" panose="020B0604020202020204" pitchFamily="34" charset="0"/>
                <a:ea typeface="ＭＳ Ｐゴシック" panose="020B0600070205080204" pitchFamily="34" charset="-128"/>
                <a:cs typeface="Arial" panose="020B0604020202020204" pitchFamily="34" charset="0"/>
              </a:rPr>
              <a:t>Assurance 16 refers to the optional 16</a:t>
            </a:r>
            <a:r>
              <a:rPr lang="en-US" baseline="30000" dirty="0">
                <a:latin typeface="Arial" panose="020B0604020202020204" pitchFamily="34" charset="0"/>
                <a:ea typeface="ＭＳ Ｐゴシック" panose="020B0600070205080204" pitchFamily="34" charset="-128"/>
                <a:cs typeface="Arial" panose="020B0604020202020204" pitchFamily="34" charset="0"/>
              </a:rPr>
              <a:t>th</a:t>
            </a:r>
            <a:r>
              <a:rPr lang="en-US" dirty="0">
                <a:latin typeface="Arial" panose="020B0604020202020204" pitchFamily="34" charset="0"/>
                <a:ea typeface="ＭＳ Ｐゴシック" panose="020B0600070205080204" pitchFamily="34" charset="-128"/>
                <a:cs typeface="Arial" panose="020B0604020202020204" pitchFamily="34" charset="0"/>
              </a:rPr>
              <a:t> Assurance of the federal LIHEAP statute. This Assurance allows grantees to set aside a maximum of 5% of its award to engage in services and activities that are designed to reduce clients’ household energy needs, and thereby reduce the need for energy assistance.</a:t>
            </a:r>
          </a:p>
          <a:p>
            <a:endParaRPr lang="en-US" sz="1800" dirty="0">
              <a:latin typeface="Arial" panose="020B0604020202020204" pitchFamily="34" charset="0"/>
              <a:ea typeface="ＭＳ Ｐゴシック" panose="020B0600070205080204" pitchFamily="34" charset="-128"/>
              <a:cs typeface="Arial" panose="020B0604020202020204" pitchFamily="34" charset="0"/>
            </a:endParaRPr>
          </a:p>
          <a:p>
            <a:r>
              <a:rPr lang="en-US" dirty="0">
                <a:latin typeface="Arial" panose="020B0604020202020204" pitchFamily="34" charset="0"/>
                <a:ea typeface="ＭＳ Ｐゴシック" panose="020B0600070205080204" pitchFamily="34" charset="-128"/>
                <a:cs typeface="Arial" panose="020B0604020202020204" pitchFamily="34" charset="0"/>
              </a:rPr>
              <a:t>In Indiana, authorized Assurance 16 activities include energy education programs, direct case management services aimed at increasing self-sufficiency, and referral and advocacy activities that will reasonably be expected to contribute toward reducing household energy need and enabling energy security. </a:t>
            </a:r>
          </a:p>
          <a:p>
            <a:endParaRPr lang="en-US"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2048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3CB867F-8513-4CFC-AAEF-F49ED4412EA3}" type="slidenum">
              <a:rPr lang="en-US" altLang="en-US" smtClean="0">
                <a:solidFill>
                  <a:srgbClr val="003359"/>
                </a:solidFill>
              </a:rPr>
              <a:pPr/>
              <a:t>9</a:t>
            </a:fld>
            <a:endParaRPr lang="en-US" altLang="en-US" dirty="0">
              <a:solidFill>
                <a:srgbClr val="003359"/>
              </a:solidFill>
            </a:endParaRPr>
          </a:p>
        </p:txBody>
      </p:sp>
    </p:spTree>
  </p:cSld>
  <p:clrMapOvr>
    <a:masterClrMapping/>
  </p:clrMapOvr>
  <p:transition spd="med">
    <p:fade/>
  </p:transition>
</p:sld>
</file>

<file path=ppt/theme/theme1.xml><?xml version="1.0" encoding="utf-8"?>
<a:theme xmlns:a="http://schemas.openxmlformats.org/drawingml/2006/main" name="1 ihcda theme o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althiest Employers">
      <a:majorFont>
        <a:latin typeface="Frutiger LT Std 57 Cn"/>
        <a:ea typeface=""/>
        <a:cs typeface=""/>
      </a:majorFont>
      <a:minorFont>
        <a:latin typeface="Frutiger LT Std 45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 ihcda theme o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althiest Employers">
      <a:majorFont>
        <a:latin typeface="Frutiger LT Std 57 Cn"/>
        <a:ea typeface=""/>
        <a:cs typeface=""/>
      </a:majorFont>
      <a:minorFont>
        <a:latin typeface="Frutiger LT Std 45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10894</TotalTime>
  <Words>3820</Words>
  <Application>Microsoft Office PowerPoint</Application>
  <PresentationFormat>On-screen Show (4:3)</PresentationFormat>
  <Paragraphs>347</Paragraphs>
  <Slides>37</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37</vt:i4>
      </vt:variant>
    </vt:vector>
  </HeadingPairs>
  <TitlesOfParts>
    <vt:vector size="44" baseType="lpstr">
      <vt:lpstr>Arial</vt:lpstr>
      <vt:lpstr>Arial Bold</vt:lpstr>
      <vt:lpstr>Calibri</vt:lpstr>
      <vt:lpstr>Frutiger LT Std 45 Light</vt:lpstr>
      <vt:lpstr>NeutraText-Demi</vt:lpstr>
      <vt:lpstr>1 ihcda theme one</vt:lpstr>
      <vt:lpstr>2 ihcda theme one</vt:lpstr>
      <vt:lpstr>   LIHEAP Budget and Award Management, Claims, and Transmittals  PY2022 Training  Thomas Hartnett-Russell Community Programs Manager  August 25, 2021 </vt:lpstr>
      <vt:lpstr>BUDGET OVERVIEW</vt:lpstr>
      <vt:lpstr>Administrative expenses</vt:lpstr>
      <vt:lpstr>Administrative expenses</vt:lpstr>
      <vt:lpstr>Outreach and eligibility determination</vt:lpstr>
      <vt:lpstr>Outreach and eligibility determination</vt:lpstr>
      <vt:lpstr>Outreach and eligibility determination</vt:lpstr>
      <vt:lpstr>Outreach and eligibility determination</vt:lpstr>
      <vt:lpstr>Assurance 16</vt:lpstr>
      <vt:lpstr>Assurance 16</vt:lpstr>
      <vt:lpstr>Assurance 16</vt:lpstr>
      <vt:lpstr>Assurance 16</vt:lpstr>
      <vt:lpstr>Regular and Crisis benefits</vt:lpstr>
      <vt:lpstr>Emergency Benefits</vt:lpstr>
      <vt:lpstr>Line Items Review </vt:lpstr>
      <vt:lpstr>Amendments</vt:lpstr>
      <vt:lpstr>Amendments</vt:lpstr>
      <vt:lpstr>Budget modifications</vt:lpstr>
      <vt:lpstr>BEST PRACTICE Suggestions</vt:lpstr>
      <vt:lpstr>BEST PRACTICE Suggestions</vt:lpstr>
      <vt:lpstr>BEST PRACTICE Suggestions</vt:lpstr>
      <vt:lpstr>BEST PRACTICE Suggestions</vt:lpstr>
      <vt:lpstr>transmittals</vt:lpstr>
      <vt:lpstr>Transmittals</vt:lpstr>
      <vt:lpstr>transmittals</vt:lpstr>
      <vt:lpstr>The transmittal process</vt:lpstr>
      <vt:lpstr>The transmittal process</vt:lpstr>
      <vt:lpstr>The transmittal process</vt:lpstr>
      <vt:lpstr>The transmittal process</vt:lpstr>
      <vt:lpstr>The transmittal process</vt:lpstr>
      <vt:lpstr>Special transmittal considerations</vt:lpstr>
      <vt:lpstr>Special transmittal considerations</vt:lpstr>
      <vt:lpstr>Special transmittal considerations</vt:lpstr>
      <vt:lpstr>Special transmittal considerations</vt:lpstr>
      <vt:lpstr>Reimbursement transmittals</vt:lpstr>
      <vt:lpstr>Reimbursement transmittals</vt:lpstr>
      <vt:lpstr>Reimbursement transmittals</vt:lpstr>
    </vt:vector>
  </TitlesOfParts>
  <Company>Ball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Hartnett-Russell, Thomas</cp:lastModifiedBy>
  <cp:revision>569</cp:revision>
  <cp:lastPrinted>2017-07-17T21:01:51Z</cp:lastPrinted>
  <dcterms:created xsi:type="dcterms:W3CDTF">2009-09-03T19:15:51Z</dcterms:created>
  <dcterms:modified xsi:type="dcterms:W3CDTF">2021-08-26T17:02:44Z</dcterms:modified>
</cp:coreProperties>
</file>