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9" r:id="rId2"/>
  </p:sldMasterIdLst>
  <p:notesMasterIdLst>
    <p:notesMasterId r:id="rId19"/>
  </p:notesMasterIdLst>
  <p:sldIdLst>
    <p:sldId id="256" r:id="rId3"/>
    <p:sldId id="311" r:id="rId4"/>
    <p:sldId id="368" r:id="rId5"/>
    <p:sldId id="370" r:id="rId6"/>
    <p:sldId id="371" r:id="rId7"/>
    <p:sldId id="372" r:id="rId8"/>
    <p:sldId id="354" r:id="rId9"/>
    <p:sldId id="373" r:id="rId10"/>
    <p:sldId id="374" r:id="rId11"/>
    <p:sldId id="376" r:id="rId12"/>
    <p:sldId id="379" r:id="rId13"/>
    <p:sldId id="380" r:id="rId14"/>
    <p:sldId id="381" r:id="rId15"/>
    <p:sldId id="375" r:id="rId16"/>
    <p:sldId id="360" r:id="rId17"/>
    <p:sldId id="378" r:id="rId18"/>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2AD00"/>
    <a:srgbClr val="003359"/>
    <a:srgbClr val="F0AB00"/>
    <a:srgbClr val="1B242A"/>
    <a:srgbClr val="512B1B"/>
    <a:srgbClr val="000000"/>
    <a:srgbClr val="6A702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70" autoAdjust="0"/>
    <p:restoredTop sz="90698" autoAdjust="0"/>
  </p:normalViewPr>
  <p:slideViewPr>
    <p:cSldViewPr snapToGrid="0">
      <p:cViewPr varScale="1">
        <p:scale>
          <a:sx n="118" d="100"/>
          <a:sy n="118" d="100"/>
        </p:scale>
        <p:origin x="1206" y="114"/>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3324" tIns="46662" rIns="93324" bIns="46662" rtlCol="0"/>
          <a:lstStyle>
            <a:lvl1pPr algn="l">
              <a:defRPr sz="1200">
                <a:latin typeface="Arial" panose="020B0604020202020204" pitchFamily="34" charset="0"/>
              </a:defRPr>
            </a:lvl1pPr>
          </a:lstStyle>
          <a:p>
            <a:pPr>
              <a:defRPr/>
            </a:pPr>
            <a:endParaRPr lang="en-US" dirty="0"/>
          </a:p>
        </p:txBody>
      </p:sp>
      <p:sp>
        <p:nvSpPr>
          <p:cNvPr id="3" name="Date Placeholder 2"/>
          <p:cNvSpPr>
            <a:spLocks noGrp="1"/>
          </p:cNvSpPr>
          <p:nvPr>
            <p:ph type="dt" idx="1"/>
          </p:nvPr>
        </p:nvSpPr>
        <p:spPr>
          <a:xfrm>
            <a:off x="3978275" y="0"/>
            <a:ext cx="3043238" cy="466725"/>
          </a:xfrm>
          <a:prstGeom prst="rect">
            <a:avLst/>
          </a:prstGeom>
        </p:spPr>
        <p:txBody>
          <a:bodyPr vert="horz" lIns="93324" tIns="46662" rIns="93324" bIns="46662" rtlCol="0"/>
          <a:lstStyle>
            <a:lvl1pPr algn="r">
              <a:defRPr sz="1200">
                <a:latin typeface="Arial" panose="020B0604020202020204" pitchFamily="34" charset="0"/>
              </a:defRPr>
            </a:lvl1pPr>
          </a:lstStyle>
          <a:p>
            <a:pPr>
              <a:defRPr/>
            </a:pPr>
            <a:fld id="{E3C72BDE-8842-43C2-A6FB-927729F16A0C}" type="datetimeFigureOut">
              <a:rPr lang="en-US"/>
              <a:pPr>
                <a:defRPr/>
              </a:pPr>
              <a:t>8/26/2021</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3324" tIns="46662" rIns="93324" bIns="46662"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3324" tIns="46662" rIns="93324" bIns="46662" rtlCol="0" anchor="b"/>
          <a:lstStyle>
            <a:lvl1pPr algn="l">
              <a:defRPr sz="1200">
                <a:latin typeface="Arial" panose="020B0604020202020204" pitchFamily="34" charset="0"/>
              </a:defRPr>
            </a:lvl1pPr>
          </a:lstStyle>
          <a:p>
            <a:pPr>
              <a:defRPr/>
            </a:pPr>
            <a:endParaRPr lang="en-US" dirty="0"/>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wrap="square" lIns="93324" tIns="46662" rIns="93324" bIns="46662" numCol="1" anchor="b" anchorCtr="0" compatLnSpc="1">
            <a:prstTxWarp prst="textNoShape">
              <a:avLst/>
            </a:prstTxWarp>
          </a:bodyPr>
          <a:lstStyle>
            <a:lvl1pPr algn="r">
              <a:defRPr sz="1200"/>
            </a:lvl1pPr>
          </a:lstStyle>
          <a:p>
            <a:pPr>
              <a:defRPr/>
            </a:pPr>
            <a:fld id="{A9923B23-6CD3-45A8-BF97-56B493908DCD}" type="slidenum">
              <a:rPr lang="en-US" altLang="en-US"/>
              <a:pPr>
                <a:defRPr/>
              </a:pPr>
              <a:t>‹#›</a:t>
            </a:fld>
            <a:endParaRPr lang="en-US" altLang="en-US" dirty="0"/>
          </a:p>
        </p:txBody>
      </p:sp>
    </p:spTree>
    <p:extLst>
      <p:ext uri="{BB962C8B-B14F-4D97-AF65-F5344CB8AC3E}">
        <p14:creationId xmlns:p14="http://schemas.microsoft.com/office/powerpoint/2010/main" val="21997783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57238" indent="-290513">
              <a:defRPr>
                <a:solidFill>
                  <a:schemeClr val="tx1"/>
                </a:solidFill>
                <a:latin typeface="Arial" panose="020B0604020202020204" pitchFamily="34" charset="0"/>
                <a:ea typeface="ＭＳ Ｐゴシック" panose="020B0600070205080204" pitchFamily="34" charset="-128"/>
              </a:defRPr>
            </a:lvl2pPr>
            <a:lvl3pPr marL="1165225" indent="-231775">
              <a:defRPr>
                <a:solidFill>
                  <a:schemeClr val="tx1"/>
                </a:solidFill>
                <a:latin typeface="Arial" panose="020B0604020202020204" pitchFamily="34" charset="0"/>
                <a:ea typeface="ＭＳ Ｐゴシック" panose="020B0600070205080204" pitchFamily="34" charset="-128"/>
              </a:defRPr>
            </a:lvl3pPr>
            <a:lvl4pPr marL="1631950" indent="-231775">
              <a:defRPr>
                <a:solidFill>
                  <a:schemeClr val="tx1"/>
                </a:solidFill>
                <a:latin typeface="Arial" panose="020B0604020202020204" pitchFamily="34" charset="0"/>
                <a:ea typeface="ＭＳ Ｐゴシック" panose="020B0600070205080204" pitchFamily="34" charset="-128"/>
              </a:defRPr>
            </a:lvl4pPr>
            <a:lvl5pPr marL="2098675" indent="-231775">
              <a:defRPr>
                <a:solidFill>
                  <a:schemeClr val="tx1"/>
                </a:solidFill>
                <a:latin typeface="Arial" panose="020B0604020202020204" pitchFamily="34" charset="0"/>
                <a:ea typeface="ＭＳ Ｐゴシック" panose="020B0600070205080204" pitchFamily="34" charset="-128"/>
              </a:defRPr>
            </a:lvl5pPr>
            <a:lvl6pPr marL="2555875" indent="-2317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13075" indent="-2317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70275" indent="-2317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27475" indent="-2317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019D816-F93D-4DA0-A92D-32981EDB0381}" type="slidenum">
              <a:rPr lang="en-US" altLang="en-US" smtClean="0"/>
              <a:pPr/>
              <a:t>1</a:t>
            </a:fld>
            <a:endParaRPr lang="en-US" altLang="en-US" dirty="0"/>
          </a:p>
        </p:txBody>
      </p:sp>
    </p:spTree>
    <p:extLst>
      <p:ext uri="{BB962C8B-B14F-4D97-AF65-F5344CB8AC3E}">
        <p14:creationId xmlns:p14="http://schemas.microsoft.com/office/powerpoint/2010/main" val="1963248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F48E62E-BA05-49F0-91BC-4D49C5A85D2E}" type="slidenum">
              <a:rPr lang="en-US" altLang="en-US" smtClean="0"/>
              <a:pPr/>
              <a:t>2</a:t>
            </a:fld>
            <a:endParaRPr lang="en-US" altLang="en-US" dirty="0"/>
          </a:p>
        </p:txBody>
      </p:sp>
    </p:spTree>
    <p:extLst>
      <p:ext uri="{BB962C8B-B14F-4D97-AF65-F5344CB8AC3E}">
        <p14:creationId xmlns:p14="http://schemas.microsoft.com/office/powerpoint/2010/main" val="20523484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ihcda title slide one">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35273" y="1280967"/>
            <a:ext cx="7772400" cy="1139841"/>
          </a:xfrm>
        </p:spPr>
        <p:txBody>
          <a:bodyPr/>
          <a:lstStyle>
            <a:lvl1pPr>
              <a:defRPr cap="all">
                <a:solidFill>
                  <a:srgbClr val="FFFFFF"/>
                </a:solidFill>
              </a:defRPr>
            </a:lvl1pPr>
          </a:lstStyle>
          <a:p>
            <a:r>
              <a:rPr lang="en-US" dirty="0"/>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B255FB8A-8CCE-4B69-B6AC-7B7CD7DD8192}" type="slidenum">
              <a:rPr lang="en-US" altLang="en-US"/>
              <a:pPr>
                <a:defRPr/>
              </a:pPr>
              <a:t>‹#›</a:t>
            </a:fld>
            <a:endParaRPr lang="en-US" altLang="en-US" dirty="0"/>
          </a:p>
        </p:txBody>
      </p:sp>
    </p:spTree>
    <p:extLst>
      <p:ext uri="{BB962C8B-B14F-4D97-AF65-F5344CB8AC3E}">
        <p14:creationId xmlns:p14="http://schemas.microsoft.com/office/powerpoint/2010/main" val="62817375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ihcda title slide ">
    <p:spTree>
      <p:nvGrpSpPr>
        <p:cNvPr id="1" name=""/>
        <p:cNvGrpSpPr/>
        <p:nvPr/>
      </p:nvGrpSpPr>
      <p:grpSpPr>
        <a:xfrm>
          <a:off x="0" y="0"/>
          <a:ext cx="0" cy="0"/>
          <a:chOff x="0" y="0"/>
          <a:chExt cx="0" cy="0"/>
        </a:xfrm>
      </p:grpSpPr>
      <p:sp>
        <p:nvSpPr>
          <p:cNvPr id="2" name="Title 1"/>
          <p:cNvSpPr>
            <a:spLocks noGrp="1"/>
          </p:cNvSpPr>
          <p:nvPr>
            <p:ph type="ctrTitle"/>
          </p:nvPr>
        </p:nvSpPr>
        <p:spPr>
          <a:xfrm>
            <a:off x="335273" y="1280967"/>
            <a:ext cx="7772400" cy="1139841"/>
          </a:xfrm>
        </p:spPr>
        <p:txBody>
          <a:bodyPr/>
          <a:lstStyle>
            <a:lvl1pPr>
              <a:defRPr cap="all">
                <a:solidFill>
                  <a:srgbClr val="A2AD00"/>
                </a:solidFill>
              </a:defRPr>
            </a:lvl1pPr>
          </a:lstStyle>
          <a:p>
            <a:r>
              <a:rPr lang="en-US" dirty="0"/>
              <a:t>Click to edit Master title style</a:t>
            </a:r>
          </a:p>
        </p:txBody>
      </p:sp>
      <p:sp>
        <p:nvSpPr>
          <p:cNvPr id="3" name="Slide Number Placeholder 5"/>
          <p:cNvSpPr>
            <a:spLocks noGrp="1"/>
          </p:cNvSpPr>
          <p:nvPr>
            <p:ph type="sldNum" sz="quarter" idx="10"/>
          </p:nvPr>
        </p:nvSpPr>
        <p:spPr>
          <a:xfrm>
            <a:off x="325438" y="6146800"/>
            <a:ext cx="2133600" cy="365125"/>
          </a:xfrm>
        </p:spPr>
        <p:txBody>
          <a:bodyPr/>
          <a:lstStyle>
            <a:lvl1pPr>
              <a:defRPr/>
            </a:lvl1pPr>
          </a:lstStyle>
          <a:p>
            <a:pPr>
              <a:defRPr/>
            </a:pPr>
            <a:fld id="{6130F055-5777-4010-A021-0C63AA9F1660}" type="slidenum">
              <a:rPr lang="en-US" altLang="en-US"/>
              <a:pPr>
                <a:defRPr/>
              </a:pPr>
              <a:t>‹#›</a:t>
            </a:fld>
            <a:endParaRPr lang="en-US" altLang="en-US" dirty="0"/>
          </a:p>
        </p:txBody>
      </p:sp>
    </p:spTree>
    <p:extLst>
      <p:ext uri="{BB962C8B-B14F-4D97-AF65-F5344CB8AC3E}">
        <p14:creationId xmlns:p14="http://schemas.microsoft.com/office/powerpoint/2010/main" val="2034607520"/>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ihcda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cap="all">
                <a:latin typeface="Arial Bold"/>
                <a:cs typeface="Arial Bold"/>
              </a:defRPr>
            </a:lvl1pPr>
          </a:lstStyle>
          <a:p>
            <a:r>
              <a:rPr lang="en-US" dirty="0"/>
              <a:t>Click to edit Master title style</a:t>
            </a:r>
          </a:p>
        </p:txBody>
      </p:sp>
      <p:sp>
        <p:nvSpPr>
          <p:cNvPr id="3" name="Content Placeholder 2"/>
          <p:cNvSpPr>
            <a:spLocks noGrp="1"/>
          </p:cNvSpPr>
          <p:nvPr>
            <p:ph idx="1"/>
          </p:nvPr>
        </p:nvSpPr>
        <p:spPr>
          <a:xfrm>
            <a:off x="335273" y="1426020"/>
            <a:ext cx="8364589" cy="4525963"/>
          </a:xfrm>
        </p:spPr>
        <p:txBody>
          <a:bodyPr/>
          <a:lstStyle>
            <a:lvl1pPr marL="0" indent="0">
              <a:buNone/>
              <a:defRPr sz="1800" b="0" i="0">
                <a:latin typeface="Arial"/>
                <a:cs typeface="Arial"/>
              </a:defRPr>
            </a:lvl1pPr>
            <a:lvl2pPr marL="687388" indent="-225425">
              <a:buClr>
                <a:srgbClr val="003359"/>
              </a:buClr>
              <a:buFont typeface="Arial" pitchFamily="34" charset="0"/>
              <a:buChar char="•"/>
              <a:defRPr sz="1600" b="0" i="0">
                <a:latin typeface="Arial"/>
                <a:cs typeface="Arial"/>
              </a:defRPr>
            </a:lvl2pPr>
            <a:lvl3pPr marL="1141413" indent="-227013">
              <a:buClr>
                <a:srgbClr val="003359"/>
              </a:buClr>
              <a:buFont typeface="Frutiger LT Std 45 Light" pitchFamily="34" charset="0"/>
              <a:buChar char="‐"/>
              <a:defRPr sz="1400" b="0" i="0">
                <a:latin typeface="Arial"/>
                <a:cs typeface="Arial"/>
              </a:defRPr>
            </a:lvl3pPr>
            <a:lvl4pPr marL="1601788" indent="-225425">
              <a:buClr>
                <a:srgbClr val="003359"/>
              </a:buClr>
              <a:buFont typeface="Arial" pitchFamily="34" charset="0"/>
              <a:buChar char="•"/>
              <a:defRPr sz="1200" b="0" i="0">
                <a:latin typeface="Arial"/>
                <a:cs typeface="Arial"/>
              </a:defRPr>
            </a:lvl4pPr>
            <a:lvl5pPr marL="2055813" indent="-227013">
              <a:buClr>
                <a:srgbClr val="003359"/>
              </a:buClr>
              <a:buFont typeface="Frutiger LT Std 45 Light" pitchFamily="34" charset="0"/>
              <a:buChar char="‐"/>
              <a:defRPr sz="1000" b="0" i="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a:xfrm>
            <a:off x="325438" y="6146800"/>
            <a:ext cx="2133600" cy="365125"/>
          </a:xfrm>
        </p:spPr>
        <p:txBody>
          <a:bodyPr/>
          <a:lstStyle>
            <a:lvl1pPr>
              <a:defRPr/>
            </a:lvl1pPr>
          </a:lstStyle>
          <a:p>
            <a:pPr>
              <a:defRPr/>
            </a:pPr>
            <a:fld id="{598E12AF-8045-4DD5-9AD6-BF4CEA1D216E}" type="slidenum">
              <a:rPr lang="en-US" altLang="en-US"/>
              <a:pPr>
                <a:defRPr/>
              </a:pPr>
              <a:t>‹#›</a:t>
            </a:fld>
            <a:endParaRPr lang="en-US" altLang="en-US" dirty="0"/>
          </a:p>
        </p:txBody>
      </p:sp>
    </p:spTree>
    <p:extLst>
      <p:ext uri="{BB962C8B-B14F-4D97-AF65-F5344CB8AC3E}">
        <p14:creationId xmlns:p14="http://schemas.microsoft.com/office/powerpoint/2010/main" val="1215610314"/>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2 ihcda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9345" y="4093376"/>
            <a:ext cx="7810881" cy="1362075"/>
          </a:xfrm>
        </p:spPr>
        <p:txBody>
          <a:bodyPr anchor="t">
            <a:normAutofit/>
          </a:bodyPr>
          <a:lstStyle>
            <a:lvl1pPr algn="l">
              <a:defRPr sz="3000" b="1" cap="all"/>
            </a:lvl1pPr>
          </a:lstStyle>
          <a:p>
            <a:r>
              <a:rPr lang="en-US" dirty="0"/>
              <a:t>Click to edit Master title style</a:t>
            </a:r>
          </a:p>
        </p:txBody>
      </p:sp>
      <p:sp>
        <p:nvSpPr>
          <p:cNvPr id="3" name="Text Placeholder 2"/>
          <p:cNvSpPr>
            <a:spLocks noGrp="1"/>
          </p:cNvSpPr>
          <p:nvPr>
            <p:ph type="body" idx="1"/>
          </p:nvPr>
        </p:nvSpPr>
        <p:spPr>
          <a:xfrm>
            <a:off x="301205" y="2593189"/>
            <a:ext cx="7819021" cy="1500187"/>
          </a:xfrm>
        </p:spPr>
        <p:txBody>
          <a:bodyPr anchor="b">
            <a:normAutofit/>
          </a:bodyPr>
          <a:lstStyle>
            <a:lvl1pPr marL="0" indent="0">
              <a:buNone/>
              <a:defRPr sz="1800">
                <a:solidFill>
                  <a:srgbClr val="003359"/>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Slide Number Placeholder 5"/>
          <p:cNvSpPr>
            <a:spLocks noGrp="1"/>
          </p:cNvSpPr>
          <p:nvPr>
            <p:ph type="sldNum" sz="quarter" idx="10"/>
          </p:nvPr>
        </p:nvSpPr>
        <p:spPr>
          <a:xfrm>
            <a:off x="325438" y="6146800"/>
            <a:ext cx="2133600" cy="365125"/>
          </a:xfrm>
        </p:spPr>
        <p:txBody>
          <a:bodyPr/>
          <a:lstStyle>
            <a:lvl1pPr>
              <a:defRPr/>
            </a:lvl1pPr>
          </a:lstStyle>
          <a:p>
            <a:pPr>
              <a:defRPr/>
            </a:pPr>
            <a:fld id="{1C8C4E64-F12D-4B37-8EB2-1E36CCCD0886}" type="slidenum">
              <a:rPr lang="en-US" altLang="en-US"/>
              <a:pPr>
                <a:defRPr/>
              </a:pPr>
              <a:t>‹#›</a:t>
            </a:fld>
            <a:endParaRPr lang="en-US" altLang="en-US" dirty="0"/>
          </a:p>
        </p:txBody>
      </p:sp>
    </p:spTree>
    <p:extLst>
      <p:ext uri="{BB962C8B-B14F-4D97-AF65-F5344CB8AC3E}">
        <p14:creationId xmlns:p14="http://schemas.microsoft.com/office/powerpoint/2010/main" val="1172682710"/>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 ihcda 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25627" y="274638"/>
            <a:ext cx="8373873" cy="1143000"/>
          </a:xfrm>
        </p:spPr>
        <p:txBody>
          <a:bodyPr/>
          <a:lstStyle>
            <a:lvl1pPr>
              <a:defRPr cap="all"/>
            </a:lvl1pPr>
          </a:lstStyle>
          <a:p>
            <a:r>
              <a:rPr lang="en-US" dirty="0"/>
              <a:t>Click to edit Master title style</a:t>
            </a:r>
          </a:p>
        </p:txBody>
      </p:sp>
      <p:sp>
        <p:nvSpPr>
          <p:cNvPr id="3" name="Content Placeholder 2"/>
          <p:cNvSpPr>
            <a:spLocks noGrp="1"/>
          </p:cNvSpPr>
          <p:nvPr>
            <p:ph sz="half" idx="1"/>
          </p:nvPr>
        </p:nvSpPr>
        <p:spPr>
          <a:xfrm>
            <a:off x="325627" y="1600200"/>
            <a:ext cx="4056956" cy="4525963"/>
          </a:xfrm>
        </p:spPr>
        <p:txBody>
          <a:bodyPr/>
          <a:lstStyle>
            <a:lvl1pPr>
              <a:buNone/>
              <a:defRPr sz="1800"/>
            </a:lvl1pPr>
            <a:lvl2pPr>
              <a:buClr>
                <a:srgbClr val="003359"/>
              </a:buClr>
              <a:buFont typeface="Arial" pitchFamily="34" charset="0"/>
              <a:buChar char="•"/>
              <a:defRPr sz="1600"/>
            </a:lvl2pPr>
            <a:lvl3pPr>
              <a:buClr>
                <a:srgbClr val="003359"/>
              </a:buClr>
              <a:buFont typeface="Frutiger LT Std 45 Light" pitchFamily="34" charset="0"/>
              <a:buChar char="‐"/>
              <a:defRPr sz="1400"/>
            </a:lvl3pPr>
            <a:lvl4pPr>
              <a:buClr>
                <a:srgbClr val="003359"/>
              </a:buClr>
              <a:buFont typeface="Arial" pitchFamily="34" charset="0"/>
              <a:buChar char="•"/>
              <a:defRPr sz="1200"/>
            </a:lvl4pPr>
            <a:lvl5pPr>
              <a:buClr>
                <a:srgbClr val="003359"/>
              </a:buClr>
              <a:buFont typeface="Frutiger LT Std 45 Light" pitchFamily="34" charset="0"/>
              <a:buChar cha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normAutofit/>
          </a:bodyPr>
          <a:lstStyle>
            <a:lvl1pPr>
              <a:buNone/>
              <a:defRPr sz="1800">
                <a:solidFill>
                  <a:srgbClr val="003359"/>
                </a:solidFill>
              </a:defRPr>
            </a:lvl1pPr>
            <a:lvl2pPr>
              <a:buClr>
                <a:srgbClr val="003359"/>
              </a:buClr>
              <a:buFont typeface="Arial" pitchFamily="34" charset="0"/>
              <a:buChar char="•"/>
              <a:defRPr sz="1600">
                <a:solidFill>
                  <a:srgbClr val="003359"/>
                </a:solidFill>
              </a:defRPr>
            </a:lvl2pPr>
            <a:lvl3pPr>
              <a:buClr>
                <a:srgbClr val="003359"/>
              </a:buClr>
              <a:buFont typeface="Frutiger LT Std 45 Light" pitchFamily="34" charset="0"/>
              <a:buChar char="‐"/>
              <a:defRPr sz="1400">
                <a:solidFill>
                  <a:srgbClr val="003359"/>
                </a:solidFill>
              </a:defRPr>
            </a:lvl3pPr>
            <a:lvl4pPr>
              <a:buClr>
                <a:srgbClr val="003359"/>
              </a:buClr>
              <a:buFont typeface="Arial" pitchFamily="34" charset="0"/>
              <a:buChar char="•"/>
              <a:defRPr sz="1200">
                <a:solidFill>
                  <a:srgbClr val="003359"/>
                </a:solidFill>
              </a:defRPr>
            </a:lvl4pPr>
            <a:lvl5pPr>
              <a:buClr>
                <a:srgbClr val="003359"/>
              </a:buClr>
              <a:buFont typeface="Frutiger LT Std 45 Light" pitchFamily="34" charset="0"/>
              <a:buChar char="‐"/>
              <a:defRPr sz="1000">
                <a:solidFill>
                  <a:srgbClr val="003359"/>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p:cNvSpPr>
            <a:spLocks noGrp="1"/>
          </p:cNvSpPr>
          <p:nvPr>
            <p:ph type="sldNum" sz="quarter" idx="10"/>
          </p:nvPr>
        </p:nvSpPr>
        <p:spPr>
          <a:xfrm>
            <a:off x="325438" y="6146800"/>
            <a:ext cx="2133600" cy="365125"/>
          </a:xfrm>
        </p:spPr>
        <p:txBody>
          <a:bodyPr/>
          <a:lstStyle>
            <a:lvl1pPr>
              <a:defRPr/>
            </a:lvl1pPr>
          </a:lstStyle>
          <a:p>
            <a:pPr>
              <a:defRPr/>
            </a:pPr>
            <a:fld id="{25ED4AD0-9026-4E88-9598-E24204E9428C}" type="slidenum">
              <a:rPr lang="en-US" altLang="en-US"/>
              <a:pPr>
                <a:defRPr/>
              </a:pPr>
              <a:t>‹#›</a:t>
            </a:fld>
            <a:endParaRPr lang="en-US" altLang="en-US" dirty="0"/>
          </a:p>
        </p:txBody>
      </p:sp>
    </p:spTree>
    <p:extLst>
      <p:ext uri="{BB962C8B-B14F-4D97-AF65-F5344CB8AC3E}">
        <p14:creationId xmlns:p14="http://schemas.microsoft.com/office/powerpoint/2010/main" val="4110664145"/>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2 ihcda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a:lvl1pPr>
          </a:lstStyle>
          <a:p>
            <a:r>
              <a:rPr lang="en-US" dirty="0"/>
              <a:t>Click to edit Master title style</a:t>
            </a:r>
          </a:p>
        </p:txBody>
      </p:sp>
      <p:sp>
        <p:nvSpPr>
          <p:cNvPr id="3" name="Slide Number Placeholder 5"/>
          <p:cNvSpPr>
            <a:spLocks noGrp="1"/>
          </p:cNvSpPr>
          <p:nvPr>
            <p:ph type="sldNum" sz="quarter" idx="10"/>
          </p:nvPr>
        </p:nvSpPr>
        <p:spPr>
          <a:xfrm>
            <a:off x="325438" y="6146800"/>
            <a:ext cx="2133600" cy="365125"/>
          </a:xfrm>
        </p:spPr>
        <p:txBody>
          <a:bodyPr/>
          <a:lstStyle>
            <a:lvl1pPr>
              <a:defRPr/>
            </a:lvl1pPr>
          </a:lstStyle>
          <a:p>
            <a:pPr>
              <a:defRPr/>
            </a:pPr>
            <a:fld id="{D30456B1-0D56-4F8D-8601-74B256924282}" type="slidenum">
              <a:rPr lang="en-US" altLang="en-US"/>
              <a:pPr>
                <a:defRPr/>
              </a:pPr>
              <a:t>‹#›</a:t>
            </a:fld>
            <a:endParaRPr lang="en-US" altLang="en-US" dirty="0"/>
          </a:p>
        </p:txBody>
      </p:sp>
    </p:spTree>
    <p:extLst>
      <p:ext uri="{BB962C8B-B14F-4D97-AF65-F5344CB8AC3E}">
        <p14:creationId xmlns:p14="http://schemas.microsoft.com/office/powerpoint/2010/main" val="2446676779"/>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2 ihcda 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xfrm>
            <a:off x="325438" y="6146800"/>
            <a:ext cx="2133600" cy="365125"/>
          </a:xfrm>
        </p:spPr>
        <p:txBody>
          <a:bodyPr/>
          <a:lstStyle>
            <a:lvl1pPr>
              <a:defRPr/>
            </a:lvl1pPr>
          </a:lstStyle>
          <a:p>
            <a:pPr>
              <a:defRPr/>
            </a:pPr>
            <a:fld id="{83FAF8F6-D347-4A6E-A992-1247AD104796}" type="slidenum">
              <a:rPr lang="en-US" altLang="en-US"/>
              <a:pPr>
                <a:defRPr/>
              </a:pPr>
              <a:t>‹#›</a:t>
            </a:fld>
            <a:endParaRPr lang="en-US" altLang="en-US" dirty="0"/>
          </a:p>
        </p:txBody>
      </p:sp>
    </p:spTree>
    <p:extLst>
      <p:ext uri="{BB962C8B-B14F-4D97-AF65-F5344CB8AC3E}">
        <p14:creationId xmlns:p14="http://schemas.microsoft.com/office/powerpoint/2010/main" val="1157561594"/>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2 ihcda 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5626" y="273050"/>
            <a:ext cx="3139887" cy="1162050"/>
          </a:xfrm>
        </p:spPr>
        <p:txBody>
          <a:bodyPr anchor="b">
            <a:noAutofit/>
          </a:bodyPr>
          <a:lstStyle>
            <a:lvl1pPr algn="l">
              <a:defRPr sz="2000" b="1" cap="all"/>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normAutofit/>
          </a:bodyPr>
          <a:lstStyle>
            <a:lvl1pPr>
              <a:buClr>
                <a:srgbClr val="003359"/>
              </a:buClr>
              <a:buFont typeface="Arial" pitchFamily="34" charset="0"/>
              <a:buChar char="•"/>
              <a:defRPr sz="1600"/>
            </a:lvl1pPr>
            <a:lvl2pPr>
              <a:buClr>
                <a:srgbClr val="003359"/>
              </a:buClr>
              <a:buFont typeface="Frutiger LT Std 45 Light" pitchFamily="34" charset="0"/>
              <a:buChar char="‐"/>
              <a:defRPr sz="1400"/>
            </a:lvl2pPr>
            <a:lvl3pPr>
              <a:buClr>
                <a:srgbClr val="003359"/>
              </a:buClr>
              <a:buFont typeface="Arial" pitchFamily="34" charset="0"/>
              <a:buChar char="•"/>
              <a:defRPr sz="1200"/>
            </a:lvl3pPr>
            <a:lvl4pPr>
              <a:buClr>
                <a:srgbClr val="003359"/>
              </a:buClr>
              <a:buFont typeface="Frutiger LT Std 45 Light" pitchFamily="34" charset="0"/>
              <a:buChar char="‐"/>
              <a:defRPr sz="1000"/>
            </a:lvl4pPr>
            <a:lvl5pPr>
              <a:buClr>
                <a:srgbClr val="003359"/>
              </a:buClr>
              <a:buFont typeface="Arial" pitchFamily="34" charset="0"/>
              <a:buChar char="•"/>
              <a:defRPr sz="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325626" y="1435100"/>
            <a:ext cx="3139887"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5"/>
          <p:cNvSpPr>
            <a:spLocks noGrp="1"/>
          </p:cNvSpPr>
          <p:nvPr>
            <p:ph type="sldNum" sz="quarter" idx="10"/>
          </p:nvPr>
        </p:nvSpPr>
        <p:spPr>
          <a:xfrm>
            <a:off x="325438" y="6146800"/>
            <a:ext cx="2133600" cy="365125"/>
          </a:xfrm>
        </p:spPr>
        <p:txBody>
          <a:bodyPr/>
          <a:lstStyle>
            <a:lvl1pPr>
              <a:defRPr/>
            </a:lvl1pPr>
          </a:lstStyle>
          <a:p>
            <a:pPr>
              <a:defRPr/>
            </a:pPr>
            <a:fld id="{63D1E4F6-594B-4352-9B2F-28941557440D}" type="slidenum">
              <a:rPr lang="en-US" altLang="en-US"/>
              <a:pPr>
                <a:defRPr/>
              </a:pPr>
              <a:t>‹#›</a:t>
            </a:fld>
            <a:endParaRPr lang="en-US" altLang="en-US" dirty="0"/>
          </a:p>
        </p:txBody>
      </p:sp>
    </p:spTree>
    <p:extLst>
      <p:ext uri="{BB962C8B-B14F-4D97-AF65-F5344CB8AC3E}">
        <p14:creationId xmlns:p14="http://schemas.microsoft.com/office/powerpoint/2010/main" val="1642277763"/>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ihcda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normAutofit/>
          </a:bodyPr>
          <a:lstStyle>
            <a:lvl1pPr algn="l">
              <a:defRPr sz="3000" b="1" cap="all"/>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Slide Number Placeholder 5"/>
          <p:cNvSpPr>
            <a:spLocks noGrp="1"/>
          </p:cNvSpPr>
          <p:nvPr>
            <p:ph type="sldNum" sz="quarter" idx="10"/>
          </p:nvPr>
        </p:nvSpPr>
        <p:spPr>
          <a:xfrm>
            <a:off x="325438" y="6146800"/>
            <a:ext cx="2133600" cy="365125"/>
          </a:xfrm>
        </p:spPr>
        <p:txBody>
          <a:bodyPr/>
          <a:lstStyle>
            <a:lvl1pPr>
              <a:defRPr/>
            </a:lvl1pPr>
          </a:lstStyle>
          <a:p>
            <a:pPr>
              <a:defRPr/>
            </a:pPr>
            <a:fld id="{F1323DFD-EBF5-4D4B-B2F8-F300046B03DB}" type="slidenum">
              <a:rPr lang="en-US" altLang="en-US"/>
              <a:pPr>
                <a:defRPr/>
              </a:pPr>
              <a:t>‹#›</a:t>
            </a:fld>
            <a:endParaRPr lang="en-US" altLang="en-US" dirty="0"/>
          </a:p>
        </p:txBody>
      </p:sp>
    </p:spTree>
    <p:extLst>
      <p:ext uri="{BB962C8B-B14F-4D97-AF65-F5344CB8AC3E}">
        <p14:creationId xmlns:p14="http://schemas.microsoft.com/office/powerpoint/2010/main" val="1536422759"/>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hcda title slide two">
    <p:spTree>
      <p:nvGrpSpPr>
        <p:cNvPr id="1" name=""/>
        <p:cNvGrpSpPr/>
        <p:nvPr/>
      </p:nvGrpSpPr>
      <p:grpSpPr>
        <a:xfrm>
          <a:off x="0" y="0"/>
          <a:ext cx="0" cy="0"/>
          <a:chOff x="0" y="0"/>
          <a:chExt cx="0" cy="0"/>
        </a:xfrm>
      </p:grpSpPr>
      <p:sp>
        <p:nvSpPr>
          <p:cNvPr id="2" name="Title 1"/>
          <p:cNvSpPr>
            <a:spLocks noGrp="1"/>
          </p:cNvSpPr>
          <p:nvPr>
            <p:ph type="ctrTitle"/>
          </p:nvPr>
        </p:nvSpPr>
        <p:spPr>
          <a:xfrm>
            <a:off x="335273" y="1266746"/>
            <a:ext cx="7772400" cy="1139841"/>
          </a:xfrm>
        </p:spPr>
        <p:txBody>
          <a:bodyPr/>
          <a:lstStyle>
            <a:lvl1pPr>
              <a:defRPr cap="all">
                <a:solidFill>
                  <a:srgbClr val="A2AD00"/>
                </a:solidFill>
                <a:latin typeface="Arial Bold"/>
                <a:cs typeface="Arial Bold"/>
              </a:defRPr>
            </a:lvl1pPr>
          </a:lstStyle>
          <a:p>
            <a:r>
              <a:rPr lang="en-US" dirty="0"/>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1C8D38A9-4867-472D-8C9E-E475C3393BF3}" type="slidenum">
              <a:rPr lang="en-US" altLang="en-US"/>
              <a:pPr>
                <a:defRPr/>
              </a:pPr>
              <a:t>‹#›</a:t>
            </a:fld>
            <a:endParaRPr lang="en-US" altLang="en-US" dirty="0"/>
          </a:p>
        </p:txBody>
      </p:sp>
    </p:spTree>
    <p:extLst>
      <p:ext uri="{BB962C8B-B14F-4D97-AF65-F5344CB8AC3E}">
        <p14:creationId xmlns:p14="http://schemas.microsoft.com/office/powerpoint/2010/main" val="3521723555"/>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 ihcda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cap="all">
                <a:latin typeface="Arial Bold"/>
                <a:cs typeface="Arial Bold"/>
              </a:defRPr>
            </a:lvl1pPr>
          </a:lstStyle>
          <a:p>
            <a:r>
              <a:rPr lang="en-US" dirty="0"/>
              <a:t>Click to edit Master title style</a:t>
            </a:r>
          </a:p>
        </p:txBody>
      </p:sp>
      <p:sp>
        <p:nvSpPr>
          <p:cNvPr id="3" name="Content Placeholder 2"/>
          <p:cNvSpPr>
            <a:spLocks noGrp="1"/>
          </p:cNvSpPr>
          <p:nvPr>
            <p:ph idx="1"/>
          </p:nvPr>
        </p:nvSpPr>
        <p:spPr>
          <a:xfrm>
            <a:off x="335273" y="1426020"/>
            <a:ext cx="8364589" cy="4525963"/>
          </a:xfrm>
        </p:spPr>
        <p:txBody>
          <a:bodyPr/>
          <a:lstStyle>
            <a:lvl1pPr marL="0" indent="0">
              <a:buNone/>
              <a:defRPr sz="1800" b="0" i="0">
                <a:latin typeface="Arial"/>
                <a:cs typeface="Arial"/>
              </a:defRPr>
            </a:lvl1pPr>
            <a:lvl2pPr marL="687388" indent="-225425">
              <a:buClr>
                <a:srgbClr val="003359"/>
              </a:buClr>
              <a:buFont typeface="Arial" pitchFamily="34" charset="0"/>
              <a:buChar char="•"/>
              <a:defRPr sz="1600" b="0" i="0">
                <a:latin typeface="Arial"/>
                <a:cs typeface="Arial"/>
              </a:defRPr>
            </a:lvl2pPr>
            <a:lvl3pPr marL="1141413" indent="-227013">
              <a:buClr>
                <a:srgbClr val="003359"/>
              </a:buClr>
              <a:buFont typeface="Frutiger LT Std 45 Light" pitchFamily="34" charset="0"/>
              <a:buChar char="‐"/>
              <a:defRPr sz="1400" b="0" i="0">
                <a:latin typeface="Arial"/>
                <a:cs typeface="Arial"/>
              </a:defRPr>
            </a:lvl3pPr>
            <a:lvl4pPr marL="1601788" indent="-225425">
              <a:buClr>
                <a:srgbClr val="003359"/>
              </a:buClr>
              <a:buFont typeface="Arial" pitchFamily="34" charset="0"/>
              <a:buChar char="•"/>
              <a:defRPr sz="1200" b="0" i="0">
                <a:latin typeface="Arial"/>
                <a:cs typeface="Arial"/>
              </a:defRPr>
            </a:lvl4pPr>
            <a:lvl5pPr marL="2055813" indent="-227013">
              <a:buClr>
                <a:srgbClr val="003359"/>
              </a:buClr>
              <a:buFont typeface="Frutiger LT Std 45 Light" pitchFamily="34" charset="0"/>
              <a:buChar char="‐"/>
              <a:defRPr sz="1000" b="0" i="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p:txBody>
          <a:bodyPr/>
          <a:lstStyle>
            <a:lvl1pPr>
              <a:defRPr/>
            </a:lvl1pPr>
          </a:lstStyle>
          <a:p>
            <a:pPr>
              <a:defRPr/>
            </a:pPr>
            <a:fld id="{571B8CBD-6047-444B-87F0-D9B21FA403BC}" type="slidenum">
              <a:rPr lang="en-US" altLang="en-US"/>
              <a:pPr>
                <a:defRPr/>
              </a:pPr>
              <a:t>‹#›</a:t>
            </a:fld>
            <a:endParaRPr lang="en-US" altLang="en-US" dirty="0"/>
          </a:p>
        </p:txBody>
      </p:sp>
    </p:spTree>
    <p:extLst>
      <p:ext uri="{BB962C8B-B14F-4D97-AF65-F5344CB8AC3E}">
        <p14:creationId xmlns:p14="http://schemas.microsoft.com/office/powerpoint/2010/main" val="2725321100"/>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 ihcda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9345" y="4093376"/>
            <a:ext cx="7810881" cy="1362075"/>
          </a:xfrm>
        </p:spPr>
        <p:txBody>
          <a:bodyPr anchor="t">
            <a:normAutofit/>
          </a:bodyPr>
          <a:lstStyle>
            <a:lvl1pPr algn="l">
              <a:defRPr sz="3000" b="1" cap="all"/>
            </a:lvl1pPr>
          </a:lstStyle>
          <a:p>
            <a:r>
              <a:rPr lang="en-US" dirty="0"/>
              <a:t>Click to edit Master title style</a:t>
            </a:r>
          </a:p>
        </p:txBody>
      </p:sp>
      <p:sp>
        <p:nvSpPr>
          <p:cNvPr id="3" name="Text Placeholder 2"/>
          <p:cNvSpPr>
            <a:spLocks noGrp="1"/>
          </p:cNvSpPr>
          <p:nvPr>
            <p:ph type="body" idx="1"/>
          </p:nvPr>
        </p:nvSpPr>
        <p:spPr>
          <a:xfrm>
            <a:off x="301205" y="2593189"/>
            <a:ext cx="7819021" cy="1500187"/>
          </a:xfrm>
        </p:spPr>
        <p:txBody>
          <a:bodyPr anchor="b">
            <a:normAutofit/>
          </a:bodyPr>
          <a:lstStyle>
            <a:lvl1pPr marL="0" indent="0">
              <a:buNone/>
              <a:defRPr sz="1800">
                <a:solidFill>
                  <a:srgbClr val="003359"/>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Slide Number Placeholder 5"/>
          <p:cNvSpPr>
            <a:spLocks noGrp="1"/>
          </p:cNvSpPr>
          <p:nvPr>
            <p:ph type="sldNum" sz="quarter" idx="10"/>
          </p:nvPr>
        </p:nvSpPr>
        <p:spPr/>
        <p:txBody>
          <a:bodyPr/>
          <a:lstStyle>
            <a:lvl1pPr>
              <a:defRPr/>
            </a:lvl1pPr>
          </a:lstStyle>
          <a:p>
            <a:pPr>
              <a:defRPr/>
            </a:pPr>
            <a:fld id="{BE1B1CE4-F00B-4E68-9228-6F1D3BAE330D}" type="slidenum">
              <a:rPr lang="en-US" altLang="en-US"/>
              <a:pPr>
                <a:defRPr/>
              </a:pPr>
              <a:t>‹#›</a:t>
            </a:fld>
            <a:endParaRPr lang="en-US" altLang="en-US" dirty="0"/>
          </a:p>
        </p:txBody>
      </p:sp>
    </p:spTree>
    <p:extLst>
      <p:ext uri="{BB962C8B-B14F-4D97-AF65-F5344CB8AC3E}">
        <p14:creationId xmlns:p14="http://schemas.microsoft.com/office/powerpoint/2010/main" val="215427867"/>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 ihcda 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25627" y="274638"/>
            <a:ext cx="8373873" cy="1143000"/>
          </a:xfrm>
        </p:spPr>
        <p:txBody>
          <a:bodyPr/>
          <a:lstStyle>
            <a:lvl1pPr>
              <a:defRPr cap="all"/>
            </a:lvl1pPr>
          </a:lstStyle>
          <a:p>
            <a:r>
              <a:rPr lang="en-US" dirty="0"/>
              <a:t>Click to edit Master title style</a:t>
            </a:r>
          </a:p>
        </p:txBody>
      </p:sp>
      <p:sp>
        <p:nvSpPr>
          <p:cNvPr id="3" name="Content Placeholder 2"/>
          <p:cNvSpPr>
            <a:spLocks noGrp="1"/>
          </p:cNvSpPr>
          <p:nvPr>
            <p:ph sz="half" idx="1"/>
          </p:nvPr>
        </p:nvSpPr>
        <p:spPr>
          <a:xfrm>
            <a:off x="325627" y="1600200"/>
            <a:ext cx="4056956" cy="4525963"/>
          </a:xfrm>
        </p:spPr>
        <p:txBody>
          <a:bodyPr/>
          <a:lstStyle>
            <a:lvl1pPr>
              <a:buNone/>
              <a:defRPr sz="1800"/>
            </a:lvl1pPr>
            <a:lvl2pPr>
              <a:buClr>
                <a:srgbClr val="003359"/>
              </a:buClr>
              <a:buFont typeface="Arial" pitchFamily="34" charset="0"/>
              <a:buChar char="•"/>
              <a:defRPr sz="1600"/>
            </a:lvl2pPr>
            <a:lvl3pPr>
              <a:buClr>
                <a:srgbClr val="003359"/>
              </a:buClr>
              <a:buFont typeface="Frutiger LT Std 45 Light" pitchFamily="34" charset="0"/>
              <a:buChar char="‐"/>
              <a:defRPr sz="1400"/>
            </a:lvl3pPr>
            <a:lvl4pPr>
              <a:buClr>
                <a:srgbClr val="003359"/>
              </a:buClr>
              <a:buFont typeface="Arial" pitchFamily="34" charset="0"/>
              <a:buChar char="•"/>
              <a:defRPr sz="1200"/>
            </a:lvl4pPr>
            <a:lvl5pPr>
              <a:buClr>
                <a:srgbClr val="003359"/>
              </a:buClr>
              <a:buFont typeface="Frutiger LT Std 45 Light" pitchFamily="34" charset="0"/>
              <a:buChar cha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normAutofit/>
          </a:bodyPr>
          <a:lstStyle>
            <a:lvl1pPr>
              <a:buNone/>
              <a:defRPr sz="1800">
                <a:solidFill>
                  <a:srgbClr val="003359"/>
                </a:solidFill>
              </a:defRPr>
            </a:lvl1pPr>
            <a:lvl2pPr>
              <a:buClr>
                <a:srgbClr val="003359"/>
              </a:buClr>
              <a:buFont typeface="Arial" pitchFamily="34" charset="0"/>
              <a:buChar char="•"/>
              <a:defRPr sz="1600">
                <a:solidFill>
                  <a:srgbClr val="003359"/>
                </a:solidFill>
              </a:defRPr>
            </a:lvl2pPr>
            <a:lvl3pPr>
              <a:buClr>
                <a:srgbClr val="003359"/>
              </a:buClr>
              <a:buFont typeface="Frutiger LT Std 45 Light" pitchFamily="34" charset="0"/>
              <a:buChar char="‐"/>
              <a:defRPr sz="1400">
                <a:solidFill>
                  <a:srgbClr val="003359"/>
                </a:solidFill>
              </a:defRPr>
            </a:lvl3pPr>
            <a:lvl4pPr>
              <a:buClr>
                <a:srgbClr val="003359"/>
              </a:buClr>
              <a:buFont typeface="Arial" pitchFamily="34" charset="0"/>
              <a:buChar char="•"/>
              <a:defRPr sz="1200">
                <a:solidFill>
                  <a:srgbClr val="003359"/>
                </a:solidFill>
              </a:defRPr>
            </a:lvl4pPr>
            <a:lvl5pPr>
              <a:buClr>
                <a:srgbClr val="003359"/>
              </a:buClr>
              <a:buFont typeface="Frutiger LT Std 45 Light" pitchFamily="34" charset="0"/>
              <a:buChar char="‐"/>
              <a:defRPr sz="1000">
                <a:solidFill>
                  <a:srgbClr val="003359"/>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p:cNvSpPr>
            <a:spLocks noGrp="1"/>
          </p:cNvSpPr>
          <p:nvPr>
            <p:ph type="sldNum" sz="quarter" idx="10"/>
          </p:nvPr>
        </p:nvSpPr>
        <p:spPr/>
        <p:txBody>
          <a:bodyPr/>
          <a:lstStyle>
            <a:lvl1pPr>
              <a:defRPr/>
            </a:lvl1pPr>
          </a:lstStyle>
          <a:p>
            <a:pPr>
              <a:defRPr/>
            </a:pPr>
            <a:fld id="{616FA514-AEFD-474B-93B0-114D787E359F}" type="slidenum">
              <a:rPr lang="en-US" altLang="en-US"/>
              <a:pPr>
                <a:defRPr/>
              </a:pPr>
              <a:t>‹#›</a:t>
            </a:fld>
            <a:endParaRPr lang="en-US" altLang="en-US" dirty="0"/>
          </a:p>
        </p:txBody>
      </p:sp>
    </p:spTree>
    <p:extLst>
      <p:ext uri="{BB962C8B-B14F-4D97-AF65-F5344CB8AC3E}">
        <p14:creationId xmlns:p14="http://schemas.microsoft.com/office/powerpoint/2010/main" val="878724802"/>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 ihcda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a:lvl1pPr>
          </a:lstStyle>
          <a:p>
            <a:r>
              <a:rPr lang="en-US" dirty="0"/>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3C749194-38E6-4473-9320-06ABC635AF1D}" type="slidenum">
              <a:rPr lang="en-US" altLang="en-US"/>
              <a:pPr>
                <a:defRPr/>
              </a:pPr>
              <a:t>‹#›</a:t>
            </a:fld>
            <a:endParaRPr lang="en-US" altLang="en-US" dirty="0"/>
          </a:p>
        </p:txBody>
      </p:sp>
    </p:spTree>
    <p:extLst>
      <p:ext uri="{BB962C8B-B14F-4D97-AF65-F5344CB8AC3E}">
        <p14:creationId xmlns:p14="http://schemas.microsoft.com/office/powerpoint/2010/main" val="3526778666"/>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 ihcda 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D7C7ECAB-653A-4487-92B9-FFBB26683031}" type="slidenum">
              <a:rPr lang="en-US" altLang="en-US"/>
              <a:pPr>
                <a:defRPr/>
              </a:pPr>
              <a:t>‹#›</a:t>
            </a:fld>
            <a:endParaRPr lang="en-US" altLang="en-US" dirty="0"/>
          </a:p>
        </p:txBody>
      </p:sp>
    </p:spTree>
    <p:extLst>
      <p:ext uri="{BB962C8B-B14F-4D97-AF65-F5344CB8AC3E}">
        <p14:creationId xmlns:p14="http://schemas.microsoft.com/office/powerpoint/2010/main" val="2502171394"/>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 ihcda 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5626" y="273050"/>
            <a:ext cx="3139887" cy="1162050"/>
          </a:xfrm>
        </p:spPr>
        <p:txBody>
          <a:bodyPr anchor="b">
            <a:noAutofit/>
          </a:bodyPr>
          <a:lstStyle>
            <a:lvl1pPr algn="l">
              <a:defRPr sz="2000" b="1" cap="all"/>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normAutofit/>
          </a:bodyPr>
          <a:lstStyle>
            <a:lvl1pPr>
              <a:buClr>
                <a:srgbClr val="003359"/>
              </a:buClr>
              <a:buFont typeface="Arial" pitchFamily="34" charset="0"/>
              <a:buChar char="•"/>
              <a:defRPr sz="1600"/>
            </a:lvl1pPr>
            <a:lvl2pPr>
              <a:buClr>
                <a:srgbClr val="003359"/>
              </a:buClr>
              <a:buFont typeface="Frutiger LT Std 45 Light" pitchFamily="34" charset="0"/>
              <a:buChar char="‐"/>
              <a:defRPr sz="1400"/>
            </a:lvl2pPr>
            <a:lvl3pPr>
              <a:buClr>
                <a:srgbClr val="003359"/>
              </a:buClr>
              <a:buFont typeface="Arial" pitchFamily="34" charset="0"/>
              <a:buChar char="•"/>
              <a:defRPr sz="1200"/>
            </a:lvl3pPr>
            <a:lvl4pPr>
              <a:buClr>
                <a:srgbClr val="003359"/>
              </a:buClr>
              <a:buFont typeface="Frutiger LT Std 45 Light" pitchFamily="34" charset="0"/>
              <a:buChar char="‐"/>
              <a:defRPr sz="1000"/>
            </a:lvl4pPr>
            <a:lvl5pPr>
              <a:buClr>
                <a:srgbClr val="003359"/>
              </a:buClr>
              <a:buFont typeface="Arial" pitchFamily="34" charset="0"/>
              <a:buChar char="•"/>
              <a:defRPr sz="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325626" y="1435100"/>
            <a:ext cx="3139887"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B486F516-DAA5-4C78-9A44-C799F6245A78}" type="slidenum">
              <a:rPr lang="en-US" altLang="en-US"/>
              <a:pPr>
                <a:defRPr/>
              </a:pPr>
              <a:t>‹#›</a:t>
            </a:fld>
            <a:endParaRPr lang="en-US" altLang="en-US" dirty="0"/>
          </a:p>
        </p:txBody>
      </p:sp>
    </p:spTree>
    <p:extLst>
      <p:ext uri="{BB962C8B-B14F-4D97-AF65-F5344CB8AC3E}">
        <p14:creationId xmlns:p14="http://schemas.microsoft.com/office/powerpoint/2010/main" val="2788203611"/>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ihcda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normAutofit/>
          </a:bodyPr>
          <a:lstStyle>
            <a:lvl1pPr algn="l">
              <a:defRPr sz="3000" b="1" cap="all"/>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Slide Number Placeholder 5"/>
          <p:cNvSpPr>
            <a:spLocks noGrp="1"/>
          </p:cNvSpPr>
          <p:nvPr>
            <p:ph type="sldNum" sz="quarter" idx="10"/>
          </p:nvPr>
        </p:nvSpPr>
        <p:spPr/>
        <p:txBody>
          <a:bodyPr/>
          <a:lstStyle>
            <a:lvl1pPr>
              <a:defRPr/>
            </a:lvl1pPr>
          </a:lstStyle>
          <a:p>
            <a:pPr>
              <a:defRPr/>
            </a:pPr>
            <a:fld id="{23DC0F60-49D0-473F-9AEE-06B5EA021BD5}" type="slidenum">
              <a:rPr lang="en-US" altLang="en-US"/>
              <a:pPr>
                <a:defRPr/>
              </a:pPr>
              <a:t>‹#›</a:t>
            </a:fld>
            <a:endParaRPr lang="en-US" altLang="en-US" dirty="0"/>
          </a:p>
        </p:txBody>
      </p:sp>
    </p:spTree>
    <p:extLst>
      <p:ext uri="{BB962C8B-B14F-4D97-AF65-F5344CB8AC3E}">
        <p14:creationId xmlns:p14="http://schemas.microsoft.com/office/powerpoint/2010/main" val="22251460"/>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image" Target="../media/image3.jpe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34963" y="274638"/>
            <a:ext cx="83645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ENTER HEADLINE</a:t>
            </a:r>
          </a:p>
        </p:txBody>
      </p:sp>
      <p:sp>
        <p:nvSpPr>
          <p:cNvPr id="1027" name="Text Placeholder 2"/>
          <p:cNvSpPr>
            <a:spLocks noGrp="1"/>
          </p:cNvSpPr>
          <p:nvPr>
            <p:ph type="body" idx="1"/>
          </p:nvPr>
        </p:nvSpPr>
        <p:spPr bwMode="auto">
          <a:xfrm>
            <a:off x="334963" y="1600200"/>
            <a:ext cx="8364537" cy="414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enter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p:cNvSpPr>
            <a:spLocks noGrp="1"/>
          </p:cNvSpPr>
          <p:nvPr>
            <p:ph type="sldNum" sz="quarter" idx="4"/>
          </p:nvPr>
        </p:nvSpPr>
        <p:spPr>
          <a:xfrm>
            <a:off x="325438" y="614680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003359"/>
                </a:solidFill>
              </a:defRPr>
            </a:lvl1pPr>
          </a:lstStyle>
          <a:p>
            <a:pPr>
              <a:defRPr/>
            </a:pPr>
            <a:fld id="{1DFD9441-B681-4993-9812-4EE8B4B78082}"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5048" r:id="rId1"/>
    <p:sldLayoutId id="2147485040" r:id="rId2"/>
    <p:sldLayoutId id="2147485041" r:id="rId3"/>
    <p:sldLayoutId id="2147485042" r:id="rId4"/>
    <p:sldLayoutId id="2147485043" r:id="rId5"/>
    <p:sldLayoutId id="2147485044" r:id="rId6"/>
    <p:sldLayoutId id="2147485045" r:id="rId7"/>
    <p:sldLayoutId id="2147485046" r:id="rId8"/>
    <p:sldLayoutId id="2147485047" r:id="rId9"/>
  </p:sldLayoutIdLst>
  <p:transition spd="med">
    <p:fade/>
  </p:transition>
  <p:hf hdr="0" dt="0"/>
  <p:txStyles>
    <p:titleStyle>
      <a:lvl1pPr algn="l" rtl="0" eaLnBrk="0" fontAlgn="base" hangingPunct="0">
        <a:spcBef>
          <a:spcPct val="0"/>
        </a:spcBef>
        <a:spcAft>
          <a:spcPct val="0"/>
        </a:spcAft>
        <a:defRPr sz="3000" b="1" kern="1200">
          <a:solidFill>
            <a:srgbClr val="A2AD00"/>
          </a:solidFill>
          <a:latin typeface="Arial Bold"/>
          <a:ea typeface="ＭＳ Ｐゴシック" pitchFamily="-112" charset="-128"/>
          <a:cs typeface="Arial Bold"/>
        </a:defRPr>
      </a:lvl1pPr>
      <a:lvl2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2pPr>
      <a:lvl3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3pPr>
      <a:lvl4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4pPr>
      <a:lvl5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5pPr>
      <a:lvl6pPr marL="457200" algn="l" rtl="0" fontAlgn="base">
        <a:spcBef>
          <a:spcPct val="0"/>
        </a:spcBef>
        <a:spcAft>
          <a:spcPct val="0"/>
        </a:spcAft>
        <a:defRPr sz="3000">
          <a:solidFill>
            <a:srgbClr val="F0AB00"/>
          </a:solidFill>
          <a:latin typeface="NeutraText-Demi" pitchFamily="-112" charset="0"/>
          <a:ea typeface="ＭＳ Ｐゴシック" pitchFamily="-112" charset="-128"/>
        </a:defRPr>
      </a:lvl6pPr>
      <a:lvl7pPr marL="914400" algn="l" rtl="0" fontAlgn="base">
        <a:spcBef>
          <a:spcPct val="0"/>
        </a:spcBef>
        <a:spcAft>
          <a:spcPct val="0"/>
        </a:spcAft>
        <a:defRPr sz="3000">
          <a:solidFill>
            <a:srgbClr val="F0AB00"/>
          </a:solidFill>
          <a:latin typeface="NeutraText-Demi" pitchFamily="-112" charset="0"/>
          <a:ea typeface="ＭＳ Ｐゴシック" pitchFamily="-112" charset="-128"/>
        </a:defRPr>
      </a:lvl7pPr>
      <a:lvl8pPr marL="1371600" algn="l" rtl="0" fontAlgn="base">
        <a:spcBef>
          <a:spcPct val="0"/>
        </a:spcBef>
        <a:spcAft>
          <a:spcPct val="0"/>
        </a:spcAft>
        <a:defRPr sz="3000">
          <a:solidFill>
            <a:srgbClr val="F0AB00"/>
          </a:solidFill>
          <a:latin typeface="NeutraText-Demi" pitchFamily="-112" charset="0"/>
          <a:ea typeface="ＭＳ Ｐゴシック" pitchFamily="-112" charset="-128"/>
        </a:defRPr>
      </a:lvl8pPr>
      <a:lvl9pPr marL="1828800" algn="l" rtl="0" fontAlgn="base">
        <a:spcBef>
          <a:spcPct val="0"/>
        </a:spcBef>
        <a:spcAft>
          <a:spcPct val="0"/>
        </a:spcAft>
        <a:defRPr sz="3000">
          <a:solidFill>
            <a:srgbClr val="F0AB00"/>
          </a:solidFill>
          <a:latin typeface="NeutraText-Demi" pitchFamily="-112" charset="0"/>
          <a:ea typeface="ＭＳ Ｐゴシック" pitchFamily="-112" charset="-128"/>
        </a:defRPr>
      </a:lvl9pPr>
    </p:titleStyle>
    <p:bodyStyle>
      <a:lvl1pPr marL="687388" indent="-225425" algn="l" rtl="0" eaLnBrk="0" fontAlgn="base" hangingPunct="0">
        <a:spcBef>
          <a:spcPct val="0"/>
        </a:spcBef>
        <a:spcAft>
          <a:spcPct val="0"/>
        </a:spcAft>
        <a:buClr>
          <a:srgbClr val="003359"/>
        </a:buClr>
        <a:buFont typeface="Arial" panose="020B0604020202020204" pitchFamily="34" charset="0"/>
        <a:buChar char="•"/>
        <a:defRPr sz="1600" kern="1200">
          <a:solidFill>
            <a:srgbClr val="003359"/>
          </a:solidFill>
          <a:latin typeface="Arial"/>
          <a:ea typeface="ＭＳ Ｐゴシック" pitchFamily="-112" charset="-128"/>
          <a:cs typeface="Arial"/>
        </a:defRPr>
      </a:lvl1pPr>
      <a:lvl2pPr marL="1141413" indent="-227013" algn="l" rtl="0" eaLnBrk="0" fontAlgn="base" hangingPunct="0">
        <a:spcBef>
          <a:spcPct val="0"/>
        </a:spcBef>
        <a:spcAft>
          <a:spcPct val="0"/>
        </a:spcAft>
        <a:buClr>
          <a:srgbClr val="003359"/>
        </a:buClr>
        <a:buFont typeface="Frutiger LT Std 45 Light"/>
        <a:buChar char="‐"/>
        <a:defRPr sz="1400" kern="1200">
          <a:solidFill>
            <a:srgbClr val="003359"/>
          </a:solidFill>
          <a:latin typeface="Arial"/>
          <a:ea typeface="ＭＳ Ｐゴシック" pitchFamily="-112" charset="-128"/>
          <a:cs typeface="Arial"/>
        </a:defRPr>
      </a:lvl2pPr>
      <a:lvl3pPr marL="1601788" indent="-225425" algn="l" rtl="0" eaLnBrk="0" fontAlgn="base" hangingPunct="0">
        <a:spcBef>
          <a:spcPct val="0"/>
        </a:spcBef>
        <a:spcAft>
          <a:spcPct val="0"/>
        </a:spcAft>
        <a:buClr>
          <a:srgbClr val="003359"/>
        </a:buClr>
        <a:buFont typeface="Arial" panose="020B0604020202020204" pitchFamily="34" charset="0"/>
        <a:buChar char="•"/>
        <a:defRPr sz="1200" kern="1200">
          <a:solidFill>
            <a:srgbClr val="003359"/>
          </a:solidFill>
          <a:latin typeface="Arial"/>
          <a:ea typeface="ＭＳ Ｐゴシック" pitchFamily="-112" charset="-128"/>
          <a:cs typeface="Arial"/>
        </a:defRPr>
      </a:lvl3pPr>
      <a:lvl4pPr marL="2055813" indent="-227013" algn="l" rtl="0" eaLnBrk="0" fontAlgn="base" hangingPunct="0">
        <a:spcBef>
          <a:spcPct val="0"/>
        </a:spcBef>
        <a:spcAft>
          <a:spcPct val="0"/>
        </a:spcAft>
        <a:buClr>
          <a:srgbClr val="003359"/>
        </a:buClr>
        <a:buFont typeface="Frutiger LT Std 45 Light"/>
        <a:buChar char="‐"/>
        <a:defRPr sz="1000" kern="1200">
          <a:solidFill>
            <a:srgbClr val="003359"/>
          </a:solidFill>
          <a:latin typeface="Arial"/>
          <a:ea typeface="ＭＳ Ｐゴシック" pitchFamily="-112" charset="-128"/>
          <a:cs typeface="Arial"/>
        </a:defRPr>
      </a:lvl4pPr>
      <a:lvl5pPr marL="2516188" indent="-225425" algn="l" rtl="0" eaLnBrk="0" fontAlgn="base" hangingPunct="0">
        <a:spcBef>
          <a:spcPct val="0"/>
        </a:spcBef>
        <a:spcAft>
          <a:spcPct val="0"/>
        </a:spcAft>
        <a:buClr>
          <a:srgbClr val="003359"/>
        </a:buClr>
        <a:buFont typeface="Arial" panose="020B0604020202020204" pitchFamily="34" charset="0"/>
        <a:buChar char="•"/>
        <a:defRPr sz="800" kern="1200">
          <a:solidFill>
            <a:srgbClr val="003359"/>
          </a:solidFill>
          <a:latin typeface="Arial"/>
          <a:ea typeface="ＭＳ Ｐゴシック" pitchFamily="-112" charset="-128"/>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334963" y="274638"/>
            <a:ext cx="83645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ENTER HEADLINE</a:t>
            </a:r>
          </a:p>
        </p:txBody>
      </p:sp>
      <p:sp>
        <p:nvSpPr>
          <p:cNvPr id="2051" name="Text Placeholder 2"/>
          <p:cNvSpPr>
            <a:spLocks noGrp="1"/>
          </p:cNvSpPr>
          <p:nvPr>
            <p:ph type="body" idx="1"/>
          </p:nvPr>
        </p:nvSpPr>
        <p:spPr bwMode="auto">
          <a:xfrm>
            <a:off x="334963" y="1600200"/>
            <a:ext cx="8364537" cy="414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enter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p:cNvSpPr>
            <a:spLocks noGrp="1"/>
          </p:cNvSpPr>
          <p:nvPr>
            <p:ph type="sldNum" sz="quarter" idx="4"/>
          </p:nvPr>
        </p:nvSpPr>
        <p:spPr>
          <a:xfrm>
            <a:off x="325438" y="626110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003359"/>
                </a:solidFill>
              </a:defRPr>
            </a:lvl1pPr>
          </a:lstStyle>
          <a:p>
            <a:pPr>
              <a:defRPr/>
            </a:pPr>
            <a:fld id="{3C2764C6-69CE-4A58-B5D6-DC62F2CBC203}" type="slidenum">
              <a:rPr lang="en-US" altLang="en-US"/>
              <a:pPr>
                <a:defRPr/>
              </a:pPr>
              <a:t>‹#›</a:t>
            </a:fld>
            <a:endParaRPr lang="en-US" altLang="en-US" dirty="0"/>
          </a:p>
        </p:txBody>
      </p:sp>
      <p:pic>
        <p:nvPicPr>
          <p:cNvPr id="2053" name="Picture 4" descr="IHCDA-Logo-RGB.jpg"/>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6675438" y="6021388"/>
            <a:ext cx="2052637"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049" r:id="rId1"/>
    <p:sldLayoutId id="2147485050" r:id="rId2"/>
    <p:sldLayoutId id="2147485051" r:id="rId3"/>
    <p:sldLayoutId id="2147485052" r:id="rId4"/>
    <p:sldLayoutId id="2147485053" r:id="rId5"/>
    <p:sldLayoutId id="2147485054" r:id="rId6"/>
    <p:sldLayoutId id="2147485055" r:id="rId7"/>
    <p:sldLayoutId id="2147485056" r:id="rId8"/>
  </p:sldLayoutIdLst>
  <p:transition spd="med">
    <p:fade/>
  </p:transition>
  <p:hf hdr="0" dt="0"/>
  <p:txStyles>
    <p:titleStyle>
      <a:lvl1pPr algn="l" rtl="0" eaLnBrk="0" fontAlgn="base" hangingPunct="0">
        <a:spcBef>
          <a:spcPct val="0"/>
        </a:spcBef>
        <a:spcAft>
          <a:spcPct val="0"/>
        </a:spcAft>
        <a:defRPr sz="3000" b="1" kern="1200">
          <a:solidFill>
            <a:srgbClr val="A2AD00"/>
          </a:solidFill>
          <a:latin typeface="Arial Bold"/>
          <a:ea typeface="ＭＳ Ｐゴシック" pitchFamily="-112" charset="-128"/>
          <a:cs typeface="Arial Bold"/>
        </a:defRPr>
      </a:lvl1pPr>
      <a:lvl2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2pPr>
      <a:lvl3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3pPr>
      <a:lvl4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4pPr>
      <a:lvl5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5pPr>
      <a:lvl6pPr marL="457200" algn="l" rtl="0" fontAlgn="base">
        <a:spcBef>
          <a:spcPct val="0"/>
        </a:spcBef>
        <a:spcAft>
          <a:spcPct val="0"/>
        </a:spcAft>
        <a:defRPr sz="3000">
          <a:solidFill>
            <a:srgbClr val="F0AB00"/>
          </a:solidFill>
          <a:latin typeface="NeutraText-Demi" pitchFamily="-112" charset="0"/>
          <a:ea typeface="ＭＳ Ｐゴシック" pitchFamily="-112" charset="-128"/>
        </a:defRPr>
      </a:lvl6pPr>
      <a:lvl7pPr marL="914400" algn="l" rtl="0" fontAlgn="base">
        <a:spcBef>
          <a:spcPct val="0"/>
        </a:spcBef>
        <a:spcAft>
          <a:spcPct val="0"/>
        </a:spcAft>
        <a:defRPr sz="3000">
          <a:solidFill>
            <a:srgbClr val="F0AB00"/>
          </a:solidFill>
          <a:latin typeface="NeutraText-Demi" pitchFamily="-112" charset="0"/>
          <a:ea typeface="ＭＳ Ｐゴシック" pitchFamily="-112" charset="-128"/>
        </a:defRPr>
      </a:lvl7pPr>
      <a:lvl8pPr marL="1371600" algn="l" rtl="0" fontAlgn="base">
        <a:spcBef>
          <a:spcPct val="0"/>
        </a:spcBef>
        <a:spcAft>
          <a:spcPct val="0"/>
        </a:spcAft>
        <a:defRPr sz="3000">
          <a:solidFill>
            <a:srgbClr val="F0AB00"/>
          </a:solidFill>
          <a:latin typeface="NeutraText-Demi" pitchFamily="-112" charset="0"/>
          <a:ea typeface="ＭＳ Ｐゴシック" pitchFamily="-112" charset="-128"/>
        </a:defRPr>
      </a:lvl8pPr>
      <a:lvl9pPr marL="1828800" algn="l" rtl="0" fontAlgn="base">
        <a:spcBef>
          <a:spcPct val="0"/>
        </a:spcBef>
        <a:spcAft>
          <a:spcPct val="0"/>
        </a:spcAft>
        <a:defRPr sz="3000">
          <a:solidFill>
            <a:srgbClr val="F0AB00"/>
          </a:solidFill>
          <a:latin typeface="NeutraText-Demi" pitchFamily="-112" charset="0"/>
          <a:ea typeface="ＭＳ Ｐゴシック" pitchFamily="-112" charset="-128"/>
        </a:defRPr>
      </a:lvl9pPr>
    </p:titleStyle>
    <p:bodyStyle>
      <a:lvl1pPr marL="687388" indent="-225425" algn="l" rtl="0" eaLnBrk="0" fontAlgn="base" hangingPunct="0">
        <a:spcBef>
          <a:spcPct val="0"/>
        </a:spcBef>
        <a:spcAft>
          <a:spcPct val="0"/>
        </a:spcAft>
        <a:buClr>
          <a:srgbClr val="003359"/>
        </a:buClr>
        <a:buFont typeface="Arial" panose="020B0604020202020204" pitchFamily="34" charset="0"/>
        <a:buChar char="•"/>
        <a:defRPr sz="1600" kern="1200">
          <a:solidFill>
            <a:srgbClr val="003359"/>
          </a:solidFill>
          <a:latin typeface="Arial"/>
          <a:ea typeface="ＭＳ Ｐゴシック" pitchFamily="-112" charset="-128"/>
          <a:cs typeface="Arial"/>
        </a:defRPr>
      </a:lvl1pPr>
      <a:lvl2pPr marL="1141413" indent="-227013" algn="l" rtl="0" eaLnBrk="0" fontAlgn="base" hangingPunct="0">
        <a:spcBef>
          <a:spcPct val="0"/>
        </a:spcBef>
        <a:spcAft>
          <a:spcPct val="0"/>
        </a:spcAft>
        <a:buClr>
          <a:srgbClr val="003359"/>
        </a:buClr>
        <a:buFont typeface="Frutiger LT Std 45 Light"/>
        <a:buChar char="‐"/>
        <a:defRPr sz="1400" kern="1200">
          <a:solidFill>
            <a:srgbClr val="003359"/>
          </a:solidFill>
          <a:latin typeface="Arial"/>
          <a:ea typeface="ＭＳ Ｐゴシック" pitchFamily="-112" charset="-128"/>
          <a:cs typeface="Arial"/>
        </a:defRPr>
      </a:lvl2pPr>
      <a:lvl3pPr marL="1601788" indent="-225425" algn="l" rtl="0" eaLnBrk="0" fontAlgn="base" hangingPunct="0">
        <a:spcBef>
          <a:spcPct val="0"/>
        </a:spcBef>
        <a:spcAft>
          <a:spcPct val="0"/>
        </a:spcAft>
        <a:buClr>
          <a:srgbClr val="003359"/>
        </a:buClr>
        <a:buFont typeface="Arial" panose="020B0604020202020204" pitchFamily="34" charset="0"/>
        <a:buChar char="•"/>
        <a:defRPr sz="1200" kern="1200">
          <a:solidFill>
            <a:srgbClr val="003359"/>
          </a:solidFill>
          <a:latin typeface="Arial"/>
          <a:ea typeface="ＭＳ Ｐゴシック" pitchFamily="-112" charset="-128"/>
          <a:cs typeface="Arial"/>
        </a:defRPr>
      </a:lvl3pPr>
      <a:lvl4pPr marL="2055813" indent="-227013" algn="l" rtl="0" eaLnBrk="0" fontAlgn="base" hangingPunct="0">
        <a:spcBef>
          <a:spcPct val="0"/>
        </a:spcBef>
        <a:spcAft>
          <a:spcPct val="0"/>
        </a:spcAft>
        <a:buClr>
          <a:srgbClr val="003359"/>
        </a:buClr>
        <a:buFont typeface="Frutiger LT Std 45 Light"/>
        <a:buChar char="‐"/>
        <a:defRPr sz="1000" kern="1200">
          <a:solidFill>
            <a:srgbClr val="003359"/>
          </a:solidFill>
          <a:latin typeface="Arial"/>
          <a:ea typeface="ＭＳ Ｐゴシック" pitchFamily="-112" charset="-128"/>
          <a:cs typeface="Arial"/>
        </a:defRPr>
      </a:lvl4pPr>
      <a:lvl5pPr marL="2516188" indent="-225425" algn="l" rtl="0" eaLnBrk="0" fontAlgn="base" hangingPunct="0">
        <a:spcBef>
          <a:spcPct val="0"/>
        </a:spcBef>
        <a:spcAft>
          <a:spcPct val="0"/>
        </a:spcAft>
        <a:buClr>
          <a:srgbClr val="003359"/>
        </a:buClr>
        <a:buFont typeface="Arial" panose="020B0604020202020204" pitchFamily="34" charset="0"/>
        <a:buChar char="•"/>
        <a:defRPr sz="800" kern="1200">
          <a:solidFill>
            <a:srgbClr val="003359"/>
          </a:solidFill>
          <a:latin typeface="Arial"/>
          <a:ea typeface="ＭＳ Ｐゴシック" pitchFamily="-112" charset="-128"/>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334963" y="546100"/>
            <a:ext cx="8058150" cy="5119688"/>
          </a:xfrm>
        </p:spPr>
        <p:txBody>
          <a:bodyPr/>
          <a:lstStyle/>
          <a:p>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American Rescue Plan Act (ARPA)</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PY 2022 Training</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Thomas Hartnett-Russell</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Community Programs Manager</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August 25, 2021</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endParaRPr lang="en-US" altLang="en-US" cap="none" dirty="0">
              <a:latin typeface="Arial Bold" panose="020B0704020202020204" pitchFamily="34" charset="0"/>
              <a:ea typeface="ＭＳ Ｐゴシック" panose="020B0600070205080204" pitchFamily="34" charset="-128"/>
              <a:cs typeface="Arial Bold" panose="020B0704020202020204" pitchFamily="34" charset="0"/>
            </a:endParaRPr>
          </a:p>
        </p:txBody>
      </p:sp>
      <p:sp>
        <p:nvSpPr>
          <p:cNvPr id="13315"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CDA4C1A-EE33-4899-87C5-9180D36B8F2B}" type="slidenum">
              <a:rPr lang="en-US" altLang="en-US" smtClean="0">
                <a:solidFill>
                  <a:srgbClr val="003359"/>
                </a:solidFill>
              </a:rPr>
              <a:pPr/>
              <a:t>1</a:t>
            </a:fld>
            <a:endParaRPr lang="en-US" altLang="en-US" dirty="0">
              <a:solidFill>
                <a:srgbClr val="003359"/>
              </a:solidFill>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963" y="274638"/>
            <a:ext cx="8364537" cy="955675"/>
          </a:xfrm>
        </p:spPr>
        <p:txBody>
          <a:bodyPr/>
          <a:lstStyle/>
          <a:p>
            <a:pPr>
              <a:defRPr/>
            </a:pPr>
            <a:r>
              <a:rPr lang="en-US" dirty="0"/>
              <a:t>Calculating ARPA benefit Eligibility</a:t>
            </a:r>
          </a:p>
        </p:txBody>
      </p:sp>
      <p:sp>
        <p:nvSpPr>
          <p:cNvPr id="19459" name="Content Placeholder 2"/>
          <p:cNvSpPr>
            <a:spLocks noGrp="1"/>
          </p:cNvSpPr>
          <p:nvPr>
            <p:ph idx="1"/>
          </p:nvPr>
        </p:nvSpPr>
        <p:spPr>
          <a:xfrm>
            <a:off x="334963" y="1230313"/>
            <a:ext cx="8364537" cy="4721225"/>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Example: Applicant heats with gas. Applicant presents with a $642 electric bill. The current charges are $192. $450 of the charges are past due, with $138 being needed to avoid disconnection. There is no outstanding deposit. Gas bill is current.</a:t>
            </a:r>
          </a:p>
          <a:p>
            <a:pPr lvl="1" indent="0">
              <a:buNone/>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Crisis – Applicant receives </a:t>
            </a:r>
            <a:r>
              <a:rPr lang="en-US" b="1" dirty="0">
                <a:latin typeface="Arial" panose="020B0604020202020204" pitchFamily="34" charset="0"/>
                <a:ea typeface="ＭＳ Ｐゴシック" panose="020B0600070205080204" pitchFamily="34" charset="-128"/>
                <a:cs typeface="Arial" panose="020B0604020202020204" pitchFamily="34" charset="0"/>
              </a:rPr>
              <a:t>$138 in crisis to electric </a:t>
            </a:r>
            <a:r>
              <a:rPr lang="en-US" dirty="0">
                <a:latin typeface="Arial" panose="020B0604020202020204" pitchFamily="34" charset="0"/>
                <a:ea typeface="ＭＳ Ｐゴシック" panose="020B0600070205080204" pitchFamily="34" charset="-128"/>
                <a:cs typeface="Arial" panose="020B0604020202020204" pitchFamily="34" charset="0"/>
              </a:rPr>
              <a:t>to stop disconnection. Applicant will have $112 in crisis remaining to address any additional crisis after moratorium ends. Applicant receives no crisis to gas, and has $250 remaining in crisis to gas.</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ARPA Arrearage – Applicant receives </a:t>
            </a:r>
            <a:r>
              <a:rPr lang="en-US" b="1" dirty="0">
                <a:latin typeface="Arial" panose="020B0604020202020204" pitchFamily="34" charset="0"/>
                <a:ea typeface="ＭＳ Ｐゴシック" panose="020B0600070205080204" pitchFamily="34" charset="-128"/>
                <a:cs typeface="Arial" panose="020B0604020202020204" pitchFamily="34" charset="0"/>
              </a:rPr>
              <a:t>$312 in ARPA Arrearage to electric </a:t>
            </a:r>
            <a:r>
              <a:rPr lang="en-US" dirty="0">
                <a:latin typeface="Arial" panose="020B0604020202020204" pitchFamily="34" charset="0"/>
                <a:ea typeface="ＭＳ Ｐゴシック" panose="020B0600070205080204" pitchFamily="34" charset="-128"/>
                <a:cs typeface="Arial" panose="020B0604020202020204" pitchFamily="34" charset="0"/>
              </a:rPr>
              <a:t>to address past-due balance. This will bring the bill current. However, current charges are not covered by ARPA Arrearage benefits. No ARPA Arrearage to gas.</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Regular – </a:t>
            </a:r>
            <a:r>
              <a:rPr lang="en-US" b="1" dirty="0">
                <a:latin typeface="Arial" panose="020B0604020202020204" pitchFamily="34" charset="0"/>
                <a:ea typeface="ＭＳ Ｐゴシック" panose="020B0600070205080204" pitchFamily="34" charset="-128"/>
                <a:cs typeface="Arial" panose="020B0604020202020204" pitchFamily="34" charset="0"/>
              </a:rPr>
              <a:t>$125 regular </a:t>
            </a:r>
            <a:r>
              <a:rPr lang="en-US" dirty="0">
                <a:latin typeface="Arial" panose="020B0604020202020204" pitchFamily="34" charset="0"/>
                <a:ea typeface="ＭＳ Ｐゴシック" panose="020B0600070205080204" pitchFamily="34" charset="-128"/>
                <a:cs typeface="Arial" panose="020B0604020202020204" pitchFamily="34" charset="0"/>
              </a:rPr>
              <a:t>to electric current charges. Gas benefit based on matrix.</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ARPA Supplemental – </a:t>
            </a:r>
            <a:r>
              <a:rPr lang="en-US" b="1" dirty="0">
                <a:latin typeface="Arial" panose="020B0604020202020204" pitchFamily="34" charset="0"/>
                <a:ea typeface="ＭＳ Ｐゴシック" panose="020B0600070205080204" pitchFamily="34" charset="-128"/>
                <a:cs typeface="Arial" panose="020B0604020202020204" pitchFamily="34" charset="0"/>
              </a:rPr>
              <a:t>$175 in ARPA Supplemental </a:t>
            </a:r>
            <a:r>
              <a:rPr lang="en-US" dirty="0">
                <a:latin typeface="Arial" panose="020B0604020202020204" pitchFamily="34" charset="0"/>
                <a:ea typeface="ＭＳ Ｐゴシック" panose="020B0600070205080204" pitchFamily="34" charset="-128"/>
                <a:cs typeface="Arial" panose="020B0604020202020204" pitchFamily="34" charset="0"/>
              </a:rPr>
              <a:t>to both gas and electric. Electric will have $108 positive balance in the end.</a:t>
            </a:r>
          </a:p>
          <a:p>
            <a:pPr marL="1030288" lvl="1" indent="-342900">
              <a:buFont typeface="+mj-lt"/>
              <a:buAutoNum type="arabicPeriod"/>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1946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AED65F-70B0-4DBC-8C83-DA11522ADA18}" type="slidenum">
              <a:rPr lang="en-US" altLang="en-US" smtClean="0">
                <a:solidFill>
                  <a:srgbClr val="003359"/>
                </a:solidFill>
              </a:rPr>
              <a:pPr/>
              <a:t>10</a:t>
            </a:fld>
            <a:endParaRPr lang="en-US" altLang="en-US" dirty="0">
              <a:solidFill>
                <a:srgbClr val="003359"/>
              </a:solidFill>
            </a:endParaRPr>
          </a:p>
        </p:txBody>
      </p:sp>
    </p:spTree>
    <p:extLst>
      <p:ext uri="{BB962C8B-B14F-4D97-AF65-F5344CB8AC3E}">
        <p14:creationId xmlns:p14="http://schemas.microsoft.com/office/powerpoint/2010/main" val="2353124198"/>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963" y="274638"/>
            <a:ext cx="8364537" cy="955675"/>
          </a:xfrm>
        </p:spPr>
        <p:txBody>
          <a:bodyPr/>
          <a:lstStyle/>
          <a:p>
            <a:pPr>
              <a:defRPr/>
            </a:pPr>
            <a:r>
              <a:rPr lang="en-US" dirty="0"/>
              <a:t>Calculating ARPA benefit Eligibility</a:t>
            </a:r>
          </a:p>
        </p:txBody>
      </p:sp>
      <p:sp>
        <p:nvSpPr>
          <p:cNvPr id="19459" name="Content Placeholder 2"/>
          <p:cNvSpPr>
            <a:spLocks noGrp="1"/>
          </p:cNvSpPr>
          <p:nvPr>
            <p:ph idx="1"/>
          </p:nvPr>
        </p:nvSpPr>
        <p:spPr>
          <a:xfrm>
            <a:off x="334963" y="1230313"/>
            <a:ext cx="8364537" cy="4721225"/>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Example: Applicant heats with firewood. Applicant presents with a $2,420 electric bill. The current charges are $250, which includes $100 in current usage and $150 in a payment arrangement installment. The payment arrangement is for $2,320. $150 is required to stop disconnection.</a:t>
            </a:r>
          </a:p>
          <a:p>
            <a:pPr lvl="1" indent="0">
              <a:buNone/>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Crisis – Applicant receives </a:t>
            </a:r>
            <a:r>
              <a:rPr lang="en-US" b="1" dirty="0">
                <a:latin typeface="Arial" panose="020B0604020202020204" pitchFamily="34" charset="0"/>
                <a:ea typeface="ＭＳ Ｐゴシック" panose="020B0600070205080204" pitchFamily="34" charset="-128"/>
                <a:cs typeface="Arial" panose="020B0604020202020204" pitchFamily="34" charset="0"/>
              </a:rPr>
              <a:t>$250 in crisis to heating, and $150 crisis to electric </a:t>
            </a:r>
            <a:r>
              <a:rPr lang="en-US" dirty="0">
                <a:latin typeface="Arial" panose="020B0604020202020204" pitchFamily="34" charset="0"/>
                <a:ea typeface="ＭＳ Ｐゴシック" panose="020B0600070205080204" pitchFamily="34" charset="-128"/>
                <a:cs typeface="Arial" panose="020B0604020202020204" pitchFamily="34" charset="0"/>
              </a:rPr>
              <a:t>to stop disconnection. Applicant will have $100 in crisis for electric remaining to address any additional crisis after moratorium ends. Applicant has no additional crisis remaining for heating.</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ARPA Arrearage – Applicant receives </a:t>
            </a:r>
            <a:r>
              <a:rPr lang="en-US" b="1" dirty="0">
                <a:latin typeface="Arial" panose="020B0604020202020204" pitchFamily="34" charset="0"/>
                <a:ea typeface="ＭＳ Ｐゴシック" panose="020B0600070205080204" pitchFamily="34" charset="-128"/>
                <a:cs typeface="Arial" panose="020B0604020202020204" pitchFamily="34" charset="0"/>
              </a:rPr>
              <a:t>$2,170 in ARPA Arrearage to electric </a:t>
            </a:r>
            <a:r>
              <a:rPr lang="en-US" dirty="0">
                <a:latin typeface="Arial" panose="020B0604020202020204" pitchFamily="34" charset="0"/>
                <a:ea typeface="ＭＳ Ｐゴシック" panose="020B0600070205080204" pitchFamily="34" charset="-128"/>
                <a:cs typeface="Arial" panose="020B0604020202020204" pitchFamily="34" charset="0"/>
              </a:rPr>
              <a:t>to address past-due balance. This will bring the bill current. However, current charges are not covered by ARPA Arrearage benefits. No ARPA Arrearage to biofuel.</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Regular – </a:t>
            </a:r>
            <a:r>
              <a:rPr lang="en-US" b="1" dirty="0">
                <a:latin typeface="Arial" panose="020B0604020202020204" pitchFamily="34" charset="0"/>
                <a:ea typeface="ＭＳ Ｐゴシック" panose="020B0600070205080204" pitchFamily="34" charset="-128"/>
                <a:cs typeface="Arial" panose="020B0604020202020204" pitchFamily="34" charset="0"/>
              </a:rPr>
              <a:t>$125 regular </a:t>
            </a:r>
            <a:r>
              <a:rPr lang="en-US" dirty="0">
                <a:latin typeface="Arial" panose="020B0604020202020204" pitchFamily="34" charset="0"/>
                <a:ea typeface="ＭＳ Ｐゴシック" panose="020B0600070205080204" pitchFamily="34" charset="-128"/>
                <a:cs typeface="Arial" panose="020B0604020202020204" pitchFamily="34" charset="0"/>
              </a:rPr>
              <a:t>to electric current charges. Biofuel benefit based on matrix. </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ARPA Supplemental – </a:t>
            </a:r>
            <a:r>
              <a:rPr lang="en-US" b="1" dirty="0">
                <a:latin typeface="Arial" panose="020B0604020202020204" pitchFamily="34" charset="0"/>
                <a:ea typeface="ＭＳ Ｐゴシック" panose="020B0600070205080204" pitchFamily="34" charset="-128"/>
                <a:cs typeface="Arial" panose="020B0604020202020204" pitchFamily="34" charset="0"/>
              </a:rPr>
              <a:t>$175 in ARPA Supplemental </a:t>
            </a:r>
            <a:r>
              <a:rPr lang="en-US" dirty="0">
                <a:latin typeface="Arial" panose="020B0604020202020204" pitchFamily="34" charset="0"/>
                <a:ea typeface="ＭＳ Ｐゴシック" panose="020B0600070205080204" pitchFamily="34" charset="-128"/>
                <a:cs typeface="Arial" panose="020B0604020202020204" pitchFamily="34" charset="0"/>
              </a:rPr>
              <a:t>to both biofuel and electric. Electric will have $200 positive balance in the end.</a:t>
            </a:r>
          </a:p>
          <a:p>
            <a:pPr marL="1030288" lvl="1" indent="-342900">
              <a:buFont typeface="+mj-lt"/>
              <a:buAutoNum type="arabicPeriod"/>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1946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AED65F-70B0-4DBC-8C83-DA11522ADA18}" type="slidenum">
              <a:rPr lang="en-US" altLang="en-US" smtClean="0">
                <a:solidFill>
                  <a:srgbClr val="003359"/>
                </a:solidFill>
              </a:rPr>
              <a:pPr/>
              <a:t>11</a:t>
            </a:fld>
            <a:endParaRPr lang="en-US" altLang="en-US" dirty="0">
              <a:solidFill>
                <a:srgbClr val="003359"/>
              </a:solidFill>
            </a:endParaRPr>
          </a:p>
        </p:txBody>
      </p:sp>
    </p:spTree>
    <p:extLst>
      <p:ext uri="{BB962C8B-B14F-4D97-AF65-F5344CB8AC3E}">
        <p14:creationId xmlns:p14="http://schemas.microsoft.com/office/powerpoint/2010/main" val="2203363936"/>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963" y="274638"/>
            <a:ext cx="8364537" cy="955675"/>
          </a:xfrm>
        </p:spPr>
        <p:txBody>
          <a:bodyPr/>
          <a:lstStyle/>
          <a:p>
            <a:pPr>
              <a:defRPr/>
            </a:pPr>
            <a:r>
              <a:rPr lang="en-US" dirty="0"/>
              <a:t>Calculating ARPA benefit Eligibility</a:t>
            </a:r>
          </a:p>
        </p:txBody>
      </p:sp>
      <p:sp>
        <p:nvSpPr>
          <p:cNvPr id="19459" name="Content Placeholder 2"/>
          <p:cNvSpPr>
            <a:spLocks noGrp="1"/>
          </p:cNvSpPr>
          <p:nvPr>
            <p:ph idx="1"/>
          </p:nvPr>
        </p:nvSpPr>
        <p:spPr>
          <a:xfrm>
            <a:off x="334963" y="1230313"/>
            <a:ext cx="8364537" cy="4721225"/>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Example: Applicant heats with gas. Applicant presents with a $968 electric bill and $1,248 gas bill. Electric bill shows $648 in an active payment agreement with no disconnection scheduled. Gas bill shows a past-due balance of $1,142, with $450 required to prevent disconnection.</a:t>
            </a:r>
          </a:p>
          <a:p>
            <a:pPr lvl="1" indent="0">
              <a:buNone/>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Crisis – Applicant receives </a:t>
            </a:r>
            <a:r>
              <a:rPr lang="en-US" b="1" dirty="0">
                <a:latin typeface="Arial" panose="020B0604020202020204" pitchFamily="34" charset="0"/>
                <a:ea typeface="ＭＳ Ｐゴシック" panose="020B0600070205080204" pitchFamily="34" charset="-128"/>
                <a:cs typeface="Arial" panose="020B0604020202020204" pitchFamily="34" charset="0"/>
              </a:rPr>
              <a:t>$250 in crisis to heating </a:t>
            </a:r>
            <a:r>
              <a:rPr lang="en-US" dirty="0">
                <a:latin typeface="Arial" panose="020B0604020202020204" pitchFamily="34" charset="0"/>
                <a:ea typeface="ＭＳ Ｐゴシック" panose="020B0600070205080204" pitchFamily="34" charset="-128"/>
                <a:cs typeface="Arial" panose="020B0604020202020204" pitchFamily="34" charset="0"/>
              </a:rPr>
              <a:t>to stop disconnection. Applicant receives no crisis funding for electric bill.</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ARPA Arrearage – Applicant receives </a:t>
            </a:r>
            <a:r>
              <a:rPr lang="en-US" b="1" dirty="0">
                <a:latin typeface="Arial" panose="020B0604020202020204" pitchFamily="34" charset="0"/>
                <a:ea typeface="ＭＳ Ｐゴシック" panose="020B0600070205080204" pitchFamily="34" charset="-128"/>
                <a:cs typeface="Arial" panose="020B0604020202020204" pitchFamily="34" charset="0"/>
              </a:rPr>
              <a:t>$648 in ARPA Arrearage to electric </a:t>
            </a:r>
            <a:r>
              <a:rPr lang="en-US" dirty="0">
                <a:latin typeface="Arial" panose="020B0604020202020204" pitchFamily="34" charset="0"/>
                <a:ea typeface="ＭＳ Ｐゴシック" panose="020B0600070205080204" pitchFamily="34" charset="-128"/>
                <a:cs typeface="Arial" panose="020B0604020202020204" pitchFamily="34" charset="0"/>
              </a:rPr>
              <a:t>to address payment agreement and </a:t>
            </a:r>
            <a:r>
              <a:rPr lang="en-US" b="1" dirty="0">
                <a:latin typeface="Arial" panose="020B0604020202020204" pitchFamily="34" charset="0"/>
                <a:ea typeface="ＭＳ Ｐゴシック" panose="020B0600070205080204" pitchFamily="34" charset="-128"/>
                <a:cs typeface="Arial" panose="020B0604020202020204" pitchFamily="34" charset="0"/>
              </a:rPr>
              <a:t>$892 in ARPA Arrearage to gas </a:t>
            </a:r>
            <a:r>
              <a:rPr lang="en-US" dirty="0">
                <a:latin typeface="Arial" panose="020B0604020202020204" pitchFamily="34" charset="0"/>
                <a:ea typeface="ＭＳ Ｐゴシック" panose="020B0600070205080204" pitchFamily="34" charset="-128"/>
                <a:cs typeface="Arial" panose="020B0604020202020204" pitchFamily="34" charset="0"/>
              </a:rPr>
              <a:t>to supplement the crisis on the remaining disconnect and cover the rest of the past-due balance. This will bring both bills current. However, current charges are not covered by ARPA Arrearage benefits. </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Regular – </a:t>
            </a:r>
            <a:r>
              <a:rPr lang="en-US" b="1" dirty="0">
                <a:latin typeface="Arial" panose="020B0604020202020204" pitchFamily="34" charset="0"/>
                <a:ea typeface="ＭＳ Ｐゴシック" panose="020B0600070205080204" pitchFamily="34" charset="-128"/>
                <a:cs typeface="Arial" panose="020B0604020202020204" pitchFamily="34" charset="0"/>
              </a:rPr>
              <a:t>$125 regular </a:t>
            </a:r>
            <a:r>
              <a:rPr lang="en-US" dirty="0">
                <a:latin typeface="Arial" panose="020B0604020202020204" pitchFamily="34" charset="0"/>
                <a:ea typeface="ＭＳ Ｐゴシック" panose="020B0600070205080204" pitchFamily="34" charset="-128"/>
                <a:cs typeface="Arial" panose="020B0604020202020204" pitchFamily="34" charset="0"/>
              </a:rPr>
              <a:t>to electric current charges. Heating benefit based on matrix. </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ARPA Supplemental – </a:t>
            </a:r>
            <a:r>
              <a:rPr lang="en-US" b="1" dirty="0">
                <a:latin typeface="Arial" panose="020B0604020202020204" pitchFamily="34" charset="0"/>
                <a:ea typeface="ＭＳ Ｐゴシック" panose="020B0600070205080204" pitchFamily="34" charset="-128"/>
                <a:cs typeface="Arial" panose="020B0604020202020204" pitchFamily="34" charset="0"/>
              </a:rPr>
              <a:t>$175 in ARPA Supplemental </a:t>
            </a:r>
            <a:r>
              <a:rPr lang="en-US" dirty="0">
                <a:latin typeface="Arial" panose="020B0604020202020204" pitchFamily="34" charset="0"/>
                <a:ea typeface="ＭＳ Ｐゴシック" panose="020B0600070205080204" pitchFamily="34" charset="-128"/>
                <a:cs typeface="Arial" panose="020B0604020202020204" pitchFamily="34" charset="0"/>
              </a:rPr>
              <a:t>to both gas and electric. </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1946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AED65F-70B0-4DBC-8C83-DA11522ADA18}" type="slidenum">
              <a:rPr lang="en-US" altLang="en-US" smtClean="0">
                <a:solidFill>
                  <a:srgbClr val="003359"/>
                </a:solidFill>
              </a:rPr>
              <a:pPr/>
              <a:t>12</a:t>
            </a:fld>
            <a:endParaRPr lang="en-US" altLang="en-US" dirty="0">
              <a:solidFill>
                <a:srgbClr val="003359"/>
              </a:solidFill>
            </a:endParaRPr>
          </a:p>
        </p:txBody>
      </p:sp>
    </p:spTree>
    <p:extLst>
      <p:ext uri="{BB962C8B-B14F-4D97-AF65-F5344CB8AC3E}">
        <p14:creationId xmlns:p14="http://schemas.microsoft.com/office/powerpoint/2010/main" val="2178395349"/>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963" y="274638"/>
            <a:ext cx="8364537" cy="955675"/>
          </a:xfrm>
        </p:spPr>
        <p:txBody>
          <a:bodyPr/>
          <a:lstStyle/>
          <a:p>
            <a:pPr>
              <a:defRPr/>
            </a:pPr>
            <a:r>
              <a:rPr lang="en-US" dirty="0"/>
              <a:t>Calculating ARPA benefit Eligibility</a:t>
            </a:r>
          </a:p>
        </p:txBody>
      </p:sp>
      <p:sp>
        <p:nvSpPr>
          <p:cNvPr id="19459" name="Content Placeholder 2"/>
          <p:cNvSpPr>
            <a:spLocks noGrp="1"/>
          </p:cNvSpPr>
          <p:nvPr>
            <p:ph idx="1"/>
          </p:nvPr>
        </p:nvSpPr>
        <p:spPr>
          <a:xfrm>
            <a:off x="334963" y="1230313"/>
            <a:ext cx="8364537" cy="4721225"/>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Example: Applicant heats with gas, but furnace is inoperable. Applicant presents with a $525 electric bill and $120 gas bill. Electric bill shows $225 past-due with all $225 needed to prevent disconnection, and $300 in current charges. Gas bill is from December 2020 and service is disconnected.</a:t>
            </a:r>
          </a:p>
          <a:p>
            <a:pPr lvl="1" indent="0">
              <a:buNone/>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Crisis – Applicant receives </a:t>
            </a:r>
            <a:r>
              <a:rPr lang="en-US" b="1" dirty="0">
                <a:latin typeface="Arial" panose="020B0604020202020204" pitchFamily="34" charset="0"/>
                <a:ea typeface="ＭＳ Ｐゴシック" panose="020B0600070205080204" pitchFamily="34" charset="-128"/>
                <a:cs typeface="Arial" panose="020B0604020202020204" pitchFamily="34" charset="0"/>
              </a:rPr>
              <a:t>$225 in crisis to electric </a:t>
            </a:r>
            <a:r>
              <a:rPr lang="en-US" dirty="0">
                <a:latin typeface="Arial" panose="020B0604020202020204" pitchFamily="34" charset="0"/>
                <a:ea typeface="ＭＳ Ｐゴシック" panose="020B0600070205080204" pitchFamily="34" charset="-128"/>
                <a:cs typeface="Arial" panose="020B0604020202020204" pitchFamily="34" charset="0"/>
              </a:rPr>
              <a:t>to stop disconnection. Applicant may receive $120 crisis to gas to restore service if furnace is fixed, but is not eligible at time of application.</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ARPA Arrearage – Applicant is not eligible to receive ARPA Arrearage to either utility. Entire past-due balance for electric was covered by crisis, leaving no additional past-due balance. Gas is not eligible for benefits due to being inoperable.</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Regular – </a:t>
            </a:r>
            <a:r>
              <a:rPr lang="en-US" b="1" dirty="0">
                <a:latin typeface="Arial" panose="020B0604020202020204" pitchFamily="34" charset="0"/>
                <a:ea typeface="ＭＳ Ｐゴシック" panose="020B0600070205080204" pitchFamily="34" charset="-128"/>
                <a:cs typeface="Arial" panose="020B0604020202020204" pitchFamily="34" charset="0"/>
              </a:rPr>
              <a:t>$125 regular </a:t>
            </a:r>
            <a:r>
              <a:rPr lang="en-US" dirty="0">
                <a:latin typeface="Arial" panose="020B0604020202020204" pitchFamily="34" charset="0"/>
                <a:ea typeface="ＭＳ Ｐゴシック" panose="020B0600070205080204" pitchFamily="34" charset="-128"/>
                <a:cs typeface="Arial" panose="020B0604020202020204" pitchFamily="34" charset="0"/>
              </a:rPr>
              <a:t>to electric current charges. Heating benefit deferred until furnace is repaired or replaced.</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ARPA Supplemental – </a:t>
            </a:r>
            <a:r>
              <a:rPr lang="en-US" b="1" dirty="0">
                <a:latin typeface="Arial" panose="020B0604020202020204" pitchFamily="34" charset="0"/>
                <a:ea typeface="ＭＳ Ｐゴシック" panose="020B0600070205080204" pitchFamily="34" charset="-128"/>
                <a:cs typeface="Arial" panose="020B0604020202020204" pitchFamily="34" charset="0"/>
              </a:rPr>
              <a:t>$175 in ARPA Supplemental </a:t>
            </a:r>
            <a:r>
              <a:rPr lang="en-US" dirty="0">
                <a:latin typeface="Arial" panose="020B0604020202020204" pitchFamily="34" charset="0"/>
                <a:ea typeface="ＭＳ Ｐゴシック" panose="020B0600070205080204" pitchFamily="34" charset="-128"/>
                <a:cs typeface="Arial" panose="020B0604020202020204" pitchFamily="34" charset="0"/>
              </a:rPr>
              <a:t>to electric. Applicant is ineligible for heating benefit at this time, but if furnace is repaired or replaced, applicant may receive ARPA Supplemental to gas, along with regular heating claim and crisis to restore service. </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1946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AED65F-70B0-4DBC-8C83-DA11522ADA18}" type="slidenum">
              <a:rPr lang="en-US" altLang="en-US" smtClean="0">
                <a:solidFill>
                  <a:srgbClr val="003359"/>
                </a:solidFill>
              </a:rPr>
              <a:pPr/>
              <a:t>13</a:t>
            </a:fld>
            <a:endParaRPr lang="en-US" altLang="en-US" dirty="0">
              <a:solidFill>
                <a:srgbClr val="003359"/>
              </a:solidFill>
            </a:endParaRPr>
          </a:p>
        </p:txBody>
      </p:sp>
    </p:spTree>
    <p:extLst>
      <p:ext uri="{BB962C8B-B14F-4D97-AF65-F5344CB8AC3E}">
        <p14:creationId xmlns:p14="http://schemas.microsoft.com/office/powerpoint/2010/main" val="1804377224"/>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Other considerations with arpa</a:t>
            </a:r>
          </a:p>
        </p:txBody>
      </p:sp>
      <p:sp>
        <p:nvSpPr>
          <p:cNvPr id="19459"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ARPA Arrearage should not be used to pay off old debts accrued before the pandemic.</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ARPA Supplemental is eligible to be awarded to biofuel clients, as well as to clients with utilities included in the rent. These households are not eligible to receive ARPA Arrearage benefits.</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When communicating with applicants, especially if they ask questions about the ARPA benefit, all attempts should be made to be transparent about the fact that this is a one-time-only supplemental benefit and does not represent a permanent change in the funding we receive or the benefits we will be able to provide.</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Our intention is to obligate/expend ARPA completely by May 16</a:t>
            </a:r>
            <a:r>
              <a:rPr lang="en-US" baseline="30000" dirty="0">
                <a:latin typeface="Arial" panose="020B0604020202020204" pitchFamily="34" charset="0"/>
                <a:ea typeface="ＭＳ Ｐゴシック" panose="020B0600070205080204" pitchFamily="34" charset="-128"/>
                <a:cs typeface="Arial" panose="020B0604020202020204" pitchFamily="34" charset="0"/>
              </a:rPr>
              <a:t>th</a:t>
            </a:r>
            <a:r>
              <a:rPr lang="en-US" dirty="0">
                <a:latin typeface="Arial" panose="020B0604020202020204" pitchFamily="34" charset="0"/>
                <a:ea typeface="ＭＳ Ｐゴシック" panose="020B0600070205080204" pitchFamily="34" charset="-128"/>
                <a:cs typeface="Arial" panose="020B0604020202020204" pitchFamily="34" charset="0"/>
              </a:rPr>
              <a:t>. We would very much like to avoid an additional supplemental benefit batch.</a:t>
            </a:r>
          </a:p>
        </p:txBody>
      </p:sp>
      <p:sp>
        <p:nvSpPr>
          <p:cNvPr id="1946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AED65F-70B0-4DBC-8C83-DA11522ADA18}" type="slidenum">
              <a:rPr lang="en-US" altLang="en-US" smtClean="0">
                <a:solidFill>
                  <a:srgbClr val="003359"/>
                </a:solidFill>
              </a:rPr>
              <a:pPr/>
              <a:t>14</a:t>
            </a:fld>
            <a:endParaRPr lang="en-US" altLang="en-US" dirty="0">
              <a:solidFill>
                <a:srgbClr val="003359"/>
              </a:solidFill>
            </a:endParaRPr>
          </a:p>
        </p:txBody>
      </p:sp>
    </p:spTree>
    <p:extLst>
      <p:ext uri="{BB962C8B-B14F-4D97-AF65-F5344CB8AC3E}">
        <p14:creationId xmlns:p14="http://schemas.microsoft.com/office/powerpoint/2010/main" val="1564141498"/>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ARPA budget</a:t>
            </a:r>
          </a:p>
        </p:txBody>
      </p:sp>
      <p:sp>
        <p:nvSpPr>
          <p:cNvPr id="21507"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LSPs may allocate up to 7.5% of total expenditures of ARPA award to Administrative costs.</a:t>
            </a:r>
          </a:p>
          <a:p>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LSPs may allocate up to 4.5% of total ARPA award to Outreach and Eligibility Determination.</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No Assurance 16, Emergency Services, or Emergency Repair and Replacement may be claimed against the ARPA Award.</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2150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AA4E5E9-FF76-4B53-8D18-A7B60AF23D4B}" type="slidenum">
              <a:rPr lang="en-US" altLang="en-US" smtClean="0">
                <a:solidFill>
                  <a:srgbClr val="003359"/>
                </a:solidFill>
              </a:rPr>
              <a:pPr/>
              <a:t>15</a:t>
            </a:fld>
            <a:endParaRPr lang="en-US" altLang="en-US" dirty="0">
              <a:solidFill>
                <a:srgbClr val="003359"/>
              </a:solidFill>
            </a:endParaRP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ARPA budget</a:t>
            </a:r>
          </a:p>
        </p:txBody>
      </p:sp>
      <p:sp>
        <p:nvSpPr>
          <p:cNvPr id="21507"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Because of the one-time, limited nature of this stimulus award, we strongly encourage subgrantees to be thoughtful, innovative, and intentional with how they use the funding. For instance, using ARPA specifically to fund salary increases that create ongoing recurring costs may not be sustainable for next year. IHCDA suggests that this award might best be used to fund innovative outreach activities, infrastructure improvements, technology enhancements, or investing in tools that will help your intake work more efficiently and effectively.</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That being said, IHCDA is not implementing any additional rules or restrictions on the Administrative or Outreach and Eligibility Determination line items for the ARPA award.</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2150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AA4E5E9-FF76-4B53-8D18-A7B60AF23D4B}" type="slidenum">
              <a:rPr lang="en-US" altLang="en-US" smtClean="0">
                <a:solidFill>
                  <a:srgbClr val="003359"/>
                </a:solidFill>
              </a:rPr>
              <a:pPr/>
              <a:t>16</a:t>
            </a:fld>
            <a:endParaRPr lang="en-US" altLang="en-US" dirty="0">
              <a:solidFill>
                <a:srgbClr val="003359"/>
              </a:solidFill>
            </a:endParaRPr>
          </a:p>
        </p:txBody>
      </p:sp>
    </p:spTree>
    <p:extLst>
      <p:ext uri="{BB962C8B-B14F-4D97-AF65-F5344CB8AC3E}">
        <p14:creationId xmlns:p14="http://schemas.microsoft.com/office/powerpoint/2010/main" val="193301332"/>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defRPr/>
            </a:pPr>
            <a:r>
              <a:rPr lang="en-US" dirty="0"/>
              <a:t>ARPA background</a:t>
            </a:r>
          </a:p>
        </p:txBody>
      </p:sp>
      <p:sp>
        <p:nvSpPr>
          <p:cNvPr id="15363" name="Content Placeholder 4"/>
          <p:cNvSpPr>
            <a:spLocks noGrp="1"/>
          </p:cNvSpPr>
          <p:nvPr>
            <p:ph idx="1"/>
          </p:nvPr>
        </p:nvSpPr>
        <p:spPr>
          <a:xfrm>
            <a:off x="487363" y="1163638"/>
            <a:ext cx="8364537" cy="4525962"/>
          </a:xfrm>
        </p:spPr>
        <p:txBody>
          <a:bodyPr/>
          <a:lstStyle/>
          <a:p>
            <a:pPr marL="285750" indent="-285750">
              <a:buFont typeface="Arial" panose="020B0604020202020204" pitchFamily="34" charset="0"/>
              <a:buChar char="•"/>
              <a:defRPr/>
            </a:pPr>
            <a:r>
              <a:rPr lang="en-US" dirty="0">
                <a:latin typeface="Arial" panose="020B0604020202020204" pitchFamily="34" charset="0"/>
                <a:ea typeface="ＭＳ Ｐゴシック" panose="020B0600070205080204" pitchFamily="34" charset="-128"/>
                <a:cs typeface="Arial" panose="020B0604020202020204" pitchFamily="34" charset="0"/>
              </a:rPr>
              <a:t>World Health Organization (WHO) declared novel Coronavirus Disease 2019 (COVID-19) outbreak a Public Health Emergency of International Concern on January 30, 2020.</a:t>
            </a:r>
          </a:p>
          <a:p>
            <a:pPr marL="285750" indent="-285750">
              <a:buFont typeface="Arial" panose="020B0604020202020204" pitchFamily="34" charset="0"/>
              <a:buChar char="•"/>
              <a:defRP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defRPr/>
            </a:pPr>
            <a:r>
              <a:rPr lang="en-US" dirty="0">
                <a:latin typeface="Arial" panose="020B0604020202020204" pitchFamily="34" charset="0"/>
                <a:ea typeface="ＭＳ Ｐゴシック" panose="020B0600070205080204" pitchFamily="34" charset="-128"/>
                <a:cs typeface="Arial" panose="020B0604020202020204" pitchFamily="34" charset="0"/>
              </a:rPr>
              <a:t>HHS Secretary Alex Azar declared COVID-19 a public health emergency for the United States on January 31, 2020.</a:t>
            </a:r>
          </a:p>
          <a:p>
            <a:pPr marL="285750" indent="-285750">
              <a:buFont typeface="Arial" panose="020B0604020202020204" pitchFamily="34" charset="0"/>
              <a:buChar char="•"/>
              <a:defRP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defRPr/>
            </a:pPr>
            <a:r>
              <a:rPr lang="en-US" dirty="0">
                <a:latin typeface="Arial" panose="020B0604020202020204" pitchFamily="34" charset="0"/>
                <a:ea typeface="ＭＳ Ｐゴシック" panose="020B0600070205080204" pitchFamily="34" charset="-128"/>
                <a:cs typeface="Arial" panose="020B0604020202020204" pitchFamily="34" charset="0"/>
              </a:rPr>
              <a:t>Governor Eric Holcomb declared COVID-19 a statewide public health disaster emergency on March 06, 2020. As of this writing, this declaration has been renewed seventeen times and is in effect until August 30, 2021.</a:t>
            </a:r>
          </a:p>
          <a:p>
            <a:pPr marL="285750" indent="-285750">
              <a:buFont typeface="Arial" panose="020B0604020202020204" pitchFamily="34" charset="0"/>
              <a:buChar char="•"/>
              <a:defRP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defRPr/>
            </a:pPr>
            <a:r>
              <a:rPr lang="en-US" dirty="0">
                <a:latin typeface="Arial" panose="020B0604020202020204" pitchFamily="34" charset="0"/>
                <a:ea typeface="ＭＳ Ｐゴシック" panose="020B0600070205080204" pitchFamily="34" charset="-128"/>
                <a:cs typeface="Arial" panose="020B0604020202020204" pitchFamily="34" charset="0"/>
              </a:rPr>
              <a:t>President Joseph Biden signed American Rescue Plan (ARP) Act of 2021 (Pub. L. 117-2) into law on March 11, 2021.</a:t>
            </a:r>
          </a:p>
          <a:p>
            <a:pPr marL="285750" indent="-285750">
              <a:buFont typeface="Arial" panose="020B0604020202020204" pitchFamily="34" charset="0"/>
              <a:buChar char="•"/>
              <a:defRP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defRPr/>
            </a:pPr>
            <a:r>
              <a:rPr lang="en-US" dirty="0">
                <a:latin typeface="Arial" panose="020B0604020202020204" pitchFamily="34" charset="0"/>
                <a:ea typeface="ＭＳ Ｐゴシック" panose="020B0600070205080204" pitchFamily="34" charset="-128"/>
                <a:cs typeface="Arial" panose="020B0604020202020204" pitchFamily="34" charset="0"/>
              </a:rPr>
              <a:t>Among other elements, ARPA provided $4.5 billion in supplemental LIHEAP funding, of which Indiana received $114,066,354.</a:t>
            </a:r>
          </a:p>
        </p:txBody>
      </p:sp>
      <p:sp>
        <p:nvSpPr>
          <p:cNvPr id="17412"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DC7090F-78CF-4222-B32C-43C77A1BEF66}" type="slidenum">
              <a:rPr lang="en-US" altLang="en-US" smtClean="0">
                <a:solidFill>
                  <a:srgbClr val="003359"/>
                </a:solidFill>
              </a:rPr>
              <a:pPr/>
              <a:t>2</a:t>
            </a:fld>
            <a:endParaRPr lang="en-US" altLang="en-US" dirty="0">
              <a:solidFill>
                <a:srgbClr val="003359"/>
              </a:solidFill>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ARPA administration</a:t>
            </a:r>
          </a:p>
        </p:txBody>
      </p:sp>
      <p:sp>
        <p:nvSpPr>
          <p:cNvPr id="3" name="Content Placeholder 2"/>
          <p:cNvSpPr>
            <a:spLocks noGrp="1"/>
          </p:cNvSpPr>
          <p:nvPr>
            <p:ph idx="1"/>
          </p:nvPr>
        </p:nvSpPr>
        <p:spPr>
          <a:xfrm>
            <a:off x="335273" y="1426021"/>
            <a:ext cx="8364589" cy="4222750"/>
          </a:xfrm>
        </p:spPr>
        <p:txBody>
          <a:bodyPr/>
          <a:lstStyle/>
          <a:p>
            <a:pPr marL="285750" indent="-285750">
              <a:buFont typeface="Arial" panose="020B0604020202020204" pitchFamily="34" charset="0"/>
              <a:buChar char="•"/>
            </a:pPr>
            <a:r>
              <a:rPr lang="en-US" sz="1800" dirty="0"/>
              <a:t>ARPA funding awarded to Indiana May 04, 2021. IHCDA will distribute funds to LSPs prior to beginning of program year. </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ARPA funding valid until September 30, 2022.</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sz="1800" dirty="0"/>
              <a:t>ARPA will be administered differently than CARES Act.</a:t>
            </a:r>
          </a:p>
          <a:p>
            <a:pPr marL="285750" indent="-285750">
              <a:buFont typeface="Arial" panose="020B0604020202020204" pitchFamily="34" charset="0"/>
              <a:buChar char="•"/>
            </a:pPr>
            <a:endParaRPr lang="en-US" dirty="0"/>
          </a:p>
          <a:p>
            <a:pPr marL="973138" lvl="1" indent="-285750"/>
            <a:r>
              <a:rPr lang="en-US" dirty="0"/>
              <a:t>Whereas CARES Act legislation was written in a narrow and targeted way that sought to address employment losses due to impacts to the economy in the wake of the pandemic, the ARP Act is a much more broad-ranging piece of legislation.</a:t>
            </a:r>
            <a:br>
              <a:rPr lang="en-US" dirty="0"/>
            </a:br>
            <a:endParaRPr lang="en-US" dirty="0"/>
          </a:p>
          <a:p>
            <a:pPr marL="973138" lvl="1" indent="-285750"/>
            <a:r>
              <a:rPr lang="en-US" dirty="0"/>
              <a:t>In line with this distinction, the ARPA benefits will not have the eligibility requirements of documenting loss of income that CARES Act had.</a:t>
            </a:r>
            <a:br>
              <a:rPr lang="en-US" dirty="0"/>
            </a:br>
            <a:endParaRPr lang="en-US" dirty="0"/>
          </a:p>
          <a:p>
            <a:pPr marL="973138" lvl="1" indent="-285750"/>
            <a:endParaRPr lang="en-US" dirty="0"/>
          </a:p>
        </p:txBody>
      </p:sp>
      <p:sp>
        <p:nvSpPr>
          <p:cNvPr id="4" name="Slide Number Placeholder 3"/>
          <p:cNvSpPr>
            <a:spLocks noGrp="1"/>
          </p:cNvSpPr>
          <p:nvPr>
            <p:ph type="sldNum" sz="quarter" idx="10"/>
          </p:nvPr>
        </p:nvSpPr>
        <p:spPr/>
        <p:txBody>
          <a:bodyPr/>
          <a:lstStyle/>
          <a:p>
            <a:pPr>
              <a:defRPr/>
            </a:pPr>
            <a:fld id="{571B8CBD-6047-444B-87F0-D9B21FA403BC}" type="slidenum">
              <a:rPr lang="en-US" altLang="en-US" smtClean="0"/>
              <a:pPr>
                <a:defRPr/>
              </a:pPr>
              <a:t>3</a:t>
            </a:fld>
            <a:endParaRPr lang="en-US" altLang="en-US" dirty="0"/>
          </a:p>
        </p:txBody>
      </p:sp>
    </p:spTree>
    <p:extLst>
      <p:ext uri="{BB962C8B-B14F-4D97-AF65-F5344CB8AC3E}">
        <p14:creationId xmlns:p14="http://schemas.microsoft.com/office/powerpoint/2010/main" val="1751734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ARPA administration</a:t>
            </a:r>
          </a:p>
        </p:txBody>
      </p:sp>
      <p:sp>
        <p:nvSpPr>
          <p:cNvPr id="3" name="Content Placeholder 2"/>
          <p:cNvSpPr>
            <a:spLocks noGrp="1"/>
          </p:cNvSpPr>
          <p:nvPr>
            <p:ph idx="1"/>
          </p:nvPr>
        </p:nvSpPr>
        <p:spPr>
          <a:xfrm>
            <a:off x="335273" y="1426021"/>
            <a:ext cx="8364589" cy="4222750"/>
          </a:xfrm>
        </p:spPr>
        <p:txBody>
          <a:bodyPr/>
          <a:lstStyle/>
          <a:p>
            <a:pPr marL="285750" indent="-285750">
              <a:buFont typeface="Arial" panose="020B0604020202020204" pitchFamily="34" charset="0"/>
              <a:buChar char="•"/>
            </a:pPr>
            <a:r>
              <a:rPr lang="en-US" sz="1800" dirty="0"/>
              <a:t>ARPA will provide two separate benefits.</a:t>
            </a:r>
          </a:p>
          <a:p>
            <a:pPr marL="285750" indent="-285750">
              <a:buFont typeface="Arial" panose="020B0604020202020204" pitchFamily="34" charset="0"/>
              <a:buChar char="•"/>
            </a:pPr>
            <a:endParaRPr lang="en-US" dirty="0"/>
          </a:p>
          <a:p>
            <a:pPr marL="973138" lvl="1" indent="-285750"/>
            <a:r>
              <a:rPr lang="en-US" dirty="0"/>
              <a:t>The ARPA Supplemental benefit will provide an additional benefit of up to $350 to every LIHEAP-approved household through PY2022, or until funds are depleted.</a:t>
            </a:r>
          </a:p>
          <a:p>
            <a:pPr marL="1427163" lvl="2" indent="-285750"/>
            <a:endParaRPr lang="en-US" dirty="0"/>
          </a:p>
          <a:p>
            <a:pPr marL="1427163" lvl="2" indent="-285750"/>
            <a:r>
              <a:rPr lang="en-US" dirty="0"/>
              <a:t>This will be awarded in the form of one $175 benefit to the electricity utility and one $175 benefit to the primary heating utility.</a:t>
            </a:r>
          </a:p>
          <a:p>
            <a:pPr marL="1427163" lvl="2" indent="-285750"/>
            <a:endParaRPr lang="en-US" dirty="0"/>
          </a:p>
          <a:p>
            <a:pPr marL="1427163" lvl="2" indent="-285750"/>
            <a:r>
              <a:rPr lang="en-US" dirty="0"/>
              <a:t>If the household is not eligible for the electricity or heating benefit when eligibility is determined, the household will also not be eligible to receive that corresponding portion of the ARPA Supplemental benefit.</a:t>
            </a:r>
          </a:p>
          <a:p>
            <a:pPr marL="1427163" lvl="2" indent="-285750"/>
            <a:endParaRPr lang="en-US" dirty="0"/>
          </a:p>
          <a:p>
            <a:pPr marL="1427163" lvl="2" indent="-285750"/>
            <a:r>
              <a:rPr lang="en-US" dirty="0"/>
              <a:t>If the household was ineligible to receive an electricity or heating benefit at the time of application, but becomes eligible to receive this benefit later in the program year, both the regular benefit and the ARPA Supplemental benefit should be released.</a:t>
            </a:r>
            <a:br>
              <a:rPr lang="en-US" dirty="0"/>
            </a:br>
            <a:endParaRPr lang="en-US" dirty="0"/>
          </a:p>
          <a:p>
            <a:pPr marL="973138" lvl="1" indent="-285750"/>
            <a:endParaRPr lang="en-US" dirty="0"/>
          </a:p>
        </p:txBody>
      </p:sp>
      <p:sp>
        <p:nvSpPr>
          <p:cNvPr id="4" name="Slide Number Placeholder 3"/>
          <p:cNvSpPr>
            <a:spLocks noGrp="1"/>
          </p:cNvSpPr>
          <p:nvPr>
            <p:ph type="sldNum" sz="quarter" idx="10"/>
          </p:nvPr>
        </p:nvSpPr>
        <p:spPr/>
        <p:txBody>
          <a:bodyPr/>
          <a:lstStyle/>
          <a:p>
            <a:pPr>
              <a:defRPr/>
            </a:pPr>
            <a:fld id="{571B8CBD-6047-444B-87F0-D9B21FA403BC}" type="slidenum">
              <a:rPr lang="en-US" altLang="en-US" smtClean="0"/>
              <a:pPr>
                <a:defRPr/>
              </a:pPr>
              <a:t>4</a:t>
            </a:fld>
            <a:endParaRPr lang="en-US" altLang="en-US" dirty="0"/>
          </a:p>
        </p:txBody>
      </p:sp>
    </p:spTree>
    <p:extLst>
      <p:ext uri="{BB962C8B-B14F-4D97-AF65-F5344CB8AC3E}">
        <p14:creationId xmlns:p14="http://schemas.microsoft.com/office/powerpoint/2010/main" val="2418174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ARPA administration</a:t>
            </a:r>
          </a:p>
        </p:txBody>
      </p:sp>
      <p:sp>
        <p:nvSpPr>
          <p:cNvPr id="3" name="Content Placeholder 2"/>
          <p:cNvSpPr>
            <a:spLocks noGrp="1"/>
          </p:cNvSpPr>
          <p:nvPr>
            <p:ph idx="1"/>
          </p:nvPr>
        </p:nvSpPr>
        <p:spPr>
          <a:xfrm>
            <a:off x="335273" y="1426021"/>
            <a:ext cx="8364589" cy="4222750"/>
          </a:xfrm>
        </p:spPr>
        <p:txBody>
          <a:bodyPr/>
          <a:lstStyle/>
          <a:p>
            <a:pPr marL="285750" indent="-285750">
              <a:buFont typeface="Arial" panose="020B0604020202020204" pitchFamily="34" charset="0"/>
              <a:buChar char="•"/>
            </a:pPr>
            <a:r>
              <a:rPr lang="en-US" sz="1800" dirty="0"/>
              <a:t>ARPA will provide two separate benefits.</a:t>
            </a:r>
          </a:p>
          <a:p>
            <a:pPr marL="285750" indent="-285750">
              <a:buFont typeface="Arial" panose="020B0604020202020204" pitchFamily="34" charset="0"/>
              <a:buChar char="•"/>
            </a:pPr>
            <a:endParaRPr lang="en-US" dirty="0"/>
          </a:p>
          <a:p>
            <a:pPr marL="973138" lvl="1" indent="-285750"/>
            <a:r>
              <a:rPr lang="en-US" dirty="0"/>
              <a:t>The ARPA Arrearage benefit will provide an additional benefit to cover past-due balances on the electric or primary heating source of any LIHEAP-eligible household as of eligibility determination at the time of application.</a:t>
            </a:r>
          </a:p>
          <a:p>
            <a:pPr marL="1427163" lvl="2" indent="-285750"/>
            <a:endParaRPr lang="en-US" dirty="0"/>
          </a:p>
          <a:p>
            <a:pPr marL="1427163" lvl="2" indent="-285750"/>
            <a:r>
              <a:rPr lang="en-US" dirty="0"/>
              <a:t>The ARPA Arrearage benefit is to be applied </a:t>
            </a:r>
            <a:r>
              <a:rPr lang="en-US" b="1" dirty="0"/>
              <a:t>after</a:t>
            </a:r>
            <a:r>
              <a:rPr lang="en-US" dirty="0"/>
              <a:t> any eligible crisis is applied to the disconnect or reconnect amount on the bill.</a:t>
            </a:r>
          </a:p>
          <a:p>
            <a:pPr marL="1427163" lvl="2" indent="-285750"/>
            <a:endParaRPr lang="en-US" dirty="0"/>
          </a:p>
          <a:p>
            <a:pPr marL="1427163" lvl="2" indent="-285750"/>
            <a:r>
              <a:rPr lang="en-US" dirty="0"/>
              <a:t>The ARPA Arrearage benefit can be applied to disconnect amounts, reconnect amounts, and past-due amounts that are not presenting an immediate crisis.</a:t>
            </a:r>
          </a:p>
          <a:p>
            <a:pPr marL="1427163" lvl="2" indent="-285750"/>
            <a:endParaRPr lang="en-US" dirty="0"/>
          </a:p>
          <a:p>
            <a:pPr marL="1427163" lvl="2" indent="-285750"/>
            <a:r>
              <a:rPr lang="en-US" dirty="0"/>
              <a:t>The ARPA Arrearage benefit may not be applied to deposits or any other unallowable LIHEAP charges.</a:t>
            </a:r>
            <a:br>
              <a:rPr lang="en-US" dirty="0"/>
            </a:br>
            <a:endParaRPr lang="en-US" dirty="0"/>
          </a:p>
          <a:p>
            <a:pPr marL="1427163" lvl="2" indent="-285750"/>
            <a:r>
              <a:rPr lang="en-US" dirty="0"/>
              <a:t>There is no cap on ARPA Arrearage claims, but please notify us of any claims exceeding $1,000.</a:t>
            </a:r>
            <a:br>
              <a:rPr lang="en-US" dirty="0"/>
            </a:br>
            <a:endParaRPr lang="en-US" dirty="0"/>
          </a:p>
          <a:p>
            <a:pPr marL="973138" lvl="1" indent="-285750"/>
            <a:endParaRPr lang="en-US" dirty="0"/>
          </a:p>
        </p:txBody>
      </p:sp>
      <p:sp>
        <p:nvSpPr>
          <p:cNvPr id="4" name="Slide Number Placeholder 3"/>
          <p:cNvSpPr>
            <a:spLocks noGrp="1"/>
          </p:cNvSpPr>
          <p:nvPr>
            <p:ph type="sldNum" sz="quarter" idx="10"/>
          </p:nvPr>
        </p:nvSpPr>
        <p:spPr/>
        <p:txBody>
          <a:bodyPr/>
          <a:lstStyle/>
          <a:p>
            <a:pPr>
              <a:defRPr/>
            </a:pPr>
            <a:fld id="{571B8CBD-6047-444B-87F0-D9B21FA403BC}" type="slidenum">
              <a:rPr lang="en-US" altLang="en-US" smtClean="0"/>
              <a:pPr>
                <a:defRPr/>
              </a:pPr>
              <a:t>5</a:t>
            </a:fld>
            <a:endParaRPr lang="en-US" altLang="en-US" dirty="0"/>
          </a:p>
        </p:txBody>
      </p:sp>
    </p:spTree>
    <p:extLst>
      <p:ext uri="{BB962C8B-B14F-4D97-AF65-F5344CB8AC3E}">
        <p14:creationId xmlns:p14="http://schemas.microsoft.com/office/powerpoint/2010/main" val="1776159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ARPA administration</a:t>
            </a:r>
          </a:p>
        </p:txBody>
      </p:sp>
      <p:sp>
        <p:nvSpPr>
          <p:cNvPr id="3" name="Content Placeholder 2"/>
          <p:cNvSpPr>
            <a:spLocks noGrp="1"/>
          </p:cNvSpPr>
          <p:nvPr>
            <p:ph idx="1"/>
          </p:nvPr>
        </p:nvSpPr>
        <p:spPr>
          <a:xfrm>
            <a:off x="335273" y="1426021"/>
            <a:ext cx="8364589" cy="4222750"/>
          </a:xfrm>
        </p:spPr>
        <p:txBody>
          <a:bodyPr/>
          <a:lstStyle/>
          <a:p>
            <a:pPr marL="285750" indent="-285750">
              <a:buFont typeface="Arial" panose="020B0604020202020204" pitchFamily="34" charset="0"/>
              <a:buChar char="•"/>
            </a:pPr>
            <a:r>
              <a:rPr lang="en-US" sz="1800" dirty="0"/>
              <a:t>ARPA will provide two separate benefits.</a:t>
            </a:r>
          </a:p>
          <a:p>
            <a:pPr marL="285750" indent="-285750">
              <a:buFont typeface="Arial" panose="020B0604020202020204" pitchFamily="34" charset="0"/>
              <a:buChar char="•"/>
            </a:pPr>
            <a:endParaRPr lang="en-US" dirty="0"/>
          </a:p>
          <a:p>
            <a:pPr marL="973138" lvl="1" indent="-285750"/>
            <a:r>
              <a:rPr lang="en-US" dirty="0"/>
              <a:t>The ARPA Arrearage benefit will provide an additional benefit to cover past-due balances on the electric or primary heating source of any LIHEAP-eligible household as of eligibility determination at the time of application.</a:t>
            </a:r>
          </a:p>
          <a:p>
            <a:pPr marL="1427163" lvl="2" indent="-285750"/>
            <a:endParaRPr lang="en-US" dirty="0"/>
          </a:p>
          <a:p>
            <a:pPr marL="1427163" lvl="2" indent="-285750"/>
            <a:r>
              <a:rPr lang="en-US" dirty="0"/>
              <a:t>The ARPA Arrearage benefit may be applied to </a:t>
            </a:r>
            <a:r>
              <a:rPr lang="en-US" b="1" dirty="0"/>
              <a:t>both</a:t>
            </a:r>
            <a:r>
              <a:rPr lang="en-US" dirty="0"/>
              <a:t> the household’s electricity and heating bills.</a:t>
            </a:r>
          </a:p>
          <a:p>
            <a:pPr marL="1427163" lvl="2" indent="-285750"/>
            <a:endParaRPr lang="en-US" dirty="0"/>
          </a:p>
          <a:p>
            <a:pPr marL="1427163" lvl="2" indent="-285750"/>
            <a:r>
              <a:rPr lang="en-US" dirty="0"/>
              <a:t>The ARPA Arrearage benefit can be applied based on circumstances at the time of application only. That is to say, if an applicant does not present with arrears at the time of application, and at the end of moratorium they are in arrears in excess of their available crisis, ARPA Arrearage may not be applied at that time.</a:t>
            </a:r>
          </a:p>
          <a:p>
            <a:pPr marL="1427163" lvl="2" indent="-285750"/>
            <a:endParaRPr lang="en-US" dirty="0"/>
          </a:p>
          <a:p>
            <a:pPr marL="1427163" lvl="2" indent="-285750"/>
            <a:r>
              <a:rPr lang="en-US" dirty="0"/>
              <a:t>Likewise, a household that receives ARPA Arrearage benefits at the time of application may not return at a later day to request additional ARPA Arrearage benefit.</a:t>
            </a:r>
            <a:br>
              <a:rPr lang="en-US" dirty="0"/>
            </a:br>
            <a:endParaRPr lang="en-US" dirty="0"/>
          </a:p>
          <a:p>
            <a:pPr marL="973138" lvl="1" indent="-285750"/>
            <a:endParaRPr lang="en-US" dirty="0"/>
          </a:p>
        </p:txBody>
      </p:sp>
      <p:sp>
        <p:nvSpPr>
          <p:cNvPr id="4" name="Slide Number Placeholder 3"/>
          <p:cNvSpPr>
            <a:spLocks noGrp="1"/>
          </p:cNvSpPr>
          <p:nvPr>
            <p:ph type="sldNum" sz="quarter" idx="10"/>
          </p:nvPr>
        </p:nvSpPr>
        <p:spPr/>
        <p:txBody>
          <a:bodyPr/>
          <a:lstStyle/>
          <a:p>
            <a:pPr>
              <a:defRPr/>
            </a:pPr>
            <a:fld id="{571B8CBD-6047-444B-87F0-D9B21FA403BC}" type="slidenum">
              <a:rPr lang="en-US" altLang="en-US" smtClean="0"/>
              <a:pPr>
                <a:defRPr/>
              </a:pPr>
              <a:t>6</a:t>
            </a:fld>
            <a:endParaRPr lang="en-US" altLang="en-US" dirty="0"/>
          </a:p>
        </p:txBody>
      </p:sp>
    </p:spTree>
    <p:extLst>
      <p:ext uri="{BB962C8B-B14F-4D97-AF65-F5344CB8AC3E}">
        <p14:creationId xmlns:p14="http://schemas.microsoft.com/office/powerpoint/2010/main" val="3551980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ARPA Eligibility	</a:t>
            </a:r>
          </a:p>
        </p:txBody>
      </p:sp>
      <p:sp>
        <p:nvSpPr>
          <p:cNvPr id="19459"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In order to qualify for the ARPA Supplemental benefit, an applicant household must:</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meet all general eligibility requirements for EAP.</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qualify to receive a benefit to the applicable utility.</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In order to qualify for the ARPA Arrearage benefit, an applicant household must: </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meet the eligibility requirements listed above for the ARPA Supplemental benefit.</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present with an outstanding past-due balance on the electricity and/or primary heating bill. The outstanding past-due balance may or may not represent a crisis situation.</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Any active payment agreement or payment arrangement counts as an arrearage for this benefit, even if the applicant is current on the agreement.</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1946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AED65F-70B0-4DBC-8C83-DA11522ADA18}" type="slidenum">
              <a:rPr lang="en-US" altLang="en-US" smtClean="0">
                <a:solidFill>
                  <a:srgbClr val="003359"/>
                </a:solidFill>
              </a:rPr>
              <a:pPr/>
              <a:t>7</a:t>
            </a:fld>
            <a:endParaRPr lang="en-US" altLang="en-US" dirty="0">
              <a:solidFill>
                <a:srgbClr val="003359"/>
              </a:solidFill>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Calculating ARPA benefit Eligibility</a:t>
            </a:r>
          </a:p>
        </p:txBody>
      </p:sp>
      <p:sp>
        <p:nvSpPr>
          <p:cNvPr id="19459"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In order to calculate the appropriate amount of ARPA Supplemental to award, the benefits must be applied in a specific order.</a:t>
            </a:r>
          </a:p>
          <a:p>
            <a:pPr marL="973138" lvl="1" indent="-285750"/>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Crisis</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ARPA Arrearage</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Regular</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ARPA Supplemental</a:t>
            </a:r>
          </a:p>
          <a:p>
            <a:pPr marL="1030288" lvl="1" indent="-342900">
              <a:buFont typeface="+mj-lt"/>
              <a:buAutoNum type="arabicPeriod"/>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Local or utility funds may be assessed before or after regular and ARPA Supplemental, depending on their rules and guidelines. However, Crisis and ARPA Arrearage must be the first and second funding sources/benefits applied if a household presents with any past-due balance.</a:t>
            </a:r>
          </a:p>
          <a:p>
            <a:pPr marL="973138" lvl="1" indent="-285750"/>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This sequence repeats for both utilities for any household that is not total electric.</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1946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AED65F-70B0-4DBC-8C83-DA11522ADA18}" type="slidenum">
              <a:rPr lang="en-US" altLang="en-US" smtClean="0">
                <a:solidFill>
                  <a:srgbClr val="003359"/>
                </a:solidFill>
              </a:rPr>
              <a:pPr/>
              <a:t>8</a:t>
            </a:fld>
            <a:endParaRPr lang="en-US" altLang="en-US" dirty="0">
              <a:solidFill>
                <a:srgbClr val="003359"/>
              </a:solidFill>
            </a:endParaRPr>
          </a:p>
        </p:txBody>
      </p:sp>
    </p:spTree>
    <p:extLst>
      <p:ext uri="{BB962C8B-B14F-4D97-AF65-F5344CB8AC3E}">
        <p14:creationId xmlns:p14="http://schemas.microsoft.com/office/powerpoint/2010/main" val="3427548446"/>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Calculating ARPA benefit Eligibility</a:t>
            </a:r>
          </a:p>
        </p:txBody>
      </p:sp>
      <p:sp>
        <p:nvSpPr>
          <p:cNvPr id="19459"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Example: Applicant is in a total electric household. Applicant presents with a $642 electric bill. The current charges are $192. $450 of the charges are past due, with $138 being needed to avoid disconnection. There is no outstanding deposit.</a:t>
            </a:r>
          </a:p>
          <a:p>
            <a:pPr lvl="1" indent="0">
              <a:buNone/>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Crisis – Applicant receives </a:t>
            </a:r>
            <a:r>
              <a:rPr lang="en-US" b="1" dirty="0">
                <a:latin typeface="Arial" panose="020B0604020202020204" pitchFamily="34" charset="0"/>
                <a:ea typeface="ＭＳ Ｐゴシック" panose="020B0600070205080204" pitchFamily="34" charset="-128"/>
                <a:cs typeface="Arial" panose="020B0604020202020204" pitchFamily="34" charset="0"/>
              </a:rPr>
              <a:t>$138 in crisis </a:t>
            </a:r>
            <a:r>
              <a:rPr lang="en-US" dirty="0">
                <a:latin typeface="Arial" panose="020B0604020202020204" pitchFamily="34" charset="0"/>
                <a:ea typeface="ＭＳ Ｐゴシック" panose="020B0600070205080204" pitchFamily="34" charset="-128"/>
                <a:cs typeface="Arial" panose="020B0604020202020204" pitchFamily="34" charset="0"/>
              </a:rPr>
              <a:t>to stop disconnection. Applicant will have $362 in crisis remaining to address any additional crisis after moratorium ends.</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ARPA Arrearage – Applicant receives </a:t>
            </a:r>
            <a:r>
              <a:rPr lang="en-US" b="1" dirty="0">
                <a:latin typeface="Arial" panose="020B0604020202020204" pitchFamily="34" charset="0"/>
                <a:ea typeface="ＭＳ Ｐゴシック" panose="020B0600070205080204" pitchFamily="34" charset="-128"/>
                <a:cs typeface="Arial" panose="020B0604020202020204" pitchFamily="34" charset="0"/>
              </a:rPr>
              <a:t>$312 in ARPA Arrearage </a:t>
            </a:r>
            <a:r>
              <a:rPr lang="en-US" dirty="0">
                <a:latin typeface="Arial" panose="020B0604020202020204" pitchFamily="34" charset="0"/>
                <a:ea typeface="ＭＳ Ｐゴシック" panose="020B0600070205080204" pitchFamily="34" charset="-128"/>
                <a:cs typeface="Arial" panose="020B0604020202020204" pitchFamily="34" charset="0"/>
              </a:rPr>
              <a:t>to address past-due balance. This will bring the bill current. However, current charges are not covered by ARPA Arrearage benefits.</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Regular – Determined based on matrix, this will be applied to current charges. Since applicant is total electric, heating benefit is also included and this will create a positive account balance.</a:t>
            </a:r>
          </a:p>
          <a:p>
            <a:pPr marL="1030288" lvl="1" indent="-342900">
              <a:buFont typeface="+mj-lt"/>
              <a:buAutoNum type="arabicPeriod"/>
            </a:pPr>
            <a:r>
              <a:rPr lang="en-US" dirty="0">
                <a:latin typeface="Arial" panose="020B0604020202020204" pitchFamily="34" charset="0"/>
                <a:ea typeface="ＭＳ Ｐゴシック" panose="020B0600070205080204" pitchFamily="34" charset="-128"/>
                <a:cs typeface="Arial" panose="020B0604020202020204" pitchFamily="34" charset="0"/>
              </a:rPr>
              <a:t>ARPA Supplemental – Since applicant is total electric, applicant receives </a:t>
            </a:r>
            <a:r>
              <a:rPr lang="en-US" b="1" dirty="0">
                <a:latin typeface="Arial" panose="020B0604020202020204" pitchFamily="34" charset="0"/>
                <a:ea typeface="ＭＳ Ｐゴシック" panose="020B0600070205080204" pitchFamily="34" charset="-128"/>
                <a:cs typeface="Arial" panose="020B0604020202020204" pitchFamily="34" charset="0"/>
              </a:rPr>
              <a:t>$350 in ARPA Supplemental</a:t>
            </a:r>
            <a:r>
              <a:rPr lang="en-US" dirty="0">
                <a:latin typeface="Arial" panose="020B0604020202020204" pitchFamily="34" charset="0"/>
                <a:ea typeface="ＭＳ Ｐゴシック" panose="020B0600070205080204" pitchFamily="34" charset="-128"/>
                <a:cs typeface="Arial" panose="020B0604020202020204" pitchFamily="34" charset="0"/>
              </a:rPr>
              <a:t>. This will add to positive account balance.</a:t>
            </a:r>
          </a:p>
          <a:p>
            <a:pPr marL="1030288" lvl="1" indent="-342900">
              <a:buFont typeface="+mj-lt"/>
              <a:buAutoNum type="arabicPeriod"/>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1946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AED65F-70B0-4DBC-8C83-DA11522ADA18}" type="slidenum">
              <a:rPr lang="en-US" altLang="en-US" smtClean="0">
                <a:solidFill>
                  <a:srgbClr val="003359"/>
                </a:solidFill>
              </a:rPr>
              <a:pPr/>
              <a:t>9</a:t>
            </a:fld>
            <a:endParaRPr lang="en-US" altLang="en-US" dirty="0">
              <a:solidFill>
                <a:srgbClr val="003359"/>
              </a:solidFill>
            </a:endParaRPr>
          </a:p>
        </p:txBody>
      </p:sp>
    </p:spTree>
    <p:extLst>
      <p:ext uri="{BB962C8B-B14F-4D97-AF65-F5344CB8AC3E}">
        <p14:creationId xmlns:p14="http://schemas.microsoft.com/office/powerpoint/2010/main" val="586044778"/>
      </p:ext>
    </p:extLst>
  </p:cSld>
  <p:clrMapOvr>
    <a:masterClrMapping/>
  </p:clrMapOvr>
  <p:transition spd="med">
    <p:fade/>
  </p:transition>
</p:sld>
</file>

<file path=ppt/theme/theme1.xml><?xml version="1.0" encoding="utf-8"?>
<a:theme xmlns:a="http://schemas.openxmlformats.org/drawingml/2006/main" name="1 ihcda theme o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ealthiest Employers">
      <a:majorFont>
        <a:latin typeface="Frutiger LT Std 57 Cn"/>
        <a:ea typeface=""/>
        <a:cs typeface=""/>
      </a:majorFont>
      <a:minorFont>
        <a:latin typeface="Frutiger LT Std 45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 ihcda theme o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ealthiest Employers">
      <a:majorFont>
        <a:latin typeface="Frutiger LT Std 57 Cn"/>
        <a:ea typeface=""/>
        <a:cs typeface=""/>
      </a:majorFont>
      <a:minorFont>
        <a:latin typeface="Frutiger LT Std 45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11144</TotalTime>
  <Words>2188</Words>
  <Application>Microsoft Office PowerPoint</Application>
  <PresentationFormat>On-screen Show (4:3)</PresentationFormat>
  <Paragraphs>144</Paragraphs>
  <Slides>16</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Arial Bold</vt:lpstr>
      <vt:lpstr>Calibri</vt:lpstr>
      <vt:lpstr>Frutiger LT Std 45 Light</vt:lpstr>
      <vt:lpstr>NeutraText-Demi</vt:lpstr>
      <vt:lpstr>1 ihcda theme one</vt:lpstr>
      <vt:lpstr>2 ihcda theme one</vt:lpstr>
      <vt:lpstr>   American Rescue Plan Act (ARPA) PY 2022 Training  Thomas Hartnett-Russell Community Programs Manager  August 25, 2021 </vt:lpstr>
      <vt:lpstr>ARPA background</vt:lpstr>
      <vt:lpstr>ARPA administration</vt:lpstr>
      <vt:lpstr>ARPA administration</vt:lpstr>
      <vt:lpstr>ARPA administration</vt:lpstr>
      <vt:lpstr>ARPA administration</vt:lpstr>
      <vt:lpstr>ARPA Eligibility </vt:lpstr>
      <vt:lpstr>Calculating ARPA benefit Eligibility</vt:lpstr>
      <vt:lpstr>Calculating ARPA benefit Eligibility</vt:lpstr>
      <vt:lpstr>Calculating ARPA benefit Eligibility</vt:lpstr>
      <vt:lpstr>Calculating ARPA benefit Eligibility</vt:lpstr>
      <vt:lpstr>Calculating ARPA benefit Eligibility</vt:lpstr>
      <vt:lpstr>Calculating ARPA benefit Eligibility</vt:lpstr>
      <vt:lpstr>Other considerations with arpa</vt:lpstr>
      <vt:lpstr>ARPA budget</vt:lpstr>
      <vt:lpstr>ARPA budget</vt:lpstr>
    </vt:vector>
  </TitlesOfParts>
  <Company>Ball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Hartnett-Russell, Thomas</cp:lastModifiedBy>
  <cp:revision>569</cp:revision>
  <cp:lastPrinted>2017-07-17T21:01:51Z</cp:lastPrinted>
  <dcterms:created xsi:type="dcterms:W3CDTF">2009-09-03T19:15:51Z</dcterms:created>
  <dcterms:modified xsi:type="dcterms:W3CDTF">2021-08-26T17:03:11Z</dcterms:modified>
</cp:coreProperties>
</file>