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719" r:id="rId5"/>
  </p:sldMasterIdLst>
  <p:notesMasterIdLst>
    <p:notesMasterId r:id="rId39"/>
  </p:notesMasterIdLst>
  <p:sldIdLst>
    <p:sldId id="264" r:id="rId6"/>
    <p:sldId id="256" r:id="rId7"/>
    <p:sldId id="302" r:id="rId8"/>
    <p:sldId id="325" r:id="rId9"/>
    <p:sldId id="326" r:id="rId10"/>
    <p:sldId id="323" r:id="rId11"/>
    <p:sldId id="324" r:id="rId12"/>
    <p:sldId id="327" r:id="rId13"/>
    <p:sldId id="328" r:id="rId14"/>
    <p:sldId id="341" r:id="rId15"/>
    <p:sldId id="329" r:id="rId16"/>
    <p:sldId id="330" r:id="rId17"/>
    <p:sldId id="270" r:id="rId18"/>
    <p:sldId id="331" r:id="rId19"/>
    <p:sldId id="332" r:id="rId20"/>
    <p:sldId id="333" r:id="rId21"/>
    <p:sldId id="334" r:id="rId22"/>
    <p:sldId id="339" r:id="rId23"/>
    <p:sldId id="340" r:id="rId24"/>
    <p:sldId id="336" r:id="rId25"/>
    <p:sldId id="343" r:id="rId26"/>
    <p:sldId id="344" r:id="rId27"/>
    <p:sldId id="346" r:id="rId28"/>
    <p:sldId id="347" r:id="rId29"/>
    <p:sldId id="348" r:id="rId30"/>
    <p:sldId id="337" r:id="rId31"/>
    <p:sldId id="338" r:id="rId32"/>
    <p:sldId id="349" r:id="rId33"/>
    <p:sldId id="298" r:id="rId34"/>
    <p:sldId id="350" r:id="rId35"/>
    <p:sldId id="351" r:id="rId36"/>
    <p:sldId id="352" r:id="rId37"/>
    <p:sldId id="299" r:id="rId38"/>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ice-Krause, Katryna" initials="RK" lastIdx="9" clrIdx="0">
    <p:extLst>
      <p:ext uri="{19B8F6BF-5375-455C-9EA6-DF929625EA0E}">
        <p15:presenceInfo xmlns:p15="http://schemas.microsoft.com/office/powerpoint/2012/main" userId="S-1-5-21-1188002988-1839600294-1093625069-14098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3359"/>
    <a:srgbClr val="A2AD00"/>
    <a:srgbClr val="1B242A"/>
    <a:srgbClr val="F0AB00"/>
    <a:srgbClr val="512B1B"/>
    <a:srgbClr val="000000"/>
    <a:srgbClr val="6A702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218" autoAdjust="0"/>
    <p:restoredTop sz="93910" autoAdjust="0"/>
  </p:normalViewPr>
  <p:slideViewPr>
    <p:cSldViewPr snapToGrid="0">
      <p:cViewPr varScale="1">
        <p:scale>
          <a:sx n="122" d="100"/>
          <a:sy n="122" d="100"/>
        </p:scale>
        <p:origin x="1422" y="102"/>
      </p:cViewPr>
      <p:guideLst>
        <p:guide orient="horz" pos="2160"/>
        <p:guide pos="288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notesMaster" Target="notesMasters/notesMaster1.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viewProps" Target="viewProps.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commentAuthors" Target="commentAuthor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theme" Target="theme/theme1.xml"/><Relationship Id="rId8" Type="http://schemas.openxmlformats.org/officeDocument/2006/relationships/slide" Target="slides/slide3.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eaLnBrk="1" hangingPunct="1">
              <a:defRPr sz="1200"/>
            </a:lvl1pPr>
          </a:lstStyle>
          <a:p>
            <a:pPr>
              <a:defRPr/>
            </a:pPr>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eaLnBrk="1" hangingPunct="1">
              <a:defRPr sz="1200"/>
            </a:lvl1pPr>
          </a:lstStyle>
          <a:p>
            <a:pPr>
              <a:defRPr/>
            </a:pPr>
            <a:fld id="{0C0296AC-E24B-4DBA-AFE2-EED2B08B760A}" type="datetimeFigureOut">
              <a:rPr lang="en-US"/>
              <a:pPr>
                <a:defRPr/>
              </a:pPr>
              <a:t>8/26/2021</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eaLnBrk="1" hangingPunct="1">
              <a:defRPr sz="1200"/>
            </a:lvl1pPr>
          </a:lstStyle>
          <a:p>
            <a:pPr>
              <a:defRPr/>
            </a:pPr>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eaLnBrk="1" hangingPunct="1">
              <a:defRPr sz="1200"/>
            </a:lvl1pPr>
          </a:lstStyle>
          <a:p>
            <a:pPr>
              <a:defRPr/>
            </a:pPr>
            <a:fld id="{5A9EA3F8-7960-4702-B154-B70C956CA057}" type="slidenum">
              <a:rPr lang="en-US"/>
              <a:pPr>
                <a:defRPr/>
              </a:pPr>
              <a:t>‹#›</a:t>
            </a:fld>
            <a:endParaRPr lang="en-US" dirty="0"/>
          </a:p>
        </p:txBody>
      </p:sp>
    </p:spTree>
    <p:extLst>
      <p:ext uri="{BB962C8B-B14F-4D97-AF65-F5344CB8AC3E}">
        <p14:creationId xmlns:p14="http://schemas.microsoft.com/office/powerpoint/2010/main" val="323634252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5A9EA3F8-7960-4702-B154-B70C956CA057}" type="slidenum">
              <a:rPr lang="en-US" smtClean="0"/>
              <a:pPr>
                <a:defRPr/>
              </a:pPr>
              <a:t>1</a:t>
            </a:fld>
            <a:endParaRPr lang="en-US" dirty="0"/>
          </a:p>
        </p:txBody>
      </p:sp>
    </p:spTree>
    <p:extLst>
      <p:ext uri="{BB962C8B-B14F-4D97-AF65-F5344CB8AC3E}">
        <p14:creationId xmlns:p14="http://schemas.microsoft.com/office/powerpoint/2010/main" val="42136992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5A9EA3F8-7960-4702-B154-B70C956CA057}" type="slidenum">
              <a:rPr lang="en-US" smtClean="0"/>
              <a:pPr>
                <a:defRPr/>
              </a:pPr>
              <a:t>2</a:t>
            </a:fld>
            <a:endParaRPr lang="en-US" dirty="0"/>
          </a:p>
        </p:txBody>
      </p:sp>
    </p:spTree>
    <p:extLst>
      <p:ext uri="{BB962C8B-B14F-4D97-AF65-F5344CB8AC3E}">
        <p14:creationId xmlns:p14="http://schemas.microsoft.com/office/powerpoint/2010/main" val="33471049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5A9EA3F8-7960-4702-B154-B70C956CA057}" type="slidenum">
              <a:rPr lang="en-US" smtClean="0"/>
              <a:pPr>
                <a:defRPr/>
              </a:pPr>
              <a:t>3</a:t>
            </a:fld>
            <a:endParaRPr lang="en-US" dirty="0"/>
          </a:p>
        </p:txBody>
      </p:sp>
    </p:spTree>
    <p:extLst>
      <p:ext uri="{BB962C8B-B14F-4D97-AF65-F5344CB8AC3E}">
        <p14:creationId xmlns:p14="http://schemas.microsoft.com/office/powerpoint/2010/main" val="35708691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5A9EA3F8-7960-4702-B154-B70C956CA057}" type="slidenum">
              <a:rPr lang="en-US" smtClean="0"/>
              <a:pPr>
                <a:defRPr/>
              </a:pPr>
              <a:t>4</a:t>
            </a:fld>
            <a:endParaRPr lang="en-US" dirty="0"/>
          </a:p>
        </p:txBody>
      </p:sp>
    </p:spTree>
    <p:extLst>
      <p:ext uri="{BB962C8B-B14F-4D97-AF65-F5344CB8AC3E}">
        <p14:creationId xmlns:p14="http://schemas.microsoft.com/office/powerpoint/2010/main" val="35861605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5A9EA3F8-7960-4702-B154-B70C956CA057}" type="slidenum">
              <a:rPr lang="en-US" smtClean="0"/>
              <a:pPr>
                <a:defRPr/>
              </a:pPr>
              <a:t>5</a:t>
            </a:fld>
            <a:endParaRPr lang="en-US" dirty="0"/>
          </a:p>
        </p:txBody>
      </p:sp>
    </p:spTree>
    <p:extLst>
      <p:ext uri="{BB962C8B-B14F-4D97-AF65-F5344CB8AC3E}">
        <p14:creationId xmlns:p14="http://schemas.microsoft.com/office/powerpoint/2010/main" val="13404975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a:p>
        </p:txBody>
      </p:sp>
      <p:sp>
        <p:nvSpPr>
          <p:cNvPr id="337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CD23D387-650D-472E-BC0B-94D47695C116}" type="slidenum">
              <a:rPr lang="en-US" smtClean="0"/>
              <a:pPr/>
              <a:t>13</a:t>
            </a:fld>
            <a:endParaRPr lang="en-US" dirty="0"/>
          </a:p>
        </p:txBody>
      </p:sp>
    </p:spTree>
    <p:extLst>
      <p:ext uri="{BB962C8B-B14F-4D97-AF65-F5344CB8AC3E}">
        <p14:creationId xmlns:p14="http://schemas.microsoft.com/office/powerpoint/2010/main" val="36879481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a:p>
        </p:txBody>
      </p:sp>
      <p:sp>
        <p:nvSpPr>
          <p:cNvPr id="491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B3229A0-10AF-4FD9-95C5-C7B3349A8EFD}" type="slidenum">
              <a:rPr lang="en-US" smtClean="0"/>
              <a:pPr/>
              <a:t>29</a:t>
            </a:fld>
            <a:endParaRPr lang="en-US" dirty="0"/>
          </a:p>
        </p:txBody>
      </p:sp>
    </p:spTree>
    <p:extLst>
      <p:ext uri="{BB962C8B-B14F-4D97-AF65-F5344CB8AC3E}">
        <p14:creationId xmlns:p14="http://schemas.microsoft.com/office/powerpoint/2010/main" val="32082264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b="1" dirty="0"/>
          </a:p>
        </p:txBody>
      </p:sp>
      <p:sp>
        <p:nvSpPr>
          <p:cNvPr id="727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4B91E22D-476D-4099-943F-8FFDB357C100}" type="slidenum">
              <a:rPr lang="en-US" smtClean="0"/>
              <a:pPr/>
              <a:t>33</a:t>
            </a:fld>
            <a:endParaRPr lang="en-US" dirty="0"/>
          </a:p>
        </p:txBody>
      </p:sp>
    </p:spTree>
    <p:extLst>
      <p:ext uri="{BB962C8B-B14F-4D97-AF65-F5344CB8AC3E}">
        <p14:creationId xmlns:p14="http://schemas.microsoft.com/office/powerpoint/2010/main" val="232472294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 ihcda title slide one">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5273" y="1280967"/>
            <a:ext cx="7772400" cy="1139841"/>
          </a:xfrm>
        </p:spPr>
        <p:txBody>
          <a:bodyPr/>
          <a:lstStyle>
            <a:lvl1pPr>
              <a:defRPr cap="all">
                <a:solidFill>
                  <a:srgbClr val="FFFFFF"/>
                </a:solidFill>
              </a:defRPr>
            </a:lvl1pPr>
          </a:lstStyle>
          <a:p>
            <a:r>
              <a:rPr lang="en-US" dirty="0"/>
              <a:t>Click to edit Master title style</a:t>
            </a:r>
          </a:p>
        </p:txBody>
      </p:sp>
      <p:sp>
        <p:nvSpPr>
          <p:cNvPr id="3" name="Slide Number Placeholder 5"/>
          <p:cNvSpPr>
            <a:spLocks noGrp="1"/>
          </p:cNvSpPr>
          <p:nvPr>
            <p:ph type="sldNum" sz="quarter" idx="10"/>
          </p:nvPr>
        </p:nvSpPr>
        <p:spPr/>
        <p:txBody>
          <a:bodyPr/>
          <a:lstStyle>
            <a:lvl1pPr>
              <a:defRPr/>
            </a:lvl1pPr>
          </a:lstStyle>
          <a:p>
            <a:pPr>
              <a:defRPr/>
            </a:pPr>
            <a:fld id="{13706DDC-33A8-4AC4-AFA6-3FAFC16C8750}" type="slidenum">
              <a:rPr lang="en-US" altLang="en-US"/>
              <a:pPr>
                <a:defRPr/>
              </a:pPr>
              <a:t>‹#›</a:t>
            </a:fld>
            <a:endParaRPr lang="en-US" altLang="en-US" dirty="0"/>
          </a:p>
        </p:txBody>
      </p:sp>
    </p:spTree>
    <p:extLst>
      <p:ext uri="{BB962C8B-B14F-4D97-AF65-F5344CB8AC3E}">
        <p14:creationId xmlns:p14="http://schemas.microsoft.com/office/powerpoint/2010/main" val="11686026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 ihcda title slide ">
    <p:spTree>
      <p:nvGrpSpPr>
        <p:cNvPr id="1" name=""/>
        <p:cNvGrpSpPr/>
        <p:nvPr/>
      </p:nvGrpSpPr>
      <p:grpSpPr>
        <a:xfrm>
          <a:off x="0" y="0"/>
          <a:ext cx="0" cy="0"/>
          <a:chOff x="0" y="0"/>
          <a:chExt cx="0" cy="0"/>
        </a:xfrm>
      </p:grpSpPr>
      <p:sp>
        <p:nvSpPr>
          <p:cNvPr id="2" name="Title 1"/>
          <p:cNvSpPr>
            <a:spLocks noGrp="1"/>
          </p:cNvSpPr>
          <p:nvPr>
            <p:ph type="ctrTitle"/>
          </p:nvPr>
        </p:nvSpPr>
        <p:spPr>
          <a:xfrm>
            <a:off x="335273" y="1280967"/>
            <a:ext cx="7772400" cy="1139841"/>
          </a:xfrm>
        </p:spPr>
        <p:txBody>
          <a:bodyPr/>
          <a:lstStyle>
            <a:lvl1pPr>
              <a:defRPr cap="all">
                <a:solidFill>
                  <a:srgbClr val="A2AD00"/>
                </a:solidFill>
              </a:defRPr>
            </a:lvl1pPr>
          </a:lstStyle>
          <a:p>
            <a:r>
              <a:rPr lang="en-US" dirty="0"/>
              <a:t>Click to edit Master title style</a:t>
            </a:r>
          </a:p>
        </p:txBody>
      </p:sp>
      <p:sp>
        <p:nvSpPr>
          <p:cNvPr id="3" name="Slide Number Placeholder 5"/>
          <p:cNvSpPr>
            <a:spLocks noGrp="1"/>
          </p:cNvSpPr>
          <p:nvPr>
            <p:ph type="sldNum" sz="quarter" idx="10"/>
          </p:nvPr>
        </p:nvSpPr>
        <p:spPr>
          <a:xfrm>
            <a:off x="325438" y="6146800"/>
            <a:ext cx="2133600" cy="365125"/>
          </a:xfrm>
        </p:spPr>
        <p:txBody>
          <a:bodyPr/>
          <a:lstStyle>
            <a:lvl1pPr>
              <a:defRPr/>
            </a:lvl1pPr>
          </a:lstStyle>
          <a:p>
            <a:pPr>
              <a:defRPr/>
            </a:pPr>
            <a:fld id="{921E1A83-9457-4B1F-85E0-AC43B9BBC482}" type="slidenum">
              <a:rPr lang="en-US" altLang="en-US"/>
              <a:pPr>
                <a:defRPr/>
              </a:pPr>
              <a:t>‹#›</a:t>
            </a:fld>
            <a:endParaRPr lang="en-US" altLang="en-US" dirty="0"/>
          </a:p>
        </p:txBody>
      </p:sp>
    </p:spTree>
    <p:extLst>
      <p:ext uri="{BB962C8B-B14F-4D97-AF65-F5344CB8AC3E}">
        <p14:creationId xmlns:p14="http://schemas.microsoft.com/office/powerpoint/2010/main" val="28493536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2 ihcda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i="0" cap="all">
                <a:latin typeface="Arial Bold"/>
                <a:cs typeface="Arial Bold"/>
              </a:defRPr>
            </a:lvl1pPr>
          </a:lstStyle>
          <a:p>
            <a:r>
              <a:rPr lang="en-US" dirty="0"/>
              <a:t>Click to edit Master title style</a:t>
            </a:r>
          </a:p>
        </p:txBody>
      </p:sp>
      <p:sp>
        <p:nvSpPr>
          <p:cNvPr id="3" name="Content Placeholder 2"/>
          <p:cNvSpPr>
            <a:spLocks noGrp="1"/>
          </p:cNvSpPr>
          <p:nvPr>
            <p:ph idx="1"/>
          </p:nvPr>
        </p:nvSpPr>
        <p:spPr>
          <a:xfrm>
            <a:off x="335273" y="1426020"/>
            <a:ext cx="8364589" cy="4525963"/>
          </a:xfrm>
        </p:spPr>
        <p:txBody>
          <a:bodyPr/>
          <a:lstStyle>
            <a:lvl1pPr marL="0" indent="0">
              <a:buNone/>
              <a:defRPr sz="1800" b="0" i="0">
                <a:latin typeface="Arial"/>
                <a:cs typeface="Arial"/>
              </a:defRPr>
            </a:lvl1pPr>
            <a:lvl2pPr marL="687388" indent="-225425">
              <a:buClr>
                <a:srgbClr val="003359"/>
              </a:buClr>
              <a:buFont typeface="Arial" pitchFamily="34" charset="0"/>
              <a:buChar char="•"/>
              <a:defRPr sz="1600" b="0" i="0">
                <a:latin typeface="Arial"/>
                <a:cs typeface="Arial"/>
              </a:defRPr>
            </a:lvl2pPr>
            <a:lvl3pPr marL="1141413" indent="-227013">
              <a:buClr>
                <a:srgbClr val="003359"/>
              </a:buClr>
              <a:buFont typeface="Frutiger LT Std 45 Light" pitchFamily="34" charset="0"/>
              <a:buChar char="‐"/>
              <a:defRPr sz="1400" b="0" i="0">
                <a:latin typeface="Arial"/>
                <a:cs typeface="Arial"/>
              </a:defRPr>
            </a:lvl3pPr>
            <a:lvl4pPr marL="1601788" indent="-225425">
              <a:buClr>
                <a:srgbClr val="003359"/>
              </a:buClr>
              <a:buFont typeface="Arial" pitchFamily="34" charset="0"/>
              <a:buChar char="•"/>
              <a:defRPr sz="1200" b="0" i="0">
                <a:latin typeface="Arial"/>
                <a:cs typeface="Arial"/>
              </a:defRPr>
            </a:lvl4pPr>
            <a:lvl5pPr marL="2055813" indent="-227013">
              <a:buClr>
                <a:srgbClr val="003359"/>
              </a:buClr>
              <a:buFont typeface="Frutiger LT Std 45 Light" pitchFamily="34" charset="0"/>
              <a:buChar char="‐"/>
              <a:defRPr sz="1000" b="0" i="0">
                <a:latin typeface="Arial"/>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Slide Number Placeholder 5"/>
          <p:cNvSpPr>
            <a:spLocks noGrp="1"/>
          </p:cNvSpPr>
          <p:nvPr>
            <p:ph type="sldNum" sz="quarter" idx="10"/>
          </p:nvPr>
        </p:nvSpPr>
        <p:spPr>
          <a:xfrm>
            <a:off x="325438" y="6146800"/>
            <a:ext cx="2133600" cy="365125"/>
          </a:xfrm>
        </p:spPr>
        <p:txBody>
          <a:bodyPr/>
          <a:lstStyle>
            <a:lvl1pPr>
              <a:defRPr/>
            </a:lvl1pPr>
          </a:lstStyle>
          <a:p>
            <a:pPr>
              <a:defRPr/>
            </a:pPr>
            <a:fld id="{F2339074-0C8D-48FB-AFC9-F5C47106138D}" type="slidenum">
              <a:rPr lang="en-US" altLang="en-US"/>
              <a:pPr>
                <a:defRPr/>
              </a:pPr>
              <a:t>‹#›</a:t>
            </a:fld>
            <a:endParaRPr lang="en-US" altLang="en-US" dirty="0"/>
          </a:p>
        </p:txBody>
      </p:sp>
    </p:spTree>
    <p:extLst>
      <p:ext uri="{BB962C8B-B14F-4D97-AF65-F5344CB8AC3E}">
        <p14:creationId xmlns:p14="http://schemas.microsoft.com/office/powerpoint/2010/main" val="2408833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2 ihcda 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09345" y="4093376"/>
            <a:ext cx="7810881" cy="1362075"/>
          </a:xfrm>
        </p:spPr>
        <p:txBody>
          <a:bodyPr anchor="t">
            <a:normAutofit/>
          </a:bodyPr>
          <a:lstStyle>
            <a:lvl1pPr algn="l">
              <a:defRPr sz="3000" b="1" cap="all"/>
            </a:lvl1pPr>
          </a:lstStyle>
          <a:p>
            <a:r>
              <a:rPr lang="en-US" dirty="0"/>
              <a:t>Click to edit Master title style</a:t>
            </a:r>
          </a:p>
        </p:txBody>
      </p:sp>
      <p:sp>
        <p:nvSpPr>
          <p:cNvPr id="3" name="Text Placeholder 2"/>
          <p:cNvSpPr>
            <a:spLocks noGrp="1"/>
          </p:cNvSpPr>
          <p:nvPr>
            <p:ph type="body" idx="1"/>
          </p:nvPr>
        </p:nvSpPr>
        <p:spPr>
          <a:xfrm>
            <a:off x="301205" y="2593189"/>
            <a:ext cx="7819021" cy="1500187"/>
          </a:xfrm>
        </p:spPr>
        <p:txBody>
          <a:bodyPr anchor="b">
            <a:normAutofit/>
          </a:bodyPr>
          <a:lstStyle>
            <a:lvl1pPr marL="0" indent="0">
              <a:buNone/>
              <a:defRPr sz="1800">
                <a:solidFill>
                  <a:srgbClr val="003359"/>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Slide Number Placeholder 5"/>
          <p:cNvSpPr>
            <a:spLocks noGrp="1"/>
          </p:cNvSpPr>
          <p:nvPr>
            <p:ph type="sldNum" sz="quarter" idx="10"/>
          </p:nvPr>
        </p:nvSpPr>
        <p:spPr>
          <a:xfrm>
            <a:off x="325438" y="6146800"/>
            <a:ext cx="2133600" cy="365125"/>
          </a:xfrm>
        </p:spPr>
        <p:txBody>
          <a:bodyPr/>
          <a:lstStyle>
            <a:lvl1pPr>
              <a:defRPr/>
            </a:lvl1pPr>
          </a:lstStyle>
          <a:p>
            <a:pPr>
              <a:defRPr/>
            </a:pPr>
            <a:fld id="{CC78B987-CE96-4886-8F74-8E332AAE8F47}" type="slidenum">
              <a:rPr lang="en-US" altLang="en-US"/>
              <a:pPr>
                <a:defRPr/>
              </a:pPr>
              <a:t>‹#›</a:t>
            </a:fld>
            <a:endParaRPr lang="en-US" altLang="en-US" dirty="0"/>
          </a:p>
        </p:txBody>
      </p:sp>
    </p:spTree>
    <p:extLst>
      <p:ext uri="{BB962C8B-B14F-4D97-AF65-F5344CB8AC3E}">
        <p14:creationId xmlns:p14="http://schemas.microsoft.com/office/powerpoint/2010/main" val="794554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2 ihcda 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25627" y="274638"/>
            <a:ext cx="8373873" cy="1143000"/>
          </a:xfrm>
        </p:spPr>
        <p:txBody>
          <a:bodyPr/>
          <a:lstStyle>
            <a:lvl1pPr>
              <a:defRPr cap="all"/>
            </a:lvl1pPr>
          </a:lstStyle>
          <a:p>
            <a:r>
              <a:rPr lang="en-US" dirty="0"/>
              <a:t>Click to edit Master title style</a:t>
            </a:r>
          </a:p>
        </p:txBody>
      </p:sp>
      <p:sp>
        <p:nvSpPr>
          <p:cNvPr id="3" name="Content Placeholder 2"/>
          <p:cNvSpPr>
            <a:spLocks noGrp="1"/>
          </p:cNvSpPr>
          <p:nvPr>
            <p:ph sz="half" idx="1"/>
          </p:nvPr>
        </p:nvSpPr>
        <p:spPr>
          <a:xfrm>
            <a:off x="325627" y="1600200"/>
            <a:ext cx="4056956" cy="4525963"/>
          </a:xfrm>
        </p:spPr>
        <p:txBody>
          <a:bodyPr/>
          <a:lstStyle>
            <a:lvl1pPr>
              <a:buNone/>
              <a:defRPr sz="1800"/>
            </a:lvl1pPr>
            <a:lvl2pPr>
              <a:buClr>
                <a:srgbClr val="003359"/>
              </a:buClr>
              <a:buFont typeface="Arial" pitchFamily="34" charset="0"/>
              <a:buChar char="•"/>
              <a:defRPr sz="1600"/>
            </a:lvl2pPr>
            <a:lvl3pPr>
              <a:buClr>
                <a:srgbClr val="003359"/>
              </a:buClr>
              <a:buFont typeface="Frutiger LT Std 45 Light" pitchFamily="34" charset="0"/>
              <a:buChar char="‐"/>
              <a:defRPr sz="1400"/>
            </a:lvl3pPr>
            <a:lvl4pPr>
              <a:buClr>
                <a:srgbClr val="003359"/>
              </a:buClr>
              <a:buFont typeface="Arial" pitchFamily="34" charset="0"/>
              <a:buChar char="•"/>
              <a:defRPr sz="1200"/>
            </a:lvl4pPr>
            <a:lvl5pPr>
              <a:buClr>
                <a:srgbClr val="003359"/>
              </a:buClr>
              <a:buFont typeface="Frutiger LT Std 45 Light" pitchFamily="34" charset="0"/>
              <a:buChar char="‐"/>
              <a:defRPr sz="10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600200"/>
            <a:ext cx="4038600" cy="4525963"/>
          </a:xfrm>
        </p:spPr>
        <p:txBody>
          <a:bodyPr>
            <a:normAutofit/>
          </a:bodyPr>
          <a:lstStyle>
            <a:lvl1pPr>
              <a:buNone/>
              <a:defRPr sz="1800">
                <a:solidFill>
                  <a:srgbClr val="003359"/>
                </a:solidFill>
              </a:defRPr>
            </a:lvl1pPr>
            <a:lvl2pPr>
              <a:buClr>
                <a:srgbClr val="003359"/>
              </a:buClr>
              <a:buFont typeface="Arial" pitchFamily="34" charset="0"/>
              <a:buChar char="•"/>
              <a:defRPr sz="1600">
                <a:solidFill>
                  <a:srgbClr val="003359"/>
                </a:solidFill>
              </a:defRPr>
            </a:lvl2pPr>
            <a:lvl3pPr>
              <a:buClr>
                <a:srgbClr val="003359"/>
              </a:buClr>
              <a:buFont typeface="Frutiger LT Std 45 Light" pitchFamily="34" charset="0"/>
              <a:buChar char="‐"/>
              <a:defRPr sz="1400">
                <a:solidFill>
                  <a:srgbClr val="003359"/>
                </a:solidFill>
              </a:defRPr>
            </a:lvl3pPr>
            <a:lvl4pPr>
              <a:buClr>
                <a:srgbClr val="003359"/>
              </a:buClr>
              <a:buFont typeface="Arial" pitchFamily="34" charset="0"/>
              <a:buChar char="•"/>
              <a:defRPr sz="1200">
                <a:solidFill>
                  <a:srgbClr val="003359"/>
                </a:solidFill>
              </a:defRPr>
            </a:lvl4pPr>
            <a:lvl5pPr>
              <a:buClr>
                <a:srgbClr val="003359"/>
              </a:buClr>
              <a:buFont typeface="Frutiger LT Std 45 Light" pitchFamily="34" charset="0"/>
              <a:buChar char="‐"/>
              <a:defRPr sz="1000">
                <a:solidFill>
                  <a:srgbClr val="003359"/>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Slide Number Placeholder 5"/>
          <p:cNvSpPr>
            <a:spLocks noGrp="1"/>
          </p:cNvSpPr>
          <p:nvPr>
            <p:ph type="sldNum" sz="quarter" idx="10"/>
          </p:nvPr>
        </p:nvSpPr>
        <p:spPr>
          <a:xfrm>
            <a:off x="325438" y="6146800"/>
            <a:ext cx="2133600" cy="365125"/>
          </a:xfrm>
        </p:spPr>
        <p:txBody>
          <a:bodyPr/>
          <a:lstStyle>
            <a:lvl1pPr>
              <a:defRPr/>
            </a:lvl1pPr>
          </a:lstStyle>
          <a:p>
            <a:pPr>
              <a:defRPr/>
            </a:pPr>
            <a:fld id="{87D52F1C-66DF-4833-9D2A-941A6261C2DA}" type="slidenum">
              <a:rPr lang="en-US" altLang="en-US"/>
              <a:pPr>
                <a:defRPr/>
              </a:pPr>
              <a:t>‹#›</a:t>
            </a:fld>
            <a:endParaRPr lang="en-US" altLang="en-US" dirty="0"/>
          </a:p>
        </p:txBody>
      </p:sp>
    </p:spTree>
    <p:extLst>
      <p:ext uri="{BB962C8B-B14F-4D97-AF65-F5344CB8AC3E}">
        <p14:creationId xmlns:p14="http://schemas.microsoft.com/office/powerpoint/2010/main" val="9816363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2 ihcda 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cap="all"/>
            </a:lvl1pPr>
          </a:lstStyle>
          <a:p>
            <a:r>
              <a:rPr lang="en-US" dirty="0"/>
              <a:t>Click to edit Master title style</a:t>
            </a:r>
          </a:p>
        </p:txBody>
      </p:sp>
      <p:sp>
        <p:nvSpPr>
          <p:cNvPr id="3" name="Slide Number Placeholder 5"/>
          <p:cNvSpPr>
            <a:spLocks noGrp="1"/>
          </p:cNvSpPr>
          <p:nvPr>
            <p:ph type="sldNum" sz="quarter" idx="10"/>
          </p:nvPr>
        </p:nvSpPr>
        <p:spPr>
          <a:xfrm>
            <a:off x="325438" y="6146800"/>
            <a:ext cx="2133600" cy="365125"/>
          </a:xfrm>
        </p:spPr>
        <p:txBody>
          <a:bodyPr/>
          <a:lstStyle>
            <a:lvl1pPr>
              <a:defRPr/>
            </a:lvl1pPr>
          </a:lstStyle>
          <a:p>
            <a:pPr>
              <a:defRPr/>
            </a:pPr>
            <a:fld id="{9D25C3AC-A1EF-4F2D-9739-C8C9690D6470}" type="slidenum">
              <a:rPr lang="en-US" altLang="en-US"/>
              <a:pPr>
                <a:defRPr/>
              </a:pPr>
              <a:t>‹#›</a:t>
            </a:fld>
            <a:endParaRPr lang="en-US" altLang="en-US" dirty="0"/>
          </a:p>
        </p:txBody>
      </p:sp>
    </p:spTree>
    <p:extLst>
      <p:ext uri="{BB962C8B-B14F-4D97-AF65-F5344CB8AC3E}">
        <p14:creationId xmlns:p14="http://schemas.microsoft.com/office/powerpoint/2010/main" val="98038086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2 ihcda 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a:xfrm>
            <a:off x="325438" y="6146800"/>
            <a:ext cx="2133600" cy="365125"/>
          </a:xfrm>
        </p:spPr>
        <p:txBody>
          <a:bodyPr/>
          <a:lstStyle>
            <a:lvl1pPr>
              <a:defRPr/>
            </a:lvl1pPr>
          </a:lstStyle>
          <a:p>
            <a:pPr>
              <a:defRPr/>
            </a:pPr>
            <a:fld id="{C8434740-E732-4303-8F52-93D419202D16}" type="slidenum">
              <a:rPr lang="en-US" altLang="en-US"/>
              <a:pPr>
                <a:defRPr/>
              </a:pPr>
              <a:t>‹#›</a:t>
            </a:fld>
            <a:endParaRPr lang="en-US" altLang="en-US" dirty="0"/>
          </a:p>
        </p:txBody>
      </p:sp>
    </p:spTree>
    <p:extLst>
      <p:ext uri="{BB962C8B-B14F-4D97-AF65-F5344CB8AC3E}">
        <p14:creationId xmlns:p14="http://schemas.microsoft.com/office/powerpoint/2010/main" val="38523422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Tx" preserve="1">
  <p:cSld name="2 ihcda 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25626" y="273050"/>
            <a:ext cx="3139887" cy="1162050"/>
          </a:xfrm>
        </p:spPr>
        <p:txBody>
          <a:bodyPr anchor="b">
            <a:noAutofit/>
          </a:bodyPr>
          <a:lstStyle>
            <a:lvl1pPr algn="l">
              <a:defRPr sz="2000" b="1" cap="all"/>
            </a:lvl1pPr>
          </a:lstStyle>
          <a:p>
            <a:r>
              <a:rPr lang="en-US" dirty="0"/>
              <a:t>Click to edit Master title style</a:t>
            </a:r>
          </a:p>
        </p:txBody>
      </p:sp>
      <p:sp>
        <p:nvSpPr>
          <p:cNvPr id="3" name="Content Placeholder 2"/>
          <p:cNvSpPr>
            <a:spLocks noGrp="1"/>
          </p:cNvSpPr>
          <p:nvPr>
            <p:ph idx="1"/>
          </p:nvPr>
        </p:nvSpPr>
        <p:spPr>
          <a:xfrm>
            <a:off x="3575050" y="273050"/>
            <a:ext cx="5111750" cy="5853113"/>
          </a:xfrm>
        </p:spPr>
        <p:txBody>
          <a:bodyPr>
            <a:normAutofit/>
          </a:bodyPr>
          <a:lstStyle>
            <a:lvl1pPr>
              <a:buClr>
                <a:srgbClr val="003359"/>
              </a:buClr>
              <a:buFont typeface="Arial" pitchFamily="34" charset="0"/>
              <a:buChar char="•"/>
              <a:defRPr sz="1600"/>
            </a:lvl1pPr>
            <a:lvl2pPr>
              <a:buClr>
                <a:srgbClr val="003359"/>
              </a:buClr>
              <a:buFont typeface="Frutiger LT Std 45 Light" pitchFamily="34" charset="0"/>
              <a:buChar char="‐"/>
              <a:defRPr sz="1400"/>
            </a:lvl2pPr>
            <a:lvl3pPr>
              <a:buClr>
                <a:srgbClr val="003359"/>
              </a:buClr>
              <a:buFont typeface="Arial" pitchFamily="34" charset="0"/>
              <a:buChar char="•"/>
              <a:defRPr sz="1200"/>
            </a:lvl3pPr>
            <a:lvl4pPr>
              <a:buClr>
                <a:srgbClr val="003359"/>
              </a:buClr>
              <a:buFont typeface="Frutiger LT Std 45 Light" pitchFamily="34" charset="0"/>
              <a:buChar char="‐"/>
              <a:defRPr sz="1000"/>
            </a:lvl4pPr>
            <a:lvl5pPr>
              <a:buClr>
                <a:srgbClr val="003359"/>
              </a:buClr>
              <a:buFont typeface="Arial" pitchFamily="34" charset="0"/>
              <a:buChar char="•"/>
              <a:defRPr sz="8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325626" y="1435100"/>
            <a:ext cx="3139887" cy="4691063"/>
          </a:xfrm>
        </p:spPr>
        <p:txBody>
          <a:bodyP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Slide Number Placeholder 5"/>
          <p:cNvSpPr>
            <a:spLocks noGrp="1"/>
          </p:cNvSpPr>
          <p:nvPr>
            <p:ph type="sldNum" sz="quarter" idx="10"/>
          </p:nvPr>
        </p:nvSpPr>
        <p:spPr>
          <a:xfrm>
            <a:off x="325438" y="6146800"/>
            <a:ext cx="2133600" cy="365125"/>
          </a:xfrm>
        </p:spPr>
        <p:txBody>
          <a:bodyPr/>
          <a:lstStyle>
            <a:lvl1pPr>
              <a:defRPr/>
            </a:lvl1pPr>
          </a:lstStyle>
          <a:p>
            <a:pPr>
              <a:defRPr/>
            </a:pPr>
            <a:fld id="{08577AD5-A718-44E6-A5A5-76C97063B5B3}" type="slidenum">
              <a:rPr lang="en-US" altLang="en-US"/>
              <a:pPr>
                <a:defRPr/>
              </a:pPr>
              <a:t>‹#›</a:t>
            </a:fld>
            <a:endParaRPr lang="en-US" altLang="en-US" dirty="0"/>
          </a:p>
        </p:txBody>
      </p:sp>
    </p:spTree>
    <p:extLst>
      <p:ext uri="{BB962C8B-B14F-4D97-AF65-F5344CB8AC3E}">
        <p14:creationId xmlns:p14="http://schemas.microsoft.com/office/powerpoint/2010/main" val="162386820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2 ihcda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normAutofit/>
          </a:bodyPr>
          <a:lstStyle>
            <a:lvl1pPr algn="l">
              <a:defRPr sz="3000" b="1" cap="all"/>
            </a:lvl1pPr>
          </a:lstStyle>
          <a:p>
            <a:r>
              <a:rPr lang="en-US" dirty="0"/>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Slide Number Placeholder 5"/>
          <p:cNvSpPr>
            <a:spLocks noGrp="1"/>
          </p:cNvSpPr>
          <p:nvPr>
            <p:ph type="sldNum" sz="quarter" idx="10"/>
          </p:nvPr>
        </p:nvSpPr>
        <p:spPr>
          <a:xfrm>
            <a:off x="325438" y="6146800"/>
            <a:ext cx="2133600" cy="365125"/>
          </a:xfrm>
        </p:spPr>
        <p:txBody>
          <a:bodyPr/>
          <a:lstStyle>
            <a:lvl1pPr>
              <a:defRPr/>
            </a:lvl1pPr>
          </a:lstStyle>
          <a:p>
            <a:pPr>
              <a:defRPr/>
            </a:pPr>
            <a:fld id="{B5E91E80-8CC5-4837-B450-18034CA92658}" type="slidenum">
              <a:rPr lang="en-US" altLang="en-US"/>
              <a:pPr>
                <a:defRPr/>
              </a:pPr>
              <a:t>‹#›</a:t>
            </a:fld>
            <a:endParaRPr lang="en-US" altLang="en-US" dirty="0"/>
          </a:p>
        </p:txBody>
      </p:sp>
    </p:spTree>
    <p:extLst>
      <p:ext uri="{BB962C8B-B14F-4D97-AF65-F5344CB8AC3E}">
        <p14:creationId xmlns:p14="http://schemas.microsoft.com/office/powerpoint/2010/main" val="35805164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 ihcda title slide two">
    <p:spTree>
      <p:nvGrpSpPr>
        <p:cNvPr id="1" name=""/>
        <p:cNvGrpSpPr/>
        <p:nvPr/>
      </p:nvGrpSpPr>
      <p:grpSpPr>
        <a:xfrm>
          <a:off x="0" y="0"/>
          <a:ext cx="0" cy="0"/>
          <a:chOff x="0" y="0"/>
          <a:chExt cx="0" cy="0"/>
        </a:xfrm>
      </p:grpSpPr>
      <p:sp>
        <p:nvSpPr>
          <p:cNvPr id="2" name="Title 1"/>
          <p:cNvSpPr>
            <a:spLocks noGrp="1"/>
          </p:cNvSpPr>
          <p:nvPr>
            <p:ph type="ctrTitle"/>
          </p:nvPr>
        </p:nvSpPr>
        <p:spPr>
          <a:xfrm>
            <a:off x="335273" y="1266746"/>
            <a:ext cx="7772400" cy="1139841"/>
          </a:xfrm>
        </p:spPr>
        <p:txBody>
          <a:bodyPr/>
          <a:lstStyle>
            <a:lvl1pPr>
              <a:defRPr cap="all">
                <a:solidFill>
                  <a:srgbClr val="A2AD00"/>
                </a:solidFill>
                <a:latin typeface="Arial Bold"/>
                <a:cs typeface="Arial Bold"/>
              </a:defRPr>
            </a:lvl1pPr>
          </a:lstStyle>
          <a:p>
            <a:r>
              <a:rPr lang="en-US" dirty="0"/>
              <a:t>Click to edit Master title style</a:t>
            </a:r>
          </a:p>
        </p:txBody>
      </p:sp>
      <p:sp>
        <p:nvSpPr>
          <p:cNvPr id="3" name="Slide Number Placeholder 5"/>
          <p:cNvSpPr>
            <a:spLocks noGrp="1"/>
          </p:cNvSpPr>
          <p:nvPr>
            <p:ph type="sldNum" sz="quarter" idx="10"/>
          </p:nvPr>
        </p:nvSpPr>
        <p:spPr/>
        <p:txBody>
          <a:bodyPr/>
          <a:lstStyle>
            <a:lvl1pPr>
              <a:defRPr/>
            </a:lvl1pPr>
          </a:lstStyle>
          <a:p>
            <a:pPr>
              <a:defRPr/>
            </a:pPr>
            <a:fld id="{5630B417-3A00-4F82-9B09-F27A9A25CC28}" type="slidenum">
              <a:rPr lang="en-US" altLang="en-US"/>
              <a:pPr>
                <a:defRPr/>
              </a:pPr>
              <a:t>‹#›</a:t>
            </a:fld>
            <a:endParaRPr lang="en-US" altLang="en-US" dirty="0"/>
          </a:p>
        </p:txBody>
      </p:sp>
    </p:spTree>
    <p:extLst>
      <p:ext uri="{BB962C8B-B14F-4D97-AF65-F5344CB8AC3E}">
        <p14:creationId xmlns:p14="http://schemas.microsoft.com/office/powerpoint/2010/main" val="41066866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 ihcda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i="0" cap="all">
                <a:latin typeface="Arial Bold"/>
                <a:cs typeface="Arial Bold"/>
              </a:defRPr>
            </a:lvl1pPr>
          </a:lstStyle>
          <a:p>
            <a:r>
              <a:rPr lang="en-US" dirty="0"/>
              <a:t>Click to edit Master title style</a:t>
            </a:r>
          </a:p>
        </p:txBody>
      </p:sp>
      <p:sp>
        <p:nvSpPr>
          <p:cNvPr id="3" name="Content Placeholder 2"/>
          <p:cNvSpPr>
            <a:spLocks noGrp="1"/>
          </p:cNvSpPr>
          <p:nvPr>
            <p:ph idx="1"/>
          </p:nvPr>
        </p:nvSpPr>
        <p:spPr>
          <a:xfrm>
            <a:off x="335273" y="1426020"/>
            <a:ext cx="8364589" cy="4525963"/>
          </a:xfrm>
        </p:spPr>
        <p:txBody>
          <a:bodyPr/>
          <a:lstStyle>
            <a:lvl1pPr marL="0" indent="0">
              <a:buNone/>
              <a:defRPr sz="1800" b="0" i="0">
                <a:latin typeface="Arial"/>
                <a:cs typeface="Arial"/>
              </a:defRPr>
            </a:lvl1pPr>
            <a:lvl2pPr marL="687388" indent="-225425">
              <a:buClr>
                <a:srgbClr val="003359"/>
              </a:buClr>
              <a:buFont typeface="Arial" pitchFamily="34" charset="0"/>
              <a:buChar char="•"/>
              <a:defRPr sz="1600" b="0" i="0">
                <a:latin typeface="Arial"/>
                <a:cs typeface="Arial"/>
              </a:defRPr>
            </a:lvl2pPr>
            <a:lvl3pPr marL="1141413" indent="-227013">
              <a:buClr>
                <a:srgbClr val="003359"/>
              </a:buClr>
              <a:buFont typeface="Frutiger LT Std 45 Light" pitchFamily="34" charset="0"/>
              <a:buChar char="‐"/>
              <a:defRPr sz="1400" b="0" i="0">
                <a:latin typeface="Arial"/>
                <a:cs typeface="Arial"/>
              </a:defRPr>
            </a:lvl3pPr>
            <a:lvl4pPr marL="1601788" indent="-225425">
              <a:buClr>
                <a:srgbClr val="003359"/>
              </a:buClr>
              <a:buFont typeface="Arial" pitchFamily="34" charset="0"/>
              <a:buChar char="•"/>
              <a:defRPr sz="1200" b="0" i="0">
                <a:latin typeface="Arial"/>
                <a:cs typeface="Arial"/>
              </a:defRPr>
            </a:lvl4pPr>
            <a:lvl5pPr marL="2055813" indent="-227013">
              <a:buClr>
                <a:srgbClr val="003359"/>
              </a:buClr>
              <a:buFont typeface="Frutiger LT Std 45 Light" pitchFamily="34" charset="0"/>
              <a:buChar char="‐"/>
              <a:defRPr sz="1000" b="0" i="0">
                <a:latin typeface="Arial"/>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Slide Number Placeholder 5"/>
          <p:cNvSpPr>
            <a:spLocks noGrp="1"/>
          </p:cNvSpPr>
          <p:nvPr>
            <p:ph type="sldNum" sz="quarter" idx="10"/>
          </p:nvPr>
        </p:nvSpPr>
        <p:spPr/>
        <p:txBody>
          <a:bodyPr/>
          <a:lstStyle>
            <a:lvl1pPr>
              <a:defRPr/>
            </a:lvl1pPr>
          </a:lstStyle>
          <a:p>
            <a:pPr>
              <a:defRPr/>
            </a:pPr>
            <a:fld id="{2778C9BC-592B-4397-B972-3220FE02CDB1}" type="slidenum">
              <a:rPr lang="en-US" altLang="en-US"/>
              <a:pPr>
                <a:defRPr/>
              </a:pPr>
              <a:t>‹#›</a:t>
            </a:fld>
            <a:endParaRPr lang="en-US" altLang="en-US" dirty="0"/>
          </a:p>
        </p:txBody>
      </p:sp>
    </p:spTree>
    <p:extLst>
      <p:ext uri="{BB962C8B-B14F-4D97-AF65-F5344CB8AC3E}">
        <p14:creationId xmlns:p14="http://schemas.microsoft.com/office/powerpoint/2010/main" val="14639877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1 ihcda 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09345" y="4093376"/>
            <a:ext cx="7810881" cy="1362075"/>
          </a:xfrm>
        </p:spPr>
        <p:txBody>
          <a:bodyPr anchor="t">
            <a:normAutofit/>
          </a:bodyPr>
          <a:lstStyle>
            <a:lvl1pPr algn="l">
              <a:defRPr sz="3000" b="1" cap="all"/>
            </a:lvl1pPr>
          </a:lstStyle>
          <a:p>
            <a:r>
              <a:rPr lang="en-US" dirty="0"/>
              <a:t>Click to edit Master title style</a:t>
            </a:r>
          </a:p>
        </p:txBody>
      </p:sp>
      <p:sp>
        <p:nvSpPr>
          <p:cNvPr id="3" name="Text Placeholder 2"/>
          <p:cNvSpPr>
            <a:spLocks noGrp="1"/>
          </p:cNvSpPr>
          <p:nvPr>
            <p:ph type="body" idx="1"/>
          </p:nvPr>
        </p:nvSpPr>
        <p:spPr>
          <a:xfrm>
            <a:off x="301205" y="2593189"/>
            <a:ext cx="7819021" cy="1500187"/>
          </a:xfrm>
        </p:spPr>
        <p:txBody>
          <a:bodyPr anchor="b">
            <a:normAutofit/>
          </a:bodyPr>
          <a:lstStyle>
            <a:lvl1pPr marL="0" indent="0">
              <a:buNone/>
              <a:defRPr sz="1800">
                <a:solidFill>
                  <a:srgbClr val="003359"/>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Slide Number Placeholder 5"/>
          <p:cNvSpPr>
            <a:spLocks noGrp="1"/>
          </p:cNvSpPr>
          <p:nvPr>
            <p:ph type="sldNum" sz="quarter" idx="10"/>
          </p:nvPr>
        </p:nvSpPr>
        <p:spPr/>
        <p:txBody>
          <a:bodyPr/>
          <a:lstStyle>
            <a:lvl1pPr>
              <a:defRPr/>
            </a:lvl1pPr>
          </a:lstStyle>
          <a:p>
            <a:pPr>
              <a:defRPr/>
            </a:pPr>
            <a:fld id="{043E5AB8-B8BE-40EB-8D96-8EECB88F2904}" type="slidenum">
              <a:rPr lang="en-US" altLang="en-US"/>
              <a:pPr>
                <a:defRPr/>
              </a:pPr>
              <a:t>‹#›</a:t>
            </a:fld>
            <a:endParaRPr lang="en-US" altLang="en-US" dirty="0"/>
          </a:p>
        </p:txBody>
      </p:sp>
    </p:spTree>
    <p:extLst>
      <p:ext uri="{BB962C8B-B14F-4D97-AF65-F5344CB8AC3E}">
        <p14:creationId xmlns:p14="http://schemas.microsoft.com/office/powerpoint/2010/main" val="9956229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1 ihcda 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25627" y="274638"/>
            <a:ext cx="8373873" cy="1143000"/>
          </a:xfrm>
        </p:spPr>
        <p:txBody>
          <a:bodyPr/>
          <a:lstStyle>
            <a:lvl1pPr>
              <a:defRPr cap="all"/>
            </a:lvl1pPr>
          </a:lstStyle>
          <a:p>
            <a:r>
              <a:rPr lang="en-US" dirty="0"/>
              <a:t>Click to edit Master title style</a:t>
            </a:r>
          </a:p>
        </p:txBody>
      </p:sp>
      <p:sp>
        <p:nvSpPr>
          <p:cNvPr id="3" name="Content Placeholder 2"/>
          <p:cNvSpPr>
            <a:spLocks noGrp="1"/>
          </p:cNvSpPr>
          <p:nvPr>
            <p:ph sz="half" idx="1"/>
          </p:nvPr>
        </p:nvSpPr>
        <p:spPr>
          <a:xfrm>
            <a:off x="325627" y="1600200"/>
            <a:ext cx="4056956" cy="4525963"/>
          </a:xfrm>
        </p:spPr>
        <p:txBody>
          <a:bodyPr/>
          <a:lstStyle>
            <a:lvl1pPr>
              <a:buNone/>
              <a:defRPr sz="1800"/>
            </a:lvl1pPr>
            <a:lvl2pPr>
              <a:buClr>
                <a:srgbClr val="003359"/>
              </a:buClr>
              <a:buFont typeface="Arial" pitchFamily="34" charset="0"/>
              <a:buChar char="•"/>
              <a:defRPr sz="1600"/>
            </a:lvl2pPr>
            <a:lvl3pPr>
              <a:buClr>
                <a:srgbClr val="003359"/>
              </a:buClr>
              <a:buFont typeface="Frutiger LT Std 45 Light" pitchFamily="34" charset="0"/>
              <a:buChar char="‐"/>
              <a:defRPr sz="1400"/>
            </a:lvl3pPr>
            <a:lvl4pPr>
              <a:buClr>
                <a:srgbClr val="003359"/>
              </a:buClr>
              <a:buFont typeface="Arial" pitchFamily="34" charset="0"/>
              <a:buChar char="•"/>
              <a:defRPr sz="1200"/>
            </a:lvl4pPr>
            <a:lvl5pPr>
              <a:buClr>
                <a:srgbClr val="003359"/>
              </a:buClr>
              <a:buFont typeface="Frutiger LT Std 45 Light" pitchFamily="34" charset="0"/>
              <a:buChar char="‐"/>
              <a:defRPr sz="10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600200"/>
            <a:ext cx="4038600" cy="4525963"/>
          </a:xfrm>
        </p:spPr>
        <p:txBody>
          <a:bodyPr>
            <a:normAutofit/>
          </a:bodyPr>
          <a:lstStyle>
            <a:lvl1pPr>
              <a:buNone/>
              <a:defRPr sz="1800">
                <a:solidFill>
                  <a:srgbClr val="003359"/>
                </a:solidFill>
              </a:defRPr>
            </a:lvl1pPr>
            <a:lvl2pPr>
              <a:buClr>
                <a:srgbClr val="003359"/>
              </a:buClr>
              <a:buFont typeface="Arial" pitchFamily="34" charset="0"/>
              <a:buChar char="•"/>
              <a:defRPr sz="1600">
                <a:solidFill>
                  <a:srgbClr val="003359"/>
                </a:solidFill>
              </a:defRPr>
            </a:lvl2pPr>
            <a:lvl3pPr>
              <a:buClr>
                <a:srgbClr val="003359"/>
              </a:buClr>
              <a:buFont typeface="Frutiger LT Std 45 Light" pitchFamily="34" charset="0"/>
              <a:buChar char="‐"/>
              <a:defRPr sz="1400">
                <a:solidFill>
                  <a:srgbClr val="003359"/>
                </a:solidFill>
              </a:defRPr>
            </a:lvl3pPr>
            <a:lvl4pPr>
              <a:buClr>
                <a:srgbClr val="003359"/>
              </a:buClr>
              <a:buFont typeface="Arial" pitchFamily="34" charset="0"/>
              <a:buChar char="•"/>
              <a:defRPr sz="1200">
                <a:solidFill>
                  <a:srgbClr val="003359"/>
                </a:solidFill>
              </a:defRPr>
            </a:lvl4pPr>
            <a:lvl5pPr>
              <a:buClr>
                <a:srgbClr val="003359"/>
              </a:buClr>
              <a:buFont typeface="Frutiger LT Std 45 Light" pitchFamily="34" charset="0"/>
              <a:buChar char="‐"/>
              <a:defRPr sz="1000">
                <a:solidFill>
                  <a:srgbClr val="003359"/>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Slide Number Placeholder 5"/>
          <p:cNvSpPr>
            <a:spLocks noGrp="1"/>
          </p:cNvSpPr>
          <p:nvPr>
            <p:ph type="sldNum" sz="quarter" idx="10"/>
          </p:nvPr>
        </p:nvSpPr>
        <p:spPr/>
        <p:txBody>
          <a:bodyPr/>
          <a:lstStyle>
            <a:lvl1pPr>
              <a:defRPr/>
            </a:lvl1pPr>
          </a:lstStyle>
          <a:p>
            <a:pPr>
              <a:defRPr/>
            </a:pPr>
            <a:fld id="{176311B2-5B5E-4B10-A1A9-3A03CEF5C917}" type="slidenum">
              <a:rPr lang="en-US" altLang="en-US"/>
              <a:pPr>
                <a:defRPr/>
              </a:pPr>
              <a:t>‹#›</a:t>
            </a:fld>
            <a:endParaRPr lang="en-US" altLang="en-US" dirty="0"/>
          </a:p>
        </p:txBody>
      </p:sp>
    </p:spTree>
    <p:extLst>
      <p:ext uri="{BB962C8B-B14F-4D97-AF65-F5344CB8AC3E}">
        <p14:creationId xmlns:p14="http://schemas.microsoft.com/office/powerpoint/2010/main" val="39377638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1 ihcda 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cap="all"/>
            </a:lvl1pPr>
          </a:lstStyle>
          <a:p>
            <a:r>
              <a:rPr lang="en-US" dirty="0"/>
              <a:t>Click to edit Master title style</a:t>
            </a:r>
          </a:p>
        </p:txBody>
      </p:sp>
      <p:sp>
        <p:nvSpPr>
          <p:cNvPr id="3" name="Slide Number Placeholder 5"/>
          <p:cNvSpPr>
            <a:spLocks noGrp="1"/>
          </p:cNvSpPr>
          <p:nvPr>
            <p:ph type="sldNum" sz="quarter" idx="10"/>
          </p:nvPr>
        </p:nvSpPr>
        <p:spPr/>
        <p:txBody>
          <a:bodyPr/>
          <a:lstStyle>
            <a:lvl1pPr>
              <a:defRPr/>
            </a:lvl1pPr>
          </a:lstStyle>
          <a:p>
            <a:pPr>
              <a:defRPr/>
            </a:pPr>
            <a:fld id="{C5A70CB9-02F6-41BA-A0A6-DC5E146C1759}" type="slidenum">
              <a:rPr lang="en-US" altLang="en-US"/>
              <a:pPr>
                <a:defRPr/>
              </a:pPr>
              <a:t>‹#›</a:t>
            </a:fld>
            <a:endParaRPr lang="en-US" altLang="en-US" dirty="0"/>
          </a:p>
        </p:txBody>
      </p:sp>
    </p:spTree>
    <p:extLst>
      <p:ext uri="{BB962C8B-B14F-4D97-AF65-F5344CB8AC3E}">
        <p14:creationId xmlns:p14="http://schemas.microsoft.com/office/powerpoint/2010/main" val="32217049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1 ihcda 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p:txBody>
          <a:bodyPr/>
          <a:lstStyle>
            <a:lvl1pPr>
              <a:defRPr/>
            </a:lvl1pPr>
          </a:lstStyle>
          <a:p>
            <a:pPr>
              <a:defRPr/>
            </a:pPr>
            <a:fld id="{D19431C0-D77F-4B77-9753-CAB1F38E8DBD}" type="slidenum">
              <a:rPr lang="en-US" altLang="en-US"/>
              <a:pPr>
                <a:defRPr/>
              </a:pPr>
              <a:t>‹#›</a:t>
            </a:fld>
            <a:endParaRPr lang="en-US" altLang="en-US" dirty="0"/>
          </a:p>
        </p:txBody>
      </p:sp>
    </p:spTree>
    <p:extLst>
      <p:ext uri="{BB962C8B-B14F-4D97-AF65-F5344CB8AC3E}">
        <p14:creationId xmlns:p14="http://schemas.microsoft.com/office/powerpoint/2010/main" val="36435206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1 ihcda 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25626" y="273050"/>
            <a:ext cx="3139887" cy="1162050"/>
          </a:xfrm>
        </p:spPr>
        <p:txBody>
          <a:bodyPr anchor="b">
            <a:noAutofit/>
          </a:bodyPr>
          <a:lstStyle>
            <a:lvl1pPr algn="l">
              <a:defRPr sz="2000" b="1" cap="all"/>
            </a:lvl1pPr>
          </a:lstStyle>
          <a:p>
            <a:r>
              <a:rPr lang="en-US" dirty="0"/>
              <a:t>Click to edit Master title style</a:t>
            </a:r>
          </a:p>
        </p:txBody>
      </p:sp>
      <p:sp>
        <p:nvSpPr>
          <p:cNvPr id="3" name="Content Placeholder 2"/>
          <p:cNvSpPr>
            <a:spLocks noGrp="1"/>
          </p:cNvSpPr>
          <p:nvPr>
            <p:ph idx="1"/>
          </p:nvPr>
        </p:nvSpPr>
        <p:spPr>
          <a:xfrm>
            <a:off x="3575050" y="273050"/>
            <a:ext cx="5111750" cy="5853113"/>
          </a:xfrm>
        </p:spPr>
        <p:txBody>
          <a:bodyPr>
            <a:normAutofit/>
          </a:bodyPr>
          <a:lstStyle>
            <a:lvl1pPr>
              <a:buClr>
                <a:srgbClr val="003359"/>
              </a:buClr>
              <a:buFont typeface="Arial" pitchFamily="34" charset="0"/>
              <a:buChar char="•"/>
              <a:defRPr sz="1600"/>
            </a:lvl1pPr>
            <a:lvl2pPr>
              <a:buClr>
                <a:srgbClr val="003359"/>
              </a:buClr>
              <a:buFont typeface="Frutiger LT Std 45 Light" pitchFamily="34" charset="0"/>
              <a:buChar char="‐"/>
              <a:defRPr sz="1400"/>
            </a:lvl2pPr>
            <a:lvl3pPr>
              <a:buClr>
                <a:srgbClr val="003359"/>
              </a:buClr>
              <a:buFont typeface="Arial" pitchFamily="34" charset="0"/>
              <a:buChar char="•"/>
              <a:defRPr sz="1200"/>
            </a:lvl3pPr>
            <a:lvl4pPr>
              <a:buClr>
                <a:srgbClr val="003359"/>
              </a:buClr>
              <a:buFont typeface="Frutiger LT Std 45 Light" pitchFamily="34" charset="0"/>
              <a:buChar char="‐"/>
              <a:defRPr sz="1000"/>
            </a:lvl4pPr>
            <a:lvl5pPr>
              <a:buClr>
                <a:srgbClr val="003359"/>
              </a:buClr>
              <a:buFont typeface="Arial" pitchFamily="34" charset="0"/>
              <a:buChar char="•"/>
              <a:defRPr sz="8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325626" y="1435100"/>
            <a:ext cx="3139887" cy="4691063"/>
          </a:xfrm>
        </p:spPr>
        <p:txBody>
          <a:bodyP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Slide Number Placeholder 5"/>
          <p:cNvSpPr>
            <a:spLocks noGrp="1"/>
          </p:cNvSpPr>
          <p:nvPr>
            <p:ph type="sldNum" sz="quarter" idx="10"/>
          </p:nvPr>
        </p:nvSpPr>
        <p:spPr/>
        <p:txBody>
          <a:bodyPr/>
          <a:lstStyle>
            <a:lvl1pPr>
              <a:defRPr/>
            </a:lvl1pPr>
          </a:lstStyle>
          <a:p>
            <a:pPr>
              <a:defRPr/>
            </a:pPr>
            <a:fld id="{A89F9195-AB5C-44D3-B106-8B6BD01931C1}" type="slidenum">
              <a:rPr lang="en-US" altLang="en-US"/>
              <a:pPr>
                <a:defRPr/>
              </a:pPr>
              <a:t>‹#›</a:t>
            </a:fld>
            <a:endParaRPr lang="en-US" altLang="en-US" dirty="0"/>
          </a:p>
        </p:txBody>
      </p:sp>
    </p:spTree>
    <p:extLst>
      <p:ext uri="{BB962C8B-B14F-4D97-AF65-F5344CB8AC3E}">
        <p14:creationId xmlns:p14="http://schemas.microsoft.com/office/powerpoint/2010/main" val="37190925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 ihcda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normAutofit/>
          </a:bodyPr>
          <a:lstStyle>
            <a:lvl1pPr algn="l">
              <a:defRPr sz="3000" b="1" cap="all"/>
            </a:lvl1pPr>
          </a:lstStyle>
          <a:p>
            <a:r>
              <a:rPr lang="en-US" dirty="0"/>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Slide Number Placeholder 5"/>
          <p:cNvSpPr>
            <a:spLocks noGrp="1"/>
          </p:cNvSpPr>
          <p:nvPr>
            <p:ph type="sldNum" sz="quarter" idx="10"/>
          </p:nvPr>
        </p:nvSpPr>
        <p:spPr/>
        <p:txBody>
          <a:bodyPr/>
          <a:lstStyle>
            <a:lvl1pPr>
              <a:defRPr/>
            </a:lvl1pPr>
          </a:lstStyle>
          <a:p>
            <a:pPr>
              <a:defRPr/>
            </a:pPr>
            <a:fld id="{FF89AAA5-BA96-4B8A-B738-D2CDBF945267}" type="slidenum">
              <a:rPr lang="en-US" altLang="en-US"/>
              <a:pPr>
                <a:defRPr/>
              </a:pPr>
              <a:t>‹#›</a:t>
            </a:fld>
            <a:endParaRPr lang="en-US" altLang="en-US" dirty="0"/>
          </a:p>
        </p:txBody>
      </p:sp>
    </p:spTree>
    <p:extLst>
      <p:ext uri="{BB962C8B-B14F-4D97-AF65-F5344CB8AC3E}">
        <p14:creationId xmlns:p14="http://schemas.microsoft.com/office/powerpoint/2010/main" val="24435046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5" Type="http://schemas.openxmlformats.org/officeDocument/2006/relationships/slideLayout" Target="../slideLayouts/slideLayout14.xml"/><Relationship Id="rId10" Type="http://schemas.openxmlformats.org/officeDocument/2006/relationships/image" Target="../media/image3.jpeg"/><Relationship Id="rId4" Type="http://schemas.openxmlformats.org/officeDocument/2006/relationships/slideLayout" Target="../slideLayouts/slideLayout13.xml"/><Relationship Id="rId9"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1"/>
          <a:srcRect/>
          <a:tile tx="0" ty="0" sx="100000" sy="100000" flip="none" algn="tl"/>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334963" y="274638"/>
            <a:ext cx="8364537"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ENTER HEADLINE</a:t>
            </a:r>
          </a:p>
        </p:txBody>
      </p:sp>
      <p:sp>
        <p:nvSpPr>
          <p:cNvPr id="1027" name="Text Placeholder 2"/>
          <p:cNvSpPr>
            <a:spLocks noGrp="1"/>
          </p:cNvSpPr>
          <p:nvPr>
            <p:ph type="body" idx="1"/>
          </p:nvPr>
        </p:nvSpPr>
        <p:spPr bwMode="auto">
          <a:xfrm>
            <a:off x="334963" y="1600200"/>
            <a:ext cx="8364537" cy="414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enter text</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6" name="Slide Number Placeholder 5"/>
          <p:cNvSpPr>
            <a:spLocks noGrp="1"/>
          </p:cNvSpPr>
          <p:nvPr>
            <p:ph type="sldNum" sz="quarter" idx="4"/>
          </p:nvPr>
        </p:nvSpPr>
        <p:spPr>
          <a:xfrm>
            <a:off x="325438" y="6146800"/>
            <a:ext cx="21336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003359"/>
                </a:solidFill>
              </a:defRPr>
            </a:lvl1pPr>
          </a:lstStyle>
          <a:p>
            <a:pPr>
              <a:defRPr/>
            </a:pPr>
            <a:fld id="{0CB8F233-C435-4D97-BEFB-93721EA2271E}"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4058" r:id="rId1"/>
    <p:sldLayoutId id="2147484050" r:id="rId2"/>
    <p:sldLayoutId id="2147484051" r:id="rId3"/>
    <p:sldLayoutId id="2147484052" r:id="rId4"/>
    <p:sldLayoutId id="2147484053" r:id="rId5"/>
    <p:sldLayoutId id="2147484054" r:id="rId6"/>
    <p:sldLayoutId id="2147484055" r:id="rId7"/>
    <p:sldLayoutId id="2147484056" r:id="rId8"/>
    <p:sldLayoutId id="2147484057" r:id="rId9"/>
  </p:sldLayoutIdLst>
  <p:txStyles>
    <p:titleStyle>
      <a:lvl1pPr algn="l" rtl="0" eaLnBrk="0" fontAlgn="base" hangingPunct="0">
        <a:spcBef>
          <a:spcPct val="0"/>
        </a:spcBef>
        <a:spcAft>
          <a:spcPct val="0"/>
        </a:spcAft>
        <a:defRPr sz="3000" b="1" kern="1200">
          <a:solidFill>
            <a:srgbClr val="A2AD00"/>
          </a:solidFill>
          <a:latin typeface="Arial Bold"/>
          <a:ea typeface="ＭＳ Ｐゴシック" pitchFamily="-112" charset="-128"/>
          <a:cs typeface="Arial Bold"/>
        </a:defRPr>
      </a:lvl1pPr>
      <a:lvl2pPr algn="l" rtl="0" eaLnBrk="0" fontAlgn="base" hangingPunct="0">
        <a:spcBef>
          <a:spcPct val="0"/>
        </a:spcBef>
        <a:spcAft>
          <a:spcPct val="0"/>
        </a:spcAft>
        <a:defRPr sz="3000" b="1">
          <a:solidFill>
            <a:srgbClr val="A2AD00"/>
          </a:solidFill>
          <a:latin typeface="Arial Bold" pitchFamily="-111" charset="0"/>
          <a:ea typeface="ＭＳ Ｐゴシック" pitchFamily="-112" charset="-128"/>
          <a:cs typeface="Arial Bold" panose="020B0704020202020204" pitchFamily="34" charset="0"/>
        </a:defRPr>
      </a:lvl2pPr>
      <a:lvl3pPr algn="l" rtl="0" eaLnBrk="0" fontAlgn="base" hangingPunct="0">
        <a:spcBef>
          <a:spcPct val="0"/>
        </a:spcBef>
        <a:spcAft>
          <a:spcPct val="0"/>
        </a:spcAft>
        <a:defRPr sz="3000" b="1">
          <a:solidFill>
            <a:srgbClr val="A2AD00"/>
          </a:solidFill>
          <a:latin typeface="Arial Bold" pitchFamily="-111" charset="0"/>
          <a:ea typeface="ＭＳ Ｐゴシック" pitchFamily="-112" charset="-128"/>
          <a:cs typeface="Arial Bold" panose="020B0704020202020204" pitchFamily="34" charset="0"/>
        </a:defRPr>
      </a:lvl3pPr>
      <a:lvl4pPr algn="l" rtl="0" eaLnBrk="0" fontAlgn="base" hangingPunct="0">
        <a:spcBef>
          <a:spcPct val="0"/>
        </a:spcBef>
        <a:spcAft>
          <a:spcPct val="0"/>
        </a:spcAft>
        <a:defRPr sz="3000" b="1">
          <a:solidFill>
            <a:srgbClr val="A2AD00"/>
          </a:solidFill>
          <a:latin typeface="Arial Bold" pitchFamily="-111" charset="0"/>
          <a:ea typeface="ＭＳ Ｐゴシック" pitchFamily="-112" charset="-128"/>
          <a:cs typeface="Arial Bold" panose="020B0704020202020204" pitchFamily="34" charset="0"/>
        </a:defRPr>
      </a:lvl4pPr>
      <a:lvl5pPr algn="l" rtl="0" eaLnBrk="0" fontAlgn="base" hangingPunct="0">
        <a:spcBef>
          <a:spcPct val="0"/>
        </a:spcBef>
        <a:spcAft>
          <a:spcPct val="0"/>
        </a:spcAft>
        <a:defRPr sz="3000" b="1">
          <a:solidFill>
            <a:srgbClr val="A2AD00"/>
          </a:solidFill>
          <a:latin typeface="Arial Bold" pitchFamily="-111" charset="0"/>
          <a:ea typeface="ＭＳ Ｐゴシック" pitchFamily="-112" charset="-128"/>
          <a:cs typeface="Arial Bold" panose="020B0704020202020204" pitchFamily="34" charset="0"/>
        </a:defRPr>
      </a:lvl5pPr>
      <a:lvl6pPr marL="457200" algn="l" rtl="0" fontAlgn="base">
        <a:spcBef>
          <a:spcPct val="0"/>
        </a:spcBef>
        <a:spcAft>
          <a:spcPct val="0"/>
        </a:spcAft>
        <a:defRPr sz="3000">
          <a:solidFill>
            <a:srgbClr val="F0AB00"/>
          </a:solidFill>
          <a:latin typeface="NeutraText-Demi" pitchFamily="-112" charset="0"/>
          <a:ea typeface="ＭＳ Ｐゴシック" pitchFamily="-112" charset="-128"/>
        </a:defRPr>
      </a:lvl6pPr>
      <a:lvl7pPr marL="914400" algn="l" rtl="0" fontAlgn="base">
        <a:spcBef>
          <a:spcPct val="0"/>
        </a:spcBef>
        <a:spcAft>
          <a:spcPct val="0"/>
        </a:spcAft>
        <a:defRPr sz="3000">
          <a:solidFill>
            <a:srgbClr val="F0AB00"/>
          </a:solidFill>
          <a:latin typeface="NeutraText-Demi" pitchFamily="-112" charset="0"/>
          <a:ea typeface="ＭＳ Ｐゴシック" pitchFamily="-112" charset="-128"/>
        </a:defRPr>
      </a:lvl7pPr>
      <a:lvl8pPr marL="1371600" algn="l" rtl="0" fontAlgn="base">
        <a:spcBef>
          <a:spcPct val="0"/>
        </a:spcBef>
        <a:spcAft>
          <a:spcPct val="0"/>
        </a:spcAft>
        <a:defRPr sz="3000">
          <a:solidFill>
            <a:srgbClr val="F0AB00"/>
          </a:solidFill>
          <a:latin typeface="NeutraText-Demi" pitchFamily="-112" charset="0"/>
          <a:ea typeface="ＭＳ Ｐゴシック" pitchFamily="-112" charset="-128"/>
        </a:defRPr>
      </a:lvl8pPr>
      <a:lvl9pPr marL="1828800" algn="l" rtl="0" fontAlgn="base">
        <a:spcBef>
          <a:spcPct val="0"/>
        </a:spcBef>
        <a:spcAft>
          <a:spcPct val="0"/>
        </a:spcAft>
        <a:defRPr sz="3000">
          <a:solidFill>
            <a:srgbClr val="F0AB00"/>
          </a:solidFill>
          <a:latin typeface="NeutraText-Demi" pitchFamily="-112" charset="0"/>
          <a:ea typeface="ＭＳ Ｐゴシック" pitchFamily="-112" charset="-128"/>
        </a:defRPr>
      </a:lvl9pPr>
    </p:titleStyle>
    <p:bodyStyle>
      <a:lvl1pPr marL="687388" indent="-225425" algn="l" rtl="0" eaLnBrk="0" fontAlgn="base" hangingPunct="0">
        <a:spcBef>
          <a:spcPct val="0"/>
        </a:spcBef>
        <a:spcAft>
          <a:spcPct val="0"/>
        </a:spcAft>
        <a:buClr>
          <a:srgbClr val="003359"/>
        </a:buClr>
        <a:buFont typeface="Arial" panose="020B0604020202020204" pitchFamily="34" charset="0"/>
        <a:buChar char="•"/>
        <a:defRPr sz="1600" kern="1200">
          <a:solidFill>
            <a:srgbClr val="003359"/>
          </a:solidFill>
          <a:latin typeface="Arial"/>
          <a:ea typeface="ＭＳ Ｐゴシック" pitchFamily="-112" charset="-128"/>
          <a:cs typeface="Arial"/>
        </a:defRPr>
      </a:lvl1pPr>
      <a:lvl2pPr marL="1141413" indent="-227013" algn="l" rtl="0" eaLnBrk="0" fontAlgn="base" hangingPunct="0">
        <a:spcBef>
          <a:spcPct val="0"/>
        </a:spcBef>
        <a:spcAft>
          <a:spcPct val="0"/>
        </a:spcAft>
        <a:buClr>
          <a:srgbClr val="003359"/>
        </a:buClr>
        <a:buFont typeface="Frutiger LT Std 45 Light"/>
        <a:buChar char="‐"/>
        <a:defRPr sz="1400" kern="1200">
          <a:solidFill>
            <a:srgbClr val="003359"/>
          </a:solidFill>
          <a:latin typeface="Arial"/>
          <a:ea typeface="ＭＳ Ｐゴシック" pitchFamily="-112" charset="-128"/>
          <a:cs typeface="Arial"/>
        </a:defRPr>
      </a:lvl2pPr>
      <a:lvl3pPr marL="1601788" indent="-225425" algn="l" rtl="0" eaLnBrk="0" fontAlgn="base" hangingPunct="0">
        <a:spcBef>
          <a:spcPct val="0"/>
        </a:spcBef>
        <a:spcAft>
          <a:spcPct val="0"/>
        </a:spcAft>
        <a:buClr>
          <a:srgbClr val="003359"/>
        </a:buClr>
        <a:buFont typeface="Arial" panose="020B0604020202020204" pitchFamily="34" charset="0"/>
        <a:buChar char="•"/>
        <a:defRPr sz="1200" kern="1200">
          <a:solidFill>
            <a:srgbClr val="003359"/>
          </a:solidFill>
          <a:latin typeface="Arial"/>
          <a:ea typeface="ＭＳ Ｐゴシック" pitchFamily="-112" charset="-128"/>
          <a:cs typeface="Arial"/>
        </a:defRPr>
      </a:lvl3pPr>
      <a:lvl4pPr marL="2055813" indent="-227013" algn="l" rtl="0" eaLnBrk="0" fontAlgn="base" hangingPunct="0">
        <a:spcBef>
          <a:spcPct val="0"/>
        </a:spcBef>
        <a:spcAft>
          <a:spcPct val="0"/>
        </a:spcAft>
        <a:buClr>
          <a:srgbClr val="003359"/>
        </a:buClr>
        <a:buFont typeface="Frutiger LT Std 45 Light"/>
        <a:buChar char="‐"/>
        <a:defRPr sz="1000" kern="1200">
          <a:solidFill>
            <a:srgbClr val="003359"/>
          </a:solidFill>
          <a:latin typeface="Arial"/>
          <a:ea typeface="ＭＳ Ｐゴシック" pitchFamily="-112" charset="-128"/>
          <a:cs typeface="Arial"/>
        </a:defRPr>
      </a:lvl4pPr>
      <a:lvl5pPr marL="2516188" indent="-225425" algn="l" rtl="0" eaLnBrk="0" fontAlgn="base" hangingPunct="0">
        <a:spcBef>
          <a:spcPct val="0"/>
        </a:spcBef>
        <a:spcAft>
          <a:spcPct val="0"/>
        </a:spcAft>
        <a:buClr>
          <a:srgbClr val="003359"/>
        </a:buClr>
        <a:buFont typeface="Arial" panose="020B0604020202020204" pitchFamily="34" charset="0"/>
        <a:buChar char="•"/>
        <a:defRPr sz="800" kern="1200">
          <a:solidFill>
            <a:srgbClr val="003359"/>
          </a:solidFill>
          <a:latin typeface="Arial"/>
          <a:ea typeface="ＭＳ Ｐゴシック" pitchFamily="-112" charset="-128"/>
          <a:cs typeface="Arial"/>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334963" y="274638"/>
            <a:ext cx="8364537"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ENTER HEADLINE</a:t>
            </a:r>
          </a:p>
        </p:txBody>
      </p:sp>
      <p:sp>
        <p:nvSpPr>
          <p:cNvPr id="2051" name="Text Placeholder 2"/>
          <p:cNvSpPr>
            <a:spLocks noGrp="1"/>
          </p:cNvSpPr>
          <p:nvPr>
            <p:ph type="body" idx="1"/>
          </p:nvPr>
        </p:nvSpPr>
        <p:spPr bwMode="auto">
          <a:xfrm>
            <a:off x="334963" y="1600200"/>
            <a:ext cx="8364537" cy="414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enter text</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6" name="Slide Number Placeholder 5"/>
          <p:cNvSpPr>
            <a:spLocks noGrp="1"/>
          </p:cNvSpPr>
          <p:nvPr>
            <p:ph type="sldNum" sz="quarter" idx="4"/>
          </p:nvPr>
        </p:nvSpPr>
        <p:spPr>
          <a:xfrm>
            <a:off x="325438" y="6261100"/>
            <a:ext cx="21336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003359"/>
                </a:solidFill>
              </a:defRPr>
            </a:lvl1pPr>
          </a:lstStyle>
          <a:p>
            <a:pPr>
              <a:defRPr/>
            </a:pPr>
            <a:fld id="{6717687D-B8B3-4C67-BE94-6C8456A07449}" type="slidenum">
              <a:rPr lang="en-US" altLang="en-US"/>
              <a:pPr>
                <a:defRPr/>
              </a:pPr>
              <a:t>‹#›</a:t>
            </a:fld>
            <a:endParaRPr lang="en-US" altLang="en-US" dirty="0"/>
          </a:p>
        </p:txBody>
      </p:sp>
      <p:pic>
        <p:nvPicPr>
          <p:cNvPr id="2053" name="Picture 4" descr="IHCDA-Logo-RGB.jpg"/>
          <p:cNvPicPr>
            <a:picLocks noChangeAspect="1"/>
          </p:cNvPicPr>
          <p:nvPr userDrawn="1"/>
        </p:nvPicPr>
        <p:blipFill>
          <a:blip r:embed="rId10">
            <a:extLst>
              <a:ext uri="{28A0092B-C50C-407E-A947-70E740481C1C}">
                <a14:useLocalDpi xmlns:a14="http://schemas.microsoft.com/office/drawing/2010/main" val="0"/>
              </a:ext>
            </a:extLst>
          </a:blip>
          <a:srcRect/>
          <a:stretch>
            <a:fillRect/>
          </a:stretch>
        </p:blipFill>
        <p:spPr bwMode="auto">
          <a:xfrm>
            <a:off x="6675438" y="6021388"/>
            <a:ext cx="2052637" cy="506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059" r:id="rId1"/>
    <p:sldLayoutId id="2147484060" r:id="rId2"/>
    <p:sldLayoutId id="2147484061" r:id="rId3"/>
    <p:sldLayoutId id="2147484062" r:id="rId4"/>
    <p:sldLayoutId id="2147484063" r:id="rId5"/>
    <p:sldLayoutId id="2147484064" r:id="rId6"/>
    <p:sldLayoutId id="2147484065" r:id="rId7"/>
    <p:sldLayoutId id="2147484066" r:id="rId8"/>
  </p:sldLayoutIdLst>
  <p:txStyles>
    <p:titleStyle>
      <a:lvl1pPr algn="l" rtl="0" eaLnBrk="0" fontAlgn="base" hangingPunct="0">
        <a:spcBef>
          <a:spcPct val="0"/>
        </a:spcBef>
        <a:spcAft>
          <a:spcPct val="0"/>
        </a:spcAft>
        <a:defRPr sz="3000" b="1" kern="1200">
          <a:solidFill>
            <a:srgbClr val="A2AD00"/>
          </a:solidFill>
          <a:latin typeface="Arial Bold"/>
          <a:ea typeface="ＭＳ Ｐゴシック" pitchFamily="-112" charset="-128"/>
          <a:cs typeface="Arial Bold"/>
        </a:defRPr>
      </a:lvl1pPr>
      <a:lvl2pPr algn="l" rtl="0" eaLnBrk="0" fontAlgn="base" hangingPunct="0">
        <a:spcBef>
          <a:spcPct val="0"/>
        </a:spcBef>
        <a:spcAft>
          <a:spcPct val="0"/>
        </a:spcAft>
        <a:defRPr sz="3000" b="1">
          <a:solidFill>
            <a:srgbClr val="A2AD00"/>
          </a:solidFill>
          <a:latin typeface="Arial Bold" pitchFamily="-111" charset="0"/>
          <a:ea typeface="ＭＳ Ｐゴシック" pitchFamily="-112" charset="-128"/>
          <a:cs typeface="Arial Bold" panose="020B0704020202020204" pitchFamily="34" charset="0"/>
        </a:defRPr>
      </a:lvl2pPr>
      <a:lvl3pPr algn="l" rtl="0" eaLnBrk="0" fontAlgn="base" hangingPunct="0">
        <a:spcBef>
          <a:spcPct val="0"/>
        </a:spcBef>
        <a:spcAft>
          <a:spcPct val="0"/>
        </a:spcAft>
        <a:defRPr sz="3000" b="1">
          <a:solidFill>
            <a:srgbClr val="A2AD00"/>
          </a:solidFill>
          <a:latin typeface="Arial Bold" pitchFamily="-111" charset="0"/>
          <a:ea typeface="ＭＳ Ｐゴシック" pitchFamily="-112" charset="-128"/>
          <a:cs typeface="Arial Bold" panose="020B0704020202020204" pitchFamily="34" charset="0"/>
        </a:defRPr>
      </a:lvl3pPr>
      <a:lvl4pPr algn="l" rtl="0" eaLnBrk="0" fontAlgn="base" hangingPunct="0">
        <a:spcBef>
          <a:spcPct val="0"/>
        </a:spcBef>
        <a:spcAft>
          <a:spcPct val="0"/>
        </a:spcAft>
        <a:defRPr sz="3000" b="1">
          <a:solidFill>
            <a:srgbClr val="A2AD00"/>
          </a:solidFill>
          <a:latin typeface="Arial Bold" pitchFamily="-111" charset="0"/>
          <a:ea typeface="ＭＳ Ｐゴシック" pitchFamily="-112" charset="-128"/>
          <a:cs typeface="Arial Bold" panose="020B0704020202020204" pitchFamily="34" charset="0"/>
        </a:defRPr>
      </a:lvl4pPr>
      <a:lvl5pPr algn="l" rtl="0" eaLnBrk="0" fontAlgn="base" hangingPunct="0">
        <a:spcBef>
          <a:spcPct val="0"/>
        </a:spcBef>
        <a:spcAft>
          <a:spcPct val="0"/>
        </a:spcAft>
        <a:defRPr sz="3000" b="1">
          <a:solidFill>
            <a:srgbClr val="A2AD00"/>
          </a:solidFill>
          <a:latin typeface="Arial Bold" pitchFamily="-111" charset="0"/>
          <a:ea typeface="ＭＳ Ｐゴシック" pitchFamily="-112" charset="-128"/>
          <a:cs typeface="Arial Bold" panose="020B0704020202020204" pitchFamily="34" charset="0"/>
        </a:defRPr>
      </a:lvl5pPr>
      <a:lvl6pPr marL="457200" algn="l" rtl="0" fontAlgn="base">
        <a:spcBef>
          <a:spcPct val="0"/>
        </a:spcBef>
        <a:spcAft>
          <a:spcPct val="0"/>
        </a:spcAft>
        <a:defRPr sz="3000">
          <a:solidFill>
            <a:srgbClr val="F0AB00"/>
          </a:solidFill>
          <a:latin typeface="NeutraText-Demi" pitchFamily="-112" charset="0"/>
          <a:ea typeface="ＭＳ Ｐゴシック" pitchFamily="-112" charset="-128"/>
        </a:defRPr>
      </a:lvl6pPr>
      <a:lvl7pPr marL="914400" algn="l" rtl="0" fontAlgn="base">
        <a:spcBef>
          <a:spcPct val="0"/>
        </a:spcBef>
        <a:spcAft>
          <a:spcPct val="0"/>
        </a:spcAft>
        <a:defRPr sz="3000">
          <a:solidFill>
            <a:srgbClr val="F0AB00"/>
          </a:solidFill>
          <a:latin typeface="NeutraText-Demi" pitchFamily="-112" charset="0"/>
          <a:ea typeface="ＭＳ Ｐゴシック" pitchFamily="-112" charset="-128"/>
        </a:defRPr>
      </a:lvl7pPr>
      <a:lvl8pPr marL="1371600" algn="l" rtl="0" fontAlgn="base">
        <a:spcBef>
          <a:spcPct val="0"/>
        </a:spcBef>
        <a:spcAft>
          <a:spcPct val="0"/>
        </a:spcAft>
        <a:defRPr sz="3000">
          <a:solidFill>
            <a:srgbClr val="F0AB00"/>
          </a:solidFill>
          <a:latin typeface="NeutraText-Demi" pitchFamily="-112" charset="0"/>
          <a:ea typeface="ＭＳ Ｐゴシック" pitchFamily="-112" charset="-128"/>
        </a:defRPr>
      </a:lvl8pPr>
      <a:lvl9pPr marL="1828800" algn="l" rtl="0" fontAlgn="base">
        <a:spcBef>
          <a:spcPct val="0"/>
        </a:spcBef>
        <a:spcAft>
          <a:spcPct val="0"/>
        </a:spcAft>
        <a:defRPr sz="3000">
          <a:solidFill>
            <a:srgbClr val="F0AB00"/>
          </a:solidFill>
          <a:latin typeface="NeutraText-Demi" pitchFamily="-112" charset="0"/>
          <a:ea typeface="ＭＳ Ｐゴシック" pitchFamily="-112" charset="-128"/>
        </a:defRPr>
      </a:lvl9pPr>
    </p:titleStyle>
    <p:bodyStyle>
      <a:lvl1pPr marL="687388" indent="-225425" algn="l" rtl="0" eaLnBrk="0" fontAlgn="base" hangingPunct="0">
        <a:spcBef>
          <a:spcPct val="0"/>
        </a:spcBef>
        <a:spcAft>
          <a:spcPct val="0"/>
        </a:spcAft>
        <a:buClr>
          <a:srgbClr val="003359"/>
        </a:buClr>
        <a:buFont typeface="Arial" panose="020B0604020202020204" pitchFamily="34" charset="0"/>
        <a:buChar char="•"/>
        <a:defRPr sz="1600" kern="1200">
          <a:solidFill>
            <a:srgbClr val="003359"/>
          </a:solidFill>
          <a:latin typeface="Arial"/>
          <a:ea typeface="ＭＳ Ｐゴシック" pitchFamily="-112" charset="-128"/>
          <a:cs typeface="Arial"/>
        </a:defRPr>
      </a:lvl1pPr>
      <a:lvl2pPr marL="1141413" indent="-227013" algn="l" rtl="0" eaLnBrk="0" fontAlgn="base" hangingPunct="0">
        <a:spcBef>
          <a:spcPct val="0"/>
        </a:spcBef>
        <a:spcAft>
          <a:spcPct val="0"/>
        </a:spcAft>
        <a:buClr>
          <a:srgbClr val="003359"/>
        </a:buClr>
        <a:buFont typeface="Frutiger LT Std 45 Light"/>
        <a:buChar char="‐"/>
        <a:defRPr sz="1400" kern="1200">
          <a:solidFill>
            <a:srgbClr val="003359"/>
          </a:solidFill>
          <a:latin typeface="Arial"/>
          <a:ea typeface="ＭＳ Ｐゴシック" pitchFamily="-112" charset="-128"/>
          <a:cs typeface="Arial"/>
        </a:defRPr>
      </a:lvl2pPr>
      <a:lvl3pPr marL="1601788" indent="-225425" algn="l" rtl="0" eaLnBrk="0" fontAlgn="base" hangingPunct="0">
        <a:spcBef>
          <a:spcPct val="0"/>
        </a:spcBef>
        <a:spcAft>
          <a:spcPct val="0"/>
        </a:spcAft>
        <a:buClr>
          <a:srgbClr val="003359"/>
        </a:buClr>
        <a:buFont typeface="Arial" panose="020B0604020202020204" pitchFamily="34" charset="0"/>
        <a:buChar char="•"/>
        <a:defRPr sz="1200" kern="1200">
          <a:solidFill>
            <a:srgbClr val="003359"/>
          </a:solidFill>
          <a:latin typeface="Arial"/>
          <a:ea typeface="ＭＳ Ｐゴシック" pitchFamily="-112" charset="-128"/>
          <a:cs typeface="Arial"/>
        </a:defRPr>
      </a:lvl3pPr>
      <a:lvl4pPr marL="2055813" indent="-227013" algn="l" rtl="0" eaLnBrk="0" fontAlgn="base" hangingPunct="0">
        <a:spcBef>
          <a:spcPct val="0"/>
        </a:spcBef>
        <a:spcAft>
          <a:spcPct val="0"/>
        </a:spcAft>
        <a:buClr>
          <a:srgbClr val="003359"/>
        </a:buClr>
        <a:buFont typeface="Frutiger LT Std 45 Light"/>
        <a:buChar char="‐"/>
        <a:defRPr sz="1000" kern="1200">
          <a:solidFill>
            <a:srgbClr val="003359"/>
          </a:solidFill>
          <a:latin typeface="Arial"/>
          <a:ea typeface="ＭＳ Ｐゴシック" pitchFamily="-112" charset="-128"/>
          <a:cs typeface="Arial"/>
        </a:defRPr>
      </a:lvl4pPr>
      <a:lvl5pPr marL="2516188" indent="-225425" algn="l" rtl="0" eaLnBrk="0" fontAlgn="base" hangingPunct="0">
        <a:spcBef>
          <a:spcPct val="0"/>
        </a:spcBef>
        <a:spcAft>
          <a:spcPct val="0"/>
        </a:spcAft>
        <a:buClr>
          <a:srgbClr val="003359"/>
        </a:buClr>
        <a:buFont typeface="Arial" panose="020B0604020202020204" pitchFamily="34" charset="0"/>
        <a:buChar char="•"/>
        <a:defRPr sz="800" kern="1200">
          <a:solidFill>
            <a:srgbClr val="003359"/>
          </a:solidFill>
          <a:latin typeface="Arial"/>
          <a:ea typeface="ＭＳ Ｐゴシック" pitchFamily="-112" charset="-128"/>
          <a:cs typeface="Arial"/>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ctrTitle"/>
          </p:nvPr>
        </p:nvSpPr>
        <p:spPr>
          <a:xfrm>
            <a:off x="685800" y="1116874"/>
            <a:ext cx="7772400" cy="4624252"/>
          </a:xfrm>
        </p:spPr>
        <p:txBody>
          <a:bodyPr/>
          <a:lstStyle/>
          <a:p>
            <a:r>
              <a:rPr lang="en-US" altLang="en-US" cap="none" dirty="0">
                <a:latin typeface="Arial Bold" panose="020B0704020202020204" pitchFamily="34" charset="0"/>
                <a:ea typeface="ＭＳ Ｐゴシック" panose="020B0600070205080204" pitchFamily="34" charset="-128"/>
                <a:cs typeface="Arial Bold" panose="020B0704020202020204" pitchFamily="34" charset="0"/>
              </a:rPr>
              <a:t>EAP Income Eligibility Determination and Calculation Training </a:t>
            </a:r>
            <a:br>
              <a:rPr lang="en-US" altLang="en-US" cap="none" dirty="0">
                <a:latin typeface="Arial Bold" panose="020B0704020202020204" pitchFamily="34" charset="0"/>
                <a:ea typeface="ＭＳ Ｐゴシック" panose="020B0600070205080204" pitchFamily="34" charset="-128"/>
                <a:cs typeface="Arial Bold" panose="020B0704020202020204" pitchFamily="34" charset="0"/>
              </a:rPr>
            </a:br>
            <a:br>
              <a:rPr lang="en-US" altLang="en-US" cap="none" dirty="0">
                <a:latin typeface="Arial Bold" panose="020B0704020202020204" pitchFamily="34" charset="0"/>
                <a:ea typeface="ＭＳ Ｐゴシック" panose="020B0600070205080204" pitchFamily="34" charset="-128"/>
                <a:cs typeface="Arial Bold" panose="020B0704020202020204" pitchFamily="34" charset="0"/>
              </a:rPr>
            </a:br>
            <a:r>
              <a:rPr lang="en-US" altLang="en-US" cap="none" dirty="0">
                <a:latin typeface="Arial Bold" panose="020B0704020202020204" pitchFamily="34" charset="0"/>
                <a:ea typeface="ＭＳ Ｐゴシック" panose="020B0600070205080204" pitchFamily="34" charset="-128"/>
                <a:cs typeface="Arial Bold" panose="020B0704020202020204" pitchFamily="34" charset="0"/>
              </a:rPr>
              <a:t>PY 2022</a:t>
            </a:r>
            <a:br>
              <a:rPr lang="en-US" altLang="en-US" cap="none" dirty="0">
                <a:latin typeface="Arial Bold" panose="020B0704020202020204" pitchFamily="34" charset="0"/>
                <a:ea typeface="ＭＳ Ｐゴシック" panose="020B0600070205080204" pitchFamily="34" charset="-128"/>
                <a:cs typeface="Arial Bold" panose="020B0704020202020204" pitchFamily="34" charset="0"/>
              </a:rPr>
            </a:br>
            <a:br>
              <a:rPr lang="en-US" altLang="en-US" cap="none" dirty="0">
                <a:latin typeface="Arial Bold" panose="020B0704020202020204" pitchFamily="34" charset="0"/>
                <a:ea typeface="ＭＳ Ｐゴシック" panose="020B0600070205080204" pitchFamily="34" charset="-128"/>
                <a:cs typeface="Arial Bold" panose="020B0704020202020204" pitchFamily="34" charset="0"/>
              </a:rPr>
            </a:br>
            <a:br>
              <a:rPr lang="en-US" altLang="en-US" cap="none" dirty="0">
                <a:latin typeface="Arial Bold" panose="020B0704020202020204" pitchFamily="34" charset="0"/>
                <a:ea typeface="ＭＳ Ｐゴシック" panose="020B0600070205080204" pitchFamily="34" charset="-128"/>
                <a:cs typeface="Arial Bold" panose="020B0704020202020204" pitchFamily="34" charset="0"/>
              </a:rPr>
            </a:br>
            <a:br>
              <a:rPr lang="en-US" altLang="en-US" cap="none" dirty="0">
                <a:latin typeface="Arial Bold" panose="020B0704020202020204" pitchFamily="34" charset="0"/>
                <a:ea typeface="ＭＳ Ｐゴシック" panose="020B0600070205080204" pitchFamily="34" charset="-128"/>
                <a:cs typeface="Arial Bold" panose="020B0704020202020204" pitchFamily="34" charset="0"/>
              </a:rPr>
            </a:br>
            <a:r>
              <a:rPr lang="en-US" altLang="en-US" sz="1800" cap="none" dirty="0">
                <a:latin typeface="Arial Bold" panose="020B0704020202020204" pitchFamily="34" charset="0"/>
                <a:ea typeface="ＭＳ Ｐゴシック" panose="020B0600070205080204" pitchFamily="34" charset="-128"/>
                <a:cs typeface="Arial Bold" panose="020B0704020202020204" pitchFamily="34" charset="0"/>
              </a:rPr>
              <a:t>Thomas Hartnett-Russell</a:t>
            </a:r>
            <a:br>
              <a:rPr lang="en-US" altLang="en-US" sz="1800" cap="none" dirty="0">
                <a:latin typeface="Arial Bold" panose="020B0704020202020204" pitchFamily="34" charset="0"/>
                <a:ea typeface="ＭＳ Ｐゴシック" panose="020B0600070205080204" pitchFamily="34" charset="-128"/>
                <a:cs typeface="Arial Bold" panose="020B0704020202020204" pitchFamily="34" charset="0"/>
              </a:rPr>
            </a:br>
            <a:r>
              <a:rPr lang="en-US" altLang="en-US" sz="1800" cap="none" dirty="0">
                <a:latin typeface="Arial Bold" panose="020B0704020202020204" pitchFamily="34" charset="0"/>
                <a:ea typeface="ＭＳ Ｐゴシック" panose="020B0600070205080204" pitchFamily="34" charset="-128"/>
                <a:cs typeface="Arial Bold" panose="020B0704020202020204" pitchFamily="34" charset="0"/>
              </a:rPr>
              <a:t>Community Programs Manager – EAP</a:t>
            </a:r>
            <a:br>
              <a:rPr lang="en-US" altLang="en-US" sz="1800" cap="none" dirty="0">
                <a:latin typeface="Arial Bold" panose="020B0704020202020204" pitchFamily="34" charset="0"/>
                <a:ea typeface="ＭＳ Ｐゴシック" panose="020B0600070205080204" pitchFamily="34" charset="-128"/>
                <a:cs typeface="Arial Bold" panose="020B0704020202020204" pitchFamily="34" charset="0"/>
              </a:rPr>
            </a:br>
            <a:r>
              <a:rPr lang="en-US" altLang="en-US" sz="1800" cap="none" dirty="0">
                <a:latin typeface="Arial Bold" panose="020B0704020202020204" pitchFamily="34" charset="0"/>
                <a:ea typeface="ＭＳ Ｐゴシック" panose="020B0600070205080204" pitchFamily="34" charset="-128"/>
                <a:cs typeface="Arial Bold" panose="020B0704020202020204" pitchFamily="34" charset="0"/>
              </a:rPr>
              <a:t>August 24, 2021</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59357C-099C-4045-9DE9-82D76C38C8CB}"/>
              </a:ext>
            </a:extLst>
          </p:cNvPr>
          <p:cNvSpPr>
            <a:spLocks noGrp="1"/>
          </p:cNvSpPr>
          <p:nvPr>
            <p:ph type="title"/>
          </p:nvPr>
        </p:nvSpPr>
        <p:spPr>
          <a:xfrm>
            <a:off x="334963" y="274638"/>
            <a:ext cx="8364537" cy="752973"/>
          </a:xfrm>
        </p:spPr>
        <p:txBody>
          <a:bodyPr/>
          <a:lstStyle/>
          <a:p>
            <a:r>
              <a:rPr lang="en-US" dirty="0"/>
              <a:t>Available tools</a:t>
            </a:r>
          </a:p>
        </p:txBody>
      </p:sp>
      <p:sp>
        <p:nvSpPr>
          <p:cNvPr id="3" name="Content Placeholder 2">
            <a:extLst>
              <a:ext uri="{FF2B5EF4-FFF2-40B4-BE49-F238E27FC236}">
                <a16:creationId xmlns:a16="http://schemas.microsoft.com/office/drawing/2014/main" id="{FCE60C1C-DAAF-4D3F-A7AD-DF71AD68AA44}"/>
              </a:ext>
            </a:extLst>
          </p:cNvPr>
          <p:cNvSpPr>
            <a:spLocks noGrp="1"/>
          </p:cNvSpPr>
          <p:nvPr>
            <p:ph idx="1"/>
          </p:nvPr>
        </p:nvSpPr>
        <p:spPr>
          <a:xfrm>
            <a:off x="335273" y="1027612"/>
            <a:ext cx="8364589" cy="4615542"/>
          </a:xfrm>
        </p:spPr>
        <p:txBody>
          <a:bodyPr/>
          <a:lstStyle/>
          <a:p>
            <a:pPr marL="285750" indent="-285750"/>
            <a:r>
              <a:rPr lang="en-US" dirty="0"/>
              <a:t>Benefits of using Income Calculation Spreadsheets and other tools for calculating income:</a:t>
            </a:r>
          </a:p>
          <a:p>
            <a:pPr marL="285750" indent="-285750"/>
            <a:endParaRPr lang="en-US" dirty="0"/>
          </a:p>
          <a:p>
            <a:pPr marL="973138" lvl="1" indent="-285750">
              <a:defRPr/>
            </a:pPr>
            <a:r>
              <a:rPr lang="en-US" dirty="0"/>
              <a:t>Help to eliminate mathematical errors</a:t>
            </a:r>
          </a:p>
          <a:p>
            <a:pPr marL="285750" indent="-285750">
              <a:buFont typeface="Arial" panose="020B0604020202020204" pitchFamily="34" charset="0"/>
              <a:buChar char="•"/>
              <a:defRPr/>
            </a:pPr>
            <a:endParaRPr lang="en-US" dirty="0"/>
          </a:p>
          <a:p>
            <a:pPr marL="973138" lvl="1" indent="-285750">
              <a:defRPr/>
            </a:pPr>
            <a:r>
              <a:rPr lang="en-US" dirty="0"/>
              <a:t>Provide a clear picture of how the income is calculated</a:t>
            </a:r>
          </a:p>
          <a:p>
            <a:pPr marL="285750" indent="-285750">
              <a:buFont typeface="Arial" panose="020B0604020202020204" pitchFamily="34" charset="0"/>
              <a:buChar char="•"/>
              <a:defRPr/>
            </a:pPr>
            <a:endParaRPr lang="en-US" dirty="0"/>
          </a:p>
          <a:p>
            <a:pPr marL="973138" lvl="1" indent="-285750">
              <a:defRPr/>
            </a:pPr>
            <a:r>
              <a:rPr lang="en-US" dirty="0"/>
              <a:t>Easy to double check to verify that income is entered correctly</a:t>
            </a:r>
          </a:p>
          <a:p>
            <a:pPr>
              <a:defRPr/>
            </a:pPr>
            <a:endParaRPr lang="en-US" dirty="0"/>
          </a:p>
          <a:p>
            <a:pPr marL="973138" lvl="1" indent="-285750">
              <a:defRPr/>
            </a:pPr>
            <a:r>
              <a:rPr lang="en-US" dirty="0"/>
              <a:t>Show the monitor how the calculations were figured</a:t>
            </a:r>
          </a:p>
          <a:p>
            <a:pPr>
              <a:defRPr/>
            </a:pPr>
            <a:endParaRPr lang="en-US" dirty="0"/>
          </a:p>
          <a:p>
            <a:pPr marL="973138" lvl="1" indent="-285750">
              <a:defRPr/>
            </a:pPr>
            <a:r>
              <a:rPr lang="en-US" dirty="0"/>
              <a:t>Reduce errors in how crisis is calculated</a:t>
            </a:r>
          </a:p>
          <a:p>
            <a:pPr marL="285750" indent="-285750"/>
            <a:endParaRPr lang="en-US" dirty="0"/>
          </a:p>
          <a:p>
            <a:br>
              <a:rPr lang="en-US" dirty="0"/>
            </a:br>
            <a:endParaRPr lang="en-US" dirty="0"/>
          </a:p>
          <a:p>
            <a:pPr lvl="1" indent="0">
              <a:buNone/>
            </a:pPr>
            <a:br>
              <a:rPr lang="en-US" dirty="0"/>
            </a:br>
            <a:endParaRPr lang="en-US" dirty="0"/>
          </a:p>
        </p:txBody>
      </p:sp>
    </p:spTree>
    <p:extLst>
      <p:ext uri="{BB962C8B-B14F-4D97-AF65-F5344CB8AC3E}">
        <p14:creationId xmlns:p14="http://schemas.microsoft.com/office/powerpoint/2010/main" val="1234417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20F3B7-C347-4A27-B539-A0ECB5FB947E}"/>
              </a:ext>
            </a:extLst>
          </p:cNvPr>
          <p:cNvSpPr>
            <a:spLocks noGrp="1"/>
          </p:cNvSpPr>
          <p:nvPr>
            <p:ph type="title"/>
          </p:nvPr>
        </p:nvSpPr>
        <p:spPr/>
        <p:txBody>
          <a:bodyPr/>
          <a:lstStyle/>
          <a:p>
            <a:r>
              <a:rPr lang="en-US" dirty="0"/>
              <a:t>documentation</a:t>
            </a:r>
          </a:p>
        </p:txBody>
      </p:sp>
      <p:sp>
        <p:nvSpPr>
          <p:cNvPr id="3" name="Content Placeholder 2">
            <a:extLst>
              <a:ext uri="{FF2B5EF4-FFF2-40B4-BE49-F238E27FC236}">
                <a16:creationId xmlns:a16="http://schemas.microsoft.com/office/drawing/2014/main" id="{579D64A0-5431-4E09-BED9-A685484FD3BE}"/>
              </a:ext>
            </a:extLst>
          </p:cNvPr>
          <p:cNvSpPr>
            <a:spLocks noGrp="1"/>
          </p:cNvSpPr>
          <p:nvPr>
            <p:ph idx="1"/>
          </p:nvPr>
        </p:nvSpPr>
        <p:spPr>
          <a:xfrm>
            <a:off x="335273" y="1426021"/>
            <a:ext cx="8364589" cy="4269386"/>
          </a:xfrm>
        </p:spPr>
        <p:txBody>
          <a:bodyPr/>
          <a:lstStyle/>
          <a:p>
            <a:pPr marL="285750" indent="-285750">
              <a:buFont typeface="Arial" panose="020B0604020202020204" pitchFamily="34" charset="0"/>
              <a:buChar char="•"/>
            </a:pPr>
            <a:r>
              <a:rPr lang="en-US" dirty="0"/>
              <a:t>If intake uses an Excel spreadsheet to calculate income, that spreadsheet should be scanned or saved and uploaded into the client file to show the calculation.</a:t>
            </a:r>
            <a:br>
              <a:rPr lang="en-US" dirty="0"/>
            </a:br>
            <a:endParaRPr lang="en-US" dirty="0"/>
          </a:p>
          <a:p>
            <a:pPr marL="285750" indent="-285750">
              <a:buFont typeface="Arial" panose="020B0604020202020204" pitchFamily="34" charset="0"/>
              <a:buChar char="•"/>
            </a:pPr>
            <a:r>
              <a:rPr lang="en-US" dirty="0"/>
              <a:t>In most cases, the manual lists acceptable forms of income for different income sources in order of preference. Whenever a less-preferred form of documentation is accepted, intake should note in the applicant file why the more-preferred forms were unavailable.</a:t>
            </a:r>
            <a:br>
              <a:rPr lang="en-US" dirty="0"/>
            </a:br>
            <a:endParaRPr lang="en-US" dirty="0"/>
          </a:p>
          <a:p>
            <a:pPr marL="285750" indent="-285750">
              <a:buFont typeface="Arial" panose="020B0604020202020204" pitchFamily="34" charset="0"/>
              <a:buChar char="•"/>
            </a:pPr>
            <a:r>
              <a:rPr lang="en-US" dirty="0"/>
              <a:t>Income Verification Affidavits should only be accepted as a last resort. For employment income, as an example, a Request for Earnings should be attempted before accepting an Income Verification Affidavits.</a:t>
            </a:r>
            <a:br>
              <a:rPr lang="en-US" dirty="0"/>
            </a:br>
            <a:endParaRPr lang="en-US" dirty="0"/>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32583349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C7D666-DE5E-4661-924D-CEF0E9F27802}"/>
              </a:ext>
            </a:extLst>
          </p:cNvPr>
          <p:cNvSpPr>
            <a:spLocks noGrp="1"/>
          </p:cNvSpPr>
          <p:nvPr>
            <p:ph type="title"/>
          </p:nvPr>
        </p:nvSpPr>
        <p:spPr>
          <a:xfrm>
            <a:off x="334963" y="274638"/>
            <a:ext cx="8364537" cy="822642"/>
          </a:xfrm>
        </p:spPr>
        <p:txBody>
          <a:bodyPr/>
          <a:lstStyle/>
          <a:p>
            <a:r>
              <a:rPr lang="en-US" dirty="0"/>
              <a:t>documentation</a:t>
            </a:r>
          </a:p>
        </p:txBody>
      </p:sp>
      <p:sp>
        <p:nvSpPr>
          <p:cNvPr id="3" name="Content Placeholder 2">
            <a:extLst>
              <a:ext uri="{FF2B5EF4-FFF2-40B4-BE49-F238E27FC236}">
                <a16:creationId xmlns:a16="http://schemas.microsoft.com/office/drawing/2014/main" id="{E444D830-AD69-4EF0-A798-F7BA9431FD87}"/>
              </a:ext>
            </a:extLst>
          </p:cNvPr>
          <p:cNvSpPr>
            <a:spLocks noGrp="1"/>
          </p:cNvSpPr>
          <p:nvPr>
            <p:ph idx="1"/>
          </p:nvPr>
        </p:nvSpPr>
        <p:spPr>
          <a:xfrm>
            <a:off x="335273" y="1097280"/>
            <a:ext cx="8364589" cy="4854703"/>
          </a:xfrm>
        </p:spPr>
        <p:txBody>
          <a:bodyPr/>
          <a:lstStyle/>
          <a:p>
            <a:pPr marL="285750" indent="-285750">
              <a:buFont typeface="Arial" panose="020B0604020202020204" pitchFamily="34" charset="0"/>
              <a:buChar char="•"/>
            </a:pPr>
            <a:r>
              <a:rPr lang="en-US" dirty="0"/>
              <a:t>Income is always calculated based on the date of application, not the date of application processing. For instance, if an application is received on December 13, but not processed until February 1, the income eligibility period will be determined based on the application date of December 13.</a:t>
            </a:r>
            <a:br>
              <a:rPr lang="en-US" dirty="0"/>
            </a:br>
            <a:endParaRPr lang="en-US" dirty="0"/>
          </a:p>
          <a:p>
            <a:pPr marL="285750" indent="-285750">
              <a:buFont typeface="Arial" panose="020B0604020202020204" pitchFamily="34" charset="0"/>
              <a:buChar char="•"/>
            </a:pPr>
            <a:r>
              <a:rPr lang="en-US" dirty="0"/>
              <a:t>As long as income documentation is current as of the date of application, intake shall use the documentation submitted as part of the application without requesting updated information.</a:t>
            </a:r>
            <a:br>
              <a:rPr lang="en-US" dirty="0"/>
            </a:br>
            <a:endParaRPr lang="en-US" dirty="0"/>
          </a:p>
          <a:p>
            <a:pPr marL="285750" indent="-285750">
              <a:buFont typeface="Arial" panose="020B0604020202020204" pitchFamily="34" charset="0"/>
              <a:buChar char="•"/>
            </a:pPr>
            <a:r>
              <a:rPr lang="en-US" dirty="0"/>
              <a:t>In the example above, if the applicant submitted a two-week paystub dated December 03, the intake shall not request a paystub for January 28, since December 03 would have been the current paystub at the time of application. If the applicant turned in a paystub for November 05, however, intake may request a more current paystub or seek clarification that November 05 was the applicant’s final pay with that employer.</a:t>
            </a:r>
          </a:p>
        </p:txBody>
      </p:sp>
    </p:spTree>
    <p:extLst>
      <p:ext uri="{BB962C8B-B14F-4D97-AF65-F5344CB8AC3E}">
        <p14:creationId xmlns:p14="http://schemas.microsoft.com/office/powerpoint/2010/main" val="17958160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5438" y="274638"/>
            <a:ext cx="8374062" cy="1143000"/>
          </a:xfrm>
        </p:spPr>
        <p:txBody>
          <a:bodyPr/>
          <a:lstStyle/>
          <a:p>
            <a:pPr>
              <a:defRPr/>
            </a:pPr>
            <a:r>
              <a:rPr lang="en-US" dirty="0"/>
              <a:t>Sources of Income</a:t>
            </a:r>
          </a:p>
        </p:txBody>
      </p:sp>
      <p:sp>
        <p:nvSpPr>
          <p:cNvPr id="32771" name="Content Placeholder 3"/>
          <p:cNvSpPr>
            <a:spLocks noGrp="1"/>
          </p:cNvSpPr>
          <p:nvPr>
            <p:ph sz="half" idx="1"/>
          </p:nvPr>
        </p:nvSpPr>
        <p:spPr>
          <a:xfrm>
            <a:off x="325438" y="1264920"/>
            <a:ext cx="4057650" cy="4525963"/>
          </a:xfrm>
        </p:spPr>
        <p:txBody>
          <a:bodyPr/>
          <a:lstStyle/>
          <a:p>
            <a:pPr marL="747713" indent="-285750">
              <a:buFont typeface="Arial" panose="020B0604020202020204" pitchFamily="34" charset="0"/>
              <a:buChar char="•"/>
            </a:pPr>
            <a:r>
              <a:rPr lang="en-US" dirty="0">
                <a:latin typeface="Arial" panose="020B0604020202020204" pitchFamily="34" charset="0"/>
                <a:ea typeface="ＭＳ Ｐゴシック" panose="020B0600070205080204" pitchFamily="34" charset="-128"/>
                <a:cs typeface="Arial" panose="020B0604020202020204" pitchFamily="34" charset="0"/>
              </a:rPr>
              <a:t>Wages, Salary, tips, bonuses, and commissions</a:t>
            </a:r>
          </a:p>
          <a:p>
            <a:pPr marL="747713" indent="-285750">
              <a:buFont typeface="Arial" panose="020B0604020202020204" pitchFamily="34" charset="0"/>
              <a:buChar char="•"/>
            </a:pPr>
            <a:r>
              <a:rPr lang="en-US" dirty="0">
                <a:latin typeface="Arial" panose="020B0604020202020204" pitchFamily="34" charset="0"/>
                <a:ea typeface="ＭＳ Ｐゴシック" panose="020B0600070205080204" pitchFamily="34" charset="-128"/>
                <a:cs typeface="Arial" panose="020B0604020202020204" pitchFamily="34" charset="0"/>
              </a:rPr>
              <a:t>Self employment</a:t>
            </a:r>
          </a:p>
          <a:p>
            <a:pPr marL="747713" indent="-285750">
              <a:buFont typeface="Arial" panose="020B0604020202020204" pitchFamily="34" charset="0"/>
              <a:buChar char="•"/>
            </a:pPr>
            <a:r>
              <a:rPr lang="en-US" dirty="0">
                <a:latin typeface="Arial" panose="020B0604020202020204" pitchFamily="34" charset="0"/>
                <a:ea typeface="ＭＳ Ｐゴシック" panose="020B0600070205080204" pitchFamily="34" charset="-128"/>
                <a:cs typeface="Arial" panose="020B0604020202020204" pitchFamily="34" charset="0"/>
              </a:rPr>
              <a:t>Profits from a business</a:t>
            </a:r>
          </a:p>
          <a:p>
            <a:pPr marL="747713" indent="-285750">
              <a:buFont typeface="Arial" panose="020B0604020202020204" pitchFamily="34" charset="0"/>
              <a:buChar char="•"/>
            </a:pPr>
            <a:r>
              <a:rPr lang="en-US" dirty="0">
                <a:latin typeface="Arial" panose="020B0604020202020204" pitchFamily="34" charset="0"/>
                <a:ea typeface="ＭＳ Ｐゴシック" panose="020B0600070205080204" pitchFamily="34" charset="-128"/>
                <a:cs typeface="Arial" panose="020B0604020202020204" pitchFamily="34" charset="0"/>
              </a:rPr>
              <a:t>Military Allotments (excluding combat zone pay)</a:t>
            </a:r>
          </a:p>
          <a:p>
            <a:pPr marL="747713" indent="-285750">
              <a:buFont typeface="Arial" panose="020B0604020202020204" pitchFamily="34" charset="0"/>
              <a:buChar char="•"/>
            </a:pPr>
            <a:r>
              <a:rPr lang="en-US" dirty="0">
                <a:latin typeface="Arial" panose="020B0604020202020204" pitchFamily="34" charset="0"/>
                <a:ea typeface="ＭＳ Ｐゴシック" panose="020B0600070205080204" pitchFamily="34" charset="-128"/>
                <a:cs typeface="Arial" panose="020B0604020202020204" pitchFamily="34" charset="0"/>
              </a:rPr>
              <a:t>Disability payments from insurance</a:t>
            </a:r>
          </a:p>
          <a:p>
            <a:pPr marL="747713" indent="-285750">
              <a:buFont typeface="Arial" panose="020B0604020202020204" pitchFamily="34" charset="0"/>
              <a:buChar char="•"/>
            </a:pPr>
            <a:r>
              <a:rPr lang="en-US" dirty="0">
                <a:latin typeface="Arial" panose="020B0604020202020204" pitchFamily="34" charset="0"/>
                <a:ea typeface="ＭＳ Ｐゴシック" panose="020B0600070205080204" pitchFamily="34" charset="-128"/>
                <a:cs typeface="Arial" panose="020B0604020202020204" pitchFamily="34" charset="0"/>
              </a:rPr>
              <a:t>Social Security, SSI</a:t>
            </a:r>
          </a:p>
          <a:p>
            <a:pPr marL="747713" indent="-285750">
              <a:buFont typeface="Arial" panose="020B0604020202020204" pitchFamily="34" charset="0"/>
              <a:buChar char="•"/>
            </a:pPr>
            <a:r>
              <a:rPr lang="en-US" dirty="0">
                <a:latin typeface="Arial" panose="020B0604020202020204" pitchFamily="34" charset="0"/>
                <a:ea typeface="ＭＳ Ｐゴシック" panose="020B0600070205080204" pitchFamily="34" charset="-128"/>
                <a:cs typeface="Arial" panose="020B0604020202020204" pitchFamily="34" charset="0"/>
              </a:rPr>
              <a:t>Railroad retirement and Railroad disability benefits</a:t>
            </a:r>
          </a:p>
          <a:p>
            <a:pPr marL="747713" indent="-285750">
              <a:buFont typeface="Arial" panose="020B0604020202020204" pitchFamily="34" charset="0"/>
              <a:buChar char="•"/>
            </a:pPr>
            <a:r>
              <a:rPr lang="en-US" dirty="0">
                <a:latin typeface="Arial" panose="020B0604020202020204" pitchFamily="34" charset="0"/>
                <a:ea typeface="ＭＳ Ｐゴシック" panose="020B0600070205080204" pitchFamily="34" charset="-128"/>
                <a:cs typeface="Arial" panose="020B0604020202020204" pitchFamily="34" charset="0"/>
              </a:rPr>
              <a:t>Black Lung Survivor benefit</a:t>
            </a:r>
          </a:p>
          <a:p>
            <a:pPr marL="747713" indent="-285750">
              <a:buFont typeface="Arial" panose="020B0604020202020204" pitchFamily="34" charset="0"/>
              <a:buChar char="•"/>
            </a:pPr>
            <a:r>
              <a:rPr lang="en-US" dirty="0">
                <a:latin typeface="Arial" panose="020B0604020202020204" pitchFamily="34" charset="0"/>
                <a:ea typeface="ＭＳ Ｐゴシック" panose="020B0600070205080204" pitchFamily="34" charset="-128"/>
                <a:cs typeface="Arial" panose="020B0604020202020204" pitchFamily="34" charset="0"/>
              </a:rPr>
              <a:t>Income from rental property</a:t>
            </a:r>
          </a:p>
          <a:p>
            <a:pPr marL="747713" indent="-285750">
              <a:buFont typeface="Arial" panose="020B0604020202020204" pitchFamily="34" charset="0"/>
              <a:buChar char="•"/>
            </a:pPr>
            <a:r>
              <a:rPr lang="en-US" dirty="0">
                <a:latin typeface="Arial" panose="020B0604020202020204" pitchFamily="34" charset="0"/>
                <a:ea typeface="ＭＳ Ｐゴシック" panose="020B0600070205080204" pitchFamily="34" charset="-128"/>
                <a:cs typeface="Arial" panose="020B0604020202020204" pitchFamily="34" charset="0"/>
              </a:rPr>
              <a:t>Life insurance payments</a:t>
            </a:r>
          </a:p>
          <a:p>
            <a:pPr marL="747713" indent="-285750">
              <a:buFont typeface="Arial" panose="020B0604020202020204" pitchFamily="34" charset="0"/>
              <a:buChar char="•"/>
            </a:pPr>
            <a:r>
              <a:rPr lang="en-US" dirty="0">
                <a:latin typeface="Arial" panose="020B0604020202020204" pitchFamily="34" charset="0"/>
                <a:ea typeface="ＭＳ Ｐゴシック" panose="020B0600070205080204" pitchFamily="34" charset="-128"/>
                <a:cs typeface="Arial" panose="020B0604020202020204" pitchFamily="34" charset="0"/>
              </a:rPr>
              <a:t>Dividends, interest</a:t>
            </a:r>
          </a:p>
          <a:p>
            <a:pPr marL="747713" indent="-285750">
              <a:buFont typeface="Arial" panose="020B0604020202020204" pitchFamily="34" charset="0"/>
              <a:buChar char="•"/>
            </a:pPr>
            <a:r>
              <a:rPr lang="en-US" dirty="0">
                <a:latin typeface="Arial" panose="020B0604020202020204" pitchFamily="34" charset="0"/>
                <a:ea typeface="ＭＳ Ｐゴシック" panose="020B0600070205080204" pitchFamily="34" charset="-128"/>
                <a:cs typeface="Arial" panose="020B0604020202020204" pitchFamily="34" charset="0"/>
              </a:rPr>
              <a:t>Gambling winnings, awards		</a:t>
            </a:r>
          </a:p>
        </p:txBody>
      </p:sp>
      <p:sp>
        <p:nvSpPr>
          <p:cNvPr id="32772" name="Content Placeholder 4"/>
          <p:cNvSpPr>
            <a:spLocks noGrp="1"/>
          </p:cNvSpPr>
          <p:nvPr>
            <p:ph sz="half" idx="2"/>
          </p:nvPr>
        </p:nvSpPr>
        <p:spPr>
          <a:xfrm>
            <a:off x="4521994" y="1341279"/>
            <a:ext cx="4038600" cy="4525963"/>
          </a:xfrm>
        </p:spPr>
        <p:txBody>
          <a:bodyPr/>
          <a:lstStyle/>
          <a:p>
            <a:pPr marL="747713" indent="-285750">
              <a:buFont typeface="Arial" panose="020B0604020202020204" pitchFamily="34" charset="0"/>
              <a:buChar char="•"/>
            </a:pPr>
            <a:r>
              <a:rPr lang="en-US" dirty="0">
                <a:latin typeface="Arial" panose="020B0604020202020204" pitchFamily="34" charset="0"/>
                <a:ea typeface="ＭＳ Ｐゴシック" panose="020B0600070205080204" pitchFamily="34" charset="-128"/>
                <a:cs typeface="Arial" panose="020B0604020202020204" pitchFamily="34" charset="0"/>
              </a:rPr>
              <a:t>Pensions and Annuities</a:t>
            </a:r>
          </a:p>
          <a:p>
            <a:pPr marL="747713" indent="-285750">
              <a:buFont typeface="Arial" panose="020B0604020202020204" pitchFamily="34" charset="0"/>
              <a:buChar char="•"/>
            </a:pPr>
            <a:r>
              <a:rPr lang="en-US" dirty="0">
                <a:latin typeface="Arial" panose="020B0604020202020204" pitchFamily="34" charset="0"/>
                <a:ea typeface="ＭＳ Ｐゴシック" panose="020B0600070205080204" pitchFamily="34" charset="-128"/>
                <a:cs typeface="Arial" panose="020B0604020202020204" pitchFamily="34" charset="0"/>
              </a:rPr>
              <a:t>Retirement plans</a:t>
            </a:r>
          </a:p>
          <a:p>
            <a:pPr marL="747713" indent="-285750">
              <a:buFont typeface="Arial" panose="020B0604020202020204" pitchFamily="34" charset="0"/>
              <a:buChar char="•"/>
            </a:pPr>
            <a:r>
              <a:rPr lang="en-US" dirty="0">
                <a:latin typeface="Arial" panose="020B0604020202020204" pitchFamily="34" charset="0"/>
                <a:ea typeface="ＭＳ Ｐゴシック" panose="020B0600070205080204" pitchFamily="34" charset="-128"/>
                <a:cs typeface="Arial" panose="020B0604020202020204" pitchFamily="34" charset="0"/>
              </a:rPr>
              <a:t>Royalties</a:t>
            </a:r>
          </a:p>
          <a:p>
            <a:pPr marL="747713" indent="-285750">
              <a:buFont typeface="Arial" panose="020B0604020202020204" pitchFamily="34" charset="0"/>
              <a:buChar char="•"/>
            </a:pPr>
            <a:r>
              <a:rPr lang="en-US" dirty="0">
                <a:latin typeface="Arial" panose="020B0604020202020204" pitchFamily="34" charset="0"/>
                <a:ea typeface="ＭＳ Ｐゴシック" panose="020B0600070205080204" pitchFamily="34" charset="-128"/>
                <a:cs typeface="Arial" panose="020B0604020202020204" pitchFamily="34" charset="0"/>
              </a:rPr>
              <a:t>Strike benefits</a:t>
            </a:r>
          </a:p>
          <a:p>
            <a:pPr marL="747713" indent="-285750">
              <a:buFont typeface="Arial" panose="020B0604020202020204" pitchFamily="34" charset="0"/>
              <a:buChar char="•"/>
            </a:pPr>
            <a:r>
              <a:rPr lang="en-US" dirty="0">
                <a:latin typeface="Arial" panose="020B0604020202020204" pitchFamily="34" charset="0"/>
                <a:ea typeface="ＭＳ Ｐゴシック" panose="020B0600070205080204" pitchFamily="34" charset="-128"/>
                <a:cs typeface="Arial" panose="020B0604020202020204" pitchFamily="34" charset="0"/>
              </a:rPr>
              <a:t>Unemployment benefits</a:t>
            </a:r>
          </a:p>
          <a:p>
            <a:pPr marL="747713" indent="-285750">
              <a:buFont typeface="Arial" panose="020B0604020202020204" pitchFamily="34" charset="0"/>
              <a:buChar char="•"/>
            </a:pPr>
            <a:r>
              <a:rPr lang="en-US" dirty="0">
                <a:latin typeface="Arial" panose="020B0604020202020204" pitchFamily="34" charset="0"/>
                <a:ea typeface="ＭＳ Ｐゴシック" panose="020B0600070205080204" pitchFamily="34" charset="-128"/>
                <a:cs typeface="Arial" panose="020B0604020202020204" pitchFamily="34" charset="0"/>
              </a:rPr>
              <a:t>Veteran benefits</a:t>
            </a:r>
          </a:p>
          <a:p>
            <a:pPr marL="747713" indent="-285750">
              <a:buFont typeface="Arial" panose="020B0604020202020204" pitchFamily="34" charset="0"/>
              <a:buChar char="•"/>
            </a:pPr>
            <a:r>
              <a:rPr lang="en-US" dirty="0">
                <a:latin typeface="Arial" panose="020B0604020202020204" pitchFamily="34" charset="0"/>
                <a:ea typeface="ＭＳ Ｐゴシック" panose="020B0600070205080204" pitchFamily="34" charset="-128"/>
                <a:cs typeface="Arial" panose="020B0604020202020204" pitchFamily="34" charset="0"/>
              </a:rPr>
              <a:t>Regular life insurance payments</a:t>
            </a:r>
          </a:p>
          <a:p>
            <a:pPr marL="747713" indent="-285750">
              <a:buFont typeface="Arial" panose="020B0604020202020204" pitchFamily="34" charset="0"/>
              <a:buChar char="•"/>
            </a:pPr>
            <a:r>
              <a:rPr lang="en-US" dirty="0">
                <a:latin typeface="Arial" panose="020B0604020202020204" pitchFamily="34" charset="0"/>
                <a:ea typeface="ＭＳ Ｐゴシック" panose="020B0600070205080204" pitchFamily="34" charset="-128"/>
                <a:cs typeface="Arial" panose="020B0604020202020204" pitchFamily="34" charset="0"/>
              </a:rPr>
              <a:t>Worker’s compensation</a:t>
            </a:r>
          </a:p>
          <a:p>
            <a:pPr marL="747713" indent="-285750">
              <a:buFont typeface="Arial" panose="020B0604020202020204" pitchFamily="34" charset="0"/>
              <a:buChar char="•"/>
            </a:pPr>
            <a:r>
              <a:rPr lang="en-US" dirty="0">
                <a:latin typeface="Arial" panose="020B0604020202020204" pitchFamily="34" charset="0"/>
                <a:ea typeface="ＭＳ Ｐゴシック" panose="020B0600070205080204" pitchFamily="34" charset="-128"/>
                <a:cs typeface="Arial" panose="020B0604020202020204" pitchFamily="34" charset="0"/>
              </a:rPr>
              <a:t>Alimony payments</a:t>
            </a:r>
          </a:p>
          <a:p>
            <a:pPr marL="747713" indent="-285750">
              <a:buFont typeface="Arial" panose="020B0604020202020204" pitchFamily="34" charset="0"/>
              <a:buChar char="•"/>
            </a:pPr>
            <a:r>
              <a:rPr lang="en-US" dirty="0">
                <a:latin typeface="Arial" panose="020B0604020202020204" pitchFamily="34" charset="0"/>
                <a:ea typeface="ＭＳ Ｐゴシック" panose="020B0600070205080204" pitchFamily="34" charset="-128"/>
                <a:cs typeface="Arial" panose="020B0604020202020204" pitchFamily="34" charset="0"/>
              </a:rPr>
              <a:t>Irregular income/odd jobs</a:t>
            </a:r>
          </a:p>
          <a:p>
            <a:pPr marL="747713" indent="-285750">
              <a:buFont typeface="Arial" panose="020B0604020202020204" pitchFamily="34" charset="0"/>
              <a:buChar char="•"/>
            </a:pPr>
            <a:r>
              <a:rPr lang="en-US" dirty="0">
                <a:latin typeface="Arial" panose="020B0604020202020204" pitchFamily="34" charset="0"/>
                <a:ea typeface="ＭＳ Ｐゴシック" panose="020B0600070205080204" pitchFamily="34" charset="-128"/>
                <a:cs typeface="Arial" panose="020B0604020202020204" pitchFamily="34" charset="0"/>
              </a:rPr>
              <a:t>Household support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C75E01-07D6-478C-8BF6-DC8EC783803D}"/>
              </a:ext>
            </a:extLst>
          </p:cNvPr>
          <p:cNvSpPr>
            <a:spLocks noGrp="1"/>
          </p:cNvSpPr>
          <p:nvPr>
            <p:ph type="title"/>
          </p:nvPr>
        </p:nvSpPr>
        <p:spPr>
          <a:xfrm>
            <a:off x="325627" y="274638"/>
            <a:ext cx="8373873" cy="953272"/>
          </a:xfrm>
        </p:spPr>
        <p:txBody>
          <a:bodyPr/>
          <a:lstStyle/>
          <a:p>
            <a:r>
              <a:rPr lang="en-US" dirty="0"/>
              <a:t>Fixed income sources</a:t>
            </a:r>
          </a:p>
        </p:txBody>
      </p:sp>
      <p:sp>
        <p:nvSpPr>
          <p:cNvPr id="3" name="Content Placeholder 2">
            <a:extLst>
              <a:ext uri="{FF2B5EF4-FFF2-40B4-BE49-F238E27FC236}">
                <a16:creationId xmlns:a16="http://schemas.microsoft.com/office/drawing/2014/main" id="{A8AF75FB-A167-4C19-B619-0305BF755CC9}"/>
              </a:ext>
            </a:extLst>
          </p:cNvPr>
          <p:cNvSpPr>
            <a:spLocks noGrp="1"/>
          </p:cNvSpPr>
          <p:nvPr>
            <p:ph sz="half" idx="1"/>
          </p:nvPr>
        </p:nvSpPr>
        <p:spPr>
          <a:xfrm>
            <a:off x="325626" y="1227910"/>
            <a:ext cx="8492747" cy="4423953"/>
          </a:xfrm>
        </p:spPr>
        <p:txBody>
          <a:bodyPr/>
          <a:lstStyle/>
          <a:p>
            <a:pPr marL="461963" indent="0"/>
            <a:r>
              <a:rPr lang="en-US" dirty="0"/>
              <a:t>Federally-administered benefits (Examples: Social Security, SSDI, SSI, Railroad Retirement, VA benefits)</a:t>
            </a:r>
          </a:p>
          <a:p>
            <a:pPr marL="461963" indent="0"/>
            <a:endParaRPr lang="en-US" dirty="0"/>
          </a:p>
          <a:p>
            <a:pPr marL="747713" indent="-285750">
              <a:buFont typeface="Arial" panose="020B0604020202020204" pitchFamily="34" charset="0"/>
              <a:buChar char="•"/>
            </a:pPr>
            <a:r>
              <a:rPr lang="en-US" dirty="0"/>
              <a:t>May take current monthly amount and multiply by three to determine eligibility income.</a:t>
            </a:r>
            <a:br>
              <a:rPr lang="en-US" dirty="0"/>
            </a:br>
            <a:endParaRPr lang="en-US" dirty="0"/>
          </a:p>
          <a:p>
            <a:pPr marL="747713" indent="-285750">
              <a:buFont typeface="Arial" panose="020B0604020202020204" pitchFamily="34" charset="0"/>
              <a:buChar char="•"/>
            </a:pPr>
            <a:r>
              <a:rPr lang="en-US" dirty="0"/>
              <a:t>Exception: in January and February, if applicant presents a letter showing 2021 monthly benefit as well as 2022 benefit with COLA increase, intake should take care to apply the COLA rate to the appropriate months. </a:t>
            </a:r>
            <a:br>
              <a:rPr lang="en-US" dirty="0"/>
            </a:br>
            <a:endParaRPr lang="en-US" dirty="0"/>
          </a:p>
          <a:p>
            <a:pPr marL="747713" indent="-285750">
              <a:buFont typeface="Arial" panose="020B0604020202020204" pitchFamily="34" charset="0"/>
              <a:buChar char="•"/>
            </a:pPr>
            <a:r>
              <a:rPr lang="en-US" dirty="0"/>
              <a:t>For federally-administered benefits </a:t>
            </a:r>
            <a:r>
              <a:rPr lang="en-US" b="1" dirty="0"/>
              <a:t>only</a:t>
            </a:r>
            <a:r>
              <a:rPr lang="en-US" dirty="0"/>
              <a:t>, intake should use the net amount after any withholdings and deductions rather than the gross benefit amount.</a:t>
            </a:r>
          </a:p>
        </p:txBody>
      </p:sp>
    </p:spTree>
    <p:extLst>
      <p:ext uri="{BB962C8B-B14F-4D97-AF65-F5344CB8AC3E}">
        <p14:creationId xmlns:p14="http://schemas.microsoft.com/office/powerpoint/2010/main" val="35073011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C75E01-07D6-478C-8BF6-DC8EC783803D}"/>
              </a:ext>
            </a:extLst>
          </p:cNvPr>
          <p:cNvSpPr>
            <a:spLocks noGrp="1"/>
          </p:cNvSpPr>
          <p:nvPr>
            <p:ph type="title"/>
          </p:nvPr>
        </p:nvSpPr>
        <p:spPr>
          <a:xfrm>
            <a:off x="325627" y="274638"/>
            <a:ext cx="8373873" cy="953272"/>
          </a:xfrm>
        </p:spPr>
        <p:txBody>
          <a:bodyPr/>
          <a:lstStyle/>
          <a:p>
            <a:r>
              <a:rPr lang="en-US" dirty="0"/>
              <a:t>Fixed income sources</a:t>
            </a:r>
          </a:p>
        </p:txBody>
      </p:sp>
      <p:sp>
        <p:nvSpPr>
          <p:cNvPr id="3" name="Content Placeholder 2">
            <a:extLst>
              <a:ext uri="{FF2B5EF4-FFF2-40B4-BE49-F238E27FC236}">
                <a16:creationId xmlns:a16="http://schemas.microsoft.com/office/drawing/2014/main" id="{A8AF75FB-A167-4C19-B619-0305BF755CC9}"/>
              </a:ext>
            </a:extLst>
          </p:cNvPr>
          <p:cNvSpPr>
            <a:spLocks noGrp="1"/>
          </p:cNvSpPr>
          <p:nvPr>
            <p:ph sz="half" idx="1"/>
          </p:nvPr>
        </p:nvSpPr>
        <p:spPr>
          <a:xfrm>
            <a:off x="325626" y="1227910"/>
            <a:ext cx="8492747" cy="4423953"/>
          </a:xfrm>
        </p:spPr>
        <p:txBody>
          <a:bodyPr/>
          <a:lstStyle/>
          <a:p>
            <a:pPr marL="461963" indent="0"/>
            <a:r>
              <a:rPr lang="en-US" dirty="0"/>
              <a:t>Non-federally-administered benefits (Examples: Pension, recurring payment retirement plans)</a:t>
            </a:r>
          </a:p>
          <a:p>
            <a:pPr marL="461963" indent="0"/>
            <a:endParaRPr lang="en-US" dirty="0"/>
          </a:p>
          <a:p>
            <a:pPr marL="747713" indent="-285750">
              <a:buFont typeface="Arial" panose="020B0604020202020204" pitchFamily="34" charset="0"/>
              <a:buChar char="•"/>
            </a:pPr>
            <a:r>
              <a:rPr lang="en-US" dirty="0"/>
              <a:t>May take current monthly amount and multiply by three to determine eligibility income.</a:t>
            </a:r>
            <a:br>
              <a:rPr lang="en-US" dirty="0"/>
            </a:br>
            <a:endParaRPr lang="en-US" dirty="0"/>
          </a:p>
          <a:p>
            <a:pPr marL="747713" indent="-285750">
              <a:buFont typeface="Arial" panose="020B0604020202020204" pitchFamily="34" charset="0"/>
              <a:buChar char="•"/>
            </a:pPr>
            <a:r>
              <a:rPr lang="en-US" dirty="0"/>
              <a:t>Our state plan states that we consider the gross amount of this income. Therefore, intake should request a copy of the benefit award letter or a physical check stub showing the full benefit amount prior to withholdings or deductions, rather than a bank statement showing the net amount.</a:t>
            </a:r>
          </a:p>
        </p:txBody>
      </p:sp>
    </p:spTree>
    <p:extLst>
      <p:ext uri="{BB962C8B-B14F-4D97-AF65-F5344CB8AC3E}">
        <p14:creationId xmlns:p14="http://schemas.microsoft.com/office/powerpoint/2010/main" val="13465133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C75E01-07D6-478C-8BF6-DC8EC783803D}"/>
              </a:ext>
            </a:extLst>
          </p:cNvPr>
          <p:cNvSpPr>
            <a:spLocks noGrp="1"/>
          </p:cNvSpPr>
          <p:nvPr>
            <p:ph type="title"/>
          </p:nvPr>
        </p:nvSpPr>
        <p:spPr>
          <a:xfrm>
            <a:off x="325627" y="274638"/>
            <a:ext cx="8373873" cy="953272"/>
          </a:xfrm>
        </p:spPr>
        <p:txBody>
          <a:bodyPr/>
          <a:lstStyle/>
          <a:p>
            <a:r>
              <a:rPr lang="en-US" dirty="0"/>
              <a:t>Unemployment benefits</a:t>
            </a:r>
          </a:p>
        </p:txBody>
      </p:sp>
      <p:sp>
        <p:nvSpPr>
          <p:cNvPr id="3" name="Content Placeholder 2">
            <a:extLst>
              <a:ext uri="{FF2B5EF4-FFF2-40B4-BE49-F238E27FC236}">
                <a16:creationId xmlns:a16="http://schemas.microsoft.com/office/drawing/2014/main" id="{A8AF75FB-A167-4C19-B619-0305BF755CC9}"/>
              </a:ext>
            </a:extLst>
          </p:cNvPr>
          <p:cNvSpPr>
            <a:spLocks noGrp="1"/>
          </p:cNvSpPr>
          <p:nvPr>
            <p:ph sz="half" idx="1"/>
          </p:nvPr>
        </p:nvSpPr>
        <p:spPr>
          <a:xfrm>
            <a:off x="325626" y="1227910"/>
            <a:ext cx="8492747" cy="4423953"/>
          </a:xfrm>
        </p:spPr>
        <p:txBody>
          <a:bodyPr/>
          <a:lstStyle/>
          <a:p>
            <a:pPr marL="461963" indent="0"/>
            <a:r>
              <a:rPr lang="en-US" dirty="0"/>
              <a:t>Unemployment benefits may be documented via a Last Known Employer (LKE) report obtained by the LSP from the Department of Workforce Development (DWD), or via an applicant’s printout of their benefit status from the UpLink interface.</a:t>
            </a:r>
          </a:p>
          <a:p>
            <a:pPr marL="461963" indent="0"/>
            <a:endParaRPr lang="en-US" dirty="0"/>
          </a:p>
          <a:p>
            <a:pPr marL="747713" indent="-285750">
              <a:buFont typeface="Arial" panose="020B0604020202020204" pitchFamily="34" charset="0"/>
              <a:buChar char="•"/>
            </a:pPr>
            <a:r>
              <a:rPr lang="en-US" dirty="0"/>
              <a:t>If the applicant provides an UpLink report, we will require the full report with payment details. A screenshot of the current status is not sufficient.</a:t>
            </a:r>
          </a:p>
          <a:p>
            <a:pPr marL="461963" indent="0"/>
            <a:endParaRPr lang="en-US" dirty="0"/>
          </a:p>
          <a:p>
            <a:pPr marL="747713" indent="-285750">
              <a:buFont typeface="Arial" panose="020B0604020202020204" pitchFamily="34" charset="0"/>
              <a:buChar char="•"/>
            </a:pPr>
            <a:r>
              <a:rPr lang="en-US" dirty="0"/>
              <a:t>The full state-provided benefit must be considered along with any federal supplemental benefits.</a:t>
            </a:r>
            <a:br>
              <a:rPr lang="en-US" dirty="0"/>
            </a:br>
            <a:endParaRPr lang="en-US" dirty="0"/>
          </a:p>
          <a:p>
            <a:pPr marL="747713" indent="-285750">
              <a:buFont typeface="Arial" panose="020B0604020202020204" pitchFamily="34" charset="0"/>
              <a:buChar char="•"/>
            </a:pPr>
            <a:r>
              <a:rPr lang="en-US" dirty="0"/>
              <a:t>Amount for each week may be calculated by considering Gross Paid plus Total Withholdings.</a:t>
            </a:r>
            <a:br>
              <a:rPr lang="en-US" dirty="0"/>
            </a:br>
            <a:endParaRPr lang="en-US" dirty="0"/>
          </a:p>
          <a:p>
            <a:pPr marL="747713" indent="-285750">
              <a:buFont typeface="Arial" panose="020B0604020202020204" pitchFamily="34" charset="0"/>
              <a:buChar char="•"/>
            </a:pPr>
            <a:r>
              <a:rPr lang="en-US" dirty="0"/>
              <a:t>Processed Date should be considered as opposed to Claim Date.</a:t>
            </a:r>
          </a:p>
        </p:txBody>
      </p:sp>
    </p:spTree>
    <p:extLst>
      <p:ext uri="{BB962C8B-B14F-4D97-AF65-F5344CB8AC3E}">
        <p14:creationId xmlns:p14="http://schemas.microsoft.com/office/powerpoint/2010/main" val="37026235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C75E01-07D6-478C-8BF6-DC8EC783803D}"/>
              </a:ext>
            </a:extLst>
          </p:cNvPr>
          <p:cNvSpPr>
            <a:spLocks noGrp="1"/>
          </p:cNvSpPr>
          <p:nvPr>
            <p:ph type="title"/>
          </p:nvPr>
        </p:nvSpPr>
        <p:spPr>
          <a:xfrm>
            <a:off x="325627" y="274638"/>
            <a:ext cx="8373873" cy="953272"/>
          </a:xfrm>
        </p:spPr>
        <p:txBody>
          <a:bodyPr/>
          <a:lstStyle/>
          <a:p>
            <a:r>
              <a:rPr lang="en-US" dirty="0"/>
              <a:t>Self-Employment</a:t>
            </a:r>
          </a:p>
        </p:txBody>
      </p:sp>
      <p:sp>
        <p:nvSpPr>
          <p:cNvPr id="3" name="Content Placeholder 2">
            <a:extLst>
              <a:ext uri="{FF2B5EF4-FFF2-40B4-BE49-F238E27FC236}">
                <a16:creationId xmlns:a16="http://schemas.microsoft.com/office/drawing/2014/main" id="{A8AF75FB-A167-4C19-B619-0305BF755CC9}"/>
              </a:ext>
            </a:extLst>
          </p:cNvPr>
          <p:cNvSpPr>
            <a:spLocks noGrp="1"/>
          </p:cNvSpPr>
          <p:nvPr>
            <p:ph sz="half" idx="1"/>
          </p:nvPr>
        </p:nvSpPr>
        <p:spPr>
          <a:xfrm>
            <a:off x="325626" y="1227910"/>
            <a:ext cx="8492747" cy="4423953"/>
          </a:xfrm>
        </p:spPr>
        <p:txBody>
          <a:bodyPr/>
          <a:lstStyle/>
          <a:p>
            <a:pPr marL="461963" indent="0"/>
            <a:r>
              <a:rPr lang="en-US" dirty="0"/>
              <a:t>Self-Employment can include profit or loss from a business, rental income, royalties, partnerships, S-corporations, estates, trusts, farming, or church employee income.</a:t>
            </a:r>
          </a:p>
          <a:p>
            <a:pPr marL="461963" indent="0"/>
            <a:endParaRPr lang="en-US" dirty="0"/>
          </a:p>
          <a:p>
            <a:pPr marL="461963" indent="0"/>
            <a:r>
              <a:rPr lang="en-US" dirty="0"/>
              <a:t>Because of the nature of self-employment income, it is calculated based on the most recent complete tax year. The income for the full year is divided by four to determine representative three-month income.</a:t>
            </a:r>
          </a:p>
          <a:p>
            <a:pPr marL="461963" indent="0"/>
            <a:endParaRPr lang="en-US" dirty="0"/>
          </a:p>
          <a:p>
            <a:pPr marL="461963" indent="0"/>
            <a:r>
              <a:rPr lang="en-US" dirty="0"/>
              <a:t>If the applicant’s self-employment income was not present during the previous tax year, intake should attempt to obtain three months worth of receipts accompanied by an Income Verification Affidavit.</a:t>
            </a:r>
          </a:p>
          <a:p>
            <a:pPr marL="461963" indent="0"/>
            <a:endParaRPr lang="en-US" dirty="0"/>
          </a:p>
          <a:p>
            <a:pPr marL="461963" indent="0"/>
            <a:r>
              <a:rPr lang="en-US" dirty="0"/>
              <a:t>If the applicant does not file taxes for the self-employment income, it is to be considered </a:t>
            </a:r>
            <a:r>
              <a:rPr lang="en-US" b="1" dirty="0"/>
              <a:t>irregular or incidental income</a:t>
            </a:r>
            <a:r>
              <a:rPr lang="en-US" dirty="0"/>
              <a:t>, not self-employment.</a:t>
            </a:r>
          </a:p>
        </p:txBody>
      </p:sp>
    </p:spTree>
    <p:extLst>
      <p:ext uri="{BB962C8B-B14F-4D97-AF65-F5344CB8AC3E}">
        <p14:creationId xmlns:p14="http://schemas.microsoft.com/office/powerpoint/2010/main" val="18834633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C75E01-07D6-478C-8BF6-DC8EC783803D}"/>
              </a:ext>
            </a:extLst>
          </p:cNvPr>
          <p:cNvSpPr>
            <a:spLocks noGrp="1"/>
          </p:cNvSpPr>
          <p:nvPr>
            <p:ph type="title"/>
          </p:nvPr>
        </p:nvSpPr>
        <p:spPr>
          <a:xfrm>
            <a:off x="325627" y="274638"/>
            <a:ext cx="8373873" cy="953272"/>
          </a:xfrm>
        </p:spPr>
        <p:txBody>
          <a:bodyPr/>
          <a:lstStyle/>
          <a:p>
            <a:r>
              <a:rPr lang="en-US" dirty="0"/>
              <a:t>Self-Employment</a:t>
            </a:r>
          </a:p>
        </p:txBody>
      </p:sp>
      <p:sp>
        <p:nvSpPr>
          <p:cNvPr id="3" name="Content Placeholder 2">
            <a:extLst>
              <a:ext uri="{FF2B5EF4-FFF2-40B4-BE49-F238E27FC236}">
                <a16:creationId xmlns:a16="http://schemas.microsoft.com/office/drawing/2014/main" id="{A8AF75FB-A167-4C19-B619-0305BF755CC9}"/>
              </a:ext>
            </a:extLst>
          </p:cNvPr>
          <p:cNvSpPr>
            <a:spLocks noGrp="1"/>
          </p:cNvSpPr>
          <p:nvPr>
            <p:ph sz="half" idx="1"/>
          </p:nvPr>
        </p:nvSpPr>
        <p:spPr>
          <a:xfrm>
            <a:off x="325626" y="1227910"/>
            <a:ext cx="8492747" cy="4423953"/>
          </a:xfrm>
        </p:spPr>
        <p:txBody>
          <a:bodyPr/>
          <a:lstStyle/>
          <a:p>
            <a:pPr marL="461963" indent="0"/>
            <a:r>
              <a:rPr lang="en-US" dirty="0"/>
              <a:t>To properly document self-employment income, the applicant must submit their entire previous-year Form 1040 tax return, including any applicable self-employment schedules.</a:t>
            </a:r>
          </a:p>
          <a:p>
            <a:pPr marL="461963" indent="0"/>
            <a:endParaRPr lang="en-US" dirty="0"/>
          </a:p>
          <a:p>
            <a:pPr marL="739775" lvl="1" indent="-285750">
              <a:spcBef>
                <a:spcPts val="0"/>
              </a:spcBef>
              <a:spcAft>
                <a:spcPts val="0"/>
              </a:spcAft>
            </a:pPr>
            <a:endParaRPr lang="en-US" sz="1200" spc="-15" dirty="0">
              <a:effectLst/>
              <a:latin typeface="Arial" panose="020B0604020202020204" pitchFamily="34" charset="0"/>
              <a:ea typeface="Times New Roman" panose="02020603050405020304" pitchFamily="18" charset="0"/>
              <a:cs typeface="Arial" panose="020B0604020202020204" pitchFamily="34" charset="0"/>
            </a:endParaRPr>
          </a:p>
          <a:p>
            <a:pPr marL="739775" lvl="1" indent="-285750">
              <a:spcBef>
                <a:spcPts val="0"/>
              </a:spcBef>
              <a:spcAft>
                <a:spcPts val="0"/>
              </a:spcAft>
            </a:pPr>
            <a:r>
              <a:rPr lang="en-US" sz="1250" spc="-15" dirty="0">
                <a:effectLst/>
                <a:latin typeface="Arial" panose="020B0604020202020204" pitchFamily="34" charset="0"/>
                <a:ea typeface="Times New Roman" panose="02020603050405020304" pitchFamily="18" charset="0"/>
                <a:cs typeface="Arial" panose="020B0604020202020204" pitchFamily="34" charset="0"/>
              </a:rPr>
              <a:t>Schedule 1 – Additional Income and Adjustments to Income</a:t>
            </a:r>
            <a:endParaRPr lang="en-US" sz="1250" dirty="0">
              <a:effectLst/>
              <a:latin typeface="Arial" panose="020B0604020202020204" pitchFamily="34" charset="0"/>
              <a:ea typeface="Times New Roman" panose="02020603050405020304" pitchFamily="18" charset="0"/>
              <a:cs typeface="Times New Roman" panose="02020603050405020304" pitchFamily="18" charset="0"/>
            </a:endParaRPr>
          </a:p>
          <a:p>
            <a:pPr marL="1203325" lvl="2" indent="-285750">
              <a:spcBef>
                <a:spcPts val="0"/>
              </a:spcBef>
              <a:spcAft>
                <a:spcPts val="0"/>
              </a:spcAft>
              <a:buFont typeface="Courier New" panose="02070309020205020404" pitchFamily="49" charset="0"/>
              <a:buChar char="o"/>
            </a:pPr>
            <a:r>
              <a:rPr lang="en-US" sz="1250" spc="-15" dirty="0">
                <a:effectLst/>
                <a:latin typeface="Arial" panose="020B0604020202020204" pitchFamily="34" charset="0"/>
                <a:ea typeface="Times New Roman" panose="02020603050405020304" pitchFamily="18" charset="0"/>
                <a:cs typeface="Arial" panose="020B0604020202020204" pitchFamily="34" charset="0"/>
              </a:rPr>
              <a:t>Summarizes what kind of income is included in the return and indicates which other schedules should be considered.</a:t>
            </a:r>
          </a:p>
          <a:p>
            <a:pPr marL="796925" lvl="1" indent="-342900">
              <a:spcBef>
                <a:spcPts val="0"/>
              </a:spcBef>
              <a:spcAft>
                <a:spcPts val="0"/>
              </a:spcAft>
              <a:buFont typeface="Symbol" panose="05050102010706020507" pitchFamily="18" charset="2"/>
              <a:buChar char=""/>
            </a:pPr>
            <a:r>
              <a:rPr lang="en-US" sz="1250" spc="-15" dirty="0">
                <a:effectLst/>
                <a:latin typeface="Arial" panose="020B0604020202020204" pitchFamily="34" charset="0"/>
                <a:ea typeface="Times New Roman" panose="02020603050405020304" pitchFamily="18" charset="0"/>
                <a:cs typeface="Arial" panose="020B0604020202020204" pitchFamily="34" charset="0"/>
              </a:rPr>
              <a:t>Schedule C – Profit or Loss From Business</a:t>
            </a:r>
            <a:endParaRPr lang="en-US" sz="1250" dirty="0">
              <a:effectLst/>
              <a:latin typeface="Arial" panose="020B0604020202020204" pitchFamily="34" charset="0"/>
              <a:ea typeface="Times New Roman" panose="02020603050405020304" pitchFamily="18" charset="0"/>
              <a:cs typeface="Times New Roman" panose="02020603050405020304" pitchFamily="18" charset="0"/>
            </a:endParaRPr>
          </a:p>
          <a:p>
            <a:pPr marL="1203325" lvl="2" indent="-285750">
              <a:spcBef>
                <a:spcPts val="0"/>
              </a:spcBef>
              <a:spcAft>
                <a:spcPts val="0"/>
              </a:spcAft>
              <a:buFont typeface="Courier New" panose="02070309020205020404" pitchFamily="49" charset="0"/>
              <a:buChar char="o"/>
            </a:pPr>
            <a:r>
              <a:rPr lang="en-US" sz="1250" spc="-15" dirty="0">
                <a:effectLst/>
                <a:latin typeface="Arial" panose="020B0604020202020204" pitchFamily="34" charset="0"/>
                <a:ea typeface="Times New Roman" panose="02020603050405020304" pitchFamily="18" charset="0"/>
                <a:cs typeface="Arial" panose="020B0604020202020204" pitchFamily="34" charset="0"/>
              </a:rPr>
              <a:t>Use line 5, Gross profit</a:t>
            </a:r>
            <a:endParaRPr lang="en-US" sz="1250" dirty="0">
              <a:effectLst/>
              <a:latin typeface="Arial" panose="020B0604020202020204" pitchFamily="34" charset="0"/>
              <a:ea typeface="Times New Roman" panose="02020603050405020304" pitchFamily="18" charset="0"/>
              <a:cs typeface="Times New Roman" panose="02020603050405020304" pitchFamily="18" charset="0"/>
            </a:endParaRPr>
          </a:p>
          <a:p>
            <a:pPr marL="796925" lvl="1" indent="-342900">
              <a:spcBef>
                <a:spcPts val="0"/>
              </a:spcBef>
              <a:spcAft>
                <a:spcPts val="0"/>
              </a:spcAft>
              <a:buFont typeface="Symbol" panose="05050102010706020507" pitchFamily="18" charset="2"/>
              <a:buChar char=""/>
            </a:pPr>
            <a:r>
              <a:rPr lang="en-US" sz="1250" spc="-15" dirty="0">
                <a:effectLst/>
                <a:latin typeface="Arial" panose="020B0604020202020204" pitchFamily="34" charset="0"/>
                <a:ea typeface="Times New Roman" panose="02020603050405020304" pitchFamily="18" charset="0"/>
                <a:cs typeface="Arial" panose="020B0604020202020204" pitchFamily="34" charset="0"/>
              </a:rPr>
              <a:t>Schedule E – Supplemental Income and Loss</a:t>
            </a:r>
            <a:endParaRPr lang="en-US" sz="1250" dirty="0">
              <a:effectLst/>
              <a:latin typeface="Arial" panose="020B0604020202020204" pitchFamily="34" charset="0"/>
              <a:ea typeface="Times New Roman" panose="02020603050405020304" pitchFamily="18" charset="0"/>
              <a:cs typeface="Times New Roman" panose="02020603050405020304" pitchFamily="18" charset="0"/>
            </a:endParaRPr>
          </a:p>
          <a:p>
            <a:pPr marL="1203325" lvl="2" indent="-285750">
              <a:spcBef>
                <a:spcPts val="0"/>
              </a:spcBef>
              <a:spcAft>
                <a:spcPts val="0"/>
              </a:spcAft>
              <a:buFont typeface="Courier New" panose="02070309020205020404" pitchFamily="49" charset="0"/>
              <a:buChar char="o"/>
            </a:pPr>
            <a:r>
              <a:rPr lang="en-US" sz="1250" spc="-15" dirty="0">
                <a:effectLst/>
                <a:latin typeface="Arial" panose="020B0604020202020204" pitchFamily="34" charset="0"/>
                <a:ea typeface="Times New Roman" panose="02020603050405020304" pitchFamily="18" charset="0"/>
                <a:cs typeface="Arial" panose="020B0604020202020204" pitchFamily="34" charset="0"/>
              </a:rPr>
              <a:t>Use line 3, Rents received, and/or line 4, Royalties Received</a:t>
            </a:r>
            <a:endParaRPr lang="en-US" sz="1250" dirty="0">
              <a:effectLst/>
              <a:latin typeface="Arial" panose="020B0604020202020204" pitchFamily="34" charset="0"/>
              <a:ea typeface="Times New Roman" panose="02020603050405020304" pitchFamily="18" charset="0"/>
              <a:cs typeface="Times New Roman" panose="02020603050405020304" pitchFamily="18" charset="0"/>
            </a:endParaRPr>
          </a:p>
          <a:p>
            <a:pPr marL="1203325" lvl="2" indent="-285750">
              <a:spcBef>
                <a:spcPts val="0"/>
              </a:spcBef>
              <a:spcAft>
                <a:spcPts val="0"/>
              </a:spcAft>
              <a:buFont typeface="Courier New" panose="02070309020205020404" pitchFamily="49" charset="0"/>
              <a:buChar char="o"/>
            </a:pPr>
            <a:r>
              <a:rPr lang="en-US" sz="1250" spc="-15" dirty="0">
                <a:effectLst/>
                <a:latin typeface="Arial" panose="020B0604020202020204" pitchFamily="34" charset="0"/>
                <a:ea typeface="Times New Roman" panose="02020603050405020304" pitchFamily="18" charset="0"/>
                <a:cs typeface="Arial" panose="020B0604020202020204" pitchFamily="34" charset="0"/>
              </a:rPr>
              <a:t>For Partnerships and S Corporations, use line 32, Total partnership and S corporation income or loss.</a:t>
            </a:r>
            <a:endParaRPr lang="en-US" sz="1250" dirty="0">
              <a:effectLst/>
              <a:latin typeface="Arial" panose="020B0604020202020204" pitchFamily="34" charset="0"/>
              <a:ea typeface="Times New Roman" panose="02020603050405020304" pitchFamily="18" charset="0"/>
              <a:cs typeface="Times New Roman" panose="02020603050405020304" pitchFamily="18" charset="0"/>
            </a:endParaRPr>
          </a:p>
          <a:p>
            <a:pPr marL="1203325" lvl="2" indent="-285750">
              <a:spcBef>
                <a:spcPts val="0"/>
              </a:spcBef>
              <a:spcAft>
                <a:spcPts val="0"/>
              </a:spcAft>
              <a:buFont typeface="Courier New" panose="02070309020205020404" pitchFamily="49" charset="0"/>
              <a:buChar char="o"/>
            </a:pPr>
            <a:r>
              <a:rPr lang="en-US" sz="1250" spc="-15" dirty="0">
                <a:effectLst/>
                <a:latin typeface="Arial" panose="020B0604020202020204" pitchFamily="34" charset="0"/>
                <a:ea typeface="Times New Roman" panose="02020603050405020304" pitchFamily="18" charset="0"/>
                <a:cs typeface="Arial" panose="020B0604020202020204" pitchFamily="34" charset="0"/>
              </a:rPr>
              <a:t>For Estates and Trusts, use line 37, Total estate and trust income or loss.</a:t>
            </a:r>
            <a:endParaRPr lang="en-US" sz="1250" dirty="0">
              <a:effectLst/>
              <a:latin typeface="Arial" panose="020B0604020202020204" pitchFamily="34" charset="0"/>
              <a:ea typeface="Times New Roman" panose="02020603050405020304" pitchFamily="18" charset="0"/>
              <a:cs typeface="Times New Roman" panose="02020603050405020304" pitchFamily="18" charset="0"/>
            </a:endParaRPr>
          </a:p>
          <a:p>
            <a:pPr marL="1203325" lvl="2" indent="-285750">
              <a:spcBef>
                <a:spcPts val="0"/>
              </a:spcBef>
              <a:spcAft>
                <a:spcPts val="0"/>
              </a:spcAft>
              <a:buFont typeface="Courier New" panose="02070309020205020404" pitchFamily="49" charset="0"/>
              <a:buChar char="o"/>
            </a:pPr>
            <a:r>
              <a:rPr lang="en-US" sz="1250" spc="-15" dirty="0">
                <a:effectLst/>
                <a:latin typeface="Arial" panose="020B0604020202020204" pitchFamily="34" charset="0"/>
                <a:ea typeface="Times New Roman" panose="02020603050405020304" pitchFamily="18" charset="0"/>
                <a:cs typeface="Arial" panose="020B0604020202020204" pitchFamily="34" charset="0"/>
              </a:rPr>
              <a:t>For Real Estate Mortgage Investment Conduits (REMICs), use line 39.</a:t>
            </a:r>
            <a:endParaRPr lang="en-US" sz="1250" dirty="0">
              <a:effectLst/>
              <a:latin typeface="Arial" panose="020B0604020202020204" pitchFamily="34" charset="0"/>
              <a:ea typeface="Times New Roman" panose="02020603050405020304" pitchFamily="18" charset="0"/>
              <a:cs typeface="Times New Roman" panose="02020603050405020304" pitchFamily="18" charset="0"/>
            </a:endParaRPr>
          </a:p>
          <a:p>
            <a:pPr marL="1203325" lvl="2" indent="-285750">
              <a:spcBef>
                <a:spcPts val="0"/>
              </a:spcBef>
              <a:spcAft>
                <a:spcPts val="0"/>
              </a:spcAft>
              <a:buFont typeface="Courier New" panose="02070309020205020404" pitchFamily="49" charset="0"/>
              <a:buChar char="o"/>
            </a:pPr>
            <a:r>
              <a:rPr lang="en-US" sz="1250" spc="-15" dirty="0">
                <a:effectLst/>
                <a:latin typeface="Arial" panose="020B0604020202020204" pitchFamily="34" charset="0"/>
                <a:ea typeface="Times New Roman" panose="02020603050405020304" pitchFamily="18" charset="0"/>
                <a:cs typeface="Arial" panose="020B0604020202020204" pitchFamily="34" charset="0"/>
              </a:rPr>
              <a:t>For Farm rental income or loss, use line 40.</a:t>
            </a:r>
            <a:endParaRPr lang="en-US" sz="1250" dirty="0">
              <a:effectLst/>
              <a:latin typeface="Arial" panose="020B0604020202020204" pitchFamily="34" charset="0"/>
              <a:ea typeface="Times New Roman" panose="02020603050405020304" pitchFamily="18" charset="0"/>
              <a:cs typeface="Times New Roman" panose="02020603050405020304" pitchFamily="18" charset="0"/>
            </a:endParaRPr>
          </a:p>
          <a:p>
            <a:pPr marL="796925" lvl="1" indent="-342900">
              <a:spcBef>
                <a:spcPts val="0"/>
              </a:spcBef>
              <a:spcAft>
                <a:spcPts val="0"/>
              </a:spcAft>
              <a:buFont typeface="Symbol" panose="05050102010706020507" pitchFamily="18" charset="2"/>
              <a:buChar char=""/>
            </a:pPr>
            <a:r>
              <a:rPr lang="en-US" sz="1250" spc="-15" dirty="0">
                <a:effectLst/>
                <a:latin typeface="Arial" panose="020B0604020202020204" pitchFamily="34" charset="0"/>
                <a:ea typeface="Times New Roman" panose="02020603050405020304" pitchFamily="18" charset="0"/>
                <a:cs typeface="Arial" panose="020B0604020202020204" pitchFamily="34" charset="0"/>
              </a:rPr>
              <a:t>Schedule F – Profit or Loss From Farming</a:t>
            </a:r>
            <a:endParaRPr lang="en-US" sz="1250" dirty="0">
              <a:effectLst/>
              <a:latin typeface="Arial" panose="020B0604020202020204" pitchFamily="34" charset="0"/>
              <a:ea typeface="Times New Roman" panose="02020603050405020304" pitchFamily="18" charset="0"/>
              <a:cs typeface="Times New Roman" panose="02020603050405020304" pitchFamily="18" charset="0"/>
            </a:endParaRPr>
          </a:p>
          <a:p>
            <a:pPr marL="1203325" lvl="2" indent="-285750">
              <a:spcBef>
                <a:spcPts val="0"/>
              </a:spcBef>
              <a:spcAft>
                <a:spcPts val="0"/>
              </a:spcAft>
              <a:buFont typeface="Courier New" panose="02070309020205020404" pitchFamily="49" charset="0"/>
              <a:buChar char="o"/>
            </a:pPr>
            <a:r>
              <a:rPr lang="en-US" sz="1250" spc="-15" dirty="0">
                <a:effectLst/>
                <a:latin typeface="Arial" panose="020B0604020202020204" pitchFamily="34" charset="0"/>
                <a:ea typeface="Times New Roman" panose="02020603050405020304" pitchFamily="18" charset="0"/>
                <a:cs typeface="Arial" panose="020B0604020202020204" pitchFamily="34" charset="0"/>
              </a:rPr>
              <a:t>Use line 9, Gross income.</a:t>
            </a:r>
            <a:endParaRPr lang="en-US" sz="1250" dirty="0">
              <a:effectLst/>
              <a:latin typeface="Arial" panose="020B0604020202020204" pitchFamily="34" charset="0"/>
              <a:ea typeface="Times New Roman" panose="02020603050405020304" pitchFamily="18" charset="0"/>
              <a:cs typeface="Times New Roman" panose="02020603050405020304" pitchFamily="18" charset="0"/>
            </a:endParaRPr>
          </a:p>
          <a:p>
            <a:pPr marL="796925" lvl="1" indent="-342900">
              <a:spcBef>
                <a:spcPts val="0"/>
              </a:spcBef>
              <a:spcAft>
                <a:spcPts val="0"/>
              </a:spcAft>
              <a:buFont typeface="Symbol" panose="05050102010706020507" pitchFamily="18" charset="2"/>
              <a:buChar char=""/>
            </a:pPr>
            <a:r>
              <a:rPr lang="en-US" sz="1250" spc="-15" dirty="0">
                <a:effectLst/>
                <a:latin typeface="Arial" panose="020B0604020202020204" pitchFamily="34" charset="0"/>
                <a:ea typeface="Times New Roman" panose="02020603050405020304" pitchFamily="18" charset="0"/>
                <a:cs typeface="Arial" panose="020B0604020202020204" pitchFamily="34" charset="0"/>
              </a:rPr>
              <a:t>Schedule SE – Self-Employment Tax</a:t>
            </a:r>
            <a:endParaRPr lang="en-US" sz="1250" dirty="0">
              <a:effectLst/>
              <a:latin typeface="Arial" panose="020B0604020202020204" pitchFamily="34" charset="0"/>
              <a:ea typeface="Times New Roman" panose="02020603050405020304" pitchFamily="18" charset="0"/>
              <a:cs typeface="Times New Roman" panose="02020603050405020304" pitchFamily="18" charset="0"/>
            </a:endParaRPr>
          </a:p>
          <a:p>
            <a:pPr marL="1203325" lvl="2" indent="-285750">
              <a:spcBef>
                <a:spcPts val="0"/>
              </a:spcBef>
              <a:spcAft>
                <a:spcPts val="0"/>
              </a:spcAft>
              <a:buFont typeface="Courier New" panose="02070309020205020404" pitchFamily="49" charset="0"/>
              <a:buChar char="o"/>
            </a:pPr>
            <a:r>
              <a:rPr lang="en-US" sz="1250" spc="-15" dirty="0">
                <a:effectLst/>
                <a:latin typeface="Arial" panose="020B0604020202020204" pitchFamily="34" charset="0"/>
                <a:ea typeface="Times New Roman" panose="02020603050405020304" pitchFamily="18" charset="0"/>
                <a:cs typeface="Arial" panose="020B0604020202020204" pitchFamily="34" charset="0"/>
              </a:rPr>
              <a:t>Use line 5a, Church employee income, from the Long Schedule SE if it is completed.</a:t>
            </a:r>
            <a:endParaRPr lang="en-US" sz="1250" dirty="0">
              <a:effectLst/>
              <a:latin typeface="Arial" panose="020B0604020202020204" pitchFamily="34" charset="0"/>
              <a:ea typeface="Times New Roman" panose="02020603050405020304" pitchFamily="18" charset="0"/>
              <a:cs typeface="Times New Roman" panose="02020603050405020304" pitchFamily="18" charset="0"/>
            </a:endParaRPr>
          </a:p>
          <a:p>
            <a:pPr marL="461963" indent="0"/>
            <a:endParaRPr lang="en-US" dirty="0"/>
          </a:p>
        </p:txBody>
      </p:sp>
    </p:spTree>
    <p:extLst>
      <p:ext uri="{BB962C8B-B14F-4D97-AF65-F5344CB8AC3E}">
        <p14:creationId xmlns:p14="http://schemas.microsoft.com/office/powerpoint/2010/main" val="39834111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C75E01-07D6-478C-8BF6-DC8EC783803D}"/>
              </a:ext>
            </a:extLst>
          </p:cNvPr>
          <p:cNvSpPr>
            <a:spLocks noGrp="1"/>
          </p:cNvSpPr>
          <p:nvPr>
            <p:ph type="title"/>
          </p:nvPr>
        </p:nvSpPr>
        <p:spPr>
          <a:xfrm>
            <a:off x="325627" y="274638"/>
            <a:ext cx="8373873" cy="953272"/>
          </a:xfrm>
        </p:spPr>
        <p:txBody>
          <a:bodyPr/>
          <a:lstStyle/>
          <a:p>
            <a:r>
              <a:rPr lang="en-US" dirty="0"/>
              <a:t>Self-Employment</a:t>
            </a:r>
          </a:p>
        </p:txBody>
      </p:sp>
      <p:sp>
        <p:nvSpPr>
          <p:cNvPr id="3" name="Content Placeholder 2">
            <a:extLst>
              <a:ext uri="{FF2B5EF4-FFF2-40B4-BE49-F238E27FC236}">
                <a16:creationId xmlns:a16="http://schemas.microsoft.com/office/drawing/2014/main" id="{A8AF75FB-A167-4C19-B619-0305BF755CC9}"/>
              </a:ext>
            </a:extLst>
          </p:cNvPr>
          <p:cNvSpPr>
            <a:spLocks noGrp="1"/>
          </p:cNvSpPr>
          <p:nvPr>
            <p:ph sz="half" idx="1"/>
          </p:nvPr>
        </p:nvSpPr>
        <p:spPr>
          <a:xfrm>
            <a:off x="325626" y="1227910"/>
            <a:ext cx="8492747" cy="4423953"/>
          </a:xfrm>
        </p:spPr>
        <p:txBody>
          <a:bodyPr/>
          <a:lstStyle/>
          <a:p>
            <a:pPr marL="461963" indent="0"/>
            <a:r>
              <a:rPr lang="en-US" dirty="0"/>
              <a:t>Note the following changes in our procedures for calculating self-employment income compared to the previous year:</a:t>
            </a:r>
          </a:p>
          <a:p>
            <a:pPr marL="461963" indent="0"/>
            <a:endParaRPr lang="en-US" dirty="0"/>
          </a:p>
          <a:p>
            <a:pPr marL="747713" indent="-285750">
              <a:buFont typeface="Arial" panose="020B0604020202020204" pitchFamily="34" charset="0"/>
              <a:buChar char="•"/>
            </a:pPr>
            <a:r>
              <a:rPr lang="en-US" dirty="0"/>
              <a:t>On schedule C, we are now using line 5, gross profit, instead of line 7, gross income.</a:t>
            </a:r>
            <a:br>
              <a:rPr lang="en-US" dirty="0"/>
            </a:br>
            <a:endParaRPr lang="en-US" dirty="0"/>
          </a:p>
          <a:p>
            <a:pPr marL="747713" indent="-285750">
              <a:buFont typeface="Arial" panose="020B0604020202020204" pitchFamily="34" charset="0"/>
              <a:buChar char="•"/>
            </a:pPr>
            <a:r>
              <a:rPr lang="en-US" dirty="0"/>
              <a:t>We now no longer add the value of a utility deduction to the income regardless of whether a business is run out of the home address.</a:t>
            </a:r>
          </a:p>
          <a:p>
            <a:pPr marL="461963" indent="0"/>
            <a:endParaRPr lang="en-US" dirty="0"/>
          </a:p>
          <a:p>
            <a:pPr marL="461963" indent="0"/>
            <a:r>
              <a:rPr lang="en-US" dirty="0"/>
              <a:t>If the applicant’s self-employment income is zero or shows a loss, record the income as zero. Do not enter a negative amount. Self-employed applicants do not have to follow procedures established for zero-income applicants.</a:t>
            </a:r>
          </a:p>
        </p:txBody>
      </p:sp>
    </p:spTree>
    <p:extLst>
      <p:ext uri="{BB962C8B-B14F-4D97-AF65-F5344CB8AC3E}">
        <p14:creationId xmlns:p14="http://schemas.microsoft.com/office/powerpoint/2010/main" val="19165388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3"/>
          <p:cNvSpPr>
            <a:spLocks noGrp="1"/>
          </p:cNvSpPr>
          <p:nvPr>
            <p:ph type="title"/>
          </p:nvPr>
        </p:nvSpPr>
        <p:spPr/>
        <p:txBody>
          <a:bodyPr/>
          <a:lstStyle/>
          <a:p>
            <a:r>
              <a:rPr lang="en-US" altLang="en-US" cap="none" dirty="0">
                <a:latin typeface="Arial Bold" panose="020B0704020202020204" pitchFamily="34" charset="0"/>
                <a:ea typeface="ＭＳ Ｐゴシック" panose="020B0600070205080204" pitchFamily="34" charset="-128"/>
                <a:cs typeface="Arial Bold" panose="020B0704020202020204" pitchFamily="34" charset="0"/>
              </a:rPr>
              <a:t>AGENDA</a:t>
            </a:r>
          </a:p>
        </p:txBody>
      </p:sp>
      <p:sp>
        <p:nvSpPr>
          <p:cNvPr id="14339" name="Content Placeholder 4"/>
          <p:cNvSpPr>
            <a:spLocks noGrp="1"/>
          </p:cNvSpPr>
          <p:nvPr>
            <p:ph idx="1"/>
          </p:nvPr>
        </p:nvSpPr>
        <p:spPr>
          <a:xfrm>
            <a:off x="334963" y="1425575"/>
            <a:ext cx="8364537" cy="4525963"/>
          </a:xfrm>
        </p:spPr>
        <p:txBody>
          <a:bodyPr/>
          <a:lstStyle/>
          <a:p>
            <a:pPr marL="285750" indent="-285750">
              <a:buFont typeface="Arial" panose="020B0604020202020204" pitchFamily="34" charset="0"/>
              <a:buChar char="•"/>
              <a:defRPr/>
            </a:pPr>
            <a:r>
              <a:rPr lang="en-US" altLang="en-US" dirty="0">
                <a:latin typeface="Arial" panose="020B0604020202020204" pitchFamily="34" charset="0"/>
                <a:ea typeface="ＭＳ Ｐゴシック" panose="020B0600070205080204" pitchFamily="34" charset="-128"/>
                <a:cs typeface="Arial" panose="020B0604020202020204" pitchFamily="34" charset="0"/>
              </a:rPr>
              <a:t>Income Eligibility Determination Fundamentals</a:t>
            </a:r>
          </a:p>
          <a:p>
            <a:pPr marL="285750" indent="-285750">
              <a:buFont typeface="Arial" panose="020B0604020202020204" pitchFamily="34" charset="0"/>
              <a:buChar char="•"/>
              <a:defRPr/>
            </a:pPr>
            <a:endParaRPr lang="en-US" altLang="en-US" dirty="0">
              <a:latin typeface="Arial" panose="020B0604020202020204" pitchFamily="34" charset="0"/>
              <a:ea typeface="ＭＳ Ｐゴシック" panose="020B0600070205080204" pitchFamily="34" charset="-128"/>
              <a:cs typeface="Arial" panose="020B0604020202020204" pitchFamily="34" charset="0"/>
            </a:endParaRPr>
          </a:p>
          <a:p>
            <a:pPr marL="285750" indent="-285750">
              <a:buFont typeface="Arial" panose="020B0604020202020204" pitchFamily="34" charset="0"/>
              <a:buChar char="•"/>
              <a:defRPr/>
            </a:pPr>
            <a:r>
              <a:rPr lang="en-US" altLang="en-US" dirty="0">
                <a:latin typeface="Arial" panose="020B0604020202020204" pitchFamily="34" charset="0"/>
                <a:ea typeface="ＭＳ Ｐゴシック" panose="020B0600070205080204" pitchFamily="34" charset="-128"/>
                <a:cs typeface="Arial" panose="020B0604020202020204" pitchFamily="34" charset="0"/>
              </a:rPr>
              <a:t>Available Tools</a:t>
            </a:r>
          </a:p>
          <a:p>
            <a:pPr>
              <a:defRPr/>
            </a:pPr>
            <a:endParaRPr lang="en-US" altLang="en-US" dirty="0">
              <a:latin typeface="Arial" panose="020B0604020202020204" pitchFamily="34" charset="0"/>
              <a:ea typeface="ＭＳ Ｐゴシック" panose="020B0600070205080204" pitchFamily="34" charset="-128"/>
              <a:cs typeface="Arial" panose="020B0604020202020204" pitchFamily="34" charset="0"/>
            </a:endParaRPr>
          </a:p>
          <a:p>
            <a:pPr marL="285750" indent="-285750">
              <a:buFont typeface="Arial" panose="020B0604020202020204" pitchFamily="34" charset="0"/>
              <a:buChar char="•"/>
              <a:defRPr/>
            </a:pPr>
            <a:r>
              <a:rPr lang="en-US" altLang="en-US" dirty="0">
                <a:latin typeface="Arial" panose="020B0604020202020204" pitchFamily="34" charset="0"/>
                <a:ea typeface="ＭＳ Ｐゴシック" panose="020B0600070205080204" pitchFamily="34" charset="-128"/>
                <a:cs typeface="Arial" panose="020B0604020202020204" pitchFamily="34" charset="0"/>
              </a:rPr>
              <a:t>Documentation</a:t>
            </a:r>
          </a:p>
          <a:p>
            <a:pPr marL="285750" indent="-285750">
              <a:buFont typeface="Arial" panose="020B0604020202020204" pitchFamily="34" charset="0"/>
              <a:buChar char="•"/>
              <a:defRPr/>
            </a:pPr>
            <a:endParaRPr lang="en-US" altLang="en-US" dirty="0">
              <a:latin typeface="Arial" panose="020B0604020202020204" pitchFamily="34" charset="0"/>
              <a:ea typeface="ＭＳ Ｐゴシック" panose="020B0600070205080204" pitchFamily="34" charset="-128"/>
              <a:cs typeface="Arial" panose="020B0604020202020204" pitchFamily="34" charset="0"/>
            </a:endParaRPr>
          </a:p>
          <a:p>
            <a:pPr marL="285750" indent="-285750">
              <a:buFont typeface="Arial" panose="020B0604020202020204" pitchFamily="34" charset="0"/>
              <a:buChar char="•"/>
              <a:defRPr/>
            </a:pPr>
            <a:r>
              <a:rPr lang="en-US" altLang="en-US" dirty="0">
                <a:latin typeface="Arial" panose="020B0604020202020204" pitchFamily="34" charset="0"/>
                <a:ea typeface="ＭＳ Ｐゴシック" panose="020B0600070205080204" pitchFamily="34" charset="-128"/>
                <a:cs typeface="Arial" panose="020B0604020202020204" pitchFamily="34" charset="0"/>
              </a:rPr>
              <a:t>Sources of Income</a:t>
            </a:r>
          </a:p>
          <a:p>
            <a:pPr marL="285750" indent="-285750">
              <a:buFont typeface="Arial" panose="020B0604020202020204" pitchFamily="34" charset="0"/>
              <a:buChar char="•"/>
              <a:defRPr/>
            </a:pPr>
            <a:endParaRPr lang="en-US" altLang="en-US" dirty="0">
              <a:latin typeface="Arial" panose="020B0604020202020204" pitchFamily="34" charset="0"/>
              <a:ea typeface="ＭＳ Ｐゴシック" panose="020B0600070205080204" pitchFamily="34" charset="-128"/>
              <a:cs typeface="Arial" panose="020B0604020202020204" pitchFamily="34" charset="0"/>
            </a:endParaRPr>
          </a:p>
          <a:p>
            <a:pPr marL="285750" indent="-285750">
              <a:buFont typeface="Arial" panose="020B0604020202020204" pitchFamily="34" charset="0"/>
              <a:buChar char="•"/>
              <a:defRPr/>
            </a:pPr>
            <a:r>
              <a:rPr lang="en-US" altLang="en-US" dirty="0">
                <a:latin typeface="Arial" panose="020B0604020202020204" pitchFamily="34" charset="0"/>
                <a:ea typeface="ＭＳ Ｐゴシック" panose="020B0600070205080204" pitchFamily="34" charset="-128"/>
                <a:cs typeface="Arial" panose="020B0604020202020204" pitchFamily="34" charset="0"/>
              </a:rPr>
              <a:t>General Reminders and Takeaways</a:t>
            </a:r>
          </a:p>
          <a:p>
            <a:pPr>
              <a:defRPr/>
            </a:pPr>
            <a:r>
              <a:rPr lang="en-US" altLang="en-US" dirty="0">
                <a:latin typeface="Arial" panose="020B0604020202020204" pitchFamily="34" charset="0"/>
                <a:ea typeface="ＭＳ Ｐゴシック" panose="020B0600070205080204" pitchFamily="34" charset="-128"/>
                <a:cs typeface="Arial" panose="020B0604020202020204" pitchFamily="34" charset="0"/>
              </a:rPr>
              <a:t>	</a:t>
            </a:r>
          </a:p>
          <a:p>
            <a:pPr>
              <a:defRPr/>
            </a:pPr>
            <a:endParaRPr lang="en-US" altLang="en-US" dirty="0">
              <a:latin typeface="Arial" panose="020B0604020202020204" pitchFamily="34" charset="0"/>
              <a:ea typeface="ＭＳ Ｐゴシック" panose="020B0600070205080204" pitchFamily="34" charset="-128"/>
              <a:cs typeface="Arial" panose="020B0604020202020204" pitchFamily="34" charset="0"/>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44591" y="3688556"/>
            <a:ext cx="2219325" cy="2057400"/>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C75E01-07D6-478C-8BF6-DC8EC783803D}"/>
              </a:ext>
            </a:extLst>
          </p:cNvPr>
          <p:cNvSpPr>
            <a:spLocks noGrp="1"/>
          </p:cNvSpPr>
          <p:nvPr>
            <p:ph type="title"/>
          </p:nvPr>
        </p:nvSpPr>
        <p:spPr>
          <a:xfrm>
            <a:off x="325627" y="274638"/>
            <a:ext cx="8373873" cy="953272"/>
          </a:xfrm>
        </p:spPr>
        <p:txBody>
          <a:bodyPr/>
          <a:lstStyle/>
          <a:p>
            <a:r>
              <a:rPr lang="en-US" dirty="0"/>
              <a:t>Employment (salary/wages)</a:t>
            </a:r>
          </a:p>
        </p:txBody>
      </p:sp>
      <p:sp>
        <p:nvSpPr>
          <p:cNvPr id="3" name="Content Placeholder 2">
            <a:extLst>
              <a:ext uri="{FF2B5EF4-FFF2-40B4-BE49-F238E27FC236}">
                <a16:creationId xmlns:a16="http://schemas.microsoft.com/office/drawing/2014/main" id="{A8AF75FB-A167-4C19-B619-0305BF755CC9}"/>
              </a:ext>
            </a:extLst>
          </p:cNvPr>
          <p:cNvSpPr>
            <a:spLocks noGrp="1"/>
          </p:cNvSpPr>
          <p:nvPr>
            <p:ph sz="half" idx="1"/>
          </p:nvPr>
        </p:nvSpPr>
        <p:spPr>
          <a:xfrm>
            <a:off x="325626" y="1227910"/>
            <a:ext cx="8492747" cy="4423953"/>
          </a:xfrm>
        </p:spPr>
        <p:txBody>
          <a:bodyPr/>
          <a:lstStyle/>
          <a:p>
            <a:pPr marL="461963" indent="0"/>
            <a:r>
              <a:rPr lang="en-US" dirty="0"/>
              <a:t>LSPs are not to use an LKE report to identify or determine employment history or income.</a:t>
            </a:r>
            <a:br>
              <a:rPr lang="en-US" dirty="0"/>
            </a:br>
            <a:br>
              <a:rPr lang="en-US" dirty="0"/>
            </a:br>
            <a:r>
              <a:rPr lang="en-US" dirty="0"/>
              <a:t>Employment income may be calculated using a pay stub or pay statement, a Request for Earnings Statement, or, if neither of these methods are feasible, an Income Verification Affidavit.</a:t>
            </a:r>
          </a:p>
          <a:p>
            <a:pPr marL="461963" indent="0"/>
            <a:endParaRPr lang="en-US" dirty="0"/>
          </a:p>
          <a:p>
            <a:pPr marL="461963" indent="0"/>
            <a:r>
              <a:rPr lang="en-US" dirty="0"/>
              <a:t>Because we are redefining the income eligibility period, W-2s are, in general, usually not going to reflect the time period we are going to catch in the eligibility determination. Therefore, W-2s are no longer considered a preferred document for employment income. </a:t>
            </a:r>
          </a:p>
        </p:txBody>
      </p:sp>
    </p:spTree>
    <p:extLst>
      <p:ext uri="{BB962C8B-B14F-4D97-AF65-F5344CB8AC3E}">
        <p14:creationId xmlns:p14="http://schemas.microsoft.com/office/powerpoint/2010/main" val="5935771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C75E01-07D6-478C-8BF6-DC8EC783803D}"/>
              </a:ext>
            </a:extLst>
          </p:cNvPr>
          <p:cNvSpPr>
            <a:spLocks noGrp="1"/>
          </p:cNvSpPr>
          <p:nvPr>
            <p:ph type="title"/>
          </p:nvPr>
        </p:nvSpPr>
        <p:spPr>
          <a:xfrm>
            <a:off x="325627" y="274638"/>
            <a:ext cx="8373873" cy="953272"/>
          </a:xfrm>
        </p:spPr>
        <p:txBody>
          <a:bodyPr/>
          <a:lstStyle/>
          <a:p>
            <a:r>
              <a:rPr lang="en-US" dirty="0"/>
              <a:t>Employment (salary/wages)</a:t>
            </a:r>
          </a:p>
        </p:txBody>
      </p:sp>
      <p:sp>
        <p:nvSpPr>
          <p:cNvPr id="3" name="Content Placeholder 2">
            <a:extLst>
              <a:ext uri="{FF2B5EF4-FFF2-40B4-BE49-F238E27FC236}">
                <a16:creationId xmlns:a16="http://schemas.microsoft.com/office/drawing/2014/main" id="{A8AF75FB-A167-4C19-B619-0305BF755CC9}"/>
              </a:ext>
            </a:extLst>
          </p:cNvPr>
          <p:cNvSpPr>
            <a:spLocks noGrp="1"/>
          </p:cNvSpPr>
          <p:nvPr>
            <p:ph sz="half" idx="1"/>
          </p:nvPr>
        </p:nvSpPr>
        <p:spPr>
          <a:xfrm>
            <a:off x="325626" y="1227910"/>
            <a:ext cx="8492747" cy="4423953"/>
          </a:xfrm>
        </p:spPr>
        <p:txBody>
          <a:bodyPr/>
          <a:lstStyle/>
          <a:p>
            <a:pPr marL="461963" indent="0"/>
            <a:r>
              <a:rPr lang="en-US" dirty="0"/>
              <a:t>To calculate income via the three most recent complete months:</a:t>
            </a:r>
          </a:p>
          <a:p>
            <a:pPr marL="461963" indent="0"/>
            <a:endParaRPr lang="en-US" dirty="0"/>
          </a:p>
          <a:p>
            <a:pPr marL="747713" indent="-285750">
              <a:buFont typeface="Arial" panose="020B0604020202020204" pitchFamily="34" charset="0"/>
              <a:buChar char="•"/>
            </a:pPr>
            <a:r>
              <a:rPr lang="en-US" dirty="0"/>
              <a:t>Take YTD gross income from end of most recent complete month. (Use Federal Taxable Gross if available. If the check stub does not identify the Federal Taxable Gross amount, intake may not calculate this amount on their own.)</a:t>
            </a:r>
          </a:p>
          <a:p>
            <a:pPr marL="747713" indent="-285750">
              <a:buFont typeface="Arial" panose="020B0604020202020204" pitchFamily="34" charset="0"/>
              <a:buChar char="•"/>
            </a:pPr>
            <a:endParaRPr lang="en-US" dirty="0"/>
          </a:p>
          <a:p>
            <a:pPr marL="747713" indent="-285750">
              <a:buFont typeface="Arial" panose="020B0604020202020204" pitchFamily="34" charset="0"/>
              <a:buChar char="•"/>
            </a:pPr>
            <a:r>
              <a:rPr lang="en-US" dirty="0"/>
              <a:t>Identify how many months are represented by the paystub. In general, this will usually correspond to the month of the paystub; i.e., November = 11 months. If the applicant discloses that they began work after the beginning of the year, you will need to subtract any months for which no pay was received; i.e., if the applicant received their first paycheck in March, then January and February should be excluded. Therefore, 11-2=9 months.</a:t>
            </a:r>
          </a:p>
        </p:txBody>
      </p:sp>
    </p:spTree>
    <p:extLst>
      <p:ext uri="{BB962C8B-B14F-4D97-AF65-F5344CB8AC3E}">
        <p14:creationId xmlns:p14="http://schemas.microsoft.com/office/powerpoint/2010/main" val="36745243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C75E01-07D6-478C-8BF6-DC8EC783803D}"/>
              </a:ext>
            </a:extLst>
          </p:cNvPr>
          <p:cNvSpPr>
            <a:spLocks noGrp="1"/>
          </p:cNvSpPr>
          <p:nvPr>
            <p:ph type="title"/>
          </p:nvPr>
        </p:nvSpPr>
        <p:spPr>
          <a:xfrm>
            <a:off x="325627" y="274638"/>
            <a:ext cx="8373873" cy="953272"/>
          </a:xfrm>
        </p:spPr>
        <p:txBody>
          <a:bodyPr/>
          <a:lstStyle/>
          <a:p>
            <a:r>
              <a:rPr lang="en-US" dirty="0"/>
              <a:t>Employment (salary/wages)</a:t>
            </a:r>
          </a:p>
        </p:txBody>
      </p:sp>
      <p:sp>
        <p:nvSpPr>
          <p:cNvPr id="3" name="Content Placeholder 2">
            <a:extLst>
              <a:ext uri="{FF2B5EF4-FFF2-40B4-BE49-F238E27FC236}">
                <a16:creationId xmlns:a16="http://schemas.microsoft.com/office/drawing/2014/main" id="{A8AF75FB-A167-4C19-B619-0305BF755CC9}"/>
              </a:ext>
            </a:extLst>
          </p:cNvPr>
          <p:cNvSpPr>
            <a:spLocks noGrp="1"/>
          </p:cNvSpPr>
          <p:nvPr>
            <p:ph sz="half" idx="1"/>
          </p:nvPr>
        </p:nvSpPr>
        <p:spPr>
          <a:xfrm>
            <a:off x="325626" y="1227910"/>
            <a:ext cx="8492747" cy="4423953"/>
          </a:xfrm>
        </p:spPr>
        <p:txBody>
          <a:bodyPr/>
          <a:lstStyle/>
          <a:p>
            <a:pPr marL="747713" indent="-285750">
              <a:buFont typeface="Arial" panose="020B0604020202020204" pitchFamily="34" charset="0"/>
              <a:buChar char="•"/>
            </a:pPr>
            <a:r>
              <a:rPr lang="en-US" dirty="0"/>
              <a:t>Once you determine how many months pay are in the check, divide the YTD Federal Taxable Gross (or YTD Gross if Federal Taxable is not available) by the number of months represented in the YTD to determine the representative monthly rate.</a:t>
            </a:r>
          </a:p>
          <a:p>
            <a:pPr marL="747713" indent="-285750">
              <a:buFont typeface="Arial" panose="020B0604020202020204" pitchFamily="34" charset="0"/>
              <a:buChar char="•"/>
            </a:pPr>
            <a:endParaRPr lang="en-US" dirty="0"/>
          </a:p>
          <a:p>
            <a:pPr marL="747713" indent="-285750">
              <a:buFont typeface="Arial" panose="020B0604020202020204" pitchFamily="34" charset="0"/>
              <a:buChar char="•"/>
            </a:pPr>
            <a:r>
              <a:rPr lang="en-US" dirty="0"/>
              <a:t>Multiply the representative monthly rate by three to determine the employment income for the eligibility determination period.</a:t>
            </a:r>
          </a:p>
          <a:p>
            <a:pPr marL="747713" indent="-285750">
              <a:buFont typeface="Arial" panose="020B0604020202020204" pitchFamily="34" charset="0"/>
              <a:buChar char="•"/>
            </a:pPr>
            <a:endParaRPr lang="en-US" dirty="0"/>
          </a:p>
          <a:p>
            <a:pPr marL="747713" indent="-285750">
              <a:buFont typeface="Arial" panose="020B0604020202020204" pitchFamily="34" charset="0"/>
              <a:buChar char="•"/>
            </a:pPr>
            <a:r>
              <a:rPr lang="en-US" dirty="0"/>
              <a:t>Note that if the applicant is no longer working and more than a month has passed since their last pay date, you may need to adjust the number of months you multiply be to account for zero-income months; i.e., if the applicant stopped working in October, and received zero income for November, and applies in December, you will only use two months of wages (September and October) and one month of zero income (November).</a:t>
            </a:r>
          </a:p>
        </p:txBody>
      </p:sp>
    </p:spTree>
    <p:extLst>
      <p:ext uri="{BB962C8B-B14F-4D97-AF65-F5344CB8AC3E}">
        <p14:creationId xmlns:p14="http://schemas.microsoft.com/office/powerpoint/2010/main" val="24395806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C75E01-07D6-478C-8BF6-DC8EC783803D}"/>
              </a:ext>
            </a:extLst>
          </p:cNvPr>
          <p:cNvSpPr>
            <a:spLocks noGrp="1"/>
          </p:cNvSpPr>
          <p:nvPr>
            <p:ph type="title"/>
          </p:nvPr>
        </p:nvSpPr>
        <p:spPr>
          <a:xfrm>
            <a:off x="325627" y="274638"/>
            <a:ext cx="8373873" cy="953272"/>
          </a:xfrm>
        </p:spPr>
        <p:txBody>
          <a:bodyPr/>
          <a:lstStyle/>
          <a:p>
            <a:r>
              <a:rPr lang="en-US" dirty="0"/>
              <a:t>Employment (salary/wages)</a:t>
            </a:r>
          </a:p>
        </p:txBody>
      </p:sp>
      <p:sp>
        <p:nvSpPr>
          <p:cNvPr id="3" name="Content Placeholder 2">
            <a:extLst>
              <a:ext uri="{FF2B5EF4-FFF2-40B4-BE49-F238E27FC236}">
                <a16:creationId xmlns:a16="http://schemas.microsoft.com/office/drawing/2014/main" id="{A8AF75FB-A167-4C19-B619-0305BF755CC9}"/>
              </a:ext>
            </a:extLst>
          </p:cNvPr>
          <p:cNvSpPr>
            <a:spLocks noGrp="1"/>
          </p:cNvSpPr>
          <p:nvPr>
            <p:ph sz="half" idx="1"/>
          </p:nvPr>
        </p:nvSpPr>
        <p:spPr>
          <a:xfrm>
            <a:off x="325626" y="1227910"/>
            <a:ext cx="8492747" cy="4423953"/>
          </a:xfrm>
        </p:spPr>
        <p:txBody>
          <a:bodyPr/>
          <a:lstStyle/>
          <a:p>
            <a:pPr marL="461963" indent="0"/>
            <a:r>
              <a:rPr lang="en-US" dirty="0"/>
              <a:t>To calculate income using the 13-week method:</a:t>
            </a:r>
          </a:p>
          <a:p>
            <a:pPr marL="461963" indent="0"/>
            <a:endParaRPr lang="en-US" dirty="0"/>
          </a:p>
          <a:p>
            <a:pPr marL="747713" indent="-285750">
              <a:buFont typeface="Arial" panose="020B0604020202020204" pitchFamily="34" charset="0"/>
              <a:buChar char="•"/>
            </a:pPr>
            <a:r>
              <a:rPr lang="en-US" dirty="0"/>
              <a:t>Use most recent available paystub.</a:t>
            </a:r>
          </a:p>
          <a:p>
            <a:pPr marL="747713" indent="-285750">
              <a:buFont typeface="Arial" panose="020B0604020202020204" pitchFamily="34" charset="0"/>
              <a:buChar char="•"/>
            </a:pPr>
            <a:endParaRPr lang="en-US" dirty="0"/>
          </a:p>
          <a:p>
            <a:pPr marL="747713" indent="-285750">
              <a:buFont typeface="Arial" panose="020B0604020202020204" pitchFamily="34" charset="0"/>
              <a:buChar char="•"/>
            </a:pPr>
            <a:r>
              <a:rPr lang="en-US" dirty="0"/>
              <a:t>Note whether pay period represents one week or two weeks.</a:t>
            </a:r>
            <a:br>
              <a:rPr lang="en-US" dirty="0"/>
            </a:br>
            <a:endParaRPr lang="en-US" dirty="0"/>
          </a:p>
          <a:p>
            <a:pPr marL="747713" indent="-285750">
              <a:buFont typeface="Arial" panose="020B0604020202020204" pitchFamily="34" charset="0"/>
              <a:buChar char="•"/>
            </a:pPr>
            <a:r>
              <a:rPr lang="en-US" dirty="0"/>
              <a:t>Determine the week number (out of 52) represented by the pay date on the check.</a:t>
            </a:r>
            <a:br>
              <a:rPr lang="en-US" dirty="0"/>
            </a:br>
            <a:endParaRPr lang="en-US" dirty="0"/>
          </a:p>
          <a:p>
            <a:pPr marL="1201738" lvl="1" indent="-285750"/>
            <a:r>
              <a:rPr lang="en-US" dirty="0"/>
              <a:t>If the pay period is two-weeks, you will need to round this value up if it is an odd-numbered week.</a:t>
            </a:r>
          </a:p>
          <a:p>
            <a:pPr marL="1201738" lvl="1" indent="-285750"/>
            <a:endParaRPr lang="en-US" dirty="0"/>
          </a:p>
          <a:p>
            <a:pPr marL="747713" indent="-285750">
              <a:buFont typeface="Arial" panose="020B0604020202020204" pitchFamily="34" charset="0"/>
              <a:buChar char="•"/>
            </a:pPr>
            <a:r>
              <a:rPr lang="en-US" dirty="0"/>
              <a:t>If the applicant started working after the beginning of the calendar year, try to determine when their first pay occurred. Determine the week number of this pay date and subtract 1, then subtract it from the pay date week number.</a:t>
            </a:r>
          </a:p>
        </p:txBody>
      </p:sp>
    </p:spTree>
    <p:extLst>
      <p:ext uri="{BB962C8B-B14F-4D97-AF65-F5344CB8AC3E}">
        <p14:creationId xmlns:p14="http://schemas.microsoft.com/office/powerpoint/2010/main" val="4248201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C75E01-07D6-478C-8BF6-DC8EC783803D}"/>
              </a:ext>
            </a:extLst>
          </p:cNvPr>
          <p:cNvSpPr>
            <a:spLocks noGrp="1"/>
          </p:cNvSpPr>
          <p:nvPr>
            <p:ph type="title"/>
          </p:nvPr>
        </p:nvSpPr>
        <p:spPr>
          <a:xfrm>
            <a:off x="325627" y="274638"/>
            <a:ext cx="8373873" cy="953272"/>
          </a:xfrm>
        </p:spPr>
        <p:txBody>
          <a:bodyPr/>
          <a:lstStyle/>
          <a:p>
            <a:r>
              <a:rPr lang="en-US" dirty="0"/>
              <a:t>Employment (salary/wages)</a:t>
            </a:r>
          </a:p>
        </p:txBody>
      </p:sp>
      <p:sp>
        <p:nvSpPr>
          <p:cNvPr id="3" name="Content Placeholder 2">
            <a:extLst>
              <a:ext uri="{FF2B5EF4-FFF2-40B4-BE49-F238E27FC236}">
                <a16:creationId xmlns:a16="http://schemas.microsoft.com/office/drawing/2014/main" id="{A8AF75FB-A167-4C19-B619-0305BF755CC9}"/>
              </a:ext>
            </a:extLst>
          </p:cNvPr>
          <p:cNvSpPr>
            <a:spLocks noGrp="1"/>
          </p:cNvSpPr>
          <p:nvPr>
            <p:ph sz="half" idx="1"/>
          </p:nvPr>
        </p:nvSpPr>
        <p:spPr>
          <a:xfrm>
            <a:off x="325626" y="1227910"/>
            <a:ext cx="8492747" cy="4423953"/>
          </a:xfrm>
        </p:spPr>
        <p:txBody>
          <a:bodyPr/>
          <a:lstStyle/>
          <a:p>
            <a:pPr marL="747713" indent="-285750">
              <a:buFont typeface="Arial" panose="020B0604020202020204" pitchFamily="34" charset="0"/>
              <a:buChar char="•"/>
            </a:pPr>
            <a:r>
              <a:rPr lang="en-US" dirty="0"/>
              <a:t>Divide the YTD Federal Taxable Gross or YTD Gross by the number of weeks represented on the paycheck. This will give you the representative weekly amount.</a:t>
            </a:r>
            <a:br>
              <a:rPr lang="en-US" dirty="0"/>
            </a:br>
            <a:endParaRPr lang="en-US" dirty="0"/>
          </a:p>
          <a:p>
            <a:pPr marL="747713" indent="-285750">
              <a:buFont typeface="Arial" panose="020B0604020202020204" pitchFamily="34" charset="0"/>
              <a:buChar char="•"/>
            </a:pPr>
            <a:r>
              <a:rPr lang="en-US" dirty="0"/>
              <a:t>Multiply the representative weekly amount by 13. This will give you the eligibility determination period income.</a:t>
            </a:r>
            <a:br>
              <a:rPr lang="en-US" dirty="0"/>
            </a:br>
            <a:endParaRPr lang="en-US" dirty="0"/>
          </a:p>
          <a:p>
            <a:pPr marL="747713" indent="-285750">
              <a:buFont typeface="Arial" panose="020B0604020202020204" pitchFamily="34" charset="0"/>
              <a:buChar char="•"/>
            </a:pPr>
            <a:r>
              <a:rPr lang="en-US" dirty="0"/>
              <a:t>If the applicant is no longer working at the job, you will need to determine how many weeks have passed since the last pay and adjust the multiplier accordingly. For instance, if the last pay was 4 weeks prior to application date, multiply the representative weekly amount by 9 and count 4 weeks as zero income.</a:t>
            </a:r>
          </a:p>
        </p:txBody>
      </p:sp>
    </p:spTree>
    <p:extLst>
      <p:ext uri="{BB962C8B-B14F-4D97-AF65-F5344CB8AC3E}">
        <p14:creationId xmlns:p14="http://schemas.microsoft.com/office/powerpoint/2010/main" val="13428738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C75E01-07D6-478C-8BF6-DC8EC783803D}"/>
              </a:ext>
            </a:extLst>
          </p:cNvPr>
          <p:cNvSpPr>
            <a:spLocks noGrp="1"/>
          </p:cNvSpPr>
          <p:nvPr>
            <p:ph type="title"/>
          </p:nvPr>
        </p:nvSpPr>
        <p:spPr>
          <a:xfrm>
            <a:off x="325627" y="274638"/>
            <a:ext cx="8373873" cy="953272"/>
          </a:xfrm>
        </p:spPr>
        <p:txBody>
          <a:bodyPr/>
          <a:lstStyle/>
          <a:p>
            <a:r>
              <a:rPr lang="en-US" dirty="0"/>
              <a:t>Employment (salary/wages)</a:t>
            </a:r>
          </a:p>
        </p:txBody>
      </p:sp>
      <p:sp>
        <p:nvSpPr>
          <p:cNvPr id="3" name="Content Placeholder 2">
            <a:extLst>
              <a:ext uri="{FF2B5EF4-FFF2-40B4-BE49-F238E27FC236}">
                <a16:creationId xmlns:a16="http://schemas.microsoft.com/office/drawing/2014/main" id="{A8AF75FB-A167-4C19-B619-0305BF755CC9}"/>
              </a:ext>
            </a:extLst>
          </p:cNvPr>
          <p:cNvSpPr>
            <a:spLocks noGrp="1"/>
          </p:cNvSpPr>
          <p:nvPr>
            <p:ph sz="half" idx="1"/>
          </p:nvPr>
        </p:nvSpPr>
        <p:spPr>
          <a:xfrm>
            <a:off x="325626" y="1227910"/>
            <a:ext cx="8492747" cy="4423953"/>
          </a:xfrm>
        </p:spPr>
        <p:txBody>
          <a:bodyPr/>
          <a:lstStyle/>
          <a:p>
            <a:pPr marL="461963" indent="0"/>
            <a:r>
              <a:rPr lang="en-US" dirty="0"/>
              <a:t>We know that the 13-week method is complicated and unwieldy for an intake staff to calculate by hand!</a:t>
            </a:r>
          </a:p>
          <a:p>
            <a:pPr marL="461963" indent="0"/>
            <a:endParaRPr lang="en-US" dirty="0"/>
          </a:p>
          <a:p>
            <a:pPr marL="461963" indent="0"/>
            <a:r>
              <a:rPr lang="en-US" dirty="0"/>
              <a:t>This is why we have developed a spreadsheet to automate this calculation with some simple data entry, and are working with Roeing to have this incorporated into EAPConnect.</a:t>
            </a:r>
          </a:p>
          <a:p>
            <a:pPr marL="461963" indent="0"/>
            <a:endParaRPr lang="en-US" dirty="0"/>
          </a:p>
          <a:p>
            <a:pPr marL="461963" indent="0"/>
            <a:r>
              <a:rPr lang="en-US" dirty="0"/>
              <a:t>LSPs may choose whether they wish to opt in for piloting this income calculation method. LSPs who pilot will have opportunities to provide feedback on the spreadsheet and the general effect on intake and applicants as we make decisions on this policy in the future.</a:t>
            </a:r>
          </a:p>
        </p:txBody>
      </p:sp>
    </p:spTree>
    <p:extLst>
      <p:ext uri="{BB962C8B-B14F-4D97-AF65-F5344CB8AC3E}">
        <p14:creationId xmlns:p14="http://schemas.microsoft.com/office/powerpoint/2010/main" val="23347342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C75E01-07D6-478C-8BF6-DC8EC783803D}"/>
              </a:ext>
            </a:extLst>
          </p:cNvPr>
          <p:cNvSpPr>
            <a:spLocks noGrp="1"/>
          </p:cNvSpPr>
          <p:nvPr>
            <p:ph type="title"/>
          </p:nvPr>
        </p:nvSpPr>
        <p:spPr>
          <a:xfrm>
            <a:off x="325627" y="274638"/>
            <a:ext cx="8373873" cy="953272"/>
          </a:xfrm>
        </p:spPr>
        <p:txBody>
          <a:bodyPr/>
          <a:lstStyle/>
          <a:p>
            <a:r>
              <a:rPr lang="en-US" dirty="0"/>
              <a:t>request for earnings statement</a:t>
            </a:r>
          </a:p>
        </p:txBody>
      </p:sp>
      <p:sp>
        <p:nvSpPr>
          <p:cNvPr id="3" name="Content Placeholder 2">
            <a:extLst>
              <a:ext uri="{FF2B5EF4-FFF2-40B4-BE49-F238E27FC236}">
                <a16:creationId xmlns:a16="http://schemas.microsoft.com/office/drawing/2014/main" id="{A8AF75FB-A167-4C19-B619-0305BF755CC9}"/>
              </a:ext>
            </a:extLst>
          </p:cNvPr>
          <p:cNvSpPr>
            <a:spLocks noGrp="1"/>
          </p:cNvSpPr>
          <p:nvPr>
            <p:ph sz="half" idx="1"/>
          </p:nvPr>
        </p:nvSpPr>
        <p:spPr>
          <a:xfrm>
            <a:off x="325626" y="1227910"/>
            <a:ext cx="8492747" cy="4423953"/>
          </a:xfrm>
        </p:spPr>
        <p:txBody>
          <a:bodyPr/>
          <a:lstStyle/>
          <a:p>
            <a:pPr marL="461963" indent="0"/>
            <a:r>
              <a:rPr lang="en-US" dirty="0"/>
              <a:t>Request for Earnings Statement is a form that may be used to get wage information directly from an employer when an applicant is unable to provide paystubs. It may also be helpful for applicants who are involved in gig work and have no concise report of aggregate earnings.</a:t>
            </a:r>
            <a:br>
              <a:rPr lang="en-US" dirty="0"/>
            </a:br>
            <a:endParaRPr lang="en-US" dirty="0"/>
          </a:p>
          <a:p>
            <a:pPr marL="461963" indent="0"/>
            <a:r>
              <a:rPr lang="en-US" dirty="0"/>
              <a:t>Because of the potential for falsification of this form, it is advised that LSPs obtain the applicant’s release signature on the form and contact the employer directly to send them the form.</a:t>
            </a:r>
          </a:p>
        </p:txBody>
      </p:sp>
    </p:spTree>
    <p:extLst>
      <p:ext uri="{BB962C8B-B14F-4D97-AF65-F5344CB8AC3E}">
        <p14:creationId xmlns:p14="http://schemas.microsoft.com/office/powerpoint/2010/main" val="125436170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C75E01-07D6-478C-8BF6-DC8EC783803D}"/>
              </a:ext>
            </a:extLst>
          </p:cNvPr>
          <p:cNvSpPr>
            <a:spLocks noGrp="1"/>
          </p:cNvSpPr>
          <p:nvPr>
            <p:ph type="title"/>
          </p:nvPr>
        </p:nvSpPr>
        <p:spPr>
          <a:xfrm>
            <a:off x="325627" y="274638"/>
            <a:ext cx="8373873" cy="953272"/>
          </a:xfrm>
        </p:spPr>
        <p:txBody>
          <a:bodyPr/>
          <a:lstStyle/>
          <a:p>
            <a:r>
              <a:rPr lang="en-US" dirty="0"/>
              <a:t>Income Verification Affidavit</a:t>
            </a:r>
          </a:p>
        </p:txBody>
      </p:sp>
      <p:sp>
        <p:nvSpPr>
          <p:cNvPr id="3" name="Content Placeholder 2">
            <a:extLst>
              <a:ext uri="{FF2B5EF4-FFF2-40B4-BE49-F238E27FC236}">
                <a16:creationId xmlns:a16="http://schemas.microsoft.com/office/drawing/2014/main" id="{A8AF75FB-A167-4C19-B619-0305BF755CC9}"/>
              </a:ext>
            </a:extLst>
          </p:cNvPr>
          <p:cNvSpPr>
            <a:spLocks noGrp="1"/>
          </p:cNvSpPr>
          <p:nvPr>
            <p:ph sz="half" idx="1"/>
          </p:nvPr>
        </p:nvSpPr>
        <p:spPr>
          <a:xfrm>
            <a:off x="325626" y="1227910"/>
            <a:ext cx="8492747" cy="4423953"/>
          </a:xfrm>
        </p:spPr>
        <p:txBody>
          <a:bodyPr/>
          <a:lstStyle/>
          <a:p>
            <a:pPr marL="461963" indent="0"/>
            <a:r>
              <a:rPr lang="en-US" dirty="0"/>
              <a:t>The Income Verification Affidavit allows applicants to declare any irregular or incidental income, declare zero income for any month or all three months of the eligibility determination period, or, as a last resort, to declare employment income for which they have no other documentation, and documented attempts to obtain paystubs or a Request for Earnings Statement have failed.</a:t>
            </a:r>
            <a:br>
              <a:rPr lang="en-US" dirty="0"/>
            </a:br>
            <a:br>
              <a:rPr lang="en-US" dirty="0"/>
            </a:br>
            <a:r>
              <a:rPr lang="en-US" dirty="0"/>
              <a:t>Note that we are required to use gross income for employment, not net. Therefore, best practice is to verify an applicant’s pay rate and average number of hours worked per week and document this. Ensure the figures provided on the IVA jibe with these.</a:t>
            </a:r>
          </a:p>
          <a:p>
            <a:pPr marL="461963" indent="0"/>
            <a:endParaRPr lang="en-US" dirty="0"/>
          </a:p>
        </p:txBody>
      </p:sp>
    </p:spTree>
    <p:extLst>
      <p:ext uri="{BB962C8B-B14F-4D97-AF65-F5344CB8AC3E}">
        <p14:creationId xmlns:p14="http://schemas.microsoft.com/office/powerpoint/2010/main" val="13764423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C75E01-07D6-478C-8BF6-DC8EC783803D}"/>
              </a:ext>
            </a:extLst>
          </p:cNvPr>
          <p:cNvSpPr>
            <a:spLocks noGrp="1"/>
          </p:cNvSpPr>
          <p:nvPr>
            <p:ph type="title"/>
          </p:nvPr>
        </p:nvSpPr>
        <p:spPr>
          <a:xfrm>
            <a:off x="325627" y="274638"/>
            <a:ext cx="8373873" cy="953272"/>
          </a:xfrm>
        </p:spPr>
        <p:txBody>
          <a:bodyPr/>
          <a:lstStyle/>
          <a:p>
            <a:r>
              <a:rPr lang="en-US" dirty="0"/>
              <a:t>Income Verification Affidavit</a:t>
            </a:r>
          </a:p>
        </p:txBody>
      </p:sp>
      <p:sp>
        <p:nvSpPr>
          <p:cNvPr id="3" name="Content Placeholder 2">
            <a:extLst>
              <a:ext uri="{FF2B5EF4-FFF2-40B4-BE49-F238E27FC236}">
                <a16:creationId xmlns:a16="http://schemas.microsoft.com/office/drawing/2014/main" id="{A8AF75FB-A167-4C19-B619-0305BF755CC9}"/>
              </a:ext>
            </a:extLst>
          </p:cNvPr>
          <p:cNvSpPr>
            <a:spLocks noGrp="1"/>
          </p:cNvSpPr>
          <p:nvPr>
            <p:ph sz="half" idx="1"/>
          </p:nvPr>
        </p:nvSpPr>
        <p:spPr>
          <a:xfrm>
            <a:off x="325626" y="1227910"/>
            <a:ext cx="8492747" cy="4423953"/>
          </a:xfrm>
        </p:spPr>
        <p:txBody>
          <a:bodyPr/>
          <a:lstStyle/>
          <a:p>
            <a:pPr marL="461963" indent="0"/>
            <a:r>
              <a:rPr lang="en-US" dirty="0"/>
              <a:t>If an applicant declares zero income for any of the prior three months, the applicant must complete section three, explaining how they have met these financial needs while they had zero income. If they have declined to answer these questions, the IVA is incomplete and invalid.</a:t>
            </a:r>
          </a:p>
          <a:p>
            <a:pPr marL="461963" indent="0"/>
            <a:endParaRPr lang="en-US" dirty="0"/>
          </a:p>
          <a:p>
            <a:pPr marL="461963" indent="0"/>
            <a:r>
              <a:rPr lang="en-US" dirty="0"/>
              <a:t>If an applicant discloses in section three that they have received cash payments for household support made directly to them, this should be counted as household income.</a:t>
            </a:r>
          </a:p>
        </p:txBody>
      </p:sp>
    </p:spTree>
    <p:extLst>
      <p:ext uri="{BB962C8B-B14F-4D97-AF65-F5344CB8AC3E}">
        <p14:creationId xmlns:p14="http://schemas.microsoft.com/office/powerpoint/2010/main" val="170189351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Income Verification affidavit</a:t>
            </a:r>
          </a:p>
        </p:txBody>
      </p:sp>
      <p:pic>
        <p:nvPicPr>
          <p:cNvPr id="4" name="Content Placeholder 3"/>
          <p:cNvPicPr>
            <a:picLocks noGrp="1" noChangeAspect="1"/>
          </p:cNvPicPr>
          <p:nvPr>
            <p:ph idx="1"/>
          </p:nvPr>
        </p:nvPicPr>
        <p:blipFill>
          <a:blip r:embed="rId3"/>
          <a:stretch>
            <a:fillRect/>
          </a:stretch>
        </p:blipFill>
        <p:spPr>
          <a:xfrm>
            <a:off x="0" y="1214204"/>
            <a:ext cx="5636301" cy="550139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Income eligibility determination</a:t>
            </a:r>
          </a:p>
        </p:txBody>
      </p:sp>
      <p:sp>
        <p:nvSpPr>
          <p:cNvPr id="24579" name="Content Placeholder 2"/>
          <p:cNvSpPr>
            <a:spLocks noGrp="1"/>
          </p:cNvSpPr>
          <p:nvPr>
            <p:ph idx="1"/>
          </p:nvPr>
        </p:nvSpPr>
        <p:spPr>
          <a:xfrm>
            <a:off x="334963" y="1425576"/>
            <a:ext cx="8364537" cy="4295956"/>
          </a:xfrm>
        </p:spPr>
        <p:txBody>
          <a:bodyPr/>
          <a:lstStyle/>
          <a:p>
            <a:r>
              <a:rPr lang="en-US" dirty="0">
                <a:latin typeface="Arial" panose="020B0604020202020204" pitchFamily="34" charset="0"/>
                <a:ea typeface="ＭＳ Ｐゴシック" panose="020B0600070205080204" pitchFamily="34" charset="-128"/>
                <a:cs typeface="Arial" panose="020B0604020202020204" pitchFamily="34" charset="0"/>
              </a:rPr>
              <a:t>For PY 2022, IHCDA is making two somewhat small but significant changes to its income eligibility determination policies:</a:t>
            </a:r>
          </a:p>
          <a:p>
            <a:endParaRPr lang="en-US" dirty="0">
              <a:latin typeface="Arial" panose="020B0604020202020204" pitchFamily="34" charset="0"/>
              <a:ea typeface="ＭＳ Ｐゴシック" panose="020B0600070205080204" pitchFamily="34" charset="-128"/>
              <a:cs typeface="Arial" panose="020B0604020202020204" pitchFamily="34" charset="0"/>
            </a:endParaRPr>
          </a:p>
          <a:p>
            <a:pPr marL="285750" indent="-285750">
              <a:buFont typeface="Arial" panose="020B0604020202020204" pitchFamily="34" charset="0"/>
              <a:buChar char="•"/>
            </a:pPr>
            <a:r>
              <a:rPr lang="en-US" dirty="0">
                <a:latin typeface="Arial" panose="020B0604020202020204" pitchFamily="34" charset="0"/>
                <a:ea typeface="ＭＳ Ｐゴシック" panose="020B0600070205080204" pitchFamily="34" charset="-128"/>
                <a:cs typeface="Arial" panose="020B0604020202020204" pitchFamily="34" charset="0"/>
              </a:rPr>
              <a:t>We are moving from an eligibility model in which we use </a:t>
            </a:r>
            <a:r>
              <a:rPr lang="en-US" b="1" dirty="0">
                <a:latin typeface="Arial" panose="020B0604020202020204" pitchFamily="34" charset="0"/>
                <a:ea typeface="ＭＳ Ｐゴシック" panose="020B0600070205080204" pitchFamily="34" charset="-128"/>
                <a:cs typeface="Arial" panose="020B0604020202020204" pitchFamily="34" charset="0"/>
              </a:rPr>
              <a:t>60% of State Median Income for all households, regardless of size</a:t>
            </a:r>
            <a:r>
              <a:rPr lang="en-US" dirty="0">
                <a:latin typeface="Arial" panose="020B0604020202020204" pitchFamily="34" charset="0"/>
                <a:ea typeface="ＭＳ Ｐゴシック" panose="020B0600070205080204" pitchFamily="34" charset="-128"/>
                <a:cs typeface="Arial" panose="020B0604020202020204" pitchFamily="34" charset="0"/>
              </a:rPr>
              <a:t>. Under the previous model, we used 60% of SMI until it was outpaced by the 150% of Federal Poverty Guidelines limit.</a:t>
            </a:r>
            <a:br>
              <a:rPr lang="en-US" dirty="0">
                <a:latin typeface="Arial" panose="020B0604020202020204" pitchFamily="34" charset="0"/>
                <a:ea typeface="ＭＳ Ｐゴシック" panose="020B0600070205080204" pitchFamily="34" charset="-128"/>
                <a:cs typeface="Arial" panose="020B0604020202020204" pitchFamily="34" charset="0"/>
              </a:rPr>
            </a:br>
            <a:endParaRPr lang="en-US" dirty="0">
              <a:latin typeface="Arial" panose="020B0604020202020204" pitchFamily="34" charset="0"/>
              <a:ea typeface="ＭＳ Ｐゴシック" panose="020B0600070205080204" pitchFamily="34" charset="-128"/>
              <a:cs typeface="Arial" panose="020B0604020202020204" pitchFamily="34" charset="0"/>
            </a:endParaRPr>
          </a:p>
          <a:p>
            <a:pPr marL="973138" lvl="1" indent="-285750"/>
            <a:r>
              <a:rPr lang="en-US" dirty="0">
                <a:latin typeface="Arial" panose="020B0604020202020204" pitchFamily="34" charset="0"/>
                <a:ea typeface="ＭＳ Ｐゴシック" panose="020B0600070205080204" pitchFamily="34" charset="-128"/>
                <a:cs typeface="Arial" panose="020B0604020202020204" pitchFamily="34" charset="0"/>
              </a:rPr>
              <a:t>Historically, this switch has occurred somewhere between a household size of 8 and 10.</a:t>
            </a:r>
            <a:br>
              <a:rPr lang="en-US" dirty="0">
                <a:latin typeface="Arial" panose="020B0604020202020204" pitchFamily="34" charset="0"/>
                <a:ea typeface="ＭＳ Ｐゴシック" panose="020B0600070205080204" pitchFamily="34" charset="-128"/>
                <a:cs typeface="Arial" panose="020B0604020202020204" pitchFamily="34" charset="0"/>
              </a:rPr>
            </a:br>
            <a:endParaRPr lang="en-US" dirty="0">
              <a:latin typeface="Arial" panose="020B0604020202020204" pitchFamily="34" charset="0"/>
              <a:ea typeface="ＭＳ Ｐゴシック" panose="020B0600070205080204" pitchFamily="34" charset="-128"/>
              <a:cs typeface="Arial" panose="020B0604020202020204" pitchFamily="34" charset="0"/>
            </a:endParaRPr>
          </a:p>
          <a:p>
            <a:pPr marL="973138" lvl="1" indent="-285750"/>
            <a:r>
              <a:rPr lang="en-US" dirty="0">
                <a:latin typeface="Arial" panose="020B0604020202020204" pitchFamily="34" charset="0"/>
                <a:ea typeface="ＭＳ Ｐゴシック" panose="020B0600070205080204" pitchFamily="34" charset="-128"/>
                <a:cs typeface="Arial" panose="020B0604020202020204" pitchFamily="34" charset="0"/>
              </a:rPr>
              <a:t>Our analysis of 2020 data showed that in that year, this change would have only rendered 4 approved households ineligible.</a:t>
            </a:r>
          </a:p>
          <a:p>
            <a:endParaRPr lang="en-US" dirty="0">
              <a:latin typeface="Arial" panose="020B0604020202020204" pitchFamily="34" charset="0"/>
              <a:ea typeface="ＭＳ Ｐゴシック" panose="020B0600070205080204" pitchFamily="34" charset="-128"/>
              <a:cs typeface="Arial" panose="020B0604020202020204" pitchFamily="34"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C75E01-07D6-478C-8BF6-DC8EC783803D}"/>
              </a:ext>
            </a:extLst>
          </p:cNvPr>
          <p:cNvSpPr>
            <a:spLocks noGrp="1"/>
          </p:cNvSpPr>
          <p:nvPr>
            <p:ph type="title"/>
          </p:nvPr>
        </p:nvSpPr>
        <p:spPr>
          <a:xfrm>
            <a:off x="325627" y="274638"/>
            <a:ext cx="8373873" cy="953272"/>
          </a:xfrm>
        </p:spPr>
        <p:txBody>
          <a:bodyPr/>
          <a:lstStyle/>
          <a:p>
            <a:r>
              <a:rPr lang="en-US" dirty="0"/>
              <a:t>General Tips and Reminders</a:t>
            </a:r>
          </a:p>
        </p:txBody>
      </p:sp>
      <p:sp>
        <p:nvSpPr>
          <p:cNvPr id="3" name="Content Placeholder 2">
            <a:extLst>
              <a:ext uri="{FF2B5EF4-FFF2-40B4-BE49-F238E27FC236}">
                <a16:creationId xmlns:a16="http://schemas.microsoft.com/office/drawing/2014/main" id="{A8AF75FB-A167-4C19-B619-0305BF755CC9}"/>
              </a:ext>
            </a:extLst>
          </p:cNvPr>
          <p:cNvSpPr>
            <a:spLocks noGrp="1"/>
          </p:cNvSpPr>
          <p:nvPr>
            <p:ph sz="half" idx="1"/>
          </p:nvPr>
        </p:nvSpPr>
        <p:spPr>
          <a:xfrm>
            <a:off x="325626" y="1227910"/>
            <a:ext cx="8492747" cy="4423953"/>
          </a:xfrm>
        </p:spPr>
        <p:txBody>
          <a:bodyPr/>
          <a:lstStyle/>
          <a:p>
            <a:pPr marL="747713" indent="-285750">
              <a:buFont typeface="Arial" panose="020B0604020202020204" pitchFamily="34" charset="0"/>
              <a:buChar char="•"/>
            </a:pPr>
            <a:r>
              <a:rPr lang="en-US" dirty="0"/>
              <a:t>It may help to chart the eligibility determination period for a particular file based on the application date and visualize the months being counted, especially if household members have worked multiple jobs.</a:t>
            </a:r>
            <a:br>
              <a:rPr lang="en-US" dirty="0"/>
            </a:br>
            <a:endParaRPr lang="en-US" dirty="0"/>
          </a:p>
          <a:p>
            <a:pPr marL="747713" indent="-285750">
              <a:buFont typeface="Arial" panose="020B0604020202020204" pitchFamily="34" charset="0"/>
              <a:buChar char="•"/>
            </a:pPr>
            <a:r>
              <a:rPr lang="en-US" dirty="0"/>
              <a:t>When looking at a bank statement, recurring payments are often marked PPD.</a:t>
            </a:r>
            <a:br>
              <a:rPr lang="en-US" dirty="0"/>
            </a:br>
            <a:endParaRPr lang="en-US" dirty="0"/>
          </a:p>
          <a:p>
            <a:pPr marL="747713" indent="-285750">
              <a:buFont typeface="Arial" panose="020B0604020202020204" pitchFamily="34" charset="0"/>
              <a:buChar char="•"/>
            </a:pPr>
            <a:r>
              <a:rPr lang="en-US" dirty="0"/>
              <a:t>Refunds (whether for store returns or bank fees) are not counted as income.</a:t>
            </a:r>
          </a:p>
          <a:p>
            <a:pPr marL="747713" indent="-285750">
              <a:buFont typeface="Arial" panose="020B0604020202020204" pitchFamily="34" charset="0"/>
              <a:buChar char="•"/>
            </a:pPr>
            <a:endParaRPr lang="en-US" dirty="0"/>
          </a:p>
          <a:p>
            <a:pPr marL="747713" indent="-285750">
              <a:buFont typeface="Arial" panose="020B0604020202020204" pitchFamily="34" charset="0"/>
              <a:buChar char="•"/>
            </a:pPr>
            <a:r>
              <a:rPr lang="en-US" dirty="0"/>
              <a:t>If there are unexplained deposits on a bank statement, an intake worker should ask the applicant about them. If they are in the documentation, they are fair game and are subject to monitoring.</a:t>
            </a:r>
          </a:p>
        </p:txBody>
      </p:sp>
    </p:spTree>
    <p:extLst>
      <p:ext uri="{BB962C8B-B14F-4D97-AF65-F5344CB8AC3E}">
        <p14:creationId xmlns:p14="http://schemas.microsoft.com/office/powerpoint/2010/main" val="283126122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C75E01-07D6-478C-8BF6-DC8EC783803D}"/>
              </a:ext>
            </a:extLst>
          </p:cNvPr>
          <p:cNvSpPr>
            <a:spLocks noGrp="1"/>
          </p:cNvSpPr>
          <p:nvPr>
            <p:ph type="title"/>
          </p:nvPr>
        </p:nvSpPr>
        <p:spPr>
          <a:xfrm>
            <a:off x="325627" y="274638"/>
            <a:ext cx="8373873" cy="953272"/>
          </a:xfrm>
        </p:spPr>
        <p:txBody>
          <a:bodyPr/>
          <a:lstStyle/>
          <a:p>
            <a:r>
              <a:rPr lang="en-US" dirty="0"/>
              <a:t>General Tips and Reminders</a:t>
            </a:r>
          </a:p>
        </p:txBody>
      </p:sp>
      <p:sp>
        <p:nvSpPr>
          <p:cNvPr id="3" name="Content Placeholder 2">
            <a:extLst>
              <a:ext uri="{FF2B5EF4-FFF2-40B4-BE49-F238E27FC236}">
                <a16:creationId xmlns:a16="http://schemas.microsoft.com/office/drawing/2014/main" id="{A8AF75FB-A167-4C19-B619-0305BF755CC9}"/>
              </a:ext>
            </a:extLst>
          </p:cNvPr>
          <p:cNvSpPr>
            <a:spLocks noGrp="1"/>
          </p:cNvSpPr>
          <p:nvPr>
            <p:ph sz="half" idx="1"/>
          </p:nvPr>
        </p:nvSpPr>
        <p:spPr>
          <a:xfrm>
            <a:off x="325626" y="1227910"/>
            <a:ext cx="8492747" cy="4423953"/>
          </a:xfrm>
        </p:spPr>
        <p:txBody>
          <a:bodyPr/>
          <a:lstStyle/>
          <a:p>
            <a:pPr marL="747713" indent="-285750">
              <a:buFont typeface="Arial" panose="020B0604020202020204" pitchFamily="34" charset="0"/>
              <a:buChar char="•"/>
            </a:pPr>
            <a:r>
              <a:rPr lang="en-US" dirty="0"/>
              <a:t>Applicants may not redact or alter income documentation.</a:t>
            </a:r>
            <a:br>
              <a:rPr lang="en-US" dirty="0"/>
            </a:br>
            <a:endParaRPr lang="en-US" dirty="0"/>
          </a:p>
          <a:p>
            <a:pPr marL="747713" indent="-285750">
              <a:buFont typeface="Arial" panose="020B0604020202020204" pitchFamily="34" charset="0"/>
              <a:buChar char="•"/>
            </a:pPr>
            <a:r>
              <a:rPr lang="en-US" dirty="0"/>
              <a:t>Individual income amounts under $1.00 do not need to be counted. For instance, monthly or quarterly interest earned on most applicants’ bank accounts can most likely be disregarded.</a:t>
            </a:r>
            <a:br>
              <a:rPr lang="en-US" dirty="0"/>
            </a:br>
            <a:endParaRPr lang="en-US" dirty="0"/>
          </a:p>
          <a:p>
            <a:pPr marL="747713" indent="-285750">
              <a:buFont typeface="Arial" panose="020B0604020202020204" pitchFamily="34" charset="0"/>
              <a:buChar char="•"/>
            </a:pPr>
            <a:r>
              <a:rPr lang="en-US" dirty="0"/>
              <a:t>Try to simplify wherever you can. If you have a paystub where the YTD gross is equal to the current pay, you know that is a first pay stub at a new job. There is no need to do any math; just count all the income. Likewise, if you know somebody started a job within the past three months, document that and count the entire paystub as income, as it could not possible count for more than three months.</a:t>
            </a:r>
            <a:br>
              <a:rPr lang="en-US" dirty="0"/>
            </a:br>
            <a:endParaRPr lang="en-US" dirty="0"/>
          </a:p>
          <a:p>
            <a:pPr marL="747713" indent="-285750">
              <a:buFont typeface="Arial" panose="020B0604020202020204" pitchFamily="34" charset="0"/>
              <a:buChar char="•"/>
            </a:pPr>
            <a:r>
              <a:rPr lang="en-US" dirty="0"/>
              <a:t>In general, the only reason to request a LKE report from DWD is for an applicant claiming unemployment income.</a:t>
            </a:r>
          </a:p>
        </p:txBody>
      </p:sp>
    </p:spTree>
    <p:extLst>
      <p:ext uri="{BB962C8B-B14F-4D97-AF65-F5344CB8AC3E}">
        <p14:creationId xmlns:p14="http://schemas.microsoft.com/office/powerpoint/2010/main" val="29654976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C75E01-07D6-478C-8BF6-DC8EC783803D}"/>
              </a:ext>
            </a:extLst>
          </p:cNvPr>
          <p:cNvSpPr>
            <a:spLocks noGrp="1"/>
          </p:cNvSpPr>
          <p:nvPr>
            <p:ph type="title"/>
          </p:nvPr>
        </p:nvSpPr>
        <p:spPr>
          <a:xfrm>
            <a:off x="325627" y="274638"/>
            <a:ext cx="8373873" cy="953272"/>
          </a:xfrm>
        </p:spPr>
        <p:txBody>
          <a:bodyPr/>
          <a:lstStyle/>
          <a:p>
            <a:r>
              <a:rPr lang="en-US" dirty="0"/>
              <a:t>General Tips and Reminders</a:t>
            </a:r>
          </a:p>
        </p:txBody>
      </p:sp>
      <p:sp>
        <p:nvSpPr>
          <p:cNvPr id="3" name="Content Placeholder 2">
            <a:extLst>
              <a:ext uri="{FF2B5EF4-FFF2-40B4-BE49-F238E27FC236}">
                <a16:creationId xmlns:a16="http://schemas.microsoft.com/office/drawing/2014/main" id="{A8AF75FB-A167-4C19-B619-0305BF755CC9}"/>
              </a:ext>
            </a:extLst>
          </p:cNvPr>
          <p:cNvSpPr>
            <a:spLocks noGrp="1"/>
          </p:cNvSpPr>
          <p:nvPr>
            <p:ph sz="half" idx="1"/>
          </p:nvPr>
        </p:nvSpPr>
        <p:spPr>
          <a:xfrm>
            <a:off x="325626" y="1227910"/>
            <a:ext cx="8492747" cy="4423953"/>
          </a:xfrm>
        </p:spPr>
        <p:txBody>
          <a:bodyPr/>
          <a:lstStyle/>
          <a:p>
            <a:pPr marL="747713" indent="-285750">
              <a:buFont typeface="Arial" panose="020B0604020202020204" pitchFamily="34" charset="0"/>
              <a:buChar char="•"/>
            </a:pPr>
            <a:r>
              <a:rPr lang="en-US" dirty="0"/>
              <a:t>In general, the only reason to request a LKE report from DWD is for an applicant claiming unemployment income.</a:t>
            </a:r>
            <a:br>
              <a:rPr lang="en-US" dirty="0"/>
            </a:br>
            <a:endParaRPr lang="en-US" dirty="0"/>
          </a:p>
          <a:p>
            <a:pPr marL="747713" indent="-285750">
              <a:buFont typeface="Arial" panose="020B0604020202020204" pitchFamily="34" charset="0"/>
              <a:buChar char="•"/>
            </a:pPr>
            <a:r>
              <a:rPr lang="en-US" dirty="0"/>
              <a:t>That being said, if you have reason to believe an applicant is being deceptive, noncompliant, or potentially fraudulent, you have the right to request this report as part of your investigation.</a:t>
            </a:r>
            <a:br>
              <a:rPr lang="en-US" dirty="0"/>
            </a:br>
            <a:endParaRPr lang="en-US" dirty="0"/>
          </a:p>
          <a:p>
            <a:pPr marL="747713" indent="-285750">
              <a:buFont typeface="Arial" panose="020B0604020202020204" pitchFamily="34" charset="0"/>
              <a:buChar char="•"/>
            </a:pPr>
            <a:r>
              <a:rPr lang="en-US" dirty="0"/>
              <a:t>But remember: we are not detectives, and while we need to be cognizant of fraud, waste, and abuse, most clients are not trying to defraud the government. Most noncompliance stems from applicants not understanding the requirements or not realizing they need to claim certain pieces of income. Be open, transparent, and communicative, and be ready to educate and give second chances.</a:t>
            </a:r>
          </a:p>
        </p:txBody>
      </p:sp>
    </p:spTree>
    <p:extLst>
      <p:ext uri="{BB962C8B-B14F-4D97-AF65-F5344CB8AC3E}">
        <p14:creationId xmlns:p14="http://schemas.microsoft.com/office/powerpoint/2010/main" val="74094428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Takeaways</a:t>
            </a:r>
          </a:p>
        </p:txBody>
      </p:sp>
      <p:sp>
        <p:nvSpPr>
          <p:cNvPr id="5" name="Content Placeholder 4"/>
          <p:cNvSpPr>
            <a:spLocks noGrp="1"/>
          </p:cNvSpPr>
          <p:nvPr>
            <p:ph idx="1"/>
          </p:nvPr>
        </p:nvSpPr>
        <p:spPr>
          <a:xfrm>
            <a:off x="334963" y="1425575"/>
            <a:ext cx="8364537" cy="4525963"/>
          </a:xfrm>
        </p:spPr>
        <p:txBody>
          <a:bodyPr/>
          <a:lstStyle/>
          <a:p>
            <a:pPr marL="285750" indent="-285750">
              <a:buFont typeface="Arial" panose="020B0604020202020204" pitchFamily="34" charset="0"/>
              <a:buChar char="•"/>
              <a:defRPr/>
            </a:pPr>
            <a:r>
              <a:rPr lang="en-US" dirty="0"/>
              <a:t>Income calculation is a little bit of an art and a little bit of a science. Here at IHCDA, we are trying to tip the scales back to science and take away ambiguity for intake as well as for applicants.</a:t>
            </a:r>
          </a:p>
          <a:p>
            <a:pPr marL="285750" indent="-285750">
              <a:buFont typeface="Arial" panose="020B0604020202020204" pitchFamily="34" charset="0"/>
              <a:buChar char="•"/>
              <a:defRPr/>
            </a:pPr>
            <a:endParaRPr lang="en-US" dirty="0"/>
          </a:p>
          <a:p>
            <a:pPr marL="285750" indent="-285750">
              <a:buFont typeface="Arial" panose="020B0604020202020204" pitchFamily="34" charset="0"/>
              <a:buChar char="•"/>
              <a:defRPr/>
            </a:pPr>
            <a:r>
              <a:rPr lang="en-US" dirty="0"/>
              <a:t>As a rule, income calculation can only be at best as good as the supporting documentation used for determination. This is why the use of less-preferred forms of documentation must be noted.</a:t>
            </a:r>
          </a:p>
          <a:p>
            <a:pPr>
              <a:defRPr/>
            </a:pPr>
            <a:r>
              <a:rPr lang="en-US" dirty="0"/>
              <a:t> </a:t>
            </a:r>
          </a:p>
          <a:p>
            <a:pPr marL="285750" indent="-285750">
              <a:buFont typeface="Arial" panose="020B0604020202020204" pitchFamily="34" charset="0"/>
              <a:buChar char="•"/>
              <a:defRPr/>
            </a:pPr>
            <a:endParaRPr lang="en-US" dirty="0"/>
          </a:p>
          <a:p>
            <a:pPr marL="285750" indent="-285750">
              <a:buFont typeface="Arial" panose="020B0604020202020204" pitchFamily="34" charset="0"/>
              <a:buChar char="•"/>
              <a:defRPr/>
            </a:pPr>
            <a:endParaRPr lang="en-US" dirty="0"/>
          </a:p>
          <a:p>
            <a:pPr marL="285750" indent="-285750">
              <a:buFont typeface="Arial" panose="020B0604020202020204" pitchFamily="34" charset="0"/>
              <a:buChar char="•"/>
              <a:defRPr/>
            </a:pPr>
            <a:endParaRPr lang="en-US" dirty="0"/>
          </a:p>
          <a:p>
            <a:pPr>
              <a:defRPr/>
            </a:pPr>
            <a:endParaRPr lang="en-US" dirty="0"/>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34007" y="3688556"/>
            <a:ext cx="2143125" cy="2143125"/>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Income eligibility determination</a:t>
            </a:r>
          </a:p>
        </p:txBody>
      </p:sp>
      <p:sp>
        <p:nvSpPr>
          <p:cNvPr id="24579" name="Content Placeholder 2"/>
          <p:cNvSpPr>
            <a:spLocks noGrp="1"/>
          </p:cNvSpPr>
          <p:nvPr>
            <p:ph idx="1"/>
          </p:nvPr>
        </p:nvSpPr>
        <p:spPr>
          <a:xfrm>
            <a:off x="334963" y="1425576"/>
            <a:ext cx="8364537" cy="4295956"/>
          </a:xfrm>
        </p:spPr>
        <p:txBody>
          <a:bodyPr/>
          <a:lstStyle/>
          <a:p>
            <a:r>
              <a:rPr lang="en-US" dirty="0">
                <a:latin typeface="Arial" panose="020B0604020202020204" pitchFamily="34" charset="0"/>
                <a:ea typeface="ＭＳ Ｐゴシック" panose="020B0600070205080204" pitchFamily="34" charset="-128"/>
                <a:cs typeface="Arial" panose="020B0604020202020204" pitchFamily="34" charset="0"/>
              </a:rPr>
              <a:t>With this year’s numbers, 150% FPG outpaces 60% SMI narrowly once the household size reaches 9.</a:t>
            </a:r>
          </a:p>
          <a:p>
            <a:endParaRPr lang="en-US" dirty="0">
              <a:latin typeface="Arial" panose="020B0604020202020204" pitchFamily="34" charset="0"/>
              <a:ea typeface="ＭＳ Ｐゴシック" panose="020B0600070205080204" pitchFamily="34" charset="-128"/>
              <a:cs typeface="Arial" panose="020B0604020202020204" pitchFamily="34" charset="0"/>
            </a:endParaRPr>
          </a:p>
          <a:p>
            <a:endParaRPr lang="en-US" dirty="0">
              <a:latin typeface="Arial" panose="020B0604020202020204" pitchFamily="34" charset="0"/>
              <a:ea typeface="ＭＳ Ｐゴシック" panose="020B0600070205080204" pitchFamily="34" charset="-128"/>
              <a:cs typeface="Arial" panose="020B0604020202020204" pitchFamily="34" charset="0"/>
            </a:endParaRPr>
          </a:p>
        </p:txBody>
      </p:sp>
      <p:pic>
        <p:nvPicPr>
          <p:cNvPr id="4" name="Picture 3" descr="A picture containing text, crossword puzzle&#10;&#10;Description automatically generated">
            <a:extLst>
              <a:ext uri="{FF2B5EF4-FFF2-40B4-BE49-F238E27FC236}">
                <a16:creationId xmlns:a16="http://schemas.microsoft.com/office/drawing/2014/main" id="{45405127-4257-4210-A881-72B574014205}"/>
              </a:ext>
            </a:extLst>
          </p:cNvPr>
          <p:cNvPicPr>
            <a:picLocks noChangeAspect="1"/>
          </p:cNvPicPr>
          <p:nvPr/>
        </p:nvPicPr>
        <p:blipFill>
          <a:blip r:embed="rId3"/>
          <a:stretch>
            <a:fillRect/>
          </a:stretch>
        </p:blipFill>
        <p:spPr>
          <a:xfrm>
            <a:off x="3354591" y="2193339"/>
            <a:ext cx="2434817" cy="2763846"/>
          </a:xfrm>
          <a:prstGeom prst="rect">
            <a:avLst/>
          </a:prstGeom>
        </p:spPr>
      </p:pic>
    </p:spTree>
    <p:extLst>
      <p:ext uri="{BB962C8B-B14F-4D97-AF65-F5344CB8AC3E}">
        <p14:creationId xmlns:p14="http://schemas.microsoft.com/office/powerpoint/2010/main" val="37025763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Income eligibility determination</a:t>
            </a:r>
          </a:p>
        </p:txBody>
      </p:sp>
      <p:sp>
        <p:nvSpPr>
          <p:cNvPr id="24579" name="Content Placeholder 2"/>
          <p:cNvSpPr>
            <a:spLocks noGrp="1"/>
          </p:cNvSpPr>
          <p:nvPr>
            <p:ph idx="1"/>
          </p:nvPr>
        </p:nvSpPr>
        <p:spPr>
          <a:xfrm>
            <a:off x="334963" y="1425576"/>
            <a:ext cx="8364537" cy="4295956"/>
          </a:xfrm>
        </p:spPr>
        <p:txBody>
          <a:bodyPr/>
          <a:lstStyle/>
          <a:p>
            <a:r>
              <a:rPr lang="en-US" dirty="0">
                <a:latin typeface="Arial" panose="020B0604020202020204" pitchFamily="34" charset="0"/>
                <a:ea typeface="ＭＳ Ｐゴシック" panose="020B0600070205080204" pitchFamily="34" charset="-128"/>
                <a:cs typeface="Arial" panose="020B0604020202020204" pitchFamily="34" charset="0"/>
              </a:rPr>
              <a:t>IHCDA is very interested in analyzing the effects of this change, particularly in the effect it has on overall eligibility as opposed to impacting matrix points. IHCDA asks that LSPs try to monitor denials for households size 9 and above and report the household income to us so that we may determine whether this change has had an unintended consequence.</a:t>
            </a:r>
          </a:p>
          <a:p>
            <a:endParaRPr lang="en-US" dirty="0">
              <a:latin typeface="Arial" panose="020B0604020202020204" pitchFamily="34" charset="0"/>
              <a:ea typeface="ＭＳ Ｐゴシック" panose="020B0600070205080204" pitchFamily="34" charset="-128"/>
              <a:cs typeface="Arial" panose="020B0604020202020204" pitchFamily="34" charset="0"/>
            </a:endParaRPr>
          </a:p>
          <a:p>
            <a:endParaRPr lang="en-US" dirty="0">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15877123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59357C-099C-4045-9DE9-82D76C38C8CB}"/>
              </a:ext>
            </a:extLst>
          </p:cNvPr>
          <p:cNvSpPr>
            <a:spLocks noGrp="1"/>
          </p:cNvSpPr>
          <p:nvPr>
            <p:ph type="title"/>
          </p:nvPr>
        </p:nvSpPr>
        <p:spPr>
          <a:xfrm>
            <a:off x="334963" y="274638"/>
            <a:ext cx="8364537" cy="752973"/>
          </a:xfrm>
        </p:spPr>
        <p:txBody>
          <a:bodyPr/>
          <a:lstStyle/>
          <a:p>
            <a:r>
              <a:rPr lang="en-US" dirty="0"/>
              <a:t>Income eligibility determination</a:t>
            </a:r>
          </a:p>
        </p:txBody>
      </p:sp>
      <p:sp>
        <p:nvSpPr>
          <p:cNvPr id="3" name="Content Placeholder 2">
            <a:extLst>
              <a:ext uri="{FF2B5EF4-FFF2-40B4-BE49-F238E27FC236}">
                <a16:creationId xmlns:a16="http://schemas.microsoft.com/office/drawing/2014/main" id="{FCE60C1C-DAAF-4D3F-A7AD-DF71AD68AA44}"/>
              </a:ext>
            </a:extLst>
          </p:cNvPr>
          <p:cNvSpPr>
            <a:spLocks noGrp="1"/>
          </p:cNvSpPr>
          <p:nvPr>
            <p:ph idx="1"/>
          </p:nvPr>
        </p:nvSpPr>
        <p:spPr>
          <a:xfrm>
            <a:off x="335273" y="1027612"/>
            <a:ext cx="8364589" cy="4924372"/>
          </a:xfrm>
        </p:spPr>
        <p:txBody>
          <a:bodyPr/>
          <a:lstStyle/>
          <a:p>
            <a:pPr marL="285750" indent="-285750">
              <a:buFont typeface="Arial" panose="020B0604020202020204" pitchFamily="34" charset="0"/>
              <a:buChar char="•"/>
            </a:pPr>
            <a:r>
              <a:rPr lang="en-US" dirty="0"/>
              <a:t>We are refining our definition of the income eligibility period to provide greater consistency for all applicants and across subgrantees.</a:t>
            </a:r>
            <a:br>
              <a:rPr lang="en-US" dirty="0"/>
            </a:br>
            <a:endParaRPr lang="en-US" dirty="0"/>
          </a:p>
          <a:p>
            <a:pPr marL="973138" lvl="1" indent="-285750"/>
            <a:r>
              <a:rPr lang="en-US" dirty="0"/>
              <a:t>When determining a household’s income, the eligibility period shall be defined as either the </a:t>
            </a:r>
            <a:r>
              <a:rPr lang="en-US" b="1" dirty="0"/>
              <a:t>three most recent complete months </a:t>
            </a:r>
            <a:r>
              <a:rPr lang="en-US" dirty="0"/>
              <a:t>prior to the date of application, or the </a:t>
            </a:r>
            <a:r>
              <a:rPr lang="en-US" b="1" dirty="0"/>
              <a:t>immediate 13 weeks </a:t>
            </a:r>
            <a:r>
              <a:rPr lang="en-US" dirty="0"/>
              <a:t>preceding the date of application.</a:t>
            </a:r>
            <a:br>
              <a:rPr lang="en-US" dirty="0"/>
            </a:br>
            <a:endParaRPr lang="en-US" dirty="0"/>
          </a:p>
          <a:p>
            <a:pPr marL="973138" lvl="1" indent="-285750"/>
            <a:r>
              <a:rPr lang="en-US" dirty="0"/>
              <a:t>The current month shall not be counted as part of the eligibility determination period except in very limited circumstances:</a:t>
            </a:r>
            <a:br>
              <a:rPr lang="en-US" dirty="0"/>
            </a:br>
            <a:endParaRPr lang="en-US" dirty="0"/>
          </a:p>
          <a:p>
            <a:pPr marL="1427163" lvl="2" indent="-285750"/>
            <a:r>
              <a:rPr lang="en-US" dirty="0"/>
              <a:t>The household receives only fixed income (e.g., SSA-administered benefits) and has already received their benefits for the month of application, and can expect to receive no more income.</a:t>
            </a:r>
            <a:br>
              <a:rPr lang="en-US" dirty="0"/>
            </a:br>
            <a:endParaRPr lang="en-US" dirty="0"/>
          </a:p>
          <a:p>
            <a:pPr marL="1427163" lvl="2" indent="-285750"/>
            <a:r>
              <a:rPr lang="en-US" dirty="0"/>
              <a:t>It is the last day of the month, rendering the current month also a complete month.</a:t>
            </a:r>
            <a:br>
              <a:rPr lang="en-US" dirty="0"/>
            </a:br>
            <a:endParaRPr lang="en-US" dirty="0"/>
          </a:p>
          <a:p>
            <a:pPr marL="1427163" lvl="2" indent="-285750"/>
            <a:r>
              <a:rPr lang="en-US" dirty="0"/>
              <a:t>The household’s pay schedule is such that they can reasonably expect to receive no further income for the remainder of the month, and providing additional documentation would be burdensome for the applicant.</a:t>
            </a:r>
          </a:p>
        </p:txBody>
      </p:sp>
    </p:spTree>
    <p:extLst>
      <p:ext uri="{BB962C8B-B14F-4D97-AF65-F5344CB8AC3E}">
        <p14:creationId xmlns:p14="http://schemas.microsoft.com/office/powerpoint/2010/main" val="22071304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59357C-099C-4045-9DE9-82D76C38C8CB}"/>
              </a:ext>
            </a:extLst>
          </p:cNvPr>
          <p:cNvSpPr>
            <a:spLocks noGrp="1"/>
          </p:cNvSpPr>
          <p:nvPr>
            <p:ph type="title"/>
          </p:nvPr>
        </p:nvSpPr>
        <p:spPr>
          <a:xfrm>
            <a:off x="334963" y="274638"/>
            <a:ext cx="8364537" cy="752973"/>
          </a:xfrm>
        </p:spPr>
        <p:txBody>
          <a:bodyPr/>
          <a:lstStyle/>
          <a:p>
            <a:r>
              <a:rPr lang="en-US" dirty="0"/>
              <a:t>Income eligibility determination</a:t>
            </a:r>
          </a:p>
        </p:txBody>
      </p:sp>
      <p:sp>
        <p:nvSpPr>
          <p:cNvPr id="3" name="Content Placeholder 2">
            <a:extLst>
              <a:ext uri="{FF2B5EF4-FFF2-40B4-BE49-F238E27FC236}">
                <a16:creationId xmlns:a16="http://schemas.microsoft.com/office/drawing/2014/main" id="{FCE60C1C-DAAF-4D3F-A7AD-DF71AD68AA44}"/>
              </a:ext>
            </a:extLst>
          </p:cNvPr>
          <p:cNvSpPr>
            <a:spLocks noGrp="1"/>
          </p:cNvSpPr>
          <p:nvPr>
            <p:ph idx="1"/>
          </p:nvPr>
        </p:nvSpPr>
        <p:spPr>
          <a:xfrm>
            <a:off x="335273" y="1027612"/>
            <a:ext cx="8364589" cy="4615542"/>
          </a:xfrm>
        </p:spPr>
        <p:txBody>
          <a:bodyPr/>
          <a:lstStyle/>
          <a:p>
            <a:pPr marL="973138" lvl="1" indent="-285750"/>
            <a:r>
              <a:rPr lang="en-US" dirty="0"/>
              <a:t>Example: It is November 22. A household of three presents as one adult receiving SSI, one adult receiving wages for employment, and one child. The adult with employment presents a check stub for November 18</a:t>
            </a:r>
            <a:r>
              <a:rPr lang="en-US" baseline="30000" dirty="0"/>
              <a:t>th</a:t>
            </a:r>
            <a:r>
              <a:rPr lang="en-US" dirty="0"/>
              <a:t>.</a:t>
            </a:r>
          </a:p>
          <a:p>
            <a:pPr lvl="1" indent="0">
              <a:buNone/>
            </a:pPr>
            <a:endParaRPr lang="en-US" dirty="0"/>
          </a:p>
          <a:p>
            <a:pPr marL="1427163" lvl="2" indent="-285750"/>
            <a:r>
              <a:rPr lang="en-US" dirty="0"/>
              <a:t>If the employed adult’s check stub indicates that they are paid on a two-week pay period, the next paycheck would be received December 04. The applicant states they no longer have access to the October 22</a:t>
            </a:r>
            <a:r>
              <a:rPr lang="en-US" baseline="30000" dirty="0"/>
              <a:t>nd</a:t>
            </a:r>
            <a:r>
              <a:rPr lang="en-US" dirty="0"/>
              <a:t> paystub. In this instance, it is acceptable to count November as a complete month and use September, October, and November income. Rationale for using this must be noted in the case file.</a:t>
            </a:r>
            <a:br>
              <a:rPr lang="en-US" dirty="0"/>
            </a:br>
            <a:endParaRPr lang="en-US" dirty="0"/>
          </a:p>
          <a:p>
            <a:pPr marL="1427163" lvl="2" indent="-285750"/>
            <a:r>
              <a:rPr lang="en-US" dirty="0"/>
              <a:t>If the employed adult’s check stub indicates they are paid on a one-week pay period, then the adult will receive another paycheck on November 25</a:t>
            </a:r>
            <a:r>
              <a:rPr lang="en-US" baseline="30000" dirty="0"/>
              <a:t>th</a:t>
            </a:r>
            <a:r>
              <a:rPr lang="en-US" dirty="0"/>
              <a:t>. November is not a complete month of income. Intake must either use August, September, and October income, or count 13 weeks of income from the date of application.</a:t>
            </a:r>
            <a:br>
              <a:rPr lang="en-US" dirty="0"/>
            </a:br>
            <a:endParaRPr lang="en-US" dirty="0"/>
          </a:p>
          <a:p>
            <a:pPr marL="285750" indent="-285750"/>
            <a:r>
              <a:rPr lang="en-US" dirty="0"/>
              <a:t>Except in cases where the Drastic Loss of Income policy is being used, in households with mixed income sources, the same income eligibility period must be used for the entire household.</a:t>
            </a:r>
            <a:br>
              <a:rPr lang="en-US" dirty="0"/>
            </a:br>
            <a:endParaRPr lang="en-US" dirty="0"/>
          </a:p>
          <a:p>
            <a:pPr lvl="1" indent="0">
              <a:buNone/>
            </a:pPr>
            <a:br>
              <a:rPr lang="en-US" dirty="0"/>
            </a:br>
            <a:endParaRPr lang="en-US" dirty="0"/>
          </a:p>
        </p:txBody>
      </p:sp>
    </p:spTree>
    <p:extLst>
      <p:ext uri="{BB962C8B-B14F-4D97-AF65-F5344CB8AC3E}">
        <p14:creationId xmlns:p14="http://schemas.microsoft.com/office/powerpoint/2010/main" val="33409337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59357C-099C-4045-9DE9-82D76C38C8CB}"/>
              </a:ext>
            </a:extLst>
          </p:cNvPr>
          <p:cNvSpPr>
            <a:spLocks noGrp="1"/>
          </p:cNvSpPr>
          <p:nvPr>
            <p:ph type="title"/>
          </p:nvPr>
        </p:nvSpPr>
        <p:spPr>
          <a:xfrm>
            <a:off x="334963" y="274638"/>
            <a:ext cx="8364537" cy="752973"/>
          </a:xfrm>
        </p:spPr>
        <p:txBody>
          <a:bodyPr/>
          <a:lstStyle/>
          <a:p>
            <a:r>
              <a:rPr lang="en-US" dirty="0"/>
              <a:t>Income eligibility determination</a:t>
            </a:r>
          </a:p>
        </p:txBody>
      </p:sp>
      <p:sp>
        <p:nvSpPr>
          <p:cNvPr id="3" name="Content Placeholder 2">
            <a:extLst>
              <a:ext uri="{FF2B5EF4-FFF2-40B4-BE49-F238E27FC236}">
                <a16:creationId xmlns:a16="http://schemas.microsoft.com/office/drawing/2014/main" id="{FCE60C1C-DAAF-4D3F-A7AD-DF71AD68AA44}"/>
              </a:ext>
            </a:extLst>
          </p:cNvPr>
          <p:cNvSpPr>
            <a:spLocks noGrp="1"/>
          </p:cNvSpPr>
          <p:nvPr>
            <p:ph idx="1"/>
          </p:nvPr>
        </p:nvSpPr>
        <p:spPr>
          <a:xfrm>
            <a:off x="335273" y="1027612"/>
            <a:ext cx="8364589" cy="4615542"/>
          </a:xfrm>
        </p:spPr>
        <p:txBody>
          <a:bodyPr/>
          <a:lstStyle/>
          <a:p>
            <a:pPr marL="285750" indent="-285750"/>
            <a:r>
              <a:rPr lang="en-US" dirty="0"/>
              <a:t>Why are we making these changes?</a:t>
            </a:r>
          </a:p>
          <a:p>
            <a:pPr marL="285750" indent="-285750"/>
            <a:endParaRPr lang="en-US" dirty="0"/>
          </a:p>
          <a:p>
            <a:pPr marL="285750" indent="-285750">
              <a:buFont typeface="Arial" panose="020B0604020202020204" pitchFamily="34" charset="0"/>
              <a:buChar char="•"/>
            </a:pPr>
            <a:r>
              <a:rPr lang="en-US" dirty="0"/>
              <a:t>Federal Guidance related to the Water Program</a:t>
            </a:r>
            <a:br>
              <a:rPr lang="en-US" dirty="0"/>
            </a:br>
            <a:endParaRPr lang="en-US" dirty="0"/>
          </a:p>
          <a:p>
            <a:pPr marL="285750" indent="-285750">
              <a:buFont typeface="Arial" panose="020B0604020202020204" pitchFamily="34" charset="0"/>
              <a:buChar char="•"/>
            </a:pPr>
            <a:r>
              <a:rPr lang="en-US" dirty="0"/>
              <a:t>Simplicity/streamlining</a:t>
            </a:r>
            <a:br>
              <a:rPr lang="en-US" dirty="0"/>
            </a:br>
            <a:endParaRPr lang="en-US" dirty="0"/>
          </a:p>
          <a:p>
            <a:pPr marL="285750" indent="-285750">
              <a:buFont typeface="Arial" panose="020B0604020202020204" pitchFamily="34" charset="0"/>
              <a:buChar char="•"/>
            </a:pPr>
            <a:r>
              <a:rPr lang="en-US" dirty="0"/>
              <a:t>Consistency across state</a:t>
            </a:r>
            <a:br>
              <a:rPr lang="en-US" dirty="0"/>
            </a:br>
            <a:endParaRPr lang="en-US" dirty="0"/>
          </a:p>
          <a:p>
            <a:pPr marL="285750" indent="-285750">
              <a:buFont typeface="Arial" panose="020B0604020202020204" pitchFamily="34" charset="0"/>
              <a:buChar char="•"/>
            </a:pPr>
            <a:r>
              <a:rPr lang="en-US" dirty="0"/>
              <a:t>Equity</a:t>
            </a:r>
            <a:br>
              <a:rPr lang="en-US" dirty="0"/>
            </a:br>
            <a:endParaRPr lang="en-US" dirty="0"/>
          </a:p>
          <a:p>
            <a:pPr lvl="1" indent="0">
              <a:buNone/>
            </a:pPr>
            <a:br>
              <a:rPr lang="en-US" dirty="0"/>
            </a:br>
            <a:endParaRPr lang="en-US" dirty="0"/>
          </a:p>
        </p:txBody>
      </p:sp>
    </p:spTree>
    <p:extLst>
      <p:ext uri="{BB962C8B-B14F-4D97-AF65-F5344CB8AC3E}">
        <p14:creationId xmlns:p14="http://schemas.microsoft.com/office/powerpoint/2010/main" val="36149257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59357C-099C-4045-9DE9-82D76C38C8CB}"/>
              </a:ext>
            </a:extLst>
          </p:cNvPr>
          <p:cNvSpPr>
            <a:spLocks noGrp="1"/>
          </p:cNvSpPr>
          <p:nvPr>
            <p:ph type="title"/>
          </p:nvPr>
        </p:nvSpPr>
        <p:spPr>
          <a:xfrm>
            <a:off x="334963" y="274638"/>
            <a:ext cx="8364537" cy="752973"/>
          </a:xfrm>
        </p:spPr>
        <p:txBody>
          <a:bodyPr/>
          <a:lstStyle/>
          <a:p>
            <a:r>
              <a:rPr lang="en-US" dirty="0"/>
              <a:t>Available tools</a:t>
            </a:r>
          </a:p>
        </p:txBody>
      </p:sp>
      <p:sp>
        <p:nvSpPr>
          <p:cNvPr id="3" name="Content Placeholder 2">
            <a:extLst>
              <a:ext uri="{FF2B5EF4-FFF2-40B4-BE49-F238E27FC236}">
                <a16:creationId xmlns:a16="http://schemas.microsoft.com/office/drawing/2014/main" id="{FCE60C1C-DAAF-4D3F-A7AD-DF71AD68AA44}"/>
              </a:ext>
            </a:extLst>
          </p:cNvPr>
          <p:cNvSpPr>
            <a:spLocks noGrp="1"/>
          </p:cNvSpPr>
          <p:nvPr>
            <p:ph idx="1"/>
          </p:nvPr>
        </p:nvSpPr>
        <p:spPr>
          <a:xfrm>
            <a:off x="335273" y="1027612"/>
            <a:ext cx="8364589" cy="4615542"/>
          </a:xfrm>
        </p:spPr>
        <p:txBody>
          <a:bodyPr/>
          <a:lstStyle/>
          <a:p>
            <a:pPr marL="285750" indent="-285750"/>
            <a:r>
              <a:rPr lang="en-US" dirty="0"/>
              <a:t>IHCDA is trying to make tools available to you to facilitate and reduce the burden of income calculation. We strongly encourage all subgrantees to train their intake to the use of these tools.</a:t>
            </a:r>
          </a:p>
          <a:p>
            <a:pPr marL="285750" indent="-285750"/>
            <a:endParaRPr lang="en-US" dirty="0"/>
          </a:p>
          <a:p>
            <a:pPr marL="285750" indent="-285750">
              <a:buFont typeface="Arial" panose="020B0604020202020204" pitchFamily="34" charset="0"/>
              <a:buChar char="•"/>
            </a:pPr>
            <a:r>
              <a:rPr lang="en-US" dirty="0"/>
              <a:t>Excel workbook of income calculation spreadsheets</a:t>
            </a:r>
            <a:br>
              <a:rPr lang="en-US" dirty="0"/>
            </a:br>
            <a:endParaRPr lang="en-US" dirty="0"/>
          </a:p>
          <a:p>
            <a:pPr marL="285750" indent="-285750">
              <a:buFont typeface="Arial" panose="020B0604020202020204" pitchFamily="34" charset="0"/>
              <a:buChar char="•"/>
            </a:pPr>
            <a:r>
              <a:rPr lang="en-US" dirty="0"/>
              <a:t>EAPConnect onboard calculator</a:t>
            </a:r>
            <a:br>
              <a:rPr lang="en-US" dirty="0"/>
            </a:br>
            <a:endParaRPr lang="en-US" dirty="0"/>
          </a:p>
          <a:p>
            <a:pPr marL="285750" indent="-285750">
              <a:buFont typeface="Arial" panose="020B0604020202020204" pitchFamily="34" charset="0"/>
              <a:buChar char="•"/>
            </a:pPr>
            <a:r>
              <a:rPr lang="en-US" dirty="0"/>
              <a:t>Pilot spreadsheet for 13-week employment income calculator</a:t>
            </a:r>
            <a:br>
              <a:rPr lang="en-US" dirty="0"/>
            </a:br>
            <a:endParaRPr lang="en-US" dirty="0"/>
          </a:p>
          <a:p>
            <a:r>
              <a:rPr lang="en-US" dirty="0"/>
              <a:t>Our goal is that subgrantees should feel confident in their income calculations and accuracy of benefit determination.</a:t>
            </a:r>
            <a:br>
              <a:rPr lang="en-US" dirty="0"/>
            </a:br>
            <a:endParaRPr lang="en-US" dirty="0"/>
          </a:p>
          <a:p>
            <a:r>
              <a:rPr lang="en-US" dirty="0"/>
              <a:t>We welcome feedback and suggestions!</a:t>
            </a:r>
            <a:br>
              <a:rPr lang="en-US" dirty="0"/>
            </a:br>
            <a:endParaRPr lang="en-US" dirty="0"/>
          </a:p>
          <a:p>
            <a:br>
              <a:rPr lang="en-US" dirty="0"/>
            </a:br>
            <a:endParaRPr lang="en-US" dirty="0"/>
          </a:p>
          <a:p>
            <a:pPr lvl="1" indent="0">
              <a:buNone/>
            </a:pPr>
            <a:br>
              <a:rPr lang="en-US" dirty="0"/>
            </a:br>
            <a:endParaRPr lang="en-US" dirty="0"/>
          </a:p>
        </p:txBody>
      </p:sp>
    </p:spTree>
    <p:extLst>
      <p:ext uri="{BB962C8B-B14F-4D97-AF65-F5344CB8AC3E}">
        <p14:creationId xmlns:p14="http://schemas.microsoft.com/office/powerpoint/2010/main" val="4266769643"/>
      </p:ext>
    </p:extLst>
  </p:cSld>
  <p:clrMapOvr>
    <a:masterClrMapping/>
  </p:clrMapOvr>
</p:sld>
</file>

<file path=ppt/theme/theme1.xml><?xml version="1.0" encoding="utf-8"?>
<a:theme xmlns:a="http://schemas.openxmlformats.org/drawingml/2006/main" name="1 ihcda theme on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Healthiest Employers">
      <a:majorFont>
        <a:latin typeface="Frutiger LT Std 57 Cn"/>
        <a:ea typeface=""/>
        <a:cs typeface=""/>
      </a:majorFont>
      <a:minorFont>
        <a:latin typeface="Frutiger LT Std 45 Ligh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 ihcda theme on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Healthiest Employers">
      <a:majorFont>
        <a:latin typeface="Frutiger LT Std 57 Cn"/>
        <a:ea typeface=""/>
        <a:cs typeface=""/>
      </a:majorFont>
      <a:minorFont>
        <a:latin typeface="Frutiger LT Std 45 Ligh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mageCreateDate xmlns="64E04423-3264-44EC-9F22-46A515FDA507" xsi:nil="true"/>
    <PublishingExpirationDate xmlns="http://schemas.microsoft.com/sharepoint/v3" xsi:nil="true"/>
    <PublishingStartDate xmlns="http://schemas.microsoft.com/sharepoint/v3" xsi:nil="true"/>
    <wic_System_Copyright xmlns="http://schemas.microsoft.com/sharepoint/v3/fields" xsi:nil="true"/>
  </documentManagement>
</p:properties>
</file>

<file path=customXml/item2.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E4905B0F0DB6CE4FA0CE4A906EE97ECC" ma:contentTypeVersion="4" ma:contentTypeDescription="Upload an image." ma:contentTypeScope="" ma:versionID="fd6546b100e51fcb652d3e831ed88f22">
  <xsd:schema xmlns:xsd="http://www.w3.org/2001/XMLSchema" xmlns:xs="http://www.w3.org/2001/XMLSchema" xmlns:p="http://schemas.microsoft.com/office/2006/metadata/properties" xmlns:ns1="http://schemas.microsoft.com/sharepoint/v3" xmlns:ns2="64E04423-3264-44EC-9F22-46A515FDA507" xmlns:ns3="http://schemas.microsoft.com/sharepoint/v3/fields" xmlns:ns4="64e04423-3264-44ec-9f22-46a515fda507" targetNamespace="http://schemas.microsoft.com/office/2006/metadata/properties" ma:root="true" ma:fieldsID="1b431513a4bf7d0b5751f1c86ab22530" ns1:_="" ns2:_="" ns3:_="" ns4:_="">
    <xsd:import namespace="http://schemas.microsoft.com/sharepoint/v3"/>
    <xsd:import namespace="64E04423-3264-44EC-9F22-46A515FDA507"/>
    <xsd:import namespace="http://schemas.microsoft.com/sharepoint/v3/fields"/>
    <xsd:import namespace="64e04423-3264-44ec-9f22-46a515fda507"/>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1:PublishingStartDate" minOccurs="0"/>
                <xsd:element ref="ns1:PublishingExpirationDate" minOccurs="0"/>
                <xsd:element ref="ns4:MediaServiceMetadata" minOccurs="0"/>
                <xsd:element ref="ns4:MediaServiceFastMetadata" minOccurs="0"/>
                <xsd:element ref="ns4: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element name="PublishingStartDate" ma:index="27" nillable="true" ma:displayName="Scheduling Start Date" ma:description="" ma:hidden="true" ma:internalName="PublishingStartDate">
      <xsd:simpleType>
        <xsd:restriction base="dms:Unknown"/>
      </xsd:simpleType>
    </xsd:element>
    <xsd:element name="PublishingExpirationDate" ma:index="28" nillable="true" ma:displayName="Scheduling End Date" ma:description=""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64E04423-3264-44EC-9F22-46A515FDA507"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4e04423-3264-44ec-9f22-46a515fda507" elementFormDefault="qualified">
    <xsd:import namespace="http://schemas.microsoft.com/office/2006/documentManagement/types"/>
    <xsd:import namespace="http://schemas.microsoft.com/office/infopath/2007/PartnerControls"/>
    <xsd:element name="MediaServiceMetadata" ma:index="29" nillable="true" ma:displayName="MediaServiceMetadata" ma:description="" ma:hidden="true" ma:internalName="MediaServiceMetadata" ma:readOnly="true">
      <xsd:simpleType>
        <xsd:restriction base="dms:Note"/>
      </xsd:simpleType>
    </xsd:element>
    <xsd:element name="MediaServiceFastMetadata" ma:index="30" nillable="true" ma:displayName="MediaServiceFastMetadata" ma:description="" ma:hidden="true" ma:internalName="MediaServiceFastMetadata" ma:readOnly="true">
      <xsd:simpleType>
        <xsd:restriction base="dms:Note"/>
      </xsd:simpleType>
    </xsd:element>
    <xsd:element name="MediaServiceAutoTags" ma:index="31" nillable="true" ma:displayName="MediaServiceAutoTags" ma:description="" ma:internalName="MediaServiceAutoTag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LongProperties xmlns="http://schemas.microsoft.com/office/2006/metadata/longProperties"/>
</file>

<file path=customXml/itemProps1.xml><?xml version="1.0" encoding="utf-8"?>
<ds:datastoreItem xmlns:ds="http://schemas.openxmlformats.org/officeDocument/2006/customXml" ds:itemID="{D29BCDBE-6DA4-41AD-93C3-430A68B3C6BB}">
  <ds:schemaRefs>
    <ds:schemaRef ds:uri="http://schemas.microsoft.com/sharepoint/v3"/>
    <ds:schemaRef ds:uri="http://purl.org/dc/terms/"/>
    <ds:schemaRef ds:uri="http://schemas.openxmlformats.org/package/2006/metadata/core-properties"/>
    <ds:schemaRef ds:uri="64E04423-3264-44EC-9F22-46A515FDA507"/>
    <ds:schemaRef ds:uri="http://schemas.microsoft.com/office/2006/documentManagement/types"/>
    <ds:schemaRef ds:uri="http://schemas.microsoft.com/office/infopath/2007/PartnerControls"/>
    <ds:schemaRef ds:uri="64e04423-3264-44ec-9f22-46a515fda507"/>
    <ds:schemaRef ds:uri="http://purl.org/dc/elements/1.1/"/>
    <ds:schemaRef ds:uri="http://schemas.microsoft.com/office/2006/metadata/properties"/>
    <ds:schemaRef ds:uri="http://schemas.microsoft.com/sharepoint/v3/fields"/>
    <ds:schemaRef ds:uri="http://www.w3.org/XML/1998/namespace"/>
    <ds:schemaRef ds:uri="http://purl.org/dc/dcmitype/"/>
  </ds:schemaRefs>
</ds:datastoreItem>
</file>

<file path=customXml/itemProps2.xml><?xml version="1.0" encoding="utf-8"?>
<ds:datastoreItem xmlns:ds="http://schemas.openxmlformats.org/officeDocument/2006/customXml" ds:itemID="{109E993A-5EBB-440A-B218-1A1CF4CFF1F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64E04423-3264-44EC-9F22-46A515FDA507"/>
    <ds:schemaRef ds:uri="http://schemas.microsoft.com/sharepoint/v3/fields"/>
    <ds:schemaRef ds:uri="64e04423-3264-44ec-9f22-46a515fda50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A00DB60-FDEA-408F-9324-5923AFA33887}">
  <ds:schemaRefs>
    <ds:schemaRef ds:uri="http://schemas.microsoft.com/office/2006/metadata/longProperties"/>
  </ds:schemaRefs>
</ds:datastoreItem>
</file>

<file path=docProps/app.xml><?xml version="1.0" encoding="utf-8"?>
<Properties xmlns="http://schemas.openxmlformats.org/officeDocument/2006/extended-properties" xmlns:vt="http://schemas.openxmlformats.org/officeDocument/2006/docPropsVTypes">
  <TotalTime>6832</TotalTime>
  <Words>3404</Words>
  <Application>Microsoft Office PowerPoint</Application>
  <PresentationFormat>On-screen Show (4:3)</PresentationFormat>
  <Paragraphs>229</Paragraphs>
  <Slides>33</Slides>
  <Notes>8</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33</vt:i4>
      </vt:variant>
    </vt:vector>
  </HeadingPairs>
  <TitlesOfParts>
    <vt:vector size="42" baseType="lpstr">
      <vt:lpstr>Arial</vt:lpstr>
      <vt:lpstr>Arial Bold</vt:lpstr>
      <vt:lpstr>Calibri</vt:lpstr>
      <vt:lpstr>Courier New</vt:lpstr>
      <vt:lpstr>Frutiger LT Std 45 Light</vt:lpstr>
      <vt:lpstr>NeutraText-Demi</vt:lpstr>
      <vt:lpstr>Symbol</vt:lpstr>
      <vt:lpstr>1 ihcda theme one</vt:lpstr>
      <vt:lpstr>2 ihcda theme one</vt:lpstr>
      <vt:lpstr>EAP Income Eligibility Determination and Calculation Training   PY 2022    Thomas Hartnett-Russell Community Programs Manager – EAP August 24, 2021</vt:lpstr>
      <vt:lpstr>AGENDA</vt:lpstr>
      <vt:lpstr>Income eligibility determination</vt:lpstr>
      <vt:lpstr>Income eligibility determination</vt:lpstr>
      <vt:lpstr>Income eligibility determination</vt:lpstr>
      <vt:lpstr>Income eligibility determination</vt:lpstr>
      <vt:lpstr>Income eligibility determination</vt:lpstr>
      <vt:lpstr>Income eligibility determination</vt:lpstr>
      <vt:lpstr>Available tools</vt:lpstr>
      <vt:lpstr>Available tools</vt:lpstr>
      <vt:lpstr>documentation</vt:lpstr>
      <vt:lpstr>documentation</vt:lpstr>
      <vt:lpstr>Sources of Income</vt:lpstr>
      <vt:lpstr>Fixed income sources</vt:lpstr>
      <vt:lpstr>Fixed income sources</vt:lpstr>
      <vt:lpstr>Unemployment benefits</vt:lpstr>
      <vt:lpstr>Self-Employment</vt:lpstr>
      <vt:lpstr>Self-Employment</vt:lpstr>
      <vt:lpstr>Self-Employment</vt:lpstr>
      <vt:lpstr>Employment (salary/wages)</vt:lpstr>
      <vt:lpstr>Employment (salary/wages)</vt:lpstr>
      <vt:lpstr>Employment (salary/wages)</vt:lpstr>
      <vt:lpstr>Employment (salary/wages)</vt:lpstr>
      <vt:lpstr>Employment (salary/wages)</vt:lpstr>
      <vt:lpstr>Employment (salary/wages)</vt:lpstr>
      <vt:lpstr>request for earnings statement</vt:lpstr>
      <vt:lpstr>Income Verification Affidavit</vt:lpstr>
      <vt:lpstr>Income Verification Affidavit</vt:lpstr>
      <vt:lpstr>Income Verification affidavit</vt:lpstr>
      <vt:lpstr>General Tips and Reminders</vt:lpstr>
      <vt:lpstr>General Tips and Reminders</vt:lpstr>
      <vt:lpstr>General Tips and Reminders</vt:lpstr>
      <vt:lpstr>Takeaways</vt:lpstr>
    </vt:vector>
  </TitlesOfParts>
  <Company>Ball State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Windows User</dc:creator>
  <cp:lastModifiedBy>Hartnett-Russell, Thomas</cp:lastModifiedBy>
  <cp:revision>229</cp:revision>
  <dcterms:created xsi:type="dcterms:W3CDTF">2009-09-03T19:15:51Z</dcterms:created>
  <dcterms:modified xsi:type="dcterms:W3CDTF">2021-08-26T17:09:50Z</dcterms:modified>
</cp:coreProperties>
</file>