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9" r:id="rId2"/>
  </p:sldMasterIdLst>
  <p:notesMasterIdLst>
    <p:notesMasterId r:id="rId20"/>
  </p:notesMasterIdLst>
  <p:sldIdLst>
    <p:sldId id="256" r:id="rId3"/>
    <p:sldId id="311" r:id="rId4"/>
    <p:sldId id="368" r:id="rId5"/>
    <p:sldId id="375" r:id="rId6"/>
    <p:sldId id="354" r:id="rId7"/>
    <p:sldId id="376" r:id="rId8"/>
    <p:sldId id="358" r:id="rId9"/>
    <p:sldId id="377" r:id="rId10"/>
    <p:sldId id="360" r:id="rId11"/>
    <p:sldId id="378" r:id="rId12"/>
    <p:sldId id="343" r:id="rId13"/>
    <p:sldId id="340" r:id="rId14"/>
    <p:sldId id="341" r:id="rId15"/>
    <p:sldId id="339" r:id="rId16"/>
    <p:sldId id="346" r:id="rId17"/>
    <p:sldId id="379" r:id="rId18"/>
    <p:sldId id="380" r:id="rId19"/>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AD00"/>
    <a:srgbClr val="003359"/>
    <a:srgbClr val="F0AB00"/>
    <a:srgbClr val="1B242A"/>
    <a:srgbClr val="512B1B"/>
    <a:srgbClr val="000000"/>
    <a:srgbClr val="6A702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DC83F3-F41A-489E-BF13-C6D9C816F69F}" v="4" dt="2020-09-02T16:58:11.6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70" autoAdjust="0"/>
    <p:restoredTop sz="90698" autoAdjust="0"/>
  </p:normalViewPr>
  <p:slideViewPr>
    <p:cSldViewPr snapToGrid="0">
      <p:cViewPr varScale="1">
        <p:scale>
          <a:sx n="81" d="100"/>
          <a:sy n="81" d="100"/>
        </p:scale>
        <p:origin x="1512"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3324" tIns="46662" rIns="93324" bIns="46662" rtlCol="0"/>
          <a:lstStyle>
            <a:lvl1pPr algn="l">
              <a:defRPr sz="1200">
                <a:latin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3324" tIns="46662" rIns="93324" bIns="46662" rtlCol="0"/>
          <a:lstStyle>
            <a:lvl1pPr algn="r">
              <a:defRPr sz="1200">
                <a:latin typeface="Arial" panose="020B0604020202020204" pitchFamily="34" charset="0"/>
              </a:defRPr>
            </a:lvl1pPr>
          </a:lstStyle>
          <a:p>
            <a:pPr>
              <a:defRPr/>
            </a:pPr>
            <a:fld id="{E3C72BDE-8842-43C2-A6FB-927729F16A0C}" type="datetimeFigureOut">
              <a:rPr lang="en-US"/>
              <a:pPr>
                <a:defRPr/>
              </a:pPr>
              <a:t>9/1/2020</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pPr lvl="0"/>
            <a:endParaRPr lang="en-US" noProof="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3324" tIns="46662" rIns="93324" bIns="4666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3324" tIns="46662" rIns="93324" bIns="46662" rtlCol="0" anchor="b"/>
          <a:lstStyle>
            <a:lvl1pPr algn="l">
              <a:defRPr sz="1200">
                <a:latin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pPr>
              <a:defRPr/>
            </a:pPr>
            <a:fld id="{A9923B23-6CD3-45A8-BF97-56B493908DCD}" type="slidenum">
              <a:rPr lang="en-US" altLang="en-US"/>
              <a:pPr>
                <a:defRPr/>
              </a:pPr>
              <a:t>‹#›</a:t>
            </a:fld>
            <a:endParaRPr lang="en-US" altLang="en-US"/>
          </a:p>
        </p:txBody>
      </p:sp>
    </p:spTree>
    <p:extLst>
      <p:ext uri="{BB962C8B-B14F-4D97-AF65-F5344CB8AC3E}">
        <p14:creationId xmlns:p14="http://schemas.microsoft.com/office/powerpoint/2010/main" val="21997783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7238" indent="-290513">
              <a:defRPr>
                <a:solidFill>
                  <a:schemeClr val="tx1"/>
                </a:solidFill>
                <a:latin typeface="Arial" panose="020B0604020202020204" pitchFamily="34" charset="0"/>
                <a:ea typeface="ＭＳ Ｐゴシック" panose="020B0600070205080204" pitchFamily="34" charset="-128"/>
              </a:defRPr>
            </a:lvl2pPr>
            <a:lvl3pPr marL="1165225" indent="-231775">
              <a:defRPr>
                <a:solidFill>
                  <a:schemeClr val="tx1"/>
                </a:solidFill>
                <a:latin typeface="Arial" panose="020B0604020202020204" pitchFamily="34" charset="0"/>
                <a:ea typeface="ＭＳ Ｐゴシック" panose="020B0600070205080204" pitchFamily="34" charset="-128"/>
              </a:defRPr>
            </a:lvl3pPr>
            <a:lvl4pPr marL="1631950" indent="-231775">
              <a:defRPr>
                <a:solidFill>
                  <a:schemeClr val="tx1"/>
                </a:solidFill>
                <a:latin typeface="Arial" panose="020B0604020202020204" pitchFamily="34" charset="0"/>
                <a:ea typeface="ＭＳ Ｐゴシック" panose="020B0600070205080204" pitchFamily="34" charset="-128"/>
              </a:defRPr>
            </a:lvl4pPr>
            <a:lvl5pPr marL="2098675" indent="-231775">
              <a:defRPr>
                <a:solidFill>
                  <a:schemeClr val="tx1"/>
                </a:solidFill>
                <a:latin typeface="Arial" panose="020B0604020202020204" pitchFamily="34" charset="0"/>
                <a:ea typeface="ＭＳ Ｐゴシック" panose="020B0600070205080204" pitchFamily="34" charset="-128"/>
              </a:defRPr>
            </a:lvl5pPr>
            <a:lvl6pPr marL="2555875"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13075"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70275"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27475"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019D816-F93D-4DA0-A92D-32981EDB0381}" type="slidenum">
              <a:rPr lang="en-US" altLang="en-US" smtClean="0"/>
              <a:pPr/>
              <a:t>1</a:t>
            </a:fld>
            <a:endParaRPr lang="en-US" altLang="en-US"/>
          </a:p>
        </p:txBody>
      </p:sp>
    </p:spTree>
    <p:extLst>
      <p:ext uri="{BB962C8B-B14F-4D97-AF65-F5344CB8AC3E}">
        <p14:creationId xmlns:p14="http://schemas.microsoft.com/office/powerpoint/2010/main" val="1963248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F48E62E-BA05-49F0-91BC-4D49C5A85D2E}" type="slidenum">
              <a:rPr lang="en-US" altLang="en-US" smtClean="0"/>
              <a:pPr/>
              <a:t>2</a:t>
            </a:fld>
            <a:endParaRPr lang="en-US" altLang="en-US"/>
          </a:p>
        </p:txBody>
      </p:sp>
    </p:spTree>
    <p:extLst>
      <p:ext uri="{BB962C8B-B14F-4D97-AF65-F5344CB8AC3E}">
        <p14:creationId xmlns:p14="http://schemas.microsoft.com/office/powerpoint/2010/main" val="20523484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ihcda title slide one">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FFFFFF"/>
                </a:solidFill>
              </a:defRPr>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B255FB8A-8CCE-4B69-B6AC-7B7CD7DD8192}" type="slidenum">
              <a:rPr lang="en-US" altLang="en-US"/>
              <a:pPr>
                <a:defRPr/>
              </a:pPr>
              <a:t>‹#›</a:t>
            </a:fld>
            <a:endParaRPr lang="en-US" altLang="en-US"/>
          </a:p>
        </p:txBody>
      </p:sp>
    </p:spTree>
    <p:extLst>
      <p:ext uri="{BB962C8B-B14F-4D97-AF65-F5344CB8AC3E}">
        <p14:creationId xmlns:p14="http://schemas.microsoft.com/office/powerpoint/2010/main" val="62817375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ihcda title slide ">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A2AD00"/>
                </a:solidFill>
              </a:defRPr>
            </a:lvl1pPr>
          </a:lstStyle>
          <a:p>
            <a:r>
              <a:rPr lang="en-US" dirty="0"/>
              <a:t>Click to edit Master title style</a:t>
            </a:r>
          </a:p>
        </p:txBody>
      </p:sp>
      <p:sp>
        <p:nvSpPr>
          <p:cNvPr id="3" name="Slide Number Placeholder 5"/>
          <p:cNvSpPr>
            <a:spLocks noGrp="1"/>
          </p:cNvSpPr>
          <p:nvPr>
            <p:ph type="sldNum" sz="quarter" idx="10"/>
          </p:nvPr>
        </p:nvSpPr>
        <p:spPr>
          <a:xfrm>
            <a:off x="325438" y="6146800"/>
            <a:ext cx="2133600" cy="365125"/>
          </a:xfrm>
        </p:spPr>
        <p:txBody>
          <a:bodyPr/>
          <a:lstStyle>
            <a:lvl1pPr>
              <a:defRPr/>
            </a:lvl1pPr>
          </a:lstStyle>
          <a:p>
            <a:pPr>
              <a:defRPr/>
            </a:pPr>
            <a:fld id="{6130F055-5777-4010-A021-0C63AA9F1660}" type="slidenum">
              <a:rPr lang="en-US" altLang="en-US"/>
              <a:pPr>
                <a:defRPr/>
              </a:pPr>
              <a:t>‹#›</a:t>
            </a:fld>
            <a:endParaRPr lang="en-US" altLang="en-US"/>
          </a:p>
        </p:txBody>
      </p:sp>
    </p:spTree>
    <p:extLst>
      <p:ext uri="{BB962C8B-B14F-4D97-AF65-F5344CB8AC3E}">
        <p14:creationId xmlns:p14="http://schemas.microsoft.com/office/powerpoint/2010/main" val="2034607520"/>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a:t>Click to edit Master title style</a:t>
            </a:r>
          </a:p>
        </p:txBody>
      </p:sp>
      <p:sp>
        <p:nvSpPr>
          <p:cNvPr id="3" name="Content Placeholder 2"/>
          <p:cNvSpPr>
            <a:spLocks noGrp="1"/>
          </p:cNvSpPr>
          <p:nvPr>
            <p:ph idx="1"/>
          </p:nvPr>
        </p:nvSpPr>
        <p:spPr>
          <a:xfrm>
            <a:off x="335273" y="1426020"/>
            <a:ext cx="8364589"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598E12AF-8045-4DD5-9AD6-BF4CEA1D216E}" type="slidenum">
              <a:rPr lang="en-US" altLang="en-US"/>
              <a:pPr>
                <a:defRPr/>
              </a:pPr>
              <a:t>‹#›</a:t>
            </a:fld>
            <a:endParaRPr lang="en-US" altLang="en-US"/>
          </a:p>
        </p:txBody>
      </p:sp>
    </p:spTree>
    <p:extLst>
      <p:ext uri="{BB962C8B-B14F-4D97-AF65-F5344CB8AC3E}">
        <p14:creationId xmlns:p14="http://schemas.microsoft.com/office/powerpoint/2010/main" val="1215610314"/>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2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6"/>
            <a:ext cx="7810881" cy="1362075"/>
          </a:xfrm>
        </p:spPr>
        <p:txBody>
          <a:bodyPr anchor="t">
            <a:normAutofit/>
          </a:bodyPr>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301205" y="2593189"/>
            <a:ext cx="781902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1C8C4E64-F12D-4B37-8EB2-1E36CCCD0886}" type="slidenum">
              <a:rPr lang="en-US" altLang="en-US"/>
              <a:pPr>
                <a:defRPr/>
              </a:pPr>
              <a:t>‹#›</a:t>
            </a:fld>
            <a:endParaRPr lang="en-US" altLang="en-US"/>
          </a:p>
        </p:txBody>
      </p:sp>
    </p:spTree>
    <p:extLst>
      <p:ext uri="{BB962C8B-B14F-4D97-AF65-F5344CB8AC3E}">
        <p14:creationId xmlns:p14="http://schemas.microsoft.com/office/powerpoint/2010/main" val="1172682710"/>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2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627" y="274638"/>
            <a:ext cx="8373873" cy="1143000"/>
          </a:xfrm>
        </p:spPr>
        <p:txBody>
          <a:bodyPr/>
          <a:lstStyle>
            <a:lvl1pPr>
              <a:defRPr cap="all"/>
            </a:lvl1pPr>
          </a:lstStyle>
          <a:p>
            <a:r>
              <a:rPr lang="en-US" dirty="0"/>
              <a:t>Click to edit Master title style</a:t>
            </a:r>
          </a:p>
        </p:txBody>
      </p:sp>
      <p:sp>
        <p:nvSpPr>
          <p:cNvPr id="3" name="Content Placeholder 2"/>
          <p:cNvSpPr>
            <a:spLocks noGrp="1"/>
          </p:cNvSpPr>
          <p:nvPr>
            <p:ph sz="half" idx="1"/>
          </p:nvPr>
        </p:nvSpPr>
        <p:spPr>
          <a:xfrm>
            <a:off x="325627" y="1600200"/>
            <a:ext cx="4056956"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a:xfrm>
            <a:off x="325438" y="6146800"/>
            <a:ext cx="2133600" cy="365125"/>
          </a:xfrm>
        </p:spPr>
        <p:txBody>
          <a:bodyPr/>
          <a:lstStyle>
            <a:lvl1pPr>
              <a:defRPr/>
            </a:lvl1pPr>
          </a:lstStyle>
          <a:p>
            <a:pPr>
              <a:defRPr/>
            </a:pPr>
            <a:fld id="{25ED4AD0-9026-4E88-9598-E24204E9428C}" type="slidenum">
              <a:rPr lang="en-US" altLang="en-US"/>
              <a:pPr>
                <a:defRPr/>
              </a:pPr>
              <a:t>‹#›</a:t>
            </a:fld>
            <a:endParaRPr lang="en-US" altLang="en-US"/>
          </a:p>
        </p:txBody>
      </p:sp>
    </p:spTree>
    <p:extLst>
      <p:ext uri="{BB962C8B-B14F-4D97-AF65-F5344CB8AC3E}">
        <p14:creationId xmlns:p14="http://schemas.microsoft.com/office/powerpoint/2010/main" val="4110664145"/>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2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p>
        </p:txBody>
      </p:sp>
      <p:sp>
        <p:nvSpPr>
          <p:cNvPr id="3" name="Slide Number Placeholder 5"/>
          <p:cNvSpPr>
            <a:spLocks noGrp="1"/>
          </p:cNvSpPr>
          <p:nvPr>
            <p:ph type="sldNum" sz="quarter" idx="10"/>
          </p:nvPr>
        </p:nvSpPr>
        <p:spPr>
          <a:xfrm>
            <a:off x="325438" y="6146800"/>
            <a:ext cx="2133600" cy="365125"/>
          </a:xfrm>
        </p:spPr>
        <p:txBody>
          <a:bodyPr/>
          <a:lstStyle>
            <a:lvl1pPr>
              <a:defRPr/>
            </a:lvl1pPr>
          </a:lstStyle>
          <a:p>
            <a:pPr>
              <a:defRPr/>
            </a:pPr>
            <a:fld id="{D30456B1-0D56-4F8D-8601-74B256924282}" type="slidenum">
              <a:rPr lang="en-US" altLang="en-US"/>
              <a:pPr>
                <a:defRPr/>
              </a:pPr>
              <a:t>‹#›</a:t>
            </a:fld>
            <a:endParaRPr lang="en-US" altLang="en-US"/>
          </a:p>
        </p:txBody>
      </p:sp>
    </p:spTree>
    <p:extLst>
      <p:ext uri="{BB962C8B-B14F-4D97-AF65-F5344CB8AC3E}">
        <p14:creationId xmlns:p14="http://schemas.microsoft.com/office/powerpoint/2010/main" val="2446676779"/>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2 ihcda 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325438" y="6146800"/>
            <a:ext cx="2133600" cy="365125"/>
          </a:xfrm>
        </p:spPr>
        <p:txBody>
          <a:bodyPr/>
          <a:lstStyle>
            <a:lvl1pPr>
              <a:defRPr/>
            </a:lvl1pPr>
          </a:lstStyle>
          <a:p>
            <a:pPr>
              <a:defRPr/>
            </a:pPr>
            <a:fld id="{83FAF8F6-D347-4A6E-A992-1247AD104796}" type="slidenum">
              <a:rPr lang="en-US" altLang="en-US"/>
              <a:pPr>
                <a:defRPr/>
              </a:pPr>
              <a:t>‹#›</a:t>
            </a:fld>
            <a:endParaRPr lang="en-US" altLang="en-US"/>
          </a:p>
        </p:txBody>
      </p:sp>
    </p:spTree>
    <p:extLst>
      <p:ext uri="{BB962C8B-B14F-4D97-AF65-F5344CB8AC3E}">
        <p14:creationId xmlns:p14="http://schemas.microsoft.com/office/powerpoint/2010/main" val="1157561594"/>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2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626" y="273050"/>
            <a:ext cx="3139887" cy="1162050"/>
          </a:xfrm>
        </p:spPr>
        <p:txBody>
          <a:bodyPr anchor="b">
            <a:noAutofit/>
          </a:bodyPr>
          <a:lstStyle>
            <a:lvl1pPr algn="l">
              <a:defRPr sz="2000" b="1" cap="all"/>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25626" y="1435100"/>
            <a:ext cx="3139887"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a:xfrm>
            <a:off x="325438" y="6146800"/>
            <a:ext cx="2133600" cy="365125"/>
          </a:xfrm>
        </p:spPr>
        <p:txBody>
          <a:bodyPr/>
          <a:lstStyle>
            <a:lvl1pPr>
              <a:defRPr/>
            </a:lvl1pPr>
          </a:lstStyle>
          <a:p>
            <a:pPr>
              <a:defRPr/>
            </a:pPr>
            <a:fld id="{63D1E4F6-594B-4352-9B2F-28941557440D}" type="slidenum">
              <a:rPr lang="en-US" altLang="en-US"/>
              <a:pPr>
                <a:defRPr/>
              </a:pPr>
              <a:t>‹#›</a:t>
            </a:fld>
            <a:endParaRPr lang="en-US" altLang="en-US"/>
          </a:p>
        </p:txBody>
      </p:sp>
    </p:spTree>
    <p:extLst>
      <p:ext uri="{BB962C8B-B14F-4D97-AF65-F5344CB8AC3E}">
        <p14:creationId xmlns:p14="http://schemas.microsoft.com/office/powerpoint/2010/main" val="1642277763"/>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cap="all"/>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F1323DFD-EBF5-4D4B-B2F8-F300046B03DB}" type="slidenum">
              <a:rPr lang="en-US" altLang="en-US"/>
              <a:pPr>
                <a:defRPr/>
              </a:pPr>
              <a:t>‹#›</a:t>
            </a:fld>
            <a:endParaRPr lang="en-US" altLang="en-US"/>
          </a:p>
        </p:txBody>
      </p:sp>
    </p:spTree>
    <p:extLst>
      <p:ext uri="{BB962C8B-B14F-4D97-AF65-F5344CB8AC3E}">
        <p14:creationId xmlns:p14="http://schemas.microsoft.com/office/powerpoint/2010/main" val="153642275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ihcda title slide two">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66746"/>
            <a:ext cx="7772400" cy="1139841"/>
          </a:xfrm>
        </p:spPr>
        <p:txBody>
          <a:bodyPr/>
          <a:lstStyle>
            <a:lvl1pPr>
              <a:defRPr cap="all">
                <a:solidFill>
                  <a:srgbClr val="A2AD00"/>
                </a:solidFill>
                <a:latin typeface="Arial Bold"/>
                <a:cs typeface="Arial Bold"/>
              </a:defRPr>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1C8D38A9-4867-472D-8C9E-E475C3393BF3}" type="slidenum">
              <a:rPr lang="en-US" altLang="en-US"/>
              <a:pPr>
                <a:defRPr/>
              </a:pPr>
              <a:t>‹#›</a:t>
            </a:fld>
            <a:endParaRPr lang="en-US" altLang="en-US"/>
          </a:p>
        </p:txBody>
      </p:sp>
    </p:spTree>
    <p:extLst>
      <p:ext uri="{BB962C8B-B14F-4D97-AF65-F5344CB8AC3E}">
        <p14:creationId xmlns:p14="http://schemas.microsoft.com/office/powerpoint/2010/main" val="3521723555"/>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a:t>Click to edit Master title style</a:t>
            </a:r>
          </a:p>
        </p:txBody>
      </p:sp>
      <p:sp>
        <p:nvSpPr>
          <p:cNvPr id="3" name="Content Placeholder 2"/>
          <p:cNvSpPr>
            <a:spLocks noGrp="1"/>
          </p:cNvSpPr>
          <p:nvPr>
            <p:ph idx="1"/>
          </p:nvPr>
        </p:nvSpPr>
        <p:spPr>
          <a:xfrm>
            <a:off x="335273" y="1426020"/>
            <a:ext cx="8364589"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571B8CBD-6047-444B-87F0-D9B21FA403BC}" type="slidenum">
              <a:rPr lang="en-US" altLang="en-US"/>
              <a:pPr>
                <a:defRPr/>
              </a:pPr>
              <a:t>‹#›</a:t>
            </a:fld>
            <a:endParaRPr lang="en-US" altLang="en-US"/>
          </a:p>
        </p:txBody>
      </p:sp>
    </p:spTree>
    <p:extLst>
      <p:ext uri="{BB962C8B-B14F-4D97-AF65-F5344CB8AC3E}">
        <p14:creationId xmlns:p14="http://schemas.microsoft.com/office/powerpoint/2010/main" val="272532110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6"/>
            <a:ext cx="7810881" cy="1362075"/>
          </a:xfrm>
        </p:spPr>
        <p:txBody>
          <a:bodyPr anchor="t">
            <a:normAutofit/>
          </a:bodyPr>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301205" y="2593189"/>
            <a:ext cx="781902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BE1B1CE4-F00B-4E68-9228-6F1D3BAE330D}" type="slidenum">
              <a:rPr lang="en-US" altLang="en-US"/>
              <a:pPr>
                <a:defRPr/>
              </a:pPr>
              <a:t>‹#›</a:t>
            </a:fld>
            <a:endParaRPr lang="en-US" altLang="en-US"/>
          </a:p>
        </p:txBody>
      </p:sp>
    </p:spTree>
    <p:extLst>
      <p:ext uri="{BB962C8B-B14F-4D97-AF65-F5344CB8AC3E}">
        <p14:creationId xmlns:p14="http://schemas.microsoft.com/office/powerpoint/2010/main" val="215427867"/>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627" y="274638"/>
            <a:ext cx="8373873" cy="1143000"/>
          </a:xfrm>
        </p:spPr>
        <p:txBody>
          <a:bodyPr/>
          <a:lstStyle>
            <a:lvl1pPr>
              <a:defRPr cap="all"/>
            </a:lvl1pPr>
          </a:lstStyle>
          <a:p>
            <a:r>
              <a:rPr lang="en-US" dirty="0"/>
              <a:t>Click to edit Master title style</a:t>
            </a:r>
          </a:p>
        </p:txBody>
      </p:sp>
      <p:sp>
        <p:nvSpPr>
          <p:cNvPr id="3" name="Content Placeholder 2"/>
          <p:cNvSpPr>
            <a:spLocks noGrp="1"/>
          </p:cNvSpPr>
          <p:nvPr>
            <p:ph sz="half" idx="1"/>
          </p:nvPr>
        </p:nvSpPr>
        <p:spPr>
          <a:xfrm>
            <a:off x="325627" y="1600200"/>
            <a:ext cx="4056956"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lvl1pPr>
          </a:lstStyle>
          <a:p>
            <a:pPr>
              <a:defRPr/>
            </a:pPr>
            <a:fld id="{616FA514-AEFD-474B-93B0-114D787E359F}" type="slidenum">
              <a:rPr lang="en-US" altLang="en-US"/>
              <a:pPr>
                <a:defRPr/>
              </a:pPr>
              <a:t>‹#›</a:t>
            </a:fld>
            <a:endParaRPr lang="en-US" altLang="en-US"/>
          </a:p>
        </p:txBody>
      </p:sp>
    </p:spTree>
    <p:extLst>
      <p:ext uri="{BB962C8B-B14F-4D97-AF65-F5344CB8AC3E}">
        <p14:creationId xmlns:p14="http://schemas.microsoft.com/office/powerpoint/2010/main" val="878724802"/>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3C749194-38E6-4473-9320-06ABC635AF1D}" type="slidenum">
              <a:rPr lang="en-US" altLang="en-US"/>
              <a:pPr>
                <a:defRPr/>
              </a:pPr>
              <a:t>‹#›</a:t>
            </a:fld>
            <a:endParaRPr lang="en-US" altLang="en-US"/>
          </a:p>
        </p:txBody>
      </p:sp>
    </p:spTree>
    <p:extLst>
      <p:ext uri="{BB962C8B-B14F-4D97-AF65-F5344CB8AC3E}">
        <p14:creationId xmlns:p14="http://schemas.microsoft.com/office/powerpoint/2010/main" val="3526778666"/>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 ihcda 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D7C7ECAB-653A-4487-92B9-FFBB26683031}" type="slidenum">
              <a:rPr lang="en-US" altLang="en-US"/>
              <a:pPr>
                <a:defRPr/>
              </a:pPr>
              <a:t>‹#›</a:t>
            </a:fld>
            <a:endParaRPr lang="en-US" altLang="en-US"/>
          </a:p>
        </p:txBody>
      </p:sp>
    </p:spTree>
    <p:extLst>
      <p:ext uri="{BB962C8B-B14F-4D97-AF65-F5344CB8AC3E}">
        <p14:creationId xmlns:p14="http://schemas.microsoft.com/office/powerpoint/2010/main" val="2502171394"/>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626" y="273050"/>
            <a:ext cx="3139887" cy="1162050"/>
          </a:xfrm>
        </p:spPr>
        <p:txBody>
          <a:bodyPr anchor="b">
            <a:noAutofit/>
          </a:bodyPr>
          <a:lstStyle>
            <a:lvl1pPr algn="l">
              <a:defRPr sz="2000" b="1" cap="all"/>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25626" y="1435100"/>
            <a:ext cx="3139887"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B486F516-DAA5-4C78-9A44-C799F6245A78}" type="slidenum">
              <a:rPr lang="en-US" altLang="en-US"/>
              <a:pPr>
                <a:defRPr/>
              </a:pPr>
              <a:t>‹#›</a:t>
            </a:fld>
            <a:endParaRPr lang="en-US" altLang="en-US"/>
          </a:p>
        </p:txBody>
      </p:sp>
    </p:spTree>
    <p:extLst>
      <p:ext uri="{BB962C8B-B14F-4D97-AF65-F5344CB8AC3E}">
        <p14:creationId xmlns:p14="http://schemas.microsoft.com/office/powerpoint/2010/main" val="278820361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cap="all"/>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p:cNvSpPr>
            <a:spLocks noGrp="1"/>
          </p:cNvSpPr>
          <p:nvPr>
            <p:ph type="sldNum" sz="quarter" idx="10"/>
          </p:nvPr>
        </p:nvSpPr>
        <p:spPr/>
        <p:txBody>
          <a:bodyPr/>
          <a:lstStyle>
            <a:lvl1pPr>
              <a:defRPr/>
            </a:lvl1pPr>
          </a:lstStyle>
          <a:p>
            <a:pPr>
              <a:defRPr/>
            </a:pPr>
            <a:fld id="{23DC0F60-49D0-473F-9AEE-06B5EA021BD5}" type="slidenum">
              <a:rPr lang="en-US" altLang="en-US"/>
              <a:pPr>
                <a:defRPr/>
              </a:pPr>
              <a:t>‹#›</a:t>
            </a:fld>
            <a:endParaRPr lang="en-US" altLang="en-US"/>
          </a:p>
        </p:txBody>
      </p:sp>
    </p:spTree>
    <p:extLst>
      <p:ext uri="{BB962C8B-B14F-4D97-AF65-F5344CB8AC3E}">
        <p14:creationId xmlns:p14="http://schemas.microsoft.com/office/powerpoint/2010/main" val="22251460"/>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jpe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34963" y="274638"/>
            <a:ext cx="8364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ENTER HEADLINE</a:t>
            </a:r>
          </a:p>
        </p:txBody>
      </p:sp>
      <p:sp>
        <p:nvSpPr>
          <p:cNvPr id="1027" name="Text Placeholder 2"/>
          <p:cNvSpPr>
            <a:spLocks noGrp="1"/>
          </p:cNvSpPr>
          <p:nvPr>
            <p:ph type="body" idx="1"/>
          </p:nvPr>
        </p:nvSpPr>
        <p:spPr bwMode="auto">
          <a:xfrm>
            <a:off x="334963" y="1600200"/>
            <a:ext cx="8364537"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325438" y="614680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003359"/>
                </a:solidFill>
              </a:defRPr>
            </a:lvl1pPr>
          </a:lstStyle>
          <a:p>
            <a:pPr>
              <a:defRPr/>
            </a:pPr>
            <a:fld id="{1DFD9441-B681-4993-9812-4EE8B4B7808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048" r:id="rId1"/>
    <p:sldLayoutId id="2147485040" r:id="rId2"/>
    <p:sldLayoutId id="2147485041" r:id="rId3"/>
    <p:sldLayoutId id="2147485042" r:id="rId4"/>
    <p:sldLayoutId id="2147485043" r:id="rId5"/>
    <p:sldLayoutId id="2147485044" r:id="rId6"/>
    <p:sldLayoutId id="2147485045" r:id="rId7"/>
    <p:sldLayoutId id="2147485046" r:id="rId8"/>
    <p:sldLayoutId id="2147485047" r:id="rId9"/>
  </p:sldLayoutIdLst>
  <p:transition spd="med">
    <p:fade/>
  </p:transition>
  <p:hf hdr="0" dt="0"/>
  <p:txStyles>
    <p:titleStyle>
      <a:lvl1pPr algn="l" rtl="0" eaLnBrk="0" fontAlgn="base" hangingPunct="0">
        <a:spcBef>
          <a:spcPct val="0"/>
        </a:spcBef>
        <a:spcAft>
          <a:spcPct val="0"/>
        </a:spcAft>
        <a:defRPr sz="3000" b="1" kern="1200">
          <a:solidFill>
            <a:srgbClr val="A2AD00"/>
          </a:solidFill>
          <a:latin typeface="Arial Bold"/>
          <a:ea typeface="ＭＳ Ｐゴシック" pitchFamily="-112"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2pPr>
      <a:lvl3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3pPr>
      <a:lvl4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4pPr>
      <a:lvl5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anose="020B0604020202020204" pitchFamily="34" charset="0"/>
        <a:buChar char="•"/>
        <a:defRPr sz="1600" kern="1200">
          <a:solidFill>
            <a:srgbClr val="003359"/>
          </a:solidFill>
          <a:latin typeface="Arial"/>
          <a:ea typeface="ＭＳ Ｐゴシック" pitchFamily="-112" charset="-128"/>
          <a:cs typeface="Arial"/>
        </a:defRPr>
      </a:lvl1pPr>
      <a:lvl2pPr marL="1141413" indent="-227013" algn="l" rtl="0" eaLnBrk="0" fontAlgn="base" hangingPunct="0">
        <a:spcBef>
          <a:spcPct val="0"/>
        </a:spcBef>
        <a:spcAft>
          <a:spcPct val="0"/>
        </a:spcAft>
        <a:buClr>
          <a:srgbClr val="003359"/>
        </a:buClr>
        <a:buFont typeface="Frutiger LT Std 45 Light"/>
        <a:buChar char="‐"/>
        <a:defRPr sz="1400" kern="1200">
          <a:solidFill>
            <a:srgbClr val="003359"/>
          </a:solidFill>
          <a:latin typeface="Arial"/>
          <a:ea typeface="ＭＳ Ｐゴシック" pitchFamily="-112" charset="-128"/>
          <a:cs typeface="Arial"/>
        </a:defRPr>
      </a:lvl2pPr>
      <a:lvl3pPr marL="1601788" indent="-225425" algn="l" rtl="0" eaLnBrk="0" fontAlgn="base" hangingPunct="0">
        <a:spcBef>
          <a:spcPct val="0"/>
        </a:spcBef>
        <a:spcAft>
          <a:spcPct val="0"/>
        </a:spcAft>
        <a:buClr>
          <a:srgbClr val="003359"/>
        </a:buClr>
        <a:buFont typeface="Arial" panose="020B0604020202020204" pitchFamily="34" charset="0"/>
        <a:buChar char="•"/>
        <a:defRPr sz="1200" kern="1200">
          <a:solidFill>
            <a:srgbClr val="003359"/>
          </a:solidFill>
          <a:latin typeface="Arial"/>
          <a:ea typeface="ＭＳ Ｐゴシック" pitchFamily="-112" charset="-128"/>
          <a:cs typeface="Arial"/>
        </a:defRPr>
      </a:lvl3pPr>
      <a:lvl4pPr marL="2055813" indent="-227013" algn="l" rtl="0" eaLnBrk="0" fontAlgn="base" hangingPunct="0">
        <a:spcBef>
          <a:spcPct val="0"/>
        </a:spcBef>
        <a:spcAft>
          <a:spcPct val="0"/>
        </a:spcAft>
        <a:buClr>
          <a:srgbClr val="003359"/>
        </a:buClr>
        <a:buFont typeface="Frutiger LT Std 45 Light"/>
        <a:buChar char="‐"/>
        <a:defRPr sz="1000" kern="1200">
          <a:solidFill>
            <a:srgbClr val="003359"/>
          </a:solidFill>
          <a:latin typeface="Arial"/>
          <a:ea typeface="ＭＳ Ｐゴシック" pitchFamily="-112" charset="-128"/>
          <a:cs typeface="Arial"/>
        </a:defRPr>
      </a:lvl4pPr>
      <a:lvl5pPr marL="2516188" indent="-225425" algn="l" rtl="0" eaLnBrk="0" fontAlgn="base" hangingPunct="0">
        <a:spcBef>
          <a:spcPct val="0"/>
        </a:spcBef>
        <a:spcAft>
          <a:spcPct val="0"/>
        </a:spcAft>
        <a:buClr>
          <a:srgbClr val="003359"/>
        </a:buClr>
        <a:buFont typeface="Arial" panose="020B0604020202020204" pitchFamily="34" charset="0"/>
        <a:buChar char="•"/>
        <a:defRPr sz="800" kern="1200">
          <a:solidFill>
            <a:srgbClr val="003359"/>
          </a:solidFill>
          <a:latin typeface="Arial"/>
          <a:ea typeface="ＭＳ Ｐゴシック" pitchFamily="-112"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34963" y="274638"/>
            <a:ext cx="8364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ENTER HEADLINE</a:t>
            </a:r>
          </a:p>
        </p:txBody>
      </p:sp>
      <p:sp>
        <p:nvSpPr>
          <p:cNvPr id="2051" name="Text Placeholder 2"/>
          <p:cNvSpPr>
            <a:spLocks noGrp="1"/>
          </p:cNvSpPr>
          <p:nvPr>
            <p:ph type="body" idx="1"/>
          </p:nvPr>
        </p:nvSpPr>
        <p:spPr bwMode="auto">
          <a:xfrm>
            <a:off x="334963" y="1600200"/>
            <a:ext cx="8364537"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325438" y="626110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003359"/>
                </a:solidFill>
              </a:defRPr>
            </a:lvl1pPr>
          </a:lstStyle>
          <a:p>
            <a:pPr>
              <a:defRPr/>
            </a:pPr>
            <a:fld id="{3C2764C6-69CE-4A58-B5D6-DC62F2CBC203}" type="slidenum">
              <a:rPr lang="en-US" altLang="en-US"/>
              <a:pPr>
                <a:defRPr/>
              </a:pPr>
              <a:t>‹#›</a:t>
            </a:fld>
            <a:endParaRPr lang="en-US" altLang="en-US"/>
          </a:p>
        </p:txBody>
      </p:sp>
      <p:pic>
        <p:nvPicPr>
          <p:cNvPr id="2053" name="Picture 4" descr="IHCDA-Logo-RGB.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675438" y="6021388"/>
            <a:ext cx="2052637"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49" r:id="rId1"/>
    <p:sldLayoutId id="2147485050" r:id="rId2"/>
    <p:sldLayoutId id="2147485051" r:id="rId3"/>
    <p:sldLayoutId id="2147485052" r:id="rId4"/>
    <p:sldLayoutId id="2147485053" r:id="rId5"/>
    <p:sldLayoutId id="2147485054" r:id="rId6"/>
    <p:sldLayoutId id="2147485055" r:id="rId7"/>
    <p:sldLayoutId id="2147485056" r:id="rId8"/>
  </p:sldLayoutIdLst>
  <p:transition spd="med">
    <p:fade/>
  </p:transition>
  <p:hf hdr="0" dt="0"/>
  <p:txStyles>
    <p:titleStyle>
      <a:lvl1pPr algn="l" rtl="0" eaLnBrk="0" fontAlgn="base" hangingPunct="0">
        <a:spcBef>
          <a:spcPct val="0"/>
        </a:spcBef>
        <a:spcAft>
          <a:spcPct val="0"/>
        </a:spcAft>
        <a:defRPr sz="3000" b="1" kern="1200">
          <a:solidFill>
            <a:srgbClr val="A2AD00"/>
          </a:solidFill>
          <a:latin typeface="Arial Bold"/>
          <a:ea typeface="ＭＳ Ｐゴシック" pitchFamily="-112"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2pPr>
      <a:lvl3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3pPr>
      <a:lvl4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4pPr>
      <a:lvl5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anose="020B0604020202020204" pitchFamily="34" charset="0"/>
        <a:buChar char="•"/>
        <a:defRPr sz="1600" kern="1200">
          <a:solidFill>
            <a:srgbClr val="003359"/>
          </a:solidFill>
          <a:latin typeface="Arial"/>
          <a:ea typeface="ＭＳ Ｐゴシック" pitchFamily="-112" charset="-128"/>
          <a:cs typeface="Arial"/>
        </a:defRPr>
      </a:lvl1pPr>
      <a:lvl2pPr marL="1141413" indent="-227013" algn="l" rtl="0" eaLnBrk="0" fontAlgn="base" hangingPunct="0">
        <a:spcBef>
          <a:spcPct val="0"/>
        </a:spcBef>
        <a:spcAft>
          <a:spcPct val="0"/>
        </a:spcAft>
        <a:buClr>
          <a:srgbClr val="003359"/>
        </a:buClr>
        <a:buFont typeface="Frutiger LT Std 45 Light"/>
        <a:buChar char="‐"/>
        <a:defRPr sz="1400" kern="1200">
          <a:solidFill>
            <a:srgbClr val="003359"/>
          </a:solidFill>
          <a:latin typeface="Arial"/>
          <a:ea typeface="ＭＳ Ｐゴシック" pitchFamily="-112" charset="-128"/>
          <a:cs typeface="Arial"/>
        </a:defRPr>
      </a:lvl2pPr>
      <a:lvl3pPr marL="1601788" indent="-225425" algn="l" rtl="0" eaLnBrk="0" fontAlgn="base" hangingPunct="0">
        <a:spcBef>
          <a:spcPct val="0"/>
        </a:spcBef>
        <a:spcAft>
          <a:spcPct val="0"/>
        </a:spcAft>
        <a:buClr>
          <a:srgbClr val="003359"/>
        </a:buClr>
        <a:buFont typeface="Arial" panose="020B0604020202020204" pitchFamily="34" charset="0"/>
        <a:buChar char="•"/>
        <a:defRPr sz="1200" kern="1200">
          <a:solidFill>
            <a:srgbClr val="003359"/>
          </a:solidFill>
          <a:latin typeface="Arial"/>
          <a:ea typeface="ＭＳ Ｐゴシック" pitchFamily="-112" charset="-128"/>
          <a:cs typeface="Arial"/>
        </a:defRPr>
      </a:lvl3pPr>
      <a:lvl4pPr marL="2055813" indent="-227013" algn="l" rtl="0" eaLnBrk="0" fontAlgn="base" hangingPunct="0">
        <a:spcBef>
          <a:spcPct val="0"/>
        </a:spcBef>
        <a:spcAft>
          <a:spcPct val="0"/>
        </a:spcAft>
        <a:buClr>
          <a:srgbClr val="003359"/>
        </a:buClr>
        <a:buFont typeface="Frutiger LT Std 45 Light"/>
        <a:buChar char="‐"/>
        <a:defRPr sz="1000" kern="1200">
          <a:solidFill>
            <a:srgbClr val="003359"/>
          </a:solidFill>
          <a:latin typeface="Arial"/>
          <a:ea typeface="ＭＳ Ｐゴシック" pitchFamily="-112" charset="-128"/>
          <a:cs typeface="Arial"/>
        </a:defRPr>
      </a:lvl4pPr>
      <a:lvl5pPr marL="2516188" indent="-225425" algn="l" rtl="0" eaLnBrk="0" fontAlgn="base" hangingPunct="0">
        <a:spcBef>
          <a:spcPct val="0"/>
        </a:spcBef>
        <a:spcAft>
          <a:spcPct val="0"/>
        </a:spcAft>
        <a:buClr>
          <a:srgbClr val="003359"/>
        </a:buClr>
        <a:buFont typeface="Arial" panose="020B0604020202020204" pitchFamily="34" charset="0"/>
        <a:buChar char="•"/>
        <a:defRPr sz="800" kern="1200">
          <a:solidFill>
            <a:srgbClr val="003359"/>
          </a:solidFill>
          <a:latin typeface="Arial"/>
          <a:ea typeface="ＭＳ Ｐゴシック" pitchFamily="-112"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334963" y="546100"/>
            <a:ext cx="8058150" cy="5119688"/>
          </a:xfrm>
        </p:spPr>
        <p:txBody>
          <a:bodyPr/>
          <a:lstStyle/>
          <a:p>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LIHEAP Budget and Award Management</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Thomas Hartnett-Russell</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Community Programs Manager</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endParaRPr lang="en-US" altLang="en-US" cap="none" dirty="0">
              <a:latin typeface="Arial Bold" panose="020B0704020202020204" pitchFamily="34" charset="0"/>
              <a:ea typeface="ＭＳ Ｐゴシック" panose="020B0600070205080204" pitchFamily="34" charset="-128"/>
              <a:cs typeface="Arial Bold" panose="020B0704020202020204" pitchFamily="34" charset="0"/>
            </a:endParaRPr>
          </a:p>
        </p:txBody>
      </p:sp>
      <p:sp>
        <p:nvSpPr>
          <p:cNvPr id="13315"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CDA4C1A-EE33-4899-87C5-9180D36B8F2B}" type="slidenum">
              <a:rPr lang="en-US" altLang="en-US" smtClean="0">
                <a:solidFill>
                  <a:srgbClr val="003359"/>
                </a:solidFill>
              </a:rPr>
              <a:pPr/>
              <a:t>1</a:t>
            </a:fld>
            <a:endParaRPr lang="en-US" altLang="en-US">
              <a:solidFill>
                <a:srgbClr val="003359"/>
              </a:solidFill>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Regular and Crisis benefits</a:t>
            </a:r>
          </a:p>
        </p:txBody>
      </p:sp>
      <p:sp>
        <p:nvSpPr>
          <p:cNvPr id="21507"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The balance of the award must be allocated to the Regular Benefits and Crisis Benefits lines.</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All LSPs are required to allocate at least 8% of their total award amount to Crisis Benefits through March 15</a:t>
            </a:r>
            <a:r>
              <a:rPr lang="en-US" baseline="30000" dirty="0">
                <a:latin typeface="Arial" panose="020B0604020202020204" pitchFamily="34" charset="0"/>
                <a:ea typeface="ＭＳ Ｐゴシック" panose="020B0600070205080204" pitchFamily="34" charset="-128"/>
                <a:cs typeface="Arial" panose="020B0604020202020204" pitchFamily="34" charset="0"/>
              </a:rPr>
              <a:t>th</a:t>
            </a:r>
            <a:r>
              <a:rPr lang="en-US" dirty="0">
                <a:latin typeface="Arial" panose="020B0604020202020204" pitchFamily="34" charset="0"/>
                <a:ea typeface="ＭＳ Ｐゴシック" panose="020B0600070205080204" pitchFamily="34" charset="-128"/>
                <a:cs typeface="Arial" panose="020B0604020202020204" pitchFamily="34" charset="0"/>
              </a:rPr>
              <a:t>.</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150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AA4E5E9-FF76-4B53-8D18-A7B60AF23D4B}" type="slidenum">
              <a:rPr lang="en-US" altLang="en-US" smtClean="0">
                <a:solidFill>
                  <a:srgbClr val="003359"/>
                </a:solidFill>
              </a:rPr>
              <a:pPr/>
              <a:t>10</a:t>
            </a:fld>
            <a:endParaRPr lang="en-US" altLang="en-US">
              <a:solidFill>
                <a:srgbClr val="003359"/>
              </a:solidFill>
            </a:endParaRPr>
          </a:p>
        </p:txBody>
      </p:sp>
    </p:spTree>
    <p:extLst>
      <p:ext uri="{BB962C8B-B14F-4D97-AF65-F5344CB8AC3E}">
        <p14:creationId xmlns:p14="http://schemas.microsoft.com/office/powerpoint/2010/main" val="2628905833"/>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Line Items Review	</a:t>
            </a:r>
          </a:p>
        </p:txBody>
      </p:sp>
      <p:graphicFrame>
        <p:nvGraphicFramePr>
          <p:cNvPr id="3" name="Table 3">
            <a:extLst>
              <a:ext uri="{FF2B5EF4-FFF2-40B4-BE49-F238E27FC236}">
                <a16:creationId xmlns:a16="http://schemas.microsoft.com/office/drawing/2014/main" id="{6029643F-5BD2-44A6-98F1-5A81E477C969}"/>
              </a:ext>
            </a:extLst>
          </p:cNvPr>
          <p:cNvGraphicFramePr>
            <a:graphicFrameLocks noGrp="1"/>
          </p:cNvGraphicFramePr>
          <p:nvPr>
            <p:ph idx="1"/>
            <p:extLst>
              <p:ext uri="{D42A27DB-BD31-4B8C-83A1-F6EECF244321}">
                <p14:modId xmlns:p14="http://schemas.microsoft.com/office/powerpoint/2010/main" val="1910508419"/>
              </p:ext>
            </p:extLst>
          </p:nvPr>
        </p:nvGraphicFramePr>
        <p:xfrm>
          <a:off x="797442" y="1407160"/>
          <a:ext cx="7549116" cy="4043680"/>
        </p:xfrm>
        <a:graphic>
          <a:graphicData uri="http://schemas.openxmlformats.org/drawingml/2006/table">
            <a:tbl>
              <a:tblPr firstRow="1" bandRow="1">
                <a:tableStyleId>{5C22544A-7EE6-4342-B048-85BDC9FD1C3A}</a:tableStyleId>
              </a:tblPr>
              <a:tblGrid>
                <a:gridCol w="2516372">
                  <a:extLst>
                    <a:ext uri="{9D8B030D-6E8A-4147-A177-3AD203B41FA5}">
                      <a16:colId xmlns:a16="http://schemas.microsoft.com/office/drawing/2014/main" val="3873303604"/>
                    </a:ext>
                  </a:extLst>
                </a:gridCol>
                <a:gridCol w="2799906">
                  <a:extLst>
                    <a:ext uri="{9D8B030D-6E8A-4147-A177-3AD203B41FA5}">
                      <a16:colId xmlns:a16="http://schemas.microsoft.com/office/drawing/2014/main" val="506166782"/>
                    </a:ext>
                  </a:extLst>
                </a:gridCol>
                <a:gridCol w="2232838">
                  <a:extLst>
                    <a:ext uri="{9D8B030D-6E8A-4147-A177-3AD203B41FA5}">
                      <a16:colId xmlns:a16="http://schemas.microsoft.com/office/drawing/2014/main" val="1635545820"/>
                    </a:ext>
                  </a:extLst>
                </a:gridCol>
              </a:tblGrid>
              <a:tr h="370840">
                <a:tc>
                  <a:txBody>
                    <a:bodyPr/>
                    <a:lstStyle/>
                    <a:p>
                      <a:r>
                        <a:rPr lang="en-US" dirty="0"/>
                        <a:t>Line Item</a:t>
                      </a:r>
                    </a:p>
                  </a:txBody>
                  <a:tcPr/>
                </a:tc>
                <a:tc>
                  <a:txBody>
                    <a:bodyPr/>
                    <a:lstStyle/>
                    <a:p>
                      <a:r>
                        <a:rPr lang="en-US"/>
                        <a:t>Maximum Percentage</a:t>
                      </a:r>
                      <a:endParaRPr lang="en-US" dirty="0"/>
                    </a:p>
                  </a:txBody>
                  <a:tcPr/>
                </a:tc>
                <a:tc>
                  <a:txBody>
                    <a:bodyPr/>
                    <a:lstStyle/>
                    <a:p>
                      <a:r>
                        <a:rPr lang="en-US"/>
                        <a:t>Calculation based on</a:t>
                      </a:r>
                      <a:endParaRPr lang="en-US" dirty="0"/>
                    </a:p>
                  </a:txBody>
                  <a:tcPr/>
                </a:tc>
                <a:extLst>
                  <a:ext uri="{0D108BD9-81ED-4DB2-BD59-A6C34878D82A}">
                    <a16:rowId xmlns:a16="http://schemas.microsoft.com/office/drawing/2014/main" val="3492580082"/>
                  </a:ext>
                </a:extLst>
              </a:tr>
              <a:tr h="370840">
                <a:tc>
                  <a:txBody>
                    <a:bodyPr/>
                    <a:lstStyle/>
                    <a:p>
                      <a:r>
                        <a:rPr lang="en-US"/>
                        <a:t>Eligibilty/Admin</a:t>
                      </a:r>
                      <a:endParaRPr lang="en-US" dirty="0"/>
                    </a:p>
                  </a:txBody>
                  <a:tcPr/>
                </a:tc>
                <a:tc>
                  <a:txBody>
                    <a:bodyPr/>
                    <a:lstStyle/>
                    <a:p>
                      <a:r>
                        <a:rPr lang="en-US" dirty="0"/>
                        <a:t>7.5%</a:t>
                      </a:r>
                    </a:p>
                  </a:txBody>
                  <a:tcPr/>
                </a:tc>
                <a:tc>
                  <a:txBody>
                    <a:bodyPr/>
                    <a:lstStyle/>
                    <a:p>
                      <a:r>
                        <a:rPr lang="en-US" dirty="0"/>
                        <a:t>Obligations/</a:t>
                      </a:r>
                      <a:br>
                        <a:rPr lang="en-US" dirty="0"/>
                      </a:br>
                      <a:r>
                        <a:rPr lang="en-US" dirty="0"/>
                        <a:t>Expenditures</a:t>
                      </a:r>
                    </a:p>
                  </a:txBody>
                  <a:tcPr/>
                </a:tc>
                <a:extLst>
                  <a:ext uri="{0D108BD9-81ED-4DB2-BD59-A6C34878D82A}">
                    <a16:rowId xmlns:a16="http://schemas.microsoft.com/office/drawing/2014/main" val="691783183"/>
                  </a:ext>
                </a:extLst>
              </a:tr>
              <a:tr h="370840">
                <a:tc>
                  <a:txBody>
                    <a:bodyPr/>
                    <a:lstStyle/>
                    <a:p>
                      <a:r>
                        <a:rPr lang="en-US" dirty="0"/>
                        <a:t>Direct Program Expenses</a:t>
                      </a:r>
                    </a:p>
                  </a:txBody>
                  <a:tcPr/>
                </a:tc>
                <a:tc>
                  <a:txBody>
                    <a:bodyPr/>
                    <a:lstStyle/>
                    <a:p>
                      <a:r>
                        <a:rPr lang="en-US" dirty="0"/>
                        <a:t>2.5%</a:t>
                      </a:r>
                    </a:p>
                  </a:txBody>
                  <a:tcPr/>
                </a:tc>
                <a:tc>
                  <a:txBody>
                    <a:bodyPr/>
                    <a:lstStyle/>
                    <a:p>
                      <a:r>
                        <a:rPr lang="en-US" dirty="0"/>
                        <a:t>Total Award</a:t>
                      </a:r>
                    </a:p>
                  </a:txBody>
                  <a:tcPr/>
                </a:tc>
                <a:extLst>
                  <a:ext uri="{0D108BD9-81ED-4DB2-BD59-A6C34878D82A}">
                    <a16:rowId xmlns:a16="http://schemas.microsoft.com/office/drawing/2014/main" val="511773803"/>
                  </a:ext>
                </a:extLst>
              </a:tr>
              <a:tr h="370840">
                <a:tc>
                  <a:txBody>
                    <a:bodyPr/>
                    <a:lstStyle/>
                    <a:p>
                      <a:r>
                        <a:rPr lang="en-US" dirty="0"/>
                        <a:t>Assurance 16</a:t>
                      </a:r>
                    </a:p>
                  </a:txBody>
                  <a:tcPr/>
                </a:tc>
                <a:tc>
                  <a:txBody>
                    <a:bodyPr/>
                    <a:lstStyle/>
                    <a:p>
                      <a:r>
                        <a:rPr lang="en-US" dirty="0"/>
                        <a:t>5%</a:t>
                      </a:r>
                    </a:p>
                  </a:txBody>
                  <a:tcPr/>
                </a:tc>
                <a:tc>
                  <a:txBody>
                    <a:bodyPr/>
                    <a:lstStyle/>
                    <a:p>
                      <a:r>
                        <a:rPr lang="en-US" dirty="0"/>
                        <a:t>Total Award</a:t>
                      </a:r>
                    </a:p>
                  </a:txBody>
                  <a:tcPr/>
                </a:tc>
                <a:extLst>
                  <a:ext uri="{0D108BD9-81ED-4DB2-BD59-A6C34878D82A}">
                    <a16:rowId xmlns:a16="http://schemas.microsoft.com/office/drawing/2014/main" val="1899226677"/>
                  </a:ext>
                </a:extLst>
              </a:tr>
              <a:tr h="370840">
                <a:tc>
                  <a:txBody>
                    <a:bodyPr/>
                    <a:lstStyle/>
                    <a:p>
                      <a:r>
                        <a:rPr lang="en-US" dirty="0"/>
                        <a:t>Emergency Services</a:t>
                      </a:r>
                    </a:p>
                  </a:txBody>
                  <a:tcPr/>
                </a:tc>
                <a:tc>
                  <a:txBody>
                    <a:bodyPr/>
                    <a:lstStyle/>
                    <a:p>
                      <a:r>
                        <a:rPr lang="en-US" dirty="0"/>
                        <a:t>10% total with Emergency Repair and Replace</a:t>
                      </a:r>
                    </a:p>
                  </a:txBody>
                  <a:tcPr/>
                </a:tc>
                <a:tc>
                  <a:txBody>
                    <a:bodyPr/>
                    <a:lstStyle/>
                    <a:p>
                      <a:r>
                        <a:rPr lang="en-US" dirty="0"/>
                        <a:t>Total Award</a:t>
                      </a:r>
                    </a:p>
                  </a:txBody>
                  <a:tcPr/>
                </a:tc>
                <a:extLst>
                  <a:ext uri="{0D108BD9-81ED-4DB2-BD59-A6C34878D82A}">
                    <a16:rowId xmlns:a16="http://schemas.microsoft.com/office/drawing/2014/main" val="100688404"/>
                  </a:ext>
                </a:extLst>
              </a:tr>
              <a:tr h="370840">
                <a:tc>
                  <a:txBody>
                    <a:bodyPr/>
                    <a:lstStyle/>
                    <a:p>
                      <a:r>
                        <a:rPr lang="en-US" dirty="0"/>
                        <a:t>Emergency Repair and Replace</a:t>
                      </a:r>
                    </a:p>
                  </a:txBody>
                  <a:tcPr/>
                </a:tc>
                <a:tc>
                  <a:txBody>
                    <a:bodyPr/>
                    <a:lstStyle/>
                    <a:p>
                      <a:r>
                        <a:rPr lang="en-US" dirty="0"/>
                        <a:t>10% total with Emergency Services</a:t>
                      </a:r>
                    </a:p>
                  </a:txBody>
                  <a:tcPr/>
                </a:tc>
                <a:tc>
                  <a:txBody>
                    <a:bodyPr/>
                    <a:lstStyle/>
                    <a:p>
                      <a:r>
                        <a:rPr lang="en-US" dirty="0"/>
                        <a:t>Total Award</a:t>
                      </a:r>
                    </a:p>
                  </a:txBody>
                  <a:tcPr/>
                </a:tc>
                <a:extLst>
                  <a:ext uri="{0D108BD9-81ED-4DB2-BD59-A6C34878D82A}">
                    <a16:rowId xmlns:a16="http://schemas.microsoft.com/office/drawing/2014/main" val="1154518387"/>
                  </a:ext>
                </a:extLst>
              </a:tr>
              <a:tr h="370840">
                <a:tc>
                  <a:txBody>
                    <a:bodyPr/>
                    <a:lstStyle/>
                    <a:p>
                      <a:r>
                        <a:rPr lang="en-US" dirty="0"/>
                        <a:t>Regular Benefits</a:t>
                      </a:r>
                    </a:p>
                  </a:txBody>
                  <a:tcPr/>
                </a:tc>
                <a:tc>
                  <a:txBody>
                    <a:bodyPr/>
                    <a:lstStyle/>
                    <a:p>
                      <a:r>
                        <a:rPr lang="en-US" dirty="0"/>
                        <a:t>None</a:t>
                      </a:r>
                    </a:p>
                  </a:txBody>
                  <a:tcPr/>
                </a:tc>
                <a:tc>
                  <a:txBody>
                    <a:bodyPr/>
                    <a:lstStyle/>
                    <a:p>
                      <a:r>
                        <a:rPr lang="en-US" dirty="0"/>
                        <a:t>N/A</a:t>
                      </a:r>
                    </a:p>
                  </a:txBody>
                  <a:tcPr/>
                </a:tc>
                <a:extLst>
                  <a:ext uri="{0D108BD9-81ED-4DB2-BD59-A6C34878D82A}">
                    <a16:rowId xmlns:a16="http://schemas.microsoft.com/office/drawing/2014/main" val="1421597854"/>
                  </a:ext>
                </a:extLst>
              </a:tr>
              <a:tr h="370840">
                <a:tc>
                  <a:txBody>
                    <a:bodyPr/>
                    <a:lstStyle/>
                    <a:p>
                      <a:r>
                        <a:rPr lang="en-US" dirty="0"/>
                        <a:t>Crisis Benefits</a:t>
                      </a:r>
                    </a:p>
                  </a:txBody>
                  <a:tcPr/>
                </a:tc>
                <a:tc>
                  <a:txBody>
                    <a:bodyPr/>
                    <a:lstStyle/>
                    <a:p>
                      <a:r>
                        <a:rPr lang="en-US" dirty="0"/>
                        <a:t>None; minimum allocation of 8% through March 15</a:t>
                      </a:r>
                      <a:r>
                        <a:rPr lang="en-US" baseline="30000" dirty="0"/>
                        <a:t>th</a:t>
                      </a:r>
                      <a:endParaRPr lang="en-US" dirty="0"/>
                    </a:p>
                  </a:txBody>
                  <a:tcPr/>
                </a:tc>
                <a:tc>
                  <a:txBody>
                    <a:bodyPr/>
                    <a:lstStyle/>
                    <a:p>
                      <a:r>
                        <a:rPr lang="en-US" dirty="0"/>
                        <a:t>Total Award</a:t>
                      </a:r>
                    </a:p>
                  </a:txBody>
                  <a:tcPr/>
                </a:tc>
                <a:extLst>
                  <a:ext uri="{0D108BD9-81ED-4DB2-BD59-A6C34878D82A}">
                    <a16:rowId xmlns:a16="http://schemas.microsoft.com/office/drawing/2014/main" val="3337879382"/>
                  </a:ext>
                </a:extLst>
              </a:tr>
            </a:tbl>
          </a:graphicData>
        </a:graphic>
      </p:graphicFrame>
      <p:sp>
        <p:nvSpPr>
          <p:cNvPr id="2458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9D62DA0-5016-4F9B-80A3-A052EB9F616B}" type="slidenum">
              <a:rPr lang="en-US" altLang="en-US" smtClean="0">
                <a:solidFill>
                  <a:srgbClr val="003359"/>
                </a:solidFill>
              </a:rPr>
              <a:pPr/>
              <a:t>11</a:t>
            </a:fld>
            <a:endParaRPr lang="en-US" altLang="en-US">
              <a:solidFill>
                <a:srgbClr val="003359"/>
              </a:solidFill>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Amendments</a:t>
            </a:r>
          </a:p>
        </p:txBody>
      </p:sp>
      <p:sp>
        <p:nvSpPr>
          <p:cNvPr id="25603" name="Content Placeholder 2"/>
          <p:cNvSpPr>
            <a:spLocks noGrp="1"/>
          </p:cNvSpPr>
          <p:nvPr>
            <p:ph idx="1"/>
          </p:nvPr>
        </p:nvSpPr>
        <p:spPr>
          <a:xfrm>
            <a:off x="325438" y="1417638"/>
            <a:ext cx="8364537" cy="4525962"/>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Whenever IHCDA receives additional funding from HHS, it will put the funding through the allocation table and issue amendments to all active LSP subawards.</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Amendments may also be issued as a result of an involuntary </a:t>
            </a:r>
            <a:r>
              <a:rPr lang="en-US" dirty="0" err="1">
                <a:latin typeface="Arial" panose="020B0604020202020204" pitchFamily="34" charset="0"/>
                <a:ea typeface="ＭＳ Ｐゴシック" panose="020B0600070205080204" pitchFamily="34" charset="-128"/>
                <a:cs typeface="Arial" panose="020B0604020202020204" pitchFamily="34" charset="0"/>
              </a:rPr>
              <a:t>deobligation</a:t>
            </a:r>
            <a:r>
              <a:rPr lang="en-US" dirty="0">
                <a:latin typeface="Arial" panose="020B0604020202020204" pitchFamily="34" charset="0"/>
                <a:ea typeface="ＭＳ Ｐゴシック" panose="020B0600070205080204" pitchFamily="34" charset="-128"/>
                <a:cs typeface="Arial" panose="020B0604020202020204" pitchFamily="34" charset="0"/>
              </a:rPr>
              <a:t> of funding (e.g., due to an LSP not meeting benchmarks), a voluntary </a:t>
            </a:r>
            <a:r>
              <a:rPr lang="en-US" dirty="0" err="1">
                <a:latin typeface="Arial" panose="020B0604020202020204" pitchFamily="34" charset="0"/>
                <a:ea typeface="ＭＳ Ｐゴシック" panose="020B0600070205080204" pitchFamily="34" charset="-128"/>
                <a:cs typeface="Arial" panose="020B0604020202020204" pitchFamily="34" charset="0"/>
              </a:rPr>
              <a:t>deobligation</a:t>
            </a:r>
            <a:r>
              <a:rPr lang="en-US" dirty="0">
                <a:latin typeface="Arial" panose="020B0604020202020204" pitchFamily="34" charset="0"/>
                <a:ea typeface="ＭＳ Ｐゴシック" panose="020B0600070205080204" pitchFamily="34" charset="-128"/>
                <a:cs typeface="Arial" panose="020B0604020202020204" pitchFamily="34" charset="0"/>
              </a:rPr>
              <a:t> by an LSP, or due to an approved request for additional funding by the LSP.</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LSPs are expected to issue a request for additional funding once it has obligated 90% of its benefit lines.</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Additional funding requests must be reviewed by the Community Programs team and approved by IHCDA’s Executive Director before being granted.</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560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3ADA308-8685-4A34-8526-56E2A4374C8D}" type="slidenum">
              <a:rPr lang="en-US" altLang="en-US" smtClean="0">
                <a:solidFill>
                  <a:srgbClr val="003359"/>
                </a:solidFill>
              </a:rPr>
              <a:pPr/>
              <a:t>12</a:t>
            </a:fld>
            <a:endParaRPr lang="en-US" altLang="en-US">
              <a:solidFill>
                <a:srgbClr val="003359"/>
              </a:solidFill>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Amendments</a:t>
            </a:r>
          </a:p>
        </p:txBody>
      </p:sp>
      <p:sp>
        <p:nvSpPr>
          <p:cNvPr id="26627"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Upon approval, Community Programs staff will issue the amendment. The amendment must be executed by the LSP Executive Director and IHCDA’s Executive Director, and Community Programs must receive and approve a completed corresponding budget from the LSP, before the budget can be updated.</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Additional funding requests must meet the following requirements in order to be considered:</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Submitted on LSP letterhead</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Signed by the LSP’s Executive Director</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Includes the following information:</a:t>
            </a:r>
          </a:p>
          <a:p>
            <a:pPr marL="1427163" lvl="2" indent="-285750"/>
            <a:r>
              <a:rPr lang="en-US" dirty="0">
                <a:latin typeface="Arial" panose="020B0604020202020204" pitchFamily="34" charset="0"/>
                <a:ea typeface="ＭＳ Ｐゴシック" panose="020B0600070205080204" pitchFamily="34" charset="-128"/>
                <a:cs typeface="Arial" panose="020B0604020202020204" pitchFamily="34" charset="0"/>
              </a:rPr>
              <a:t>Estimated number of clients to be served, including summary of existing appointments scheduled and mail-in applications received</a:t>
            </a:r>
          </a:p>
          <a:p>
            <a:pPr marL="1427163" lvl="2" indent="-285750"/>
            <a:r>
              <a:rPr lang="en-US" dirty="0">
                <a:latin typeface="Arial" panose="020B0604020202020204" pitchFamily="34" charset="0"/>
                <a:ea typeface="ＭＳ Ｐゴシック" panose="020B0600070205080204" pitchFamily="34" charset="-128"/>
                <a:cs typeface="Arial" panose="020B0604020202020204" pitchFamily="34" charset="0"/>
              </a:rPr>
              <a:t>Average benefit per client</a:t>
            </a:r>
          </a:p>
          <a:p>
            <a:pPr marL="1427163" lvl="2" indent="-285750"/>
            <a:r>
              <a:rPr lang="en-US" dirty="0">
                <a:latin typeface="Arial" panose="020B0604020202020204" pitchFamily="34" charset="0"/>
                <a:ea typeface="ＭＳ Ｐゴシック" panose="020B0600070205080204" pitchFamily="34" charset="-128"/>
                <a:cs typeface="Arial" panose="020B0604020202020204" pitchFamily="34" charset="0"/>
              </a:rPr>
              <a:t>Estimated amount of funds to be used for Program Administration</a:t>
            </a:r>
          </a:p>
          <a:p>
            <a:pPr marL="1427163" lvl="2" indent="-285750"/>
            <a:r>
              <a:rPr lang="en-US" dirty="0">
                <a:latin typeface="Arial" panose="020B0604020202020204" pitchFamily="34" charset="0"/>
                <a:ea typeface="ＭＳ Ｐゴシック" panose="020B0600070205080204" pitchFamily="34" charset="-128"/>
                <a:cs typeface="Arial" panose="020B0604020202020204" pitchFamily="34" charset="0"/>
              </a:rPr>
              <a:t>Total amount of funds requested</a:t>
            </a:r>
          </a:p>
          <a:p>
            <a:pPr marL="1427163" lvl="2" indent="-285750"/>
            <a:r>
              <a:rPr lang="en-US" dirty="0">
                <a:latin typeface="Arial" panose="020B0604020202020204" pitchFamily="34" charset="0"/>
                <a:ea typeface="ＭＳ Ｐゴシック" panose="020B0600070205080204" pitchFamily="34" charset="-128"/>
                <a:cs typeface="Arial" panose="020B0604020202020204" pitchFamily="34" charset="0"/>
              </a:rPr>
              <a:t>Estimated length of time the requested funds would cover.</a:t>
            </a:r>
          </a:p>
          <a:p>
            <a:pPr marL="1427163" lvl="2"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662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97A21E0-E6DD-48AF-AEB5-17600CC474C8}" type="slidenum">
              <a:rPr lang="en-US" altLang="en-US" smtClean="0">
                <a:solidFill>
                  <a:srgbClr val="003359"/>
                </a:solidFill>
              </a:rPr>
              <a:pPr/>
              <a:t>13</a:t>
            </a:fld>
            <a:endParaRPr lang="en-US" altLang="en-US">
              <a:solidFill>
                <a:srgbClr val="003359"/>
              </a:solidFill>
            </a:endParaRP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Budget modifications</a:t>
            </a:r>
          </a:p>
        </p:txBody>
      </p:sp>
      <p:sp>
        <p:nvSpPr>
          <p:cNvPr id="27651"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 budget modification may be submitted at any time without a corresponding amendment.</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Budget modifications must be signed by the LSP EAP Manager or a designee. Authorized designee lists should be submitted to IHCDA.</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Prior to executing budget modifications, Community Programs staff will review the request and ensure that all line items meet applicable requirements with regard to minimum or maximum amounts of allocation.</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If a budget modification is not signed, or does not meet policy requirements for any given line item, the budget modification will not be approved and Community Programs staff will request a new modification.</a:t>
            </a:r>
          </a:p>
        </p:txBody>
      </p:sp>
      <p:sp>
        <p:nvSpPr>
          <p:cNvPr id="2765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2E7F549-451F-44C1-BB22-3A368C7D85A5}" type="slidenum">
              <a:rPr lang="en-US" altLang="en-US" smtClean="0">
                <a:solidFill>
                  <a:srgbClr val="003359"/>
                </a:solidFill>
              </a:rPr>
              <a:pPr/>
              <a:t>14</a:t>
            </a:fld>
            <a:endParaRPr lang="en-US" altLang="en-US">
              <a:solidFill>
                <a:srgbClr val="003359"/>
              </a:solidFill>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BEST PRACTICE Suggestions</a:t>
            </a:r>
          </a:p>
        </p:txBody>
      </p:sp>
      <p:sp>
        <p:nvSpPr>
          <p:cNvPr id="28675" name="Content Placeholder 2"/>
          <p:cNvSpPr>
            <a:spLocks noGrp="1"/>
          </p:cNvSpPr>
          <p:nvPr>
            <p:ph idx="1"/>
          </p:nvPr>
        </p:nvSpPr>
        <p:spPr>
          <a:xfrm>
            <a:off x="523875" y="1417638"/>
            <a:ext cx="8364538" cy="4525962"/>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Monitor your obligations regularly.</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Consider monitoring them daily once you get close to 75% obligation on your benefit lines.</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Be proactive in thinking about requesting additional funds; remember that it takes some time to run requests through leadership and to draft and generate amendments.</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Consider how you might maximize your ability to completely obligate your funding.</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For instance, regular benefits should always be in multiples of $25. Therefore, if you have $750,002.49 allocated to your regular benefits line, then you will find yourself in a scenario where you will never be able to spend that down completely; you will always leave $2.49 on the table.</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After allocating your other lines, if you find you have an odd number in your regular benefits, consider rounding it down to the highest $25 increment and putting the excess into Crisis Benefits.</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867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8C6E0E8-398B-4552-86F4-072B940B7F91}" type="slidenum">
              <a:rPr lang="en-US" altLang="en-US" smtClean="0">
                <a:solidFill>
                  <a:srgbClr val="003359"/>
                </a:solidFill>
              </a:rPr>
              <a:pPr/>
              <a:t>15</a:t>
            </a:fld>
            <a:endParaRPr lang="en-US" altLang="en-US">
              <a:solidFill>
                <a:srgbClr val="003359"/>
              </a:solidFill>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BEST PRACTICE Suggestions</a:t>
            </a:r>
          </a:p>
        </p:txBody>
      </p:sp>
      <p:sp>
        <p:nvSpPr>
          <p:cNvPr id="28675" name="Content Placeholder 2"/>
          <p:cNvSpPr>
            <a:spLocks noGrp="1"/>
          </p:cNvSpPr>
          <p:nvPr>
            <p:ph idx="1"/>
          </p:nvPr>
        </p:nvSpPr>
        <p:spPr>
          <a:xfrm>
            <a:off x="523875" y="1417637"/>
            <a:ext cx="8364538" cy="4855571"/>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Be aware of timelines with your Emergency Benefits lines.</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Unless IHCDA issues additional guidance or grants a specific exception, Emergency Services and Emergency Repair and Replace may only be administered through March 15.</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If you keep funds in these lines after March 15, these funds are essentially unusable and will prevent you from reaching peak efficiency in your administration of the funds, and may impact your Admin cap. IHCDA strongly recommends submitting a budget modification to move all excess funds out of these line items and into Regular Benefits and/or Crisis Benefits after March 15.</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Look at your LSP’s track record on obligations.</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Take a hard look at your LSP’s history the past few years with regard to how closely you have been able to spend your entire obligation.</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If you find that you have consistently not expended your entire award, you may want to consider taking that into account when determining your </a:t>
            </a:r>
            <a:r>
              <a:rPr lang="en-US" dirty="0" err="1">
                <a:latin typeface="Arial" panose="020B0604020202020204" pitchFamily="34" charset="0"/>
                <a:ea typeface="ＭＳ Ｐゴシック" panose="020B0600070205080204" pitchFamily="34" charset="-128"/>
                <a:cs typeface="Arial" panose="020B0604020202020204" pitchFamily="34" charset="0"/>
              </a:rPr>
              <a:t>Eligibilty</a:t>
            </a:r>
            <a:r>
              <a:rPr lang="en-US" dirty="0">
                <a:latin typeface="Arial" panose="020B0604020202020204" pitchFamily="34" charset="0"/>
                <a:ea typeface="ＭＳ Ｐゴシック" panose="020B0600070205080204" pitchFamily="34" charset="-128"/>
                <a:cs typeface="Arial" panose="020B0604020202020204" pitchFamily="34" charset="0"/>
              </a:rPr>
              <a:t>/Admin allocation.</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Remember, that line item is based on total expenditures rather than award, and if you underspend your award but max out your</a:t>
            </a:r>
            <a:br>
              <a:rPr lang="en-US" dirty="0">
                <a:latin typeface="Arial" panose="020B0604020202020204" pitchFamily="34" charset="0"/>
                <a:ea typeface="ＭＳ Ｐゴシック" panose="020B0600070205080204" pitchFamily="34" charset="-128"/>
                <a:cs typeface="Arial" panose="020B0604020202020204" pitchFamily="34" charset="0"/>
              </a:rPr>
            </a:br>
            <a:r>
              <a:rPr lang="en-US" dirty="0">
                <a:latin typeface="Arial" panose="020B0604020202020204" pitchFamily="34" charset="0"/>
                <a:ea typeface="ＭＳ Ｐゴシック" panose="020B0600070205080204" pitchFamily="34" charset="-128"/>
                <a:cs typeface="Arial" panose="020B0604020202020204" pitchFamily="34" charset="0"/>
              </a:rPr>
              <a:t>Admin line, you may need to pay back a portion.</a:t>
            </a:r>
          </a:p>
        </p:txBody>
      </p:sp>
      <p:sp>
        <p:nvSpPr>
          <p:cNvPr id="2867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8C6E0E8-398B-4552-86F4-072B940B7F91}" type="slidenum">
              <a:rPr lang="en-US" altLang="en-US" smtClean="0">
                <a:solidFill>
                  <a:srgbClr val="003359"/>
                </a:solidFill>
              </a:rPr>
              <a:pPr/>
              <a:t>16</a:t>
            </a:fld>
            <a:endParaRPr lang="en-US" altLang="en-US">
              <a:solidFill>
                <a:srgbClr val="003359"/>
              </a:solidFill>
            </a:endParaRPr>
          </a:p>
        </p:txBody>
      </p:sp>
    </p:spTree>
    <p:extLst>
      <p:ext uri="{BB962C8B-B14F-4D97-AF65-F5344CB8AC3E}">
        <p14:creationId xmlns:p14="http://schemas.microsoft.com/office/powerpoint/2010/main" val="3675296240"/>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BEST PRACTICE Suggestions</a:t>
            </a:r>
          </a:p>
        </p:txBody>
      </p:sp>
      <p:sp>
        <p:nvSpPr>
          <p:cNvPr id="28675" name="Content Placeholder 2"/>
          <p:cNvSpPr>
            <a:spLocks noGrp="1"/>
          </p:cNvSpPr>
          <p:nvPr>
            <p:ph idx="1"/>
          </p:nvPr>
        </p:nvSpPr>
        <p:spPr>
          <a:xfrm>
            <a:off x="523875" y="1417637"/>
            <a:ext cx="8364538" cy="4855571"/>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Communicate regularly with your fiscal team.</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Be sure that your fiscal team has access to the EAP Policies and Procedures manuals and understand the requirements.</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IHCDA suggests that you may want to share this training with your fiscal team as well.</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Let us know if future trainings with a finer focus on fiscal issues would be helpful.</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We want to hear from you!</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We would love to be able to share other best practices that we have not thought of in the future.</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Please send correspondence to liheap@ihcda.in.gov.</a:t>
            </a:r>
          </a:p>
        </p:txBody>
      </p:sp>
      <p:sp>
        <p:nvSpPr>
          <p:cNvPr id="2867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8C6E0E8-398B-4552-86F4-072B940B7F91}" type="slidenum">
              <a:rPr lang="en-US" altLang="en-US" smtClean="0">
                <a:solidFill>
                  <a:srgbClr val="003359"/>
                </a:solidFill>
              </a:rPr>
              <a:pPr/>
              <a:t>17</a:t>
            </a:fld>
            <a:endParaRPr lang="en-US" altLang="en-US">
              <a:solidFill>
                <a:srgbClr val="003359"/>
              </a:solidFill>
            </a:endParaRPr>
          </a:p>
        </p:txBody>
      </p:sp>
    </p:spTree>
    <p:extLst>
      <p:ext uri="{BB962C8B-B14F-4D97-AF65-F5344CB8AC3E}">
        <p14:creationId xmlns:p14="http://schemas.microsoft.com/office/powerpoint/2010/main" val="3573673637"/>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a:t>BUDGET OVERVIEW</a:t>
            </a:r>
          </a:p>
        </p:txBody>
      </p:sp>
      <p:sp>
        <p:nvSpPr>
          <p:cNvPr id="15363" name="Content Placeholder 4"/>
          <p:cNvSpPr>
            <a:spLocks noGrp="1"/>
          </p:cNvSpPr>
          <p:nvPr>
            <p:ph idx="1"/>
          </p:nvPr>
        </p:nvSpPr>
        <p:spPr>
          <a:xfrm>
            <a:off x="487363" y="1163637"/>
            <a:ext cx="8364537" cy="4843757"/>
          </a:xfrm>
        </p:spPr>
        <p:txBody>
          <a:bodyPr/>
          <a:lstStyle/>
          <a:p>
            <a:pP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a:defRPr/>
            </a:pPr>
            <a:r>
              <a:rPr lang="en-US" dirty="0">
                <a:latin typeface="Arial" panose="020B0604020202020204" pitchFamily="34" charset="0"/>
                <a:ea typeface="ＭＳ Ｐゴシック" panose="020B0600070205080204" pitchFamily="34" charset="-128"/>
                <a:cs typeface="Arial" panose="020B0604020202020204" pitchFamily="34" charset="0"/>
              </a:rPr>
              <a:t>Beginning in 2021, LSPs have seven line items to which they can budget their subawards.</a:t>
            </a:r>
          </a:p>
          <a:p>
            <a:pP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Eligibility/Admin</a:t>
            </a:r>
          </a:p>
          <a:p>
            <a:pPr marL="285750" indent="-285750">
              <a:buFont typeface="Arial" panose="020B0604020202020204" pitchFamily="34" charset="0"/>
              <a:buChar cha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Direct Program Expenses</a:t>
            </a:r>
          </a:p>
          <a:p>
            <a:pPr marL="285750" indent="-285750">
              <a:buFont typeface="Arial" panose="020B0604020202020204" pitchFamily="34" charset="0"/>
              <a:buChar cha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Assurance 16</a:t>
            </a:r>
          </a:p>
          <a:p>
            <a:pPr marL="285750" indent="-285750">
              <a:buFont typeface="Arial" panose="020B0604020202020204" pitchFamily="34" charset="0"/>
              <a:buChar cha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Regular Benefits</a:t>
            </a:r>
          </a:p>
          <a:p>
            <a:pPr marL="285750" indent="-285750">
              <a:buFont typeface="Arial" panose="020B0604020202020204" pitchFamily="34" charset="0"/>
              <a:buChar cha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Crisis Benefits</a:t>
            </a:r>
          </a:p>
          <a:p>
            <a:pPr marL="285750" indent="-285750">
              <a:buFont typeface="Arial" panose="020B0604020202020204" pitchFamily="34" charset="0"/>
              <a:buChar cha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Emergency Repair and Replacement</a:t>
            </a:r>
          </a:p>
          <a:p>
            <a:pPr marL="285750" indent="-285750">
              <a:buFont typeface="Arial" panose="020B0604020202020204" pitchFamily="34" charset="0"/>
              <a:buChar cha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Emergency Services</a:t>
            </a:r>
          </a:p>
        </p:txBody>
      </p:sp>
      <p:sp>
        <p:nvSpPr>
          <p:cNvPr id="17412"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DC7090F-78CF-4222-B32C-43C77A1BEF66}" type="slidenum">
              <a:rPr lang="en-US" altLang="en-US" smtClean="0">
                <a:solidFill>
                  <a:srgbClr val="003359"/>
                </a:solidFill>
              </a:rPr>
              <a:pPr/>
              <a:t>2</a:t>
            </a:fld>
            <a:endParaRPr lang="en-US" altLang="en-US">
              <a:solidFill>
                <a:srgbClr val="003359"/>
              </a:solidFill>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Eligibility/Admin</a:t>
            </a:r>
          </a:p>
        </p:txBody>
      </p:sp>
      <p:sp>
        <p:nvSpPr>
          <p:cNvPr id="3" name="Content Placeholder 2"/>
          <p:cNvSpPr>
            <a:spLocks noGrp="1"/>
          </p:cNvSpPr>
          <p:nvPr>
            <p:ph idx="1"/>
          </p:nvPr>
        </p:nvSpPr>
        <p:spPr>
          <a:xfrm>
            <a:off x="335273" y="1426020"/>
            <a:ext cx="8364589" cy="4720779"/>
          </a:xfrm>
        </p:spPr>
        <p:txBody>
          <a:bodyPr/>
          <a:lstStyle/>
          <a:p>
            <a:pPr marL="285750" indent="-285750">
              <a:buFont typeface="Arial" panose="020B0604020202020204" pitchFamily="34" charset="0"/>
              <a:buChar char="•"/>
            </a:pPr>
            <a:r>
              <a:rPr lang="en-US" sz="2000" dirty="0"/>
              <a:t>Eligibility/Admin budget can be used to cover overall administration and operation of the program. Eligibility costs can include, but are not limited to: </a:t>
            </a:r>
          </a:p>
          <a:p>
            <a:endParaRPr lang="en-US" sz="2000" dirty="0"/>
          </a:p>
          <a:p>
            <a:pPr marL="973138" lvl="1" indent="-285750"/>
            <a:r>
              <a:rPr lang="en-US" sz="1800" dirty="0"/>
              <a:t>EAP administrative functions, including program planning, staff training, reporting, and allocated costs such as rent, utilities, maintenance, and general supplies</a:t>
            </a:r>
          </a:p>
          <a:p>
            <a:pPr lvl="1" indent="0">
              <a:buNone/>
            </a:pPr>
            <a:endParaRPr lang="en-US" sz="1800" dirty="0"/>
          </a:p>
          <a:p>
            <a:pPr marL="973138" lvl="1" indent="-285750"/>
            <a:r>
              <a:rPr lang="en-US" sz="1800" dirty="0"/>
              <a:t>EAP service delivery functions, including fiscal, executive, supervisory, and support operations.</a:t>
            </a:r>
          </a:p>
          <a:p>
            <a:pPr lvl="1" indent="0">
              <a:buNone/>
            </a:pPr>
            <a:endParaRPr lang="en-US" sz="1800" dirty="0"/>
          </a:p>
          <a:p>
            <a:pPr marL="973138" lvl="1" indent="-285750"/>
            <a:r>
              <a:rPr lang="en-US" sz="1800" dirty="0"/>
              <a:t>Any expense that is otherwise eligible to be paid using Direct Program Expenses.</a:t>
            </a:r>
          </a:p>
          <a:p>
            <a:pPr marL="973138" lvl="1" indent="-285750"/>
            <a:endParaRPr lang="en-US" sz="1800" dirty="0"/>
          </a:p>
          <a:p>
            <a:br>
              <a:rPr lang="en-US" sz="2000" dirty="0"/>
            </a:br>
            <a:endParaRPr lang="en-US" sz="2000" dirty="0"/>
          </a:p>
          <a:p>
            <a:pPr marL="973138" lvl="1" indent="-285750"/>
            <a:endParaRPr lang="en-US" dirty="0"/>
          </a:p>
        </p:txBody>
      </p:sp>
      <p:sp>
        <p:nvSpPr>
          <p:cNvPr id="4" name="Slide Number Placeholder 3"/>
          <p:cNvSpPr>
            <a:spLocks noGrp="1"/>
          </p:cNvSpPr>
          <p:nvPr>
            <p:ph type="sldNum" sz="quarter" idx="10"/>
          </p:nvPr>
        </p:nvSpPr>
        <p:spPr/>
        <p:txBody>
          <a:bodyPr/>
          <a:lstStyle/>
          <a:p>
            <a:pPr>
              <a:defRPr/>
            </a:pPr>
            <a:fld id="{571B8CBD-6047-444B-87F0-D9B21FA403BC}" type="slidenum">
              <a:rPr lang="en-US" altLang="en-US" smtClean="0"/>
              <a:pPr>
                <a:defRPr/>
              </a:pPr>
              <a:t>3</a:t>
            </a:fld>
            <a:endParaRPr lang="en-US" altLang="en-US"/>
          </a:p>
        </p:txBody>
      </p:sp>
    </p:spTree>
    <p:extLst>
      <p:ext uri="{BB962C8B-B14F-4D97-AF65-F5344CB8AC3E}">
        <p14:creationId xmlns:p14="http://schemas.microsoft.com/office/powerpoint/2010/main" val="1751734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Eligibility/Admin</a:t>
            </a:r>
          </a:p>
        </p:txBody>
      </p:sp>
      <p:sp>
        <p:nvSpPr>
          <p:cNvPr id="3" name="Content Placeholder 2"/>
          <p:cNvSpPr>
            <a:spLocks noGrp="1"/>
          </p:cNvSpPr>
          <p:nvPr>
            <p:ph idx="1"/>
          </p:nvPr>
        </p:nvSpPr>
        <p:spPr>
          <a:xfrm>
            <a:off x="335273" y="1426020"/>
            <a:ext cx="8364589" cy="4720779"/>
          </a:xfrm>
        </p:spPr>
        <p:txBody>
          <a:bodyPr/>
          <a:lstStyle/>
          <a:p>
            <a:pPr marL="342900" indent="-342900">
              <a:buFont typeface="Arial" panose="020B0604020202020204" pitchFamily="34" charset="0"/>
              <a:buChar char="•"/>
            </a:pPr>
            <a:r>
              <a:rPr lang="en-US" sz="2000" dirty="0"/>
              <a:t>LSPs may budget up to 7.5% of their total expenditures to Eligibility/Admin. Eligibility/Admin may not be supplemented with any other federal funds.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Because the 7.5% maximum is based on expenditures and not initial award, LSPs may need to pay back a portion if they max out their </a:t>
            </a:r>
            <a:r>
              <a:rPr lang="en-US" sz="2000" dirty="0" err="1"/>
              <a:t>Eligibilty</a:t>
            </a:r>
            <a:r>
              <a:rPr lang="en-US" sz="2000" dirty="0"/>
              <a:t>/Admin line but underspend on their</a:t>
            </a:r>
            <a:br>
              <a:rPr lang="en-US" sz="2000" dirty="0"/>
            </a:br>
            <a:r>
              <a:rPr lang="en-US" sz="2000" dirty="0"/>
              <a:t>overall budget.</a:t>
            </a:r>
            <a:endParaRPr lang="en-US" sz="1800" dirty="0"/>
          </a:p>
          <a:p>
            <a:br>
              <a:rPr lang="en-US" sz="2000" dirty="0"/>
            </a:br>
            <a:endParaRPr lang="en-US" sz="2000" dirty="0"/>
          </a:p>
          <a:p>
            <a:pPr marL="973138" lvl="1" indent="-285750"/>
            <a:endParaRPr lang="en-US" dirty="0"/>
          </a:p>
        </p:txBody>
      </p:sp>
      <p:sp>
        <p:nvSpPr>
          <p:cNvPr id="4" name="Slide Number Placeholder 3"/>
          <p:cNvSpPr>
            <a:spLocks noGrp="1"/>
          </p:cNvSpPr>
          <p:nvPr>
            <p:ph type="sldNum" sz="quarter" idx="10"/>
          </p:nvPr>
        </p:nvSpPr>
        <p:spPr/>
        <p:txBody>
          <a:bodyPr/>
          <a:lstStyle/>
          <a:p>
            <a:pPr>
              <a:defRPr/>
            </a:pPr>
            <a:fld id="{571B8CBD-6047-444B-87F0-D9B21FA403BC}" type="slidenum">
              <a:rPr lang="en-US" altLang="en-US" smtClean="0"/>
              <a:pPr>
                <a:defRPr/>
              </a:pPr>
              <a:t>4</a:t>
            </a:fld>
            <a:endParaRPr lang="en-US" altLang="en-US"/>
          </a:p>
        </p:txBody>
      </p:sp>
    </p:spTree>
    <p:extLst>
      <p:ext uri="{BB962C8B-B14F-4D97-AF65-F5344CB8AC3E}">
        <p14:creationId xmlns:p14="http://schemas.microsoft.com/office/powerpoint/2010/main" val="28637185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DIRECT PROGRAM EXPENSES</a:t>
            </a:r>
          </a:p>
        </p:txBody>
      </p:sp>
      <p:sp>
        <p:nvSpPr>
          <p:cNvPr id="19459"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Direct Program Expenses is a new budget line item for PY2021. </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Direct Program Expenses are defined as costs that are specific to delivery of EAP and do not otherwise contribute to the overall operations of the agency, nor to any other program.</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Indirect or allocated costs may not be charged to Direct Program Expenses; nor may payroll for management, executive, or supervisory staff, even if a manager or supervisor only oversees EAP. All such expenses must be charged to Eligibility/Admin or paid from unrestricted funds.</a:t>
            </a:r>
          </a:p>
        </p:txBody>
      </p:sp>
      <p:sp>
        <p:nvSpPr>
          <p:cNvPr id="1946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9AED65F-70B0-4DBC-8C83-DA11522ADA18}" type="slidenum">
              <a:rPr lang="en-US" altLang="en-US" smtClean="0">
                <a:solidFill>
                  <a:srgbClr val="003359"/>
                </a:solidFill>
              </a:rPr>
              <a:pPr/>
              <a:t>5</a:t>
            </a:fld>
            <a:endParaRPr lang="en-US" altLang="en-US">
              <a:solidFill>
                <a:srgbClr val="003359"/>
              </a:solidFill>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DIRECT PROGRAM EXPENSES</a:t>
            </a:r>
          </a:p>
        </p:txBody>
      </p:sp>
      <p:sp>
        <p:nvSpPr>
          <p:cNvPr id="19459"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Examples of Direct Program Expenses include:</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Salaries/payroll for line-level intake staff</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Supplies needed by intake staff in order to determine eligibility and will not be used for any other purpose in the agency</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Client outreach</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Technology needs that will only be utilized by EAP staff in eligibility determination, intake, or outreach</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Direct Program Expenses is limited to a cap of 2.5% of an LSP’s EAP award. The 2.5% is based on award and not expenditures, so no payback will be needed if the LSP underspends on its overall budget. </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If an LSP exhausts its Direct Program Expenses line, these items may also be paid for out of the Eligibility/Admin line.</a:t>
            </a:r>
          </a:p>
        </p:txBody>
      </p:sp>
      <p:sp>
        <p:nvSpPr>
          <p:cNvPr id="1946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9AED65F-70B0-4DBC-8C83-DA11522ADA18}" type="slidenum">
              <a:rPr lang="en-US" altLang="en-US" smtClean="0">
                <a:solidFill>
                  <a:srgbClr val="003359"/>
                </a:solidFill>
              </a:rPr>
              <a:pPr/>
              <a:t>6</a:t>
            </a:fld>
            <a:endParaRPr lang="en-US" altLang="en-US">
              <a:solidFill>
                <a:srgbClr val="003359"/>
              </a:solidFill>
            </a:endParaRPr>
          </a:p>
        </p:txBody>
      </p:sp>
    </p:spTree>
    <p:extLst>
      <p:ext uri="{BB962C8B-B14F-4D97-AF65-F5344CB8AC3E}">
        <p14:creationId xmlns:p14="http://schemas.microsoft.com/office/powerpoint/2010/main" val="1466575365"/>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Assurance 16</a:t>
            </a:r>
          </a:p>
        </p:txBody>
      </p:sp>
      <p:sp>
        <p:nvSpPr>
          <p:cNvPr id="20483" name="Content Placeholder 2"/>
          <p:cNvSpPr>
            <a:spLocks noGrp="1"/>
          </p:cNvSpPr>
          <p:nvPr>
            <p:ph idx="1"/>
          </p:nvPr>
        </p:nvSpPr>
        <p:spPr>
          <a:xfrm>
            <a:off x="334963" y="1425575"/>
            <a:ext cx="8364537" cy="4214649"/>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Assurance 16 refers to the optional 16</a:t>
            </a:r>
            <a:r>
              <a:rPr lang="en-US" baseline="30000" dirty="0">
                <a:latin typeface="Arial" panose="020B0604020202020204" pitchFamily="34" charset="0"/>
                <a:ea typeface="ＭＳ Ｐゴシック" panose="020B0600070205080204" pitchFamily="34" charset="-128"/>
                <a:cs typeface="Arial" panose="020B0604020202020204" pitchFamily="34" charset="0"/>
              </a:rPr>
              <a:t>th</a:t>
            </a:r>
            <a:r>
              <a:rPr lang="en-US" dirty="0">
                <a:latin typeface="Arial" panose="020B0604020202020204" pitchFamily="34" charset="0"/>
                <a:ea typeface="ＭＳ Ｐゴシック" panose="020B0600070205080204" pitchFamily="34" charset="-128"/>
                <a:cs typeface="Arial" panose="020B0604020202020204" pitchFamily="34" charset="0"/>
              </a:rPr>
              <a:t> Assurance of the federal LIHEAP statute. This Assurance allows grantees to set aside a maximum of 5% of its award to engage in services and activities that are designed to reduce clients’ household energy needs, and thereby reduce the need for energy assistance.</a:t>
            </a:r>
          </a:p>
          <a:p>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r>
              <a:rPr lang="en-US" dirty="0">
                <a:latin typeface="Arial" panose="020B0604020202020204" pitchFamily="34" charset="0"/>
                <a:ea typeface="ＭＳ Ｐゴシック" panose="020B0600070205080204" pitchFamily="34" charset="-128"/>
                <a:cs typeface="Arial" panose="020B0604020202020204" pitchFamily="34" charset="0"/>
              </a:rPr>
              <a:t>In Indiana, authorized Assurance 16 activities include energy education programs, direct case management services aimed at increasing self-sufficiency, and referral and advocacy activities that will reasonably be expected to contribute toward reducing household energy need and enabling energy security. This includes:</a:t>
            </a: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Needs assessment counseling</a:t>
            </a:r>
          </a:p>
          <a:p>
            <a:pPr marL="285750" indent="-285750">
              <a:buFont typeface="Arial" panose="020B0604020202020204" pitchFamily="34" charset="0"/>
              <a:buChar char="•"/>
            </a:pPr>
            <a:r>
              <a:rPr lang="en-US" sz="1800" dirty="0">
                <a:latin typeface="Arial" panose="020B0604020202020204" pitchFamily="34" charset="0"/>
                <a:ea typeface="ＭＳ Ｐゴシック" panose="020B0600070205080204" pitchFamily="34" charset="-128"/>
                <a:cs typeface="Arial" panose="020B0604020202020204" pitchFamily="34" charset="0"/>
              </a:rPr>
              <a:t>Energy Education workshops</a:t>
            </a: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Family development casework</a:t>
            </a:r>
          </a:p>
          <a:p>
            <a:pPr marL="285750" indent="-285750">
              <a:buFont typeface="Arial" panose="020B0604020202020204" pitchFamily="34" charset="0"/>
              <a:buChar char="•"/>
            </a:pPr>
            <a:r>
              <a:rPr lang="en-US" sz="1800" dirty="0">
                <a:latin typeface="Arial" panose="020B0604020202020204" pitchFamily="34" charset="0"/>
                <a:ea typeface="ＭＳ Ｐゴシック" panose="020B0600070205080204" pitchFamily="34" charset="-128"/>
                <a:cs typeface="Arial" panose="020B0604020202020204" pitchFamily="34" charset="0"/>
              </a:rPr>
              <a:t>Assisting client households in negotiating payment agreements</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04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3CB867F-8513-4CFC-AAEF-F49ED4412EA3}" type="slidenum">
              <a:rPr lang="en-US" altLang="en-US" smtClean="0">
                <a:solidFill>
                  <a:srgbClr val="003359"/>
                </a:solidFill>
              </a:rPr>
              <a:pPr/>
              <a:t>7</a:t>
            </a:fld>
            <a:endParaRPr lang="en-US" altLang="en-US">
              <a:solidFill>
                <a:srgbClr val="003359"/>
              </a:solidFill>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Assurance 16</a:t>
            </a:r>
          </a:p>
        </p:txBody>
      </p:sp>
      <p:sp>
        <p:nvSpPr>
          <p:cNvPr id="20483" name="Content Placeholder 2"/>
          <p:cNvSpPr>
            <a:spLocks noGrp="1"/>
          </p:cNvSpPr>
          <p:nvPr>
            <p:ph idx="1"/>
          </p:nvPr>
        </p:nvSpPr>
        <p:spPr>
          <a:xfrm>
            <a:off x="334963" y="1425575"/>
            <a:ext cx="8364537" cy="4214649"/>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LSPs may budget up to 5% of their total award to Assurance 16 activities.</a:t>
            </a:r>
          </a:p>
          <a:p>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r>
              <a:rPr lang="en-US" dirty="0">
                <a:latin typeface="Arial" panose="020B0604020202020204" pitchFamily="34" charset="0"/>
                <a:ea typeface="ＭＳ Ｐゴシック" panose="020B0600070205080204" pitchFamily="34" charset="-128"/>
                <a:cs typeface="Arial" panose="020B0604020202020204" pitchFamily="34" charset="0"/>
              </a:rPr>
              <a:t>The 5% maximum applies to the LSPs total award, not just to obligations/expenditures.</a:t>
            </a: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04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3CB867F-8513-4CFC-AAEF-F49ED4412EA3}" type="slidenum">
              <a:rPr lang="en-US" altLang="en-US" smtClean="0">
                <a:solidFill>
                  <a:srgbClr val="003359"/>
                </a:solidFill>
              </a:rPr>
              <a:pPr/>
              <a:t>8</a:t>
            </a:fld>
            <a:endParaRPr lang="en-US" altLang="en-US">
              <a:solidFill>
                <a:srgbClr val="003359"/>
              </a:solidFill>
            </a:endParaRPr>
          </a:p>
        </p:txBody>
      </p:sp>
    </p:spTree>
    <p:extLst>
      <p:ext uri="{BB962C8B-B14F-4D97-AF65-F5344CB8AC3E}">
        <p14:creationId xmlns:p14="http://schemas.microsoft.com/office/powerpoint/2010/main" val="425674030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Emergency Benefits</a:t>
            </a:r>
          </a:p>
        </p:txBody>
      </p:sp>
      <p:sp>
        <p:nvSpPr>
          <p:cNvPr id="21507"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LSPs may budget up to 10% of their total award to the two Emergency Benefits lines (Emergency Repair and Replace and Emergency Services).</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All LSPs are required to maintain funding in the Emergency Repair and Replace line item through March 15</a:t>
            </a:r>
            <a:r>
              <a:rPr lang="en-US" baseline="30000" dirty="0">
                <a:latin typeface="Arial" panose="020B0604020202020204" pitchFamily="34" charset="0"/>
                <a:ea typeface="ＭＳ Ｐゴシック" panose="020B0600070205080204" pitchFamily="34" charset="-128"/>
                <a:cs typeface="Arial" panose="020B0604020202020204" pitchFamily="34" charset="0"/>
              </a:rPr>
              <a:t>th</a:t>
            </a:r>
            <a:r>
              <a:rPr lang="en-US" dirty="0">
                <a:latin typeface="Arial" panose="020B0604020202020204" pitchFamily="34" charset="0"/>
                <a:ea typeface="ＭＳ Ｐゴシック" panose="020B0600070205080204" pitchFamily="34" charset="-128"/>
                <a:cs typeface="Arial" panose="020B0604020202020204" pitchFamily="34" charset="0"/>
              </a:rPr>
              <a:t>.</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There is no requirement to maintain any funding in the Emergency Services line.</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The 10% maximum is based on total award, not on obligations/expenditures.</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After March 15</a:t>
            </a:r>
            <a:r>
              <a:rPr lang="en-US" baseline="30000" dirty="0">
                <a:latin typeface="Arial" panose="020B0604020202020204" pitchFamily="34" charset="0"/>
                <a:ea typeface="ＭＳ Ｐゴシック" panose="020B0600070205080204" pitchFamily="34" charset="-128"/>
                <a:cs typeface="Arial" panose="020B0604020202020204" pitchFamily="34" charset="0"/>
              </a:rPr>
              <a:t>th</a:t>
            </a:r>
            <a:r>
              <a:rPr lang="en-US" dirty="0">
                <a:latin typeface="Arial" panose="020B0604020202020204" pitchFamily="34" charset="0"/>
                <a:ea typeface="ＭＳ Ｐゴシック" panose="020B0600070205080204" pitchFamily="34" charset="-128"/>
                <a:cs typeface="Arial" panose="020B0604020202020204" pitchFamily="34" charset="0"/>
              </a:rPr>
              <a:t>, LSPs are strongly encouraged to defund any remaining funds from these line items and reallocate them to Regular Benefits and/or crisis benefits.</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150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AA4E5E9-FF76-4B53-8D18-A7B60AF23D4B}" type="slidenum">
              <a:rPr lang="en-US" altLang="en-US" smtClean="0">
                <a:solidFill>
                  <a:srgbClr val="003359"/>
                </a:solidFill>
              </a:rPr>
              <a:pPr/>
              <a:t>9</a:t>
            </a:fld>
            <a:endParaRPr lang="en-US" altLang="en-US">
              <a:solidFill>
                <a:srgbClr val="003359"/>
              </a:solidFill>
            </a:endParaRPr>
          </a:p>
        </p:txBody>
      </p:sp>
    </p:spTree>
  </p:cSld>
  <p:clrMapOvr>
    <a:masterClrMapping/>
  </p:clrMapOvr>
  <p:transition spd="med">
    <p:fade/>
  </p:transition>
</p:sld>
</file>

<file path=ppt/theme/theme1.xml><?xml version="1.0" encoding="utf-8"?>
<a:theme xmlns:a="http://schemas.openxmlformats.org/drawingml/2006/main" name="1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10014</TotalTime>
  <Words>1679</Words>
  <Application>Microsoft Office PowerPoint</Application>
  <PresentationFormat>On-screen Show (4:3)</PresentationFormat>
  <Paragraphs>163</Paragraphs>
  <Slides>17</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Arial Bold</vt:lpstr>
      <vt:lpstr>Calibri</vt:lpstr>
      <vt:lpstr>Frutiger LT Std 45 Light</vt:lpstr>
      <vt:lpstr>NeutraText-Demi</vt:lpstr>
      <vt:lpstr>1 ihcda theme one</vt:lpstr>
      <vt:lpstr>2 ihcda theme one</vt:lpstr>
      <vt:lpstr>   LIHEAP Budget and Award Management  Thomas Hartnett-Russell Community Programs Manager     </vt:lpstr>
      <vt:lpstr>BUDGET OVERVIEW</vt:lpstr>
      <vt:lpstr>Eligibility/Admin</vt:lpstr>
      <vt:lpstr>Eligibility/Admin</vt:lpstr>
      <vt:lpstr>DIRECT PROGRAM EXPENSES</vt:lpstr>
      <vt:lpstr>DIRECT PROGRAM EXPENSES</vt:lpstr>
      <vt:lpstr>Assurance 16</vt:lpstr>
      <vt:lpstr>Assurance 16</vt:lpstr>
      <vt:lpstr>Emergency Benefits</vt:lpstr>
      <vt:lpstr>Regular and Crisis benefits</vt:lpstr>
      <vt:lpstr>Line Items Review </vt:lpstr>
      <vt:lpstr>Amendments</vt:lpstr>
      <vt:lpstr>Amendments</vt:lpstr>
      <vt:lpstr>Budget modifications</vt:lpstr>
      <vt:lpstr>BEST PRACTICE Suggestions</vt:lpstr>
      <vt:lpstr>BEST PRACTICE Suggestions</vt:lpstr>
      <vt:lpstr>BEST PRACTICE Suggestions</vt:lpstr>
    </vt:vector>
  </TitlesOfParts>
  <Company>Ball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Hartnett-Russell, Thomas</cp:lastModifiedBy>
  <cp:revision>565</cp:revision>
  <cp:lastPrinted>2017-07-17T21:01:51Z</cp:lastPrinted>
  <dcterms:created xsi:type="dcterms:W3CDTF">2009-09-03T19:15:51Z</dcterms:created>
  <dcterms:modified xsi:type="dcterms:W3CDTF">2020-09-02T18:36:34Z</dcterms:modified>
</cp:coreProperties>
</file>