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9" r:id="rId5"/>
  </p:sldMasterIdLst>
  <p:notesMasterIdLst>
    <p:notesMasterId r:id="rId44"/>
  </p:notesMasterIdLst>
  <p:sldIdLst>
    <p:sldId id="264" r:id="rId6"/>
    <p:sldId id="280" r:id="rId7"/>
    <p:sldId id="284" r:id="rId8"/>
    <p:sldId id="297" r:id="rId9"/>
    <p:sldId id="265" r:id="rId10"/>
    <p:sldId id="256" r:id="rId11"/>
    <p:sldId id="257" r:id="rId12"/>
    <p:sldId id="258" r:id="rId13"/>
    <p:sldId id="259" r:id="rId14"/>
    <p:sldId id="285" r:id="rId15"/>
    <p:sldId id="263" r:id="rId16"/>
    <p:sldId id="260" r:id="rId17"/>
    <p:sldId id="299" r:id="rId18"/>
    <p:sldId id="295" r:id="rId19"/>
    <p:sldId id="296" r:id="rId20"/>
    <p:sldId id="267" r:id="rId21"/>
    <p:sldId id="281" r:id="rId22"/>
    <p:sldId id="272" r:id="rId23"/>
    <p:sldId id="268" r:id="rId24"/>
    <p:sldId id="286" r:id="rId25"/>
    <p:sldId id="287" r:id="rId26"/>
    <p:sldId id="269" r:id="rId27"/>
    <p:sldId id="270" r:id="rId28"/>
    <p:sldId id="278" r:id="rId29"/>
    <p:sldId id="271" r:id="rId30"/>
    <p:sldId id="274" r:id="rId31"/>
    <p:sldId id="273" r:id="rId32"/>
    <p:sldId id="275" r:id="rId33"/>
    <p:sldId id="279" r:id="rId34"/>
    <p:sldId id="288" r:id="rId35"/>
    <p:sldId id="289" r:id="rId36"/>
    <p:sldId id="290" r:id="rId37"/>
    <p:sldId id="292" r:id="rId38"/>
    <p:sldId id="293" r:id="rId39"/>
    <p:sldId id="294" r:id="rId40"/>
    <p:sldId id="291" r:id="rId41"/>
    <p:sldId id="276" r:id="rId42"/>
    <p:sldId id="277" r:id="rId4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59"/>
    <a:srgbClr val="A2AD00"/>
    <a:srgbClr val="1B242A"/>
    <a:srgbClr val="F0AB00"/>
    <a:srgbClr val="512B1B"/>
    <a:srgbClr val="000000"/>
    <a:srgbClr val="6A70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34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84243848-17CD-4EDD-B41F-C54D6597F8A7}" type="datetimeFigureOut">
              <a:rPr lang="en-US"/>
              <a:pPr>
                <a:defRPr/>
              </a:pPr>
              <a:t>8/5/2019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D9D4D6A5-6EFB-4FB8-A63A-D690F5158E4C}" type="slidenum">
              <a:rPr lang="en-US"/>
              <a:pPr>
                <a:defRPr/>
              </a:pPr>
              <a:t>‹#›</a:t>
            </a:fld>
            <a:endParaRPr lang="en-US"/>
          </a:p>
        </p:txBody>
      </p:sp>
    </p:spTree>
    <p:extLst>
      <p:ext uri="{BB962C8B-B14F-4D97-AF65-F5344CB8AC3E}">
        <p14:creationId xmlns:p14="http://schemas.microsoft.com/office/powerpoint/2010/main" val="3383199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A78F8B2-EDC3-4822-B62C-B0A582101257}" type="slidenum">
              <a:rPr lang="en-US" altLang="en-US" smtClean="0"/>
              <a:pPr/>
              <a:t>8</a:t>
            </a:fld>
            <a:endParaRPr lang="en-US" altLang="en-US" smtClean="0"/>
          </a:p>
        </p:txBody>
      </p:sp>
    </p:spTree>
    <p:extLst>
      <p:ext uri="{BB962C8B-B14F-4D97-AF65-F5344CB8AC3E}">
        <p14:creationId xmlns:p14="http://schemas.microsoft.com/office/powerpoint/2010/main" val="1503385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914EB75-7CD1-4189-B18F-7B309E486079}" type="slidenum">
              <a:rPr lang="en-US" altLang="en-US" smtClean="0"/>
              <a:pPr/>
              <a:t>9</a:t>
            </a:fld>
            <a:endParaRPr lang="en-US" altLang="en-US" smtClean="0"/>
          </a:p>
        </p:txBody>
      </p:sp>
    </p:spTree>
    <p:extLst>
      <p:ext uri="{BB962C8B-B14F-4D97-AF65-F5344CB8AC3E}">
        <p14:creationId xmlns:p14="http://schemas.microsoft.com/office/powerpoint/2010/main" val="2232950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003359"/>
                </a:solidFill>
              </a:rPr>
              <a:t>The file should consist of case notes or documents that will explain what the intake specialist process was from the time of application till the benefit was awarded to the client.</a:t>
            </a:r>
          </a:p>
          <a:p>
            <a:endParaRPr lang="en-US" dirty="0" smtClean="0">
              <a:solidFill>
                <a:srgbClr val="003359"/>
              </a:solidFill>
            </a:endParaRPr>
          </a:p>
          <a:p>
            <a:r>
              <a:rPr lang="en-US" dirty="0" smtClean="0">
                <a:solidFill>
                  <a:srgbClr val="003359"/>
                </a:solidFill>
              </a:rPr>
              <a:t>The file should be able to be followed by anyone who looks at it.  </a:t>
            </a:r>
          </a:p>
          <a:p>
            <a:endParaRPr lang="en-US" dirty="0" smtClean="0">
              <a:solidFill>
                <a:srgbClr val="003359"/>
              </a:solidFill>
            </a:endParaRPr>
          </a:p>
          <a:p>
            <a:r>
              <a:rPr lang="en-US" dirty="0" smtClean="0">
                <a:solidFill>
                  <a:srgbClr val="003359"/>
                </a:solidFill>
              </a:rPr>
              <a:t>Keep in mind when a monitoring is being conducted only what is uploaded and documented into the statewide database at the time of monitoring is what can be monitored.  Good case notes can only enhance the file integrity and eliminate questions during monitoring.</a:t>
            </a:r>
          </a:p>
          <a:p>
            <a:endParaRPr lang="en-US" dirty="0" smtClean="0">
              <a:solidFill>
                <a:srgbClr val="003359"/>
              </a:solidFill>
            </a:endParaRPr>
          </a:p>
          <a:p>
            <a:endParaRPr lang="en-US" dirty="0"/>
          </a:p>
        </p:txBody>
      </p:sp>
      <p:sp>
        <p:nvSpPr>
          <p:cNvPr id="4" name="Slide Number Placeholder 3"/>
          <p:cNvSpPr>
            <a:spLocks noGrp="1"/>
          </p:cNvSpPr>
          <p:nvPr>
            <p:ph type="sldNum" sz="quarter" idx="10"/>
          </p:nvPr>
        </p:nvSpPr>
        <p:spPr/>
        <p:txBody>
          <a:bodyPr/>
          <a:lstStyle/>
          <a:p>
            <a:pPr>
              <a:defRPr/>
            </a:pPr>
            <a:fld id="{D9D4D6A5-6EFB-4FB8-A63A-D690F5158E4C}" type="slidenum">
              <a:rPr lang="en-US" smtClean="0"/>
              <a:pPr>
                <a:defRPr/>
              </a:pPr>
              <a:t>13</a:t>
            </a:fld>
            <a:endParaRPr lang="en-US"/>
          </a:p>
        </p:txBody>
      </p:sp>
    </p:spTree>
    <p:extLst>
      <p:ext uri="{BB962C8B-B14F-4D97-AF65-F5344CB8AC3E}">
        <p14:creationId xmlns:p14="http://schemas.microsoft.com/office/powerpoint/2010/main" val="4023046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EB45766-DC24-4747-B1EB-D4DF128A2AFE}" type="slidenum">
              <a:rPr lang="en-US" smtClean="0"/>
              <a:pPr/>
              <a:t>26</a:t>
            </a:fld>
            <a:endParaRPr lang="en-US" smtClean="0"/>
          </a:p>
        </p:txBody>
      </p:sp>
    </p:spTree>
    <p:extLst>
      <p:ext uri="{BB962C8B-B14F-4D97-AF65-F5344CB8AC3E}">
        <p14:creationId xmlns:p14="http://schemas.microsoft.com/office/powerpoint/2010/main" val="302609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ihcda title slide one">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FFFFFF"/>
                </a:solidFill>
              </a:defRPr>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723E48DB-C765-4910-AFDB-F370DC4F0A67}" type="slidenum">
              <a:rPr lang="en-US" altLang="en-US"/>
              <a:pPr>
                <a:defRPr/>
              </a:pPr>
              <a:t>‹#›</a:t>
            </a:fld>
            <a:endParaRPr lang="en-US" altLang="en-US"/>
          </a:p>
        </p:txBody>
      </p:sp>
    </p:spTree>
    <p:extLst>
      <p:ext uri="{BB962C8B-B14F-4D97-AF65-F5344CB8AC3E}">
        <p14:creationId xmlns:p14="http://schemas.microsoft.com/office/powerpoint/2010/main" val="247434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hcda title slide ">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A2AD00"/>
                </a:solidFill>
              </a:defRPr>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0ECED6AC-6813-4BA7-93E4-3EEF90BE730B}" type="slidenum">
              <a:rPr lang="en-US" altLang="en-US"/>
              <a:pPr>
                <a:defRPr/>
              </a:pPr>
              <a:t>‹#›</a:t>
            </a:fld>
            <a:endParaRPr lang="en-US" altLang="en-US"/>
          </a:p>
        </p:txBody>
      </p:sp>
    </p:spTree>
    <p:extLst>
      <p:ext uri="{BB962C8B-B14F-4D97-AF65-F5344CB8AC3E}">
        <p14:creationId xmlns:p14="http://schemas.microsoft.com/office/powerpoint/2010/main" val="3337154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9C3A5ED6-F50F-4B99-824D-31311B070B8F}" type="slidenum">
              <a:rPr lang="en-US" altLang="en-US"/>
              <a:pPr>
                <a:defRPr/>
              </a:pPr>
              <a:t>‹#›</a:t>
            </a:fld>
            <a:endParaRPr lang="en-US" altLang="en-US"/>
          </a:p>
        </p:txBody>
      </p:sp>
    </p:spTree>
    <p:extLst>
      <p:ext uri="{BB962C8B-B14F-4D97-AF65-F5344CB8AC3E}">
        <p14:creationId xmlns:p14="http://schemas.microsoft.com/office/powerpoint/2010/main" val="3307547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2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CD505363-C2D1-4842-8A96-9FF449869B33}" type="slidenum">
              <a:rPr lang="en-US" altLang="en-US"/>
              <a:pPr>
                <a:defRPr/>
              </a:pPr>
              <a:t>‹#›</a:t>
            </a:fld>
            <a:endParaRPr lang="en-US" altLang="en-US"/>
          </a:p>
        </p:txBody>
      </p:sp>
    </p:spTree>
    <p:extLst>
      <p:ext uri="{BB962C8B-B14F-4D97-AF65-F5344CB8AC3E}">
        <p14:creationId xmlns:p14="http://schemas.microsoft.com/office/powerpoint/2010/main" val="4125055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smtClean="0"/>
              <a:t>Click to edit Master title style</a:t>
            </a:r>
            <a:endParaRPr lang="en-US" dirty="0"/>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34E0036F-7CE9-46EE-B22A-1049AD12305D}" type="slidenum">
              <a:rPr lang="en-US" altLang="en-US"/>
              <a:pPr>
                <a:defRPr/>
              </a:pPr>
              <a:t>‹#›</a:t>
            </a:fld>
            <a:endParaRPr lang="en-US" altLang="en-US"/>
          </a:p>
        </p:txBody>
      </p:sp>
    </p:spTree>
    <p:extLst>
      <p:ext uri="{BB962C8B-B14F-4D97-AF65-F5344CB8AC3E}">
        <p14:creationId xmlns:p14="http://schemas.microsoft.com/office/powerpoint/2010/main" val="3162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2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65A1D63E-9252-42EC-8D6D-716E3FB5255A}" type="slidenum">
              <a:rPr lang="en-US" altLang="en-US"/>
              <a:pPr>
                <a:defRPr/>
              </a:pPr>
              <a:t>‹#›</a:t>
            </a:fld>
            <a:endParaRPr lang="en-US" altLang="en-US"/>
          </a:p>
        </p:txBody>
      </p:sp>
    </p:spTree>
    <p:extLst>
      <p:ext uri="{BB962C8B-B14F-4D97-AF65-F5344CB8AC3E}">
        <p14:creationId xmlns:p14="http://schemas.microsoft.com/office/powerpoint/2010/main" val="1137997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325438" y="6146800"/>
            <a:ext cx="2133600" cy="365125"/>
          </a:xfrm>
        </p:spPr>
        <p:txBody>
          <a:bodyPr/>
          <a:lstStyle>
            <a:lvl1pPr>
              <a:defRPr/>
            </a:lvl1pPr>
          </a:lstStyle>
          <a:p>
            <a:pPr>
              <a:defRPr/>
            </a:pPr>
            <a:fld id="{425E33E9-CAA8-41F2-BFE1-3D8F3BD44C30}" type="slidenum">
              <a:rPr lang="en-US" altLang="en-US"/>
              <a:pPr>
                <a:defRPr/>
              </a:pPr>
              <a:t>‹#›</a:t>
            </a:fld>
            <a:endParaRPr lang="en-US" altLang="en-US"/>
          </a:p>
        </p:txBody>
      </p:sp>
    </p:spTree>
    <p:extLst>
      <p:ext uri="{BB962C8B-B14F-4D97-AF65-F5344CB8AC3E}">
        <p14:creationId xmlns:p14="http://schemas.microsoft.com/office/powerpoint/2010/main" val="2441786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2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0EB5627E-079B-4AAA-92FC-89557A9446CD}" type="slidenum">
              <a:rPr lang="en-US" altLang="en-US"/>
              <a:pPr>
                <a:defRPr/>
              </a:pPr>
              <a:t>‹#›</a:t>
            </a:fld>
            <a:endParaRPr lang="en-US" altLang="en-US"/>
          </a:p>
        </p:txBody>
      </p:sp>
    </p:spTree>
    <p:extLst>
      <p:ext uri="{BB962C8B-B14F-4D97-AF65-F5344CB8AC3E}">
        <p14:creationId xmlns:p14="http://schemas.microsoft.com/office/powerpoint/2010/main" val="2343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3184B5B3-7A10-4E54-BC61-0077A4714DFA}" type="slidenum">
              <a:rPr lang="en-US" altLang="en-US"/>
              <a:pPr>
                <a:defRPr/>
              </a:pPr>
              <a:t>‹#›</a:t>
            </a:fld>
            <a:endParaRPr lang="en-US" altLang="en-US"/>
          </a:p>
        </p:txBody>
      </p:sp>
    </p:spTree>
    <p:extLst>
      <p:ext uri="{BB962C8B-B14F-4D97-AF65-F5344CB8AC3E}">
        <p14:creationId xmlns:p14="http://schemas.microsoft.com/office/powerpoint/2010/main" val="9809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hcda title slide two">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66746"/>
            <a:ext cx="7772400" cy="1139841"/>
          </a:xfrm>
        </p:spPr>
        <p:txBody>
          <a:bodyPr/>
          <a:lstStyle>
            <a:lvl1pPr>
              <a:defRPr cap="all">
                <a:solidFill>
                  <a:srgbClr val="A2AD00"/>
                </a:solidFill>
                <a:latin typeface="Arial Bold"/>
                <a:cs typeface="Arial Bold"/>
              </a:defRPr>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AACBEA94-1527-4266-8993-FB7D18EC4AD3}" type="slidenum">
              <a:rPr lang="en-US" altLang="en-US"/>
              <a:pPr>
                <a:defRPr/>
              </a:pPr>
              <a:t>‹#›</a:t>
            </a:fld>
            <a:endParaRPr lang="en-US" altLang="en-US"/>
          </a:p>
        </p:txBody>
      </p:sp>
    </p:spTree>
    <p:extLst>
      <p:ext uri="{BB962C8B-B14F-4D97-AF65-F5344CB8AC3E}">
        <p14:creationId xmlns:p14="http://schemas.microsoft.com/office/powerpoint/2010/main" val="957843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B92A205A-E6D5-4F94-B0CD-7294E157C194}" type="slidenum">
              <a:rPr lang="en-US" altLang="en-US"/>
              <a:pPr>
                <a:defRPr/>
              </a:pPr>
              <a:t>‹#›</a:t>
            </a:fld>
            <a:endParaRPr lang="en-US" altLang="en-US"/>
          </a:p>
        </p:txBody>
      </p:sp>
    </p:spTree>
    <p:extLst>
      <p:ext uri="{BB962C8B-B14F-4D97-AF65-F5344CB8AC3E}">
        <p14:creationId xmlns:p14="http://schemas.microsoft.com/office/powerpoint/2010/main" val="4289061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D87CF4F3-7BA7-420A-BE28-5D1D755A7521}" type="slidenum">
              <a:rPr lang="en-US" altLang="en-US"/>
              <a:pPr>
                <a:defRPr/>
              </a:pPr>
              <a:t>‹#›</a:t>
            </a:fld>
            <a:endParaRPr lang="en-US" altLang="en-US"/>
          </a:p>
        </p:txBody>
      </p:sp>
    </p:spTree>
    <p:extLst>
      <p:ext uri="{BB962C8B-B14F-4D97-AF65-F5344CB8AC3E}">
        <p14:creationId xmlns:p14="http://schemas.microsoft.com/office/powerpoint/2010/main" val="51958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smtClean="0"/>
              <a:t>Click to edit Master title style</a:t>
            </a:r>
            <a:endParaRPr lang="en-US" dirty="0"/>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FD01F14F-2A41-4135-BDFB-A1C30FE663B3}" type="slidenum">
              <a:rPr lang="en-US" altLang="en-US"/>
              <a:pPr>
                <a:defRPr/>
              </a:pPr>
              <a:t>‹#›</a:t>
            </a:fld>
            <a:endParaRPr lang="en-US" altLang="en-US"/>
          </a:p>
        </p:txBody>
      </p:sp>
    </p:spTree>
    <p:extLst>
      <p:ext uri="{BB962C8B-B14F-4D97-AF65-F5344CB8AC3E}">
        <p14:creationId xmlns:p14="http://schemas.microsoft.com/office/powerpoint/2010/main" val="122078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5710FA03-C5DD-4730-B1ED-4533DED8D7DC}" type="slidenum">
              <a:rPr lang="en-US" altLang="en-US"/>
              <a:pPr>
                <a:defRPr/>
              </a:pPr>
              <a:t>‹#›</a:t>
            </a:fld>
            <a:endParaRPr lang="en-US" altLang="en-US"/>
          </a:p>
        </p:txBody>
      </p:sp>
    </p:spTree>
    <p:extLst>
      <p:ext uri="{BB962C8B-B14F-4D97-AF65-F5344CB8AC3E}">
        <p14:creationId xmlns:p14="http://schemas.microsoft.com/office/powerpoint/2010/main" val="334217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2DF901F4-4838-43D2-A068-6FC1E42675A5}" type="slidenum">
              <a:rPr lang="en-US" altLang="en-US"/>
              <a:pPr>
                <a:defRPr/>
              </a:pPr>
              <a:t>‹#›</a:t>
            </a:fld>
            <a:endParaRPr lang="en-US" altLang="en-US"/>
          </a:p>
        </p:txBody>
      </p:sp>
    </p:spTree>
    <p:extLst>
      <p:ext uri="{BB962C8B-B14F-4D97-AF65-F5344CB8AC3E}">
        <p14:creationId xmlns:p14="http://schemas.microsoft.com/office/powerpoint/2010/main" val="141049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0432749D-3449-4BB2-AA98-6F53168EF1D4}" type="slidenum">
              <a:rPr lang="en-US" altLang="en-US"/>
              <a:pPr>
                <a:defRPr/>
              </a:pPr>
              <a:t>‹#›</a:t>
            </a:fld>
            <a:endParaRPr lang="en-US" altLang="en-US"/>
          </a:p>
        </p:txBody>
      </p:sp>
    </p:spTree>
    <p:extLst>
      <p:ext uri="{BB962C8B-B14F-4D97-AF65-F5344CB8AC3E}">
        <p14:creationId xmlns:p14="http://schemas.microsoft.com/office/powerpoint/2010/main" val="1731195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p:txBody>
          <a:bodyPr/>
          <a:lstStyle>
            <a:lvl1pPr>
              <a:defRPr/>
            </a:lvl1pPr>
          </a:lstStyle>
          <a:p>
            <a:pPr>
              <a:defRPr/>
            </a:pPr>
            <a:fld id="{05FAE05C-F0FD-4C65-8A4C-99DD33C207C6}" type="slidenum">
              <a:rPr lang="en-US" altLang="en-US"/>
              <a:pPr>
                <a:defRPr/>
              </a:pPr>
              <a:t>‹#›</a:t>
            </a:fld>
            <a:endParaRPr lang="en-US" altLang="en-US"/>
          </a:p>
        </p:txBody>
      </p:sp>
    </p:spTree>
    <p:extLst>
      <p:ext uri="{BB962C8B-B14F-4D97-AF65-F5344CB8AC3E}">
        <p14:creationId xmlns:p14="http://schemas.microsoft.com/office/powerpoint/2010/main" val="254245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jpe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ENTER HEADLINE</a:t>
            </a:r>
          </a:p>
        </p:txBody>
      </p:sp>
      <p:sp>
        <p:nvSpPr>
          <p:cNvPr id="1027"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enter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325438" y="61468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199F9DE1-7AAF-415F-993F-8A00CE8E332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84"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Lst>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ENTER HEADLINE</a:t>
            </a:r>
          </a:p>
        </p:txBody>
      </p:sp>
      <p:sp>
        <p:nvSpPr>
          <p:cNvPr id="2051"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enter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325438" y="62611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0ED2A066-85C9-4550-A91A-124B4250A357}" type="slidenum">
              <a:rPr lang="en-US" altLang="en-US"/>
              <a:pPr>
                <a:defRPr/>
              </a:pPr>
              <a:t>‹#›</a:t>
            </a:fld>
            <a:endParaRPr lang="en-US" altLang="en-US"/>
          </a:p>
        </p:txBody>
      </p:sp>
      <p:pic>
        <p:nvPicPr>
          <p:cNvPr id="2053" name="Picture 4" descr="IHCDA-Logo-RGB.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675438" y="6021388"/>
            <a:ext cx="2052637"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5" r:id="rId1"/>
    <p:sldLayoutId id="2147484086" r:id="rId2"/>
    <p:sldLayoutId id="2147484087" r:id="rId3"/>
    <p:sldLayoutId id="2147484088" r:id="rId4"/>
    <p:sldLayoutId id="2147484089" r:id="rId5"/>
    <p:sldLayoutId id="2147484090" r:id="rId6"/>
    <p:sldLayoutId id="2147484091" r:id="rId7"/>
    <p:sldLayoutId id="2147484092" r:id="rId8"/>
  </p:sldLayoutIdLst>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34963" y="1281113"/>
            <a:ext cx="7772400" cy="1139825"/>
          </a:xfrm>
        </p:spPr>
        <p:txBody>
          <a:bodyPr/>
          <a:lstStyle/>
          <a:p>
            <a:r>
              <a:rPr lang="en-US" altLang="en-US" cap="none" smtClean="0">
                <a:latin typeface="Arial Bold" panose="020B0704020202020204" pitchFamily="34" charset="0"/>
                <a:ea typeface="ＭＳ Ｐゴシック" panose="020B0600070205080204" pitchFamily="34" charset="-128"/>
                <a:cs typeface="Arial Bold" panose="020B0704020202020204" pitchFamily="34" charset="0"/>
              </a:rPr>
              <a:t>Energy Assistance Program Monitoring</a:t>
            </a:r>
            <a:br>
              <a:rPr lang="en-US" altLang="en-US" cap="none" smtClean="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smtClean="0">
                <a:latin typeface="Arial Bold" panose="020B0704020202020204" pitchFamily="34" charset="0"/>
                <a:ea typeface="ＭＳ Ｐゴシック" panose="020B0600070205080204" pitchFamily="34" charset="-128"/>
                <a:cs typeface="Arial Bold" panose="020B0704020202020204" pitchFamily="34" charset="0"/>
              </a:rPr>
              <a:t/>
            </a:r>
            <a:br>
              <a:rPr lang="en-US" altLang="en-US" cap="none" smtClean="0">
                <a:latin typeface="Arial Bold" panose="020B0704020202020204" pitchFamily="34" charset="0"/>
                <a:ea typeface="ＭＳ Ｐゴシック" panose="020B0600070205080204" pitchFamily="34" charset="-128"/>
                <a:cs typeface="Arial Bold" panose="020B0704020202020204" pitchFamily="34" charset="0"/>
              </a:rPr>
            </a:br>
            <a:r>
              <a:rPr lang="en-US" altLang="en-US" sz="2400" cap="none" smtClean="0">
                <a:latin typeface="Arial Bold" panose="020B0704020202020204" pitchFamily="34" charset="0"/>
                <a:ea typeface="ＭＳ Ｐゴシック" panose="020B0600070205080204" pitchFamily="34" charset="-128"/>
                <a:cs typeface="Arial Bold" panose="020B0704020202020204" pitchFamily="34" charset="0"/>
              </a:rPr>
              <a:t>Renee Smith, Community Programs Monitor EAP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Crisis Notes</a:t>
            </a:r>
            <a:endParaRPr lang="en-US" dirty="0"/>
          </a:p>
        </p:txBody>
      </p:sp>
      <p:sp>
        <p:nvSpPr>
          <p:cNvPr id="23555" name="Content Placeholder 2"/>
          <p:cNvSpPr>
            <a:spLocks noGrp="1"/>
          </p:cNvSpPr>
          <p:nvPr>
            <p:ph idx="1"/>
          </p:nvPr>
        </p:nvSpPr>
        <p:spPr>
          <a:xfrm>
            <a:off x="334963" y="1425575"/>
            <a:ext cx="8364537" cy="4525963"/>
          </a:xfrm>
        </p:spPr>
        <p:txBody>
          <a:bodyPr/>
          <a:lstStyle/>
          <a:p>
            <a:r>
              <a:rPr lang="en-US" dirty="0" smtClean="0">
                <a:latin typeface="Arial" panose="020B0604020202020204" pitchFamily="34" charset="0"/>
                <a:ea typeface="ＭＳ Ｐゴシック" panose="020B0600070205080204" pitchFamily="34" charset="-128"/>
                <a:cs typeface="Arial" panose="020B0604020202020204" pitchFamily="34" charset="0"/>
              </a:rPr>
              <a:t>Here is an example of how crisis should be noted within the statewide database:</a:t>
            </a: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dirty="0" smtClean="0">
                <a:latin typeface="Arial" panose="020B0604020202020204" pitchFamily="34" charset="0"/>
                <a:ea typeface="ＭＳ Ｐゴシック" panose="020B0600070205080204" pitchFamily="34" charset="-128"/>
                <a:cs typeface="Arial" panose="020B0604020202020204" pitchFamily="34" charset="0"/>
              </a:rPr>
              <a:t>Participant came in on 4/23/18 seeking assistance. I provided resources for area churches, township trustee, and 211. I also scheduled them for an appointment for 4/30/18. On 4/30/18 Participant was approved for $125 Regular EAP and $18.79 Crisis EAP paid to Duke Energy. RS (staff initials)</a:t>
            </a: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b="1" dirty="0" smtClean="0">
                <a:latin typeface="Arial" panose="020B0604020202020204" pitchFamily="34" charset="0"/>
                <a:ea typeface="ＭＳ Ｐゴシック" panose="020B0600070205080204" pitchFamily="34" charset="-128"/>
                <a:cs typeface="Arial" panose="020B0604020202020204" pitchFamily="34" charset="0"/>
              </a:rPr>
              <a:t>Remember</a:t>
            </a:r>
            <a:r>
              <a:rPr lang="en-US" dirty="0" smtClean="0">
                <a:latin typeface="Arial" panose="020B0604020202020204" pitchFamily="34" charset="0"/>
                <a:ea typeface="ＭＳ Ｐゴシック" panose="020B0600070205080204" pitchFamily="34" charset="-128"/>
                <a:cs typeface="Arial" panose="020B0604020202020204" pitchFamily="34" charset="0"/>
              </a:rPr>
              <a:t> providing area resources is an </a:t>
            </a:r>
            <a:r>
              <a:rPr lang="en-US" u="sng" dirty="0" smtClean="0">
                <a:latin typeface="Arial" panose="020B0604020202020204" pitchFamily="34" charset="0"/>
                <a:ea typeface="ＭＳ Ｐゴシック" panose="020B0600070205080204" pitchFamily="34" charset="-128"/>
                <a:cs typeface="Arial" panose="020B0604020202020204" pitchFamily="34" charset="0"/>
              </a:rPr>
              <a:t>acceptable</a:t>
            </a:r>
            <a:r>
              <a:rPr lang="en-US" dirty="0" smtClean="0">
                <a:latin typeface="Arial" panose="020B0604020202020204" pitchFamily="34" charset="0"/>
                <a:ea typeface="ＭＳ Ｐゴシック" panose="020B0600070205080204" pitchFamily="34" charset="-128"/>
                <a:cs typeface="Arial" panose="020B0604020202020204" pitchFamily="34" charset="0"/>
              </a:rPr>
              <a:t> way to mitigate crisis situations. This step must be documented.</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r>
              <a:rPr lang="en-US" b="1" dirty="0" smtClean="0">
                <a:solidFill>
                  <a:srgbClr val="FF0000"/>
                </a:solidFill>
                <a:latin typeface="Arial" panose="020B0604020202020204" pitchFamily="34" charset="0"/>
                <a:ea typeface="ＭＳ Ｐゴシック" panose="020B0600070205080204" pitchFamily="34" charset="-128"/>
                <a:cs typeface="Arial" panose="020B0604020202020204" pitchFamily="34" charset="0"/>
              </a:rPr>
              <a:t>New:</a:t>
            </a:r>
            <a:r>
              <a:rPr lang="en-US" dirty="0" smtClean="0">
                <a:latin typeface="Arial" panose="020B0604020202020204" pitchFamily="34" charset="0"/>
                <a:ea typeface="ＭＳ Ｐゴシック" panose="020B0600070205080204" pitchFamily="34" charset="-128"/>
                <a:cs typeface="Arial" panose="020B0604020202020204" pitchFamily="34" charset="0"/>
              </a:rPr>
              <a:t> Crisis funds are to be awarded prior to the regular EAP benefit.  Each LSP should keep this in mind when determining budget amounts.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34963" y="274638"/>
            <a:ext cx="8364537" cy="967422"/>
          </a:xfrm>
        </p:spPr>
        <p:txBody>
          <a:bodyPr/>
          <a:lstStyle/>
          <a:p>
            <a: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t>What Every Client File Should Contain</a:t>
            </a:r>
          </a:p>
        </p:txBody>
      </p:sp>
      <p:sp>
        <p:nvSpPr>
          <p:cNvPr id="20483" name="Content Placeholder 2"/>
          <p:cNvSpPr>
            <a:spLocks noGrp="1"/>
          </p:cNvSpPr>
          <p:nvPr>
            <p:ph idx="1"/>
          </p:nvPr>
        </p:nvSpPr>
        <p:spPr>
          <a:xfrm>
            <a:off x="274003" y="1242060"/>
            <a:ext cx="8364537" cy="4525963"/>
          </a:xfrm>
        </p:spPr>
        <p:txBody>
          <a:bodyPr/>
          <a:lstStyle/>
          <a:p>
            <a:pPr marL="747713" indent="-285750">
              <a:buFont typeface="Arial" panose="020B0604020202020204" pitchFamily="34" charset="0"/>
              <a:buChar char="•"/>
              <a:defRP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Signed completed application (with two exceptions)</a:t>
            </a:r>
          </a:p>
          <a:p>
            <a:pPr marL="747713" indent="-285750">
              <a:buFont typeface="Arial" panose="020B0604020202020204" pitchFamily="34" charset="0"/>
              <a:buChar cha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marL="747713" indent="-285750">
              <a:buFont typeface="Arial" panose="020B0604020202020204" pitchFamily="34" charset="0"/>
              <a:buChar char="•"/>
              <a:defRP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Photo ID for Head of Household</a:t>
            </a:r>
          </a:p>
          <a:p>
            <a:pPr marL="747713" indent="-285750">
              <a:buFont typeface="Arial" panose="020B0604020202020204" pitchFamily="34" charset="0"/>
              <a:buChar cha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marL="747713" indent="-285750">
              <a:buFont typeface="Arial" panose="020B0604020202020204" pitchFamily="34" charset="0"/>
              <a:buChar char="•"/>
              <a:defRP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Proof of US Citizen or Resident for all household members</a:t>
            </a:r>
          </a:p>
          <a:p>
            <a:pPr marL="747713" indent="-285750">
              <a:buFont typeface="Arial" panose="020B0604020202020204" pitchFamily="34" charset="0"/>
              <a:buChar cha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marL="747713" indent="-285750">
              <a:buFont typeface="Arial" panose="020B0604020202020204" pitchFamily="34" charset="0"/>
              <a:buChar char="•"/>
              <a:defRP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Proof of income (Income calculation worksheet must be included)</a:t>
            </a:r>
          </a:p>
          <a:p>
            <a:pPr marL="747713" indent="-285750">
              <a:buFont typeface="Arial" panose="020B0604020202020204" pitchFamily="34" charset="0"/>
              <a:buChar cha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marL="747713" indent="-285750">
              <a:buFont typeface="Arial" panose="020B0604020202020204" pitchFamily="34" charset="0"/>
              <a:buChar char="•"/>
              <a:defRP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Landlord Affidavit only for Utilities in Rent</a:t>
            </a:r>
          </a:p>
          <a:p>
            <a:pPr marL="747713" indent="-285750">
              <a:buFont typeface="Arial" panose="020B0604020202020204" pitchFamily="34" charset="0"/>
              <a:buChar cha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marL="747713" indent="-285750">
              <a:buFont typeface="Arial" panose="020B0604020202020204" pitchFamily="34" charset="0"/>
              <a:buChar char="•"/>
              <a:defRP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Proof of homeownership only for ERR files</a:t>
            </a:r>
          </a:p>
          <a:p>
            <a:pPr marL="747713" indent="-285750">
              <a:buFont typeface="Arial" panose="020B0604020202020204" pitchFamily="34" charset="0"/>
              <a:buChar cha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marL="747713" indent="-285750">
              <a:buFont typeface="Arial" panose="020B0604020202020204" pitchFamily="34" charset="0"/>
              <a:buChar char="•"/>
              <a:defRP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Current Utility Bill</a:t>
            </a:r>
          </a:p>
          <a:p>
            <a:pPr marL="1435101" lvl="1" indent="-285750">
              <a:defRPr/>
            </a:pPr>
            <a:r>
              <a:rPr lang="en-US" altLang="en-US" dirty="0" smtClean="0">
                <a:solidFill>
                  <a:srgbClr val="FF0000"/>
                </a:solidFill>
                <a:latin typeface="Arial" panose="020B0604020202020204" pitchFamily="34" charset="0"/>
                <a:ea typeface="ＭＳ Ｐゴシック" panose="020B0600070205080204" pitchFamily="34" charset="-128"/>
                <a:cs typeface="Arial" panose="020B0604020202020204" pitchFamily="34" charset="0"/>
              </a:rPr>
              <a:t>New-</a:t>
            </a: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 If using a vendor portal to access information you must print out an actual bill when it is available.  Using the “dashboard” will be considered an error if used instead of an actual bill.</a:t>
            </a:r>
          </a:p>
          <a:p>
            <a:pPr marL="747713" indent="-285750">
              <a:buFont typeface="Arial" panose="020B0604020202020204" pitchFamily="34" charset="0"/>
              <a:buChar cha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747713"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 </a:t>
            </a: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ERR Documentation as need</a:t>
            </a:r>
          </a:p>
          <a:p>
            <a:pPr marL="747713" indent="-285750">
              <a:buFont typeface="Arial" panose="020B0604020202020204" pitchFamily="34" charset="0"/>
              <a:buChar cha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marL="747713" indent="-285750">
              <a:buFont typeface="Arial" panose="020B0604020202020204" pitchFamily="34" charset="0"/>
              <a:buChar char="•"/>
              <a:defRP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Other supporting documents as needed</a:t>
            </a:r>
          </a:p>
          <a:p>
            <a:pPr marL="747713" indent="-285750">
              <a:buFont typeface="Arial" panose="020B0604020202020204" pitchFamily="34" charset="0"/>
              <a:buChar cha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cap="none" smtClean="0">
                <a:latin typeface="Arial Bold" panose="020B0704020202020204" pitchFamily="34" charset="0"/>
                <a:ea typeface="ＭＳ Ｐゴシック" panose="020B0600070205080204" pitchFamily="34" charset="-128"/>
                <a:cs typeface="Arial Bold" panose="020B0704020202020204" pitchFamily="34" charset="0"/>
              </a:rPr>
              <a:t>File Integrity </a:t>
            </a:r>
          </a:p>
        </p:txBody>
      </p:sp>
      <p:sp>
        <p:nvSpPr>
          <p:cNvPr id="26627" name="Content Placeholder 2"/>
          <p:cNvSpPr>
            <a:spLocks noGrp="1"/>
          </p:cNvSpPr>
          <p:nvPr>
            <p:ph idx="1"/>
          </p:nvPr>
        </p:nvSpPr>
        <p:spPr>
          <a:xfrm>
            <a:off x="266700" y="1417638"/>
            <a:ext cx="8364538" cy="4525962"/>
          </a:xfrm>
        </p:spPr>
        <p:txBody>
          <a:bodyPr/>
          <a:lstStyle/>
          <a:p>
            <a:r>
              <a:rPr lang="en-US" altLang="en-US" smtClean="0">
                <a:latin typeface="Arial" panose="020B0604020202020204" pitchFamily="34" charset="0"/>
                <a:ea typeface="ＭＳ Ｐゴシック" panose="020B0600070205080204" pitchFamily="34" charset="-128"/>
                <a:cs typeface="Arial" panose="020B0604020202020204" pitchFamily="34" charset="0"/>
              </a:rPr>
              <a:t>Every file should tell a story….</a:t>
            </a:r>
          </a:p>
          <a:p>
            <a:r>
              <a:rPr lang="en-US" altLang="en-US" smtClean="0">
                <a:latin typeface="Arial" panose="020B0604020202020204" pitchFamily="34" charset="0"/>
                <a:ea typeface="ＭＳ Ｐゴシック" panose="020B0600070205080204" pitchFamily="34" charset="-128"/>
                <a:cs typeface="Arial" panose="020B0604020202020204" pitchFamily="34" charset="0"/>
              </a:rPr>
              <a:t>          </a:t>
            </a:r>
          </a:p>
        </p:txBody>
      </p:sp>
      <p:pic>
        <p:nvPicPr>
          <p:cNvPr id="2662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90813" y="2105025"/>
            <a:ext cx="376237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34963" y="274638"/>
            <a:ext cx="8364537" cy="949325"/>
          </a:xfrm>
        </p:spPr>
        <p:txBody>
          <a:bodyPr/>
          <a:lstStyle/>
          <a:p>
            <a:pPr algn="ctr"/>
            <a:r>
              <a:rPr lang="en-US" altLang="en-US" cap="none" smtClean="0">
                <a:latin typeface="Arial Bold" panose="020B0704020202020204" pitchFamily="34" charset="0"/>
                <a:ea typeface="ＭＳ Ｐゴシック" panose="020B0600070205080204" pitchFamily="34" charset="-128"/>
                <a:cs typeface="Arial Bold" panose="020B0704020202020204" pitchFamily="34" charset="0"/>
              </a:rPr>
              <a:t>THE CLIENT FILE</a:t>
            </a:r>
            <a:br>
              <a:rPr lang="en-US" altLang="en-US" cap="none" smtClean="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smtClean="0">
                <a:latin typeface="Arial Bold" panose="020B0704020202020204" pitchFamily="34" charset="0"/>
                <a:ea typeface="ＭＳ Ｐゴシック" panose="020B0600070205080204" pitchFamily="34" charset="-128"/>
                <a:cs typeface="Arial Bold" panose="020B0704020202020204" pitchFamily="34" charset="0"/>
              </a:rPr>
              <a:t>“Setting you up for Success”</a:t>
            </a:r>
          </a:p>
        </p:txBody>
      </p:sp>
      <p:sp>
        <p:nvSpPr>
          <p:cNvPr id="13315" name="Content Placeholder 2"/>
          <p:cNvSpPr>
            <a:spLocks noGrp="1"/>
          </p:cNvSpPr>
          <p:nvPr>
            <p:ph idx="1"/>
          </p:nvPr>
        </p:nvSpPr>
        <p:spPr>
          <a:xfrm>
            <a:off x="334963" y="1223963"/>
            <a:ext cx="8364537" cy="4743450"/>
          </a:xfrm>
        </p:spPr>
        <p:txBody>
          <a:bodyPr/>
          <a:lstStyle/>
          <a:p>
            <a:pPr marL="342900" indent="-342900">
              <a:buFont typeface="Arial" panose="020B0604020202020204" pitchFamily="34" charset="0"/>
              <a:buAutoNum type="arabicPeriod"/>
              <a:defRPr/>
            </a:pPr>
            <a:endParaRPr lang="en-US" u="sng" dirty="0" smtClean="0"/>
          </a:p>
          <a:p>
            <a:pPr marL="342900" indent="-342900">
              <a:buFont typeface="Arial" panose="020B0604020202020204" pitchFamily="34" charset="0"/>
              <a:buAutoNum type="arabicPeriod"/>
              <a:defRPr/>
            </a:pPr>
            <a:r>
              <a:rPr lang="en-US" u="sng" dirty="0" smtClean="0"/>
              <a:t>Purpose </a:t>
            </a:r>
            <a:r>
              <a:rPr lang="en-US" u="sng" dirty="0"/>
              <a:t>of Client </a:t>
            </a:r>
            <a:r>
              <a:rPr lang="en-US" u="sng" dirty="0" smtClean="0"/>
              <a:t>Files</a:t>
            </a:r>
            <a:endParaRPr lang="en-US" u="sng" dirty="0"/>
          </a:p>
          <a:p>
            <a:pPr>
              <a:defRPr/>
            </a:pPr>
            <a:r>
              <a:rPr lang="en-US" dirty="0" smtClean="0"/>
              <a:t>	Tells </a:t>
            </a:r>
            <a:r>
              <a:rPr lang="en-US" dirty="0"/>
              <a:t>the entire story of </a:t>
            </a:r>
            <a:r>
              <a:rPr lang="en-US" dirty="0" smtClean="0"/>
              <a:t>the EAP applicants </a:t>
            </a:r>
            <a:r>
              <a:rPr lang="en-US" dirty="0"/>
              <a:t>process and should be clear </a:t>
            </a:r>
            <a:r>
              <a:rPr lang="en-US" dirty="0" smtClean="0"/>
              <a:t>	to </a:t>
            </a:r>
            <a:r>
              <a:rPr lang="en-US" dirty="0"/>
              <a:t>anyone reviewing the </a:t>
            </a:r>
            <a:r>
              <a:rPr lang="en-US" dirty="0" smtClean="0"/>
              <a:t>file how the eligibility determination was made</a:t>
            </a:r>
            <a:endParaRPr lang="en-US" dirty="0"/>
          </a:p>
          <a:p>
            <a:pPr>
              <a:defRPr/>
            </a:pPr>
            <a:r>
              <a:rPr lang="en-US" dirty="0"/>
              <a:t> </a:t>
            </a:r>
          </a:p>
          <a:p>
            <a:pPr>
              <a:defRPr/>
            </a:pPr>
            <a:r>
              <a:rPr lang="en-US" dirty="0"/>
              <a:t>2. </a:t>
            </a:r>
            <a:r>
              <a:rPr lang="en-US" u="sng" dirty="0"/>
              <a:t>Elements of a Good Client </a:t>
            </a:r>
            <a:r>
              <a:rPr lang="en-US" u="sng" dirty="0" smtClean="0"/>
              <a:t>File</a:t>
            </a:r>
            <a:endParaRPr lang="en-US" u="sng" dirty="0"/>
          </a:p>
          <a:p>
            <a:pPr>
              <a:defRPr/>
            </a:pPr>
            <a:r>
              <a:rPr lang="en-US" b="1" dirty="0" smtClean="0"/>
              <a:t>	</a:t>
            </a:r>
            <a:r>
              <a:rPr lang="en-US" b="1" dirty="0" smtClean="0">
                <a:solidFill>
                  <a:srgbClr val="A2AD00"/>
                </a:solidFill>
              </a:rPr>
              <a:t>Readable</a:t>
            </a:r>
            <a:r>
              <a:rPr lang="en-US" dirty="0">
                <a:solidFill>
                  <a:srgbClr val="A2AD00"/>
                </a:solidFill>
              </a:rPr>
              <a:t>:</a:t>
            </a:r>
            <a:r>
              <a:rPr lang="en-US" dirty="0"/>
              <a:t> legible information in a logical order</a:t>
            </a:r>
          </a:p>
          <a:p>
            <a:pPr>
              <a:defRPr/>
            </a:pPr>
            <a:r>
              <a:rPr lang="en-US" b="1" dirty="0" smtClean="0"/>
              <a:t>	</a:t>
            </a:r>
            <a:r>
              <a:rPr lang="en-US" b="1" dirty="0" smtClean="0">
                <a:solidFill>
                  <a:srgbClr val="A2AD00"/>
                </a:solidFill>
              </a:rPr>
              <a:t>Certified</a:t>
            </a:r>
            <a:r>
              <a:rPr lang="en-US" dirty="0">
                <a:solidFill>
                  <a:srgbClr val="A2AD00"/>
                </a:solidFill>
              </a:rPr>
              <a:t>: </a:t>
            </a:r>
            <a:r>
              <a:rPr lang="en-US" dirty="0"/>
              <a:t>Appropriate documents are signed, dated and approved</a:t>
            </a:r>
          </a:p>
          <a:p>
            <a:pPr>
              <a:defRPr/>
            </a:pPr>
            <a:r>
              <a:rPr lang="en-US" b="1" dirty="0" smtClean="0"/>
              <a:t>	</a:t>
            </a:r>
            <a:r>
              <a:rPr lang="en-US" b="1" dirty="0" smtClean="0">
                <a:solidFill>
                  <a:srgbClr val="A2AD00"/>
                </a:solidFill>
              </a:rPr>
              <a:t>Transparent</a:t>
            </a:r>
            <a:r>
              <a:rPr lang="en-US" dirty="0">
                <a:solidFill>
                  <a:srgbClr val="A2AD00"/>
                </a:solidFill>
              </a:rPr>
              <a:t>: </a:t>
            </a:r>
            <a:r>
              <a:rPr lang="en-US" dirty="0"/>
              <a:t>The client has been served according to the program </a:t>
            </a:r>
            <a:r>
              <a:rPr lang="en-US" dirty="0" smtClean="0"/>
              <a:t>	guidelines</a:t>
            </a:r>
            <a:endParaRPr lang="en-US" dirty="0"/>
          </a:p>
          <a:p>
            <a:pPr>
              <a:defRPr/>
            </a:pPr>
            <a:r>
              <a:rPr lang="en-US" b="1" dirty="0" smtClean="0"/>
              <a:t>	</a:t>
            </a:r>
            <a:r>
              <a:rPr lang="en-US" b="1" dirty="0" smtClean="0">
                <a:solidFill>
                  <a:srgbClr val="A2AD00"/>
                </a:solidFill>
              </a:rPr>
              <a:t>Consistent</a:t>
            </a:r>
            <a:r>
              <a:rPr lang="en-US" dirty="0"/>
              <a:t>: All files are similar in set up, content and clarity</a:t>
            </a:r>
          </a:p>
          <a:p>
            <a:pPr>
              <a:defRPr/>
            </a:pPr>
            <a:r>
              <a:rPr lang="en-US" b="1" dirty="0" smtClean="0"/>
              <a:t>	</a:t>
            </a:r>
            <a:r>
              <a:rPr lang="en-US" b="1" dirty="0" smtClean="0">
                <a:solidFill>
                  <a:srgbClr val="A2AD00"/>
                </a:solidFill>
              </a:rPr>
              <a:t>Secure</a:t>
            </a:r>
            <a:r>
              <a:rPr lang="en-US" dirty="0">
                <a:solidFill>
                  <a:srgbClr val="A2AD00"/>
                </a:solidFill>
              </a:rPr>
              <a:t>: </a:t>
            </a:r>
            <a:r>
              <a:rPr lang="en-US" dirty="0"/>
              <a:t>All information should be safely stored and secured </a:t>
            </a:r>
          </a:p>
          <a:p>
            <a:pPr>
              <a:defRPr/>
            </a:pPr>
            <a:endParaRPr lang="en-US" b="1" dirty="0" smtClean="0"/>
          </a:p>
          <a:p>
            <a:pPr>
              <a:defRPr/>
            </a:pPr>
            <a:r>
              <a:rPr lang="en-US" b="1" dirty="0" smtClean="0"/>
              <a:t>IHCDA </a:t>
            </a:r>
            <a:r>
              <a:rPr lang="en-US" b="1" dirty="0"/>
              <a:t>Recommendation</a:t>
            </a:r>
            <a:r>
              <a:rPr lang="en-US" dirty="0"/>
              <a:t>: To reduce misplaced file documents, intake staff should write the application number on all documents where no such identification exists.</a:t>
            </a:r>
          </a:p>
          <a:p>
            <a:pP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879631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ERR documentation</a:t>
            </a:r>
            <a:endParaRPr lang="en-US" dirty="0"/>
          </a:p>
        </p:txBody>
      </p:sp>
      <p:sp>
        <p:nvSpPr>
          <p:cNvPr id="29699" name="Content Placeholder 2"/>
          <p:cNvSpPr>
            <a:spLocks noGrp="1"/>
          </p:cNvSpPr>
          <p:nvPr>
            <p:ph idx="1"/>
          </p:nvPr>
        </p:nvSpPr>
        <p:spPr>
          <a:xfrm>
            <a:off x="334962" y="1288415"/>
            <a:ext cx="8364537" cy="4525963"/>
          </a:xfrm>
        </p:spPr>
        <p:txBody>
          <a:bodyPr/>
          <a:lstStyle/>
          <a:p>
            <a:r>
              <a:rPr lang="en-US" dirty="0" smtClean="0">
                <a:latin typeface="Arial" panose="020B0604020202020204" pitchFamily="34" charset="0"/>
                <a:ea typeface="ＭＳ Ｐゴシック" panose="020B0600070205080204" pitchFamily="34" charset="-128"/>
                <a:cs typeface="Arial" panose="020B0604020202020204" pitchFamily="34" charset="0"/>
              </a:rPr>
              <a:t>It is necessary to document the need for a furnace repair or replacement.</a:t>
            </a: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dirty="0"/>
              <a:t>Required documentation </a:t>
            </a:r>
            <a:r>
              <a:rPr lang="en-US" dirty="0" smtClean="0"/>
              <a:t>includes: </a:t>
            </a:r>
          </a:p>
          <a:p>
            <a:pPr marL="285750" indent="-285750">
              <a:buFont typeface="Arial" panose="020B0604020202020204" pitchFamily="34" charset="0"/>
              <a:buChar char="•"/>
            </a:pPr>
            <a:r>
              <a:rPr lang="en-US" dirty="0" smtClean="0"/>
              <a:t>Proof </a:t>
            </a:r>
            <a:r>
              <a:rPr lang="en-US" dirty="0"/>
              <a:t>of </a:t>
            </a:r>
            <a:r>
              <a:rPr lang="en-US" dirty="0" smtClean="0"/>
              <a:t>homeownership.</a:t>
            </a:r>
          </a:p>
          <a:p>
            <a:pPr marL="285750" indent="-285750">
              <a:buFont typeface="Arial" panose="020B0604020202020204" pitchFamily="34" charset="0"/>
              <a:buChar char="•"/>
            </a:pPr>
            <a:r>
              <a:rPr lang="en-US" dirty="0" smtClean="0"/>
              <a:t>An assessment that includes the </a:t>
            </a:r>
            <a:r>
              <a:rPr lang="en-US" dirty="0"/>
              <a:t>reason for the repair or replacement (Scope of Work) is to be </a:t>
            </a:r>
            <a:r>
              <a:rPr lang="en-US" dirty="0" smtClean="0"/>
              <a:t>documented. (Mandatory for work of $1,000.00 or above)</a:t>
            </a:r>
          </a:p>
          <a:p>
            <a:pPr marL="285750" indent="-285750">
              <a:buFont typeface="Arial" panose="020B0604020202020204" pitchFamily="34" charset="0"/>
              <a:buChar char="•"/>
            </a:pPr>
            <a:r>
              <a:rPr lang="en-US" dirty="0" smtClean="0"/>
              <a:t>An </a:t>
            </a:r>
            <a:r>
              <a:rPr lang="en-US" dirty="0"/>
              <a:t>invoice from the repair or </a:t>
            </a:r>
            <a:r>
              <a:rPr lang="en-US" dirty="0" smtClean="0"/>
              <a:t>replacement </a:t>
            </a:r>
          </a:p>
          <a:p>
            <a:pPr marL="285750" indent="-285750">
              <a:buFont typeface="Arial" panose="020B0604020202020204" pitchFamily="34" charset="0"/>
              <a:buChar char="•"/>
            </a:pPr>
            <a:r>
              <a:rPr lang="en-US" dirty="0" smtClean="0"/>
              <a:t>A </a:t>
            </a:r>
            <a:r>
              <a:rPr lang="en-US" dirty="0"/>
              <a:t>building permit if the ERR service is being conducted in a jurisdiction in which permits are </a:t>
            </a:r>
            <a:r>
              <a:rPr lang="en-US" dirty="0" smtClean="0"/>
              <a:t>required.  </a:t>
            </a:r>
          </a:p>
          <a:p>
            <a:pPr marL="285750" indent="-285750">
              <a:buFont typeface="Arial" panose="020B0604020202020204" pitchFamily="34" charset="0"/>
              <a:buChar char="•"/>
            </a:pPr>
            <a:r>
              <a:rPr lang="en-US" dirty="0" smtClean="0"/>
              <a:t>A </a:t>
            </a:r>
            <a:r>
              <a:rPr lang="en-US" dirty="0"/>
              <a:t>client consent </a:t>
            </a:r>
            <a:r>
              <a:rPr lang="en-US" dirty="0" smtClean="0"/>
              <a:t>form.</a:t>
            </a:r>
            <a:endParaRPr lang="en-US" dirty="0"/>
          </a:p>
          <a:p>
            <a:pPr marL="285750" indent="-285750">
              <a:buFont typeface="Arial" panose="020B0604020202020204" pitchFamily="34" charset="0"/>
              <a:buChar char="•"/>
            </a:pPr>
            <a:endParaRPr lang="en-US" dirty="0"/>
          </a:p>
          <a:p>
            <a:r>
              <a:rPr lang="en-US" dirty="0"/>
              <a:t>If an LSP chooses to waive the $5,000 per household cap in favor of using an average benefit, the LSP must document how it is tracking its benefits and ensuring this average is maintained and include this documentation with its claims. This documentation must also be shared with IHCDA upon request.</a:t>
            </a: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893704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 Claims Documentation</a:t>
            </a:r>
            <a:endParaRPr lang="en-US" dirty="0"/>
          </a:p>
        </p:txBody>
      </p:sp>
      <p:sp>
        <p:nvSpPr>
          <p:cNvPr id="3" name="Content Placeholder 2"/>
          <p:cNvSpPr>
            <a:spLocks noGrp="1"/>
          </p:cNvSpPr>
          <p:nvPr>
            <p:ph idx="1"/>
          </p:nvPr>
        </p:nvSpPr>
        <p:spPr/>
        <p:txBody>
          <a:bodyPr/>
          <a:lstStyle/>
          <a:p>
            <a:r>
              <a:rPr lang="en-US" dirty="0" smtClean="0"/>
              <a:t>There are specific documents that must be uploaded within IHCDA Online for claims purposes.  The documents needed are:</a:t>
            </a:r>
          </a:p>
          <a:p>
            <a:endParaRPr lang="en-US" dirty="0"/>
          </a:p>
          <a:p>
            <a:pPr marL="285750" indent="-285750">
              <a:buFont typeface="Arial" panose="020B0604020202020204" pitchFamily="34" charset="0"/>
              <a:buChar char="•"/>
            </a:pPr>
            <a:r>
              <a:rPr lang="en-US" dirty="0" smtClean="0"/>
              <a:t>Proof of homeownership.</a:t>
            </a:r>
          </a:p>
          <a:p>
            <a:pPr marL="285750" indent="-285750">
              <a:buFont typeface="Arial" panose="020B0604020202020204" pitchFamily="34" charset="0"/>
              <a:buChar char="•"/>
            </a:pPr>
            <a:r>
              <a:rPr lang="en-US" dirty="0" smtClean="0"/>
              <a:t>The assessment for any ERR work over $1,000.00.</a:t>
            </a:r>
          </a:p>
          <a:p>
            <a:pPr marL="285750" indent="-285750">
              <a:buFont typeface="Arial" panose="020B0604020202020204" pitchFamily="34" charset="0"/>
              <a:buChar char="•"/>
            </a:pPr>
            <a:r>
              <a:rPr lang="en-US" dirty="0" smtClean="0"/>
              <a:t>The invoice from the contractor completing the work.</a:t>
            </a:r>
          </a:p>
          <a:p>
            <a:pPr marL="285750" indent="-285750">
              <a:buFont typeface="Arial" panose="020B0604020202020204" pitchFamily="34" charset="0"/>
              <a:buChar char="•"/>
            </a:pPr>
            <a:r>
              <a:rPr lang="en-US" dirty="0" smtClean="0"/>
              <a:t>The receipt or invoice for the building permit if needed.</a:t>
            </a:r>
          </a:p>
          <a:p>
            <a:pPr marL="285750" indent="-285750">
              <a:buFont typeface="Arial" panose="020B0604020202020204" pitchFamily="34" charset="0"/>
              <a:buChar char="•"/>
            </a:pPr>
            <a:r>
              <a:rPr lang="en-US" dirty="0" smtClean="0"/>
              <a:t>Client consent form.</a:t>
            </a:r>
          </a:p>
          <a:p>
            <a:pPr marL="285750" indent="-285750">
              <a:buFont typeface="Arial" panose="020B0604020202020204" pitchFamily="34" charset="0"/>
              <a:buChar char="•"/>
            </a:pPr>
            <a:endParaRPr lang="en-US" dirty="0"/>
          </a:p>
          <a:p>
            <a:r>
              <a:rPr lang="en-US" dirty="0" smtClean="0"/>
              <a:t>If the invoice for repair or replacement is for more than $5,000.00 the tracking spreadsheet will need to be included within the claim documentation.</a:t>
            </a:r>
            <a:endParaRPr lang="en-US" dirty="0"/>
          </a:p>
        </p:txBody>
      </p:sp>
    </p:spTree>
    <p:extLst>
      <p:ext uri="{BB962C8B-B14F-4D97-AF65-F5344CB8AC3E}">
        <p14:creationId xmlns:p14="http://schemas.microsoft.com/office/powerpoint/2010/main" val="3391895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Transmittals</a:t>
            </a:r>
            <a:endParaRPr lang="en-US" dirty="0"/>
          </a:p>
        </p:txBody>
      </p:sp>
      <p:sp>
        <p:nvSpPr>
          <p:cNvPr id="28675" name="Content Placeholder 2"/>
          <p:cNvSpPr>
            <a:spLocks noGrp="1"/>
          </p:cNvSpPr>
          <p:nvPr>
            <p:ph idx="1"/>
          </p:nvPr>
        </p:nvSpPr>
        <p:spPr>
          <a:xfrm>
            <a:off x="334963" y="1417638"/>
            <a:ext cx="8364537" cy="4525962"/>
          </a:xfrm>
        </p:spPr>
        <p:txBody>
          <a:bodyPr/>
          <a:lstStyle/>
          <a:p>
            <a:r>
              <a:rPr lang="en-US" dirty="0" smtClean="0">
                <a:latin typeface="Arial" panose="020B0604020202020204" pitchFamily="34" charset="0"/>
                <a:ea typeface="ＭＳ Ｐゴシック" panose="020B0600070205080204" pitchFamily="34" charset="-128"/>
                <a:cs typeface="Arial" panose="020B0604020202020204" pitchFamily="34" charset="0"/>
              </a:rPr>
              <a:t>EAP transmittals notify the vendor that a household is approved for a certain benefit amount.  The transmittal and the EAP claim submission are automatically created in the statewide database.  Weekly submissions of transmittals should be the standard both to vendors and to IHCDA.</a:t>
            </a: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dirty="0" smtClean="0">
                <a:latin typeface="Arial" panose="020B0604020202020204" pitchFamily="34" charset="0"/>
                <a:ea typeface="ＭＳ Ｐゴシック" panose="020B0600070205080204" pitchFamily="34" charset="-128"/>
                <a:cs typeface="Arial" panose="020B0604020202020204" pitchFamily="34" charset="0"/>
              </a:rPr>
              <a:t>When monitoring transmittals the monitor is looking to verify that they are remitted to utility vendors within 10 business days from their approval status.  Then in turn they are then submitted to IHCDA within 5 business days of receipt from the utility vendors.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Monitoring sequence</a:t>
            </a:r>
            <a:endParaRPr lang="en-US" dirty="0"/>
          </a:p>
        </p:txBody>
      </p:sp>
      <p:sp>
        <p:nvSpPr>
          <p:cNvPr id="29699" name="Content Placeholder 2"/>
          <p:cNvSpPr>
            <a:spLocks noGrp="1"/>
          </p:cNvSpPr>
          <p:nvPr>
            <p:ph idx="1"/>
          </p:nvPr>
        </p:nvSpPr>
        <p:spPr>
          <a:xfrm>
            <a:off x="334963" y="1425575"/>
            <a:ext cx="8364537" cy="4525963"/>
          </a:xfrm>
        </p:spPr>
        <p:txBody>
          <a:bodyPr/>
          <a:lstStyle/>
          <a:p>
            <a:pPr marL="342900" indent="-342900">
              <a:buAutoNum type="arabicPeriod"/>
            </a:pPr>
            <a:r>
              <a:rPr lang="en-US" sz="1600" dirty="0" smtClean="0">
                <a:latin typeface="Arial" panose="020B0604020202020204" pitchFamily="34" charset="0"/>
                <a:ea typeface="ＭＳ Ｐゴシック" panose="020B0600070205080204" pitchFamily="34" charset="-128"/>
                <a:cs typeface="Arial" panose="020B0604020202020204" pitchFamily="34" charset="0"/>
              </a:rPr>
              <a:t>IHCDA issues LSP 30 day monitoring notification to the Executive Director</a:t>
            </a:r>
          </a:p>
          <a:p>
            <a:pPr marL="1030288" lvl="1" indent="-342900">
              <a:buAutoNum type="arabicPeriod"/>
            </a:pPr>
            <a:r>
              <a:rPr lang="en-US" sz="1500" dirty="0" smtClean="0">
                <a:latin typeface="Arial" panose="020B0604020202020204" pitchFamily="34" charset="0"/>
                <a:ea typeface="ＭＳ Ｐゴシック" panose="020B0600070205080204" pitchFamily="34" charset="-128"/>
                <a:cs typeface="Arial" panose="020B0604020202020204" pitchFamily="34" charset="0"/>
              </a:rPr>
              <a:t>14 calendar days before entrance conference, files uploaded by LSP</a:t>
            </a:r>
          </a:p>
          <a:p>
            <a:pPr marL="1030288" lvl="1" indent="-342900">
              <a:buAutoNum type="arabicPeriod"/>
            </a:pPr>
            <a:r>
              <a:rPr lang="en-US" sz="1500" dirty="0" smtClean="0">
                <a:latin typeface="Arial" panose="020B0604020202020204" pitchFamily="34" charset="0"/>
                <a:ea typeface="ＭＳ Ｐゴシック" panose="020B0600070205080204" pitchFamily="34" charset="-128"/>
                <a:cs typeface="Arial" panose="020B0604020202020204" pitchFamily="34" charset="0"/>
              </a:rPr>
              <a:t>5 calendar days before entrance conference, </a:t>
            </a:r>
            <a:r>
              <a:rPr lang="en-US" sz="1500" dirty="0" err="1" smtClean="0">
                <a:latin typeface="Arial" panose="020B0604020202020204" pitchFamily="34" charset="0"/>
                <a:ea typeface="ＭＳ Ｐゴシック" panose="020B0600070205080204" pitchFamily="34" charset="-128"/>
                <a:cs typeface="Arial" panose="020B0604020202020204" pitchFamily="34" charset="0"/>
              </a:rPr>
              <a:t>jotform</a:t>
            </a:r>
            <a:r>
              <a:rPr lang="en-US" sz="1500" dirty="0" smtClean="0">
                <a:latin typeface="Arial" panose="020B0604020202020204" pitchFamily="34" charset="0"/>
                <a:ea typeface="ＭＳ Ｐゴシック" panose="020B0600070205080204" pitchFamily="34" charset="-128"/>
                <a:cs typeface="Arial" panose="020B0604020202020204" pitchFamily="34" charset="0"/>
              </a:rPr>
              <a:t> &amp; all requested docs sent by LSP</a:t>
            </a:r>
          </a:p>
          <a:p>
            <a:pPr marL="1030288" lvl="1" indent="-342900">
              <a:buAutoNum type="arabicPeriod"/>
            </a:pP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342900" indent="-342900">
              <a:buAutoNum type="arabicPeriod"/>
            </a:pPr>
            <a:r>
              <a:rPr lang="en-US" sz="1600" dirty="0" smtClean="0">
                <a:latin typeface="Arial" panose="020B0604020202020204" pitchFamily="34" charset="0"/>
                <a:ea typeface="ＭＳ Ｐゴシック" panose="020B0600070205080204" pitchFamily="34" charset="-128"/>
                <a:cs typeface="Arial" panose="020B0604020202020204" pitchFamily="34" charset="0"/>
              </a:rPr>
              <a:t>Entrance Conference with LSP EAP Program Manager</a:t>
            </a:r>
          </a:p>
          <a:p>
            <a:pPr marL="342900" indent="-342900">
              <a:buAutoNum type="arabicPeriod"/>
            </a:pPr>
            <a:endParaRPr lang="en-US" sz="1600" dirty="0" smtClean="0">
              <a:latin typeface="Arial" panose="020B0604020202020204" pitchFamily="34" charset="0"/>
              <a:ea typeface="ＭＳ Ｐゴシック" panose="020B0600070205080204" pitchFamily="34" charset="-128"/>
              <a:cs typeface="Arial" panose="020B0604020202020204" pitchFamily="34" charset="0"/>
            </a:endParaRPr>
          </a:p>
          <a:p>
            <a:pPr marL="342900" indent="-342900">
              <a:buAutoNum type="arabicPeriod"/>
            </a:pPr>
            <a:r>
              <a:rPr lang="en-US" sz="1600" dirty="0" smtClean="0">
                <a:latin typeface="Arial" panose="020B0604020202020204" pitchFamily="34" charset="0"/>
                <a:ea typeface="ＭＳ Ｐゴシック" panose="020B0600070205080204" pitchFamily="34" charset="-128"/>
                <a:cs typeface="Arial" panose="020B0604020202020204" pitchFamily="34" charset="0"/>
              </a:rPr>
              <a:t>Desktop Monitoring</a:t>
            </a:r>
          </a:p>
          <a:p>
            <a:pPr marL="1030288" lvl="1" indent="-342900">
              <a:buAutoNum type="arabicPeriod"/>
            </a:pPr>
            <a:r>
              <a:rPr lang="en-US" sz="1500" dirty="0" smtClean="0">
                <a:latin typeface="Arial" panose="020B0604020202020204" pitchFamily="34" charset="0"/>
                <a:ea typeface="ＭＳ Ｐゴシック" panose="020B0600070205080204" pitchFamily="34" charset="-128"/>
                <a:cs typeface="Arial" panose="020B0604020202020204" pitchFamily="34" charset="0"/>
              </a:rPr>
              <a:t>Excel spreadsheet used to gather information &amp; ask questions, ongoing</a:t>
            </a:r>
          </a:p>
          <a:p>
            <a:pPr marL="1030288" lvl="1" indent="-342900">
              <a:buAutoNum type="arabicPeriod"/>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buAutoNum type="arabicPeriod"/>
            </a:pPr>
            <a:r>
              <a:rPr lang="en-US" sz="1600" dirty="0" smtClean="0">
                <a:latin typeface="Arial" panose="020B0604020202020204" pitchFamily="34" charset="0"/>
                <a:ea typeface="ＭＳ Ｐゴシック" panose="020B0600070205080204" pitchFamily="34" charset="-128"/>
                <a:cs typeface="Arial" panose="020B0604020202020204" pitchFamily="34" charset="0"/>
              </a:rPr>
              <a:t>Exit conference after all files are reviewed and d</a:t>
            </a:r>
            <a:r>
              <a:rPr lang="en-US" sz="1600" dirty="0" smtClean="0">
                <a:latin typeface="Arial" panose="020B0604020202020204" pitchFamily="34" charset="0"/>
                <a:ea typeface="ＭＳ Ｐゴシック" panose="020B0600070205080204" pitchFamily="34" charset="-128"/>
                <a:cs typeface="Arial" panose="020B0604020202020204" pitchFamily="34" charset="0"/>
              </a:rPr>
              <a:t>ata </a:t>
            </a:r>
            <a:r>
              <a:rPr lang="en-US" sz="1600" dirty="0" smtClean="0">
                <a:latin typeface="Arial" panose="020B0604020202020204" pitchFamily="34" charset="0"/>
                <a:ea typeface="ＭＳ Ｐゴシック" panose="020B0600070205080204" pitchFamily="34" charset="-128"/>
                <a:cs typeface="Arial" panose="020B0604020202020204" pitchFamily="34" charset="0"/>
              </a:rPr>
              <a:t>collected</a:t>
            </a:r>
          </a:p>
          <a:p>
            <a:pPr marL="342900" indent="-342900">
              <a:buAutoNum type="arabicPeriod"/>
            </a:pPr>
            <a:endParaRPr lang="en-US" sz="1600"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buAutoNum type="arabicPeriod"/>
            </a:pPr>
            <a:r>
              <a:rPr lang="en-US" sz="1600" dirty="0" smtClean="0">
                <a:latin typeface="Arial" panose="020B0604020202020204" pitchFamily="34" charset="0"/>
                <a:ea typeface="ＭＳ Ｐゴシック" panose="020B0600070205080204" pitchFamily="34" charset="-128"/>
                <a:cs typeface="Arial" panose="020B0604020202020204" pitchFamily="34" charset="0"/>
              </a:rPr>
              <a:t>Monitoring Report issued by IHCDA within 30 days</a:t>
            </a:r>
          </a:p>
          <a:p>
            <a:pPr marL="1030288" lvl="1" indent="-342900">
              <a:buAutoNum type="arabicPeriod"/>
            </a:pPr>
            <a:r>
              <a:rPr lang="en-US" sz="1500" dirty="0" smtClean="0">
                <a:latin typeface="Arial" panose="020B0604020202020204" pitchFamily="34" charset="0"/>
                <a:ea typeface="ＭＳ Ｐゴシック" panose="020B0600070205080204" pitchFamily="34" charset="-128"/>
                <a:cs typeface="Arial" panose="020B0604020202020204" pitchFamily="34" charset="0"/>
              </a:rPr>
              <a:t>LSP 10 day response (Acceptance or Informal Appeal)</a:t>
            </a:r>
          </a:p>
          <a:p>
            <a:pPr marL="1030288" lvl="1" indent="-342900">
              <a:buAutoNum type="arabicPeriod"/>
            </a:pPr>
            <a:r>
              <a:rPr lang="en-US" sz="1500" dirty="0" smtClean="0">
                <a:latin typeface="Arial" panose="020B0604020202020204" pitchFamily="34" charset="0"/>
                <a:ea typeface="ＭＳ Ｐゴシック" panose="020B0600070205080204" pitchFamily="34" charset="-128"/>
                <a:cs typeface="Arial" panose="020B0604020202020204" pitchFamily="34" charset="0"/>
              </a:rPr>
              <a:t>Formal Appeal if Applicable</a:t>
            </a:r>
          </a:p>
          <a:p>
            <a:pPr marL="1030288" lvl="1" indent="-342900">
              <a:buAutoNum type="arabicPeriod"/>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buAutoNum type="arabicPeriod"/>
            </a:pPr>
            <a:r>
              <a:rPr lang="en-US" dirty="0" smtClean="0">
                <a:latin typeface="Arial" panose="020B0604020202020204" pitchFamily="34" charset="0"/>
                <a:ea typeface="ＭＳ Ｐゴシック" panose="020B0600070205080204" pitchFamily="34" charset="-128"/>
                <a:cs typeface="Arial" panose="020B0604020202020204" pitchFamily="34" charset="0"/>
              </a:rPr>
              <a:t>Agreement on all issues</a:t>
            </a:r>
          </a:p>
          <a:p>
            <a:pPr marL="1030288" lvl="1" indent="-342900">
              <a:buAutoNum type="arabicPeriod"/>
            </a:pPr>
            <a:r>
              <a:rPr lang="en-US" sz="1500" dirty="0" smtClean="0">
                <a:latin typeface="Arial" panose="020B0604020202020204" pitchFamily="34" charset="0"/>
                <a:ea typeface="ＭＳ Ｐゴシック" panose="020B0600070205080204" pitchFamily="34" charset="-128"/>
                <a:cs typeface="Arial" panose="020B0604020202020204" pitchFamily="34" charset="0"/>
              </a:rPr>
              <a:t>LSP completes all monitoring requirements</a:t>
            </a:r>
          </a:p>
          <a:p>
            <a:pPr marL="1030288" lvl="1" indent="-342900">
              <a:buAutoNum type="arabicPeriod"/>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buAutoNum type="arabicPeriod"/>
            </a:pPr>
            <a:r>
              <a:rPr lang="en-US" dirty="0" smtClean="0">
                <a:latin typeface="Arial" panose="020B0604020202020204" pitchFamily="34" charset="0"/>
                <a:ea typeface="ＭＳ Ｐゴシック" panose="020B0600070205080204" pitchFamily="34" charset="-128"/>
                <a:cs typeface="Arial" panose="020B0604020202020204" pitchFamily="34" charset="0"/>
              </a:rPr>
              <a:t>Completion letter sent by IHCDA</a:t>
            </a:r>
          </a:p>
          <a:p>
            <a:pPr marL="1030288" lvl="1" indent="-342900">
              <a:buAutoNum type="arabicPeriod"/>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1030288" lvl="1" indent="-342900">
              <a:buAutoNum type="arabicPeriod"/>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buAutoNum type="arabicPeriod"/>
            </a:pP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342900" indent="-342900">
              <a:buAutoNum type="arabicPeriod"/>
            </a:pP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Monitoring report</a:t>
            </a:r>
            <a:endParaRPr lang="en-US" dirty="0"/>
          </a:p>
        </p:txBody>
      </p:sp>
      <p:sp>
        <p:nvSpPr>
          <p:cNvPr id="3" name="Content Placeholder 2"/>
          <p:cNvSpPr>
            <a:spLocks noGrp="1"/>
          </p:cNvSpPr>
          <p:nvPr>
            <p:ph idx="1"/>
          </p:nvPr>
        </p:nvSpPr>
        <p:spPr>
          <a:xfrm>
            <a:off x="334963" y="1425575"/>
            <a:ext cx="8364537" cy="4525963"/>
          </a:xfrm>
        </p:spPr>
        <p:txBody>
          <a:bodyPr/>
          <a:lstStyle/>
          <a:p>
            <a:pPr>
              <a:defRPr/>
            </a:pPr>
            <a:r>
              <a:rPr lang="en-US" dirty="0" smtClean="0"/>
              <a:t>Each LSP will receive a copy of the monitoring report within 30 days from completion of the exit conference.  The following will be included in the report:</a:t>
            </a:r>
          </a:p>
          <a:p>
            <a:pPr>
              <a:defRPr/>
            </a:pPr>
            <a:endParaRPr lang="en-US" dirty="0"/>
          </a:p>
          <a:p>
            <a:pPr marL="285750" indent="-285750">
              <a:buFont typeface="Arial" panose="020B0604020202020204" pitchFamily="34" charset="0"/>
              <a:buChar char="•"/>
              <a:defRPr/>
            </a:pPr>
            <a:r>
              <a:rPr lang="en-US" dirty="0" smtClean="0"/>
              <a:t>How many files were monitored</a:t>
            </a:r>
          </a:p>
          <a:p>
            <a:pPr marL="285750" indent="-285750">
              <a:buFont typeface="Arial" panose="020B0604020202020204" pitchFamily="34" charset="0"/>
              <a:buChar char="•"/>
              <a:defRPr/>
            </a:pPr>
            <a:endParaRPr lang="en-US" dirty="0" smtClean="0"/>
          </a:p>
          <a:p>
            <a:pPr marL="285750" indent="-285750">
              <a:buFont typeface="Arial" panose="020B0604020202020204" pitchFamily="34" charset="0"/>
              <a:buChar char="•"/>
              <a:defRPr/>
            </a:pPr>
            <a:r>
              <a:rPr lang="en-US" dirty="0" smtClean="0"/>
              <a:t>The number of findings and concerns</a:t>
            </a:r>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r>
              <a:rPr lang="en-US" dirty="0" smtClean="0"/>
              <a:t>Explanation of all </a:t>
            </a:r>
            <a:r>
              <a:rPr lang="en-US" dirty="0"/>
              <a:t>findings and concerns found during the monitoring</a:t>
            </a:r>
          </a:p>
          <a:p>
            <a:pPr marL="285750" indent="-285750">
              <a:buFont typeface="Arial" panose="020B0604020202020204" pitchFamily="34" charset="0"/>
              <a:buChar char="•"/>
              <a:defRPr/>
            </a:pPr>
            <a:endParaRPr lang="en-US" dirty="0" smtClean="0"/>
          </a:p>
          <a:p>
            <a:pPr marL="285750" indent="-285750">
              <a:buFont typeface="Arial" panose="020B0604020202020204" pitchFamily="34" charset="0"/>
              <a:buChar char="•"/>
              <a:defRPr/>
            </a:pPr>
            <a:r>
              <a:rPr lang="en-US" dirty="0" smtClean="0"/>
              <a:t>Amount of benefits to be paid to clients</a:t>
            </a:r>
          </a:p>
          <a:p>
            <a:pPr marL="285750" indent="-285750">
              <a:buFont typeface="Arial" panose="020B0604020202020204" pitchFamily="34" charset="0"/>
              <a:buChar char="•"/>
              <a:defRPr/>
            </a:pPr>
            <a:endParaRPr lang="en-US" dirty="0" smtClean="0"/>
          </a:p>
          <a:p>
            <a:pPr marL="285750" indent="-285750">
              <a:buFont typeface="Arial" panose="020B0604020202020204" pitchFamily="34" charset="0"/>
              <a:buChar char="•"/>
              <a:defRPr/>
            </a:pPr>
            <a:r>
              <a:rPr lang="en-US" dirty="0" smtClean="0"/>
              <a:t>Any funds which should be repaid to IHCDA</a:t>
            </a:r>
          </a:p>
          <a:p>
            <a:pPr marL="285750" indent="-285750">
              <a:buFont typeface="Arial" panose="020B0604020202020204" pitchFamily="34" charset="0"/>
              <a:buChar char="•"/>
              <a:defRPr/>
            </a:pPr>
            <a:endParaRPr lang="en-US" dirty="0" smtClean="0"/>
          </a:p>
          <a:p>
            <a:pPr marL="285750" indent="-285750">
              <a:buFont typeface="Arial" panose="020B0604020202020204" pitchFamily="34" charset="0"/>
              <a:buChar char="•"/>
              <a:defRPr/>
            </a:pPr>
            <a:r>
              <a:rPr lang="en-US" dirty="0"/>
              <a:t>S</a:t>
            </a:r>
            <a:r>
              <a:rPr lang="en-US" dirty="0" smtClean="0"/>
              <a:t>uggestions for future program enhancements</a:t>
            </a:r>
          </a:p>
          <a:p>
            <a:pPr marL="285750" indent="-285750">
              <a:buFont typeface="Arial" panose="020B0604020202020204"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Findings during monitoring</a:t>
            </a:r>
            <a:endParaRPr lang="en-US" dirty="0"/>
          </a:p>
        </p:txBody>
      </p:sp>
      <p:sp>
        <p:nvSpPr>
          <p:cNvPr id="25603" name="Content Placeholder 2"/>
          <p:cNvSpPr>
            <a:spLocks noGrp="1"/>
          </p:cNvSpPr>
          <p:nvPr>
            <p:ph idx="1"/>
          </p:nvPr>
        </p:nvSpPr>
        <p:spPr>
          <a:xfrm>
            <a:off x="334963" y="1425575"/>
            <a:ext cx="8364537" cy="4525963"/>
          </a:xfrm>
        </p:spPr>
        <p:txBody>
          <a:bodyPr/>
          <a:lstStyle/>
          <a:p>
            <a:pPr>
              <a:defRPr/>
            </a:pPr>
            <a:r>
              <a:rPr lang="en-US" dirty="0" smtClean="0"/>
              <a:t>Findings will </a:t>
            </a:r>
            <a:r>
              <a:rPr lang="en-US" dirty="0"/>
              <a:t>include fiscal items, but also items that call into question the validity of the application or the file, risky situations, or obvious non-compliance with rules that should be easy to follow or have important reasons for being in place. </a:t>
            </a:r>
            <a:r>
              <a:rPr lang="en-US" dirty="0" smtClean="0"/>
              <a:t>Examples </a:t>
            </a:r>
            <a:r>
              <a:rPr lang="en-US" dirty="0"/>
              <a:t>include but are not limited to</a:t>
            </a:r>
            <a:r>
              <a:rPr lang="en-US" dirty="0" smtClean="0"/>
              <a:t>:</a:t>
            </a:r>
          </a:p>
          <a:p>
            <a:pPr>
              <a:defRPr/>
            </a:pPr>
            <a:endParaRPr lang="en-US" dirty="0"/>
          </a:p>
          <a:p>
            <a:pPr marL="285750" indent="-285750">
              <a:buFont typeface="Arial" panose="020B0604020202020204" pitchFamily="34" charset="0"/>
              <a:buChar char="•"/>
              <a:defRPr/>
            </a:pPr>
            <a:r>
              <a:rPr lang="en-US" sz="1600" dirty="0"/>
              <a:t>Incorrect benefit matrix point allocation </a:t>
            </a:r>
            <a:endParaRPr lang="en-US" sz="1600" dirty="0" smtClean="0"/>
          </a:p>
          <a:p>
            <a:pPr marL="285750" indent="-285750">
              <a:buFont typeface="Arial" panose="020B0604020202020204" pitchFamily="34" charset="0"/>
              <a:buChar char="•"/>
              <a:defRPr/>
            </a:pPr>
            <a:endParaRPr lang="en-US" sz="1600" dirty="0"/>
          </a:p>
          <a:p>
            <a:pPr marL="285750" indent="-285750">
              <a:buFont typeface="Arial" panose="020B0604020202020204" pitchFamily="34" charset="0"/>
              <a:buChar char="•"/>
              <a:defRPr/>
            </a:pPr>
            <a:r>
              <a:rPr lang="en-US" sz="1600" dirty="0"/>
              <a:t>Income calculation </a:t>
            </a:r>
            <a:r>
              <a:rPr lang="en-US" sz="1600" dirty="0" smtClean="0"/>
              <a:t>error</a:t>
            </a:r>
          </a:p>
          <a:p>
            <a:pPr marL="285750" indent="-285750">
              <a:buFont typeface="Arial" panose="020B0604020202020204" pitchFamily="34" charset="0"/>
              <a:buChar char="•"/>
              <a:defRPr/>
            </a:pPr>
            <a:endParaRPr lang="en-US" sz="1600" dirty="0"/>
          </a:p>
          <a:p>
            <a:pPr marL="285750" indent="-285750">
              <a:buFont typeface="Arial" panose="020B0604020202020204" pitchFamily="34" charset="0"/>
              <a:buChar char="•"/>
              <a:defRPr/>
            </a:pPr>
            <a:r>
              <a:rPr lang="en-US" sz="1600" dirty="0"/>
              <a:t>Failing to give crisis/giving crisis when not </a:t>
            </a:r>
            <a:r>
              <a:rPr lang="en-US" sz="1600" dirty="0" smtClean="0"/>
              <a:t>eligible</a:t>
            </a:r>
          </a:p>
          <a:p>
            <a:pPr marL="285750" indent="-285750">
              <a:buFont typeface="Arial" panose="020B0604020202020204" pitchFamily="34" charset="0"/>
              <a:buChar char="•"/>
              <a:defRPr/>
            </a:pPr>
            <a:endParaRPr lang="en-US" sz="1600" dirty="0"/>
          </a:p>
          <a:p>
            <a:pPr marL="285750" indent="-285750">
              <a:buFont typeface="Arial" panose="020B0604020202020204" pitchFamily="34" charset="0"/>
              <a:buChar char="•"/>
              <a:defRPr/>
            </a:pPr>
            <a:r>
              <a:rPr lang="en-US" sz="1600" dirty="0" smtClean="0"/>
              <a:t>Unallowable </a:t>
            </a:r>
            <a:r>
              <a:rPr lang="en-US" sz="1600" dirty="0"/>
              <a:t>costs charged on EAP </a:t>
            </a:r>
            <a:r>
              <a:rPr lang="en-US" sz="1600" dirty="0" smtClean="0"/>
              <a:t>claim</a:t>
            </a:r>
          </a:p>
          <a:p>
            <a:pPr marL="285750" indent="-285750">
              <a:buFont typeface="Arial" panose="020B0604020202020204" pitchFamily="34" charset="0"/>
              <a:buChar char="•"/>
              <a:defRPr/>
            </a:pPr>
            <a:endParaRPr lang="en-US" sz="1600" dirty="0"/>
          </a:p>
          <a:p>
            <a:pPr marL="285750" indent="-285750">
              <a:buFont typeface="Arial" panose="020B0604020202020204" pitchFamily="34" charset="0"/>
              <a:buChar char="•"/>
              <a:defRPr/>
            </a:pPr>
            <a:r>
              <a:rPr lang="en-US" sz="1600" dirty="0"/>
              <a:t>Missing application or </a:t>
            </a:r>
            <a:r>
              <a:rPr lang="en-US" sz="1600" dirty="0" smtClean="0"/>
              <a:t>documentation </a:t>
            </a:r>
            <a:endParaRPr lang="en-US" sz="1600" dirty="0"/>
          </a:p>
          <a:p>
            <a:pPr>
              <a:defRPr/>
            </a:pPr>
            <a:r>
              <a:rPr lang="en-US" dirty="0"/>
              <a:t> </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HHS Monitoring of IHCDA</a:t>
            </a:r>
            <a:endParaRPr lang="en-US" dirty="0"/>
          </a:p>
        </p:txBody>
      </p:sp>
      <p:sp>
        <p:nvSpPr>
          <p:cNvPr id="14339" name="Content Placeholder 3"/>
          <p:cNvSpPr>
            <a:spLocks noGrp="1"/>
          </p:cNvSpPr>
          <p:nvPr>
            <p:ph idx="1"/>
          </p:nvPr>
        </p:nvSpPr>
        <p:spPr>
          <a:xfrm>
            <a:off x="396875" y="1417638"/>
            <a:ext cx="8364538" cy="4525962"/>
          </a:xfrm>
        </p:spPr>
        <p:txBody>
          <a:bodyPr/>
          <a:lstStyle/>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dirty="0" smtClean="0">
                <a:latin typeface="Arial" panose="020B0604020202020204" pitchFamily="34" charset="0"/>
                <a:ea typeface="ＭＳ Ｐゴシック" panose="020B0600070205080204" pitchFamily="34" charset="-128"/>
                <a:cs typeface="Arial" panose="020B0604020202020204" pitchFamily="34" charset="0"/>
              </a:rPr>
              <a:t> Section 2608(b)(1) of the LIHEAP statute provides that: </a:t>
            </a:r>
            <a:r>
              <a:rPr lang="en-US" b="1" i="1" dirty="0" smtClean="0">
                <a:latin typeface="Arial" panose="020B0604020202020204" pitchFamily="34" charset="0"/>
                <a:ea typeface="ＭＳ Ｐゴシック" panose="020B0600070205080204" pitchFamily="34" charset="-128"/>
                <a:cs typeface="Arial" panose="020B0604020202020204" pitchFamily="34" charset="0"/>
              </a:rPr>
              <a:t>The Secretary shall conduct in several States in each fiscal year investigations of the use of funds received by the States under this title in order to evaluate compliance with the provisions of this title. </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sz="2800" b="1" dirty="0" smtClean="0">
                <a:latin typeface="Arial" panose="020B0604020202020204" pitchFamily="34" charset="0"/>
                <a:ea typeface="ＭＳ Ｐゴシック" panose="020B0600070205080204" pitchFamily="34" charset="-128"/>
                <a:cs typeface="Arial" panose="020B0604020202020204" pitchFamily="34" charset="0"/>
              </a:rPr>
              <a:t>What does this mean…….</a:t>
            </a: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dirty="0" smtClean="0">
                <a:latin typeface="Arial" panose="020B0604020202020204" pitchFamily="34" charset="0"/>
                <a:ea typeface="ＭＳ Ｐゴシック" panose="020B0600070205080204" pitchFamily="34" charset="-128"/>
                <a:cs typeface="Arial" panose="020B0604020202020204" pitchFamily="34" charset="0"/>
              </a:rPr>
              <a:t>This monitoring is completed to ensure that IHCDA is functioning within the guidelines set forth by HHS.  Any findings or concerns through the process must be addressed and corrected.  This in turn causes changes to occur to the State of Indiana </a:t>
            </a:r>
            <a:r>
              <a:rPr lang="en-US" dirty="0" err="1" smtClean="0">
                <a:latin typeface="Arial" panose="020B0604020202020204" pitchFamily="34" charset="0"/>
                <a:ea typeface="ＭＳ Ｐゴシック" panose="020B0600070205080204" pitchFamily="34" charset="-128"/>
                <a:cs typeface="Arial" panose="020B0604020202020204" pitchFamily="34" charset="0"/>
              </a:rPr>
              <a:t>LiHeap</a:t>
            </a:r>
            <a:r>
              <a:rPr lang="en-US" dirty="0" smtClean="0">
                <a:latin typeface="Arial" panose="020B0604020202020204" pitchFamily="34" charset="0"/>
                <a:ea typeface="ＭＳ Ｐゴシック" panose="020B0600070205080204" pitchFamily="34" charset="-128"/>
                <a:cs typeface="Arial" panose="020B0604020202020204" pitchFamily="34" charset="0"/>
              </a:rPr>
              <a:t> (EAP) Program.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During Monitoring</a:t>
            </a:r>
            <a:endParaRPr lang="en-US" dirty="0"/>
          </a:p>
        </p:txBody>
      </p:sp>
      <p:sp>
        <p:nvSpPr>
          <p:cNvPr id="3" name="Content Placeholder 2"/>
          <p:cNvSpPr>
            <a:spLocks noGrp="1"/>
          </p:cNvSpPr>
          <p:nvPr>
            <p:ph idx="1"/>
          </p:nvPr>
        </p:nvSpPr>
        <p:spPr/>
        <p:txBody>
          <a:bodyPr/>
          <a:lstStyle/>
          <a:p>
            <a:r>
              <a:rPr lang="en-US" dirty="0" smtClean="0"/>
              <a:t>Findings will be scored on a weighted tier.  </a:t>
            </a:r>
          </a:p>
          <a:p>
            <a:endParaRPr lang="en-US" dirty="0"/>
          </a:p>
          <a:p>
            <a:r>
              <a:rPr lang="en-US" dirty="0" smtClean="0"/>
              <a:t>Examples of findings that are scored at one (1) point each are:</a:t>
            </a:r>
          </a:p>
          <a:p>
            <a:endParaRPr lang="en-US" dirty="0" smtClean="0"/>
          </a:p>
          <a:p>
            <a:pPr marL="285750" indent="-285750">
              <a:buFont typeface="Arial" panose="020B0604020202020204" pitchFamily="34" charset="0"/>
              <a:buChar char="•"/>
            </a:pPr>
            <a:r>
              <a:rPr lang="en-US" dirty="0" smtClean="0"/>
              <a:t>Income calculation errors that affect the benefit matrix</a:t>
            </a:r>
          </a:p>
          <a:p>
            <a:pPr marL="285750" indent="-285750">
              <a:buFont typeface="Arial" panose="020B0604020202020204" pitchFamily="34" charset="0"/>
              <a:buChar char="•"/>
            </a:pPr>
            <a:r>
              <a:rPr lang="en-US" dirty="0" smtClean="0"/>
              <a:t>Failing to give crisis when appropriate</a:t>
            </a:r>
          </a:p>
          <a:p>
            <a:pPr marL="285750" indent="-285750">
              <a:buFont typeface="Arial" panose="020B0604020202020204" pitchFamily="34" charset="0"/>
              <a:buChar char="•"/>
            </a:pPr>
            <a:r>
              <a:rPr lang="en-US" dirty="0" smtClean="0"/>
              <a:t>Giving crisis when not eligible</a:t>
            </a:r>
          </a:p>
          <a:p>
            <a:pPr marL="285750" indent="-285750">
              <a:buFont typeface="Arial" panose="020B0604020202020204" pitchFamily="34" charset="0"/>
              <a:buChar char="•"/>
            </a:pPr>
            <a:endParaRPr lang="en-US" dirty="0"/>
          </a:p>
          <a:p>
            <a:r>
              <a:rPr lang="en-US" dirty="0" smtClean="0"/>
              <a:t>Examples of findings that are scored at a half (.5) point each are:</a:t>
            </a:r>
          </a:p>
          <a:p>
            <a:pPr marL="285750" indent="-285750" algn="ctr">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Incorrect benefit matrix point allocation</a:t>
            </a:r>
          </a:p>
          <a:p>
            <a:pPr marL="285750" indent="-285750">
              <a:buFont typeface="Arial" panose="020B0604020202020204" pitchFamily="34" charset="0"/>
              <a:buChar char="•"/>
            </a:pPr>
            <a:r>
              <a:rPr lang="en-US" dirty="0" smtClean="0"/>
              <a:t>Missing income documentation</a:t>
            </a:r>
          </a:p>
          <a:p>
            <a:pPr marL="285750" indent="-285750">
              <a:buFont typeface="Arial" panose="020B0604020202020204" pitchFamily="34" charset="0"/>
              <a:buChar char="•"/>
            </a:pPr>
            <a:endParaRPr lang="en-US" dirty="0"/>
          </a:p>
          <a:p>
            <a:endParaRPr lang="en-US" dirty="0" smtClean="0"/>
          </a:p>
          <a:p>
            <a:endParaRPr lang="en-US" dirty="0"/>
          </a:p>
        </p:txBody>
      </p:sp>
    </p:spTree>
    <p:extLst>
      <p:ext uri="{BB962C8B-B14F-4D97-AF65-F5344CB8AC3E}">
        <p14:creationId xmlns:p14="http://schemas.microsoft.com/office/powerpoint/2010/main" val="251805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During Monitoring</a:t>
            </a:r>
            <a:endParaRPr lang="en-US" dirty="0"/>
          </a:p>
        </p:txBody>
      </p:sp>
      <p:sp>
        <p:nvSpPr>
          <p:cNvPr id="3" name="Content Placeholder 2"/>
          <p:cNvSpPr>
            <a:spLocks noGrp="1"/>
          </p:cNvSpPr>
          <p:nvPr>
            <p:ph idx="1"/>
          </p:nvPr>
        </p:nvSpPr>
        <p:spPr/>
        <p:txBody>
          <a:bodyPr/>
          <a:lstStyle/>
          <a:p>
            <a:r>
              <a:rPr lang="en-US" dirty="0"/>
              <a:t>Examples of findings that have more than one of the same occurrence will be lumped together and counted as one (1) group point each are:</a:t>
            </a:r>
          </a:p>
          <a:p>
            <a:endParaRPr lang="en-US" dirty="0" smtClean="0"/>
          </a:p>
          <a:p>
            <a:pPr marL="285750" indent="-285750">
              <a:buFont typeface="Arial" panose="020B0604020202020204" pitchFamily="34" charset="0"/>
              <a:buChar char="•"/>
            </a:pPr>
            <a:r>
              <a:rPr lang="en-US" dirty="0" smtClean="0"/>
              <a:t>No Executive Director or Designee sign off on Staff, governing board, or relative applications.</a:t>
            </a:r>
          </a:p>
          <a:p>
            <a:pPr marL="285750" indent="-285750">
              <a:buFont typeface="Arial" panose="020B0604020202020204" pitchFamily="34" charset="0"/>
              <a:buChar char="•"/>
            </a:pPr>
            <a:r>
              <a:rPr lang="en-US" dirty="0" smtClean="0"/>
              <a:t>QA Not performed on staff, governing board, or relative applications.</a:t>
            </a:r>
          </a:p>
          <a:p>
            <a:pPr marL="285750" indent="-285750">
              <a:buFont typeface="Arial" panose="020B0604020202020204" pitchFamily="34" charset="0"/>
              <a:buChar char="•"/>
            </a:pPr>
            <a:r>
              <a:rPr lang="en-US" dirty="0" smtClean="0"/>
              <a:t>Failure to mitigate crisis or life-threating crisis within 18 or 48 hours.</a:t>
            </a:r>
          </a:p>
          <a:p>
            <a:pPr marL="285750" indent="-285750">
              <a:buFont typeface="Arial" panose="020B0604020202020204" pitchFamily="34" charset="0"/>
              <a:buChar char="•"/>
            </a:pPr>
            <a:r>
              <a:rPr lang="en-US" dirty="0" smtClean="0"/>
              <a:t>Not processing transmittals in a timely manner.</a:t>
            </a:r>
          </a:p>
          <a:p>
            <a:pPr marL="285750" indent="-285750">
              <a:buFont typeface="Arial" panose="020B0604020202020204" pitchFamily="34" charset="0"/>
              <a:buChar char="•"/>
            </a:pPr>
            <a:r>
              <a:rPr lang="en-US" dirty="0" smtClean="0"/>
              <a:t>Not processing applications in a timely manner from the date the application is initially received.</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124007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Overpayments</a:t>
            </a:r>
            <a:endParaRPr lang="en-US" dirty="0"/>
          </a:p>
        </p:txBody>
      </p:sp>
      <p:sp>
        <p:nvSpPr>
          <p:cNvPr id="34819" name="Content Placeholder 2"/>
          <p:cNvSpPr>
            <a:spLocks noGrp="1"/>
          </p:cNvSpPr>
          <p:nvPr>
            <p:ph idx="1"/>
          </p:nvPr>
        </p:nvSpPr>
        <p:spPr>
          <a:xfrm>
            <a:off x="334963" y="1425575"/>
            <a:ext cx="8364537" cy="4525963"/>
          </a:xfrm>
        </p:spPr>
        <p:txBody>
          <a:bodyPr/>
          <a:lstStyle/>
          <a:p>
            <a:r>
              <a:rPr lang="en-US" smtClean="0">
                <a:latin typeface="Arial" panose="020B0604020202020204" pitchFamily="34" charset="0"/>
                <a:ea typeface="ＭＳ Ｐゴシック" panose="020B0600070205080204" pitchFamily="34" charset="-128"/>
                <a:cs typeface="Arial" panose="020B0604020202020204" pitchFamily="34" charset="0"/>
              </a:rPr>
              <a:t>When a monitoring or QA reveal overpayments to the client, funds must be returned to IHCDA. LSPs should follow the below steps in order to return funds to IHCDA:</a:t>
            </a:r>
          </a:p>
          <a:p>
            <a:endParaRPr lang="en-US" smtClean="0">
              <a:latin typeface="Arial" panose="020B0604020202020204" pitchFamily="34" charset="0"/>
              <a:ea typeface="ＭＳ Ｐゴシック" panose="020B0600070205080204" pitchFamily="34" charset="-128"/>
              <a:cs typeface="Arial" panose="020B0604020202020204" pitchFamily="34" charset="0"/>
            </a:endParaRPr>
          </a:p>
          <a:p>
            <a:r>
              <a:rPr lang="en-US" smtClean="0">
                <a:latin typeface="Arial" panose="020B0604020202020204" pitchFamily="34" charset="0"/>
                <a:ea typeface="ＭＳ Ｐゴシック" panose="020B0600070205080204" pitchFamily="34" charset="-128"/>
                <a:cs typeface="Arial" panose="020B0604020202020204" pitchFamily="34" charset="0"/>
              </a:rPr>
              <a:t>If the error is detected by internal QA or monitoring within 60 calendar days of the application’s initial approval, The LSP is to contact the vendor to remove funds from the client’s utility account and return them to IHCDA.</a:t>
            </a:r>
          </a:p>
          <a:p>
            <a:endParaRPr lang="en-US" smtClean="0">
              <a:latin typeface="Arial" panose="020B0604020202020204" pitchFamily="34" charset="0"/>
              <a:ea typeface="ＭＳ Ｐゴシック" panose="020B0600070205080204" pitchFamily="34" charset="-128"/>
              <a:cs typeface="Arial" panose="020B0604020202020204" pitchFamily="34" charset="0"/>
            </a:endParaRPr>
          </a:p>
          <a:p>
            <a:r>
              <a:rPr lang="en-US" smtClean="0">
                <a:latin typeface="Arial" panose="020B0604020202020204" pitchFamily="34" charset="0"/>
                <a:ea typeface="ＭＳ Ｐゴシック" panose="020B0600070205080204" pitchFamily="34" charset="-128"/>
                <a:cs typeface="Arial" panose="020B0604020202020204" pitchFamily="34" charset="0"/>
              </a:rPr>
              <a:t>If the vendor declines the overpayment request to pay then the funds must be paid back through their unrestricted, non-federal, corporate funds.</a:t>
            </a:r>
          </a:p>
          <a:p>
            <a:endParaRPr lang="en-US" smtClean="0">
              <a:latin typeface="Arial" panose="020B0604020202020204" pitchFamily="34" charset="0"/>
              <a:ea typeface="ＭＳ Ｐゴシック" panose="020B0600070205080204" pitchFamily="34" charset="-128"/>
              <a:cs typeface="Arial" panose="020B0604020202020204" pitchFamily="34" charset="0"/>
            </a:endParaRPr>
          </a:p>
          <a:p>
            <a:r>
              <a:rPr lang="en-US" smtClean="0">
                <a:latin typeface="Arial" panose="020B0604020202020204" pitchFamily="34" charset="0"/>
                <a:ea typeface="ＭＳ Ｐゴシック" panose="020B0600070205080204" pitchFamily="34" charset="-128"/>
                <a:cs typeface="Arial" panose="020B0604020202020204" pitchFamily="34" charset="0"/>
              </a:rPr>
              <a:t>If the overpayment is discovered after 60 calendar days of the application’s initial approval, the LSP must repay IHCDA.  These funds must be paid back through unrestricted, non-federal, corporate funds.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6"/>
          <p:cNvSpPr>
            <a:spLocks noGrp="1"/>
          </p:cNvSpPr>
          <p:nvPr>
            <p:ph idx="4294967295"/>
          </p:nvPr>
        </p:nvSpPr>
        <p:spPr>
          <a:xfrm>
            <a:off x="0" y="107950"/>
            <a:ext cx="8364538" cy="4525963"/>
          </a:xfrm>
        </p:spPr>
        <p:txBody>
          <a:bodyPr/>
          <a:lstStyle/>
          <a:p>
            <a:pPr>
              <a:defRPr/>
            </a:pPr>
            <a:r>
              <a:rPr lang="en-US" b="1" dirty="0" smtClean="0">
                <a:latin typeface="Arial" panose="020B0604020202020204" pitchFamily="34" charset="0"/>
                <a:ea typeface="ＭＳ Ｐゴシック" panose="020B0600070205080204" pitchFamily="34" charset="-128"/>
                <a:cs typeface="Arial" panose="020B0604020202020204" pitchFamily="34" charset="0"/>
              </a:rPr>
              <a:t>Overpayment Notification</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The LSP must send a notification to the client stating that a portion or all of the EAP benefit was revoked. This communication should include the LSP’s reason. The client should be instructed to contact the utility vendor immediately to make payment arrangements and that disconnection may result otherwise.  If payments are to be made to IHCDA follow the below process:</a:t>
            </a:r>
          </a:p>
          <a:p>
            <a:pPr marL="461963" indent="0">
              <a:buFont typeface="Arial" panose="020B0604020202020204" pitchFamily="34" charset="0"/>
              <a:buNone/>
              <a:defRPr/>
            </a:pPr>
            <a:r>
              <a:rPr lang="en-US" b="1" dirty="0" smtClean="0">
                <a:latin typeface="Arial" panose="020B0604020202020204" pitchFamily="34" charset="0"/>
                <a:ea typeface="ＭＳ Ｐゴシック" panose="020B0600070205080204" pitchFamily="34" charset="-128"/>
                <a:cs typeface="Arial" panose="020B0604020202020204" pitchFamily="34" charset="0"/>
              </a:rPr>
              <a:t> </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b="1" dirty="0" smtClean="0">
                <a:latin typeface="Arial" panose="020B0604020202020204" pitchFamily="34" charset="0"/>
                <a:ea typeface="ＭＳ Ｐゴシック" panose="020B0600070205080204" pitchFamily="34" charset="-128"/>
                <a:cs typeface="Arial" panose="020B0604020202020204" pitchFamily="34" charset="0"/>
              </a:rPr>
              <a:t>Step 1</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Select Awards Claim Management</a:t>
            </a: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Create Claim</a:t>
            </a: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Select Award (LIHEAP) i.e. LI-020-0__ </a:t>
            </a:r>
            <a:r>
              <a:rPr lang="en-US" i="1" dirty="0" smtClean="0">
                <a:latin typeface="Arial" panose="020B0604020202020204" pitchFamily="34" charset="0"/>
                <a:ea typeface="ＭＳ Ｐゴシック" panose="020B0600070205080204" pitchFamily="34" charset="-128"/>
                <a:cs typeface="Arial" panose="020B0604020202020204" pitchFamily="34" charset="0"/>
              </a:rPr>
              <a:t>(NOTE: for the program year of the refund)</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Select Transaction Type (Return of Funds)</a:t>
            </a: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Claim List</a:t>
            </a: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Click on claim</a:t>
            </a: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Claim = enter amount on appropriate line</a:t>
            </a: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Comment = “Return of Funds due to EAP Monitoring Finding”</a:t>
            </a: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SAVE = upload copy of claim receipt with the claim number, plus proof of payment</a:t>
            </a: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Submit document</a:t>
            </a: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Go to Summary = SUBMIT CLAIM</a:t>
            </a:r>
          </a:p>
          <a:p>
            <a:pPr>
              <a:defRPr/>
            </a:pPr>
            <a:endParaRPr lang="en-US" dirty="0">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b="1" dirty="0" smtClean="0">
                <a:latin typeface="Arial" panose="020B0604020202020204" pitchFamily="34" charset="0"/>
                <a:ea typeface="ＭＳ Ｐゴシック" panose="020B0600070205080204" pitchFamily="34" charset="-128"/>
                <a:cs typeface="Arial" panose="020B0604020202020204" pitchFamily="34" charset="0"/>
              </a:rPr>
              <a:t>Step 2</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Make check payable to IHCDA</a:t>
            </a:r>
          </a:p>
          <a:p>
            <a:pP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Place the receipt number from the Awards Claim List in the memo</a:t>
            </a:r>
          </a:p>
          <a:p>
            <a:pPr>
              <a:defRPr/>
            </a:pPr>
            <a:r>
              <a:rPr lang="en-US" b="1" dirty="0" smtClean="0">
                <a:latin typeface="Arial" panose="020B0604020202020204" pitchFamily="34" charset="0"/>
                <a:ea typeface="ＭＳ Ｐゴシック" panose="020B0600070205080204" pitchFamily="34" charset="-128"/>
                <a:cs typeface="Arial" panose="020B0604020202020204" pitchFamily="34" charset="0"/>
              </a:rPr>
              <a:t>Mail check to: IHCDA, Renee Smith Community Programs Monitor EAP</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a:defRPr/>
            </a:pP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US" dirty="0" smtClean="0"/>
              <a:t>Underpayments</a:t>
            </a:r>
            <a:endParaRPr lang="en-US" dirty="0"/>
          </a:p>
        </p:txBody>
      </p:sp>
      <p:sp>
        <p:nvSpPr>
          <p:cNvPr id="36867" name="Content Placeholder 7"/>
          <p:cNvSpPr>
            <a:spLocks noGrp="1"/>
          </p:cNvSpPr>
          <p:nvPr>
            <p:ph idx="1"/>
          </p:nvPr>
        </p:nvSpPr>
        <p:spPr>
          <a:xfrm>
            <a:off x="334963" y="1425575"/>
            <a:ext cx="8364537" cy="4525963"/>
          </a:xfrm>
        </p:spPr>
        <p:txBody>
          <a:bodyPr/>
          <a:lstStyle/>
          <a:p>
            <a:r>
              <a:rPr lang="en-US" b="1" smtClean="0">
                <a:latin typeface="Arial" panose="020B0604020202020204" pitchFamily="34" charset="0"/>
                <a:ea typeface="ＭＳ Ｐゴシック" panose="020B0600070205080204" pitchFamily="34" charset="-128"/>
                <a:cs typeface="Arial" panose="020B0604020202020204" pitchFamily="34" charset="0"/>
              </a:rPr>
              <a:t>Underpayment</a:t>
            </a:r>
            <a:endParaRPr lang="en-US" smtClean="0">
              <a:latin typeface="Arial" panose="020B0604020202020204" pitchFamily="34" charset="0"/>
              <a:ea typeface="ＭＳ Ｐゴシック" panose="020B0600070205080204" pitchFamily="34" charset="-128"/>
              <a:cs typeface="Arial" panose="020B0604020202020204" pitchFamily="34" charset="0"/>
            </a:endParaRPr>
          </a:p>
          <a:p>
            <a:r>
              <a:rPr lang="en-US" smtClean="0">
                <a:latin typeface="Arial" panose="020B0604020202020204" pitchFamily="34" charset="0"/>
                <a:ea typeface="ＭＳ Ｐゴシック" panose="020B0600070205080204" pitchFamily="34" charset="-128"/>
                <a:cs typeface="Arial" panose="020B0604020202020204" pitchFamily="34" charset="0"/>
              </a:rPr>
              <a:t>If a client is due additional funds following a quality assurance or monitoring review, a transmittal must be submitted to the vendor for the additional funds. These additional funds will be paid out of the LSP’s regular EAP allocation. </a:t>
            </a:r>
          </a:p>
          <a:p>
            <a:endParaRPr 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Concerns during monitoring</a:t>
            </a:r>
            <a:endParaRPr lang="en-US" dirty="0"/>
          </a:p>
        </p:txBody>
      </p:sp>
      <p:sp>
        <p:nvSpPr>
          <p:cNvPr id="3" name="Content Placeholder 2"/>
          <p:cNvSpPr>
            <a:spLocks noGrp="1"/>
          </p:cNvSpPr>
          <p:nvPr>
            <p:ph idx="1"/>
          </p:nvPr>
        </p:nvSpPr>
        <p:spPr>
          <a:xfrm>
            <a:off x="334963" y="1425575"/>
            <a:ext cx="8364537" cy="4525963"/>
          </a:xfrm>
        </p:spPr>
        <p:txBody>
          <a:bodyPr/>
          <a:lstStyle/>
          <a:p>
            <a:pPr>
              <a:defRPr/>
            </a:pPr>
            <a:r>
              <a:rPr lang="en-US" dirty="0"/>
              <a:t>Concerns are related to errors in executing and documenting the program rules and guidelines.  Examples include but are not limited to</a:t>
            </a:r>
            <a:r>
              <a:rPr lang="en-US" dirty="0" smtClean="0"/>
              <a:t>:</a:t>
            </a:r>
          </a:p>
          <a:p>
            <a:pPr>
              <a:defRPr/>
            </a:pPr>
            <a:endParaRPr lang="en-US" dirty="0"/>
          </a:p>
          <a:p>
            <a:pPr marL="285750" indent="-285750">
              <a:buFont typeface="Arial" panose="020B0604020202020204" pitchFamily="34" charset="0"/>
              <a:buChar char="•"/>
              <a:defRPr/>
            </a:pPr>
            <a:r>
              <a:rPr lang="en-US" dirty="0"/>
              <a:t>Application not signed or dated by the </a:t>
            </a:r>
            <a:r>
              <a:rPr lang="en-US" dirty="0" smtClean="0"/>
              <a:t>applicant</a:t>
            </a:r>
          </a:p>
          <a:p>
            <a:pPr marL="285750" indent="-285750">
              <a:buFont typeface="Arial" panose="020B0604020202020204" pitchFamily="34" charset="0"/>
              <a:buChar char="•"/>
              <a:defRPr/>
            </a:pPr>
            <a:r>
              <a:rPr lang="en-US" dirty="0" smtClean="0"/>
              <a:t>Missing supporting documentation that does not result in a benefit change</a:t>
            </a:r>
          </a:p>
          <a:p>
            <a:pPr marL="285750" indent="-285750">
              <a:buFont typeface="Arial" panose="020B0604020202020204" pitchFamily="34" charset="0"/>
              <a:buChar char="•"/>
              <a:defRPr/>
            </a:pPr>
            <a:r>
              <a:rPr lang="en-US" dirty="0" smtClean="0"/>
              <a:t>Failure to meet spending benchmarks</a:t>
            </a:r>
          </a:p>
          <a:p>
            <a:pPr marL="285750" indent="-285750">
              <a:buFont typeface="Arial" panose="020B0604020202020204" pitchFamily="34" charset="0"/>
              <a:buChar char="•"/>
              <a:defRPr/>
            </a:pPr>
            <a:r>
              <a:rPr lang="en-US" dirty="0" smtClean="0"/>
              <a:t>Intake errors that do not result in a benefit change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Concerns during monitoring  continued</a:t>
            </a:r>
            <a:endParaRPr lang="en-US" dirty="0"/>
          </a:p>
        </p:txBody>
      </p:sp>
      <p:sp>
        <p:nvSpPr>
          <p:cNvPr id="3" name="Content Placeholder 2"/>
          <p:cNvSpPr>
            <a:spLocks noGrp="1"/>
          </p:cNvSpPr>
          <p:nvPr>
            <p:ph idx="1"/>
          </p:nvPr>
        </p:nvSpPr>
        <p:spPr>
          <a:xfrm>
            <a:off x="334963" y="1425575"/>
            <a:ext cx="8364537" cy="4525963"/>
          </a:xfrm>
        </p:spPr>
        <p:txBody>
          <a:bodyPr/>
          <a:lstStyle/>
          <a:p>
            <a:pPr>
              <a:defRPr/>
            </a:pPr>
            <a:r>
              <a:rPr lang="en-US" dirty="0"/>
              <a:t>Internal Quality Assurance (QA) errors will </a:t>
            </a:r>
            <a:r>
              <a:rPr lang="en-US" dirty="0" smtClean="0"/>
              <a:t>be </a:t>
            </a:r>
            <a:r>
              <a:rPr lang="en-US" dirty="0"/>
              <a:t>considered concerns on the monitoring report. IHCDA monitors will </a:t>
            </a:r>
            <a:r>
              <a:rPr lang="en-US" dirty="0" smtClean="0"/>
              <a:t>note </a:t>
            </a:r>
            <a:r>
              <a:rPr lang="en-US" dirty="0"/>
              <a:t>any of the below deficiencies and make suggestions for improvement</a:t>
            </a:r>
            <a:r>
              <a:rPr lang="en-US" dirty="0" smtClean="0"/>
              <a:t>.</a:t>
            </a:r>
          </a:p>
          <a:p>
            <a:pPr>
              <a:defRPr/>
            </a:pPr>
            <a:endParaRPr lang="en-US" dirty="0" smtClean="0"/>
          </a:p>
          <a:p>
            <a:pPr marL="285750" indent="-285750">
              <a:buFont typeface="Arial" panose="020B0604020202020204" pitchFamily="34" charset="0"/>
              <a:buChar char="•"/>
              <a:defRPr/>
            </a:pPr>
            <a:r>
              <a:rPr lang="en-US" dirty="0" smtClean="0"/>
              <a:t>QA </a:t>
            </a:r>
            <a:r>
              <a:rPr lang="en-US" dirty="0"/>
              <a:t>less than 10% of client files</a:t>
            </a:r>
            <a:r>
              <a:rPr lang="en-US" dirty="0" smtClean="0"/>
              <a:t>.</a:t>
            </a:r>
          </a:p>
          <a:p>
            <a:pPr marL="285750" indent="-285750">
              <a:buFont typeface="Arial" panose="020B0604020202020204" pitchFamily="34" charset="0"/>
              <a:buChar char="•"/>
              <a:defRPr/>
            </a:pPr>
            <a:endParaRPr lang="en-US" dirty="0" smtClean="0"/>
          </a:p>
          <a:p>
            <a:pPr marL="285750" indent="-285750">
              <a:buFont typeface="Arial" panose="020B0604020202020204" pitchFamily="34" charset="0"/>
              <a:buChar char="•"/>
              <a:defRPr/>
            </a:pPr>
            <a:r>
              <a:rPr lang="en-US" dirty="0" smtClean="0"/>
              <a:t>QA </a:t>
            </a:r>
            <a:r>
              <a:rPr lang="en-US" dirty="0"/>
              <a:t>was not performed within 45 calendar days from completion</a:t>
            </a:r>
            <a:r>
              <a:rPr lang="en-US" dirty="0" smtClean="0"/>
              <a:t>.</a:t>
            </a:r>
          </a:p>
          <a:p>
            <a:pPr marL="285750" indent="-285750">
              <a:buFont typeface="Arial" panose="020B0604020202020204" pitchFamily="34" charset="0"/>
              <a:buChar char="•"/>
              <a:defRPr/>
            </a:pPr>
            <a:endParaRPr lang="en-US" dirty="0" smtClean="0"/>
          </a:p>
          <a:p>
            <a:pPr marL="285750" indent="-285750">
              <a:buFont typeface="Arial" panose="020B0604020202020204" pitchFamily="34" charset="0"/>
              <a:buChar char="•"/>
              <a:defRPr/>
            </a:pPr>
            <a:r>
              <a:rPr lang="en-US" dirty="0" smtClean="0"/>
              <a:t>QA </a:t>
            </a:r>
            <a:r>
              <a:rPr lang="en-US" dirty="0"/>
              <a:t>file was found to have </a:t>
            </a:r>
            <a:r>
              <a:rPr lang="en-US" dirty="0" smtClean="0"/>
              <a:t>errors and errors were not corrected.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Monitoring report Appeal Process</a:t>
            </a:r>
            <a:endParaRPr lang="en-US" dirty="0"/>
          </a:p>
        </p:txBody>
      </p:sp>
      <p:sp>
        <p:nvSpPr>
          <p:cNvPr id="40963" name="Content Placeholder 2"/>
          <p:cNvSpPr>
            <a:spLocks noGrp="1"/>
          </p:cNvSpPr>
          <p:nvPr>
            <p:ph idx="1"/>
          </p:nvPr>
        </p:nvSpPr>
        <p:spPr>
          <a:xfrm>
            <a:off x="334963" y="1425575"/>
            <a:ext cx="8364537" cy="4525963"/>
          </a:xfrm>
        </p:spPr>
        <p:txBody>
          <a:bodyPr/>
          <a:lstStyle/>
          <a:p>
            <a:r>
              <a:rPr lang="en-US" sz="1600" dirty="0" smtClean="0">
                <a:latin typeface="Arial" panose="020B0604020202020204" pitchFamily="34" charset="0"/>
                <a:ea typeface="ＭＳ Ｐゴシック" panose="020B0600070205080204" pitchFamily="34" charset="-128"/>
                <a:cs typeface="Arial" panose="020B0604020202020204" pitchFamily="34" charset="0"/>
              </a:rPr>
              <a:t>If the LSP informally appeals (disagrees with) any item on IHCDA’s EAP Monitoring Report, the LSP must send an informal appeal to the Community Programs Monitor-EAP within 10 calendar days of the receipt of the monitoring report. </a:t>
            </a:r>
          </a:p>
          <a:p>
            <a:r>
              <a:rPr lang="en-US" sz="1600" b="1" dirty="0" smtClean="0">
                <a:latin typeface="Arial" panose="020B0604020202020204" pitchFamily="34" charset="0"/>
                <a:ea typeface="ＭＳ Ｐゴシック" panose="020B0600070205080204" pitchFamily="34" charset="-128"/>
                <a:cs typeface="Arial" panose="020B0604020202020204" pitchFamily="34" charset="0"/>
              </a:rPr>
              <a:t> </a:t>
            </a:r>
            <a:endParaRPr lang="en-US" sz="1600" dirty="0" smtClean="0">
              <a:latin typeface="Arial" panose="020B0604020202020204" pitchFamily="34" charset="0"/>
              <a:ea typeface="ＭＳ Ｐゴシック" panose="020B0600070205080204" pitchFamily="34" charset="-128"/>
              <a:cs typeface="Arial" panose="020B0604020202020204" pitchFamily="34" charset="0"/>
            </a:endParaRPr>
          </a:p>
          <a:p>
            <a:r>
              <a:rPr lang="en-US" sz="1600" dirty="0" smtClean="0">
                <a:latin typeface="Arial" panose="020B0604020202020204" pitchFamily="34" charset="0"/>
                <a:ea typeface="ＭＳ Ｐゴシック" panose="020B0600070205080204" pitchFamily="34" charset="-128"/>
                <a:cs typeface="Arial" panose="020B0604020202020204" pitchFamily="34" charset="0"/>
              </a:rPr>
              <a:t>IHCDA’s Community Programs Manager will respond within 10 calendar days of receipt of LSP</a:t>
            </a:r>
            <a:r>
              <a:rPr lang="en-US" sz="1600" b="1" dirty="0" smtClean="0">
                <a:latin typeface="Arial" panose="020B0604020202020204" pitchFamily="34" charset="0"/>
                <a:ea typeface="ＭＳ Ｐゴシック" panose="020B0600070205080204" pitchFamily="34" charset="-128"/>
                <a:cs typeface="Arial" panose="020B0604020202020204" pitchFamily="34" charset="0"/>
              </a:rPr>
              <a:t>’</a:t>
            </a:r>
            <a:r>
              <a:rPr lang="en-US" sz="1600" dirty="0" smtClean="0">
                <a:latin typeface="Arial" panose="020B0604020202020204" pitchFamily="34" charset="0"/>
                <a:ea typeface="ＭＳ Ｐゴシック" panose="020B0600070205080204" pitchFamily="34" charset="-128"/>
                <a:cs typeface="Arial" panose="020B0604020202020204" pitchFamily="34" charset="0"/>
              </a:rPr>
              <a:t>s</a:t>
            </a:r>
            <a:r>
              <a:rPr lang="en-US" sz="1600" b="1" dirty="0" smtClean="0">
                <a:latin typeface="Arial" panose="020B0604020202020204" pitchFamily="34" charset="0"/>
                <a:ea typeface="ＭＳ Ｐゴシック" panose="020B0600070205080204" pitchFamily="34" charset="-128"/>
                <a:cs typeface="Arial" panose="020B0604020202020204" pitchFamily="34" charset="0"/>
              </a:rPr>
              <a:t> </a:t>
            </a:r>
            <a:r>
              <a:rPr lang="en-US" sz="1600" dirty="0" smtClean="0">
                <a:latin typeface="Arial" panose="020B0604020202020204" pitchFamily="34" charset="0"/>
                <a:ea typeface="ＭＳ Ｐゴシック" panose="020B0600070205080204" pitchFamily="34" charset="-128"/>
                <a:cs typeface="Arial" panose="020B0604020202020204" pitchFamily="34" charset="0"/>
              </a:rPr>
              <a:t>Informal Appeal to the Monitoring Report.</a:t>
            </a:r>
          </a:p>
          <a:p>
            <a:r>
              <a:rPr lang="en-US" sz="1600" dirty="0" smtClean="0">
                <a:latin typeface="Arial" panose="020B0604020202020204" pitchFamily="34" charset="0"/>
                <a:ea typeface="ＭＳ Ｐゴシック" panose="020B0600070205080204" pitchFamily="34" charset="-128"/>
                <a:cs typeface="Arial" panose="020B0604020202020204" pitchFamily="34" charset="0"/>
              </a:rPr>
              <a:t> </a:t>
            </a:r>
          </a:p>
          <a:p>
            <a:pPr lvl="1"/>
            <a:r>
              <a:rPr lang="en-US" dirty="0" smtClean="0">
                <a:latin typeface="Arial" panose="020B0604020202020204" pitchFamily="34" charset="0"/>
                <a:ea typeface="ＭＳ Ｐゴシック" panose="020B0600070205080204" pitchFamily="34" charset="-128"/>
                <a:cs typeface="Arial" panose="020B0604020202020204" pitchFamily="34" charset="0"/>
              </a:rPr>
              <a:t>If IHCDA </a:t>
            </a:r>
            <a:r>
              <a:rPr lang="en-US" u="sng" dirty="0" smtClean="0">
                <a:latin typeface="Arial" panose="020B0604020202020204" pitchFamily="34" charset="0"/>
                <a:ea typeface="ＭＳ Ｐゴシック" panose="020B0600070205080204" pitchFamily="34" charset="-128"/>
                <a:cs typeface="Arial" panose="020B0604020202020204" pitchFamily="34" charset="0"/>
              </a:rPr>
              <a:t>agrees</a:t>
            </a:r>
            <a:r>
              <a:rPr lang="en-US" dirty="0" smtClean="0">
                <a:latin typeface="Arial" panose="020B0604020202020204" pitchFamily="34" charset="0"/>
                <a:ea typeface="ＭＳ Ｐゴシック" panose="020B0600070205080204" pitchFamily="34" charset="-128"/>
                <a:cs typeface="Arial" panose="020B0604020202020204" pitchFamily="34" charset="0"/>
              </a:rPr>
              <a:t> with the LSP’s</a:t>
            </a:r>
            <a:r>
              <a:rPr lang="en-US" b="1" dirty="0" smtClean="0">
                <a:latin typeface="Arial" panose="020B0604020202020204" pitchFamily="34" charset="0"/>
                <a:ea typeface="ＭＳ Ｐゴシック" panose="020B0600070205080204" pitchFamily="34" charset="-128"/>
                <a:cs typeface="Arial" panose="020B0604020202020204" pitchFamily="34" charset="0"/>
              </a:rPr>
              <a:t> Informal Appeal</a:t>
            </a:r>
            <a:r>
              <a:rPr lang="en-US" dirty="0" smtClean="0">
                <a:latin typeface="Arial" panose="020B0604020202020204" pitchFamily="34" charset="0"/>
                <a:ea typeface="ＭＳ Ｐゴシック" panose="020B0600070205080204" pitchFamily="34" charset="-128"/>
                <a:cs typeface="Arial" panose="020B0604020202020204" pitchFamily="34" charset="0"/>
              </a:rPr>
              <a:t>, the LSP will receive a </a:t>
            </a:r>
            <a:r>
              <a:rPr lang="en-US" b="1" dirty="0" smtClean="0">
                <a:latin typeface="Arial" panose="020B0604020202020204" pitchFamily="34" charset="0"/>
                <a:ea typeface="ＭＳ Ｐゴシック" panose="020B0600070205080204" pitchFamily="34" charset="-128"/>
                <a:cs typeface="Arial" panose="020B0604020202020204" pitchFamily="34" charset="0"/>
              </a:rPr>
              <a:t>Monitoring Completion Letter</a:t>
            </a:r>
            <a:r>
              <a:rPr lang="en-US" dirty="0" smtClean="0">
                <a:latin typeface="Arial" panose="020B0604020202020204" pitchFamily="34" charset="0"/>
                <a:ea typeface="ＭＳ Ｐゴシック" panose="020B0600070205080204" pitchFamily="34" charset="-128"/>
                <a:cs typeface="Arial" panose="020B0604020202020204" pitchFamily="34" charset="0"/>
              </a:rPr>
              <a:t> provided the response includes, if any, completed corrective action, documentation of credits to clients, and copies of checks paid to IHCDA.</a:t>
            </a:r>
          </a:p>
          <a:p>
            <a:r>
              <a:rPr lang="en-US" sz="1600" dirty="0" smtClean="0">
                <a:latin typeface="Arial" panose="020B0604020202020204" pitchFamily="34" charset="0"/>
                <a:ea typeface="ＭＳ Ｐゴシック" panose="020B0600070205080204" pitchFamily="34" charset="-128"/>
                <a:cs typeface="Arial" panose="020B0604020202020204" pitchFamily="34" charset="0"/>
              </a:rPr>
              <a:t>	</a:t>
            </a:r>
          </a:p>
          <a:p>
            <a:pPr lvl="1"/>
            <a:r>
              <a:rPr lang="en-US" dirty="0" smtClean="0">
                <a:latin typeface="Arial" panose="020B0604020202020204" pitchFamily="34" charset="0"/>
                <a:ea typeface="ＭＳ Ｐゴシック" panose="020B0600070205080204" pitchFamily="34" charset="-128"/>
                <a:cs typeface="Arial" panose="020B0604020202020204" pitchFamily="34" charset="0"/>
              </a:rPr>
              <a:t>If IHCDA </a:t>
            </a:r>
            <a:r>
              <a:rPr lang="en-US" u="sng" dirty="0" smtClean="0">
                <a:latin typeface="Arial" panose="020B0604020202020204" pitchFamily="34" charset="0"/>
                <a:ea typeface="ＭＳ Ｐゴシック" panose="020B0600070205080204" pitchFamily="34" charset="-128"/>
                <a:cs typeface="Arial" panose="020B0604020202020204" pitchFamily="34" charset="0"/>
              </a:rPr>
              <a:t>does not agree</a:t>
            </a:r>
            <a:r>
              <a:rPr lang="en-US" dirty="0" smtClean="0">
                <a:latin typeface="Arial" panose="020B0604020202020204" pitchFamily="34" charset="0"/>
                <a:ea typeface="ＭＳ Ｐゴシック" panose="020B0600070205080204" pitchFamily="34" charset="-128"/>
                <a:cs typeface="Arial" panose="020B0604020202020204" pitchFamily="34" charset="0"/>
              </a:rPr>
              <a:t> with the LSP’s response, the LSP will receive </a:t>
            </a:r>
            <a:r>
              <a:rPr lang="en-US" b="1" dirty="0" smtClean="0">
                <a:latin typeface="Arial" panose="020B0604020202020204" pitchFamily="34" charset="0"/>
                <a:ea typeface="ＭＳ Ｐゴシック" panose="020B0600070205080204" pitchFamily="34" charset="-128"/>
                <a:cs typeface="Arial" panose="020B0604020202020204" pitchFamily="34" charset="0"/>
              </a:rPr>
              <a:t>IHCDA’s informal appeal reply </a:t>
            </a:r>
            <a:r>
              <a:rPr lang="en-US" dirty="0" smtClean="0">
                <a:latin typeface="Arial" panose="020B0604020202020204" pitchFamily="34" charset="0"/>
                <a:ea typeface="ＭＳ Ｐゴシック" panose="020B0600070205080204" pitchFamily="34" charset="-128"/>
                <a:cs typeface="Arial" panose="020B0604020202020204" pitchFamily="34" charset="0"/>
              </a:rPr>
              <a:t>to its</a:t>
            </a:r>
            <a:r>
              <a:rPr lang="en-US" b="1" dirty="0" smtClean="0">
                <a:latin typeface="Arial" panose="020B0604020202020204" pitchFamily="34" charset="0"/>
                <a:ea typeface="ＭＳ Ｐゴシック" panose="020B0600070205080204" pitchFamily="34" charset="-128"/>
                <a:cs typeface="Arial" panose="020B0604020202020204" pitchFamily="34" charset="0"/>
              </a:rPr>
              <a:t> first response </a:t>
            </a:r>
            <a:r>
              <a:rPr lang="en-US" dirty="0" smtClean="0">
                <a:latin typeface="Arial" panose="020B0604020202020204" pitchFamily="34" charset="0"/>
                <a:ea typeface="ＭＳ Ｐゴシック" panose="020B0600070205080204" pitchFamily="34" charset="-128"/>
                <a:cs typeface="Arial" panose="020B0604020202020204" pitchFamily="34" charset="0"/>
              </a:rPr>
              <a:t>within 10 calendar days</a:t>
            </a:r>
            <a:r>
              <a:rPr lang="en-US" b="1" dirty="0" smtClean="0">
                <a:latin typeface="Arial" panose="020B0604020202020204" pitchFamily="34" charset="0"/>
                <a:ea typeface="ＭＳ Ｐゴシック" panose="020B0600070205080204" pitchFamily="34" charset="-128"/>
                <a:cs typeface="Arial" panose="020B0604020202020204" pitchFamily="34" charset="0"/>
              </a:rPr>
              <a:t>.</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sz="1600" b="1" dirty="0" smtClean="0">
                <a:latin typeface="Arial" panose="020B0604020202020204" pitchFamily="34" charset="0"/>
                <a:ea typeface="ＭＳ Ｐゴシック" panose="020B0600070205080204" pitchFamily="34" charset="-128"/>
                <a:cs typeface="Arial" panose="020B0604020202020204" pitchFamily="34" charset="0"/>
              </a:rPr>
              <a:t> </a:t>
            </a:r>
            <a:endParaRPr lang="en-US" sz="1600"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Monitoring report appeal Process</a:t>
            </a:r>
            <a:br>
              <a:rPr lang="en-US" dirty="0" smtClean="0"/>
            </a:br>
            <a:r>
              <a:rPr lang="en-US" dirty="0" smtClean="0"/>
              <a:t>Continued</a:t>
            </a:r>
            <a:endParaRPr lang="en-US" dirty="0"/>
          </a:p>
        </p:txBody>
      </p:sp>
      <p:sp>
        <p:nvSpPr>
          <p:cNvPr id="41987" name="Content Placeholder 2"/>
          <p:cNvSpPr>
            <a:spLocks noGrp="1"/>
          </p:cNvSpPr>
          <p:nvPr>
            <p:ph idx="1"/>
          </p:nvPr>
        </p:nvSpPr>
        <p:spPr>
          <a:xfrm>
            <a:off x="334963" y="1425575"/>
            <a:ext cx="8364537" cy="4525963"/>
          </a:xfrm>
        </p:spPr>
        <p:txBody>
          <a:bodyPr/>
          <a:lstStyle/>
          <a:p>
            <a:r>
              <a:rPr lang="en-US" sz="1600" dirty="0" smtClean="0">
                <a:latin typeface="Arial" panose="020B0604020202020204" pitchFamily="34" charset="0"/>
                <a:ea typeface="ＭＳ Ｐゴシック" panose="020B0600070205080204" pitchFamily="34" charset="-128"/>
                <a:cs typeface="Arial" panose="020B0604020202020204" pitchFamily="34" charset="0"/>
              </a:rPr>
              <a:t>The</a:t>
            </a:r>
            <a:r>
              <a:rPr lang="en-US" sz="1600" b="1" dirty="0" smtClean="0">
                <a:latin typeface="Arial" panose="020B0604020202020204" pitchFamily="34" charset="0"/>
                <a:ea typeface="ＭＳ Ｐゴシック" panose="020B0600070205080204" pitchFamily="34" charset="-128"/>
                <a:cs typeface="Arial" panose="020B0604020202020204" pitchFamily="34" charset="0"/>
              </a:rPr>
              <a:t> </a:t>
            </a:r>
            <a:r>
              <a:rPr lang="en-US" sz="1600" dirty="0" smtClean="0">
                <a:latin typeface="Arial" panose="020B0604020202020204" pitchFamily="34" charset="0"/>
                <a:ea typeface="ＭＳ Ｐゴシック" panose="020B0600070205080204" pitchFamily="34" charset="-128"/>
                <a:cs typeface="Arial" panose="020B0604020202020204" pitchFamily="34" charset="0"/>
              </a:rPr>
              <a:t>LSP</a:t>
            </a:r>
            <a:r>
              <a:rPr lang="en-US" sz="1600" b="1" dirty="0" smtClean="0">
                <a:latin typeface="Arial" panose="020B0604020202020204" pitchFamily="34" charset="0"/>
                <a:ea typeface="ＭＳ Ｐゴシック" panose="020B0600070205080204" pitchFamily="34" charset="-128"/>
                <a:cs typeface="Arial" panose="020B0604020202020204" pitchFamily="34" charset="0"/>
              </a:rPr>
              <a:t> </a:t>
            </a:r>
            <a:r>
              <a:rPr lang="en-US" sz="1600" dirty="0" smtClean="0">
                <a:latin typeface="Arial" panose="020B0604020202020204" pitchFamily="34" charset="0"/>
                <a:ea typeface="ＭＳ Ｐゴシック" panose="020B0600070205080204" pitchFamily="34" charset="-128"/>
                <a:cs typeface="Arial" panose="020B0604020202020204" pitchFamily="34" charset="0"/>
              </a:rPr>
              <a:t>will provide a </a:t>
            </a:r>
            <a:r>
              <a:rPr lang="en-US" sz="1600" b="1" dirty="0" smtClean="0">
                <a:latin typeface="Arial" panose="020B0604020202020204" pitchFamily="34" charset="0"/>
                <a:ea typeface="ＭＳ Ｐゴシック" panose="020B0600070205080204" pitchFamily="34" charset="-128"/>
                <a:cs typeface="Arial" panose="020B0604020202020204" pitchFamily="34" charset="0"/>
              </a:rPr>
              <a:t>second response</a:t>
            </a:r>
            <a:r>
              <a:rPr lang="en-US" sz="1600" dirty="0" smtClean="0">
                <a:latin typeface="Arial" panose="020B0604020202020204" pitchFamily="34" charset="0"/>
                <a:ea typeface="ＭＳ Ｐゴシック" panose="020B0600070205080204" pitchFamily="34" charset="-128"/>
                <a:cs typeface="Arial" panose="020B0604020202020204" pitchFamily="34" charset="0"/>
              </a:rPr>
              <a:t> to</a:t>
            </a:r>
            <a:r>
              <a:rPr lang="en-US" sz="1600" b="1" dirty="0" smtClean="0">
                <a:latin typeface="Arial" panose="020B0604020202020204" pitchFamily="34" charset="0"/>
                <a:ea typeface="ＭＳ Ｐゴシック" panose="020B0600070205080204" pitchFamily="34" charset="-128"/>
                <a:cs typeface="Arial" panose="020B0604020202020204" pitchFamily="34" charset="0"/>
              </a:rPr>
              <a:t> IHCDA’s reply </a:t>
            </a:r>
            <a:r>
              <a:rPr lang="en-US" sz="1600" dirty="0" smtClean="0">
                <a:latin typeface="Arial" panose="020B0604020202020204" pitchFamily="34" charset="0"/>
                <a:ea typeface="ＭＳ Ｐゴシック" panose="020B0600070205080204" pitchFamily="34" charset="-128"/>
                <a:cs typeface="Arial" panose="020B0604020202020204" pitchFamily="34" charset="0"/>
              </a:rPr>
              <a:t>within 10 calendar days. (If applicable) </a:t>
            </a:r>
          </a:p>
          <a:p>
            <a:r>
              <a:rPr lang="en-US" sz="1600" b="1" dirty="0" smtClean="0">
                <a:latin typeface="Arial" panose="020B0604020202020204" pitchFamily="34" charset="0"/>
                <a:ea typeface="ＭＳ Ｐゴシック" panose="020B0600070205080204" pitchFamily="34" charset="-128"/>
                <a:cs typeface="Arial" panose="020B0604020202020204" pitchFamily="34" charset="0"/>
              </a:rPr>
              <a:t> </a:t>
            </a:r>
            <a:endParaRPr lang="en-US" sz="1600" dirty="0" smtClean="0">
              <a:latin typeface="Arial" panose="020B0604020202020204" pitchFamily="34" charset="0"/>
              <a:ea typeface="ＭＳ Ｐゴシック" panose="020B0600070205080204" pitchFamily="34" charset="-128"/>
              <a:cs typeface="Arial" panose="020B0604020202020204" pitchFamily="34" charset="0"/>
            </a:endParaRPr>
          </a:p>
          <a:p>
            <a:pPr lvl="1"/>
            <a:r>
              <a:rPr lang="en-US" dirty="0" smtClean="0">
                <a:latin typeface="Arial" panose="020B0604020202020204" pitchFamily="34" charset="0"/>
                <a:ea typeface="ＭＳ Ｐゴシック" panose="020B0600070205080204" pitchFamily="34" charset="-128"/>
                <a:cs typeface="Arial" panose="020B0604020202020204" pitchFamily="34" charset="0"/>
              </a:rPr>
              <a:t>If the LSP agrees with the monitoring report the LSP’s second response is to be sent to the Community Programs Monitor.  The LSP will receive a Monitoring Completion Letter provided the response includes, if any, completed corrective action, documentation of credits to clients and copies of checks paid to IHCDA.</a:t>
            </a:r>
          </a:p>
          <a:p>
            <a:r>
              <a:rPr lang="en-US" sz="1600" b="1" dirty="0" smtClean="0">
                <a:latin typeface="Arial" panose="020B0604020202020204" pitchFamily="34" charset="0"/>
                <a:ea typeface="ＭＳ Ｐゴシック" panose="020B0600070205080204" pitchFamily="34" charset="-128"/>
                <a:cs typeface="Arial" panose="020B0604020202020204" pitchFamily="34" charset="0"/>
              </a:rPr>
              <a:t> </a:t>
            </a:r>
            <a:endParaRPr lang="en-US" sz="1600" dirty="0" smtClean="0">
              <a:latin typeface="Arial" panose="020B0604020202020204" pitchFamily="34" charset="0"/>
              <a:ea typeface="ＭＳ Ｐゴシック" panose="020B0600070205080204" pitchFamily="34" charset="-128"/>
              <a:cs typeface="Arial" panose="020B0604020202020204" pitchFamily="34" charset="0"/>
            </a:endParaRPr>
          </a:p>
          <a:p>
            <a:pPr lvl="1"/>
            <a:r>
              <a:rPr lang="en-US" dirty="0" smtClean="0">
                <a:latin typeface="Arial" panose="020B0604020202020204" pitchFamily="34" charset="0"/>
                <a:ea typeface="ＭＳ Ｐゴシック" panose="020B0600070205080204" pitchFamily="34" charset="-128"/>
                <a:cs typeface="Arial" panose="020B0604020202020204" pitchFamily="34" charset="0"/>
              </a:rPr>
              <a:t>If the LSP disagrees the IHCDA’s second response, the LSP is to submit a </a:t>
            </a:r>
            <a:r>
              <a:rPr lang="en-US" b="1" dirty="0" smtClean="0">
                <a:latin typeface="Arial" panose="020B0604020202020204" pitchFamily="34" charset="0"/>
                <a:ea typeface="ＭＳ Ｐゴシック" panose="020B0600070205080204" pitchFamily="34" charset="-128"/>
                <a:cs typeface="Arial" panose="020B0604020202020204" pitchFamily="34" charset="0"/>
              </a:rPr>
              <a:t>formal appeal </a:t>
            </a:r>
            <a:r>
              <a:rPr lang="en-US" dirty="0" smtClean="0">
                <a:latin typeface="Arial" panose="020B0604020202020204" pitchFamily="34" charset="0"/>
                <a:ea typeface="ＭＳ Ｐゴシック" panose="020B0600070205080204" pitchFamily="34" charset="-128"/>
                <a:cs typeface="Arial" panose="020B0604020202020204" pitchFamily="34" charset="0"/>
              </a:rPr>
              <a:t>in writing to the Director of Community Programs. The Director of Community Programs will review the formal appeal and make a decision within 30 calendar days.  Whatever decision is made by the Director of Community Programs will be final.  The LSP will receive a Monitoring Completion Letter provided that all completed corrective actions, documentation of credits to clients, and copies of checks paid to IHCDA have been submitted.</a:t>
            </a: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Monitoring Completion</a:t>
            </a:r>
            <a:endParaRPr lang="en-US" dirty="0"/>
          </a:p>
        </p:txBody>
      </p:sp>
      <p:sp>
        <p:nvSpPr>
          <p:cNvPr id="43011" name="Content Placeholder 2"/>
          <p:cNvSpPr>
            <a:spLocks noGrp="1"/>
          </p:cNvSpPr>
          <p:nvPr>
            <p:ph idx="1"/>
          </p:nvPr>
        </p:nvSpPr>
        <p:spPr>
          <a:xfrm>
            <a:off x="334963" y="1425575"/>
            <a:ext cx="8364537" cy="4525963"/>
          </a:xfrm>
        </p:spPr>
        <p:txBody>
          <a:bodyPr/>
          <a:lstStyle/>
          <a:p>
            <a:r>
              <a:rPr lang="en-US" dirty="0" smtClean="0">
                <a:latin typeface="Arial" panose="020B0604020202020204" pitchFamily="34" charset="0"/>
                <a:ea typeface="ＭＳ Ｐゴシック" panose="020B0600070205080204" pitchFamily="34" charset="-128"/>
                <a:cs typeface="Arial" panose="020B0604020202020204" pitchFamily="34" charset="0"/>
              </a:rPr>
              <a:t>The LSP will have ten (10) calendar days from the receipt of the monitoring report to submit any written response.  Any corrective action taken by the LSP is considered an acknowledgment of the finding or concern.  If the LSP agrees with any findings, concerns, payments or credits, the LSP must begin to correct these issues and submit supporting documentation with its written response to IHCDA’s Community Programs Monitor. The LSP will receive a Monitoring Completion Letter provided that all completed corrective actions, documentation of credits to clients, and copies of checks paid to IHCDA have been submitted.</a:t>
            </a:r>
          </a:p>
          <a:p>
            <a:r>
              <a:rPr lang="en-US" dirty="0" smtClean="0">
                <a:latin typeface="Arial" panose="020B0604020202020204" pitchFamily="34" charset="0"/>
                <a:ea typeface="ＭＳ Ｐゴシック" panose="020B0600070205080204" pitchFamily="34" charset="-128"/>
                <a:cs typeface="Arial" panose="020B0604020202020204" pitchFamily="34" charset="0"/>
              </a:rPr>
              <a:t> </a:t>
            </a:r>
          </a:p>
          <a:p>
            <a:r>
              <a:rPr lang="en-US" dirty="0" smtClean="0">
                <a:latin typeface="Arial" panose="020B0604020202020204" pitchFamily="34" charset="0"/>
                <a:ea typeface="ＭＳ Ｐゴシック" panose="020B0600070205080204" pitchFamily="34" charset="-128"/>
                <a:cs typeface="Arial" panose="020B0604020202020204" pitchFamily="34" charset="0"/>
              </a:rPr>
              <a:t>Please note that the monitoring session is not complete until a Monitoring Completion Letter has been issued acknowledging receipt and acceptance of corrective actions and supporting documentation, if necessary. </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IHCDA Monitoring Of LSP</a:t>
            </a:r>
            <a:endParaRPr lang="en-US" dirty="0"/>
          </a:p>
        </p:txBody>
      </p:sp>
      <p:sp>
        <p:nvSpPr>
          <p:cNvPr id="15363" name="Content Placeholder 2"/>
          <p:cNvSpPr>
            <a:spLocks noGrp="1"/>
          </p:cNvSpPr>
          <p:nvPr>
            <p:ph idx="1"/>
          </p:nvPr>
        </p:nvSpPr>
        <p:spPr>
          <a:xfrm>
            <a:off x="334963" y="1417638"/>
            <a:ext cx="8364537" cy="4525962"/>
          </a:xfrm>
        </p:spPr>
        <p:txBody>
          <a:bodyPr/>
          <a:lstStyle/>
          <a:p>
            <a:r>
              <a:rPr lang="en-US" b="1" dirty="0" smtClean="0">
                <a:latin typeface="Arial" panose="020B0604020202020204" pitchFamily="34" charset="0"/>
                <a:ea typeface="ＭＳ Ｐゴシック" panose="020B0600070205080204" pitchFamily="34" charset="-128"/>
                <a:cs typeface="Arial" panose="020B0604020202020204" pitchFamily="34" charset="0"/>
              </a:rPr>
              <a:t>In </a:t>
            </a:r>
            <a:r>
              <a:rPr lang="en-US" b="1" smtClean="0">
                <a:latin typeface="Arial" panose="020B0604020202020204" pitchFamily="34" charset="0"/>
                <a:ea typeface="ＭＳ Ｐゴシック" panose="020B0600070205080204" pitchFamily="34" charset="-128"/>
                <a:cs typeface="Arial" panose="020B0604020202020204" pitchFamily="34" charset="0"/>
              </a:rPr>
              <a:t>the Sub-grantee </a:t>
            </a:r>
            <a:r>
              <a:rPr lang="en-US" b="1" dirty="0" smtClean="0">
                <a:latin typeface="Arial" panose="020B0604020202020204" pitchFamily="34" charset="0"/>
                <a:ea typeface="ＭＳ Ｐゴシック" panose="020B0600070205080204" pitchFamily="34" charset="-128"/>
                <a:cs typeface="Arial" panose="020B0604020202020204" pitchFamily="34" charset="0"/>
              </a:rPr>
              <a:t>Agreement 6. Audits, Records, Reports, And Inspections, Item J:</a:t>
            </a: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dirty="0" smtClean="0">
                <a:latin typeface="Arial" panose="020B0604020202020204" pitchFamily="34" charset="0"/>
                <a:ea typeface="ＭＳ Ｐゴシック" panose="020B0600070205080204" pitchFamily="34" charset="-128"/>
                <a:cs typeface="Arial" panose="020B0604020202020204" pitchFamily="34" charset="0"/>
              </a:rPr>
              <a:t>The LSP agrees that IHCDA has the right to make recommendations and findings in connection with any program or fiscal audit of the LSP’s operations related to this Agreement, and the LSP agrees to comply with any corrective actions specified by IHCDA, within the time limits established by IHCDA.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 plans</a:t>
            </a:r>
            <a:endParaRPr lang="en-US" dirty="0"/>
          </a:p>
        </p:txBody>
      </p:sp>
      <p:sp>
        <p:nvSpPr>
          <p:cNvPr id="3" name="Content Placeholder 2"/>
          <p:cNvSpPr>
            <a:spLocks noGrp="1"/>
          </p:cNvSpPr>
          <p:nvPr>
            <p:ph idx="1"/>
          </p:nvPr>
        </p:nvSpPr>
        <p:spPr/>
        <p:txBody>
          <a:bodyPr/>
          <a:lstStyle/>
          <a:p>
            <a:r>
              <a:rPr lang="en-US" b="1" dirty="0"/>
              <a:t>Improvement Plans</a:t>
            </a:r>
            <a:endParaRPr lang="en-US" dirty="0"/>
          </a:p>
          <a:p>
            <a:r>
              <a:rPr lang="en-US" dirty="0"/>
              <a:t>An improvement plan </a:t>
            </a:r>
            <a:r>
              <a:rPr lang="en-US" u="sng" dirty="0"/>
              <a:t>may</a:t>
            </a:r>
            <a:r>
              <a:rPr lang="en-US" dirty="0"/>
              <a:t> require the LSP to undergo additional training and technical assistance (T/TA), site visit(s), additional LSP QA file review, IHCDA spot check of LSP QA files, EAP SWOT Analysis, Develop EAP Standard Operating Procedures (SOP), or other relevant actions as determined by IHCDA. </a:t>
            </a:r>
          </a:p>
          <a:p>
            <a:r>
              <a:rPr lang="en-US" dirty="0"/>
              <a:t> </a:t>
            </a:r>
          </a:p>
          <a:p>
            <a:r>
              <a:rPr lang="en-US" dirty="0"/>
              <a:t>Any agency placed on any type of improvement plan is required to provide notification to their governing board of the identified program deficiencies. Governing Board Meeting Minutes must be provided to IHCDA demonstrating the Board of Directors was informed of being placed on an improvement plan.</a:t>
            </a:r>
          </a:p>
          <a:p>
            <a:r>
              <a:rPr lang="en-US" dirty="0"/>
              <a:t> </a:t>
            </a:r>
          </a:p>
          <a:p>
            <a:r>
              <a:rPr lang="en-US" b="1" dirty="0" smtClean="0"/>
              <a:t>Reduction </a:t>
            </a:r>
            <a:r>
              <a:rPr lang="en-US" b="1" dirty="0"/>
              <a:t>in funding or territory</a:t>
            </a:r>
            <a:endParaRPr lang="en-US" dirty="0"/>
          </a:p>
          <a:p>
            <a:r>
              <a:rPr lang="en-US" dirty="0"/>
              <a:t>If an LSP is unable to successfully complete the improvement plan, the LSP may be required to undergo additional monitoring during the next program year. LSPs who fail to complete quality improvement plans may receive a reduction in funding or reduction in service territory. </a:t>
            </a:r>
          </a:p>
          <a:p>
            <a:r>
              <a:rPr lang="en-US" b="1" dirty="0"/>
              <a:t> </a:t>
            </a:r>
            <a:endParaRPr lang="en-US" dirty="0"/>
          </a:p>
          <a:p>
            <a:endParaRPr lang="en-US" dirty="0"/>
          </a:p>
        </p:txBody>
      </p:sp>
    </p:spTree>
    <p:extLst>
      <p:ext uri="{BB962C8B-B14F-4D97-AF65-F5344CB8AC3E}">
        <p14:creationId xmlns:p14="http://schemas.microsoft.com/office/powerpoint/2010/main" val="3153642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 plans</a:t>
            </a:r>
            <a:endParaRPr lang="en-US" dirty="0"/>
          </a:p>
        </p:txBody>
      </p:sp>
      <p:sp>
        <p:nvSpPr>
          <p:cNvPr id="3" name="Content Placeholder 2"/>
          <p:cNvSpPr>
            <a:spLocks noGrp="1"/>
          </p:cNvSpPr>
          <p:nvPr>
            <p:ph idx="1"/>
          </p:nvPr>
        </p:nvSpPr>
        <p:spPr>
          <a:xfrm>
            <a:off x="334911" y="1104900"/>
            <a:ext cx="8364589" cy="4633723"/>
          </a:xfrm>
        </p:spPr>
        <p:txBody>
          <a:bodyPr/>
          <a:lstStyle/>
          <a:p>
            <a:r>
              <a:rPr lang="en-US" b="1" dirty="0"/>
              <a:t>Modified Quality Improvement Plan (MQIP)</a:t>
            </a:r>
            <a:endParaRPr lang="en-US" dirty="0"/>
          </a:p>
          <a:p>
            <a:r>
              <a:rPr lang="en-US" dirty="0"/>
              <a:t>May be used when the LSP’s error rate is between fifteen and nineteen percent (15% - 19%) and typically lasts up to ninety (90) calendar days</a:t>
            </a:r>
          </a:p>
          <a:p>
            <a:r>
              <a:rPr lang="en-US" dirty="0"/>
              <a:t> </a:t>
            </a:r>
            <a:endParaRPr lang="en-US" dirty="0" smtClean="0"/>
          </a:p>
          <a:p>
            <a:r>
              <a:rPr lang="en-US" dirty="0" smtClean="0"/>
              <a:t>As </a:t>
            </a:r>
            <a:r>
              <a:rPr lang="en-US" dirty="0"/>
              <a:t>a condition of the MQIP, the LSP will be required to:</a:t>
            </a:r>
          </a:p>
          <a:p>
            <a:pPr marL="285750" lvl="0" indent="-285750">
              <a:buFont typeface="Arial" panose="020B0604020202020204" pitchFamily="34" charset="0"/>
              <a:buChar char="•"/>
            </a:pPr>
            <a:r>
              <a:rPr lang="en-US" dirty="0"/>
              <a:t>QA twelve and a half percent (12.5%) of the current years EAP files.</a:t>
            </a:r>
          </a:p>
          <a:p>
            <a:pPr marL="285750" lvl="0" indent="-285750">
              <a:buFont typeface="Arial" panose="020B0604020202020204" pitchFamily="34" charset="0"/>
              <a:buChar char="•"/>
            </a:pPr>
            <a:r>
              <a:rPr lang="en-US" dirty="0"/>
              <a:t>Perform other corrective or training actions as determined by IHCDA.</a:t>
            </a:r>
          </a:p>
          <a:p>
            <a:r>
              <a:rPr lang="en-US" dirty="0"/>
              <a:t> </a:t>
            </a:r>
          </a:p>
          <a:p>
            <a:r>
              <a:rPr lang="en-US" b="1" dirty="0"/>
              <a:t>Quality Improvement Plan (QIP)</a:t>
            </a:r>
            <a:endParaRPr lang="en-US" dirty="0"/>
          </a:p>
          <a:p>
            <a:r>
              <a:rPr lang="en-US" dirty="0"/>
              <a:t>May be used when the LSP’s error rate is twenty percent (20%) or higher and typically lasts up to one hundred (120) calendar days.</a:t>
            </a:r>
          </a:p>
          <a:p>
            <a:r>
              <a:rPr lang="en-US" dirty="0"/>
              <a:t> </a:t>
            </a:r>
          </a:p>
          <a:p>
            <a:r>
              <a:rPr lang="en-US" dirty="0"/>
              <a:t>As a condition of the QIP, the LSP will be required to:</a:t>
            </a:r>
          </a:p>
          <a:p>
            <a:pPr marL="285750" lvl="0" indent="-285750">
              <a:buFont typeface="Arial" panose="020B0604020202020204" pitchFamily="34" charset="0"/>
              <a:buChar char="•"/>
            </a:pPr>
            <a:r>
              <a:rPr lang="en-US" dirty="0"/>
              <a:t>QA fifteen percent (15%) of the current years EAP files</a:t>
            </a:r>
          </a:p>
          <a:p>
            <a:pPr marL="285750" lvl="0" indent="-285750">
              <a:buFont typeface="Arial" panose="020B0604020202020204" pitchFamily="34" charset="0"/>
              <a:buChar char="•"/>
            </a:pPr>
            <a:r>
              <a:rPr lang="en-US" dirty="0"/>
              <a:t>Provide monthly updates to IHCDA, via email or conference call, as determined by the IHCDA Community Programs Manager – EAP</a:t>
            </a:r>
          </a:p>
          <a:p>
            <a:pPr marL="285750" lvl="0" indent="-285750">
              <a:buFont typeface="Arial" panose="020B0604020202020204" pitchFamily="34" charset="0"/>
              <a:buChar char="•"/>
            </a:pPr>
            <a:r>
              <a:rPr lang="en-US" dirty="0"/>
              <a:t>Perform other corrective or training actions as determined by </a:t>
            </a:r>
            <a:r>
              <a:rPr lang="en-US" dirty="0" smtClean="0"/>
              <a:t>IHCDA.</a:t>
            </a:r>
            <a:endParaRPr lang="en-US" dirty="0"/>
          </a:p>
        </p:txBody>
      </p:sp>
    </p:spTree>
    <p:extLst>
      <p:ext uri="{BB962C8B-B14F-4D97-AF65-F5344CB8AC3E}">
        <p14:creationId xmlns:p14="http://schemas.microsoft.com/office/powerpoint/2010/main" val="4281128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 recommendations </a:t>
            </a:r>
            <a:endParaRPr lang="en-US"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smtClean="0"/>
              <a:t>Each LSP should create written Standard Operating Procedures (SOPs) for every position within their EAP program.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Each LSP should create a contingency plan for management in case of extended absence or need for manager replacement.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Each LSP should create a comprehensive individualized training plan to prepare for the upcoming EAP program year.  This should include customer service, application execution, and QA processes.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Each LSP should use their previous monitoring's as a training tool.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Each LSP should ensure that each site has everything needed to efficiently and effectively run the program.  This includes any technology upgrades needed.</a:t>
            </a:r>
          </a:p>
          <a:p>
            <a:pPr marL="285750" indent="-285750">
              <a:buFont typeface="Arial" panose="020B0604020202020204" pitchFamily="34" charset="0"/>
              <a:buChar char="•"/>
            </a:pPr>
            <a:endParaRPr lang="en-US" dirty="0"/>
          </a:p>
          <a:p>
            <a:r>
              <a:rPr lang="en-US" dirty="0" smtClean="0"/>
              <a:t> </a:t>
            </a:r>
            <a:endParaRPr lang="en-US" dirty="0"/>
          </a:p>
          <a:p>
            <a:endParaRPr lang="en-US" dirty="0" smtClean="0"/>
          </a:p>
          <a:p>
            <a:endParaRPr lang="en-US" dirty="0" smtClean="0"/>
          </a:p>
        </p:txBody>
      </p:sp>
    </p:spTree>
    <p:extLst>
      <p:ext uri="{BB962C8B-B14F-4D97-AF65-F5344CB8AC3E}">
        <p14:creationId xmlns:p14="http://schemas.microsoft.com/office/powerpoint/2010/main" val="7539151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 recommendations</a:t>
            </a:r>
            <a:endParaRPr lang="en-US"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smtClean="0"/>
              <a:t>Each LSP should QA at least 10% of their files at the beginning of the program year and maintain that percentage throughout the program year.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Each LSP should ensure that more than one person can process transmittals within the program.</a:t>
            </a:r>
          </a:p>
        </p:txBody>
      </p:sp>
    </p:spTree>
    <p:extLst>
      <p:ext uri="{BB962C8B-B14F-4D97-AF65-F5344CB8AC3E}">
        <p14:creationId xmlns:p14="http://schemas.microsoft.com/office/powerpoint/2010/main" val="2318943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LSP Best Practice Recognition</a:t>
            </a:r>
            <a:endParaRPr lang="en-US" dirty="0"/>
          </a:p>
        </p:txBody>
      </p:sp>
      <p:sp>
        <p:nvSpPr>
          <p:cNvPr id="3" name="Content Placeholder 2"/>
          <p:cNvSpPr>
            <a:spLocks noGrp="1"/>
          </p:cNvSpPr>
          <p:nvPr>
            <p:ph idx="1"/>
          </p:nvPr>
        </p:nvSpPr>
        <p:spPr>
          <a:xfrm>
            <a:off x="335273" y="1257300"/>
            <a:ext cx="8364589" cy="4694683"/>
          </a:xfrm>
        </p:spPr>
        <p:txBody>
          <a:bodyPr/>
          <a:lstStyle/>
          <a:p>
            <a:pPr marL="285750" indent="-285750">
              <a:buFont typeface="Arial" panose="020B0604020202020204" pitchFamily="34" charset="0"/>
              <a:buChar char="•"/>
            </a:pPr>
            <a:r>
              <a:rPr lang="en-US" dirty="0" smtClean="0"/>
              <a:t>MCC and NCCAA have developed a crisis worksheet that must be completed for all crisis households.  This tool has enabled the LSP to document all crisis mitigating steps taken when processing an application.  The worksheet is then uploaded within the statewide database.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Several agencies have developed an individualized training module for training new staff.  They have taken the annual IHCDA training and used it as a base to develop a training that is unique to their EAP program.</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AREA IV has developed interagency agreements with other programs to allow outreach to targeted groups.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HUEDC has set up each EAP office with the same standard office procedures and set-up. This assists when there may be a need for a staff member to cover another office if regular staff isn’t available.  This enables the intake staff to offer the same quality of customer service at an office by eliminating the confusion of working at an unfamiliar site.</a:t>
            </a:r>
          </a:p>
        </p:txBody>
      </p:sp>
    </p:spTree>
    <p:extLst>
      <p:ext uri="{BB962C8B-B14F-4D97-AF65-F5344CB8AC3E}">
        <p14:creationId xmlns:p14="http://schemas.microsoft.com/office/powerpoint/2010/main" val="22211330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LSP Best Practice Recognition</a:t>
            </a:r>
            <a:endParaRPr lang="en-US"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a:t>NWICA uses sub-contractors.  They have created a process to RFP their contracts every 3 years</a:t>
            </a:r>
            <a:r>
              <a:rPr lang="en-US" dirty="0" smtClean="0"/>
              <a:t>. Each sub-contractor’s contract contains the same content including payout.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PACE has created a call center to answer EAP frequently asked questions.  This has allowed the intake staff to focus on processing applications in a timely manner.</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SCCAP has implemented a customer sensitivity training.  This has given their intake specialists tools needed to effectively assist applicants and clients whom may be overwhelmed with their current situation.</a:t>
            </a:r>
          </a:p>
          <a:p>
            <a:pPr marL="285750" indent="-285750">
              <a:buFont typeface="Arial" panose="020B0604020202020204" pitchFamily="34" charset="0"/>
              <a:buChar char="•"/>
            </a:pPr>
            <a:endParaRPr lang="en-US" dirty="0"/>
          </a:p>
          <a:p>
            <a:r>
              <a:rPr lang="en-US" dirty="0" smtClean="0"/>
              <a:t>There are many notable practices around the state.  These are just a few examples to illustrate those efforts. </a:t>
            </a: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8967207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intake resource Guide</a:t>
            </a:r>
            <a:endParaRPr lang="en-US" dirty="0"/>
          </a:p>
        </p:txBody>
      </p:sp>
      <p:sp>
        <p:nvSpPr>
          <p:cNvPr id="3" name="Content Placeholder 2"/>
          <p:cNvSpPr>
            <a:spLocks noGrp="1"/>
          </p:cNvSpPr>
          <p:nvPr>
            <p:ph idx="1"/>
          </p:nvPr>
        </p:nvSpPr>
        <p:spPr/>
        <p:txBody>
          <a:bodyPr/>
          <a:lstStyle/>
          <a:p>
            <a:r>
              <a:rPr lang="en-US" dirty="0" smtClean="0"/>
              <a:t>The purpose of the Intake Resource Guide is to provide an uniform point of reference to all intake staff. Ideally this would be comprised of common documents, tools, and frequently asked questions.  The intent is to give intake specialist something to refer to while allowing the Program Managers to focus more on the administrative duties that are necessary to run a successful program.  The tool will be in an electronic format that can be saved on all computer desktops.</a:t>
            </a:r>
          </a:p>
          <a:p>
            <a:endParaRPr lang="en-US" dirty="0"/>
          </a:p>
          <a:p>
            <a:r>
              <a:rPr lang="en-US" dirty="0" smtClean="0"/>
              <a:t>This is still in development but will be made available before the beginning of the program year.</a:t>
            </a:r>
            <a:endParaRPr lang="en-US" dirty="0"/>
          </a:p>
        </p:txBody>
      </p:sp>
    </p:spTree>
    <p:extLst>
      <p:ext uri="{BB962C8B-B14F-4D97-AF65-F5344CB8AC3E}">
        <p14:creationId xmlns:p14="http://schemas.microsoft.com/office/powerpoint/2010/main" val="33976873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conclusion</a:t>
            </a:r>
            <a:endParaRPr lang="en-US" dirty="0"/>
          </a:p>
        </p:txBody>
      </p:sp>
      <p:sp>
        <p:nvSpPr>
          <p:cNvPr id="3" name="Content Placeholder 2"/>
          <p:cNvSpPr>
            <a:spLocks noGrp="1"/>
          </p:cNvSpPr>
          <p:nvPr>
            <p:ph idx="1"/>
          </p:nvPr>
        </p:nvSpPr>
        <p:spPr>
          <a:xfrm>
            <a:off x="334963" y="1425575"/>
            <a:ext cx="8364537" cy="4525963"/>
          </a:xfrm>
        </p:spPr>
        <p:txBody>
          <a:bodyPr/>
          <a:lstStyle/>
          <a:p>
            <a:pPr>
              <a:defRPr/>
            </a:pPr>
            <a:endParaRPr lang="en-US" dirty="0" smtClean="0"/>
          </a:p>
          <a:p>
            <a:pPr>
              <a:defRPr/>
            </a:pPr>
            <a:r>
              <a:rPr lang="en-US" dirty="0" smtClean="0"/>
              <a:t>Monitoring…</a:t>
            </a:r>
          </a:p>
          <a:p>
            <a:pPr>
              <a:defRPr/>
            </a:pPr>
            <a:endParaRPr lang="en-US" dirty="0"/>
          </a:p>
          <a:p>
            <a:pPr marL="285750" indent="-285750">
              <a:buFont typeface="Arial" panose="020B0604020202020204" pitchFamily="34" charset="0"/>
              <a:buChar char="•"/>
              <a:defRPr/>
            </a:pPr>
            <a:r>
              <a:rPr lang="en-US" dirty="0" smtClean="0"/>
              <a:t>Ensures compliance with policies and regulations</a:t>
            </a:r>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r>
              <a:rPr lang="en-US" dirty="0" smtClean="0"/>
              <a:t>Identifies areas for improvement</a:t>
            </a:r>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r>
              <a:rPr lang="en-US" dirty="0" smtClean="0"/>
              <a:t>Promotes effective service to all involved in the process</a:t>
            </a:r>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r>
              <a:rPr lang="en-US" dirty="0" smtClean="0"/>
              <a:t>Promotes a partnership between IHCDA and LSP’s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Questions</a:t>
            </a:r>
            <a:endParaRPr lang="en-US" dirty="0"/>
          </a:p>
        </p:txBody>
      </p:sp>
      <p:pic>
        <p:nvPicPr>
          <p:cNvPr id="45059"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l="127" t="9583" r="-127" b="337"/>
          <a:stretch>
            <a:fillRect/>
          </a:stretch>
        </p:blipFill>
        <p:spPr>
          <a:xfrm>
            <a:off x="1347788" y="1501775"/>
            <a:ext cx="6034087" cy="40767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altLang="en-US" dirty="0">
                <a:latin typeface="Arial" pitchFamily="34" charset="0"/>
                <a:ea typeface="ＭＳ Ｐゴシック" pitchFamily="34" charset="-128"/>
                <a:cs typeface="Arial" pitchFamily="34" charset="0"/>
              </a:rPr>
              <a:t>Provide leadership to achieve the EAP program objectives</a:t>
            </a:r>
          </a:p>
          <a:p>
            <a:pPr>
              <a:defRPr/>
            </a:pPr>
            <a:endParaRPr lang="en-US" altLang="en-US" dirty="0">
              <a:latin typeface="Arial" pitchFamily="34" charset="0"/>
              <a:ea typeface="ＭＳ Ｐゴシック" pitchFamily="34" charset="-128"/>
              <a:cs typeface="Arial" pitchFamily="34" charset="0"/>
            </a:endParaRPr>
          </a:p>
          <a:p>
            <a:pPr marL="285750" indent="-285750">
              <a:buFont typeface="Arial" panose="020B0604020202020204" pitchFamily="34" charset="0"/>
              <a:buChar char="•"/>
              <a:defRPr/>
            </a:pPr>
            <a:r>
              <a:rPr lang="en-US" altLang="en-US" dirty="0">
                <a:latin typeface="Arial" pitchFamily="34" charset="0"/>
                <a:ea typeface="ＭＳ Ｐゴシック" pitchFamily="34" charset="-128"/>
                <a:cs typeface="Arial" pitchFamily="34" charset="0"/>
              </a:rPr>
              <a:t>Effective Internal Control Policies, oversight and monitoring are the techniques used by managers to achieve the EAP program objectives</a:t>
            </a:r>
          </a:p>
          <a:p>
            <a:endParaRPr lang="en-US" dirty="0"/>
          </a:p>
        </p:txBody>
      </p:sp>
      <p:sp>
        <p:nvSpPr>
          <p:cNvPr id="4" name="Title 1"/>
          <p:cNvSpPr>
            <a:spLocks noGrp="1"/>
          </p:cNvSpPr>
          <p:nvPr>
            <p:ph type="title"/>
          </p:nvPr>
        </p:nvSpPr>
        <p:spPr/>
        <p:txBody>
          <a:bodyPr/>
          <a:lstStyle/>
          <a:p>
            <a:pPr algn="ctr"/>
            <a:r>
              <a:rPr lang="en-US" altLang="en-US" sz="3600" cap="none" smtClean="0">
                <a:latin typeface="Arial Bold" panose="020B0704020202020204" pitchFamily="34" charset="0"/>
                <a:ea typeface="ＭＳ Ｐゴシック" panose="020B0600070205080204" pitchFamily="34" charset="-128"/>
                <a:cs typeface="Arial Bold" panose="020B0704020202020204" pitchFamily="34" charset="0"/>
              </a:rPr>
              <a:t>MANAGEMENT’S ROLE</a:t>
            </a:r>
          </a:p>
        </p:txBody>
      </p:sp>
    </p:spTree>
    <p:extLst>
      <p:ext uri="{BB962C8B-B14F-4D97-AF65-F5344CB8AC3E}">
        <p14:creationId xmlns:p14="http://schemas.microsoft.com/office/powerpoint/2010/main" val="1581759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5625" y="646113"/>
            <a:ext cx="7772400" cy="1139825"/>
          </a:xfrm>
        </p:spPr>
        <p:txBody>
          <a:bodyPr/>
          <a:lstStyle/>
          <a:p>
            <a:pPr algn="ctr">
              <a:defRPr/>
            </a:pPr>
            <a:r>
              <a:rPr lang="en-US" dirty="0" smtClean="0"/>
              <a:t>Reasons for Monitoring</a:t>
            </a:r>
            <a:br>
              <a:rPr lang="en-US" dirty="0" smtClean="0"/>
            </a:br>
            <a:endParaRPr lang="en-US" dirty="0"/>
          </a:p>
        </p:txBody>
      </p:sp>
      <p:sp>
        <p:nvSpPr>
          <p:cNvPr id="16387" name="Rectangle 2"/>
          <p:cNvSpPr>
            <a:spLocks noChangeArrowheads="1"/>
          </p:cNvSpPr>
          <p:nvPr/>
        </p:nvSpPr>
        <p:spPr bwMode="auto">
          <a:xfrm>
            <a:off x="2155825" y="1785938"/>
            <a:ext cx="45720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buFontTx/>
              <a:buAutoNum type="arabicPeriod"/>
            </a:pPr>
            <a:r>
              <a:rPr lang="en-US" sz="1600" b="1">
                <a:solidFill>
                  <a:srgbClr val="003359"/>
                </a:solidFill>
              </a:rPr>
              <a:t>To identify potential programmatic or administrative issues.  It should be viewed as a tool for program improvement.</a:t>
            </a:r>
          </a:p>
          <a:p>
            <a:pPr>
              <a:buFontTx/>
              <a:buAutoNum type="arabicPeriod"/>
            </a:pPr>
            <a:endParaRPr lang="en-US" sz="1600" b="1">
              <a:solidFill>
                <a:srgbClr val="003359"/>
              </a:solidFill>
            </a:endParaRPr>
          </a:p>
          <a:p>
            <a:pPr>
              <a:buFontTx/>
              <a:buAutoNum type="arabicPeriod"/>
            </a:pPr>
            <a:r>
              <a:rPr lang="en-US" sz="1600" b="1">
                <a:solidFill>
                  <a:srgbClr val="003359"/>
                </a:solidFill>
              </a:rPr>
              <a:t>Ensuring that program operations are following federal and state policies and guidelines</a:t>
            </a:r>
          </a:p>
          <a:p>
            <a:pPr>
              <a:buFontTx/>
              <a:buAutoNum type="arabicPeriod"/>
            </a:pPr>
            <a:endParaRPr lang="en-US" sz="1600" b="1">
              <a:solidFill>
                <a:srgbClr val="003359"/>
              </a:solidFill>
            </a:endParaRPr>
          </a:p>
          <a:p>
            <a:pPr>
              <a:buFontTx/>
              <a:buAutoNum type="arabicPeriod"/>
            </a:pPr>
            <a:r>
              <a:rPr lang="en-US" sz="1600" b="1">
                <a:solidFill>
                  <a:srgbClr val="003359"/>
                </a:solidFill>
              </a:rPr>
              <a:t>Helps to identify areas for future training or procedural revisions if needed.</a:t>
            </a:r>
          </a:p>
          <a:p>
            <a:pPr>
              <a:buFontTx/>
              <a:buAutoNum type="arabicPeriod"/>
            </a:pPr>
            <a:endParaRPr lang="en-US" sz="1600" b="1">
              <a:solidFill>
                <a:srgbClr val="003359"/>
              </a:solidFill>
            </a:endParaRPr>
          </a:p>
          <a:p>
            <a:pPr>
              <a:buFontTx/>
              <a:buAutoNum type="arabicPeriod"/>
            </a:pPr>
            <a:r>
              <a:rPr lang="en-US" sz="1600" b="1">
                <a:solidFill>
                  <a:srgbClr val="003359"/>
                </a:solidFill>
              </a:rPr>
              <a:t>Local Service Providers (LSP’s) are able to identify where Training and Technical Assistance is needed to ensure program operations.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pPr algn="ctr"/>
            <a:r>
              <a:rPr lang="en-US" altLang="en-US" cap="none" smtClean="0">
                <a:latin typeface="Arial Bold" panose="020B0704020202020204" pitchFamily="34" charset="0"/>
                <a:ea typeface="ＭＳ Ｐゴシック" panose="020B0600070205080204" pitchFamily="34" charset="-128"/>
                <a:cs typeface="Arial Bold" panose="020B0704020202020204" pitchFamily="34" charset="0"/>
              </a:rPr>
              <a:t>What will be monitored</a:t>
            </a:r>
          </a:p>
        </p:txBody>
      </p:sp>
      <p:sp>
        <p:nvSpPr>
          <p:cNvPr id="17411" name="Content Placeholder 4"/>
          <p:cNvSpPr>
            <a:spLocks noGrp="1"/>
          </p:cNvSpPr>
          <p:nvPr>
            <p:ph idx="1"/>
          </p:nvPr>
        </p:nvSpPr>
        <p:spPr>
          <a:xfrm>
            <a:off x="274638" y="1417638"/>
            <a:ext cx="8364537" cy="4525962"/>
          </a:xfrm>
        </p:spPr>
        <p:txBody>
          <a:bodyPr/>
          <a:lstStyle/>
          <a:p>
            <a:endParaRPr lang="en-US" b="1" smtClean="0">
              <a:latin typeface="Arial" panose="020B0604020202020204" pitchFamily="34" charset="0"/>
              <a:ea typeface="ＭＳ Ｐゴシック" panose="020B0600070205080204" pitchFamily="34" charset="-128"/>
              <a:cs typeface="Arial" panose="020B0604020202020204" pitchFamily="34" charset="0"/>
            </a:endParaRPr>
          </a:p>
          <a:p>
            <a:pPr algn="ctr"/>
            <a:r>
              <a:rPr lang="en-US" sz="2400" b="1" smtClean="0">
                <a:latin typeface="Arial" panose="020B0604020202020204" pitchFamily="34" charset="0"/>
                <a:ea typeface="ＭＳ Ｐゴシック" panose="020B0600070205080204" pitchFamily="34" charset="-128"/>
                <a:cs typeface="Arial" panose="020B0604020202020204" pitchFamily="34" charset="0"/>
              </a:rPr>
              <a:t>Program Integrity</a:t>
            </a:r>
          </a:p>
          <a:p>
            <a:pPr algn="ctr"/>
            <a:endParaRPr lang="en-US" sz="2400" b="1" smtClean="0">
              <a:latin typeface="Arial" panose="020B0604020202020204" pitchFamily="34" charset="0"/>
              <a:ea typeface="ＭＳ Ｐゴシック" panose="020B0600070205080204" pitchFamily="34" charset="-128"/>
              <a:cs typeface="Arial" panose="020B0604020202020204" pitchFamily="34" charset="0"/>
            </a:endParaRPr>
          </a:p>
          <a:p>
            <a:pPr algn="ctr"/>
            <a:r>
              <a:rPr lang="en-US" sz="2400" b="1" smtClean="0">
                <a:latin typeface="Arial" panose="020B0604020202020204" pitchFamily="34" charset="0"/>
                <a:ea typeface="ＭＳ Ｐゴシック" panose="020B0600070205080204" pitchFamily="34" charset="-128"/>
                <a:cs typeface="Arial" panose="020B0604020202020204" pitchFamily="34" charset="0"/>
              </a:rPr>
              <a:t>Benchmarks</a:t>
            </a:r>
          </a:p>
          <a:p>
            <a:pPr algn="ctr"/>
            <a:endParaRPr lang="en-US" sz="2400" b="1" smtClean="0">
              <a:latin typeface="Arial" panose="020B0604020202020204" pitchFamily="34" charset="0"/>
              <a:ea typeface="ＭＳ Ｐゴシック" panose="020B0600070205080204" pitchFamily="34" charset="-128"/>
              <a:cs typeface="Arial" panose="020B0604020202020204" pitchFamily="34" charset="0"/>
            </a:endParaRPr>
          </a:p>
          <a:p>
            <a:pPr algn="ctr"/>
            <a:r>
              <a:rPr lang="en-US" sz="2400" b="1" smtClean="0">
                <a:latin typeface="Arial" panose="020B0604020202020204" pitchFamily="34" charset="0"/>
                <a:ea typeface="ＭＳ Ｐゴシック" panose="020B0600070205080204" pitchFamily="34" charset="-128"/>
                <a:cs typeface="Arial" panose="020B0604020202020204" pitchFamily="34" charset="0"/>
              </a:rPr>
              <a:t>Crisis Timelines</a:t>
            </a:r>
          </a:p>
          <a:p>
            <a:pPr algn="ctr"/>
            <a:endParaRPr lang="en-US" sz="2400" b="1" smtClean="0">
              <a:latin typeface="Arial" panose="020B0604020202020204" pitchFamily="34" charset="0"/>
              <a:ea typeface="ＭＳ Ｐゴシック" panose="020B0600070205080204" pitchFamily="34" charset="-128"/>
              <a:cs typeface="Arial" panose="020B0604020202020204" pitchFamily="34" charset="0"/>
            </a:endParaRPr>
          </a:p>
          <a:p>
            <a:pPr algn="ctr"/>
            <a:r>
              <a:rPr lang="en-US" sz="2400" b="1" smtClean="0">
                <a:latin typeface="Arial" panose="020B0604020202020204" pitchFamily="34" charset="0"/>
                <a:ea typeface="ＭＳ Ｐゴシック" panose="020B0600070205080204" pitchFamily="34" charset="-128"/>
                <a:cs typeface="Arial" panose="020B0604020202020204" pitchFamily="34" charset="0"/>
              </a:rPr>
              <a:t>Program Files</a:t>
            </a:r>
          </a:p>
          <a:p>
            <a:pPr algn="ctr"/>
            <a:endParaRPr lang="en-US" sz="2400" b="1" smtClean="0">
              <a:latin typeface="Arial" panose="020B0604020202020204" pitchFamily="34" charset="0"/>
              <a:ea typeface="ＭＳ Ｐゴシック" panose="020B0600070205080204" pitchFamily="34" charset="-128"/>
              <a:cs typeface="Arial" panose="020B0604020202020204" pitchFamily="34" charset="0"/>
            </a:endParaRPr>
          </a:p>
          <a:p>
            <a:pPr algn="ctr"/>
            <a:r>
              <a:rPr lang="en-US" sz="2400" b="1" smtClean="0">
                <a:latin typeface="Arial" panose="020B0604020202020204" pitchFamily="34" charset="0"/>
                <a:ea typeface="ＭＳ Ｐゴシック" panose="020B0600070205080204" pitchFamily="34" charset="-128"/>
                <a:cs typeface="Arial" panose="020B0604020202020204" pitchFamily="34" charset="0"/>
              </a:rPr>
              <a:t>Transmittals</a:t>
            </a:r>
          </a:p>
          <a:p>
            <a:endParaRPr lang="en-US" smtClean="0">
              <a:latin typeface="Arial" panose="020B0604020202020204" pitchFamily="34" charset="0"/>
              <a:ea typeface="ＭＳ Ｐゴシック" panose="020B0600070205080204" pitchFamily="34" charset="-128"/>
              <a:cs typeface="Arial" panose="020B0604020202020204" pitchFamily="34" charset="0"/>
            </a:endParaRPr>
          </a:p>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0" y="274638"/>
            <a:ext cx="8364538" cy="1143000"/>
          </a:xfrm>
        </p:spPr>
        <p:txBody>
          <a:bodyPr/>
          <a:lstStyle/>
          <a:p>
            <a:r>
              <a:rPr lang="en-US" altLang="en-US" smtClean="0">
                <a:latin typeface="Arial Bold" panose="020B0704020202020204" pitchFamily="34" charset="0"/>
                <a:ea typeface="ＭＳ Ｐゴシック" panose="020B0600070205080204" pitchFamily="34" charset="-128"/>
                <a:cs typeface="Arial Bold" panose="020B0704020202020204" pitchFamily="34" charset="0"/>
              </a:rPr>
              <a:t>Program Integrity</a:t>
            </a:r>
          </a:p>
        </p:txBody>
      </p:sp>
      <p:sp>
        <p:nvSpPr>
          <p:cNvPr id="18435" name="Content Placeholder 2"/>
          <p:cNvSpPr>
            <a:spLocks noGrp="1"/>
          </p:cNvSpPr>
          <p:nvPr>
            <p:ph idx="4294967295"/>
          </p:nvPr>
        </p:nvSpPr>
        <p:spPr>
          <a:xfrm>
            <a:off x="0" y="1425575"/>
            <a:ext cx="8364538" cy="4525963"/>
          </a:xfrm>
        </p:spPr>
        <p:txBody>
          <a:bodyPr/>
          <a:lstStyle/>
          <a:p>
            <a:r>
              <a:rPr lang="en-US" altLang="en-US" sz="1800" dirty="0" smtClean="0">
                <a:latin typeface="Arial" panose="020B0604020202020204" pitchFamily="34" charset="0"/>
                <a:ea typeface="ＭＳ Ｐゴシック" panose="020B0600070205080204" pitchFamily="34" charset="-128"/>
                <a:cs typeface="Arial" panose="020B0604020202020204" pitchFamily="34" charset="0"/>
              </a:rPr>
              <a:t>Are you following your Interdepartmental Guidelines?</a:t>
            </a:r>
          </a:p>
          <a:p>
            <a:endParaRPr lang="en-US" altLang="en-US" sz="18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smtClean="0">
                <a:latin typeface="Arial" panose="020B0604020202020204" pitchFamily="34" charset="0"/>
                <a:ea typeface="ＭＳ Ｐゴシック" panose="020B0600070205080204" pitchFamily="34" charset="-128"/>
                <a:cs typeface="Arial" panose="020B0604020202020204" pitchFamily="34" charset="0"/>
              </a:rPr>
              <a:t>Are your internal controls up to date?</a:t>
            </a:r>
          </a:p>
          <a:p>
            <a:pPr lvl="1">
              <a:buFont typeface="Arial" panose="020B0604020202020204" pitchFamily="34" charset="0"/>
              <a:buChar char="•"/>
            </a:pPr>
            <a:endParaRPr lang="en-US" altLang="en-US" sz="18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smtClean="0">
                <a:latin typeface="Arial" panose="020B0604020202020204" pitchFamily="34" charset="0"/>
                <a:ea typeface="ＭＳ Ｐゴシック" panose="020B0600070205080204" pitchFamily="34" charset="-128"/>
                <a:cs typeface="Arial" panose="020B0604020202020204" pitchFamily="34" charset="0"/>
              </a:rPr>
              <a:t>Does your agency annually update internal procedures to consistently operate the program?</a:t>
            </a:r>
          </a:p>
          <a:p>
            <a:endParaRPr lang="en-US" altLang="en-US" sz="2000"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smtClean="0">
                <a:latin typeface="Arial" panose="020B0604020202020204" pitchFamily="34" charset="0"/>
                <a:ea typeface="ＭＳ Ｐゴシック" panose="020B0600070205080204" pitchFamily="34" charset="-128"/>
                <a:cs typeface="Arial" panose="020B0604020202020204" pitchFamily="34" charset="0"/>
              </a:rPr>
              <a:t>Are you doing interagency quality assurance checks?</a:t>
            </a:r>
          </a:p>
          <a:p>
            <a:endParaRPr lang="en-US" altLang="en-US" sz="2000"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smtClean="0">
                <a:latin typeface="Arial" panose="020B0604020202020204" pitchFamily="34" charset="0"/>
                <a:ea typeface="ＭＳ Ｐゴシック" panose="020B0600070205080204" pitchFamily="34" charset="-128"/>
                <a:cs typeface="Arial" panose="020B0604020202020204" pitchFamily="34" charset="0"/>
              </a:rPr>
              <a:t>Does your agency strive to provide excellent customer service?</a:t>
            </a:r>
          </a:p>
          <a:p>
            <a:endParaRPr lang="en-US" altLang="en-US" sz="2000"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smtClean="0">
                <a:latin typeface="Arial" panose="020B0604020202020204" pitchFamily="34" charset="0"/>
                <a:ea typeface="ＭＳ Ｐゴシック" panose="020B0600070205080204" pitchFamily="34" charset="-128"/>
                <a:cs typeface="Arial" panose="020B0604020202020204" pitchFamily="34" charset="0"/>
              </a:rPr>
              <a:t>Does your agency refer clients to other programs like weatherization?  </a:t>
            </a:r>
            <a:r>
              <a:rPr lang="en-US" altLang="en-US" sz="2000" i="1" dirty="0" smtClean="0">
                <a:latin typeface="Arial" panose="020B0604020202020204" pitchFamily="34" charset="0"/>
                <a:ea typeface="ＭＳ Ｐゴシック" panose="020B0600070205080204" pitchFamily="34" charset="-128"/>
                <a:cs typeface="Arial" panose="020B0604020202020204" pitchFamily="34" charset="0"/>
              </a:rPr>
              <a:t>Remember that all clients must be asked if they would like to be referred to the </a:t>
            </a:r>
            <a:r>
              <a:rPr lang="en-US" altLang="en-US" sz="2000" i="1" dirty="0" err="1" smtClean="0">
                <a:latin typeface="Arial" panose="020B0604020202020204" pitchFamily="34" charset="0"/>
                <a:ea typeface="ＭＳ Ｐゴシック" panose="020B0600070205080204" pitchFamily="34" charset="-128"/>
                <a:cs typeface="Arial" panose="020B0604020202020204" pitchFamily="34" charset="0"/>
              </a:rPr>
              <a:t>Wx</a:t>
            </a:r>
            <a:r>
              <a:rPr lang="en-US" altLang="en-US" sz="2000" i="1" dirty="0" smtClean="0">
                <a:latin typeface="Arial" panose="020B0604020202020204" pitchFamily="34" charset="0"/>
                <a:ea typeface="ＭＳ Ｐゴシック" panose="020B0600070205080204" pitchFamily="34" charset="-128"/>
                <a:cs typeface="Arial" panose="020B0604020202020204" pitchFamily="34" charset="0"/>
              </a:rPr>
              <a:t> Program.</a:t>
            </a:r>
          </a:p>
          <a:p>
            <a:endParaRPr lang="en-US" altLang="en-US" sz="2000"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34963" y="282575"/>
            <a:ext cx="8364537" cy="1143000"/>
          </a:xfrm>
        </p:spPr>
        <p:txBody>
          <a:bodyPr/>
          <a:lstStyle/>
          <a:p>
            <a:r>
              <a:rPr lang="en-US" altLang="en-US" cap="none" smtClean="0">
                <a:latin typeface="Arial Bold" panose="020B0704020202020204" pitchFamily="34" charset="0"/>
                <a:ea typeface="ＭＳ Ｐゴシック" panose="020B0600070205080204" pitchFamily="34" charset="-128"/>
                <a:cs typeface="Arial Bold" panose="020B0704020202020204" pitchFamily="34" charset="0"/>
              </a:rPr>
              <a:t>BENCHMARKS/TIMELINES</a:t>
            </a:r>
          </a:p>
        </p:txBody>
      </p:sp>
      <p:sp>
        <p:nvSpPr>
          <p:cNvPr id="16387"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defRP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Are </a:t>
            </a: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30</a:t>
            </a: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 </a:t>
            </a: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of funds spent by December 1, 2019?</a:t>
            </a:r>
          </a:p>
          <a:p>
            <a:pPr marL="285750" indent="-285750">
              <a:buFont typeface="Arial" panose="020B0604020202020204" pitchFamily="34" charset="0"/>
              <a:buChar cha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Are 60% of funds spent by February 1, 2020?</a:t>
            </a:r>
          </a:p>
          <a:p>
            <a:pPr marL="285750" indent="-285750">
              <a:buFont typeface="Arial" panose="020B0604020202020204" pitchFamily="34" charset="0"/>
              <a:buChar cha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Are 75% of funds spent by April 1, 2020?</a:t>
            </a:r>
          </a:p>
          <a:p>
            <a:pPr marL="285750" indent="-285750">
              <a:buFont typeface="Arial" panose="020B0604020202020204" pitchFamily="34" charset="0"/>
              <a:buChar cha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lgn="ctr">
              <a:buFont typeface="Arial" panose="020B0604020202020204" pitchFamily="34" charset="0"/>
              <a:buChar cha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lgn="ctr">
              <a:buFont typeface="Arial" panose="020B0604020202020204" pitchFamily="34" charset="0"/>
              <a:buChar char="•"/>
              <a:defRP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Process time for face-to-face appointments including notification of approval or denial is completed within 10 business days.</a:t>
            </a:r>
          </a:p>
          <a:p>
            <a:pPr marL="285750" indent="-285750" algn="ctr">
              <a:buFont typeface="Arial" panose="020B0604020202020204" pitchFamily="34" charset="0"/>
              <a:buChar cha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lgn="ctr">
              <a:buFont typeface="Arial" panose="020B0604020202020204" pitchFamily="34" charset="0"/>
              <a:buChar char="•"/>
              <a:defRP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Maximum process time for mail-in applications from the date the application is </a:t>
            </a:r>
            <a:r>
              <a:rPr lang="en-US" altLang="en-US" u="sng" dirty="0" smtClean="0">
                <a:latin typeface="Arial" panose="020B0604020202020204" pitchFamily="34" charset="0"/>
                <a:ea typeface="ＭＳ Ｐゴシック" panose="020B0600070205080204" pitchFamily="34" charset="-128"/>
                <a:cs typeface="Arial" panose="020B0604020202020204" pitchFamily="34" charset="0"/>
              </a:rPr>
              <a:t>initially received </a:t>
            </a: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is to be completed within 55 calendar days. (Processing time doesn’t start until November 1, 2019)</a:t>
            </a:r>
          </a:p>
          <a:p>
            <a:pPr indent="53975" algn="ctr">
              <a:defRPr/>
            </a:pP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cap="none" smtClean="0">
                <a:latin typeface="Arial Bold" panose="020B0704020202020204" pitchFamily="34" charset="0"/>
                <a:ea typeface="ＭＳ Ｐゴシック" panose="020B0600070205080204" pitchFamily="34" charset="-128"/>
                <a:cs typeface="Arial Bold" panose="020B0704020202020204" pitchFamily="34" charset="0"/>
              </a:rPr>
              <a:t>Crisis Timelines</a:t>
            </a:r>
          </a:p>
        </p:txBody>
      </p:sp>
      <p:sp>
        <p:nvSpPr>
          <p:cNvPr id="21507"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altLang="en-US" sz="1600" smtClean="0">
                <a:latin typeface="Arial" panose="020B0604020202020204" pitchFamily="34" charset="0"/>
                <a:ea typeface="ＭＳ Ｐゴシック" panose="020B0600070205080204" pitchFamily="34" charset="-128"/>
                <a:cs typeface="Arial" panose="020B0604020202020204" pitchFamily="34" charset="0"/>
              </a:rPr>
              <a:t>An energy crisis situation is an energy emergency when there is a potential shut off or depletion of energy sources and is not considered life threatening.  These situations must be alleviated within </a:t>
            </a:r>
            <a:r>
              <a:rPr lang="en-US" altLang="en-US" sz="1600" b="1" smtClean="0">
                <a:latin typeface="Arial" panose="020B0604020202020204" pitchFamily="34" charset="0"/>
                <a:ea typeface="ＭＳ Ｐゴシック" panose="020B0600070205080204" pitchFamily="34" charset="-128"/>
                <a:cs typeface="Arial" panose="020B0604020202020204" pitchFamily="34" charset="0"/>
              </a:rPr>
              <a:t>48 hours from the time of application.</a:t>
            </a:r>
          </a:p>
          <a:p>
            <a:pPr marL="285750" indent="-285750">
              <a:buFont typeface="Arial" panose="020B0604020202020204" pitchFamily="34" charset="0"/>
              <a:buChar char="•"/>
            </a:pPr>
            <a:endParaRPr lang="en-US" altLang="en-US" sz="1600" b="1"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altLang="en-US" sz="1600" smtClean="0">
                <a:latin typeface="Arial" panose="020B0604020202020204" pitchFamily="34" charset="0"/>
                <a:ea typeface="ＭＳ Ｐゴシック" panose="020B0600070205080204" pitchFamily="34" charset="-128"/>
                <a:cs typeface="Arial" panose="020B0604020202020204" pitchFamily="34" charset="0"/>
              </a:rPr>
              <a:t>An energy life-threatening crisis must be alleviated within </a:t>
            </a:r>
            <a:r>
              <a:rPr lang="en-US" altLang="en-US" sz="1600" b="1" smtClean="0">
                <a:latin typeface="Arial" panose="020B0604020202020204" pitchFamily="34" charset="0"/>
                <a:ea typeface="ＭＳ Ｐゴシック" panose="020B0600070205080204" pitchFamily="34" charset="-128"/>
                <a:cs typeface="Arial" panose="020B0604020202020204" pitchFamily="34" charset="0"/>
              </a:rPr>
              <a:t>18 hours from the time of application.  </a:t>
            </a:r>
            <a:r>
              <a:rPr lang="en-US" altLang="en-US" sz="1600" smtClean="0">
                <a:latin typeface="Arial" panose="020B0604020202020204" pitchFamily="34" charset="0"/>
                <a:ea typeface="ＭＳ Ｐゴシック" panose="020B0600070205080204" pitchFamily="34" charset="-128"/>
                <a:cs typeface="Arial" panose="020B0604020202020204" pitchFamily="34" charset="0"/>
              </a:rPr>
              <a:t>This would be situations where the heating and/or electric service is currently shut off or disconnected, or without bulk fuel and there is a documented medical need with an extreme safety concern, or there is a need for a propane tank safety inspection.</a:t>
            </a:r>
          </a:p>
          <a:p>
            <a:pPr marL="285750" indent="-285750">
              <a:buFont typeface="Arial" panose="020B0604020202020204" pitchFamily="34" charset="0"/>
              <a:buChar char="•"/>
            </a:pPr>
            <a:endParaRPr lang="en-US" altLang="en-US" sz="160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altLang="en-US" sz="1600" smtClean="0">
                <a:latin typeface="Arial" panose="020B0604020202020204" pitchFamily="34" charset="0"/>
                <a:ea typeface="ＭＳ Ｐゴシック" panose="020B0600070205080204" pitchFamily="34" charset="-128"/>
                <a:cs typeface="Arial" panose="020B0604020202020204" pitchFamily="34" charset="0"/>
              </a:rPr>
              <a:t>All interactions with an applicant, client, and vendor must be documented within the statewide data base.  This includes approval/denial of crisis and information provided to mitigate crisis during non-business hours.</a:t>
            </a:r>
          </a:p>
          <a:p>
            <a:pPr marL="285750" indent="-285750">
              <a:buFont typeface="Arial" panose="020B0604020202020204" pitchFamily="34" charset="0"/>
              <a:buChar char="•"/>
            </a:pPr>
            <a:endParaRPr lang="en-US" altLang="en-US" sz="160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altLang="en-US" sz="1600" smtClean="0">
                <a:latin typeface="Arial" panose="020B0604020202020204" pitchFamily="34" charset="0"/>
                <a:ea typeface="ＭＳ Ｐゴシック" panose="020B0600070205080204" pitchFamily="34" charset="-128"/>
                <a:cs typeface="Arial" panose="020B0604020202020204" pitchFamily="34" charset="0"/>
              </a:rPr>
              <a:t>Failure to adhere to these timelines will result in a finding or concern.  Disconnect notices, actual disconnects, low/without bulk fuel all signify a need for crisis.  Only the amount needed to alleviate the crisis is allowed as a benefit.  Remember that reconnect and connection fees can be included in crisis awards.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E4905B0F0DB6CE4FA0CE4A906EE97ECC" ma:contentTypeVersion="4" ma:contentTypeDescription="Upload an image." ma:contentTypeScope="" ma:versionID="fd6546b100e51fcb652d3e831ed88f22">
  <xsd:schema xmlns:xsd="http://www.w3.org/2001/XMLSchema" xmlns:xs="http://www.w3.org/2001/XMLSchema" xmlns:p="http://schemas.microsoft.com/office/2006/metadata/properties" xmlns:ns1="http://schemas.microsoft.com/sharepoint/v3" xmlns:ns2="64E04423-3264-44EC-9F22-46A515FDA507" xmlns:ns3="http://schemas.microsoft.com/sharepoint/v3/fields" xmlns:ns4="64e04423-3264-44ec-9f22-46a515fda507" targetNamespace="http://schemas.microsoft.com/office/2006/metadata/properties" ma:root="true" ma:fieldsID="1b431513a4bf7d0b5751f1c86ab22530" ns1:_="" ns2:_="" ns3:_="" ns4:_="">
    <xsd:import namespace="http://schemas.microsoft.com/sharepoint/v3"/>
    <xsd:import namespace="64E04423-3264-44EC-9F22-46A515FDA507"/>
    <xsd:import namespace="http://schemas.microsoft.com/sharepoint/v3/fields"/>
    <xsd:import namespace="64e04423-3264-44ec-9f22-46a515fda507"/>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element ref="ns4:MediaServiceMetadata" minOccurs="0"/>
                <xsd:element ref="ns4:MediaServiceFastMetadata" minOccurs="0"/>
                <xsd:element ref="ns4: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E04423-3264-44EC-9F22-46A515FDA507"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e04423-3264-44ec-9f22-46a515fda507" elementFormDefault="qualified">
    <xsd:import namespace="http://schemas.microsoft.com/office/2006/documentManagement/types"/>
    <xsd:import namespace="http://schemas.microsoft.com/office/infopath/2007/PartnerControls"/>
    <xsd:element name="MediaServiceMetadata" ma:index="29" nillable="true" ma:displayName="MediaServiceMetadata" ma:description="" ma:hidden="true" ma:internalName="MediaServiceMetadata" ma:readOnly="true">
      <xsd:simpleType>
        <xsd:restriction base="dms:Note"/>
      </xsd:simpleType>
    </xsd:element>
    <xsd:element name="MediaServiceFastMetadata" ma:index="30" nillable="true" ma:displayName="MediaServiceFastMetadata" ma:description="" ma:hidden="true" ma:internalName="MediaServiceFastMetadata" ma:readOnly="true">
      <xsd:simpleType>
        <xsd:restriction base="dms:Note"/>
      </xsd:simpleType>
    </xsd:element>
    <xsd:element name="MediaServiceAutoTags" ma:index="31"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ImageCreateDate xmlns="64E04423-3264-44EC-9F22-46A515FDA507"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109E993A-5EBB-440A-B218-1A1CF4CFF1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4E04423-3264-44EC-9F22-46A515FDA507"/>
    <ds:schemaRef ds:uri="http://schemas.microsoft.com/sharepoint/v3/fields"/>
    <ds:schemaRef ds:uri="64e04423-3264-44ec-9f22-46a515fda5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00DB60-FDEA-408F-9324-5923AFA33887}">
  <ds:schemaRefs>
    <ds:schemaRef ds:uri="http://schemas.microsoft.com/office/2006/metadata/longProperties"/>
  </ds:schemaRefs>
</ds:datastoreItem>
</file>

<file path=customXml/itemProps3.xml><?xml version="1.0" encoding="utf-8"?>
<ds:datastoreItem xmlns:ds="http://schemas.openxmlformats.org/officeDocument/2006/customXml" ds:itemID="{D0F6B740-EE55-4C5B-8F75-31E27282689B}">
  <ds:schemaRefs>
    <ds:schemaRef ds:uri="http://schemas.openxmlformats.org/package/2006/metadata/core-properties"/>
    <ds:schemaRef ds:uri="64E04423-3264-44EC-9F22-46A515FDA507"/>
    <ds:schemaRef ds:uri="http://purl.org/dc/dcmitype/"/>
    <ds:schemaRef ds:uri="http://schemas.microsoft.com/office/infopath/2007/PartnerControls"/>
    <ds:schemaRef ds:uri="64e04423-3264-44ec-9f22-46a515fda507"/>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microsoft.com/sharepoint/v3/field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2698</TotalTime>
  <Words>2935</Words>
  <Application>Microsoft Office PowerPoint</Application>
  <PresentationFormat>On-screen Show (4:3)</PresentationFormat>
  <Paragraphs>356</Paragraphs>
  <Slides>38</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38</vt:i4>
      </vt:variant>
    </vt:vector>
  </HeadingPairs>
  <TitlesOfParts>
    <vt:vector size="46" baseType="lpstr">
      <vt:lpstr>ＭＳ Ｐゴシック</vt:lpstr>
      <vt:lpstr>Arial</vt:lpstr>
      <vt:lpstr>Arial Bold</vt:lpstr>
      <vt:lpstr>Calibri</vt:lpstr>
      <vt:lpstr>Frutiger LT Std 45 Light</vt:lpstr>
      <vt:lpstr>NeutraText-Demi</vt:lpstr>
      <vt:lpstr>1 ihcda theme one</vt:lpstr>
      <vt:lpstr>2 ihcda theme one</vt:lpstr>
      <vt:lpstr>Energy Assistance Program Monitoring  Renee Smith, Community Programs Monitor EAP</vt:lpstr>
      <vt:lpstr>HHS Monitoring of IHCDA</vt:lpstr>
      <vt:lpstr>IHCDA Monitoring Of LSP</vt:lpstr>
      <vt:lpstr>MANAGEMENT’S ROLE</vt:lpstr>
      <vt:lpstr>Reasons for Monitoring </vt:lpstr>
      <vt:lpstr>What will be monitored</vt:lpstr>
      <vt:lpstr>Program Integrity</vt:lpstr>
      <vt:lpstr>BENCHMARKS/TIMELINES</vt:lpstr>
      <vt:lpstr>Crisis Timelines</vt:lpstr>
      <vt:lpstr>Crisis Notes</vt:lpstr>
      <vt:lpstr>What Every Client File Should Contain</vt:lpstr>
      <vt:lpstr>File Integrity </vt:lpstr>
      <vt:lpstr>THE CLIENT FILE “Setting you up for Success”</vt:lpstr>
      <vt:lpstr>ERR documentation</vt:lpstr>
      <vt:lpstr>ERR Claims Documentation</vt:lpstr>
      <vt:lpstr>Transmittals</vt:lpstr>
      <vt:lpstr>Monitoring sequence</vt:lpstr>
      <vt:lpstr>Monitoring report</vt:lpstr>
      <vt:lpstr>Findings during monitoring</vt:lpstr>
      <vt:lpstr>Findings During Monitoring</vt:lpstr>
      <vt:lpstr>Findings During Monitoring</vt:lpstr>
      <vt:lpstr>Overpayments</vt:lpstr>
      <vt:lpstr>PowerPoint Presentation</vt:lpstr>
      <vt:lpstr>Underpayments</vt:lpstr>
      <vt:lpstr>Concerns during monitoring</vt:lpstr>
      <vt:lpstr>Concerns during monitoring  continued</vt:lpstr>
      <vt:lpstr>Monitoring report Appeal Process</vt:lpstr>
      <vt:lpstr>Monitoring report appeal Process Continued</vt:lpstr>
      <vt:lpstr>Monitoring Completion</vt:lpstr>
      <vt:lpstr>Improvement plans</vt:lpstr>
      <vt:lpstr>Improvement plans</vt:lpstr>
      <vt:lpstr>Best practice recommendations </vt:lpstr>
      <vt:lpstr>Best practice recommendations</vt:lpstr>
      <vt:lpstr>LSP Best Practice Recognition</vt:lpstr>
      <vt:lpstr>LSP Best Practice Recognition</vt:lpstr>
      <vt:lpstr> intake resource Guide</vt:lpstr>
      <vt:lpstr>conclusion</vt:lpstr>
      <vt:lpstr>Questions</vt:lpstr>
    </vt:vector>
  </TitlesOfParts>
  <Company>Ball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Smith, Renee</cp:lastModifiedBy>
  <cp:revision>183</cp:revision>
  <dcterms:created xsi:type="dcterms:W3CDTF">2009-09-03T19:15:51Z</dcterms:created>
  <dcterms:modified xsi:type="dcterms:W3CDTF">2019-08-05T18:42:51Z</dcterms:modified>
</cp:coreProperties>
</file>