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60"/>
  </p:notesMasterIdLst>
  <p:handoutMasterIdLst>
    <p:handoutMasterId r:id="rId61"/>
  </p:handoutMasterIdLst>
  <p:sldIdLst>
    <p:sldId id="332" r:id="rId3"/>
    <p:sldId id="347" r:id="rId4"/>
    <p:sldId id="460" r:id="rId5"/>
    <p:sldId id="385" r:id="rId6"/>
    <p:sldId id="334" r:id="rId7"/>
    <p:sldId id="375" r:id="rId8"/>
    <p:sldId id="432" r:id="rId9"/>
    <p:sldId id="464" r:id="rId10"/>
    <p:sldId id="490" r:id="rId11"/>
    <p:sldId id="466" r:id="rId12"/>
    <p:sldId id="383" r:id="rId13"/>
    <p:sldId id="491" r:id="rId14"/>
    <p:sldId id="492" r:id="rId15"/>
    <p:sldId id="493" r:id="rId16"/>
    <p:sldId id="494" r:id="rId17"/>
    <p:sldId id="467" r:id="rId18"/>
    <p:sldId id="450" r:id="rId19"/>
    <p:sldId id="438" r:id="rId20"/>
    <p:sldId id="351" r:id="rId21"/>
    <p:sldId id="353" r:id="rId22"/>
    <p:sldId id="369" r:id="rId23"/>
    <p:sldId id="371" r:id="rId24"/>
    <p:sldId id="495" r:id="rId25"/>
    <p:sldId id="470" r:id="rId26"/>
    <p:sldId id="497" r:id="rId27"/>
    <p:sldId id="498" r:id="rId28"/>
    <p:sldId id="475" r:id="rId29"/>
    <p:sldId id="480" r:id="rId30"/>
    <p:sldId id="499" r:id="rId31"/>
    <p:sldId id="488" r:id="rId32"/>
    <p:sldId id="479" r:id="rId33"/>
    <p:sldId id="481" r:id="rId34"/>
    <p:sldId id="500" r:id="rId35"/>
    <p:sldId id="501" r:id="rId36"/>
    <p:sldId id="502" r:id="rId37"/>
    <p:sldId id="504" r:id="rId38"/>
    <p:sldId id="503" r:id="rId39"/>
    <p:sldId id="478" r:id="rId40"/>
    <p:sldId id="484" r:id="rId41"/>
    <p:sldId id="486" r:id="rId42"/>
    <p:sldId id="507" r:id="rId43"/>
    <p:sldId id="508" r:id="rId44"/>
    <p:sldId id="510" r:id="rId45"/>
    <p:sldId id="512" r:id="rId46"/>
    <p:sldId id="505" r:id="rId47"/>
    <p:sldId id="487" r:id="rId48"/>
    <p:sldId id="511" r:id="rId49"/>
    <p:sldId id="513" r:id="rId50"/>
    <p:sldId id="514" r:id="rId51"/>
    <p:sldId id="515" r:id="rId52"/>
    <p:sldId id="516" r:id="rId53"/>
    <p:sldId id="517" r:id="rId54"/>
    <p:sldId id="518" r:id="rId55"/>
    <p:sldId id="519" r:id="rId56"/>
    <p:sldId id="384" r:id="rId57"/>
    <p:sldId id="476" r:id="rId58"/>
    <p:sldId id="346" r:id="rId5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ter, Hol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6331" autoAdjust="0"/>
  </p:normalViewPr>
  <p:slideViewPr>
    <p:cSldViewPr snapToGrid="0">
      <p:cViewPr varScale="1">
        <p:scale>
          <a:sx n="122" d="100"/>
          <a:sy n="122" d="100"/>
        </p:scale>
        <p:origin x="1230" y="90"/>
      </p:cViewPr>
      <p:guideLst>
        <p:guide orient="horz" pos="2160"/>
        <p:guide pos="2880"/>
      </p:guideLst>
    </p:cSldViewPr>
  </p:slideViewPr>
  <p:outlineViewPr>
    <p:cViewPr>
      <p:scale>
        <a:sx n="33" d="100"/>
        <a:sy n="33" d="100"/>
      </p:scale>
      <p:origin x="0" y="-3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7DDC08-756C-47F6-AEFD-87B0FB86D75A}"/>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710C3153-CECE-4DBC-B7EE-8CF7B2CC1409}"/>
              </a:ext>
            </a:extLst>
          </p:cNvPr>
          <p:cNvSpPr>
            <a:spLocks noGrp="1"/>
          </p:cNvSpPr>
          <p:nvPr>
            <p:ph type="dt" sz="quarter" idx="1"/>
          </p:nvPr>
        </p:nvSpPr>
        <p:spPr>
          <a:xfrm>
            <a:off x="3970338" y="0"/>
            <a:ext cx="3038475" cy="465138"/>
          </a:xfrm>
          <a:prstGeom prst="rect">
            <a:avLst/>
          </a:prstGeom>
        </p:spPr>
        <p:txBody>
          <a:bodyPr vert="horz" lIns="91294" tIns="45647" rIns="91294" bIns="45647" rtlCol="0"/>
          <a:lstStyle>
            <a:lvl1pPr algn="r">
              <a:defRPr sz="1200">
                <a:latin typeface="Arial" pitchFamily="34" charset="0"/>
              </a:defRPr>
            </a:lvl1pPr>
          </a:lstStyle>
          <a:p>
            <a:pPr>
              <a:defRPr/>
            </a:pPr>
            <a:fld id="{5CBF1BB7-D363-4312-87E8-63C9FCA4C0AA}" type="datetimeFigureOut">
              <a:rPr lang="en-US"/>
              <a:pPr>
                <a:defRPr/>
              </a:pPr>
              <a:t>9/11/2023</a:t>
            </a:fld>
            <a:endParaRPr lang="en-US"/>
          </a:p>
        </p:txBody>
      </p:sp>
      <p:sp>
        <p:nvSpPr>
          <p:cNvPr id="4" name="Footer Placeholder 3">
            <a:extLst>
              <a:ext uri="{FF2B5EF4-FFF2-40B4-BE49-F238E27FC236}">
                <a16:creationId xmlns:a16="http://schemas.microsoft.com/office/drawing/2014/main" id="{2F1F5F0F-BF9D-470C-B2A7-C4C01C0ADC02}"/>
              </a:ext>
            </a:extLst>
          </p:cNvPr>
          <p:cNvSpPr>
            <a:spLocks noGrp="1"/>
          </p:cNvSpPr>
          <p:nvPr>
            <p:ph type="ftr" sz="quarter" idx="2"/>
          </p:nvPr>
        </p:nvSpPr>
        <p:spPr>
          <a:xfrm>
            <a:off x="0" y="8829675"/>
            <a:ext cx="3038475" cy="465138"/>
          </a:xfrm>
          <a:prstGeom prst="rect">
            <a:avLst/>
          </a:prstGeom>
        </p:spPr>
        <p:txBody>
          <a:bodyPr vert="horz" lIns="91294" tIns="45647" rIns="91294" bIns="45647" rtlCol="0" anchor="b"/>
          <a:lstStyle>
            <a:lvl1pPr algn="l">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98C7B7E-781C-45BD-8B0C-5A663E822FEE}"/>
              </a:ext>
            </a:extLst>
          </p:cNvPr>
          <p:cNvSpPr>
            <a:spLocks noGrp="1"/>
          </p:cNvSpPr>
          <p:nvPr>
            <p:ph type="sldNum" sz="quarter" idx="3"/>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E9284E6B-DB7F-408F-A9FA-A2026E50A6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79A17-92DC-4E6E-8873-8DCC3F3E40FE}"/>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7F89593-8FC9-45CE-93C9-8170C5A246E1}"/>
              </a:ext>
            </a:extLst>
          </p:cNvPr>
          <p:cNvSpPr>
            <a:spLocks noGrp="1"/>
          </p:cNvSpPr>
          <p:nvPr>
            <p:ph type="dt" idx="1"/>
          </p:nvPr>
        </p:nvSpPr>
        <p:spPr>
          <a:xfrm>
            <a:off x="3970338" y="0"/>
            <a:ext cx="3038475" cy="465138"/>
          </a:xfrm>
          <a:prstGeom prst="rect">
            <a:avLst/>
          </a:prstGeom>
        </p:spPr>
        <p:txBody>
          <a:bodyPr vert="horz" lIns="91294" tIns="45647" rIns="91294" bIns="45647" rtlCol="0"/>
          <a:lstStyle>
            <a:lvl1pPr algn="r">
              <a:defRPr sz="1200">
                <a:latin typeface="Arial" charset="0"/>
              </a:defRPr>
            </a:lvl1pPr>
          </a:lstStyle>
          <a:p>
            <a:pPr>
              <a:defRPr/>
            </a:pPr>
            <a:fld id="{A002873B-B72F-4219-8CCC-8ED3EAE97A62}" type="datetimeFigureOut">
              <a:rPr lang="en-US"/>
              <a:pPr>
                <a:defRPr/>
              </a:pPr>
              <a:t>9/11/2023</a:t>
            </a:fld>
            <a:endParaRPr lang="en-US"/>
          </a:p>
        </p:txBody>
      </p:sp>
      <p:sp>
        <p:nvSpPr>
          <p:cNvPr id="4" name="Slide Image Placeholder 3">
            <a:extLst>
              <a:ext uri="{FF2B5EF4-FFF2-40B4-BE49-F238E27FC236}">
                <a16:creationId xmlns:a16="http://schemas.microsoft.com/office/drawing/2014/main" id="{A0AE1CAE-9B8C-4CDA-9C89-ABA8EA24C5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pPr lvl="0"/>
            <a:endParaRPr lang="en-US" noProof="0"/>
          </a:p>
        </p:txBody>
      </p:sp>
      <p:sp>
        <p:nvSpPr>
          <p:cNvPr id="5" name="Notes Placeholder 4">
            <a:extLst>
              <a:ext uri="{FF2B5EF4-FFF2-40B4-BE49-F238E27FC236}">
                <a16:creationId xmlns:a16="http://schemas.microsoft.com/office/drawing/2014/main" id="{C381F518-E025-4F16-B9BA-4C0A0E282DB4}"/>
              </a:ext>
            </a:extLst>
          </p:cNvPr>
          <p:cNvSpPr>
            <a:spLocks noGrp="1"/>
          </p:cNvSpPr>
          <p:nvPr>
            <p:ph type="body" sz="quarter" idx="3"/>
          </p:nvPr>
        </p:nvSpPr>
        <p:spPr>
          <a:xfrm>
            <a:off x="700088" y="4414838"/>
            <a:ext cx="5610225" cy="4184650"/>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E82DBF-2EF2-4BAA-A012-1C3E249E656F}"/>
              </a:ext>
            </a:extLst>
          </p:cNvPr>
          <p:cNvSpPr>
            <a:spLocks noGrp="1"/>
          </p:cNvSpPr>
          <p:nvPr>
            <p:ph type="ftr" sz="quarter" idx="4"/>
          </p:nvPr>
        </p:nvSpPr>
        <p:spPr>
          <a:xfrm>
            <a:off x="0" y="8829675"/>
            <a:ext cx="3038475" cy="465138"/>
          </a:xfrm>
          <a:prstGeom prst="rect">
            <a:avLst/>
          </a:prstGeom>
        </p:spPr>
        <p:txBody>
          <a:bodyPr vert="horz" lIns="91294" tIns="45647" rIns="91294" bIns="45647"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DB17DF2-558E-411B-815B-C6719FD33878}"/>
              </a:ext>
            </a:extLst>
          </p:cNvPr>
          <p:cNvSpPr>
            <a:spLocks noGrp="1"/>
          </p:cNvSpPr>
          <p:nvPr>
            <p:ph type="sldNum" sz="quarter" idx="5"/>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76A00A18-51A8-4B11-B5AF-F990D16FFF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a:t>
            </a:fld>
            <a:endParaRPr lang="en-US" altLang="en-US"/>
          </a:p>
        </p:txBody>
      </p:sp>
    </p:spTree>
    <p:extLst>
      <p:ext uri="{BB962C8B-B14F-4D97-AF65-F5344CB8AC3E}">
        <p14:creationId xmlns:p14="http://schemas.microsoft.com/office/powerpoint/2010/main" val="304914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45</a:t>
            </a:fld>
            <a:endParaRPr lang="en-US" altLang="en-US"/>
          </a:p>
        </p:txBody>
      </p:sp>
    </p:spTree>
    <p:extLst>
      <p:ext uri="{BB962C8B-B14F-4D97-AF65-F5344CB8AC3E}">
        <p14:creationId xmlns:p14="http://schemas.microsoft.com/office/powerpoint/2010/main" val="392100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55</a:t>
            </a:fld>
            <a:endParaRPr lang="en-US" altLang="en-US"/>
          </a:p>
        </p:txBody>
      </p:sp>
    </p:spTree>
    <p:extLst>
      <p:ext uri="{BB962C8B-B14F-4D97-AF65-F5344CB8AC3E}">
        <p14:creationId xmlns:p14="http://schemas.microsoft.com/office/powerpoint/2010/main" val="199092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57</a:t>
            </a:fld>
            <a:endParaRPr lang="en-US" altLang="en-US"/>
          </a:p>
        </p:txBody>
      </p:sp>
    </p:spTree>
    <p:extLst>
      <p:ext uri="{BB962C8B-B14F-4D97-AF65-F5344CB8AC3E}">
        <p14:creationId xmlns:p14="http://schemas.microsoft.com/office/powerpoint/2010/main" val="24534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5</a:t>
            </a:fld>
            <a:endParaRPr lang="en-US" altLang="en-US"/>
          </a:p>
        </p:txBody>
      </p:sp>
    </p:spTree>
    <p:extLst>
      <p:ext uri="{BB962C8B-B14F-4D97-AF65-F5344CB8AC3E}">
        <p14:creationId xmlns:p14="http://schemas.microsoft.com/office/powerpoint/2010/main" val="36297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10</a:t>
            </a:fld>
            <a:endParaRPr lang="en-US" altLang="en-US"/>
          </a:p>
        </p:txBody>
      </p:sp>
    </p:spTree>
    <p:extLst>
      <p:ext uri="{BB962C8B-B14F-4D97-AF65-F5344CB8AC3E}">
        <p14:creationId xmlns:p14="http://schemas.microsoft.com/office/powerpoint/2010/main" val="25326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17</a:t>
            </a:fld>
            <a:endParaRPr lang="en-US" altLang="en-US"/>
          </a:p>
        </p:txBody>
      </p:sp>
    </p:spTree>
    <p:extLst>
      <p:ext uri="{BB962C8B-B14F-4D97-AF65-F5344CB8AC3E}">
        <p14:creationId xmlns:p14="http://schemas.microsoft.com/office/powerpoint/2010/main" val="10922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18</a:t>
            </a:fld>
            <a:endParaRPr lang="en-US" altLang="en-US"/>
          </a:p>
        </p:txBody>
      </p:sp>
    </p:spTree>
    <p:extLst>
      <p:ext uri="{BB962C8B-B14F-4D97-AF65-F5344CB8AC3E}">
        <p14:creationId xmlns:p14="http://schemas.microsoft.com/office/powerpoint/2010/main" val="375662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23</a:t>
            </a:fld>
            <a:endParaRPr lang="en-US" altLang="en-US"/>
          </a:p>
        </p:txBody>
      </p:sp>
    </p:spTree>
    <p:extLst>
      <p:ext uri="{BB962C8B-B14F-4D97-AF65-F5344CB8AC3E}">
        <p14:creationId xmlns:p14="http://schemas.microsoft.com/office/powerpoint/2010/main" val="352644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27</a:t>
            </a:fld>
            <a:endParaRPr lang="en-US" altLang="en-US"/>
          </a:p>
        </p:txBody>
      </p:sp>
    </p:spTree>
    <p:extLst>
      <p:ext uri="{BB962C8B-B14F-4D97-AF65-F5344CB8AC3E}">
        <p14:creationId xmlns:p14="http://schemas.microsoft.com/office/powerpoint/2010/main" val="45671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31</a:t>
            </a:fld>
            <a:endParaRPr lang="en-US" altLang="en-US"/>
          </a:p>
        </p:txBody>
      </p:sp>
    </p:spTree>
    <p:extLst>
      <p:ext uri="{BB962C8B-B14F-4D97-AF65-F5344CB8AC3E}">
        <p14:creationId xmlns:p14="http://schemas.microsoft.com/office/powerpoint/2010/main" val="151906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38</a:t>
            </a:fld>
            <a:endParaRPr lang="en-US" altLang="en-US"/>
          </a:p>
        </p:txBody>
      </p:sp>
    </p:spTree>
    <p:extLst>
      <p:ext uri="{BB962C8B-B14F-4D97-AF65-F5344CB8AC3E}">
        <p14:creationId xmlns:p14="http://schemas.microsoft.com/office/powerpoint/2010/main" val="3540209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A5C26989-A941-474C-BC04-73527D005FDB}"/>
              </a:ext>
            </a:extLst>
          </p:cNvPr>
          <p:cNvSpPr>
            <a:spLocks noGrp="1"/>
          </p:cNvSpPr>
          <p:nvPr>
            <p:ph type="sldNum" sz="quarter" idx="10"/>
          </p:nvPr>
        </p:nvSpPr>
        <p:spPr/>
        <p:txBody>
          <a:bodyPr/>
          <a:lstStyle>
            <a:lvl1pPr>
              <a:defRPr/>
            </a:lvl1pPr>
          </a:lstStyle>
          <a:p>
            <a:pPr>
              <a:defRPr/>
            </a:pPr>
            <a:fld id="{8154F80D-3E46-4D8E-BE3A-C80B9AD62EDA}" type="slidenum">
              <a:rPr lang="en-US" altLang="en-US"/>
              <a:pPr>
                <a:defRPr/>
              </a:pPr>
              <a:t>‹#›</a:t>
            </a:fld>
            <a:endParaRPr lang="en-US" altLang="en-US"/>
          </a:p>
        </p:txBody>
      </p:sp>
    </p:spTree>
    <p:extLst>
      <p:ext uri="{BB962C8B-B14F-4D97-AF65-F5344CB8AC3E}">
        <p14:creationId xmlns:p14="http://schemas.microsoft.com/office/powerpoint/2010/main" val="29178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F08A466-C652-44EA-9E60-813B47CE6698}"/>
              </a:ext>
            </a:extLst>
          </p:cNvPr>
          <p:cNvSpPr>
            <a:spLocks noGrp="1"/>
          </p:cNvSpPr>
          <p:nvPr>
            <p:ph type="sldNum" sz="quarter" idx="10"/>
          </p:nvPr>
        </p:nvSpPr>
        <p:spPr>
          <a:xfrm>
            <a:off x="325438" y="6146800"/>
            <a:ext cx="2133600" cy="365125"/>
          </a:xfrm>
        </p:spPr>
        <p:txBody>
          <a:bodyPr/>
          <a:lstStyle>
            <a:lvl1pPr>
              <a:defRPr/>
            </a:lvl1pPr>
          </a:lstStyle>
          <a:p>
            <a:pPr>
              <a:defRPr/>
            </a:pPr>
            <a:fld id="{7B8E56BA-833D-4922-9AC1-75D4935B3379}" type="slidenum">
              <a:rPr lang="en-US" altLang="en-US"/>
              <a:pPr>
                <a:defRPr/>
              </a:pPr>
              <a:t>‹#›</a:t>
            </a:fld>
            <a:endParaRPr lang="en-US" altLang="en-US"/>
          </a:p>
        </p:txBody>
      </p:sp>
    </p:spTree>
    <p:extLst>
      <p:ext uri="{BB962C8B-B14F-4D97-AF65-F5344CB8AC3E}">
        <p14:creationId xmlns:p14="http://schemas.microsoft.com/office/powerpoint/2010/main" val="18563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1CC708FB-7C5C-48D2-8ACA-9863E5A2C026}"/>
              </a:ext>
            </a:extLst>
          </p:cNvPr>
          <p:cNvSpPr>
            <a:spLocks noGrp="1"/>
          </p:cNvSpPr>
          <p:nvPr>
            <p:ph type="sldNum" sz="quarter" idx="10"/>
          </p:nvPr>
        </p:nvSpPr>
        <p:spPr>
          <a:xfrm>
            <a:off x="325438" y="6146800"/>
            <a:ext cx="2133600" cy="365125"/>
          </a:xfrm>
        </p:spPr>
        <p:txBody>
          <a:bodyPr/>
          <a:lstStyle>
            <a:lvl1pPr>
              <a:defRPr/>
            </a:lvl1pPr>
          </a:lstStyle>
          <a:p>
            <a:pPr>
              <a:defRPr/>
            </a:pPr>
            <a:fld id="{880CCC8C-28D9-4827-B3D5-583B145837D0}" type="slidenum">
              <a:rPr lang="en-US" altLang="en-US"/>
              <a:pPr>
                <a:defRPr/>
              </a:pPr>
              <a:t>‹#›</a:t>
            </a:fld>
            <a:endParaRPr lang="en-US" altLang="en-US"/>
          </a:p>
        </p:txBody>
      </p:sp>
    </p:spTree>
    <p:extLst>
      <p:ext uri="{BB962C8B-B14F-4D97-AF65-F5344CB8AC3E}">
        <p14:creationId xmlns:p14="http://schemas.microsoft.com/office/powerpoint/2010/main" val="278238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585D2941-6289-4C4A-8579-C03F91170E0C}"/>
              </a:ext>
            </a:extLst>
          </p:cNvPr>
          <p:cNvSpPr>
            <a:spLocks noGrp="1"/>
          </p:cNvSpPr>
          <p:nvPr>
            <p:ph type="sldNum" sz="quarter" idx="10"/>
          </p:nvPr>
        </p:nvSpPr>
        <p:spPr>
          <a:xfrm>
            <a:off x="325438" y="6146800"/>
            <a:ext cx="2133600" cy="365125"/>
          </a:xfrm>
        </p:spPr>
        <p:txBody>
          <a:bodyPr/>
          <a:lstStyle>
            <a:lvl1pPr>
              <a:defRPr/>
            </a:lvl1pPr>
          </a:lstStyle>
          <a:p>
            <a:pPr>
              <a:defRPr/>
            </a:pPr>
            <a:fld id="{8DB979D7-9F1B-4813-B057-EB29CF23C46B}" type="slidenum">
              <a:rPr lang="en-US" altLang="en-US"/>
              <a:pPr>
                <a:defRPr/>
              </a:pPr>
              <a:t>‹#›</a:t>
            </a:fld>
            <a:endParaRPr lang="en-US" altLang="en-US"/>
          </a:p>
        </p:txBody>
      </p:sp>
    </p:spTree>
    <p:extLst>
      <p:ext uri="{BB962C8B-B14F-4D97-AF65-F5344CB8AC3E}">
        <p14:creationId xmlns:p14="http://schemas.microsoft.com/office/powerpoint/2010/main" val="69531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473AABC-6740-4CA0-831E-83CDB11247F8}"/>
              </a:ext>
            </a:extLst>
          </p:cNvPr>
          <p:cNvSpPr>
            <a:spLocks noGrp="1"/>
          </p:cNvSpPr>
          <p:nvPr>
            <p:ph type="sldNum" sz="quarter" idx="10"/>
          </p:nvPr>
        </p:nvSpPr>
        <p:spPr>
          <a:xfrm>
            <a:off x="325438" y="6146800"/>
            <a:ext cx="2133600" cy="365125"/>
          </a:xfrm>
        </p:spPr>
        <p:txBody>
          <a:bodyPr/>
          <a:lstStyle>
            <a:lvl1pPr>
              <a:defRPr/>
            </a:lvl1pPr>
          </a:lstStyle>
          <a:p>
            <a:pPr>
              <a:defRPr/>
            </a:pPr>
            <a:fld id="{7FBB6837-D98D-460C-9DB1-7356B3CFAF6F}" type="slidenum">
              <a:rPr lang="en-US" altLang="en-US"/>
              <a:pPr>
                <a:defRPr/>
              </a:pPr>
              <a:t>‹#›</a:t>
            </a:fld>
            <a:endParaRPr lang="en-US" altLang="en-US"/>
          </a:p>
        </p:txBody>
      </p:sp>
    </p:spTree>
    <p:extLst>
      <p:ext uri="{BB962C8B-B14F-4D97-AF65-F5344CB8AC3E}">
        <p14:creationId xmlns:p14="http://schemas.microsoft.com/office/powerpoint/2010/main" val="101570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CD94225B-6BAF-4223-8FB6-E5D7D3C3B48E}"/>
              </a:ext>
            </a:extLst>
          </p:cNvPr>
          <p:cNvSpPr>
            <a:spLocks noGrp="1"/>
          </p:cNvSpPr>
          <p:nvPr>
            <p:ph type="sldNum" sz="quarter" idx="10"/>
          </p:nvPr>
        </p:nvSpPr>
        <p:spPr>
          <a:xfrm>
            <a:off x="325438" y="6146800"/>
            <a:ext cx="2133600" cy="365125"/>
          </a:xfrm>
        </p:spPr>
        <p:txBody>
          <a:bodyPr/>
          <a:lstStyle>
            <a:lvl1pPr>
              <a:defRPr/>
            </a:lvl1pPr>
          </a:lstStyle>
          <a:p>
            <a:pPr>
              <a:defRPr/>
            </a:pPr>
            <a:fld id="{30CD0506-E223-4476-88AF-E15FDB401436}" type="slidenum">
              <a:rPr lang="en-US" altLang="en-US"/>
              <a:pPr>
                <a:defRPr/>
              </a:pPr>
              <a:t>‹#›</a:t>
            </a:fld>
            <a:endParaRPr lang="en-US" altLang="en-US"/>
          </a:p>
        </p:txBody>
      </p:sp>
    </p:spTree>
    <p:extLst>
      <p:ext uri="{BB962C8B-B14F-4D97-AF65-F5344CB8AC3E}">
        <p14:creationId xmlns:p14="http://schemas.microsoft.com/office/powerpoint/2010/main" val="38961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56824C6-CE77-4C55-8081-4CA75E48A534}"/>
              </a:ext>
            </a:extLst>
          </p:cNvPr>
          <p:cNvSpPr>
            <a:spLocks noGrp="1"/>
          </p:cNvSpPr>
          <p:nvPr>
            <p:ph type="sldNum" sz="quarter" idx="10"/>
          </p:nvPr>
        </p:nvSpPr>
        <p:spPr>
          <a:xfrm>
            <a:off x="325438" y="6146800"/>
            <a:ext cx="2133600" cy="365125"/>
          </a:xfrm>
        </p:spPr>
        <p:txBody>
          <a:bodyPr/>
          <a:lstStyle>
            <a:lvl1pPr>
              <a:defRPr/>
            </a:lvl1pPr>
          </a:lstStyle>
          <a:p>
            <a:pPr>
              <a:defRPr/>
            </a:pPr>
            <a:fld id="{08A5CD57-4E9A-49BD-8626-9429E036F806}" type="slidenum">
              <a:rPr lang="en-US" altLang="en-US"/>
              <a:pPr>
                <a:defRPr/>
              </a:pPr>
              <a:t>‹#›</a:t>
            </a:fld>
            <a:endParaRPr lang="en-US" altLang="en-US"/>
          </a:p>
        </p:txBody>
      </p:sp>
    </p:spTree>
    <p:extLst>
      <p:ext uri="{BB962C8B-B14F-4D97-AF65-F5344CB8AC3E}">
        <p14:creationId xmlns:p14="http://schemas.microsoft.com/office/powerpoint/2010/main" val="39671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0F3BF665-39C3-4312-8839-F52D42DADE34}"/>
              </a:ext>
            </a:extLst>
          </p:cNvPr>
          <p:cNvSpPr>
            <a:spLocks noGrp="1"/>
          </p:cNvSpPr>
          <p:nvPr>
            <p:ph type="sldNum" sz="quarter" idx="10"/>
          </p:nvPr>
        </p:nvSpPr>
        <p:spPr>
          <a:xfrm>
            <a:off x="325438" y="6146800"/>
            <a:ext cx="2133600" cy="365125"/>
          </a:xfrm>
        </p:spPr>
        <p:txBody>
          <a:bodyPr/>
          <a:lstStyle>
            <a:lvl1pPr>
              <a:defRPr/>
            </a:lvl1pPr>
          </a:lstStyle>
          <a:p>
            <a:pPr>
              <a:defRPr/>
            </a:pPr>
            <a:fld id="{DBCF3E8D-7D8E-4E4D-B303-EA035C7F0EAB}" type="slidenum">
              <a:rPr lang="en-US" altLang="en-US"/>
              <a:pPr>
                <a:defRPr/>
              </a:pPr>
              <a:t>‹#›</a:t>
            </a:fld>
            <a:endParaRPr lang="en-US" altLang="en-US"/>
          </a:p>
        </p:txBody>
      </p:sp>
    </p:spTree>
    <p:extLst>
      <p:ext uri="{BB962C8B-B14F-4D97-AF65-F5344CB8AC3E}">
        <p14:creationId xmlns:p14="http://schemas.microsoft.com/office/powerpoint/2010/main" val="42714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109F3615-2B39-451B-93AC-4981968E0DB1}"/>
              </a:ext>
            </a:extLst>
          </p:cNvPr>
          <p:cNvSpPr>
            <a:spLocks noGrp="1"/>
          </p:cNvSpPr>
          <p:nvPr>
            <p:ph type="sldNum" sz="quarter" idx="10"/>
          </p:nvPr>
        </p:nvSpPr>
        <p:spPr>
          <a:xfrm>
            <a:off x="325438" y="6146800"/>
            <a:ext cx="2133600" cy="365125"/>
          </a:xfrm>
        </p:spPr>
        <p:txBody>
          <a:bodyPr/>
          <a:lstStyle>
            <a:lvl1pPr>
              <a:defRPr/>
            </a:lvl1pPr>
          </a:lstStyle>
          <a:p>
            <a:pPr>
              <a:defRPr/>
            </a:pPr>
            <a:fld id="{56BB251B-6B7C-48D7-8EE2-53C8AC44F076}" type="slidenum">
              <a:rPr lang="en-US" altLang="en-US"/>
              <a:pPr>
                <a:defRPr/>
              </a:pPr>
              <a:t>‹#›</a:t>
            </a:fld>
            <a:endParaRPr lang="en-US" altLang="en-US"/>
          </a:p>
        </p:txBody>
      </p:sp>
    </p:spTree>
    <p:extLst>
      <p:ext uri="{BB962C8B-B14F-4D97-AF65-F5344CB8AC3E}">
        <p14:creationId xmlns:p14="http://schemas.microsoft.com/office/powerpoint/2010/main" val="37950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906AA94-A34E-46C6-9874-615779F79664}"/>
              </a:ext>
            </a:extLst>
          </p:cNvPr>
          <p:cNvSpPr>
            <a:spLocks noGrp="1"/>
          </p:cNvSpPr>
          <p:nvPr>
            <p:ph type="sldNum" sz="quarter" idx="10"/>
          </p:nvPr>
        </p:nvSpPr>
        <p:spPr/>
        <p:txBody>
          <a:bodyPr/>
          <a:lstStyle>
            <a:lvl1pPr>
              <a:defRPr/>
            </a:lvl1pPr>
          </a:lstStyle>
          <a:p>
            <a:pPr>
              <a:defRPr/>
            </a:pPr>
            <a:fld id="{CD022F62-913C-4AC4-B756-A4BE0EA4D607}" type="slidenum">
              <a:rPr lang="en-US" altLang="en-US"/>
              <a:pPr>
                <a:defRPr/>
              </a:pPr>
              <a:t>‹#›</a:t>
            </a:fld>
            <a:endParaRPr lang="en-US" altLang="en-US"/>
          </a:p>
        </p:txBody>
      </p:sp>
    </p:spTree>
    <p:extLst>
      <p:ext uri="{BB962C8B-B14F-4D97-AF65-F5344CB8AC3E}">
        <p14:creationId xmlns:p14="http://schemas.microsoft.com/office/powerpoint/2010/main" val="313105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99436-581C-40DF-A883-8DB069BAF1DC}"/>
              </a:ext>
            </a:extLst>
          </p:cNvPr>
          <p:cNvSpPr>
            <a:spLocks noGrp="1"/>
          </p:cNvSpPr>
          <p:nvPr>
            <p:ph type="sldNum" sz="quarter" idx="10"/>
          </p:nvPr>
        </p:nvSpPr>
        <p:spPr/>
        <p:txBody>
          <a:bodyPr/>
          <a:lstStyle>
            <a:lvl1pPr>
              <a:defRPr/>
            </a:lvl1pPr>
          </a:lstStyle>
          <a:p>
            <a:pPr>
              <a:defRPr/>
            </a:pPr>
            <a:fld id="{318910B0-9467-4A98-98B4-835D8384FBCF}" type="slidenum">
              <a:rPr lang="en-US" altLang="en-US"/>
              <a:pPr>
                <a:defRPr/>
              </a:pPr>
              <a:t>‹#›</a:t>
            </a:fld>
            <a:endParaRPr lang="en-US" altLang="en-US"/>
          </a:p>
        </p:txBody>
      </p:sp>
    </p:spTree>
    <p:extLst>
      <p:ext uri="{BB962C8B-B14F-4D97-AF65-F5344CB8AC3E}">
        <p14:creationId xmlns:p14="http://schemas.microsoft.com/office/powerpoint/2010/main" val="405142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4F3989C9-3AAA-4355-9380-4000E0813AF8}"/>
              </a:ext>
            </a:extLst>
          </p:cNvPr>
          <p:cNvSpPr>
            <a:spLocks noGrp="1"/>
          </p:cNvSpPr>
          <p:nvPr>
            <p:ph type="sldNum" sz="quarter" idx="10"/>
          </p:nvPr>
        </p:nvSpPr>
        <p:spPr/>
        <p:txBody>
          <a:bodyPr/>
          <a:lstStyle>
            <a:lvl1pPr>
              <a:defRPr/>
            </a:lvl1pPr>
          </a:lstStyle>
          <a:p>
            <a:pPr>
              <a:defRPr/>
            </a:pPr>
            <a:fld id="{8C68D301-F55D-46F9-AA96-46E6D6A25132}" type="slidenum">
              <a:rPr lang="en-US" altLang="en-US"/>
              <a:pPr>
                <a:defRPr/>
              </a:pPr>
              <a:t>‹#›</a:t>
            </a:fld>
            <a:endParaRPr lang="en-US" altLang="en-US"/>
          </a:p>
        </p:txBody>
      </p:sp>
    </p:spTree>
    <p:extLst>
      <p:ext uri="{BB962C8B-B14F-4D97-AF65-F5344CB8AC3E}">
        <p14:creationId xmlns:p14="http://schemas.microsoft.com/office/powerpoint/2010/main" val="27222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9971BF-4685-4CA2-9730-BB5D70E4A106}"/>
              </a:ext>
            </a:extLst>
          </p:cNvPr>
          <p:cNvSpPr>
            <a:spLocks noGrp="1"/>
          </p:cNvSpPr>
          <p:nvPr>
            <p:ph type="sldNum" sz="quarter" idx="10"/>
          </p:nvPr>
        </p:nvSpPr>
        <p:spPr/>
        <p:txBody>
          <a:bodyPr/>
          <a:lstStyle>
            <a:lvl1pPr>
              <a:defRPr/>
            </a:lvl1pPr>
          </a:lstStyle>
          <a:p>
            <a:pPr>
              <a:defRPr/>
            </a:pPr>
            <a:fld id="{9EEB046F-6F4E-4D8B-9F30-D8EE27B8D9DD}" type="slidenum">
              <a:rPr lang="en-US" altLang="en-US"/>
              <a:pPr>
                <a:defRPr/>
              </a:pPr>
              <a:t>‹#›</a:t>
            </a:fld>
            <a:endParaRPr lang="en-US" altLang="en-US"/>
          </a:p>
        </p:txBody>
      </p:sp>
    </p:spTree>
    <p:extLst>
      <p:ext uri="{BB962C8B-B14F-4D97-AF65-F5344CB8AC3E}">
        <p14:creationId xmlns:p14="http://schemas.microsoft.com/office/powerpoint/2010/main" val="96029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F6EBC960-23E7-4E33-9580-A60228453462}"/>
              </a:ext>
            </a:extLst>
          </p:cNvPr>
          <p:cNvSpPr>
            <a:spLocks noGrp="1"/>
          </p:cNvSpPr>
          <p:nvPr>
            <p:ph type="sldNum" sz="quarter" idx="10"/>
          </p:nvPr>
        </p:nvSpPr>
        <p:spPr/>
        <p:txBody>
          <a:bodyPr/>
          <a:lstStyle>
            <a:lvl1pPr>
              <a:defRPr/>
            </a:lvl1pPr>
          </a:lstStyle>
          <a:p>
            <a:pPr>
              <a:defRPr/>
            </a:pPr>
            <a:fld id="{49A098A8-8117-4802-B047-6C4429A25961}" type="slidenum">
              <a:rPr lang="en-US" altLang="en-US"/>
              <a:pPr>
                <a:defRPr/>
              </a:pPr>
              <a:t>‹#›</a:t>
            </a:fld>
            <a:endParaRPr lang="en-US" altLang="en-US"/>
          </a:p>
        </p:txBody>
      </p:sp>
    </p:spTree>
    <p:extLst>
      <p:ext uri="{BB962C8B-B14F-4D97-AF65-F5344CB8AC3E}">
        <p14:creationId xmlns:p14="http://schemas.microsoft.com/office/powerpoint/2010/main" val="422500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A458A4-D49A-4EC7-B4DC-1CBD58BD224B}"/>
              </a:ext>
            </a:extLst>
          </p:cNvPr>
          <p:cNvSpPr>
            <a:spLocks noGrp="1"/>
          </p:cNvSpPr>
          <p:nvPr>
            <p:ph type="sldNum" sz="quarter" idx="10"/>
          </p:nvPr>
        </p:nvSpPr>
        <p:spPr/>
        <p:txBody>
          <a:bodyPr/>
          <a:lstStyle>
            <a:lvl1pPr>
              <a:defRPr/>
            </a:lvl1pPr>
          </a:lstStyle>
          <a:p>
            <a:pPr>
              <a:defRPr/>
            </a:pPr>
            <a:fld id="{42E60A7B-1447-409A-828D-43FCAFFA961F}" type="slidenum">
              <a:rPr lang="en-US" altLang="en-US"/>
              <a:pPr>
                <a:defRPr/>
              </a:pPr>
              <a:t>‹#›</a:t>
            </a:fld>
            <a:endParaRPr lang="en-US" altLang="en-US"/>
          </a:p>
        </p:txBody>
      </p:sp>
    </p:spTree>
    <p:extLst>
      <p:ext uri="{BB962C8B-B14F-4D97-AF65-F5344CB8AC3E}">
        <p14:creationId xmlns:p14="http://schemas.microsoft.com/office/powerpoint/2010/main" val="2735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D3700C49-D871-4D87-AF58-971A4AE76684}"/>
              </a:ext>
            </a:extLst>
          </p:cNvPr>
          <p:cNvSpPr>
            <a:spLocks noGrp="1"/>
          </p:cNvSpPr>
          <p:nvPr>
            <p:ph type="sldNum" sz="quarter" idx="10"/>
          </p:nvPr>
        </p:nvSpPr>
        <p:spPr/>
        <p:txBody>
          <a:bodyPr/>
          <a:lstStyle>
            <a:lvl1pPr>
              <a:defRPr/>
            </a:lvl1pPr>
          </a:lstStyle>
          <a:p>
            <a:pPr>
              <a:defRPr/>
            </a:pPr>
            <a:fld id="{B1D8BAAB-231E-4DC0-807F-D50628638498}" type="slidenum">
              <a:rPr lang="en-US" altLang="en-US"/>
              <a:pPr>
                <a:defRPr/>
              </a:pPr>
              <a:t>‹#›</a:t>
            </a:fld>
            <a:endParaRPr lang="en-US" altLang="en-US"/>
          </a:p>
        </p:txBody>
      </p:sp>
    </p:spTree>
    <p:extLst>
      <p:ext uri="{BB962C8B-B14F-4D97-AF65-F5344CB8AC3E}">
        <p14:creationId xmlns:p14="http://schemas.microsoft.com/office/powerpoint/2010/main" val="28662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EFA458CB-EA6C-479F-BC8D-BAB41F7134BE}"/>
              </a:ext>
            </a:extLst>
          </p:cNvPr>
          <p:cNvSpPr>
            <a:spLocks noGrp="1"/>
          </p:cNvSpPr>
          <p:nvPr>
            <p:ph type="sldNum" sz="quarter" idx="10"/>
          </p:nvPr>
        </p:nvSpPr>
        <p:spPr/>
        <p:txBody>
          <a:bodyPr/>
          <a:lstStyle>
            <a:lvl1pPr>
              <a:defRPr/>
            </a:lvl1pPr>
          </a:lstStyle>
          <a:p>
            <a:pPr>
              <a:defRPr/>
            </a:pPr>
            <a:fld id="{FB18DA63-4011-4A95-BB82-7978FB006F86}" type="slidenum">
              <a:rPr lang="en-US" altLang="en-US"/>
              <a:pPr>
                <a:defRPr/>
              </a:pPr>
              <a:t>‹#›</a:t>
            </a:fld>
            <a:endParaRPr lang="en-US" altLang="en-US"/>
          </a:p>
        </p:txBody>
      </p:sp>
    </p:spTree>
    <p:extLst>
      <p:ext uri="{BB962C8B-B14F-4D97-AF65-F5344CB8AC3E}">
        <p14:creationId xmlns:p14="http://schemas.microsoft.com/office/powerpoint/2010/main" val="37432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6A5AD8-3AAB-47FB-8370-8936CD26A4F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a:extLst>
              <a:ext uri="{FF2B5EF4-FFF2-40B4-BE49-F238E27FC236}">
                <a16:creationId xmlns:a16="http://schemas.microsoft.com/office/drawing/2014/main" id="{2BE57D94-6317-4BEC-8EE1-C1CB7D254A64}"/>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B647615-A2E1-458F-AAA2-BEA241AF1F0A}"/>
              </a:ext>
            </a:extLst>
          </p:cNvPr>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75E286F8-C46F-4AB3-BB7C-428BDAFBBD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1B9C6B9-39A3-477D-9952-B66CA3CFDCC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9106E597-8C1A-4F7C-B3F1-D5BC99E10895}"/>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EED2BE2-680C-40C4-93D0-D36AE4C91180}"/>
              </a:ext>
            </a:extLst>
          </p:cNvPr>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10AEC28-580A-40B5-B128-17926961FA4A}"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8E27AB95-1186-4C28-8F22-3C4FC709137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ihcda/files/CDBG,-HOME,-HTF-Program-Manual-4thEdition.pdf" TargetMode="External"/><Relationship Id="rId2" Type="http://schemas.openxmlformats.org/officeDocument/2006/relationships/hyperlink" Target="https://www.in.gov/ihcda/files/23-26-Data-Attachment-Updat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gov/ihcda/developers/red-compli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udgov-answers.force.com/housingcounseling/s/?language=en_U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ud.gov/program_offices/housing/nationally_hud_approved_housing_counseling_agenciesdirectory"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hudexchange.info/resource/4747/for-your-protection-get-a-home-inspec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udexchange.info/resource/2312/home-maximum-purchase-price-after-rehab-val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ffiec.cfpb.gov/tools/rate-sprea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sspergel@ihcda.in.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506691" y="1524960"/>
            <a:ext cx="7772400" cy="1448163"/>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IHCDA HOME Homebuyer Program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Selling the Unit – Part I:</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Choosing the buyer and evaluating the lender</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Session 4</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2" name="TextBox 1">
            <a:extLst>
              <a:ext uri="{FF2B5EF4-FFF2-40B4-BE49-F238E27FC236}">
                <a16:creationId xmlns:a16="http://schemas.microsoft.com/office/drawing/2014/main" id="{50D6D73D-4200-AC2D-ADA6-F86C2594B1C1}"/>
              </a:ext>
            </a:extLst>
          </p:cNvPr>
          <p:cNvSpPr txBox="1"/>
          <p:nvPr/>
        </p:nvSpPr>
        <p:spPr bwMode="auto">
          <a:xfrm>
            <a:off x="506691" y="4129029"/>
            <a:ext cx="7213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p>
          <a:p>
            <a:r>
              <a:rPr lang="en-US" sz="1600"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rPr>
              <a:t>Indiana Housing &amp; Community Development Authority</a:t>
            </a:r>
          </a:p>
        </p:txBody>
      </p:sp>
    </p:spTree>
    <p:extLst>
      <p:ext uri="{BB962C8B-B14F-4D97-AF65-F5344CB8AC3E}">
        <p14:creationId xmlns:p14="http://schemas.microsoft.com/office/powerpoint/2010/main" val="387573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Eligible Beneficiaries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97227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Eligible Beneficiaries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homebuyers must be at or below 80% of the HUD Area Median Income at time of purchase. </a:t>
            </a:r>
          </a:p>
          <a:p>
            <a:pPr>
              <a:defRPr/>
            </a:pPr>
            <a:endParaRPr lang="en-US" altLang="en-US" sz="2400" b="1" u="sng"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provides this information on a per-county basis through the release of RED notices. 2023’s income limits are posted in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RED Notice 23-26</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follows the Part 5 Income Verification Process. The requirements can be found under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3"/>
              </a:rPr>
              <a:t>Chapter 14 – Income Verification of the CDBG-HOME-HTF Program Manual</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1163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Verifying Income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IHCDA’s Compliance Division will verify that the household meets the HUD income requirements prior to closing. </a:t>
            </a:r>
          </a:p>
          <a:p>
            <a:pPr marL="0" indent="0">
              <a:buNone/>
              <a:defRPr/>
            </a:pPr>
            <a:endParaRPr 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003359"/>
                </a:solidFill>
                <a:latin typeface="Arial" panose="020B0604020202020204" pitchFamily="34" charset="0"/>
                <a:cs typeface="Arial" panose="020B0604020202020204" pitchFamily="34" charset="0"/>
              </a:rPr>
              <a:t>New process is to ensure the household is at or below 80% AMI prior to closing – otherwise, the unit is considered a failed HOME unit and the developer must repay all funds to IHCDA. </a:t>
            </a:r>
          </a:p>
          <a:p>
            <a:pPr>
              <a:defRPr/>
            </a:pPr>
            <a:endParaRPr lang="en-US" sz="1800" dirty="0">
              <a:solidFill>
                <a:srgbClr val="003359"/>
              </a:solidFill>
              <a:latin typeface="Arial" panose="020B0604020202020204" pitchFamily="34" charset="0"/>
              <a:cs typeface="Arial" panose="020B0604020202020204" pitchFamily="34" charset="0"/>
            </a:endParaRPr>
          </a:p>
          <a:p>
            <a:pPr>
              <a:defRPr/>
            </a:pPr>
            <a:r>
              <a:rPr lang="en-US" sz="1800" dirty="0">
                <a:solidFill>
                  <a:srgbClr val="003359"/>
                </a:solidFill>
                <a:latin typeface="Arial" panose="020B0604020202020204" pitchFamily="34" charset="0"/>
                <a:cs typeface="Arial" panose="020B0604020202020204" pitchFamily="34" charset="0"/>
              </a:rPr>
              <a:t>IHCDA will require income documents to be submitted 4 weeks prior to any closing. </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7296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Verifying Income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a minimum, IHCDA will require:</a:t>
            </a:r>
          </a:p>
          <a:p>
            <a:pPr lvl="1">
              <a:defRPr/>
            </a:pPr>
            <a:r>
              <a:rPr 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Form 23 (Income Certification Questionnaire)</a:t>
            </a:r>
          </a:p>
          <a:p>
            <a:pPr lvl="1">
              <a:defRPr/>
            </a:pPr>
            <a:r>
              <a:rPr 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Form 47 (OOR and Homeowner Income Certification)</a:t>
            </a:r>
          </a:p>
          <a:p>
            <a:pPr lvl="1">
              <a:defRPr/>
            </a:pPr>
            <a:r>
              <a:rPr 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Supporting documentation of income </a:t>
            </a:r>
          </a:p>
          <a:p>
            <a:pPr lvl="1">
              <a:defRPr/>
            </a:pPr>
            <a:endParaRPr 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may also require Form 24 if an adult member of the household has no source of income (this is a self-certification)</a:t>
            </a: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Developers are encouraged to use Form 42 (Employment Verification Income Calculation Worksheet) to assist in ensuring income is calculated per the HUD regulations.</a:t>
            </a: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Additional Forms can be found in the list of Exhibits under Chapter 14 on the </a:t>
            </a: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IHCDA Compliance webpage</a:t>
            </a: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sz="1400" dirty="0">
              <a:solidFill>
                <a:srgbClr val="003359"/>
              </a:solidFill>
              <a:latin typeface="Arial" panose="020B0604020202020204" pitchFamily="34" charset="0"/>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4508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Verifying Income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Verification of all sources of earned and unearned income and of all asset sources on both the Eligibility Questionnaire and Income Certification must be included. </a:t>
            </a:r>
          </a:p>
          <a:p>
            <a:pPr>
              <a:defRPr/>
            </a:pPr>
            <a:endPar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Third-party verifications are the preferred method of income verification. </a:t>
            </a:r>
          </a:p>
          <a:p>
            <a:pPr>
              <a:defRPr/>
            </a:pPr>
            <a:endPar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When utilizing paystubs as support documentation for verifying and anticipating income from wages of household member whose job provides steady employment (i.e. 40 hour a week, 52 weeks/year) you must obtain the number of paystubs that cover two consecutive months of payments. </a:t>
            </a:r>
          </a:p>
          <a:p>
            <a:pPr>
              <a:defRPr/>
            </a:pPr>
            <a:endPar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For those jobs providing employment that is less stable or does not confirm to a 12-month schedule, income documentation should be obtain that covers the entire previous 12-month period.</a:t>
            </a:r>
          </a:p>
          <a:p>
            <a:pPr marL="0" indent="0">
              <a:buNone/>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sz="1400" dirty="0">
              <a:solidFill>
                <a:srgbClr val="003359"/>
              </a:solidFill>
              <a:latin typeface="Arial" panose="020B0604020202020204" pitchFamily="34" charset="0"/>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0343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Verifying Income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593268"/>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utilizing tax returns as income verification, you must obtain a certified copy by completing IRS form 4506 “Request for Copy of Tax Form”. </a:t>
            </a: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other documentation verifying the beneficiaries’ eligibility (joint custody of a child documentation etc.). </a:t>
            </a: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Program Manual provides information on how income is to be counted, whose income is to be counted, whose income does not need to be counted, income inclusions, income exclusions and how to treat assets. </a:t>
            </a:r>
          </a:p>
          <a:p>
            <a:pPr>
              <a:defRPr/>
            </a:pPr>
            <a:endPar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sz="1400" dirty="0">
              <a:solidFill>
                <a:srgbClr val="003359"/>
              </a:solidFill>
              <a:latin typeface="Arial" panose="020B0604020202020204" pitchFamily="34" charset="0"/>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879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Common Mistakes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Compliance Form #47 not signed by ALL adult family members. </a:t>
            </a:r>
          </a:p>
          <a:p>
            <a:pPr>
              <a:defRPr/>
            </a:pPr>
            <a:endParaRPr 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2400" dirty="0">
                <a:solidFill>
                  <a:srgbClr val="003359"/>
                </a:solidFill>
                <a:latin typeface="Arial" panose="020B0604020202020204" pitchFamily="34" charset="0"/>
                <a:cs typeface="Arial" panose="020B0604020202020204" pitchFamily="34" charset="0"/>
              </a:rPr>
              <a:t>Supplemental documents do not match forms. </a:t>
            </a:r>
          </a:p>
          <a:p>
            <a:pPr>
              <a:defRPr/>
            </a:pPr>
            <a:endParaRPr lang="en-US" sz="2400" dirty="0">
              <a:solidFill>
                <a:srgbClr val="003359"/>
              </a:solidFill>
              <a:latin typeface="Arial" panose="020B0604020202020204" pitchFamily="34" charset="0"/>
              <a:cs typeface="Arial" panose="020B0604020202020204" pitchFamily="34" charset="0"/>
            </a:endParaRPr>
          </a:p>
          <a:p>
            <a:pPr>
              <a:defRPr/>
            </a:pPr>
            <a:r>
              <a:rPr lang="en-US" sz="2400" dirty="0">
                <a:solidFill>
                  <a:srgbClr val="003359"/>
                </a:solidFill>
                <a:latin typeface="Arial" panose="020B0604020202020204" pitchFamily="34" charset="0"/>
                <a:cs typeface="Arial" panose="020B0604020202020204" pitchFamily="34" charset="0"/>
              </a:rPr>
              <a:t>Assets are not clearly documented. </a:t>
            </a:r>
          </a:p>
          <a:p>
            <a:pPr>
              <a:defRPr/>
            </a:pPr>
            <a:endParaRPr lang="en-US" sz="2400" dirty="0">
              <a:solidFill>
                <a:srgbClr val="003359"/>
              </a:solidFill>
              <a:latin typeface="Arial" panose="020B0604020202020204" pitchFamily="34" charset="0"/>
              <a:cs typeface="Arial" panose="020B0604020202020204" pitchFamily="34" charset="0"/>
            </a:endParaRPr>
          </a:p>
          <a:p>
            <a:pPr>
              <a:defRPr/>
            </a:pPr>
            <a:r>
              <a:rPr lang="en-US" sz="2400" dirty="0">
                <a:solidFill>
                  <a:srgbClr val="003359"/>
                </a:solidFill>
                <a:latin typeface="Arial" panose="020B0604020202020204" pitchFamily="34" charset="0"/>
                <a:cs typeface="Arial" panose="020B0604020202020204" pitchFamily="34" charset="0"/>
              </a:rPr>
              <a:t>Third-party verification missing.</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84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Housing Counseling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96118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Housing Counseling Rule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homebuyers MUST receive Housing Counseling.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HUD Housing Counseling Rule effective 2021</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adult household members who will hold title and be a party to the senior loan are required to complete homebuyer housing counseling.</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homebuyers assisted under HOME must receive housing counseling that is performed by:</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Certified Housing Counselor who has passed the HUD certification exam AND</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Who is employed by a HUD-approved housing counseling agency.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186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500" b="0" i="0" u="none" strike="noStrike" kern="1200" cap="none" spc="0" normalizeH="0" baseline="0" noProof="0" dirty="0">
                <a:ln>
                  <a:noFill/>
                </a:ln>
                <a:solidFill>
                  <a:srgbClr val="9DA941"/>
                </a:solidFill>
                <a:effectLst/>
                <a:uLnTx/>
                <a:uFillTx/>
                <a:latin typeface="Arial Bold" panose="020B0704020202020204" pitchFamily="34" charset="0"/>
                <a:ea typeface="ＭＳ Ｐゴシック" panose="020B0600070205080204" pitchFamily="34" charset="-128"/>
                <a:cs typeface="Arial Bold" panose="020B0704020202020204" pitchFamily="34" charset="0"/>
              </a:rPr>
              <a:t>HUD Housing Counseling Agencies</a:t>
            </a:r>
            <a:endParaRPr kumimoji="0" lang="en-US" sz="3500" b="1" i="0" u="none" strike="noStrike" kern="1200" cap="none" spc="0" normalizeH="0" baseline="0" noProof="0" dirty="0">
              <a:ln>
                <a:noFill/>
              </a:ln>
              <a:solidFill>
                <a:srgbClr val="9DA94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6861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Private or public non-profit organizations who have been approved by HUD to provide housing counseling</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Experience</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Community Base</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Resources to implement counseling plan</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Agencies will have HUD-Certified Housing Counselors on staff</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These counselors have passed an intensive exam to be certified </a:t>
            </a:r>
          </a:p>
          <a:p>
            <a:pPr lvl="1">
              <a:spcBef>
                <a:spcPts val="1000"/>
              </a:spcBef>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Counselors are experts on pre-and post-purchase, fair housing, financial literacy.</a:t>
            </a:r>
          </a:p>
          <a:p>
            <a:pPr lvl="1">
              <a:spcBef>
                <a:spcPts val="1000"/>
              </a:spcBef>
              <a:defRPr/>
            </a:pPr>
            <a:r>
              <a:rPr kumimoji="0" lang="en-US" altLang="en-US" sz="18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Roughly 1300 certified counselors nationwide!</a:t>
            </a:r>
          </a:p>
          <a:p>
            <a:pPr>
              <a:spcBef>
                <a:spcPts val="500"/>
              </a:spcBef>
              <a:defRPr/>
            </a:pPr>
            <a:endParaRPr kumimoji="0" lang="en-US" altLang="en-US" sz="20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6028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F81B-8A69-A3D7-1043-9A947470202A}"/>
              </a:ext>
            </a:extLst>
          </p:cNvPr>
          <p:cNvSpPr txBox="1"/>
          <p:nvPr/>
        </p:nvSpPr>
        <p:spPr>
          <a:xfrm>
            <a:off x="388883" y="391259"/>
            <a:ext cx="8366234" cy="646331"/>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IHCDA’s Mission and Vision</a:t>
            </a:r>
            <a:endParaRPr lang="en-US" sz="3500" b="1" dirty="0">
              <a:solidFill>
                <a:srgbClr val="9DA94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50095BD-108F-A881-1271-7306DC435DAA}"/>
              </a:ext>
            </a:extLst>
          </p:cNvPr>
          <p:cNvSpPr txBox="1">
            <a:spLocks/>
          </p:cNvSpPr>
          <p:nvPr/>
        </p:nvSpPr>
        <p:spPr>
          <a:xfrm>
            <a:off x="322350" y="1483023"/>
            <a:ext cx="5047812" cy="4018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Mission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 provide housing opportunities, promote self-sufficiency, and strengthen communities.</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Vision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Indiana with a sustainable quality of life for all Hoosiers in the community of their choice.</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85CC449F-DB3E-8D4A-1B69-9748E47F9A72}"/>
              </a:ext>
            </a:extLst>
          </p:cNvPr>
          <p:cNvPicPr>
            <a:picLocks noChangeAspect="1"/>
          </p:cNvPicPr>
          <p:nvPr/>
        </p:nvPicPr>
        <p:blipFill rotWithShape="1">
          <a:blip r:embed="rId2"/>
          <a:srcRect l="18314" r="5978"/>
          <a:stretch/>
        </p:blipFill>
        <p:spPr>
          <a:xfrm>
            <a:off x="5365213" y="1704814"/>
            <a:ext cx="3456437" cy="3043680"/>
          </a:xfrm>
          <a:prstGeom prst="rect">
            <a:avLst/>
          </a:prstGeom>
        </p:spPr>
      </p:pic>
    </p:spTree>
    <p:extLst>
      <p:ext uri="{BB962C8B-B14F-4D97-AF65-F5344CB8AC3E}">
        <p14:creationId xmlns:p14="http://schemas.microsoft.com/office/powerpoint/2010/main" val="92561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bwMode="auto">
          <a:xfrm>
            <a:off x="325627" y="274638"/>
            <a:ext cx="8373873"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rPr>
              <a:t>HUD Housing Counselors</a:t>
            </a:r>
            <a:endParaRPr kumimoji="0" 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endParaRPr>
          </a:p>
        </p:txBody>
      </p:sp>
      <p:sp>
        <p:nvSpPr>
          <p:cNvPr id="6" name="Content Placeholder 2">
            <a:extLst>
              <a:ext uri="{FF2B5EF4-FFF2-40B4-BE49-F238E27FC236}">
                <a16:creationId xmlns:a16="http://schemas.microsoft.com/office/drawing/2014/main" id="{0C12F4F6-0689-44CA-12E5-EDF39474BF29}"/>
              </a:ext>
            </a:extLst>
          </p:cNvPr>
          <p:cNvSpPr txBox="1">
            <a:spLocks/>
          </p:cNvSpPr>
          <p:nvPr/>
        </p:nvSpPr>
        <p:spPr bwMode="auto">
          <a:xfrm>
            <a:off x="325627" y="1600200"/>
            <a:ext cx="4056956" cy="4525963"/>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HUD has a tool to find HUD participating housing counseling agencies! This can be accessed at:</a:t>
            </a: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hlinkClick r:id="rId2"/>
              </a:rPr>
              <a:t>https://hudgov-answers.force.com/housingcounseling/s/?language=en_US</a:t>
            </a: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a:t>
            </a: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Can search by geography, type of services needed or counseling method</a:t>
            </a:r>
          </a:p>
        </p:txBody>
      </p:sp>
      <p:pic>
        <p:nvPicPr>
          <p:cNvPr id="4" name="Picture 3">
            <a:extLst>
              <a:ext uri="{FF2B5EF4-FFF2-40B4-BE49-F238E27FC236}">
                <a16:creationId xmlns:a16="http://schemas.microsoft.com/office/drawing/2014/main" id="{648C1033-3A25-3F62-2290-E78EBA3FC8BF}"/>
              </a:ext>
            </a:extLst>
          </p:cNvPr>
          <p:cNvPicPr>
            <a:picLocks noChangeAspect="1"/>
          </p:cNvPicPr>
          <p:nvPr/>
        </p:nvPicPr>
        <p:blipFill>
          <a:blip r:embed="rId3"/>
          <a:stretch>
            <a:fillRect/>
          </a:stretch>
        </p:blipFill>
        <p:spPr>
          <a:xfrm>
            <a:off x="4648200" y="2348706"/>
            <a:ext cx="4038600" cy="3028950"/>
          </a:xfrm>
          <a:prstGeom prst="rect">
            <a:avLst/>
          </a:prstGeom>
          <a:noFill/>
        </p:spPr>
      </p:pic>
    </p:spTree>
    <p:extLst>
      <p:ext uri="{BB962C8B-B14F-4D97-AF65-F5344CB8AC3E}">
        <p14:creationId xmlns:p14="http://schemas.microsoft.com/office/powerpoint/2010/main" val="259294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bwMode="auto">
          <a:xfrm>
            <a:off x="325627" y="274638"/>
            <a:ext cx="8373873"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rPr>
              <a:t>Indiana Housing Counseling Agencies</a:t>
            </a:r>
            <a:endParaRPr kumimoji="0" 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endParaRPr>
          </a:p>
        </p:txBody>
      </p:sp>
      <p:sp>
        <p:nvSpPr>
          <p:cNvPr id="6" name="Content Placeholder 2">
            <a:extLst>
              <a:ext uri="{FF2B5EF4-FFF2-40B4-BE49-F238E27FC236}">
                <a16:creationId xmlns:a16="http://schemas.microsoft.com/office/drawing/2014/main" id="{0C12F4F6-0689-44CA-12E5-EDF39474BF29}"/>
              </a:ext>
            </a:extLst>
          </p:cNvPr>
          <p:cNvSpPr txBox="1">
            <a:spLocks/>
          </p:cNvSpPr>
          <p:nvPr/>
        </p:nvSpPr>
        <p:spPr bwMode="auto">
          <a:xfrm>
            <a:off x="325627" y="1600200"/>
            <a:ext cx="4056956" cy="4525963"/>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Includes:</a:t>
            </a:r>
          </a:p>
          <a:p>
            <a:pPr marL="685800" marR="0" lvl="1"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Contact</a:t>
            </a:r>
          </a:p>
          <a:p>
            <a:pPr marL="685800" marR="0" lvl="1"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Counseling Method</a:t>
            </a:r>
          </a:p>
          <a:p>
            <a:pPr marL="685800" marR="0" lvl="1"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Counseling Services</a:t>
            </a:r>
          </a:p>
          <a:p>
            <a:pPr marL="685800" marR="0" lvl="1"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Languages </a:t>
            </a:r>
          </a:p>
          <a:p>
            <a:pPr marL="685800" marR="0" lvl="1"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Currently, HUD lists 24 Housing Counseling Agencies </a:t>
            </a: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Please note that certain areas of the state may not have a certified housing counseling agency</a:t>
            </a:r>
          </a:p>
          <a:p>
            <a:pPr marL="0" marR="0" lvl="0" indent="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None/>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p:txBody>
      </p:sp>
      <p:pic>
        <p:nvPicPr>
          <p:cNvPr id="5" name="Picture 4">
            <a:extLst>
              <a:ext uri="{FF2B5EF4-FFF2-40B4-BE49-F238E27FC236}">
                <a16:creationId xmlns:a16="http://schemas.microsoft.com/office/drawing/2014/main" id="{E5AA6CD3-90A9-E2A7-52CE-A7DC57D3BFB9}"/>
              </a:ext>
            </a:extLst>
          </p:cNvPr>
          <p:cNvPicPr>
            <a:picLocks noChangeAspect="1"/>
          </p:cNvPicPr>
          <p:nvPr/>
        </p:nvPicPr>
        <p:blipFill>
          <a:blip r:embed="rId2"/>
          <a:stretch>
            <a:fillRect/>
          </a:stretch>
        </p:blipFill>
        <p:spPr>
          <a:xfrm>
            <a:off x="4393690" y="1417638"/>
            <a:ext cx="4305810" cy="2999072"/>
          </a:xfrm>
          <a:prstGeom prst="rect">
            <a:avLst/>
          </a:prstGeom>
        </p:spPr>
      </p:pic>
    </p:spTree>
    <p:extLst>
      <p:ext uri="{BB962C8B-B14F-4D97-AF65-F5344CB8AC3E}">
        <p14:creationId xmlns:p14="http://schemas.microsoft.com/office/powerpoint/2010/main" val="176504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bwMode="auto">
          <a:xfrm>
            <a:off x="325627" y="274638"/>
            <a:ext cx="8373873"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rPr>
              <a:t>National Housing Counseling Agencies</a:t>
            </a:r>
            <a:endParaRPr kumimoji="0" lang="en-US" sz="3000" b="1" i="0" u="none" strike="noStrike" kern="1200" cap="all" spc="0" normalizeH="0" baseline="0" noProof="0" dirty="0">
              <a:ln>
                <a:noFill/>
              </a:ln>
              <a:solidFill>
                <a:srgbClr val="A2AD00"/>
              </a:solidFill>
              <a:effectLst/>
              <a:uLnTx/>
              <a:uFillTx/>
              <a:latin typeface="Arial Bold"/>
              <a:ea typeface="ＭＳ Ｐゴシック" pitchFamily="-112" charset="-128"/>
              <a:cs typeface="Arial Bold"/>
            </a:endParaRPr>
          </a:p>
        </p:txBody>
      </p:sp>
      <p:sp>
        <p:nvSpPr>
          <p:cNvPr id="6" name="Content Placeholder 2">
            <a:extLst>
              <a:ext uri="{FF2B5EF4-FFF2-40B4-BE49-F238E27FC236}">
                <a16:creationId xmlns:a16="http://schemas.microsoft.com/office/drawing/2014/main" id="{0C12F4F6-0689-44CA-12E5-EDF39474BF29}"/>
              </a:ext>
            </a:extLst>
          </p:cNvPr>
          <p:cNvSpPr txBox="1">
            <a:spLocks/>
          </p:cNvSpPr>
          <p:nvPr/>
        </p:nvSpPr>
        <p:spPr bwMode="auto">
          <a:xfrm>
            <a:off x="4851907" y="1493520"/>
            <a:ext cx="4056956" cy="4525963"/>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List of HUD-approved agencies can be found here:</a:t>
            </a: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228600" marR="0" lvl="0" indent="-22860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hlinkClick r:id="rId2"/>
              </a:rPr>
              <a:t>https://www.hud.gov/program_offices/housing/nationally_hud_approved_housing_counseling_agenciesdirectory</a:t>
            </a:r>
            <a:r>
              <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a:t>
            </a:r>
          </a:p>
          <a:p>
            <a:pPr marL="0" marR="0" lvl="0" indent="0" algn="l" defTabSz="914400" rtl="0" eaLnBrk="0" fontAlgn="base" latinLnBrk="0" hangingPunct="0">
              <a:lnSpc>
                <a:spcPct val="90000"/>
              </a:lnSpc>
              <a:spcBef>
                <a:spcPct val="0"/>
              </a:spcBef>
              <a:spcAft>
                <a:spcPts val="600"/>
              </a:spcAft>
              <a:buClr>
                <a:srgbClr val="003359"/>
              </a:buClr>
              <a:buSzTx/>
              <a:buFont typeface="Arial" panose="020B0604020202020204" pitchFamily="34" charset="0"/>
              <a:buNone/>
              <a:tabLst/>
              <a:defRPr/>
            </a:pPr>
            <a:endParaRPr kumimoji="0" lang="en-US" altLang="en-US" sz="18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p:txBody>
      </p:sp>
      <p:pic>
        <p:nvPicPr>
          <p:cNvPr id="4" name="Picture 3">
            <a:extLst>
              <a:ext uri="{FF2B5EF4-FFF2-40B4-BE49-F238E27FC236}">
                <a16:creationId xmlns:a16="http://schemas.microsoft.com/office/drawing/2014/main" id="{316E3A1B-3927-FEA8-A81C-82782CB00842}"/>
              </a:ext>
            </a:extLst>
          </p:cNvPr>
          <p:cNvPicPr>
            <a:picLocks noChangeAspect="1"/>
          </p:cNvPicPr>
          <p:nvPr/>
        </p:nvPicPr>
        <p:blipFill>
          <a:blip r:embed="rId3"/>
          <a:stretch>
            <a:fillRect/>
          </a:stretch>
        </p:blipFill>
        <p:spPr>
          <a:xfrm>
            <a:off x="547934" y="1569085"/>
            <a:ext cx="3599380" cy="4854258"/>
          </a:xfrm>
          <a:prstGeom prst="rect">
            <a:avLst/>
          </a:prstGeom>
        </p:spPr>
      </p:pic>
    </p:spTree>
    <p:extLst>
      <p:ext uri="{BB962C8B-B14F-4D97-AF65-F5344CB8AC3E}">
        <p14:creationId xmlns:p14="http://schemas.microsoft.com/office/powerpoint/2010/main" val="429142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Housing Counseling Approval</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Identification of the Housing Counseling Agency is recommended with application.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Use of additional housing counseling (i.e., through Habitat affiliate) not prohibited but </a:t>
            </a:r>
            <a:r>
              <a:rPr lang="en-US" altLang="en-US" sz="2000" b="1" u="sng"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also </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use certified Housing Counseling Agency. Failure to meet this requirement will prompt full repayment of HOME award to IHCDA.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include cost of housing counseling as soft costs per HOME regulations if unit is sold. Donated counseling can count as HOME match.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NOTE: cannot be a part of the Recapture Lien.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6280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is housing counseling?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independent, expert advice customized to the need of the homebuyer to address the homebuyer’s housing barriers and to help achieve their housing goals. It must at a minimum include: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Intake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Financial and housing affordability analysis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Action Plan</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Reasonable effort to have follow up communication when possible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counseling </a:t>
            </a:r>
            <a:r>
              <a:rPr lang="en-US" altLang="en-US" sz="2000" b="1" u="sng"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individualized </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 the specific homebuyer. The counseling must address all topics relevant to the homebuyer, including: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decision to purchase a home;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selection and purchase of a home;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Issues arising and affecting the period of ownership of a home (including financial, refinancing, default and foreclosure);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sale of other disposition of a home.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726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is housing counseling?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counselor must communicate on the importance of obtaining an independent home inspections.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must ensure that each homebuyer signs a receipt acknowledging they were given the “For your protection: get a Home Inspection” and “Ten important questions to ask your Home Inspection”. Most may be found on the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HUD Exchange</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requires pre-purchase counseling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Minimum of 8 hours of counseling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Certificate of pre-purchase counseling is valid for one-year</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Points for post-purchase counseling</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5454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is housing counseling?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delivery method may be flexible (in-person, phone, internet, or combination) but again, must be individualized.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may not charge servicing, origination, processing, inspection or other fees for the costs of providing counseling.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Three weeks prior to close out, IHCDA must receive: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Certificate of completion of the housing counseling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Documentation that the housing counseling agency is a HUD-approved housing counseling agency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documentation as requested by IHCDA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0150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Setting the Purchase Price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104301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Appraisals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Developers will be required to provide either an “after rehab” or “construction value” appraisal from a licensed appraiser, either at time of application or three weeks prior to closing.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submitting at time of application, developer can use appraisal as final sales price.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 developer opts for CMA with application, then appraisal must be submitted with closeout.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unit should sell at appraised value – sales price should reflect market.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Discounted sales price hurt the market and may result in windfall on resale.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4395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Limits on Sales Price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HUD does have maximum limits on sales price – if the home comes in above the HUD limit, HOME cannot be used to subsize and must be returned to IHCDA, even if other funds cover the excess.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Limits are based on construction type. Both are calculated by HUD based on the 95% of the median purchase price, based on FHA single-family mortgage data.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HUD releases limits annually; the limits remain in affect until HUD issues new limits.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Limits may be accessed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HERE</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from HUD exchange. Current limits effective 7/1/2023. </a:t>
            </a:r>
          </a:p>
          <a:p>
            <a:pPr marL="0"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792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CONGRATS!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You’ve made it. You are ready to sell your HOME Homebuyer Unit.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Now what?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823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Important considerations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While HUD has maximum limits, the amount may not be affordable to a potential HOME Homebuyer.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underwrite the buyer and may deny the final sales contract if the purchase price even reduced is more than the homebuyer may safely afford.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amount of the sales price must be entered into the Final Proforma Closing Tab.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9522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675339" y="1665302"/>
            <a:ext cx="7455938" cy="2670723"/>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uLnTx/>
                <a:uFillTx/>
                <a:latin typeface="Arial Bold" panose="020B0704020202020204" pitchFamily="34" charset="0"/>
                <a:ea typeface="ＭＳ Ｐゴシック" panose="020B0600070205080204" pitchFamily="34" charset="-128"/>
                <a:cs typeface="Arial Bold" panose="020B0704020202020204" pitchFamily="34" charset="0"/>
              </a:rPr>
              <a:t>Evaluation of Buyer Expenses, Cash Contribution and Cash Savings</a:t>
            </a:r>
          </a:p>
        </p:txBody>
      </p:sp>
    </p:spTree>
    <p:extLst>
      <p:ext uri="{BB962C8B-B14F-4D97-AF65-F5344CB8AC3E}">
        <p14:creationId xmlns:p14="http://schemas.microsoft.com/office/powerpoint/2010/main" val="135189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is homebuyer affordability?</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uses front-end and back-end ratios to determine affordability.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Front-end ratio is used at time of application. This includes an analysis of the principal payment, insurance, taxes, insurance (PITI) + utilities to a projected income.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Limit is set at 29%. See previous trainings on exceptions.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Back-end ratio is used at time of closing. The back-end ratio includes both PITI + utilities and existing non-housing consumer debt.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has set this at 41%.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Habitat affiliates may go up to 43%. </a:t>
            </a: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back-end ratio may also limit the loan amount from a primary lender.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6487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Determining non-housing debt</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09970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evaluate the homebuyer’s reoccurring monthly expenses. The Developer must submit documentation of:</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Utility cost projections (may use utility model)</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Transportation costs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Monthly Debt Obligations (credit card, auto loan, student loans, other installment and revolving debt that may appear on a credit report such as alimony, child support etc.)</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Dependent care expenses (child/elder care) which the homebuyer must have to allow the head of household to work more than 15% of gross income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Court order child support or alimony payments more than 20% gross income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Out of pocket health insurance premiums more than 10% gross income</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Certain debts which may be repaid in full within several years of closing may not have to be considered for the back-end ratio.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94529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Cash Contributions &amp; Savings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Buyers are required to contribute a minimum of $250 toward the purchase of the unit. This cannot be waived.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There may be cases in which the homebuyer has significant assets to purchase the home. This may include proceeds gained from the sale of a previous home. If the buyer has liquid assets that exceed $25,000, the buyer must invest at least 5% of those funds in the purchase.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Liquid assets are those readily convertible to cash including cash, savings accounts, checking accounts and other bank accounts.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review Part 5 income documents to assess assets. IHCDA may require written explanations from the homebuyer of any unexplained large expenditures or large deposits.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9024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Cash Reserves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homebuyer must have adequate case reserves to pay for unanticipated emergencies.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requires 2-4 months of cash reserves. The reserves would then equate last least two times the total PITI + utilities needed per month.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These may be from savings, checking, money market or other non-retirement accounts.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Part 5 documentation does not provide information on the reserves, IHCDA will require additional documentation.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7389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Waivers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may consider waivers on the following:</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Front End Ratio</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Back-End Ratio</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Reoccurring monthly expense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Cash Reserves</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64815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Uniform Assistance (don’t do this)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may not provide a uniform amount of assistance to each homebuyer irrespective of income, assets or other circumstances.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Each household must be independently evaluated.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must finalize an approval of a homebuyer purchasing a home prior to closing.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53317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Lending &amp; Mortgage Standards</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2274995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Reviewing the Mortgage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8425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is required to review each primary mortgage to ensure the loan is sustainable. Homebuyers must be protected from risky mortgage features that may threaten the long-term sustainable of the mortgage.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must provide, at a minimum, the closing disclosure to IHCDA at least 3 weeks prior to closing.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there is additional buyer assistance, documentation of that assistance must also be included as part of the pre-closing package.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 Developer can supply a draft of the mortgage prior to closing, that would also be preferrable. The mortgage may be submitted after closing – however, it if contains any language that conflicts with the HUD regulations then the funds must be repaid to IHCDA.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846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84775"/>
          </a:xfrm>
          <a:prstGeom prst="rect">
            <a:avLst/>
          </a:prstGeom>
          <a:noFill/>
        </p:spPr>
        <p:txBody>
          <a:bodyPr wrap="square" rtlCol="0">
            <a:spAutoFit/>
          </a:bodyPr>
          <a:lstStyle/>
          <a:p>
            <a:r>
              <a:rPr lang="en-US" altLang="en-US" sz="3200" cap="none" dirty="0">
                <a:solidFill>
                  <a:srgbClr val="9DA941"/>
                </a:solidFill>
                <a:latin typeface="Arial Bold" panose="020B0704020202020204" pitchFamily="34" charset="0"/>
                <a:cs typeface="Arial Bold" panose="020B0704020202020204" pitchFamily="34" charset="0"/>
              </a:rPr>
              <a:t>Agenda</a:t>
            </a:r>
            <a:endParaRPr lang="en-US" sz="32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Pre-Closing Timeline</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Beneficiaries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Homebuyer Counseling</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Setting the Purchase Price</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Evaluation of Buyer Expenses, Cash Contribution and Cash Savings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Lending Standards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Filling out the Buyer Closing Analysis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179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Qualified Mortgages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19576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Primary mortgage must be a “Qualified Mortgage” (QM) under the requirements of the Consumer Protection Finical Bureau (CFPB).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QMs limit total points and lender fees to reasonable levels. They also strictly limit pre-payment penalties and contain other features intended to protect consumers.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With QMs, certain risky loan features are not permitted, such as: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“interest-only” period, when you pay only the interest without paying down the principal, which is the amount of money you borrowed.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"Negative amortization,” which can allow your loan principal to increase over time, even though you’re making payments.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"Balloon payments,” which are larger-than-usual payments at the end of a loan term. The loan term is the length of time over which your loan should be paid back. Note that balloon payments are allowed under certain conditions for loans made by small lenders.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Loan terms that are longer than 30 years.</a:t>
            </a: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03141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Mortgage Exemptions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536367" y="184469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Mortgages provided by the following entities are exempt from the QM requirement: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Habitat Affiliates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Community Development Financial Institutions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USDA Section 502 Loans</a:t>
            </a: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7625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Lending Standards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477373" y="136291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Cannot exceed a 30-year term (can be as low as 20-year term).</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Exception: USDA loans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require periodic payments (Balloon payments not allowed).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Cannot have a first mortgage interest rate more than 1.5% above the average prime offer rate, reported by the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Federal Financial Institutions Examinations Council</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a fixed rate – adjustable-rate mortgages are not allowed under this policy. </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68382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Lending Standards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477373" y="136291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purchaser must be qualified by the lender to spend at least 20% of their monthly gross income on housing.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Buyer’s who qualify at payments levels below 20% of income usually have higher consumer debt which increases both subsidy costs, and the likelihood for foreclosure later.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Mortgage cannot contain any right of first refusal – only PJs are allowed to hold any right of first refusal during POA. When sold, it must be sold in fee simple.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Lenders are not permitted to charge fees for HOME funding.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has a recommended Loan-to-Value ceiling of 97% and required floor of 80%.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Be mindful of lender’s LTV standards.</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39066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Common Lender Questions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477373" y="136291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may be used with a variety of mortgage types – conventional, FHA, VA, USDA.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DPA (First Home, Next Home) may also be used in conjunction.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would then fall to 3</a:t>
            </a:r>
            <a:r>
              <a:rPr lang="en-US" altLang="en-US" sz="1600" baseline="30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rd</a:t>
            </a: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position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Closing Statement will show Buyer Subsidy as a debit to the Seller, and a Credit to the Buyer.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Refinancing is allowed (more on this in Session 6)</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Buyer Subsidy is forgiven on pro-rated basis with 100% forgiven at end of POA. </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17225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Buyer Underwriting</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2174630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Buyer Analysis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00393" y="126459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underwrite each buyer to determine that the mortgage, and lending terms are affordable and not risk to the homebuyer. IHCDA will review the first and if applicable, second mortgage.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must include a contingency within the sales contract with their perspective buyer that IHCDA must approve the buyer and the level of buyer subsidy prior to closing.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Amounts listed in the Buyer Analysis must match terms and financial figures as identified in both the final Closing Disclosure and Mortgage.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change occur and the final proforma is not submitted and approved by IHCDA, a new lien may need to be issued.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066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Cash needed to buy unit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Sales price set by appraisal.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closing costs or pre-</a:t>
            </a:r>
            <a:r>
              <a:rPr lang="en-US" altLang="en-US" sz="18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paids</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needed. Closing costs may include: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Lender fees (origination)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Lender costs (appraisal, title)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Recording fees, transfer taxes, closing fees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Initial escrow deposits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These may be HOME eligible and should be included in TDC (closing prorations are not HOME eligible but can be included in TDC)</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then calculate total cash needed.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014A6DE5-804E-7B74-9D89-13DA122CCF92}"/>
              </a:ext>
            </a:extLst>
          </p:cNvPr>
          <p:cNvPicPr>
            <a:picLocks noChangeAspect="1"/>
          </p:cNvPicPr>
          <p:nvPr/>
        </p:nvPicPr>
        <p:blipFill>
          <a:blip r:embed="rId2"/>
          <a:stretch>
            <a:fillRect/>
          </a:stretch>
        </p:blipFill>
        <p:spPr>
          <a:xfrm>
            <a:off x="4886632" y="1734663"/>
            <a:ext cx="3962743" cy="1005927"/>
          </a:xfrm>
          <a:prstGeom prst="rect">
            <a:avLst/>
          </a:prstGeom>
        </p:spPr>
      </p:pic>
    </p:spTree>
    <p:extLst>
      <p:ext uri="{BB962C8B-B14F-4D97-AF65-F5344CB8AC3E}">
        <p14:creationId xmlns:p14="http://schemas.microsoft.com/office/powerpoint/2010/main" val="2028045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Buyer’s cash and mortgage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Buyer’s Cash investment (minimum $250 required).</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 investment paid outside of closing items: If the buyer had any items which lowered the mortgage (i.e. sweat equity).</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adjustments/credits: prorations.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Mortgage Amount: this will be less than appraised value – we will next determine the appropriate amount of HOME buyer subsidy.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8" name="Picture 7">
            <a:extLst>
              <a:ext uri="{FF2B5EF4-FFF2-40B4-BE49-F238E27FC236}">
                <a16:creationId xmlns:a16="http://schemas.microsoft.com/office/drawing/2014/main" id="{CAA85826-E1DE-0CCF-9A5C-1F5B2F5F8603}"/>
              </a:ext>
            </a:extLst>
          </p:cNvPr>
          <p:cNvPicPr>
            <a:picLocks noChangeAspect="1"/>
          </p:cNvPicPr>
          <p:nvPr/>
        </p:nvPicPr>
        <p:blipFill>
          <a:blip r:embed="rId2"/>
          <a:stretch>
            <a:fillRect/>
          </a:stretch>
        </p:blipFill>
        <p:spPr>
          <a:xfrm>
            <a:off x="4572000" y="2627571"/>
            <a:ext cx="4419983" cy="762066"/>
          </a:xfrm>
          <a:prstGeom prst="rect">
            <a:avLst/>
          </a:prstGeom>
        </p:spPr>
      </p:pic>
    </p:spTree>
    <p:extLst>
      <p:ext uri="{BB962C8B-B14F-4D97-AF65-F5344CB8AC3E}">
        <p14:creationId xmlns:p14="http://schemas.microsoft.com/office/powerpoint/2010/main" val="1884454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Buyer Assistance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Total Buyer Assistance needed is the gap between the total cash needed and the buyer’s cash investment + the mortgage.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assistance would be other sources of DPA/Closing Cost assistance not coming from HOME.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Proforma will then calculate the total amount of HOME assistance.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 to $60k if under 50% AMI</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 to $50k if over 50% AMI</a:t>
            </a:r>
          </a:p>
          <a:p>
            <a:pPr marL="457200" lvl="1" indent="0">
              <a:buNone/>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Cannot over more subsidy than needed</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A210493C-1B71-C8B4-8B0B-EEF7C3EA84F8}"/>
              </a:ext>
            </a:extLst>
          </p:cNvPr>
          <p:cNvPicPr>
            <a:picLocks noChangeAspect="1"/>
          </p:cNvPicPr>
          <p:nvPr/>
        </p:nvPicPr>
        <p:blipFill>
          <a:blip r:embed="rId2"/>
          <a:stretch>
            <a:fillRect/>
          </a:stretch>
        </p:blipFill>
        <p:spPr>
          <a:xfrm>
            <a:off x="4755685" y="2278367"/>
            <a:ext cx="3724795" cy="581106"/>
          </a:xfrm>
          <a:prstGeom prst="rect">
            <a:avLst/>
          </a:prstGeom>
        </p:spPr>
      </p:pic>
    </p:spTree>
    <p:extLst>
      <p:ext uri="{BB962C8B-B14F-4D97-AF65-F5344CB8AC3E}">
        <p14:creationId xmlns:p14="http://schemas.microsoft.com/office/powerpoint/2010/main" val="140125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Pre-Closing Timeline</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75612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Mortgage Terms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Interest rate is the annual interest rate for the first mortgage.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Mortgage Insurance rate (yellow cell) and the annual payment (orange) should be included.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Mortgage term in number of years.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proforma will then calculate the principal and interest payments and PMI/MIP.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Amounts must match Closing Disclosure.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28769F7F-7215-0AF9-902C-150C39D10F0C}"/>
              </a:ext>
            </a:extLst>
          </p:cNvPr>
          <p:cNvPicPr>
            <a:picLocks noChangeAspect="1"/>
          </p:cNvPicPr>
          <p:nvPr/>
        </p:nvPicPr>
        <p:blipFill>
          <a:blip r:embed="rId2"/>
          <a:stretch>
            <a:fillRect/>
          </a:stretch>
        </p:blipFill>
        <p:spPr>
          <a:xfrm>
            <a:off x="4679071" y="2111657"/>
            <a:ext cx="4258269" cy="914528"/>
          </a:xfrm>
          <a:prstGeom prst="rect">
            <a:avLst/>
          </a:prstGeom>
        </p:spPr>
      </p:pic>
    </p:spTree>
    <p:extLst>
      <p:ext uri="{BB962C8B-B14F-4D97-AF65-F5344CB8AC3E}">
        <p14:creationId xmlns:p14="http://schemas.microsoft.com/office/powerpoint/2010/main" val="1041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Other housing costs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request annual costs of taxes, insurance and associate fees.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Projected taxes and insurance must be used. Taxes must be estimated at a minimum of $50/month. If developers have data supporting a higher tax need, please supply that documentation.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Utilities to be added to proforma.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calculate the total escrow and total payment needed (PITI+ utilities).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5D04571E-A37F-9125-EAB6-30683AE3AAFE}"/>
              </a:ext>
            </a:extLst>
          </p:cNvPr>
          <p:cNvPicPr>
            <a:picLocks noChangeAspect="1"/>
          </p:cNvPicPr>
          <p:nvPr/>
        </p:nvPicPr>
        <p:blipFill>
          <a:blip r:embed="rId2"/>
          <a:stretch>
            <a:fillRect/>
          </a:stretch>
        </p:blipFill>
        <p:spPr>
          <a:xfrm>
            <a:off x="4739978" y="2266788"/>
            <a:ext cx="3810532" cy="1162212"/>
          </a:xfrm>
          <a:prstGeom prst="rect">
            <a:avLst/>
          </a:prstGeom>
        </p:spPr>
      </p:pic>
    </p:spTree>
    <p:extLst>
      <p:ext uri="{BB962C8B-B14F-4D97-AF65-F5344CB8AC3E}">
        <p14:creationId xmlns:p14="http://schemas.microsoft.com/office/powerpoint/2010/main" val="2638955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Determining buyer affordability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Use annual income from Part 5 analysis.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 existing non-housing consumer debt.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then calculate the front-end ratio (housing ratio) and the back-end ratio (total debt ratio). This helps us determine if the mortgage is affordable.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calculate the LTV and include information on the buyer cash investment.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76BF9981-3B0E-BEFF-474A-28A46B1F6150}"/>
              </a:ext>
            </a:extLst>
          </p:cNvPr>
          <p:cNvPicPr>
            <a:picLocks noChangeAspect="1"/>
          </p:cNvPicPr>
          <p:nvPr/>
        </p:nvPicPr>
        <p:blipFill>
          <a:blip r:embed="rId2"/>
          <a:stretch>
            <a:fillRect/>
          </a:stretch>
        </p:blipFill>
        <p:spPr>
          <a:xfrm>
            <a:off x="4611164" y="2527633"/>
            <a:ext cx="4143953" cy="1286054"/>
          </a:xfrm>
          <a:prstGeom prst="rect">
            <a:avLst/>
          </a:prstGeom>
        </p:spPr>
      </p:pic>
    </p:spTree>
    <p:extLst>
      <p:ext uri="{BB962C8B-B14F-4D97-AF65-F5344CB8AC3E}">
        <p14:creationId xmlns:p14="http://schemas.microsoft.com/office/powerpoint/2010/main" val="1708300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Evaluating Liquid Assets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280728" y="1423219"/>
            <a:ext cx="4291272" cy="478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Add in starting liquid assets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pull the cash investment toward purchase.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then calculates the assets after closing and determines the remaining assets.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 existing non-housing consumer debt.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60540567-4146-B518-9A2D-80EA6990B08D}"/>
              </a:ext>
            </a:extLst>
          </p:cNvPr>
          <p:cNvPicPr>
            <a:picLocks noChangeAspect="1"/>
          </p:cNvPicPr>
          <p:nvPr/>
        </p:nvPicPr>
        <p:blipFill>
          <a:blip r:embed="rId2"/>
          <a:stretch>
            <a:fillRect/>
          </a:stretch>
        </p:blipFill>
        <p:spPr>
          <a:xfrm>
            <a:off x="4798589" y="1846707"/>
            <a:ext cx="3820058" cy="828791"/>
          </a:xfrm>
          <a:prstGeom prst="rect">
            <a:avLst/>
          </a:prstGeom>
        </p:spPr>
      </p:pic>
    </p:spTree>
    <p:extLst>
      <p:ext uri="{BB962C8B-B14F-4D97-AF65-F5344CB8AC3E}">
        <p14:creationId xmlns:p14="http://schemas.microsoft.com/office/powerpoint/2010/main" val="3441739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Implications of Underwriting Policy</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477373" y="136291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Not all potential homebuyers that may be income eligible are going to qualify</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May need more buyer subsidy than allowable under policy</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May not have sufficient assets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May not qualify for a responsible mortgage</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Be mindful of lenders who may want to “overleverage” the buyer or offer a subprime loan</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76619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30653" y="1965107"/>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Upcoming Training – </a:t>
            </a:r>
          </a:p>
          <a:p>
            <a:endParaRPr lang="en-US" sz="3500" b="1" dirty="0">
              <a:solidFill>
                <a:schemeClr val="bg1"/>
              </a:solidFill>
              <a:cs typeface="Arial" panose="020B0604020202020204" pitchFamily="34" charset="0"/>
            </a:endParaRPr>
          </a:p>
          <a:p>
            <a:r>
              <a:rPr lang="en-US" sz="3500" b="1" dirty="0">
                <a:solidFill>
                  <a:schemeClr val="bg1"/>
                </a:solidFill>
                <a:cs typeface="Arial" panose="020B0604020202020204" pitchFamily="34" charset="0"/>
              </a:rPr>
              <a:t>Monday, September 18</a:t>
            </a:r>
            <a:r>
              <a:rPr lang="en-US" sz="3500" b="1" baseline="30000" dirty="0">
                <a:solidFill>
                  <a:schemeClr val="bg1"/>
                </a:solidFill>
                <a:cs typeface="Arial" panose="020B0604020202020204" pitchFamily="34" charset="0"/>
              </a:rPr>
              <a:t>th</a:t>
            </a:r>
            <a:r>
              <a:rPr lang="en-US" sz="3500" b="1" dirty="0">
                <a:solidFill>
                  <a:schemeClr val="bg1"/>
                </a:solidFill>
                <a:cs typeface="Arial" panose="020B0604020202020204" pitchFamily="34" charset="0"/>
              </a:rPr>
              <a:t> </a:t>
            </a:r>
          </a:p>
          <a:p>
            <a:r>
              <a:rPr lang="en-US" sz="3500" b="1" dirty="0">
                <a:solidFill>
                  <a:schemeClr val="bg1"/>
                </a:solidFill>
                <a:cs typeface="Arial" panose="020B0604020202020204" pitchFamily="34" charset="0"/>
              </a:rPr>
              <a:t>9:30am</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26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92587"/>
            <a:ext cx="8366234" cy="830997"/>
          </a:xfrm>
          <a:prstGeom prst="rect">
            <a:avLst/>
          </a:prstGeom>
          <a:noFill/>
        </p:spPr>
        <p:txBody>
          <a:bodyPr wrap="square" rtlCol="0">
            <a:spAutoFit/>
          </a:bodyPr>
          <a:lstStyle/>
          <a:p>
            <a:r>
              <a:rPr lang="en-US" sz="2400" b="1" dirty="0">
                <a:solidFill>
                  <a:srgbClr val="9DA941"/>
                </a:solidFill>
                <a:latin typeface="Arial Bold" panose="020B0704020202020204" pitchFamily="34" charset="0"/>
                <a:cs typeface="Arial Bold" panose="020B0704020202020204" pitchFamily="34" charset="0"/>
              </a:rPr>
              <a:t>Selling the Unit Part 2 -</a:t>
            </a:r>
          </a:p>
          <a:p>
            <a:r>
              <a:rPr lang="en-US" sz="2400" b="1" dirty="0">
                <a:solidFill>
                  <a:srgbClr val="9DA941"/>
                </a:solidFill>
                <a:latin typeface="Arial Bold" panose="020B0704020202020204" pitchFamily="34" charset="0"/>
                <a:cs typeface="Arial Bold" panose="020B0704020202020204" pitchFamily="34" charset="0"/>
              </a:rPr>
              <a:t>Putting the numbers together </a:t>
            </a:r>
            <a:endParaRPr lang="en-US" sz="24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687377"/>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Development Budget</a:t>
            </a:r>
          </a:p>
          <a:p>
            <a:pPr>
              <a:lnSpc>
                <a:spcPct val="107000"/>
              </a:lnSpc>
              <a:spcBef>
                <a:spcPts val="0"/>
              </a:spcBef>
              <a:spcAft>
                <a:spcPts val="0"/>
              </a:spcAft>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Development Sources </a:t>
            </a:r>
          </a:p>
          <a:p>
            <a:pPr>
              <a:lnSpc>
                <a:spcPct val="107000"/>
              </a:lnSpc>
              <a:spcBef>
                <a:spcPts val="0"/>
              </a:spcBef>
              <a:spcAft>
                <a:spcPts val="0"/>
              </a:spcAft>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Understanding Proceeds</a:t>
            </a:r>
          </a:p>
          <a:p>
            <a:pPr lvl="1">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Program Income</a:t>
            </a:r>
          </a:p>
          <a:p>
            <a:pPr lvl="1">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CHDO Proceeds</a:t>
            </a:r>
          </a:p>
          <a:p>
            <a:pPr lvl="1">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CHDO reuse agreement</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9051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D73D-4200-AC2D-ADA6-F86C2594B1C1}"/>
              </a:ext>
            </a:extLst>
          </p:cNvPr>
          <p:cNvSpPr txBox="1"/>
          <p:nvPr/>
        </p:nvSpPr>
        <p:spPr bwMode="auto">
          <a:xfrm>
            <a:off x="581296" y="2273154"/>
            <a:ext cx="79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r>
              <a:rPr lang="en-US" sz="1600" dirty="0">
                <a:solidFill>
                  <a:schemeClr val="bg1"/>
                </a:solidFill>
                <a:ea typeface="Calibri" pitchFamily="34" charset="0"/>
                <a:cs typeface="Arial" charset="0"/>
              </a:rPr>
              <a:t>, </a:t>
            </a:r>
            <a:r>
              <a:rPr lang="en-US" sz="1600" i="1"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hlinkClick r:id="rId3"/>
              </a:rPr>
              <a:t>sspergel@ihcda.in.gov</a:t>
            </a:r>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a:p>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p:txBody>
      </p:sp>
      <p:sp>
        <p:nvSpPr>
          <p:cNvPr id="3" name="Title 2">
            <a:extLst>
              <a:ext uri="{FF2B5EF4-FFF2-40B4-BE49-F238E27FC236}">
                <a16:creationId xmlns:a16="http://schemas.microsoft.com/office/drawing/2014/main" id="{EDBAD9D2-8578-6F83-6578-5091F3398861}"/>
              </a:ext>
            </a:extLst>
          </p:cNvPr>
          <p:cNvSpPr>
            <a:spLocks noGrp="1"/>
          </p:cNvSpPr>
          <p:nvPr>
            <p:ph type="ctrTitle"/>
          </p:nvPr>
        </p:nvSpPr>
        <p:spPr>
          <a:xfrm>
            <a:off x="581296" y="1004521"/>
            <a:ext cx="7772400" cy="1139841"/>
          </a:xfrm>
        </p:spPr>
        <p:txBody>
          <a:bodyPr/>
          <a:lstStyle/>
          <a:p>
            <a:r>
              <a:rPr lang="en-US" dirty="0"/>
              <a:t>Any Questions? </a:t>
            </a:r>
          </a:p>
        </p:txBody>
      </p:sp>
    </p:spTree>
    <p:extLst>
      <p:ext uri="{BB962C8B-B14F-4D97-AF65-F5344CB8AC3E}">
        <p14:creationId xmlns:p14="http://schemas.microsoft.com/office/powerpoint/2010/main" val="192384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IHCDA Closing Manual</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be releasing a final version of the Closing Manual by the end of this month.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is a guide to assist with the various requirements and regulations pertaining to the actual selling of a HOME-assisted Homebuyer unit.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note that the Manual does not cover Project Compliance.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2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End of Construction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599511" y="1099702"/>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final inspection of the unit must be completed prior to moving forward on selling the unit. The Final Inspection must be scheduled within 30 days of construction completion and the issuance of the certificate of occupancy.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forms may include: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Lead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Certified HERS rating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Inspection Form</a:t>
            </a:r>
          </a:p>
          <a:p>
            <a:pPr marL="457200" lvl="1" indent="0">
              <a:buNone/>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Universal Design Features, Green Building Techniques and Design Features as noted in your application must be met.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Dave Pugh will issue the inspection clearance letter. Reminder – this begins the 9-month requirement to have a purchase agreement with an eligible buyer. </a:t>
            </a: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0563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78186"/>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Pre-Closing Documentation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74925" y="144471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Pre-closing documentation must be submitted to IHCDA 3-4 weeks prior to closing.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Closing Manual includes a list of those documents. Those may include: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Part 5 income verification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Certificate of Housing Counseling</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Appraisal</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Closing Disclosure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Closing Proforma (per unit)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Mortgage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 Expenses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 Bank Statements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Written explanation of assets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Sources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Buyer Assistance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6347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78186"/>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Pre-Closing Documentation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74925" y="144471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pre-closing documents must be submitted on a per-unit basis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must approve the closing based on these documents and cannot guarantee approval if documents are submitted late.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are submitting more than one unit at a time, please reach out to IHCDA to set up a OneDrive folder.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6776379"/>
      </p:ext>
    </p:extLst>
  </p:cSld>
  <p:clrMapOvr>
    <a:masterClrMapping/>
  </p:clrMapOvr>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19034</TotalTime>
  <Words>3651</Words>
  <Application>Microsoft Office PowerPoint</Application>
  <PresentationFormat>On-screen Show (4:3)</PresentationFormat>
  <Paragraphs>784</Paragraphs>
  <Slides>57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Arial Bold</vt:lpstr>
      <vt:lpstr>Calibri</vt:lpstr>
      <vt:lpstr>Frutiger LT Std 45 Light</vt:lpstr>
      <vt:lpstr>NeutraText-Demi</vt:lpstr>
      <vt:lpstr>1 ihcda theme one</vt:lpstr>
      <vt:lpstr>2 ihcda theme one</vt:lpstr>
      <vt:lpstr>IHCDA HOME Homebuyer Program   Selling the Unit – Part I: Choosing the buyer and evaluating the lender  Session 4 </vt:lpstr>
      <vt:lpstr>PowerPoint Presentation</vt:lpstr>
      <vt:lpstr>PowerPoint Presentation</vt:lpstr>
      <vt:lpstr>PowerPoint Presentation</vt:lpstr>
      <vt:lpstr>Pre-Closing Timeline</vt:lpstr>
      <vt:lpstr>PowerPoint Presentation</vt:lpstr>
      <vt:lpstr>PowerPoint Presentation</vt:lpstr>
      <vt:lpstr>PowerPoint Presentation</vt:lpstr>
      <vt:lpstr>PowerPoint Presentation</vt:lpstr>
      <vt:lpstr>Eligible Beneficiaries </vt:lpstr>
      <vt:lpstr>PowerPoint Presentation</vt:lpstr>
      <vt:lpstr>PowerPoint Presentation</vt:lpstr>
      <vt:lpstr>PowerPoint Presentation</vt:lpstr>
      <vt:lpstr>PowerPoint Presentation</vt:lpstr>
      <vt:lpstr>PowerPoint Presentation</vt:lpstr>
      <vt:lpstr>PowerPoint Presentation</vt:lpstr>
      <vt:lpstr>Housing Counseling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the Purchase Price </vt:lpstr>
      <vt:lpstr>PowerPoint Presentation</vt:lpstr>
      <vt:lpstr>PowerPoint Presentation</vt:lpstr>
      <vt:lpstr>PowerPoint Presentation</vt:lpstr>
      <vt:lpstr>Evaluation of Buyer Expenses, Cash Contribution and Cash Savings</vt:lpstr>
      <vt:lpstr>PowerPoint Presentation</vt:lpstr>
      <vt:lpstr>PowerPoint Presentation</vt:lpstr>
      <vt:lpstr>PowerPoint Presentation</vt:lpstr>
      <vt:lpstr>PowerPoint Presentation</vt:lpstr>
      <vt:lpstr>PowerPoint Presentation</vt:lpstr>
      <vt:lpstr>PowerPoint Presentation</vt:lpstr>
      <vt:lpstr>Lending &amp; Mortgage Standards</vt:lpstr>
      <vt:lpstr>PowerPoint Presentation</vt:lpstr>
      <vt:lpstr>PowerPoint Presentation</vt:lpstr>
      <vt:lpstr>PowerPoint Presentation</vt:lpstr>
      <vt:lpstr>PowerPoint Presentation</vt:lpstr>
      <vt:lpstr>PowerPoint Presentation</vt:lpstr>
      <vt:lpstr>PowerPoint Presentation</vt:lpstr>
      <vt:lpstr>Buyer Underwriting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Spergel, Samantha</cp:lastModifiedBy>
  <cp:revision>697</cp:revision>
  <cp:lastPrinted>2016-02-18T15:02:06Z</cp:lastPrinted>
  <dcterms:created xsi:type="dcterms:W3CDTF">2009-09-03T19:15:51Z</dcterms:created>
  <dcterms:modified xsi:type="dcterms:W3CDTF">2023-09-11T15:39:29Z</dcterms:modified>
</cp:coreProperties>
</file>