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9" r:id="rId2"/>
  </p:sldMasterIdLst>
  <p:notesMasterIdLst>
    <p:notesMasterId r:id="rId55"/>
  </p:notesMasterIdLst>
  <p:sldIdLst>
    <p:sldId id="256" r:id="rId3"/>
    <p:sldId id="407" r:id="rId4"/>
    <p:sldId id="344" r:id="rId5"/>
    <p:sldId id="311" r:id="rId6"/>
    <p:sldId id="368" r:id="rId7"/>
    <p:sldId id="354" r:id="rId8"/>
    <p:sldId id="403" r:id="rId9"/>
    <p:sldId id="358" r:id="rId10"/>
    <p:sldId id="397" r:id="rId11"/>
    <p:sldId id="360" r:id="rId12"/>
    <p:sldId id="363" r:id="rId13"/>
    <p:sldId id="404" r:id="rId14"/>
    <p:sldId id="343" r:id="rId15"/>
    <p:sldId id="405" r:id="rId16"/>
    <p:sldId id="340" r:id="rId17"/>
    <p:sldId id="408" r:id="rId18"/>
    <p:sldId id="341" r:id="rId19"/>
    <p:sldId id="339" r:id="rId20"/>
    <p:sldId id="338" r:id="rId21"/>
    <p:sldId id="351" r:id="rId22"/>
    <p:sldId id="326" r:id="rId23"/>
    <p:sldId id="327" r:id="rId24"/>
    <p:sldId id="411" r:id="rId25"/>
    <p:sldId id="413" r:id="rId26"/>
    <p:sldId id="347" r:id="rId27"/>
    <p:sldId id="312" r:id="rId28"/>
    <p:sldId id="318" r:id="rId29"/>
    <p:sldId id="313" r:id="rId30"/>
    <p:sldId id="349" r:id="rId31"/>
    <p:sldId id="401" r:id="rId32"/>
    <p:sldId id="350" r:id="rId33"/>
    <p:sldId id="314" r:id="rId34"/>
    <p:sldId id="316" r:id="rId35"/>
    <p:sldId id="352" r:id="rId36"/>
    <p:sldId id="353" r:id="rId37"/>
    <p:sldId id="362" r:id="rId38"/>
    <p:sldId id="406" r:id="rId39"/>
    <p:sldId id="342" r:id="rId40"/>
    <p:sldId id="386" r:id="rId41"/>
    <p:sldId id="383" r:id="rId42"/>
    <p:sldId id="384" r:id="rId43"/>
    <p:sldId id="396" r:id="rId44"/>
    <p:sldId id="356" r:id="rId45"/>
    <p:sldId id="367" r:id="rId46"/>
    <p:sldId id="402" r:id="rId47"/>
    <p:sldId id="374" r:id="rId48"/>
    <p:sldId id="412" r:id="rId49"/>
    <p:sldId id="382" r:id="rId50"/>
    <p:sldId id="373" r:id="rId51"/>
    <p:sldId id="410" r:id="rId52"/>
    <p:sldId id="391" r:id="rId53"/>
    <p:sldId id="409" r:id="rId54"/>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25B089-24B6-0E4A-DBAE-2665C639DFF7}" name="Pope, Joely" initials="PJ" userId="S::JoPope@ihcda.IN.gov::d63410dc-cc10-4a05-ba35-4ebe93f94b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mith, Renee" initials="SR" lastIdx="1" clrIdx="0">
    <p:extLst>
      <p:ext uri="{19B8F6BF-5375-455C-9EA6-DF929625EA0E}">
        <p15:presenceInfo xmlns:p15="http://schemas.microsoft.com/office/powerpoint/2012/main" userId="S::ReSmith@ihcda.IN.gov::ef4627d0-174a-47d6-a889-f9c8d4a79c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D00"/>
    <a:srgbClr val="FFFFFF"/>
    <a:srgbClr val="003359"/>
    <a:srgbClr val="F0AB00"/>
    <a:srgbClr val="1B242A"/>
    <a:srgbClr val="512B1B"/>
    <a:srgbClr val="000000"/>
    <a:srgbClr val="6A7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4C21C2-111E-488E-AF1C-4A63415CBC48}" v="1985" dt="2022-09-14T16:32:04.779"/>
    <p1510:client id="{394574AC-5671-45BD-AFAC-C767EA6E7C41}" v="1" dt="2022-09-19T12:50:06.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diagrams/_rels/data2.xml.rels><?xml version="1.0" encoding="UTF-8" standalone="yes"?>
<Relationships xmlns="http://schemas.openxmlformats.org/package/2006/relationships"><Relationship Id="rId2" Type="http://schemas.openxmlformats.org/officeDocument/2006/relationships/hyperlink" Target="http://eap.ihcda.in.gov/" TargetMode="External"/><Relationship Id="rId1" Type="http://schemas.openxmlformats.org/officeDocument/2006/relationships/hyperlink" Target="http://in211.communityos.org/"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eap.ihcda.in.gov/" TargetMode="External"/><Relationship Id="rId1" Type="http://schemas.openxmlformats.org/officeDocument/2006/relationships/hyperlink" Target="http://in211.communityos.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DEAA59-7EEE-407E-B9BF-A3E9FA42409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A73D4FE-EF28-4A0A-8469-4DD77201A820}">
      <dgm:prSet/>
      <dgm:spPr/>
      <dgm:t>
        <a:bodyPr/>
        <a:lstStyle/>
        <a:p>
          <a:r>
            <a:rPr lang="en-US"/>
            <a:t>Vendors will be sent a 30-day letter notifying them of when the session is to begin.</a:t>
          </a:r>
          <a:br>
            <a:rPr lang="en-US"/>
          </a:br>
          <a:endParaRPr lang="en-US"/>
        </a:p>
      </dgm:t>
    </dgm:pt>
    <dgm:pt modelId="{640F45AC-07E7-496B-A285-EE022AB7955E}" type="parTrans" cxnId="{C95169E4-01C8-4B70-8A60-7C69E6D9CEB4}">
      <dgm:prSet/>
      <dgm:spPr/>
      <dgm:t>
        <a:bodyPr/>
        <a:lstStyle/>
        <a:p>
          <a:endParaRPr lang="en-US"/>
        </a:p>
      </dgm:t>
    </dgm:pt>
    <dgm:pt modelId="{44071F2C-8519-48B9-8F68-0CFFFC162BE3}" type="sibTrans" cxnId="{C95169E4-01C8-4B70-8A60-7C69E6D9CEB4}">
      <dgm:prSet/>
      <dgm:spPr/>
      <dgm:t>
        <a:bodyPr/>
        <a:lstStyle/>
        <a:p>
          <a:endParaRPr lang="en-US"/>
        </a:p>
      </dgm:t>
    </dgm:pt>
    <dgm:pt modelId="{CA8B2AC3-C9FA-4A64-A849-D6EC5D0E0D95}">
      <dgm:prSet/>
      <dgm:spPr/>
      <dgm:t>
        <a:bodyPr/>
        <a:lstStyle/>
        <a:p>
          <a:r>
            <a:rPr lang="en-US"/>
            <a:t>Vendors will be required to submit requested documentation prior to the start of the monitoring session.</a:t>
          </a:r>
        </a:p>
      </dgm:t>
    </dgm:pt>
    <dgm:pt modelId="{4195CE4C-BF27-4A59-9220-B1C3BE67F7D8}" type="parTrans" cxnId="{DD86C814-A834-42C5-9158-07326992EED1}">
      <dgm:prSet/>
      <dgm:spPr/>
      <dgm:t>
        <a:bodyPr/>
        <a:lstStyle/>
        <a:p>
          <a:endParaRPr lang="en-US"/>
        </a:p>
      </dgm:t>
    </dgm:pt>
    <dgm:pt modelId="{7E6C7ABF-C36D-4626-B8F8-716717F43FEC}" type="sibTrans" cxnId="{DD86C814-A834-42C5-9158-07326992EED1}">
      <dgm:prSet/>
      <dgm:spPr/>
      <dgm:t>
        <a:bodyPr/>
        <a:lstStyle/>
        <a:p>
          <a:endParaRPr lang="en-US"/>
        </a:p>
      </dgm:t>
    </dgm:pt>
    <dgm:pt modelId="{940BB35B-EF8F-4DF0-BB03-1AB86F7AE4B0}">
      <dgm:prSet/>
      <dgm:spPr/>
      <dgm:t>
        <a:bodyPr/>
        <a:lstStyle/>
        <a:p>
          <a:r>
            <a:rPr lang="en-US"/>
            <a:t>All vendors being monitored will receive an Assessment Completion Report within 30 days of IHCDA completing the desktop review.</a:t>
          </a:r>
        </a:p>
      </dgm:t>
    </dgm:pt>
    <dgm:pt modelId="{E1AA9174-ACC6-4D5E-BEDB-68E60CB71D2C}" type="parTrans" cxnId="{E5AF1E58-69A4-496A-AA5B-F50537FB028B}">
      <dgm:prSet/>
      <dgm:spPr/>
      <dgm:t>
        <a:bodyPr/>
        <a:lstStyle/>
        <a:p>
          <a:endParaRPr lang="en-US"/>
        </a:p>
      </dgm:t>
    </dgm:pt>
    <dgm:pt modelId="{F8D46386-FE59-42A7-8D95-C9C558FCC068}" type="sibTrans" cxnId="{E5AF1E58-69A4-496A-AA5B-F50537FB028B}">
      <dgm:prSet/>
      <dgm:spPr/>
      <dgm:t>
        <a:bodyPr/>
        <a:lstStyle/>
        <a:p>
          <a:endParaRPr lang="en-US"/>
        </a:p>
      </dgm:t>
    </dgm:pt>
    <dgm:pt modelId="{F69AD2DC-8A6D-4421-95E4-00AE734BDC3D}">
      <dgm:prSet/>
      <dgm:spPr/>
      <dgm:t>
        <a:bodyPr/>
        <a:lstStyle/>
        <a:p>
          <a:r>
            <a:rPr lang="en-US">
              <a:solidFill>
                <a:schemeClr val="bg1"/>
              </a:solidFill>
            </a:rPr>
            <a:t>Vendors will be required to complete an Energy Utility Supplier Survey.</a:t>
          </a:r>
          <a:br>
            <a:rPr lang="en-US"/>
          </a:br>
          <a:endParaRPr lang="en-US"/>
        </a:p>
      </dgm:t>
    </dgm:pt>
    <dgm:pt modelId="{253AAA22-F7E4-46C7-91A6-65D5CA7B2D6B}" type="parTrans" cxnId="{54AA4E82-06BA-497A-8CB4-F7D007072B63}">
      <dgm:prSet/>
      <dgm:spPr/>
      <dgm:t>
        <a:bodyPr/>
        <a:lstStyle/>
        <a:p>
          <a:endParaRPr lang="en-US"/>
        </a:p>
      </dgm:t>
    </dgm:pt>
    <dgm:pt modelId="{1B6628A0-9921-42EE-A9FE-92AE9083390F}" type="sibTrans" cxnId="{54AA4E82-06BA-497A-8CB4-F7D007072B63}">
      <dgm:prSet/>
      <dgm:spPr/>
      <dgm:t>
        <a:bodyPr/>
        <a:lstStyle/>
        <a:p>
          <a:endParaRPr lang="en-US"/>
        </a:p>
      </dgm:t>
    </dgm:pt>
    <dgm:pt modelId="{0FC57F24-B4FD-415E-A70E-A504B7427FE2}" type="pres">
      <dgm:prSet presAssocID="{06DEAA59-7EEE-407E-B9BF-A3E9FA42409D}" presName="CompostProcess" presStyleCnt="0">
        <dgm:presLayoutVars>
          <dgm:dir/>
          <dgm:resizeHandles val="exact"/>
        </dgm:presLayoutVars>
      </dgm:prSet>
      <dgm:spPr/>
    </dgm:pt>
    <dgm:pt modelId="{A31565F2-6503-49A8-B97D-8F27B8FCE4DB}" type="pres">
      <dgm:prSet presAssocID="{06DEAA59-7EEE-407E-B9BF-A3E9FA42409D}" presName="arrow" presStyleLbl="bgShp" presStyleIdx="0" presStyleCnt="1"/>
      <dgm:spPr/>
    </dgm:pt>
    <dgm:pt modelId="{123D5485-16B8-4754-A47F-1ADEFA3AAC05}" type="pres">
      <dgm:prSet presAssocID="{06DEAA59-7EEE-407E-B9BF-A3E9FA42409D}" presName="linearProcess" presStyleCnt="0"/>
      <dgm:spPr/>
    </dgm:pt>
    <dgm:pt modelId="{9480360F-F273-49CD-A63F-ADAC85224AF1}" type="pres">
      <dgm:prSet presAssocID="{6A73D4FE-EF28-4A0A-8469-4DD77201A820}" presName="textNode" presStyleLbl="node1" presStyleIdx="0" presStyleCnt="4">
        <dgm:presLayoutVars>
          <dgm:bulletEnabled val="1"/>
        </dgm:presLayoutVars>
      </dgm:prSet>
      <dgm:spPr/>
    </dgm:pt>
    <dgm:pt modelId="{99413405-B01B-4F6F-982E-85F5E0BC112F}" type="pres">
      <dgm:prSet presAssocID="{44071F2C-8519-48B9-8F68-0CFFFC162BE3}" presName="sibTrans" presStyleCnt="0"/>
      <dgm:spPr/>
    </dgm:pt>
    <dgm:pt modelId="{A3B3C1F6-BE1A-46B2-A279-1CD9C26E01AC}" type="pres">
      <dgm:prSet presAssocID="{CA8B2AC3-C9FA-4A64-A849-D6EC5D0E0D95}" presName="textNode" presStyleLbl="node1" presStyleIdx="1" presStyleCnt="4">
        <dgm:presLayoutVars>
          <dgm:bulletEnabled val="1"/>
        </dgm:presLayoutVars>
      </dgm:prSet>
      <dgm:spPr/>
    </dgm:pt>
    <dgm:pt modelId="{0B349F7B-7BEA-43FF-8454-87B367E24705}" type="pres">
      <dgm:prSet presAssocID="{7E6C7ABF-C36D-4626-B8F8-716717F43FEC}" presName="sibTrans" presStyleCnt="0"/>
      <dgm:spPr/>
    </dgm:pt>
    <dgm:pt modelId="{E33ADFB6-FDF1-49B2-9813-91965657FFED}" type="pres">
      <dgm:prSet presAssocID="{F69AD2DC-8A6D-4421-95E4-00AE734BDC3D}" presName="textNode" presStyleLbl="node1" presStyleIdx="2" presStyleCnt="4">
        <dgm:presLayoutVars>
          <dgm:bulletEnabled val="1"/>
        </dgm:presLayoutVars>
      </dgm:prSet>
      <dgm:spPr/>
    </dgm:pt>
    <dgm:pt modelId="{388F5BD2-61CB-49CB-8DF1-115F0FE7A2D7}" type="pres">
      <dgm:prSet presAssocID="{1B6628A0-9921-42EE-A9FE-92AE9083390F}" presName="sibTrans" presStyleCnt="0"/>
      <dgm:spPr/>
    </dgm:pt>
    <dgm:pt modelId="{76A3D62B-97CF-43EC-8B98-417B3C4543BC}" type="pres">
      <dgm:prSet presAssocID="{940BB35B-EF8F-4DF0-BB03-1AB86F7AE4B0}" presName="textNode" presStyleLbl="node1" presStyleIdx="3" presStyleCnt="4">
        <dgm:presLayoutVars>
          <dgm:bulletEnabled val="1"/>
        </dgm:presLayoutVars>
      </dgm:prSet>
      <dgm:spPr/>
    </dgm:pt>
  </dgm:ptLst>
  <dgm:cxnLst>
    <dgm:cxn modelId="{DE72BD07-0941-4B65-B0A0-323BBA32FAA7}" type="presOf" srcId="{06DEAA59-7EEE-407E-B9BF-A3E9FA42409D}" destId="{0FC57F24-B4FD-415E-A70E-A504B7427FE2}" srcOrd="0" destOrd="0" presId="urn:microsoft.com/office/officeart/2005/8/layout/hProcess9"/>
    <dgm:cxn modelId="{C5590C0C-BC19-4DB6-B5A2-F65700FC1450}" type="presOf" srcId="{6A73D4FE-EF28-4A0A-8469-4DD77201A820}" destId="{9480360F-F273-49CD-A63F-ADAC85224AF1}" srcOrd="0" destOrd="0" presId="urn:microsoft.com/office/officeart/2005/8/layout/hProcess9"/>
    <dgm:cxn modelId="{DD86C814-A834-42C5-9158-07326992EED1}" srcId="{06DEAA59-7EEE-407E-B9BF-A3E9FA42409D}" destId="{CA8B2AC3-C9FA-4A64-A849-D6EC5D0E0D95}" srcOrd="1" destOrd="0" parTransId="{4195CE4C-BF27-4A59-9220-B1C3BE67F7D8}" sibTransId="{7E6C7ABF-C36D-4626-B8F8-716717F43FEC}"/>
    <dgm:cxn modelId="{E5AF1E58-69A4-496A-AA5B-F50537FB028B}" srcId="{06DEAA59-7EEE-407E-B9BF-A3E9FA42409D}" destId="{940BB35B-EF8F-4DF0-BB03-1AB86F7AE4B0}" srcOrd="3" destOrd="0" parTransId="{E1AA9174-ACC6-4D5E-BEDB-68E60CB71D2C}" sibTransId="{F8D46386-FE59-42A7-8D95-C9C558FCC068}"/>
    <dgm:cxn modelId="{42AC6378-61A8-46D3-9661-BA8473E3A033}" type="presOf" srcId="{CA8B2AC3-C9FA-4A64-A849-D6EC5D0E0D95}" destId="{A3B3C1F6-BE1A-46B2-A279-1CD9C26E01AC}" srcOrd="0" destOrd="0" presId="urn:microsoft.com/office/officeart/2005/8/layout/hProcess9"/>
    <dgm:cxn modelId="{54AA4E82-06BA-497A-8CB4-F7D007072B63}" srcId="{06DEAA59-7EEE-407E-B9BF-A3E9FA42409D}" destId="{F69AD2DC-8A6D-4421-95E4-00AE734BDC3D}" srcOrd="2" destOrd="0" parTransId="{253AAA22-F7E4-46C7-91A6-65D5CA7B2D6B}" sibTransId="{1B6628A0-9921-42EE-A9FE-92AE9083390F}"/>
    <dgm:cxn modelId="{105B5FAF-6AC6-48D1-A10F-069E03A7EE73}" type="presOf" srcId="{940BB35B-EF8F-4DF0-BB03-1AB86F7AE4B0}" destId="{76A3D62B-97CF-43EC-8B98-417B3C4543BC}" srcOrd="0" destOrd="0" presId="urn:microsoft.com/office/officeart/2005/8/layout/hProcess9"/>
    <dgm:cxn modelId="{C95169E4-01C8-4B70-8A60-7C69E6D9CEB4}" srcId="{06DEAA59-7EEE-407E-B9BF-A3E9FA42409D}" destId="{6A73D4FE-EF28-4A0A-8469-4DD77201A820}" srcOrd="0" destOrd="0" parTransId="{640F45AC-07E7-496B-A285-EE022AB7955E}" sibTransId="{44071F2C-8519-48B9-8F68-0CFFFC162BE3}"/>
    <dgm:cxn modelId="{6AA030FA-7BEE-477A-BE7B-5F08CED3AC98}" type="presOf" srcId="{F69AD2DC-8A6D-4421-95E4-00AE734BDC3D}" destId="{E33ADFB6-FDF1-49B2-9813-91965657FFED}" srcOrd="0" destOrd="0" presId="urn:microsoft.com/office/officeart/2005/8/layout/hProcess9"/>
    <dgm:cxn modelId="{6AF372E0-889F-4404-84DD-3451C29F03E0}" type="presParOf" srcId="{0FC57F24-B4FD-415E-A70E-A504B7427FE2}" destId="{A31565F2-6503-49A8-B97D-8F27B8FCE4DB}" srcOrd="0" destOrd="0" presId="urn:microsoft.com/office/officeart/2005/8/layout/hProcess9"/>
    <dgm:cxn modelId="{CDCC7C80-C83A-4F1C-97DC-1942D8B5C890}" type="presParOf" srcId="{0FC57F24-B4FD-415E-A70E-A504B7427FE2}" destId="{123D5485-16B8-4754-A47F-1ADEFA3AAC05}" srcOrd="1" destOrd="0" presId="urn:microsoft.com/office/officeart/2005/8/layout/hProcess9"/>
    <dgm:cxn modelId="{95BE612F-D0E3-46EC-980F-AB9D0C7C7BFF}" type="presParOf" srcId="{123D5485-16B8-4754-A47F-1ADEFA3AAC05}" destId="{9480360F-F273-49CD-A63F-ADAC85224AF1}" srcOrd="0" destOrd="0" presId="urn:microsoft.com/office/officeart/2005/8/layout/hProcess9"/>
    <dgm:cxn modelId="{FAA8B2AD-A1F8-4245-8D78-2A9803A64E28}" type="presParOf" srcId="{123D5485-16B8-4754-A47F-1ADEFA3AAC05}" destId="{99413405-B01B-4F6F-982E-85F5E0BC112F}" srcOrd="1" destOrd="0" presId="urn:microsoft.com/office/officeart/2005/8/layout/hProcess9"/>
    <dgm:cxn modelId="{E246E2C7-AD09-459F-AC9A-3D3C5A8F959D}" type="presParOf" srcId="{123D5485-16B8-4754-A47F-1ADEFA3AAC05}" destId="{A3B3C1F6-BE1A-46B2-A279-1CD9C26E01AC}" srcOrd="2" destOrd="0" presId="urn:microsoft.com/office/officeart/2005/8/layout/hProcess9"/>
    <dgm:cxn modelId="{51AA4619-AD31-4877-B4A9-EBE3803DE70C}" type="presParOf" srcId="{123D5485-16B8-4754-A47F-1ADEFA3AAC05}" destId="{0B349F7B-7BEA-43FF-8454-87B367E24705}" srcOrd="3" destOrd="0" presId="urn:microsoft.com/office/officeart/2005/8/layout/hProcess9"/>
    <dgm:cxn modelId="{1F5B92D6-0CF9-42CA-96B3-CECEC4CF898F}" type="presParOf" srcId="{123D5485-16B8-4754-A47F-1ADEFA3AAC05}" destId="{E33ADFB6-FDF1-49B2-9813-91965657FFED}" srcOrd="4" destOrd="0" presId="urn:microsoft.com/office/officeart/2005/8/layout/hProcess9"/>
    <dgm:cxn modelId="{A44691E9-B951-42D9-B77F-C1295855F018}" type="presParOf" srcId="{123D5485-16B8-4754-A47F-1ADEFA3AAC05}" destId="{388F5BD2-61CB-49CB-8DF1-115F0FE7A2D7}" srcOrd="5" destOrd="0" presId="urn:microsoft.com/office/officeart/2005/8/layout/hProcess9"/>
    <dgm:cxn modelId="{84B5EBDA-9FAA-4100-8DBC-8C793A0E5820}" type="presParOf" srcId="{123D5485-16B8-4754-A47F-1ADEFA3AAC05}" destId="{76A3D62B-97CF-43EC-8B98-417B3C4543B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D0B8A9-D961-4286-9BFD-6C9F189B29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F0F382D-033A-44B5-9EBF-8A6495A359AB}">
      <dgm:prSet phldrT="[Text]"/>
      <dgm:spPr>
        <a:solidFill>
          <a:srgbClr val="A2AD00"/>
        </a:solidFill>
        <a:ln>
          <a:solidFill>
            <a:srgbClr val="A2AD00"/>
          </a:solidFill>
        </a:ln>
      </dgm:spPr>
      <dgm:t>
        <a:bodyPr/>
        <a:lstStyle/>
        <a:p>
          <a:r>
            <a:rPr lang="en-US"/>
            <a:t>LSP</a:t>
          </a:r>
        </a:p>
      </dgm:t>
    </dgm:pt>
    <dgm:pt modelId="{5FE7776E-CCAA-424D-A1F0-724ACDE8DB62}" type="parTrans" cxnId="{91BA8CCB-B4D8-4941-A988-97DE0F93D486}">
      <dgm:prSet/>
      <dgm:spPr/>
      <dgm:t>
        <a:bodyPr/>
        <a:lstStyle/>
        <a:p>
          <a:endParaRPr lang="en-US"/>
        </a:p>
      </dgm:t>
    </dgm:pt>
    <dgm:pt modelId="{AF297B29-5DD8-4785-A7D6-579541306C58}" type="sibTrans" cxnId="{91BA8CCB-B4D8-4941-A988-97DE0F93D486}">
      <dgm:prSet/>
      <dgm:spPr/>
      <dgm:t>
        <a:bodyPr/>
        <a:lstStyle/>
        <a:p>
          <a:endParaRPr lang="en-US"/>
        </a:p>
      </dgm:t>
    </dgm:pt>
    <dgm:pt modelId="{055B18E2-DFB7-43C4-BA6F-DED99BEEC76C}">
      <dgm:prSet phldrT="[Text]"/>
      <dgm:spPr>
        <a:solidFill>
          <a:srgbClr val="FFFFFF">
            <a:alpha val="90000"/>
          </a:srgbClr>
        </a:solidFill>
        <a:ln>
          <a:solidFill>
            <a:srgbClr val="A2AD00">
              <a:alpha val="90000"/>
            </a:srgbClr>
          </a:solidFill>
        </a:ln>
      </dgm:spPr>
      <dgm:t>
        <a:bodyPr/>
        <a:lstStyle/>
        <a:p>
          <a:r>
            <a:rPr lang="en-US"/>
            <a:t>Questions about a specific client/household</a:t>
          </a:r>
          <a:br>
            <a:rPr lang="en-US"/>
          </a:br>
          <a:endParaRPr lang="en-US"/>
        </a:p>
      </dgm:t>
    </dgm:pt>
    <dgm:pt modelId="{0515C27E-4B11-422B-A226-0A45AAEAD3E2}" type="parTrans" cxnId="{4A1563B3-22AA-47A2-A33D-D87062323CF9}">
      <dgm:prSet/>
      <dgm:spPr/>
      <dgm:t>
        <a:bodyPr/>
        <a:lstStyle/>
        <a:p>
          <a:endParaRPr lang="en-US"/>
        </a:p>
      </dgm:t>
    </dgm:pt>
    <dgm:pt modelId="{2026A397-7954-432D-8257-0513E314E075}" type="sibTrans" cxnId="{4A1563B3-22AA-47A2-A33D-D87062323CF9}">
      <dgm:prSet/>
      <dgm:spPr/>
      <dgm:t>
        <a:bodyPr/>
        <a:lstStyle/>
        <a:p>
          <a:endParaRPr lang="en-US"/>
        </a:p>
      </dgm:t>
    </dgm:pt>
    <dgm:pt modelId="{BEFBB081-6C87-4D24-9995-B506D65090C9}">
      <dgm:prSet phldrT="[Text]"/>
      <dgm:spPr>
        <a:solidFill>
          <a:srgbClr val="A2AD00"/>
        </a:solidFill>
        <a:ln>
          <a:solidFill>
            <a:srgbClr val="A2AD00"/>
          </a:solidFill>
        </a:ln>
      </dgm:spPr>
      <dgm:t>
        <a:bodyPr/>
        <a:lstStyle/>
        <a:p>
          <a:r>
            <a:rPr lang="en-US"/>
            <a:t>IHCDA</a:t>
          </a:r>
        </a:p>
      </dgm:t>
    </dgm:pt>
    <dgm:pt modelId="{D87BF9F7-A82B-4290-B5DF-9C3F0096B9D2}" type="parTrans" cxnId="{B21DA5D1-3DEC-4001-AF63-4B588C65B56E}">
      <dgm:prSet/>
      <dgm:spPr/>
      <dgm:t>
        <a:bodyPr/>
        <a:lstStyle/>
        <a:p>
          <a:endParaRPr lang="en-US"/>
        </a:p>
      </dgm:t>
    </dgm:pt>
    <dgm:pt modelId="{47C88CBC-07BF-47A1-B28B-D5E34C67341C}" type="sibTrans" cxnId="{B21DA5D1-3DEC-4001-AF63-4B588C65B56E}">
      <dgm:prSet/>
      <dgm:spPr/>
      <dgm:t>
        <a:bodyPr/>
        <a:lstStyle/>
        <a:p>
          <a:endParaRPr lang="en-US"/>
        </a:p>
      </dgm:t>
    </dgm:pt>
    <dgm:pt modelId="{C764E839-9CD9-4E0C-90C3-7D54B1557408}">
      <dgm:prSet phldrT="[Text]"/>
      <dgm:spPr>
        <a:solidFill>
          <a:srgbClr val="FFFFFF">
            <a:alpha val="90000"/>
          </a:srgbClr>
        </a:solidFill>
        <a:ln>
          <a:solidFill>
            <a:srgbClr val="A2AD00">
              <a:alpha val="90000"/>
            </a:srgbClr>
          </a:solidFill>
        </a:ln>
      </dgm:spPr>
      <dgm:t>
        <a:bodyPr/>
        <a:lstStyle/>
        <a:p>
          <a:r>
            <a:rPr lang="en-US"/>
            <a:t>Questions about payment that you are unable to answer after review of your transmittals and claim approval e-mails</a:t>
          </a:r>
          <a:br>
            <a:rPr lang="en-US"/>
          </a:br>
          <a:endParaRPr lang="en-US"/>
        </a:p>
      </dgm:t>
    </dgm:pt>
    <dgm:pt modelId="{800E0AAB-E525-4445-AC46-FC3C2459EB8F}" type="parTrans" cxnId="{AC283A12-DA84-495D-93C1-EFD75DA60359}">
      <dgm:prSet/>
      <dgm:spPr/>
      <dgm:t>
        <a:bodyPr/>
        <a:lstStyle/>
        <a:p>
          <a:endParaRPr lang="en-US"/>
        </a:p>
      </dgm:t>
    </dgm:pt>
    <dgm:pt modelId="{5CD8EE8F-41F4-4594-A97C-E154451A29BD}" type="sibTrans" cxnId="{AC283A12-DA84-495D-93C1-EFD75DA60359}">
      <dgm:prSet/>
      <dgm:spPr/>
      <dgm:t>
        <a:bodyPr/>
        <a:lstStyle/>
        <a:p>
          <a:endParaRPr lang="en-US"/>
        </a:p>
      </dgm:t>
    </dgm:pt>
    <dgm:pt modelId="{94147E41-4CB1-44E1-A171-4AA071694C7C}">
      <dgm:prSet phldrT="[Text]"/>
      <dgm:spPr>
        <a:solidFill>
          <a:srgbClr val="A2AD00"/>
        </a:solidFill>
        <a:ln>
          <a:solidFill>
            <a:srgbClr val="A2AD00"/>
          </a:solidFill>
        </a:ln>
      </dgm:spPr>
      <dgm:t>
        <a:bodyPr/>
        <a:lstStyle/>
        <a:p>
          <a:r>
            <a:rPr lang="en-US"/>
            <a:t>Assistance for Clients</a:t>
          </a:r>
        </a:p>
      </dgm:t>
    </dgm:pt>
    <dgm:pt modelId="{7536B96C-EC96-4093-ABB6-3265BB133BA5}" type="parTrans" cxnId="{28684839-6C53-4770-8CB9-7C3F5F51698A}">
      <dgm:prSet/>
      <dgm:spPr/>
      <dgm:t>
        <a:bodyPr/>
        <a:lstStyle/>
        <a:p>
          <a:endParaRPr lang="en-US"/>
        </a:p>
      </dgm:t>
    </dgm:pt>
    <dgm:pt modelId="{67B5B16E-2A36-40C4-9C32-30A942267286}" type="sibTrans" cxnId="{28684839-6C53-4770-8CB9-7C3F5F51698A}">
      <dgm:prSet/>
      <dgm:spPr/>
      <dgm:t>
        <a:bodyPr/>
        <a:lstStyle/>
        <a:p>
          <a:endParaRPr lang="en-US"/>
        </a:p>
      </dgm:t>
    </dgm:pt>
    <dgm:pt modelId="{2875DCC7-8601-4341-8783-E512D0CFB4F6}">
      <dgm:prSet/>
      <dgm:spPr>
        <a:solidFill>
          <a:srgbClr val="FFFFFF">
            <a:alpha val="90000"/>
          </a:srgbClr>
        </a:solidFill>
        <a:ln>
          <a:solidFill>
            <a:srgbClr val="A2AD00">
              <a:alpha val="90000"/>
            </a:srgbClr>
          </a:solidFill>
        </a:ln>
      </dgm:spPr>
      <dgm:t>
        <a:bodyPr/>
        <a:lstStyle/>
        <a:p>
          <a:r>
            <a:rPr lang="en-US"/>
            <a:t>Questions about a benefit</a:t>
          </a:r>
          <a:br>
            <a:rPr lang="en-US"/>
          </a:br>
          <a:endParaRPr lang="en-US"/>
        </a:p>
      </dgm:t>
    </dgm:pt>
    <dgm:pt modelId="{4FD7D015-5473-4A37-8ABC-6E243EE3FEC4}" type="parTrans" cxnId="{A1653F30-BCEE-420B-9718-B4CCEE27769B}">
      <dgm:prSet/>
      <dgm:spPr/>
      <dgm:t>
        <a:bodyPr/>
        <a:lstStyle/>
        <a:p>
          <a:endParaRPr lang="en-US"/>
        </a:p>
      </dgm:t>
    </dgm:pt>
    <dgm:pt modelId="{DC1264FF-AEF2-47D9-AE85-8FF80B48C7FB}" type="sibTrans" cxnId="{A1653F30-BCEE-420B-9718-B4CCEE27769B}">
      <dgm:prSet/>
      <dgm:spPr/>
      <dgm:t>
        <a:bodyPr/>
        <a:lstStyle/>
        <a:p>
          <a:endParaRPr lang="en-US"/>
        </a:p>
      </dgm:t>
    </dgm:pt>
    <dgm:pt modelId="{C1EE4661-25DB-41C6-B7EC-20FE6C9A2B0D}">
      <dgm:prSet/>
      <dgm:spPr>
        <a:solidFill>
          <a:srgbClr val="FFFFFF">
            <a:alpha val="90000"/>
          </a:srgbClr>
        </a:solidFill>
        <a:ln>
          <a:solidFill>
            <a:srgbClr val="A2AD00">
              <a:alpha val="90000"/>
            </a:srgbClr>
          </a:solidFill>
        </a:ln>
      </dgm:spPr>
      <dgm:t>
        <a:bodyPr/>
        <a:lstStyle/>
        <a:p>
          <a:r>
            <a:rPr lang="en-US"/>
            <a:t>Questions about submission of transmittal</a:t>
          </a:r>
          <a:br>
            <a:rPr lang="en-US"/>
          </a:br>
          <a:endParaRPr lang="en-US"/>
        </a:p>
      </dgm:t>
    </dgm:pt>
    <dgm:pt modelId="{911769B4-B90E-40B2-8A49-B1D132CC744D}" type="parTrans" cxnId="{C32CEA17-E1BA-4018-ACB3-B046C913C050}">
      <dgm:prSet/>
      <dgm:spPr/>
      <dgm:t>
        <a:bodyPr/>
        <a:lstStyle/>
        <a:p>
          <a:endParaRPr lang="en-US"/>
        </a:p>
      </dgm:t>
    </dgm:pt>
    <dgm:pt modelId="{3380BC44-CBD8-4FE7-9C52-56250C52EFC8}" type="sibTrans" cxnId="{C32CEA17-E1BA-4018-ACB3-B046C913C050}">
      <dgm:prSet/>
      <dgm:spPr/>
      <dgm:t>
        <a:bodyPr/>
        <a:lstStyle/>
        <a:p>
          <a:endParaRPr lang="en-US"/>
        </a:p>
      </dgm:t>
    </dgm:pt>
    <dgm:pt modelId="{948E0C8D-34D9-47BE-8446-C33A3DAF0D44}">
      <dgm:prSet/>
      <dgm:spPr>
        <a:solidFill>
          <a:srgbClr val="FFFFFF">
            <a:alpha val="90000"/>
          </a:srgbClr>
        </a:solidFill>
        <a:ln>
          <a:solidFill>
            <a:srgbClr val="A2AD00">
              <a:alpha val="90000"/>
            </a:srgbClr>
          </a:solidFill>
        </a:ln>
      </dgm:spPr>
      <dgm:t>
        <a:bodyPr/>
        <a:lstStyle/>
        <a:p>
          <a:r>
            <a:rPr lang="en-US"/>
            <a:t>Confirming application status</a:t>
          </a:r>
          <a:br>
            <a:rPr lang="en-US"/>
          </a:br>
          <a:endParaRPr lang="en-US"/>
        </a:p>
      </dgm:t>
    </dgm:pt>
    <dgm:pt modelId="{B2EB1644-9304-4C33-92EA-46963EDEB91A}" type="parTrans" cxnId="{4CEBD86A-D3CD-465B-91A9-BDC2BDFC869B}">
      <dgm:prSet/>
      <dgm:spPr/>
      <dgm:t>
        <a:bodyPr/>
        <a:lstStyle/>
        <a:p>
          <a:endParaRPr lang="en-US"/>
        </a:p>
      </dgm:t>
    </dgm:pt>
    <dgm:pt modelId="{60ABEC22-D7A9-4AD9-97A6-FB26E31A6945}" type="sibTrans" cxnId="{4CEBD86A-D3CD-465B-91A9-BDC2BDFC869B}">
      <dgm:prSet/>
      <dgm:spPr/>
      <dgm:t>
        <a:bodyPr/>
        <a:lstStyle/>
        <a:p>
          <a:endParaRPr lang="en-US"/>
        </a:p>
      </dgm:t>
    </dgm:pt>
    <dgm:pt modelId="{EC6168CD-6993-4780-9D3F-BF8B3F22EF13}">
      <dgm:prSet/>
      <dgm:spPr>
        <a:solidFill>
          <a:srgbClr val="FFFFFF">
            <a:alpha val="90000"/>
          </a:srgbClr>
        </a:solidFill>
        <a:ln>
          <a:solidFill>
            <a:srgbClr val="A2AD00">
              <a:alpha val="90000"/>
            </a:srgbClr>
          </a:solidFill>
        </a:ln>
      </dgm:spPr>
      <dgm:t>
        <a:bodyPr/>
        <a:lstStyle/>
        <a:p>
          <a:r>
            <a:rPr lang="en-US"/>
            <a:t>Notification of suspected customer meter tampering or unauthorized use when the customer is an EAP client or applicant</a:t>
          </a:r>
        </a:p>
      </dgm:t>
    </dgm:pt>
    <dgm:pt modelId="{14CDE017-D990-499F-8C64-A377FF071EF4}" type="parTrans" cxnId="{9B37FD56-6050-4280-8C06-A905065D1C58}">
      <dgm:prSet/>
      <dgm:spPr/>
      <dgm:t>
        <a:bodyPr/>
        <a:lstStyle/>
        <a:p>
          <a:endParaRPr lang="en-US"/>
        </a:p>
      </dgm:t>
    </dgm:pt>
    <dgm:pt modelId="{747DF674-D618-4B0A-A91C-8BC570D5D6B4}" type="sibTrans" cxnId="{9B37FD56-6050-4280-8C06-A905065D1C58}">
      <dgm:prSet/>
      <dgm:spPr/>
      <dgm:t>
        <a:bodyPr/>
        <a:lstStyle/>
        <a:p>
          <a:endParaRPr lang="en-US"/>
        </a:p>
      </dgm:t>
    </dgm:pt>
    <dgm:pt modelId="{02EBC68D-9437-4DBA-BF00-B5FE4BE429B1}">
      <dgm:prSet/>
      <dgm:spPr>
        <a:solidFill>
          <a:srgbClr val="FFFFFF">
            <a:alpha val="90000"/>
          </a:srgbClr>
        </a:solidFill>
        <a:ln>
          <a:solidFill>
            <a:srgbClr val="A2AD00">
              <a:alpha val="90000"/>
            </a:srgbClr>
          </a:solidFill>
        </a:ln>
      </dgm:spPr>
      <dgm:t>
        <a:bodyPr/>
        <a:lstStyle/>
        <a:p>
          <a:r>
            <a:rPr lang="en-US"/>
            <a:t>Questions about moratorium or MOA terms</a:t>
          </a:r>
          <a:br>
            <a:rPr lang="en-US"/>
          </a:br>
          <a:endParaRPr lang="en-US"/>
        </a:p>
      </dgm:t>
    </dgm:pt>
    <dgm:pt modelId="{43312203-90DE-4ADD-85AB-6169CFB5EEA7}" type="parTrans" cxnId="{492F3FF5-7AAE-4F90-91CB-1EFBA1B42756}">
      <dgm:prSet/>
      <dgm:spPr/>
      <dgm:t>
        <a:bodyPr/>
        <a:lstStyle/>
        <a:p>
          <a:endParaRPr lang="en-US"/>
        </a:p>
      </dgm:t>
    </dgm:pt>
    <dgm:pt modelId="{6487228E-5814-4D26-BA34-E8F3E7447645}" type="sibTrans" cxnId="{492F3FF5-7AAE-4F90-91CB-1EFBA1B42756}">
      <dgm:prSet/>
      <dgm:spPr/>
      <dgm:t>
        <a:bodyPr/>
        <a:lstStyle/>
        <a:p>
          <a:endParaRPr lang="en-US"/>
        </a:p>
      </dgm:t>
    </dgm:pt>
    <dgm:pt modelId="{29C160B9-C053-4680-AAAD-29988B79E973}">
      <dgm:prSet/>
      <dgm:spPr>
        <a:solidFill>
          <a:srgbClr val="FFFFFF">
            <a:alpha val="90000"/>
          </a:srgbClr>
        </a:solidFill>
        <a:ln>
          <a:solidFill>
            <a:srgbClr val="A2AD00">
              <a:alpha val="90000"/>
            </a:srgbClr>
          </a:solidFill>
        </a:ln>
      </dgm:spPr>
      <dgm:t>
        <a:bodyPr/>
        <a:lstStyle/>
        <a:p>
          <a:r>
            <a:rPr lang="en-US"/>
            <a:t>Problems getting information from LSPs</a:t>
          </a:r>
          <a:br>
            <a:rPr lang="en-US"/>
          </a:br>
          <a:endParaRPr lang="en-US"/>
        </a:p>
      </dgm:t>
    </dgm:pt>
    <dgm:pt modelId="{6FC1D7A9-2FCE-4E51-81FE-2BE690ECE946}" type="parTrans" cxnId="{EECFDFC1-D174-4E5A-9D21-9B4639C490C5}">
      <dgm:prSet/>
      <dgm:spPr/>
      <dgm:t>
        <a:bodyPr/>
        <a:lstStyle/>
        <a:p>
          <a:endParaRPr lang="en-US"/>
        </a:p>
      </dgm:t>
    </dgm:pt>
    <dgm:pt modelId="{D3EEC4D0-6221-4B02-9E9E-EB32B05B5ED7}" type="sibTrans" cxnId="{EECFDFC1-D174-4E5A-9D21-9B4639C490C5}">
      <dgm:prSet/>
      <dgm:spPr/>
      <dgm:t>
        <a:bodyPr/>
        <a:lstStyle/>
        <a:p>
          <a:endParaRPr lang="en-US"/>
        </a:p>
      </dgm:t>
    </dgm:pt>
    <dgm:pt modelId="{4DB2B876-EE97-467F-B4CB-BF8F8CD9DE96}">
      <dgm:prSet/>
      <dgm:spPr>
        <a:solidFill>
          <a:srgbClr val="FFFFFF">
            <a:alpha val="90000"/>
          </a:srgbClr>
        </a:solidFill>
        <a:ln>
          <a:solidFill>
            <a:srgbClr val="A2AD00">
              <a:alpha val="90000"/>
            </a:srgbClr>
          </a:solidFill>
        </a:ln>
      </dgm:spPr>
      <dgm:t>
        <a:bodyPr/>
        <a:lstStyle/>
        <a:p>
          <a:r>
            <a:rPr lang="en-US"/>
            <a:t>Follow-up on a refund or Energy Benefit Transfer</a:t>
          </a:r>
        </a:p>
      </dgm:t>
    </dgm:pt>
    <dgm:pt modelId="{B675D24B-7354-42A9-BBD3-EE4C72B8C5B6}" type="parTrans" cxnId="{A609C7B2-89FC-4796-BE91-0229B53DE645}">
      <dgm:prSet/>
      <dgm:spPr/>
      <dgm:t>
        <a:bodyPr/>
        <a:lstStyle/>
        <a:p>
          <a:endParaRPr lang="en-US"/>
        </a:p>
      </dgm:t>
    </dgm:pt>
    <dgm:pt modelId="{F2703525-81BD-4A98-8B5E-F30F28FD662F}" type="sibTrans" cxnId="{A609C7B2-89FC-4796-BE91-0229B53DE645}">
      <dgm:prSet/>
      <dgm:spPr/>
      <dgm:t>
        <a:bodyPr/>
        <a:lstStyle/>
        <a:p>
          <a:endParaRPr lang="en-US"/>
        </a:p>
      </dgm:t>
    </dgm:pt>
    <dgm:pt modelId="{1B84A2A4-AA0D-401E-9692-C44432276E54}">
      <dgm:prSet/>
      <dgm:spPr>
        <a:solidFill>
          <a:srgbClr val="FFFFFF">
            <a:alpha val="90000"/>
          </a:srgbClr>
        </a:solidFill>
        <a:ln>
          <a:solidFill>
            <a:srgbClr val="A2AD00">
              <a:alpha val="90000"/>
            </a:srgbClr>
          </a:solidFill>
        </a:ln>
      </dgm:spPr>
      <dgm:t>
        <a:bodyPr/>
        <a:lstStyle/>
        <a:p>
          <a:endParaRPr lang="en-US"/>
        </a:p>
      </dgm:t>
    </dgm:pt>
    <dgm:pt modelId="{59F66BDF-3D22-4194-A8AC-5C01D9208416}" type="parTrans" cxnId="{FE68DDA3-276B-4507-A414-48468E34A0C4}">
      <dgm:prSet/>
      <dgm:spPr/>
      <dgm:t>
        <a:bodyPr/>
        <a:lstStyle/>
        <a:p>
          <a:endParaRPr lang="en-US"/>
        </a:p>
      </dgm:t>
    </dgm:pt>
    <dgm:pt modelId="{2CFA51B6-8DA9-47D6-A682-A1CDECDB2534}" type="sibTrans" cxnId="{FE68DDA3-276B-4507-A414-48468E34A0C4}">
      <dgm:prSet/>
      <dgm:spPr/>
      <dgm:t>
        <a:bodyPr/>
        <a:lstStyle/>
        <a:p>
          <a:endParaRPr lang="en-US"/>
        </a:p>
      </dgm:t>
    </dgm:pt>
    <dgm:pt modelId="{291E4D86-91FA-4A50-8CD5-25B061C0B4E6}">
      <dgm:prSet/>
      <dgm:spPr>
        <a:solidFill>
          <a:srgbClr val="FFFFFF">
            <a:alpha val="90000"/>
          </a:srgbClr>
        </a:solidFill>
        <a:ln>
          <a:solidFill>
            <a:srgbClr val="A2AD00">
              <a:alpha val="90000"/>
            </a:srgbClr>
          </a:solidFill>
        </a:ln>
      </dgm:spPr>
      <dgm:t>
        <a:bodyPr/>
        <a:lstStyle/>
        <a:p>
          <a:r>
            <a:rPr lang="en-US"/>
            <a:t>Suspicion of fraud/misconduct at LSP level</a:t>
          </a:r>
        </a:p>
      </dgm:t>
    </dgm:pt>
    <dgm:pt modelId="{44AB5E64-28AA-48A1-9DB9-E276669D20CB}" type="parTrans" cxnId="{E4A710D9-6DD9-45D9-A83C-CBBB6AF80C1A}">
      <dgm:prSet/>
      <dgm:spPr/>
      <dgm:t>
        <a:bodyPr/>
        <a:lstStyle/>
        <a:p>
          <a:endParaRPr lang="en-US"/>
        </a:p>
      </dgm:t>
    </dgm:pt>
    <dgm:pt modelId="{10198C16-F3AD-4B47-9C1F-31C891C21FF4}" type="sibTrans" cxnId="{E4A710D9-6DD9-45D9-A83C-CBBB6AF80C1A}">
      <dgm:prSet/>
      <dgm:spPr/>
      <dgm:t>
        <a:bodyPr/>
        <a:lstStyle/>
        <a:p>
          <a:endParaRPr lang="en-US"/>
        </a:p>
      </dgm:t>
    </dgm:pt>
    <dgm:pt modelId="{E94523AB-9CC2-4394-9469-429FDC439C83}">
      <dgm:prSet/>
      <dgm:spPr>
        <a:solidFill>
          <a:srgbClr val="FFFFFF">
            <a:alpha val="90000"/>
          </a:srgbClr>
        </a:solidFill>
        <a:ln>
          <a:solidFill>
            <a:srgbClr val="A2AD00">
              <a:alpha val="90000"/>
            </a:srgbClr>
          </a:solidFill>
        </a:ln>
      </dgm:spPr>
      <dgm:t>
        <a:bodyPr/>
        <a:lstStyle/>
        <a:p>
          <a:r>
            <a:rPr lang="en-US"/>
            <a:t>All referrals to LIHEAP from the vendors should be made to the appropriate LSP or 2-1-1.</a:t>
          </a:r>
          <a:br>
            <a:rPr lang="en-US"/>
          </a:br>
          <a:endParaRPr lang="en-US"/>
        </a:p>
      </dgm:t>
    </dgm:pt>
    <dgm:pt modelId="{F00483A5-0A00-420D-8C76-421BD63692C1}" type="parTrans" cxnId="{350BC10F-E8A7-48A4-8E9B-FF5A42303797}">
      <dgm:prSet/>
      <dgm:spPr/>
      <dgm:t>
        <a:bodyPr/>
        <a:lstStyle/>
        <a:p>
          <a:endParaRPr lang="en-US"/>
        </a:p>
      </dgm:t>
    </dgm:pt>
    <dgm:pt modelId="{DA1FDDBC-2CF7-4B1C-B209-3161354F5E66}" type="sibTrans" cxnId="{350BC10F-E8A7-48A4-8E9B-FF5A42303797}">
      <dgm:prSet/>
      <dgm:spPr/>
      <dgm:t>
        <a:bodyPr/>
        <a:lstStyle/>
        <a:p>
          <a:endParaRPr lang="en-US"/>
        </a:p>
      </dgm:t>
    </dgm:pt>
    <dgm:pt modelId="{8A908A44-1CA3-47B9-AA9C-6076DA060014}">
      <dgm:prSet/>
      <dgm:spPr>
        <a:solidFill>
          <a:srgbClr val="FFFFFF">
            <a:alpha val="90000"/>
          </a:srgbClr>
        </a:solidFill>
        <a:ln>
          <a:solidFill>
            <a:srgbClr val="A2AD00">
              <a:alpha val="90000"/>
            </a:srgbClr>
          </a:solidFill>
        </a:ln>
      </dgm:spPr>
      <dgm:t>
        <a:bodyPr/>
        <a:lstStyle/>
        <a:p>
          <a:r>
            <a:rPr lang="en-US"/>
            <a:t>2-1-1 or </a:t>
          </a:r>
          <a:r>
            <a:rPr lang="en-US">
              <a:hlinkClick xmlns:r="http://schemas.openxmlformats.org/officeDocument/2006/relationships" r:id="rId1"/>
            </a:rPr>
            <a:t>http://in211.communityos.org</a:t>
          </a:r>
          <a:br>
            <a:rPr lang="en-US"/>
          </a:br>
          <a:endParaRPr lang="en-US"/>
        </a:p>
      </dgm:t>
    </dgm:pt>
    <dgm:pt modelId="{5397F0B3-3537-4D50-AB7F-F60091B2148F}" type="parTrans" cxnId="{82C79D21-52A1-4304-8690-86126B8FED84}">
      <dgm:prSet/>
      <dgm:spPr/>
      <dgm:t>
        <a:bodyPr/>
        <a:lstStyle/>
        <a:p>
          <a:endParaRPr lang="en-US"/>
        </a:p>
      </dgm:t>
    </dgm:pt>
    <dgm:pt modelId="{2C6827F1-8467-476E-B5EA-27BA64380C8D}" type="sibTrans" cxnId="{82C79D21-52A1-4304-8690-86126B8FED84}">
      <dgm:prSet/>
      <dgm:spPr/>
      <dgm:t>
        <a:bodyPr/>
        <a:lstStyle/>
        <a:p>
          <a:endParaRPr lang="en-US"/>
        </a:p>
      </dgm:t>
    </dgm:pt>
    <dgm:pt modelId="{915CA8A8-4B36-49FA-BDE8-66425C88A9B2}">
      <dgm:prSet/>
      <dgm:spPr>
        <a:solidFill>
          <a:srgbClr val="FFFFFF">
            <a:alpha val="90000"/>
          </a:srgbClr>
        </a:solidFill>
        <a:ln>
          <a:solidFill>
            <a:srgbClr val="A2AD00">
              <a:alpha val="90000"/>
            </a:srgbClr>
          </a:solidFill>
        </a:ln>
      </dgm:spPr>
      <dgm:t>
        <a:bodyPr/>
        <a:lstStyle/>
        <a:p>
          <a:r>
            <a:rPr lang="en-US"/>
            <a:t>Customers may be referred to </a:t>
          </a:r>
          <a:r>
            <a:rPr lang="en-US">
              <a:hlinkClick xmlns:r="http://schemas.openxmlformats.org/officeDocument/2006/relationships" r:id="rId2"/>
            </a:rPr>
            <a:t>http://eap.ihcda.in.gov</a:t>
          </a:r>
          <a:r>
            <a:rPr lang="en-US"/>
            <a:t> for more detailed information or to apply online.</a:t>
          </a:r>
          <a:br>
            <a:rPr lang="en-US"/>
          </a:br>
          <a:endParaRPr lang="en-US"/>
        </a:p>
      </dgm:t>
    </dgm:pt>
    <dgm:pt modelId="{3174EA4A-6E0F-4456-8C0E-DB31142E9EE3}" type="parTrans" cxnId="{3B769AB4-7750-418C-AFAE-51286BE8F88D}">
      <dgm:prSet/>
      <dgm:spPr/>
      <dgm:t>
        <a:bodyPr/>
        <a:lstStyle/>
        <a:p>
          <a:endParaRPr lang="en-US"/>
        </a:p>
      </dgm:t>
    </dgm:pt>
    <dgm:pt modelId="{5FA6CCC5-A306-46B3-9D68-648F0DEA133D}" type="sibTrans" cxnId="{3B769AB4-7750-418C-AFAE-51286BE8F88D}">
      <dgm:prSet/>
      <dgm:spPr/>
      <dgm:t>
        <a:bodyPr/>
        <a:lstStyle/>
        <a:p>
          <a:endParaRPr lang="en-US"/>
        </a:p>
      </dgm:t>
    </dgm:pt>
    <dgm:pt modelId="{D8E66536-9F4E-429B-A8EC-60842450E89D}" type="pres">
      <dgm:prSet presAssocID="{B5D0B8A9-D961-4286-9BFD-6C9F189B29FB}" presName="Name0" presStyleCnt="0">
        <dgm:presLayoutVars>
          <dgm:dir/>
          <dgm:animLvl val="lvl"/>
          <dgm:resizeHandles val="exact"/>
        </dgm:presLayoutVars>
      </dgm:prSet>
      <dgm:spPr/>
    </dgm:pt>
    <dgm:pt modelId="{963C150C-EA55-4397-9ADE-6743891F1DAA}" type="pres">
      <dgm:prSet presAssocID="{5F0F382D-033A-44B5-9EBF-8A6495A359AB}" presName="composite" presStyleCnt="0"/>
      <dgm:spPr/>
    </dgm:pt>
    <dgm:pt modelId="{11AD27FA-F067-42E3-97D5-18870F8AB181}" type="pres">
      <dgm:prSet presAssocID="{5F0F382D-033A-44B5-9EBF-8A6495A359AB}" presName="parTx" presStyleLbl="alignNode1" presStyleIdx="0" presStyleCnt="3">
        <dgm:presLayoutVars>
          <dgm:chMax val="0"/>
          <dgm:chPref val="0"/>
          <dgm:bulletEnabled val="1"/>
        </dgm:presLayoutVars>
      </dgm:prSet>
      <dgm:spPr/>
    </dgm:pt>
    <dgm:pt modelId="{87AF0113-7219-42C0-AE06-E84BDDD1D464}" type="pres">
      <dgm:prSet presAssocID="{5F0F382D-033A-44B5-9EBF-8A6495A359AB}" presName="desTx" presStyleLbl="alignAccFollowNode1" presStyleIdx="0" presStyleCnt="3" custScaleY="97881">
        <dgm:presLayoutVars>
          <dgm:bulletEnabled val="1"/>
        </dgm:presLayoutVars>
      </dgm:prSet>
      <dgm:spPr/>
    </dgm:pt>
    <dgm:pt modelId="{66CFFC21-0AD5-44D6-9815-75D9A111F36C}" type="pres">
      <dgm:prSet presAssocID="{AF297B29-5DD8-4785-A7D6-579541306C58}" presName="space" presStyleCnt="0"/>
      <dgm:spPr/>
    </dgm:pt>
    <dgm:pt modelId="{3F1073E9-A283-4043-953E-3009748507B4}" type="pres">
      <dgm:prSet presAssocID="{BEFBB081-6C87-4D24-9995-B506D65090C9}" presName="composite" presStyleCnt="0"/>
      <dgm:spPr/>
    </dgm:pt>
    <dgm:pt modelId="{E239AC65-1384-47E2-9958-0CE282556B70}" type="pres">
      <dgm:prSet presAssocID="{BEFBB081-6C87-4D24-9995-B506D65090C9}" presName="parTx" presStyleLbl="alignNode1" presStyleIdx="1" presStyleCnt="3">
        <dgm:presLayoutVars>
          <dgm:chMax val="0"/>
          <dgm:chPref val="0"/>
          <dgm:bulletEnabled val="1"/>
        </dgm:presLayoutVars>
      </dgm:prSet>
      <dgm:spPr/>
    </dgm:pt>
    <dgm:pt modelId="{358E8FA6-0818-4D70-87C8-25A9DADA6B55}" type="pres">
      <dgm:prSet presAssocID="{BEFBB081-6C87-4D24-9995-B506D65090C9}" presName="desTx" presStyleLbl="alignAccFollowNode1" presStyleIdx="1" presStyleCnt="3" custScaleY="97881">
        <dgm:presLayoutVars>
          <dgm:bulletEnabled val="1"/>
        </dgm:presLayoutVars>
      </dgm:prSet>
      <dgm:spPr/>
    </dgm:pt>
    <dgm:pt modelId="{CC1F548C-CDA5-44E1-BAF9-659F4990A993}" type="pres">
      <dgm:prSet presAssocID="{47C88CBC-07BF-47A1-B28B-D5E34C67341C}" presName="space" presStyleCnt="0"/>
      <dgm:spPr/>
    </dgm:pt>
    <dgm:pt modelId="{0704C291-9563-493F-BFFD-2178CDFA7CFF}" type="pres">
      <dgm:prSet presAssocID="{94147E41-4CB1-44E1-A171-4AA071694C7C}" presName="composite" presStyleCnt="0"/>
      <dgm:spPr/>
    </dgm:pt>
    <dgm:pt modelId="{4F64CA23-B713-4522-94B8-D6CB8EF5D52B}" type="pres">
      <dgm:prSet presAssocID="{94147E41-4CB1-44E1-A171-4AA071694C7C}" presName="parTx" presStyleLbl="alignNode1" presStyleIdx="2" presStyleCnt="3">
        <dgm:presLayoutVars>
          <dgm:chMax val="0"/>
          <dgm:chPref val="0"/>
          <dgm:bulletEnabled val="1"/>
        </dgm:presLayoutVars>
      </dgm:prSet>
      <dgm:spPr/>
    </dgm:pt>
    <dgm:pt modelId="{7145DC5A-65D6-47A0-A5EB-CCE1676CC4E6}" type="pres">
      <dgm:prSet presAssocID="{94147E41-4CB1-44E1-A171-4AA071694C7C}" presName="desTx" presStyleLbl="alignAccFollowNode1" presStyleIdx="2" presStyleCnt="3" custScaleY="97881">
        <dgm:presLayoutVars>
          <dgm:bulletEnabled val="1"/>
        </dgm:presLayoutVars>
      </dgm:prSet>
      <dgm:spPr/>
    </dgm:pt>
  </dgm:ptLst>
  <dgm:cxnLst>
    <dgm:cxn modelId="{350BC10F-E8A7-48A4-8E9B-FF5A42303797}" srcId="{94147E41-4CB1-44E1-A171-4AA071694C7C}" destId="{E94523AB-9CC2-4394-9469-429FDC439C83}" srcOrd="0" destOrd="0" parTransId="{F00483A5-0A00-420D-8C76-421BD63692C1}" sibTransId="{DA1FDDBC-2CF7-4B1C-B209-3161354F5E66}"/>
    <dgm:cxn modelId="{2EF08410-6DF7-464F-9708-DEAF7509948F}" type="presOf" srcId="{BEFBB081-6C87-4D24-9995-B506D65090C9}" destId="{E239AC65-1384-47E2-9958-0CE282556B70}" srcOrd="0" destOrd="0" presId="urn:microsoft.com/office/officeart/2005/8/layout/hList1"/>
    <dgm:cxn modelId="{AC283A12-DA84-495D-93C1-EFD75DA60359}" srcId="{BEFBB081-6C87-4D24-9995-B506D65090C9}" destId="{C764E839-9CD9-4E0C-90C3-7D54B1557408}" srcOrd="0" destOrd="0" parTransId="{800E0AAB-E525-4445-AC46-FC3C2459EB8F}" sibTransId="{5CD8EE8F-41F4-4594-A97C-E154451A29BD}"/>
    <dgm:cxn modelId="{C32CEA17-E1BA-4018-ACB3-B046C913C050}" srcId="{5F0F382D-033A-44B5-9EBF-8A6495A359AB}" destId="{C1EE4661-25DB-41C6-B7EC-20FE6C9A2B0D}" srcOrd="2" destOrd="0" parTransId="{911769B4-B90E-40B2-8A49-B1D132CC744D}" sibTransId="{3380BC44-CBD8-4FE7-9C52-56250C52EFC8}"/>
    <dgm:cxn modelId="{82C79D21-52A1-4304-8690-86126B8FED84}" srcId="{94147E41-4CB1-44E1-A171-4AA071694C7C}" destId="{8A908A44-1CA3-47B9-AA9C-6076DA060014}" srcOrd="1" destOrd="0" parTransId="{5397F0B3-3537-4D50-AB7F-F60091B2148F}" sibTransId="{2C6827F1-8467-476E-B5EA-27BA64380C8D}"/>
    <dgm:cxn modelId="{A1653F30-BCEE-420B-9718-B4CCEE27769B}" srcId="{5F0F382D-033A-44B5-9EBF-8A6495A359AB}" destId="{2875DCC7-8601-4341-8783-E512D0CFB4F6}" srcOrd="1" destOrd="0" parTransId="{4FD7D015-5473-4A37-8ABC-6E243EE3FEC4}" sibTransId="{DC1264FF-AEF2-47D9-AE85-8FF80B48C7FB}"/>
    <dgm:cxn modelId="{9F772332-1A4B-449B-AF2F-F4589DE1DE71}" type="presOf" srcId="{B5D0B8A9-D961-4286-9BFD-6C9F189B29FB}" destId="{D8E66536-9F4E-429B-A8EC-60842450E89D}" srcOrd="0" destOrd="0" presId="urn:microsoft.com/office/officeart/2005/8/layout/hList1"/>
    <dgm:cxn modelId="{06CD5234-2A5E-45FB-A4D5-4A930D252A05}" type="presOf" srcId="{29C160B9-C053-4680-AAAD-29988B79E973}" destId="{358E8FA6-0818-4D70-87C8-25A9DADA6B55}" srcOrd="0" destOrd="2" presId="urn:microsoft.com/office/officeart/2005/8/layout/hList1"/>
    <dgm:cxn modelId="{2FEB0737-EBF2-447B-A762-3821DB593B65}" type="presOf" srcId="{915CA8A8-4B36-49FA-BDE8-66425C88A9B2}" destId="{7145DC5A-65D6-47A0-A5EB-CCE1676CC4E6}" srcOrd="0" destOrd="2" presId="urn:microsoft.com/office/officeart/2005/8/layout/hList1"/>
    <dgm:cxn modelId="{28684839-6C53-4770-8CB9-7C3F5F51698A}" srcId="{B5D0B8A9-D961-4286-9BFD-6C9F189B29FB}" destId="{94147E41-4CB1-44E1-A171-4AA071694C7C}" srcOrd="2" destOrd="0" parTransId="{7536B96C-EC96-4093-ABB6-3265BB133BA5}" sibTransId="{67B5B16E-2A36-40C4-9C32-30A942267286}"/>
    <dgm:cxn modelId="{351B1769-8047-4B2F-AB2F-2E71D332D285}" type="presOf" srcId="{8A908A44-1CA3-47B9-AA9C-6076DA060014}" destId="{7145DC5A-65D6-47A0-A5EB-CCE1676CC4E6}" srcOrd="0" destOrd="1" presId="urn:microsoft.com/office/officeart/2005/8/layout/hList1"/>
    <dgm:cxn modelId="{1AC7C96A-CE11-4C35-9D0C-CF1BCE960497}" type="presOf" srcId="{EC6168CD-6993-4780-9D3F-BF8B3F22EF13}" destId="{87AF0113-7219-42C0-AE06-E84BDDD1D464}" srcOrd="0" destOrd="4" presId="urn:microsoft.com/office/officeart/2005/8/layout/hList1"/>
    <dgm:cxn modelId="{4CEBD86A-D3CD-465B-91A9-BDC2BDFC869B}" srcId="{5F0F382D-033A-44B5-9EBF-8A6495A359AB}" destId="{948E0C8D-34D9-47BE-8446-C33A3DAF0D44}" srcOrd="3" destOrd="0" parTransId="{B2EB1644-9304-4C33-92EA-46963EDEB91A}" sibTransId="{60ABEC22-D7A9-4AD9-97A6-FB26E31A6945}"/>
    <dgm:cxn modelId="{9B37FD56-6050-4280-8C06-A905065D1C58}" srcId="{5F0F382D-033A-44B5-9EBF-8A6495A359AB}" destId="{EC6168CD-6993-4780-9D3F-BF8B3F22EF13}" srcOrd="4" destOrd="0" parTransId="{14CDE017-D990-499F-8C64-A377FF071EF4}" sibTransId="{747DF674-D618-4B0A-A91C-8BC570D5D6B4}"/>
    <dgm:cxn modelId="{04CCEE7C-ED4E-4EA3-9FB4-5721743C359F}" type="presOf" srcId="{C1EE4661-25DB-41C6-B7EC-20FE6C9A2B0D}" destId="{87AF0113-7219-42C0-AE06-E84BDDD1D464}" srcOrd="0" destOrd="2" presId="urn:microsoft.com/office/officeart/2005/8/layout/hList1"/>
    <dgm:cxn modelId="{1C66E088-A00F-4EDF-8E88-107956A524E6}" type="presOf" srcId="{E94523AB-9CC2-4394-9469-429FDC439C83}" destId="{7145DC5A-65D6-47A0-A5EB-CCE1676CC4E6}" srcOrd="0" destOrd="0" presId="urn:microsoft.com/office/officeart/2005/8/layout/hList1"/>
    <dgm:cxn modelId="{5217DF98-53C9-4FFC-A7BA-8CD2964AA28D}" type="presOf" srcId="{94147E41-4CB1-44E1-A171-4AA071694C7C}" destId="{4F64CA23-B713-4522-94B8-D6CB8EF5D52B}" srcOrd="0" destOrd="0" presId="urn:microsoft.com/office/officeart/2005/8/layout/hList1"/>
    <dgm:cxn modelId="{3E5C3FA1-1A97-402D-84E9-0423CC903C05}" type="presOf" srcId="{4DB2B876-EE97-467F-B4CB-BF8F8CD9DE96}" destId="{358E8FA6-0818-4D70-87C8-25A9DADA6B55}" srcOrd="0" destOrd="3" presId="urn:microsoft.com/office/officeart/2005/8/layout/hList1"/>
    <dgm:cxn modelId="{FE68DDA3-276B-4507-A414-48468E34A0C4}" srcId="{BEFBB081-6C87-4D24-9995-B506D65090C9}" destId="{1B84A2A4-AA0D-401E-9692-C44432276E54}" srcOrd="4" destOrd="0" parTransId="{59F66BDF-3D22-4194-A8AC-5C01D9208416}" sibTransId="{2CFA51B6-8DA9-47D6-A682-A1CDECDB2534}"/>
    <dgm:cxn modelId="{A609C7B2-89FC-4796-BE91-0229B53DE645}" srcId="{BEFBB081-6C87-4D24-9995-B506D65090C9}" destId="{4DB2B876-EE97-467F-B4CB-BF8F8CD9DE96}" srcOrd="3" destOrd="0" parTransId="{B675D24B-7354-42A9-BBD3-EE4C72B8C5B6}" sibTransId="{F2703525-81BD-4A98-8B5E-F30F28FD662F}"/>
    <dgm:cxn modelId="{4A1563B3-22AA-47A2-A33D-D87062323CF9}" srcId="{5F0F382D-033A-44B5-9EBF-8A6495A359AB}" destId="{055B18E2-DFB7-43C4-BA6F-DED99BEEC76C}" srcOrd="0" destOrd="0" parTransId="{0515C27E-4B11-422B-A226-0A45AAEAD3E2}" sibTransId="{2026A397-7954-432D-8257-0513E314E075}"/>
    <dgm:cxn modelId="{3B769AB4-7750-418C-AFAE-51286BE8F88D}" srcId="{94147E41-4CB1-44E1-A171-4AA071694C7C}" destId="{915CA8A8-4B36-49FA-BDE8-66425C88A9B2}" srcOrd="2" destOrd="0" parTransId="{3174EA4A-6E0F-4456-8C0E-DB31142E9EE3}" sibTransId="{5FA6CCC5-A306-46B3-9D68-648F0DEA133D}"/>
    <dgm:cxn modelId="{B6BF83BA-9948-4611-95A1-810383675A24}" type="presOf" srcId="{02EBC68D-9437-4DBA-BF00-B5FE4BE429B1}" destId="{358E8FA6-0818-4D70-87C8-25A9DADA6B55}" srcOrd="0" destOrd="1" presId="urn:microsoft.com/office/officeart/2005/8/layout/hList1"/>
    <dgm:cxn modelId="{6F7768BD-4B14-4772-9232-3FA564D27553}" type="presOf" srcId="{5F0F382D-033A-44B5-9EBF-8A6495A359AB}" destId="{11AD27FA-F067-42E3-97D5-18870F8AB181}" srcOrd="0" destOrd="0" presId="urn:microsoft.com/office/officeart/2005/8/layout/hList1"/>
    <dgm:cxn modelId="{EECFDFC1-D174-4E5A-9D21-9B4639C490C5}" srcId="{BEFBB081-6C87-4D24-9995-B506D65090C9}" destId="{29C160B9-C053-4680-AAAD-29988B79E973}" srcOrd="2" destOrd="0" parTransId="{6FC1D7A9-2FCE-4E51-81FE-2BE690ECE946}" sibTransId="{D3EEC4D0-6221-4B02-9E9E-EB32B05B5ED7}"/>
    <dgm:cxn modelId="{50D193C4-E057-40CE-A4BC-B3E9BE6C466B}" type="presOf" srcId="{2875DCC7-8601-4341-8783-E512D0CFB4F6}" destId="{87AF0113-7219-42C0-AE06-E84BDDD1D464}" srcOrd="0" destOrd="1" presId="urn:microsoft.com/office/officeart/2005/8/layout/hList1"/>
    <dgm:cxn modelId="{91BA8CCB-B4D8-4941-A988-97DE0F93D486}" srcId="{B5D0B8A9-D961-4286-9BFD-6C9F189B29FB}" destId="{5F0F382D-033A-44B5-9EBF-8A6495A359AB}" srcOrd="0" destOrd="0" parTransId="{5FE7776E-CCAA-424D-A1F0-724ACDE8DB62}" sibTransId="{AF297B29-5DD8-4785-A7D6-579541306C58}"/>
    <dgm:cxn modelId="{B21DA5D1-3DEC-4001-AF63-4B588C65B56E}" srcId="{B5D0B8A9-D961-4286-9BFD-6C9F189B29FB}" destId="{BEFBB081-6C87-4D24-9995-B506D65090C9}" srcOrd="1" destOrd="0" parTransId="{D87BF9F7-A82B-4290-B5DF-9C3F0096B9D2}" sibTransId="{47C88CBC-07BF-47A1-B28B-D5E34C67341C}"/>
    <dgm:cxn modelId="{346914D2-E6E6-45A8-8C8F-20342EA7188B}" type="presOf" srcId="{948E0C8D-34D9-47BE-8446-C33A3DAF0D44}" destId="{87AF0113-7219-42C0-AE06-E84BDDD1D464}" srcOrd="0" destOrd="3" presId="urn:microsoft.com/office/officeart/2005/8/layout/hList1"/>
    <dgm:cxn modelId="{99D2EFD5-3BF4-4231-BAB1-D935A4E33AD9}" type="presOf" srcId="{291E4D86-91FA-4A50-8CD5-25B061C0B4E6}" destId="{358E8FA6-0818-4D70-87C8-25A9DADA6B55}" srcOrd="0" destOrd="5" presId="urn:microsoft.com/office/officeart/2005/8/layout/hList1"/>
    <dgm:cxn modelId="{E4A710D9-6DD9-45D9-A83C-CBBB6AF80C1A}" srcId="{BEFBB081-6C87-4D24-9995-B506D65090C9}" destId="{291E4D86-91FA-4A50-8CD5-25B061C0B4E6}" srcOrd="5" destOrd="0" parTransId="{44AB5E64-28AA-48A1-9DB9-E276669D20CB}" sibTransId="{10198C16-F3AD-4B47-9C1F-31C891C21FF4}"/>
    <dgm:cxn modelId="{1682B6EB-CDAF-4684-83F2-7433BCBD6528}" type="presOf" srcId="{1B84A2A4-AA0D-401E-9692-C44432276E54}" destId="{358E8FA6-0818-4D70-87C8-25A9DADA6B55}" srcOrd="0" destOrd="4" presId="urn:microsoft.com/office/officeart/2005/8/layout/hList1"/>
    <dgm:cxn modelId="{D0E621F5-96C7-4DAF-87FC-FAB50FC79D1B}" type="presOf" srcId="{C764E839-9CD9-4E0C-90C3-7D54B1557408}" destId="{358E8FA6-0818-4D70-87C8-25A9DADA6B55}" srcOrd="0" destOrd="0" presId="urn:microsoft.com/office/officeart/2005/8/layout/hList1"/>
    <dgm:cxn modelId="{492F3FF5-7AAE-4F90-91CB-1EFBA1B42756}" srcId="{BEFBB081-6C87-4D24-9995-B506D65090C9}" destId="{02EBC68D-9437-4DBA-BF00-B5FE4BE429B1}" srcOrd="1" destOrd="0" parTransId="{43312203-90DE-4ADD-85AB-6169CFB5EEA7}" sibTransId="{6487228E-5814-4D26-BA34-E8F3E7447645}"/>
    <dgm:cxn modelId="{E4079AFF-A21E-466E-8C2F-3AF9E07E60DF}" type="presOf" srcId="{055B18E2-DFB7-43C4-BA6F-DED99BEEC76C}" destId="{87AF0113-7219-42C0-AE06-E84BDDD1D464}" srcOrd="0" destOrd="0" presId="urn:microsoft.com/office/officeart/2005/8/layout/hList1"/>
    <dgm:cxn modelId="{C4D63879-3DAD-43CA-8F07-FB4278B3699B}" type="presParOf" srcId="{D8E66536-9F4E-429B-A8EC-60842450E89D}" destId="{963C150C-EA55-4397-9ADE-6743891F1DAA}" srcOrd="0" destOrd="0" presId="urn:microsoft.com/office/officeart/2005/8/layout/hList1"/>
    <dgm:cxn modelId="{D7C72272-D5DB-4CD7-9445-BE7C710379F4}" type="presParOf" srcId="{963C150C-EA55-4397-9ADE-6743891F1DAA}" destId="{11AD27FA-F067-42E3-97D5-18870F8AB181}" srcOrd="0" destOrd="0" presId="urn:microsoft.com/office/officeart/2005/8/layout/hList1"/>
    <dgm:cxn modelId="{053817B1-8FBF-4192-A84B-255D606829E3}" type="presParOf" srcId="{963C150C-EA55-4397-9ADE-6743891F1DAA}" destId="{87AF0113-7219-42C0-AE06-E84BDDD1D464}" srcOrd="1" destOrd="0" presId="urn:microsoft.com/office/officeart/2005/8/layout/hList1"/>
    <dgm:cxn modelId="{05F69079-BED5-4367-B1C7-E988CE1E8475}" type="presParOf" srcId="{D8E66536-9F4E-429B-A8EC-60842450E89D}" destId="{66CFFC21-0AD5-44D6-9815-75D9A111F36C}" srcOrd="1" destOrd="0" presId="urn:microsoft.com/office/officeart/2005/8/layout/hList1"/>
    <dgm:cxn modelId="{901E056C-6665-4740-962D-8AD175F3B196}" type="presParOf" srcId="{D8E66536-9F4E-429B-A8EC-60842450E89D}" destId="{3F1073E9-A283-4043-953E-3009748507B4}" srcOrd="2" destOrd="0" presId="urn:microsoft.com/office/officeart/2005/8/layout/hList1"/>
    <dgm:cxn modelId="{6E99854A-7D7C-40BF-8271-CF0347241A16}" type="presParOf" srcId="{3F1073E9-A283-4043-953E-3009748507B4}" destId="{E239AC65-1384-47E2-9958-0CE282556B70}" srcOrd="0" destOrd="0" presId="urn:microsoft.com/office/officeart/2005/8/layout/hList1"/>
    <dgm:cxn modelId="{D7B3C007-D0ED-43E7-8618-3CA201327AA2}" type="presParOf" srcId="{3F1073E9-A283-4043-953E-3009748507B4}" destId="{358E8FA6-0818-4D70-87C8-25A9DADA6B55}" srcOrd="1" destOrd="0" presId="urn:microsoft.com/office/officeart/2005/8/layout/hList1"/>
    <dgm:cxn modelId="{21F3439E-98B1-4394-901D-E13E6E9340C8}" type="presParOf" srcId="{D8E66536-9F4E-429B-A8EC-60842450E89D}" destId="{CC1F548C-CDA5-44E1-BAF9-659F4990A993}" srcOrd="3" destOrd="0" presId="urn:microsoft.com/office/officeart/2005/8/layout/hList1"/>
    <dgm:cxn modelId="{6EC9ADA8-AA8F-4879-90AD-BA8082787411}" type="presParOf" srcId="{D8E66536-9F4E-429B-A8EC-60842450E89D}" destId="{0704C291-9563-493F-BFFD-2178CDFA7CFF}" srcOrd="4" destOrd="0" presId="urn:microsoft.com/office/officeart/2005/8/layout/hList1"/>
    <dgm:cxn modelId="{FFB5BD5E-9ADB-46CC-9FCA-0F57E73602BD}" type="presParOf" srcId="{0704C291-9563-493F-BFFD-2178CDFA7CFF}" destId="{4F64CA23-B713-4522-94B8-D6CB8EF5D52B}" srcOrd="0" destOrd="0" presId="urn:microsoft.com/office/officeart/2005/8/layout/hList1"/>
    <dgm:cxn modelId="{DB1645F0-8F5D-40B0-B4BD-127C19B19C7F}" type="presParOf" srcId="{0704C291-9563-493F-BFFD-2178CDFA7CFF}" destId="{7145DC5A-65D6-47A0-A5EB-CCE1676CC4E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565F2-6503-49A8-B97D-8F27B8FCE4DB}">
      <dsp:nvSpPr>
        <dsp:cNvPr id="0" name=""/>
        <dsp:cNvSpPr/>
      </dsp:nvSpPr>
      <dsp:spPr>
        <a:xfrm>
          <a:off x="597478" y="0"/>
          <a:ext cx="6771427" cy="47705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80360F-F273-49CD-A63F-ADAC85224AF1}">
      <dsp:nvSpPr>
        <dsp:cNvPr id="0" name=""/>
        <dsp:cNvSpPr/>
      </dsp:nvSpPr>
      <dsp:spPr>
        <a:xfrm>
          <a:off x="3987" y="1431161"/>
          <a:ext cx="1917689" cy="19082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Vendors will be sent a 30-day letter notifying them of when the session is to begin.</a:t>
          </a:r>
          <a:br>
            <a:rPr lang="en-US" sz="1400" kern="1200"/>
          </a:br>
          <a:endParaRPr lang="en-US" sz="1400" kern="1200"/>
        </a:p>
      </dsp:txBody>
      <dsp:txXfrm>
        <a:off x="97138" y="1524312"/>
        <a:ext cx="1731387" cy="1721912"/>
      </dsp:txXfrm>
    </dsp:sp>
    <dsp:sp modelId="{A3B3C1F6-BE1A-46B2-A279-1CD9C26E01AC}">
      <dsp:nvSpPr>
        <dsp:cNvPr id="0" name=""/>
        <dsp:cNvSpPr/>
      </dsp:nvSpPr>
      <dsp:spPr>
        <a:xfrm>
          <a:off x="2017560" y="1431161"/>
          <a:ext cx="1917689" cy="19082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Vendors will be required to submit requested documentation prior to the start of the monitoring session.</a:t>
          </a:r>
        </a:p>
      </dsp:txBody>
      <dsp:txXfrm>
        <a:off x="2110711" y="1524312"/>
        <a:ext cx="1731387" cy="1721912"/>
      </dsp:txXfrm>
    </dsp:sp>
    <dsp:sp modelId="{E33ADFB6-FDF1-49B2-9813-91965657FFED}">
      <dsp:nvSpPr>
        <dsp:cNvPr id="0" name=""/>
        <dsp:cNvSpPr/>
      </dsp:nvSpPr>
      <dsp:spPr>
        <a:xfrm>
          <a:off x="4031134" y="1431161"/>
          <a:ext cx="1917689" cy="19082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Vendors will be required to complete an Energy Utility Supplier Survey.</a:t>
          </a:r>
          <a:br>
            <a:rPr lang="en-US" sz="1400" kern="1200"/>
          </a:br>
          <a:endParaRPr lang="en-US" sz="1400" kern="1200"/>
        </a:p>
      </dsp:txBody>
      <dsp:txXfrm>
        <a:off x="4124285" y="1524312"/>
        <a:ext cx="1731387" cy="1721912"/>
      </dsp:txXfrm>
    </dsp:sp>
    <dsp:sp modelId="{76A3D62B-97CF-43EC-8B98-417B3C4543BC}">
      <dsp:nvSpPr>
        <dsp:cNvPr id="0" name=""/>
        <dsp:cNvSpPr/>
      </dsp:nvSpPr>
      <dsp:spPr>
        <a:xfrm>
          <a:off x="6044708" y="1431161"/>
          <a:ext cx="1917689" cy="19082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All vendors being monitored will receive an Assessment Completion Report within 30 days of IHCDA completing the desktop review.</a:t>
          </a:r>
        </a:p>
      </dsp:txBody>
      <dsp:txXfrm>
        <a:off x="6137859" y="1524312"/>
        <a:ext cx="1731387" cy="1721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D27FA-F067-42E3-97D5-18870F8AB181}">
      <dsp:nvSpPr>
        <dsp:cNvPr id="0" name=""/>
        <dsp:cNvSpPr/>
      </dsp:nvSpPr>
      <dsp:spPr>
        <a:xfrm>
          <a:off x="2613" y="819064"/>
          <a:ext cx="2548569" cy="403200"/>
        </a:xfrm>
        <a:prstGeom prst="rect">
          <a:avLst/>
        </a:prstGeom>
        <a:solidFill>
          <a:srgbClr val="A2AD00"/>
        </a:solidFill>
        <a:ln w="25400" cap="flat" cmpd="sng" algn="ctr">
          <a:solidFill>
            <a:srgbClr val="A2AD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LSP</a:t>
          </a:r>
        </a:p>
      </dsp:txBody>
      <dsp:txXfrm>
        <a:off x="2613" y="819064"/>
        <a:ext cx="2548569" cy="403200"/>
      </dsp:txXfrm>
    </dsp:sp>
    <dsp:sp modelId="{87AF0113-7219-42C0-AE06-E84BDDD1D464}">
      <dsp:nvSpPr>
        <dsp:cNvPr id="0" name=""/>
        <dsp:cNvSpPr/>
      </dsp:nvSpPr>
      <dsp:spPr>
        <a:xfrm>
          <a:off x="2613" y="1261195"/>
          <a:ext cx="2548569" cy="3596639"/>
        </a:xfrm>
        <a:prstGeom prst="rect">
          <a:avLst/>
        </a:prstGeom>
        <a:solidFill>
          <a:srgbClr val="FFFFFF">
            <a:alpha val="90000"/>
          </a:srgbClr>
        </a:solidFill>
        <a:ln w="25400" cap="flat" cmpd="sng" algn="ctr">
          <a:solidFill>
            <a:srgbClr val="A2AD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Questions about a specific client/household</a:t>
          </a:r>
          <a:br>
            <a:rPr lang="en-US" sz="1400" kern="1200"/>
          </a:br>
          <a:endParaRPr lang="en-US" sz="1400" kern="1200"/>
        </a:p>
        <a:p>
          <a:pPr marL="114300" lvl="1" indent="-114300" algn="l" defTabSz="622300">
            <a:lnSpc>
              <a:spcPct val="90000"/>
            </a:lnSpc>
            <a:spcBef>
              <a:spcPct val="0"/>
            </a:spcBef>
            <a:spcAft>
              <a:spcPct val="15000"/>
            </a:spcAft>
            <a:buChar char="•"/>
          </a:pPr>
          <a:r>
            <a:rPr lang="en-US" sz="1400" kern="1200"/>
            <a:t>Questions about a benefit</a:t>
          </a:r>
          <a:br>
            <a:rPr lang="en-US" sz="1400" kern="1200"/>
          </a:br>
          <a:endParaRPr lang="en-US" sz="1400" kern="1200"/>
        </a:p>
        <a:p>
          <a:pPr marL="114300" lvl="1" indent="-114300" algn="l" defTabSz="622300">
            <a:lnSpc>
              <a:spcPct val="90000"/>
            </a:lnSpc>
            <a:spcBef>
              <a:spcPct val="0"/>
            </a:spcBef>
            <a:spcAft>
              <a:spcPct val="15000"/>
            </a:spcAft>
            <a:buChar char="•"/>
          </a:pPr>
          <a:r>
            <a:rPr lang="en-US" sz="1400" kern="1200"/>
            <a:t>Questions about submission of transmittal</a:t>
          </a:r>
          <a:br>
            <a:rPr lang="en-US" sz="1400" kern="1200"/>
          </a:br>
          <a:endParaRPr lang="en-US" sz="1400" kern="1200"/>
        </a:p>
        <a:p>
          <a:pPr marL="114300" lvl="1" indent="-114300" algn="l" defTabSz="622300">
            <a:lnSpc>
              <a:spcPct val="90000"/>
            </a:lnSpc>
            <a:spcBef>
              <a:spcPct val="0"/>
            </a:spcBef>
            <a:spcAft>
              <a:spcPct val="15000"/>
            </a:spcAft>
            <a:buChar char="•"/>
          </a:pPr>
          <a:r>
            <a:rPr lang="en-US" sz="1400" kern="1200"/>
            <a:t>Confirming application status</a:t>
          </a:r>
          <a:br>
            <a:rPr lang="en-US" sz="1400" kern="1200"/>
          </a:br>
          <a:endParaRPr lang="en-US" sz="1400" kern="1200"/>
        </a:p>
        <a:p>
          <a:pPr marL="114300" lvl="1" indent="-114300" algn="l" defTabSz="622300">
            <a:lnSpc>
              <a:spcPct val="90000"/>
            </a:lnSpc>
            <a:spcBef>
              <a:spcPct val="0"/>
            </a:spcBef>
            <a:spcAft>
              <a:spcPct val="15000"/>
            </a:spcAft>
            <a:buChar char="•"/>
          </a:pPr>
          <a:r>
            <a:rPr lang="en-US" sz="1400" kern="1200"/>
            <a:t>Notification of suspected customer meter tampering or unauthorized use when the customer is an EAP client or applicant</a:t>
          </a:r>
        </a:p>
      </dsp:txBody>
      <dsp:txXfrm>
        <a:off x="2613" y="1261195"/>
        <a:ext cx="2548569" cy="3596639"/>
      </dsp:txXfrm>
    </dsp:sp>
    <dsp:sp modelId="{E239AC65-1384-47E2-9958-0CE282556B70}">
      <dsp:nvSpPr>
        <dsp:cNvPr id="0" name=""/>
        <dsp:cNvSpPr/>
      </dsp:nvSpPr>
      <dsp:spPr>
        <a:xfrm>
          <a:off x="2907983" y="819064"/>
          <a:ext cx="2548569" cy="403200"/>
        </a:xfrm>
        <a:prstGeom prst="rect">
          <a:avLst/>
        </a:prstGeom>
        <a:solidFill>
          <a:srgbClr val="A2AD00"/>
        </a:solidFill>
        <a:ln w="25400" cap="flat" cmpd="sng" algn="ctr">
          <a:solidFill>
            <a:srgbClr val="A2AD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IHCDA</a:t>
          </a:r>
        </a:p>
      </dsp:txBody>
      <dsp:txXfrm>
        <a:off x="2907983" y="819064"/>
        <a:ext cx="2548569" cy="403200"/>
      </dsp:txXfrm>
    </dsp:sp>
    <dsp:sp modelId="{358E8FA6-0818-4D70-87C8-25A9DADA6B55}">
      <dsp:nvSpPr>
        <dsp:cNvPr id="0" name=""/>
        <dsp:cNvSpPr/>
      </dsp:nvSpPr>
      <dsp:spPr>
        <a:xfrm>
          <a:off x="2907983" y="1261195"/>
          <a:ext cx="2548569" cy="3596639"/>
        </a:xfrm>
        <a:prstGeom prst="rect">
          <a:avLst/>
        </a:prstGeom>
        <a:solidFill>
          <a:srgbClr val="FFFFFF">
            <a:alpha val="90000"/>
          </a:srgbClr>
        </a:solidFill>
        <a:ln w="25400" cap="flat" cmpd="sng" algn="ctr">
          <a:solidFill>
            <a:srgbClr val="A2AD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Questions about payment that you are unable to answer after review of your transmittals and claim approval e-mails</a:t>
          </a:r>
          <a:br>
            <a:rPr lang="en-US" sz="1400" kern="1200"/>
          </a:br>
          <a:endParaRPr lang="en-US" sz="1400" kern="1200"/>
        </a:p>
        <a:p>
          <a:pPr marL="114300" lvl="1" indent="-114300" algn="l" defTabSz="622300">
            <a:lnSpc>
              <a:spcPct val="90000"/>
            </a:lnSpc>
            <a:spcBef>
              <a:spcPct val="0"/>
            </a:spcBef>
            <a:spcAft>
              <a:spcPct val="15000"/>
            </a:spcAft>
            <a:buChar char="•"/>
          </a:pPr>
          <a:r>
            <a:rPr lang="en-US" sz="1400" kern="1200"/>
            <a:t>Questions about moratorium or MOA terms</a:t>
          </a:r>
          <a:br>
            <a:rPr lang="en-US" sz="1400" kern="1200"/>
          </a:br>
          <a:endParaRPr lang="en-US" sz="1400" kern="1200"/>
        </a:p>
        <a:p>
          <a:pPr marL="114300" lvl="1" indent="-114300" algn="l" defTabSz="622300">
            <a:lnSpc>
              <a:spcPct val="90000"/>
            </a:lnSpc>
            <a:spcBef>
              <a:spcPct val="0"/>
            </a:spcBef>
            <a:spcAft>
              <a:spcPct val="15000"/>
            </a:spcAft>
            <a:buChar char="•"/>
          </a:pPr>
          <a:r>
            <a:rPr lang="en-US" sz="1400" kern="1200"/>
            <a:t>Problems getting information from LSPs</a:t>
          </a:r>
          <a:br>
            <a:rPr lang="en-US" sz="1400" kern="1200"/>
          </a:br>
          <a:endParaRPr lang="en-US" sz="1400" kern="1200"/>
        </a:p>
        <a:p>
          <a:pPr marL="114300" lvl="1" indent="-114300" algn="l" defTabSz="622300">
            <a:lnSpc>
              <a:spcPct val="90000"/>
            </a:lnSpc>
            <a:spcBef>
              <a:spcPct val="0"/>
            </a:spcBef>
            <a:spcAft>
              <a:spcPct val="15000"/>
            </a:spcAft>
            <a:buChar char="•"/>
          </a:pPr>
          <a:r>
            <a:rPr lang="en-US" sz="1400" kern="1200"/>
            <a:t>Follow-up on a refund or Energy Benefit Transfer</a:t>
          </a:r>
        </a:p>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r>
            <a:rPr lang="en-US" sz="1400" kern="1200"/>
            <a:t>Suspicion of fraud/misconduct at LSP level</a:t>
          </a:r>
        </a:p>
      </dsp:txBody>
      <dsp:txXfrm>
        <a:off x="2907983" y="1261195"/>
        <a:ext cx="2548569" cy="3596639"/>
      </dsp:txXfrm>
    </dsp:sp>
    <dsp:sp modelId="{4F64CA23-B713-4522-94B8-D6CB8EF5D52B}">
      <dsp:nvSpPr>
        <dsp:cNvPr id="0" name=""/>
        <dsp:cNvSpPr/>
      </dsp:nvSpPr>
      <dsp:spPr>
        <a:xfrm>
          <a:off x="5813353" y="819064"/>
          <a:ext cx="2548569" cy="403200"/>
        </a:xfrm>
        <a:prstGeom prst="rect">
          <a:avLst/>
        </a:prstGeom>
        <a:solidFill>
          <a:srgbClr val="A2AD00"/>
        </a:solidFill>
        <a:ln w="25400" cap="flat" cmpd="sng" algn="ctr">
          <a:solidFill>
            <a:srgbClr val="A2AD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Assistance for Clients</a:t>
          </a:r>
        </a:p>
      </dsp:txBody>
      <dsp:txXfrm>
        <a:off x="5813353" y="819064"/>
        <a:ext cx="2548569" cy="403200"/>
      </dsp:txXfrm>
    </dsp:sp>
    <dsp:sp modelId="{7145DC5A-65D6-47A0-A5EB-CCE1676CC4E6}">
      <dsp:nvSpPr>
        <dsp:cNvPr id="0" name=""/>
        <dsp:cNvSpPr/>
      </dsp:nvSpPr>
      <dsp:spPr>
        <a:xfrm>
          <a:off x="5813353" y="1261195"/>
          <a:ext cx="2548569" cy="3596639"/>
        </a:xfrm>
        <a:prstGeom prst="rect">
          <a:avLst/>
        </a:prstGeom>
        <a:solidFill>
          <a:srgbClr val="FFFFFF">
            <a:alpha val="90000"/>
          </a:srgbClr>
        </a:solidFill>
        <a:ln w="25400" cap="flat" cmpd="sng" algn="ctr">
          <a:solidFill>
            <a:srgbClr val="A2AD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All referrals to LIHEAP from the vendors should be made to the appropriate LSP or 2-1-1.</a:t>
          </a:r>
          <a:br>
            <a:rPr lang="en-US" sz="1400" kern="1200"/>
          </a:br>
          <a:endParaRPr lang="en-US" sz="1400" kern="1200"/>
        </a:p>
        <a:p>
          <a:pPr marL="114300" lvl="1" indent="-114300" algn="l" defTabSz="622300">
            <a:lnSpc>
              <a:spcPct val="90000"/>
            </a:lnSpc>
            <a:spcBef>
              <a:spcPct val="0"/>
            </a:spcBef>
            <a:spcAft>
              <a:spcPct val="15000"/>
            </a:spcAft>
            <a:buChar char="•"/>
          </a:pPr>
          <a:r>
            <a:rPr lang="en-US" sz="1400" kern="1200"/>
            <a:t>2-1-1 or </a:t>
          </a:r>
          <a:r>
            <a:rPr lang="en-US" sz="1400" kern="1200">
              <a:hlinkClick xmlns:r="http://schemas.openxmlformats.org/officeDocument/2006/relationships" r:id="rId1"/>
            </a:rPr>
            <a:t>http://in211.communityos.org</a:t>
          </a:r>
          <a:br>
            <a:rPr lang="en-US" sz="1400" kern="1200"/>
          </a:br>
          <a:endParaRPr lang="en-US" sz="1400" kern="1200"/>
        </a:p>
        <a:p>
          <a:pPr marL="114300" lvl="1" indent="-114300" algn="l" defTabSz="622300">
            <a:lnSpc>
              <a:spcPct val="90000"/>
            </a:lnSpc>
            <a:spcBef>
              <a:spcPct val="0"/>
            </a:spcBef>
            <a:spcAft>
              <a:spcPct val="15000"/>
            </a:spcAft>
            <a:buChar char="•"/>
          </a:pPr>
          <a:r>
            <a:rPr lang="en-US" sz="1400" kern="1200"/>
            <a:t>Customers may be referred to </a:t>
          </a:r>
          <a:r>
            <a:rPr lang="en-US" sz="1400" kern="1200">
              <a:hlinkClick xmlns:r="http://schemas.openxmlformats.org/officeDocument/2006/relationships" r:id="rId2"/>
            </a:rPr>
            <a:t>http://eap.ihcda.in.gov</a:t>
          </a:r>
          <a:r>
            <a:rPr lang="en-US" sz="1400" kern="1200"/>
            <a:t> for more detailed information or to apply online.</a:t>
          </a:r>
          <a:br>
            <a:rPr lang="en-US" sz="1400" kern="1200"/>
          </a:br>
          <a:endParaRPr lang="en-US" sz="1400" kern="1200"/>
        </a:p>
      </dsp:txBody>
      <dsp:txXfrm>
        <a:off x="5813353" y="1261195"/>
        <a:ext cx="2548569" cy="35966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3324" tIns="46662" rIns="93324" bIns="46662" rtlCol="0"/>
          <a:lstStyle>
            <a:lvl1pPr algn="l">
              <a:defRPr sz="120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3324" tIns="46662" rIns="93324" bIns="46662" rtlCol="0"/>
          <a:lstStyle>
            <a:lvl1pPr algn="r">
              <a:defRPr sz="1200">
                <a:latin typeface="Arial" panose="020B0604020202020204" pitchFamily="34" charset="0"/>
              </a:defRPr>
            </a:lvl1pPr>
          </a:lstStyle>
          <a:p>
            <a:pPr>
              <a:defRPr/>
            </a:pPr>
            <a:fld id="{E3C72BDE-8842-43C2-A6FB-927729F16A0C}" type="datetimeFigureOut">
              <a:rPr lang="en-US"/>
              <a:pPr>
                <a:defRPr/>
              </a:pPr>
              <a:t>9/19/2022</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3324" tIns="46662" rIns="93324" bIns="46662" rtlCol="0" anchor="b"/>
          <a:lstStyle>
            <a:lvl1pPr algn="l">
              <a:defRPr sz="120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pPr>
              <a:defRPr/>
            </a:pPr>
            <a:fld id="{A9923B23-6CD3-45A8-BF97-56B493908DCD}" type="slidenum">
              <a:rPr lang="en-US" altLang="en-US"/>
              <a:pPr>
                <a:defRPr/>
              </a:pPr>
              <a:t>‹#›</a:t>
            </a:fld>
            <a:endParaRPr lang="en-US" altLang="en-US"/>
          </a:p>
        </p:txBody>
      </p:sp>
    </p:spTree>
    <p:extLst>
      <p:ext uri="{BB962C8B-B14F-4D97-AF65-F5344CB8AC3E}">
        <p14:creationId xmlns:p14="http://schemas.microsoft.com/office/powerpoint/2010/main" val="2199778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238" indent="-290513">
              <a:defRPr>
                <a:solidFill>
                  <a:schemeClr val="tx1"/>
                </a:solidFill>
                <a:latin typeface="Arial" panose="020B0604020202020204" pitchFamily="34" charset="0"/>
                <a:ea typeface="ＭＳ Ｐゴシック" panose="020B0600070205080204" pitchFamily="34" charset="-128"/>
              </a:defRPr>
            </a:lvl2pPr>
            <a:lvl3pPr marL="1165225" indent="-231775">
              <a:defRPr>
                <a:solidFill>
                  <a:schemeClr val="tx1"/>
                </a:solidFill>
                <a:latin typeface="Arial" panose="020B0604020202020204" pitchFamily="34" charset="0"/>
                <a:ea typeface="ＭＳ Ｐゴシック" panose="020B0600070205080204" pitchFamily="34" charset="-128"/>
              </a:defRPr>
            </a:lvl3pPr>
            <a:lvl4pPr marL="1631950" indent="-231775">
              <a:defRPr>
                <a:solidFill>
                  <a:schemeClr val="tx1"/>
                </a:solidFill>
                <a:latin typeface="Arial" panose="020B0604020202020204" pitchFamily="34" charset="0"/>
                <a:ea typeface="ＭＳ Ｐゴシック" panose="020B0600070205080204" pitchFamily="34" charset="-128"/>
              </a:defRPr>
            </a:lvl4pPr>
            <a:lvl5pPr marL="2098675" indent="-231775">
              <a:defRPr>
                <a:solidFill>
                  <a:schemeClr val="tx1"/>
                </a:solidFill>
                <a:latin typeface="Arial" panose="020B0604020202020204" pitchFamily="34" charset="0"/>
                <a:ea typeface="ＭＳ Ｐゴシック" panose="020B0600070205080204" pitchFamily="34" charset="-128"/>
              </a:defRPr>
            </a:lvl5pPr>
            <a:lvl6pPr marL="2555875"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13075"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70275"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7475"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019D816-F93D-4DA0-A92D-32981EDB0381}" type="slidenum">
              <a:rPr lang="en-US" altLang="en-US" smtClean="0"/>
              <a:pPr/>
              <a:t>1</a:t>
            </a:fld>
            <a:endParaRPr lang="en-US" altLang="en-US"/>
          </a:p>
        </p:txBody>
      </p:sp>
    </p:spTree>
    <p:extLst>
      <p:ext uri="{BB962C8B-B14F-4D97-AF65-F5344CB8AC3E}">
        <p14:creationId xmlns:p14="http://schemas.microsoft.com/office/powerpoint/2010/main" val="1963248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DBA0643-B139-468B-9746-29D3FB8965BC}" type="slidenum">
              <a:rPr lang="en-US" altLang="en-US" smtClean="0"/>
              <a:pPr/>
              <a:t>27</a:t>
            </a:fld>
            <a:endParaRPr lang="en-US" altLang="en-US"/>
          </a:p>
        </p:txBody>
      </p:sp>
    </p:spTree>
    <p:extLst>
      <p:ext uri="{BB962C8B-B14F-4D97-AF65-F5344CB8AC3E}">
        <p14:creationId xmlns:p14="http://schemas.microsoft.com/office/powerpoint/2010/main" val="4075466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Failure to review the transmittal and provide corrections is a violation of Agreement 9 in the MOA.</a:t>
            </a:r>
          </a:p>
          <a:p>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E74F4D4-9EE4-4E0E-AD1F-EF1351090476}" type="slidenum">
              <a:rPr lang="en-US" altLang="en-US" smtClean="0"/>
              <a:pPr/>
              <a:t>28</a:t>
            </a:fld>
            <a:endParaRPr lang="en-US" altLang="en-US"/>
          </a:p>
        </p:txBody>
      </p:sp>
    </p:spTree>
    <p:extLst>
      <p:ext uri="{BB962C8B-B14F-4D97-AF65-F5344CB8AC3E}">
        <p14:creationId xmlns:p14="http://schemas.microsoft.com/office/powerpoint/2010/main" val="3362883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BDED945-FD58-4192-8CF0-F5B5016DC922}" type="slidenum">
              <a:rPr lang="en-US" altLang="en-US" smtClean="0"/>
              <a:pPr/>
              <a:t>32</a:t>
            </a:fld>
            <a:endParaRPr lang="en-US" altLang="en-US"/>
          </a:p>
        </p:txBody>
      </p:sp>
    </p:spTree>
    <p:extLst>
      <p:ext uri="{BB962C8B-B14F-4D97-AF65-F5344CB8AC3E}">
        <p14:creationId xmlns:p14="http://schemas.microsoft.com/office/powerpoint/2010/main" val="2382191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C33328A-E3A6-4BDB-9CD5-D777ABB9BF47}" type="slidenum">
              <a:rPr lang="en-US" altLang="en-US" smtClean="0"/>
              <a:pPr/>
              <a:t>33</a:t>
            </a:fld>
            <a:endParaRPr lang="en-US" altLang="en-US"/>
          </a:p>
        </p:txBody>
      </p:sp>
    </p:spTree>
    <p:extLst>
      <p:ext uri="{BB962C8B-B14F-4D97-AF65-F5344CB8AC3E}">
        <p14:creationId xmlns:p14="http://schemas.microsoft.com/office/powerpoint/2010/main" val="558453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 on </a:t>
            </a:r>
            <a:r>
              <a:rPr lang="en-US" err="1"/>
              <a:t>Casi</a:t>
            </a:r>
            <a:r>
              <a:rPr lang="en-US"/>
              <a:t> territory </a:t>
            </a:r>
          </a:p>
        </p:txBody>
      </p:sp>
      <p:sp>
        <p:nvSpPr>
          <p:cNvPr id="4" name="Slide Number Placeholder 3"/>
          <p:cNvSpPr>
            <a:spLocks noGrp="1"/>
          </p:cNvSpPr>
          <p:nvPr>
            <p:ph type="sldNum" sz="quarter" idx="5"/>
          </p:nvPr>
        </p:nvSpPr>
        <p:spPr/>
        <p:txBody>
          <a:bodyPr/>
          <a:lstStyle/>
          <a:p>
            <a:pPr>
              <a:defRPr/>
            </a:pPr>
            <a:fld id="{A9923B23-6CD3-45A8-BF97-56B493908DCD}" type="slidenum">
              <a:rPr lang="en-US" altLang="en-US" smtClean="0"/>
              <a:pPr>
                <a:defRPr/>
              </a:pPr>
              <a:t>47</a:t>
            </a:fld>
            <a:endParaRPr lang="en-US" altLang="en-US"/>
          </a:p>
        </p:txBody>
      </p:sp>
    </p:spTree>
    <p:extLst>
      <p:ext uri="{BB962C8B-B14F-4D97-AF65-F5344CB8AC3E}">
        <p14:creationId xmlns:p14="http://schemas.microsoft.com/office/powerpoint/2010/main" val="77258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F48E62E-BA05-49F0-91BC-4D49C5A85D2E}" type="slidenum">
              <a:rPr lang="en-US" altLang="en-US" smtClean="0"/>
              <a:pPr/>
              <a:t>4</a:t>
            </a:fld>
            <a:endParaRPr lang="en-US" altLang="en-US"/>
          </a:p>
        </p:txBody>
      </p:sp>
    </p:spTree>
    <p:extLst>
      <p:ext uri="{BB962C8B-B14F-4D97-AF65-F5344CB8AC3E}">
        <p14:creationId xmlns:p14="http://schemas.microsoft.com/office/powerpoint/2010/main" val="205234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4A8D6C-6EAA-420E-87BB-DBB359A9FBC0}" type="slidenum">
              <a:rPr lang="en-US" altLang="en-US" smtClean="0">
                <a:solidFill>
                  <a:srgbClr val="000000"/>
                </a:solidFill>
              </a:rPr>
              <a:pPr/>
              <a:t>11</a:t>
            </a:fld>
            <a:endParaRPr lang="en-US" altLang="en-US">
              <a:solidFill>
                <a:srgbClr val="000000"/>
              </a:solidFill>
            </a:endParaRPr>
          </a:p>
        </p:txBody>
      </p:sp>
    </p:spTree>
    <p:extLst>
      <p:ext uri="{BB962C8B-B14F-4D97-AF65-F5344CB8AC3E}">
        <p14:creationId xmlns:p14="http://schemas.microsoft.com/office/powerpoint/2010/main" val="2687731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4A8D6C-6EAA-420E-87BB-DBB359A9FBC0}" type="slidenum">
              <a:rPr lang="en-US" altLang="en-US" smtClean="0">
                <a:solidFill>
                  <a:srgbClr val="000000"/>
                </a:solidFill>
              </a:rPr>
              <a:pPr/>
              <a:t>12</a:t>
            </a:fld>
            <a:endParaRPr lang="en-US" altLang="en-US">
              <a:solidFill>
                <a:srgbClr val="000000"/>
              </a:solidFill>
            </a:endParaRPr>
          </a:p>
        </p:txBody>
      </p:sp>
    </p:spTree>
    <p:extLst>
      <p:ext uri="{BB962C8B-B14F-4D97-AF65-F5344CB8AC3E}">
        <p14:creationId xmlns:p14="http://schemas.microsoft.com/office/powerpoint/2010/main" val="2290045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F4AF3F-F8F9-4CA4-878B-138A5B87ECFB}" type="slidenum">
              <a:rPr lang="en-US" altLang="en-US" smtClean="0"/>
              <a:pPr/>
              <a:t>21</a:t>
            </a:fld>
            <a:endParaRPr lang="en-US" altLang="en-US"/>
          </a:p>
        </p:txBody>
      </p:sp>
    </p:spTree>
    <p:extLst>
      <p:ext uri="{BB962C8B-B14F-4D97-AF65-F5344CB8AC3E}">
        <p14:creationId xmlns:p14="http://schemas.microsoft.com/office/powerpoint/2010/main" val="1547139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E6D4F98-6146-4EE6-8185-73081F2E6004}" type="slidenum">
              <a:rPr lang="en-US" altLang="en-US" smtClean="0"/>
              <a:pPr/>
              <a:t>22</a:t>
            </a:fld>
            <a:endParaRPr lang="en-US" altLang="en-US"/>
          </a:p>
        </p:txBody>
      </p:sp>
    </p:spTree>
    <p:extLst>
      <p:ext uri="{BB962C8B-B14F-4D97-AF65-F5344CB8AC3E}">
        <p14:creationId xmlns:p14="http://schemas.microsoft.com/office/powerpoint/2010/main" val="1222184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E6D4F98-6146-4EE6-8185-73081F2E6004}" type="slidenum">
              <a:rPr lang="en-US" altLang="en-US" smtClean="0"/>
              <a:pPr/>
              <a:t>23</a:t>
            </a:fld>
            <a:endParaRPr lang="en-US" altLang="en-US"/>
          </a:p>
        </p:txBody>
      </p:sp>
    </p:spTree>
    <p:extLst>
      <p:ext uri="{BB962C8B-B14F-4D97-AF65-F5344CB8AC3E}">
        <p14:creationId xmlns:p14="http://schemas.microsoft.com/office/powerpoint/2010/main" val="1388926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E6D4F98-6146-4EE6-8185-73081F2E6004}" type="slidenum">
              <a:rPr lang="en-US" altLang="en-US" smtClean="0"/>
              <a:pPr/>
              <a:t>24</a:t>
            </a:fld>
            <a:endParaRPr lang="en-US" altLang="en-US"/>
          </a:p>
        </p:txBody>
      </p:sp>
    </p:spTree>
    <p:extLst>
      <p:ext uri="{BB962C8B-B14F-4D97-AF65-F5344CB8AC3E}">
        <p14:creationId xmlns:p14="http://schemas.microsoft.com/office/powerpoint/2010/main" val="173046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F3659C3-A00F-479F-BA36-9CC7062231D1}" type="slidenum">
              <a:rPr lang="en-US" altLang="en-US" smtClean="0"/>
              <a:pPr/>
              <a:t>26</a:t>
            </a:fld>
            <a:endParaRPr lang="en-US" altLang="en-US"/>
          </a:p>
        </p:txBody>
      </p:sp>
    </p:spTree>
    <p:extLst>
      <p:ext uri="{BB962C8B-B14F-4D97-AF65-F5344CB8AC3E}">
        <p14:creationId xmlns:p14="http://schemas.microsoft.com/office/powerpoint/2010/main" val="1014353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255FB8A-8CCE-4B69-B6AC-7B7CD7DD8192}" type="slidenum">
              <a:rPr lang="en-US" altLang="en-US"/>
              <a:pPr>
                <a:defRPr/>
              </a:pPr>
              <a:t>‹#›</a:t>
            </a:fld>
            <a:endParaRPr lang="en-US" altLang="en-US"/>
          </a:p>
        </p:txBody>
      </p:sp>
    </p:spTree>
    <p:extLst>
      <p:ext uri="{BB962C8B-B14F-4D97-AF65-F5344CB8AC3E}">
        <p14:creationId xmlns:p14="http://schemas.microsoft.com/office/powerpoint/2010/main" val="62817375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hcda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A2AD00"/>
                </a:solidFill>
              </a:defRPr>
            </a:lvl1pPr>
          </a:lstStyle>
          <a:p>
            <a:r>
              <a:rPr lang="en-US"/>
              <a:t>Click to edit Master title style</a:t>
            </a:r>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fld id="{6130F055-5777-4010-A021-0C63AA9F1660}" type="slidenum">
              <a:rPr lang="en-US" altLang="en-US"/>
              <a:pPr>
                <a:defRPr/>
              </a:pPr>
              <a:t>‹#›</a:t>
            </a:fld>
            <a:endParaRPr lang="en-US" altLang="en-US"/>
          </a:p>
        </p:txBody>
      </p:sp>
    </p:spTree>
    <p:extLst>
      <p:ext uri="{BB962C8B-B14F-4D97-AF65-F5344CB8AC3E}">
        <p14:creationId xmlns:p14="http://schemas.microsoft.com/office/powerpoint/2010/main" val="203460752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598E12AF-8045-4DD5-9AD6-BF4CEA1D216E}" type="slidenum">
              <a:rPr lang="en-US" altLang="en-US"/>
              <a:pPr>
                <a:defRPr/>
              </a:pPr>
              <a:t>‹#›</a:t>
            </a:fld>
            <a:endParaRPr lang="en-US" altLang="en-US"/>
          </a:p>
        </p:txBody>
      </p:sp>
    </p:spTree>
    <p:extLst>
      <p:ext uri="{BB962C8B-B14F-4D97-AF65-F5344CB8AC3E}">
        <p14:creationId xmlns:p14="http://schemas.microsoft.com/office/powerpoint/2010/main" val="121561031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2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1C8C4E64-F12D-4B37-8EB2-1E36CCCD0886}" type="slidenum">
              <a:rPr lang="en-US" altLang="en-US"/>
              <a:pPr>
                <a:defRPr/>
              </a:pPr>
              <a:t>‹#›</a:t>
            </a:fld>
            <a:endParaRPr lang="en-US" altLang="en-US"/>
          </a:p>
        </p:txBody>
      </p:sp>
    </p:spTree>
    <p:extLst>
      <p:ext uri="{BB962C8B-B14F-4D97-AF65-F5344CB8AC3E}">
        <p14:creationId xmlns:p14="http://schemas.microsoft.com/office/powerpoint/2010/main" val="117268271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fld id="{25ED4AD0-9026-4E88-9598-E24204E9428C}" type="slidenum">
              <a:rPr lang="en-US" altLang="en-US"/>
              <a:pPr>
                <a:defRPr/>
              </a:pPr>
              <a:t>‹#›</a:t>
            </a:fld>
            <a:endParaRPr lang="en-US" altLang="en-US"/>
          </a:p>
        </p:txBody>
      </p:sp>
    </p:spTree>
    <p:extLst>
      <p:ext uri="{BB962C8B-B14F-4D97-AF65-F5344CB8AC3E}">
        <p14:creationId xmlns:p14="http://schemas.microsoft.com/office/powerpoint/2010/main" val="411066414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a:t>Click to edit Master title style</a:t>
            </a:r>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fld id="{D30456B1-0D56-4F8D-8601-74B256924282}" type="slidenum">
              <a:rPr lang="en-US" altLang="en-US"/>
              <a:pPr>
                <a:defRPr/>
              </a:pPr>
              <a:t>‹#›</a:t>
            </a:fld>
            <a:endParaRPr lang="en-US" altLang="en-US"/>
          </a:p>
        </p:txBody>
      </p:sp>
    </p:spTree>
    <p:extLst>
      <p:ext uri="{BB962C8B-B14F-4D97-AF65-F5344CB8AC3E}">
        <p14:creationId xmlns:p14="http://schemas.microsoft.com/office/powerpoint/2010/main" val="244667677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325438" y="6146800"/>
            <a:ext cx="2133600" cy="365125"/>
          </a:xfrm>
        </p:spPr>
        <p:txBody>
          <a:bodyPr/>
          <a:lstStyle>
            <a:lvl1pPr>
              <a:defRPr/>
            </a:lvl1pPr>
          </a:lstStyle>
          <a:p>
            <a:pPr>
              <a:defRPr/>
            </a:pPr>
            <a:fld id="{83FAF8F6-D347-4A6E-A992-1247AD104796}" type="slidenum">
              <a:rPr lang="en-US" altLang="en-US"/>
              <a:pPr>
                <a:defRPr/>
              </a:pPr>
              <a:t>‹#›</a:t>
            </a:fld>
            <a:endParaRPr lang="en-US" altLang="en-US"/>
          </a:p>
        </p:txBody>
      </p:sp>
    </p:spTree>
    <p:extLst>
      <p:ext uri="{BB962C8B-B14F-4D97-AF65-F5344CB8AC3E}">
        <p14:creationId xmlns:p14="http://schemas.microsoft.com/office/powerpoint/2010/main" val="115756159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2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fld id="{63D1E4F6-594B-4352-9B2F-28941557440D}" type="slidenum">
              <a:rPr lang="en-US" altLang="en-US"/>
              <a:pPr>
                <a:defRPr/>
              </a:pPr>
              <a:t>‹#›</a:t>
            </a:fld>
            <a:endParaRPr lang="en-US" altLang="en-US"/>
          </a:p>
        </p:txBody>
      </p:sp>
    </p:spTree>
    <p:extLst>
      <p:ext uri="{BB962C8B-B14F-4D97-AF65-F5344CB8AC3E}">
        <p14:creationId xmlns:p14="http://schemas.microsoft.com/office/powerpoint/2010/main" val="164227776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F1323DFD-EBF5-4D4B-B2F8-F300046B03DB}" type="slidenum">
              <a:rPr lang="en-US" altLang="en-US"/>
              <a:pPr>
                <a:defRPr/>
              </a:pPr>
              <a:t>‹#›</a:t>
            </a:fld>
            <a:endParaRPr lang="en-US" altLang="en-US"/>
          </a:p>
        </p:txBody>
      </p:sp>
    </p:spTree>
    <p:extLst>
      <p:ext uri="{BB962C8B-B14F-4D97-AF65-F5344CB8AC3E}">
        <p14:creationId xmlns:p14="http://schemas.microsoft.com/office/powerpoint/2010/main" val="153642275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6"/>
            <a:ext cx="7772400" cy="1139841"/>
          </a:xfrm>
        </p:spPr>
        <p:txBody>
          <a:bodyPr/>
          <a:lstStyle>
            <a:lvl1pPr>
              <a:defRPr cap="all">
                <a:solidFill>
                  <a:srgbClr val="A2AD00"/>
                </a:solidFill>
                <a:latin typeface="Arial Bold"/>
                <a:cs typeface="Arial Bold"/>
              </a:defRPr>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1C8D38A9-4867-472D-8C9E-E475C3393BF3}" type="slidenum">
              <a:rPr lang="en-US" altLang="en-US"/>
              <a:pPr>
                <a:defRPr/>
              </a:pPr>
              <a:t>‹#›</a:t>
            </a:fld>
            <a:endParaRPr lang="en-US" altLang="en-US"/>
          </a:p>
        </p:txBody>
      </p:sp>
    </p:spTree>
    <p:extLst>
      <p:ext uri="{BB962C8B-B14F-4D97-AF65-F5344CB8AC3E}">
        <p14:creationId xmlns:p14="http://schemas.microsoft.com/office/powerpoint/2010/main" val="352172355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571B8CBD-6047-444B-87F0-D9B21FA403BC}" type="slidenum">
              <a:rPr lang="en-US" altLang="en-US"/>
              <a:pPr>
                <a:defRPr/>
              </a:pPr>
              <a:t>‹#›</a:t>
            </a:fld>
            <a:endParaRPr lang="en-US" altLang="en-US"/>
          </a:p>
        </p:txBody>
      </p:sp>
    </p:spTree>
    <p:extLst>
      <p:ext uri="{BB962C8B-B14F-4D97-AF65-F5344CB8AC3E}">
        <p14:creationId xmlns:p14="http://schemas.microsoft.com/office/powerpoint/2010/main" val="272532110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E1B1CE4-F00B-4E68-9228-6F1D3BAE330D}" type="slidenum">
              <a:rPr lang="en-US" altLang="en-US"/>
              <a:pPr>
                <a:defRPr/>
              </a:pPr>
              <a:t>‹#›</a:t>
            </a:fld>
            <a:endParaRPr lang="en-US" altLang="en-US"/>
          </a:p>
        </p:txBody>
      </p:sp>
    </p:spTree>
    <p:extLst>
      <p:ext uri="{BB962C8B-B14F-4D97-AF65-F5344CB8AC3E}">
        <p14:creationId xmlns:p14="http://schemas.microsoft.com/office/powerpoint/2010/main" val="21542786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616FA514-AEFD-474B-93B0-114D787E359F}" type="slidenum">
              <a:rPr lang="en-US" altLang="en-US"/>
              <a:pPr>
                <a:defRPr/>
              </a:pPr>
              <a:t>‹#›</a:t>
            </a:fld>
            <a:endParaRPr lang="en-US" altLang="en-US"/>
          </a:p>
        </p:txBody>
      </p:sp>
    </p:spTree>
    <p:extLst>
      <p:ext uri="{BB962C8B-B14F-4D97-AF65-F5344CB8AC3E}">
        <p14:creationId xmlns:p14="http://schemas.microsoft.com/office/powerpoint/2010/main" val="87872480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3C749194-38E6-4473-9320-06ABC635AF1D}" type="slidenum">
              <a:rPr lang="en-US" altLang="en-US"/>
              <a:pPr>
                <a:defRPr/>
              </a:pPr>
              <a:t>‹#›</a:t>
            </a:fld>
            <a:endParaRPr lang="en-US" altLang="en-US"/>
          </a:p>
        </p:txBody>
      </p:sp>
    </p:spTree>
    <p:extLst>
      <p:ext uri="{BB962C8B-B14F-4D97-AF65-F5344CB8AC3E}">
        <p14:creationId xmlns:p14="http://schemas.microsoft.com/office/powerpoint/2010/main" val="352677866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7C7ECAB-653A-4487-92B9-FFBB26683031}" type="slidenum">
              <a:rPr lang="en-US" altLang="en-US"/>
              <a:pPr>
                <a:defRPr/>
              </a:pPr>
              <a:t>‹#›</a:t>
            </a:fld>
            <a:endParaRPr lang="en-US" altLang="en-US"/>
          </a:p>
        </p:txBody>
      </p:sp>
    </p:spTree>
    <p:extLst>
      <p:ext uri="{BB962C8B-B14F-4D97-AF65-F5344CB8AC3E}">
        <p14:creationId xmlns:p14="http://schemas.microsoft.com/office/powerpoint/2010/main" val="250217139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486F516-DAA5-4C78-9A44-C799F6245A78}" type="slidenum">
              <a:rPr lang="en-US" altLang="en-US"/>
              <a:pPr>
                <a:defRPr/>
              </a:pPr>
              <a:t>‹#›</a:t>
            </a:fld>
            <a:endParaRPr lang="en-US" altLang="en-US"/>
          </a:p>
        </p:txBody>
      </p:sp>
    </p:spTree>
    <p:extLst>
      <p:ext uri="{BB962C8B-B14F-4D97-AF65-F5344CB8AC3E}">
        <p14:creationId xmlns:p14="http://schemas.microsoft.com/office/powerpoint/2010/main" val="278820361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lide Number Placeholder 5"/>
          <p:cNvSpPr>
            <a:spLocks noGrp="1"/>
          </p:cNvSpPr>
          <p:nvPr>
            <p:ph type="sldNum" sz="quarter" idx="10"/>
          </p:nvPr>
        </p:nvSpPr>
        <p:spPr/>
        <p:txBody>
          <a:bodyPr/>
          <a:lstStyle>
            <a:lvl1pPr>
              <a:defRPr/>
            </a:lvl1pPr>
          </a:lstStyle>
          <a:p>
            <a:pPr>
              <a:defRPr/>
            </a:pPr>
            <a:fld id="{23DC0F60-49D0-473F-9AEE-06B5EA021BD5}" type="slidenum">
              <a:rPr lang="en-US" altLang="en-US"/>
              <a:pPr>
                <a:defRPr/>
              </a:pPr>
              <a:t>‹#›</a:t>
            </a:fld>
            <a:endParaRPr lang="en-US" altLang="en-US"/>
          </a:p>
        </p:txBody>
      </p:sp>
    </p:spTree>
    <p:extLst>
      <p:ext uri="{BB962C8B-B14F-4D97-AF65-F5344CB8AC3E}">
        <p14:creationId xmlns:p14="http://schemas.microsoft.com/office/powerpoint/2010/main" val="222514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1027"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325438" y="61468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1DFD9441-B681-4993-9812-4EE8B4B7808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48" r:id="rId1"/>
    <p:sldLayoutId id="2147485040" r:id="rId2"/>
    <p:sldLayoutId id="2147485041" r:id="rId3"/>
    <p:sldLayoutId id="2147485042" r:id="rId4"/>
    <p:sldLayoutId id="2147485043" r:id="rId5"/>
    <p:sldLayoutId id="2147485044" r:id="rId6"/>
    <p:sldLayoutId id="2147485045" r:id="rId7"/>
    <p:sldLayoutId id="2147485046" r:id="rId8"/>
    <p:sldLayoutId id="2147485047" r:id="rId9"/>
  </p:sldLayoutIdLst>
  <p:transition spd="med">
    <p:fade/>
  </p:transition>
  <p:hf hdr="0" dt="0"/>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2051"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325438" y="62611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3C2764C6-69CE-4A58-B5D6-DC62F2CBC203}" type="slidenum">
              <a:rPr lang="en-US" altLang="en-US"/>
              <a:pPr>
                <a:defRPr/>
              </a:pPr>
              <a:t>‹#›</a:t>
            </a:fld>
            <a:endParaRPr lang="en-US" altLang="en-US"/>
          </a:p>
        </p:txBody>
      </p:sp>
      <p:pic>
        <p:nvPicPr>
          <p:cNvPr id="2053" name="Picture 4" descr="IHCDA-Logo-RGB.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675438" y="6021388"/>
            <a:ext cx="20526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49" r:id="rId1"/>
    <p:sldLayoutId id="2147485050" r:id="rId2"/>
    <p:sldLayoutId id="2147485051" r:id="rId3"/>
    <p:sldLayoutId id="2147485052" r:id="rId4"/>
    <p:sldLayoutId id="2147485053" r:id="rId5"/>
    <p:sldLayoutId id="2147485054" r:id="rId6"/>
    <p:sldLayoutId id="2147485055" r:id="rId7"/>
    <p:sldLayoutId id="2147485056" r:id="rId8"/>
  </p:sldLayoutIdLst>
  <p:transition spd="med">
    <p:fade/>
  </p:transition>
  <p:hf hdr="0" dt="0"/>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reset@ihcda.in.gov"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eap.ihcda.in.gov/" TargetMode="External"/><Relationship Id="rId2" Type="http://schemas.openxmlformats.org/officeDocument/2006/relationships/hyperlink" Target="https://www.in.gov/ihcda/program-partners/energy-assistance-program-eap/liheap-and-lihwap-resource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in.gov/ihcda/program-partners/energy-assistance-program-eap/"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mailto:liheap@ihcda.in.gov"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34963" y="546100"/>
            <a:ext cx="8058150" cy="5119688"/>
          </a:xfrm>
        </p:spPr>
        <p:txBody>
          <a:bodyPr/>
          <a:lstStyle/>
          <a:p>
            <a:br>
              <a:rPr lang="en-US" altLang="en-US" cap="none">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a:latin typeface="Arial Bold" panose="020B0704020202020204" pitchFamily="34" charset="0"/>
                <a:ea typeface="ＭＳ Ｐゴシック" panose="020B0600070205080204" pitchFamily="34" charset="-128"/>
                <a:cs typeface="Arial Bold" panose="020B0704020202020204" pitchFamily="34" charset="0"/>
              </a:rPr>
              <a:t>EAP Gas and Electric Vendor Training</a:t>
            </a:r>
            <a:br>
              <a:rPr lang="en-US" altLang="en-US" cap="none">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a:latin typeface="Arial Bold" panose="020B0704020202020204" pitchFamily="34" charset="0"/>
                <a:ea typeface="ＭＳ Ｐゴシック" panose="020B0600070205080204" pitchFamily="34" charset="-128"/>
                <a:cs typeface="Arial Bold" panose="020B0704020202020204" pitchFamily="34" charset="0"/>
              </a:rPr>
              <a:t>PY2023</a:t>
            </a:r>
            <a:br>
              <a:rPr lang="en-US" altLang="en-US" cap="none">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a:latin typeface="Arial Bold" panose="020B0704020202020204" pitchFamily="34" charset="0"/>
                <a:ea typeface="ＭＳ Ｐゴシック" panose="020B0600070205080204" pitchFamily="34" charset="-128"/>
                <a:cs typeface="Arial Bold" panose="020B0704020202020204" pitchFamily="34" charset="0"/>
              </a:rPr>
              <a:t>September 13, 2022</a:t>
            </a:r>
            <a:br>
              <a:rPr lang="en-US" altLang="en-US" cap="none">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a:latin typeface="Arial Bold" panose="020B0704020202020204" pitchFamily="34" charset="0"/>
                <a:ea typeface="ＭＳ Ｐゴシック" panose="020B0600070205080204" pitchFamily="34" charset="-128"/>
                <a:cs typeface="Arial Bold" panose="020B0704020202020204" pitchFamily="34" charset="0"/>
              </a:rPr>
            </a:br>
            <a:r>
              <a:rPr lang="en-US" altLang="en-US" sz="2400" cap="none">
                <a:latin typeface="Arial Bold" panose="020B0704020202020204" pitchFamily="34" charset="0"/>
                <a:ea typeface="ＭＳ Ｐゴシック" panose="020B0600070205080204" pitchFamily="34" charset="-128"/>
                <a:cs typeface="Arial Bold" panose="020B0704020202020204" pitchFamily="34" charset="0"/>
              </a:rPr>
              <a:t>Thomas Hartnett-Russell</a:t>
            </a:r>
            <a:br>
              <a:rPr lang="en-US" altLang="en-US" cap="none">
                <a:latin typeface="Arial Bold" panose="020B0704020202020204" pitchFamily="34" charset="0"/>
                <a:ea typeface="ＭＳ Ｐゴシック" panose="020B0600070205080204" pitchFamily="34" charset="-128"/>
                <a:cs typeface="Arial Bold" panose="020B0704020202020204" pitchFamily="34" charset="0"/>
              </a:rPr>
            </a:br>
            <a:r>
              <a:rPr lang="en-US" altLang="en-US" sz="2400" cap="none">
                <a:latin typeface="Arial Bold" panose="020B0704020202020204" pitchFamily="34" charset="0"/>
                <a:ea typeface="ＭＳ Ｐゴシック" panose="020B0600070205080204" pitchFamily="34" charset="-128"/>
                <a:cs typeface="Arial Bold" panose="020B0704020202020204" pitchFamily="34" charset="0"/>
              </a:rPr>
              <a:t>Community Programs Manager</a:t>
            </a:r>
            <a:br>
              <a:rPr lang="en-US" altLang="en-US" cap="none">
                <a:latin typeface="Arial Bold" panose="020B0704020202020204" pitchFamily="34" charset="0"/>
                <a:ea typeface="ＭＳ Ｐゴシック" panose="020B0600070205080204" pitchFamily="34" charset="-128"/>
                <a:cs typeface="Arial Bold" panose="020B0704020202020204" pitchFamily="34" charset="0"/>
              </a:rPr>
            </a:br>
            <a:endParaRPr lang="en-US" altLang="en-US" cap="none">
              <a:latin typeface="Arial Bold" panose="020B0704020202020204" pitchFamily="34" charset="0"/>
              <a:ea typeface="ＭＳ Ｐゴシック" panose="020B0600070205080204" pitchFamily="34" charset="-128"/>
              <a:cs typeface="Arial Bold" panose="020B0704020202020204" pitchFamily="34" charset="0"/>
            </a:endParaRPr>
          </a:p>
        </p:txBody>
      </p:sp>
      <p:sp>
        <p:nvSpPr>
          <p:cNvPr id="1331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CDA4C1A-EE33-4899-87C5-9180D36B8F2B}" type="slidenum">
              <a:rPr lang="en-US" altLang="en-US" smtClean="0">
                <a:solidFill>
                  <a:srgbClr val="003359"/>
                </a:solidFill>
              </a:rPr>
              <a:pPr/>
              <a:t>1</a:t>
            </a:fld>
            <a:endParaRPr lang="en-US" altLang="en-US">
              <a:solidFill>
                <a:srgbClr val="003359"/>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Agreement #10: Acceptance of Payment</a:t>
            </a:r>
            <a:br>
              <a:rPr lang="en-US"/>
            </a:br>
            <a:endParaRPr lang="en-US"/>
          </a:p>
        </p:txBody>
      </p:sp>
      <p:sp>
        <p:nvSpPr>
          <p:cNvPr id="21507" name="Content Placeholder 2"/>
          <p:cNvSpPr>
            <a:spLocks noGrp="1"/>
          </p:cNvSpPr>
          <p:nvPr>
            <p:ph idx="1"/>
          </p:nvPr>
        </p:nvSpPr>
        <p:spPr>
          <a:xfrm>
            <a:off x="334963" y="1208015"/>
            <a:ext cx="8364537" cy="4743523"/>
          </a:xfrm>
        </p:spPr>
        <p:txBody>
          <a:bodyPr/>
          <a:lstStyle/>
          <a:p>
            <a:pPr marL="342900" indent="-34290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In accordance with state code, all payments must be made by electronic funds transfer (EFT).</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In order to be paid by check, the vendor </a:t>
            </a:r>
            <a:r>
              <a:rPr lang="en-US" b="1">
                <a:latin typeface="Arial" panose="020B0604020202020204" pitchFamily="34" charset="0"/>
                <a:ea typeface="ＭＳ Ｐゴシック" panose="020B0600070205080204" pitchFamily="34" charset="-128"/>
                <a:cs typeface="Arial" panose="020B0604020202020204" pitchFamily="34" charset="0"/>
              </a:rPr>
              <a:t>must</a:t>
            </a:r>
            <a:r>
              <a:rPr lang="en-US">
                <a:latin typeface="Arial" panose="020B0604020202020204" pitchFamily="34" charset="0"/>
                <a:ea typeface="ＭＳ Ｐゴシック" panose="020B0600070205080204" pitchFamily="34" charset="-128"/>
                <a:cs typeface="Arial" panose="020B0604020202020204" pitchFamily="34" charset="0"/>
              </a:rPr>
              <a:t> meet </a:t>
            </a:r>
            <a:r>
              <a:rPr lang="en-US" b="1">
                <a:latin typeface="Arial" panose="020B0604020202020204" pitchFamily="34" charset="0"/>
                <a:ea typeface="ＭＳ Ｐゴシック" panose="020B0600070205080204" pitchFamily="34" charset="-128"/>
                <a:cs typeface="Arial" panose="020B0604020202020204" pitchFamily="34" charset="0"/>
              </a:rPr>
              <a:t>both of these conditions</a:t>
            </a:r>
            <a:r>
              <a:rPr lang="en-US">
                <a:latin typeface="Arial" panose="020B0604020202020204" pitchFamily="34" charset="0"/>
                <a:ea typeface="ＭＳ Ｐゴシック" panose="020B0600070205080204" pitchFamily="34" charset="-128"/>
                <a:cs typeface="Arial" panose="020B0604020202020204" pitchFamily="34" charset="0"/>
              </a:rPr>
              <a:t>:</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1030288" lvl="1" indent="-342900"/>
            <a:r>
              <a:rPr lang="en-US" sz="1800">
                <a:latin typeface="Arial" panose="020B0604020202020204" pitchFamily="34" charset="0"/>
                <a:ea typeface="ＭＳ Ｐゴシック" panose="020B0600070205080204" pitchFamily="34" charset="-128"/>
                <a:cs typeface="Arial" panose="020B0604020202020204" pitchFamily="34" charset="0"/>
              </a:rPr>
              <a:t>The vendor does not have </a:t>
            </a:r>
            <a:r>
              <a:rPr lang="en-US" sz="1800" b="1">
                <a:latin typeface="Arial" panose="020B0604020202020204" pitchFamily="34" charset="0"/>
                <a:ea typeface="ＭＳ Ｐゴシック" panose="020B0600070205080204" pitchFamily="34" charset="-128"/>
                <a:cs typeface="Arial" panose="020B0604020202020204" pitchFamily="34" charset="0"/>
              </a:rPr>
              <a:t>and</a:t>
            </a:r>
            <a:r>
              <a:rPr lang="en-US" sz="1800">
                <a:latin typeface="Arial" panose="020B0604020202020204" pitchFamily="34" charset="0"/>
                <a:ea typeface="ＭＳ Ｐゴシック" panose="020B0600070205080204" pitchFamily="34" charset="-128"/>
                <a:cs typeface="Arial" panose="020B0604020202020204" pitchFamily="34" charset="0"/>
              </a:rPr>
              <a:t> is unable to establish a savings or checking account capable of receiving such payments with a financial institution within the business’s geographic area without payment of a service fee.</a:t>
            </a:r>
            <a:br>
              <a:rPr lang="en-US" sz="1800">
                <a:latin typeface="Arial" panose="020B0604020202020204" pitchFamily="34" charset="0"/>
                <a:ea typeface="ＭＳ Ｐゴシック" panose="020B0600070205080204" pitchFamily="34" charset="-128"/>
                <a:cs typeface="Arial" panose="020B0604020202020204" pitchFamily="34" charset="0"/>
              </a:rPr>
            </a:br>
            <a:endParaRPr lang="en-US" sz="1800">
              <a:latin typeface="Arial" panose="020B0604020202020204" pitchFamily="34" charset="0"/>
              <a:ea typeface="ＭＳ Ｐゴシック" panose="020B0600070205080204" pitchFamily="34" charset="-128"/>
              <a:cs typeface="Arial" panose="020B0604020202020204" pitchFamily="34" charset="0"/>
            </a:endParaRPr>
          </a:p>
          <a:p>
            <a:pPr marL="1030288" lvl="1" indent="-342900"/>
            <a:r>
              <a:rPr lang="en-US" sz="1800">
                <a:latin typeface="Arial" panose="020B0604020202020204" pitchFamily="34" charset="0"/>
                <a:ea typeface="ＭＳ Ｐゴシック" panose="020B0600070205080204" pitchFamily="34" charset="-128"/>
                <a:cs typeface="Arial" panose="020B0604020202020204" pitchFamily="34" charset="0"/>
              </a:rPr>
              <a:t>The vendor is able to provide a written statement from its financial institution confirming the inability to establish such an account without paying a fee.</a:t>
            </a:r>
            <a:br>
              <a:rPr lang="en-US" sz="1800">
                <a:latin typeface="Arial" panose="020B0604020202020204" pitchFamily="34" charset="0"/>
                <a:ea typeface="ＭＳ Ｐゴシック" panose="020B0600070205080204" pitchFamily="34" charset="-128"/>
                <a:cs typeface="Arial" panose="020B0604020202020204" pitchFamily="34" charset="0"/>
              </a:rPr>
            </a:br>
            <a:endParaRPr lang="en-US" sz="180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Claim approval and payment notifications will be sent via e-mail from </a:t>
            </a:r>
            <a:r>
              <a:rPr lang="en-US">
                <a:latin typeface="Arial" panose="020B0604020202020204" pitchFamily="34" charset="0"/>
                <a:ea typeface="ＭＳ Ｐゴシック" panose="020B0600070205080204" pitchFamily="34" charset="-128"/>
                <a:cs typeface="Arial" panose="020B0604020202020204" pitchFamily="34" charset="0"/>
                <a:hlinkClick r:id="rId2">
                  <a:extLst>
                    <a:ext uri="{A12FA001-AC4F-418D-AE19-62706E023703}">
                      <ahyp:hlinkClr xmlns:ahyp="http://schemas.microsoft.com/office/drawing/2018/hyperlinkcolor" val="tx"/>
                    </a:ext>
                  </a:extLst>
                </a:hlinkClick>
              </a:rPr>
              <a:t>reset@ihcda.in.gov</a:t>
            </a:r>
            <a:r>
              <a:rPr lang="en-US">
                <a:latin typeface="Arial" panose="020B0604020202020204" pitchFamily="34" charset="0"/>
                <a:ea typeface="ＭＳ Ｐゴシック" panose="020B0600070205080204" pitchFamily="34" charset="-128"/>
                <a:cs typeface="Arial" panose="020B0604020202020204" pitchFamily="34" charset="0"/>
              </a:rPr>
              <a:t>. </a:t>
            </a: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150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AA4E5E9-FF76-4B53-8D18-A7B60AF23D4B}" type="slidenum">
              <a:rPr lang="en-US" altLang="en-US" smtClean="0">
                <a:solidFill>
                  <a:srgbClr val="003359"/>
                </a:solidFill>
              </a:rPr>
              <a:pPr/>
              <a:t>10</a:t>
            </a:fld>
            <a:endParaRPr lang="en-US" altLang="en-US">
              <a:solidFill>
                <a:srgbClr val="003359"/>
              </a:solidFil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963" y="274637"/>
            <a:ext cx="8364537" cy="880336"/>
          </a:xfrm>
        </p:spPr>
        <p:txBody>
          <a:bodyPr/>
          <a:lstStyle/>
          <a:p>
            <a:pPr>
              <a:defRPr/>
            </a:pPr>
            <a:r>
              <a:rPr lang="en-US"/>
              <a:t>Agreement #12: Unallowable Expenses</a:t>
            </a:r>
          </a:p>
        </p:txBody>
      </p:sp>
      <p:sp>
        <p:nvSpPr>
          <p:cNvPr id="22531" name="Content Placeholder 3"/>
          <p:cNvSpPr>
            <a:spLocks noGrp="1"/>
          </p:cNvSpPr>
          <p:nvPr>
            <p:ph idx="1"/>
          </p:nvPr>
        </p:nvSpPr>
        <p:spPr>
          <a:xfrm>
            <a:off x="334963" y="1154973"/>
            <a:ext cx="8364537" cy="4796565"/>
          </a:xfrm>
        </p:spPr>
        <p:txBody>
          <a:bodyPr/>
          <a:lstStyle/>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EAP funds may not be applied to deposits, commercial accounts, garbage collection or disposal, water or sewer, cable, service plans, outdoor lighting, insurance plans, repayment of fraud or theft losses, setting an LP tank, or any expenses not directly related to residential energy consumption or delivery.</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EAP funds must provide continuing service. Therefore, a vendor may not accept EAP funds for a closed or inactive account and apply them to an outstanding amount owed, unless the account will be restored.</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253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74566F-9311-41EA-98D9-123776BC50A2}" type="slidenum">
              <a:rPr lang="en-US" altLang="en-US" smtClean="0">
                <a:solidFill>
                  <a:srgbClr val="003359"/>
                </a:solidFill>
              </a:rPr>
              <a:pPr/>
              <a:t>11</a:t>
            </a:fld>
            <a:endParaRPr lang="en-US" altLang="en-US">
              <a:solidFill>
                <a:srgbClr val="003359"/>
              </a:solidFil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963" y="274637"/>
            <a:ext cx="8364537" cy="880336"/>
          </a:xfrm>
        </p:spPr>
        <p:txBody>
          <a:bodyPr/>
          <a:lstStyle/>
          <a:p>
            <a:pPr>
              <a:defRPr/>
            </a:pPr>
            <a:r>
              <a:rPr lang="en-US"/>
              <a:t>Agreements #15 and #16: Refunds and Overpayments</a:t>
            </a:r>
          </a:p>
        </p:txBody>
      </p:sp>
      <p:sp>
        <p:nvSpPr>
          <p:cNvPr id="22531" name="Content Placeholder 3"/>
          <p:cNvSpPr>
            <a:spLocks noGrp="1"/>
          </p:cNvSpPr>
          <p:nvPr>
            <p:ph idx="1"/>
          </p:nvPr>
        </p:nvSpPr>
        <p:spPr>
          <a:xfrm>
            <a:off x="334963" y="1154973"/>
            <a:ext cx="8364537" cy="4796565"/>
          </a:xfrm>
        </p:spPr>
        <p:txBody>
          <a:bodyPr/>
          <a:lstStyle/>
          <a:p>
            <a:pPr marL="285750" indent="-285750"/>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Refunds and overpayments are to be issued on separate checks.</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Refunds must be accompanied by:</a:t>
            </a: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name of LSP</a:t>
            </a: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client’s name</a:t>
            </a: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client’s account number</a:t>
            </a: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and transmittal number</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Overpayments must be accompanied by:</a:t>
            </a: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overpayment remittance sheet</a:t>
            </a: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the original transmittal number</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IHCDA has created a register sheet to accompany all refund/overpayment checks to assist our fiscal department in properly handling these payments.</a:t>
            </a: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253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74566F-9311-41EA-98D9-123776BC50A2}" type="slidenum">
              <a:rPr lang="en-US" altLang="en-US" smtClean="0">
                <a:solidFill>
                  <a:srgbClr val="003359"/>
                </a:solidFill>
              </a:rPr>
              <a:pPr/>
              <a:t>12</a:t>
            </a:fld>
            <a:endParaRPr lang="en-US" altLang="en-US">
              <a:solidFill>
                <a:srgbClr val="003359"/>
              </a:solidFill>
            </a:endParaRPr>
          </a:p>
        </p:txBody>
      </p:sp>
    </p:spTree>
    <p:extLst>
      <p:ext uri="{BB962C8B-B14F-4D97-AF65-F5344CB8AC3E}">
        <p14:creationId xmlns:p14="http://schemas.microsoft.com/office/powerpoint/2010/main" val="140045556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Agreement #18: Equal Treatment</a:t>
            </a:r>
          </a:p>
        </p:txBody>
      </p:sp>
      <p:sp>
        <p:nvSpPr>
          <p:cNvPr id="24579" name="Content Placeholder 2"/>
          <p:cNvSpPr>
            <a:spLocks noGrp="1"/>
          </p:cNvSpPr>
          <p:nvPr>
            <p:ph idx="1"/>
          </p:nvPr>
        </p:nvSpPr>
        <p:spPr>
          <a:xfrm>
            <a:off x="334963" y="1425575"/>
            <a:ext cx="8364537" cy="4525963"/>
          </a:xfrm>
        </p:spPr>
        <p:txBody>
          <a:bodyPr/>
          <a:lstStyle/>
          <a:p>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Vendor shall not treat any household adversely because of EAP assistance.</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Adverse treatment includes charging different or additional rates, fees, costs, or other charges on the basis of a household receiving EAP benefits.</a:t>
            </a:r>
          </a:p>
          <a:p>
            <a:pPr lvl="1" indent="0">
              <a:buNone/>
            </a:pPr>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45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9D62DA0-5016-4F9B-80A3-A052EB9F616B}" type="slidenum">
              <a:rPr lang="en-US" altLang="en-US" smtClean="0">
                <a:solidFill>
                  <a:srgbClr val="003359"/>
                </a:solidFill>
              </a:rPr>
              <a:pPr/>
              <a:t>13</a:t>
            </a:fld>
            <a:endParaRPr lang="en-US" altLang="en-US">
              <a:solidFill>
                <a:srgbClr val="003359"/>
              </a:solidFil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Arial" panose="020B0604020202020204" pitchFamily="34" charset="0"/>
                <a:ea typeface="ＭＳ Ｐゴシック" panose="020B0600070205080204" pitchFamily="34" charset="-128"/>
                <a:cs typeface="Arial" panose="020B0604020202020204" pitchFamily="34" charset="0"/>
              </a:rPr>
              <a:t>Agreement #24: Record Keeping </a:t>
            </a:r>
            <a:r>
              <a:rPr lang="en-US"/>
              <a:t>	</a:t>
            </a:r>
          </a:p>
        </p:txBody>
      </p:sp>
      <p:sp>
        <p:nvSpPr>
          <p:cNvPr id="24579" name="Content Placeholder 2"/>
          <p:cNvSpPr>
            <a:spLocks noGrp="1"/>
          </p:cNvSpPr>
          <p:nvPr>
            <p:ph idx="1"/>
          </p:nvPr>
        </p:nvSpPr>
        <p:spPr>
          <a:xfrm>
            <a:off x="334963" y="1425575"/>
            <a:ext cx="8364537" cy="4525963"/>
          </a:xfrm>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The vendor agrees to maintain an adequate accounting system to allow verification and auditing of the amount of service delivered to eligible households. </a:t>
            </a:r>
          </a:p>
          <a:p>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This includes documentation that LIHEAP funds were not applied to unallowable costs and that refunds and overpayments were remitted to IHCDA rather than to the customer.</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Records must be maintained for a period of three years following the close of a program year (e.g., PY2023 records must be maintained until September 30, 2026).</a:t>
            </a:r>
          </a:p>
        </p:txBody>
      </p:sp>
      <p:sp>
        <p:nvSpPr>
          <p:cNvPr id="245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9D62DA0-5016-4F9B-80A3-A052EB9F616B}" type="slidenum">
              <a:rPr lang="en-US" altLang="en-US" smtClean="0">
                <a:solidFill>
                  <a:srgbClr val="003359"/>
                </a:solidFill>
              </a:rPr>
              <a:pPr/>
              <a:t>14</a:t>
            </a:fld>
            <a:endParaRPr lang="en-US" altLang="en-US">
              <a:solidFill>
                <a:srgbClr val="003359"/>
              </a:solidFill>
            </a:endParaRPr>
          </a:p>
        </p:txBody>
      </p:sp>
    </p:spTree>
    <p:extLst>
      <p:ext uri="{BB962C8B-B14F-4D97-AF65-F5344CB8AC3E}">
        <p14:creationId xmlns:p14="http://schemas.microsoft.com/office/powerpoint/2010/main" val="427373159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MOA Requirements</a:t>
            </a:r>
          </a:p>
        </p:txBody>
      </p:sp>
      <p:sp>
        <p:nvSpPr>
          <p:cNvPr id="25603" name="Content Placeholder 2"/>
          <p:cNvSpPr>
            <a:spLocks noGrp="1"/>
          </p:cNvSpPr>
          <p:nvPr>
            <p:ph idx="1"/>
          </p:nvPr>
        </p:nvSpPr>
        <p:spPr>
          <a:xfrm>
            <a:off x="325438" y="1417638"/>
            <a:ext cx="8364537" cy="4525962"/>
          </a:xfrm>
        </p:spPr>
        <p:txBody>
          <a:bodyPr/>
          <a:lstStyle/>
          <a:p>
            <a:r>
              <a:rPr lang="en-US">
                <a:latin typeface="Arial" panose="020B0604020202020204" pitchFamily="34" charset="0"/>
                <a:ea typeface="ＭＳ Ｐゴシック" panose="020B0600070205080204" pitchFamily="34" charset="-128"/>
                <a:cs typeface="Arial" panose="020B0604020202020204" pitchFamily="34" charset="0"/>
              </a:rPr>
              <a:t>Any questions on what we have just covered? </a:t>
            </a:r>
          </a:p>
          <a:p>
            <a:endParaRPr lang="en-US">
              <a:latin typeface="Arial" panose="020B0604020202020204" pitchFamily="34" charset="0"/>
              <a:ea typeface="ＭＳ Ｐゴシック" panose="020B0600070205080204" pitchFamily="34" charset="-128"/>
              <a:cs typeface="Arial" panose="020B0604020202020204" pitchFamily="34" charset="0"/>
            </a:endParaRPr>
          </a:p>
          <a:p>
            <a:r>
              <a:rPr lang="en-US">
                <a:latin typeface="Arial" panose="020B0604020202020204" pitchFamily="34" charset="0"/>
                <a:ea typeface="ＭＳ Ｐゴシック" panose="020B0600070205080204" pitchFamily="34" charset="-128"/>
                <a:cs typeface="Arial" panose="020B0604020202020204" pitchFamily="34" charset="0"/>
              </a:rPr>
              <a:t>Are there other areas where you have experienced issues in regards to the MOA?</a:t>
            </a:r>
          </a:p>
          <a:p>
            <a:endParaRPr lang="en-US">
              <a:latin typeface="Arial" panose="020B0604020202020204" pitchFamily="34" charset="0"/>
              <a:ea typeface="ＭＳ Ｐゴシック" panose="020B0600070205080204" pitchFamily="34" charset="-128"/>
              <a:cs typeface="Arial" panose="020B0604020202020204" pitchFamily="34" charset="0"/>
            </a:endParaRPr>
          </a:p>
          <a:p>
            <a:br>
              <a:rPr lang="en-US" i="1">
                <a:latin typeface="Arial" panose="020B0604020202020204" pitchFamily="34" charset="0"/>
                <a:ea typeface="ＭＳ Ｐゴシック" panose="020B0600070205080204" pitchFamily="34" charset="-128"/>
                <a:cs typeface="Arial" panose="020B0604020202020204" pitchFamily="34" charset="0"/>
              </a:rPr>
            </a:br>
            <a:br>
              <a:rPr lang="en-US" i="1">
                <a:latin typeface="Arial" panose="020B0604020202020204" pitchFamily="34" charset="0"/>
                <a:ea typeface="ＭＳ Ｐゴシック" panose="020B0600070205080204" pitchFamily="34" charset="-128"/>
                <a:cs typeface="Arial" panose="020B0604020202020204" pitchFamily="34" charset="0"/>
              </a:rPr>
            </a:br>
            <a:br>
              <a:rPr lang="en-US" i="1">
                <a:latin typeface="Arial" panose="020B0604020202020204" pitchFamily="34" charset="0"/>
                <a:ea typeface="ＭＳ Ｐゴシック" panose="020B0600070205080204" pitchFamily="34" charset="-128"/>
                <a:cs typeface="Arial" panose="020B0604020202020204" pitchFamily="34" charset="0"/>
              </a:rPr>
            </a:br>
            <a:br>
              <a:rPr lang="en-US" i="1">
                <a:latin typeface="Arial" panose="020B0604020202020204" pitchFamily="34" charset="0"/>
                <a:ea typeface="ＭＳ Ｐゴシック" panose="020B0600070205080204" pitchFamily="34" charset="-128"/>
                <a:cs typeface="Arial" panose="020B0604020202020204" pitchFamily="34" charset="0"/>
              </a:rPr>
            </a:br>
            <a:br>
              <a:rPr lang="en-US" i="1">
                <a:latin typeface="Arial" panose="020B0604020202020204" pitchFamily="34" charset="0"/>
                <a:ea typeface="ＭＳ Ｐゴシック" panose="020B0600070205080204" pitchFamily="34" charset="-128"/>
                <a:cs typeface="Arial" panose="020B0604020202020204" pitchFamily="34" charset="0"/>
              </a:rPr>
            </a:br>
            <a:br>
              <a:rPr lang="en-US" i="1">
                <a:latin typeface="Arial" panose="020B0604020202020204" pitchFamily="34" charset="0"/>
                <a:ea typeface="ＭＳ Ｐゴシック" panose="020B0600070205080204" pitchFamily="34" charset="-128"/>
                <a:cs typeface="Arial" panose="020B0604020202020204" pitchFamily="34" charset="0"/>
              </a:rPr>
            </a:br>
            <a:br>
              <a:rPr lang="en-US" i="1">
                <a:latin typeface="Arial" panose="020B0604020202020204" pitchFamily="34" charset="0"/>
                <a:ea typeface="ＭＳ Ｐゴシック" panose="020B0600070205080204" pitchFamily="34" charset="-128"/>
                <a:cs typeface="Arial" panose="020B0604020202020204" pitchFamily="34" charset="0"/>
              </a:rPr>
            </a:br>
            <a:br>
              <a:rPr lang="en-US" i="1">
                <a:latin typeface="Arial" panose="020B0604020202020204" pitchFamily="34" charset="0"/>
                <a:ea typeface="ＭＳ Ｐゴシック" panose="020B0600070205080204" pitchFamily="34" charset="-128"/>
                <a:cs typeface="Arial" panose="020B0604020202020204" pitchFamily="34" charset="0"/>
              </a:rPr>
            </a:br>
            <a:r>
              <a:rPr lang="en-US" i="1">
                <a:latin typeface="Arial" panose="020B0604020202020204" pitchFamily="34" charset="0"/>
                <a:ea typeface="ＭＳ Ｐゴシック" panose="020B0600070205080204" pitchFamily="34" charset="-128"/>
                <a:cs typeface="Arial" panose="020B0604020202020204" pitchFamily="34" charset="0"/>
              </a:rPr>
              <a:t>If the issue is super specific and may only apply to you we may table the conversation in training and work with you offline to resolve.</a:t>
            </a:r>
          </a:p>
        </p:txBody>
      </p:sp>
      <p:sp>
        <p:nvSpPr>
          <p:cNvPr id="256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ADA308-8685-4A34-8526-56E2A4374C8D}" type="slidenum">
              <a:rPr lang="en-US" altLang="en-US" smtClean="0">
                <a:solidFill>
                  <a:srgbClr val="003359"/>
                </a:solidFill>
              </a:rPr>
              <a:pPr/>
              <a:t>15</a:t>
            </a:fld>
            <a:endParaRPr lang="en-US" altLang="en-US">
              <a:solidFill>
                <a:srgbClr val="003359"/>
              </a:solidFil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CE24-5FA6-1056-A412-A7F7C1612EAD}"/>
              </a:ext>
            </a:extLst>
          </p:cNvPr>
          <p:cNvSpPr>
            <a:spLocks noGrp="1"/>
          </p:cNvSpPr>
          <p:nvPr>
            <p:ph type="title"/>
          </p:nvPr>
        </p:nvSpPr>
        <p:spPr/>
        <p:txBody>
          <a:bodyPr/>
          <a:lstStyle/>
          <a:p>
            <a:r>
              <a:rPr lang="en-US">
                <a:latin typeface="Arial" panose="020B0604020202020204" pitchFamily="34" charset="0"/>
                <a:ea typeface="ＭＳ Ｐゴシック" panose="020B0600070205080204" pitchFamily="34" charset="-128"/>
                <a:cs typeface="Arial" panose="020B0604020202020204" pitchFamily="34" charset="0"/>
              </a:rPr>
              <a:t>Common Areas of Issue</a:t>
            </a:r>
            <a:endParaRPr lang="en-US"/>
          </a:p>
        </p:txBody>
      </p:sp>
      <p:sp>
        <p:nvSpPr>
          <p:cNvPr id="3" name="Content Placeholder 2">
            <a:extLst>
              <a:ext uri="{FF2B5EF4-FFF2-40B4-BE49-F238E27FC236}">
                <a16:creationId xmlns:a16="http://schemas.microsoft.com/office/drawing/2014/main" id="{3DF92471-2723-9F23-A42F-44386283669E}"/>
              </a:ext>
            </a:extLst>
          </p:cNvPr>
          <p:cNvSpPr>
            <a:spLocks noGrp="1"/>
          </p:cNvSpPr>
          <p:nvPr>
            <p:ph idx="1"/>
          </p:nvPr>
        </p:nvSpPr>
        <p:spPr/>
        <p:txBody>
          <a:bodyPr/>
          <a:lstStyle/>
          <a:p>
            <a:pPr marL="342900" indent="-34290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Moratorium</a:t>
            </a:r>
          </a:p>
          <a:p>
            <a:endParaRPr lang="en-US">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Transmittal Process</a:t>
            </a:r>
          </a:p>
          <a:p>
            <a:endParaRPr lang="en-US">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Vendor Monitoring</a:t>
            </a:r>
          </a:p>
          <a:p>
            <a:endParaRPr lang="en-US">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Performance Measures</a:t>
            </a:r>
          </a:p>
          <a:p>
            <a:endParaRPr lang="en-US"/>
          </a:p>
        </p:txBody>
      </p:sp>
      <p:sp>
        <p:nvSpPr>
          <p:cNvPr id="4" name="Slide Number Placeholder 3">
            <a:extLst>
              <a:ext uri="{FF2B5EF4-FFF2-40B4-BE49-F238E27FC236}">
                <a16:creationId xmlns:a16="http://schemas.microsoft.com/office/drawing/2014/main" id="{62469C2D-AFC0-7831-5B6A-45B0685AD8BE}"/>
              </a:ext>
            </a:extLst>
          </p:cNvPr>
          <p:cNvSpPr>
            <a:spLocks noGrp="1"/>
          </p:cNvSpPr>
          <p:nvPr>
            <p:ph type="sldNum" sz="quarter" idx="10"/>
          </p:nvPr>
        </p:nvSpPr>
        <p:spPr/>
        <p:txBody>
          <a:bodyPr/>
          <a:lstStyle/>
          <a:p>
            <a:pPr>
              <a:defRPr/>
            </a:pPr>
            <a:fld id="{571B8CBD-6047-444B-87F0-D9B21FA403BC}" type="slidenum">
              <a:rPr lang="en-US" altLang="en-US" smtClean="0"/>
              <a:pPr>
                <a:defRPr/>
              </a:pPr>
              <a:t>16</a:t>
            </a:fld>
            <a:endParaRPr lang="en-US" altLang="en-US"/>
          </a:p>
        </p:txBody>
      </p:sp>
    </p:spTree>
    <p:extLst>
      <p:ext uri="{BB962C8B-B14F-4D97-AF65-F5344CB8AC3E}">
        <p14:creationId xmlns:p14="http://schemas.microsoft.com/office/powerpoint/2010/main" val="31453557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Moratorium</a:t>
            </a:r>
          </a:p>
        </p:txBody>
      </p:sp>
      <p:sp>
        <p:nvSpPr>
          <p:cNvPr id="266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97A21E0-E6DD-48AF-AEB5-17600CC474C8}" type="slidenum">
              <a:rPr lang="en-US" altLang="en-US" smtClean="0">
                <a:solidFill>
                  <a:srgbClr val="003359"/>
                </a:solidFill>
              </a:rPr>
              <a:pPr/>
              <a:t>17</a:t>
            </a:fld>
            <a:endParaRPr lang="en-US" altLang="en-US">
              <a:solidFill>
                <a:srgbClr val="003359"/>
              </a:solidFill>
            </a:endParaRPr>
          </a:p>
        </p:txBody>
      </p:sp>
      <p:pic>
        <p:nvPicPr>
          <p:cNvPr id="3074" name="Picture 2" descr="Image result for judge gavel">
            <a:extLst>
              <a:ext uri="{FF2B5EF4-FFF2-40B4-BE49-F238E27FC236}">
                <a16:creationId xmlns:a16="http://schemas.microsoft.com/office/drawing/2014/main" id="{5585B041-E345-4F7C-9077-E1CB362E71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6062" y="1542848"/>
            <a:ext cx="7651876" cy="37723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Moratorium</a:t>
            </a:r>
          </a:p>
        </p:txBody>
      </p:sp>
      <p:sp>
        <p:nvSpPr>
          <p:cNvPr id="27651" name="Content Placeholder 2"/>
          <p:cNvSpPr>
            <a:spLocks noGrp="1"/>
          </p:cNvSpPr>
          <p:nvPr>
            <p:ph idx="1"/>
          </p:nvPr>
        </p:nvSpPr>
        <p:spPr>
          <a:xfrm>
            <a:off x="334963" y="1425575"/>
            <a:ext cx="8364537" cy="4525963"/>
          </a:xfrm>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Indiana Code 8-1-2-121</a:t>
            </a: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Enacted by the Indiana General Assembly in 1983 (Last amended in 2006)</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Ensures that electric and/or gas utility service is continued while eligibility is being determined for persons applying for LIHEAP assistance.</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Effective from December 1 through March 15 of any year.</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Applies to utility providers who supply metered electricity or natural gas services to residential customers.</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b="1">
                <a:latin typeface="Arial" panose="020B0604020202020204" pitchFamily="34" charset="0"/>
                <a:ea typeface="ＭＳ Ｐゴシック" panose="020B0600070205080204" pitchFamily="34" charset="-128"/>
                <a:cs typeface="Arial" panose="020B0604020202020204" pitchFamily="34" charset="0"/>
              </a:rPr>
              <a:t>Applies to vendors that are municipally owned, privately owned, or cooperatively owned.</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76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2E7F549-451F-44C1-BB22-3A368C7D85A5}" type="slidenum">
              <a:rPr lang="en-US" altLang="en-US" smtClean="0">
                <a:solidFill>
                  <a:srgbClr val="003359"/>
                </a:solidFill>
              </a:rPr>
              <a:pPr/>
              <a:t>18</a:t>
            </a:fld>
            <a:endParaRPr lang="en-US" altLang="en-US">
              <a:solidFill>
                <a:srgbClr val="003359"/>
              </a:solidFil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Moratorium</a:t>
            </a:r>
          </a:p>
        </p:txBody>
      </p:sp>
      <p:sp>
        <p:nvSpPr>
          <p:cNvPr id="29699" name="Content Placeholder 2"/>
          <p:cNvSpPr>
            <a:spLocks noGrp="1"/>
          </p:cNvSpPr>
          <p:nvPr>
            <p:ph idx="1"/>
          </p:nvPr>
        </p:nvSpPr>
        <p:spPr>
          <a:xfrm>
            <a:off x="334963" y="1425575"/>
            <a:ext cx="8364537" cy="4525963"/>
          </a:xfrm>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Requires electricity and gas utility vendors to provide the opportunity for customers with delinquent accounts to enter into a payment agreement for the delinquent amount. </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The agreement must give the customer adequate opportunity to apply for and receive LIHEAP benefits, and is subject to amendment if the customer’s financial circumstances change.</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Allows the utility vendor to levy a reasonable rate of interest on the unpaid balance of a customer’s delinquent bill.</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97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DAE14D8-E831-4E96-A5FD-F768CFA57A79}" type="slidenum">
              <a:rPr lang="en-US" altLang="en-US" smtClean="0">
                <a:solidFill>
                  <a:srgbClr val="003359"/>
                </a:solidFill>
              </a:rPr>
              <a:pPr/>
              <a:t>19</a:t>
            </a:fld>
            <a:endParaRPr lang="en-US" altLang="en-US">
              <a:solidFill>
                <a:srgbClr val="003359"/>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49DE2C-E0F5-10E7-4B21-0A06AA589016}"/>
              </a:ext>
            </a:extLst>
          </p:cNvPr>
          <p:cNvSpPr>
            <a:spLocks noGrp="1"/>
          </p:cNvSpPr>
          <p:nvPr>
            <p:ph type="title"/>
          </p:nvPr>
        </p:nvSpPr>
        <p:spPr/>
        <p:txBody>
          <a:bodyPr/>
          <a:lstStyle/>
          <a:p>
            <a:r>
              <a:rPr lang="en-US"/>
              <a:t>Purpose of this Training</a:t>
            </a:r>
          </a:p>
        </p:txBody>
      </p:sp>
      <p:sp>
        <p:nvSpPr>
          <p:cNvPr id="5" name="Content Placeholder 4">
            <a:extLst>
              <a:ext uri="{FF2B5EF4-FFF2-40B4-BE49-F238E27FC236}">
                <a16:creationId xmlns:a16="http://schemas.microsoft.com/office/drawing/2014/main" id="{1C8581C2-3C5F-2C37-76C4-AFF29745F68C}"/>
              </a:ext>
            </a:extLst>
          </p:cNvPr>
          <p:cNvSpPr>
            <a:spLocks noGrp="1"/>
          </p:cNvSpPr>
          <p:nvPr>
            <p:ph idx="1"/>
          </p:nvPr>
        </p:nvSpPr>
        <p:spPr/>
        <p:txBody>
          <a:bodyPr/>
          <a:lstStyle/>
          <a:p>
            <a:r>
              <a:rPr lang="en-US"/>
              <a:t>The purpose of today’s training is to prepare vendors for the PY 2023 EAP season by reviewing common issues and discussing ways to collaborate and improve for the upcoming season. </a:t>
            </a:r>
          </a:p>
          <a:p>
            <a:endParaRPr lang="en-US"/>
          </a:p>
          <a:p>
            <a:endParaRPr lang="en-US" i="1"/>
          </a:p>
          <a:p>
            <a:endParaRPr lang="en-US" i="1"/>
          </a:p>
          <a:p>
            <a:endParaRPr lang="en-US" i="1"/>
          </a:p>
          <a:p>
            <a:endParaRPr lang="en-US" i="1"/>
          </a:p>
          <a:p>
            <a:endParaRPr lang="en-US" i="1"/>
          </a:p>
          <a:p>
            <a:endParaRPr lang="en-US" i="1"/>
          </a:p>
          <a:p>
            <a:endParaRPr lang="en-US" i="1"/>
          </a:p>
          <a:p>
            <a:r>
              <a:rPr lang="en-US" i="1"/>
              <a:t>Please note this is not a Vendor Portal Training – </a:t>
            </a:r>
            <a:r>
              <a:rPr lang="en-US" i="1" err="1"/>
              <a:t>Roeing</a:t>
            </a:r>
            <a:r>
              <a:rPr lang="en-US" i="1"/>
              <a:t> will be responsible for that training and update. </a:t>
            </a:r>
          </a:p>
        </p:txBody>
      </p:sp>
      <p:sp>
        <p:nvSpPr>
          <p:cNvPr id="3" name="Slide Number Placeholder 2">
            <a:extLst>
              <a:ext uri="{FF2B5EF4-FFF2-40B4-BE49-F238E27FC236}">
                <a16:creationId xmlns:a16="http://schemas.microsoft.com/office/drawing/2014/main" id="{848FD205-7154-3A1E-D8E1-72A8C47BDD2F}"/>
              </a:ext>
            </a:extLst>
          </p:cNvPr>
          <p:cNvSpPr>
            <a:spLocks noGrp="1"/>
          </p:cNvSpPr>
          <p:nvPr>
            <p:ph type="sldNum" sz="quarter" idx="10"/>
          </p:nvPr>
        </p:nvSpPr>
        <p:spPr/>
        <p:txBody>
          <a:bodyPr/>
          <a:lstStyle/>
          <a:p>
            <a:pPr>
              <a:defRPr/>
            </a:pPr>
            <a:fld id="{1C8D38A9-4867-472D-8C9E-E475C3393BF3}" type="slidenum">
              <a:rPr lang="en-US" altLang="en-US" smtClean="0"/>
              <a:pPr>
                <a:defRPr/>
              </a:pPr>
              <a:t>2</a:t>
            </a:fld>
            <a:endParaRPr lang="en-US" altLang="en-US"/>
          </a:p>
        </p:txBody>
      </p:sp>
    </p:spTree>
    <p:extLst>
      <p:ext uri="{BB962C8B-B14F-4D97-AF65-F5344CB8AC3E}">
        <p14:creationId xmlns:p14="http://schemas.microsoft.com/office/powerpoint/2010/main" val="156003777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moratorium </a:t>
            </a:r>
          </a:p>
        </p:txBody>
      </p:sp>
      <p:sp>
        <p:nvSpPr>
          <p:cNvPr id="30723" name="Content Placeholder 2"/>
          <p:cNvSpPr>
            <a:spLocks noGrp="1"/>
          </p:cNvSpPr>
          <p:nvPr>
            <p:ph idx="1"/>
          </p:nvPr>
        </p:nvSpPr>
        <p:spPr>
          <a:xfrm>
            <a:off x="334963" y="1425575"/>
            <a:ext cx="8364537" cy="4525963"/>
          </a:xfrm>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Allows for termination of services under the following circumstances:</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Upon request of the customer of record.</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If a condition dangerous or hazardous to life, physical safety, or property exists.</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Upon order by any court, the IURC, or other duly authorized public authority.</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If fraudulent or unauthorized use is detected and the utility has reasonable grounds to believe the customer is responsible for such use.</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If the utility’s regulating or measuring equipment has been tampered with and the utility has reasonable grounds to believe the customer is responsible for such tampering.</a:t>
            </a: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307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B9D7A8E-078B-4F41-997B-A4CCF54D6F47}" type="slidenum">
              <a:rPr lang="en-US" altLang="en-US" smtClean="0">
                <a:solidFill>
                  <a:srgbClr val="003359"/>
                </a:solidFill>
              </a:rPr>
              <a:pPr/>
              <a:t>20</a:t>
            </a:fld>
            <a:endParaRPr lang="en-US" altLang="en-US">
              <a:solidFill>
                <a:srgbClr val="003359"/>
              </a:solidFil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a:t>Moratorium</a:t>
            </a:r>
          </a:p>
        </p:txBody>
      </p:sp>
      <p:sp>
        <p:nvSpPr>
          <p:cNvPr id="31747" name="Content Placeholder 3"/>
          <p:cNvSpPr>
            <a:spLocks noGrp="1"/>
          </p:cNvSpPr>
          <p:nvPr>
            <p:ph idx="1"/>
          </p:nvPr>
        </p:nvSpPr>
        <p:spPr>
          <a:xfrm>
            <a:off x="334963" y="1425575"/>
            <a:ext cx="8364537" cy="4525963"/>
          </a:xfrm>
        </p:spPr>
        <p:txBody>
          <a:bodyPr/>
          <a:lstStyle/>
          <a:p>
            <a:r>
              <a:rPr lang="en-US">
                <a:latin typeface="Arial" panose="020B0604020202020204" pitchFamily="34" charset="0"/>
                <a:ea typeface="ＭＳ Ｐゴシック" panose="020B0600070205080204" pitchFamily="34" charset="-128"/>
                <a:cs typeface="Arial" panose="020B0604020202020204" pitchFamily="34" charset="0"/>
              </a:rPr>
              <a:t>Utility vendors and LSPs will need to have good communication practices and foster productive relationships in order to comply effectively with the moratorium requirements.</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LSPs should only be contacting the vendor to extend moratorium protection prior to benefit determination in cases where they reasonably believe they cannot determine eligibility prior to the disconnection date.</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When LSPs contact the vendor to extend moratorium protection prior to benefit determination, LSPs should be providing a projected date by which they believe eligibility will have been determined.</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LSPs have 55 calendar days to complete eligibility determination for most applications, but should make an effort to expedite determination for applications in which the household is facing potential disconnection.</a:t>
            </a:r>
          </a:p>
        </p:txBody>
      </p:sp>
      <p:sp>
        <p:nvSpPr>
          <p:cNvPr id="3174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1F5FA68-F821-4AD0-8486-9AE036C46206}" type="slidenum">
              <a:rPr lang="en-US" altLang="en-US" smtClean="0">
                <a:solidFill>
                  <a:srgbClr val="003359"/>
                </a:solidFill>
              </a:rPr>
              <a:pPr/>
              <a:t>21</a:t>
            </a:fld>
            <a:endParaRPr lang="en-US" altLang="en-US">
              <a:solidFill>
                <a:srgbClr val="003359"/>
              </a:solidFill>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a:t>Moratorium</a:t>
            </a:r>
          </a:p>
        </p:txBody>
      </p:sp>
      <p:sp>
        <p:nvSpPr>
          <p:cNvPr id="33795" name="Content Placeholder 3"/>
          <p:cNvSpPr>
            <a:spLocks noGrp="1"/>
          </p:cNvSpPr>
          <p:nvPr>
            <p:ph idx="1"/>
          </p:nvPr>
        </p:nvSpPr>
        <p:spPr>
          <a:xfrm>
            <a:off x="334963" y="1417638"/>
            <a:ext cx="8364537" cy="4525962"/>
          </a:xfrm>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LSPs should notify the vendor when eligibility has been determined so that a pledge can be entered or moratorium protection can be terminated.</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Vendors may contact the LSP to inquire about the status of an application that had been placed under moratorium protection while eligibility was being determined if the expected date of eligibility determination has elapsed.</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Some vendors extend this protection at the beginning of the EAP season; while the law does not require this, IHCDA appreciates the compassion and the commitment to working with us in providing assistance to the low-income population of Indiana.</a:t>
            </a:r>
          </a:p>
        </p:txBody>
      </p:sp>
      <p:sp>
        <p:nvSpPr>
          <p:cNvPr id="3379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C8CC051-667E-4B01-A638-B89903D833E7}" type="slidenum">
              <a:rPr lang="en-US" altLang="en-US" smtClean="0">
                <a:solidFill>
                  <a:srgbClr val="003359"/>
                </a:solidFill>
              </a:rPr>
              <a:pPr/>
              <a:t>22</a:t>
            </a:fld>
            <a:endParaRPr lang="en-US" altLang="en-US">
              <a:solidFill>
                <a:srgbClr val="003359"/>
              </a:solidFill>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a:t>Moratorium</a:t>
            </a:r>
          </a:p>
        </p:txBody>
      </p:sp>
      <p:sp>
        <p:nvSpPr>
          <p:cNvPr id="33795" name="Content Placeholder 3"/>
          <p:cNvSpPr>
            <a:spLocks noGrp="1"/>
          </p:cNvSpPr>
          <p:nvPr>
            <p:ph idx="1"/>
          </p:nvPr>
        </p:nvSpPr>
        <p:spPr>
          <a:xfrm>
            <a:off x="334963" y="1417638"/>
            <a:ext cx="8364537" cy="4525962"/>
          </a:xfrm>
        </p:spPr>
        <p:txBody>
          <a:bodyPr/>
          <a:lstStyle/>
          <a:p>
            <a:r>
              <a:rPr lang="en-US">
                <a:latin typeface="Arial" panose="020B0604020202020204" pitchFamily="34" charset="0"/>
                <a:ea typeface="ＭＳ Ｐゴシック" panose="020B0600070205080204" pitchFamily="34" charset="-128"/>
                <a:cs typeface="Arial" panose="020B0604020202020204" pitchFamily="34" charset="0"/>
              </a:rPr>
              <a:t>Some other considerations with regard to moratorium:</a:t>
            </a:r>
          </a:p>
          <a:p>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Applicants may at times contact the utility provider during the moratorium period to inform them that they have submitted an application. </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Our understanding is that some utility providers are requesting their customers provide proof of an application submission prior to extending moratorium protection. </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An applicant who submits an application may not receive a receipt proving application, and IHCDA strongly discourages placing the burden of proof of application upon the low-income customer who is in crisis. </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Instead, IHCDA recommends placing a short-term temporary hold on disconnection while the LSP determines eligibility, or reaching out to the LSP to confirm that the customer has in fact submitted an application.</a:t>
            </a:r>
          </a:p>
        </p:txBody>
      </p:sp>
      <p:sp>
        <p:nvSpPr>
          <p:cNvPr id="3379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C8CC051-667E-4B01-A638-B89903D833E7}" type="slidenum">
              <a:rPr lang="en-US" altLang="en-US" smtClean="0">
                <a:solidFill>
                  <a:srgbClr val="003359"/>
                </a:solidFill>
              </a:rPr>
              <a:pPr/>
              <a:t>23</a:t>
            </a:fld>
            <a:endParaRPr lang="en-US" altLang="en-US">
              <a:solidFill>
                <a:srgbClr val="003359"/>
              </a:solidFill>
            </a:endParaRPr>
          </a:p>
        </p:txBody>
      </p:sp>
    </p:spTree>
    <p:extLst>
      <p:ext uri="{BB962C8B-B14F-4D97-AF65-F5344CB8AC3E}">
        <p14:creationId xmlns:p14="http://schemas.microsoft.com/office/powerpoint/2010/main" val="296723175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a:t>Moratorium</a:t>
            </a:r>
          </a:p>
        </p:txBody>
      </p:sp>
      <p:sp>
        <p:nvSpPr>
          <p:cNvPr id="33795" name="Content Placeholder 3"/>
          <p:cNvSpPr>
            <a:spLocks noGrp="1"/>
          </p:cNvSpPr>
          <p:nvPr>
            <p:ph idx="1"/>
          </p:nvPr>
        </p:nvSpPr>
        <p:spPr>
          <a:xfrm>
            <a:off x="334963" y="1417638"/>
            <a:ext cx="8364537" cy="4525962"/>
          </a:xfrm>
        </p:spPr>
        <p:txBody>
          <a:bodyPr/>
          <a:lstStyle/>
          <a:p>
            <a:r>
              <a:rPr lang="en-US">
                <a:latin typeface="Arial" panose="020B0604020202020204" pitchFamily="34" charset="0"/>
                <a:ea typeface="ＭＳ Ｐゴシック" panose="020B0600070205080204" pitchFamily="34" charset="-128"/>
                <a:cs typeface="Arial" panose="020B0604020202020204" pitchFamily="34" charset="0"/>
              </a:rPr>
              <a:t>Some other considerations with regard to moratorium:</a:t>
            </a:r>
          </a:p>
          <a:p>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Applicants whose applications are denied for any reason have a right to appeal their denial within 30 days and have their application reviewed again. In these cases, the application is being reopened and is no longer considered denied until the appeal has been concluded. IURC has determined that the act of appealing a denial entitles the applicant to moratorium protection while the appeal is being considered.</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IHCDA is working with its software developer to enhance the vendor portal and provide a means for utility providers to view whether a customer has an active application in the system. We do not currently have an ETA for this functionality, and in the meantime, we encourage an approach that combines open communication with the LSPs and trust and compassion for low-income customers.</a:t>
            </a:r>
          </a:p>
        </p:txBody>
      </p:sp>
      <p:sp>
        <p:nvSpPr>
          <p:cNvPr id="3379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C8CC051-667E-4B01-A638-B89903D833E7}" type="slidenum">
              <a:rPr lang="en-US" altLang="en-US" smtClean="0">
                <a:solidFill>
                  <a:srgbClr val="003359"/>
                </a:solidFill>
              </a:rPr>
              <a:pPr/>
              <a:t>24</a:t>
            </a:fld>
            <a:endParaRPr lang="en-US" altLang="en-US">
              <a:solidFill>
                <a:srgbClr val="003359"/>
              </a:solidFill>
            </a:endParaRPr>
          </a:p>
        </p:txBody>
      </p:sp>
    </p:spTree>
    <p:extLst>
      <p:ext uri="{BB962C8B-B14F-4D97-AF65-F5344CB8AC3E}">
        <p14:creationId xmlns:p14="http://schemas.microsoft.com/office/powerpoint/2010/main" val="1508834496"/>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Moratorium</a:t>
            </a:r>
          </a:p>
        </p:txBody>
      </p:sp>
      <p:sp>
        <p:nvSpPr>
          <p:cNvPr id="4" name="Content Placeholder 3"/>
          <p:cNvSpPr>
            <a:spLocks noGrp="1"/>
          </p:cNvSpPr>
          <p:nvPr>
            <p:ph idx="1"/>
          </p:nvPr>
        </p:nvSpPr>
        <p:spPr/>
        <p:txBody>
          <a:bodyPr/>
          <a:lstStyle/>
          <a:p>
            <a:pPr marL="285750" indent="-285750">
              <a:buFont typeface="Arial" panose="020B0604020202020204" pitchFamily="34" charset="0"/>
              <a:buChar char="•"/>
            </a:pPr>
            <a:r>
              <a:rPr lang="en-US"/>
              <a:t>Discussion and questions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What questions do you have?</a:t>
            </a:r>
            <a:br>
              <a:rPr lang="en-US"/>
            </a:br>
            <a:endParaRPr lang="en-US"/>
          </a:p>
          <a:p>
            <a:pPr marL="285750" indent="-285750">
              <a:buFont typeface="Arial" panose="020B0604020202020204" pitchFamily="34" charset="0"/>
              <a:buChar char="•"/>
            </a:pPr>
            <a:r>
              <a:rPr lang="en-US"/>
              <a:t>Does anyone have a process or practice that has worked well during moratorium?</a:t>
            </a:r>
            <a:br>
              <a:rPr lang="en-US"/>
            </a:br>
            <a:endParaRPr lang="en-US"/>
          </a:p>
          <a:p>
            <a:pPr marL="285750" indent="-285750">
              <a:buFont typeface="Arial" panose="020B0604020202020204" pitchFamily="34" charset="0"/>
              <a:buChar char="•"/>
            </a:pPr>
            <a:r>
              <a:rPr lang="en-US"/>
              <a:t>Any additional concerns?</a:t>
            </a:r>
          </a:p>
        </p:txBody>
      </p:sp>
      <p:sp>
        <p:nvSpPr>
          <p:cNvPr id="358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3789CFA-C788-4D92-B8FB-38D3BF92AA73}" type="slidenum">
              <a:rPr lang="en-US" altLang="en-US" smtClean="0">
                <a:solidFill>
                  <a:srgbClr val="003359"/>
                </a:solidFill>
              </a:rPr>
              <a:pPr/>
              <a:t>25</a:t>
            </a:fld>
            <a:endParaRPr lang="en-US" altLang="en-US">
              <a:solidFill>
                <a:srgbClr val="003359"/>
              </a:solidFill>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a:t>Transmittal Process</a:t>
            </a:r>
          </a:p>
        </p:txBody>
      </p:sp>
      <p:sp>
        <p:nvSpPr>
          <p:cNvPr id="3686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7A42A59-D843-4D6F-B2DE-F23CD8F5E6C5}" type="slidenum">
              <a:rPr lang="en-US" altLang="en-US" smtClean="0">
                <a:solidFill>
                  <a:srgbClr val="003359"/>
                </a:solidFill>
              </a:rPr>
              <a:pPr/>
              <a:t>26</a:t>
            </a:fld>
            <a:endParaRPr lang="en-US" altLang="en-US">
              <a:solidFill>
                <a:srgbClr val="003359"/>
              </a:solidFill>
            </a:endParaRPr>
          </a:p>
        </p:txBody>
      </p:sp>
      <p:pic>
        <p:nvPicPr>
          <p:cNvPr id="5" name="Content Placeholder 4">
            <a:extLst>
              <a:ext uri="{FF2B5EF4-FFF2-40B4-BE49-F238E27FC236}">
                <a16:creationId xmlns:a16="http://schemas.microsoft.com/office/drawing/2014/main" id="{9D17C426-25E2-48F1-BE8A-8DB3C4F52CAF}"/>
              </a:ext>
            </a:extLst>
          </p:cNvPr>
          <p:cNvPicPr>
            <a:picLocks noGrp="1" noChangeAspect="1"/>
          </p:cNvPicPr>
          <p:nvPr>
            <p:ph idx="1"/>
          </p:nvPr>
        </p:nvPicPr>
        <p:blipFill>
          <a:blip r:embed="rId3"/>
          <a:stretch>
            <a:fillRect/>
          </a:stretch>
        </p:blipFill>
        <p:spPr>
          <a:xfrm>
            <a:off x="1886031" y="2274504"/>
            <a:ext cx="5371938" cy="2308991"/>
          </a:xfrm>
          <a:prstGeom prst="rect">
            <a:avLst/>
          </a:prstGeom>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a:t>Transmittal Process</a:t>
            </a:r>
          </a:p>
        </p:txBody>
      </p:sp>
      <p:sp>
        <p:nvSpPr>
          <p:cNvPr id="40963" name="Content Placeholder 3"/>
          <p:cNvSpPr>
            <a:spLocks noGrp="1"/>
          </p:cNvSpPr>
          <p:nvPr>
            <p:ph idx="1"/>
          </p:nvPr>
        </p:nvSpPr>
        <p:spPr>
          <a:xfrm>
            <a:off x="325438" y="1214438"/>
            <a:ext cx="8323262" cy="4279900"/>
          </a:xfrm>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Transmittals will serve as the official record of the benefit for which a client has been approved.</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If there is a discrepancy between a pledge received via LSP contact and the amount on the transmittal, the </a:t>
            </a:r>
            <a:r>
              <a:rPr lang="en-US" b="1">
                <a:latin typeface="Arial" panose="020B0604020202020204" pitchFamily="34" charset="0"/>
                <a:ea typeface="ＭＳ Ｐゴシック" panose="020B0600070205080204" pitchFamily="34" charset="-128"/>
                <a:cs typeface="Arial" panose="020B0604020202020204" pitchFamily="34" charset="0"/>
              </a:rPr>
              <a:t>transmittal amount will be considered correct</a:t>
            </a:r>
            <a:r>
              <a:rPr lang="en-US">
                <a:latin typeface="Arial" panose="020B0604020202020204" pitchFamily="34" charset="0"/>
                <a:ea typeface="ＭＳ Ｐゴシック" panose="020B0600070205080204" pitchFamily="34" charset="-128"/>
                <a:cs typeface="Arial" panose="020B0604020202020204" pitchFamily="34" charset="0"/>
              </a:rPr>
              <a:t>.</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Transmittals are not valid for payment until they have been signed by both a representative of the LSP and a representative from the vendor. </a:t>
            </a:r>
            <a:r>
              <a:rPr lang="en-US" b="1">
                <a:latin typeface="Arial" panose="020B0604020202020204" pitchFamily="34" charset="0"/>
                <a:ea typeface="ＭＳ Ｐゴシック" panose="020B0600070205080204" pitchFamily="34" charset="-128"/>
                <a:cs typeface="Arial" panose="020B0604020202020204" pitchFamily="34" charset="0"/>
              </a:rPr>
              <a:t>Any changes made to the transmittal need to be made prior to execution</a:t>
            </a:r>
            <a:r>
              <a:rPr lang="en-US">
                <a:latin typeface="Arial" panose="020B0604020202020204" pitchFamily="34" charset="0"/>
                <a:ea typeface="ＭＳ Ｐゴシック" panose="020B0600070205080204" pitchFamily="34" charset="-128"/>
                <a:cs typeface="Arial" panose="020B0604020202020204" pitchFamily="34" charset="0"/>
              </a:rPr>
              <a:t>.</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All LSPs have been instructed to ensure that transmittals are generated and sent on at least a biweekly basis, with weekly transmittals strongly encouraged. </a:t>
            </a:r>
          </a:p>
          <a:p>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096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EBA5533-5208-4D98-8F42-319DBB6D42E5}" type="slidenum">
              <a:rPr lang="en-US" altLang="en-US" smtClean="0">
                <a:solidFill>
                  <a:srgbClr val="003359"/>
                </a:solidFill>
              </a:rPr>
              <a:pPr/>
              <a:t>27</a:t>
            </a:fld>
            <a:endParaRPr lang="en-US" altLang="en-US">
              <a:solidFill>
                <a:srgbClr val="003359"/>
              </a:solidFill>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54447B9-E42C-4C61-9CF4-3A19EF0E565A}" type="slidenum">
              <a:rPr lang="en-US" altLang="en-US" smtClean="0">
                <a:solidFill>
                  <a:srgbClr val="003359"/>
                </a:solidFill>
              </a:rPr>
              <a:pPr/>
              <a:t>28</a:t>
            </a:fld>
            <a:endParaRPr lang="en-US" altLang="en-US">
              <a:solidFill>
                <a:srgbClr val="003359"/>
              </a:solidFill>
            </a:endParaRPr>
          </a:p>
        </p:txBody>
      </p:sp>
      <p:sp>
        <p:nvSpPr>
          <p:cNvPr id="7" name="Title 2"/>
          <p:cNvSpPr>
            <a:spLocks noGrp="1"/>
          </p:cNvSpPr>
          <p:nvPr>
            <p:ph type="title"/>
          </p:nvPr>
        </p:nvSpPr>
        <p:spPr/>
        <p:txBody>
          <a:bodyPr/>
          <a:lstStyle/>
          <a:p>
            <a:pPr>
              <a:defRPr/>
            </a:pPr>
            <a:r>
              <a:rPr lang="en-US"/>
              <a:t>Transmittal Process</a:t>
            </a:r>
          </a:p>
        </p:txBody>
      </p:sp>
      <p:sp>
        <p:nvSpPr>
          <p:cNvPr id="2" name="Content Placeholder 1"/>
          <p:cNvSpPr>
            <a:spLocks noGrp="1"/>
          </p:cNvSpPr>
          <p:nvPr>
            <p:ph idx="1"/>
          </p:nvPr>
        </p:nvSpPr>
        <p:spPr>
          <a:xfrm>
            <a:off x="335273" y="1426020"/>
            <a:ext cx="8364589" cy="4248387"/>
          </a:xfrm>
        </p:spPr>
        <p:txBody>
          <a:bodyPr/>
          <a:lstStyle/>
          <a:p>
            <a:pPr marL="285750" indent="-285750">
              <a:buFont typeface="Arial" panose="020B0604020202020204" pitchFamily="34" charset="0"/>
              <a:buChar char="•"/>
            </a:pPr>
            <a:r>
              <a:rPr lang="en-US"/>
              <a:t>It is the vendor’s responsibility to fully review the transmittal before signing it.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This review should include:</a:t>
            </a:r>
          </a:p>
          <a:p>
            <a:pPr marL="1427163" lvl="2" indent="-285750">
              <a:buFont typeface="Arial" panose="020B0604020202020204" pitchFamily="34" charset="0"/>
              <a:buChar char="•"/>
            </a:pPr>
            <a:r>
              <a:rPr lang="en-US"/>
              <a:t>ensuring that the client is a customer of the utility; </a:t>
            </a:r>
          </a:p>
          <a:p>
            <a:pPr marL="1427163" lvl="2" indent="-285750">
              <a:buFont typeface="Arial" panose="020B0604020202020204" pitchFamily="34" charset="0"/>
              <a:buChar char="•"/>
            </a:pPr>
            <a:r>
              <a:rPr lang="en-US"/>
              <a:t>that the </a:t>
            </a:r>
            <a:r>
              <a:rPr lang="en-US" b="1"/>
              <a:t>name</a:t>
            </a:r>
            <a:r>
              <a:rPr lang="en-US"/>
              <a:t>, </a:t>
            </a:r>
            <a:r>
              <a:rPr lang="en-US" b="1"/>
              <a:t>service address</a:t>
            </a:r>
            <a:r>
              <a:rPr lang="en-US"/>
              <a:t>, and </a:t>
            </a:r>
            <a:r>
              <a:rPr lang="en-US" b="1"/>
              <a:t>account</a:t>
            </a:r>
            <a:r>
              <a:rPr lang="en-US"/>
              <a:t> </a:t>
            </a:r>
            <a:r>
              <a:rPr lang="en-US" b="1"/>
              <a:t>number</a:t>
            </a:r>
            <a:r>
              <a:rPr lang="en-US"/>
              <a:t> are correct; </a:t>
            </a:r>
          </a:p>
          <a:p>
            <a:pPr marL="1427163" lvl="2" indent="-285750">
              <a:buFont typeface="Arial" panose="020B0604020202020204" pitchFamily="34" charset="0"/>
              <a:buChar char="•"/>
            </a:pPr>
            <a:r>
              <a:rPr lang="en-US"/>
              <a:t>and that the account is </a:t>
            </a:r>
            <a:r>
              <a:rPr lang="en-US" b="1"/>
              <a:t>currently active </a:t>
            </a:r>
            <a:r>
              <a:rPr lang="en-US"/>
              <a:t>and is not scheduled for disconnection or closure at the customer’s request.</a:t>
            </a:r>
            <a:br>
              <a:rPr lang="en-US"/>
            </a:br>
            <a:endParaRPr lang="en-US"/>
          </a:p>
          <a:p>
            <a:pPr marL="285750" indent="-285750">
              <a:buFont typeface="Arial" panose="020B0604020202020204" pitchFamily="34" charset="0"/>
              <a:buChar char="•"/>
            </a:pPr>
            <a:r>
              <a:rPr lang="en-US"/>
              <a:t>If there are any errors or any accounts that need to be removed, it is the vendor’s responsibility to mark these changes directly onto the transmittal report and adjust the total amount if necessary </a:t>
            </a:r>
            <a:r>
              <a:rPr lang="en-US" b="1"/>
              <a:t>before signing and returning the transmittal report to the LSP</a:t>
            </a:r>
            <a:r>
              <a:rPr lang="en-US"/>
              <a:t>.</a:t>
            </a:r>
          </a:p>
          <a:p>
            <a:br>
              <a:rPr lang="en-US"/>
            </a:br>
            <a:endParaRPr lang="en-US"/>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74638"/>
            <a:ext cx="8364537" cy="955675"/>
          </a:xfrm>
        </p:spPr>
        <p:txBody>
          <a:bodyPr/>
          <a:lstStyle/>
          <a:p>
            <a:pPr>
              <a:defRPr/>
            </a:pPr>
            <a:r>
              <a:rPr lang="en-US"/>
              <a:t>Transmittal Process</a:t>
            </a:r>
          </a:p>
        </p:txBody>
      </p:sp>
      <p:sp>
        <p:nvSpPr>
          <p:cNvPr id="43011" name="Content Placeholder 2"/>
          <p:cNvSpPr>
            <a:spLocks noGrp="1"/>
          </p:cNvSpPr>
          <p:nvPr>
            <p:ph idx="1"/>
          </p:nvPr>
        </p:nvSpPr>
        <p:spPr>
          <a:xfrm>
            <a:off x="334963" y="1230313"/>
            <a:ext cx="8364537" cy="4721225"/>
          </a:xfrm>
        </p:spPr>
        <p:txBody>
          <a:bodyPr/>
          <a:lstStyle/>
          <a:p>
            <a:endParaRPr lang="en-US" sz="160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Utility vendors should make every effort to return signed and/or corrected transmittals to the LSP within 7 days. If this will be delayed, we strongly recommend keeping an open line of communication with the LSP to inform them of the delay and when they may anticipate receiving the transmittal.</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Once an LSP has received a signed transmittal back from the vendor, the LSP has 7 days to submit the transmittal to IHCDA for payment.</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Upon submission to IHCDA, payment should be generated within 30 days.</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b="1">
                <a:latin typeface="Arial" panose="020B0604020202020204" pitchFamily="34" charset="0"/>
                <a:ea typeface="ＭＳ Ｐゴシック" panose="020B0600070205080204" pitchFamily="34" charset="-128"/>
                <a:cs typeface="Arial" panose="020B0604020202020204" pitchFamily="34" charset="0"/>
              </a:rPr>
              <a:t>The vendor must apply the benefit credit to the customer’s account upon approval of the transmittal, not upon receipt of actual funds</a:t>
            </a:r>
            <a:r>
              <a:rPr lang="en-US">
                <a:latin typeface="Arial" panose="020B0604020202020204" pitchFamily="34" charset="0"/>
                <a:ea typeface="ＭＳ Ｐゴシック" panose="020B0600070205080204" pitchFamily="34" charset="-128"/>
                <a:cs typeface="Arial" panose="020B0604020202020204" pitchFamily="34" charset="0"/>
              </a:rPr>
              <a:t>.</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30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C46EEFC-9DC7-4AA0-8A3F-34DDFB82CFD9}" type="slidenum">
              <a:rPr lang="en-US" altLang="en-US" smtClean="0">
                <a:solidFill>
                  <a:srgbClr val="003359"/>
                </a:solidFill>
              </a:rPr>
              <a:pPr/>
              <a:t>29</a:t>
            </a:fld>
            <a:endParaRPr lang="en-US" altLang="en-US">
              <a:solidFill>
                <a:srgbClr val="003359"/>
              </a:solidFil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Today we Will Cover</a:t>
            </a:r>
          </a:p>
        </p:txBody>
      </p:sp>
      <p:sp>
        <p:nvSpPr>
          <p:cNvPr id="15363" name="Content Placeholder 2"/>
          <p:cNvSpPr>
            <a:spLocks noGrp="1"/>
          </p:cNvSpPr>
          <p:nvPr>
            <p:ph idx="1"/>
          </p:nvPr>
        </p:nvSpPr>
        <p:spPr>
          <a:xfrm>
            <a:off x="334963" y="1425575"/>
            <a:ext cx="8364537" cy="4525963"/>
          </a:xfrm>
        </p:spPr>
        <p:txBody>
          <a:bodyPr/>
          <a:lstStyle/>
          <a:p>
            <a:pPr marL="342900" indent="-34290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Overview of Vendor Guide and MOA</a:t>
            </a:r>
          </a:p>
          <a:p>
            <a:pPr marL="342900" indent="-34290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Common Areas of Issue</a:t>
            </a:r>
          </a:p>
          <a:p>
            <a:pPr marL="1030288" lvl="1" indent="-342900"/>
            <a:r>
              <a:rPr lang="en-US">
                <a:latin typeface="Arial" panose="020B0604020202020204" pitchFamily="34" charset="0"/>
                <a:ea typeface="ＭＳ Ｐゴシック" panose="020B0600070205080204" pitchFamily="34" charset="-128"/>
                <a:cs typeface="Arial" panose="020B0604020202020204" pitchFamily="34" charset="0"/>
              </a:rPr>
              <a:t>Moratorium</a:t>
            </a:r>
          </a:p>
          <a:p>
            <a:pPr marL="1030288" lvl="1" indent="-342900"/>
            <a:r>
              <a:rPr lang="en-US">
                <a:latin typeface="Arial" panose="020B0604020202020204" pitchFamily="34" charset="0"/>
                <a:ea typeface="ＭＳ Ｐゴシック" panose="020B0600070205080204" pitchFamily="34" charset="-128"/>
                <a:cs typeface="Arial" panose="020B0604020202020204" pitchFamily="34" charset="0"/>
              </a:rPr>
              <a:t>Transmittal Process</a:t>
            </a:r>
          </a:p>
          <a:p>
            <a:pPr marL="1030288" lvl="1" indent="-342900"/>
            <a:r>
              <a:rPr lang="en-US">
                <a:latin typeface="Arial" panose="020B0604020202020204" pitchFamily="34" charset="0"/>
                <a:ea typeface="ＭＳ Ｐゴシック" panose="020B0600070205080204" pitchFamily="34" charset="-128"/>
                <a:cs typeface="Arial" panose="020B0604020202020204" pitchFamily="34" charset="0"/>
              </a:rPr>
              <a:t>Vendor Monitoring</a:t>
            </a:r>
          </a:p>
          <a:p>
            <a:pPr marL="1030288" lvl="1" indent="-342900"/>
            <a:r>
              <a:rPr lang="en-US">
                <a:latin typeface="Arial" panose="020B0604020202020204" pitchFamily="34" charset="0"/>
                <a:ea typeface="ＭＳ Ｐゴシック" panose="020B0600070205080204" pitchFamily="34" charset="-128"/>
                <a:cs typeface="Arial" panose="020B0604020202020204" pitchFamily="34" charset="0"/>
              </a:rPr>
              <a:t>Performance Measures</a:t>
            </a:r>
          </a:p>
          <a:p>
            <a:pPr marL="342900" indent="-34290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Contact Protocols</a:t>
            </a:r>
          </a:p>
          <a:p>
            <a:pPr marL="342900" indent="-34290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Fuel Funds, Special Programs, and Additional Resources</a:t>
            </a:r>
          </a:p>
          <a:p>
            <a:pPr marL="342900" indent="-34290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Next Steps</a:t>
            </a:r>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13D6B26-A3FE-4E83-8F4D-47F4019CFAA2}" type="slidenum">
              <a:rPr lang="en-US" altLang="en-US" smtClean="0">
                <a:solidFill>
                  <a:srgbClr val="003359"/>
                </a:solidFill>
              </a:rPr>
              <a:pPr/>
              <a:t>3</a:t>
            </a:fld>
            <a:endParaRPr lang="en-US" altLang="en-US">
              <a:solidFill>
                <a:srgbClr val="003359"/>
              </a:solidFill>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74638"/>
            <a:ext cx="8364537" cy="955675"/>
          </a:xfrm>
        </p:spPr>
        <p:txBody>
          <a:bodyPr/>
          <a:lstStyle/>
          <a:p>
            <a:pPr>
              <a:defRPr/>
            </a:pPr>
            <a:r>
              <a:rPr lang="en-US"/>
              <a:t>Transmittal Process</a:t>
            </a:r>
          </a:p>
        </p:txBody>
      </p:sp>
      <p:sp>
        <p:nvSpPr>
          <p:cNvPr id="43011" name="Content Placeholder 2"/>
          <p:cNvSpPr>
            <a:spLocks noGrp="1"/>
          </p:cNvSpPr>
          <p:nvPr>
            <p:ph idx="1"/>
          </p:nvPr>
        </p:nvSpPr>
        <p:spPr>
          <a:xfrm>
            <a:off x="334963" y="1230313"/>
            <a:ext cx="8364537" cy="4721225"/>
          </a:xfrm>
        </p:spPr>
        <p:txBody>
          <a:bodyPr/>
          <a:lstStyle/>
          <a:p>
            <a:endParaRPr lang="en-US" sz="160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If an LSP discovers an error has been made in benefit or eligibility determination, the LSP may award the client additional funds or submit a negative transmittal accompanied by an overpayment remittance.</a:t>
            </a:r>
          </a:p>
          <a:p>
            <a:endParaRPr lang="en-US">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The LSP may award additional funds at any time. Overpayment remittances must be submitted within 60 days of initial approval.</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If an overpayment remittance is received more than 60 days following initial approval, you may inform the LSP that the window to request overpayment remittance has lapsed. In this case, it becomes the LSP’s responsibility to repay the benefit out of unrestricted funds. You may choose to accept the overpayment remittance at your discretion even after the 60-day window has elapsed.</a:t>
            </a:r>
          </a:p>
          <a:p>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30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C46EEFC-9DC7-4AA0-8A3F-34DDFB82CFD9}" type="slidenum">
              <a:rPr lang="en-US" altLang="en-US" smtClean="0">
                <a:solidFill>
                  <a:srgbClr val="003359"/>
                </a:solidFill>
              </a:rPr>
              <a:pPr/>
              <a:t>30</a:t>
            </a:fld>
            <a:endParaRPr lang="en-US" altLang="en-US">
              <a:solidFill>
                <a:srgbClr val="003359"/>
              </a:solidFill>
            </a:endParaRPr>
          </a:p>
        </p:txBody>
      </p:sp>
    </p:spTree>
    <p:extLst>
      <p:ext uri="{BB962C8B-B14F-4D97-AF65-F5344CB8AC3E}">
        <p14:creationId xmlns:p14="http://schemas.microsoft.com/office/powerpoint/2010/main" val="3380013087"/>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38" y="273050"/>
            <a:ext cx="3139887" cy="1162050"/>
          </a:xfrm>
        </p:spPr>
        <p:txBody>
          <a:bodyPr/>
          <a:lstStyle/>
          <a:p>
            <a:pPr>
              <a:defRPr/>
            </a:pPr>
            <a:r>
              <a:rPr lang="en-US" sz="3000"/>
              <a:t>Transmittal Process</a:t>
            </a:r>
          </a:p>
        </p:txBody>
      </p:sp>
      <p:sp>
        <p:nvSpPr>
          <p:cNvPr id="44035" name="Content Placeholder 2"/>
          <p:cNvSpPr>
            <a:spLocks noGrp="1"/>
          </p:cNvSpPr>
          <p:nvPr>
            <p:ph idx="1"/>
          </p:nvPr>
        </p:nvSpPr>
        <p:spPr>
          <a:xfrm>
            <a:off x="325438" y="1545579"/>
            <a:ext cx="4343666" cy="4580584"/>
          </a:xfrm>
        </p:spPr>
        <p:txBody>
          <a:bodyPr>
            <a:normAutofit lnSpcReduction="10000"/>
          </a:bodyPr>
          <a:lstStyle/>
          <a:p>
            <a:pPr marL="342900" indent="-342900">
              <a:buFont typeface="Arial" panose="020B0604020202020204" pitchFamily="34" charset="0"/>
              <a:buChar char="•"/>
            </a:pPr>
            <a:r>
              <a:rPr lang="en-US" sz="2000">
                <a:latin typeface="Arial" panose="020B0604020202020204" pitchFamily="34" charset="0"/>
                <a:ea typeface="ＭＳ Ｐゴシック" panose="020B0600070205080204" pitchFamily="34" charset="-128"/>
                <a:cs typeface="Arial" panose="020B0604020202020204" pitchFamily="34" charset="0"/>
              </a:rPr>
              <a:t>When a vendor receives a negative transmittal, they are to follow the same procedure as above.</a:t>
            </a:r>
            <a:br>
              <a:rPr lang="en-US" sz="2000">
                <a:latin typeface="Arial" panose="020B0604020202020204" pitchFamily="34" charset="0"/>
                <a:ea typeface="ＭＳ Ｐゴシック" panose="020B0600070205080204" pitchFamily="34" charset="-128"/>
                <a:cs typeface="Arial" panose="020B0604020202020204" pitchFamily="34" charset="0"/>
              </a:rPr>
            </a:br>
            <a:endParaRPr lang="en-US" sz="200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n-US" sz="2000">
                <a:latin typeface="Arial" panose="020B0604020202020204" pitchFamily="34" charset="0"/>
                <a:ea typeface="ＭＳ Ｐゴシック" panose="020B0600070205080204" pitchFamily="34" charset="-128"/>
                <a:cs typeface="Arial" panose="020B0604020202020204" pitchFamily="34" charset="0"/>
              </a:rPr>
              <a:t>After returning the signed negative transmittal to the LSP, the vendor will also sign the overpayment remittance.</a:t>
            </a:r>
            <a:br>
              <a:rPr lang="en-US" sz="2000">
                <a:latin typeface="Arial" panose="020B0604020202020204" pitchFamily="34" charset="0"/>
                <a:ea typeface="ＭＳ Ｐゴシック" panose="020B0600070205080204" pitchFamily="34" charset="-128"/>
                <a:cs typeface="Arial" panose="020B0604020202020204" pitchFamily="34" charset="0"/>
              </a:rPr>
            </a:br>
            <a:endParaRPr lang="en-US" sz="200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n-US" sz="2000">
                <a:latin typeface="Arial" panose="020B0604020202020204" pitchFamily="34" charset="0"/>
                <a:ea typeface="ＭＳ Ｐゴシック" panose="020B0600070205080204" pitchFamily="34" charset="-128"/>
                <a:cs typeface="Arial" panose="020B0604020202020204" pitchFamily="34" charset="0"/>
              </a:rPr>
              <a:t>The signed overpayment remittance is to be sent with a check to IHCDA and the returned payment register sheet to be reinvested in the program.</a:t>
            </a:r>
            <a:br>
              <a:rPr lang="en-US" sz="2000">
                <a:latin typeface="Arial" panose="020B0604020202020204" pitchFamily="34" charset="0"/>
                <a:ea typeface="ＭＳ Ｐゴシック" panose="020B0600070205080204" pitchFamily="34" charset="-128"/>
                <a:cs typeface="Arial" panose="020B0604020202020204" pitchFamily="34" charset="0"/>
              </a:rPr>
            </a:br>
            <a:endParaRPr lang="en-US" sz="2000">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Text Placeholder 2">
            <a:extLst>
              <a:ext uri="{FF2B5EF4-FFF2-40B4-BE49-F238E27FC236}">
                <a16:creationId xmlns:a16="http://schemas.microsoft.com/office/drawing/2014/main" id="{40640FC2-57EE-EC3B-21FD-97D0C9476BC4}"/>
              </a:ext>
            </a:extLst>
          </p:cNvPr>
          <p:cNvSpPr>
            <a:spLocks noGrp="1"/>
          </p:cNvSpPr>
          <p:nvPr>
            <p:ph type="body" sz="half" idx="2"/>
          </p:nvPr>
        </p:nvSpPr>
        <p:spPr>
          <a:xfrm>
            <a:off x="4992786" y="1213806"/>
            <a:ext cx="3738521" cy="4110754"/>
          </a:xfrm>
          <a:solidFill>
            <a:srgbClr val="A2AD00"/>
          </a:solidFill>
          <a:ln w="19050">
            <a:solidFill>
              <a:srgbClr val="A2AD00"/>
            </a:solidFill>
          </a:ln>
        </p:spPr>
        <p:txBody>
          <a:bodyPr>
            <a:normAutofit/>
          </a:bodyPr>
          <a:lstStyle/>
          <a:p>
            <a:r>
              <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rPr>
              <a:t>An overpayment occurs because:</a:t>
            </a:r>
            <a:br>
              <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rPr>
            </a:br>
            <a:endPar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r>
              <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rPr>
              <a:t>An applicant was accidentally awarded more funds than they were actually eligible for under the program rules</a:t>
            </a:r>
            <a:br>
              <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rPr>
            </a:br>
            <a:endPar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r>
              <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rPr>
              <a:t>or </a:t>
            </a:r>
            <a:br>
              <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rPr>
            </a:br>
            <a:endPar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r>
              <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rPr>
              <a:t>they were approved for benefits when they were in fact not eligible. </a:t>
            </a:r>
          </a:p>
          <a:p>
            <a:endPar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r>
              <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rPr>
              <a:t>Therefore, any delinquency caused by the removal of an overpayment from the customer’s account becomes the customer’s responsibility to pay.</a:t>
            </a:r>
          </a:p>
          <a:p>
            <a:endParaRPr lang="en-US"/>
          </a:p>
        </p:txBody>
      </p:sp>
      <p:sp>
        <p:nvSpPr>
          <p:cNvPr id="440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256634A-CDB6-42E7-92B8-AD785453938C}" type="slidenum">
              <a:rPr lang="en-US" altLang="en-US" smtClean="0">
                <a:solidFill>
                  <a:srgbClr val="003359"/>
                </a:solidFill>
              </a:rPr>
              <a:pPr/>
              <a:t>31</a:t>
            </a:fld>
            <a:endParaRPr lang="en-US" altLang="en-US">
              <a:solidFill>
                <a:srgbClr val="003359"/>
              </a:solidFill>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a:t>Transmittal Process</a:t>
            </a:r>
          </a:p>
        </p:txBody>
      </p:sp>
      <p:sp>
        <p:nvSpPr>
          <p:cNvPr id="47107" name="Content Placeholder 3"/>
          <p:cNvSpPr>
            <a:spLocks noGrp="1"/>
          </p:cNvSpPr>
          <p:nvPr>
            <p:ph idx="1"/>
          </p:nvPr>
        </p:nvSpPr>
        <p:spPr>
          <a:xfrm>
            <a:off x="325438" y="1333144"/>
            <a:ext cx="8364537" cy="4358044"/>
          </a:xfrm>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In order to keep payments on time and not negatively impact customers/clients, we are asking </a:t>
            </a:r>
            <a:r>
              <a:rPr lang="en-US" b="1" u="sng">
                <a:latin typeface="Arial" panose="020B0604020202020204" pitchFamily="34" charset="0"/>
                <a:ea typeface="ＭＳ Ｐゴシック" panose="020B0600070205080204" pitchFamily="34" charset="-128"/>
                <a:cs typeface="Arial" panose="020B0604020202020204" pitchFamily="34" charset="0"/>
              </a:rPr>
              <a:t>all vendors to return signed transmittals to LSPs within one week of receipt</a:t>
            </a:r>
            <a:r>
              <a:rPr lang="en-US" b="1">
                <a:latin typeface="Arial" panose="020B0604020202020204" pitchFamily="34" charset="0"/>
                <a:ea typeface="ＭＳ Ｐゴシック" panose="020B0600070205080204" pitchFamily="34" charset="-128"/>
                <a:cs typeface="Arial" panose="020B0604020202020204" pitchFamily="34" charset="0"/>
              </a:rPr>
              <a:t>.</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In compliance with Agreement 24, all vendors must maintain records of all transmittal reports.</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Claim notification e-mails will note which transmittals have been approved for payment and the total of each transmittal. Please use these e-mails in conjunction with the transmittal reports for the purposes of correctly distributing funds and reconciling claims.</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b="1" u="sng">
                <a:latin typeface="Arial" panose="020B0604020202020204" pitchFamily="34" charset="0"/>
                <a:ea typeface="ＭＳ Ｐゴシック" panose="020B0600070205080204" pitchFamily="34" charset="-128"/>
                <a:cs typeface="Arial" panose="020B0604020202020204" pitchFamily="34" charset="0"/>
              </a:rPr>
              <a:t>Please remember that no LIHEAP funds are ever to be released back to the customer</a:t>
            </a:r>
            <a:r>
              <a:rPr lang="en-US">
                <a:latin typeface="Arial" panose="020B0604020202020204" pitchFamily="34" charset="0"/>
                <a:ea typeface="ＭＳ Ｐゴシック" panose="020B0600070205080204" pitchFamily="34" charset="-128"/>
                <a:cs typeface="Arial" panose="020B0604020202020204" pitchFamily="34" charset="0"/>
              </a:rPr>
              <a:t>. All unused funds are to be sent back to IHCDA </a:t>
            </a:r>
            <a:r>
              <a:rPr lang="en-US" b="1">
                <a:latin typeface="Arial" panose="020B0604020202020204" pitchFamily="34" charset="0"/>
                <a:ea typeface="ＭＳ Ｐゴシック" panose="020B0600070205080204" pitchFamily="34" charset="-128"/>
                <a:cs typeface="Arial" panose="020B0604020202020204" pitchFamily="34" charset="0"/>
              </a:rPr>
              <a:t>within 60 days of account closing</a:t>
            </a:r>
            <a:r>
              <a:rPr lang="en-US">
                <a:latin typeface="Arial" panose="020B0604020202020204" pitchFamily="34" charset="0"/>
                <a:ea typeface="ＭＳ Ｐゴシック" panose="020B0600070205080204" pitchFamily="34" charset="-128"/>
                <a:cs typeface="Arial" panose="020B0604020202020204" pitchFamily="34" charset="0"/>
              </a:rPr>
              <a:t> along with the refund register sheet.</a:t>
            </a: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710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65E5FF0-4C6E-46A4-BDBF-458E46C01727}" type="slidenum">
              <a:rPr lang="en-US" altLang="en-US" smtClean="0">
                <a:solidFill>
                  <a:srgbClr val="003359"/>
                </a:solidFill>
              </a:rPr>
              <a:pPr/>
              <a:t>32</a:t>
            </a:fld>
            <a:endParaRPr lang="en-US" altLang="en-US">
              <a:solidFill>
                <a:srgbClr val="003359"/>
              </a:solidFill>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963" y="274638"/>
            <a:ext cx="8364537" cy="781050"/>
          </a:xfrm>
        </p:spPr>
        <p:txBody>
          <a:bodyPr/>
          <a:lstStyle/>
          <a:p>
            <a:pPr>
              <a:defRPr/>
            </a:pPr>
            <a:r>
              <a:rPr lang="en-US"/>
              <a:t>Transmittal Process</a:t>
            </a:r>
          </a:p>
        </p:txBody>
      </p:sp>
      <p:sp>
        <p:nvSpPr>
          <p:cNvPr id="49155" name="Content Placeholder 3"/>
          <p:cNvSpPr>
            <a:spLocks noGrp="1"/>
          </p:cNvSpPr>
          <p:nvPr>
            <p:ph idx="1"/>
          </p:nvPr>
        </p:nvSpPr>
        <p:spPr>
          <a:xfrm>
            <a:off x="508000" y="1055689"/>
            <a:ext cx="8364538" cy="4593082"/>
          </a:xfrm>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Discussion and questions </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What questions do you have?</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What other issues have you experienced?</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Is there any additional training or support you/ your team needs?</a:t>
            </a: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915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BA23702-2D3D-4A99-B986-084849C2414F}" type="slidenum">
              <a:rPr lang="en-US" altLang="en-US" smtClean="0">
                <a:solidFill>
                  <a:srgbClr val="003359"/>
                </a:solidFill>
              </a:rPr>
              <a:pPr/>
              <a:t>33</a:t>
            </a:fld>
            <a:endParaRPr lang="en-US" altLang="en-US">
              <a:solidFill>
                <a:srgbClr val="003359"/>
              </a:solidFill>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74638"/>
            <a:ext cx="8364537" cy="708128"/>
          </a:xfrm>
        </p:spPr>
        <p:txBody>
          <a:bodyPr/>
          <a:lstStyle/>
          <a:p>
            <a:pPr>
              <a:defRPr/>
            </a:pPr>
            <a:r>
              <a:rPr lang="en-US"/>
              <a:t>Vendor Monitoring and Best Practices</a:t>
            </a:r>
          </a:p>
        </p:txBody>
      </p:sp>
      <p:sp>
        <p:nvSpPr>
          <p:cNvPr id="51203" name="Content Placeholder 2"/>
          <p:cNvSpPr>
            <a:spLocks noGrp="1"/>
          </p:cNvSpPr>
          <p:nvPr>
            <p:ph idx="1"/>
          </p:nvPr>
        </p:nvSpPr>
        <p:spPr>
          <a:xfrm>
            <a:off x="334963" y="982767"/>
            <a:ext cx="8364537" cy="4708732"/>
          </a:xfrm>
        </p:spPr>
        <p:txBody>
          <a:bodyPr/>
          <a:lstStyle/>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512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483BB26-2382-4D9E-A541-597781F390F8}" type="slidenum">
              <a:rPr lang="en-US" altLang="en-US" smtClean="0">
                <a:solidFill>
                  <a:srgbClr val="003359"/>
                </a:solidFill>
              </a:rPr>
              <a:pPr/>
              <a:t>34</a:t>
            </a:fld>
            <a:endParaRPr lang="en-US" altLang="en-US">
              <a:solidFill>
                <a:srgbClr val="003359"/>
              </a:solidFill>
            </a:endParaRPr>
          </a:p>
        </p:txBody>
      </p:sp>
      <p:pic>
        <p:nvPicPr>
          <p:cNvPr id="1026" name="Picture 2" descr="Image result for inspection">
            <a:extLst>
              <a:ext uri="{FF2B5EF4-FFF2-40B4-BE49-F238E27FC236}">
                <a16:creationId xmlns:a16="http://schemas.microsoft.com/office/drawing/2014/main" id="{E203FFB1-7EAC-4A1E-A1C6-DBBF5F018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476375"/>
            <a:ext cx="7143750" cy="390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74638"/>
            <a:ext cx="8364537" cy="895350"/>
          </a:xfrm>
        </p:spPr>
        <p:txBody>
          <a:bodyPr/>
          <a:lstStyle/>
          <a:p>
            <a:pPr>
              <a:defRPr/>
            </a:pPr>
            <a:r>
              <a:rPr lang="en-US"/>
              <a:t>What is Vendor Monitoring?</a:t>
            </a:r>
          </a:p>
        </p:txBody>
      </p:sp>
      <p:sp>
        <p:nvSpPr>
          <p:cNvPr id="52227" name="Content Placeholder 2"/>
          <p:cNvSpPr>
            <a:spLocks noGrp="1"/>
          </p:cNvSpPr>
          <p:nvPr>
            <p:ph idx="1"/>
          </p:nvPr>
        </p:nvSpPr>
        <p:spPr>
          <a:xfrm>
            <a:off x="325438" y="1169989"/>
            <a:ext cx="8374062" cy="4976812"/>
          </a:xfrm>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The purpose of vendor monitoring is to ensure compliance with the LIHEAP program by the utility vendor. It is also an opportunity to improve processes and lets us know where areas of confusion or additional assistance are needed</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solidFill>
                  <a:srgbClr val="003359"/>
                </a:solidFill>
              </a:rPr>
              <a:t>Vendor monitoring is a federally-mandated component of the LIHEAP Statute as indicated on the MOA.</a:t>
            </a:r>
          </a:p>
          <a:p>
            <a:pPr marL="285750" indent="-285750">
              <a:buFont typeface="Arial" panose="020B0604020202020204" pitchFamily="34" charset="0"/>
              <a:buChar char="•"/>
            </a:pPr>
            <a:endParaRPr lang="en-US">
              <a:solidFill>
                <a:srgbClr val="003359"/>
              </a:solidFill>
            </a:endParaRPr>
          </a:p>
          <a:p>
            <a:pPr marL="285750" indent="-285750">
              <a:buFont typeface="Arial" panose="020B0604020202020204" pitchFamily="34" charset="0"/>
              <a:buChar char="•"/>
            </a:pPr>
            <a:r>
              <a:rPr lang="en-US">
                <a:solidFill>
                  <a:srgbClr val="003359"/>
                </a:solidFill>
              </a:rPr>
              <a:t>All vendors that participate in the State of Indiana’s LIHEAP are subject to vendor monitoring.</a:t>
            </a:r>
            <a:br>
              <a:rPr lang="en-US">
                <a:solidFill>
                  <a:srgbClr val="003359"/>
                </a:solidFill>
              </a:rPr>
            </a:br>
            <a:endParaRPr lang="en-US">
              <a:solidFill>
                <a:srgbClr val="003359"/>
              </a:solidFill>
            </a:endParaRPr>
          </a:p>
          <a:p>
            <a:pPr marL="285750" indent="-285750">
              <a:buFont typeface="Arial" panose="020B0604020202020204" pitchFamily="34" charset="0"/>
              <a:buChar char="•"/>
            </a:pPr>
            <a:r>
              <a:rPr lang="en-US" sz="1800">
                <a:solidFill>
                  <a:srgbClr val="003359"/>
                </a:solidFill>
              </a:rPr>
              <a:t>Monitoring will be conducted as a desktop review.</a:t>
            </a:r>
          </a:p>
          <a:p>
            <a:pPr marL="973138" lvl="1" indent="-285750"/>
            <a:r>
              <a:rPr lang="en-US"/>
              <a:t>IHCDA is in the process of hiring an additional staff person to assist with Vendor communications and monitoring</a:t>
            </a:r>
            <a:endParaRPr lang="en-US">
              <a:solidFill>
                <a:srgbClr val="003359"/>
              </a:solidFill>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522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DFACAD2-D3BE-40F9-BB6C-F715A2867225}" type="slidenum">
              <a:rPr lang="en-US" altLang="en-US" smtClean="0">
                <a:solidFill>
                  <a:srgbClr val="003359"/>
                </a:solidFill>
              </a:rPr>
              <a:pPr/>
              <a:t>35</a:t>
            </a:fld>
            <a:endParaRPr lang="en-US" altLang="en-US">
              <a:solidFill>
                <a:srgbClr val="003359"/>
              </a:solidFill>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Vendor Monitoring Process</a:t>
            </a:r>
          </a:p>
        </p:txBody>
      </p:sp>
      <p:sp>
        <p:nvSpPr>
          <p:cNvPr id="53251" name="Content Placeholder 2"/>
          <p:cNvSpPr>
            <a:spLocks noGrp="1"/>
          </p:cNvSpPr>
          <p:nvPr>
            <p:ph sz="half" idx="1"/>
          </p:nvPr>
        </p:nvSpPr>
        <p:spPr/>
        <p:txBody>
          <a:bodyPr/>
          <a:lstStyle/>
          <a:p>
            <a:endParaRPr lang="en-US"/>
          </a:p>
          <a:p>
            <a:endParaRPr lang="en-US"/>
          </a:p>
        </p:txBody>
      </p:sp>
      <p:sp>
        <p:nvSpPr>
          <p:cNvPr id="53252" name="Slide Number Placeholder 3"/>
          <p:cNvSpPr>
            <a:spLocks noGrp="1"/>
          </p:cNvSpPr>
          <p:nvPr>
            <p:ph type="sldNum" sz="quarter" idx="10"/>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1512857-27C4-4BAB-B0FF-582D114F2584}" type="slidenum">
              <a:rPr lang="en-US" altLang="en-US" smtClean="0"/>
              <a:pPr/>
              <a:t>36</a:t>
            </a:fld>
            <a:endParaRPr lang="en-US" altLang="en-US"/>
          </a:p>
        </p:txBody>
      </p:sp>
      <p:sp>
        <p:nvSpPr>
          <p:cNvPr id="7" name="TextBox 6">
            <a:extLst>
              <a:ext uri="{FF2B5EF4-FFF2-40B4-BE49-F238E27FC236}">
                <a16:creationId xmlns:a16="http://schemas.microsoft.com/office/drawing/2014/main" id="{9567CA15-F894-4345-B2C0-9EFB4D2D4A8F}"/>
              </a:ext>
            </a:extLst>
          </p:cNvPr>
          <p:cNvSpPr txBox="1"/>
          <p:nvPr/>
        </p:nvSpPr>
        <p:spPr>
          <a:xfrm>
            <a:off x="4114800" y="2973823"/>
            <a:ext cx="914400" cy="914400"/>
          </a:xfrm>
          <a:prstGeom prst="rect">
            <a:avLst/>
          </a:prstGeom>
          <a:noFill/>
        </p:spPr>
        <p:txBody>
          <a:bodyPr wrap="square" rtlCol="0">
            <a:spAutoFit/>
          </a:bodyPr>
          <a:lstStyle/>
          <a:p>
            <a:endParaRPr lang="en-US"/>
          </a:p>
        </p:txBody>
      </p:sp>
      <p:graphicFrame>
        <p:nvGraphicFramePr>
          <p:cNvPr id="5" name="Diagram 4">
            <a:extLst>
              <a:ext uri="{FF2B5EF4-FFF2-40B4-BE49-F238E27FC236}">
                <a16:creationId xmlns:a16="http://schemas.microsoft.com/office/drawing/2014/main" id="{6B58AF10-BA87-6CF7-7730-FD3330B1E3CF}"/>
              </a:ext>
            </a:extLst>
          </p:cNvPr>
          <p:cNvGraphicFramePr/>
          <p:nvPr>
            <p:extLst>
              <p:ext uri="{D42A27DB-BD31-4B8C-83A1-F6EECF244321}">
                <p14:modId xmlns:p14="http://schemas.microsoft.com/office/powerpoint/2010/main" val="1405407368"/>
              </p:ext>
            </p:extLst>
          </p:nvPr>
        </p:nvGraphicFramePr>
        <p:xfrm>
          <a:off x="588807" y="1355626"/>
          <a:ext cx="7966385" cy="4770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D3D2-0AA7-CE23-B25C-CE04773C65E6}"/>
              </a:ext>
            </a:extLst>
          </p:cNvPr>
          <p:cNvSpPr>
            <a:spLocks noGrp="1"/>
          </p:cNvSpPr>
          <p:nvPr>
            <p:ph type="title"/>
          </p:nvPr>
        </p:nvSpPr>
        <p:spPr/>
        <p:txBody>
          <a:bodyPr/>
          <a:lstStyle/>
          <a:p>
            <a:r>
              <a:rPr lang="en-US"/>
              <a:t>Vendor monitoring documents</a:t>
            </a:r>
          </a:p>
        </p:txBody>
      </p:sp>
      <p:sp>
        <p:nvSpPr>
          <p:cNvPr id="6" name="Content Placeholder 3">
            <a:extLst>
              <a:ext uri="{FF2B5EF4-FFF2-40B4-BE49-F238E27FC236}">
                <a16:creationId xmlns:a16="http://schemas.microsoft.com/office/drawing/2014/main" id="{65EBB6E7-AEF7-BA63-B857-1428D8F3C2F8}"/>
              </a:ext>
            </a:extLst>
          </p:cNvPr>
          <p:cNvSpPr>
            <a:spLocks noGrp="1"/>
          </p:cNvSpPr>
          <p:nvPr>
            <p:ph idx="1"/>
          </p:nvPr>
        </p:nvSpPr>
        <p:spPr/>
        <p:txBody>
          <a:bodyPr>
            <a:normAutofit/>
          </a:bodyPr>
          <a:lstStyle/>
          <a:p>
            <a:pPr marL="742950" lvl="1" indent="-285750">
              <a:buFont typeface="Arial" panose="020B0604020202020204" pitchFamily="34" charset="0"/>
              <a:buChar char="•"/>
            </a:pPr>
            <a:endParaRPr lang="en-US" sz="1800">
              <a:solidFill>
                <a:srgbClr val="003359"/>
              </a:solidFill>
            </a:endParaRPr>
          </a:p>
          <a:p>
            <a:pPr marL="55562" indent="-285750">
              <a:buFont typeface="Arial" panose="020B0604020202020204" pitchFamily="34" charset="0"/>
              <a:buChar char="•"/>
            </a:pPr>
            <a:r>
              <a:rPr lang="en-US">
                <a:solidFill>
                  <a:srgbClr val="003359"/>
                </a:solidFill>
              </a:rPr>
              <a:t>Vendors will be required to complete an Energy Utility Supplier Survey.</a:t>
            </a:r>
            <a:br>
              <a:rPr lang="en-US">
                <a:solidFill>
                  <a:srgbClr val="003359"/>
                </a:solidFill>
              </a:rPr>
            </a:br>
            <a:endParaRPr lang="en-US">
              <a:solidFill>
                <a:srgbClr val="003359"/>
              </a:solidFill>
            </a:endParaRPr>
          </a:p>
          <a:p>
            <a:pPr marL="55562" indent="-285750">
              <a:buFont typeface="Arial" panose="020B0604020202020204" pitchFamily="34" charset="0"/>
              <a:buChar char="•"/>
            </a:pPr>
            <a:r>
              <a:rPr lang="en-US">
                <a:solidFill>
                  <a:srgbClr val="003359"/>
                </a:solidFill>
              </a:rPr>
              <a:t>A sampling of approved accounts found on an EAP transmittal from the program year will be randomly chosen for review.</a:t>
            </a:r>
            <a:br>
              <a:rPr lang="en-US">
                <a:solidFill>
                  <a:srgbClr val="003359"/>
                </a:solidFill>
              </a:rPr>
            </a:br>
            <a:endParaRPr lang="en-US">
              <a:solidFill>
                <a:srgbClr val="003359"/>
              </a:solidFill>
            </a:endParaRPr>
          </a:p>
          <a:p>
            <a:pPr marL="55562" indent="-285750">
              <a:buFont typeface="Arial" panose="020B0604020202020204" pitchFamily="34" charset="0"/>
              <a:buChar char="•"/>
            </a:pPr>
            <a:r>
              <a:rPr lang="en-US">
                <a:solidFill>
                  <a:srgbClr val="003359"/>
                </a:solidFill>
              </a:rPr>
              <a:t>All vendors are to comply with any request for additional information or documentation as a part of vendor monitoring as stated in the MOA.</a:t>
            </a:r>
            <a:endParaRPr lang="en-US" sz="1600"/>
          </a:p>
        </p:txBody>
      </p:sp>
      <p:sp>
        <p:nvSpPr>
          <p:cNvPr id="5" name="Slide Number Placeholder 4">
            <a:extLst>
              <a:ext uri="{FF2B5EF4-FFF2-40B4-BE49-F238E27FC236}">
                <a16:creationId xmlns:a16="http://schemas.microsoft.com/office/drawing/2014/main" id="{3B0320FE-E05B-96C9-0EE8-262B559E493B}"/>
              </a:ext>
            </a:extLst>
          </p:cNvPr>
          <p:cNvSpPr>
            <a:spLocks noGrp="1"/>
          </p:cNvSpPr>
          <p:nvPr>
            <p:ph type="sldNum" sz="quarter" idx="10"/>
          </p:nvPr>
        </p:nvSpPr>
        <p:spPr/>
        <p:txBody>
          <a:bodyPr/>
          <a:lstStyle/>
          <a:p>
            <a:pPr>
              <a:defRPr/>
            </a:pPr>
            <a:fld id="{616FA514-AEFD-474B-93B0-114D787E359F}" type="slidenum">
              <a:rPr lang="en-US" altLang="en-US" smtClean="0"/>
              <a:pPr>
                <a:defRPr/>
              </a:pPr>
              <a:t>37</a:t>
            </a:fld>
            <a:endParaRPr lang="en-US" altLang="en-US"/>
          </a:p>
        </p:txBody>
      </p:sp>
    </p:spTree>
    <p:extLst>
      <p:ext uri="{BB962C8B-B14F-4D97-AF65-F5344CB8AC3E}">
        <p14:creationId xmlns:p14="http://schemas.microsoft.com/office/powerpoint/2010/main" val="2453555767"/>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Vendor Best practices</a:t>
            </a:r>
          </a:p>
        </p:txBody>
      </p:sp>
      <p:sp>
        <p:nvSpPr>
          <p:cNvPr id="56323" name="Content Placeholder 2"/>
          <p:cNvSpPr>
            <a:spLocks noGrp="1"/>
          </p:cNvSpPr>
          <p:nvPr>
            <p:ph idx="1"/>
          </p:nvPr>
        </p:nvSpPr>
        <p:spPr>
          <a:xfrm>
            <a:off x="334963" y="1425575"/>
            <a:ext cx="8364537" cy="4525963"/>
          </a:xfrm>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All vendors should create written processes to promote consistency and program integrity.  In turn those processes can be submitted at time of monitoring to show the utility’s processes and program compliance.</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All vendors should perform internal quality assurance audits on EAP customer accounts.</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All vendors should create a system to ensure that unallowable expenses are not being paid using EAP funds.</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All vendors should create a three (3) year record retention and destruction policy for all EAP documentation including electronic documentation.  </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All vendors should strive to meet all reporting deadlines.  This allows IHCDA to fulfill Federal Reporting requirements and make effective program changes.</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563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73916AA-B5AD-4A8A-BE6B-0065C34204FF}" type="slidenum">
              <a:rPr lang="en-US" altLang="en-US" smtClean="0">
                <a:solidFill>
                  <a:srgbClr val="003359"/>
                </a:solidFill>
              </a:rPr>
              <a:pPr/>
              <a:t>38</a:t>
            </a:fld>
            <a:endParaRPr lang="en-US" altLang="en-US">
              <a:solidFill>
                <a:srgbClr val="003359"/>
              </a:solidFill>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1731-3394-4C90-A3E8-BEC18B4D2017}"/>
              </a:ext>
            </a:extLst>
          </p:cNvPr>
          <p:cNvSpPr>
            <a:spLocks noGrp="1"/>
          </p:cNvSpPr>
          <p:nvPr>
            <p:ph type="title"/>
          </p:nvPr>
        </p:nvSpPr>
        <p:spPr/>
        <p:txBody>
          <a:bodyPr/>
          <a:lstStyle/>
          <a:p>
            <a:r>
              <a:rPr lang="en-US"/>
              <a:t>Vendor best practice</a:t>
            </a:r>
          </a:p>
        </p:txBody>
      </p:sp>
      <p:sp>
        <p:nvSpPr>
          <p:cNvPr id="3" name="Content Placeholder 2">
            <a:extLst>
              <a:ext uri="{FF2B5EF4-FFF2-40B4-BE49-F238E27FC236}">
                <a16:creationId xmlns:a16="http://schemas.microsoft.com/office/drawing/2014/main" id="{2CE02569-A000-4C73-89DE-5176BC4A91B2}"/>
              </a:ext>
            </a:extLst>
          </p:cNvPr>
          <p:cNvSpPr>
            <a:spLocks noGrp="1"/>
          </p:cNvSpPr>
          <p:nvPr>
            <p:ph idx="1"/>
          </p:nvPr>
        </p:nvSpPr>
        <p:spPr/>
        <p:txBody>
          <a:bodyPr/>
          <a:lstStyle/>
          <a:p>
            <a:pPr marL="285750" indent="-285750">
              <a:buFont typeface="Arial" panose="020B0604020202020204" pitchFamily="34" charset="0"/>
              <a:buChar char="•"/>
            </a:pPr>
            <a:r>
              <a:rPr lang="en-US"/>
              <a:t>Vendors should develop outreach strategies. Outreach is an important aspect of the Energy Assistance Program.  It helps fill in the gaps in services, so low-income households keep warm during the winter.</a:t>
            </a:r>
            <a:br>
              <a:rPr lang="en-US"/>
            </a:br>
            <a:endParaRPr lang="en-US"/>
          </a:p>
          <a:p>
            <a:pPr marL="285750" indent="-285750">
              <a:buFont typeface="Arial" panose="020B0604020202020204" pitchFamily="34" charset="0"/>
              <a:buChar char="•"/>
            </a:pPr>
            <a:r>
              <a:rPr lang="en-US"/>
              <a:t>IHCDA is working with our Marketing Team on additional outreach material for this Program Year.</a:t>
            </a:r>
          </a:p>
          <a:p>
            <a:pPr marL="973138" lvl="1" indent="-285750"/>
            <a:r>
              <a:rPr lang="en-US">
                <a:hlinkClick r:id="rId2"/>
              </a:rPr>
              <a:t>https://www.in.gov/ihcda/program-partners/energy-assistance-program-eap/liheap-and-lihwap-resources/</a:t>
            </a:r>
            <a:r>
              <a:rPr lang="en-US"/>
              <a:t>  - this link will house the new material once it is developed</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Please ensure you are providing clients with accurate information – we have often seen links to the wrong websites.</a:t>
            </a:r>
          </a:p>
          <a:p>
            <a:pPr marL="973138" lvl="1" indent="-285750"/>
            <a:r>
              <a:rPr lang="en-US" sz="1800">
                <a:effectLst/>
                <a:latin typeface="Calibri" panose="020F0502020204030204" pitchFamily="34" charset="0"/>
                <a:ea typeface="Calibri" panose="020F0502020204030204" pitchFamily="34" charset="0"/>
                <a:cs typeface="Times New Roman" panose="02020603050405020304" pitchFamily="18" charset="0"/>
              </a:rPr>
              <a:t>Correct link for sharing to connect portal: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http://eap.ihcda.in.gov</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lvl="1" indent="0">
              <a:buNone/>
            </a:pPr>
            <a:endParaRPr lang="en-US"/>
          </a:p>
        </p:txBody>
      </p:sp>
      <p:sp>
        <p:nvSpPr>
          <p:cNvPr id="4" name="Slide Number Placeholder 3">
            <a:extLst>
              <a:ext uri="{FF2B5EF4-FFF2-40B4-BE49-F238E27FC236}">
                <a16:creationId xmlns:a16="http://schemas.microsoft.com/office/drawing/2014/main" id="{FA3569BC-6683-47B8-AC3B-41502D8D4D1F}"/>
              </a:ext>
            </a:extLst>
          </p:cNvPr>
          <p:cNvSpPr>
            <a:spLocks noGrp="1"/>
          </p:cNvSpPr>
          <p:nvPr>
            <p:ph type="sldNum" sz="quarter" idx="10"/>
          </p:nvPr>
        </p:nvSpPr>
        <p:spPr/>
        <p:txBody>
          <a:bodyPr/>
          <a:lstStyle/>
          <a:p>
            <a:pPr>
              <a:defRPr/>
            </a:pPr>
            <a:fld id="{571B8CBD-6047-444B-87F0-D9B21FA403BC}" type="slidenum">
              <a:rPr lang="en-US" altLang="en-US" smtClean="0"/>
              <a:pPr>
                <a:defRPr/>
              </a:pPr>
              <a:t>39</a:t>
            </a:fld>
            <a:endParaRPr lang="en-US" altLang="en-US"/>
          </a:p>
        </p:txBody>
      </p:sp>
    </p:spTree>
    <p:extLst>
      <p:ext uri="{BB962C8B-B14F-4D97-AF65-F5344CB8AC3E}">
        <p14:creationId xmlns:p14="http://schemas.microsoft.com/office/powerpoint/2010/main" val="49238496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a:t>Overview of vendor guide and MOA</a:t>
            </a:r>
          </a:p>
        </p:txBody>
      </p:sp>
      <p:sp>
        <p:nvSpPr>
          <p:cNvPr id="1741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DC7090F-78CF-4222-B32C-43C77A1BEF66}" type="slidenum">
              <a:rPr lang="en-US" altLang="en-US" smtClean="0">
                <a:solidFill>
                  <a:srgbClr val="003359"/>
                </a:solidFill>
              </a:rPr>
              <a:pPr/>
              <a:t>4</a:t>
            </a:fld>
            <a:endParaRPr lang="en-US" altLang="en-US">
              <a:solidFill>
                <a:srgbClr val="003359"/>
              </a:solidFill>
            </a:endParaRPr>
          </a:p>
        </p:txBody>
      </p:sp>
      <p:pic>
        <p:nvPicPr>
          <p:cNvPr id="6" name="Content Placeholder 5"/>
          <p:cNvPicPr>
            <a:picLocks noGrp="1" noChangeAspect="1"/>
          </p:cNvPicPr>
          <p:nvPr>
            <p:ph idx="1"/>
          </p:nvPr>
        </p:nvPicPr>
        <p:blipFill>
          <a:blip r:embed="rId3"/>
          <a:stretch>
            <a:fillRect/>
          </a:stretch>
        </p:blipFill>
        <p:spPr>
          <a:xfrm>
            <a:off x="2459038" y="1990711"/>
            <a:ext cx="4322725" cy="2876577"/>
          </a:xfrm>
          <a:prstGeom prst="rect">
            <a:avLst/>
          </a:prstGeom>
        </p:spPr>
      </p:pic>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PERFORMANCE MEASURES</a:t>
            </a:r>
          </a:p>
        </p:txBody>
      </p:sp>
      <p:sp>
        <p:nvSpPr>
          <p:cNvPr id="4" name="Slide Number Placeholder 3"/>
          <p:cNvSpPr>
            <a:spLocks noGrp="1"/>
          </p:cNvSpPr>
          <p:nvPr>
            <p:ph type="sldNum" sz="quarter" idx="10"/>
          </p:nvPr>
        </p:nvSpPr>
        <p:spPr/>
        <p:txBody>
          <a:bodyPr/>
          <a:lstStyle/>
          <a:p>
            <a:pPr>
              <a:defRPr/>
            </a:pPr>
            <a:fld id="{571B8CBD-6047-444B-87F0-D9B21FA403BC}" type="slidenum">
              <a:rPr lang="en-US" altLang="en-US" smtClean="0"/>
              <a:pPr>
                <a:defRPr/>
              </a:pPr>
              <a:t>40</a:t>
            </a:fld>
            <a:endParaRPr lang="en-US" altLang="en-US"/>
          </a:p>
        </p:txBody>
      </p:sp>
      <p:pic>
        <p:nvPicPr>
          <p:cNvPr id="102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8731" y="1417638"/>
            <a:ext cx="6477000"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453336"/>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Performance measures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a:t>Collection of performance measures data is mandated by the LIHEAP statute.</a:t>
            </a:r>
            <a:br>
              <a:rPr lang="en-US"/>
            </a:br>
            <a:endParaRPr lang="en-US"/>
          </a:p>
          <a:p>
            <a:pPr marL="285750" indent="-285750">
              <a:buFont typeface="Arial" panose="020B0604020202020204" pitchFamily="34" charset="0"/>
              <a:buChar char="•"/>
            </a:pPr>
            <a:r>
              <a:rPr lang="en-US"/>
              <a:t>The purpose of performance measures data is to demonstrate reduction of energy burden, and to assist us in crafting our policy to target the highest benefits to the households with the highest energy burdens.</a:t>
            </a:r>
            <a:br>
              <a:rPr lang="en-US"/>
            </a:br>
            <a:endParaRPr lang="en-US"/>
          </a:p>
          <a:p>
            <a:pPr marL="285750" indent="-285750">
              <a:buFont typeface="Arial" panose="020B0604020202020204" pitchFamily="34" charset="0"/>
              <a:buChar char="•"/>
            </a:pPr>
            <a:r>
              <a:rPr lang="en-US"/>
              <a:t>Every year, we ask several vendors to submit performance measures data, which includes annual energy usage and cost for </a:t>
            </a:r>
            <a:r>
              <a:rPr lang="en-US" b="1"/>
              <a:t>all</a:t>
            </a:r>
            <a:r>
              <a:rPr lang="en-US"/>
              <a:t> customers who have received LIHEAP benefits, and cross-reference this data with our annual income calculations. </a:t>
            </a:r>
            <a:br>
              <a:rPr lang="en-US"/>
            </a:br>
            <a:endParaRPr lang="en-US"/>
          </a:p>
          <a:p>
            <a:pPr marL="285750" indent="-285750">
              <a:buFont typeface="Arial" panose="020B0604020202020204" pitchFamily="34" charset="0"/>
              <a:buChar char="•"/>
            </a:pPr>
            <a:r>
              <a:rPr lang="en-US"/>
              <a:t>If you receive such a request, please coordinate with your team and IHCDA to ensure timely submission of all requested data in order to remain in compliance with federal requirements.</a:t>
            </a:r>
            <a:br>
              <a:rPr lang="en-US"/>
            </a:br>
            <a:endParaRPr lang="en-US"/>
          </a:p>
        </p:txBody>
      </p:sp>
      <p:sp>
        <p:nvSpPr>
          <p:cNvPr id="4" name="Slide Number Placeholder 3"/>
          <p:cNvSpPr>
            <a:spLocks noGrp="1"/>
          </p:cNvSpPr>
          <p:nvPr>
            <p:ph type="sldNum" sz="quarter" idx="10"/>
          </p:nvPr>
        </p:nvSpPr>
        <p:spPr/>
        <p:txBody>
          <a:bodyPr/>
          <a:lstStyle/>
          <a:p>
            <a:pPr>
              <a:defRPr/>
            </a:pPr>
            <a:fld id="{571B8CBD-6047-444B-87F0-D9B21FA403BC}" type="slidenum">
              <a:rPr lang="en-US" altLang="en-US" smtClean="0"/>
              <a:pPr>
                <a:defRPr/>
              </a:pPr>
              <a:t>41</a:t>
            </a:fld>
            <a:endParaRPr lang="en-US" altLang="en-US"/>
          </a:p>
        </p:txBody>
      </p:sp>
    </p:spTree>
    <p:extLst>
      <p:ext uri="{BB962C8B-B14F-4D97-AF65-F5344CB8AC3E}">
        <p14:creationId xmlns:p14="http://schemas.microsoft.com/office/powerpoint/2010/main" val="753549497"/>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680D-8667-48E0-B9BE-104B4F2BCA27}"/>
              </a:ext>
            </a:extLst>
          </p:cNvPr>
          <p:cNvSpPr>
            <a:spLocks noGrp="1"/>
          </p:cNvSpPr>
          <p:nvPr>
            <p:ph type="title"/>
          </p:nvPr>
        </p:nvSpPr>
        <p:spPr/>
        <p:txBody>
          <a:bodyPr/>
          <a:lstStyle/>
          <a:p>
            <a:r>
              <a:rPr lang="en-US"/>
              <a:t>Performance measures</a:t>
            </a:r>
          </a:p>
        </p:txBody>
      </p:sp>
      <p:sp>
        <p:nvSpPr>
          <p:cNvPr id="3" name="Content Placeholder 2">
            <a:extLst>
              <a:ext uri="{FF2B5EF4-FFF2-40B4-BE49-F238E27FC236}">
                <a16:creationId xmlns:a16="http://schemas.microsoft.com/office/drawing/2014/main" id="{B7139A7E-F34F-4556-9AE7-E1619AB8F555}"/>
              </a:ext>
            </a:extLst>
          </p:cNvPr>
          <p:cNvSpPr>
            <a:spLocks noGrp="1"/>
          </p:cNvSpPr>
          <p:nvPr>
            <p:ph idx="1"/>
          </p:nvPr>
        </p:nvSpPr>
        <p:spPr/>
        <p:txBody>
          <a:bodyPr/>
          <a:lstStyle/>
          <a:p>
            <a:pPr marL="285750" indent="-285750">
              <a:buFont typeface="Arial" panose="020B0604020202020204" pitchFamily="34" charset="0"/>
              <a:buChar char="•"/>
            </a:pPr>
            <a:r>
              <a:rPr lang="en-US"/>
              <a:t>Discussion and questions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What questions do you have?</a:t>
            </a:r>
          </a:p>
        </p:txBody>
      </p:sp>
      <p:sp>
        <p:nvSpPr>
          <p:cNvPr id="4" name="Slide Number Placeholder 3">
            <a:extLst>
              <a:ext uri="{FF2B5EF4-FFF2-40B4-BE49-F238E27FC236}">
                <a16:creationId xmlns:a16="http://schemas.microsoft.com/office/drawing/2014/main" id="{A17A1DAF-1D7F-4BEC-94CC-40F5B7FBC7D6}"/>
              </a:ext>
            </a:extLst>
          </p:cNvPr>
          <p:cNvSpPr>
            <a:spLocks noGrp="1"/>
          </p:cNvSpPr>
          <p:nvPr>
            <p:ph type="sldNum" sz="quarter" idx="10"/>
          </p:nvPr>
        </p:nvSpPr>
        <p:spPr/>
        <p:txBody>
          <a:bodyPr/>
          <a:lstStyle/>
          <a:p>
            <a:pPr>
              <a:defRPr/>
            </a:pPr>
            <a:fld id="{571B8CBD-6047-444B-87F0-D9B21FA403BC}" type="slidenum">
              <a:rPr lang="en-US" altLang="en-US" smtClean="0"/>
              <a:pPr>
                <a:defRPr/>
              </a:pPr>
              <a:t>42</a:t>
            </a:fld>
            <a:endParaRPr lang="en-US" altLang="en-US"/>
          </a:p>
        </p:txBody>
      </p:sp>
    </p:spTree>
    <p:extLst>
      <p:ext uri="{BB962C8B-B14F-4D97-AF65-F5344CB8AC3E}">
        <p14:creationId xmlns:p14="http://schemas.microsoft.com/office/powerpoint/2010/main" val="3055938331"/>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Who Should I Contact? </a:t>
            </a:r>
          </a:p>
        </p:txBody>
      </p:sp>
      <p:sp>
        <p:nvSpPr>
          <p:cNvPr id="634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D25932B-4B56-4924-A0DB-5FEF37703363}" type="slidenum">
              <a:rPr lang="en-US" altLang="en-US" smtClean="0">
                <a:solidFill>
                  <a:srgbClr val="003359"/>
                </a:solidFill>
              </a:rPr>
              <a:pPr/>
              <a:t>43</a:t>
            </a:fld>
            <a:endParaRPr lang="en-US" altLang="en-US">
              <a:solidFill>
                <a:srgbClr val="003359"/>
              </a:solidFill>
            </a:endParaRPr>
          </a:p>
        </p:txBody>
      </p:sp>
      <p:pic>
        <p:nvPicPr>
          <p:cNvPr id="5" name="Content Placeholder 4">
            <a:extLst>
              <a:ext uri="{FF2B5EF4-FFF2-40B4-BE49-F238E27FC236}">
                <a16:creationId xmlns:a16="http://schemas.microsoft.com/office/drawing/2014/main" id="{588DFD6F-D04E-4A5A-B0FF-0FD47E805C70}"/>
              </a:ext>
            </a:extLst>
          </p:cNvPr>
          <p:cNvPicPr>
            <a:picLocks noGrp="1" noChangeAspect="1"/>
          </p:cNvPicPr>
          <p:nvPr>
            <p:ph idx="1"/>
          </p:nvPr>
        </p:nvPicPr>
        <p:blipFill>
          <a:blip r:embed="rId2"/>
          <a:stretch>
            <a:fillRect/>
          </a:stretch>
        </p:blipFill>
        <p:spPr>
          <a:xfrm>
            <a:off x="3098248" y="1955248"/>
            <a:ext cx="2947503" cy="2947503"/>
          </a:xfrm>
          <a:prstGeom prst="rect">
            <a:avLst/>
          </a:prstGeom>
        </p:spPr>
      </p:pic>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Contact protocols</a:t>
            </a:r>
          </a:p>
        </p:txBody>
      </p:sp>
      <p:sp>
        <p:nvSpPr>
          <p:cNvPr id="5" name="Content Placeholder 4"/>
          <p:cNvSpPr>
            <a:spLocks noGrp="1"/>
          </p:cNvSpPr>
          <p:nvPr>
            <p:ph idx="1"/>
          </p:nvPr>
        </p:nvSpPr>
        <p:spPr/>
        <p:txBody>
          <a:bodyPr/>
          <a:lstStyle/>
          <a:p>
            <a:pPr marL="285750" indent="-285750">
              <a:buFont typeface="Arial" panose="020B0604020202020204" pitchFamily="34" charset="0"/>
              <a:buChar char="•"/>
            </a:pPr>
            <a:r>
              <a:rPr lang="en-US"/>
              <a:t>To help reduce confusion and streamline communication, you should ensure you are always communicating with the appropriate entity.</a:t>
            </a:r>
            <a:br>
              <a:rPr lang="en-US"/>
            </a:br>
            <a:endParaRPr lang="en-US"/>
          </a:p>
          <a:p>
            <a:pPr marL="973138" lvl="1" indent="-285750"/>
            <a:r>
              <a:rPr lang="en-US"/>
              <a:t>In most cases, the LSP will be your primary point of contact.</a:t>
            </a:r>
          </a:p>
          <a:p>
            <a:pPr marL="973138" lvl="1" indent="-285750"/>
            <a:endParaRPr lang="en-US"/>
          </a:p>
          <a:p>
            <a:pPr marL="973138" lvl="1" indent="-285750"/>
            <a:r>
              <a:rPr lang="en-US"/>
              <a:t>In some cases, IHCDA may be your primary point of contact.</a:t>
            </a:r>
          </a:p>
          <a:p>
            <a:pPr marL="973138" lvl="1" indent="-285750"/>
            <a:endParaRPr lang="en-US"/>
          </a:p>
          <a:p>
            <a:pPr marL="973138" lvl="1" indent="-285750"/>
            <a:r>
              <a:rPr lang="en-US"/>
              <a:t>IHCDA is </a:t>
            </a:r>
            <a:r>
              <a:rPr lang="en-US" b="1"/>
              <a:t>not</a:t>
            </a:r>
            <a:r>
              <a:rPr lang="en-US"/>
              <a:t> the primary point of contact for clients/EAP recipients.</a:t>
            </a:r>
          </a:p>
          <a:p>
            <a:endParaRPr lang="en-US"/>
          </a:p>
          <a:p>
            <a:pPr marL="285750" indent="-285750">
              <a:buFont typeface="Arial" panose="020B0604020202020204" pitchFamily="34" charset="0"/>
              <a:buChar char="•"/>
            </a:pPr>
            <a:r>
              <a:rPr lang="en-US" i="1"/>
              <a:t>No vendor or vendor representative should ever provide any IHCDA contact information directly to any customers</a:t>
            </a:r>
            <a:r>
              <a:rPr lang="en-US"/>
              <a:t>, whether they are EAP recipients or not.</a:t>
            </a:r>
          </a:p>
          <a:p>
            <a:pPr marL="973138" lvl="1" indent="-285750"/>
            <a:endParaRPr lang="en-US"/>
          </a:p>
          <a:p>
            <a:pPr marL="285750" indent="-285750"/>
            <a:endParaRPr lang="en-US"/>
          </a:p>
          <a:p>
            <a:pPr marL="285750" indent="-285750"/>
            <a:r>
              <a:rPr lang="en-US"/>
              <a:t>The next slide has additional information on common communications/ questions</a:t>
            </a:r>
          </a:p>
        </p:txBody>
      </p:sp>
      <p:sp>
        <p:nvSpPr>
          <p:cNvPr id="4" name="Slide Number Placeholder 3"/>
          <p:cNvSpPr>
            <a:spLocks noGrp="1"/>
          </p:cNvSpPr>
          <p:nvPr>
            <p:ph type="sldNum" sz="quarter" idx="10"/>
          </p:nvPr>
        </p:nvSpPr>
        <p:spPr/>
        <p:txBody>
          <a:bodyPr/>
          <a:lstStyle/>
          <a:p>
            <a:pPr>
              <a:defRPr/>
            </a:pPr>
            <a:fld id="{571B8CBD-6047-444B-87F0-D9B21FA403BC}" type="slidenum">
              <a:rPr lang="en-US" altLang="en-US" smtClean="0"/>
              <a:pPr>
                <a:defRPr/>
              </a:pPr>
              <a:t>44</a:t>
            </a:fld>
            <a:endParaRPr lang="en-US" altLang="en-US"/>
          </a:p>
        </p:txBody>
      </p:sp>
    </p:spTree>
    <p:extLst>
      <p:ext uri="{BB962C8B-B14F-4D97-AF65-F5344CB8AC3E}">
        <p14:creationId xmlns:p14="http://schemas.microsoft.com/office/powerpoint/2010/main" val="286034403"/>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9EAD-C0C4-3699-744E-20C947D4B016}"/>
              </a:ext>
            </a:extLst>
          </p:cNvPr>
          <p:cNvSpPr>
            <a:spLocks noGrp="1"/>
          </p:cNvSpPr>
          <p:nvPr>
            <p:ph type="title"/>
          </p:nvPr>
        </p:nvSpPr>
        <p:spPr/>
        <p:txBody>
          <a:bodyPr/>
          <a:lstStyle/>
          <a:p>
            <a:r>
              <a:rPr lang="en-US"/>
              <a:t>Who to Contact</a:t>
            </a:r>
          </a:p>
        </p:txBody>
      </p:sp>
      <p:graphicFrame>
        <p:nvGraphicFramePr>
          <p:cNvPr id="5" name="Content Placeholder 4">
            <a:extLst>
              <a:ext uri="{FF2B5EF4-FFF2-40B4-BE49-F238E27FC236}">
                <a16:creationId xmlns:a16="http://schemas.microsoft.com/office/drawing/2014/main" id="{BC39188B-026E-F8BE-E303-1AE8BE6D682E}"/>
              </a:ext>
            </a:extLst>
          </p:cNvPr>
          <p:cNvGraphicFramePr>
            <a:graphicFrameLocks noGrp="1"/>
          </p:cNvGraphicFramePr>
          <p:nvPr>
            <p:ph idx="1"/>
            <p:extLst>
              <p:ext uri="{D42A27DB-BD31-4B8C-83A1-F6EECF244321}">
                <p14:modId xmlns:p14="http://schemas.microsoft.com/office/powerpoint/2010/main" val="995254536"/>
              </p:ext>
            </p:extLst>
          </p:nvPr>
        </p:nvGraphicFramePr>
        <p:xfrm>
          <a:off x="325438" y="676247"/>
          <a:ext cx="8364537" cy="567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EFA5793-0101-AA36-F8B0-9A8C43571825}"/>
              </a:ext>
            </a:extLst>
          </p:cNvPr>
          <p:cNvSpPr>
            <a:spLocks noGrp="1"/>
          </p:cNvSpPr>
          <p:nvPr>
            <p:ph type="sldNum" sz="quarter" idx="10"/>
          </p:nvPr>
        </p:nvSpPr>
        <p:spPr/>
        <p:txBody>
          <a:bodyPr/>
          <a:lstStyle/>
          <a:p>
            <a:pPr>
              <a:defRPr/>
            </a:pPr>
            <a:fld id="{571B8CBD-6047-444B-87F0-D9B21FA403BC}" type="slidenum">
              <a:rPr lang="en-US" altLang="en-US" smtClean="0"/>
              <a:pPr>
                <a:defRPr/>
              </a:pPr>
              <a:t>45</a:t>
            </a:fld>
            <a:endParaRPr lang="en-US" altLang="en-US"/>
          </a:p>
        </p:txBody>
      </p:sp>
    </p:spTree>
    <p:extLst>
      <p:ext uri="{BB962C8B-B14F-4D97-AF65-F5344CB8AC3E}">
        <p14:creationId xmlns:p14="http://schemas.microsoft.com/office/powerpoint/2010/main" val="1047314363"/>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Contact protocols</a:t>
            </a:r>
          </a:p>
        </p:txBody>
      </p:sp>
      <p:sp>
        <p:nvSpPr>
          <p:cNvPr id="67587" name="Content Placeholder 2"/>
          <p:cNvSpPr>
            <a:spLocks noGrp="1"/>
          </p:cNvSpPr>
          <p:nvPr>
            <p:ph idx="1"/>
          </p:nvPr>
        </p:nvSpPr>
        <p:spPr>
          <a:xfrm>
            <a:off x="334963" y="1425575"/>
            <a:ext cx="8364537" cy="4525963"/>
          </a:xfrm>
        </p:spPr>
        <p:txBody>
          <a:bodyPr/>
          <a:lstStyle/>
          <a:p>
            <a:pPr marL="285750" indent="-285750">
              <a:buFont typeface="Arial" panose="020B0604020202020204" pitchFamily="34" charset="0"/>
              <a:buChar char="•"/>
            </a:pPr>
            <a:r>
              <a:rPr lang="en-US"/>
              <a:t>To contact IHCDA, please use liheap@ihcda.in.gov.</a:t>
            </a:r>
            <a:br>
              <a:rPr lang="en-US"/>
            </a:br>
            <a:endParaRPr lang="en-US"/>
          </a:p>
          <a:p>
            <a:pPr marL="973138" lvl="1" indent="-285750"/>
            <a:r>
              <a:rPr lang="en-US"/>
              <a:t>This is a shared mailbox that the entire department can access.</a:t>
            </a:r>
            <a:br>
              <a:rPr lang="en-US"/>
            </a:br>
            <a:endParaRPr lang="en-US"/>
          </a:p>
          <a:p>
            <a:pPr marL="973138" lvl="1" indent="-285750"/>
            <a:r>
              <a:rPr lang="en-US"/>
              <a:t>It ensures that your message can be read and addressed regardless of absences.</a:t>
            </a:r>
            <a:br>
              <a:rPr lang="en-US"/>
            </a:br>
            <a:endParaRPr lang="en-US"/>
          </a:p>
          <a:p>
            <a:pPr marL="973138" lvl="1" indent="-285750"/>
            <a:r>
              <a:rPr lang="en-US"/>
              <a:t>Fiscal department is separate from EAP and does not have access to this mailbox.</a:t>
            </a:r>
          </a:p>
          <a:p>
            <a:pPr lvl="1" indent="0">
              <a:buNone/>
            </a:pPr>
            <a:endParaRPr lang="en-US"/>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What questions do you have?</a:t>
            </a:r>
          </a:p>
        </p:txBody>
      </p:sp>
      <p:sp>
        <p:nvSpPr>
          <p:cNvPr id="675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152D354-1874-479B-AE2F-B8D21B391296}" type="slidenum">
              <a:rPr lang="en-US" altLang="en-US" smtClean="0">
                <a:solidFill>
                  <a:srgbClr val="003359"/>
                </a:solidFill>
              </a:rPr>
              <a:pPr/>
              <a:t>46</a:t>
            </a:fld>
            <a:endParaRPr lang="en-US" altLang="en-US">
              <a:solidFill>
                <a:srgbClr val="003359"/>
              </a:solidFill>
            </a:endParaRPr>
          </a:p>
        </p:txBody>
      </p:sp>
    </p:spTree>
    <p:extLst>
      <p:ext uri="{BB962C8B-B14F-4D97-AF65-F5344CB8AC3E}">
        <p14:creationId xmlns:p14="http://schemas.microsoft.com/office/powerpoint/2010/main" val="105867812"/>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t, treemap chart&#10;&#10;Description automatically generated">
            <a:extLst>
              <a:ext uri="{FF2B5EF4-FFF2-40B4-BE49-F238E27FC236}">
                <a16:creationId xmlns:a16="http://schemas.microsoft.com/office/drawing/2014/main" id="{66A6F264-B789-B06A-AADA-19095A9B890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859" t="16668" r="16584" b="7170"/>
          <a:stretch/>
        </p:blipFill>
        <p:spPr>
          <a:xfrm>
            <a:off x="3975652" y="111317"/>
            <a:ext cx="4833385" cy="6751901"/>
          </a:xfrm>
        </p:spPr>
      </p:pic>
      <p:sp>
        <p:nvSpPr>
          <p:cNvPr id="2" name="Title 1">
            <a:extLst>
              <a:ext uri="{FF2B5EF4-FFF2-40B4-BE49-F238E27FC236}">
                <a16:creationId xmlns:a16="http://schemas.microsoft.com/office/drawing/2014/main" id="{31599542-EC06-2D8E-FF08-A24F964428D7}"/>
              </a:ext>
            </a:extLst>
          </p:cNvPr>
          <p:cNvSpPr>
            <a:spLocks noGrp="1"/>
          </p:cNvSpPr>
          <p:nvPr>
            <p:ph type="title"/>
          </p:nvPr>
        </p:nvSpPr>
        <p:spPr>
          <a:xfrm>
            <a:off x="334964" y="274638"/>
            <a:ext cx="4316550" cy="2858176"/>
          </a:xfrm>
        </p:spPr>
        <p:txBody>
          <a:bodyPr/>
          <a:lstStyle/>
          <a:p>
            <a:r>
              <a:rPr lang="en-US"/>
              <a:t>EAP Service area</a:t>
            </a:r>
          </a:p>
        </p:txBody>
      </p:sp>
      <p:sp>
        <p:nvSpPr>
          <p:cNvPr id="4" name="Slide Number Placeholder 3">
            <a:extLst>
              <a:ext uri="{FF2B5EF4-FFF2-40B4-BE49-F238E27FC236}">
                <a16:creationId xmlns:a16="http://schemas.microsoft.com/office/drawing/2014/main" id="{C02CF6CC-8855-8C29-7E54-E4929215ECBE}"/>
              </a:ext>
            </a:extLst>
          </p:cNvPr>
          <p:cNvSpPr>
            <a:spLocks noGrp="1"/>
          </p:cNvSpPr>
          <p:nvPr>
            <p:ph type="sldNum" sz="quarter" idx="10"/>
          </p:nvPr>
        </p:nvSpPr>
        <p:spPr/>
        <p:txBody>
          <a:bodyPr/>
          <a:lstStyle/>
          <a:p>
            <a:pPr>
              <a:defRPr/>
            </a:pPr>
            <a:fld id="{571B8CBD-6047-444B-87F0-D9B21FA403BC}" type="slidenum">
              <a:rPr lang="en-US" altLang="en-US" smtClean="0"/>
              <a:pPr>
                <a:defRPr/>
              </a:pPr>
              <a:t>47</a:t>
            </a:fld>
            <a:endParaRPr lang="en-US" altLang="en-US"/>
          </a:p>
        </p:txBody>
      </p:sp>
    </p:spTree>
    <p:extLst>
      <p:ext uri="{BB962C8B-B14F-4D97-AF65-F5344CB8AC3E}">
        <p14:creationId xmlns:p14="http://schemas.microsoft.com/office/powerpoint/2010/main" val="3620989541"/>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Fuel funds, special programs, and Additional Resources</a:t>
            </a:r>
          </a:p>
        </p:txBody>
      </p:sp>
      <p:pic>
        <p:nvPicPr>
          <p:cNvPr id="5" name="Content Placeholder 4">
            <a:extLst>
              <a:ext uri="{FF2B5EF4-FFF2-40B4-BE49-F238E27FC236}">
                <a16:creationId xmlns:a16="http://schemas.microsoft.com/office/drawing/2014/main" id="{498BC739-6E11-4DFC-AB5D-BDE835F71CA9}"/>
              </a:ext>
            </a:extLst>
          </p:cNvPr>
          <p:cNvPicPr>
            <a:picLocks noGrp="1" noChangeAspect="1"/>
          </p:cNvPicPr>
          <p:nvPr>
            <p:ph idx="1"/>
          </p:nvPr>
        </p:nvPicPr>
        <p:blipFill>
          <a:blip r:embed="rId2"/>
          <a:stretch>
            <a:fillRect/>
          </a:stretch>
        </p:blipFill>
        <p:spPr>
          <a:xfrm>
            <a:off x="2074277" y="2024031"/>
            <a:ext cx="4995445" cy="2809938"/>
          </a:xfrm>
          <a:prstGeom prst="rect">
            <a:avLst/>
          </a:prstGeom>
        </p:spPr>
      </p:pic>
      <p:sp>
        <p:nvSpPr>
          <p:cNvPr id="4" name="Slide Number Placeholder 3"/>
          <p:cNvSpPr>
            <a:spLocks noGrp="1"/>
          </p:cNvSpPr>
          <p:nvPr>
            <p:ph type="sldNum" sz="quarter" idx="10"/>
          </p:nvPr>
        </p:nvSpPr>
        <p:spPr/>
        <p:txBody>
          <a:bodyPr/>
          <a:lstStyle/>
          <a:p>
            <a:pPr>
              <a:defRPr/>
            </a:pPr>
            <a:fld id="{571B8CBD-6047-444B-87F0-D9B21FA403BC}" type="slidenum">
              <a:rPr lang="en-US" altLang="en-US" smtClean="0"/>
              <a:pPr>
                <a:defRPr/>
              </a:pPr>
              <a:t>48</a:t>
            </a:fld>
            <a:endParaRPr lang="en-US" altLang="en-US"/>
          </a:p>
        </p:txBody>
      </p:sp>
    </p:spTree>
    <p:extLst>
      <p:ext uri="{BB962C8B-B14F-4D97-AF65-F5344CB8AC3E}">
        <p14:creationId xmlns:p14="http://schemas.microsoft.com/office/powerpoint/2010/main" val="3496057472"/>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Fuel funds and special programs</a:t>
            </a:r>
          </a:p>
        </p:txBody>
      </p:sp>
      <p:sp>
        <p:nvSpPr>
          <p:cNvPr id="6" name="Content Placeholder 5"/>
          <p:cNvSpPr>
            <a:spLocks noGrp="1"/>
          </p:cNvSpPr>
          <p:nvPr>
            <p:ph idx="1"/>
          </p:nvPr>
        </p:nvSpPr>
        <p:spPr/>
        <p:txBody>
          <a:bodyPr/>
          <a:lstStyle/>
          <a:p>
            <a:r>
              <a:rPr lang="en-US"/>
              <a:t>Some vendors have established private funds or other programs to offer additional assistance.</a:t>
            </a:r>
            <a:br>
              <a:rPr lang="en-US"/>
            </a:br>
            <a:br>
              <a:rPr lang="en-US"/>
            </a:br>
            <a:r>
              <a:rPr lang="en-US"/>
              <a:t>IHCDA encourages utility vendors to continue to look for innovative ways of offering additional benefits or programs to low-income customers. These can be developed independently or in collaboration with LSPs or other organizations.</a:t>
            </a:r>
            <a:br>
              <a:rPr lang="en-US"/>
            </a:br>
            <a:endParaRPr lang="en-US"/>
          </a:p>
          <a:p>
            <a:r>
              <a:rPr lang="en-US"/>
              <a:t>If you would like to develop a special program or fuel fund, IHCDA encourages you to coordinate with INCAA or any LSPs that you work with for feedback or ideas.</a:t>
            </a:r>
          </a:p>
          <a:p>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pPr>
              <a:defRPr/>
            </a:pPr>
            <a:fld id="{571B8CBD-6047-444B-87F0-D9B21FA403BC}" type="slidenum">
              <a:rPr lang="en-US" altLang="en-US" smtClean="0"/>
              <a:pPr>
                <a:defRPr/>
              </a:pPr>
              <a:t>49</a:t>
            </a:fld>
            <a:endParaRPr lang="en-US" altLang="en-US"/>
          </a:p>
        </p:txBody>
      </p:sp>
    </p:spTree>
    <p:extLst>
      <p:ext uri="{BB962C8B-B14F-4D97-AF65-F5344CB8AC3E}">
        <p14:creationId xmlns:p14="http://schemas.microsoft.com/office/powerpoint/2010/main" val="401079804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Vendor guide</a:t>
            </a:r>
          </a:p>
        </p:txBody>
      </p:sp>
      <p:sp>
        <p:nvSpPr>
          <p:cNvPr id="3" name="Content Placeholder 2"/>
          <p:cNvSpPr>
            <a:spLocks noGrp="1"/>
          </p:cNvSpPr>
          <p:nvPr>
            <p:ph idx="1"/>
          </p:nvPr>
        </p:nvSpPr>
        <p:spPr>
          <a:xfrm>
            <a:off x="335273" y="1426021"/>
            <a:ext cx="8364589" cy="4222750"/>
          </a:xfrm>
        </p:spPr>
        <p:txBody>
          <a:bodyPr/>
          <a:lstStyle/>
          <a:p>
            <a:r>
              <a:rPr lang="en-US"/>
              <a:t>The IHCDA EAP Vendor Guide is a resource intended to be a convenient reference for the information you are likely to need most frequently as an EAP utility vendor.</a:t>
            </a:r>
          </a:p>
          <a:p>
            <a:endParaRPr lang="en-US"/>
          </a:p>
          <a:p>
            <a:r>
              <a:rPr lang="en-US"/>
              <a:t>The Vendor Guide will be updated periodically to always reflect current information, policies and procedures. It will be posted on the IHCDA partner site at </a:t>
            </a:r>
            <a:r>
              <a:rPr lang="en-US">
                <a:hlinkClick r:id="rId2"/>
              </a:rPr>
              <a:t>https://www.in.gov/ihcda/program-partners/energy-assistance-program-eap/</a:t>
            </a:r>
            <a:r>
              <a:rPr lang="en-US"/>
              <a:t>. We are working on an updated version. </a:t>
            </a:r>
          </a:p>
          <a:p>
            <a:endParaRPr lang="en-US"/>
          </a:p>
          <a:p>
            <a:r>
              <a:rPr lang="en-US"/>
              <a:t>Vendors are encouraged to consult the Vendor Guide first when they have a question about policy or procedure.</a:t>
            </a:r>
          </a:p>
          <a:p>
            <a:endParaRPr lang="en-US"/>
          </a:p>
        </p:txBody>
      </p:sp>
      <p:sp>
        <p:nvSpPr>
          <p:cNvPr id="4" name="Slide Number Placeholder 3"/>
          <p:cNvSpPr>
            <a:spLocks noGrp="1"/>
          </p:cNvSpPr>
          <p:nvPr>
            <p:ph type="sldNum" sz="quarter" idx="10"/>
          </p:nvPr>
        </p:nvSpPr>
        <p:spPr/>
        <p:txBody>
          <a:bodyPr/>
          <a:lstStyle/>
          <a:p>
            <a:pPr>
              <a:defRPr/>
            </a:pPr>
            <a:fld id="{571B8CBD-6047-444B-87F0-D9B21FA403BC}" type="slidenum">
              <a:rPr lang="en-US" altLang="en-US" smtClean="0"/>
              <a:pPr>
                <a:defRPr/>
              </a:pPr>
              <a:t>5</a:t>
            </a:fld>
            <a:endParaRPr lang="en-US" altLang="en-US"/>
          </a:p>
        </p:txBody>
      </p:sp>
    </p:spTree>
    <p:extLst>
      <p:ext uri="{BB962C8B-B14F-4D97-AF65-F5344CB8AC3E}">
        <p14:creationId xmlns:p14="http://schemas.microsoft.com/office/powerpoint/2010/main" val="175173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902C3-0B29-1937-2394-A67EADDBF490}"/>
              </a:ext>
            </a:extLst>
          </p:cNvPr>
          <p:cNvSpPr>
            <a:spLocks noGrp="1"/>
          </p:cNvSpPr>
          <p:nvPr>
            <p:ph type="title"/>
          </p:nvPr>
        </p:nvSpPr>
        <p:spPr/>
        <p:txBody>
          <a:bodyPr/>
          <a:lstStyle/>
          <a:p>
            <a:r>
              <a:rPr lang="en-US"/>
              <a:t>Additional Resources</a:t>
            </a:r>
          </a:p>
        </p:txBody>
      </p:sp>
      <p:sp>
        <p:nvSpPr>
          <p:cNvPr id="3" name="Content Placeholder 2">
            <a:extLst>
              <a:ext uri="{FF2B5EF4-FFF2-40B4-BE49-F238E27FC236}">
                <a16:creationId xmlns:a16="http://schemas.microsoft.com/office/drawing/2014/main" id="{1234AC86-2148-4BBE-0F89-A199E6FBD180}"/>
              </a:ext>
            </a:extLst>
          </p:cNvPr>
          <p:cNvSpPr>
            <a:spLocks noGrp="1"/>
          </p:cNvSpPr>
          <p:nvPr>
            <p:ph idx="1"/>
          </p:nvPr>
        </p:nvSpPr>
        <p:spPr/>
        <p:txBody>
          <a:bodyPr/>
          <a:lstStyle/>
          <a:p>
            <a:r>
              <a:rPr lang="en-US"/>
              <a:t>What resources have you used in the past that have been useful?</a:t>
            </a:r>
          </a:p>
          <a:p>
            <a:endParaRPr lang="en-US"/>
          </a:p>
          <a:p>
            <a:r>
              <a:rPr lang="en-US"/>
              <a:t>Is there any additional support you need from IHCDA or the LSPs?</a:t>
            </a:r>
          </a:p>
        </p:txBody>
      </p:sp>
      <p:sp>
        <p:nvSpPr>
          <p:cNvPr id="4" name="Slide Number Placeholder 3">
            <a:extLst>
              <a:ext uri="{FF2B5EF4-FFF2-40B4-BE49-F238E27FC236}">
                <a16:creationId xmlns:a16="http://schemas.microsoft.com/office/drawing/2014/main" id="{C81B971D-DF20-450E-7261-D84717D99B86}"/>
              </a:ext>
            </a:extLst>
          </p:cNvPr>
          <p:cNvSpPr>
            <a:spLocks noGrp="1"/>
          </p:cNvSpPr>
          <p:nvPr>
            <p:ph type="sldNum" sz="quarter" idx="10"/>
          </p:nvPr>
        </p:nvSpPr>
        <p:spPr/>
        <p:txBody>
          <a:bodyPr/>
          <a:lstStyle/>
          <a:p>
            <a:pPr>
              <a:defRPr/>
            </a:pPr>
            <a:fld id="{571B8CBD-6047-444B-87F0-D9B21FA403BC}" type="slidenum">
              <a:rPr lang="en-US" altLang="en-US" smtClean="0"/>
              <a:pPr>
                <a:defRPr/>
              </a:pPr>
              <a:t>50</a:t>
            </a:fld>
            <a:endParaRPr lang="en-US" altLang="en-US"/>
          </a:p>
        </p:txBody>
      </p:sp>
    </p:spTree>
    <p:extLst>
      <p:ext uri="{BB962C8B-B14F-4D97-AF65-F5344CB8AC3E}">
        <p14:creationId xmlns:p14="http://schemas.microsoft.com/office/powerpoint/2010/main" val="2595730993"/>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FEAD-5259-4EA4-9C0E-FB7930C7A8FA}"/>
              </a:ext>
            </a:extLst>
          </p:cNvPr>
          <p:cNvSpPr>
            <a:spLocks noGrp="1"/>
          </p:cNvSpPr>
          <p:nvPr>
            <p:ph type="title"/>
          </p:nvPr>
        </p:nvSpPr>
        <p:spPr/>
        <p:txBody>
          <a:bodyPr/>
          <a:lstStyle/>
          <a:p>
            <a:r>
              <a:rPr lang="en-US"/>
              <a:t>Next Steps</a:t>
            </a:r>
          </a:p>
        </p:txBody>
      </p:sp>
      <p:sp>
        <p:nvSpPr>
          <p:cNvPr id="4" name="Slide Number Placeholder 3">
            <a:extLst>
              <a:ext uri="{FF2B5EF4-FFF2-40B4-BE49-F238E27FC236}">
                <a16:creationId xmlns:a16="http://schemas.microsoft.com/office/drawing/2014/main" id="{F42BC08E-F5A6-4DE1-BDF5-A06A4009816E}"/>
              </a:ext>
            </a:extLst>
          </p:cNvPr>
          <p:cNvSpPr>
            <a:spLocks noGrp="1"/>
          </p:cNvSpPr>
          <p:nvPr>
            <p:ph type="sldNum" sz="quarter" idx="10"/>
          </p:nvPr>
        </p:nvSpPr>
        <p:spPr/>
        <p:txBody>
          <a:bodyPr/>
          <a:lstStyle/>
          <a:p>
            <a:pPr>
              <a:defRPr/>
            </a:pPr>
            <a:fld id="{571B8CBD-6047-444B-87F0-D9B21FA403BC}" type="slidenum">
              <a:rPr lang="en-US" altLang="en-US" smtClean="0"/>
              <a:pPr>
                <a:defRPr/>
              </a:pPr>
              <a:t>51</a:t>
            </a:fld>
            <a:endParaRPr lang="en-US" altLang="en-US"/>
          </a:p>
        </p:txBody>
      </p:sp>
      <p:sp>
        <p:nvSpPr>
          <p:cNvPr id="3" name="Content Placeholder 2">
            <a:extLst>
              <a:ext uri="{FF2B5EF4-FFF2-40B4-BE49-F238E27FC236}">
                <a16:creationId xmlns:a16="http://schemas.microsoft.com/office/drawing/2014/main" id="{986C40B9-8426-C63B-34D0-E1C954E42187}"/>
              </a:ext>
            </a:extLst>
          </p:cNvPr>
          <p:cNvSpPr>
            <a:spLocks noGrp="1"/>
          </p:cNvSpPr>
          <p:nvPr>
            <p:ph idx="1"/>
          </p:nvPr>
        </p:nvSpPr>
        <p:spPr>
          <a:xfrm>
            <a:off x="325438" y="1027688"/>
            <a:ext cx="8364589" cy="4688265"/>
          </a:xfrm>
        </p:spPr>
        <p:txBody>
          <a:bodyPr/>
          <a:lstStyle/>
          <a:p>
            <a:r>
              <a:rPr lang="en-US"/>
              <a:t>This program year’s calendar is: </a:t>
            </a:r>
          </a:p>
        </p:txBody>
      </p:sp>
      <p:graphicFrame>
        <p:nvGraphicFramePr>
          <p:cNvPr id="5" name="Table 4">
            <a:extLst>
              <a:ext uri="{FF2B5EF4-FFF2-40B4-BE49-F238E27FC236}">
                <a16:creationId xmlns:a16="http://schemas.microsoft.com/office/drawing/2014/main" id="{C36FDD4B-ACF8-D498-9EEC-8A41037406F5}"/>
              </a:ext>
            </a:extLst>
          </p:cNvPr>
          <p:cNvGraphicFramePr>
            <a:graphicFrameLocks noGrp="1"/>
          </p:cNvGraphicFramePr>
          <p:nvPr>
            <p:extLst>
              <p:ext uri="{D42A27DB-BD31-4B8C-83A1-F6EECF244321}">
                <p14:modId xmlns:p14="http://schemas.microsoft.com/office/powerpoint/2010/main" val="3462976150"/>
              </p:ext>
            </p:extLst>
          </p:nvPr>
        </p:nvGraphicFramePr>
        <p:xfrm>
          <a:off x="444500" y="1417638"/>
          <a:ext cx="8245527" cy="4261964"/>
        </p:xfrm>
        <a:graphic>
          <a:graphicData uri="http://schemas.openxmlformats.org/drawingml/2006/table">
            <a:tbl>
              <a:tblPr firstRow="1" firstCol="1" bandRow="1">
                <a:tableStyleId>{5C22544A-7EE6-4342-B048-85BDC9FD1C3A}</a:tableStyleId>
              </a:tblPr>
              <a:tblGrid>
                <a:gridCol w="2746917">
                  <a:extLst>
                    <a:ext uri="{9D8B030D-6E8A-4147-A177-3AD203B41FA5}">
                      <a16:colId xmlns:a16="http://schemas.microsoft.com/office/drawing/2014/main" val="1199865106"/>
                    </a:ext>
                  </a:extLst>
                </a:gridCol>
                <a:gridCol w="5498610">
                  <a:extLst>
                    <a:ext uri="{9D8B030D-6E8A-4147-A177-3AD203B41FA5}">
                      <a16:colId xmlns:a16="http://schemas.microsoft.com/office/drawing/2014/main" val="2051792167"/>
                    </a:ext>
                  </a:extLst>
                </a:gridCol>
              </a:tblGrid>
              <a:tr h="261996">
                <a:tc gridSpan="2">
                  <a:txBody>
                    <a:bodyPr/>
                    <a:lstStyle/>
                    <a:p>
                      <a:pPr marL="0" marR="0">
                        <a:spcBef>
                          <a:spcPts val="0"/>
                        </a:spcBef>
                        <a:spcAft>
                          <a:spcPts val="0"/>
                        </a:spcAft>
                      </a:pPr>
                      <a:r>
                        <a:rPr lang="en-US" sz="1800" spc="-15">
                          <a:effectLst/>
                        </a:rPr>
                        <a:t>EAP ASSISTANCE SEASON</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651961080"/>
                  </a:ext>
                </a:extLst>
              </a:tr>
              <a:tr h="421484">
                <a:tc>
                  <a:txBody>
                    <a:bodyPr/>
                    <a:lstStyle/>
                    <a:p>
                      <a:pPr marL="0" marR="0">
                        <a:spcBef>
                          <a:spcPts val="0"/>
                        </a:spcBef>
                        <a:spcAft>
                          <a:spcPts val="0"/>
                        </a:spcAft>
                      </a:pPr>
                      <a:r>
                        <a:rPr lang="en-US" sz="1800" spc="-15">
                          <a:effectLst/>
                        </a:rPr>
                        <a:t>October 1, 2022</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spc="-15">
                          <a:effectLst/>
                        </a:rPr>
                        <a:t>Opening day of Federal PY2023. </a:t>
                      </a:r>
                      <a:endParaRPr lang="en-US" sz="1800">
                        <a:effectLst/>
                      </a:endParaRPr>
                    </a:p>
                  </a:txBody>
                  <a:tcPr marL="68580" marR="68580" marT="0" marB="0"/>
                </a:tc>
                <a:extLst>
                  <a:ext uri="{0D108BD9-81ED-4DB2-BD59-A6C34878D82A}">
                    <a16:rowId xmlns:a16="http://schemas.microsoft.com/office/drawing/2014/main" val="1239307200"/>
                  </a:ext>
                </a:extLst>
              </a:tr>
              <a:tr h="785988">
                <a:tc>
                  <a:txBody>
                    <a:bodyPr/>
                    <a:lstStyle/>
                    <a:p>
                      <a:pPr marL="0" marR="0">
                        <a:spcBef>
                          <a:spcPts val="0"/>
                        </a:spcBef>
                        <a:spcAft>
                          <a:spcPts val="0"/>
                        </a:spcAft>
                      </a:pPr>
                      <a:r>
                        <a:rPr lang="en-US" sz="1800" spc="-15">
                          <a:effectLst/>
                        </a:rPr>
                        <a:t>October 3, 2022</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spc="-15">
                          <a:effectLst/>
                        </a:rPr>
                        <a:t>Online application opens to the public.</a:t>
                      </a:r>
                      <a:endParaRPr lang="en-US" sz="1800">
                        <a:effectLst/>
                      </a:endParaRPr>
                    </a:p>
                    <a:p>
                      <a:pPr marL="0" marR="0">
                        <a:spcBef>
                          <a:spcPts val="0"/>
                        </a:spcBef>
                        <a:spcAft>
                          <a:spcPts val="0"/>
                        </a:spcAft>
                      </a:pPr>
                      <a:r>
                        <a:rPr lang="en-US" sz="1800" spc="-15">
                          <a:effectLst/>
                        </a:rPr>
                        <a:t>LSPs may distribute mail-in applications to households who do not qualify as at-risk.</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02783090"/>
                  </a:ext>
                </a:extLst>
              </a:tr>
              <a:tr h="1047984">
                <a:tc>
                  <a:txBody>
                    <a:bodyPr/>
                    <a:lstStyle/>
                    <a:p>
                      <a:pPr marL="0" marR="0">
                        <a:spcBef>
                          <a:spcPts val="0"/>
                        </a:spcBef>
                        <a:spcAft>
                          <a:spcPts val="0"/>
                        </a:spcAft>
                      </a:pPr>
                      <a:r>
                        <a:rPr lang="en-US" sz="1800" spc="-15">
                          <a:effectLst/>
                        </a:rPr>
                        <a:t>November 1, 2022</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spc="-15">
                          <a:effectLst/>
                        </a:rPr>
                        <a:t>Statewide start of the Energy Assistance Program: </a:t>
                      </a:r>
                      <a:endParaRPr lang="en-US" sz="1800">
                        <a:effectLst/>
                      </a:endParaRPr>
                    </a:p>
                    <a:p>
                      <a:pPr marL="342900" marR="0" lvl="0" indent="-342900">
                        <a:spcBef>
                          <a:spcPts val="0"/>
                        </a:spcBef>
                        <a:spcAft>
                          <a:spcPts val="0"/>
                        </a:spcAft>
                        <a:buFont typeface="Symbol" panose="05050102010706020507" pitchFamily="18" charset="2"/>
                        <a:buChar char=""/>
                      </a:pPr>
                      <a:r>
                        <a:rPr lang="en-US" sz="1800" spc="-15">
                          <a:effectLst/>
                        </a:rPr>
                        <a:t>In-person appointments may begin. </a:t>
                      </a:r>
                      <a:endParaRPr lang="en-US" sz="1800">
                        <a:effectLst/>
                      </a:endParaRPr>
                    </a:p>
                    <a:p>
                      <a:pPr marL="342900" marR="0" lvl="0" indent="-342900">
                        <a:spcBef>
                          <a:spcPts val="0"/>
                        </a:spcBef>
                        <a:spcAft>
                          <a:spcPts val="0"/>
                        </a:spcAft>
                        <a:buFont typeface="Symbol" panose="05050102010706020507" pitchFamily="18" charset="2"/>
                        <a:buChar char=""/>
                      </a:pPr>
                      <a:r>
                        <a:rPr lang="en-US" sz="1800" spc="-15">
                          <a:effectLst/>
                        </a:rPr>
                        <a:t>Transmittals may be sent to utility vendors. </a:t>
                      </a:r>
                      <a:endParaRPr lang="en-US" sz="1800">
                        <a:effectLst/>
                      </a:endParaRPr>
                    </a:p>
                    <a:p>
                      <a:pPr marL="342900" marR="0" lvl="0" indent="-342900">
                        <a:spcBef>
                          <a:spcPts val="0"/>
                        </a:spcBef>
                        <a:spcAft>
                          <a:spcPts val="0"/>
                        </a:spcAft>
                        <a:buFont typeface="Symbol" panose="05050102010706020507" pitchFamily="18" charset="2"/>
                        <a:buChar char=""/>
                      </a:pPr>
                      <a:r>
                        <a:rPr lang="en-US" sz="1800" spc="-15">
                          <a:effectLst/>
                        </a:rPr>
                        <a:t>Applicant Notification letters may be sent to clients.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56243660"/>
                  </a:ext>
                </a:extLst>
              </a:tr>
              <a:tr h="261996">
                <a:tc>
                  <a:txBody>
                    <a:bodyPr/>
                    <a:lstStyle/>
                    <a:p>
                      <a:pPr marL="0" marR="0">
                        <a:spcBef>
                          <a:spcPts val="0"/>
                        </a:spcBef>
                        <a:spcAft>
                          <a:spcPts val="0"/>
                        </a:spcAft>
                      </a:pPr>
                      <a:r>
                        <a:rPr lang="en-US" sz="1800" spc="-15">
                          <a:effectLst/>
                        </a:rPr>
                        <a:t>December 1, 2022</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spc="-15">
                          <a:effectLst/>
                        </a:rPr>
                        <a:t>Start of Moratorium Protection.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5669903"/>
                  </a:ext>
                </a:extLst>
              </a:tr>
              <a:tr h="261996">
                <a:tc>
                  <a:txBody>
                    <a:bodyPr/>
                    <a:lstStyle/>
                    <a:p>
                      <a:pPr marL="0" marR="0">
                        <a:spcBef>
                          <a:spcPts val="0"/>
                        </a:spcBef>
                        <a:spcAft>
                          <a:spcPts val="0"/>
                        </a:spcAft>
                      </a:pPr>
                      <a:r>
                        <a:rPr lang="en-US" sz="1800" spc="-15">
                          <a:effectLst/>
                        </a:rPr>
                        <a:t>March 15, 2023</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spc="-15">
                          <a:effectLst/>
                        </a:rPr>
                        <a:t>End of Moratorium Protection at 11:59pm.</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5775201"/>
                  </a:ext>
                </a:extLst>
              </a:tr>
              <a:tr h="261996">
                <a:tc>
                  <a:txBody>
                    <a:bodyPr/>
                    <a:lstStyle/>
                    <a:p>
                      <a:pPr marL="0" marR="0">
                        <a:spcBef>
                          <a:spcPts val="0"/>
                        </a:spcBef>
                        <a:spcAft>
                          <a:spcPts val="0"/>
                        </a:spcAft>
                      </a:pPr>
                      <a:r>
                        <a:rPr lang="en-US" sz="1800" spc="-15">
                          <a:effectLst/>
                        </a:rPr>
                        <a:t>May 15, 2023</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spc="-15">
                          <a:effectLst/>
                        </a:rPr>
                        <a:t>End of EAP application period at 5:00pm Eastern time.</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497205"/>
                  </a:ext>
                </a:extLst>
              </a:tr>
              <a:tr h="261996">
                <a:tc>
                  <a:txBody>
                    <a:bodyPr/>
                    <a:lstStyle/>
                    <a:p>
                      <a:pPr marL="0" marR="0">
                        <a:spcBef>
                          <a:spcPts val="0"/>
                        </a:spcBef>
                        <a:spcAft>
                          <a:spcPts val="0"/>
                        </a:spcAft>
                      </a:pPr>
                      <a:r>
                        <a:rPr lang="en-US" sz="1800" spc="-15">
                          <a:effectLst/>
                        </a:rPr>
                        <a:t>May 30, 2023</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spc="-15">
                          <a:effectLst/>
                        </a:rPr>
                        <a:t>All incomplete EAP applications must be fully processed.</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00249792"/>
                  </a:ext>
                </a:extLst>
              </a:tr>
              <a:tr h="261996">
                <a:tc>
                  <a:txBody>
                    <a:bodyPr/>
                    <a:lstStyle/>
                    <a:p>
                      <a:pPr marL="0" marR="0">
                        <a:spcBef>
                          <a:spcPts val="0"/>
                        </a:spcBef>
                        <a:spcAft>
                          <a:spcPts val="0"/>
                        </a:spcAft>
                      </a:pPr>
                      <a:r>
                        <a:rPr lang="en-US" sz="1800" spc="-15">
                          <a:effectLst/>
                        </a:rPr>
                        <a:t>June 10, 2023</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spc="-15">
                          <a:effectLst/>
                        </a:rPr>
                        <a:t>Last day to submit transmittals.</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61255820"/>
                  </a:ext>
                </a:extLst>
              </a:tr>
              <a:tr h="261996">
                <a:tc>
                  <a:txBody>
                    <a:bodyPr/>
                    <a:lstStyle/>
                    <a:p>
                      <a:pPr marL="0" marR="0">
                        <a:spcBef>
                          <a:spcPts val="0"/>
                        </a:spcBef>
                        <a:spcAft>
                          <a:spcPts val="0"/>
                        </a:spcAft>
                      </a:pPr>
                      <a:r>
                        <a:rPr lang="en-US" sz="1800" spc="-15">
                          <a:effectLst/>
                        </a:rPr>
                        <a:t>June 24, 2023</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spc="-15">
                          <a:effectLst/>
                        </a:rPr>
                        <a:t>All vendors must be fully reconciled.</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4221831"/>
                  </a:ext>
                </a:extLst>
              </a:tr>
            </a:tbl>
          </a:graphicData>
        </a:graphic>
      </p:graphicFrame>
    </p:spTree>
    <p:extLst>
      <p:ext uri="{BB962C8B-B14F-4D97-AF65-F5344CB8AC3E}">
        <p14:creationId xmlns:p14="http://schemas.microsoft.com/office/powerpoint/2010/main" val="3917427710"/>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30F9-F955-5835-B1B5-05437400A483}"/>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7E5A0335-BA2B-D0DB-D9A6-FFB82155FED5}"/>
              </a:ext>
            </a:extLst>
          </p:cNvPr>
          <p:cNvSpPr>
            <a:spLocks noGrp="1"/>
          </p:cNvSpPr>
          <p:nvPr>
            <p:ph idx="1"/>
          </p:nvPr>
        </p:nvSpPr>
        <p:spPr/>
        <p:txBody>
          <a:bodyPr/>
          <a:lstStyle/>
          <a:p>
            <a:r>
              <a:rPr lang="en-US"/>
              <a:t>Thank you for attending this training and the hard work you complete to help make EAP successful.</a:t>
            </a:r>
          </a:p>
          <a:p>
            <a:endParaRPr lang="en-US"/>
          </a:p>
          <a:p>
            <a:r>
              <a:rPr lang="en-US"/>
              <a:t>If you have questions or concerns, please reach out to </a:t>
            </a:r>
            <a:r>
              <a:rPr lang="en-US">
                <a:hlinkClick r:id="rId2"/>
              </a:rPr>
              <a:t>liheap@ihcda.in.gov</a:t>
            </a:r>
            <a:r>
              <a:rPr lang="en-US"/>
              <a:t> </a:t>
            </a:r>
          </a:p>
          <a:p>
            <a:endParaRPr lang="en-US"/>
          </a:p>
          <a:p>
            <a:r>
              <a:rPr lang="en-US"/>
              <a:t>IHCDA will be updating our Vendor Guide and the marketing material in preparation for the 2023 program year</a:t>
            </a:r>
          </a:p>
          <a:p>
            <a:endParaRPr lang="en-US"/>
          </a:p>
          <a:p>
            <a:r>
              <a:rPr lang="en-US"/>
              <a:t>We are still working with Roeing to get a Vendor Portal Training scheduled. </a:t>
            </a:r>
          </a:p>
          <a:p>
            <a:pPr marL="973138" lvl="1" indent="-285750"/>
            <a:r>
              <a:rPr lang="en-US"/>
              <a:t>They are working through some enhancements for the 2023 year and once those are completed then they will be able to proceed with training</a:t>
            </a:r>
          </a:p>
          <a:p>
            <a:pPr marL="973138" lvl="1" indent="-285750"/>
            <a:endParaRPr lang="en-US"/>
          </a:p>
        </p:txBody>
      </p:sp>
      <p:sp>
        <p:nvSpPr>
          <p:cNvPr id="4" name="Slide Number Placeholder 3">
            <a:extLst>
              <a:ext uri="{FF2B5EF4-FFF2-40B4-BE49-F238E27FC236}">
                <a16:creationId xmlns:a16="http://schemas.microsoft.com/office/drawing/2014/main" id="{E163A362-37F4-C3E6-955F-CD667B9A6E6E}"/>
              </a:ext>
            </a:extLst>
          </p:cNvPr>
          <p:cNvSpPr>
            <a:spLocks noGrp="1"/>
          </p:cNvSpPr>
          <p:nvPr>
            <p:ph type="sldNum" sz="quarter" idx="10"/>
          </p:nvPr>
        </p:nvSpPr>
        <p:spPr/>
        <p:txBody>
          <a:bodyPr/>
          <a:lstStyle/>
          <a:p>
            <a:pPr>
              <a:defRPr/>
            </a:pPr>
            <a:fld id="{571B8CBD-6047-444B-87F0-D9B21FA403BC}" type="slidenum">
              <a:rPr lang="en-US" altLang="en-US" smtClean="0"/>
              <a:pPr>
                <a:defRPr/>
              </a:pPr>
              <a:t>52</a:t>
            </a:fld>
            <a:endParaRPr lang="en-US" altLang="en-US"/>
          </a:p>
        </p:txBody>
      </p:sp>
    </p:spTree>
    <p:extLst>
      <p:ext uri="{BB962C8B-B14F-4D97-AF65-F5344CB8AC3E}">
        <p14:creationId xmlns:p14="http://schemas.microsoft.com/office/powerpoint/2010/main" val="5603719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Memorandum of agreement	</a:t>
            </a:r>
          </a:p>
        </p:txBody>
      </p:sp>
      <p:sp>
        <p:nvSpPr>
          <p:cNvPr id="19459" name="Content Placeholder 2"/>
          <p:cNvSpPr>
            <a:spLocks noGrp="1"/>
          </p:cNvSpPr>
          <p:nvPr>
            <p:ph idx="1"/>
          </p:nvPr>
        </p:nvSpPr>
        <p:spPr>
          <a:xfrm>
            <a:off x="334963" y="1425575"/>
            <a:ext cx="8364537" cy="4525963"/>
          </a:xfrm>
        </p:spPr>
        <p:txBody>
          <a:bodyPr/>
          <a:lstStyle/>
          <a:p>
            <a:r>
              <a:rPr lang="en-US">
                <a:latin typeface="Arial" panose="020B0604020202020204" pitchFamily="34" charset="0"/>
                <a:ea typeface="ＭＳ Ｐゴシック" panose="020B0600070205080204" pitchFamily="34" charset="-128"/>
                <a:cs typeface="Arial" panose="020B0604020202020204" pitchFamily="34" charset="0"/>
              </a:rPr>
              <a:t>MOAs continue to be issued for a two-year term instead of annually to reduce administrative burden. The current MOAs took effect on October 01, 2021 and will expire on September 30, 2023.</a:t>
            </a:r>
          </a:p>
          <a:p>
            <a:endParaRPr lang="en-US">
              <a:latin typeface="Arial" panose="020B0604020202020204" pitchFamily="34" charset="0"/>
              <a:ea typeface="ＭＳ Ｐゴシック" panose="020B0600070205080204" pitchFamily="34" charset="-128"/>
              <a:cs typeface="Arial" panose="020B0604020202020204" pitchFamily="34" charset="0"/>
            </a:endParaRPr>
          </a:p>
          <a:p>
            <a:r>
              <a:rPr lang="en-US">
                <a:latin typeface="Arial" panose="020B0604020202020204" pitchFamily="34" charset="0"/>
                <a:ea typeface="ＭＳ Ｐゴシック" panose="020B0600070205080204" pitchFamily="34" charset="-128"/>
                <a:cs typeface="Arial" panose="020B0604020202020204" pitchFamily="34" charset="0"/>
              </a:rPr>
              <a:t>ACH Authorization or Waivers will continue to be required annually.</a:t>
            </a: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MOAs and ACH forms are issued electronically in Adobe Sign. </a:t>
            </a: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In order to reduce paperwork and expedite the process, we require that all vendors complete, digitally sign, and submit documents in Adobe Sign unless they lack the technology to do so.</a:t>
            </a: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194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9AED65F-70B0-4DBC-8C83-DA11522ADA18}" type="slidenum">
              <a:rPr lang="en-US" altLang="en-US" smtClean="0">
                <a:solidFill>
                  <a:srgbClr val="003359"/>
                </a:solidFill>
              </a:rPr>
              <a:pPr/>
              <a:t>6</a:t>
            </a:fld>
            <a:endParaRPr lang="en-US" altLang="en-US">
              <a:solidFill>
                <a:srgbClr val="003359"/>
              </a:solidFil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633E-6FA3-718C-338A-923AC5BB7A02}"/>
              </a:ext>
            </a:extLst>
          </p:cNvPr>
          <p:cNvSpPr>
            <a:spLocks noGrp="1"/>
          </p:cNvSpPr>
          <p:nvPr>
            <p:ph type="title"/>
          </p:nvPr>
        </p:nvSpPr>
        <p:spPr/>
        <p:txBody>
          <a:bodyPr/>
          <a:lstStyle/>
          <a:p>
            <a:r>
              <a:rPr lang="en-US"/>
              <a:t>MOA Requirements</a:t>
            </a:r>
          </a:p>
        </p:txBody>
      </p:sp>
      <p:sp>
        <p:nvSpPr>
          <p:cNvPr id="3" name="Content Placeholder 2">
            <a:extLst>
              <a:ext uri="{FF2B5EF4-FFF2-40B4-BE49-F238E27FC236}">
                <a16:creationId xmlns:a16="http://schemas.microsoft.com/office/drawing/2014/main" id="{A8997E1D-55AD-B9BC-8384-2AC967E771D9}"/>
              </a:ext>
            </a:extLst>
          </p:cNvPr>
          <p:cNvSpPr>
            <a:spLocks noGrp="1"/>
          </p:cNvSpPr>
          <p:nvPr>
            <p:ph idx="1"/>
          </p:nvPr>
        </p:nvSpPr>
        <p:spPr/>
        <p:txBody>
          <a:bodyPr/>
          <a:lstStyle/>
          <a:p>
            <a:r>
              <a:rPr lang="en-US">
                <a:ea typeface="ＭＳ Ｐゴシック"/>
              </a:rPr>
              <a:t>The next slides will cover several items in the MOA that we have received questions on or have seen Vendors have issues with. </a:t>
            </a:r>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p>
          <a:p>
            <a:pPr marL="285750" indent="-285750">
              <a:buFont typeface="Arial" panose="020B0604020202020204" pitchFamily="34" charset="0"/>
              <a:buChar char="•"/>
            </a:pPr>
            <a:r>
              <a:rPr lang="en-US">
                <a:ea typeface="ＭＳ Ｐゴシック"/>
              </a:rPr>
              <a:t>Agreement #3: Vendor Responsibility for other location(s)</a:t>
            </a:r>
          </a:p>
          <a:p>
            <a:pPr marL="285750" indent="-285750">
              <a:buFont typeface="Arial" panose="020B0604020202020204" pitchFamily="34" charset="0"/>
              <a:buChar char="•"/>
            </a:pPr>
            <a:r>
              <a:rPr lang="en-US">
                <a:ea typeface="ＭＳ Ｐゴシック"/>
              </a:rPr>
              <a:t>Agreement #5: Cooperation</a:t>
            </a:r>
          </a:p>
          <a:p>
            <a:pPr marL="285750" indent="-285750">
              <a:buFont typeface="Arial" panose="020B0604020202020204" pitchFamily="34" charset="0"/>
              <a:buChar char="•"/>
            </a:pPr>
            <a:r>
              <a:rPr lang="en-US">
                <a:ea typeface="ＭＳ Ｐゴシック"/>
              </a:rPr>
              <a:t>Agreement #10: Acceptance of Payment</a:t>
            </a:r>
          </a:p>
          <a:p>
            <a:pPr marL="285750" indent="-285750">
              <a:buFont typeface="Arial" panose="020B0604020202020204" pitchFamily="34" charset="0"/>
              <a:buChar char="•"/>
            </a:pPr>
            <a:r>
              <a:rPr lang="en-US">
                <a:ea typeface="ＭＳ Ｐゴシック"/>
              </a:rPr>
              <a:t>Agreement #12: Unallowable Expenses</a:t>
            </a:r>
          </a:p>
          <a:p>
            <a:pPr marL="285750" indent="-285750">
              <a:buFont typeface="Arial" panose="020B0604020202020204" pitchFamily="34" charset="0"/>
              <a:buChar char="•"/>
            </a:pPr>
            <a:r>
              <a:rPr lang="en-US">
                <a:ea typeface="ＭＳ Ｐゴシック"/>
              </a:rPr>
              <a:t>Agreements #15 and #16: Refunds and Overpayments</a:t>
            </a:r>
          </a:p>
          <a:p>
            <a:pPr marL="285750" indent="-285750">
              <a:buFont typeface="Arial" panose="020B0604020202020204" pitchFamily="34" charset="0"/>
              <a:buChar char="•"/>
            </a:pPr>
            <a:r>
              <a:rPr lang="en-US">
                <a:ea typeface="ＭＳ Ｐゴシック"/>
              </a:rPr>
              <a:t>Agreement #18: Equal Treatment</a:t>
            </a:r>
          </a:p>
          <a:p>
            <a:pPr marL="285750" indent="-285750">
              <a:buFont typeface="Arial" panose="020B0604020202020204" pitchFamily="34" charset="0"/>
              <a:buChar char="•"/>
            </a:pPr>
            <a:r>
              <a:rPr lang="en-US">
                <a:ea typeface="ＭＳ Ｐゴシック"/>
              </a:rPr>
              <a:t>Agreement #24: Record Keeping</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58855207-D740-75AF-6CFF-6B825180715C}"/>
              </a:ext>
            </a:extLst>
          </p:cNvPr>
          <p:cNvSpPr>
            <a:spLocks noGrp="1"/>
          </p:cNvSpPr>
          <p:nvPr>
            <p:ph type="sldNum" sz="quarter" idx="10"/>
          </p:nvPr>
        </p:nvSpPr>
        <p:spPr/>
        <p:txBody>
          <a:bodyPr/>
          <a:lstStyle/>
          <a:p>
            <a:pPr>
              <a:defRPr/>
            </a:pPr>
            <a:fld id="{571B8CBD-6047-444B-87F0-D9B21FA403BC}" type="slidenum">
              <a:rPr lang="en-US" altLang="en-US" smtClean="0"/>
              <a:pPr>
                <a:defRPr/>
              </a:pPr>
              <a:t>7</a:t>
            </a:fld>
            <a:endParaRPr lang="en-US" altLang="en-US"/>
          </a:p>
        </p:txBody>
      </p:sp>
    </p:spTree>
    <p:extLst>
      <p:ext uri="{BB962C8B-B14F-4D97-AF65-F5344CB8AC3E}">
        <p14:creationId xmlns:p14="http://schemas.microsoft.com/office/powerpoint/2010/main" val="346680340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panose="020B0604020202020204" pitchFamily="34" charset="0"/>
                <a:ea typeface="ＭＳ Ｐゴシック" panose="020B0600070205080204" pitchFamily="34" charset="-128"/>
                <a:cs typeface="Arial" panose="020B0604020202020204" pitchFamily="34" charset="0"/>
              </a:rPr>
              <a:t>Agreement #3: Vendor Responsibility for other location(s)</a:t>
            </a:r>
          </a:p>
        </p:txBody>
      </p:sp>
      <p:sp>
        <p:nvSpPr>
          <p:cNvPr id="20483" name="Content Placeholder 2"/>
          <p:cNvSpPr>
            <a:spLocks noGrp="1"/>
          </p:cNvSpPr>
          <p:nvPr>
            <p:ph idx="1"/>
          </p:nvPr>
        </p:nvSpPr>
        <p:spPr>
          <a:xfrm>
            <a:off x="334963" y="1425575"/>
            <a:ext cx="8364537" cy="4214649"/>
          </a:xfrm>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Only the parent company needs to complete an MOA and ACH form if the deposit and W-9 information for other locations match the parent.</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All subsidiary locations must be listed on MOA Attachment B if they handle their own transmittals.</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In order to streamline the management of vendors, we are seeking to reduce the number of distinct MOAs and ACH Authorizations where possible.</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In cases where payment goes to the same bank account, the locations should be grouped under the same parent organization for MOA purposes.</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If a specific person at a satellite/subsidiary office needs to be contacted for pledges or transmittals, that is an issue to be addressed with the Local Service Providers (LSPs) and does not impact the MOA.</a:t>
            </a: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04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3CB867F-8513-4CFC-AAEF-F49ED4412EA3}" type="slidenum">
              <a:rPr lang="en-US" altLang="en-US" smtClean="0">
                <a:solidFill>
                  <a:srgbClr val="003359"/>
                </a:solidFill>
              </a:rPr>
              <a:pPr/>
              <a:t>8</a:t>
            </a:fld>
            <a:endParaRPr lang="en-US" altLang="en-US">
              <a:solidFill>
                <a:srgbClr val="003359"/>
              </a:solidFil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831F5-4337-4324-A6FC-9B919184BCDC}"/>
              </a:ext>
            </a:extLst>
          </p:cNvPr>
          <p:cNvSpPr>
            <a:spLocks noGrp="1"/>
          </p:cNvSpPr>
          <p:nvPr>
            <p:ph idx="1"/>
          </p:nvPr>
        </p:nvSpPr>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By signing the MOA, the vendor agrees to cooperate with IHCDA and Local Service Provider(s) (LSP) with regards to sharing information about EAP applicant accounts, including energy consumption and cost, payments, disconnection prevention and restoration of service, arrearage amounts, account status, and other data related to EAP.</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This includes but is not limited to providing billing statements for applicant households, regardless of the billing name of record.</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IHCDA has obtained consent from all applicants to collect this data. If the account is in the name of a non household member, the applicant has certified that they have obtained consent from the account holder.</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Collection of this data is federally mandated.</a:t>
            </a:r>
          </a:p>
          <a:p>
            <a:endParaRPr lang="en-US"/>
          </a:p>
        </p:txBody>
      </p:sp>
      <p:sp>
        <p:nvSpPr>
          <p:cNvPr id="4" name="Slide Number Placeholder 3">
            <a:extLst>
              <a:ext uri="{FF2B5EF4-FFF2-40B4-BE49-F238E27FC236}">
                <a16:creationId xmlns:a16="http://schemas.microsoft.com/office/drawing/2014/main" id="{7DF4BBB1-3712-4B43-8A9F-305AD29A6A47}"/>
              </a:ext>
            </a:extLst>
          </p:cNvPr>
          <p:cNvSpPr>
            <a:spLocks noGrp="1"/>
          </p:cNvSpPr>
          <p:nvPr>
            <p:ph type="sldNum" sz="quarter" idx="10"/>
          </p:nvPr>
        </p:nvSpPr>
        <p:spPr/>
        <p:txBody>
          <a:bodyPr/>
          <a:lstStyle/>
          <a:p>
            <a:pPr>
              <a:defRPr/>
            </a:pPr>
            <a:fld id="{571B8CBD-6047-444B-87F0-D9B21FA403BC}" type="slidenum">
              <a:rPr lang="en-US" altLang="en-US" smtClean="0"/>
              <a:pPr>
                <a:defRPr/>
              </a:pPr>
              <a:t>9</a:t>
            </a:fld>
            <a:endParaRPr lang="en-US" altLang="en-US"/>
          </a:p>
        </p:txBody>
      </p:sp>
      <p:sp>
        <p:nvSpPr>
          <p:cNvPr id="6" name="Title 1">
            <a:extLst>
              <a:ext uri="{FF2B5EF4-FFF2-40B4-BE49-F238E27FC236}">
                <a16:creationId xmlns:a16="http://schemas.microsoft.com/office/drawing/2014/main" id="{31137796-5DEB-CA61-950E-1E4C7417C466}"/>
              </a:ext>
            </a:extLst>
          </p:cNvPr>
          <p:cNvSpPr txBox="1">
            <a:spLocks/>
          </p:cNvSpPr>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i="0" kern="1200" cap="all">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a:lstStyle>
          <a:p>
            <a:r>
              <a:rPr lang="en-US">
                <a:latin typeface="Arial" panose="020B0604020202020204" pitchFamily="34" charset="0"/>
                <a:ea typeface="ＭＳ Ｐゴシック" panose="020B0600070205080204" pitchFamily="34" charset="-128"/>
                <a:cs typeface="Arial" panose="020B0604020202020204" pitchFamily="34" charset="0"/>
              </a:rPr>
              <a:t>Agreement #5: Cooperation</a:t>
            </a:r>
          </a:p>
        </p:txBody>
      </p:sp>
    </p:spTree>
    <p:extLst>
      <p:ext uri="{BB962C8B-B14F-4D97-AF65-F5344CB8AC3E}">
        <p14:creationId xmlns:p14="http://schemas.microsoft.com/office/powerpoint/2010/main" val="1090787975"/>
      </p:ext>
    </p:extLst>
  </p:cSld>
  <p:clrMapOvr>
    <a:masterClrMapping/>
  </p:clrMapOvr>
  <p:transition spd="med">
    <p:fade/>
  </p:transition>
</p:sld>
</file>

<file path=ppt/theme/theme1.xml><?xml version="1.0" encoding="utf-8"?>
<a:theme xmlns:a="http://schemas.openxmlformats.org/drawingml/2006/main" name="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4171</Words>
  <Application>Microsoft Office PowerPoint</Application>
  <PresentationFormat>On-screen Show (4:3)</PresentationFormat>
  <Paragraphs>424</Paragraphs>
  <Slides>52</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Arial Bold</vt:lpstr>
      <vt:lpstr>Calibri</vt:lpstr>
      <vt:lpstr>Frutiger LT Std 45 Light</vt:lpstr>
      <vt:lpstr>NeutraText-Demi</vt:lpstr>
      <vt:lpstr>Symbol</vt:lpstr>
      <vt:lpstr>1 ihcda theme one</vt:lpstr>
      <vt:lpstr>2 ihcda theme one</vt:lpstr>
      <vt:lpstr>   EAP Gas and Electric Vendor Training PY2023 September 13, 2022     Thomas Hartnett-Russell Community Programs Manager </vt:lpstr>
      <vt:lpstr>Purpose of this Training</vt:lpstr>
      <vt:lpstr>Today we Will Cover</vt:lpstr>
      <vt:lpstr>Overview of vendor guide and MOA</vt:lpstr>
      <vt:lpstr>Vendor guide</vt:lpstr>
      <vt:lpstr>Memorandum of agreement </vt:lpstr>
      <vt:lpstr>MOA Requirements</vt:lpstr>
      <vt:lpstr>Agreement #3: Vendor Responsibility for other location(s)</vt:lpstr>
      <vt:lpstr>PowerPoint Presentation</vt:lpstr>
      <vt:lpstr>Agreement #10: Acceptance of Payment </vt:lpstr>
      <vt:lpstr>Agreement #12: Unallowable Expenses</vt:lpstr>
      <vt:lpstr>Agreements #15 and #16: Refunds and Overpayments</vt:lpstr>
      <vt:lpstr>Agreement #18: Equal Treatment</vt:lpstr>
      <vt:lpstr>Agreement #24: Record Keeping  </vt:lpstr>
      <vt:lpstr>MOA Requirements</vt:lpstr>
      <vt:lpstr>Common Areas of Issue</vt:lpstr>
      <vt:lpstr>Moratorium</vt:lpstr>
      <vt:lpstr>Moratorium</vt:lpstr>
      <vt:lpstr>Moratorium</vt:lpstr>
      <vt:lpstr>moratorium </vt:lpstr>
      <vt:lpstr>Moratorium</vt:lpstr>
      <vt:lpstr>Moratorium</vt:lpstr>
      <vt:lpstr>Moratorium</vt:lpstr>
      <vt:lpstr>Moratorium</vt:lpstr>
      <vt:lpstr>Moratorium</vt:lpstr>
      <vt:lpstr>Transmittal Process</vt:lpstr>
      <vt:lpstr>Transmittal Process</vt:lpstr>
      <vt:lpstr>Transmittal Process</vt:lpstr>
      <vt:lpstr>Transmittal Process</vt:lpstr>
      <vt:lpstr>Transmittal Process</vt:lpstr>
      <vt:lpstr>Transmittal Process</vt:lpstr>
      <vt:lpstr>Transmittal Process</vt:lpstr>
      <vt:lpstr>Transmittal Process</vt:lpstr>
      <vt:lpstr>Vendor Monitoring and Best Practices</vt:lpstr>
      <vt:lpstr>What is Vendor Monitoring?</vt:lpstr>
      <vt:lpstr>Vendor Monitoring Process</vt:lpstr>
      <vt:lpstr>Vendor monitoring documents</vt:lpstr>
      <vt:lpstr>Vendor Best practices</vt:lpstr>
      <vt:lpstr>Vendor best practice</vt:lpstr>
      <vt:lpstr>PERFORMANCE MEASURES</vt:lpstr>
      <vt:lpstr>Performance measures</vt:lpstr>
      <vt:lpstr>Performance measures</vt:lpstr>
      <vt:lpstr>Who Should I Contact? </vt:lpstr>
      <vt:lpstr>Contact protocols</vt:lpstr>
      <vt:lpstr>Who to Contact</vt:lpstr>
      <vt:lpstr>Contact protocols</vt:lpstr>
      <vt:lpstr>EAP Service area</vt:lpstr>
      <vt:lpstr>Fuel funds, special programs, and Additional Resources</vt:lpstr>
      <vt:lpstr>Fuel funds and special programs</vt:lpstr>
      <vt:lpstr>Additional Resources</vt:lpstr>
      <vt:lpstr>Next Steps</vt:lpstr>
      <vt:lpstr>Next steps</vt:lpstr>
    </vt:vector>
  </TitlesOfParts>
  <Company>Ball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Pope, Joely</cp:lastModifiedBy>
  <cp:revision>1</cp:revision>
  <cp:lastPrinted>2017-07-17T21:01:51Z</cp:lastPrinted>
  <dcterms:created xsi:type="dcterms:W3CDTF">2009-09-03T19:15:51Z</dcterms:created>
  <dcterms:modified xsi:type="dcterms:W3CDTF">2022-09-19T12:50:07Z</dcterms:modified>
</cp:coreProperties>
</file>