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9" r:id="rId2"/>
  </p:sldMasterIdLst>
  <p:notesMasterIdLst>
    <p:notesMasterId r:id="rId20"/>
  </p:notesMasterIdLst>
  <p:sldIdLst>
    <p:sldId id="256" r:id="rId3"/>
    <p:sldId id="344" r:id="rId4"/>
    <p:sldId id="348" r:id="rId5"/>
    <p:sldId id="311" r:id="rId6"/>
    <p:sldId id="368" r:id="rId7"/>
    <p:sldId id="354" r:id="rId8"/>
    <p:sldId id="358" r:id="rId9"/>
    <p:sldId id="360" r:id="rId10"/>
    <p:sldId id="363" r:id="rId11"/>
    <p:sldId id="343" r:id="rId12"/>
    <p:sldId id="347" r:id="rId13"/>
    <p:sldId id="340" r:id="rId14"/>
    <p:sldId id="341" r:id="rId15"/>
    <p:sldId id="339" r:id="rId16"/>
    <p:sldId id="346" r:id="rId17"/>
    <p:sldId id="338" r:id="rId18"/>
    <p:sldId id="369" r:id="rId1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AD00"/>
    <a:srgbClr val="003359"/>
    <a:srgbClr val="F0AB00"/>
    <a:srgbClr val="1B242A"/>
    <a:srgbClr val="512B1B"/>
    <a:srgbClr val="000000"/>
    <a:srgbClr val="6A70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0698" autoAdjust="0"/>
  </p:normalViewPr>
  <p:slideViewPr>
    <p:cSldViewPr snapToGrid="0">
      <p:cViewPr varScale="1">
        <p:scale>
          <a:sx n="112" d="100"/>
          <a:sy n="112" d="100"/>
        </p:scale>
        <p:origin x="1386"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3324" tIns="46662" rIns="93324" bIns="46662"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3324" tIns="46662" rIns="93324" bIns="46662" rtlCol="0"/>
          <a:lstStyle>
            <a:lvl1pPr algn="r">
              <a:defRPr sz="1200">
                <a:latin typeface="Arial" panose="020B0604020202020204" pitchFamily="34" charset="0"/>
              </a:defRPr>
            </a:lvl1pPr>
          </a:lstStyle>
          <a:p>
            <a:pPr>
              <a:defRPr/>
            </a:pPr>
            <a:fld id="{E3C72BDE-8842-43C2-A6FB-927729F16A0C}" type="datetimeFigureOut">
              <a:rPr lang="en-US"/>
              <a:pPr>
                <a:defRPr/>
              </a:pPr>
              <a:t>7/17/2019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smtClean="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pPr>
              <a:defRPr/>
            </a:pPr>
            <a:fld id="{A9923B23-6CD3-45A8-BF97-56B493908DCD}" type="slidenum">
              <a:rPr lang="en-US" altLang="en-US"/>
              <a:pPr>
                <a:defRPr/>
              </a:pPr>
              <a:t>‹#›</a:t>
            </a:fld>
            <a:endParaRPr lang="en-US" altLang="en-US"/>
          </a:p>
        </p:txBody>
      </p:sp>
    </p:spTree>
    <p:extLst>
      <p:ext uri="{BB962C8B-B14F-4D97-AF65-F5344CB8AC3E}">
        <p14:creationId xmlns:p14="http://schemas.microsoft.com/office/powerpoint/2010/main" val="2199778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7238" indent="-290513">
              <a:defRPr>
                <a:solidFill>
                  <a:schemeClr val="tx1"/>
                </a:solidFill>
                <a:latin typeface="Arial" panose="020B0604020202020204" pitchFamily="34" charset="0"/>
                <a:ea typeface="ＭＳ Ｐゴシック" panose="020B0600070205080204" pitchFamily="34" charset="-128"/>
              </a:defRPr>
            </a:lvl2pPr>
            <a:lvl3pPr marL="1165225" indent="-231775">
              <a:defRPr>
                <a:solidFill>
                  <a:schemeClr val="tx1"/>
                </a:solidFill>
                <a:latin typeface="Arial" panose="020B0604020202020204" pitchFamily="34" charset="0"/>
                <a:ea typeface="ＭＳ Ｐゴシック" panose="020B0600070205080204" pitchFamily="34" charset="-128"/>
              </a:defRPr>
            </a:lvl3pPr>
            <a:lvl4pPr marL="1631950" indent="-231775">
              <a:defRPr>
                <a:solidFill>
                  <a:schemeClr val="tx1"/>
                </a:solidFill>
                <a:latin typeface="Arial" panose="020B0604020202020204" pitchFamily="34" charset="0"/>
                <a:ea typeface="ＭＳ Ｐゴシック" panose="020B0600070205080204" pitchFamily="34" charset="-128"/>
              </a:defRPr>
            </a:lvl4pPr>
            <a:lvl5pPr marL="2098675" indent="-231775">
              <a:defRPr>
                <a:solidFill>
                  <a:schemeClr val="tx1"/>
                </a:solidFill>
                <a:latin typeface="Arial" panose="020B0604020202020204" pitchFamily="34" charset="0"/>
                <a:ea typeface="ＭＳ Ｐゴシック" panose="020B0600070205080204" pitchFamily="34" charset="-128"/>
              </a:defRPr>
            </a:lvl5pPr>
            <a:lvl6pPr marL="25558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130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702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27475" indent="-231775"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19D816-F93D-4DA0-A92D-32981EDB0381}" type="slidenum">
              <a:rPr lang="en-US" altLang="en-US" smtClean="0"/>
              <a:pPr/>
              <a:t>1</a:t>
            </a:fld>
            <a:endParaRPr lang="en-US" altLang="en-US" smtClean="0"/>
          </a:p>
        </p:txBody>
      </p:sp>
    </p:spTree>
    <p:extLst>
      <p:ext uri="{BB962C8B-B14F-4D97-AF65-F5344CB8AC3E}">
        <p14:creationId xmlns:p14="http://schemas.microsoft.com/office/powerpoint/2010/main" val="1963248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F48E62E-BA05-49F0-91BC-4D49C5A85D2E}" type="slidenum">
              <a:rPr lang="en-US" altLang="en-US" smtClean="0"/>
              <a:pPr/>
              <a:t>4</a:t>
            </a:fld>
            <a:endParaRPr lang="en-US" altLang="en-US" smtClean="0"/>
          </a:p>
        </p:txBody>
      </p:sp>
    </p:spTree>
    <p:extLst>
      <p:ext uri="{BB962C8B-B14F-4D97-AF65-F5344CB8AC3E}">
        <p14:creationId xmlns:p14="http://schemas.microsoft.com/office/powerpoint/2010/main" val="2052348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54A8D6C-6EAA-420E-87BB-DBB359A9FBC0}" type="slidenum">
              <a:rPr lang="en-US" altLang="en-US" smtClean="0">
                <a:solidFill>
                  <a:srgbClr val="000000"/>
                </a:solidFill>
              </a:rPr>
              <a:pPr/>
              <a:t>9</a:t>
            </a:fld>
            <a:endParaRPr lang="en-US" altLang="en-US" smtClean="0">
              <a:solidFill>
                <a:srgbClr val="000000"/>
              </a:solidFill>
            </a:endParaRPr>
          </a:p>
        </p:txBody>
      </p:sp>
    </p:spTree>
    <p:extLst>
      <p:ext uri="{BB962C8B-B14F-4D97-AF65-F5344CB8AC3E}">
        <p14:creationId xmlns:p14="http://schemas.microsoft.com/office/powerpoint/2010/main" val="2687731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ihcda title slide one">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FFFFFF"/>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B255FB8A-8CCE-4B69-B6AC-7B7CD7DD8192}" type="slidenum">
              <a:rPr lang="en-US" altLang="en-US"/>
              <a:pPr>
                <a:defRPr/>
              </a:pPr>
              <a:t>‹#›</a:t>
            </a:fld>
            <a:endParaRPr lang="en-US" altLang="en-US"/>
          </a:p>
        </p:txBody>
      </p:sp>
    </p:spTree>
    <p:extLst>
      <p:ext uri="{BB962C8B-B14F-4D97-AF65-F5344CB8AC3E}">
        <p14:creationId xmlns:p14="http://schemas.microsoft.com/office/powerpoint/2010/main" val="62817375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hcda title slide ">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80967"/>
            <a:ext cx="7772400" cy="1139841"/>
          </a:xfrm>
        </p:spPr>
        <p:txBody>
          <a:bodyPr/>
          <a:lstStyle>
            <a:lvl1pPr>
              <a:defRPr cap="all">
                <a:solidFill>
                  <a:srgbClr val="A2AD00"/>
                </a:solidFill>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6130F055-5777-4010-A021-0C63AA9F1660}" type="slidenum">
              <a:rPr lang="en-US" altLang="en-US"/>
              <a:pPr>
                <a:defRPr/>
              </a:pPr>
              <a:t>‹#›</a:t>
            </a:fld>
            <a:endParaRPr lang="en-US" altLang="en-US"/>
          </a:p>
        </p:txBody>
      </p:sp>
    </p:spTree>
    <p:extLst>
      <p:ext uri="{BB962C8B-B14F-4D97-AF65-F5344CB8AC3E}">
        <p14:creationId xmlns:p14="http://schemas.microsoft.com/office/powerpoint/2010/main" val="203460752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598E12AF-8045-4DD5-9AD6-BF4CEA1D216E}" type="slidenum">
              <a:rPr lang="en-US" altLang="en-US"/>
              <a:pPr>
                <a:defRPr/>
              </a:pPr>
              <a:t>‹#›</a:t>
            </a:fld>
            <a:endParaRPr lang="en-US" altLang="en-US"/>
          </a:p>
        </p:txBody>
      </p:sp>
    </p:spTree>
    <p:extLst>
      <p:ext uri="{BB962C8B-B14F-4D97-AF65-F5344CB8AC3E}">
        <p14:creationId xmlns:p14="http://schemas.microsoft.com/office/powerpoint/2010/main" val="121561031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1C8C4E64-F12D-4B37-8EB2-1E36CCCD0886}" type="slidenum">
              <a:rPr lang="en-US" altLang="en-US"/>
              <a:pPr>
                <a:defRPr/>
              </a:pPr>
              <a:t>‹#›</a:t>
            </a:fld>
            <a:endParaRPr lang="en-US" altLang="en-US"/>
          </a:p>
        </p:txBody>
      </p:sp>
    </p:spTree>
    <p:extLst>
      <p:ext uri="{BB962C8B-B14F-4D97-AF65-F5344CB8AC3E}">
        <p14:creationId xmlns:p14="http://schemas.microsoft.com/office/powerpoint/2010/main" val="117268271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smtClean="0"/>
              <a:t>Click to edit Master title style</a:t>
            </a:r>
            <a:endParaRPr lang="en-US" dirty="0"/>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25ED4AD0-9026-4E88-9598-E24204E9428C}" type="slidenum">
              <a:rPr lang="en-US" altLang="en-US"/>
              <a:pPr>
                <a:defRPr/>
              </a:pPr>
              <a:t>‹#›</a:t>
            </a:fld>
            <a:endParaRPr lang="en-US" altLang="en-US"/>
          </a:p>
        </p:txBody>
      </p:sp>
    </p:spTree>
    <p:extLst>
      <p:ext uri="{BB962C8B-B14F-4D97-AF65-F5344CB8AC3E}">
        <p14:creationId xmlns:p14="http://schemas.microsoft.com/office/powerpoint/2010/main" val="411066414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2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325438" y="6146800"/>
            <a:ext cx="2133600" cy="365125"/>
          </a:xfrm>
        </p:spPr>
        <p:txBody>
          <a:bodyPr/>
          <a:lstStyle>
            <a:lvl1pPr>
              <a:defRPr/>
            </a:lvl1pPr>
          </a:lstStyle>
          <a:p>
            <a:pPr>
              <a:defRPr/>
            </a:pPr>
            <a:fld id="{D30456B1-0D56-4F8D-8601-74B256924282}" type="slidenum">
              <a:rPr lang="en-US" altLang="en-US"/>
              <a:pPr>
                <a:defRPr/>
              </a:pPr>
              <a:t>‹#›</a:t>
            </a:fld>
            <a:endParaRPr lang="en-US" altLang="en-US"/>
          </a:p>
        </p:txBody>
      </p:sp>
    </p:spTree>
    <p:extLst>
      <p:ext uri="{BB962C8B-B14F-4D97-AF65-F5344CB8AC3E}">
        <p14:creationId xmlns:p14="http://schemas.microsoft.com/office/powerpoint/2010/main" val="2446676779"/>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325438" y="6146800"/>
            <a:ext cx="2133600" cy="365125"/>
          </a:xfrm>
        </p:spPr>
        <p:txBody>
          <a:bodyPr/>
          <a:lstStyle>
            <a:lvl1pPr>
              <a:defRPr/>
            </a:lvl1pPr>
          </a:lstStyle>
          <a:p>
            <a:pPr>
              <a:defRPr/>
            </a:pPr>
            <a:fld id="{83FAF8F6-D347-4A6E-A992-1247AD104796}" type="slidenum">
              <a:rPr lang="en-US" altLang="en-US"/>
              <a:pPr>
                <a:defRPr/>
              </a:pPr>
              <a:t>‹#›</a:t>
            </a:fld>
            <a:endParaRPr lang="en-US" altLang="en-US"/>
          </a:p>
        </p:txBody>
      </p:sp>
    </p:spTree>
    <p:extLst>
      <p:ext uri="{BB962C8B-B14F-4D97-AF65-F5344CB8AC3E}">
        <p14:creationId xmlns:p14="http://schemas.microsoft.com/office/powerpoint/2010/main" val="1157561594"/>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2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a:xfrm>
            <a:off x="325438" y="6146800"/>
            <a:ext cx="2133600" cy="365125"/>
          </a:xfrm>
        </p:spPr>
        <p:txBody>
          <a:bodyPr/>
          <a:lstStyle>
            <a:lvl1pPr>
              <a:defRPr/>
            </a:lvl1pPr>
          </a:lstStyle>
          <a:p>
            <a:pPr>
              <a:defRPr/>
            </a:pPr>
            <a:fld id="{63D1E4F6-594B-4352-9B2F-28941557440D}" type="slidenum">
              <a:rPr lang="en-US" altLang="en-US"/>
              <a:pPr>
                <a:defRPr/>
              </a:pPr>
              <a:t>‹#›</a:t>
            </a:fld>
            <a:endParaRPr lang="en-US" altLang="en-US"/>
          </a:p>
        </p:txBody>
      </p:sp>
    </p:spTree>
    <p:extLst>
      <p:ext uri="{BB962C8B-B14F-4D97-AF65-F5344CB8AC3E}">
        <p14:creationId xmlns:p14="http://schemas.microsoft.com/office/powerpoint/2010/main" val="1642277763"/>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a:xfrm>
            <a:off x="325438" y="6146800"/>
            <a:ext cx="2133600" cy="365125"/>
          </a:xfrm>
        </p:spPr>
        <p:txBody>
          <a:bodyPr/>
          <a:lstStyle>
            <a:lvl1pPr>
              <a:defRPr/>
            </a:lvl1pPr>
          </a:lstStyle>
          <a:p>
            <a:pPr>
              <a:defRPr/>
            </a:pPr>
            <a:fld id="{F1323DFD-EBF5-4D4B-B2F8-F300046B03DB}" type="slidenum">
              <a:rPr lang="en-US" altLang="en-US"/>
              <a:pPr>
                <a:defRPr/>
              </a:pPr>
              <a:t>‹#›</a:t>
            </a:fld>
            <a:endParaRPr lang="en-US" altLang="en-US"/>
          </a:p>
        </p:txBody>
      </p:sp>
    </p:spTree>
    <p:extLst>
      <p:ext uri="{BB962C8B-B14F-4D97-AF65-F5344CB8AC3E}">
        <p14:creationId xmlns:p14="http://schemas.microsoft.com/office/powerpoint/2010/main" val="153642275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ihcda title slide two">
    <p:spTree>
      <p:nvGrpSpPr>
        <p:cNvPr id="1" name=""/>
        <p:cNvGrpSpPr/>
        <p:nvPr/>
      </p:nvGrpSpPr>
      <p:grpSpPr>
        <a:xfrm>
          <a:off x="0" y="0"/>
          <a:ext cx="0" cy="0"/>
          <a:chOff x="0" y="0"/>
          <a:chExt cx="0" cy="0"/>
        </a:xfrm>
      </p:grpSpPr>
      <p:sp>
        <p:nvSpPr>
          <p:cNvPr id="2" name="Title 1"/>
          <p:cNvSpPr>
            <a:spLocks noGrp="1"/>
          </p:cNvSpPr>
          <p:nvPr>
            <p:ph type="ctrTitle"/>
          </p:nvPr>
        </p:nvSpPr>
        <p:spPr>
          <a:xfrm>
            <a:off x="335273" y="1266746"/>
            <a:ext cx="7772400" cy="1139841"/>
          </a:xfrm>
        </p:spPr>
        <p:txBody>
          <a:bodyPr/>
          <a:lstStyle>
            <a:lvl1pPr>
              <a:defRPr cap="all">
                <a:solidFill>
                  <a:srgbClr val="A2AD00"/>
                </a:solidFill>
                <a:latin typeface="Arial Bold"/>
                <a:cs typeface="Arial Bold"/>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1C8D38A9-4867-472D-8C9E-E475C3393BF3}" type="slidenum">
              <a:rPr lang="en-US" altLang="en-US"/>
              <a:pPr>
                <a:defRPr/>
              </a:pPr>
              <a:t>‹#›</a:t>
            </a:fld>
            <a:endParaRPr lang="en-US" altLang="en-US"/>
          </a:p>
        </p:txBody>
      </p:sp>
    </p:spTree>
    <p:extLst>
      <p:ext uri="{BB962C8B-B14F-4D97-AF65-F5344CB8AC3E}">
        <p14:creationId xmlns:p14="http://schemas.microsoft.com/office/powerpoint/2010/main" val="35217235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 ihcda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cap="all">
                <a:latin typeface="Arial Bold"/>
                <a:cs typeface="Arial Bold"/>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5273" y="1426020"/>
            <a:ext cx="8364589" cy="4525963"/>
          </a:xfrm>
        </p:spPr>
        <p:txBody>
          <a:bodyPr/>
          <a:lstStyle>
            <a:lvl1pPr marL="0" indent="0">
              <a:buNone/>
              <a:defRPr sz="1800" b="0" i="0">
                <a:latin typeface="Arial"/>
                <a:cs typeface="Arial"/>
              </a:defRPr>
            </a:lvl1pPr>
            <a:lvl2pPr marL="687388" indent="-225425">
              <a:buClr>
                <a:srgbClr val="003359"/>
              </a:buClr>
              <a:buFont typeface="Arial" pitchFamily="34" charset="0"/>
              <a:buChar char="•"/>
              <a:defRPr sz="1600" b="0" i="0">
                <a:latin typeface="Arial"/>
                <a:cs typeface="Arial"/>
              </a:defRPr>
            </a:lvl2pPr>
            <a:lvl3pPr marL="1141413" indent="-227013">
              <a:buClr>
                <a:srgbClr val="003359"/>
              </a:buClr>
              <a:buFont typeface="Frutiger LT Std 45 Light" pitchFamily="34" charset="0"/>
              <a:buChar char="‐"/>
              <a:defRPr sz="1400" b="0" i="0">
                <a:latin typeface="Arial"/>
                <a:cs typeface="Arial"/>
              </a:defRPr>
            </a:lvl3pPr>
            <a:lvl4pPr marL="1601788" indent="-225425">
              <a:buClr>
                <a:srgbClr val="003359"/>
              </a:buClr>
              <a:buFont typeface="Arial" pitchFamily="34" charset="0"/>
              <a:buChar char="•"/>
              <a:defRPr sz="1200" b="0" i="0">
                <a:latin typeface="Arial"/>
                <a:cs typeface="Arial"/>
              </a:defRPr>
            </a:lvl4pPr>
            <a:lvl5pPr marL="2055813" indent="-227013">
              <a:buClr>
                <a:srgbClr val="003359"/>
              </a:buClr>
              <a:buFont typeface="Frutiger LT Std 45 Light" pitchFamily="34" charset="0"/>
              <a:buChar char="‐"/>
              <a:defRPr sz="1000" b="0" i="0">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571B8CBD-6047-444B-87F0-D9B21FA403BC}" type="slidenum">
              <a:rPr lang="en-US" altLang="en-US"/>
              <a:pPr>
                <a:defRPr/>
              </a:pPr>
              <a:t>‹#›</a:t>
            </a:fld>
            <a:endParaRPr lang="en-US" altLang="en-US"/>
          </a:p>
        </p:txBody>
      </p:sp>
    </p:spTree>
    <p:extLst>
      <p:ext uri="{BB962C8B-B14F-4D97-AF65-F5344CB8AC3E}">
        <p14:creationId xmlns:p14="http://schemas.microsoft.com/office/powerpoint/2010/main" val="27253211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 ihcda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9345" y="4093376"/>
            <a:ext cx="7810881" cy="1362075"/>
          </a:xfrm>
        </p:spPr>
        <p:txBody>
          <a:bodyPr anchor="t">
            <a:normAutofit/>
          </a:bodyPr>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01205" y="2593189"/>
            <a:ext cx="7819021" cy="1500187"/>
          </a:xfrm>
        </p:spPr>
        <p:txBody>
          <a:bodyPr anchor="b">
            <a:normAutofit/>
          </a:bodyPr>
          <a:lstStyle>
            <a:lvl1pPr marL="0" indent="0">
              <a:buNone/>
              <a:defRPr sz="1800">
                <a:solidFill>
                  <a:srgbClr val="00335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BE1B1CE4-F00B-4E68-9228-6F1D3BAE330D}" type="slidenum">
              <a:rPr lang="en-US" altLang="en-US"/>
              <a:pPr>
                <a:defRPr/>
              </a:pPr>
              <a:t>‹#›</a:t>
            </a:fld>
            <a:endParaRPr lang="en-US" altLang="en-US"/>
          </a:p>
        </p:txBody>
      </p:sp>
    </p:spTree>
    <p:extLst>
      <p:ext uri="{BB962C8B-B14F-4D97-AF65-F5344CB8AC3E}">
        <p14:creationId xmlns:p14="http://schemas.microsoft.com/office/powerpoint/2010/main" val="21542786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 ihcda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5627" y="274638"/>
            <a:ext cx="8373873" cy="1143000"/>
          </a:xfrm>
        </p:spPr>
        <p:txBody>
          <a:bodyPr/>
          <a:lstStyle>
            <a:lvl1pPr>
              <a:defRPr cap="all"/>
            </a:lvl1pPr>
          </a:lstStyle>
          <a:p>
            <a:r>
              <a:rPr lang="en-US" dirty="0" smtClean="0"/>
              <a:t>Click to edit Master title style</a:t>
            </a:r>
            <a:endParaRPr lang="en-US" dirty="0"/>
          </a:p>
        </p:txBody>
      </p:sp>
      <p:sp>
        <p:nvSpPr>
          <p:cNvPr id="3" name="Content Placeholder 2"/>
          <p:cNvSpPr>
            <a:spLocks noGrp="1"/>
          </p:cNvSpPr>
          <p:nvPr>
            <p:ph sz="half" idx="1"/>
          </p:nvPr>
        </p:nvSpPr>
        <p:spPr>
          <a:xfrm>
            <a:off x="325627" y="1600200"/>
            <a:ext cx="4056956" cy="4525963"/>
          </a:xfrm>
        </p:spPr>
        <p:txBody>
          <a:bodyPr/>
          <a:lstStyle>
            <a:lvl1pPr>
              <a:buNone/>
              <a:defRPr sz="1800"/>
            </a:lvl1pPr>
            <a:lvl2pPr>
              <a:buClr>
                <a:srgbClr val="003359"/>
              </a:buClr>
              <a:buFont typeface="Arial" pitchFamily="34" charset="0"/>
              <a:buChar char="•"/>
              <a:defRPr sz="1600"/>
            </a:lvl2pPr>
            <a:lvl3pPr>
              <a:buClr>
                <a:srgbClr val="003359"/>
              </a:buClr>
              <a:buFont typeface="Frutiger LT Std 45 Light" pitchFamily="34" charset="0"/>
              <a:buChar char="‐"/>
              <a:defRPr sz="1400"/>
            </a:lvl3pPr>
            <a:lvl4pPr>
              <a:buClr>
                <a:srgbClr val="003359"/>
              </a:buClr>
              <a:buFont typeface="Arial" pitchFamily="34" charset="0"/>
              <a:buChar char="•"/>
              <a:defRPr sz="1200"/>
            </a:lvl4pPr>
            <a:lvl5pPr>
              <a:buClr>
                <a:srgbClr val="003359"/>
              </a:buClr>
              <a:buFont typeface="Frutiger LT Std 45 Light" pitchFamily="34" charset="0"/>
              <a:buChar cha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buNone/>
              <a:defRPr sz="1800">
                <a:solidFill>
                  <a:srgbClr val="003359"/>
                </a:solidFill>
              </a:defRPr>
            </a:lvl1pPr>
            <a:lvl2pPr>
              <a:buClr>
                <a:srgbClr val="003359"/>
              </a:buClr>
              <a:buFont typeface="Arial" pitchFamily="34" charset="0"/>
              <a:buChar char="•"/>
              <a:defRPr sz="1600">
                <a:solidFill>
                  <a:srgbClr val="003359"/>
                </a:solidFill>
              </a:defRPr>
            </a:lvl2pPr>
            <a:lvl3pPr>
              <a:buClr>
                <a:srgbClr val="003359"/>
              </a:buClr>
              <a:buFont typeface="Frutiger LT Std 45 Light" pitchFamily="34" charset="0"/>
              <a:buChar char="‐"/>
              <a:defRPr sz="1400">
                <a:solidFill>
                  <a:srgbClr val="003359"/>
                </a:solidFill>
              </a:defRPr>
            </a:lvl3pPr>
            <a:lvl4pPr>
              <a:buClr>
                <a:srgbClr val="003359"/>
              </a:buClr>
              <a:buFont typeface="Arial" pitchFamily="34" charset="0"/>
              <a:buChar char="•"/>
              <a:defRPr sz="1200">
                <a:solidFill>
                  <a:srgbClr val="003359"/>
                </a:solidFill>
              </a:defRPr>
            </a:lvl4pPr>
            <a:lvl5pPr>
              <a:buClr>
                <a:srgbClr val="003359"/>
              </a:buClr>
              <a:buFont typeface="Frutiger LT Std 45 Light" pitchFamily="34" charset="0"/>
              <a:buChar char="‐"/>
              <a:defRPr sz="1000">
                <a:solidFill>
                  <a:srgbClr val="0033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616FA514-AEFD-474B-93B0-114D787E359F}" type="slidenum">
              <a:rPr lang="en-US" altLang="en-US"/>
              <a:pPr>
                <a:defRPr/>
              </a:pPr>
              <a:t>‹#›</a:t>
            </a:fld>
            <a:endParaRPr lang="en-US" altLang="en-US"/>
          </a:p>
        </p:txBody>
      </p:sp>
    </p:spTree>
    <p:extLst>
      <p:ext uri="{BB962C8B-B14F-4D97-AF65-F5344CB8AC3E}">
        <p14:creationId xmlns:p14="http://schemas.microsoft.com/office/powerpoint/2010/main" val="87872480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 ihcda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3C749194-38E6-4473-9320-06ABC635AF1D}" type="slidenum">
              <a:rPr lang="en-US" altLang="en-US"/>
              <a:pPr>
                <a:defRPr/>
              </a:pPr>
              <a:t>‹#›</a:t>
            </a:fld>
            <a:endParaRPr lang="en-US" altLang="en-US"/>
          </a:p>
        </p:txBody>
      </p:sp>
    </p:spTree>
    <p:extLst>
      <p:ext uri="{BB962C8B-B14F-4D97-AF65-F5344CB8AC3E}">
        <p14:creationId xmlns:p14="http://schemas.microsoft.com/office/powerpoint/2010/main" val="352677866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 ihcda 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7C7ECAB-653A-4487-92B9-FFBB26683031}" type="slidenum">
              <a:rPr lang="en-US" altLang="en-US"/>
              <a:pPr>
                <a:defRPr/>
              </a:pPr>
              <a:t>‹#›</a:t>
            </a:fld>
            <a:endParaRPr lang="en-US" altLang="en-US"/>
          </a:p>
        </p:txBody>
      </p:sp>
    </p:spTree>
    <p:extLst>
      <p:ext uri="{BB962C8B-B14F-4D97-AF65-F5344CB8AC3E}">
        <p14:creationId xmlns:p14="http://schemas.microsoft.com/office/powerpoint/2010/main" val="250217139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 ihcda 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5626" y="273050"/>
            <a:ext cx="3139887" cy="1162050"/>
          </a:xfrm>
        </p:spPr>
        <p:txBody>
          <a:bodyPr anchor="b">
            <a:noAutofit/>
          </a:bodyPr>
          <a:lstStyle>
            <a:lvl1pPr algn="l">
              <a:defRPr sz="2000" b="1" cap="all"/>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buClr>
                <a:srgbClr val="003359"/>
              </a:buClr>
              <a:buFont typeface="Arial" pitchFamily="34" charset="0"/>
              <a:buChar char="•"/>
              <a:defRPr sz="1600"/>
            </a:lvl1pPr>
            <a:lvl2pPr>
              <a:buClr>
                <a:srgbClr val="003359"/>
              </a:buClr>
              <a:buFont typeface="Frutiger LT Std 45 Light" pitchFamily="34" charset="0"/>
              <a:buChar char="‐"/>
              <a:defRPr sz="1400"/>
            </a:lvl2pPr>
            <a:lvl3pPr>
              <a:buClr>
                <a:srgbClr val="003359"/>
              </a:buClr>
              <a:buFont typeface="Arial" pitchFamily="34" charset="0"/>
              <a:buChar char="•"/>
              <a:defRPr sz="1200"/>
            </a:lvl3pPr>
            <a:lvl4pPr>
              <a:buClr>
                <a:srgbClr val="003359"/>
              </a:buClr>
              <a:buFont typeface="Frutiger LT Std 45 Light" pitchFamily="34" charset="0"/>
              <a:buChar char="‐"/>
              <a:defRPr sz="1000"/>
            </a:lvl4pPr>
            <a:lvl5pPr>
              <a:buClr>
                <a:srgbClr val="003359"/>
              </a:buClr>
              <a:buFont typeface="Arial" pitchFamily="34" charset="0"/>
              <a:buChar char="•"/>
              <a:defRPr sz="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25626" y="1435100"/>
            <a:ext cx="3139887"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486F516-DAA5-4C78-9A44-C799F6245A78}" type="slidenum">
              <a:rPr lang="en-US" altLang="en-US"/>
              <a:pPr>
                <a:defRPr/>
              </a:pPr>
              <a:t>‹#›</a:t>
            </a:fld>
            <a:endParaRPr lang="en-US" altLang="en-US"/>
          </a:p>
        </p:txBody>
      </p:sp>
    </p:spTree>
    <p:extLst>
      <p:ext uri="{BB962C8B-B14F-4D97-AF65-F5344CB8AC3E}">
        <p14:creationId xmlns:p14="http://schemas.microsoft.com/office/powerpoint/2010/main" val="278820361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hcda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cap="all"/>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Slide Number Placeholder 5"/>
          <p:cNvSpPr>
            <a:spLocks noGrp="1"/>
          </p:cNvSpPr>
          <p:nvPr>
            <p:ph type="sldNum" sz="quarter" idx="10"/>
          </p:nvPr>
        </p:nvSpPr>
        <p:spPr/>
        <p:txBody>
          <a:bodyPr/>
          <a:lstStyle>
            <a:lvl1pPr>
              <a:defRPr/>
            </a:lvl1pPr>
          </a:lstStyle>
          <a:p>
            <a:pPr>
              <a:defRPr/>
            </a:pPr>
            <a:fld id="{23DC0F60-49D0-473F-9AEE-06B5EA021BD5}" type="slidenum">
              <a:rPr lang="en-US" altLang="en-US"/>
              <a:pPr>
                <a:defRPr/>
              </a:pPr>
              <a:t>‹#›</a:t>
            </a:fld>
            <a:endParaRPr lang="en-US" altLang="en-US"/>
          </a:p>
        </p:txBody>
      </p:sp>
    </p:spTree>
    <p:extLst>
      <p:ext uri="{BB962C8B-B14F-4D97-AF65-F5344CB8AC3E}">
        <p14:creationId xmlns:p14="http://schemas.microsoft.com/office/powerpoint/2010/main" val="2225146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ENTER HEADLINE</a:t>
            </a:r>
          </a:p>
        </p:txBody>
      </p:sp>
      <p:sp>
        <p:nvSpPr>
          <p:cNvPr id="1027"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enter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325438" y="61468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1DFD9441-B681-4993-9812-4EE8B4B780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048"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334963" y="274638"/>
            <a:ext cx="83645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ENTER HEADLINE</a:t>
            </a:r>
          </a:p>
        </p:txBody>
      </p:sp>
      <p:sp>
        <p:nvSpPr>
          <p:cNvPr id="2051" name="Text Placeholder 2"/>
          <p:cNvSpPr>
            <a:spLocks noGrp="1"/>
          </p:cNvSpPr>
          <p:nvPr>
            <p:ph type="body" idx="1"/>
          </p:nvPr>
        </p:nvSpPr>
        <p:spPr bwMode="auto">
          <a:xfrm>
            <a:off x="334963" y="1600200"/>
            <a:ext cx="8364537" cy="414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enter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325438" y="62611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003359"/>
                </a:solidFill>
              </a:defRPr>
            </a:lvl1pPr>
          </a:lstStyle>
          <a:p>
            <a:pPr>
              <a:defRPr/>
            </a:pPr>
            <a:fld id="{3C2764C6-69CE-4A58-B5D6-DC62F2CBC203}" type="slidenum">
              <a:rPr lang="en-US" altLang="en-US"/>
              <a:pPr>
                <a:defRPr/>
              </a:pPr>
              <a:t>‹#›</a:t>
            </a:fld>
            <a:endParaRPr lang="en-US" altLang="en-US"/>
          </a:p>
        </p:txBody>
      </p:sp>
      <p:pic>
        <p:nvPicPr>
          <p:cNvPr id="2053" name="Picture 4" descr="IHCDA-Logo-RGB.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675438" y="6021388"/>
            <a:ext cx="2052637"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9" r:id="rId1"/>
    <p:sldLayoutId id="2147485050" r:id="rId2"/>
    <p:sldLayoutId id="2147485051" r:id="rId3"/>
    <p:sldLayoutId id="2147485052" r:id="rId4"/>
    <p:sldLayoutId id="2147485053" r:id="rId5"/>
    <p:sldLayoutId id="2147485054" r:id="rId6"/>
    <p:sldLayoutId id="2147485055" r:id="rId7"/>
    <p:sldLayoutId id="2147485056" r:id="rId8"/>
  </p:sldLayoutIdLst>
  <p:transition spd="med">
    <p:fade/>
  </p:transition>
  <p:hf hdr="0" dt="0"/>
  <p:txStyles>
    <p:titleStyle>
      <a:lvl1pPr algn="l" rtl="0" eaLnBrk="0" fontAlgn="base" hangingPunct="0">
        <a:spcBef>
          <a:spcPct val="0"/>
        </a:spcBef>
        <a:spcAft>
          <a:spcPct val="0"/>
        </a:spcAft>
        <a:defRPr sz="3000" b="1" kern="1200">
          <a:solidFill>
            <a:srgbClr val="A2AD00"/>
          </a:solidFill>
          <a:latin typeface="Arial Bold"/>
          <a:ea typeface="ＭＳ Ｐゴシック" pitchFamily="-112" charset="-128"/>
          <a:cs typeface="Arial Bold"/>
        </a:defRPr>
      </a:lvl1pPr>
      <a:lvl2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2pPr>
      <a:lvl3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3pPr>
      <a:lvl4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4pPr>
      <a:lvl5pPr algn="l" rtl="0" eaLnBrk="0" fontAlgn="base" hangingPunct="0">
        <a:spcBef>
          <a:spcPct val="0"/>
        </a:spcBef>
        <a:spcAft>
          <a:spcPct val="0"/>
        </a:spcAft>
        <a:defRPr sz="3000" b="1">
          <a:solidFill>
            <a:srgbClr val="A2AD00"/>
          </a:solidFill>
          <a:latin typeface="Arial Bold" pitchFamily="-111" charset="0"/>
          <a:ea typeface="ＭＳ Ｐゴシック" pitchFamily="-112" charset="-128"/>
          <a:cs typeface="Arial Bold" pitchFamily="-111" charset="0"/>
        </a:defRPr>
      </a:lvl5pPr>
      <a:lvl6pPr marL="457200" algn="l" rtl="0" fontAlgn="base">
        <a:spcBef>
          <a:spcPct val="0"/>
        </a:spcBef>
        <a:spcAft>
          <a:spcPct val="0"/>
        </a:spcAft>
        <a:defRPr sz="3000">
          <a:solidFill>
            <a:srgbClr val="F0AB00"/>
          </a:solidFill>
          <a:latin typeface="NeutraText-Demi" pitchFamily="-112" charset="0"/>
          <a:ea typeface="ＭＳ Ｐゴシック" pitchFamily="-112" charset="-128"/>
        </a:defRPr>
      </a:lvl6pPr>
      <a:lvl7pPr marL="914400" algn="l" rtl="0" fontAlgn="base">
        <a:spcBef>
          <a:spcPct val="0"/>
        </a:spcBef>
        <a:spcAft>
          <a:spcPct val="0"/>
        </a:spcAft>
        <a:defRPr sz="3000">
          <a:solidFill>
            <a:srgbClr val="F0AB00"/>
          </a:solidFill>
          <a:latin typeface="NeutraText-Demi" pitchFamily="-112" charset="0"/>
          <a:ea typeface="ＭＳ Ｐゴシック" pitchFamily="-112" charset="-128"/>
        </a:defRPr>
      </a:lvl7pPr>
      <a:lvl8pPr marL="1371600" algn="l" rtl="0" fontAlgn="base">
        <a:spcBef>
          <a:spcPct val="0"/>
        </a:spcBef>
        <a:spcAft>
          <a:spcPct val="0"/>
        </a:spcAft>
        <a:defRPr sz="3000">
          <a:solidFill>
            <a:srgbClr val="F0AB00"/>
          </a:solidFill>
          <a:latin typeface="NeutraText-Demi" pitchFamily="-112" charset="0"/>
          <a:ea typeface="ＭＳ Ｐゴシック" pitchFamily="-112" charset="-128"/>
        </a:defRPr>
      </a:lvl8pPr>
      <a:lvl9pPr marL="1828800" algn="l" rtl="0" fontAlgn="base">
        <a:spcBef>
          <a:spcPct val="0"/>
        </a:spcBef>
        <a:spcAft>
          <a:spcPct val="0"/>
        </a:spcAft>
        <a:defRPr sz="3000">
          <a:solidFill>
            <a:srgbClr val="F0AB00"/>
          </a:solidFill>
          <a:latin typeface="NeutraText-Demi" pitchFamily="-112" charset="0"/>
          <a:ea typeface="ＭＳ Ｐゴシック" pitchFamily="-112" charset="-128"/>
        </a:defRPr>
      </a:lvl9pPr>
    </p:titleStyle>
    <p:bodyStyle>
      <a:lvl1pPr marL="687388" indent="-225425" algn="l" rtl="0" eaLnBrk="0" fontAlgn="base" hangingPunct="0">
        <a:spcBef>
          <a:spcPct val="0"/>
        </a:spcBef>
        <a:spcAft>
          <a:spcPct val="0"/>
        </a:spcAft>
        <a:buClr>
          <a:srgbClr val="003359"/>
        </a:buClr>
        <a:buFont typeface="Arial" panose="020B0604020202020204" pitchFamily="34" charset="0"/>
        <a:buChar char="•"/>
        <a:defRPr sz="1600" kern="1200">
          <a:solidFill>
            <a:srgbClr val="003359"/>
          </a:solidFill>
          <a:latin typeface="Arial"/>
          <a:ea typeface="ＭＳ Ｐゴシック" pitchFamily="-112" charset="-128"/>
          <a:cs typeface="Arial"/>
        </a:defRPr>
      </a:lvl1pPr>
      <a:lvl2pPr marL="1141413" indent="-227013" algn="l" rtl="0" eaLnBrk="0" fontAlgn="base" hangingPunct="0">
        <a:spcBef>
          <a:spcPct val="0"/>
        </a:spcBef>
        <a:spcAft>
          <a:spcPct val="0"/>
        </a:spcAft>
        <a:buClr>
          <a:srgbClr val="003359"/>
        </a:buClr>
        <a:buFont typeface="Frutiger LT Std 45 Light"/>
        <a:buChar char="‐"/>
        <a:defRPr sz="1400" kern="1200">
          <a:solidFill>
            <a:srgbClr val="003359"/>
          </a:solidFill>
          <a:latin typeface="Arial"/>
          <a:ea typeface="ＭＳ Ｐゴシック" pitchFamily="-112" charset="-128"/>
          <a:cs typeface="Arial"/>
        </a:defRPr>
      </a:lvl2pPr>
      <a:lvl3pPr marL="1601788" indent="-225425" algn="l" rtl="0" eaLnBrk="0" fontAlgn="base" hangingPunct="0">
        <a:spcBef>
          <a:spcPct val="0"/>
        </a:spcBef>
        <a:spcAft>
          <a:spcPct val="0"/>
        </a:spcAft>
        <a:buClr>
          <a:srgbClr val="003359"/>
        </a:buClr>
        <a:buFont typeface="Arial" panose="020B0604020202020204" pitchFamily="34" charset="0"/>
        <a:buChar char="•"/>
        <a:defRPr sz="1200" kern="1200">
          <a:solidFill>
            <a:srgbClr val="003359"/>
          </a:solidFill>
          <a:latin typeface="Arial"/>
          <a:ea typeface="ＭＳ Ｐゴシック" pitchFamily="-112" charset="-128"/>
          <a:cs typeface="Arial"/>
        </a:defRPr>
      </a:lvl3pPr>
      <a:lvl4pPr marL="2055813" indent="-227013" algn="l" rtl="0" eaLnBrk="0" fontAlgn="base" hangingPunct="0">
        <a:spcBef>
          <a:spcPct val="0"/>
        </a:spcBef>
        <a:spcAft>
          <a:spcPct val="0"/>
        </a:spcAft>
        <a:buClr>
          <a:srgbClr val="003359"/>
        </a:buClr>
        <a:buFont typeface="Frutiger LT Std 45 Light"/>
        <a:buChar char="‐"/>
        <a:defRPr sz="1000" kern="1200">
          <a:solidFill>
            <a:srgbClr val="003359"/>
          </a:solidFill>
          <a:latin typeface="Arial"/>
          <a:ea typeface="ＭＳ Ｐゴシック" pitchFamily="-112" charset="-128"/>
          <a:cs typeface="Arial"/>
        </a:defRPr>
      </a:lvl4pPr>
      <a:lvl5pPr marL="2516188" indent="-225425" algn="l" rtl="0" eaLnBrk="0" fontAlgn="base" hangingPunct="0">
        <a:spcBef>
          <a:spcPct val="0"/>
        </a:spcBef>
        <a:spcAft>
          <a:spcPct val="0"/>
        </a:spcAft>
        <a:buClr>
          <a:srgbClr val="003359"/>
        </a:buClr>
        <a:buFont typeface="Arial" panose="020B0604020202020204" pitchFamily="34" charset="0"/>
        <a:buChar char="•"/>
        <a:defRPr sz="800" kern="1200">
          <a:solidFill>
            <a:srgbClr val="003359"/>
          </a:solidFill>
          <a:latin typeface="Arial"/>
          <a:ea typeface="ＭＳ Ｐゴシック" pitchFamily="-112"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34963" y="546100"/>
            <a:ext cx="8058150" cy="5119688"/>
          </a:xfrm>
        </p:spPr>
        <p:txBody>
          <a:bodyPr/>
          <a:lstStyle/>
          <a:p>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Crisis Mitigation Strategies</a:t>
            </a: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Thomas Hartnett-Russell</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Community Programs Manager</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t/>
            </a:r>
            <a:br>
              <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rPr>
            </a:br>
            <a:endParaRPr lang="en-US" altLang="en-US" cap="none" dirty="0" smtClean="0">
              <a:latin typeface="Arial Bold" panose="020B0704020202020204" pitchFamily="34" charset="0"/>
              <a:ea typeface="ＭＳ Ｐゴシック" panose="020B0600070205080204" pitchFamily="34" charset="-128"/>
              <a:cs typeface="Arial Bold" panose="020B0704020202020204" pitchFamily="34" charset="0"/>
            </a:endParaRPr>
          </a:p>
        </p:txBody>
      </p:sp>
      <p:sp>
        <p:nvSpPr>
          <p:cNvPr id="1331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DA4C1A-EE33-4899-87C5-9180D36B8F2B}" type="slidenum">
              <a:rPr lang="en-US" altLang="en-US" smtClean="0">
                <a:solidFill>
                  <a:srgbClr val="003359"/>
                </a:solidFill>
              </a:rPr>
              <a:pPr/>
              <a:t>1</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Documenting MITIGATION</a:t>
            </a:r>
            <a:r>
              <a:rPr lang="en-US" dirty="0" smtClean="0"/>
              <a:t>	</a:t>
            </a:r>
            <a:endParaRPr lang="en-US" dirty="0"/>
          </a:p>
        </p:txBody>
      </p:sp>
      <p:sp>
        <p:nvSpPr>
          <p:cNvPr id="2457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Because crisis mitigation is a requirement in the federal LIHEAP statute, it is vital that all LSPs and intake caseworkers are cognizant of the need to document all mitigation actions take, including the times.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Documentation can be in the form of case notes in the database or hard copy documents.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The documentation must be able to “tell the story” in a linear way and objectively show that we followed policy and met the requirements.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Remember, if an auditor walks in and looks at the file, this person will not have any pre-existing knowledge of the case, and intake caseworkers must keep in mind that this is the audience for their case notes. There should be no inferences left unexplained or assumptions that SOP was followed.</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If it wasn’t documented, it didn’t happen!</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45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9D62DA0-5016-4F9B-80A3-A052EB9F616B}" type="slidenum">
              <a:rPr lang="en-US" altLang="en-US" smtClean="0">
                <a:solidFill>
                  <a:srgbClr val="003359"/>
                </a:solidFill>
              </a:rPr>
              <a:pPr/>
              <a:t>10</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963" y="236137"/>
            <a:ext cx="8364537" cy="1143000"/>
          </a:xfrm>
        </p:spPr>
        <p:txBody>
          <a:bodyPr/>
          <a:lstStyle/>
          <a:p>
            <a:pPr>
              <a:defRPr/>
            </a:pPr>
            <a:r>
              <a:rPr lang="en-US" dirty="0" smtClean="0"/>
              <a:t>Mitigation compliance strategies</a:t>
            </a:r>
            <a:endParaRPr lang="en-US" dirty="0"/>
          </a:p>
        </p:txBody>
      </p:sp>
      <p:sp>
        <p:nvSpPr>
          <p:cNvPr id="358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3789CFA-C788-4D92-B8FB-38D3BF92AA73}" type="slidenum">
              <a:rPr lang="en-US" altLang="en-US" smtClean="0">
                <a:solidFill>
                  <a:srgbClr val="003359"/>
                </a:solidFill>
              </a:rPr>
              <a:pPr/>
              <a:t>11</a:t>
            </a:fld>
            <a:endParaRPr lang="en-US" altLang="en-US" smtClean="0">
              <a:solidFill>
                <a:srgbClr val="003359"/>
              </a:solidFill>
            </a:endParaRPr>
          </a:p>
        </p:txBody>
      </p:sp>
      <p:pic>
        <p:nvPicPr>
          <p:cNvPr id="2050" name="Picture 2" descr="Image result for seventh seal ch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293" y="1379137"/>
            <a:ext cx="7381875" cy="40005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Providing Crisis Mitigation</a:t>
            </a:r>
            <a:endParaRPr lang="en-US" dirty="0"/>
          </a:p>
        </p:txBody>
      </p:sp>
      <p:sp>
        <p:nvSpPr>
          <p:cNvPr id="25603" name="Content Placeholder 2"/>
          <p:cNvSpPr>
            <a:spLocks noGrp="1"/>
          </p:cNvSpPr>
          <p:nvPr>
            <p:ph idx="1"/>
          </p:nvPr>
        </p:nvSpPr>
        <p:spPr>
          <a:xfrm>
            <a:off x="325438" y="1417638"/>
            <a:ext cx="8364537" cy="4525962"/>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When a potential applicant calls you stating that they are in crisis, if you are with an LSP that uses appointments, attempt to schedule an appointment within 48 or 18 hours. Take note of the date and time of the call, and include that in the case notes when you determine eligibility as well as the date and time of the appointment. This is a very easy and straightforward way of meeting the requirement.</a:t>
            </a:r>
            <a:r>
              <a:rPr lang="en-US" dirty="0">
                <a:latin typeface="Arial" panose="020B0604020202020204" pitchFamily="34" charset="0"/>
                <a:ea typeface="ＭＳ Ｐゴシック" panose="020B0600070205080204" pitchFamily="34" charset="-128"/>
                <a:cs typeface="Arial" panose="020B0604020202020204" pitchFamily="34" charset="0"/>
              </a:rPr>
              <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If your LSP does offer appointments, cushioning your appointment slots (e.g., if an appointment typically runs an hour, scheduling them for an hour and a half) or under-booking your slots (e.g., scheduling three appointments when four intake caseworkers are available) can help you maintain availability to handle crisis in a timely manner.</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Some LSPs also designate one or two days as “crisis days” and do not schedule any advance appointments on those days.</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3ADA308-8685-4A34-8526-56E2A4374C8D}" type="slidenum">
              <a:rPr lang="en-US" altLang="en-US" smtClean="0">
                <a:solidFill>
                  <a:srgbClr val="003359"/>
                </a:solidFill>
              </a:rPr>
              <a:pPr/>
              <a:t>12</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Providing crisis mitigation</a:t>
            </a:r>
            <a:endParaRPr lang="en-US" dirty="0"/>
          </a:p>
        </p:txBody>
      </p:sp>
      <p:sp>
        <p:nvSpPr>
          <p:cNvPr id="2662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Maintain a community resource list or packet, consisting of other agencies in the community that provide resources for assistance. Keep hard copies of this list available and provide them to clients who are in crisis, or even to all clients who apply.</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If you have a generic e-mail inbox for EAP correspondence, set it up to auto-respond to everyone who e-mails it. The auto-response e-mail can include referrals to other resources or instructions to call 211 for additional assistance.</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662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97A21E0-E6DD-48AF-AEB5-17600CC474C8}" type="slidenum">
              <a:rPr lang="en-US" altLang="en-US" smtClean="0">
                <a:solidFill>
                  <a:srgbClr val="003359"/>
                </a:solidFill>
              </a:rPr>
              <a:pPr/>
              <a:t>13</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Providing crisis mitigation</a:t>
            </a:r>
            <a:endParaRPr lang="en-US" dirty="0"/>
          </a:p>
        </p:txBody>
      </p:sp>
      <p:sp>
        <p:nvSpPr>
          <p:cNvPr id="27651"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Vendor CSRs can sometimes not be aware of moratorium requirements, or can be resistant to offering the protection before eligibility is determined. If you do talk to someone at one of your vendors who understands the requirements and works with you on it, try to maintain a relationship with that person and talk to them whenever you need to suspend disconnection while determining eligibility.</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Draft a form letter that you can send to your vendors when somebody submits an application and needs moratorium protection while you determine eligibility. Be sure to leave a space to enter the applicant’s name and utility account number. Don’t be afraid to quote the applicable parts of the legislation or the numerical Indiana Code identification.</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2E7F549-451F-44C1-BB22-3A368C7D85A5}" type="slidenum">
              <a:rPr lang="en-US" altLang="en-US" smtClean="0">
                <a:solidFill>
                  <a:srgbClr val="003359"/>
                </a:solidFill>
              </a:rPr>
              <a:pPr/>
              <a:t>14</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Documenting Crisis Mitigation</a:t>
            </a:r>
            <a:r>
              <a:rPr lang="en-US" dirty="0" smtClean="0"/>
              <a:t>	</a:t>
            </a:r>
            <a:endParaRPr lang="en-US" dirty="0"/>
          </a:p>
        </p:txBody>
      </p:sp>
      <p:sp>
        <p:nvSpPr>
          <p:cNvPr id="28675" name="Content Placeholder 2"/>
          <p:cNvSpPr>
            <a:spLocks noGrp="1"/>
          </p:cNvSpPr>
          <p:nvPr>
            <p:ph idx="1"/>
          </p:nvPr>
        </p:nvSpPr>
        <p:spPr>
          <a:xfrm>
            <a:off x="523875" y="1417638"/>
            <a:ext cx="8364538" cy="4525962"/>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Be sure to date stamp every piece of paper that comes through your door! Date stamping is at least half the job of telling the story of the file, and can explain processing delays when they happen (e.g., an applicant turned in an application on November 5 but did not turn in a required piece of documentation until November 14.)</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If you are able to time-stamp documents also, this can help document that we met the requirements for mitigating life-threatening crisis.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Take plentiful meaningful case notes! Try to make it a habit to always leave a note in the database whenever you must go into a file. Make your notes specific, not vague. Make a note of every interaction you have with an applicant, including copies of correspondence (e.g., incomplete letters).</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8C6E0E8-398B-4552-86F4-072B940B7F91}" type="slidenum">
              <a:rPr lang="en-US" altLang="en-US" smtClean="0">
                <a:solidFill>
                  <a:srgbClr val="003359"/>
                </a:solidFill>
              </a:rPr>
              <a:pPr/>
              <a:t>15</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Documenting Crisis Mitigation</a:t>
            </a:r>
            <a:endParaRPr lang="en-US" dirty="0"/>
          </a:p>
        </p:txBody>
      </p:sp>
      <p:sp>
        <p:nvSpPr>
          <p:cNvPr id="2969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When opening mail, take a look over the mail-in applications rather than just filing them blindly. Separate out any that appear to be in crisis and make those priorities.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Make good use of the Application Actions in RIAA! If you give a referral or even if you just have a resource list or packet that you give to applicants, it is quick and easy to set up an Application Action to streamline your documentation of this.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When a crisis client calls you, try to take notes during the call and then add them to the case file.</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It bears repeating: If you don’t document it, </a:t>
            </a:r>
            <a:r>
              <a:rPr lang="en-US" b="1" dirty="0" smtClean="0">
                <a:latin typeface="Arial" panose="020B0604020202020204" pitchFamily="34" charset="0"/>
                <a:ea typeface="ＭＳ Ｐゴシック" panose="020B0600070205080204" pitchFamily="34" charset="-128"/>
                <a:cs typeface="Arial" panose="020B0604020202020204" pitchFamily="34" charset="0"/>
              </a:rPr>
              <a:t>it didn’t happen</a:t>
            </a:r>
            <a:r>
              <a:rPr lang="en-US" dirty="0" smtClean="0">
                <a:latin typeface="Arial" panose="020B0604020202020204" pitchFamily="34" charset="0"/>
                <a:ea typeface="ＭＳ Ｐゴシック" panose="020B0600070205080204" pitchFamily="34" charset="-128"/>
                <a:cs typeface="Arial" panose="020B0604020202020204" pitchFamily="34" charset="0"/>
              </a:rPr>
              <a:t>!</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970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DAE14D8-E831-4E96-A5FD-F768CFA57A79}" type="slidenum">
              <a:rPr lang="en-US" altLang="en-US" smtClean="0">
                <a:solidFill>
                  <a:srgbClr val="003359"/>
                </a:solidFill>
              </a:rPr>
              <a:pPr/>
              <a:t>16</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963" y="236137"/>
            <a:ext cx="8364537" cy="1143000"/>
          </a:xfrm>
        </p:spPr>
        <p:txBody>
          <a:bodyPr/>
          <a:lstStyle/>
          <a:p>
            <a:pPr>
              <a:defRPr/>
            </a:pPr>
            <a:r>
              <a:rPr lang="en-US" dirty="0" smtClean="0"/>
              <a:t>Questions?</a:t>
            </a:r>
            <a:endParaRPr lang="en-US" dirty="0"/>
          </a:p>
        </p:txBody>
      </p:sp>
      <p:sp>
        <p:nvSpPr>
          <p:cNvPr id="358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3789CFA-C788-4D92-B8FB-38D3BF92AA73}" type="slidenum">
              <a:rPr lang="en-US" altLang="en-US" smtClean="0">
                <a:solidFill>
                  <a:srgbClr val="003359"/>
                </a:solidFill>
              </a:rPr>
              <a:pPr/>
              <a:t>17</a:t>
            </a:fld>
            <a:endParaRPr lang="en-US" altLang="en-US" smtClean="0">
              <a:solidFill>
                <a:srgbClr val="003359"/>
              </a:solidFill>
            </a:endParaRPr>
          </a:p>
        </p:txBody>
      </p:sp>
      <p:sp>
        <p:nvSpPr>
          <p:cNvPr id="4" name="Content Placeholder 3"/>
          <p:cNvSpPr>
            <a:spLocks noGrp="1"/>
          </p:cNvSpPr>
          <p:nvPr>
            <p:ph idx="1"/>
          </p:nvPr>
        </p:nvSpPr>
        <p:spPr/>
        <p:txBody>
          <a:bodyPr/>
          <a:lstStyle/>
          <a:p>
            <a:r>
              <a:rPr lang="en-US" dirty="0" smtClean="0"/>
              <a:t>  </a:t>
            </a:r>
            <a:endParaRPr lang="en-US" dirty="0"/>
          </a:p>
        </p:txBody>
      </p:sp>
      <p:pic>
        <p:nvPicPr>
          <p:cNvPr id="3074" name="Picture 2" descr="Image result for business cat templ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8498" y="1426020"/>
            <a:ext cx="3117465" cy="3117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68912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agenda</a:t>
            </a:r>
            <a:endParaRPr lang="en-US" dirty="0"/>
          </a:p>
        </p:txBody>
      </p:sp>
      <p:sp>
        <p:nvSpPr>
          <p:cNvPr id="15363" name="Content Placeholder 2"/>
          <p:cNvSpPr>
            <a:spLocks noGrp="1"/>
          </p:cNvSpPr>
          <p:nvPr>
            <p:ph idx="1"/>
          </p:nvPr>
        </p:nvSpPr>
        <p:spPr>
          <a:xfrm>
            <a:off x="334963" y="1425575"/>
            <a:ext cx="8364537" cy="4525963"/>
          </a:xfrm>
        </p:spPr>
        <p:txBody>
          <a:bodyPr/>
          <a:lstStyle/>
          <a:p>
            <a:pPr marL="342900" indent="-342900">
              <a:buFont typeface="Arial" panose="020B0604020202020204" pitchFamily="34" charset="0"/>
              <a:buAutoNum type="arabicPeriod"/>
            </a:pPr>
            <a:r>
              <a:rPr lang="en-US" dirty="0" smtClean="0">
                <a:latin typeface="Arial" panose="020B0604020202020204" pitchFamily="34" charset="0"/>
                <a:ea typeface="ＭＳ Ｐゴシック" panose="020B0600070205080204" pitchFamily="34" charset="-128"/>
                <a:cs typeface="Arial" panose="020B0604020202020204" pitchFamily="34" charset="0"/>
              </a:rPr>
              <a:t>Crisis Mitigation Overview</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342900" indent="-342900">
              <a:buFont typeface="Arial" panose="020B0604020202020204" pitchFamily="34" charset="0"/>
              <a:buAutoNum type="arabicPeriod"/>
            </a:pPr>
            <a:r>
              <a:rPr lang="en-US" dirty="0" smtClean="0">
                <a:latin typeface="Arial" panose="020B0604020202020204" pitchFamily="34" charset="0"/>
                <a:ea typeface="ＭＳ Ｐゴシック" panose="020B0600070205080204" pitchFamily="34" charset="-128"/>
                <a:cs typeface="Arial" panose="020B0604020202020204" pitchFamily="34" charset="0"/>
              </a:rPr>
              <a:t>Strategies for Compliance</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342900" indent="-342900">
              <a:buFont typeface="Arial" panose="020B0604020202020204" pitchFamily="34" charset="0"/>
              <a:buAutoNum type="arabicPeriod"/>
            </a:pPr>
            <a:r>
              <a:rPr lang="en-US" dirty="0" smtClean="0">
                <a:latin typeface="Arial" panose="020B0604020202020204" pitchFamily="34" charset="0"/>
                <a:ea typeface="ＭＳ Ｐゴシック" panose="020B0600070205080204" pitchFamily="34" charset="-128"/>
                <a:cs typeface="Arial" panose="020B0604020202020204" pitchFamily="34" charset="0"/>
              </a:rPr>
              <a:t>Questions</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1536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13D6B26-A3FE-4E83-8F4D-47F4019CFAA2}" type="slidenum">
              <a:rPr lang="en-US" altLang="en-US" smtClean="0">
                <a:solidFill>
                  <a:srgbClr val="003359"/>
                </a:solidFill>
              </a:rPr>
              <a:pPr/>
              <a:t>2</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Crisis Mitigation Overview</a:t>
            </a:r>
            <a:endParaRPr lang="en-US" dirty="0"/>
          </a:p>
        </p:txBody>
      </p:sp>
      <p:sp>
        <p:nvSpPr>
          <p:cNvPr id="1638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2C7CA2C-3398-44BA-A028-4AA251A78310}" type="slidenum">
              <a:rPr lang="en-US" altLang="en-US" smtClean="0">
                <a:solidFill>
                  <a:srgbClr val="003359"/>
                </a:solidFill>
              </a:rPr>
              <a:pPr/>
              <a:t>3</a:t>
            </a:fld>
            <a:endParaRPr lang="en-US" altLang="en-US" smtClean="0">
              <a:solidFill>
                <a:srgbClr val="003359"/>
              </a:solidFill>
            </a:endParaRPr>
          </a:p>
        </p:txBody>
      </p:sp>
      <p:pic>
        <p:nvPicPr>
          <p:cNvPr id="1026" name="Picture 2" descr="Image result for mushroom cloud test"/>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8397" y="1417638"/>
            <a:ext cx="6737668" cy="42307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Defining crisis</a:t>
            </a:r>
            <a:endParaRPr lang="en-US" dirty="0"/>
          </a:p>
        </p:txBody>
      </p:sp>
      <p:sp>
        <p:nvSpPr>
          <p:cNvPr id="15363" name="Content Placeholder 4"/>
          <p:cNvSpPr>
            <a:spLocks noGrp="1"/>
          </p:cNvSpPr>
          <p:nvPr>
            <p:ph idx="1"/>
          </p:nvPr>
        </p:nvSpPr>
        <p:spPr>
          <a:xfrm>
            <a:off x="487363" y="1163638"/>
            <a:ext cx="8364537" cy="4525962"/>
          </a:xfrm>
        </p:spPr>
        <p:txBody>
          <a:bodyPr/>
          <a:lstStyle/>
          <a:p>
            <a:pPr marL="285750" indent="-285750">
              <a:buFont typeface="Arial" panose="020B0604020202020204" pitchFamily="34" charset="0"/>
              <a:buChar cha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The federal LIHEAP Statute (42 U.S.C. 8623, </a:t>
            </a:r>
            <a:r>
              <a:rPr lang="en-US" dirty="0"/>
              <a:t>§ </a:t>
            </a:r>
            <a:r>
              <a:rPr lang="en-US" dirty="0" smtClean="0"/>
              <a:t>2605) requires a </a:t>
            </a:r>
            <a:r>
              <a:rPr lang="en-US" b="1" dirty="0" smtClean="0"/>
              <a:t>timely</a:t>
            </a:r>
            <a:r>
              <a:rPr lang="en-US" dirty="0" smtClean="0"/>
              <a:t> and </a:t>
            </a:r>
            <a:r>
              <a:rPr lang="en-US" b="1" dirty="0" smtClean="0"/>
              <a:t>effective</a:t>
            </a:r>
            <a:r>
              <a:rPr lang="en-US" dirty="0" smtClean="0"/>
              <a:t> energy crisis intervention program for households in need of immediate assistance.</a:t>
            </a:r>
            <a:br>
              <a:rPr lang="en-US" dirty="0" smtClean="0"/>
            </a:br>
            <a:endParaRPr lang="en-US" dirty="0" smtClean="0"/>
          </a:p>
          <a:p>
            <a:pPr marL="285750" indent="-285750">
              <a:buFont typeface="Arial" panose="020B0604020202020204" pitchFamily="34" charset="0"/>
              <a:buChar cha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The statute defines “timeliness” as providing some sort of assistance within 48 hours after a household applies for benefits, or within 18 hours after a household applies if a life-threatening situation exists.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The statute also requires that administering entities accept applications at sites that are geographically accessible to all households in the service area, and to either provide a means to those who are “physically infirm” to submit applications without leaving the home or provide transportation to application sites for such individuals.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defRPr/>
            </a:pPr>
            <a:r>
              <a:rPr lang="en-US" dirty="0" smtClean="0">
                <a:latin typeface="Arial" panose="020B0604020202020204" pitchFamily="34" charset="0"/>
                <a:ea typeface="ＭＳ Ｐゴシック" panose="020B0600070205080204" pitchFamily="34" charset="-128"/>
                <a:cs typeface="Arial" panose="020B0604020202020204" pitchFamily="34" charset="0"/>
              </a:rPr>
              <a:t>IHCDA interprets the timeline of the statute to extend to the time of initial communication, even if an application has not yet been submitted.</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1741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DC7090F-78CF-4222-B32C-43C77A1BEF66}" type="slidenum">
              <a:rPr lang="en-US" altLang="en-US" smtClean="0">
                <a:solidFill>
                  <a:srgbClr val="003359"/>
                </a:solidFill>
              </a:rPr>
              <a:pPr/>
              <a:t>4</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crisis</a:t>
            </a:r>
            <a:endParaRPr lang="en-US" dirty="0"/>
          </a:p>
        </p:txBody>
      </p:sp>
      <p:sp>
        <p:nvSpPr>
          <p:cNvPr id="3" name="Content Placeholder 2"/>
          <p:cNvSpPr>
            <a:spLocks noGrp="1"/>
          </p:cNvSpPr>
          <p:nvPr>
            <p:ph idx="1"/>
          </p:nvPr>
        </p:nvSpPr>
        <p:spPr>
          <a:xfrm>
            <a:off x="335273" y="1426021"/>
            <a:ext cx="8364589" cy="4222750"/>
          </a:xfrm>
        </p:spPr>
        <p:txBody>
          <a:bodyPr/>
          <a:lstStyle/>
          <a:p>
            <a:pPr marL="973138" lvl="1" indent="-285750"/>
            <a:r>
              <a:rPr lang="en-US" sz="1800" dirty="0" smtClean="0"/>
              <a:t>Crisis will be defined as any of the following situations:</a:t>
            </a:r>
            <a:br>
              <a:rPr lang="en-US" sz="1800" dirty="0" smtClean="0"/>
            </a:br>
            <a:endParaRPr lang="en-US" dirty="0" smtClean="0"/>
          </a:p>
          <a:p>
            <a:pPr marL="1427163" lvl="2" indent="-285750"/>
            <a:r>
              <a:rPr lang="en-US" sz="1600" dirty="0" smtClean="0"/>
              <a:t>For non-bulk utilities, a household will be considered to be in crisis if it has a received a current disconnection notice on the utility but is not yet disconnected, or has already been disconnected.</a:t>
            </a:r>
            <a:br>
              <a:rPr lang="en-US" sz="1600" dirty="0" smtClean="0"/>
            </a:br>
            <a:endParaRPr lang="en-US" sz="1600" dirty="0" smtClean="0"/>
          </a:p>
          <a:p>
            <a:pPr marL="1427163" lvl="2" indent="-285750"/>
            <a:r>
              <a:rPr lang="en-US" sz="1600" dirty="0" smtClean="0"/>
              <a:t>For prepaid non-bulk utilities, a household will be considered to be in crisis if it is within ten (10)  days of running out of funds based on the average daily usage for the past thirty (30) days, or has already run out of funds.</a:t>
            </a:r>
            <a:br>
              <a:rPr lang="en-US" sz="1600" dirty="0" smtClean="0"/>
            </a:br>
            <a:endParaRPr lang="en-US" sz="1600" dirty="0" smtClean="0"/>
          </a:p>
          <a:p>
            <a:pPr marL="1427163" lvl="2" indent="-285750"/>
            <a:r>
              <a:rPr lang="en-US" sz="1600" dirty="0" smtClean="0"/>
              <a:t>For bulk fuels, a household will be considered to be in crisis if the fuel tank is at or below 25% of capacity, or completely out of fuel.</a:t>
            </a:r>
            <a:br>
              <a:rPr lang="en-US" sz="1600" dirty="0" smtClean="0"/>
            </a:br>
            <a:endParaRPr lang="en-US" sz="1600" dirty="0" smtClean="0"/>
          </a:p>
          <a:p>
            <a:pPr marL="1427163" lvl="2" indent="-285750"/>
            <a:r>
              <a:rPr lang="en-US" sz="1600" dirty="0" smtClean="0"/>
              <a:t>For biofuels, a household will be considered to be in crisis if it is within ten (10) days of running out of a supply of fuel, or if it is already out of fuel.</a:t>
            </a:r>
            <a:endParaRPr lang="en-US" sz="1600" dirty="0"/>
          </a:p>
        </p:txBody>
      </p:sp>
      <p:sp>
        <p:nvSpPr>
          <p:cNvPr id="4" name="Slide Number Placeholder 3"/>
          <p:cNvSpPr>
            <a:spLocks noGrp="1"/>
          </p:cNvSpPr>
          <p:nvPr>
            <p:ph type="sldNum" sz="quarter" idx="10"/>
          </p:nvPr>
        </p:nvSpPr>
        <p:spPr/>
        <p:txBody>
          <a:bodyPr/>
          <a:lstStyle/>
          <a:p>
            <a:pPr>
              <a:defRPr/>
            </a:pPr>
            <a:fld id="{571B8CBD-6047-444B-87F0-D9B21FA403BC}" type="slidenum">
              <a:rPr lang="en-US" altLang="en-US" smtClean="0"/>
              <a:pPr>
                <a:defRPr/>
              </a:pPr>
              <a:t>5</a:t>
            </a:fld>
            <a:endParaRPr lang="en-US" altLang="en-US"/>
          </a:p>
        </p:txBody>
      </p:sp>
    </p:spTree>
    <p:extLst>
      <p:ext uri="{BB962C8B-B14F-4D97-AF65-F5344CB8AC3E}">
        <p14:creationId xmlns:p14="http://schemas.microsoft.com/office/powerpoint/2010/main" val="1751734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Defining life-threatening crisis</a:t>
            </a:r>
            <a:endParaRPr lang="en-US" dirty="0"/>
          </a:p>
        </p:txBody>
      </p:sp>
      <p:sp>
        <p:nvSpPr>
          <p:cNvPr id="19459"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When a life-threatening situation exists, the timeline to perform a mitigating action shortens to 18 hours.</a:t>
            </a:r>
            <a:r>
              <a:rPr lang="en-US" dirty="0">
                <a:latin typeface="Arial" panose="020B0604020202020204" pitchFamily="34" charset="0"/>
                <a:ea typeface="ＭＳ Ｐゴシック" panose="020B0600070205080204" pitchFamily="34" charset="-128"/>
                <a:cs typeface="Arial" panose="020B0604020202020204" pitchFamily="34" charset="0"/>
              </a:rPr>
              <a:t/>
            </a:r>
            <a:br>
              <a:rPr lang="en-US" dirty="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A life-threatening crisis is defined as a situation in which the heating or electric utility is already shut off or bulk or biofuel is completely depleted, and the household also meets one of these criteria:</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The household qualifies as an at-risk household.</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There is a documented medical need with an extreme safety concern.</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There is a need for a propane tank safety inspection.</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9AED65F-70B0-4DBC-8C83-DA11522ADA18}" type="slidenum">
              <a:rPr lang="en-US" altLang="en-US" smtClean="0">
                <a:solidFill>
                  <a:srgbClr val="003359"/>
                </a:solidFill>
              </a:rPr>
              <a:pPr/>
              <a:t>6</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Defining mitigation</a:t>
            </a:r>
            <a:endParaRPr lang="en-US" dirty="0"/>
          </a:p>
        </p:txBody>
      </p:sp>
      <p:sp>
        <p:nvSpPr>
          <p:cNvPr id="20483" name="Content Placeholder 2"/>
          <p:cNvSpPr>
            <a:spLocks noGrp="1"/>
          </p:cNvSpPr>
          <p:nvPr>
            <p:ph idx="1"/>
          </p:nvPr>
        </p:nvSpPr>
        <p:spPr>
          <a:xfrm>
            <a:off x="334963" y="1425575"/>
            <a:ext cx="8364537" cy="4214649"/>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When a household meets crisis or life-threatening crisis criteria, action must be taken within the 48- or 18-hour timeline.</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A mitigating action is an action taken by the LSP that will resolve the immediate energy crisis.</a:t>
            </a:r>
            <a:r>
              <a:rPr lang="en-US" dirty="0" smtClean="0">
                <a:latin typeface="Arial" panose="020B0604020202020204" pitchFamily="34" charset="0"/>
                <a:ea typeface="ＭＳ Ｐゴシック" panose="020B0600070205080204" pitchFamily="34" charset="-128"/>
                <a:cs typeface="Arial" panose="020B0604020202020204" pitchFamily="34" charset="0"/>
              </a:rPr>
              <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All actions taken </a:t>
            </a:r>
            <a:r>
              <a:rPr lang="en-US" b="1" dirty="0" smtClean="0">
                <a:latin typeface="Arial" panose="020B0604020202020204" pitchFamily="34" charset="0"/>
                <a:ea typeface="ＭＳ Ｐゴシック" panose="020B0600070205080204" pitchFamily="34" charset="-128"/>
                <a:cs typeface="Arial" panose="020B0604020202020204" pitchFamily="34" charset="0"/>
              </a:rPr>
              <a:t>must be documented </a:t>
            </a:r>
            <a:r>
              <a:rPr lang="en-US" dirty="0" smtClean="0">
                <a:latin typeface="Arial" panose="020B0604020202020204" pitchFamily="34" charset="0"/>
                <a:ea typeface="ＭＳ Ｐゴシック" panose="020B0600070205080204" pitchFamily="34" charset="-128"/>
                <a:cs typeface="Arial" panose="020B0604020202020204" pitchFamily="34" charset="0"/>
              </a:rPr>
              <a:t>by the LSP in case notes.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Mitigation can include determining eligibility and awarding a benefit within the 48- or 18-hour timeline, but there is an array of other actions an LSP can take that can meet the requirement.</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The statute gives IHCDA broad latitude to define mitigation.</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CB867F-8513-4CFC-AAEF-F49ED4412EA3}" type="slidenum">
              <a:rPr lang="en-US" altLang="en-US" smtClean="0">
                <a:solidFill>
                  <a:srgbClr val="003359"/>
                </a:solidFill>
              </a:rPr>
              <a:pPr/>
              <a:t>7</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Defining mitigation</a:t>
            </a:r>
            <a:endParaRPr lang="en-US" dirty="0"/>
          </a:p>
        </p:txBody>
      </p:sp>
      <p:sp>
        <p:nvSpPr>
          <p:cNvPr id="21507" name="Content Placeholder 2"/>
          <p:cNvSpPr>
            <a:spLocks noGrp="1"/>
          </p:cNvSpPr>
          <p:nvPr>
            <p:ph idx="1"/>
          </p:nvPr>
        </p:nvSpPr>
        <p:spPr>
          <a:xfrm>
            <a:off x="334963" y="1425575"/>
            <a:ext cx="8364537" cy="4525963"/>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Mitigating actions for crisis and life-threatening crisis can include:</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Scheduling an intake appointment to take place within 48 or 18 hours, as required.</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Calling the vendor to inform them that the applicant has applied and is covered under Indiana’s Moratorium legislation, if the application is turned in after December 1.</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Calling the vendor to request an extension of the disconnection.</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Providing the applicant with a list of other resources for assistance in the community.</a:t>
            </a: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AA4E5E9-FF76-4B53-8D18-A7B60AF23D4B}" type="slidenum">
              <a:rPr lang="en-US" altLang="en-US" smtClean="0">
                <a:solidFill>
                  <a:srgbClr val="003359"/>
                </a:solidFill>
              </a:rPr>
              <a:pPr/>
              <a:t>8</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4963" y="274637"/>
            <a:ext cx="8364537" cy="880336"/>
          </a:xfrm>
        </p:spPr>
        <p:txBody>
          <a:bodyPr/>
          <a:lstStyle/>
          <a:p>
            <a:pPr>
              <a:defRPr/>
            </a:pPr>
            <a:r>
              <a:rPr lang="en-US" dirty="0" smtClean="0"/>
              <a:t>Defining Mitigation</a:t>
            </a:r>
            <a:endParaRPr lang="en-US" dirty="0"/>
          </a:p>
        </p:txBody>
      </p:sp>
      <p:sp>
        <p:nvSpPr>
          <p:cNvPr id="22531" name="Content Placeholder 3"/>
          <p:cNvSpPr>
            <a:spLocks noGrp="1"/>
          </p:cNvSpPr>
          <p:nvPr>
            <p:ph idx="1"/>
          </p:nvPr>
        </p:nvSpPr>
        <p:spPr>
          <a:xfrm>
            <a:off x="334963" y="1154973"/>
            <a:ext cx="8364537" cy="4796565"/>
          </a:xfrm>
        </p:spPr>
        <p:txBody>
          <a:bodyPr/>
          <a:lstStyle/>
          <a:p>
            <a:pPr marL="285750" indent="-285750">
              <a:buFont typeface="Arial" panose="020B0604020202020204" pitchFamily="34" charset="0"/>
              <a:buChar char="•"/>
            </a:pPr>
            <a:r>
              <a:rPr lang="en-US" dirty="0" smtClean="0">
                <a:latin typeface="Arial" panose="020B0604020202020204" pitchFamily="34" charset="0"/>
                <a:ea typeface="ＭＳ Ｐゴシック" panose="020B0600070205080204" pitchFamily="34" charset="-128"/>
                <a:cs typeface="Arial" panose="020B0604020202020204" pitchFamily="34" charset="0"/>
              </a:rPr>
              <a:t>LSPs must also have a method of providing information about mitigating a crisis during non-business hours.</a:t>
            </a:r>
            <a:br>
              <a:rPr lang="en-US" dirty="0" smtClean="0">
                <a:latin typeface="Arial" panose="020B0604020202020204" pitchFamily="34" charset="0"/>
                <a:ea typeface="ＭＳ Ｐゴシック" panose="020B0600070205080204" pitchFamily="34" charset="-128"/>
                <a:cs typeface="Arial" panose="020B0604020202020204" pitchFamily="34" charset="0"/>
              </a:rPr>
            </a:br>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pPr marL="973138" lvl="1" indent="-285750"/>
            <a:r>
              <a:rPr lang="en-US" dirty="0" smtClean="0">
                <a:latin typeface="Arial" panose="020B0604020202020204" pitchFamily="34" charset="0"/>
                <a:ea typeface="ＭＳ Ｐゴシック" panose="020B0600070205080204" pitchFamily="34" charset="-128"/>
                <a:cs typeface="Arial" panose="020B0604020202020204" pitchFamily="34" charset="0"/>
              </a:rPr>
              <a:t>The easiest way to meet this requirement is to ensure that the LSP’s or EAP department’s outgoing voicemail message refers clients to other local organizations that provide assistance, such as the township trustees, or to 211 for further referrals.</a:t>
            </a:r>
            <a:endParaRPr lang="en-US" dirty="0">
              <a:latin typeface="Arial" panose="020B0604020202020204" pitchFamily="34" charset="0"/>
              <a:ea typeface="ＭＳ Ｐゴシック" panose="020B0600070205080204" pitchFamily="34" charset="-128"/>
              <a:cs typeface="Arial" panose="020B0604020202020204" pitchFamily="34"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sz="3000" b="1" cap="all" dirty="0" smtClean="0">
              <a:solidFill>
                <a:srgbClr val="A2AD00"/>
              </a:solidFill>
              <a:latin typeface="Times New Roman" panose="02020603050405020304" pitchFamily="18" charset="0"/>
              <a:ea typeface="ＭＳ Ｐゴシック" panose="020B0600070205080204" pitchFamily="34" charset="-128"/>
              <a:cs typeface="Times New Roman" panose="02020603050405020304" pitchFamily="18" charset="0"/>
            </a:endParaRPr>
          </a:p>
          <a:p>
            <a:endParaRPr 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22532"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174566F-9311-41EA-98D9-123776BC50A2}" type="slidenum">
              <a:rPr lang="en-US" altLang="en-US" smtClean="0">
                <a:solidFill>
                  <a:srgbClr val="003359"/>
                </a:solidFill>
              </a:rPr>
              <a:pPr/>
              <a:t>9</a:t>
            </a:fld>
            <a:endParaRPr lang="en-US" altLang="en-US" smtClean="0">
              <a:solidFill>
                <a:srgbClr val="003359"/>
              </a:solidFill>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 ihcda theme o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ealthiest Employers">
      <a:majorFont>
        <a:latin typeface="Frutiger LT Std 57 Cn"/>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10066</TotalTime>
  <Words>502</Words>
  <Application>Microsoft Office PowerPoint</Application>
  <PresentationFormat>On-screen Show (4:3)</PresentationFormat>
  <Paragraphs>87</Paragraphs>
  <Slides>17</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ＭＳ Ｐゴシック</vt:lpstr>
      <vt:lpstr>Arial</vt:lpstr>
      <vt:lpstr>Arial Bold</vt:lpstr>
      <vt:lpstr>Calibri</vt:lpstr>
      <vt:lpstr>Frutiger LT Std 45 Light</vt:lpstr>
      <vt:lpstr>NeutraText-Demi</vt:lpstr>
      <vt:lpstr>Times New Roman</vt:lpstr>
      <vt:lpstr>1 ihcda theme one</vt:lpstr>
      <vt:lpstr>2 ihcda theme one</vt:lpstr>
      <vt:lpstr>   Crisis Mitigation Strategies Thomas Hartnett-Russell Community Programs Manager     </vt:lpstr>
      <vt:lpstr>agenda</vt:lpstr>
      <vt:lpstr>Crisis Mitigation Overview</vt:lpstr>
      <vt:lpstr>Defining crisis</vt:lpstr>
      <vt:lpstr>Defining crisis</vt:lpstr>
      <vt:lpstr>Defining life-threatening crisis</vt:lpstr>
      <vt:lpstr>Defining mitigation</vt:lpstr>
      <vt:lpstr>Defining mitigation</vt:lpstr>
      <vt:lpstr>Defining Mitigation</vt:lpstr>
      <vt:lpstr>Documenting MITIGATION </vt:lpstr>
      <vt:lpstr>Mitigation compliance strategies</vt:lpstr>
      <vt:lpstr>Providing Crisis Mitigation</vt:lpstr>
      <vt:lpstr>Providing crisis mitigation</vt:lpstr>
      <vt:lpstr>Providing crisis mitigation</vt:lpstr>
      <vt:lpstr>Documenting Crisis Mitigation </vt:lpstr>
      <vt:lpstr>Documenting Crisis Mitigation</vt:lpstr>
      <vt:lpstr>Questions?</vt:lpstr>
    </vt:vector>
  </TitlesOfParts>
  <Company>Ball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Hartnett-Russell, Thomas</cp:lastModifiedBy>
  <cp:revision>576</cp:revision>
  <cp:lastPrinted>2017-07-17T21:01:51Z</cp:lastPrinted>
  <dcterms:created xsi:type="dcterms:W3CDTF">2009-09-03T19:15:51Z</dcterms:created>
  <dcterms:modified xsi:type="dcterms:W3CDTF">2019-07-18T13:55:10Z</dcterms:modified>
</cp:coreProperties>
</file>