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259" r:id="rId7"/>
    <p:sldId id="671" r:id="rId8"/>
    <p:sldId id="659" r:id="rId9"/>
    <p:sldId id="669" r:id="rId10"/>
    <p:sldId id="658" r:id="rId11"/>
    <p:sldId id="670" r:id="rId12"/>
    <p:sldId id="258" r:id="rId13"/>
    <p:sldId id="657" r:id="rId14"/>
    <p:sldId id="656" r:id="rId15"/>
    <p:sldId id="655" r:id="rId16"/>
    <p:sldId id="654" r:id="rId17"/>
    <p:sldId id="662" r:id="rId18"/>
    <p:sldId id="668" r:id="rId19"/>
    <p:sldId id="665" r:id="rId20"/>
    <p:sldId id="6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AF5551-2BA2-C446-B8C3-CEAA52E2398E}">
          <p14:sldIdLst>
            <p14:sldId id="256"/>
            <p14:sldId id="257"/>
            <p14:sldId id="259"/>
            <p14:sldId id="671"/>
            <p14:sldId id="659"/>
            <p14:sldId id="669"/>
            <p14:sldId id="658"/>
            <p14:sldId id="670"/>
            <p14:sldId id="258"/>
            <p14:sldId id="657"/>
            <p14:sldId id="656"/>
            <p14:sldId id="655"/>
            <p14:sldId id="654"/>
            <p14:sldId id="662"/>
            <p14:sldId id="668"/>
            <p14:sldId id="665"/>
            <p14:sldId id="66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C4C"/>
    <a:srgbClr val="D52141"/>
    <a:srgbClr val="5351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CFA8B8-EB45-472F-B0EA-4E2B21C24AE8}" v="56" dt="2019-04-21T14:01:05.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99"/>
    <p:restoredTop sz="67325" autoAdjust="0"/>
  </p:normalViewPr>
  <p:slideViewPr>
    <p:cSldViewPr snapToGrid="0" snapToObjects="1">
      <p:cViewPr varScale="1">
        <p:scale>
          <a:sx n="71" d="100"/>
          <a:sy n="71" d="100"/>
        </p:scale>
        <p:origin x="936" y="56"/>
      </p:cViewPr>
      <p:guideLst/>
    </p:cSldViewPr>
  </p:slideViewPr>
  <p:notesTextViewPr>
    <p:cViewPr>
      <p:scale>
        <a:sx n="1" d="1"/>
        <a:sy n="1" d="1"/>
      </p:scale>
      <p:origin x="0" y="0"/>
    </p:cViewPr>
  </p:notesTextViewPr>
  <p:notesViewPr>
    <p:cSldViewPr snapToGrid="0" snapToObjects="1">
      <p:cViewPr>
        <p:scale>
          <a:sx n="100" d="100"/>
          <a:sy n="100" d="100"/>
        </p:scale>
        <p:origin x="2300" y="-1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Kerr" userId="14206d21-cae4-41fd-98d5-8c93f72e4ee8" providerId="ADAL" clId="{61CFA8B8-EB45-472F-B0EA-4E2B21C24AE8}"/>
    <pc:docChg chg="modSld">
      <pc:chgData name="Ashley Kerr" userId="14206d21-cae4-41fd-98d5-8c93f72e4ee8" providerId="ADAL" clId="{61CFA8B8-EB45-472F-B0EA-4E2B21C24AE8}" dt="2019-04-21T14:00:40.805" v="52"/>
      <pc:docMkLst>
        <pc:docMk/>
      </pc:docMkLst>
      <pc:sldChg chg="modSp">
        <pc:chgData name="Ashley Kerr" userId="14206d21-cae4-41fd-98d5-8c93f72e4ee8" providerId="ADAL" clId="{61CFA8B8-EB45-472F-B0EA-4E2B21C24AE8}" dt="2019-04-21T14:00:40.805" v="52"/>
        <pc:sldMkLst>
          <pc:docMk/>
          <pc:sldMk cId="2112947161" sldId="664"/>
        </pc:sldMkLst>
        <pc:spChg chg="mod">
          <ac:chgData name="Ashley Kerr" userId="14206d21-cae4-41fd-98d5-8c93f72e4ee8" providerId="ADAL" clId="{61CFA8B8-EB45-472F-B0EA-4E2B21C24AE8}" dt="2019-04-21T14:00:40.805" v="52"/>
          <ac:spMkLst>
            <pc:docMk/>
            <pc:sldMk cId="2112947161" sldId="664"/>
            <ac:spMk id="3" creationId="{3D5D0F6F-9D84-4C9F-BE1A-A19B2B8389A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4A75D2-04A6-492E-AF9D-D686B5F60BE5}" type="datetimeFigureOut">
              <a:rPr lang="en-US" smtClean="0"/>
              <a:t>4/21/2019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949D2-41B8-4F92-B00E-7AC817E27FF3}" type="slidenum">
              <a:rPr lang="en-US" smtClean="0"/>
              <a:t>‹#›</a:t>
            </a:fld>
            <a:endParaRPr lang="en-US"/>
          </a:p>
        </p:txBody>
      </p:sp>
    </p:spTree>
    <p:extLst>
      <p:ext uri="{BB962C8B-B14F-4D97-AF65-F5344CB8AC3E}">
        <p14:creationId xmlns:p14="http://schemas.microsoft.com/office/powerpoint/2010/main" val="1957643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nnedv.org/mdocs-posts/coordinated-entry-confidentiality-requirements-in-practic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 will take a moment to introduce themselves and provides some details about their experience as a practitioner in implementing Coordinated Entry and case conferencing.</a:t>
            </a:r>
          </a:p>
          <a:p>
            <a:endParaRPr lang="en-US" dirty="0"/>
          </a:p>
          <a:p>
            <a:r>
              <a:rPr lang="en-US" dirty="0"/>
              <a:t>If this is a small group presentation, have session participants introduce themselves and share: where they are from, what organization do they work for, and their role in their organization.</a:t>
            </a:r>
          </a:p>
          <a:p>
            <a:endParaRPr lang="en-US" dirty="0"/>
          </a:p>
          <a:p>
            <a:r>
              <a:rPr lang="en-US" dirty="0"/>
              <a:t>Ask the group: which communities already have case conferencing meetings as part of their Coordinated Entry System? What do it look like? Encourage a couple individuals to share.</a:t>
            </a:r>
          </a:p>
        </p:txBody>
      </p:sp>
      <p:sp>
        <p:nvSpPr>
          <p:cNvPr id="4" name="Slide Number Placeholder 3"/>
          <p:cNvSpPr>
            <a:spLocks noGrp="1"/>
          </p:cNvSpPr>
          <p:nvPr>
            <p:ph type="sldNum" sz="quarter" idx="5"/>
          </p:nvPr>
        </p:nvSpPr>
        <p:spPr/>
        <p:txBody>
          <a:bodyPr/>
          <a:lstStyle/>
          <a:p>
            <a:fld id="{0DA949D2-41B8-4F92-B00E-7AC817E27FF3}" type="slidenum">
              <a:rPr lang="en-US" smtClean="0"/>
              <a:t>2</a:t>
            </a:fld>
            <a:endParaRPr lang="en-US"/>
          </a:p>
        </p:txBody>
      </p:sp>
    </p:spTree>
    <p:extLst>
      <p:ext uri="{BB962C8B-B14F-4D97-AF65-F5344CB8AC3E}">
        <p14:creationId xmlns:p14="http://schemas.microsoft.com/office/powerpoint/2010/main" val="1650413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Housing navigators have many and variety descriptions of the work they do. The housing navigator is a collaborator who assists persons experiencing homelessness, often chronically homeless, with permanent housing location and securement. </a:t>
            </a:r>
          </a:p>
          <a:p>
            <a:endParaRPr lang="en-US" dirty="0"/>
          </a:p>
          <a:p>
            <a:r>
              <a:rPr lang="en-US" dirty="0"/>
              <a:t>Navigators have much knowledge of the community resources and are able to engage various partners that are needed to secure housing for those with barriers.</a:t>
            </a:r>
          </a:p>
          <a:p>
            <a:endParaRPr lang="en-US" dirty="0"/>
          </a:p>
          <a:p>
            <a:r>
              <a:rPr lang="en-US" dirty="0"/>
              <a:t>The navigator may do outreach, engagement, case management or simply provide natural support of clients experiencing homelessness</a:t>
            </a:r>
          </a:p>
        </p:txBody>
      </p:sp>
      <p:sp>
        <p:nvSpPr>
          <p:cNvPr id="4" name="Slide Number Placeholder 3"/>
          <p:cNvSpPr>
            <a:spLocks noGrp="1"/>
          </p:cNvSpPr>
          <p:nvPr>
            <p:ph type="sldNum" sz="quarter" idx="5"/>
          </p:nvPr>
        </p:nvSpPr>
        <p:spPr/>
        <p:txBody>
          <a:bodyPr/>
          <a:lstStyle/>
          <a:p>
            <a:fld id="{0DA949D2-41B8-4F92-B00E-7AC817E27FF3}" type="slidenum">
              <a:rPr lang="en-US" smtClean="0"/>
              <a:t>11</a:t>
            </a:fld>
            <a:endParaRPr lang="en-US"/>
          </a:p>
        </p:txBody>
      </p:sp>
    </p:spTree>
    <p:extLst>
      <p:ext uri="{BB962C8B-B14F-4D97-AF65-F5344CB8AC3E}">
        <p14:creationId xmlns:p14="http://schemas.microsoft.com/office/powerpoint/2010/main" val="3103414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look at how some communities are approaching case conferencing. As mentioned, there are many different approaches and you may even have a few population-specific case conferencing meetings in your community that look quite different than one another. (Ex: if close to ending veteran homeless vs. housing chronically homeless households, the case conferencing meetings are focused on pretty different topics).</a:t>
            </a:r>
          </a:p>
          <a:p>
            <a:r>
              <a:rPr lang="en-US" sz="1200" kern="1200" dirty="0">
                <a:solidFill>
                  <a:schemeClr val="tx1"/>
                </a:solidFill>
                <a:effectLst/>
                <a:latin typeface="+mn-lt"/>
                <a:ea typeface="+mn-ea"/>
                <a:cs typeface="+mn-cs"/>
              </a:rPr>
              <a:t> </a:t>
            </a:r>
          </a:p>
          <a:p>
            <a:r>
              <a:rPr lang="en-US" sz="1400" b="1" u="sng" dirty="0"/>
              <a:t>Frequency</a:t>
            </a:r>
            <a:r>
              <a:rPr lang="en-US" sz="1400" dirty="0"/>
              <a:t>: 1 hour, weekly</a:t>
            </a:r>
            <a:br>
              <a:rPr lang="en-US" sz="1400" i="1" dirty="0"/>
            </a:br>
            <a:r>
              <a:rPr lang="en-US" sz="1400" b="1" u="sng" dirty="0"/>
              <a:t>Facilitation</a:t>
            </a:r>
            <a:r>
              <a:rPr lang="en-US" sz="1400" dirty="0"/>
              <a:t>: 1-2 facilitators; one meeting lead + support to log real time referrals/updates; common co-facilitation with a </a:t>
            </a:r>
            <a:r>
              <a:rPr lang="en-US" sz="1400" dirty="0" err="1"/>
              <a:t>CoC</a:t>
            </a:r>
            <a:r>
              <a:rPr lang="en-US" sz="1400" dirty="0"/>
              <a:t>/CES lead and a housing provider</a:t>
            </a:r>
          </a:p>
          <a:p>
            <a:endParaRPr lang="en-US" sz="800" b="1" u="sng" dirty="0"/>
          </a:p>
          <a:p>
            <a:r>
              <a:rPr lang="en-US" sz="1400" b="1" u="sng" dirty="0"/>
              <a:t>Agenda</a:t>
            </a:r>
            <a:r>
              <a:rPr lang="en-US" sz="1400" dirty="0"/>
              <a:t>:</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t>Match People to Open Resources - </a:t>
            </a:r>
            <a:r>
              <a:rPr lang="en-US" sz="1200" dirty="0"/>
              <a:t>Bring list of open units/resources, make match and assign navigator as needed so there is a warm hand off with referral organization.</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t>Review Top X%</a:t>
            </a:r>
            <a:r>
              <a:rPr lang="en-US" sz="1200" dirty="0"/>
              <a:t> – focus on prioritized list, which usually means the number of people you can house within next 60 days based on homeless system resources. Discussion includes group updates, barrier tackling/problem solving, especially people who have been denied/no showed and/or are most vulnerable people for whom the typical referral process is not working. Identify mainstream resource connection needs. </a:t>
            </a:r>
          </a:p>
          <a:p>
            <a:pPr marL="342900" lvl="0" indent="-342900">
              <a:buFont typeface="Arial" panose="020B0604020202020204" pitchFamily="34" charset="0"/>
              <a:buChar char="•"/>
            </a:pPr>
            <a:r>
              <a:rPr lang="en-US" sz="1200" b="1" dirty="0"/>
              <a:t>Navigation Assignments -</a:t>
            </a:r>
            <a:r>
              <a:rPr lang="en-US" sz="1200" dirty="0"/>
              <a:t> focused on ensuring people on prioritized list have navigator assignment</a:t>
            </a:r>
          </a:p>
          <a:p>
            <a:pPr marL="342900" lvl="0" indent="-342900">
              <a:buFont typeface="Arial" panose="020B0604020202020204" pitchFamily="34" charset="0"/>
              <a:buChar char="•"/>
            </a:pPr>
            <a:r>
              <a:rPr lang="en-US" sz="1200" b="1" dirty="0"/>
              <a:t>Referral &amp; Housing Dashboard Review - </a:t>
            </a:r>
            <a:r>
              <a:rPr lang="en-US" sz="1200" dirty="0"/>
              <a:t>Review weekly refusals, denials (and reasons) and permanent housing placements</a:t>
            </a:r>
          </a:p>
          <a:p>
            <a:pPr marL="342900" indent="-342900">
              <a:buFont typeface="Arial" panose="020B0604020202020204" pitchFamily="34" charset="0"/>
              <a:buChar char="•"/>
            </a:pPr>
            <a:r>
              <a:rPr lang="en-US" sz="1200" b="1" dirty="0"/>
              <a:t>Open Unit Review &amp; Matching</a:t>
            </a:r>
            <a:r>
              <a:rPr lang="en-US" sz="1200" dirty="0"/>
              <a:t> – Bring list of open units/resources, make match and assign navigator as needed so there is a warm hand off with referral </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t>Review List of Households Nearly Inactive – </a:t>
            </a:r>
            <a:r>
              <a:rPr lang="en-US" sz="1200" b="0" dirty="0"/>
              <a:t>this is a good opportunity to review a list of people that are about to become “inactive” due to lack of contact with the homeless system. It’s based on HMIS data, so this conversations brings in real time professional knowledge to balance HMIS info that may or may be a bit out of date. If someone has interacted with a household on this list in the last 30/60 days (whatever your Inactive Policy is) and they are still in need of housing resources, this interaction needs to be input into HMIS so they do not become inactive.</a:t>
            </a:r>
            <a:endParaRPr lang="en-US" sz="1200" b="1" dirty="0"/>
          </a:p>
          <a:p>
            <a:pPr marL="0" indent="0">
              <a:buFont typeface="Arial" panose="020B0604020202020204" pitchFamily="34" charset="0"/>
              <a:buNone/>
            </a:pP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other common things that happen:</a:t>
            </a:r>
          </a:p>
          <a:p>
            <a:r>
              <a:rPr lang="en-US" sz="1200" kern="1200" dirty="0">
                <a:solidFill>
                  <a:schemeClr val="tx1"/>
                </a:solidFill>
                <a:effectLst/>
                <a:latin typeface="+mn-lt"/>
                <a:ea typeface="+mn-ea"/>
                <a:cs typeface="+mn-cs"/>
              </a:rPr>
              <a:t>1. Review people about to be considered “inactive” b/c of LOT w/ system contact.</a:t>
            </a:r>
          </a:p>
          <a:p>
            <a:r>
              <a:rPr lang="en-US" sz="1200" kern="1200" dirty="0">
                <a:solidFill>
                  <a:schemeClr val="tx1"/>
                </a:solidFill>
                <a:effectLst/>
                <a:latin typeface="+mn-lt"/>
                <a:ea typeface="+mn-ea"/>
                <a:cs typeface="+mn-cs"/>
              </a:rPr>
              <a:t>2. Review assessment scores that do not reflect the reality a professional has observed and make community decision re: score</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12</a:t>
            </a:fld>
            <a:endParaRPr lang="en-US"/>
          </a:p>
        </p:txBody>
      </p:sp>
    </p:spTree>
    <p:extLst>
      <p:ext uri="{BB962C8B-B14F-4D97-AF65-F5344CB8AC3E}">
        <p14:creationId xmlns:p14="http://schemas.microsoft.com/office/powerpoint/2010/main" val="380443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Getting the right people to the table is critical – here’s an example from Montana where they’ve revised their process over the last 1.5 years.</a:t>
            </a:r>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13</a:t>
            </a:fld>
            <a:endParaRPr lang="en-US"/>
          </a:p>
        </p:txBody>
      </p:sp>
    </p:spTree>
    <p:extLst>
      <p:ext uri="{BB962C8B-B14F-4D97-AF65-F5344CB8AC3E}">
        <p14:creationId xmlns:p14="http://schemas.microsoft.com/office/powerpoint/2010/main" val="2471221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agenda that makes sense for two communities in MT. It’s been refined over time and regularly shifts based on their learning.</a:t>
            </a:r>
          </a:p>
          <a:p>
            <a:endParaRPr lang="en-US" dirty="0"/>
          </a:p>
          <a:p>
            <a:r>
              <a:rPr lang="en-US" dirty="0"/>
              <a:t>They start with </a:t>
            </a:r>
            <a:r>
              <a:rPr lang="en-US" sz="1200" dirty="0">
                <a:latin typeface="Helevetica"/>
              </a:rPr>
              <a:t>Introductions/Sign in and go immediately into what they call “Flag Review.” There is a flag when </a:t>
            </a:r>
            <a:r>
              <a:rPr lang="en-US" sz="1200" i="0" dirty="0">
                <a:latin typeface="Helevetica"/>
              </a:rPr>
              <a:t>a household’s score doesn’t reflect the reality known by professional. For example, a person may be visible intoxicated or known to have substance abuse issues and report “No” to that question in the assessment process, therefore underreporting and limiting their opportunity to be prioritized for housing resources. This is discussed by the group and an override process is in place when it’s agreed that the household will miss opportunities for housing resources based on under-reporting.</a:t>
            </a:r>
          </a:p>
          <a:p>
            <a:r>
              <a:rPr lang="en-US" sz="1200" i="0" dirty="0">
                <a:latin typeface="Helevetica"/>
              </a:rPr>
              <a:t>Next on the agenda:</a:t>
            </a:r>
          </a:p>
          <a:p>
            <a:pPr marL="285750" lvl="0" indent="-285750">
              <a:buFont typeface="Arial" panose="020B0604020202020204" pitchFamily="34" charset="0"/>
              <a:buChar char="•"/>
            </a:pPr>
            <a:r>
              <a:rPr lang="en-US" sz="1200" dirty="0">
                <a:latin typeface="Helevetica"/>
              </a:rPr>
              <a:t>Check in: Currently Referred </a:t>
            </a:r>
            <a:r>
              <a:rPr lang="en-US" sz="1200" i="0" dirty="0">
                <a:latin typeface="Helevetica"/>
              </a:rPr>
              <a:t>Households (who haven’t yet moved in). Are there barriers the group can help to resolve to support as rapid of a move in process as possible?</a:t>
            </a:r>
            <a:endParaRPr lang="en-US" sz="1200" i="1" dirty="0">
              <a:latin typeface="Helevetica"/>
            </a:endParaRPr>
          </a:p>
          <a:p>
            <a:pPr marL="285750" indent="-285750">
              <a:lnSpc>
                <a:spcPct val="115000"/>
              </a:lnSpc>
              <a:buFont typeface="Arial" panose="020B0604020202020204" pitchFamily="34" charset="0"/>
              <a:buChar char="•"/>
            </a:pPr>
            <a:r>
              <a:rPr lang="en-US" sz="1200" dirty="0">
                <a:latin typeface="Helevetica"/>
              </a:rPr>
              <a:t>Review/Update Top 15 Permanent Supportive Housing Queue – these are the next 15 households identified to be prioritized for PSH resources. There aren’t 15 available resources each week, but this group in proactive in identifying who will be referred next, when more resources become available, to avoid delays in connecting people to open resources.</a:t>
            </a:r>
          </a:p>
          <a:p>
            <a:pPr marL="285750" indent="-285750">
              <a:lnSpc>
                <a:spcPct val="115000"/>
              </a:lnSpc>
              <a:buFont typeface="Arial" panose="020B0604020202020204" pitchFamily="34" charset="0"/>
              <a:buChar char="•"/>
            </a:pPr>
            <a:r>
              <a:rPr lang="en-US" sz="1200" dirty="0">
                <a:latin typeface="Helevetica"/>
              </a:rPr>
              <a:t>Review/Update Top 15 Rapid </a:t>
            </a:r>
            <a:r>
              <a:rPr lang="en-US" sz="1200" dirty="0" err="1">
                <a:latin typeface="Helevetica"/>
              </a:rPr>
              <a:t>ReHousing</a:t>
            </a:r>
            <a:r>
              <a:rPr lang="en-US" sz="1200" dirty="0">
                <a:latin typeface="Helevetica"/>
              </a:rPr>
              <a:t> Queue – same concept: they are being proactive to identify who will be referred when the next RRH openings become available so they can move quickly to refer folks outside of the case conferencing meeting.</a:t>
            </a:r>
          </a:p>
          <a:p>
            <a:pPr marL="285750" indent="-285750">
              <a:lnSpc>
                <a:spcPct val="115000"/>
              </a:lnSpc>
              <a:buFont typeface="Arial" panose="020B0604020202020204" pitchFamily="34" charset="0"/>
              <a:buChar char="•"/>
            </a:pPr>
            <a:r>
              <a:rPr lang="en-US" sz="1200" dirty="0">
                <a:latin typeface="Helevetica"/>
              </a:rPr>
              <a:t>Match Households with Available Resources – what’s open now, and who is next? Group discussion as needed and referrals are made through HMIS in real time.</a:t>
            </a:r>
          </a:p>
        </p:txBody>
      </p:sp>
      <p:sp>
        <p:nvSpPr>
          <p:cNvPr id="4" name="Slide Number Placeholder 3"/>
          <p:cNvSpPr>
            <a:spLocks noGrp="1"/>
          </p:cNvSpPr>
          <p:nvPr>
            <p:ph type="sldNum" sz="quarter" idx="5"/>
          </p:nvPr>
        </p:nvSpPr>
        <p:spPr/>
        <p:txBody>
          <a:bodyPr/>
          <a:lstStyle/>
          <a:p>
            <a:fld id="{0DA949D2-41B8-4F92-B00E-7AC817E27FF3}" type="slidenum">
              <a:rPr lang="en-US" smtClean="0"/>
              <a:t>14</a:t>
            </a:fld>
            <a:endParaRPr lang="en-US"/>
          </a:p>
        </p:txBody>
      </p:sp>
    </p:spTree>
    <p:extLst>
      <p:ext uri="{BB962C8B-B14F-4D97-AF65-F5344CB8AC3E}">
        <p14:creationId xmlns:p14="http://schemas.microsoft.com/office/powerpoint/2010/main" val="1182953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Helevetica"/>
              </a:rPr>
              <a:t>Potential question to pose to the audience for ideas. Are they already using case conferencing, and how? What are the strengths and shortcomings they’re experiencing?</a:t>
            </a:r>
            <a:endParaRPr lang="en-US" dirty="0"/>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15</a:t>
            </a:fld>
            <a:endParaRPr lang="en-US"/>
          </a:p>
        </p:txBody>
      </p:sp>
    </p:spTree>
    <p:extLst>
      <p:ext uri="{BB962C8B-B14F-4D97-AF65-F5344CB8AC3E}">
        <p14:creationId xmlns:p14="http://schemas.microsoft.com/office/powerpoint/2010/main" val="2660420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Leave 10-15 minutes for final questions and discussion</a:t>
            </a:r>
          </a:p>
        </p:txBody>
      </p:sp>
      <p:sp>
        <p:nvSpPr>
          <p:cNvPr id="4" name="Slide Number Placeholder 3"/>
          <p:cNvSpPr>
            <a:spLocks noGrp="1"/>
          </p:cNvSpPr>
          <p:nvPr>
            <p:ph type="sldNum" sz="quarter" idx="5"/>
          </p:nvPr>
        </p:nvSpPr>
        <p:spPr/>
        <p:txBody>
          <a:bodyPr/>
          <a:lstStyle/>
          <a:p>
            <a:fld id="{0DA949D2-41B8-4F92-B00E-7AC817E27FF3}" type="slidenum">
              <a:rPr lang="en-US" smtClean="0"/>
              <a:t>16</a:t>
            </a:fld>
            <a:endParaRPr lang="en-US"/>
          </a:p>
        </p:txBody>
      </p:sp>
    </p:spTree>
    <p:extLst>
      <p:ext uri="{BB962C8B-B14F-4D97-AF65-F5344CB8AC3E}">
        <p14:creationId xmlns:p14="http://schemas.microsoft.com/office/powerpoint/2010/main" val="3139774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17</a:t>
            </a:fld>
            <a:endParaRPr lang="en-US"/>
          </a:p>
        </p:txBody>
      </p:sp>
    </p:spTree>
    <p:extLst>
      <p:ext uri="{BB962C8B-B14F-4D97-AF65-F5344CB8AC3E}">
        <p14:creationId xmlns:p14="http://schemas.microsoft.com/office/powerpoint/2010/main" val="1870026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We’re going to cover a lot of ground in just one hour. The objectives of today’s session include:</a:t>
            </a:r>
          </a:p>
          <a:p>
            <a:pPr>
              <a:defRPr/>
            </a:pPr>
            <a:endParaRPr lang="en-US" altLang="en-US" sz="1200" dirty="0">
              <a:latin typeface="Arial" panose="020B0604020202020204" pitchFamily="34" charset="0"/>
              <a:ea typeface="ＭＳ Ｐゴシック" panose="020B0600070205080204" pitchFamily="34" charset="-128"/>
              <a:cs typeface="Arial" panose="020B0604020202020204" pitchFamily="34" charset="0"/>
            </a:endParaRPr>
          </a:p>
          <a:p>
            <a:pPr marL="285750" lvl="0" indent="-285750">
              <a:buFont typeface="Arial" panose="020B0604020202020204" pitchFamily="34" charset="0"/>
              <a:buChar char="•"/>
            </a:pPr>
            <a:r>
              <a:rPr lang="en-US" sz="1200" dirty="0">
                <a:latin typeface="Helevetica"/>
              </a:rPr>
              <a:t>Discuss benefits of Case Conferencing</a:t>
            </a:r>
          </a:p>
          <a:p>
            <a:pPr marL="285750" lvl="0" indent="-285750">
              <a:buFont typeface="Arial" panose="020B0604020202020204" pitchFamily="34" charset="0"/>
              <a:buChar char="•"/>
            </a:pPr>
            <a:endParaRPr lang="en-US" sz="1200" dirty="0">
              <a:latin typeface="Helevetica"/>
            </a:endParaRPr>
          </a:p>
          <a:p>
            <a:pPr marL="285750" lvl="0" indent="-285750">
              <a:buFont typeface="Arial" panose="020B0604020202020204" pitchFamily="34" charset="0"/>
              <a:buChar char="•"/>
            </a:pPr>
            <a:r>
              <a:rPr lang="en-US" sz="1200" dirty="0">
                <a:latin typeface="Helevetica"/>
              </a:rPr>
              <a:t>Review Community Agenda Examples</a:t>
            </a:r>
          </a:p>
          <a:p>
            <a:pPr marL="285750" lvl="0" indent="-285750">
              <a:buFont typeface="Arial" panose="020B0604020202020204" pitchFamily="34" charset="0"/>
              <a:buChar char="•"/>
            </a:pPr>
            <a:endParaRPr lang="en-US" sz="1200" dirty="0">
              <a:latin typeface="Helevetica"/>
            </a:endParaRPr>
          </a:p>
          <a:p>
            <a:pPr marL="285750" lvl="0" indent="-285750">
              <a:buFont typeface="Arial" panose="020B0604020202020204" pitchFamily="34" charset="0"/>
              <a:buChar char="•"/>
            </a:pPr>
            <a:r>
              <a:rPr lang="en-US" sz="1200" dirty="0">
                <a:latin typeface="Helevetica"/>
              </a:rPr>
              <a:t>Get your Questions Answered</a:t>
            </a:r>
          </a:p>
          <a:p>
            <a:pPr marL="0" indent="0">
              <a:buFont typeface="Arial" panose="020B0604020202020204" pitchFamily="34" charset="0"/>
              <a:buNone/>
              <a:defRPr/>
            </a:pPr>
            <a:endParaRPr lang="en-US" altLang="en-US" sz="1200" dirty="0">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ea typeface="ＭＳ Ｐゴシック" panose="020B0600070205080204" pitchFamily="34" charset="-128"/>
                <a:cs typeface="Arial" panose="020B0604020202020204" pitchFamily="34" charset="0"/>
              </a:rPr>
              <a:t>We should leave this room with a foundational understanding of what case conferencing is and how it’s being used across the country, and you’ll have specific knowledge of sample agendas and logistics to take this tool back to your community.</a:t>
            </a:r>
            <a:endParaRPr lang="en-US" sz="1200" dirty="0"/>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3</a:t>
            </a:fld>
            <a:endParaRPr lang="en-US"/>
          </a:p>
        </p:txBody>
      </p:sp>
    </p:spTree>
    <p:extLst>
      <p:ext uri="{BB962C8B-B14F-4D97-AF65-F5344CB8AC3E}">
        <p14:creationId xmlns:p14="http://schemas.microsoft.com/office/powerpoint/2010/main" val="2509670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4</a:t>
            </a:fld>
            <a:endParaRPr lang="en-US"/>
          </a:p>
        </p:txBody>
      </p:sp>
    </p:spTree>
    <p:extLst>
      <p:ext uri="{BB962C8B-B14F-4D97-AF65-F5344CB8AC3E}">
        <p14:creationId xmlns:p14="http://schemas.microsoft.com/office/powerpoint/2010/main" val="2094009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highlight>
                  <a:srgbClr val="FFFF00"/>
                </a:highlight>
              </a:rPr>
              <a:t>Let’s get basic for one moment and then we’ll move on. We all know the definition of coordinated entry all to well by now, but I want to point out the reasons we do case conferencing, within the larger goals of coordinated entry. Coordinated entry is a centralized process designed to </a:t>
            </a:r>
            <a:r>
              <a:rPr lang="en-US" sz="1800" dirty="0" err="1">
                <a:highlight>
                  <a:srgbClr val="FFFF00"/>
                </a:highlight>
              </a:rPr>
              <a:t>steamline</a:t>
            </a:r>
            <a:r>
              <a:rPr lang="en-US" sz="1800" dirty="0">
                <a:highlight>
                  <a:srgbClr val="FFFF00"/>
                </a:highlight>
              </a:rPr>
              <a:t> program participant intake, assessment, and provision of referrals. There are many goals – benefits really – of coordinated entry, and you can see a short list here. Where case conferencing comes in are to support bullets #2 and #3. The goals that are most greatly impacted by case conferencing are:</a:t>
            </a:r>
          </a:p>
          <a:p>
            <a:pPr marL="497205" lvl="1" indent="-257175">
              <a:buFont typeface="Arial" panose="020B0604020202020204" pitchFamily="34" charset="0"/>
              <a:buChar char="•"/>
            </a:pPr>
            <a:r>
              <a:rPr lang="en-US" sz="2400" i="1" dirty="0">
                <a:highlight>
                  <a:srgbClr val="FFFF00"/>
                </a:highlight>
              </a:rPr>
              <a:t>(Presenter</a:t>
            </a:r>
            <a:r>
              <a:rPr lang="en-US" sz="2400" dirty="0">
                <a:highlight>
                  <a:srgbClr val="FFFF00"/>
                </a:highlight>
              </a:rPr>
              <a:t> </a:t>
            </a:r>
            <a:r>
              <a:rPr lang="en-US" sz="2400" i="1" dirty="0">
                <a:highlight>
                  <a:srgbClr val="FFFF00"/>
                </a:highlight>
              </a:rPr>
              <a:t>click once for animation marking bullet 2) </a:t>
            </a:r>
            <a:r>
              <a:rPr lang="en-US" sz="2200" dirty="0">
                <a:highlight>
                  <a:srgbClr val="FFFF00"/>
                </a:highlight>
                <a:latin typeface="Helevetica"/>
              </a:rPr>
              <a:t>Identify the most appropriate housing resource to facilitate a rapid and permanent exit from homelessness</a:t>
            </a:r>
          </a:p>
          <a:p>
            <a:pPr marL="497205" lvl="1" indent="-257175">
              <a:buFont typeface="Arial" panose="020B0604020202020204" pitchFamily="34" charset="0"/>
              <a:buChar char="•"/>
            </a:pPr>
            <a:r>
              <a:rPr lang="en-US" sz="2400" i="1" dirty="0">
                <a:highlight>
                  <a:srgbClr val="FFFF00"/>
                </a:highlight>
              </a:rPr>
              <a:t>(Presenter</a:t>
            </a:r>
            <a:r>
              <a:rPr lang="en-US" sz="2400" dirty="0">
                <a:highlight>
                  <a:srgbClr val="FFFF00"/>
                </a:highlight>
              </a:rPr>
              <a:t> </a:t>
            </a:r>
            <a:r>
              <a:rPr lang="en-US" sz="2400" i="1" dirty="0">
                <a:highlight>
                  <a:srgbClr val="FFFF00"/>
                </a:highlight>
              </a:rPr>
              <a:t>click once for animation marking bullet 3) </a:t>
            </a:r>
            <a:r>
              <a:rPr lang="en-US" sz="2200" dirty="0">
                <a:highlight>
                  <a:srgbClr val="FFFF00"/>
                </a:highlight>
                <a:latin typeface="Helevetica"/>
              </a:rPr>
              <a:t>Prioritize the most vulnerable households for housing</a:t>
            </a:r>
          </a:p>
          <a:p>
            <a:endParaRPr lang="en-US" sz="1800" dirty="0">
              <a:highlight>
                <a:srgbClr val="FFFF00"/>
              </a:highlight>
            </a:endParaRPr>
          </a:p>
          <a:p>
            <a:endParaRPr lang="en-US" sz="1800" dirty="0">
              <a:highlight>
                <a:srgbClr val="FFFF00"/>
              </a:highlight>
            </a:endParaRPr>
          </a:p>
          <a:p>
            <a:r>
              <a:rPr lang="en-US" sz="1800" dirty="0">
                <a:highlight>
                  <a:srgbClr val="FFFF00"/>
                </a:highlight>
              </a:rPr>
              <a:t>You could argue that case conferencing has benefits regarding bullet #1 as well – reducing the burden on people in a housing crisis – because the system takes on the burden through case conferencing to ensure the most vulnerable people are connected to limited housing resources.</a:t>
            </a:r>
          </a:p>
          <a:p>
            <a:endParaRPr lang="en-US" sz="1200" dirty="0">
              <a:highlight>
                <a:srgbClr val="FFFF00"/>
              </a:highlight>
            </a:endParaRPr>
          </a:p>
        </p:txBody>
      </p:sp>
      <p:sp>
        <p:nvSpPr>
          <p:cNvPr id="4" name="Slide Number Placeholder 3"/>
          <p:cNvSpPr>
            <a:spLocks noGrp="1"/>
          </p:cNvSpPr>
          <p:nvPr>
            <p:ph type="sldNum" sz="quarter" idx="5"/>
          </p:nvPr>
        </p:nvSpPr>
        <p:spPr/>
        <p:txBody>
          <a:bodyPr/>
          <a:lstStyle/>
          <a:p>
            <a:fld id="{0DA949D2-41B8-4F92-B00E-7AC817E27FF3}" type="slidenum">
              <a:rPr lang="en-US" smtClean="0"/>
              <a:t>5</a:t>
            </a:fld>
            <a:endParaRPr lang="en-US"/>
          </a:p>
        </p:txBody>
      </p:sp>
    </p:spTree>
    <p:extLst>
      <p:ext uri="{BB962C8B-B14F-4D97-AF65-F5344CB8AC3E}">
        <p14:creationId xmlns:p14="http://schemas.microsoft.com/office/powerpoint/2010/main" val="1195647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6</a:t>
            </a:fld>
            <a:endParaRPr lang="en-US"/>
          </a:p>
        </p:txBody>
      </p:sp>
    </p:spTree>
    <p:extLst>
      <p:ext uri="{BB962C8B-B14F-4D97-AF65-F5344CB8AC3E}">
        <p14:creationId xmlns:p14="http://schemas.microsoft.com/office/powerpoint/2010/main" val="1682626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Core components</a:t>
            </a:r>
            <a:r>
              <a:rPr lang="en-US" b="1" baseline="0" dirty="0">
                <a:solidFill>
                  <a:schemeClr val="tx1"/>
                </a:solidFill>
              </a:rPr>
              <a:t> of Coordinated Entry:</a:t>
            </a:r>
          </a:p>
          <a:p>
            <a:endParaRPr lang="en-US" b="1" baseline="0" dirty="0">
              <a:solidFill>
                <a:schemeClr val="tx1"/>
              </a:solidFill>
            </a:endParaRPr>
          </a:p>
          <a:p>
            <a:pPr marL="171450" indent="-171450">
              <a:buFont typeface="Arial" panose="020B0604020202020204" pitchFamily="34" charset="0"/>
              <a:buChar char="•"/>
            </a:pPr>
            <a:r>
              <a:rPr lang="en-US" b="1" dirty="0">
                <a:solidFill>
                  <a:schemeClr val="tx1"/>
                </a:solidFill>
              </a:rPr>
              <a:t>Access </a:t>
            </a:r>
            <a:r>
              <a:rPr lang="en-US" dirty="0">
                <a:solidFill>
                  <a:schemeClr val="tx1"/>
                </a:solidFill>
              </a:rPr>
              <a:t>is the engagement point for persons experiencing a housing crisis. This could look and function differently in different communities – particularly in rural or BOS </a:t>
            </a:r>
            <a:r>
              <a:rPr lang="en-US" dirty="0" err="1">
                <a:solidFill>
                  <a:schemeClr val="tx1"/>
                </a:solidFill>
              </a:rPr>
              <a:t>CoC’s</a:t>
            </a:r>
            <a:r>
              <a:rPr lang="en-US" dirty="0">
                <a:solidFill>
                  <a:schemeClr val="tx1"/>
                </a:solidFill>
              </a:rPr>
              <a:t>. </a:t>
            </a:r>
          </a:p>
          <a:p>
            <a:pPr marL="171450" indent="-171450">
              <a:buFont typeface="Arial" panose="020B0604020202020204" pitchFamily="34" charset="0"/>
              <a:buChar char="•"/>
            </a:pPr>
            <a:r>
              <a:rPr lang="en-US" dirty="0">
                <a:solidFill>
                  <a:schemeClr val="tx1"/>
                </a:solidFill>
              </a:rPr>
              <a:t>Upon initial access, the individual or household will likely begin some type of assessment – assessing the person’s housing needs, preferences, and vulnerability. This element is known as </a:t>
            </a:r>
            <a:r>
              <a:rPr lang="en-US" b="1" dirty="0">
                <a:solidFill>
                  <a:schemeClr val="tx1"/>
                </a:solidFill>
              </a:rPr>
              <a:t>Assessment</a:t>
            </a:r>
            <a:r>
              <a:rPr lang="en-US" dirty="0">
                <a:solidFill>
                  <a:schemeClr val="tx1"/>
                </a:solidFill>
              </a:rPr>
              <a:t>.</a:t>
            </a:r>
          </a:p>
          <a:p>
            <a:pPr marL="171450" indent="-171450">
              <a:buFont typeface="Arial" panose="020B0604020202020204" pitchFamily="34" charset="0"/>
              <a:buChar char="•"/>
            </a:pPr>
            <a:r>
              <a:rPr lang="en-US" dirty="0">
                <a:solidFill>
                  <a:schemeClr val="tx1"/>
                </a:solidFill>
              </a:rPr>
              <a:t>During assessment, the person’s needs and level of vulnerability will be documented for purposes of determining </a:t>
            </a:r>
            <a:r>
              <a:rPr lang="en-US" b="1" dirty="0">
                <a:solidFill>
                  <a:schemeClr val="tx1"/>
                </a:solidFill>
              </a:rPr>
              <a:t>Prioritization</a:t>
            </a:r>
            <a:r>
              <a:rPr lang="en-US" dirty="0">
                <a:solidFill>
                  <a:schemeClr val="tx1"/>
                </a:solidFill>
              </a:rPr>
              <a:t>, which helps the </a:t>
            </a:r>
            <a:r>
              <a:rPr lang="en-US" dirty="0" err="1">
                <a:solidFill>
                  <a:schemeClr val="tx1"/>
                </a:solidFill>
              </a:rPr>
              <a:t>CoC</a:t>
            </a:r>
            <a:r>
              <a:rPr lang="en-US" dirty="0">
                <a:solidFill>
                  <a:schemeClr val="tx1"/>
                </a:solidFill>
              </a:rPr>
              <a:t> manage resources and ensures that every person receives the supports they need to resolve their housing crisis, and that those with the greatest need and vulnerability are prioritized. </a:t>
            </a:r>
          </a:p>
          <a:p>
            <a:pPr marL="171450" indent="-171450">
              <a:buFont typeface="Arial" panose="020B0604020202020204" pitchFamily="34" charset="0"/>
              <a:buChar char="•"/>
            </a:pPr>
            <a:r>
              <a:rPr lang="en-US" dirty="0">
                <a:solidFill>
                  <a:schemeClr val="tx1"/>
                </a:solidFill>
              </a:rPr>
              <a:t>The final element is </a:t>
            </a:r>
            <a:r>
              <a:rPr lang="en-US" b="1" dirty="0">
                <a:solidFill>
                  <a:schemeClr val="tx1"/>
                </a:solidFill>
              </a:rPr>
              <a:t>Referral and Housing Placement</a:t>
            </a:r>
            <a:r>
              <a:rPr lang="en-US" dirty="0">
                <a:solidFill>
                  <a:schemeClr val="tx1"/>
                </a:solidFill>
              </a:rPr>
              <a:t>, where persons are referred to available </a:t>
            </a:r>
            <a:r>
              <a:rPr lang="en-US" dirty="0" err="1">
                <a:solidFill>
                  <a:schemeClr val="tx1"/>
                </a:solidFill>
              </a:rPr>
              <a:t>CoC</a:t>
            </a:r>
            <a:r>
              <a:rPr lang="en-US" dirty="0">
                <a:solidFill>
                  <a:schemeClr val="tx1"/>
                </a:solidFill>
              </a:rPr>
              <a:t> housing resources based on the </a:t>
            </a:r>
            <a:r>
              <a:rPr lang="en-US" dirty="0" err="1">
                <a:solidFill>
                  <a:schemeClr val="tx1"/>
                </a:solidFill>
              </a:rPr>
              <a:t>CoC’s</a:t>
            </a:r>
            <a:r>
              <a:rPr lang="en-US" dirty="0">
                <a:solidFill>
                  <a:schemeClr val="tx1"/>
                </a:solidFill>
              </a:rPr>
              <a:t> documented policies and guidelines. </a:t>
            </a:r>
          </a:p>
          <a:p>
            <a:endParaRPr lang="en-US" dirty="0"/>
          </a:p>
          <a:p>
            <a:r>
              <a:rPr lang="en-US" dirty="0"/>
              <a:t>Also on</a:t>
            </a:r>
            <a:r>
              <a:rPr lang="en-US" baseline="0" dirty="0"/>
              <a:t> this slide you’ll see an example of what a community’s coordinated entry might look like and how people move through the system. This graphic represents a </a:t>
            </a:r>
            <a:r>
              <a:rPr lang="en-US" dirty="0"/>
              <a:t>well-functioning coordinated entry, where many households are diverted from homelessness altogether, or receive targeted prevention and may never have to enter the crisis response system at all,</a:t>
            </a:r>
            <a:r>
              <a:rPr lang="en-US" baseline="0" dirty="0"/>
              <a:t> w</a:t>
            </a:r>
            <a:r>
              <a:rPr lang="en-US" dirty="0"/>
              <a:t>hich means that the crisis response system can operate more effectively for households who really need it. </a:t>
            </a:r>
            <a:endParaRPr lang="en-US" baseline="0" dirty="0"/>
          </a:p>
          <a:p>
            <a:r>
              <a:rPr lang="en-US" baseline="0" dirty="0"/>
              <a:t>You </a:t>
            </a:r>
            <a:r>
              <a:rPr lang="en-US" dirty="0"/>
              <a:t>can see Coordinated Entry is</a:t>
            </a:r>
            <a:r>
              <a:rPr lang="en-US" baseline="0" dirty="0"/>
              <a:t> not just the access point, or entry way, into the crisis response system; it’s also a process with an intentional “flow” of participants from initial triage through housing and service projects until people are back on their feet in permanent housing. </a:t>
            </a:r>
          </a:p>
          <a:p>
            <a:endParaRPr lang="en-US" baseline="0" dirty="0"/>
          </a:p>
          <a:p>
            <a:r>
              <a:rPr lang="en-US" dirty="0"/>
              <a:t>The graphic gives you a</a:t>
            </a:r>
            <a:r>
              <a:rPr lang="en-US" baseline="0" dirty="0"/>
              <a:t> sense of how your system’s components fit together to end homelessness as quickly as possible. </a:t>
            </a:r>
            <a:r>
              <a:rPr lang="en-US" dirty="0"/>
              <a:t>I know you’re used to seeing these </a:t>
            </a:r>
            <a:r>
              <a:rPr lang="en-US" baseline="0" dirty="0"/>
              <a:t>component types, but what might be new is seeing how they interact with each other (or how they SHOULD interact with each other). As you work in your </a:t>
            </a:r>
            <a:r>
              <a:rPr lang="en-US" baseline="0" dirty="0" err="1"/>
              <a:t>CoC</a:t>
            </a:r>
            <a:r>
              <a:rPr lang="en-US" baseline="0" dirty="0"/>
              <a:t>, you’ll have to figure out how your system currently works, find the parts that result in cycling between projects and not exiting to housing, and start working to plan more intentional pathways through the system so that people don’t get stuck.  </a:t>
            </a:r>
          </a:p>
        </p:txBody>
      </p:sp>
      <p:sp>
        <p:nvSpPr>
          <p:cNvPr id="4" name="Slide Number Placeholder 3"/>
          <p:cNvSpPr>
            <a:spLocks noGrp="1"/>
          </p:cNvSpPr>
          <p:nvPr>
            <p:ph type="sldNum" sz="quarter" idx="5"/>
          </p:nvPr>
        </p:nvSpPr>
        <p:spPr/>
        <p:txBody>
          <a:bodyPr/>
          <a:lstStyle/>
          <a:p>
            <a:fld id="{0DA949D2-41B8-4F92-B00E-7AC817E27FF3}" type="slidenum">
              <a:rPr lang="en-US" smtClean="0"/>
              <a:t>7</a:t>
            </a:fld>
            <a:endParaRPr lang="en-US"/>
          </a:p>
        </p:txBody>
      </p:sp>
    </p:spTree>
    <p:extLst>
      <p:ext uri="{BB962C8B-B14F-4D97-AF65-F5344CB8AC3E}">
        <p14:creationId xmlns:p14="http://schemas.microsoft.com/office/powerpoint/2010/main" val="956755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Privacy and Security should be at the forefront in communities implementing case conferencing activities as part of their CES. Some communities and practitioners hesitate to engage in case conferencing because of fears and concerns related to protecting program participants’ Personally Identifying Information (PII), especially in communities with a “closed” sharing system where data and information is partially restricted. Here are a few things to consider when discussing how case conferencing might work in your community.</a:t>
            </a:r>
          </a:p>
          <a:p>
            <a:endParaRPr lang="en-US" dirty="0"/>
          </a:p>
          <a:p>
            <a:pPr marL="228600" lvl="0" indent="-228600">
              <a:buFont typeface="+mj-lt"/>
              <a:buAutoNum type="arabicPeriod"/>
            </a:pPr>
            <a:r>
              <a:rPr lang="en-US" sz="1200" b="0" i="0" u="none" strike="noStrike" kern="1200" cap="none" dirty="0">
                <a:solidFill>
                  <a:schemeClr val="tx1"/>
                </a:solidFill>
                <a:effectLst/>
                <a:latin typeface="+mn-lt"/>
                <a:ea typeface="Calibri"/>
                <a:cs typeface="Calibri"/>
                <a:sym typeface="Calibri"/>
              </a:rPr>
              <a:t>Adopt a universal Privacy Notice for all Coordinated Entry-participating providers that uses plain language and includes the following:</a:t>
            </a:r>
          </a:p>
          <a:p>
            <a:pPr marL="628650" lvl="1" indent="-171450">
              <a:buFont typeface="Arial" panose="020B0604020202020204" pitchFamily="34" charset="0"/>
              <a:buChar char="•"/>
            </a:pPr>
            <a:r>
              <a:rPr lang="en-US" sz="1200" b="0" i="0" u="none" strike="noStrike" kern="1200" cap="none" dirty="0">
                <a:solidFill>
                  <a:schemeClr val="tx1"/>
                </a:solidFill>
                <a:effectLst/>
                <a:latin typeface="+mn-lt"/>
                <a:ea typeface="Calibri"/>
                <a:cs typeface="Calibri"/>
                <a:sym typeface="Calibri"/>
              </a:rPr>
              <a:t>List of permitted uses and disclosures;</a:t>
            </a:r>
          </a:p>
          <a:p>
            <a:pPr marL="628650" lvl="1" indent="-171450">
              <a:buFont typeface="Arial" panose="020B0604020202020204" pitchFamily="34" charset="0"/>
              <a:buChar char="•"/>
            </a:pPr>
            <a:r>
              <a:rPr lang="en-US" sz="1200" b="0" i="0" u="none" strike="noStrike" kern="1200" cap="none" dirty="0">
                <a:solidFill>
                  <a:schemeClr val="tx1"/>
                </a:solidFill>
                <a:effectLst/>
                <a:latin typeface="+mn-lt"/>
                <a:ea typeface="Calibri"/>
                <a:cs typeface="Calibri"/>
                <a:sym typeface="Calibri"/>
              </a:rPr>
              <a:t>Statement that the policy may be amended at any time and that amendments affect information obtained before the date of the amendment</a:t>
            </a:r>
            <a:r>
              <a:rPr lang="en-US" sz="1200" b="0" i="0" u="sng" strike="noStrike" kern="1200" cap="none" dirty="0">
                <a:solidFill>
                  <a:schemeClr val="tx1"/>
                </a:solidFill>
                <a:effectLst/>
                <a:latin typeface="+mn-lt"/>
                <a:ea typeface="Calibri"/>
                <a:cs typeface="Calibri"/>
                <a:sym typeface="Calibri"/>
              </a:rPr>
              <a:t>;</a:t>
            </a:r>
            <a:r>
              <a:rPr lang="en-US" sz="900" b="0" i="0" u="none" strike="noStrike" kern="1200" cap="none" dirty="0">
                <a:solidFill>
                  <a:schemeClr val="tx1"/>
                </a:solidFill>
                <a:effectLst/>
                <a:latin typeface="+mn-lt"/>
                <a:ea typeface="Calibri"/>
                <a:cs typeface="Calibri"/>
                <a:sym typeface="Calibri"/>
              </a:rPr>
              <a:t> </a:t>
            </a:r>
            <a:endParaRPr lang="en-US" sz="1200" b="0" i="0" u="none" strike="noStrike" kern="1200" cap="none" dirty="0">
              <a:solidFill>
                <a:schemeClr val="tx1"/>
              </a:solidFill>
              <a:effectLst/>
              <a:latin typeface="+mn-lt"/>
              <a:ea typeface="Calibri"/>
              <a:cs typeface="Calibri"/>
              <a:sym typeface="Calibri"/>
            </a:endParaRPr>
          </a:p>
          <a:p>
            <a:pPr marL="628650" lvl="1" indent="-171450">
              <a:buFont typeface="Arial" panose="020B0604020202020204" pitchFamily="34" charset="0"/>
              <a:buChar char="•"/>
            </a:pPr>
            <a:r>
              <a:rPr lang="en-US" sz="1200" b="0" i="0" u="none" strike="noStrike" kern="1200" cap="none" dirty="0">
                <a:solidFill>
                  <a:schemeClr val="tx1"/>
                </a:solidFill>
                <a:effectLst/>
                <a:latin typeface="+mn-lt"/>
                <a:ea typeface="Calibri"/>
                <a:cs typeface="Calibri"/>
                <a:sym typeface="Calibri"/>
              </a:rPr>
              <a:t>If desired, examples of permitted uses and disclosures;</a:t>
            </a:r>
          </a:p>
          <a:p>
            <a:pPr marL="628650" lvl="1" indent="-171450">
              <a:buFont typeface="Arial" panose="020B0604020202020204" pitchFamily="34" charset="0"/>
              <a:buChar char="•"/>
            </a:pPr>
            <a:r>
              <a:rPr lang="en-US" sz="1200" b="0" i="0" u="none" strike="noStrike" kern="1200" cap="none" dirty="0">
                <a:solidFill>
                  <a:schemeClr val="tx1"/>
                </a:solidFill>
                <a:effectLst/>
                <a:latin typeface="+mn-lt"/>
                <a:ea typeface="Calibri"/>
                <a:cs typeface="Calibri"/>
                <a:sym typeface="Calibri"/>
              </a:rPr>
              <a:t>Statement of participants’ rights; and</a:t>
            </a:r>
          </a:p>
          <a:p>
            <a:pPr marL="628650" lvl="1" indent="-171450">
              <a:buFont typeface="Arial" panose="020B0604020202020204" pitchFamily="34" charset="0"/>
              <a:buChar char="•"/>
            </a:pPr>
            <a:r>
              <a:rPr lang="en-US" sz="1200" b="0" i="0" u="none" strike="noStrike" kern="1200" cap="none" dirty="0">
                <a:solidFill>
                  <a:schemeClr val="tx1"/>
                </a:solidFill>
                <a:effectLst/>
                <a:latin typeface="+mn-lt"/>
                <a:ea typeface="Calibri"/>
                <a:cs typeface="Calibri"/>
                <a:sym typeface="Calibri"/>
              </a:rPr>
              <a:t>Description of the participating providers’ responsibility to protect and secure participant information. </a:t>
            </a:r>
          </a:p>
          <a:p>
            <a:pPr lvl="0"/>
            <a:r>
              <a:rPr lang="en-US" sz="1200" b="0" i="0" u="none" strike="noStrike" kern="1200" cap="none" dirty="0">
                <a:solidFill>
                  <a:schemeClr val="tx1"/>
                </a:solidFill>
                <a:effectLst/>
                <a:latin typeface="+mn-lt"/>
                <a:ea typeface="Calibri"/>
                <a:cs typeface="Calibri"/>
                <a:sym typeface="Calibri"/>
              </a:rPr>
              <a:t>2. Each provider participating in CE should sign an agreement to abide by the </a:t>
            </a:r>
            <a:r>
              <a:rPr lang="en-US" sz="1200" b="0" i="0" u="none" strike="noStrike" kern="1200" cap="none" dirty="0" err="1">
                <a:solidFill>
                  <a:schemeClr val="tx1"/>
                </a:solidFill>
                <a:effectLst/>
                <a:latin typeface="+mn-lt"/>
                <a:ea typeface="Calibri"/>
                <a:cs typeface="Calibri"/>
                <a:sym typeface="Calibri"/>
              </a:rPr>
              <a:t>CoC</a:t>
            </a:r>
            <a:r>
              <a:rPr lang="en-US" sz="1200" b="0" i="0" u="none" strike="noStrike" kern="1200" cap="none" dirty="0">
                <a:solidFill>
                  <a:schemeClr val="tx1"/>
                </a:solidFill>
                <a:effectLst/>
                <a:latin typeface="+mn-lt"/>
                <a:ea typeface="Calibri"/>
                <a:cs typeface="Calibri"/>
                <a:sym typeface="Calibri"/>
              </a:rPr>
              <a:t> Privacy Notice;</a:t>
            </a:r>
          </a:p>
          <a:p>
            <a:pPr lvl="0"/>
            <a:endParaRPr lang="en-US" sz="1200" b="0" i="0" u="none" strike="noStrike" kern="1200" cap="none" dirty="0">
              <a:solidFill>
                <a:schemeClr val="tx1"/>
              </a:solidFill>
              <a:effectLst/>
              <a:latin typeface="+mn-lt"/>
              <a:ea typeface="Calibri"/>
              <a:cs typeface="Calibri"/>
              <a:sym typeface="Calibri"/>
            </a:endParaRPr>
          </a:p>
          <a:p>
            <a:pPr lvl="0"/>
            <a:r>
              <a:rPr lang="en-US" sz="1200" b="0" i="0" u="none" strike="noStrike" kern="1200" cap="none" dirty="0">
                <a:solidFill>
                  <a:schemeClr val="tx1"/>
                </a:solidFill>
                <a:effectLst/>
                <a:latin typeface="+mn-lt"/>
                <a:ea typeface="Calibri"/>
                <a:cs typeface="Calibri"/>
                <a:sym typeface="Calibri"/>
              </a:rPr>
              <a:t>3. Place a sign at data collection points with a statement explaining why information is being collected and how to obtain the Privacy Notice. In instances where the data collection point is phone-based, phone operators read the statement to all callers;</a:t>
            </a:r>
          </a:p>
          <a:p>
            <a:pPr lvl="0"/>
            <a:endParaRPr lang="en-US" sz="1200" b="0" i="0" u="none" strike="noStrike" kern="1200" cap="none" dirty="0">
              <a:solidFill>
                <a:schemeClr val="tx1"/>
              </a:solidFill>
              <a:effectLst/>
              <a:latin typeface="+mn-lt"/>
              <a:ea typeface="Calibri"/>
              <a:cs typeface="Calibri"/>
              <a:sym typeface="Calibri"/>
            </a:endParaRPr>
          </a:p>
          <a:p>
            <a:pPr lvl="0"/>
            <a:r>
              <a:rPr lang="en-US" sz="1200" b="0" i="0" u="none" strike="noStrike" kern="1200" cap="none" dirty="0">
                <a:solidFill>
                  <a:schemeClr val="tx1"/>
                </a:solidFill>
                <a:effectLst/>
                <a:latin typeface="+mn-lt"/>
                <a:ea typeface="Calibri"/>
                <a:cs typeface="Calibri"/>
                <a:sym typeface="Calibri"/>
              </a:rPr>
              <a:t>4. In all Coordinated Entry assessment and project intake interactions, be proactive by giving all participants a copy of the Privacy Notice; </a:t>
            </a:r>
          </a:p>
          <a:p>
            <a:pPr lvl="0"/>
            <a:endParaRPr lang="en-US" sz="1200" b="0" i="0" u="none" strike="noStrike" kern="1200" cap="none" dirty="0">
              <a:solidFill>
                <a:schemeClr val="tx1"/>
              </a:solidFill>
              <a:effectLst/>
              <a:latin typeface="+mn-lt"/>
              <a:ea typeface="Calibri"/>
              <a:cs typeface="Calibri"/>
              <a:sym typeface="Calibri"/>
            </a:endParaRPr>
          </a:p>
          <a:p>
            <a:pPr lvl="0"/>
            <a:r>
              <a:rPr lang="en-US" sz="1200" b="0" i="0" u="none" strike="noStrike" kern="1200" cap="none" dirty="0">
                <a:solidFill>
                  <a:schemeClr val="tx1"/>
                </a:solidFill>
                <a:effectLst/>
                <a:latin typeface="+mn-lt"/>
                <a:ea typeface="Calibri"/>
                <a:cs typeface="Calibri"/>
                <a:sym typeface="Calibri"/>
              </a:rPr>
              <a:t>5. The CE Policy Oversight entity works with relevant stakeholders to establish the universe of Coordinated Entry-related uses and disclosures included in the standard authorization form (or ROI) for use in obtaining consent for uses and disclosures not covered in the Privacy Notice; </a:t>
            </a:r>
          </a:p>
          <a:p>
            <a:pPr lvl="0"/>
            <a:endParaRPr lang="en-US" sz="1400" b="0" i="0" u="none" strike="noStrike" kern="1200" cap="none" dirty="0">
              <a:solidFill>
                <a:schemeClr val="tx1"/>
              </a:solidFill>
              <a:effectLst/>
              <a:latin typeface="+mn-lt"/>
              <a:ea typeface="Calibri"/>
              <a:cs typeface="Calibri"/>
              <a:sym typeface="Calibri"/>
            </a:endParaRPr>
          </a:p>
          <a:p>
            <a:pPr lvl="0"/>
            <a:r>
              <a:rPr lang="en-US" sz="1200" b="0" i="0" u="none" strike="noStrike" kern="1200" cap="none" dirty="0">
                <a:solidFill>
                  <a:schemeClr val="tx1"/>
                </a:solidFill>
                <a:effectLst/>
                <a:latin typeface="+mn-lt"/>
                <a:ea typeface="Calibri"/>
                <a:cs typeface="Calibri"/>
                <a:sym typeface="Calibri"/>
              </a:rPr>
              <a:t>6. Before revising the Privacy Notice or changing the privacy policy in any material way, discuss the privacy policy and practices with appropriate stakeholders;</a:t>
            </a:r>
          </a:p>
          <a:p>
            <a:pPr lvl="0"/>
            <a:endParaRPr lang="en-US" sz="1400" b="0" i="0" u="none" strike="noStrike" kern="1200" cap="none" dirty="0">
              <a:solidFill>
                <a:schemeClr val="tx1"/>
              </a:solidFill>
              <a:effectLst/>
              <a:latin typeface="+mn-lt"/>
              <a:ea typeface="Calibri"/>
              <a:cs typeface="Calibri"/>
              <a:sym typeface="Calibri"/>
            </a:endParaRPr>
          </a:p>
          <a:p>
            <a:pPr lvl="0"/>
            <a:r>
              <a:rPr lang="en-US" sz="1200" b="0" i="0" u="none" strike="noStrike" kern="1200" cap="none" dirty="0">
                <a:solidFill>
                  <a:schemeClr val="tx1"/>
                </a:solidFill>
                <a:effectLst/>
                <a:latin typeface="+mn-lt"/>
                <a:ea typeface="Calibri"/>
                <a:cs typeface="Calibri"/>
                <a:sym typeface="Calibri"/>
              </a:rPr>
              <a:t>7. Have a legal advisor review privacy practices and determine how other local, state and federal laws impact the </a:t>
            </a:r>
            <a:r>
              <a:rPr lang="en-US" sz="1200" b="0" i="0" u="none" strike="noStrike" kern="1200" cap="none" dirty="0" err="1">
                <a:solidFill>
                  <a:schemeClr val="tx1"/>
                </a:solidFill>
                <a:effectLst/>
                <a:latin typeface="+mn-lt"/>
                <a:ea typeface="Calibri"/>
                <a:cs typeface="Calibri"/>
                <a:sym typeface="Calibri"/>
              </a:rPr>
              <a:t>CoC’s</a:t>
            </a:r>
            <a:r>
              <a:rPr lang="en-US" sz="1200" b="0" i="0" u="none" strike="noStrike" kern="1200" cap="none" dirty="0">
                <a:solidFill>
                  <a:schemeClr val="tx1"/>
                </a:solidFill>
                <a:effectLst/>
                <a:latin typeface="+mn-lt"/>
                <a:ea typeface="Calibri"/>
                <a:cs typeface="Calibri"/>
                <a:sym typeface="Calibri"/>
              </a:rPr>
              <a:t> privacy and security requirements;</a:t>
            </a:r>
          </a:p>
          <a:p>
            <a:pPr lvl="0"/>
            <a:endParaRPr lang="en-US" sz="1200" b="0" i="0" u="none" strike="noStrike" kern="1200" cap="none" dirty="0">
              <a:solidFill>
                <a:schemeClr val="tx1"/>
              </a:solidFill>
              <a:effectLst/>
              <a:latin typeface="+mn-lt"/>
              <a:ea typeface="Calibri"/>
              <a:cs typeface="Calibri"/>
              <a:sym typeface="Calibri"/>
            </a:endParaRPr>
          </a:p>
          <a:p>
            <a:pPr lvl="0"/>
            <a:r>
              <a:rPr lang="en-US" sz="1200" b="0" i="0" u="none" strike="noStrike" kern="1200" cap="none" dirty="0">
                <a:solidFill>
                  <a:schemeClr val="tx1"/>
                </a:solidFill>
                <a:effectLst/>
                <a:latin typeface="+mn-lt"/>
                <a:ea typeface="Calibri"/>
                <a:cs typeface="Calibri"/>
                <a:sym typeface="Calibri"/>
              </a:rPr>
              <a:t>8. Determine how to implement a safe and confidential CE process for survivors of domestic violence, using </a:t>
            </a:r>
            <a:r>
              <a:rPr lang="en-US" sz="1200" b="0" i="0" u="sng" strike="noStrike" kern="1200" cap="none" dirty="0">
                <a:solidFill>
                  <a:schemeClr val="tx1"/>
                </a:solidFill>
                <a:effectLst/>
                <a:latin typeface="+mn-lt"/>
                <a:ea typeface="Calibri"/>
                <a:cs typeface="Calibri"/>
                <a:sym typeface="Calibri"/>
                <a:hlinkClick r:id="rId3"/>
              </a:rPr>
              <a:t>guidance</a:t>
            </a:r>
            <a:r>
              <a:rPr lang="en-US" sz="1200" b="0" i="0" u="none" strike="noStrike" kern="1200" cap="none" dirty="0">
                <a:solidFill>
                  <a:schemeClr val="tx1"/>
                </a:solidFill>
                <a:effectLst/>
                <a:latin typeface="+mn-lt"/>
                <a:ea typeface="Calibri"/>
                <a:cs typeface="Calibri"/>
                <a:sym typeface="Calibri"/>
              </a:rPr>
              <a:t> from the National Network to End Domestic Violence (</a:t>
            </a:r>
            <a:r>
              <a:rPr lang="en-US" sz="1200" b="0" i="0" u="sng" strike="noStrike" kern="1200" cap="none" dirty="0">
                <a:solidFill>
                  <a:schemeClr val="tx1"/>
                </a:solidFill>
                <a:effectLst/>
                <a:latin typeface="+mn-lt"/>
                <a:ea typeface="Calibri"/>
                <a:cs typeface="Calibri"/>
                <a:sym typeface="Calibri"/>
                <a:hlinkClick r:id="rId3"/>
              </a:rPr>
              <a:t>https://nnedv.org/mdocs-posts/coordinated-entry-confidentiality-requirements-in-practice/</a:t>
            </a:r>
            <a:r>
              <a:rPr lang="en-US" sz="1200" b="0" i="0" u="none" strike="noStrike" kern="1200" cap="none" dirty="0">
                <a:solidFill>
                  <a:schemeClr val="tx1"/>
                </a:solidFill>
                <a:effectLst/>
                <a:latin typeface="+mn-lt"/>
                <a:ea typeface="Calibri"/>
                <a:cs typeface="Calibri"/>
                <a:sym typeface="Calibri"/>
              </a:rPr>
              <a:t>); </a:t>
            </a:r>
          </a:p>
          <a:p>
            <a:pPr lvl="0"/>
            <a:endParaRPr lang="en-US" sz="1200" b="0" i="0" u="none" strike="noStrike" kern="1200" cap="none" dirty="0">
              <a:solidFill>
                <a:schemeClr val="tx1"/>
              </a:solidFill>
              <a:effectLst/>
              <a:latin typeface="+mn-lt"/>
              <a:ea typeface="Calibri"/>
              <a:cs typeface="Calibri"/>
              <a:sym typeface="Calibri"/>
            </a:endParaRPr>
          </a:p>
          <a:p>
            <a:pPr lvl="0"/>
            <a:r>
              <a:rPr lang="en-US" sz="1200" b="0" i="0" u="none" strike="noStrike" kern="1200" cap="none" dirty="0">
                <a:solidFill>
                  <a:schemeClr val="tx1"/>
                </a:solidFill>
                <a:effectLst/>
                <a:latin typeface="+mn-lt"/>
                <a:ea typeface="Calibri"/>
                <a:cs typeface="Calibri"/>
                <a:sym typeface="Calibri"/>
              </a:rPr>
              <a:t>9. Train Coordinated Entry and other intake staff persons on the </a:t>
            </a:r>
            <a:r>
              <a:rPr lang="en-US" sz="1200" b="0" i="0" u="none" strike="noStrike" kern="1200" cap="none" dirty="0" err="1">
                <a:solidFill>
                  <a:schemeClr val="tx1"/>
                </a:solidFill>
                <a:effectLst/>
                <a:latin typeface="+mn-lt"/>
                <a:ea typeface="Calibri"/>
                <a:cs typeface="Calibri"/>
                <a:sym typeface="Calibri"/>
              </a:rPr>
              <a:t>CoC’s</a:t>
            </a:r>
            <a:r>
              <a:rPr lang="en-US" sz="1200" b="0" i="0" u="none" strike="noStrike" kern="1200" cap="none" dirty="0">
                <a:solidFill>
                  <a:schemeClr val="tx1"/>
                </a:solidFill>
                <a:effectLst/>
                <a:latin typeface="+mn-lt"/>
                <a:ea typeface="Calibri"/>
                <a:cs typeface="Calibri"/>
                <a:sym typeface="Calibri"/>
              </a:rPr>
              <a:t> privacy practices to maximize consistency and clarity for participants; and</a:t>
            </a:r>
          </a:p>
          <a:p>
            <a:pPr lvl="0"/>
            <a:endParaRPr lang="en-US" sz="1400" b="0" i="0" u="none" strike="noStrike" kern="1200" cap="none" dirty="0">
              <a:solidFill>
                <a:schemeClr val="tx1"/>
              </a:solidFill>
              <a:effectLst/>
              <a:latin typeface="+mn-lt"/>
              <a:ea typeface="Calibri"/>
              <a:cs typeface="Calibri"/>
              <a:sym typeface="Calibri"/>
            </a:endParaRPr>
          </a:p>
          <a:p>
            <a:pPr lvl="0"/>
            <a:r>
              <a:rPr lang="en-US" sz="1200" b="0" i="0" u="none" strike="noStrike" kern="1200" cap="none" dirty="0">
                <a:solidFill>
                  <a:schemeClr val="tx1"/>
                </a:solidFill>
                <a:effectLst/>
                <a:latin typeface="+mn-lt"/>
                <a:ea typeface="Calibri"/>
                <a:cs typeface="Calibri"/>
                <a:sym typeface="Calibri"/>
              </a:rPr>
              <a:t>10. Establish grievance procedures for accepting and considering questions or complaints about privacy and security policies and practices. A participating provider must require each member of its staff (including employees, volunteers, affiliates, contractors and associates) to sign (annually or otherwise) a confidentiality agreement that acknowledges receipt of a copy of the privacy notice and that pledges to comply with the privacy notice.</a:t>
            </a:r>
            <a:endParaRPr lang="en-US" sz="1400" b="0" i="0" u="none" strike="noStrike" kern="1200" cap="none" dirty="0">
              <a:solidFill>
                <a:schemeClr val="tx1"/>
              </a:solidFill>
              <a:effectLst/>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8</a:t>
            </a:fld>
            <a:endParaRPr lang="en-US"/>
          </a:p>
        </p:txBody>
      </p:sp>
    </p:spTree>
    <p:extLst>
      <p:ext uri="{BB962C8B-B14F-4D97-AF65-F5344CB8AC3E}">
        <p14:creationId xmlns:p14="http://schemas.microsoft.com/office/powerpoint/2010/main" val="3308569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200" dirty="0">
                <a:effectLst/>
                <a:latin typeface="Helevetica"/>
                <a:ea typeface="Calibri" panose="020F0502020204030204" pitchFamily="34" charset="0"/>
              </a:rPr>
              <a:t>First: what is case conferencing? </a:t>
            </a:r>
            <a:r>
              <a:rPr lang="en-US" altLang="en-US" sz="1200" dirty="0">
                <a:latin typeface="Arial" panose="020B0604020202020204" pitchFamily="34" charset="0"/>
                <a:ea typeface="ＭＳ Ｐゴシック" panose="020B0600070205080204" pitchFamily="34" charset="-128"/>
                <a:cs typeface="Arial" panose="020B0604020202020204" pitchFamily="34" charset="0"/>
              </a:rPr>
              <a:t>Case conferencing as a part of Coordinated Entry provides a scheduled, recurring forum for all participating providers to review, discuss and prioritize clients for placement in available permanent housing.</a:t>
            </a:r>
          </a:p>
          <a:p>
            <a:pPr marL="0" lvl="0" indent="0">
              <a:lnSpc>
                <a:spcPct val="107000"/>
              </a:lnSpc>
              <a:spcAft>
                <a:spcPts val="800"/>
              </a:spcAft>
              <a:buFont typeface="Arial" panose="020B0604020202020204" pitchFamily="34" charset="0"/>
              <a:buNone/>
            </a:pPr>
            <a:endParaRPr lang="en-US" sz="1200" dirty="0">
              <a:effectLst/>
              <a:latin typeface="Helevetica"/>
              <a:ea typeface="Calibri" panose="020F0502020204030204" pitchFamily="34" charset="0"/>
            </a:endParaRPr>
          </a:p>
          <a:p>
            <a:pPr marL="0" lvl="0" indent="0">
              <a:lnSpc>
                <a:spcPct val="107000"/>
              </a:lnSpc>
              <a:spcAft>
                <a:spcPts val="800"/>
              </a:spcAft>
              <a:buFont typeface="Arial" panose="020B0604020202020204" pitchFamily="34" charset="0"/>
              <a:buNone/>
            </a:pPr>
            <a:r>
              <a:rPr lang="en-US" sz="1200" dirty="0">
                <a:effectLst/>
                <a:latin typeface="Helevetica"/>
                <a:ea typeface="Calibri" panose="020F0502020204030204" pitchFamily="34" charset="0"/>
              </a:rPr>
              <a:t>To make sure we’re clear on the </a:t>
            </a:r>
            <a:r>
              <a:rPr lang="en-US" sz="1200" i="1" dirty="0">
                <a:effectLst/>
                <a:latin typeface="Helevetica"/>
                <a:ea typeface="Calibri" panose="020F0502020204030204" pitchFamily="34" charset="0"/>
              </a:rPr>
              <a:t>why</a:t>
            </a:r>
            <a:r>
              <a:rPr lang="en-US" sz="1200" i="0" dirty="0">
                <a:effectLst/>
                <a:latin typeface="Helevetica"/>
                <a:ea typeface="Calibri" panose="020F0502020204030204" pitchFamily="34" charset="0"/>
              </a:rPr>
              <a:t>, I want to review a couple of reasons case conferencing is critical within the coordinated entry process. </a:t>
            </a:r>
          </a:p>
          <a:p>
            <a:pPr marL="0" lvl="0" indent="0">
              <a:lnSpc>
                <a:spcPct val="107000"/>
              </a:lnSpc>
              <a:spcAft>
                <a:spcPts val="800"/>
              </a:spcAft>
              <a:buFont typeface="Arial" panose="020B0604020202020204" pitchFamily="34" charset="0"/>
              <a:buNone/>
            </a:pPr>
            <a:r>
              <a:rPr lang="en-US" sz="1200" i="0" dirty="0">
                <a:effectLst/>
                <a:latin typeface="Helevetica"/>
                <a:ea typeface="Calibri" panose="020F0502020204030204" pitchFamily="34" charset="0"/>
              </a:rPr>
              <a:t>First, w</a:t>
            </a:r>
            <a:r>
              <a:rPr lang="en-US" sz="1200" dirty="0">
                <a:effectLst/>
                <a:latin typeface="Helevetica"/>
                <a:ea typeface="Calibri" panose="020F0502020204030204" pitchFamily="34" charset="0"/>
              </a:rPr>
              <a:t>e know there are limited resou</a:t>
            </a:r>
            <a:r>
              <a:rPr lang="en-US" sz="1200" dirty="0">
                <a:latin typeface="Helevetica"/>
                <a:ea typeface="Calibri" panose="020F0502020204030204" pitchFamily="34" charset="0"/>
              </a:rPr>
              <a:t>rces and many people in need. Way more people in need than actual permanent housing resources through the homeless system, right?</a:t>
            </a:r>
          </a:p>
          <a:p>
            <a:pPr marL="0" lvl="0" indent="0">
              <a:lnSpc>
                <a:spcPct val="107000"/>
              </a:lnSpc>
              <a:spcAft>
                <a:spcPts val="800"/>
              </a:spcAft>
              <a:buFont typeface="Arial" panose="020B0604020202020204" pitchFamily="34" charset="0"/>
              <a:buNone/>
            </a:pPr>
            <a:endParaRPr lang="en-US" sz="1200" dirty="0">
              <a:latin typeface="Helevetica"/>
              <a:ea typeface="Calibri" panose="020F0502020204030204" pitchFamily="34" charset="0"/>
            </a:endParaRPr>
          </a:p>
          <a:p>
            <a:pPr marL="0" lvl="0" indent="0">
              <a:lnSpc>
                <a:spcPct val="107000"/>
              </a:lnSpc>
              <a:spcAft>
                <a:spcPts val="800"/>
              </a:spcAft>
              <a:buFont typeface="Arial" panose="020B0604020202020204" pitchFamily="34" charset="0"/>
              <a:buNone/>
            </a:pPr>
            <a:r>
              <a:rPr lang="en-US" sz="1200" dirty="0">
                <a:latin typeface="Helevetica"/>
                <a:ea typeface="Calibri" panose="020F0502020204030204" pitchFamily="34" charset="0"/>
              </a:rPr>
              <a:t>Therefore, we must strategically use our limited resources. We do this by using data as well as local expertise. </a:t>
            </a:r>
          </a:p>
          <a:p>
            <a:pPr marL="0" lvl="0" indent="0">
              <a:lnSpc>
                <a:spcPct val="107000"/>
              </a:lnSpc>
              <a:spcAft>
                <a:spcPts val="800"/>
              </a:spcAft>
              <a:buFont typeface="Arial" panose="020B0604020202020204" pitchFamily="34" charset="0"/>
              <a:buNone/>
            </a:pPr>
            <a:endParaRPr lang="en-US" sz="1200" dirty="0">
              <a:latin typeface="Helevetica"/>
              <a:ea typeface="Calibri" panose="020F0502020204030204" pitchFamily="34" charset="0"/>
            </a:endParaRPr>
          </a:p>
          <a:p>
            <a:pPr marL="0" lvl="0" indent="0">
              <a:lnSpc>
                <a:spcPct val="107000"/>
              </a:lnSpc>
              <a:spcAft>
                <a:spcPts val="800"/>
              </a:spcAft>
              <a:buFont typeface="Arial" panose="020B0604020202020204" pitchFamily="34" charset="0"/>
              <a:buNone/>
            </a:pPr>
            <a:r>
              <a:rPr lang="en-US" sz="1200" dirty="0">
                <a:latin typeface="Helevetica"/>
                <a:ea typeface="Calibri" panose="020F0502020204030204" pitchFamily="34" charset="0"/>
              </a:rPr>
              <a:t>Using only an assessment tool to prioritize people for housing is not a recommended practice, although it’s happening in many communities. We’re seeing a widespread shift to incorporate case conferencing into coordinated entry processes, with less emphasis on an assessment score as an exclusive prioritization mechanism. Why? Because humans and situations are complex and we must incorporate a human element to prioritization of resources. </a:t>
            </a:r>
            <a:endParaRPr lang="en-US" sz="1200" dirty="0">
              <a:effectLst/>
              <a:latin typeface="Helevetica"/>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800" dirty="0">
              <a:latin typeface="Helevetica"/>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a:latin typeface="Helevetica"/>
                <a:ea typeface="Calibri" panose="020F0502020204030204" pitchFamily="34" charset="0"/>
              </a:rPr>
              <a:t>This is done by including professionals with first hand knowledge of people on the by-name list into the prioritization discussion, and requires difficult discussions and decision making.</a:t>
            </a:r>
          </a:p>
        </p:txBody>
      </p:sp>
      <p:sp>
        <p:nvSpPr>
          <p:cNvPr id="4" name="Slide Number Placeholder 3"/>
          <p:cNvSpPr>
            <a:spLocks noGrp="1"/>
          </p:cNvSpPr>
          <p:nvPr>
            <p:ph type="sldNum" sz="quarter" idx="5"/>
          </p:nvPr>
        </p:nvSpPr>
        <p:spPr/>
        <p:txBody>
          <a:bodyPr/>
          <a:lstStyle/>
          <a:p>
            <a:fld id="{0DA949D2-41B8-4F92-B00E-7AC817E27FF3}" type="slidenum">
              <a:rPr lang="en-US" smtClean="0"/>
              <a:t>9</a:t>
            </a:fld>
            <a:endParaRPr lang="en-US"/>
          </a:p>
        </p:txBody>
      </p:sp>
    </p:spTree>
    <p:extLst>
      <p:ext uri="{BB962C8B-B14F-4D97-AF65-F5344CB8AC3E}">
        <p14:creationId xmlns:p14="http://schemas.microsoft.com/office/powerpoint/2010/main" val="1053944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with most things in our work, there isn’t a one size fits all approach to case conferencing. This process varies quite widely from community to community. However, the primary focus of case conferencing tends to be pretty consistent. What case conferencing IS NOT, is a forum for individual case managers to come and advocate for </a:t>
            </a:r>
            <a:r>
              <a:rPr lang="en-US" sz="1200" i="1" kern="1200" dirty="0">
                <a:solidFill>
                  <a:schemeClr val="tx1"/>
                </a:solidFill>
                <a:effectLst/>
                <a:latin typeface="+mn-lt"/>
                <a:ea typeface="+mn-ea"/>
                <a:cs typeface="+mn-cs"/>
              </a:rPr>
              <a:t>their</a:t>
            </a:r>
            <a:r>
              <a:rPr lang="en-US" sz="1200" kern="1200" dirty="0">
                <a:solidFill>
                  <a:schemeClr val="tx1"/>
                </a:solidFill>
                <a:effectLst/>
                <a:latin typeface="+mn-lt"/>
                <a:ea typeface="+mn-ea"/>
                <a:cs typeface="+mn-cs"/>
              </a:rPr>
              <a:t> clients to be housed first. Think of the priority list being used in case conferencing as one community caseload – you’re all working together to determine who is referred to the current openings, regardless of whether the individual is your client through your organization or is a client at another organization.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Primary focus areas of case conferencing include:</a:t>
            </a:r>
          </a:p>
          <a:p>
            <a:endParaRPr lang="en-US" sz="1200" kern="1200" dirty="0">
              <a:solidFill>
                <a:schemeClr val="tx1"/>
              </a:solidFill>
              <a:effectLst/>
              <a:latin typeface="+mn-lt"/>
              <a:ea typeface="+mn-ea"/>
              <a:cs typeface="+mn-cs"/>
            </a:endParaRPr>
          </a:p>
          <a:p>
            <a:pPr marL="742950" lvl="1" indent="-285750">
              <a:lnSpc>
                <a:spcPct val="107000"/>
              </a:lnSpc>
              <a:spcAft>
                <a:spcPts val="800"/>
              </a:spcAft>
              <a:buFont typeface="Courier New" panose="02070309020205020404" pitchFamily="49" charset="0"/>
              <a:buChar char="o"/>
            </a:pPr>
            <a:r>
              <a:rPr lang="en-US" sz="2200" dirty="0">
                <a:latin typeface="Helevetica"/>
                <a:ea typeface="Calibri" panose="020F0502020204030204" pitchFamily="34" charset="0"/>
              </a:rPr>
              <a:t>Matching households with the right housing and service interventions based on assessment process </a:t>
            </a:r>
            <a:r>
              <a:rPr lang="en-US" sz="2200" i="1" dirty="0">
                <a:latin typeface="Helevetica"/>
                <a:ea typeface="Calibri" panose="020F0502020204030204" pitchFamily="34" charset="0"/>
              </a:rPr>
              <a:t>and</a:t>
            </a:r>
            <a:r>
              <a:rPr lang="en-US" sz="2200" dirty="0">
                <a:latin typeface="Helevetica"/>
                <a:ea typeface="Calibri" panose="020F0502020204030204" pitchFamily="34" charset="0"/>
              </a:rPr>
              <a:t> professional knowledge – really utilizing </a:t>
            </a:r>
            <a:r>
              <a:rPr lang="en-US" sz="2200" i="1" dirty="0">
                <a:latin typeface="Helevetica"/>
                <a:ea typeface="Calibri" panose="020F0502020204030204" pitchFamily="34" charset="0"/>
              </a:rPr>
              <a:t>all</a:t>
            </a:r>
            <a:r>
              <a:rPr lang="en-US" sz="2200" dirty="0">
                <a:latin typeface="Helevetica"/>
                <a:ea typeface="Calibri" panose="020F0502020204030204" pitchFamily="34" charset="0"/>
              </a:rPr>
              <a:t> of the information we have available to make difficult decisions about who to match with available resources</a:t>
            </a:r>
          </a:p>
          <a:p>
            <a:pPr marL="742950" lvl="1" indent="-285750">
              <a:lnSpc>
                <a:spcPct val="107000"/>
              </a:lnSpc>
              <a:spcAft>
                <a:spcPts val="800"/>
              </a:spcAft>
              <a:buFont typeface="Courier New" panose="02070309020205020404" pitchFamily="49" charset="0"/>
              <a:buChar char="o"/>
            </a:pPr>
            <a:endParaRPr lang="en-US" sz="1200" dirty="0">
              <a:latin typeface="Helevetica"/>
              <a:ea typeface="Calibri" panose="020F0502020204030204" pitchFamily="34" charset="0"/>
            </a:endParaRPr>
          </a:p>
          <a:p>
            <a:pPr marL="742950" lvl="1" indent="-285750">
              <a:lnSpc>
                <a:spcPct val="107000"/>
              </a:lnSpc>
              <a:spcAft>
                <a:spcPts val="800"/>
              </a:spcAft>
              <a:buFont typeface="Courier New" panose="02070309020205020404" pitchFamily="49" charset="0"/>
              <a:buChar char="o"/>
            </a:pPr>
            <a:r>
              <a:rPr lang="en-US" sz="2200" dirty="0">
                <a:latin typeface="Helevetica"/>
                <a:ea typeface="Calibri" panose="020F0502020204030204" pitchFamily="34" charset="0"/>
              </a:rPr>
              <a:t>Ensuring people aren’t slipping through the cracks of the standard housing placement process – for example, paying regular attention to who hasn’t been matched with a resource that should have been, understanding why, and collectively determining next steps to solving the issue.</a:t>
            </a:r>
          </a:p>
          <a:p>
            <a:pPr marL="742950" marR="0" lvl="1" indent="-285750">
              <a:lnSpc>
                <a:spcPct val="107000"/>
              </a:lnSpc>
              <a:spcBef>
                <a:spcPts val="0"/>
              </a:spcBef>
              <a:spcAft>
                <a:spcPts val="800"/>
              </a:spcAft>
              <a:buFont typeface="Courier New" panose="02070309020205020404" pitchFamily="49" charset="0"/>
              <a:buChar char="o"/>
            </a:pPr>
            <a:endParaRPr lang="en-US" sz="1200" dirty="0">
              <a:latin typeface="Helevetica"/>
              <a:ea typeface="Calibri" panose="020F0502020204030204" pitchFamily="34" charset="0"/>
            </a:endParaRPr>
          </a:p>
          <a:p>
            <a:pPr marL="742950" marR="0" lvl="1" indent="-285750">
              <a:lnSpc>
                <a:spcPct val="107000"/>
              </a:lnSpc>
              <a:spcBef>
                <a:spcPts val="0"/>
              </a:spcBef>
              <a:spcAft>
                <a:spcPts val="800"/>
              </a:spcAft>
              <a:buFont typeface="Courier New" panose="02070309020205020404" pitchFamily="49" charset="0"/>
              <a:buChar char="o"/>
            </a:pPr>
            <a:r>
              <a:rPr lang="en-US" sz="2200" dirty="0">
                <a:latin typeface="Helevetica"/>
                <a:ea typeface="Calibri" panose="020F0502020204030204" pitchFamily="34" charset="0"/>
              </a:rPr>
              <a:t>Coordinating services and assigning housing navigators/counselors or case managers based on the CE prioritization list. If you don’t have paid positions to fill that navigator/housing counselor or case </a:t>
            </a:r>
            <a:r>
              <a:rPr lang="en-US" sz="2200" dirty="0" err="1">
                <a:latin typeface="Helevetica"/>
                <a:ea typeface="Calibri" panose="020F0502020204030204" pitchFamily="34" charset="0"/>
              </a:rPr>
              <a:t>mngt</a:t>
            </a:r>
            <a:r>
              <a:rPr lang="en-US" sz="2200" dirty="0">
                <a:latin typeface="Helevetica"/>
                <a:ea typeface="Calibri" panose="020F0502020204030204" pitchFamily="34" charset="0"/>
              </a:rPr>
              <a:t> position, it’s important to identify who in the community may have some capacity to take this role on. Case conferencing is very difficult if prioritized folks don’t have an assigned support to keep them engaged and located, supported in collecting necessary documentation, and at times, providing transportation to those critical document and housing appointments.</a:t>
            </a:r>
          </a:p>
          <a:p>
            <a:pPr marR="0" lvl="1">
              <a:lnSpc>
                <a:spcPct val="107000"/>
              </a:lnSpc>
              <a:spcBef>
                <a:spcPts val="0"/>
              </a:spcBef>
              <a:spcAft>
                <a:spcPts val="800"/>
              </a:spcAft>
            </a:pPr>
            <a:endParaRPr lang="en-US" sz="1200" dirty="0">
              <a:latin typeface="Helevetica"/>
              <a:ea typeface="Calibri" panose="020F0502020204030204" pitchFamily="34" charset="0"/>
            </a:endParaRPr>
          </a:p>
          <a:p>
            <a:pPr marL="742950" lvl="1" indent="-285750">
              <a:lnSpc>
                <a:spcPct val="107000"/>
              </a:lnSpc>
              <a:spcAft>
                <a:spcPts val="800"/>
              </a:spcAft>
              <a:buFont typeface="Courier New" panose="02070309020205020404" pitchFamily="49" charset="0"/>
              <a:buChar char="o"/>
            </a:pPr>
            <a:r>
              <a:rPr lang="en-US" sz="2200" dirty="0">
                <a:latin typeface="Helevetica"/>
                <a:ea typeface="Calibri" panose="020F0502020204030204" pitchFamily="34" charset="0"/>
              </a:rPr>
              <a:t>Case conferencing is a valuable tool to update/maintain the CE prioritization list through case conferencing team updates, and finally it’s an opportunity to troubleshoot challenges that arise during the housing placement process and take steps to ensure housing retention.</a:t>
            </a:r>
            <a:endParaRPr lang="en-US" sz="2200" dirty="0">
              <a:effectLst/>
              <a:latin typeface="Helevetica"/>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10</a:t>
            </a:fld>
            <a:endParaRPr lang="en-US"/>
          </a:p>
        </p:txBody>
      </p:sp>
    </p:spTree>
    <p:extLst>
      <p:ext uri="{BB962C8B-B14F-4D97-AF65-F5344CB8AC3E}">
        <p14:creationId xmlns:p14="http://schemas.microsoft.com/office/powerpoint/2010/main" val="2910137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14CBA-5468-E14B-A341-7FFCC34169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E55EF2-030D-D444-8649-4E401EE820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A57198-6CE3-C64C-B032-19E98AA0602D}"/>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9F6F3DE8-7905-7641-B358-47C06DAEA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8EA6A-2FB3-244E-B14F-E7BAF7B219FA}"/>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27683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9139A-8954-AE41-AD6D-6480115318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1C37C-A085-9940-8736-DCBEAB8039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20A0D-19AB-FA40-ABF2-AE0FC3A7D6FF}"/>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7B4B8798-6D23-E745-A3D6-947A76F4B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AEF42-FEE8-2B49-8A14-236A27A87F21}"/>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404110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4F509-7BED-D948-A4F4-183651515A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BBA19A-8CA0-8047-8C70-DC75885545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4F256-3351-0F40-8663-0E5F9720A399}"/>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882511D0-50B6-5648-AE8F-CB14B2E39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51F3B-B34C-7341-8496-7FD9BA56601F}"/>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09410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F718-E0E9-AF47-80C8-1B8EB6DB6E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28B9F6-0B7B-A84D-BD6E-54B0CA750A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824DE-0036-4F47-B6C1-FAAB3D8424EA}"/>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3ACE069D-0B5B-AF43-B03E-7ADCB6C12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56626-4B19-D04A-9421-8F24E0C9D55C}"/>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50900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0224-E097-2E48-B237-527F0B21A1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E3E7E0-8579-B146-83E9-E948348420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424CF9-24FB-E24A-9ECB-B3961456DB55}"/>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FA17695A-D4AC-3342-B459-7A3E37E39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B0989-4E4F-1D45-9774-1BD2DB778695}"/>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420398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65335-6669-BE42-B11A-F532EE2366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8D48A8-0EE5-3E48-AF38-2BBAC838E3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C4B5C7-BE3D-7A46-A0E3-66336FBDF4F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238052-8C40-7E4A-AEDF-414F3F176EBC}"/>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6" name="Footer Placeholder 5">
            <a:extLst>
              <a:ext uri="{FF2B5EF4-FFF2-40B4-BE49-F238E27FC236}">
                <a16:creationId xmlns:a16="http://schemas.microsoft.com/office/drawing/2014/main" id="{528EAD6A-4C7A-BC46-8F86-F1602596B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955BFB-86D9-044D-A4C9-A268A89F647B}"/>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300271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EA624-C90C-894C-BB6B-0B56381CF2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4FF252-9F13-EA4A-AE9D-3D8CD845DF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0322E1-3BAB-994B-8609-D4E7D9BB2A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987AB5-AC52-0D4D-BD53-6EC6D86FB8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3D48F2A-9237-644B-A483-BC1B8274E1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4021A6-0B10-944D-B67F-C2E11DE42D05}"/>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8" name="Footer Placeholder 7">
            <a:extLst>
              <a:ext uri="{FF2B5EF4-FFF2-40B4-BE49-F238E27FC236}">
                <a16:creationId xmlns:a16="http://schemas.microsoft.com/office/drawing/2014/main" id="{5AEFFDE5-7BDA-4145-8D45-EC7D6E4236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8AED11-D150-DD41-947C-04D8F741F726}"/>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56685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5058-F9DF-9244-8783-EBDEE0368A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23593B-5A75-1743-B4C2-0816161E4904}"/>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4" name="Footer Placeholder 3">
            <a:extLst>
              <a:ext uri="{FF2B5EF4-FFF2-40B4-BE49-F238E27FC236}">
                <a16:creationId xmlns:a16="http://schemas.microsoft.com/office/drawing/2014/main" id="{B917A978-48EC-6E40-AA76-EDB57A71B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A354EB-BA06-8640-A8D3-0FF560F2C97D}"/>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71428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11444A-EF52-134C-84A0-7D993317D791}"/>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3" name="Footer Placeholder 2">
            <a:extLst>
              <a:ext uri="{FF2B5EF4-FFF2-40B4-BE49-F238E27FC236}">
                <a16:creationId xmlns:a16="http://schemas.microsoft.com/office/drawing/2014/main" id="{B1DDC25C-7B9C-D047-9AF6-0EDEF3712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523A74-FDE6-8C4C-B0A1-E9C2267BD07C}"/>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33179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DA726-DC96-7242-BF63-AB0038913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1FB877-0237-A247-A137-A875B80816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7D2861-9619-9C41-8E8F-279479A24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139749-CD44-5E42-8DD9-D531A1D3CEDF}"/>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6" name="Footer Placeholder 5">
            <a:extLst>
              <a:ext uri="{FF2B5EF4-FFF2-40B4-BE49-F238E27FC236}">
                <a16:creationId xmlns:a16="http://schemas.microsoft.com/office/drawing/2014/main" id="{B6ECA882-0DA7-4148-8EDD-D004587633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668ECB-1253-8346-ACD0-F78827EAC905}"/>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82070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98DDA-43EE-9C46-A342-A0A60FD11C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742BCF-0940-1F4B-9F3C-5F559795B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0ADFEA-F036-A840-8195-B15E3FEC5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EC6456-3B7A-CD40-9C37-5363F11DBB95}"/>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6" name="Footer Placeholder 5">
            <a:extLst>
              <a:ext uri="{FF2B5EF4-FFF2-40B4-BE49-F238E27FC236}">
                <a16:creationId xmlns:a16="http://schemas.microsoft.com/office/drawing/2014/main" id="{B4D2EA23-B66C-394D-8326-5AE5396F0A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02522-8AEC-6641-88FA-6481C31FBF7E}"/>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61564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D4C863-99B6-0349-BF02-6D17ACF34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952996-2D89-7E46-BD52-2FE438F67B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96A03-D897-0446-BA2A-A456FDD95B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8889B2DA-E9CB-0944-B27D-7EA7AF4561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0D3FDC-D327-864E-ABD3-5E1A5CC0A9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0B572-0D5F-B242-A8AD-E4C3E91E8B28}" type="slidenum">
              <a:rPr lang="en-US" smtClean="0"/>
              <a:t>‹#›</a:t>
            </a:fld>
            <a:endParaRPr lang="en-US"/>
          </a:p>
        </p:txBody>
      </p:sp>
    </p:spTree>
    <p:extLst>
      <p:ext uri="{BB962C8B-B14F-4D97-AF65-F5344CB8AC3E}">
        <p14:creationId xmlns:p14="http://schemas.microsoft.com/office/powerpoint/2010/main" val="1725744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hyperlink" Target="mailto:Gordon@collaborative-solutions.ne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emf"/><Relationship Id="rId5" Type="http://schemas.openxmlformats.org/officeDocument/2006/relationships/hyperlink" Target="http://www.collaborative-solutions.net/" TargetMode="External"/><Relationship Id="rId4" Type="http://schemas.openxmlformats.org/officeDocument/2006/relationships/hyperlink" Target="mailto:jill@collaborative-solutions.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Gordon@collaborative-solutions.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emf"/><Relationship Id="rId4" Type="http://schemas.openxmlformats.org/officeDocument/2006/relationships/hyperlink" Target="mailto:jill@collaborative-solutions.ne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enti.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A39B2-E219-3D47-9C04-5570D84A5801}"/>
              </a:ext>
            </a:extLst>
          </p:cNvPr>
          <p:cNvSpPr>
            <a:spLocks noGrp="1"/>
          </p:cNvSpPr>
          <p:nvPr>
            <p:ph type="ctrTitle"/>
          </p:nvPr>
        </p:nvSpPr>
        <p:spPr>
          <a:xfrm>
            <a:off x="2405921" y="2793408"/>
            <a:ext cx="7380157" cy="1741828"/>
          </a:xfrm>
        </p:spPr>
        <p:txBody>
          <a:bodyPr>
            <a:normAutofit/>
          </a:bodyPr>
          <a:lstStyle/>
          <a:p>
            <a:r>
              <a:rPr lang="en-US" b="1" dirty="0">
                <a:solidFill>
                  <a:srgbClr val="192C4C"/>
                </a:solidFill>
                <a:latin typeface="Myriad Pro Semibold" panose="020B0503030403020204" pitchFamily="34" charset="0"/>
                <a:cs typeface="Myriad Arabic" pitchFamily="2" charset="-78"/>
              </a:rPr>
              <a:t>Coordinated Entry: Case Conferencing</a:t>
            </a:r>
          </a:p>
        </p:txBody>
      </p:sp>
      <p:sp>
        <p:nvSpPr>
          <p:cNvPr id="3" name="Subtitle 2">
            <a:extLst>
              <a:ext uri="{FF2B5EF4-FFF2-40B4-BE49-F238E27FC236}">
                <a16:creationId xmlns:a16="http://schemas.microsoft.com/office/drawing/2014/main" id="{2B26B03B-46F3-434A-BBB9-38F681435717}"/>
              </a:ext>
            </a:extLst>
          </p:cNvPr>
          <p:cNvSpPr>
            <a:spLocks noGrp="1"/>
          </p:cNvSpPr>
          <p:nvPr>
            <p:ph type="subTitle" idx="1"/>
          </p:nvPr>
        </p:nvSpPr>
        <p:spPr>
          <a:xfrm>
            <a:off x="1524000" y="4797910"/>
            <a:ext cx="9144000" cy="459889"/>
          </a:xfrm>
        </p:spPr>
        <p:txBody>
          <a:bodyPr/>
          <a:lstStyle/>
          <a:p>
            <a:endParaRPr lang="en-US" dirty="0">
              <a:solidFill>
                <a:srgbClr val="535151"/>
              </a:solidFill>
              <a:latin typeface="Myriad Pro Light" panose="020B0403030403020204" pitchFamily="34" charset="0"/>
            </a:endParaRPr>
          </a:p>
        </p:txBody>
      </p:sp>
      <p:sp>
        <p:nvSpPr>
          <p:cNvPr id="6" name="Rectangle 5">
            <a:extLst>
              <a:ext uri="{FF2B5EF4-FFF2-40B4-BE49-F238E27FC236}">
                <a16:creationId xmlns:a16="http://schemas.microsoft.com/office/drawing/2014/main" id="{84168A98-DA01-F649-BCC3-407DB1512E56}"/>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0EE7B9-D42A-614B-B9C9-182259791AC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8" name="Rectangle 7">
            <a:extLst>
              <a:ext uri="{FF2B5EF4-FFF2-40B4-BE49-F238E27FC236}">
                <a16:creationId xmlns:a16="http://schemas.microsoft.com/office/drawing/2014/main" id="{112F3946-6398-1E4B-9DBD-E2AF3887E90F}"/>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9" name="Rectangle 8">
            <a:extLst>
              <a:ext uri="{FF2B5EF4-FFF2-40B4-BE49-F238E27FC236}">
                <a16:creationId xmlns:a16="http://schemas.microsoft.com/office/drawing/2014/main" id="{CC1BCEF0-72BF-1346-801E-5F14332A140D}"/>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EAA895F-BD65-5E4B-B7EA-096F6D6D7BF7}"/>
              </a:ext>
            </a:extLst>
          </p:cNvPr>
          <p:cNvPicPr>
            <a:picLocks noChangeAspect="1"/>
          </p:cNvPicPr>
          <p:nvPr/>
        </p:nvPicPr>
        <p:blipFill>
          <a:blip r:embed="rId2"/>
          <a:stretch>
            <a:fillRect/>
          </a:stretch>
        </p:blipFill>
        <p:spPr>
          <a:xfrm>
            <a:off x="585810" y="919134"/>
            <a:ext cx="3750446" cy="831180"/>
          </a:xfrm>
          <a:prstGeom prst="rect">
            <a:avLst/>
          </a:prstGeom>
        </p:spPr>
      </p:pic>
    </p:spTree>
    <p:extLst>
      <p:ext uri="{BB962C8B-B14F-4D97-AF65-F5344CB8AC3E}">
        <p14:creationId xmlns:p14="http://schemas.microsoft.com/office/powerpoint/2010/main" val="291121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Primary Focus of Case Conferencing</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838200" y="1364105"/>
            <a:ext cx="10515600" cy="5128770"/>
          </a:xfrm>
        </p:spPr>
        <p:txBody>
          <a:bodyPr>
            <a:normAutofit fontScale="77500" lnSpcReduction="20000"/>
          </a:bodyPr>
          <a:lstStyle/>
          <a:p>
            <a:endParaRPr lang="en-US" sz="2400" dirty="0">
              <a:latin typeface="Myriad Pro Light"/>
            </a:endParaRPr>
          </a:p>
          <a:p>
            <a:pPr marL="742950" lvl="1" indent="-285750">
              <a:lnSpc>
                <a:spcPct val="107000"/>
              </a:lnSpc>
              <a:spcAft>
                <a:spcPts val="800"/>
              </a:spcAft>
              <a:buFont typeface="Courier New" panose="02070309020205020404" pitchFamily="49" charset="0"/>
              <a:buChar char="o"/>
            </a:pPr>
            <a:r>
              <a:rPr lang="en-US" dirty="0">
                <a:latin typeface="Myriad Pro Light"/>
              </a:rPr>
              <a:t>Match households with the right housing and service interventions based on assessment process and professional knowledge</a:t>
            </a:r>
          </a:p>
          <a:p>
            <a:pPr marL="742950" lvl="1" indent="-285750">
              <a:lnSpc>
                <a:spcPct val="107000"/>
              </a:lnSpc>
              <a:spcAft>
                <a:spcPts val="800"/>
              </a:spcAft>
              <a:buFont typeface="Courier New" panose="02070309020205020404" pitchFamily="49" charset="0"/>
              <a:buChar char="o"/>
            </a:pPr>
            <a:endParaRPr lang="en-US" dirty="0">
              <a:latin typeface="Myriad Pro Light"/>
            </a:endParaRPr>
          </a:p>
          <a:p>
            <a:pPr marL="742950" lvl="1" indent="-285750">
              <a:lnSpc>
                <a:spcPct val="107000"/>
              </a:lnSpc>
              <a:spcAft>
                <a:spcPts val="800"/>
              </a:spcAft>
              <a:buFont typeface="Courier New" panose="02070309020205020404" pitchFamily="49" charset="0"/>
              <a:buChar char="o"/>
            </a:pPr>
            <a:r>
              <a:rPr lang="en-US" dirty="0">
                <a:latin typeface="Myriad Pro Light"/>
              </a:rPr>
              <a:t>Ensure people aren’t slipping through the cracks of the standard housing placement process</a:t>
            </a:r>
          </a:p>
          <a:p>
            <a:pPr marL="742950" marR="0" lvl="1" indent="-285750">
              <a:lnSpc>
                <a:spcPct val="107000"/>
              </a:lnSpc>
              <a:spcBef>
                <a:spcPts val="0"/>
              </a:spcBef>
              <a:spcAft>
                <a:spcPts val="800"/>
              </a:spcAft>
              <a:buFont typeface="Courier New" panose="02070309020205020404" pitchFamily="49" charset="0"/>
              <a:buChar char="o"/>
            </a:pPr>
            <a:endParaRPr lang="en-US" dirty="0">
              <a:latin typeface="Myriad Pro Light"/>
            </a:endParaRPr>
          </a:p>
          <a:p>
            <a:pPr marL="742950" marR="0" lvl="1" indent="-285750">
              <a:lnSpc>
                <a:spcPct val="107000"/>
              </a:lnSpc>
              <a:spcBef>
                <a:spcPts val="0"/>
              </a:spcBef>
              <a:spcAft>
                <a:spcPts val="800"/>
              </a:spcAft>
              <a:buFont typeface="Courier New" panose="02070309020205020404" pitchFamily="49" charset="0"/>
              <a:buChar char="o"/>
            </a:pPr>
            <a:r>
              <a:rPr lang="en-US" dirty="0">
                <a:latin typeface="Myriad Pro Light"/>
              </a:rPr>
              <a:t>Coordinate services and assign housing navigators/housing counselors/case managers based on the coordinated entry prioritization list</a:t>
            </a:r>
          </a:p>
          <a:p>
            <a:pPr marR="0" lvl="1">
              <a:lnSpc>
                <a:spcPct val="107000"/>
              </a:lnSpc>
              <a:spcBef>
                <a:spcPts val="0"/>
              </a:spcBef>
              <a:spcAft>
                <a:spcPts val="800"/>
              </a:spcAft>
            </a:pPr>
            <a:endParaRPr lang="en-US" dirty="0">
              <a:latin typeface="Myriad Pro Light"/>
            </a:endParaRPr>
          </a:p>
          <a:p>
            <a:pPr marL="742950" lvl="1" indent="-285750">
              <a:lnSpc>
                <a:spcPct val="107000"/>
              </a:lnSpc>
              <a:spcAft>
                <a:spcPts val="800"/>
              </a:spcAft>
              <a:buFont typeface="Courier New" panose="02070309020205020404" pitchFamily="49" charset="0"/>
              <a:buChar char="o"/>
            </a:pPr>
            <a:r>
              <a:rPr lang="en-US" dirty="0">
                <a:latin typeface="Myriad Pro Light"/>
              </a:rPr>
              <a:t>Update/maintain the coordinated entry prioritization list through case conferencing team updates</a:t>
            </a:r>
          </a:p>
          <a:p>
            <a:pPr marR="0" lvl="1">
              <a:lnSpc>
                <a:spcPct val="107000"/>
              </a:lnSpc>
              <a:spcBef>
                <a:spcPts val="0"/>
              </a:spcBef>
              <a:spcAft>
                <a:spcPts val="800"/>
              </a:spcAft>
            </a:pPr>
            <a:endParaRPr lang="en-US" dirty="0">
              <a:latin typeface="Myriad Pro Light"/>
            </a:endParaRPr>
          </a:p>
          <a:p>
            <a:pPr marL="742950" marR="0" lvl="1" indent="-285750">
              <a:lnSpc>
                <a:spcPct val="107000"/>
              </a:lnSpc>
              <a:spcBef>
                <a:spcPts val="0"/>
              </a:spcBef>
              <a:spcAft>
                <a:spcPts val="800"/>
              </a:spcAft>
              <a:buFont typeface="Courier New" panose="02070309020205020404" pitchFamily="49" charset="0"/>
              <a:buChar char="o"/>
            </a:pPr>
            <a:r>
              <a:rPr lang="en-US" dirty="0">
                <a:latin typeface="Myriad Pro Light"/>
              </a:rPr>
              <a:t>Troubleshoot challenges that arise during the placement process and take steps to ensure housing retention</a:t>
            </a:r>
          </a:p>
          <a:p>
            <a:endParaRPr lang="en-US" sz="2400" dirty="0">
              <a:latin typeface="Myriad Pro Light"/>
            </a:endParaRP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309827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Housing Navigators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598982" y="1528997"/>
            <a:ext cx="10994036" cy="4623881"/>
          </a:xfrm>
        </p:spPr>
        <p:txBody>
          <a:bodyPr>
            <a:normAutofit fontScale="92500" lnSpcReduction="20000"/>
          </a:bodyPr>
          <a:lstStyle/>
          <a:p>
            <a:pPr marL="0" indent="0">
              <a:buNone/>
            </a:pPr>
            <a:r>
              <a:rPr lang="en-US" sz="2900" dirty="0">
                <a:latin typeface="Myriad Pro Light"/>
              </a:rPr>
              <a:t>Housing Navigators are collaborators who are frequently used in helping individuals experiencing homelessness overcome barriers to housing and in accessing needed treatment and/or support services.</a:t>
            </a:r>
          </a:p>
          <a:p>
            <a:pPr marL="0" indent="0">
              <a:buNone/>
            </a:pPr>
            <a:endParaRPr lang="en-US" sz="2900" dirty="0">
              <a:latin typeface="Myriad Pro Light"/>
            </a:endParaRPr>
          </a:p>
          <a:p>
            <a:pPr marL="0" indent="0">
              <a:buNone/>
            </a:pPr>
            <a:r>
              <a:rPr lang="en-US" sz="2900" dirty="0">
                <a:latin typeface="Myriad Pro Light"/>
              </a:rPr>
              <a:t>Typically the navigators have extensive knowledge of the community and resources available therein.</a:t>
            </a:r>
          </a:p>
          <a:p>
            <a:pPr marL="0" indent="0">
              <a:buNone/>
            </a:pPr>
            <a:endParaRPr lang="en-US" sz="2900" dirty="0">
              <a:latin typeface="Myriad Pro Light"/>
            </a:endParaRPr>
          </a:p>
          <a:p>
            <a:pPr marL="0" indent="0">
              <a:buNone/>
            </a:pPr>
            <a:r>
              <a:rPr lang="en-US" sz="2900" dirty="0">
                <a:latin typeface="Myriad Pro Light"/>
              </a:rPr>
              <a:t>The role of the Navigator is often characterized by outreach, engagement, case management, and natural support of clients experiencing homelessness.</a:t>
            </a:r>
          </a:p>
          <a:p>
            <a:pPr marL="0" indent="0">
              <a:buNone/>
            </a:pPr>
            <a:endParaRPr lang="en-US" sz="2900" b="1" i="1" dirty="0">
              <a:latin typeface="Myriad Pro Light"/>
            </a:endParaRPr>
          </a:p>
          <a:p>
            <a:pPr marL="0" indent="0" algn="ctr">
              <a:buNone/>
            </a:pPr>
            <a:br>
              <a:rPr lang="en-US" sz="2900" b="1" i="1" dirty="0">
                <a:latin typeface="Myriad Pro Light"/>
              </a:rPr>
            </a:br>
            <a:endParaRPr lang="en-US" sz="2900" b="1" i="1" dirty="0">
              <a:latin typeface="Myriad Pro Light"/>
            </a:endParaRP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913991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Case Conferencing Agenda Example</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838200" y="1484026"/>
            <a:ext cx="10515600" cy="4692937"/>
          </a:xfrm>
        </p:spPr>
        <p:txBody>
          <a:bodyPr>
            <a:normAutofit fontScale="77500" lnSpcReduction="20000"/>
          </a:bodyPr>
          <a:lstStyle/>
          <a:p>
            <a:pPr marL="0" indent="0">
              <a:buNone/>
            </a:pPr>
            <a:r>
              <a:rPr lang="en-US" sz="2700" b="1" u="sng" dirty="0">
                <a:latin typeface="Myriad Pro Light"/>
              </a:rPr>
              <a:t>Frequency:</a:t>
            </a:r>
            <a:r>
              <a:rPr lang="en-US" sz="2700" dirty="0">
                <a:latin typeface="Myriad Pro Light"/>
              </a:rPr>
              <a:t> 1 hour, weekly</a:t>
            </a:r>
          </a:p>
          <a:p>
            <a:pPr marL="0" indent="0">
              <a:lnSpc>
                <a:spcPct val="120000"/>
              </a:lnSpc>
              <a:buNone/>
            </a:pPr>
            <a:br>
              <a:rPr lang="en-US" sz="2700" dirty="0">
                <a:latin typeface="Myriad Pro Light"/>
              </a:rPr>
            </a:br>
            <a:r>
              <a:rPr lang="en-US" sz="2700" b="1" u="sng" dirty="0">
                <a:latin typeface="Myriad Pro Light"/>
              </a:rPr>
              <a:t>Facilitation:</a:t>
            </a:r>
            <a:r>
              <a:rPr lang="en-US" sz="2700" dirty="0">
                <a:latin typeface="Myriad Pro Light"/>
              </a:rPr>
              <a:t> 1-2 facilitators; one meeting lead + support to log real time referrals/updates; common co-facilitation with a </a:t>
            </a:r>
            <a:r>
              <a:rPr lang="en-US" sz="2700" dirty="0" err="1">
                <a:latin typeface="Myriad Pro Light"/>
              </a:rPr>
              <a:t>CoC</a:t>
            </a:r>
            <a:r>
              <a:rPr lang="en-US" sz="2700" dirty="0">
                <a:latin typeface="Myriad Pro Light"/>
              </a:rPr>
              <a:t>/CES lead and a housing provider</a:t>
            </a:r>
          </a:p>
          <a:p>
            <a:endParaRPr lang="en-US" sz="2700" dirty="0">
              <a:latin typeface="Myriad Pro Light"/>
            </a:endParaRPr>
          </a:p>
          <a:p>
            <a:pPr marL="0" indent="0">
              <a:buNone/>
            </a:pPr>
            <a:r>
              <a:rPr lang="en-US" sz="2700" b="1" u="sng" dirty="0">
                <a:latin typeface="Myriad Pro Light"/>
              </a:rPr>
              <a:t>Agenda:</a:t>
            </a:r>
          </a:p>
          <a:p>
            <a:pPr marL="342900" lvl="0" indent="-342900"/>
            <a:r>
              <a:rPr lang="en-US" sz="2700" b="1" dirty="0">
                <a:latin typeface="Myriad Pro Light"/>
              </a:rPr>
              <a:t>Match People to Open Resources</a:t>
            </a:r>
          </a:p>
          <a:p>
            <a:pPr marL="342900" lvl="0" indent="-342900">
              <a:lnSpc>
                <a:spcPct val="120000"/>
              </a:lnSpc>
            </a:pPr>
            <a:r>
              <a:rPr lang="en-US" sz="2700" b="1" dirty="0">
                <a:latin typeface="Myriad Pro Light"/>
              </a:rPr>
              <a:t>Review Top X% </a:t>
            </a:r>
            <a:r>
              <a:rPr lang="en-US" sz="2700" dirty="0">
                <a:latin typeface="Myriad Pro Light"/>
              </a:rPr>
              <a:t>– focus on prioritized list (# of people you can house within next 60 days based on homeless system resources)</a:t>
            </a:r>
          </a:p>
          <a:p>
            <a:pPr marL="342900" lvl="0" indent="-342900">
              <a:lnSpc>
                <a:spcPct val="120000"/>
              </a:lnSpc>
            </a:pPr>
            <a:r>
              <a:rPr lang="en-US" sz="2700" b="1" dirty="0">
                <a:latin typeface="Myriad Pro Light"/>
              </a:rPr>
              <a:t>Navigation Assignments </a:t>
            </a:r>
          </a:p>
          <a:p>
            <a:pPr marL="342900" lvl="0" indent="-342900">
              <a:lnSpc>
                <a:spcPct val="120000"/>
              </a:lnSpc>
            </a:pPr>
            <a:r>
              <a:rPr lang="en-US" sz="2700" b="1" dirty="0">
                <a:latin typeface="Myriad Pro Light"/>
              </a:rPr>
              <a:t>Referral &amp; Housing Dashboard Review </a:t>
            </a:r>
          </a:p>
          <a:p>
            <a:pPr marL="342900" lvl="0" indent="-342900">
              <a:lnSpc>
                <a:spcPct val="120000"/>
              </a:lnSpc>
            </a:pPr>
            <a:r>
              <a:rPr lang="en-US" sz="2700" b="1" dirty="0">
                <a:latin typeface="Myriad Pro Light"/>
              </a:rPr>
              <a:t>Review List of Households Nearly Inactive</a:t>
            </a:r>
          </a:p>
          <a:p>
            <a:pPr marL="285750" indent="-285750">
              <a:lnSpc>
                <a:spcPct val="107000"/>
              </a:lnSpc>
              <a:spcAft>
                <a:spcPts val="800"/>
              </a:spcAft>
              <a:buFont typeface="Courier New" panose="02070309020205020404" pitchFamily="49" charset="0"/>
              <a:buChar char="o"/>
            </a:pPr>
            <a:endParaRPr lang="en-US" sz="3200" dirty="0">
              <a:latin typeface="Myriad Pro Light"/>
            </a:endParaRPr>
          </a:p>
          <a:p>
            <a:pPr marL="514350" indent="-514350">
              <a:buFont typeface="+mj-lt"/>
              <a:buAutoNum type="arabicPeriod"/>
            </a:pPr>
            <a:endParaRPr lang="en-US" dirty="0">
              <a:latin typeface="Myriad Pro Light"/>
            </a:endParaRP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02482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normAutofit/>
          </a:bodyPr>
          <a:lstStyle/>
          <a:p>
            <a:pPr algn="ctr"/>
            <a:r>
              <a:rPr lang="en-US" sz="4300" b="1" dirty="0">
                <a:solidFill>
                  <a:srgbClr val="192C4C"/>
                </a:solidFill>
                <a:latin typeface="Myriad Pro Semibold"/>
              </a:rPr>
              <a:t>Case Study: Montana Case Conferencing</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838200" y="1558977"/>
            <a:ext cx="10515600" cy="4617986"/>
          </a:xfrm>
        </p:spPr>
        <p:txBody>
          <a:bodyPr>
            <a:normAutofit fontScale="70000" lnSpcReduction="20000"/>
          </a:bodyPr>
          <a:lstStyle/>
          <a:p>
            <a:pPr marL="0" lvl="0" indent="0" algn="ctr">
              <a:buNone/>
            </a:pPr>
            <a:r>
              <a:rPr lang="en-US" sz="3000" dirty="0">
                <a:latin typeface="Myriad Pro Light"/>
              </a:rPr>
              <a:t>Target Population: ALL</a:t>
            </a:r>
          </a:p>
          <a:p>
            <a:pPr marL="0" lvl="0" indent="0" algn="ctr">
              <a:buNone/>
            </a:pPr>
            <a:r>
              <a:rPr lang="en-US" sz="3000" dirty="0">
                <a:latin typeface="Myriad Pro Light"/>
              </a:rPr>
              <a:t>Frequency: Weekly</a:t>
            </a:r>
          </a:p>
          <a:p>
            <a:pPr marL="0" lvl="0" indent="0" algn="ctr">
              <a:buNone/>
            </a:pPr>
            <a:r>
              <a:rPr lang="en-US" sz="3000" dirty="0">
                <a:latin typeface="Myriad Pro Light"/>
              </a:rPr>
              <a:t>Duration: 60 minutes</a:t>
            </a:r>
          </a:p>
          <a:p>
            <a:pPr marL="0" lvl="0" indent="0" algn="ctr">
              <a:buNone/>
            </a:pPr>
            <a:endParaRPr lang="en-US" sz="3000" dirty="0">
              <a:latin typeface="Myriad Pro Light"/>
            </a:endParaRPr>
          </a:p>
          <a:p>
            <a:pPr marL="457200" lvl="1" indent="0">
              <a:buNone/>
            </a:pPr>
            <a:r>
              <a:rPr lang="en-US" sz="3000" b="1" dirty="0">
                <a:latin typeface="Myriad Pro Light"/>
              </a:rPr>
              <a:t>Who’s at the table? </a:t>
            </a:r>
          </a:p>
          <a:p>
            <a:pPr lvl="2"/>
            <a:r>
              <a:rPr lang="en-US" sz="3000" dirty="0">
                <a:latin typeface="Myriad Pro Light"/>
              </a:rPr>
              <a:t>Data/HMIS administrator (or whoever owns the BNL)</a:t>
            </a:r>
          </a:p>
          <a:p>
            <a:pPr lvl="2"/>
            <a:r>
              <a:rPr lang="en-US" sz="3000" dirty="0">
                <a:latin typeface="Myriad Pro Light"/>
              </a:rPr>
              <a:t>PHA direct service level representation</a:t>
            </a:r>
          </a:p>
          <a:p>
            <a:pPr lvl="2"/>
            <a:r>
              <a:rPr lang="en-US" sz="3000" dirty="0">
                <a:latin typeface="Myriad Pro Light"/>
              </a:rPr>
              <a:t>Housing Providers</a:t>
            </a:r>
          </a:p>
          <a:p>
            <a:pPr lvl="2"/>
            <a:r>
              <a:rPr lang="en-US" sz="3000" dirty="0">
                <a:latin typeface="Myriad Pro Light"/>
              </a:rPr>
              <a:t>Shelter staff (who know residents)</a:t>
            </a:r>
          </a:p>
          <a:p>
            <a:pPr lvl="2"/>
            <a:r>
              <a:rPr lang="en-US" sz="3000" dirty="0">
                <a:latin typeface="Myriad Pro Light"/>
              </a:rPr>
              <a:t>SSVF provider</a:t>
            </a:r>
          </a:p>
          <a:p>
            <a:pPr lvl="2"/>
            <a:r>
              <a:rPr lang="en-US" sz="3000" dirty="0">
                <a:latin typeface="Myriad Pro Light"/>
              </a:rPr>
              <a:t>Front Doors</a:t>
            </a:r>
          </a:p>
          <a:p>
            <a:pPr lvl="2"/>
            <a:r>
              <a:rPr lang="en-US" sz="3000" dirty="0">
                <a:latin typeface="Myriad Pro Light"/>
              </a:rPr>
              <a:t>Mental Health Providers associated with PSH</a:t>
            </a:r>
          </a:p>
          <a:p>
            <a:pPr lvl="2"/>
            <a:r>
              <a:rPr lang="en-US" sz="3000" dirty="0">
                <a:latin typeface="Myriad Pro Light"/>
              </a:rPr>
              <a:t>Jail Diversion rep</a:t>
            </a:r>
          </a:p>
          <a:p>
            <a:pPr lvl="2"/>
            <a:r>
              <a:rPr lang="en-US" sz="3000" dirty="0">
                <a:latin typeface="Myriad Pro Light"/>
              </a:rPr>
              <a:t>Pre-trial services officer</a:t>
            </a:r>
          </a:p>
          <a:p>
            <a:pPr lvl="2"/>
            <a:r>
              <a:rPr lang="en-US" sz="3000" dirty="0">
                <a:latin typeface="Myriad Pro Light"/>
              </a:rPr>
              <a:t>United Way (</a:t>
            </a:r>
            <a:r>
              <a:rPr lang="en-US" sz="3000" dirty="0" err="1">
                <a:latin typeface="Myriad Pro Light"/>
              </a:rPr>
              <a:t>CoC</a:t>
            </a:r>
            <a:r>
              <a:rPr lang="en-US" sz="3000" dirty="0">
                <a:latin typeface="Myriad Pro Light"/>
              </a:rPr>
              <a:t> Lead Entity + Facilitator)</a:t>
            </a:r>
          </a:p>
          <a:p>
            <a:pPr marL="342900" lvl="0" indent="-342900"/>
            <a:endParaRPr lang="en-US" sz="3000" dirty="0">
              <a:latin typeface="Myriad Pro Light"/>
            </a:endParaRPr>
          </a:p>
          <a:p>
            <a:pPr marL="0" indent="0">
              <a:buNone/>
            </a:pPr>
            <a:endParaRPr lang="en-US" alt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044692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MT Case Study: Agenda Items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838199" y="1825625"/>
            <a:ext cx="10974049" cy="4351338"/>
          </a:xfrm>
        </p:spPr>
        <p:txBody>
          <a:bodyPr>
            <a:normAutofit/>
          </a:bodyPr>
          <a:lstStyle/>
          <a:p>
            <a:pPr lvl="0"/>
            <a:r>
              <a:rPr lang="en-US" sz="2900" dirty="0">
                <a:latin typeface="Myriad Pro Light"/>
              </a:rPr>
              <a:t>Introductions/Sign in</a:t>
            </a:r>
          </a:p>
          <a:p>
            <a:pPr lvl="0"/>
            <a:r>
              <a:rPr lang="en-US" sz="2900" dirty="0">
                <a:latin typeface="Myriad Pro Light"/>
              </a:rPr>
              <a:t>Flag Review (score doesn’t reflect reality known by professional)</a:t>
            </a:r>
          </a:p>
          <a:p>
            <a:pPr lvl="0"/>
            <a:r>
              <a:rPr lang="en-US" sz="2900" dirty="0">
                <a:latin typeface="Myriad Pro Light"/>
              </a:rPr>
              <a:t>Check in: Currently Referred Households (who haven’t yet moved in)</a:t>
            </a:r>
          </a:p>
          <a:p>
            <a:r>
              <a:rPr lang="en-US" sz="2900" dirty="0">
                <a:latin typeface="Myriad Pro Light"/>
              </a:rPr>
              <a:t>Review/Update Top 15 Permanent Supportive Housing Queue</a:t>
            </a:r>
          </a:p>
          <a:p>
            <a:r>
              <a:rPr lang="en-US" sz="2900" dirty="0">
                <a:latin typeface="Myriad Pro Light"/>
              </a:rPr>
              <a:t>Review/Update Top 15 Rapid </a:t>
            </a:r>
            <a:r>
              <a:rPr lang="en-US" sz="2900" dirty="0" err="1">
                <a:latin typeface="Myriad Pro Light"/>
              </a:rPr>
              <a:t>ReHousing</a:t>
            </a:r>
            <a:r>
              <a:rPr lang="en-US" sz="2900" dirty="0">
                <a:latin typeface="Myriad Pro Light"/>
              </a:rPr>
              <a:t> Queue</a:t>
            </a:r>
          </a:p>
          <a:p>
            <a:r>
              <a:rPr lang="en-US" sz="2900" dirty="0">
                <a:latin typeface="Myriad Pro Light"/>
              </a:rPr>
              <a:t>Match Households with Available Resources</a:t>
            </a: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39021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Audience Participation</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normAutofit/>
          </a:bodyPr>
          <a:lstStyle/>
          <a:p>
            <a:r>
              <a:rPr lang="en-US" dirty="0">
                <a:latin typeface="Myriad Pro Light"/>
              </a:rPr>
              <a:t>You have 2 open resources and 20 people who need those resources today. Talk us through your current process to prioritize the top 2 households.</a:t>
            </a:r>
          </a:p>
          <a:p>
            <a:endParaRPr lang="en-US" dirty="0">
              <a:latin typeface="Myriad Pro Light"/>
            </a:endParaRPr>
          </a:p>
          <a:p>
            <a:r>
              <a:rPr lang="en-US" dirty="0">
                <a:latin typeface="Myriad Pro Light"/>
              </a:rPr>
              <a:t>Examples from the audience:</a:t>
            </a:r>
          </a:p>
          <a:p>
            <a:pPr lvl="1"/>
            <a:r>
              <a:rPr lang="en-US" dirty="0">
                <a:latin typeface="Myriad Pro Light"/>
              </a:rPr>
              <a:t>Are you currently using case conferencing as part of your CES?</a:t>
            </a:r>
          </a:p>
          <a:p>
            <a:pPr lvl="1"/>
            <a:r>
              <a:rPr lang="en-US" dirty="0">
                <a:latin typeface="Myriad Pro Light"/>
              </a:rPr>
              <a:t>What are some challenges you’ve experienced in implementing case conferencing meetings?</a:t>
            </a:r>
          </a:p>
          <a:p>
            <a:pPr lvl="1"/>
            <a:r>
              <a:rPr lang="en-US" dirty="0">
                <a:latin typeface="Myriad Pro Light"/>
              </a:rPr>
              <a:t>What are some of your successes?</a:t>
            </a: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315907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8A52D3-9750-4158-A99B-910EED0A87C6}"/>
              </a:ext>
            </a:extLst>
          </p:cNvPr>
          <p:cNvSpPr>
            <a:spLocks noGrp="1"/>
          </p:cNvSpPr>
          <p:nvPr>
            <p:ph type="title"/>
          </p:nvPr>
        </p:nvSpPr>
        <p:spPr/>
        <p:txBody>
          <a:bodyPr/>
          <a:lstStyle/>
          <a:p>
            <a:pPr algn="ctr"/>
            <a:r>
              <a:rPr lang="en-US" b="1" dirty="0">
                <a:solidFill>
                  <a:srgbClr val="192C4C"/>
                </a:solidFill>
                <a:latin typeface="Myriad Pro Semibold"/>
              </a:rPr>
              <a:t>Questions / Discussion</a:t>
            </a:r>
          </a:p>
        </p:txBody>
      </p:sp>
      <p:pic>
        <p:nvPicPr>
          <p:cNvPr id="5" name="Content Placeholder 4">
            <a:extLst>
              <a:ext uri="{FF2B5EF4-FFF2-40B4-BE49-F238E27FC236}">
                <a16:creationId xmlns:a16="http://schemas.microsoft.com/office/drawing/2014/main" id="{DCF8A05D-762E-4322-9970-63C3FC8E6D55}"/>
              </a:ext>
            </a:extLst>
          </p:cNvPr>
          <p:cNvPicPr>
            <a:picLocks noGrp="1" noChangeAspect="1"/>
          </p:cNvPicPr>
          <p:nvPr>
            <p:ph idx="1"/>
          </p:nvPr>
        </p:nvPicPr>
        <p:blipFill>
          <a:blip r:embed="rId3"/>
          <a:stretch>
            <a:fillRect/>
          </a:stretch>
        </p:blipFill>
        <p:spPr>
          <a:xfrm>
            <a:off x="1849938" y="1527051"/>
            <a:ext cx="8492124" cy="4713129"/>
          </a:xfrm>
        </p:spPr>
      </p:pic>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4"/>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772971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7D460D-B970-4358-A911-7DCA4387268A}"/>
              </a:ext>
            </a:extLst>
          </p:cNvPr>
          <p:cNvSpPr>
            <a:spLocks noGrp="1"/>
          </p:cNvSpPr>
          <p:nvPr>
            <p:ph type="title"/>
          </p:nvPr>
        </p:nvSpPr>
        <p:spPr/>
        <p:txBody>
          <a:bodyPr/>
          <a:lstStyle/>
          <a:p>
            <a:pPr algn="ctr"/>
            <a:r>
              <a:rPr lang="en-US" b="1" dirty="0">
                <a:solidFill>
                  <a:srgbClr val="192C4C"/>
                </a:solidFill>
                <a:latin typeface="Myriad Pro Semibold"/>
              </a:rPr>
              <a:t>Contact Information</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dirty="0">
                <a:latin typeface="Myriad Pro Light"/>
              </a:rPr>
              <a:t>Gordon Sullivan, </a:t>
            </a:r>
            <a:r>
              <a:rPr lang="en-US" dirty="0">
                <a:latin typeface="Myriad Pro Light"/>
                <a:hlinkClick r:id="rId3"/>
              </a:rPr>
              <a:t>gordon@collaborative-solutions.net</a:t>
            </a:r>
            <a:endParaRPr lang="en-US" dirty="0">
              <a:latin typeface="Myriad Pro Light"/>
            </a:endParaRPr>
          </a:p>
          <a:p>
            <a:r>
              <a:rPr lang="en-US" dirty="0">
                <a:latin typeface="Myriad Pro Light"/>
              </a:rPr>
              <a:t>Jill Robertson, </a:t>
            </a:r>
            <a:r>
              <a:rPr lang="en-US" dirty="0">
                <a:latin typeface="Myriad Pro Light"/>
                <a:hlinkClick r:id="rId4"/>
              </a:rPr>
              <a:t>jill@collaborative-solutions.net</a:t>
            </a:r>
            <a:endParaRPr lang="en-US" dirty="0">
              <a:latin typeface="Myriad Pro Light"/>
            </a:endParaRPr>
          </a:p>
          <a:p>
            <a:r>
              <a:rPr lang="en-US" dirty="0">
                <a:solidFill>
                  <a:srgbClr val="535151"/>
                </a:solidFill>
                <a:latin typeface="Myriad Pro Light" panose="020B0403030403020204" pitchFamily="34" charset="0"/>
              </a:rPr>
              <a:t>For more information about Collaborative Solutions, please visit us at </a:t>
            </a:r>
            <a:r>
              <a:rPr lang="en-US" dirty="0">
                <a:solidFill>
                  <a:srgbClr val="535151"/>
                </a:solidFill>
                <a:latin typeface="Myriad Pro Light" panose="020B0403030403020204" pitchFamily="34" charset="0"/>
                <a:hlinkClick r:id="rId5"/>
              </a:rPr>
              <a:t>www.collaborative-solutions.net</a:t>
            </a:r>
            <a:r>
              <a:rPr lang="en-US" dirty="0">
                <a:solidFill>
                  <a:srgbClr val="535151"/>
                </a:solidFill>
                <a:latin typeface="Myriad Pro Light" panose="020B0403030403020204" pitchFamily="34" charset="0"/>
              </a:rPr>
              <a:t> </a:t>
            </a:r>
          </a:p>
          <a:p>
            <a:endParaRPr lang="en-US" dirty="0">
              <a:latin typeface="Myriad Pro Light"/>
            </a:endParaRPr>
          </a:p>
          <a:p>
            <a:pPr marL="0" indent="0" algn="ctr">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6"/>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11294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E894-AB99-A740-A8AA-F7687856F335}"/>
              </a:ext>
            </a:extLst>
          </p:cNvPr>
          <p:cNvSpPr>
            <a:spLocks noGrp="1"/>
          </p:cNvSpPr>
          <p:nvPr>
            <p:ph type="title"/>
          </p:nvPr>
        </p:nvSpPr>
        <p:spPr>
          <a:xfrm>
            <a:off x="838200" y="731520"/>
            <a:ext cx="10515600" cy="959168"/>
          </a:xfrm>
        </p:spPr>
        <p:txBody>
          <a:bodyPr/>
          <a:lstStyle/>
          <a:p>
            <a:pPr algn="ctr"/>
            <a:r>
              <a:rPr lang="en-US" b="1" dirty="0">
                <a:solidFill>
                  <a:srgbClr val="192C4C"/>
                </a:solidFill>
                <a:latin typeface="Myriad Pro Semibold" panose="020B0503030403020204" pitchFamily="34" charset="0"/>
              </a:rPr>
              <a:t>Introductions </a:t>
            </a:r>
          </a:p>
        </p:txBody>
      </p:sp>
      <p:sp>
        <p:nvSpPr>
          <p:cNvPr id="3" name="Content Placeholder 2">
            <a:extLst>
              <a:ext uri="{FF2B5EF4-FFF2-40B4-BE49-F238E27FC236}">
                <a16:creationId xmlns:a16="http://schemas.microsoft.com/office/drawing/2014/main" id="{BE1C509F-505C-5846-845C-27E026D58354}"/>
              </a:ext>
            </a:extLst>
          </p:cNvPr>
          <p:cNvSpPr>
            <a:spLocks noGrp="1"/>
          </p:cNvSpPr>
          <p:nvPr>
            <p:ph idx="1"/>
          </p:nvPr>
        </p:nvSpPr>
        <p:spPr/>
        <p:txBody>
          <a:bodyPr/>
          <a:lstStyle/>
          <a:p>
            <a:pPr marL="0" indent="0">
              <a:buNone/>
            </a:pPr>
            <a:r>
              <a:rPr lang="en-US" dirty="0">
                <a:solidFill>
                  <a:srgbClr val="535151"/>
                </a:solidFill>
                <a:latin typeface="Myriad Pro Light" panose="020B0403030403020204" pitchFamily="34" charset="0"/>
              </a:rPr>
              <a:t>Gordon Sullivan, MPA</a:t>
            </a:r>
          </a:p>
          <a:p>
            <a:pPr marL="0" indent="0">
              <a:buNone/>
            </a:pPr>
            <a:r>
              <a:rPr lang="en-US" dirty="0">
                <a:solidFill>
                  <a:srgbClr val="535151"/>
                </a:solidFill>
                <a:latin typeface="Myriad Pro Light" panose="020B0403030403020204" pitchFamily="34" charset="0"/>
              </a:rPr>
              <a:t>Program Manager</a:t>
            </a:r>
          </a:p>
          <a:p>
            <a:pPr marL="0" lvl="1" indent="0">
              <a:buNone/>
            </a:pPr>
            <a:r>
              <a:rPr lang="en-US" dirty="0">
                <a:solidFill>
                  <a:srgbClr val="535151"/>
                </a:solidFill>
                <a:latin typeface="Myriad Pro Light" panose="020B0403030403020204" pitchFamily="34" charset="0"/>
                <a:hlinkClick r:id="rId3"/>
              </a:rPr>
              <a:t>Gordon@collaborative-solutions.net</a:t>
            </a:r>
            <a:endParaRPr lang="en-US" dirty="0">
              <a:solidFill>
                <a:srgbClr val="535151"/>
              </a:solidFill>
              <a:latin typeface="Myriad Pro Light" panose="020B0403030403020204" pitchFamily="34" charset="0"/>
            </a:endParaRPr>
          </a:p>
          <a:p>
            <a:pPr marL="0" lvl="1" indent="0">
              <a:buNone/>
            </a:pPr>
            <a:endParaRPr lang="en-US" dirty="0">
              <a:solidFill>
                <a:srgbClr val="535151"/>
              </a:solidFill>
              <a:latin typeface="Myriad Pro Light" panose="020B0403030403020204" pitchFamily="34" charset="0"/>
            </a:endParaRPr>
          </a:p>
          <a:p>
            <a:pPr marL="0" lvl="1" indent="0">
              <a:spcBef>
                <a:spcPts val="1000"/>
              </a:spcBef>
              <a:buNone/>
            </a:pPr>
            <a:r>
              <a:rPr lang="en-US" sz="2800" dirty="0">
                <a:solidFill>
                  <a:srgbClr val="535151"/>
                </a:solidFill>
                <a:latin typeface="Myriad Pro Light" panose="020B0403030403020204" pitchFamily="34" charset="0"/>
              </a:rPr>
              <a:t>Jill Robertson, MS</a:t>
            </a:r>
          </a:p>
          <a:p>
            <a:pPr marL="0" lvl="1" indent="0">
              <a:spcBef>
                <a:spcPts val="1000"/>
              </a:spcBef>
              <a:buNone/>
            </a:pPr>
            <a:r>
              <a:rPr lang="en-US" sz="2800" dirty="0">
                <a:solidFill>
                  <a:srgbClr val="535151"/>
                </a:solidFill>
                <a:latin typeface="Myriad Pro Light" panose="020B0403030403020204" pitchFamily="34" charset="0"/>
              </a:rPr>
              <a:t>Program Manager</a:t>
            </a:r>
          </a:p>
          <a:p>
            <a:pPr marL="0" lvl="1" indent="0">
              <a:buNone/>
            </a:pPr>
            <a:r>
              <a:rPr lang="en-US" dirty="0">
                <a:solidFill>
                  <a:srgbClr val="535151"/>
                </a:solidFill>
                <a:latin typeface="Myriad Pro Light" panose="020B0403030403020204" pitchFamily="34" charset="0"/>
                <a:hlinkClick r:id="rId4"/>
              </a:rPr>
              <a:t>Jill@collaborative-solutions.net</a:t>
            </a:r>
            <a:endParaRPr lang="en-US" dirty="0">
              <a:solidFill>
                <a:srgbClr val="535151"/>
              </a:solidFill>
              <a:latin typeface="Myriad Pro Light" panose="020B0403030403020204" pitchFamily="34" charset="0"/>
            </a:endParaRPr>
          </a:p>
          <a:p>
            <a:pPr marL="0" lvl="1" indent="0">
              <a:buNone/>
            </a:pPr>
            <a:endParaRPr lang="en-US" dirty="0">
              <a:solidFill>
                <a:srgbClr val="535151"/>
              </a:solidFill>
              <a:latin typeface="Myriad Pro Light" panose="020B0403030403020204" pitchFamily="34" charset="0"/>
            </a:endParaRPr>
          </a:p>
          <a:p>
            <a:pPr marL="457200" lvl="1" indent="0">
              <a:buNone/>
            </a:pPr>
            <a:endParaRPr lang="en-US" dirty="0">
              <a:solidFill>
                <a:srgbClr val="535151"/>
              </a:solidFill>
              <a:latin typeface="Myriad Pro Light" panose="020B0403030403020204" pitchFamily="34" charset="0"/>
            </a:endParaRPr>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4CD692B-1B86-9946-9A3B-D7DF7FC0AA35}"/>
              </a:ext>
            </a:extLst>
          </p:cNvPr>
          <p:cNvPicPr>
            <a:picLocks noChangeAspect="1"/>
          </p:cNvPicPr>
          <p:nvPr/>
        </p:nvPicPr>
        <p:blipFill>
          <a:blip r:embed="rId5"/>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01667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932DF-E855-4B7C-936E-0EEEB9F0F301}"/>
              </a:ext>
            </a:extLst>
          </p:cNvPr>
          <p:cNvSpPr>
            <a:spLocks noGrp="1"/>
          </p:cNvSpPr>
          <p:nvPr>
            <p:ph type="title"/>
          </p:nvPr>
        </p:nvSpPr>
        <p:spPr/>
        <p:txBody>
          <a:bodyPr/>
          <a:lstStyle/>
          <a:p>
            <a:pPr algn="ctr"/>
            <a:r>
              <a:rPr lang="en-US" b="1" dirty="0">
                <a:solidFill>
                  <a:srgbClr val="192C4C"/>
                </a:solidFill>
                <a:latin typeface="Myriad Pro Semibold"/>
              </a:rPr>
              <a:t>Today’s Objectives</a:t>
            </a:r>
          </a:p>
        </p:txBody>
      </p:sp>
      <p:sp>
        <p:nvSpPr>
          <p:cNvPr id="3" name="Content Placeholder 2">
            <a:extLst>
              <a:ext uri="{FF2B5EF4-FFF2-40B4-BE49-F238E27FC236}">
                <a16:creationId xmlns:a16="http://schemas.microsoft.com/office/drawing/2014/main" id="{E460CA09-A326-418D-8CC1-BB21FDBA0AA8}"/>
              </a:ext>
            </a:extLst>
          </p:cNvPr>
          <p:cNvSpPr>
            <a:spLocks noGrp="1"/>
          </p:cNvSpPr>
          <p:nvPr>
            <p:ph idx="1"/>
          </p:nvPr>
        </p:nvSpPr>
        <p:spPr/>
        <p:txBody>
          <a:bodyPr/>
          <a:lstStyle/>
          <a:p>
            <a:r>
              <a:rPr lang="en-US" dirty="0">
                <a:latin typeface="Myriad Pro Light"/>
              </a:rPr>
              <a:t>Understand how Case Conferencing fits into Coordinated Entry</a:t>
            </a:r>
          </a:p>
          <a:p>
            <a:r>
              <a:rPr lang="en-US" dirty="0">
                <a:latin typeface="Myriad Pro Light"/>
              </a:rPr>
              <a:t>Discuss benefits of Case Conferencing as a tool for coordinating services for program participants</a:t>
            </a:r>
          </a:p>
          <a:p>
            <a:r>
              <a:rPr lang="en-US" dirty="0">
                <a:latin typeface="Myriad Pro Light"/>
              </a:rPr>
              <a:t>Review Community Agenda Examples</a:t>
            </a:r>
          </a:p>
          <a:p>
            <a:r>
              <a:rPr lang="en-US" dirty="0">
                <a:latin typeface="Myriad Pro Light"/>
              </a:rPr>
              <a:t>Get your Questions Answered!</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42114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932DF-E855-4B7C-936E-0EEEB9F0F301}"/>
              </a:ext>
            </a:extLst>
          </p:cNvPr>
          <p:cNvSpPr>
            <a:spLocks noGrp="1"/>
          </p:cNvSpPr>
          <p:nvPr>
            <p:ph type="title"/>
          </p:nvPr>
        </p:nvSpPr>
        <p:spPr/>
        <p:txBody>
          <a:bodyPr/>
          <a:lstStyle/>
          <a:p>
            <a:pPr algn="ctr"/>
            <a:r>
              <a:rPr lang="en-US" b="1" dirty="0">
                <a:solidFill>
                  <a:srgbClr val="192C4C"/>
                </a:solidFill>
                <a:latin typeface="Myriad Pro Semibold"/>
              </a:rPr>
              <a:t>Let’s take a poll!</a:t>
            </a:r>
          </a:p>
        </p:txBody>
      </p:sp>
      <p:sp>
        <p:nvSpPr>
          <p:cNvPr id="3" name="Content Placeholder 2">
            <a:extLst>
              <a:ext uri="{FF2B5EF4-FFF2-40B4-BE49-F238E27FC236}">
                <a16:creationId xmlns:a16="http://schemas.microsoft.com/office/drawing/2014/main" id="{E460CA09-A326-418D-8CC1-BB21FDBA0AA8}"/>
              </a:ext>
            </a:extLst>
          </p:cNvPr>
          <p:cNvSpPr>
            <a:spLocks noGrp="1"/>
          </p:cNvSpPr>
          <p:nvPr>
            <p:ph idx="1"/>
          </p:nvPr>
        </p:nvSpPr>
        <p:spPr/>
        <p:txBody>
          <a:bodyPr/>
          <a:lstStyle/>
          <a:p>
            <a:r>
              <a:rPr lang="en-US" dirty="0">
                <a:latin typeface="Myriad Pro Light"/>
              </a:rPr>
              <a:t>Using your smart phone (it might already be in your hand!), go to </a:t>
            </a:r>
            <a:r>
              <a:rPr lang="en-US" dirty="0">
                <a:latin typeface="Myriad Pro Light"/>
                <a:hlinkClick r:id="rId3"/>
              </a:rPr>
              <a:t>www.menti.com</a:t>
            </a:r>
            <a:endParaRPr lang="en-US" dirty="0">
              <a:latin typeface="Myriad Pro Light"/>
            </a:endParaRPr>
          </a:p>
          <a:p>
            <a:r>
              <a:rPr lang="en-US" dirty="0">
                <a:latin typeface="Myriad Pro Light"/>
              </a:rPr>
              <a:t>Enter code: 87 01 93</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4"/>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17712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a:xfrm>
            <a:off x="784411" y="270136"/>
            <a:ext cx="10515600" cy="1325563"/>
          </a:xfrm>
        </p:spPr>
        <p:txBody>
          <a:bodyPr/>
          <a:lstStyle/>
          <a:p>
            <a:pPr algn="ctr"/>
            <a:r>
              <a:rPr lang="en-US" b="1" dirty="0">
                <a:solidFill>
                  <a:srgbClr val="192C4C"/>
                </a:solidFill>
                <a:latin typeface="Myriad Pro Semibold"/>
              </a:rPr>
              <a:t>CES – Reminder / Back to the Basics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359764" y="1274164"/>
            <a:ext cx="10994036" cy="5126711"/>
          </a:xfrm>
        </p:spPr>
        <p:txBody>
          <a:bodyPr>
            <a:normAutofit/>
          </a:bodyPr>
          <a:lstStyle/>
          <a:p>
            <a:pPr algn="ctr"/>
            <a:r>
              <a:rPr lang="en-US" sz="2400" dirty="0">
                <a:latin typeface="Myriad Pro Light"/>
              </a:rPr>
              <a:t>A centralized process designed to streamline program </a:t>
            </a:r>
            <a:r>
              <a:rPr lang="en-US" sz="2400" b="1" dirty="0">
                <a:latin typeface="Myriad Pro Light"/>
              </a:rPr>
              <a:t>participant intake</a:t>
            </a:r>
            <a:r>
              <a:rPr lang="en-US" sz="2400" dirty="0">
                <a:latin typeface="Myriad Pro Light"/>
              </a:rPr>
              <a:t>, </a:t>
            </a:r>
            <a:r>
              <a:rPr lang="en-US" sz="2400" b="1" dirty="0">
                <a:latin typeface="Myriad Pro Light"/>
              </a:rPr>
              <a:t>assessment</a:t>
            </a:r>
            <a:r>
              <a:rPr lang="en-US" sz="2400" dirty="0">
                <a:latin typeface="Myriad Pro Light"/>
              </a:rPr>
              <a:t>, and </a:t>
            </a:r>
            <a:r>
              <a:rPr lang="en-US" sz="2400" b="1" dirty="0">
                <a:latin typeface="Myriad Pro Light"/>
              </a:rPr>
              <a:t>provision of referrals</a:t>
            </a:r>
          </a:p>
          <a:p>
            <a:endParaRPr lang="en-US" sz="2400" dirty="0">
              <a:latin typeface="Myriad Pro Light"/>
            </a:endParaRPr>
          </a:p>
          <a:p>
            <a:r>
              <a:rPr lang="en-US" sz="2400" b="1" dirty="0">
                <a:latin typeface="Myriad Pro Light"/>
              </a:rPr>
              <a:t>Goals of Coordinated Entry: </a:t>
            </a:r>
          </a:p>
          <a:p>
            <a:pPr marL="497205" lvl="1" indent="-257175"/>
            <a:r>
              <a:rPr lang="en-US" dirty="0">
                <a:latin typeface="Myriad Pro Light"/>
              </a:rPr>
              <a:t>Reduce the burden on people in a housing crisis</a:t>
            </a:r>
          </a:p>
          <a:p>
            <a:pPr marL="497205" lvl="1" indent="-257175"/>
            <a:r>
              <a:rPr lang="en-US" dirty="0">
                <a:latin typeface="Myriad Pro Light"/>
              </a:rPr>
              <a:t>Identify the most appropriate housing resource to facilitate a rapid and permanent exit from homelessness</a:t>
            </a:r>
          </a:p>
          <a:p>
            <a:pPr marL="497205" lvl="1" indent="-257175"/>
            <a:r>
              <a:rPr lang="en-US" dirty="0">
                <a:latin typeface="Myriad Pro Light"/>
              </a:rPr>
              <a:t>Prioritize the most vulnerable households for housing</a:t>
            </a:r>
          </a:p>
          <a:p>
            <a:pPr marL="497205" lvl="1" indent="-257175"/>
            <a:r>
              <a:rPr lang="en-US" dirty="0">
                <a:latin typeface="Myriad Pro Light"/>
              </a:rPr>
              <a:t>Support people in real-time to avoid the traumatic experience of homelessness whenever possible</a:t>
            </a:r>
          </a:p>
          <a:p>
            <a:pPr marL="497205" lvl="1" indent="-257175"/>
            <a:r>
              <a:rPr lang="en-US" dirty="0">
                <a:latin typeface="Myriad Pro Light"/>
              </a:rPr>
              <a:t>Collect system-wide data to inform necessary shifts in resources, identify gaps, etc.</a:t>
            </a:r>
          </a:p>
          <a:p>
            <a:pPr marL="342900" indent="-342900">
              <a:buFont typeface="+mj-lt"/>
              <a:buAutoNum type="arabicPeriod"/>
              <a:defRPr/>
            </a:pPr>
            <a:endParaRPr lang="en-US" altLang="en-US" dirty="0">
              <a:latin typeface="Myriad Pro Light"/>
            </a:endParaRPr>
          </a:p>
          <a:p>
            <a:endParaRPr lang="en-US" dirty="0">
              <a:latin typeface="Myriad Pro Light"/>
            </a:endParaRP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48524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5" end="5"/>
                                            </p:txEl>
                                          </p:spTgt>
                                        </p:tgtEl>
                                      </p:cBhvr>
                                    </p:animEffect>
                                    <p:animScale>
                                      <p:cBhvr>
                                        <p:cTn id="12"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932DF-E855-4B7C-936E-0EEEB9F0F301}"/>
              </a:ext>
            </a:extLst>
          </p:cNvPr>
          <p:cNvSpPr>
            <a:spLocks noGrp="1"/>
          </p:cNvSpPr>
          <p:nvPr>
            <p:ph type="title"/>
          </p:nvPr>
        </p:nvSpPr>
        <p:spPr/>
        <p:txBody>
          <a:bodyPr/>
          <a:lstStyle/>
          <a:p>
            <a:pPr algn="ctr"/>
            <a:r>
              <a:rPr lang="en-US" b="1" dirty="0">
                <a:solidFill>
                  <a:srgbClr val="192C4C"/>
                </a:solidFill>
                <a:latin typeface="Myriad Pro Semibold"/>
              </a:rPr>
              <a:t>CES: Moving to Systems Approach</a:t>
            </a:r>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
        <p:nvSpPr>
          <p:cNvPr id="11" name="TextBox 10">
            <a:extLst>
              <a:ext uri="{FF2B5EF4-FFF2-40B4-BE49-F238E27FC236}">
                <a16:creationId xmlns:a16="http://schemas.microsoft.com/office/drawing/2014/main" id="{058B07B5-01AC-435A-A968-D290EC2E8A0A}"/>
              </a:ext>
            </a:extLst>
          </p:cNvPr>
          <p:cNvSpPr txBox="1"/>
          <p:nvPr/>
        </p:nvSpPr>
        <p:spPr>
          <a:xfrm>
            <a:off x="602106" y="1804702"/>
            <a:ext cx="4407108" cy="4154984"/>
          </a:xfrm>
          <a:prstGeom prst="rect">
            <a:avLst/>
          </a:prstGeom>
          <a:noFill/>
        </p:spPr>
        <p:txBody>
          <a:bodyPr wrap="square" rtlCol="0">
            <a:spAutoFit/>
          </a:bodyPr>
          <a:lstStyle/>
          <a:p>
            <a:r>
              <a:rPr lang="en-US" sz="2400" b="1" dirty="0">
                <a:latin typeface="Myriad Pro Light"/>
              </a:rPr>
              <a:t>Moving from:</a:t>
            </a:r>
          </a:p>
          <a:p>
            <a:pPr marL="285750" indent="-285750">
              <a:buFont typeface="Arial" panose="020B0604020202020204" pitchFamily="34" charset="0"/>
              <a:buChar char="•"/>
            </a:pPr>
            <a:r>
              <a:rPr lang="en-US" sz="2400" dirty="0">
                <a:latin typeface="Myriad Pro Light"/>
              </a:rPr>
              <a:t>Agency performance</a:t>
            </a:r>
          </a:p>
          <a:p>
            <a:pPr marL="285750" indent="-285750">
              <a:buFont typeface="Arial" panose="020B0604020202020204" pitchFamily="34" charset="0"/>
              <a:buChar char="•"/>
            </a:pPr>
            <a:r>
              <a:rPr lang="en-US" sz="2400" dirty="0">
                <a:latin typeface="Myriad Pro Light"/>
              </a:rPr>
              <a:t>Unique agency intake</a:t>
            </a:r>
          </a:p>
          <a:p>
            <a:pPr marL="285750" indent="-285750">
              <a:buFont typeface="Arial" panose="020B0604020202020204" pitchFamily="34" charset="0"/>
              <a:buChar char="•"/>
            </a:pPr>
            <a:r>
              <a:rPr lang="en-US" sz="2400" dirty="0">
                <a:latin typeface="Myriad Pro Light"/>
              </a:rPr>
              <a:t>Planning in silos</a:t>
            </a:r>
          </a:p>
          <a:p>
            <a:pPr marL="285750" indent="-285750">
              <a:buFont typeface="Arial" panose="020B0604020202020204" pitchFamily="34" charset="0"/>
              <a:buChar char="•"/>
            </a:pPr>
            <a:r>
              <a:rPr lang="en-US" sz="2400" dirty="0">
                <a:latin typeface="Myriad Pro Light"/>
              </a:rPr>
              <a:t>Haphazard decision-making</a:t>
            </a:r>
          </a:p>
          <a:p>
            <a:pPr marL="285750" indent="-285750">
              <a:buFont typeface="Arial" panose="020B0604020202020204" pitchFamily="34" charset="0"/>
              <a:buChar char="•"/>
            </a:pPr>
            <a:r>
              <a:rPr lang="en-US" sz="2400" dirty="0">
                <a:latin typeface="Myriad Pro Light"/>
              </a:rPr>
              <a:t>Housing readiness</a:t>
            </a:r>
          </a:p>
          <a:p>
            <a:pPr marL="285750" indent="-285750">
              <a:buFont typeface="Arial" panose="020B0604020202020204" pitchFamily="34" charset="0"/>
              <a:buChar char="•"/>
            </a:pPr>
            <a:r>
              <a:rPr lang="en-US" sz="2400" dirty="0">
                <a:latin typeface="Myriad Pro Light"/>
              </a:rPr>
              <a:t>Automatic project renewal</a:t>
            </a:r>
          </a:p>
          <a:p>
            <a:pPr marL="285750" indent="-285750">
              <a:buFont typeface="Arial" panose="020B0604020202020204" pitchFamily="34" charset="0"/>
              <a:buChar char="•"/>
            </a:pPr>
            <a:r>
              <a:rPr lang="en-US" sz="2400" dirty="0">
                <a:latin typeface="Myriad Pro Light"/>
              </a:rPr>
              <a:t>Outdated program models</a:t>
            </a:r>
          </a:p>
          <a:p>
            <a:pPr marL="285750" indent="-285750">
              <a:buFont typeface="Arial" panose="020B0604020202020204" pitchFamily="34" charset="0"/>
              <a:buChar char="•"/>
            </a:pPr>
            <a:r>
              <a:rPr lang="en-US" sz="2400" dirty="0">
                <a:latin typeface="Myriad Pro Light"/>
              </a:rPr>
              <a:t>Housing the next in line</a:t>
            </a:r>
          </a:p>
          <a:p>
            <a:pPr marL="285750" indent="-285750">
              <a:buFont typeface="Arial" panose="020B0604020202020204" pitchFamily="34" charset="0"/>
              <a:buChar char="•"/>
            </a:pPr>
            <a:r>
              <a:rPr lang="en-US" sz="2400" dirty="0">
                <a:latin typeface="Myriad Pro Light"/>
              </a:rPr>
              <a:t>My Program</a:t>
            </a:r>
          </a:p>
          <a:p>
            <a:pPr marL="285750" indent="-285750">
              <a:buFont typeface="Arial" panose="020B0604020202020204" pitchFamily="34" charset="0"/>
              <a:buChar char="•"/>
            </a:pPr>
            <a:r>
              <a:rPr lang="en-US" sz="2400" dirty="0">
                <a:latin typeface="Myriad Pro Light"/>
              </a:rPr>
              <a:t>My Clients</a:t>
            </a:r>
          </a:p>
        </p:txBody>
      </p:sp>
      <p:sp>
        <p:nvSpPr>
          <p:cNvPr id="14" name="TextBox 13">
            <a:extLst>
              <a:ext uri="{FF2B5EF4-FFF2-40B4-BE49-F238E27FC236}">
                <a16:creationId xmlns:a16="http://schemas.microsoft.com/office/drawing/2014/main" id="{E42B4705-F8D7-4385-8CDE-FE31F6A4394B}"/>
              </a:ext>
            </a:extLst>
          </p:cNvPr>
          <p:cNvSpPr txBox="1"/>
          <p:nvPr/>
        </p:nvSpPr>
        <p:spPr>
          <a:xfrm>
            <a:off x="6688112" y="1792283"/>
            <a:ext cx="5319009" cy="4154984"/>
          </a:xfrm>
          <a:prstGeom prst="rect">
            <a:avLst/>
          </a:prstGeom>
          <a:noFill/>
        </p:spPr>
        <p:txBody>
          <a:bodyPr wrap="square" rtlCol="0">
            <a:spAutoFit/>
          </a:bodyPr>
          <a:lstStyle/>
          <a:p>
            <a:r>
              <a:rPr lang="en-US" sz="2400" b="1" dirty="0">
                <a:latin typeface="Myriad Pro Light"/>
              </a:rPr>
              <a:t>Transforming to:</a:t>
            </a:r>
          </a:p>
          <a:p>
            <a:pPr marL="285750" indent="-285750">
              <a:buFont typeface="Arial" panose="020B0604020202020204" pitchFamily="34" charset="0"/>
              <a:buChar char="•"/>
            </a:pPr>
            <a:r>
              <a:rPr lang="en-US" sz="2400" dirty="0">
                <a:latin typeface="Myriad Pro Light"/>
              </a:rPr>
              <a:t>System performance</a:t>
            </a:r>
          </a:p>
          <a:p>
            <a:pPr marL="285750" indent="-285750">
              <a:buFont typeface="Arial" panose="020B0604020202020204" pitchFamily="34" charset="0"/>
              <a:buChar char="•"/>
            </a:pPr>
            <a:r>
              <a:rPr lang="en-US" sz="2400" dirty="0">
                <a:latin typeface="Myriad Pro Light"/>
              </a:rPr>
              <a:t>Coordinated Entry</a:t>
            </a:r>
          </a:p>
          <a:p>
            <a:pPr marL="285750" indent="-285750">
              <a:buFont typeface="Arial" panose="020B0604020202020204" pitchFamily="34" charset="0"/>
              <a:buChar char="•"/>
            </a:pPr>
            <a:r>
              <a:rPr lang="en-US" sz="2400" dirty="0">
                <a:latin typeface="Myriad Pro Light"/>
              </a:rPr>
              <a:t>System Action Plan</a:t>
            </a:r>
          </a:p>
          <a:p>
            <a:pPr marL="285750" indent="-285750">
              <a:buFont typeface="Arial" panose="020B0604020202020204" pitchFamily="34" charset="0"/>
              <a:buChar char="•"/>
            </a:pPr>
            <a:r>
              <a:rPr lang="en-US" sz="2400" dirty="0">
                <a:latin typeface="Myriad Pro Light"/>
              </a:rPr>
              <a:t>Data-driven decisions</a:t>
            </a:r>
          </a:p>
          <a:p>
            <a:pPr marL="285750" indent="-285750">
              <a:buFont typeface="Arial" panose="020B0604020202020204" pitchFamily="34" charset="0"/>
              <a:buChar char="•"/>
            </a:pPr>
            <a:r>
              <a:rPr lang="en-US" sz="2400" dirty="0">
                <a:latin typeface="Myriad Pro Light"/>
              </a:rPr>
              <a:t>Housing First</a:t>
            </a:r>
          </a:p>
          <a:p>
            <a:pPr marL="285750" indent="-285750">
              <a:buFont typeface="Arial" panose="020B0604020202020204" pitchFamily="34" charset="0"/>
              <a:buChar char="•"/>
            </a:pPr>
            <a:r>
              <a:rPr lang="en-US" sz="2400" dirty="0">
                <a:latin typeface="Myriad Pro Light"/>
              </a:rPr>
              <a:t>Higher performing program funding</a:t>
            </a:r>
          </a:p>
          <a:p>
            <a:pPr marL="285750" indent="-285750">
              <a:buFont typeface="Arial" panose="020B0604020202020204" pitchFamily="34" charset="0"/>
              <a:buChar char="•"/>
            </a:pPr>
            <a:r>
              <a:rPr lang="en-US" sz="2400" dirty="0">
                <a:latin typeface="Myriad Pro Light"/>
              </a:rPr>
              <a:t>Best practices</a:t>
            </a:r>
          </a:p>
          <a:p>
            <a:pPr marL="285750" indent="-285750">
              <a:buFont typeface="Arial" panose="020B0604020202020204" pitchFamily="34" charset="0"/>
              <a:buChar char="•"/>
            </a:pPr>
            <a:r>
              <a:rPr lang="en-US" sz="2400" dirty="0">
                <a:latin typeface="Myriad Pro Light"/>
              </a:rPr>
              <a:t>Prioritizing / serving most vulnerable</a:t>
            </a:r>
          </a:p>
          <a:p>
            <a:pPr marL="285750" indent="-285750">
              <a:buFont typeface="Arial" panose="020B0604020202020204" pitchFamily="34" charset="0"/>
              <a:buChar char="•"/>
            </a:pPr>
            <a:r>
              <a:rPr lang="en-US" sz="2400" dirty="0">
                <a:latin typeface="Myriad Pro Light"/>
              </a:rPr>
              <a:t>Our System</a:t>
            </a:r>
          </a:p>
          <a:p>
            <a:pPr marL="285750" indent="-285750">
              <a:buFont typeface="Arial" panose="020B0604020202020204" pitchFamily="34" charset="0"/>
              <a:buChar char="•"/>
            </a:pPr>
            <a:r>
              <a:rPr lang="en-US" sz="2400" dirty="0">
                <a:latin typeface="Myriad Pro Light"/>
              </a:rPr>
              <a:t>Our Clients</a:t>
            </a:r>
          </a:p>
        </p:txBody>
      </p:sp>
      <p:sp>
        <p:nvSpPr>
          <p:cNvPr id="13" name="Arrow: Right 12">
            <a:extLst>
              <a:ext uri="{FF2B5EF4-FFF2-40B4-BE49-F238E27FC236}">
                <a16:creationId xmlns:a16="http://schemas.microsoft.com/office/drawing/2014/main" id="{24FC65E7-94DB-4EAE-9AE4-5B760296712A}"/>
              </a:ext>
            </a:extLst>
          </p:cNvPr>
          <p:cNvSpPr/>
          <p:nvPr/>
        </p:nvSpPr>
        <p:spPr>
          <a:xfrm>
            <a:off x="5009214" y="3147934"/>
            <a:ext cx="1406576" cy="9743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2490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a:xfrm>
            <a:off x="763029" y="258519"/>
            <a:ext cx="10515600" cy="1325563"/>
          </a:xfrm>
        </p:spPr>
        <p:txBody>
          <a:bodyPr/>
          <a:lstStyle/>
          <a:p>
            <a:pPr algn="ctr"/>
            <a:r>
              <a:rPr lang="en-US" b="1" dirty="0">
                <a:solidFill>
                  <a:srgbClr val="192C4C"/>
                </a:solidFill>
                <a:latin typeface="Myriad Pro Semibold"/>
              </a:rPr>
              <a:t>Diversion within the CES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pPr marL="0" indent="0" algn="ctr">
              <a:buNone/>
            </a:pPr>
            <a:endParaRPr lang="en-US" sz="4400" b="1" dirty="0">
              <a:solidFill>
                <a:srgbClr val="192C4C"/>
              </a:solidFill>
              <a:latin typeface="Myriad Pro Semibold"/>
            </a:endParaRPr>
          </a:p>
          <a:p>
            <a:pPr marL="0"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grpSp>
        <p:nvGrpSpPr>
          <p:cNvPr id="10" name="Group 1">
            <a:extLst>
              <a:ext uri="{FF2B5EF4-FFF2-40B4-BE49-F238E27FC236}">
                <a16:creationId xmlns:a16="http://schemas.microsoft.com/office/drawing/2014/main" id="{71BE3AE2-5A7D-4CCE-BA51-032569C40E69}"/>
              </a:ext>
            </a:extLst>
          </p:cNvPr>
          <p:cNvGrpSpPr>
            <a:grpSpLocks/>
          </p:cNvGrpSpPr>
          <p:nvPr/>
        </p:nvGrpSpPr>
        <p:grpSpPr bwMode="auto">
          <a:xfrm>
            <a:off x="1017657" y="1218500"/>
            <a:ext cx="9210912" cy="5387202"/>
            <a:chOff x="212440" y="-272122"/>
            <a:chExt cx="8648880" cy="5794309"/>
          </a:xfrm>
        </p:grpSpPr>
        <p:sp>
          <p:nvSpPr>
            <p:cNvPr id="11" name="Rounded Rectangle 5">
              <a:extLst>
                <a:ext uri="{FF2B5EF4-FFF2-40B4-BE49-F238E27FC236}">
                  <a16:creationId xmlns:a16="http://schemas.microsoft.com/office/drawing/2014/main" id="{961D698E-7BAF-4BA1-97C6-B86152140FBC}"/>
                </a:ext>
              </a:extLst>
            </p:cNvPr>
            <p:cNvSpPr>
              <a:spLocks noChangeArrowheads="1"/>
            </p:cNvSpPr>
            <p:nvPr/>
          </p:nvSpPr>
          <p:spPr bwMode="auto">
            <a:xfrm>
              <a:off x="4910328" y="2597408"/>
              <a:ext cx="1324130" cy="1124688"/>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None/>
              </a:pPr>
              <a:r>
                <a:rPr lang="en-US" altLang="en-US" sz="1600" b="1" dirty="0">
                  <a:solidFill>
                    <a:srgbClr val="FFFFFF"/>
                  </a:solidFill>
                  <a:ea typeface="Calibri" panose="020F0502020204030204" pitchFamily="34" charset="0"/>
                  <a:cs typeface="Calibri" panose="020F0502020204030204" pitchFamily="34" charset="0"/>
                </a:rPr>
                <a:t>Rapid </a:t>
              </a:r>
              <a:endParaRPr lang="en-US" altLang="en-US" sz="1600" dirty="0">
                <a:solidFill>
                  <a:srgbClr val="FFFFFF"/>
                </a:solidFill>
                <a:ea typeface="Calibri" panose="020F0502020204030204" pitchFamily="34" charset="0"/>
                <a:cs typeface="Calibri" panose="020F0502020204030204" pitchFamily="34" charset="0"/>
              </a:endParaRPr>
            </a:p>
            <a:p>
              <a:pPr algn="ctr">
                <a:spcBef>
                  <a:spcPct val="0"/>
                </a:spcBef>
                <a:buNone/>
              </a:pPr>
              <a:r>
                <a:rPr lang="en-US" altLang="en-US" sz="1600" b="1" dirty="0">
                  <a:solidFill>
                    <a:srgbClr val="FFFFFF"/>
                  </a:solidFill>
                  <a:ea typeface="Calibri" panose="020F0502020204030204" pitchFamily="34" charset="0"/>
                  <a:cs typeface="Calibri" panose="020F0502020204030204" pitchFamily="34" charset="0"/>
                </a:rPr>
                <a:t>Re-housing</a:t>
              </a:r>
            </a:p>
          </p:txBody>
        </p:sp>
        <p:sp>
          <p:nvSpPr>
            <p:cNvPr id="12" name="Rounded Rectangle 9">
              <a:extLst>
                <a:ext uri="{FF2B5EF4-FFF2-40B4-BE49-F238E27FC236}">
                  <a16:creationId xmlns:a16="http://schemas.microsoft.com/office/drawing/2014/main" id="{A550B7F9-4E6D-4AEF-93FB-788DD32EEF30}"/>
                </a:ext>
              </a:extLst>
            </p:cNvPr>
            <p:cNvSpPr>
              <a:spLocks noChangeArrowheads="1"/>
            </p:cNvSpPr>
            <p:nvPr/>
          </p:nvSpPr>
          <p:spPr bwMode="auto">
            <a:xfrm>
              <a:off x="2648361" y="2159852"/>
              <a:ext cx="1346685" cy="2383133"/>
            </a:xfrm>
            <a:prstGeom prst="roundRect">
              <a:avLst>
                <a:gd name="adj" fmla="val 16667"/>
              </a:avLst>
            </a:prstGeom>
            <a:solidFill>
              <a:schemeClr val="accent5">
                <a:lumMod val="75000"/>
              </a:schemeClr>
            </a:solidFill>
            <a:ln>
              <a:headEnd/>
              <a:tailEnd/>
            </a:ln>
          </p:spPr>
          <p:style>
            <a:lnRef idx="1">
              <a:schemeClr val="accent6"/>
            </a:lnRef>
            <a:fillRef idx="3">
              <a:schemeClr val="accent6"/>
            </a:fillRef>
            <a:effectRef idx="2">
              <a:schemeClr val="accent6"/>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None/>
              </a:pPr>
              <a:r>
                <a:rPr lang="en-US" altLang="en-US" sz="1600" b="1" dirty="0">
                  <a:solidFill>
                    <a:srgbClr val="FFFFFF"/>
                  </a:solidFill>
                  <a:ea typeface="Calibri" pitchFamily="34" charset="0"/>
                  <a:cs typeface="Times New Roman" pitchFamily="18" charset="0"/>
                </a:rPr>
                <a:t>Temporary Shelter </a:t>
              </a:r>
              <a:endParaRPr lang="en-US" altLang="en-US" sz="1600" dirty="0">
                <a:solidFill>
                  <a:srgbClr val="FFFFFF"/>
                </a:solidFill>
                <a:latin typeface="Arial" charset="0"/>
                <a:ea typeface="Calibri" pitchFamily="34" charset="0"/>
              </a:endParaRPr>
            </a:p>
          </p:txBody>
        </p:sp>
        <p:sp>
          <p:nvSpPr>
            <p:cNvPr id="15" name="Rounded Rectangle 11">
              <a:extLst>
                <a:ext uri="{FF2B5EF4-FFF2-40B4-BE49-F238E27FC236}">
                  <a16:creationId xmlns:a16="http://schemas.microsoft.com/office/drawing/2014/main" id="{1B1A8D80-3835-4B76-8063-F753451BCFB9}"/>
                </a:ext>
              </a:extLst>
            </p:cNvPr>
            <p:cNvSpPr>
              <a:spLocks noChangeArrowheads="1"/>
            </p:cNvSpPr>
            <p:nvPr/>
          </p:nvSpPr>
          <p:spPr bwMode="auto">
            <a:xfrm>
              <a:off x="7514635" y="107204"/>
              <a:ext cx="1346685" cy="5311322"/>
            </a:xfrm>
            <a:prstGeom prst="roundRect">
              <a:avLst>
                <a:gd name="adj" fmla="val 16667"/>
              </a:avLst>
            </a:prstGeom>
            <a:solidFill>
              <a:schemeClr val="accent4">
                <a:lumMod val="75000"/>
              </a:schemeClr>
            </a:solidFill>
            <a:ln>
              <a:headEnd/>
              <a:tailEnd/>
            </a:ln>
          </p:spPr>
          <p:style>
            <a:lnRef idx="1">
              <a:schemeClr val="accent4"/>
            </a:lnRef>
            <a:fillRef idx="2">
              <a:schemeClr val="accent4"/>
            </a:fillRef>
            <a:effectRef idx="1">
              <a:schemeClr val="accent4"/>
            </a:effectRef>
            <a:fontRef idx="minor">
              <a:schemeClr val="dk1"/>
            </a:fontRef>
          </p:style>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None/>
              </a:pPr>
              <a:endParaRPr lang="en-US" altLang="en-US" sz="1200" b="1" dirty="0">
                <a:solidFill>
                  <a:srgbClr val="FFFFFF"/>
                </a:solidFill>
                <a:ea typeface="Calibri" pitchFamily="34" charset="0"/>
                <a:cs typeface="Times New Roman" pitchFamily="18" charset="0"/>
              </a:endParaRPr>
            </a:p>
            <a:p>
              <a:pPr algn="ctr">
                <a:spcBef>
                  <a:spcPct val="0"/>
                </a:spcBef>
                <a:buNone/>
              </a:pPr>
              <a:endParaRPr lang="en-US" altLang="en-US" sz="1200" b="1" dirty="0">
                <a:solidFill>
                  <a:srgbClr val="FFFFFF"/>
                </a:solidFill>
                <a:ea typeface="Calibri" pitchFamily="34" charset="0"/>
                <a:cs typeface="Times New Roman" pitchFamily="18" charset="0"/>
              </a:endParaRPr>
            </a:p>
            <a:p>
              <a:pPr algn="ctr">
                <a:spcBef>
                  <a:spcPct val="0"/>
                </a:spcBef>
                <a:buNone/>
              </a:pPr>
              <a:endParaRPr lang="en-US" altLang="en-US" sz="1200" b="1" dirty="0">
                <a:solidFill>
                  <a:srgbClr val="FFFFFF"/>
                </a:solidFill>
                <a:ea typeface="Calibri" pitchFamily="34" charset="0"/>
                <a:cs typeface="Times New Roman" pitchFamily="18" charset="0"/>
              </a:endParaRPr>
            </a:p>
            <a:p>
              <a:pPr algn="ctr">
                <a:spcBef>
                  <a:spcPct val="0"/>
                </a:spcBef>
                <a:buNone/>
              </a:pPr>
              <a:endParaRPr lang="en-US" altLang="en-US" sz="1200" b="1" dirty="0">
                <a:solidFill>
                  <a:schemeClr val="bg1"/>
                </a:solidFill>
                <a:ea typeface="Calibri" pitchFamily="34" charset="0"/>
                <a:cs typeface="Times New Roman" pitchFamily="18" charset="0"/>
              </a:endParaRPr>
            </a:p>
            <a:p>
              <a:pPr algn="ctr">
                <a:spcBef>
                  <a:spcPct val="0"/>
                </a:spcBef>
                <a:buNone/>
              </a:pPr>
              <a:r>
                <a:rPr lang="en-US" altLang="en-US" sz="1600" b="1" dirty="0">
                  <a:solidFill>
                    <a:schemeClr val="bg1"/>
                  </a:solidFill>
                  <a:ea typeface="Calibri" panose="020F0502020204030204" pitchFamily="34" charset="0"/>
                  <a:cs typeface="Calibri" panose="020F0502020204030204" pitchFamily="34" charset="0"/>
                </a:rPr>
                <a:t>Market Rate Housing</a:t>
              </a:r>
              <a:endParaRPr lang="en-US" altLang="en-US" sz="1600" dirty="0">
                <a:solidFill>
                  <a:schemeClr val="bg1"/>
                </a:solidFill>
                <a:ea typeface="Calibri" panose="020F0502020204030204" pitchFamily="34" charset="0"/>
                <a:cs typeface="Calibri" panose="020F0502020204030204" pitchFamily="34" charset="0"/>
              </a:endParaRPr>
            </a:p>
            <a:p>
              <a:pPr algn="ctr">
                <a:spcBef>
                  <a:spcPct val="0"/>
                </a:spcBef>
                <a:buNone/>
              </a:pPr>
              <a:endParaRPr lang="en-US" altLang="en-US" sz="1200" b="1" dirty="0">
                <a:solidFill>
                  <a:schemeClr val="bg1"/>
                </a:solidFill>
                <a:ea typeface="Calibri" pitchFamily="34" charset="0"/>
              </a:endParaRPr>
            </a:p>
            <a:p>
              <a:pPr algn="ctr">
                <a:spcBef>
                  <a:spcPct val="0"/>
                </a:spcBef>
                <a:buNone/>
              </a:pPr>
              <a:endParaRPr lang="en-US" altLang="en-US" sz="1200" b="1" dirty="0">
                <a:solidFill>
                  <a:schemeClr val="bg1"/>
                </a:solidFill>
                <a:ea typeface="Calibri" pitchFamily="34" charset="0"/>
              </a:endParaRPr>
            </a:p>
            <a:p>
              <a:pPr algn="ctr">
                <a:spcBef>
                  <a:spcPct val="0"/>
                </a:spcBef>
                <a:buNone/>
              </a:pPr>
              <a:endParaRPr lang="en-US" altLang="en-US" sz="1200" b="1" dirty="0">
                <a:solidFill>
                  <a:schemeClr val="bg1"/>
                </a:solidFill>
                <a:ea typeface="Calibri" pitchFamily="34" charset="0"/>
              </a:endParaRPr>
            </a:p>
            <a:p>
              <a:pPr algn="ctr">
                <a:spcBef>
                  <a:spcPct val="0"/>
                </a:spcBef>
                <a:buNone/>
              </a:pPr>
              <a:r>
                <a:rPr lang="en-US" altLang="en-US" sz="1400" b="1" dirty="0">
                  <a:solidFill>
                    <a:schemeClr val="bg1"/>
                  </a:solidFill>
                  <a:ea typeface="Calibri" panose="020F0502020204030204" pitchFamily="34" charset="0"/>
                  <a:cs typeface="Calibri" panose="020F0502020204030204" pitchFamily="34" charset="0"/>
                </a:rPr>
                <a:t>Community-Based Housing, Services and Supports</a:t>
              </a:r>
              <a:endParaRPr lang="en-US" altLang="en-US" sz="1400" dirty="0">
                <a:solidFill>
                  <a:schemeClr val="bg1"/>
                </a:solidFill>
                <a:ea typeface="Calibri" panose="020F0502020204030204" pitchFamily="34" charset="0"/>
                <a:cs typeface="Calibri" panose="020F0502020204030204" pitchFamily="34" charset="0"/>
              </a:endParaRPr>
            </a:p>
            <a:p>
              <a:pPr>
                <a:spcBef>
                  <a:spcPct val="0"/>
                </a:spcBef>
                <a:buNone/>
              </a:pPr>
              <a:endParaRPr lang="en-US" altLang="en-US" sz="1200" dirty="0">
                <a:solidFill>
                  <a:srgbClr val="FFFFFF"/>
                </a:solidFill>
                <a:latin typeface="Arial" charset="0"/>
                <a:ea typeface="Calibri" pitchFamily="34" charset="0"/>
              </a:endParaRPr>
            </a:p>
          </p:txBody>
        </p:sp>
        <p:sp>
          <p:nvSpPr>
            <p:cNvPr id="16" name="Right Arrow 19">
              <a:extLst>
                <a:ext uri="{FF2B5EF4-FFF2-40B4-BE49-F238E27FC236}">
                  <a16:creationId xmlns:a16="http://schemas.microsoft.com/office/drawing/2014/main" id="{C03A1021-FE04-40C3-A77E-8B4CF1D97A33}"/>
                </a:ext>
              </a:extLst>
            </p:cNvPr>
            <p:cNvSpPr/>
            <p:nvPr/>
          </p:nvSpPr>
          <p:spPr>
            <a:xfrm>
              <a:off x="1920009" y="-272122"/>
              <a:ext cx="1690348" cy="1581883"/>
            </a:xfrm>
            <a:prstGeom prst="rightArrow">
              <a:avLst/>
            </a:prstGeom>
            <a:solidFill>
              <a:schemeClr val="accent1">
                <a:lumMod val="40000"/>
                <a:lumOff val="60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solidFill>
                    <a:schemeClr val="tx1"/>
                  </a:solidFill>
                </a:rPr>
                <a:t>Diversion</a:t>
              </a:r>
            </a:p>
          </p:txBody>
        </p:sp>
        <p:sp>
          <p:nvSpPr>
            <p:cNvPr id="17" name="Right Arrow 21">
              <a:extLst>
                <a:ext uri="{FF2B5EF4-FFF2-40B4-BE49-F238E27FC236}">
                  <a16:creationId xmlns:a16="http://schemas.microsoft.com/office/drawing/2014/main" id="{2DAA6866-5E65-4777-92F5-050102A965DA}"/>
                </a:ext>
              </a:extLst>
            </p:cNvPr>
            <p:cNvSpPr/>
            <p:nvPr/>
          </p:nvSpPr>
          <p:spPr>
            <a:xfrm>
              <a:off x="4102890" y="2254106"/>
              <a:ext cx="3290907" cy="280181"/>
            </a:xfrm>
            <a:prstGeom prst="rightArrow">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endParaRPr lang="en-US" sz="1350">
                <a:solidFill>
                  <a:prstClr val="white"/>
                </a:solidFill>
              </a:endParaRPr>
            </a:p>
          </p:txBody>
        </p:sp>
        <p:sp>
          <p:nvSpPr>
            <p:cNvPr id="18" name="Right Arrow 23">
              <a:extLst>
                <a:ext uri="{FF2B5EF4-FFF2-40B4-BE49-F238E27FC236}">
                  <a16:creationId xmlns:a16="http://schemas.microsoft.com/office/drawing/2014/main" id="{3F4477BD-0E53-424F-B8D7-219D5D23EC64}"/>
                </a:ext>
              </a:extLst>
            </p:cNvPr>
            <p:cNvSpPr/>
            <p:nvPr/>
          </p:nvSpPr>
          <p:spPr>
            <a:xfrm>
              <a:off x="4410952" y="4981999"/>
              <a:ext cx="3043264" cy="168317"/>
            </a:xfrm>
            <a:prstGeom prst="rightArrow">
              <a:avLst/>
            </a:prstGeom>
            <a:solidFill>
              <a:schemeClr val="bg1">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endParaRPr lang="en-US" sz="1350">
                <a:solidFill>
                  <a:prstClr val="white"/>
                </a:solidFill>
              </a:endParaRPr>
            </a:p>
          </p:txBody>
        </p:sp>
        <p:sp>
          <p:nvSpPr>
            <p:cNvPr id="19" name="Rounded Rectangle 7">
              <a:extLst>
                <a:ext uri="{FF2B5EF4-FFF2-40B4-BE49-F238E27FC236}">
                  <a16:creationId xmlns:a16="http://schemas.microsoft.com/office/drawing/2014/main" id="{FF2BCEA8-1CD9-4EC4-B06F-C0DD1BE2FADE}"/>
                </a:ext>
              </a:extLst>
            </p:cNvPr>
            <p:cNvSpPr>
              <a:spLocks noChangeArrowheads="1"/>
            </p:cNvSpPr>
            <p:nvPr/>
          </p:nvSpPr>
          <p:spPr bwMode="auto">
            <a:xfrm>
              <a:off x="2648360" y="4542987"/>
              <a:ext cx="1324130" cy="875541"/>
            </a:xfrm>
            <a:prstGeom prst="roundRect">
              <a:avLst>
                <a:gd name="adj" fmla="val 16667"/>
              </a:avLst>
            </a:prstGeom>
            <a:solidFill>
              <a:schemeClr val="accent5">
                <a:lumMod val="75000"/>
              </a:schemeClr>
            </a:solidFill>
            <a:ln w="3175">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None/>
              </a:pPr>
              <a:r>
                <a:rPr lang="en-US" altLang="en-US" sz="1600" b="1" dirty="0">
                  <a:solidFill>
                    <a:srgbClr val="FFFFFF"/>
                  </a:solidFill>
                  <a:ea typeface="Calibri" pitchFamily="34" charset="0"/>
                  <a:cs typeface="Times New Roman" pitchFamily="18" charset="0"/>
                </a:rPr>
                <a:t>Street Outreach</a:t>
              </a:r>
              <a:endParaRPr lang="en-US" altLang="en-US" sz="1600" dirty="0">
                <a:solidFill>
                  <a:srgbClr val="FFFFFF"/>
                </a:solidFill>
                <a:latin typeface="Arial" charset="0"/>
                <a:ea typeface="Calibri" pitchFamily="34" charset="0"/>
              </a:endParaRPr>
            </a:p>
          </p:txBody>
        </p:sp>
        <p:sp>
          <p:nvSpPr>
            <p:cNvPr id="20" name="Rounded Rectangle 7">
              <a:extLst>
                <a:ext uri="{FF2B5EF4-FFF2-40B4-BE49-F238E27FC236}">
                  <a16:creationId xmlns:a16="http://schemas.microsoft.com/office/drawing/2014/main" id="{756E297B-1089-46FE-85A2-0494F9991514}"/>
                </a:ext>
              </a:extLst>
            </p:cNvPr>
            <p:cNvSpPr>
              <a:spLocks noChangeArrowheads="1"/>
            </p:cNvSpPr>
            <p:nvPr/>
          </p:nvSpPr>
          <p:spPr bwMode="auto">
            <a:xfrm>
              <a:off x="7514634" y="4364287"/>
              <a:ext cx="1346686" cy="1157900"/>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None/>
              </a:pPr>
              <a:r>
                <a:rPr lang="en-US" altLang="en-US" sz="1600" b="1" dirty="0">
                  <a:solidFill>
                    <a:srgbClr val="FFFFFF"/>
                  </a:solidFill>
                  <a:ea typeface="Calibri" pitchFamily="34" charset="0"/>
                  <a:cs typeface="Times New Roman" pitchFamily="18" charset="0"/>
                </a:rPr>
                <a:t>Permanent Supportive Housing</a:t>
              </a:r>
              <a:endParaRPr lang="en-US" altLang="en-US" sz="1600" dirty="0">
                <a:solidFill>
                  <a:srgbClr val="FFFFFF"/>
                </a:solidFill>
                <a:latin typeface="Arial" charset="0"/>
                <a:ea typeface="Calibri" pitchFamily="34" charset="0"/>
              </a:endParaRPr>
            </a:p>
          </p:txBody>
        </p:sp>
        <p:sp>
          <p:nvSpPr>
            <p:cNvPr id="21" name="Right Arrow 30">
              <a:extLst>
                <a:ext uri="{FF2B5EF4-FFF2-40B4-BE49-F238E27FC236}">
                  <a16:creationId xmlns:a16="http://schemas.microsoft.com/office/drawing/2014/main" id="{24B0602B-96AC-4F18-AAD5-001122ACA5E7}"/>
                </a:ext>
              </a:extLst>
            </p:cNvPr>
            <p:cNvSpPr/>
            <p:nvPr/>
          </p:nvSpPr>
          <p:spPr>
            <a:xfrm>
              <a:off x="6355296" y="3159752"/>
              <a:ext cx="1119246" cy="215383"/>
            </a:xfrm>
            <a:prstGeom prst="rightArrow">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endParaRPr lang="en-US" sz="1350">
                <a:solidFill>
                  <a:prstClr val="white"/>
                </a:solidFill>
              </a:endParaRPr>
            </a:p>
          </p:txBody>
        </p:sp>
        <p:sp>
          <p:nvSpPr>
            <p:cNvPr id="22" name="Rounded Rectangle 7">
              <a:extLst>
                <a:ext uri="{FF2B5EF4-FFF2-40B4-BE49-F238E27FC236}">
                  <a16:creationId xmlns:a16="http://schemas.microsoft.com/office/drawing/2014/main" id="{530A32F2-F73E-4342-9BF4-46CB0755753E}"/>
                </a:ext>
              </a:extLst>
            </p:cNvPr>
            <p:cNvSpPr>
              <a:spLocks noChangeArrowheads="1"/>
            </p:cNvSpPr>
            <p:nvPr/>
          </p:nvSpPr>
          <p:spPr bwMode="auto">
            <a:xfrm>
              <a:off x="4965029" y="3785216"/>
              <a:ext cx="1324130" cy="876989"/>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None/>
              </a:pPr>
              <a:r>
                <a:rPr lang="en-US" altLang="en-US" sz="1600" b="1" dirty="0">
                  <a:solidFill>
                    <a:srgbClr val="FFFFFF"/>
                  </a:solidFill>
                  <a:ea typeface="Calibri" pitchFamily="34" charset="0"/>
                  <a:cs typeface="Times New Roman" pitchFamily="18" charset="0"/>
                </a:rPr>
                <a:t>Transitional Housing</a:t>
              </a:r>
              <a:endParaRPr lang="en-US" altLang="en-US" sz="1600" dirty="0">
                <a:solidFill>
                  <a:srgbClr val="FFFFFF"/>
                </a:solidFill>
                <a:latin typeface="Arial" charset="0"/>
                <a:ea typeface="Calibri" pitchFamily="34" charset="0"/>
              </a:endParaRPr>
            </a:p>
          </p:txBody>
        </p:sp>
        <p:sp>
          <p:nvSpPr>
            <p:cNvPr id="23" name="Right Arrow 32">
              <a:extLst>
                <a:ext uri="{FF2B5EF4-FFF2-40B4-BE49-F238E27FC236}">
                  <a16:creationId xmlns:a16="http://schemas.microsoft.com/office/drawing/2014/main" id="{D1B1A8B1-0DE3-45C2-88BD-D78B906B4B81}"/>
                </a:ext>
              </a:extLst>
            </p:cNvPr>
            <p:cNvSpPr/>
            <p:nvPr/>
          </p:nvSpPr>
          <p:spPr>
            <a:xfrm>
              <a:off x="6363143" y="4184260"/>
              <a:ext cx="1097011" cy="180027"/>
            </a:xfrm>
            <a:prstGeom prst="rightArrow">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endParaRPr lang="en-US" sz="1350">
                <a:solidFill>
                  <a:prstClr val="white"/>
                </a:solidFill>
              </a:endParaRPr>
            </a:p>
          </p:txBody>
        </p:sp>
        <p:sp>
          <p:nvSpPr>
            <p:cNvPr id="24" name="Rounded Rectangle 3">
              <a:extLst>
                <a:ext uri="{FF2B5EF4-FFF2-40B4-BE49-F238E27FC236}">
                  <a16:creationId xmlns:a16="http://schemas.microsoft.com/office/drawing/2014/main" id="{E9F9D54E-E3FE-4AC1-8D87-B91AA5432870}"/>
                </a:ext>
              </a:extLst>
            </p:cNvPr>
            <p:cNvSpPr>
              <a:spLocks noChangeArrowheads="1"/>
            </p:cNvSpPr>
            <p:nvPr/>
          </p:nvSpPr>
          <p:spPr bwMode="auto">
            <a:xfrm>
              <a:off x="212440" y="-99996"/>
              <a:ext cx="1641629" cy="5622183"/>
            </a:xfrm>
            <a:prstGeom prst="roundRect">
              <a:avLst>
                <a:gd name="adj" fmla="val 16667"/>
              </a:avLst>
            </a:prstGeom>
            <a:solidFill>
              <a:schemeClr val="accent5">
                <a:lumMod val="50000"/>
              </a:schemeClr>
            </a:solidFill>
            <a:ln w="3175">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None/>
              </a:pPr>
              <a:r>
                <a:rPr lang="en-US" altLang="en-US" sz="1600" b="1" dirty="0">
                  <a:solidFill>
                    <a:srgbClr val="FFFFFF"/>
                  </a:solidFill>
                  <a:ea typeface="Calibri" pitchFamily="34" charset="0"/>
                  <a:cs typeface="Times New Roman" pitchFamily="18" charset="0"/>
                </a:rPr>
                <a:t>Coordinated Entry Core Components </a:t>
              </a:r>
              <a:r>
                <a:rPr lang="en-US" altLang="en-US" sz="1100" i="1" dirty="0">
                  <a:solidFill>
                    <a:srgbClr val="FFFFFF"/>
                  </a:solidFill>
                  <a:ea typeface="Calibri" pitchFamily="34" charset="0"/>
                  <a:cs typeface="Times New Roman" pitchFamily="18" charset="0"/>
                </a:rPr>
                <a:t>–</a:t>
              </a:r>
            </a:p>
            <a:p>
              <a:pPr marL="171450" indent="-171450">
                <a:spcBef>
                  <a:spcPct val="0"/>
                </a:spcBef>
              </a:pPr>
              <a:r>
                <a:rPr lang="en-US" altLang="en-US" sz="1400" i="1" dirty="0">
                  <a:solidFill>
                    <a:srgbClr val="FFFFFF"/>
                  </a:solidFill>
                  <a:ea typeface="Calibri" pitchFamily="34" charset="0"/>
                  <a:cs typeface="Times New Roman" pitchFamily="18" charset="0"/>
                </a:rPr>
                <a:t>Access</a:t>
              </a:r>
            </a:p>
            <a:p>
              <a:pPr marL="171450" indent="-171450">
                <a:spcBef>
                  <a:spcPct val="0"/>
                </a:spcBef>
              </a:pPr>
              <a:r>
                <a:rPr lang="en-US" altLang="en-US" sz="1400" i="1" dirty="0">
                  <a:solidFill>
                    <a:srgbClr val="FFFFFF"/>
                  </a:solidFill>
                  <a:ea typeface="Calibri" pitchFamily="34" charset="0"/>
                  <a:cs typeface="Times New Roman" pitchFamily="18" charset="0"/>
                </a:rPr>
                <a:t>Assessment</a:t>
              </a:r>
            </a:p>
            <a:p>
              <a:pPr marL="171450" indent="-171450">
                <a:spcBef>
                  <a:spcPct val="0"/>
                </a:spcBef>
              </a:pPr>
              <a:r>
                <a:rPr lang="en-US" altLang="en-US" sz="1400" i="1" dirty="0">
                  <a:solidFill>
                    <a:srgbClr val="FFFFFF"/>
                  </a:solidFill>
                  <a:ea typeface="Calibri" pitchFamily="34" charset="0"/>
                  <a:cs typeface="Times New Roman" pitchFamily="18" charset="0"/>
                </a:rPr>
                <a:t>Prioritization</a:t>
              </a:r>
            </a:p>
            <a:p>
              <a:pPr marL="171450" indent="-171450">
                <a:spcBef>
                  <a:spcPct val="0"/>
                </a:spcBef>
              </a:pPr>
              <a:r>
                <a:rPr lang="en-US" altLang="en-US" sz="1400" i="1" dirty="0">
                  <a:solidFill>
                    <a:srgbClr val="FFFFFF"/>
                  </a:solidFill>
                  <a:ea typeface="Calibri" pitchFamily="34" charset="0"/>
                  <a:cs typeface="Times New Roman" pitchFamily="18" charset="0"/>
                </a:rPr>
                <a:t>Referral and Housing Placement</a:t>
              </a:r>
            </a:p>
          </p:txBody>
        </p:sp>
      </p:grpSp>
      <p:sp>
        <p:nvSpPr>
          <p:cNvPr id="25" name="Right Arrow 20">
            <a:extLst>
              <a:ext uri="{FF2B5EF4-FFF2-40B4-BE49-F238E27FC236}">
                <a16:creationId xmlns:a16="http://schemas.microsoft.com/office/drawing/2014/main" id="{363622EC-CF49-4C29-AC37-0923AD82E2F5}"/>
              </a:ext>
            </a:extLst>
          </p:cNvPr>
          <p:cNvSpPr/>
          <p:nvPr/>
        </p:nvSpPr>
        <p:spPr bwMode="auto">
          <a:xfrm>
            <a:off x="2931357" y="5867076"/>
            <a:ext cx="585098" cy="424818"/>
          </a:xfrm>
          <a:prstGeom prst="rightArrow">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endParaRPr lang="en-US" sz="1350">
              <a:solidFill>
                <a:prstClr val="white"/>
              </a:solidFill>
            </a:endParaRPr>
          </a:p>
        </p:txBody>
      </p:sp>
      <p:sp>
        <p:nvSpPr>
          <p:cNvPr id="26" name="Right Arrow 20">
            <a:extLst>
              <a:ext uri="{FF2B5EF4-FFF2-40B4-BE49-F238E27FC236}">
                <a16:creationId xmlns:a16="http://schemas.microsoft.com/office/drawing/2014/main" id="{CDA590E3-9BD9-4A33-B9AD-FCD0E0709853}"/>
              </a:ext>
            </a:extLst>
          </p:cNvPr>
          <p:cNvSpPr/>
          <p:nvPr/>
        </p:nvSpPr>
        <p:spPr bwMode="auto">
          <a:xfrm>
            <a:off x="2894654" y="3995347"/>
            <a:ext cx="652873" cy="413904"/>
          </a:xfrm>
          <a:prstGeom prst="rightArrow">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endParaRPr lang="en-US" sz="1350">
              <a:solidFill>
                <a:prstClr val="white"/>
              </a:solidFill>
            </a:endParaRPr>
          </a:p>
        </p:txBody>
      </p:sp>
      <p:cxnSp>
        <p:nvCxnSpPr>
          <p:cNvPr id="27" name="Elbow Connector 44">
            <a:extLst>
              <a:ext uri="{FF2B5EF4-FFF2-40B4-BE49-F238E27FC236}">
                <a16:creationId xmlns:a16="http://schemas.microsoft.com/office/drawing/2014/main" id="{5AD60BCD-EEA5-4882-9CE4-D02B626B4FE6}"/>
              </a:ext>
            </a:extLst>
          </p:cNvPr>
          <p:cNvCxnSpPr>
            <a:cxnSpLocks/>
          </p:cNvCxnSpPr>
          <p:nvPr/>
        </p:nvCxnSpPr>
        <p:spPr>
          <a:xfrm>
            <a:off x="5146116" y="4437179"/>
            <a:ext cx="668666" cy="640208"/>
          </a:xfrm>
          <a:prstGeom prst="bentConnector3">
            <a:avLst>
              <a:gd name="adj1" fmla="val 50000"/>
            </a:avLst>
          </a:prstGeom>
          <a:ln w="762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Right Arrow 26">
            <a:extLst>
              <a:ext uri="{FF2B5EF4-FFF2-40B4-BE49-F238E27FC236}">
                <a16:creationId xmlns:a16="http://schemas.microsoft.com/office/drawing/2014/main" id="{0EAF65AF-3008-488E-99CD-060864119BA6}"/>
              </a:ext>
            </a:extLst>
          </p:cNvPr>
          <p:cNvSpPr/>
          <p:nvPr/>
        </p:nvSpPr>
        <p:spPr bwMode="auto">
          <a:xfrm>
            <a:off x="2894654" y="2523851"/>
            <a:ext cx="1626755" cy="1017311"/>
          </a:xfrm>
          <a:prstGeom prst="rightArrow">
            <a:avLst/>
          </a:prstGeom>
          <a:solidFill>
            <a:schemeClr val="tx2">
              <a:lumMod val="40000"/>
              <a:lumOff val="6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a:r>
              <a:rPr lang="en-US" dirty="0">
                <a:solidFill>
                  <a:schemeClr val="tx1"/>
                </a:solidFill>
                <a:latin typeface="Calibri" panose="020F0502020204030204" pitchFamily="34" charset="0"/>
                <a:cs typeface="Calibri" panose="020F0502020204030204" pitchFamily="34" charset="0"/>
              </a:rPr>
              <a:t>Targeted Prevention</a:t>
            </a:r>
          </a:p>
        </p:txBody>
      </p:sp>
      <p:cxnSp>
        <p:nvCxnSpPr>
          <p:cNvPr id="29" name="Elbow Connector 4">
            <a:extLst>
              <a:ext uri="{FF2B5EF4-FFF2-40B4-BE49-F238E27FC236}">
                <a16:creationId xmlns:a16="http://schemas.microsoft.com/office/drawing/2014/main" id="{81832B06-B1E1-47DC-A0E1-E98C93FD97CC}"/>
              </a:ext>
            </a:extLst>
          </p:cNvPr>
          <p:cNvCxnSpPr>
            <a:cxnSpLocks/>
          </p:cNvCxnSpPr>
          <p:nvPr/>
        </p:nvCxnSpPr>
        <p:spPr>
          <a:xfrm>
            <a:off x="5091558" y="5245450"/>
            <a:ext cx="2733424" cy="733122"/>
          </a:xfrm>
          <a:prstGeom prst="bentConnector3">
            <a:avLst>
              <a:gd name="adj1" fmla="val 9857"/>
            </a:avLst>
          </a:prstGeom>
          <a:ln w="762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9">
            <a:extLst>
              <a:ext uri="{FF2B5EF4-FFF2-40B4-BE49-F238E27FC236}">
                <a16:creationId xmlns:a16="http://schemas.microsoft.com/office/drawing/2014/main" id="{5CC2612D-E14F-41D8-A004-90646AC4A174}"/>
              </a:ext>
            </a:extLst>
          </p:cNvPr>
          <p:cNvSpPr>
            <a:spLocks noChangeArrowheads="1"/>
          </p:cNvSpPr>
          <p:nvPr/>
        </p:nvSpPr>
        <p:spPr bwMode="auto">
          <a:xfrm>
            <a:off x="4951401" y="1571175"/>
            <a:ext cx="1376231" cy="1596443"/>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None/>
            </a:pPr>
            <a:r>
              <a:rPr lang="en-US" altLang="en-US" sz="1400" b="1" dirty="0">
                <a:ea typeface="Calibri" pitchFamily="34" charset="0"/>
                <a:cs typeface="Times New Roman" pitchFamily="18" charset="0"/>
              </a:rPr>
              <a:t>Households avoid homelessness </a:t>
            </a:r>
            <a:endParaRPr lang="en-US" altLang="en-US" sz="1400" dirty="0">
              <a:latin typeface="Arial" charset="0"/>
              <a:ea typeface="Calibri" pitchFamily="34" charset="0"/>
            </a:endParaRPr>
          </a:p>
        </p:txBody>
      </p:sp>
      <p:sp>
        <p:nvSpPr>
          <p:cNvPr id="31" name="Right Arrow 20">
            <a:extLst>
              <a:ext uri="{FF2B5EF4-FFF2-40B4-BE49-F238E27FC236}">
                <a16:creationId xmlns:a16="http://schemas.microsoft.com/office/drawing/2014/main" id="{6F6309F7-69FD-4109-BEAC-590D12E52188}"/>
              </a:ext>
            </a:extLst>
          </p:cNvPr>
          <p:cNvSpPr/>
          <p:nvPr/>
        </p:nvSpPr>
        <p:spPr bwMode="auto">
          <a:xfrm>
            <a:off x="5127294" y="4337071"/>
            <a:ext cx="652873" cy="230977"/>
          </a:xfrm>
          <a:prstGeom prst="rightArrow">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endParaRPr lang="en-US" sz="1350">
              <a:solidFill>
                <a:prstClr val="white"/>
              </a:solidFill>
            </a:endParaRPr>
          </a:p>
        </p:txBody>
      </p:sp>
      <p:cxnSp>
        <p:nvCxnSpPr>
          <p:cNvPr id="35" name="Elbow Connector 39">
            <a:extLst>
              <a:ext uri="{FF2B5EF4-FFF2-40B4-BE49-F238E27FC236}">
                <a16:creationId xmlns:a16="http://schemas.microsoft.com/office/drawing/2014/main" id="{90B401EE-615A-42BE-97FF-25EBEE36ECFE}"/>
              </a:ext>
            </a:extLst>
          </p:cNvPr>
          <p:cNvCxnSpPr>
            <a:cxnSpLocks/>
          </p:cNvCxnSpPr>
          <p:nvPr/>
        </p:nvCxnSpPr>
        <p:spPr>
          <a:xfrm flipV="1">
            <a:off x="5155248" y="4609501"/>
            <a:ext cx="851131" cy="1577173"/>
          </a:xfrm>
          <a:prstGeom prst="bentConnector3">
            <a:avLst>
              <a:gd name="adj1" fmla="val 63079"/>
            </a:avLst>
          </a:prstGeom>
          <a:ln w="762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ight Arrow 43">
            <a:extLst>
              <a:ext uri="{FF2B5EF4-FFF2-40B4-BE49-F238E27FC236}">
                <a16:creationId xmlns:a16="http://schemas.microsoft.com/office/drawing/2014/main" id="{65634841-02E3-4AB4-A0B3-E8F41CDACF7D}"/>
              </a:ext>
            </a:extLst>
          </p:cNvPr>
          <p:cNvSpPr/>
          <p:nvPr/>
        </p:nvSpPr>
        <p:spPr bwMode="auto">
          <a:xfrm>
            <a:off x="5695478" y="5380341"/>
            <a:ext cx="320141" cy="122166"/>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350">
              <a:solidFill>
                <a:prstClr val="white"/>
              </a:solidFill>
            </a:endParaRPr>
          </a:p>
        </p:txBody>
      </p:sp>
    </p:spTree>
    <p:extLst>
      <p:ext uri="{BB962C8B-B14F-4D97-AF65-F5344CB8AC3E}">
        <p14:creationId xmlns:p14="http://schemas.microsoft.com/office/powerpoint/2010/main" val="189444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932DF-E855-4B7C-936E-0EEEB9F0F301}"/>
              </a:ext>
            </a:extLst>
          </p:cNvPr>
          <p:cNvSpPr>
            <a:spLocks noGrp="1"/>
          </p:cNvSpPr>
          <p:nvPr>
            <p:ph type="title"/>
          </p:nvPr>
        </p:nvSpPr>
        <p:spPr/>
        <p:txBody>
          <a:bodyPr/>
          <a:lstStyle/>
          <a:p>
            <a:pPr algn="ctr"/>
            <a:r>
              <a:rPr lang="en-US" b="1" dirty="0">
                <a:solidFill>
                  <a:srgbClr val="192C4C"/>
                </a:solidFill>
                <a:latin typeface="Myriad Pro Semibold"/>
              </a:rPr>
              <a:t>Case Conferencing &amp; Data Privacy</a:t>
            </a:r>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
        <p:nvSpPr>
          <p:cNvPr id="11" name="TextBox 10">
            <a:extLst>
              <a:ext uri="{FF2B5EF4-FFF2-40B4-BE49-F238E27FC236}">
                <a16:creationId xmlns:a16="http://schemas.microsoft.com/office/drawing/2014/main" id="{058B07B5-01AC-435A-A968-D290EC2E8A0A}"/>
              </a:ext>
            </a:extLst>
          </p:cNvPr>
          <p:cNvSpPr txBox="1"/>
          <p:nvPr/>
        </p:nvSpPr>
        <p:spPr>
          <a:xfrm>
            <a:off x="933138" y="1489116"/>
            <a:ext cx="10325724" cy="4893647"/>
          </a:xfrm>
          <a:prstGeom prst="rect">
            <a:avLst/>
          </a:prstGeom>
          <a:noFill/>
        </p:spPr>
        <p:txBody>
          <a:bodyPr wrap="square" rtlCol="0">
            <a:spAutoFit/>
          </a:bodyPr>
          <a:lstStyle/>
          <a:p>
            <a:r>
              <a:rPr lang="en-US" sz="2400" dirty="0">
                <a:latin typeface="Myriad Pro Light"/>
              </a:rPr>
              <a:t>Collecting and sharing clients’ personal information is often necessary in helping to resolve their housing crisis</a:t>
            </a:r>
          </a:p>
          <a:p>
            <a:pPr marL="285750" indent="-285750" fontAlgn="base">
              <a:buFont typeface="Arial" panose="020B0604020202020204" pitchFamily="34" charset="0"/>
              <a:buChar char="•"/>
            </a:pPr>
            <a:r>
              <a:rPr lang="en-US" sz="2400" dirty="0">
                <a:latin typeface="Myriad Pro Light"/>
              </a:rPr>
              <a:t>Decisions about the type of services most appropriate for clients and determining who is most vulnerable is often based on sensitive information collected over time and potentially used by multiple providers in electronic and printed formats</a:t>
            </a:r>
          </a:p>
          <a:p>
            <a:pPr marL="800100" lvl="1" indent="-342900" fontAlgn="base">
              <a:buFont typeface="Arial" panose="020B0604020202020204" pitchFamily="34" charset="0"/>
              <a:buChar char="•"/>
            </a:pPr>
            <a:r>
              <a:rPr lang="en-US" sz="2400" dirty="0">
                <a:latin typeface="Myriad Pro Light"/>
              </a:rPr>
              <a:t>It is important for </a:t>
            </a:r>
            <a:r>
              <a:rPr lang="en-US" sz="2400" dirty="0" err="1">
                <a:latin typeface="Myriad Pro Light"/>
              </a:rPr>
              <a:t>CoCs</a:t>
            </a:r>
            <a:r>
              <a:rPr lang="en-US" sz="2400" dirty="0">
                <a:latin typeface="Myriad Pro Light"/>
              </a:rPr>
              <a:t> and providers to implement informed policies and procedures and understand:</a:t>
            </a:r>
          </a:p>
          <a:p>
            <a:pPr marL="800100" lvl="2" indent="-342900" fontAlgn="base">
              <a:buFont typeface="Arial" panose="020B0604020202020204" pitchFamily="34" charset="0"/>
              <a:buChar char="•"/>
            </a:pPr>
            <a:r>
              <a:rPr lang="en-US" sz="2400" dirty="0">
                <a:latin typeface="Myriad Pro Light"/>
              </a:rPr>
              <a:t>How data is collected, used, stored, and disclosed across the homeless services system of care</a:t>
            </a:r>
          </a:p>
          <a:p>
            <a:pPr marL="800100" lvl="2" indent="-342900" fontAlgn="base">
              <a:buFont typeface="Arial" panose="020B0604020202020204" pitchFamily="34" charset="0"/>
              <a:buChar char="•"/>
            </a:pPr>
            <a:r>
              <a:rPr lang="en-US" sz="2400" dirty="0">
                <a:latin typeface="Myriad Pro Light"/>
              </a:rPr>
              <a:t>The responsibility to protect client personal information and articulate that to clients in a way they understand </a:t>
            </a:r>
          </a:p>
          <a:p>
            <a:pPr marL="285750" indent="-285750">
              <a:buFont typeface="Arial" panose="020B0604020202020204" pitchFamily="34" charset="0"/>
              <a:buChar char="•"/>
            </a:pPr>
            <a:endParaRPr lang="en-US" sz="2400" dirty="0">
              <a:latin typeface="Myriad Pro Light"/>
            </a:endParaRPr>
          </a:p>
        </p:txBody>
      </p:sp>
    </p:spTree>
    <p:extLst>
      <p:ext uri="{BB962C8B-B14F-4D97-AF65-F5344CB8AC3E}">
        <p14:creationId xmlns:p14="http://schemas.microsoft.com/office/powerpoint/2010/main" val="377605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a:xfrm>
            <a:off x="838200" y="720688"/>
            <a:ext cx="10515600" cy="1325563"/>
          </a:xfrm>
        </p:spPr>
        <p:txBody>
          <a:bodyPr/>
          <a:lstStyle/>
          <a:p>
            <a:pPr algn="ctr"/>
            <a:r>
              <a:rPr lang="en-US" b="1" dirty="0">
                <a:solidFill>
                  <a:srgbClr val="192C4C"/>
                </a:solidFill>
                <a:latin typeface="Myriad Pro Semibold"/>
              </a:rPr>
              <a:t>Why is Case Conferencing Important?</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838200" y="2377941"/>
            <a:ext cx="10515600" cy="3078479"/>
          </a:xfrm>
        </p:spPr>
        <p:txBody>
          <a:bodyPr>
            <a:normAutofit/>
          </a:bodyPr>
          <a:lstStyle/>
          <a:p>
            <a:pPr lvl="1">
              <a:lnSpc>
                <a:spcPct val="100000"/>
              </a:lnSpc>
              <a:spcAft>
                <a:spcPts val="800"/>
              </a:spcAft>
            </a:pPr>
            <a:r>
              <a:rPr lang="en-US" dirty="0">
                <a:latin typeface="Myriad Pro Light"/>
              </a:rPr>
              <a:t>We know there are limited resources and many people in need. </a:t>
            </a:r>
          </a:p>
          <a:p>
            <a:pPr lvl="1">
              <a:lnSpc>
                <a:spcPct val="100000"/>
              </a:lnSpc>
              <a:spcAft>
                <a:spcPts val="800"/>
              </a:spcAft>
            </a:pPr>
            <a:r>
              <a:rPr lang="en-US" dirty="0">
                <a:latin typeface="Myriad Pro Light"/>
              </a:rPr>
              <a:t>We must strategically use our limited resources.</a:t>
            </a:r>
          </a:p>
          <a:p>
            <a:pPr lvl="1">
              <a:lnSpc>
                <a:spcPct val="100000"/>
              </a:lnSpc>
              <a:spcAft>
                <a:spcPts val="800"/>
              </a:spcAft>
            </a:pPr>
            <a:r>
              <a:rPr lang="en-US" dirty="0">
                <a:latin typeface="Myriad Pro Light"/>
              </a:rPr>
              <a:t>Using only an assessment tool/score to prioritize people for housing is not recommended. Humans and situations are complex and we must incorporate a human element to prioritization of resources. </a:t>
            </a:r>
          </a:p>
          <a:p>
            <a:pPr marL="457200" lvl="1" indent="0">
              <a:lnSpc>
                <a:spcPct val="100000"/>
              </a:lnSpc>
              <a:buNone/>
            </a:pPr>
            <a:endParaRPr lang="en-US" b="1" i="1" u="sng"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58627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AA472A89DDF346BCCFE1E6114340A7" ma:contentTypeVersion="6" ma:contentTypeDescription="Create a new document." ma:contentTypeScope="" ma:versionID="40476451b2fc6f0193021ebc0a5dff78">
  <xsd:schema xmlns:xsd="http://www.w3.org/2001/XMLSchema" xmlns:xs="http://www.w3.org/2001/XMLSchema" xmlns:p="http://schemas.microsoft.com/office/2006/metadata/properties" xmlns:ns2="80e2c01c-a71f-415f-8811-9aebd08407dc" xmlns:ns3="3b0a85c8-5dc0-4578-a76f-e59c05110797" targetNamespace="http://schemas.microsoft.com/office/2006/metadata/properties" ma:root="true" ma:fieldsID="c6d60f621582eb9e02bcd27c9d9df7cf" ns2:_="" ns3:_="">
    <xsd:import namespace="80e2c01c-a71f-415f-8811-9aebd08407dc"/>
    <xsd:import namespace="3b0a85c8-5dc0-4578-a76f-e59c0511079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e2c01c-a71f-415f-8811-9aebd08407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0a85c8-5dc0-4578-a76f-e59c0511079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80e2c01c-a71f-415f-8811-9aebd08407dc">
      <UserInfo>
        <DisplayName>Rachel Ogden</DisplayName>
        <AccountId>968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0AC715-60CE-484F-8B8F-05255EF000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e2c01c-a71f-415f-8811-9aebd08407dc"/>
    <ds:schemaRef ds:uri="3b0a85c8-5dc0-4578-a76f-e59c051107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D43DED-B44B-4B7D-A5A6-44589F326B50}">
  <ds:schemaRefs>
    <ds:schemaRef ds:uri="http://schemas.microsoft.com/office/2006/metadata/properties"/>
    <ds:schemaRef ds:uri="http://purl.org/dc/terms/"/>
    <ds:schemaRef ds:uri="3b0a85c8-5dc0-4578-a76f-e59c05110797"/>
    <ds:schemaRef ds:uri="http://purl.org/dc/dcmitype/"/>
    <ds:schemaRef ds:uri="80e2c01c-a71f-415f-8811-9aebd08407dc"/>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AAEE8FA-77E5-435B-89C6-40F2522C94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326</TotalTime>
  <Words>2836</Words>
  <Application>Microsoft Office PowerPoint</Application>
  <PresentationFormat>Widescreen</PresentationFormat>
  <Paragraphs>273</Paragraphs>
  <Slides>17</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ＭＳ Ｐゴシック</vt:lpstr>
      <vt:lpstr>Arial</vt:lpstr>
      <vt:lpstr>Calibri</vt:lpstr>
      <vt:lpstr>Calibri Light</vt:lpstr>
      <vt:lpstr>Courier New</vt:lpstr>
      <vt:lpstr>Helevetica</vt:lpstr>
      <vt:lpstr>Myriad Arabic</vt:lpstr>
      <vt:lpstr>Myriad Pro Light</vt:lpstr>
      <vt:lpstr>Myriad Pro Semibold</vt:lpstr>
      <vt:lpstr>Times New Roman</vt:lpstr>
      <vt:lpstr>Office Theme</vt:lpstr>
      <vt:lpstr>Coordinated Entry: Case Conferencing</vt:lpstr>
      <vt:lpstr>Introductions </vt:lpstr>
      <vt:lpstr>Today’s Objectives</vt:lpstr>
      <vt:lpstr>Let’s take a poll!</vt:lpstr>
      <vt:lpstr>CES – Reminder / Back to the Basics</vt:lpstr>
      <vt:lpstr>CES: Moving to Systems Approach</vt:lpstr>
      <vt:lpstr>Diversion within the CES</vt:lpstr>
      <vt:lpstr>Case Conferencing &amp; Data Privacy</vt:lpstr>
      <vt:lpstr>Why is Case Conferencing Important?</vt:lpstr>
      <vt:lpstr>Primary Focus of Case Conferencing</vt:lpstr>
      <vt:lpstr>Housing Navigators</vt:lpstr>
      <vt:lpstr>Case Conferencing Agenda Example</vt:lpstr>
      <vt:lpstr>Case Study: Montana Case Conferencing</vt:lpstr>
      <vt:lpstr>MT Case Study: Agenda Items</vt:lpstr>
      <vt:lpstr>Audience Participation</vt:lpstr>
      <vt:lpstr>Questions / Discussion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Ashley Kerr</cp:lastModifiedBy>
  <cp:revision>45</cp:revision>
  <dcterms:created xsi:type="dcterms:W3CDTF">2018-05-01T17:54:05Z</dcterms:created>
  <dcterms:modified xsi:type="dcterms:W3CDTF">2019-04-21T14:01:14Z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0x01010006AA472A89DDF346BCCFE1E6114340A7</vt:lpwstr>
  </property>
</Properties>
</file>