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93" r:id="rId4"/>
  </p:sldMasterIdLst>
  <p:notesMasterIdLst>
    <p:notesMasterId r:id="rId97"/>
  </p:notesMasterIdLst>
  <p:sldIdLst>
    <p:sldId id="257" r:id="rId5"/>
    <p:sldId id="715" r:id="rId6"/>
    <p:sldId id="560" r:id="rId7"/>
    <p:sldId id="515" r:id="rId8"/>
    <p:sldId id="718" r:id="rId9"/>
    <p:sldId id="710" r:id="rId10"/>
    <p:sldId id="561" r:id="rId11"/>
    <p:sldId id="409" r:id="rId12"/>
    <p:sldId id="554" r:id="rId13"/>
    <p:sldId id="555" r:id="rId14"/>
    <p:sldId id="556" r:id="rId15"/>
    <p:sldId id="557" r:id="rId16"/>
    <p:sldId id="456" r:id="rId17"/>
    <p:sldId id="716" r:id="rId18"/>
    <p:sldId id="717" r:id="rId19"/>
    <p:sldId id="289" r:id="rId20"/>
    <p:sldId id="261" r:id="rId21"/>
    <p:sldId id="478" r:id="rId22"/>
    <p:sldId id="398" r:id="rId23"/>
    <p:sldId id="399" r:id="rId24"/>
    <p:sldId id="522" r:id="rId25"/>
    <p:sldId id="481" r:id="rId26"/>
    <p:sldId id="433" r:id="rId27"/>
    <p:sldId id="432" r:id="rId28"/>
    <p:sldId id="466" r:id="rId29"/>
    <p:sldId id="558" r:id="rId30"/>
    <p:sldId id="559" r:id="rId31"/>
    <p:sldId id="709" r:id="rId32"/>
    <p:sldId id="470" r:id="rId33"/>
    <p:sldId id="436" r:id="rId34"/>
    <p:sldId id="424" r:id="rId35"/>
    <p:sldId id="452" r:id="rId36"/>
    <p:sldId id="484" r:id="rId37"/>
    <p:sldId id="351" r:id="rId38"/>
    <p:sldId id="428" r:id="rId39"/>
    <p:sldId id="425" r:id="rId40"/>
    <p:sldId id="639" r:id="rId41"/>
    <p:sldId id="643" r:id="rId42"/>
    <p:sldId id="426" r:id="rId43"/>
    <p:sldId id="644" r:id="rId44"/>
    <p:sldId id="637" r:id="rId45"/>
    <p:sldId id="655" r:id="rId46"/>
    <p:sldId id="588" r:id="rId47"/>
    <p:sldId id="713" r:id="rId48"/>
    <p:sldId id="650" r:id="rId49"/>
    <p:sldId id="648" r:id="rId50"/>
    <p:sldId id="703" r:id="rId51"/>
    <p:sldId id="714" r:id="rId52"/>
    <p:sldId id="508" r:id="rId53"/>
    <p:sldId id="590" r:id="rId54"/>
    <p:sldId id="490" r:id="rId55"/>
    <p:sldId id="705" r:id="rId56"/>
    <p:sldId id="636" r:id="rId57"/>
    <p:sldId id="602" r:id="rId58"/>
    <p:sldId id="604" r:id="rId59"/>
    <p:sldId id="605" r:id="rId60"/>
    <p:sldId id="606" r:id="rId61"/>
    <p:sldId id="607" r:id="rId62"/>
    <p:sldId id="608" r:id="rId63"/>
    <p:sldId id="609" r:id="rId64"/>
    <p:sldId id="610" r:id="rId65"/>
    <p:sldId id="611" r:id="rId66"/>
    <p:sldId id="612" r:id="rId67"/>
    <p:sldId id="613" r:id="rId68"/>
    <p:sldId id="614" r:id="rId69"/>
    <p:sldId id="615" r:id="rId70"/>
    <p:sldId id="616" r:id="rId71"/>
    <p:sldId id="684" r:id="rId72"/>
    <p:sldId id="617" r:id="rId73"/>
    <p:sldId id="618" r:id="rId74"/>
    <p:sldId id="619" r:id="rId75"/>
    <p:sldId id="620" r:id="rId76"/>
    <p:sldId id="621" r:id="rId77"/>
    <p:sldId id="622" r:id="rId78"/>
    <p:sldId id="623" r:id="rId79"/>
    <p:sldId id="708" r:id="rId80"/>
    <p:sldId id="624" r:id="rId81"/>
    <p:sldId id="625" r:id="rId82"/>
    <p:sldId id="626" r:id="rId83"/>
    <p:sldId id="627" r:id="rId84"/>
    <p:sldId id="628" r:id="rId85"/>
    <p:sldId id="629" r:id="rId86"/>
    <p:sldId id="683" r:id="rId87"/>
    <p:sldId id="660" r:id="rId88"/>
    <p:sldId id="631" r:id="rId89"/>
    <p:sldId id="681" r:id="rId90"/>
    <p:sldId id="707" r:id="rId91"/>
    <p:sldId id="562" r:id="rId92"/>
    <p:sldId id="712" r:id="rId93"/>
    <p:sldId id="706" r:id="rId94"/>
    <p:sldId id="679" r:id="rId95"/>
    <p:sldId id="678" r:id="rId9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d, Mark" initials="DM" lastIdx="1" clrIdx="0">
    <p:extLst>
      <p:ext uri="{19B8F6BF-5375-455C-9EA6-DF929625EA0E}">
        <p15:presenceInfo xmlns:p15="http://schemas.microsoft.com/office/powerpoint/2012/main" userId="S::MDoud@ihcda.IN.gov::2c4b1909-916a-4660-8e84-70d70b6ae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9" autoAdjust="0"/>
    <p:restoredTop sz="94434" autoAdjust="0"/>
  </p:normalViewPr>
  <p:slideViewPr>
    <p:cSldViewPr snapToGrid="0">
      <p:cViewPr varScale="1">
        <p:scale>
          <a:sx n="44" d="100"/>
          <a:sy n="44" d="100"/>
        </p:scale>
        <p:origin x="114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257A9-209B-4ED7-BEF8-57B105DEFA9C}"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AA338DE0-EAFE-45E1-AD62-2F3A32E6573E}">
      <dgm:prSet phldrT="[Text]" custT="1"/>
      <dgm:spPr>
        <a:solidFill>
          <a:srgbClr val="A2AD00"/>
        </a:solidFill>
      </dgm:spPr>
      <dgm:t>
        <a:bodyPr/>
        <a:lstStyle/>
        <a:p>
          <a:r>
            <a:rPr lang="en-US" sz="4400" baseline="0" dirty="0">
              <a:solidFill>
                <a:srgbClr val="003359"/>
              </a:solidFill>
              <a:latin typeface="Arial" pitchFamily="34" charset="0"/>
            </a:rPr>
            <a:t>FHA</a:t>
          </a:r>
        </a:p>
      </dgm:t>
    </dgm:pt>
    <dgm:pt modelId="{6F61BE9D-FE26-4038-878F-4EE2ED502509}" type="parTrans" cxnId="{AD772D70-F09C-4186-AEB7-89A21F23C8CD}">
      <dgm:prSet/>
      <dgm:spPr/>
      <dgm:t>
        <a:bodyPr/>
        <a:lstStyle/>
        <a:p>
          <a:endParaRPr lang="en-US"/>
        </a:p>
      </dgm:t>
    </dgm:pt>
    <dgm:pt modelId="{AB252BFD-D5D9-4F3D-8333-3B917CA00268}" type="sibTrans" cxnId="{AD772D70-F09C-4186-AEB7-89A21F23C8CD}">
      <dgm:prSet/>
      <dgm:spPr/>
      <dgm:t>
        <a:bodyPr/>
        <a:lstStyle/>
        <a:p>
          <a:endParaRPr lang="en-US"/>
        </a:p>
      </dgm:t>
    </dgm:pt>
    <dgm:pt modelId="{0BD6B06A-AAE6-4F1E-BAAB-87A135ED83B0}">
      <dgm:prSet phldrT="[Text]" custT="1"/>
      <dgm:spPr>
        <a:solidFill>
          <a:srgbClr val="003359"/>
        </a:solidFill>
        <a:ln>
          <a:solidFill>
            <a:schemeClr val="bg1"/>
          </a:solidFill>
        </a:ln>
      </dgm:spPr>
      <dgm:t>
        <a:bodyPr/>
        <a:lstStyle/>
        <a:p>
          <a:endParaRPr lang="en-US" sz="2200" baseline="0" dirty="0">
            <a:solidFill>
              <a:srgbClr val="A2AD00"/>
            </a:solidFill>
            <a:latin typeface="Arial" pitchFamily="34" charset="0"/>
            <a:cs typeface="Arial" pitchFamily="34" charset="0"/>
          </a:endParaRPr>
        </a:p>
        <a:p>
          <a:r>
            <a:rPr lang="en-US" sz="2800" baseline="0" dirty="0">
              <a:solidFill>
                <a:srgbClr val="A2AD00"/>
              </a:solidFill>
              <a:latin typeface="Arial" pitchFamily="34" charset="0"/>
              <a:cs typeface="Arial" pitchFamily="34" charset="0"/>
            </a:rPr>
            <a:t>30-Yr. </a:t>
          </a:r>
          <a:r>
            <a:rPr lang="en-US" sz="2800" u="sng" baseline="0" dirty="0">
              <a:solidFill>
                <a:srgbClr val="A2AD00"/>
              </a:solidFill>
              <a:latin typeface="Arial" pitchFamily="34" charset="0"/>
              <a:cs typeface="Arial" pitchFamily="34" charset="0"/>
            </a:rPr>
            <a:t>Conforming</a:t>
          </a:r>
          <a:r>
            <a:rPr lang="en-US" sz="2800" baseline="0" dirty="0">
              <a:solidFill>
                <a:srgbClr val="A2AD00"/>
              </a:solidFill>
              <a:latin typeface="Arial" pitchFamily="34" charset="0"/>
              <a:cs typeface="Arial" pitchFamily="34" charset="0"/>
            </a:rPr>
            <a:t> Loan </a:t>
          </a:r>
        </a:p>
        <a:p>
          <a:r>
            <a:rPr lang="en-US" sz="1800" baseline="0" dirty="0">
              <a:solidFill>
                <a:srgbClr val="A2AD00"/>
              </a:solidFill>
              <a:latin typeface="Arial" pitchFamily="34" charset="0"/>
              <a:cs typeface="Arial" pitchFamily="34" charset="0"/>
            </a:rPr>
            <a:t>Sold into the Secondary Market</a:t>
          </a:r>
          <a:endParaRPr lang="en-US" sz="2400" baseline="0" dirty="0">
            <a:solidFill>
              <a:srgbClr val="A2AD00"/>
            </a:solidFill>
            <a:latin typeface="Arial" pitchFamily="34" charset="0"/>
            <a:cs typeface="Arial" pitchFamily="34" charset="0"/>
          </a:endParaRPr>
        </a:p>
      </dgm:t>
    </dgm:pt>
    <dgm:pt modelId="{0B4D32E0-5F52-4D4C-B4F7-9AE9015B4D2B}" type="parTrans" cxnId="{AE1FACDE-061A-4440-BF26-FD018A3ACD11}">
      <dgm:prSet/>
      <dgm:spPr/>
      <dgm:t>
        <a:bodyPr/>
        <a:lstStyle/>
        <a:p>
          <a:endParaRPr lang="en-US"/>
        </a:p>
      </dgm:t>
    </dgm:pt>
    <dgm:pt modelId="{EA082246-125C-442A-B98C-310E5B0A2C98}" type="sibTrans" cxnId="{AE1FACDE-061A-4440-BF26-FD018A3ACD11}">
      <dgm:prSet/>
      <dgm:spPr/>
      <dgm:t>
        <a:bodyPr/>
        <a:lstStyle/>
        <a:p>
          <a:endParaRPr lang="en-US"/>
        </a:p>
      </dgm:t>
    </dgm:pt>
    <dgm:pt modelId="{E4F1E9D4-F228-4C4F-966C-E4EFF2974F56}">
      <dgm:prSet phldrT="[Text]" custT="1"/>
      <dgm:spPr>
        <a:solidFill>
          <a:srgbClr val="003359"/>
        </a:solidFill>
      </dgm:spPr>
      <dgm:t>
        <a:bodyPr/>
        <a:lstStyle/>
        <a:p>
          <a:r>
            <a:rPr lang="en-US" sz="2400" baseline="0" dirty="0">
              <a:solidFill>
                <a:srgbClr val="A2AD00"/>
              </a:solidFill>
              <a:latin typeface="Arial" pitchFamily="34" charset="0"/>
              <a:cs typeface="Arial" pitchFamily="34" charset="0"/>
            </a:rPr>
            <a:t>                           </a:t>
          </a:r>
          <a:r>
            <a:rPr lang="en-US" sz="2800" baseline="0" dirty="0">
              <a:solidFill>
                <a:srgbClr val="A2AD00"/>
              </a:solidFill>
              <a:latin typeface="Arial" pitchFamily="34" charset="0"/>
              <a:cs typeface="Arial" pitchFamily="34" charset="0"/>
            </a:rPr>
            <a:t>Reservation Fee - $100 </a:t>
          </a:r>
          <a:endParaRPr lang="en-US" sz="2400" baseline="0" dirty="0">
            <a:solidFill>
              <a:srgbClr val="A2AD00"/>
            </a:solidFill>
            <a:latin typeface="Arial" pitchFamily="34" charset="0"/>
            <a:cs typeface="Arial" pitchFamily="34" charset="0"/>
          </a:endParaRPr>
        </a:p>
        <a:p>
          <a:r>
            <a:rPr lang="en-US" sz="2200" baseline="0" dirty="0">
              <a:solidFill>
                <a:srgbClr val="A2AD00"/>
              </a:solidFill>
              <a:latin typeface="Arial" pitchFamily="34" charset="0"/>
              <a:cs typeface="Arial" pitchFamily="34" charset="0"/>
            </a:rPr>
            <a:t> </a:t>
          </a:r>
          <a:r>
            <a:rPr lang="en-US" sz="1800" baseline="0" dirty="0">
              <a:solidFill>
                <a:srgbClr val="A2AD00"/>
              </a:solidFill>
              <a:latin typeface="Arial" pitchFamily="34" charset="0"/>
              <a:cs typeface="Arial" pitchFamily="34" charset="0"/>
            </a:rPr>
            <a:t>Stand-alone MCC - $800</a:t>
          </a:r>
          <a:endParaRPr lang="en-US" sz="2200" baseline="0" dirty="0">
            <a:solidFill>
              <a:srgbClr val="A2AD00"/>
            </a:solidFill>
            <a:latin typeface="Arial" pitchFamily="34" charset="0"/>
            <a:cs typeface="Arial" pitchFamily="34" charset="0"/>
          </a:endParaRPr>
        </a:p>
      </dgm:t>
    </dgm:pt>
    <dgm:pt modelId="{A2B7FB53-FA3A-4B7D-87D7-908D4B3B0433}" type="parTrans" cxnId="{403348B7-24BF-4FA4-8F6D-8EDD96EE6A98}">
      <dgm:prSet/>
      <dgm:spPr/>
      <dgm:t>
        <a:bodyPr/>
        <a:lstStyle/>
        <a:p>
          <a:endParaRPr lang="en-US"/>
        </a:p>
      </dgm:t>
    </dgm:pt>
    <dgm:pt modelId="{30564D97-8E8C-4577-8EF0-864BA4F71BC2}" type="sibTrans" cxnId="{403348B7-24BF-4FA4-8F6D-8EDD96EE6A98}">
      <dgm:prSet/>
      <dgm:spPr/>
      <dgm:t>
        <a:bodyPr/>
        <a:lstStyle/>
        <a:p>
          <a:endParaRPr lang="en-US"/>
        </a:p>
      </dgm:t>
    </dgm:pt>
    <dgm:pt modelId="{48FEFACA-A170-4AFD-8D52-73ACD3545005}">
      <dgm:prSet phldrT="[Text]" custT="1"/>
      <dgm:spPr>
        <a:solidFill>
          <a:srgbClr val="003359"/>
        </a:solidFill>
      </dgm:spPr>
      <dgm:t>
        <a:bodyPr/>
        <a:lstStyle/>
        <a:p>
          <a:r>
            <a:rPr lang="en-US" sz="2800" baseline="0" dirty="0">
              <a:solidFill>
                <a:srgbClr val="A2AD00"/>
              </a:solidFill>
              <a:latin typeface="Arial" pitchFamily="34" charset="0"/>
              <a:cs typeface="Arial" pitchFamily="34" charset="0"/>
            </a:rPr>
            <a:t>Owner Occupancy Required</a:t>
          </a:r>
        </a:p>
        <a:p>
          <a:endParaRPr lang="en-US" sz="2200" baseline="0" dirty="0">
            <a:solidFill>
              <a:srgbClr val="A2AD00"/>
            </a:solidFill>
            <a:latin typeface="Arial" pitchFamily="34" charset="0"/>
            <a:cs typeface="Arial" pitchFamily="34" charset="0"/>
          </a:endParaRPr>
        </a:p>
      </dgm:t>
    </dgm:pt>
    <dgm:pt modelId="{7AC204F8-68B8-4BA5-A7A0-CB1D7F498A5F}" type="parTrans" cxnId="{EE83EABB-4154-4FFE-B8DC-D61713AA6BFD}">
      <dgm:prSet/>
      <dgm:spPr/>
      <dgm:t>
        <a:bodyPr/>
        <a:lstStyle/>
        <a:p>
          <a:endParaRPr lang="en-US"/>
        </a:p>
      </dgm:t>
    </dgm:pt>
    <dgm:pt modelId="{0BFF35CD-FCCF-4C24-9A76-A596D0A99E43}" type="sibTrans" cxnId="{EE83EABB-4154-4FFE-B8DC-D61713AA6BFD}">
      <dgm:prSet/>
      <dgm:spPr/>
      <dgm:t>
        <a:bodyPr/>
        <a:lstStyle/>
        <a:p>
          <a:endParaRPr lang="en-US"/>
        </a:p>
      </dgm:t>
    </dgm:pt>
    <dgm:pt modelId="{9D3316F7-BBE1-4D5B-976E-47B593953E3A}">
      <dgm:prSet phldrT="[Text]" custT="1"/>
      <dgm:spPr>
        <a:solidFill>
          <a:srgbClr val="003359"/>
        </a:solidFill>
      </dgm:spPr>
      <dgm:t>
        <a:bodyPr/>
        <a:lstStyle/>
        <a:p>
          <a:r>
            <a:rPr lang="en-US" sz="2200" baseline="0" dirty="0">
              <a:solidFill>
                <a:srgbClr val="A2AD00"/>
              </a:solidFill>
              <a:latin typeface="Arial" pitchFamily="34" charset="0"/>
            </a:rPr>
            <a:t>                                         </a:t>
          </a:r>
        </a:p>
        <a:p>
          <a:r>
            <a:rPr lang="en-US" sz="2800" baseline="0" dirty="0">
              <a:solidFill>
                <a:srgbClr val="A2AD00"/>
              </a:solidFill>
              <a:latin typeface="Arial" pitchFamily="34" charset="0"/>
            </a:rPr>
            <a:t>Follow </a:t>
          </a:r>
          <a:r>
            <a:rPr lang="en-US" sz="2800" baseline="0" dirty="0" err="1">
              <a:solidFill>
                <a:srgbClr val="A2AD00"/>
              </a:solidFill>
              <a:latin typeface="Arial" pitchFamily="34" charset="0"/>
            </a:rPr>
            <a:t>Ginnie</a:t>
          </a:r>
          <a:r>
            <a:rPr lang="en-US" sz="2800" baseline="0" dirty="0">
              <a:solidFill>
                <a:srgbClr val="A2AD00"/>
              </a:solidFill>
              <a:latin typeface="Arial" pitchFamily="34" charset="0"/>
            </a:rPr>
            <a:t>  Underwriting Guidelines</a:t>
          </a:r>
        </a:p>
        <a:p>
          <a:endParaRPr lang="en-US" sz="1400" baseline="0" dirty="0">
            <a:solidFill>
              <a:srgbClr val="A2AD00"/>
            </a:solidFill>
            <a:latin typeface="Arial" pitchFamily="34" charset="0"/>
          </a:endParaRPr>
        </a:p>
        <a:p>
          <a:endParaRPr lang="en-US" sz="2200" baseline="0" dirty="0">
            <a:solidFill>
              <a:srgbClr val="A2AD00"/>
            </a:solidFill>
            <a:latin typeface="Arial" pitchFamily="34" charset="0"/>
            <a:cs typeface="Arial" pitchFamily="34" charset="0"/>
          </a:endParaRPr>
        </a:p>
      </dgm:t>
    </dgm:pt>
    <dgm:pt modelId="{17C5834F-FED8-46A4-96B9-0599100B99BE}" type="parTrans" cxnId="{8A5916DB-FDDA-468D-8894-466A0497B93B}">
      <dgm:prSet/>
      <dgm:spPr/>
      <dgm:t>
        <a:bodyPr/>
        <a:lstStyle/>
        <a:p>
          <a:endParaRPr lang="en-US"/>
        </a:p>
      </dgm:t>
    </dgm:pt>
    <dgm:pt modelId="{C5E26D8B-DFB4-4624-A8D9-463AC9B69E9C}" type="sibTrans" cxnId="{8A5916DB-FDDA-468D-8894-466A0497B93B}">
      <dgm:prSet/>
      <dgm:spPr/>
      <dgm:t>
        <a:bodyPr/>
        <a:lstStyle/>
        <a:p>
          <a:endParaRPr lang="en-US"/>
        </a:p>
      </dgm:t>
    </dgm:pt>
    <dgm:pt modelId="{439DE8EE-DE26-4642-9130-C6D3B821C372}" type="pres">
      <dgm:prSet presAssocID="{DBE257A9-209B-4ED7-BEF8-57B105DEFA9C}" presName="diagram" presStyleCnt="0">
        <dgm:presLayoutVars>
          <dgm:chMax val="1"/>
          <dgm:dir/>
          <dgm:animLvl val="ctr"/>
          <dgm:resizeHandles val="exact"/>
        </dgm:presLayoutVars>
      </dgm:prSet>
      <dgm:spPr/>
    </dgm:pt>
    <dgm:pt modelId="{BE92C40D-A322-4BAA-9980-473A84EED9E0}" type="pres">
      <dgm:prSet presAssocID="{DBE257A9-209B-4ED7-BEF8-57B105DEFA9C}" presName="matrix" presStyleCnt="0"/>
      <dgm:spPr/>
    </dgm:pt>
    <dgm:pt modelId="{B3F855F0-0BE5-4C22-9DBA-FF3241CE0F8C}" type="pres">
      <dgm:prSet presAssocID="{DBE257A9-209B-4ED7-BEF8-57B105DEFA9C}" presName="tile1" presStyleLbl="node1" presStyleIdx="0" presStyleCnt="4" custAng="0" custScaleX="100788" custScaleY="99639" custLinFactNeighborX="-418" custLinFactNeighborY="-911"/>
      <dgm:spPr/>
    </dgm:pt>
    <dgm:pt modelId="{A6F0C2F2-C8BB-43BF-A612-A35DDDC3017F}" type="pres">
      <dgm:prSet presAssocID="{DBE257A9-209B-4ED7-BEF8-57B105DEFA9C}" presName="tile1text" presStyleLbl="node1" presStyleIdx="0" presStyleCnt="4">
        <dgm:presLayoutVars>
          <dgm:chMax val="0"/>
          <dgm:chPref val="0"/>
          <dgm:bulletEnabled val="1"/>
        </dgm:presLayoutVars>
      </dgm:prSet>
      <dgm:spPr/>
    </dgm:pt>
    <dgm:pt modelId="{CFDC8697-E786-4186-B9C4-F01571B52BE0}" type="pres">
      <dgm:prSet presAssocID="{DBE257A9-209B-4ED7-BEF8-57B105DEFA9C}" presName="tile2" presStyleLbl="node1" presStyleIdx="1" presStyleCnt="4" custScaleX="100025" custScaleY="102630" custLinFactNeighborX="892" custLinFactNeighborY="1367"/>
      <dgm:spPr/>
    </dgm:pt>
    <dgm:pt modelId="{7A302A81-494D-4E25-B601-E3E2AFB95A9E}" type="pres">
      <dgm:prSet presAssocID="{DBE257A9-209B-4ED7-BEF8-57B105DEFA9C}" presName="tile2text" presStyleLbl="node1" presStyleIdx="1" presStyleCnt="4">
        <dgm:presLayoutVars>
          <dgm:chMax val="0"/>
          <dgm:chPref val="0"/>
          <dgm:bulletEnabled val="1"/>
        </dgm:presLayoutVars>
      </dgm:prSet>
      <dgm:spPr/>
    </dgm:pt>
    <dgm:pt modelId="{9A31F14B-C1C1-4105-89D4-F05E5A338FD1}" type="pres">
      <dgm:prSet presAssocID="{DBE257A9-209B-4ED7-BEF8-57B105DEFA9C}" presName="tile3" presStyleLbl="node1" presStyleIdx="2" presStyleCnt="4"/>
      <dgm:spPr/>
    </dgm:pt>
    <dgm:pt modelId="{A3CFFBA4-BE13-4A5B-9D3B-C0C9353AAA63}" type="pres">
      <dgm:prSet presAssocID="{DBE257A9-209B-4ED7-BEF8-57B105DEFA9C}" presName="tile3text" presStyleLbl="node1" presStyleIdx="2" presStyleCnt="4">
        <dgm:presLayoutVars>
          <dgm:chMax val="0"/>
          <dgm:chPref val="0"/>
          <dgm:bulletEnabled val="1"/>
        </dgm:presLayoutVars>
      </dgm:prSet>
      <dgm:spPr/>
    </dgm:pt>
    <dgm:pt modelId="{27EC82E7-B7CA-43DF-A30B-238AC193C63C}" type="pres">
      <dgm:prSet presAssocID="{DBE257A9-209B-4ED7-BEF8-57B105DEFA9C}" presName="tile4" presStyleLbl="node1" presStyleIdx="3" presStyleCnt="4" custScaleY="102417" custLinFactNeighborX="-225" custLinFactNeighborY="-887"/>
      <dgm:spPr/>
    </dgm:pt>
    <dgm:pt modelId="{6A12B6D1-737A-4321-93BD-2F22E1ACA7C5}" type="pres">
      <dgm:prSet presAssocID="{DBE257A9-209B-4ED7-BEF8-57B105DEFA9C}" presName="tile4text" presStyleLbl="node1" presStyleIdx="3" presStyleCnt="4">
        <dgm:presLayoutVars>
          <dgm:chMax val="0"/>
          <dgm:chPref val="0"/>
          <dgm:bulletEnabled val="1"/>
        </dgm:presLayoutVars>
      </dgm:prSet>
      <dgm:spPr/>
    </dgm:pt>
    <dgm:pt modelId="{E3E2173B-0788-41C3-8C00-A001C00A3231}" type="pres">
      <dgm:prSet presAssocID="{DBE257A9-209B-4ED7-BEF8-57B105DEFA9C}" presName="centerTile" presStyleLbl="fgShp" presStyleIdx="0" presStyleCnt="1" custScaleX="87408" custScaleY="126772">
        <dgm:presLayoutVars>
          <dgm:chMax val="0"/>
          <dgm:chPref val="0"/>
        </dgm:presLayoutVars>
      </dgm:prSet>
      <dgm:spPr/>
    </dgm:pt>
  </dgm:ptLst>
  <dgm:cxnLst>
    <dgm:cxn modelId="{46E5BE12-52E8-47ED-9084-1CE358E2152D}" type="presOf" srcId="{E4F1E9D4-F228-4C4F-966C-E4EFF2974F56}" destId="{CFDC8697-E786-4186-B9C4-F01571B52BE0}" srcOrd="0" destOrd="0" presId="urn:microsoft.com/office/officeart/2005/8/layout/matrix1"/>
    <dgm:cxn modelId="{9814AE40-CB3B-4409-B4A8-25610BE6731C}" type="presOf" srcId="{48FEFACA-A170-4AFD-8D52-73ACD3545005}" destId="{9A31F14B-C1C1-4105-89D4-F05E5A338FD1}" srcOrd="0" destOrd="0" presId="urn:microsoft.com/office/officeart/2005/8/layout/matrix1"/>
    <dgm:cxn modelId="{57887A49-1439-4A33-A687-EB8463D6EB78}" type="presOf" srcId="{48FEFACA-A170-4AFD-8D52-73ACD3545005}" destId="{A3CFFBA4-BE13-4A5B-9D3B-C0C9353AAA63}" srcOrd="1" destOrd="0" presId="urn:microsoft.com/office/officeart/2005/8/layout/matrix1"/>
    <dgm:cxn modelId="{A7EE3B4A-F503-495B-B421-B9CCF9F4F8D6}" type="presOf" srcId="{0BD6B06A-AAE6-4F1E-BAAB-87A135ED83B0}" destId="{B3F855F0-0BE5-4C22-9DBA-FF3241CE0F8C}" srcOrd="0" destOrd="0" presId="urn:microsoft.com/office/officeart/2005/8/layout/matrix1"/>
    <dgm:cxn modelId="{AD772D70-F09C-4186-AEB7-89A21F23C8CD}" srcId="{DBE257A9-209B-4ED7-BEF8-57B105DEFA9C}" destId="{AA338DE0-EAFE-45E1-AD62-2F3A32E6573E}" srcOrd="0" destOrd="0" parTransId="{6F61BE9D-FE26-4038-878F-4EE2ED502509}" sibTransId="{AB252BFD-D5D9-4F3D-8333-3B917CA00268}"/>
    <dgm:cxn modelId="{2FB49854-9D36-44E5-A224-B37CACCB9712}" type="presOf" srcId="{DBE257A9-209B-4ED7-BEF8-57B105DEFA9C}" destId="{439DE8EE-DE26-4642-9130-C6D3B821C372}" srcOrd="0" destOrd="0" presId="urn:microsoft.com/office/officeart/2005/8/layout/matrix1"/>
    <dgm:cxn modelId="{B523AF8C-E1C7-492F-8602-9C20485F46C4}" type="presOf" srcId="{AA338DE0-EAFE-45E1-AD62-2F3A32E6573E}" destId="{E3E2173B-0788-41C3-8C00-A001C00A3231}" srcOrd="0" destOrd="0" presId="urn:microsoft.com/office/officeart/2005/8/layout/matrix1"/>
    <dgm:cxn modelId="{A4EB5391-3545-429A-B032-B2F97384A12B}" type="presOf" srcId="{E4F1E9D4-F228-4C4F-966C-E4EFF2974F56}" destId="{7A302A81-494D-4E25-B601-E3E2AFB95A9E}" srcOrd="1" destOrd="0" presId="urn:microsoft.com/office/officeart/2005/8/layout/matrix1"/>
    <dgm:cxn modelId="{9136CF9D-C9FA-472C-8FF0-62B04680E1EA}" type="presOf" srcId="{9D3316F7-BBE1-4D5B-976E-47B593953E3A}" destId="{6A12B6D1-737A-4321-93BD-2F22E1ACA7C5}" srcOrd="1" destOrd="0" presId="urn:microsoft.com/office/officeart/2005/8/layout/matrix1"/>
    <dgm:cxn modelId="{403348B7-24BF-4FA4-8F6D-8EDD96EE6A98}" srcId="{AA338DE0-EAFE-45E1-AD62-2F3A32E6573E}" destId="{E4F1E9D4-F228-4C4F-966C-E4EFF2974F56}" srcOrd="1" destOrd="0" parTransId="{A2B7FB53-FA3A-4B7D-87D7-908D4B3B0433}" sibTransId="{30564D97-8E8C-4577-8EF0-864BA4F71BC2}"/>
    <dgm:cxn modelId="{EE83EABB-4154-4FFE-B8DC-D61713AA6BFD}" srcId="{AA338DE0-EAFE-45E1-AD62-2F3A32E6573E}" destId="{48FEFACA-A170-4AFD-8D52-73ACD3545005}" srcOrd="2" destOrd="0" parTransId="{7AC204F8-68B8-4BA5-A7A0-CB1D7F498A5F}" sibTransId="{0BFF35CD-FCCF-4C24-9A76-A596D0A99E43}"/>
    <dgm:cxn modelId="{44F129D6-C503-4C8B-AB7E-BB0E9EB57561}" type="presOf" srcId="{0BD6B06A-AAE6-4F1E-BAAB-87A135ED83B0}" destId="{A6F0C2F2-C8BB-43BF-A612-A35DDDC3017F}" srcOrd="1" destOrd="0" presId="urn:microsoft.com/office/officeart/2005/8/layout/matrix1"/>
    <dgm:cxn modelId="{8A5916DB-FDDA-468D-8894-466A0497B93B}" srcId="{AA338DE0-EAFE-45E1-AD62-2F3A32E6573E}" destId="{9D3316F7-BBE1-4D5B-976E-47B593953E3A}" srcOrd="3" destOrd="0" parTransId="{17C5834F-FED8-46A4-96B9-0599100B99BE}" sibTransId="{C5E26D8B-DFB4-4624-A8D9-463AC9B69E9C}"/>
    <dgm:cxn modelId="{AE1FACDE-061A-4440-BF26-FD018A3ACD11}" srcId="{AA338DE0-EAFE-45E1-AD62-2F3A32E6573E}" destId="{0BD6B06A-AAE6-4F1E-BAAB-87A135ED83B0}" srcOrd="0" destOrd="0" parTransId="{0B4D32E0-5F52-4D4C-B4F7-9AE9015B4D2B}" sibTransId="{EA082246-125C-442A-B98C-310E5B0A2C98}"/>
    <dgm:cxn modelId="{584001E6-92D9-4784-AAE6-947EAE6C5C0C}" type="presOf" srcId="{9D3316F7-BBE1-4D5B-976E-47B593953E3A}" destId="{27EC82E7-B7CA-43DF-A30B-238AC193C63C}" srcOrd="0" destOrd="0" presId="urn:microsoft.com/office/officeart/2005/8/layout/matrix1"/>
    <dgm:cxn modelId="{8D4F4CDA-F646-4AC9-AC2D-BEE74681BC51}" type="presParOf" srcId="{439DE8EE-DE26-4642-9130-C6D3B821C372}" destId="{BE92C40D-A322-4BAA-9980-473A84EED9E0}" srcOrd="0" destOrd="0" presId="urn:microsoft.com/office/officeart/2005/8/layout/matrix1"/>
    <dgm:cxn modelId="{22405369-6A1C-41BB-AC86-D0595BC0678F}" type="presParOf" srcId="{BE92C40D-A322-4BAA-9980-473A84EED9E0}" destId="{B3F855F0-0BE5-4C22-9DBA-FF3241CE0F8C}" srcOrd="0" destOrd="0" presId="urn:microsoft.com/office/officeart/2005/8/layout/matrix1"/>
    <dgm:cxn modelId="{A2EAB5E9-65E4-4B2C-8A15-373634493E38}" type="presParOf" srcId="{BE92C40D-A322-4BAA-9980-473A84EED9E0}" destId="{A6F0C2F2-C8BB-43BF-A612-A35DDDC3017F}" srcOrd="1" destOrd="0" presId="urn:microsoft.com/office/officeart/2005/8/layout/matrix1"/>
    <dgm:cxn modelId="{7378CE54-FCDE-4EB8-B8AE-E987CEA82B36}" type="presParOf" srcId="{BE92C40D-A322-4BAA-9980-473A84EED9E0}" destId="{CFDC8697-E786-4186-B9C4-F01571B52BE0}" srcOrd="2" destOrd="0" presId="urn:microsoft.com/office/officeart/2005/8/layout/matrix1"/>
    <dgm:cxn modelId="{D1468396-959E-429E-AB88-5531FEAEB96B}" type="presParOf" srcId="{BE92C40D-A322-4BAA-9980-473A84EED9E0}" destId="{7A302A81-494D-4E25-B601-E3E2AFB95A9E}" srcOrd="3" destOrd="0" presId="urn:microsoft.com/office/officeart/2005/8/layout/matrix1"/>
    <dgm:cxn modelId="{7B28E36A-F208-40BB-B9CF-D4587AAE7999}" type="presParOf" srcId="{BE92C40D-A322-4BAA-9980-473A84EED9E0}" destId="{9A31F14B-C1C1-4105-89D4-F05E5A338FD1}" srcOrd="4" destOrd="0" presId="urn:microsoft.com/office/officeart/2005/8/layout/matrix1"/>
    <dgm:cxn modelId="{69A5857B-03EF-44A0-8509-D04EE5ADCD50}" type="presParOf" srcId="{BE92C40D-A322-4BAA-9980-473A84EED9E0}" destId="{A3CFFBA4-BE13-4A5B-9D3B-C0C9353AAA63}" srcOrd="5" destOrd="0" presId="urn:microsoft.com/office/officeart/2005/8/layout/matrix1"/>
    <dgm:cxn modelId="{CFC32B8F-5D91-40B2-8288-CAF341CA179B}" type="presParOf" srcId="{BE92C40D-A322-4BAA-9980-473A84EED9E0}" destId="{27EC82E7-B7CA-43DF-A30B-238AC193C63C}" srcOrd="6" destOrd="0" presId="urn:microsoft.com/office/officeart/2005/8/layout/matrix1"/>
    <dgm:cxn modelId="{8EDDAC4A-A69C-4FD7-95C7-5264EA013154}" type="presParOf" srcId="{BE92C40D-A322-4BAA-9980-473A84EED9E0}" destId="{6A12B6D1-737A-4321-93BD-2F22E1ACA7C5}" srcOrd="7" destOrd="0" presId="urn:microsoft.com/office/officeart/2005/8/layout/matrix1"/>
    <dgm:cxn modelId="{A96AA9BB-5654-4F61-A57C-9E71F936B03C}" type="presParOf" srcId="{439DE8EE-DE26-4642-9130-C6D3B821C372}" destId="{E3E2173B-0788-41C3-8C00-A001C00A323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257A9-209B-4ED7-BEF8-57B105DEFA9C}"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AA338DE0-EAFE-45E1-AD62-2F3A32E6573E}">
      <dgm:prSet phldrT="[Text]" custT="1"/>
      <dgm:spPr>
        <a:solidFill>
          <a:srgbClr val="A2AD00"/>
        </a:solidFill>
      </dgm:spPr>
      <dgm:t>
        <a:bodyPr/>
        <a:lstStyle/>
        <a:p>
          <a:r>
            <a:rPr lang="en-US" sz="2300" baseline="0" dirty="0">
              <a:solidFill>
                <a:srgbClr val="003359"/>
              </a:solidFill>
              <a:latin typeface="Arial" pitchFamily="34" charset="0"/>
            </a:rPr>
            <a:t>60 - Days</a:t>
          </a:r>
        </a:p>
      </dgm:t>
    </dgm:pt>
    <dgm:pt modelId="{6F61BE9D-FE26-4038-878F-4EE2ED502509}" type="parTrans" cxnId="{AD772D70-F09C-4186-AEB7-89A21F23C8CD}">
      <dgm:prSet/>
      <dgm:spPr/>
      <dgm:t>
        <a:bodyPr/>
        <a:lstStyle/>
        <a:p>
          <a:endParaRPr lang="en-US"/>
        </a:p>
      </dgm:t>
    </dgm:pt>
    <dgm:pt modelId="{AB252BFD-D5D9-4F3D-8333-3B917CA00268}" type="sibTrans" cxnId="{AD772D70-F09C-4186-AEB7-89A21F23C8CD}">
      <dgm:prSet/>
      <dgm:spPr/>
      <dgm:t>
        <a:bodyPr/>
        <a:lstStyle/>
        <a:p>
          <a:endParaRPr lang="en-US"/>
        </a:p>
      </dgm:t>
    </dgm:pt>
    <dgm:pt modelId="{0BD6B06A-AAE6-4F1E-BAAB-87A135ED83B0}">
      <dgm:prSet phldrT="[Text]" custT="1"/>
      <dgm:spPr>
        <a:solidFill>
          <a:srgbClr val="003359"/>
        </a:solidFill>
        <a:ln>
          <a:solidFill>
            <a:schemeClr val="bg1"/>
          </a:solidFill>
        </a:ln>
      </dgm:spPr>
      <dgm:t>
        <a:bodyPr/>
        <a:lstStyle/>
        <a:p>
          <a:endParaRPr lang="en-US" sz="2200" baseline="0" dirty="0">
            <a:solidFill>
              <a:srgbClr val="A2AD00"/>
            </a:solidFill>
            <a:latin typeface="Arial" pitchFamily="34" charset="0"/>
            <a:cs typeface="Arial" pitchFamily="34" charset="0"/>
          </a:endParaRPr>
        </a:p>
        <a:p>
          <a:r>
            <a:rPr lang="en-US" sz="2400" baseline="0" dirty="0">
              <a:solidFill>
                <a:srgbClr val="A2AD00"/>
              </a:solidFill>
              <a:latin typeface="Arial" pitchFamily="34" charset="0"/>
              <a:cs typeface="Arial" pitchFamily="34" charset="0"/>
            </a:rPr>
            <a:t>1. Initiate &amp; Submit Loan Reservation using DMS Online</a:t>
          </a:r>
        </a:p>
        <a:p>
          <a:r>
            <a:rPr lang="en-US" sz="2000" baseline="0" dirty="0">
              <a:solidFill>
                <a:srgbClr val="A2AD00"/>
              </a:solidFill>
              <a:latin typeface="Arial" pitchFamily="34" charset="0"/>
              <a:cs typeface="Arial" pitchFamily="34" charset="0"/>
            </a:rPr>
            <a:t>(Stage 1)</a:t>
          </a:r>
        </a:p>
      </dgm:t>
    </dgm:pt>
    <dgm:pt modelId="{0B4D32E0-5F52-4D4C-B4F7-9AE9015B4D2B}" type="parTrans" cxnId="{AE1FACDE-061A-4440-BF26-FD018A3ACD11}">
      <dgm:prSet/>
      <dgm:spPr/>
      <dgm:t>
        <a:bodyPr/>
        <a:lstStyle/>
        <a:p>
          <a:endParaRPr lang="en-US"/>
        </a:p>
      </dgm:t>
    </dgm:pt>
    <dgm:pt modelId="{EA082246-125C-442A-B98C-310E5B0A2C98}" type="sibTrans" cxnId="{AE1FACDE-061A-4440-BF26-FD018A3ACD11}">
      <dgm:prSet/>
      <dgm:spPr/>
      <dgm:t>
        <a:bodyPr/>
        <a:lstStyle/>
        <a:p>
          <a:endParaRPr lang="en-US"/>
        </a:p>
      </dgm:t>
    </dgm:pt>
    <dgm:pt modelId="{E4F1E9D4-F228-4C4F-966C-E4EFF2974F56}">
      <dgm:prSet phldrT="[Text]" custT="1"/>
      <dgm:spPr>
        <a:solidFill>
          <a:srgbClr val="003359"/>
        </a:solidFill>
      </dgm:spPr>
      <dgm:t>
        <a:bodyPr/>
        <a:lstStyle/>
        <a:p>
          <a:r>
            <a:rPr lang="en-US" sz="2400" baseline="0" dirty="0">
              <a:solidFill>
                <a:srgbClr val="A2AD00"/>
              </a:solidFill>
              <a:latin typeface="Arial" pitchFamily="34" charset="0"/>
              <a:cs typeface="Arial" pitchFamily="34" charset="0"/>
            </a:rPr>
            <a:t>                           </a:t>
          </a:r>
        </a:p>
        <a:p>
          <a:r>
            <a:rPr lang="en-US" sz="2400" baseline="0" dirty="0">
              <a:solidFill>
                <a:srgbClr val="A2AD00"/>
              </a:solidFill>
              <a:latin typeface="Arial" pitchFamily="34" charset="0"/>
              <a:cs typeface="Arial" pitchFamily="34" charset="0"/>
            </a:rPr>
            <a:t>2. Complete and Upload Homeownership Affidavit &amp;  Upload Appraisal </a:t>
          </a:r>
        </a:p>
        <a:p>
          <a:r>
            <a:rPr lang="en-US" sz="2000" baseline="0" dirty="0">
              <a:solidFill>
                <a:srgbClr val="A2AD00"/>
              </a:solidFill>
              <a:latin typeface="Arial" pitchFamily="34" charset="0"/>
              <a:cs typeface="Arial" pitchFamily="34" charset="0"/>
            </a:rPr>
            <a:t>(Stage 3)</a:t>
          </a:r>
        </a:p>
      </dgm:t>
    </dgm:pt>
    <dgm:pt modelId="{A2B7FB53-FA3A-4B7D-87D7-908D4B3B0433}" type="parTrans" cxnId="{403348B7-24BF-4FA4-8F6D-8EDD96EE6A98}">
      <dgm:prSet/>
      <dgm:spPr/>
      <dgm:t>
        <a:bodyPr/>
        <a:lstStyle/>
        <a:p>
          <a:endParaRPr lang="en-US"/>
        </a:p>
      </dgm:t>
    </dgm:pt>
    <dgm:pt modelId="{30564D97-8E8C-4577-8EF0-864BA4F71BC2}" type="sibTrans" cxnId="{403348B7-24BF-4FA4-8F6D-8EDD96EE6A98}">
      <dgm:prSet/>
      <dgm:spPr/>
      <dgm:t>
        <a:bodyPr/>
        <a:lstStyle/>
        <a:p>
          <a:endParaRPr lang="en-US"/>
        </a:p>
      </dgm:t>
    </dgm:pt>
    <dgm:pt modelId="{48FEFACA-A170-4AFD-8D52-73ACD3545005}">
      <dgm:prSet phldrT="[Text]" custT="1"/>
      <dgm:spPr>
        <a:solidFill>
          <a:srgbClr val="003359"/>
        </a:solidFill>
      </dgm:spPr>
      <dgm:t>
        <a:bodyPr/>
        <a:lstStyle/>
        <a:p>
          <a:r>
            <a:rPr lang="en-US" sz="2400" baseline="0" dirty="0">
              <a:solidFill>
                <a:srgbClr val="A2AD00"/>
              </a:solidFill>
              <a:latin typeface="Arial" pitchFamily="34" charset="0"/>
            </a:rPr>
            <a:t>3. Order DPA Wire for Closing </a:t>
          </a:r>
          <a:r>
            <a:rPr lang="en-US" sz="1600" baseline="0" dirty="0">
              <a:solidFill>
                <a:srgbClr val="A2AD00"/>
              </a:solidFill>
              <a:latin typeface="Arial" pitchFamily="34" charset="0"/>
              <a:cs typeface="Arial" pitchFamily="34" charset="0"/>
            </a:rPr>
            <a:t>(if applicable)</a:t>
          </a:r>
        </a:p>
        <a:p>
          <a:r>
            <a:rPr lang="en-US" sz="2000" baseline="0" dirty="0">
              <a:solidFill>
                <a:srgbClr val="A2AD00"/>
              </a:solidFill>
              <a:latin typeface="Arial" pitchFamily="34" charset="0"/>
              <a:cs typeface="Arial" pitchFamily="34" charset="0"/>
            </a:rPr>
            <a:t>(Stage 5)</a:t>
          </a:r>
          <a:endParaRPr lang="en-US" sz="1800" baseline="0" dirty="0">
            <a:solidFill>
              <a:srgbClr val="A2AD00"/>
            </a:solidFill>
            <a:latin typeface="Arial" pitchFamily="34" charset="0"/>
            <a:cs typeface="Arial" pitchFamily="34" charset="0"/>
          </a:endParaRPr>
        </a:p>
      </dgm:t>
    </dgm:pt>
    <dgm:pt modelId="{7AC204F8-68B8-4BA5-A7A0-CB1D7F498A5F}" type="parTrans" cxnId="{EE83EABB-4154-4FFE-B8DC-D61713AA6BFD}">
      <dgm:prSet/>
      <dgm:spPr/>
      <dgm:t>
        <a:bodyPr/>
        <a:lstStyle/>
        <a:p>
          <a:endParaRPr lang="en-US"/>
        </a:p>
      </dgm:t>
    </dgm:pt>
    <dgm:pt modelId="{0BFF35CD-FCCF-4C24-9A76-A596D0A99E43}" type="sibTrans" cxnId="{EE83EABB-4154-4FFE-B8DC-D61713AA6BFD}">
      <dgm:prSet/>
      <dgm:spPr/>
      <dgm:t>
        <a:bodyPr/>
        <a:lstStyle/>
        <a:p>
          <a:endParaRPr lang="en-US"/>
        </a:p>
      </dgm:t>
    </dgm:pt>
    <dgm:pt modelId="{9D3316F7-BBE1-4D5B-976E-47B593953E3A}">
      <dgm:prSet phldrT="[Text]" custT="1"/>
      <dgm:spPr>
        <a:solidFill>
          <a:srgbClr val="003359"/>
        </a:solidFill>
      </dgm:spPr>
      <dgm:t>
        <a:bodyPr/>
        <a:lstStyle/>
        <a:p>
          <a:r>
            <a:rPr lang="en-US" sz="2200" baseline="0" dirty="0">
              <a:solidFill>
                <a:srgbClr val="A2AD00"/>
              </a:solidFill>
              <a:latin typeface="Arial" pitchFamily="34" charset="0"/>
            </a:rPr>
            <a:t>4. </a:t>
          </a:r>
          <a:r>
            <a:rPr lang="en-US" sz="2300" baseline="0" dirty="0">
              <a:solidFill>
                <a:srgbClr val="A2AD00"/>
              </a:solidFill>
              <a:latin typeface="Arial" pitchFamily="34" charset="0"/>
            </a:rPr>
            <a:t>Submit Closing Packet for Review and final Approval</a:t>
          </a:r>
        </a:p>
        <a:p>
          <a:r>
            <a:rPr lang="en-US" sz="2000" baseline="0" dirty="0">
              <a:solidFill>
                <a:srgbClr val="A2AD00"/>
              </a:solidFill>
              <a:latin typeface="Arial" pitchFamily="34" charset="0"/>
            </a:rPr>
            <a:t>(Stage 7)</a:t>
          </a:r>
        </a:p>
        <a:p>
          <a:endParaRPr lang="en-US" sz="2200" baseline="0" dirty="0">
            <a:solidFill>
              <a:srgbClr val="A2AD00"/>
            </a:solidFill>
            <a:latin typeface="Arial" pitchFamily="34" charset="0"/>
            <a:cs typeface="Arial" pitchFamily="34" charset="0"/>
          </a:endParaRPr>
        </a:p>
      </dgm:t>
    </dgm:pt>
    <dgm:pt modelId="{17C5834F-FED8-46A4-96B9-0599100B99BE}" type="parTrans" cxnId="{8A5916DB-FDDA-468D-8894-466A0497B93B}">
      <dgm:prSet/>
      <dgm:spPr/>
      <dgm:t>
        <a:bodyPr/>
        <a:lstStyle/>
        <a:p>
          <a:endParaRPr lang="en-US"/>
        </a:p>
      </dgm:t>
    </dgm:pt>
    <dgm:pt modelId="{C5E26D8B-DFB4-4624-A8D9-463AC9B69E9C}" type="sibTrans" cxnId="{8A5916DB-FDDA-468D-8894-466A0497B93B}">
      <dgm:prSet/>
      <dgm:spPr/>
      <dgm:t>
        <a:bodyPr/>
        <a:lstStyle/>
        <a:p>
          <a:endParaRPr lang="en-US"/>
        </a:p>
      </dgm:t>
    </dgm:pt>
    <dgm:pt modelId="{439DE8EE-DE26-4642-9130-C6D3B821C372}" type="pres">
      <dgm:prSet presAssocID="{DBE257A9-209B-4ED7-BEF8-57B105DEFA9C}" presName="diagram" presStyleCnt="0">
        <dgm:presLayoutVars>
          <dgm:chMax val="1"/>
          <dgm:dir/>
          <dgm:animLvl val="ctr"/>
          <dgm:resizeHandles val="exact"/>
        </dgm:presLayoutVars>
      </dgm:prSet>
      <dgm:spPr/>
    </dgm:pt>
    <dgm:pt modelId="{BE92C40D-A322-4BAA-9980-473A84EED9E0}" type="pres">
      <dgm:prSet presAssocID="{DBE257A9-209B-4ED7-BEF8-57B105DEFA9C}" presName="matrix" presStyleCnt="0"/>
      <dgm:spPr/>
    </dgm:pt>
    <dgm:pt modelId="{B3F855F0-0BE5-4C22-9DBA-FF3241CE0F8C}" type="pres">
      <dgm:prSet presAssocID="{DBE257A9-209B-4ED7-BEF8-57B105DEFA9C}" presName="tile1" presStyleLbl="node1" presStyleIdx="0" presStyleCnt="4" custAng="0" custScaleX="100788" custScaleY="99639" custLinFactNeighborX="-418" custLinFactNeighborY="-911"/>
      <dgm:spPr/>
    </dgm:pt>
    <dgm:pt modelId="{A6F0C2F2-C8BB-43BF-A612-A35DDDC3017F}" type="pres">
      <dgm:prSet presAssocID="{DBE257A9-209B-4ED7-BEF8-57B105DEFA9C}" presName="tile1text" presStyleLbl="node1" presStyleIdx="0" presStyleCnt="4">
        <dgm:presLayoutVars>
          <dgm:chMax val="0"/>
          <dgm:chPref val="0"/>
          <dgm:bulletEnabled val="1"/>
        </dgm:presLayoutVars>
      </dgm:prSet>
      <dgm:spPr/>
    </dgm:pt>
    <dgm:pt modelId="{CFDC8697-E786-4186-B9C4-F01571B52BE0}" type="pres">
      <dgm:prSet presAssocID="{DBE257A9-209B-4ED7-BEF8-57B105DEFA9C}" presName="tile2" presStyleLbl="node1" presStyleIdx="1" presStyleCnt="4" custScaleX="100025" custScaleY="102630" custLinFactNeighborX="892" custLinFactNeighborY="1367"/>
      <dgm:spPr/>
    </dgm:pt>
    <dgm:pt modelId="{7A302A81-494D-4E25-B601-E3E2AFB95A9E}" type="pres">
      <dgm:prSet presAssocID="{DBE257A9-209B-4ED7-BEF8-57B105DEFA9C}" presName="tile2text" presStyleLbl="node1" presStyleIdx="1" presStyleCnt="4">
        <dgm:presLayoutVars>
          <dgm:chMax val="0"/>
          <dgm:chPref val="0"/>
          <dgm:bulletEnabled val="1"/>
        </dgm:presLayoutVars>
      </dgm:prSet>
      <dgm:spPr/>
    </dgm:pt>
    <dgm:pt modelId="{9A31F14B-C1C1-4105-89D4-F05E5A338FD1}" type="pres">
      <dgm:prSet presAssocID="{DBE257A9-209B-4ED7-BEF8-57B105DEFA9C}" presName="tile3" presStyleLbl="node1" presStyleIdx="2" presStyleCnt="4"/>
      <dgm:spPr/>
    </dgm:pt>
    <dgm:pt modelId="{A3CFFBA4-BE13-4A5B-9D3B-C0C9353AAA63}" type="pres">
      <dgm:prSet presAssocID="{DBE257A9-209B-4ED7-BEF8-57B105DEFA9C}" presName="tile3text" presStyleLbl="node1" presStyleIdx="2" presStyleCnt="4">
        <dgm:presLayoutVars>
          <dgm:chMax val="0"/>
          <dgm:chPref val="0"/>
          <dgm:bulletEnabled val="1"/>
        </dgm:presLayoutVars>
      </dgm:prSet>
      <dgm:spPr/>
    </dgm:pt>
    <dgm:pt modelId="{27EC82E7-B7CA-43DF-A30B-238AC193C63C}" type="pres">
      <dgm:prSet presAssocID="{DBE257A9-209B-4ED7-BEF8-57B105DEFA9C}" presName="tile4" presStyleLbl="node1" presStyleIdx="3" presStyleCnt="4" custScaleY="102417" custLinFactNeighborX="-225" custLinFactNeighborY="-887"/>
      <dgm:spPr/>
    </dgm:pt>
    <dgm:pt modelId="{6A12B6D1-737A-4321-93BD-2F22E1ACA7C5}" type="pres">
      <dgm:prSet presAssocID="{DBE257A9-209B-4ED7-BEF8-57B105DEFA9C}" presName="tile4text" presStyleLbl="node1" presStyleIdx="3" presStyleCnt="4">
        <dgm:presLayoutVars>
          <dgm:chMax val="0"/>
          <dgm:chPref val="0"/>
          <dgm:bulletEnabled val="1"/>
        </dgm:presLayoutVars>
      </dgm:prSet>
      <dgm:spPr/>
    </dgm:pt>
    <dgm:pt modelId="{E3E2173B-0788-41C3-8C00-A001C00A3231}" type="pres">
      <dgm:prSet presAssocID="{DBE257A9-209B-4ED7-BEF8-57B105DEFA9C}" presName="centerTile" presStyleLbl="fgShp" presStyleIdx="0" presStyleCnt="1" custScaleX="83648" custScaleY="89175">
        <dgm:presLayoutVars>
          <dgm:chMax val="0"/>
          <dgm:chPref val="0"/>
        </dgm:presLayoutVars>
      </dgm:prSet>
      <dgm:spPr/>
    </dgm:pt>
  </dgm:ptLst>
  <dgm:cxnLst>
    <dgm:cxn modelId="{46E5BE12-52E8-47ED-9084-1CE358E2152D}" type="presOf" srcId="{E4F1E9D4-F228-4C4F-966C-E4EFF2974F56}" destId="{CFDC8697-E786-4186-B9C4-F01571B52BE0}" srcOrd="0" destOrd="0" presId="urn:microsoft.com/office/officeart/2005/8/layout/matrix1"/>
    <dgm:cxn modelId="{9814AE40-CB3B-4409-B4A8-25610BE6731C}" type="presOf" srcId="{48FEFACA-A170-4AFD-8D52-73ACD3545005}" destId="{9A31F14B-C1C1-4105-89D4-F05E5A338FD1}" srcOrd="0" destOrd="0" presId="urn:microsoft.com/office/officeart/2005/8/layout/matrix1"/>
    <dgm:cxn modelId="{57887A49-1439-4A33-A687-EB8463D6EB78}" type="presOf" srcId="{48FEFACA-A170-4AFD-8D52-73ACD3545005}" destId="{A3CFFBA4-BE13-4A5B-9D3B-C0C9353AAA63}" srcOrd="1" destOrd="0" presId="urn:microsoft.com/office/officeart/2005/8/layout/matrix1"/>
    <dgm:cxn modelId="{A7EE3B4A-F503-495B-B421-B9CCF9F4F8D6}" type="presOf" srcId="{0BD6B06A-AAE6-4F1E-BAAB-87A135ED83B0}" destId="{B3F855F0-0BE5-4C22-9DBA-FF3241CE0F8C}" srcOrd="0" destOrd="0" presId="urn:microsoft.com/office/officeart/2005/8/layout/matrix1"/>
    <dgm:cxn modelId="{AD772D70-F09C-4186-AEB7-89A21F23C8CD}" srcId="{DBE257A9-209B-4ED7-BEF8-57B105DEFA9C}" destId="{AA338DE0-EAFE-45E1-AD62-2F3A32E6573E}" srcOrd="0" destOrd="0" parTransId="{6F61BE9D-FE26-4038-878F-4EE2ED502509}" sibTransId="{AB252BFD-D5D9-4F3D-8333-3B917CA00268}"/>
    <dgm:cxn modelId="{2FB49854-9D36-44E5-A224-B37CACCB9712}" type="presOf" srcId="{DBE257A9-209B-4ED7-BEF8-57B105DEFA9C}" destId="{439DE8EE-DE26-4642-9130-C6D3B821C372}" srcOrd="0" destOrd="0" presId="urn:microsoft.com/office/officeart/2005/8/layout/matrix1"/>
    <dgm:cxn modelId="{B523AF8C-E1C7-492F-8602-9C20485F46C4}" type="presOf" srcId="{AA338DE0-EAFE-45E1-AD62-2F3A32E6573E}" destId="{E3E2173B-0788-41C3-8C00-A001C00A3231}" srcOrd="0" destOrd="0" presId="urn:microsoft.com/office/officeart/2005/8/layout/matrix1"/>
    <dgm:cxn modelId="{A4EB5391-3545-429A-B032-B2F97384A12B}" type="presOf" srcId="{E4F1E9D4-F228-4C4F-966C-E4EFF2974F56}" destId="{7A302A81-494D-4E25-B601-E3E2AFB95A9E}" srcOrd="1" destOrd="0" presId="urn:microsoft.com/office/officeart/2005/8/layout/matrix1"/>
    <dgm:cxn modelId="{9136CF9D-C9FA-472C-8FF0-62B04680E1EA}" type="presOf" srcId="{9D3316F7-BBE1-4D5B-976E-47B593953E3A}" destId="{6A12B6D1-737A-4321-93BD-2F22E1ACA7C5}" srcOrd="1" destOrd="0" presId="urn:microsoft.com/office/officeart/2005/8/layout/matrix1"/>
    <dgm:cxn modelId="{403348B7-24BF-4FA4-8F6D-8EDD96EE6A98}" srcId="{AA338DE0-EAFE-45E1-AD62-2F3A32E6573E}" destId="{E4F1E9D4-F228-4C4F-966C-E4EFF2974F56}" srcOrd="1" destOrd="0" parTransId="{A2B7FB53-FA3A-4B7D-87D7-908D4B3B0433}" sibTransId="{30564D97-8E8C-4577-8EF0-864BA4F71BC2}"/>
    <dgm:cxn modelId="{EE83EABB-4154-4FFE-B8DC-D61713AA6BFD}" srcId="{AA338DE0-EAFE-45E1-AD62-2F3A32E6573E}" destId="{48FEFACA-A170-4AFD-8D52-73ACD3545005}" srcOrd="2" destOrd="0" parTransId="{7AC204F8-68B8-4BA5-A7A0-CB1D7F498A5F}" sibTransId="{0BFF35CD-FCCF-4C24-9A76-A596D0A99E43}"/>
    <dgm:cxn modelId="{44F129D6-C503-4C8B-AB7E-BB0E9EB57561}" type="presOf" srcId="{0BD6B06A-AAE6-4F1E-BAAB-87A135ED83B0}" destId="{A6F0C2F2-C8BB-43BF-A612-A35DDDC3017F}" srcOrd="1" destOrd="0" presId="urn:microsoft.com/office/officeart/2005/8/layout/matrix1"/>
    <dgm:cxn modelId="{8A5916DB-FDDA-468D-8894-466A0497B93B}" srcId="{AA338DE0-EAFE-45E1-AD62-2F3A32E6573E}" destId="{9D3316F7-BBE1-4D5B-976E-47B593953E3A}" srcOrd="3" destOrd="0" parTransId="{17C5834F-FED8-46A4-96B9-0599100B99BE}" sibTransId="{C5E26D8B-DFB4-4624-A8D9-463AC9B69E9C}"/>
    <dgm:cxn modelId="{AE1FACDE-061A-4440-BF26-FD018A3ACD11}" srcId="{AA338DE0-EAFE-45E1-AD62-2F3A32E6573E}" destId="{0BD6B06A-AAE6-4F1E-BAAB-87A135ED83B0}" srcOrd="0" destOrd="0" parTransId="{0B4D32E0-5F52-4D4C-B4F7-9AE9015B4D2B}" sibTransId="{EA082246-125C-442A-B98C-310E5B0A2C98}"/>
    <dgm:cxn modelId="{584001E6-92D9-4784-AAE6-947EAE6C5C0C}" type="presOf" srcId="{9D3316F7-BBE1-4D5B-976E-47B593953E3A}" destId="{27EC82E7-B7CA-43DF-A30B-238AC193C63C}" srcOrd="0" destOrd="0" presId="urn:microsoft.com/office/officeart/2005/8/layout/matrix1"/>
    <dgm:cxn modelId="{8D4F4CDA-F646-4AC9-AC2D-BEE74681BC51}" type="presParOf" srcId="{439DE8EE-DE26-4642-9130-C6D3B821C372}" destId="{BE92C40D-A322-4BAA-9980-473A84EED9E0}" srcOrd="0" destOrd="0" presId="urn:microsoft.com/office/officeart/2005/8/layout/matrix1"/>
    <dgm:cxn modelId="{22405369-6A1C-41BB-AC86-D0595BC0678F}" type="presParOf" srcId="{BE92C40D-A322-4BAA-9980-473A84EED9E0}" destId="{B3F855F0-0BE5-4C22-9DBA-FF3241CE0F8C}" srcOrd="0" destOrd="0" presId="urn:microsoft.com/office/officeart/2005/8/layout/matrix1"/>
    <dgm:cxn modelId="{A2EAB5E9-65E4-4B2C-8A15-373634493E38}" type="presParOf" srcId="{BE92C40D-A322-4BAA-9980-473A84EED9E0}" destId="{A6F0C2F2-C8BB-43BF-A612-A35DDDC3017F}" srcOrd="1" destOrd="0" presId="urn:microsoft.com/office/officeart/2005/8/layout/matrix1"/>
    <dgm:cxn modelId="{7378CE54-FCDE-4EB8-B8AE-E987CEA82B36}" type="presParOf" srcId="{BE92C40D-A322-4BAA-9980-473A84EED9E0}" destId="{CFDC8697-E786-4186-B9C4-F01571B52BE0}" srcOrd="2" destOrd="0" presId="urn:microsoft.com/office/officeart/2005/8/layout/matrix1"/>
    <dgm:cxn modelId="{D1468396-959E-429E-AB88-5531FEAEB96B}" type="presParOf" srcId="{BE92C40D-A322-4BAA-9980-473A84EED9E0}" destId="{7A302A81-494D-4E25-B601-E3E2AFB95A9E}" srcOrd="3" destOrd="0" presId="urn:microsoft.com/office/officeart/2005/8/layout/matrix1"/>
    <dgm:cxn modelId="{7B28E36A-F208-40BB-B9CF-D4587AAE7999}" type="presParOf" srcId="{BE92C40D-A322-4BAA-9980-473A84EED9E0}" destId="{9A31F14B-C1C1-4105-89D4-F05E5A338FD1}" srcOrd="4" destOrd="0" presId="urn:microsoft.com/office/officeart/2005/8/layout/matrix1"/>
    <dgm:cxn modelId="{69A5857B-03EF-44A0-8509-D04EE5ADCD50}" type="presParOf" srcId="{BE92C40D-A322-4BAA-9980-473A84EED9E0}" destId="{A3CFFBA4-BE13-4A5B-9D3B-C0C9353AAA63}" srcOrd="5" destOrd="0" presId="urn:microsoft.com/office/officeart/2005/8/layout/matrix1"/>
    <dgm:cxn modelId="{CFC32B8F-5D91-40B2-8288-CAF341CA179B}" type="presParOf" srcId="{BE92C40D-A322-4BAA-9980-473A84EED9E0}" destId="{27EC82E7-B7CA-43DF-A30B-238AC193C63C}" srcOrd="6" destOrd="0" presId="urn:microsoft.com/office/officeart/2005/8/layout/matrix1"/>
    <dgm:cxn modelId="{8EDDAC4A-A69C-4FD7-95C7-5264EA013154}" type="presParOf" srcId="{BE92C40D-A322-4BAA-9980-473A84EED9E0}" destId="{6A12B6D1-737A-4321-93BD-2F22E1ACA7C5}" srcOrd="7" destOrd="0" presId="urn:microsoft.com/office/officeart/2005/8/layout/matrix1"/>
    <dgm:cxn modelId="{A96AA9BB-5654-4F61-A57C-9E71F936B03C}" type="presParOf" srcId="{439DE8EE-DE26-4642-9130-C6D3B821C372}" destId="{E3E2173B-0788-41C3-8C00-A001C00A323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80451-EE79-4877-9E66-305EBCC5C79F}"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CF7F8638-35C7-4303-8E48-DC8A2D6484B2}">
      <dgm:prSet phldrT="[Text]" custT="1"/>
      <dgm:spPr>
        <a:solidFill>
          <a:schemeClr val="tx2">
            <a:lumMod val="60000"/>
            <a:lumOff val="40000"/>
          </a:schemeClr>
        </a:solidFill>
      </dgm:spPr>
      <dgm:t>
        <a:bodyPr/>
        <a:lstStyle/>
        <a:p>
          <a:r>
            <a:rPr lang="en-US" sz="1600" dirty="0">
              <a:latin typeface="Calibri" panose="020F0502020204030204" pitchFamily="34" charset="0"/>
            </a:rPr>
            <a:t>Step 3: </a:t>
          </a:r>
        </a:p>
        <a:p>
          <a:r>
            <a:rPr lang="en-US" sz="1600" dirty="0">
              <a:latin typeface="Calibri" panose="020F0502020204030204" pitchFamily="34" charset="0"/>
            </a:rPr>
            <a:t>Yellow @ 3</a:t>
          </a:r>
        </a:p>
        <a:p>
          <a:r>
            <a:rPr lang="en-US" sz="1600" dirty="0">
              <a:latin typeface="Calibri" panose="020F0502020204030204" pitchFamily="34" charset="0"/>
            </a:rPr>
            <a:t>Upload Ready</a:t>
          </a:r>
        </a:p>
      </dgm:t>
    </dgm:pt>
    <dgm:pt modelId="{3016E52F-0B69-4A56-9188-71DE73858655}" type="parTrans" cxnId="{001B24E7-E260-4410-AB48-A12D4C9BF2A2}">
      <dgm:prSet/>
      <dgm:spPr/>
      <dgm:t>
        <a:bodyPr/>
        <a:lstStyle/>
        <a:p>
          <a:endParaRPr lang="en-US"/>
        </a:p>
      </dgm:t>
    </dgm:pt>
    <dgm:pt modelId="{148F8ED4-ED5B-4835-92F5-DFB9602A042F}" type="sibTrans" cxnId="{001B24E7-E260-4410-AB48-A12D4C9BF2A2}">
      <dgm:prSet/>
      <dgm:spPr/>
      <dgm:t>
        <a:bodyPr/>
        <a:lstStyle/>
        <a:p>
          <a:endParaRPr lang="en-US"/>
        </a:p>
      </dgm:t>
    </dgm:pt>
    <dgm:pt modelId="{72C07893-F4E3-4D79-8635-07FBE17A1935}">
      <dgm:prSet phldrT="[Text]"/>
      <dgm:spPr>
        <a:solidFill>
          <a:schemeClr val="bg1">
            <a:lumMod val="65000"/>
          </a:schemeClr>
        </a:solidFill>
        <a:ln>
          <a:solidFill>
            <a:schemeClr val="lt1">
              <a:hueOff val="0"/>
              <a:satOff val="0"/>
              <a:lumOff val="0"/>
            </a:schemeClr>
          </a:solidFill>
        </a:ln>
      </dgm:spPr>
      <dgm:t>
        <a:bodyPr/>
        <a:lstStyle/>
        <a:p>
          <a:r>
            <a:rPr lang="en-US" dirty="0"/>
            <a:t>Step 2:</a:t>
          </a:r>
        </a:p>
        <a:p>
          <a:r>
            <a:rPr lang="en-US" dirty="0"/>
            <a:t>ACH/Money Order/Cashiers Check to IHCDA</a:t>
          </a:r>
        </a:p>
      </dgm:t>
    </dgm:pt>
    <dgm:pt modelId="{F896781B-9148-4254-B3A1-A9C186969D59}" type="parTrans" cxnId="{608CF9F6-E1A1-48D0-9B5E-3D17563DFAD2}">
      <dgm:prSet/>
      <dgm:spPr/>
      <dgm:t>
        <a:bodyPr/>
        <a:lstStyle/>
        <a:p>
          <a:endParaRPr lang="en-US"/>
        </a:p>
      </dgm:t>
    </dgm:pt>
    <dgm:pt modelId="{EBBF8216-6851-4EF7-99D4-2B7D95414662}" type="sibTrans" cxnId="{608CF9F6-E1A1-48D0-9B5E-3D17563DFAD2}">
      <dgm:prSet/>
      <dgm:spPr/>
      <dgm:t>
        <a:bodyPr/>
        <a:lstStyle/>
        <a:p>
          <a:endParaRPr lang="en-US"/>
        </a:p>
      </dgm:t>
    </dgm:pt>
    <dgm:pt modelId="{C6805144-77AC-4573-8158-BDA03CF79FC7}">
      <dgm:prSet phldrT="[Text]" custT="1"/>
      <dgm:spPr/>
      <dgm:t>
        <a:bodyPr/>
        <a:lstStyle/>
        <a:p>
          <a:r>
            <a:rPr lang="en-US" sz="1600" dirty="0">
              <a:latin typeface="Calibri" panose="020F0502020204030204" pitchFamily="34" charset="0"/>
            </a:rPr>
            <a:t>Step 1: </a:t>
          </a:r>
        </a:p>
        <a:p>
          <a:r>
            <a:rPr lang="en-US" sz="1600" dirty="0">
              <a:latin typeface="Calibri" panose="020F0502020204030204" pitchFamily="34" charset="0"/>
            </a:rPr>
            <a:t>Yellow @ 2 </a:t>
          </a:r>
        </a:p>
        <a:p>
          <a:r>
            <a:rPr lang="en-US" sz="1600" dirty="0">
              <a:latin typeface="Calibri" panose="020F0502020204030204" pitchFamily="34" charset="0"/>
            </a:rPr>
            <a:t>Fee Required</a:t>
          </a:r>
        </a:p>
      </dgm:t>
    </dgm:pt>
    <dgm:pt modelId="{D542EF49-46BB-4C28-A56D-CDED13933E8D}" type="parTrans" cxnId="{B8C9365B-4494-4A15-AD9E-9808F425EAE5}">
      <dgm:prSet/>
      <dgm:spPr/>
      <dgm:t>
        <a:bodyPr/>
        <a:lstStyle/>
        <a:p>
          <a:endParaRPr lang="en-US"/>
        </a:p>
      </dgm:t>
    </dgm:pt>
    <dgm:pt modelId="{37966113-2C81-46E9-9374-E7B380E92378}" type="sibTrans" cxnId="{B8C9365B-4494-4A15-AD9E-9808F425EAE5}">
      <dgm:prSet/>
      <dgm:spPr/>
      <dgm:t>
        <a:bodyPr/>
        <a:lstStyle/>
        <a:p>
          <a:endParaRPr lang="en-US"/>
        </a:p>
      </dgm:t>
    </dgm:pt>
    <dgm:pt modelId="{9DA5A902-FF85-4177-B99B-68EB332DF4A4}" type="pres">
      <dgm:prSet presAssocID="{22380451-EE79-4877-9E66-305EBCC5C79F}" presName="composite" presStyleCnt="0">
        <dgm:presLayoutVars>
          <dgm:chMax val="3"/>
          <dgm:animLvl val="lvl"/>
          <dgm:resizeHandles val="exact"/>
        </dgm:presLayoutVars>
      </dgm:prSet>
      <dgm:spPr/>
    </dgm:pt>
    <dgm:pt modelId="{EBE18EBF-4DA6-4FF9-B381-E471E0BEEDD4}" type="pres">
      <dgm:prSet presAssocID="{CF7F8638-35C7-4303-8E48-DC8A2D6484B2}" presName="gear1" presStyleLbl="node1" presStyleIdx="0" presStyleCnt="3" custAng="21239473" custScaleX="74331" custScaleY="64597" custLinFactNeighborX="-12508" custLinFactNeighborY="4942">
        <dgm:presLayoutVars>
          <dgm:chMax val="1"/>
          <dgm:bulletEnabled val="1"/>
        </dgm:presLayoutVars>
      </dgm:prSet>
      <dgm:spPr/>
    </dgm:pt>
    <dgm:pt modelId="{38133D60-454C-4615-8CE4-EDFDAACE1200}" type="pres">
      <dgm:prSet presAssocID="{CF7F8638-35C7-4303-8E48-DC8A2D6484B2}" presName="gear1srcNode" presStyleLbl="node1" presStyleIdx="0" presStyleCnt="3"/>
      <dgm:spPr/>
    </dgm:pt>
    <dgm:pt modelId="{9BB13061-F3C8-486E-8E92-B30821B67406}" type="pres">
      <dgm:prSet presAssocID="{CF7F8638-35C7-4303-8E48-DC8A2D6484B2}" presName="gear1dstNode" presStyleLbl="node1" presStyleIdx="0" presStyleCnt="3"/>
      <dgm:spPr/>
    </dgm:pt>
    <dgm:pt modelId="{BB3E67D9-EEDF-456F-852B-9933026AB1AC}" type="pres">
      <dgm:prSet presAssocID="{72C07893-F4E3-4D79-8635-07FBE17A1935}" presName="gear2" presStyleLbl="node1" presStyleIdx="1" presStyleCnt="3" custAng="550099" custScaleX="76354" custScaleY="71415" custLinFactX="43095" custLinFactNeighborX="100000" custLinFactNeighborY="-74457">
        <dgm:presLayoutVars>
          <dgm:chMax val="1"/>
          <dgm:bulletEnabled val="1"/>
        </dgm:presLayoutVars>
      </dgm:prSet>
      <dgm:spPr/>
    </dgm:pt>
    <dgm:pt modelId="{4002EC34-1FF7-4525-A133-5D113652C9E9}" type="pres">
      <dgm:prSet presAssocID="{72C07893-F4E3-4D79-8635-07FBE17A1935}" presName="gear2srcNode" presStyleLbl="node1" presStyleIdx="1" presStyleCnt="3"/>
      <dgm:spPr/>
    </dgm:pt>
    <dgm:pt modelId="{E85D5D97-9F96-49A3-A2B0-F742791D71D1}" type="pres">
      <dgm:prSet presAssocID="{72C07893-F4E3-4D79-8635-07FBE17A1935}" presName="gear2dstNode" presStyleLbl="node1" presStyleIdx="1" presStyleCnt="3"/>
      <dgm:spPr/>
    </dgm:pt>
    <dgm:pt modelId="{139F2075-0847-4DBF-9485-5BE83DFC9AA1}" type="pres">
      <dgm:prSet presAssocID="{C6805144-77AC-4573-8158-BDA03CF79FC7}" presName="gear3" presStyleLbl="node1" presStyleIdx="2" presStyleCnt="3" custScaleX="74347" custScaleY="78451" custLinFactNeighborX="-94743" custLinFactNeighborY="88727"/>
      <dgm:spPr/>
    </dgm:pt>
    <dgm:pt modelId="{EDD6B1A8-D8F8-448E-8A12-FFB9E980D242}" type="pres">
      <dgm:prSet presAssocID="{C6805144-77AC-4573-8158-BDA03CF79FC7}" presName="gear3tx" presStyleLbl="node1" presStyleIdx="2" presStyleCnt="3">
        <dgm:presLayoutVars>
          <dgm:chMax val="1"/>
          <dgm:bulletEnabled val="1"/>
        </dgm:presLayoutVars>
      </dgm:prSet>
      <dgm:spPr/>
    </dgm:pt>
    <dgm:pt modelId="{58FCFEAD-1F54-4785-8C26-5651C6AAFB59}" type="pres">
      <dgm:prSet presAssocID="{C6805144-77AC-4573-8158-BDA03CF79FC7}" presName="gear3srcNode" presStyleLbl="node1" presStyleIdx="2" presStyleCnt="3"/>
      <dgm:spPr/>
    </dgm:pt>
    <dgm:pt modelId="{0F83DC58-BE8B-49E2-ACC4-E50E98FC5BFA}" type="pres">
      <dgm:prSet presAssocID="{C6805144-77AC-4573-8158-BDA03CF79FC7}" presName="gear3dstNode" presStyleLbl="node1" presStyleIdx="2" presStyleCnt="3"/>
      <dgm:spPr/>
    </dgm:pt>
    <dgm:pt modelId="{0150CE33-B7BC-4CC0-8DD2-E1FCE1AC32CE}" type="pres">
      <dgm:prSet presAssocID="{148F8ED4-ED5B-4835-92F5-DFB9602A042F}" presName="connector1" presStyleLbl="sibTrans2D1" presStyleIdx="0" presStyleCnt="3" custAng="15259772" custScaleX="68987" custScaleY="62150" custLinFactNeighborX="-20795" custLinFactNeighborY="7129"/>
      <dgm:spPr/>
    </dgm:pt>
    <dgm:pt modelId="{710D67AF-90C0-419F-8A55-3EC3728E4D15}" type="pres">
      <dgm:prSet presAssocID="{EBBF8216-6851-4EF7-99D4-2B7D95414662}" presName="connector2" presStyleLbl="sibTrans2D1" presStyleIdx="1" presStyleCnt="3" custAng="13859549" custScaleX="99777" custLinFactX="18303" custLinFactNeighborX="100000" custLinFactNeighborY="-60382"/>
      <dgm:spPr/>
    </dgm:pt>
    <dgm:pt modelId="{E13D954F-563C-45AE-BD0C-80F694495811}" type="pres">
      <dgm:prSet presAssocID="{37966113-2C81-46E9-9374-E7B380E92378}" presName="connector3" presStyleLbl="sibTrans2D1" presStyleIdx="2" presStyleCnt="3" custAng="664046" custScaleX="89972" custScaleY="89933" custLinFactNeighborX="-77066" custLinFactNeighborY="86056"/>
      <dgm:spPr/>
    </dgm:pt>
  </dgm:ptLst>
  <dgm:cxnLst>
    <dgm:cxn modelId="{E119F40C-3FEB-46C6-8FD5-C2A1B526C35C}" type="presOf" srcId="{72C07893-F4E3-4D79-8635-07FBE17A1935}" destId="{E85D5D97-9F96-49A3-A2B0-F742791D71D1}" srcOrd="2" destOrd="0" presId="urn:microsoft.com/office/officeart/2005/8/layout/gear1"/>
    <dgm:cxn modelId="{5DC1BB23-F63C-470B-9A32-319966A282D5}" type="presOf" srcId="{72C07893-F4E3-4D79-8635-07FBE17A1935}" destId="{BB3E67D9-EEDF-456F-852B-9933026AB1AC}" srcOrd="0" destOrd="0" presId="urn:microsoft.com/office/officeart/2005/8/layout/gear1"/>
    <dgm:cxn modelId="{9A51282D-6288-4133-88BE-240EF79C94C6}" type="presOf" srcId="{C6805144-77AC-4573-8158-BDA03CF79FC7}" destId="{58FCFEAD-1F54-4785-8C26-5651C6AAFB59}" srcOrd="2" destOrd="0" presId="urn:microsoft.com/office/officeart/2005/8/layout/gear1"/>
    <dgm:cxn modelId="{B8C9365B-4494-4A15-AD9E-9808F425EAE5}" srcId="{22380451-EE79-4877-9E66-305EBCC5C79F}" destId="{C6805144-77AC-4573-8158-BDA03CF79FC7}" srcOrd="2" destOrd="0" parTransId="{D542EF49-46BB-4C28-A56D-CDED13933E8D}" sibTransId="{37966113-2C81-46E9-9374-E7B380E92378}"/>
    <dgm:cxn modelId="{C0516E41-4C23-48F8-AAAF-3BF204825E50}" type="presOf" srcId="{148F8ED4-ED5B-4835-92F5-DFB9602A042F}" destId="{0150CE33-B7BC-4CC0-8DD2-E1FCE1AC32CE}" srcOrd="0" destOrd="0" presId="urn:microsoft.com/office/officeart/2005/8/layout/gear1"/>
    <dgm:cxn modelId="{6A44F14A-CF54-4BA9-BF1D-F585304C4B13}" type="presOf" srcId="{37966113-2C81-46E9-9374-E7B380E92378}" destId="{E13D954F-563C-45AE-BD0C-80F694495811}" srcOrd="0" destOrd="0" presId="urn:microsoft.com/office/officeart/2005/8/layout/gear1"/>
    <dgm:cxn modelId="{B790856F-B0B2-46D1-B603-2FF0D1D19D8B}" type="presOf" srcId="{EBBF8216-6851-4EF7-99D4-2B7D95414662}" destId="{710D67AF-90C0-419F-8A55-3EC3728E4D15}" srcOrd="0" destOrd="0" presId="urn:microsoft.com/office/officeart/2005/8/layout/gear1"/>
    <dgm:cxn modelId="{34EC0F72-0B99-4AE5-96F3-ABD0B10A96FB}" type="presOf" srcId="{CF7F8638-35C7-4303-8E48-DC8A2D6484B2}" destId="{9BB13061-F3C8-486E-8E92-B30821B67406}" srcOrd="2" destOrd="0" presId="urn:microsoft.com/office/officeart/2005/8/layout/gear1"/>
    <dgm:cxn modelId="{1C80D676-F10A-4136-A442-231C2F6C8EDC}" type="presOf" srcId="{CF7F8638-35C7-4303-8E48-DC8A2D6484B2}" destId="{38133D60-454C-4615-8CE4-EDFDAACE1200}" srcOrd="1" destOrd="0" presId="urn:microsoft.com/office/officeart/2005/8/layout/gear1"/>
    <dgm:cxn modelId="{784834B4-CDF6-4C4F-A3B1-5058C5DBE999}" type="presOf" srcId="{CF7F8638-35C7-4303-8E48-DC8A2D6484B2}" destId="{EBE18EBF-4DA6-4FF9-B381-E471E0BEEDD4}" srcOrd="0" destOrd="0" presId="urn:microsoft.com/office/officeart/2005/8/layout/gear1"/>
    <dgm:cxn modelId="{D25D7CBB-9D87-418B-80CB-3FB8D3210AA2}" type="presOf" srcId="{22380451-EE79-4877-9E66-305EBCC5C79F}" destId="{9DA5A902-FF85-4177-B99B-68EB332DF4A4}" srcOrd="0" destOrd="0" presId="urn:microsoft.com/office/officeart/2005/8/layout/gear1"/>
    <dgm:cxn modelId="{4F78AAC5-A89F-4E30-B004-8615CE74289C}" type="presOf" srcId="{C6805144-77AC-4573-8158-BDA03CF79FC7}" destId="{EDD6B1A8-D8F8-448E-8A12-FFB9E980D242}" srcOrd="1" destOrd="0" presId="urn:microsoft.com/office/officeart/2005/8/layout/gear1"/>
    <dgm:cxn modelId="{E36114C6-D17C-4570-BDEC-6019B5018E3C}" type="presOf" srcId="{C6805144-77AC-4573-8158-BDA03CF79FC7}" destId="{0F83DC58-BE8B-49E2-ACC4-E50E98FC5BFA}" srcOrd="3" destOrd="0" presId="urn:microsoft.com/office/officeart/2005/8/layout/gear1"/>
    <dgm:cxn modelId="{001B24E7-E260-4410-AB48-A12D4C9BF2A2}" srcId="{22380451-EE79-4877-9E66-305EBCC5C79F}" destId="{CF7F8638-35C7-4303-8E48-DC8A2D6484B2}" srcOrd="0" destOrd="0" parTransId="{3016E52F-0B69-4A56-9188-71DE73858655}" sibTransId="{148F8ED4-ED5B-4835-92F5-DFB9602A042F}"/>
    <dgm:cxn modelId="{65FD4CE8-32FB-4BBB-B4E8-229124D989FF}" type="presOf" srcId="{72C07893-F4E3-4D79-8635-07FBE17A1935}" destId="{4002EC34-1FF7-4525-A133-5D113652C9E9}" srcOrd="1" destOrd="0" presId="urn:microsoft.com/office/officeart/2005/8/layout/gear1"/>
    <dgm:cxn modelId="{7A9C63F0-C3C2-4069-AE3C-8CFB19006691}" type="presOf" srcId="{C6805144-77AC-4573-8158-BDA03CF79FC7}" destId="{139F2075-0847-4DBF-9485-5BE83DFC9AA1}" srcOrd="0" destOrd="0" presId="urn:microsoft.com/office/officeart/2005/8/layout/gear1"/>
    <dgm:cxn modelId="{608CF9F6-E1A1-48D0-9B5E-3D17563DFAD2}" srcId="{22380451-EE79-4877-9E66-305EBCC5C79F}" destId="{72C07893-F4E3-4D79-8635-07FBE17A1935}" srcOrd="1" destOrd="0" parTransId="{F896781B-9148-4254-B3A1-A9C186969D59}" sibTransId="{EBBF8216-6851-4EF7-99D4-2B7D95414662}"/>
    <dgm:cxn modelId="{A1E08DAC-3917-4536-9B69-4C3735E5A4A1}" type="presParOf" srcId="{9DA5A902-FF85-4177-B99B-68EB332DF4A4}" destId="{EBE18EBF-4DA6-4FF9-B381-E471E0BEEDD4}" srcOrd="0" destOrd="0" presId="urn:microsoft.com/office/officeart/2005/8/layout/gear1"/>
    <dgm:cxn modelId="{1262E082-B30C-4E50-B103-DEDB7327215B}" type="presParOf" srcId="{9DA5A902-FF85-4177-B99B-68EB332DF4A4}" destId="{38133D60-454C-4615-8CE4-EDFDAACE1200}" srcOrd="1" destOrd="0" presId="urn:microsoft.com/office/officeart/2005/8/layout/gear1"/>
    <dgm:cxn modelId="{DB49E73C-BE78-49E0-AB9C-633981092B2F}" type="presParOf" srcId="{9DA5A902-FF85-4177-B99B-68EB332DF4A4}" destId="{9BB13061-F3C8-486E-8E92-B30821B67406}" srcOrd="2" destOrd="0" presId="urn:microsoft.com/office/officeart/2005/8/layout/gear1"/>
    <dgm:cxn modelId="{51C446C8-EF0E-41E3-8FE1-306714871CF2}" type="presParOf" srcId="{9DA5A902-FF85-4177-B99B-68EB332DF4A4}" destId="{BB3E67D9-EEDF-456F-852B-9933026AB1AC}" srcOrd="3" destOrd="0" presId="urn:microsoft.com/office/officeart/2005/8/layout/gear1"/>
    <dgm:cxn modelId="{74CC8EF8-1F7E-4B9E-A051-09D43391443F}" type="presParOf" srcId="{9DA5A902-FF85-4177-B99B-68EB332DF4A4}" destId="{4002EC34-1FF7-4525-A133-5D113652C9E9}" srcOrd="4" destOrd="0" presId="urn:microsoft.com/office/officeart/2005/8/layout/gear1"/>
    <dgm:cxn modelId="{D3F1D220-8B97-4548-BA6C-CCA61892B5DA}" type="presParOf" srcId="{9DA5A902-FF85-4177-B99B-68EB332DF4A4}" destId="{E85D5D97-9F96-49A3-A2B0-F742791D71D1}" srcOrd="5" destOrd="0" presId="urn:microsoft.com/office/officeart/2005/8/layout/gear1"/>
    <dgm:cxn modelId="{7D97DA78-5FD0-4ABD-B5E9-DD685250D894}" type="presParOf" srcId="{9DA5A902-FF85-4177-B99B-68EB332DF4A4}" destId="{139F2075-0847-4DBF-9485-5BE83DFC9AA1}" srcOrd="6" destOrd="0" presId="urn:microsoft.com/office/officeart/2005/8/layout/gear1"/>
    <dgm:cxn modelId="{B5627DB0-E6F7-44D5-87C9-471704063071}" type="presParOf" srcId="{9DA5A902-FF85-4177-B99B-68EB332DF4A4}" destId="{EDD6B1A8-D8F8-448E-8A12-FFB9E980D242}" srcOrd="7" destOrd="0" presId="urn:microsoft.com/office/officeart/2005/8/layout/gear1"/>
    <dgm:cxn modelId="{4CAC3004-DED0-4028-9747-684FE15C02E2}" type="presParOf" srcId="{9DA5A902-FF85-4177-B99B-68EB332DF4A4}" destId="{58FCFEAD-1F54-4785-8C26-5651C6AAFB59}" srcOrd="8" destOrd="0" presId="urn:microsoft.com/office/officeart/2005/8/layout/gear1"/>
    <dgm:cxn modelId="{E8948216-D8DD-4455-82E6-07A7F9DA6B19}" type="presParOf" srcId="{9DA5A902-FF85-4177-B99B-68EB332DF4A4}" destId="{0F83DC58-BE8B-49E2-ACC4-E50E98FC5BFA}" srcOrd="9" destOrd="0" presId="urn:microsoft.com/office/officeart/2005/8/layout/gear1"/>
    <dgm:cxn modelId="{52A1AA93-EB6C-4899-A6E5-5F3C24EDA10A}" type="presParOf" srcId="{9DA5A902-FF85-4177-B99B-68EB332DF4A4}" destId="{0150CE33-B7BC-4CC0-8DD2-E1FCE1AC32CE}" srcOrd="10" destOrd="0" presId="urn:microsoft.com/office/officeart/2005/8/layout/gear1"/>
    <dgm:cxn modelId="{69C68954-4E53-40A6-9449-A3DFAFD1F5EB}" type="presParOf" srcId="{9DA5A902-FF85-4177-B99B-68EB332DF4A4}" destId="{710D67AF-90C0-419F-8A55-3EC3728E4D15}" srcOrd="11" destOrd="0" presId="urn:microsoft.com/office/officeart/2005/8/layout/gear1"/>
    <dgm:cxn modelId="{84C8BF50-B5A2-47EE-A676-EC72E2277B28}" type="presParOf" srcId="{9DA5A902-FF85-4177-B99B-68EB332DF4A4}" destId="{E13D954F-563C-45AE-BD0C-80F694495811}"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855F0-0BE5-4C22-9DBA-FF3241CE0F8C}">
      <dsp:nvSpPr>
        <dsp:cNvPr id="0" name=""/>
        <dsp:cNvSpPr/>
      </dsp:nvSpPr>
      <dsp:spPr>
        <a:xfrm rot="16200000">
          <a:off x="1078773" y="-1087274"/>
          <a:ext cx="2040675" cy="4215224"/>
        </a:xfrm>
        <a:prstGeom prst="round1Rect">
          <a:avLst/>
        </a:prstGeom>
        <a:solidFill>
          <a:srgbClr val="00335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baseline="0" dirty="0">
            <a:solidFill>
              <a:srgbClr val="A2AD00"/>
            </a:solidFill>
            <a:latin typeface="Arial" pitchFamily="34" charset="0"/>
            <a:cs typeface="Arial" pitchFamily="34" charset="0"/>
          </a:endParaRPr>
        </a:p>
        <a:p>
          <a:pPr marL="0" lvl="0" indent="0" algn="ctr" defTabSz="977900">
            <a:lnSpc>
              <a:spcPct val="90000"/>
            </a:lnSpc>
            <a:spcBef>
              <a:spcPct val="0"/>
            </a:spcBef>
            <a:spcAft>
              <a:spcPct val="35000"/>
            </a:spcAft>
            <a:buNone/>
          </a:pPr>
          <a:r>
            <a:rPr lang="en-US" sz="2800" kern="1200" baseline="0" dirty="0">
              <a:solidFill>
                <a:srgbClr val="A2AD00"/>
              </a:solidFill>
              <a:latin typeface="Arial" pitchFamily="34" charset="0"/>
              <a:cs typeface="Arial" pitchFamily="34" charset="0"/>
            </a:rPr>
            <a:t>30-Yr. </a:t>
          </a:r>
          <a:r>
            <a:rPr lang="en-US" sz="2800" u="sng" kern="1200" baseline="0" dirty="0">
              <a:solidFill>
                <a:srgbClr val="A2AD00"/>
              </a:solidFill>
              <a:latin typeface="Arial" pitchFamily="34" charset="0"/>
              <a:cs typeface="Arial" pitchFamily="34" charset="0"/>
            </a:rPr>
            <a:t>Conforming</a:t>
          </a:r>
          <a:r>
            <a:rPr lang="en-US" sz="2800" kern="1200" baseline="0" dirty="0">
              <a:solidFill>
                <a:srgbClr val="A2AD00"/>
              </a:solidFill>
              <a:latin typeface="Arial" pitchFamily="34" charset="0"/>
              <a:cs typeface="Arial" pitchFamily="34" charset="0"/>
            </a:rPr>
            <a:t> Loan </a:t>
          </a:r>
        </a:p>
        <a:p>
          <a:pPr marL="0" lvl="0" indent="0" algn="ctr" defTabSz="977900">
            <a:lnSpc>
              <a:spcPct val="90000"/>
            </a:lnSpc>
            <a:spcBef>
              <a:spcPct val="0"/>
            </a:spcBef>
            <a:spcAft>
              <a:spcPct val="35000"/>
            </a:spcAft>
            <a:buNone/>
          </a:pPr>
          <a:r>
            <a:rPr lang="en-US" sz="1800" kern="1200" baseline="0" dirty="0">
              <a:solidFill>
                <a:srgbClr val="A2AD00"/>
              </a:solidFill>
              <a:latin typeface="Arial" pitchFamily="34" charset="0"/>
              <a:cs typeface="Arial" pitchFamily="34" charset="0"/>
            </a:rPr>
            <a:t>Sold into the Secondary Market</a:t>
          </a:r>
          <a:endParaRPr lang="en-US" sz="2400" kern="1200" baseline="0" dirty="0">
            <a:solidFill>
              <a:srgbClr val="A2AD00"/>
            </a:solidFill>
            <a:latin typeface="Arial" pitchFamily="34" charset="0"/>
            <a:cs typeface="Arial" pitchFamily="34" charset="0"/>
          </a:endParaRPr>
        </a:p>
      </dsp:txBody>
      <dsp:txXfrm rot="5400000">
        <a:off x="-8501" y="1"/>
        <a:ext cx="4215224" cy="1530506"/>
      </dsp:txXfrm>
    </dsp:sp>
    <dsp:sp modelId="{CFDC8697-E786-4186-B9C4-F01571B52BE0}">
      <dsp:nvSpPr>
        <dsp:cNvPr id="0" name=""/>
        <dsp:cNvSpPr/>
      </dsp:nvSpPr>
      <dsp:spPr>
        <a:xfrm>
          <a:off x="4189723" y="2155"/>
          <a:ext cx="4183314" cy="2101933"/>
        </a:xfrm>
        <a:prstGeom prst="round1Rect">
          <a:avLst/>
        </a:prstGeom>
        <a:solidFill>
          <a:srgbClr val="00335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rgbClr val="A2AD00"/>
              </a:solidFill>
              <a:latin typeface="Arial" pitchFamily="34" charset="0"/>
              <a:cs typeface="Arial" pitchFamily="34" charset="0"/>
            </a:rPr>
            <a:t>                           </a:t>
          </a:r>
          <a:r>
            <a:rPr lang="en-US" sz="2800" kern="1200" baseline="0" dirty="0">
              <a:solidFill>
                <a:srgbClr val="A2AD00"/>
              </a:solidFill>
              <a:latin typeface="Arial" pitchFamily="34" charset="0"/>
              <a:cs typeface="Arial" pitchFamily="34" charset="0"/>
            </a:rPr>
            <a:t>Reservation Fee - $100 </a:t>
          </a:r>
          <a:endParaRPr lang="en-US" sz="2400" kern="1200" baseline="0" dirty="0">
            <a:solidFill>
              <a:srgbClr val="A2AD00"/>
            </a:solidFill>
            <a:latin typeface="Arial" pitchFamily="34" charset="0"/>
            <a:cs typeface="Arial" pitchFamily="34" charset="0"/>
          </a:endParaRPr>
        </a:p>
        <a:p>
          <a:pPr marL="0" lvl="0" indent="0" algn="ctr" defTabSz="1066800">
            <a:lnSpc>
              <a:spcPct val="90000"/>
            </a:lnSpc>
            <a:spcBef>
              <a:spcPct val="0"/>
            </a:spcBef>
            <a:spcAft>
              <a:spcPct val="35000"/>
            </a:spcAft>
            <a:buNone/>
          </a:pPr>
          <a:r>
            <a:rPr lang="en-US" sz="2200" kern="1200" baseline="0" dirty="0">
              <a:solidFill>
                <a:srgbClr val="A2AD00"/>
              </a:solidFill>
              <a:latin typeface="Arial" pitchFamily="34" charset="0"/>
              <a:cs typeface="Arial" pitchFamily="34" charset="0"/>
            </a:rPr>
            <a:t> </a:t>
          </a:r>
          <a:r>
            <a:rPr lang="en-US" sz="1800" kern="1200" baseline="0" dirty="0">
              <a:solidFill>
                <a:srgbClr val="A2AD00"/>
              </a:solidFill>
              <a:latin typeface="Arial" pitchFamily="34" charset="0"/>
              <a:cs typeface="Arial" pitchFamily="34" charset="0"/>
            </a:rPr>
            <a:t>Stand-alone MCC - $800</a:t>
          </a:r>
          <a:endParaRPr lang="en-US" sz="2200" kern="1200" baseline="0" dirty="0">
            <a:solidFill>
              <a:srgbClr val="A2AD00"/>
            </a:solidFill>
            <a:latin typeface="Arial" pitchFamily="34" charset="0"/>
            <a:cs typeface="Arial" pitchFamily="34" charset="0"/>
          </a:endParaRPr>
        </a:p>
      </dsp:txBody>
      <dsp:txXfrm>
        <a:off x="4189723" y="2155"/>
        <a:ext cx="4183314" cy="1576450"/>
      </dsp:txXfrm>
    </dsp:sp>
    <dsp:sp modelId="{9A31F14B-C1C1-4105-89D4-F05E5A338FD1}">
      <dsp:nvSpPr>
        <dsp:cNvPr id="0" name=""/>
        <dsp:cNvSpPr/>
      </dsp:nvSpPr>
      <dsp:spPr>
        <a:xfrm rot="10800000">
          <a:off x="7977" y="2049160"/>
          <a:ext cx="4182268" cy="2048069"/>
        </a:xfrm>
        <a:prstGeom prst="round1Rect">
          <a:avLst/>
        </a:prstGeom>
        <a:solidFill>
          <a:srgbClr val="00335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rgbClr val="A2AD00"/>
              </a:solidFill>
              <a:latin typeface="Arial" pitchFamily="34" charset="0"/>
              <a:cs typeface="Arial" pitchFamily="34" charset="0"/>
            </a:rPr>
            <a:t>Owner Occupancy Required</a:t>
          </a:r>
        </a:p>
        <a:p>
          <a:pPr marL="0" lvl="0" indent="0" algn="ctr" defTabSz="1244600">
            <a:lnSpc>
              <a:spcPct val="90000"/>
            </a:lnSpc>
            <a:spcBef>
              <a:spcPct val="0"/>
            </a:spcBef>
            <a:spcAft>
              <a:spcPct val="35000"/>
            </a:spcAft>
            <a:buNone/>
          </a:pPr>
          <a:endParaRPr lang="en-US" sz="2200" kern="1200" baseline="0" dirty="0">
            <a:solidFill>
              <a:srgbClr val="A2AD00"/>
            </a:solidFill>
            <a:latin typeface="Arial" pitchFamily="34" charset="0"/>
            <a:cs typeface="Arial" pitchFamily="34" charset="0"/>
          </a:endParaRPr>
        </a:p>
      </dsp:txBody>
      <dsp:txXfrm rot="10800000">
        <a:off x="7977" y="2561177"/>
        <a:ext cx="4182268" cy="1536052"/>
      </dsp:txXfrm>
    </dsp:sp>
    <dsp:sp modelId="{27EC82E7-B7CA-43DF-A30B-238AC193C63C}">
      <dsp:nvSpPr>
        <dsp:cNvPr id="0" name=""/>
        <dsp:cNvSpPr/>
      </dsp:nvSpPr>
      <dsp:spPr>
        <a:xfrm rot="5400000">
          <a:off x="5223184" y="963894"/>
          <a:ext cx="2097571" cy="4182268"/>
        </a:xfrm>
        <a:prstGeom prst="round1Rect">
          <a:avLst/>
        </a:prstGeom>
        <a:solidFill>
          <a:srgbClr val="00335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rgbClr val="A2AD00"/>
              </a:solidFill>
              <a:latin typeface="Arial" pitchFamily="34" charset="0"/>
            </a:rPr>
            <a:t>                                         </a:t>
          </a:r>
        </a:p>
        <a:p>
          <a:pPr marL="0" lvl="0" indent="0" algn="ctr" defTabSz="977900">
            <a:lnSpc>
              <a:spcPct val="90000"/>
            </a:lnSpc>
            <a:spcBef>
              <a:spcPct val="0"/>
            </a:spcBef>
            <a:spcAft>
              <a:spcPct val="35000"/>
            </a:spcAft>
            <a:buNone/>
          </a:pPr>
          <a:r>
            <a:rPr lang="en-US" sz="2800" kern="1200" baseline="0" dirty="0">
              <a:solidFill>
                <a:srgbClr val="A2AD00"/>
              </a:solidFill>
              <a:latin typeface="Arial" pitchFamily="34" charset="0"/>
            </a:rPr>
            <a:t>Follow </a:t>
          </a:r>
          <a:r>
            <a:rPr lang="en-US" sz="2800" kern="1200" baseline="0" dirty="0" err="1">
              <a:solidFill>
                <a:srgbClr val="A2AD00"/>
              </a:solidFill>
              <a:latin typeface="Arial" pitchFamily="34" charset="0"/>
            </a:rPr>
            <a:t>Ginnie</a:t>
          </a:r>
          <a:r>
            <a:rPr lang="en-US" sz="2800" kern="1200" baseline="0" dirty="0">
              <a:solidFill>
                <a:srgbClr val="A2AD00"/>
              </a:solidFill>
              <a:latin typeface="Arial" pitchFamily="34" charset="0"/>
            </a:rPr>
            <a:t>  Underwriting Guidelines</a:t>
          </a:r>
        </a:p>
        <a:p>
          <a:pPr marL="0" lvl="0" indent="0" algn="ctr" defTabSz="977900">
            <a:lnSpc>
              <a:spcPct val="90000"/>
            </a:lnSpc>
            <a:spcBef>
              <a:spcPct val="0"/>
            </a:spcBef>
            <a:spcAft>
              <a:spcPct val="35000"/>
            </a:spcAft>
            <a:buNone/>
          </a:pPr>
          <a:endParaRPr lang="en-US" sz="1400" kern="1200" baseline="0" dirty="0">
            <a:solidFill>
              <a:srgbClr val="A2AD00"/>
            </a:solidFill>
            <a:latin typeface="Arial" pitchFamily="34" charset="0"/>
          </a:endParaRPr>
        </a:p>
        <a:p>
          <a:pPr marL="0" lvl="0" indent="0" algn="ctr" defTabSz="977900">
            <a:lnSpc>
              <a:spcPct val="90000"/>
            </a:lnSpc>
            <a:spcBef>
              <a:spcPct val="0"/>
            </a:spcBef>
            <a:spcAft>
              <a:spcPct val="35000"/>
            </a:spcAft>
            <a:buNone/>
          </a:pPr>
          <a:endParaRPr lang="en-US" sz="2200" kern="1200" baseline="0" dirty="0">
            <a:solidFill>
              <a:srgbClr val="A2AD00"/>
            </a:solidFill>
            <a:latin typeface="Arial" pitchFamily="34" charset="0"/>
            <a:cs typeface="Arial" pitchFamily="34" charset="0"/>
          </a:endParaRPr>
        </a:p>
      </dsp:txBody>
      <dsp:txXfrm rot="-5400000">
        <a:off x="4180836" y="2530635"/>
        <a:ext cx="4182268" cy="1573178"/>
      </dsp:txXfrm>
    </dsp:sp>
    <dsp:sp modelId="{E3E2173B-0788-41C3-8C00-A001C00A3231}">
      <dsp:nvSpPr>
        <dsp:cNvPr id="0" name=""/>
        <dsp:cNvSpPr/>
      </dsp:nvSpPr>
      <dsp:spPr>
        <a:xfrm>
          <a:off x="3085577" y="1398974"/>
          <a:ext cx="2193382" cy="1298189"/>
        </a:xfrm>
        <a:prstGeom prst="roundRect">
          <a:avLst/>
        </a:prstGeom>
        <a:solidFill>
          <a:srgbClr val="A2AD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solidFill>
                <a:srgbClr val="003359"/>
              </a:solidFill>
              <a:latin typeface="Arial" pitchFamily="34" charset="0"/>
            </a:rPr>
            <a:t>FHA</a:t>
          </a:r>
        </a:p>
      </dsp:txBody>
      <dsp:txXfrm>
        <a:off x="3148949" y="1462346"/>
        <a:ext cx="2066638" cy="1171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855F0-0BE5-4C22-9DBA-FF3241CE0F8C}">
      <dsp:nvSpPr>
        <dsp:cNvPr id="0" name=""/>
        <dsp:cNvSpPr/>
      </dsp:nvSpPr>
      <dsp:spPr>
        <a:xfrm rot="16200000">
          <a:off x="1028648" y="-1036946"/>
          <a:ext cx="2040675" cy="4114568"/>
        </a:xfrm>
        <a:prstGeom prst="round1Rect">
          <a:avLst/>
        </a:prstGeom>
        <a:solidFill>
          <a:srgbClr val="00335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baseline="0" dirty="0">
            <a:solidFill>
              <a:srgbClr val="A2AD00"/>
            </a:solidFill>
            <a:latin typeface="Arial" pitchFamily="34" charset="0"/>
            <a:cs typeface="Arial" pitchFamily="34" charset="0"/>
          </a:endParaRPr>
        </a:p>
        <a:p>
          <a:pPr marL="0" lvl="0" indent="0" algn="ctr" defTabSz="977900">
            <a:lnSpc>
              <a:spcPct val="90000"/>
            </a:lnSpc>
            <a:spcBef>
              <a:spcPct val="0"/>
            </a:spcBef>
            <a:spcAft>
              <a:spcPct val="35000"/>
            </a:spcAft>
            <a:buNone/>
          </a:pPr>
          <a:r>
            <a:rPr lang="en-US" sz="2400" kern="1200" baseline="0" dirty="0">
              <a:solidFill>
                <a:srgbClr val="A2AD00"/>
              </a:solidFill>
              <a:latin typeface="Arial" pitchFamily="34" charset="0"/>
              <a:cs typeface="Arial" pitchFamily="34" charset="0"/>
            </a:rPr>
            <a:t>1. Initiate &amp; Submit Loan Reservation using DMS Online</a:t>
          </a:r>
        </a:p>
        <a:p>
          <a:pPr marL="0" lvl="0" indent="0" algn="ctr" defTabSz="977900">
            <a:lnSpc>
              <a:spcPct val="90000"/>
            </a:lnSpc>
            <a:spcBef>
              <a:spcPct val="0"/>
            </a:spcBef>
            <a:spcAft>
              <a:spcPct val="35000"/>
            </a:spcAft>
            <a:buNone/>
          </a:pPr>
          <a:r>
            <a:rPr lang="en-US" sz="2000" kern="1200" baseline="0" dirty="0">
              <a:solidFill>
                <a:srgbClr val="A2AD00"/>
              </a:solidFill>
              <a:latin typeface="Arial" pitchFamily="34" charset="0"/>
              <a:cs typeface="Arial" pitchFamily="34" charset="0"/>
            </a:rPr>
            <a:t>(Stage 1)</a:t>
          </a:r>
        </a:p>
      </dsp:txBody>
      <dsp:txXfrm rot="5400000">
        <a:off x="-8298" y="1"/>
        <a:ext cx="4114568" cy="1530506"/>
      </dsp:txXfrm>
    </dsp:sp>
    <dsp:sp modelId="{CFDC8697-E786-4186-B9C4-F01571B52BE0}">
      <dsp:nvSpPr>
        <dsp:cNvPr id="0" name=""/>
        <dsp:cNvSpPr/>
      </dsp:nvSpPr>
      <dsp:spPr>
        <a:xfrm>
          <a:off x="4089676" y="2155"/>
          <a:ext cx="4083420" cy="2101933"/>
        </a:xfrm>
        <a:prstGeom prst="round1Rect">
          <a:avLst/>
        </a:prstGeom>
        <a:solidFill>
          <a:srgbClr val="00335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rgbClr val="A2AD00"/>
              </a:solidFill>
              <a:latin typeface="Arial" pitchFamily="34" charset="0"/>
              <a:cs typeface="Arial" pitchFamily="34" charset="0"/>
            </a:rPr>
            <a:t>                           </a:t>
          </a:r>
        </a:p>
        <a:p>
          <a:pPr marL="0" lvl="0" indent="0" algn="ctr" defTabSz="1066800">
            <a:lnSpc>
              <a:spcPct val="90000"/>
            </a:lnSpc>
            <a:spcBef>
              <a:spcPct val="0"/>
            </a:spcBef>
            <a:spcAft>
              <a:spcPct val="35000"/>
            </a:spcAft>
            <a:buNone/>
          </a:pPr>
          <a:r>
            <a:rPr lang="en-US" sz="2400" kern="1200" baseline="0" dirty="0">
              <a:solidFill>
                <a:srgbClr val="A2AD00"/>
              </a:solidFill>
              <a:latin typeface="Arial" pitchFamily="34" charset="0"/>
              <a:cs typeface="Arial" pitchFamily="34" charset="0"/>
            </a:rPr>
            <a:t>2. Complete and Upload Homeownership Affidavit &amp;  Upload Appraisal </a:t>
          </a:r>
        </a:p>
        <a:p>
          <a:pPr marL="0" lvl="0" indent="0" algn="ctr" defTabSz="1066800">
            <a:lnSpc>
              <a:spcPct val="90000"/>
            </a:lnSpc>
            <a:spcBef>
              <a:spcPct val="0"/>
            </a:spcBef>
            <a:spcAft>
              <a:spcPct val="35000"/>
            </a:spcAft>
            <a:buNone/>
          </a:pPr>
          <a:r>
            <a:rPr lang="en-US" sz="2000" kern="1200" baseline="0" dirty="0">
              <a:solidFill>
                <a:srgbClr val="A2AD00"/>
              </a:solidFill>
              <a:latin typeface="Arial" pitchFamily="34" charset="0"/>
              <a:cs typeface="Arial" pitchFamily="34" charset="0"/>
            </a:rPr>
            <a:t>(Stage 3)</a:t>
          </a:r>
        </a:p>
      </dsp:txBody>
      <dsp:txXfrm>
        <a:off x="4089676" y="2155"/>
        <a:ext cx="4083420" cy="1576450"/>
      </dsp:txXfrm>
    </dsp:sp>
    <dsp:sp modelId="{9A31F14B-C1C1-4105-89D4-F05E5A338FD1}">
      <dsp:nvSpPr>
        <dsp:cNvPr id="0" name=""/>
        <dsp:cNvSpPr/>
      </dsp:nvSpPr>
      <dsp:spPr>
        <a:xfrm rot="10800000">
          <a:off x="7787" y="2049160"/>
          <a:ext cx="4082399" cy="2048069"/>
        </a:xfrm>
        <a:prstGeom prst="round1Rect">
          <a:avLst/>
        </a:prstGeom>
        <a:solidFill>
          <a:srgbClr val="00335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rgbClr val="A2AD00"/>
              </a:solidFill>
              <a:latin typeface="Arial" pitchFamily="34" charset="0"/>
            </a:rPr>
            <a:t>3. Order DPA Wire for Closing </a:t>
          </a:r>
          <a:r>
            <a:rPr lang="en-US" sz="1600" kern="1200" baseline="0" dirty="0">
              <a:solidFill>
                <a:srgbClr val="A2AD00"/>
              </a:solidFill>
              <a:latin typeface="Arial" pitchFamily="34" charset="0"/>
              <a:cs typeface="Arial" pitchFamily="34" charset="0"/>
            </a:rPr>
            <a:t>(if applicable)</a:t>
          </a:r>
        </a:p>
        <a:p>
          <a:pPr marL="0" lvl="0" indent="0" algn="ctr" defTabSz="1066800">
            <a:lnSpc>
              <a:spcPct val="90000"/>
            </a:lnSpc>
            <a:spcBef>
              <a:spcPct val="0"/>
            </a:spcBef>
            <a:spcAft>
              <a:spcPct val="35000"/>
            </a:spcAft>
            <a:buNone/>
          </a:pPr>
          <a:r>
            <a:rPr lang="en-US" sz="2000" kern="1200" baseline="0" dirty="0">
              <a:solidFill>
                <a:srgbClr val="A2AD00"/>
              </a:solidFill>
              <a:latin typeface="Arial" pitchFamily="34" charset="0"/>
              <a:cs typeface="Arial" pitchFamily="34" charset="0"/>
            </a:rPr>
            <a:t>(Stage 5)</a:t>
          </a:r>
          <a:endParaRPr lang="en-US" sz="1800" kern="1200" baseline="0" dirty="0">
            <a:solidFill>
              <a:srgbClr val="A2AD00"/>
            </a:solidFill>
            <a:latin typeface="Arial" pitchFamily="34" charset="0"/>
            <a:cs typeface="Arial" pitchFamily="34" charset="0"/>
          </a:endParaRPr>
        </a:p>
      </dsp:txBody>
      <dsp:txXfrm rot="10800000">
        <a:off x="7787" y="2561177"/>
        <a:ext cx="4082399" cy="1536052"/>
      </dsp:txXfrm>
    </dsp:sp>
    <dsp:sp modelId="{27EC82E7-B7CA-43DF-A30B-238AC193C63C}">
      <dsp:nvSpPr>
        <dsp:cNvPr id="0" name=""/>
        <dsp:cNvSpPr/>
      </dsp:nvSpPr>
      <dsp:spPr>
        <a:xfrm rot="5400000">
          <a:off x="5073415" y="1013828"/>
          <a:ext cx="2097571" cy="4082399"/>
        </a:xfrm>
        <a:prstGeom prst="round1Rect">
          <a:avLst/>
        </a:prstGeom>
        <a:solidFill>
          <a:srgbClr val="00335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rgbClr val="A2AD00"/>
              </a:solidFill>
              <a:latin typeface="Arial" pitchFamily="34" charset="0"/>
            </a:rPr>
            <a:t>4. </a:t>
          </a:r>
          <a:r>
            <a:rPr lang="en-US" sz="2300" kern="1200" baseline="0" dirty="0">
              <a:solidFill>
                <a:srgbClr val="A2AD00"/>
              </a:solidFill>
              <a:latin typeface="Arial" pitchFamily="34" charset="0"/>
            </a:rPr>
            <a:t>Submit Closing Packet for Review and final Approval</a:t>
          </a:r>
        </a:p>
        <a:p>
          <a:pPr marL="0" lvl="0" indent="0" algn="ctr" defTabSz="977900">
            <a:lnSpc>
              <a:spcPct val="90000"/>
            </a:lnSpc>
            <a:spcBef>
              <a:spcPct val="0"/>
            </a:spcBef>
            <a:spcAft>
              <a:spcPct val="35000"/>
            </a:spcAft>
            <a:buNone/>
          </a:pPr>
          <a:r>
            <a:rPr lang="en-US" sz="2000" kern="1200" baseline="0" dirty="0">
              <a:solidFill>
                <a:srgbClr val="A2AD00"/>
              </a:solidFill>
              <a:latin typeface="Arial" pitchFamily="34" charset="0"/>
            </a:rPr>
            <a:t>(Stage 7)</a:t>
          </a:r>
        </a:p>
        <a:p>
          <a:pPr marL="0" lvl="0" indent="0" algn="ctr" defTabSz="977900">
            <a:lnSpc>
              <a:spcPct val="90000"/>
            </a:lnSpc>
            <a:spcBef>
              <a:spcPct val="0"/>
            </a:spcBef>
            <a:spcAft>
              <a:spcPct val="35000"/>
            </a:spcAft>
            <a:buNone/>
          </a:pPr>
          <a:endParaRPr lang="en-US" sz="2200" kern="1200" baseline="0" dirty="0">
            <a:solidFill>
              <a:srgbClr val="A2AD00"/>
            </a:solidFill>
            <a:latin typeface="Arial" pitchFamily="34" charset="0"/>
            <a:cs typeface="Arial" pitchFamily="34" charset="0"/>
          </a:endParaRPr>
        </a:p>
      </dsp:txBody>
      <dsp:txXfrm rot="-5400000">
        <a:off x="4081001" y="2530635"/>
        <a:ext cx="4082399" cy="1573178"/>
      </dsp:txXfrm>
    </dsp:sp>
    <dsp:sp modelId="{E3E2173B-0788-41C3-8C00-A001C00A3231}">
      <dsp:nvSpPr>
        <dsp:cNvPr id="0" name=""/>
        <dsp:cNvSpPr/>
      </dsp:nvSpPr>
      <dsp:spPr>
        <a:xfrm>
          <a:off x="3057945" y="1591478"/>
          <a:ext cx="2048907" cy="913182"/>
        </a:xfrm>
        <a:prstGeom prst="roundRect">
          <a:avLst/>
        </a:prstGeom>
        <a:solidFill>
          <a:srgbClr val="A2AD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solidFill>
                <a:srgbClr val="003359"/>
              </a:solidFill>
              <a:latin typeface="Arial" pitchFamily="34" charset="0"/>
            </a:rPr>
            <a:t>60 - Days</a:t>
          </a:r>
        </a:p>
      </dsp:txBody>
      <dsp:txXfrm>
        <a:off x="3102523" y="1636056"/>
        <a:ext cx="1959751" cy="824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18EBF-4DA6-4FF9-B381-E471E0BEEDD4}">
      <dsp:nvSpPr>
        <dsp:cNvPr id="0" name=""/>
        <dsp:cNvSpPr/>
      </dsp:nvSpPr>
      <dsp:spPr>
        <a:xfrm rot="21239473">
          <a:off x="3582142" y="3515133"/>
          <a:ext cx="1790791" cy="2093714"/>
        </a:xfrm>
        <a:prstGeom prst="gear9">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rPr>
            <a:t>Step 3: </a:t>
          </a:r>
        </a:p>
        <a:p>
          <a:pPr marL="0" lvl="0" indent="0" algn="ctr" defTabSz="711200">
            <a:lnSpc>
              <a:spcPct val="90000"/>
            </a:lnSpc>
            <a:spcBef>
              <a:spcPct val="0"/>
            </a:spcBef>
            <a:spcAft>
              <a:spcPct val="35000"/>
            </a:spcAft>
            <a:buNone/>
          </a:pPr>
          <a:r>
            <a:rPr lang="en-US" sz="1600" kern="1200" dirty="0">
              <a:latin typeface="Calibri" panose="020F0502020204030204" pitchFamily="34" charset="0"/>
            </a:rPr>
            <a:t>Yellow @ 3</a:t>
          </a:r>
        </a:p>
        <a:p>
          <a:pPr marL="0" lvl="0" indent="0" algn="ctr" defTabSz="711200">
            <a:lnSpc>
              <a:spcPct val="90000"/>
            </a:lnSpc>
            <a:spcBef>
              <a:spcPct val="0"/>
            </a:spcBef>
            <a:spcAft>
              <a:spcPct val="35000"/>
            </a:spcAft>
            <a:buNone/>
          </a:pPr>
          <a:r>
            <a:rPr lang="en-US" sz="1600" kern="1200" dirty="0">
              <a:latin typeface="Calibri" panose="020F0502020204030204" pitchFamily="34" charset="0"/>
            </a:rPr>
            <a:t>Upload Ready</a:t>
          </a:r>
        </a:p>
      </dsp:txBody>
      <dsp:txXfrm>
        <a:off x="3940185" y="3985554"/>
        <a:ext cx="1070733" cy="1115139"/>
      </dsp:txXfrm>
    </dsp:sp>
    <dsp:sp modelId="{BB3E67D9-EEDF-456F-852B-9933026AB1AC}">
      <dsp:nvSpPr>
        <dsp:cNvPr id="0" name=""/>
        <dsp:cNvSpPr/>
      </dsp:nvSpPr>
      <dsp:spPr>
        <a:xfrm rot="550099">
          <a:off x="5340268" y="596895"/>
          <a:ext cx="1799841" cy="1683417"/>
        </a:xfrm>
        <a:prstGeom prst="gear6">
          <a:avLst/>
        </a:prstGeom>
        <a:solidFill>
          <a:schemeClr val="bg1">
            <a:lumMod val="65000"/>
          </a:schemeClr>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Step 2:</a:t>
          </a:r>
        </a:p>
        <a:p>
          <a:pPr marL="0" lvl="0" indent="0" algn="ctr" defTabSz="488950">
            <a:lnSpc>
              <a:spcPct val="90000"/>
            </a:lnSpc>
            <a:spcBef>
              <a:spcPct val="0"/>
            </a:spcBef>
            <a:spcAft>
              <a:spcPct val="35000"/>
            </a:spcAft>
            <a:buNone/>
          </a:pPr>
          <a:r>
            <a:rPr lang="en-US" sz="1100" kern="1200" dirty="0"/>
            <a:t>ACH/Money Order/Cashiers Check to IHCDA</a:t>
          </a:r>
        </a:p>
      </dsp:txBody>
      <dsp:txXfrm>
        <a:off x="5780997" y="1023262"/>
        <a:ext cx="918383" cy="830683"/>
      </dsp:txXfrm>
    </dsp:sp>
    <dsp:sp modelId="{139F2075-0847-4DBF-9485-5BE83DFC9AA1}">
      <dsp:nvSpPr>
        <dsp:cNvPr id="0" name=""/>
        <dsp:cNvSpPr/>
      </dsp:nvSpPr>
      <dsp:spPr>
        <a:xfrm rot="20700000">
          <a:off x="642395" y="3130166"/>
          <a:ext cx="1682429" cy="184660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rPr>
            <a:t>Step 1: </a:t>
          </a:r>
        </a:p>
        <a:p>
          <a:pPr marL="0" lvl="0" indent="0" algn="ctr" defTabSz="711200">
            <a:lnSpc>
              <a:spcPct val="90000"/>
            </a:lnSpc>
            <a:spcBef>
              <a:spcPct val="0"/>
            </a:spcBef>
            <a:spcAft>
              <a:spcPct val="35000"/>
            </a:spcAft>
            <a:buNone/>
          </a:pPr>
          <a:r>
            <a:rPr lang="en-US" sz="1600" kern="1200" dirty="0">
              <a:latin typeface="Calibri" panose="020F0502020204030204" pitchFamily="34" charset="0"/>
            </a:rPr>
            <a:t>Yellow @ 2 </a:t>
          </a:r>
        </a:p>
        <a:p>
          <a:pPr marL="0" lvl="0" indent="0" algn="ctr" defTabSz="711200">
            <a:lnSpc>
              <a:spcPct val="90000"/>
            </a:lnSpc>
            <a:spcBef>
              <a:spcPct val="0"/>
            </a:spcBef>
            <a:spcAft>
              <a:spcPct val="35000"/>
            </a:spcAft>
            <a:buNone/>
          </a:pPr>
          <a:r>
            <a:rPr lang="en-US" sz="1600" kern="1200" dirty="0">
              <a:latin typeface="Calibri" panose="020F0502020204030204" pitchFamily="34" charset="0"/>
            </a:rPr>
            <a:t>Fee Required</a:t>
          </a:r>
        </a:p>
      </dsp:txBody>
      <dsp:txXfrm rot="-20700000">
        <a:off x="1001663" y="3544918"/>
        <a:ext cx="963892" cy="1017099"/>
      </dsp:txXfrm>
    </dsp:sp>
    <dsp:sp modelId="{0150CE33-B7BC-4CC0-8DD2-E1FCE1AC32CE}">
      <dsp:nvSpPr>
        <dsp:cNvPr id="0" name=""/>
        <dsp:cNvSpPr/>
      </dsp:nvSpPr>
      <dsp:spPr>
        <a:xfrm rot="15259772">
          <a:off x="3124724" y="3362105"/>
          <a:ext cx="2862083" cy="2578435"/>
        </a:xfrm>
        <a:prstGeom prst="circularArrow">
          <a:avLst>
            <a:gd name="adj1" fmla="val 4687"/>
            <a:gd name="adj2" fmla="val 299029"/>
            <a:gd name="adj3" fmla="val 2545897"/>
            <a:gd name="adj4" fmla="val 1579865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D67AF-90C0-419F-8A55-3EC3728E4D15}">
      <dsp:nvSpPr>
        <dsp:cNvPr id="0" name=""/>
        <dsp:cNvSpPr/>
      </dsp:nvSpPr>
      <dsp:spPr>
        <a:xfrm rot="13859549">
          <a:off x="4840410" y="-333845"/>
          <a:ext cx="3007589" cy="301431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D954F-563C-45AE-BD0C-80F694495811}">
      <dsp:nvSpPr>
        <dsp:cNvPr id="0" name=""/>
        <dsp:cNvSpPr/>
      </dsp:nvSpPr>
      <dsp:spPr>
        <a:xfrm rot="664046">
          <a:off x="132831" y="2836121"/>
          <a:ext cx="2924120" cy="292285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8C775A-A808-4168-843E-B2DEE9B23C28}" type="datetimeFigureOut">
              <a:rPr lang="en-US" smtClean="0"/>
              <a:t>2/15/2021</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0348B8-D2ED-44A2-B251-4920B862487E}" type="slidenum">
              <a:rPr lang="en-US" smtClean="0"/>
              <a:t>‹#›</a:t>
            </a:fld>
            <a:endParaRPr lang="en-US" dirty="0"/>
          </a:p>
        </p:txBody>
      </p:sp>
    </p:spTree>
    <p:extLst>
      <p:ext uri="{BB962C8B-B14F-4D97-AF65-F5344CB8AC3E}">
        <p14:creationId xmlns:p14="http://schemas.microsoft.com/office/powerpoint/2010/main" val="397282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438275" y="1173163"/>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68BE4A-B572-47C0-8103-7889DA076328}" type="slidenum">
              <a:rPr lang="en-US" altLang="en-US" smtClean="0">
                <a:solidFill>
                  <a:prstClr val="black"/>
                </a:solidFill>
              </a:rPr>
              <a:pPr/>
              <a:t>1</a:t>
            </a:fld>
            <a:endParaRPr lang="en-US" altLang="en-US" dirty="0">
              <a:solidFill>
                <a:prstClr val="black"/>
              </a:solidFill>
            </a:endParaRPr>
          </a:p>
        </p:txBody>
      </p:sp>
      <p:sp>
        <p:nvSpPr>
          <p:cNvPr id="163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prstClr val="black"/>
                </a:solidFill>
              </a:rPr>
              <a:t>presented by: Kristine Clark, IHCDA Account Manager, 219-616-0990</a:t>
            </a:r>
          </a:p>
        </p:txBody>
      </p:sp>
    </p:spTree>
    <p:extLst>
      <p:ext uri="{BB962C8B-B14F-4D97-AF65-F5344CB8AC3E}">
        <p14:creationId xmlns:p14="http://schemas.microsoft.com/office/powerpoint/2010/main" val="151004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438275" y="1173163"/>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68BE4A-B572-47C0-8103-7889DA0763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63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presented by: Kristine Clark, IHCDA Account Manager, 219-616-0990</a:t>
            </a:r>
          </a:p>
        </p:txBody>
      </p:sp>
    </p:spTree>
    <p:extLst>
      <p:ext uri="{BB962C8B-B14F-4D97-AF65-F5344CB8AC3E}">
        <p14:creationId xmlns:p14="http://schemas.microsoft.com/office/powerpoint/2010/main" val="219377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3AD09EB-EC59-4E8D-96DF-5917F0605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F52E727-A01F-499E-B0D5-6AFB29B16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E593D780-8908-49EC-97F5-BFE33B4C6D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0038">
              <a:spcBef>
                <a:spcPct val="30000"/>
              </a:spcBef>
              <a:defRPr sz="1200">
                <a:solidFill>
                  <a:schemeClr val="tx1"/>
                </a:solidFill>
                <a:latin typeface="Calibri" panose="020F0502020204030204" pitchFamily="34" charset="0"/>
              </a:defRPr>
            </a:lvl2pPr>
            <a:lvl3pPr marL="1206500" indent="-239713">
              <a:spcBef>
                <a:spcPct val="30000"/>
              </a:spcBef>
              <a:defRPr sz="1200">
                <a:solidFill>
                  <a:schemeClr val="tx1"/>
                </a:solidFill>
                <a:latin typeface="Calibri" panose="020F0502020204030204" pitchFamily="34" charset="0"/>
              </a:defRPr>
            </a:lvl3pPr>
            <a:lvl4pPr marL="1689100" indent="-239713">
              <a:spcBef>
                <a:spcPct val="30000"/>
              </a:spcBef>
              <a:defRPr sz="1200">
                <a:solidFill>
                  <a:schemeClr val="tx1"/>
                </a:solidFill>
                <a:latin typeface="Calibri" panose="020F0502020204030204" pitchFamily="34" charset="0"/>
              </a:defRPr>
            </a:lvl4pPr>
            <a:lvl5pPr marL="2173288" indent="-239713">
              <a:spcBef>
                <a:spcPct val="30000"/>
              </a:spcBef>
              <a:defRPr sz="1200">
                <a:solidFill>
                  <a:schemeClr val="tx1"/>
                </a:solidFill>
                <a:latin typeface="Calibri" panose="020F0502020204030204" pitchFamily="34" charset="0"/>
              </a:defRPr>
            </a:lvl5pPr>
            <a:lvl6pPr marL="2630488" indent="-239713" eaLnBrk="0" fontAlgn="base" hangingPunct="0">
              <a:spcBef>
                <a:spcPct val="30000"/>
              </a:spcBef>
              <a:spcAft>
                <a:spcPct val="0"/>
              </a:spcAft>
              <a:defRPr sz="1200">
                <a:solidFill>
                  <a:schemeClr val="tx1"/>
                </a:solidFill>
                <a:latin typeface="Calibri" panose="020F0502020204030204" pitchFamily="34" charset="0"/>
              </a:defRPr>
            </a:lvl6pPr>
            <a:lvl7pPr marL="3087688" indent="-239713" eaLnBrk="0" fontAlgn="base" hangingPunct="0">
              <a:spcBef>
                <a:spcPct val="30000"/>
              </a:spcBef>
              <a:spcAft>
                <a:spcPct val="0"/>
              </a:spcAft>
              <a:defRPr sz="1200">
                <a:solidFill>
                  <a:schemeClr val="tx1"/>
                </a:solidFill>
                <a:latin typeface="Calibri" panose="020F0502020204030204" pitchFamily="34" charset="0"/>
              </a:defRPr>
            </a:lvl7pPr>
            <a:lvl8pPr marL="3544888" indent="-239713" eaLnBrk="0" fontAlgn="base" hangingPunct="0">
              <a:spcBef>
                <a:spcPct val="30000"/>
              </a:spcBef>
              <a:spcAft>
                <a:spcPct val="0"/>
              </a:spcAft>
              <a:defRPr sz="1200">
                <a:solidFill>
                  <a:schemeClr val="tx1"/>
                </a:solidFill>
                <a:latin typeface="Calibri" panose="020F0502020204030204" pitchFamily="34" charset="0"/>
              </a:defRPr>
            </a:lvl8pPr>
            <a:lvl9pPr marL="4002088" indent="-2397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313BC2-929C-4EDA-B711-B9193E5B7240}"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9"/>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AAF92709-BD0B-46FC-B092-26B40BABA1A5}" type="slidenum">
              <a:rPr lang="en-US"/>
              <a:pPr>
                <a:defRPr/>
              </a:pPr>
              <a:t>‹#›</a:t>
            </a:fld>
            <a:endParaRPr lang="en-US" dirty="0"/>
          </a:p>
        </p:txBody>
      </p:sp>
    </p:spTree>
    <p:extLst>
      <p:ext uri="{BB962C8B-B14F-4D97-AF65-F5344CB8AC3E}">
        <p14:creationId xmlns:p14="http://schemas.microsoft.com/office/powerpoint/2010/main" val="142110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latin typeface="Arial" charset="0"/>
              <a:ea typeface="ＭＳ Ｐゴシック" pitchFamily="-111" charset="-128"/>
            </a:endParaRPr>
          </a:p>
        </p:txBody>
      </p:sp>
      <p:sp>
        <p:nvSpPr>
          <p:cNvPr id="6" name="Oval 5"/>
          <p:cNvSpPr/>
          <p:nvPr/>
        </p:nvSpPr>
        <p:spPr>
          <a:xfrm>
            <a:off x="8156576"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7" name="Straight Connector 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9"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latin typeface="Arial" charset="0"/>
              <a:ea typeface="ＭＳ Ｐゴシック" pitchFamily="-111" charset="-128"/>
            </a:endParaRPr>
          </a:p>
        </p:txBody>
      </p:sp>
      <p:sp>
        <p:nvSpPr>
          <p:cNvPr id="11" name="Straight Connector 11"/>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a:xfrm rot="5400000">
            <a:off x="7589045" y="1081883"/>
            <a:ext cx="2011362" cy="384175"/>
          </a:xfrm>
          <a:prstGeom prst="rect">
            <a:avLst/>
          </a:prstGeom>
        </p:spPr>
        <p:txBody>
          <a:bodyPr rtlCol="0"/>
          <a:lstStyle>
            <a:lvl1pPr eaLnBrk="1" hangingPunct="1">
              <a:defRPr>
                <a:latin typeface="Arial" charset="0"/>
                <a:ea typeface="ＭＳ Ｐゴシック" pitchFamily="-111" charset="-128"/>
              </a:defRPr>
            </a:lvl1pPr>
          </a:lstStyle>
          <a:p>
            <a:pPr fontAlgn="base">
              <a:spcBef>
                <a:spcPct val="0"/>
              </a:spcBef>
              <a:spcAft>
                <a:spcPct val="0"/>
              </a:spcAft>
              <a:defRPr/>
            </a:pPr>
            <a:fld id="{76A0F157-E46C-43B7-84D8-EDA33A5362E5}" type="datetimeFigureOut">
              <a:rPr lang="en-US">
                <a:solidFill>
                  <a:prstClr val="black"/>
                </a:solidFill>
              </a:rPr>
              <a:pPr fontAlgn="base">
                <a:spcBef>
                  <a:spcPct val="0"/>
                </a:spcBef>
                <a:spcAft>
                  <a:spcPct val="0"/>
                </a:spcAft>
                <a:defRPr/>
              </a:pPr>
              <a:t>2/15/2021</a:t>
            </a:fld>
            <a:endParaRPr lang="en-US" dirty="0">
              <a:solidFill>
                <a:prstClr val="black"/>
              </a:solidFill>
            </a:endParaRPr>
          </a:p>
        </p:txBody>
      </p:sp>
      <p:sp>
        <p:nvSpPr>
          <p:cNvPr id="13" name="Slide Number Placeholder 17"/>
          <p:cNvSpPr>
            <a:spLocks noGrp="1"/>
          </p:cNvSpPr>
          <p:nvPr>
            <p:ph type="sldNum" sz="quarter" idx="11"/>
          </p:nvPr>
        </p:nvSpPr>
        <p:spPr/>
        <p:txBody>
          <a:bodyPr/>
          <a:lstStyle>
            <a:lvl1pPr>
              <a:defRPr/>
            </a:lvl1pPr>
          </a:lstStyle>
          <a:p>
            <a:pPr>
              <a:defRPr/>
            </a:pPr>
            <a:fld id="{C1F0A389-1428-424D-ADC1-2520C0F27180}" type="slidenum">
              <a:rPr lang="en-US"/>
              <a:pPr>
                <a:defRPr/>
              </a:pPr>
              <a:t>‹#›</a:t>
            </a:fld>
            <a:endParaRPr lang="en-US" dirty="0"/>
          </a:p>
        </p:txBody>
      </p:sp>
      <p:sp>
        <p:nvSpPr>
          <p:cNvPr id="14" name="Footer Placeholder 20"/>
          <p:cNvSpPr>
            <a:spLocks noGrp="1"/>
          </p:cNvSpPr>
          <p:nvPr>
            <p:ph type="ftr" sz="quarter" idx="12"/>
          </p:nvPr>
        </p:nvSpPr>
        <p:spPr>
          <a:xfrm rot="5400000">
            <a:off x="6989763" y="3736975"/>
            <a:ext cx="3200400" cy="365125"/>
          </a:xfrm>
          <a:prstGeom prst="rect">
            <a:avLst/>
          </a:prstGeom>
        </p:spPr>
        <p:txBody>
          <a:bodyPr rtlCol="0"/>
          <a:lstStyle>
            <a:lvl1pPr eaLnBrk="1" hangingPunct="1">
              <a:defRPr>
                <a:latin typeface="Arial" charset="0"/>
                <a:ea typeface="ＭＳ Ｐゴシック" pitchFamily="-111" charset="-128"/>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315799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9"/>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AAF92709-BD0B-46FC-B092-26B40BABA1A5}" type="slidenum">
              <a:rPr lang="en-US"/>
              <a:pPr>
                <a:defRPr/>
              </a:pPr>
              <a:t>‹#›</a:t>
            </a:fld>
            <a:endParaRPr lang="en-US" dirty="0"/>
          </a:p>
        </p:txBody>
      </p:sp>
    </p:spTree>
    <p:extLst>
      <p:ext uri="{BB962C8B-B14F-4D97-AF65-F5344CB8AC3E}">
        <p14:creationId xmlns:p14="http://schemas.microsoft.com/office/powerpoint/2010/main" val="245117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7"/>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01F20D0-24D3-4189-A693-CD425ADF1D23}" type="slidenum">
              <a:rPr lang="en-US"/>
              <a:pPr>
                <a:defRPr/>
              </a:pPr>
              <a:t>‹#›</a:t>
            </a:fld>
            <a:endParaRPr lang="en-US" dirty="0"/>
          </a:p>
        </p:txBody>
      </p:sp>
    </p:spTree>
    <p:extLst>
      <p:ext uri="{BB962C8B-B14F-4D97-AF65-F5344CB8AC3E}">
        <p14:creationId xmlns:p14="http://schemas.microsoft.com/office/powerpoint/2010/main" val="428933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4" y="1426022"/>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61F18157-9F8B-4B8B-86E4-9514E2739E30}" type="slidenum">
              <a:rPr lang="en-US"/>
              <a:pPr>
                <a:defRPr/>
              </a:pPr>
              <a:t>‹#›</a:t>
            </a:fld>
            <a:endParaRPr lang="en-US" dirty="0"/>
          </a:p>
        </p:txBody>
      </p:sp>
    </p:spTree>
    <p:extLst>
      <p:ext uri="{BB962C8B-B14F-4D97-AF65-F5344CB8AC3E}">
        <p14:creationId xmlns:p14="http://schemas.microsoft.com/office/powerpoint/2010/main" val="69997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6" y="4093378"/>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6" y="2593191"/>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091617B-9631-4FBF-8F61-D29EF850A18D}" type="slidenum">
              <a:rPr lang="en-US"/>
              <a:pPr>
                <a:defRPr/>
              </a:pPr>
              <a:t>‹#›</a:t>
            </a:fld>
            <a:endParaRPr lang="en-US" dirty="0"/>
          </a:p>
        </p:txBody>
      </p:sp>
    </p:spTree>
    <p:extLst>
      <p:ext uri="{BB962C8B-B14F-4D97-AF65-F5344CB8AC3E}">
        <p14:creationId xmlns:p14="http://schemas.microsoft.com/office/powerpoint/2010/main" val="273283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8"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2"/>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9159EE2-B5ED-4AEF-93D5-383368DD1D4C}" type="slidenum">
              <a:rPr lang="en-US"/>
              <a:pPr>
                <a:defRPr/>
              </a:pPr>
              <a:t>‹#›</a:t>
            </a:fld>
            <a:endParaRPr lang="en-US" dirty="0"/>
          </a:p>
        </p:txBody>
      </p:sp>
    </p:spTree>
    <p:extLst>
      <p:ext uri="{BB962C8B-B14F-4D97-AF65-F5344CB8AC3E}">
        <p14:creationId xmlns:p14="http://schemas.microsoft.com/office/powerpoint/2010/main" val="3023305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70CDA164-2A72-44D6-87D1-39717B84068B}" type="slidenum">
              <a:rPr lang="en-US"/>
              <a:pPr>
                <a:defRPr/>
              </a:pPr>
              <a:t>‹#›</a:t>
            </a:fld>
            <a:endParaRPr lang="en-US" dirty="0"/>
          </a:p>
        </p:txBody>
      </p:sp>
    </p:spTree>
    <p:extLst>
      <p:ext uri="{BB962C8B-B14F-4D97-AF65-F5344CB8AC3E}">
        <p14:creationId xmlns:p14="http://schemas.microsoft.com/office/powerpoint/2010/main" val="341883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3EB8D26-579D-4866-8965-5313AD235502}" type="slidenum">
              <a:rPr lang="en-US"/>
              <a:pPr>
                <a:defRPr/>
              </a:pPr>
              <a:t>‹#›</a:t>
            </a:fld>
            <a:endParaRPr lang="en-US" dirty="0"/>
          </a:p>
        </p:txBody>
      </p:sp>
    </p:spTree>
    <p:extLst>
      <p:ext uri="{BB962C8B-B14F-4D97-AF65-F5344CB8AC3E}">
        <p14:creationId xmlns:p14="http://schemas.microsoft.com/office/powerpoint/2010/main" val="1114870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7"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7" y="1435102"/>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DCD0E11-7268-4611-95E6-4F87993521F7}" type="slidenum">
              <a:rPr lang="en-US"/>
              <a:pPr>
                <a:defRPr/>
              </a:pPr>
              <a:t>‹#›</a:t>
            </a:fld>
            <a:endParaRPr lang="en-US" dirty="0"/>
          </a:p>
        </p:txBody>
      </p:sp>
    </p:spTree>
    <p:extLst>
      <p:ext uri="{BB962C8B-B14F-4D97-AF65-F5344CB8AC3E}">
        <p14:creationId xmlns:p14="http://schemas.microsoft.com/office/powerpoint/2010/main" val="296697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FDB30DE1-F6AB-47C3-8BDD-9945926395EF}" type="slidenum">
              <a:rPr lang="en-US"/>
              <a:pPr>
                <a:defRPr/>
              </a:pPr>
              <a:t>‹#›</a:t>
            </a:fld>
            <a:endParaRPr lang="en-US" dirty="0"/>
          </a:p>
        </p:txBody>
      </p:sp>
    </p:spTree>
    <p:extLst>
      <p:ext uri="{BB962C8B-B14F-4D97-AF65-F5344CB8AC3E}">
        <p14:creationId xmlns:p14="http://schemas.microsoft.com/office/powerpoint/2010/main" val="75500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7"/>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01F20D0-24D3-4189-A693-CD425ADF1D23}" type="slidenum">
              <a:rPr lang="en-US"/>
              <a:pPr>
                <a:defRPr/>
              </a:pPr>
              <a:t>‹#›</a:t>
            </a:fld>
            <a:endParaRPr lang="en-US" dirty="0"/>
          </a:p>
        </p:txBody>
      </p:sp>
    </p:spTree>
    <p:extLst>
      <p:ext uri="{BB962C8B-B14F-4D97-AF65-F5344CB8AC3E}">
        <p14:creationId xmlns:p14="http://schemas.microsoft.com/office/powerpoint/2010/main" val="410895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latin typeface="Arial" charset="0"/>
              <a:ea typeface="ＭＳ Ｐゴシック" pitchFamily="-111" charset="-128"/>
            </a:endParaRPr>
          </a:p>
        </p:txBody>
      </p:sp>
      <p:sp>
        <p:nvSpPr>
          <p:cNvPr id="6" name="Oval 5"/>
          <p:cNvSpPr/>
          <p:nvPr/>
        </p:nvSpPr>
        <p:spPr>
          <a:xfrm>
            <a:off x="8156576"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7" name="Straight Connector 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9"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latin typeface="Arial" charset="0"/>
              <a:ea typeface="ＭＳ Ｐゴシック" pitchFamily="-111" charset="-128"/>
            </a:endParaRPr>
          </a:p>
        </p:txBody>
      </p:sp>
      <p:sp>
        <p:nvSpPr>
          <p:cNvPr id="11" name="Straight Connector 11"/>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a:xfrm rot="5400000">
            <a:off x="7589045" y="1081883"/>
            <a:ext cx="2011362" cy="384175"/>
          </a:xfrm>
          <a:prstGeom prst="rect">
            <a:avLst/>
          </a:prstGeom>
        </p:spPr>
        <p:txBody>
          <a:bodyPr rtlCol="0"/>
          <a:lstStyle>
            <a:lvl1pPr eaLnBrk="1" hangingPunct="1">
              <a:defRPr>
                <a:latin typeface="Arial" charset="0"/>
                <a:ea typeface="ＭＳ Ｐゴシック" pitchFamily="-111" charset="-128"/>
              </a:defRPr>
            </a:lvl1pPr>
          </a:lstStyle>
          <a:p>
            <a:pPr fontAlgn="base">
              <a:spcBef>
                <a:spcPct val="0"/>
              </a:spcBef>
              <a:spcAft>
                <a:spcPct val="0"/>
              </a:spcAft>
              <a:defRPr/>
            </a:pPr>
            <a:fld id="{76A0F157-E46C-43B7-84D8-EDA33A5362E5}" type="datetimeFigureOut">
              <a:rPr lang="en-US">
                <a:solidFill>
                  <a:prstClr val="black"/>
                </a:solidFill>
              </a:rPr>
              <a:pPr fontAlgn="base">
                <a:spcBef>
                  <a:spcPct val="0"/>
                </a:spcBef>
                <a:spcAft>
                  <a:spcPct val="0"/>
                </a:spcAft>
                <a:defRPr/>
              </a:pPr>
              <a:t>2/15/2021</a:t>
            </a:fld>
            <a:endParaRPr lang="en-US" dirty="0">
              <a:solidFill>
                <a:prstClr val="black"/>
              </a:solidFill>
            </a:endParaRPr>
          </a:p>
        </p:txBody>
      </p:sp>
      <p:sp>
        <p:nvSpPr>
          <p:cNvPr id="13" name="Slide Number Placeholder 17"/>
          <p:cNvSpPr>
            <a:spLocks noGrp="1"/>
          </p:cNvSpPr>
          <p:nvPr>
            <p:ph type="sldNum" sz="quarter" idx="11"/>
          </p:nvPr>
        </p:nvSpPr>
        <p:spPr/>
        <p:txBody>
          <a:bodyPr/>
          <a:lstStyle>
            <a:lvl1pPr>
              <a:defRPr/>
            </a:lvl1pPr>
          </a:lstStyle>
          <a:p>
            <a:pPr>
              <a:defRPr/>
            </a:pPr>
            <a:fld id="{C1F0A389-1428-424D-ADC1-2520C0F27180}" type="slidenum">
              <a:rPr lang="en-US"/>
              <a:pPr>
                <a:defRPr/>
              </a:pPr>
              <a:t>‹#›</a:t>
            </a:fld>
            <a:endParaRPr lang="en-US" dirty="0"/>
          </a:p>
        </p:txBody>
      </p:sp>
      <p:sp>
        <p:nvSpPr>
          <p:cNvPr id="14" name="Footer Placeholder 20"/>
          <p:cNvSpPr>
            <a:spLocks noGrp="1"/>
          </p:cNvSpPr>
          <p:nvPr>
            <p:ph type="ftr" sz="quarter" idx="12"/>
          </p:nvPr>
        </p:nvSpPr>
        <p:spPr>
          <a:xfrm rot="5400000">
            <a:off x="6989763" y="3736975"/>
            <a:ext cx="3200400" cy="365125"/>
          </a:xfrm>
          <a:prstGeom prst="rect">
            <a:avLst/>
          </a:prstGeom>
        </p:spPr>
        <p:txBody>
          <a:bodyPr rtlCol="0"/>
          <a:lstStyle>
            <a:lvl1pPr eaLnBrk="1" hangingPunct="1">
              <a:defRPr>
                <a:latin typeface="Arial" charset="0"/>
                <a:ea typeface="ＭＳ Ｐゴシック" pitchFamily="-111" charset="-128"/>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3290857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9"/>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AAF92709-BD0B-46FC-B092-26B40BABA1A5}" type="slidenum">
              <a:rPr lang="en-US"/>
              <a:pPr>
                <a:defRPr/>
              </a:pPr>
              <a:t>‹#›</a:t>
            </a:fld>
            <a:endParaRPr lang="en-US" dirty="0"/>
          </a:p>
        </p:txBody>
      </p:sp>
    </p:spTree>
    <p:extLst>
      <p:ext uri="{BB962C8B-B14F-4D97-AF65-F5344CB8AC3E}">
        <p14:creationId xmlns:p14="http://schemas.microsoft.com/office/powerpoint/2010/main" val="2671162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7"/>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01F20D0-24D3-4189-A693-CD425ADF1D23}" type="slidenum">
              <a:rPr lang="en-US"/>
              <a:pPr>
                <a:defRPr/>
              </a:pPr>
              <a:t>‹#›</a:t>
            </a:fld>
            <a:endParaRPr lang="en-US" dirty="0"/>
          </a:p>
        </p:txBody>
      </p:sp>
    </p:spTree>
    <p:extLst>
      <p:ext uri="{BB962C8B-B14F-4D97-AF65-F5344CB8AC3E}">
        <p14:creationId xmlns:p14="http://schemas.microsoft.com/office/powerpoint/2010/main" val="125195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4" y="1426022"/>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61F18157-9F8B-4B8B-86E4-9514E2739E30}" type="slidenum">
              <a:rPr lang="en-US"/>
              <a:pPr>
                <a:defRPr/>
              </a:pPr>
              <a:t>‹#›</a:t>
            </a:fld>
            <a:endParaRPr lang="en-US" dirty="0"/>
          </a:p>
        </p:txBody>
      </p:sp>
    </p:spTree>
    <p:extLst>
      <p:ext uri="{BB962C8B-B14F-4D97-AF65-F5344CB8AC3E}">
        <p14:creationId xmlns:p14="http://schemas.microsoft.com/office/powerpoint/2010/main" val="2435352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6" y="4093378"/>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6" y="2593191"/>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091617B-9631-4FBF-8F61-D29EF850A18D}" type="slidenum">
              <a:rPr lang="en-US"/>
              <a:pPr>
                <a:defRPr/>
              </a:pPr>
              <a:t>‹#›</a:t>
            </a:fld>
            <a:endParaRPr lang="en-US" dirty="0"/>
          </a:p>
        </p:txBody>
      </p:sp>
    </p:spTree>
    <p:extLst>
      <p:ext uri="{BB962C8B-B14F-4D97-AF65-F5344CB8AC3E}">
        <p14:creationId xmlns:p14="http://schemas.microsoft.com/office/powerpoint/2010/main" val="247407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8"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2"/>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9159EE2-B5ED-4AEF-93D5-383368DD1D4C}" type="slidenum">
              <a:rPr lang="en-US"/>
              <a:pPr>
                <a:defRPr/>
              </a:pPr>
              <a:t>‹#›</a:t>
            </a:fld>
            <a:endParaRPr lang="en-US" dirty="0"/>
          </a:p>
        </p:txBody>
      </p:sp>
    </p:spTree>
    <p:extLst>
      <p:ext uri="{BB962C8B-B14F-4D97-AF65-F5344CB8AC3E}">
        <p14:creationId xmlns:p14="http://schemas.microsoft.com/office/powerpoint/2010/main" val="1109744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70CDA164-2A72-44D6-87D1-39717B84068B}" type="slidenum">
              <a:rPr lang="en-US"/>
              <a:pPr>
                <a:defRPr/>
              </a:pPr>
              <a:t>‹#›</a:t>
            </a:fld>
            <a:endParaRPr lang="en-US" dirty="0"/>
          </a:p>
        </p:txBody>
      </p:sp>
    </p:spTree>
    <p:extLst>
      <p:ext uri="{BB962C8B-B14F-4D97-AF65-F5344CB8AC3E}">
        <p14:creationId xmlns:p14="http://schemas.microsoft.com/office/powerpoint/2010/main" val="3296936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3EB8D26-579D-4866-8965-5313AD235502}" type="slidenum">
              <a:rPr lang="en-US"/>
              <a:pPr>
                <a:defRPr/>
              </a:pPr>
              <a:t>‹#›</a:t>
            </a:fld>
            <a:endParaRPr lang="en-US" dirty="0"/>
          </a:p>
        </p:txBody>
      </p:sp>
    </p:spTree>
    <p:extLst>
      <p:ext uri="{BB962C8B-B14F-4D97-AF65-F5344CB8AC3E}">
        <p14:creationId xmlns:p14="http://schemas.microsoft.com/office/powerpoint/2010/main" val="2194009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7"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7" y="1435102"/>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DCD0E11-7268-4611-95E6-4F87993521F7}" type="slidenum">
              <a:rPr lang="en-US"/>
              <a:pPr>
                <a:defRPr/>
              </a:pPr>
              <a:t>‹#›</a:t>
            </a:fld>
            <a:endParaRPr lang="en-US" dirty="0"/>
          </a:p>
        </p:txBody>
      </p:sp>
    </p:spTree>
    <p:extLst>
      <p:ext uri="{BB962C8B-B14F-4D97-AF65-F5344CB8AC3E}">
        <p14:creationId xmlns:p14="http://schemas.microsoft.com/office/powerpoint/2010/main" val="1683212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FDB30DE1-F6AB-47C3-8BDD-9945926395EF}" type="slidenum">
              <a:rPr lang="en-US"/>
              <a:pPr>
                <a:defRPr/>
              </a:pPr>
              <a:t>‹#›</a:t>
            </a:fld>
            <a:endParaRPr lang="en-US" dirty="0"/>
          </a:p>
        </p:txBody>
      </p:sp>
    </p:spTree>
    <p:extLst>
      <p:ext uri="{BB962C8B-B14F-4D97-AF65-F5344CB8AC3E}">
        <p14:creationId xmlns:p14="http://schemas.microsoft.com/office/powerpoint/2010/main" val="362503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4" y="1426022"/>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61F18157-9F8B-4B8B-86E4-9514E2739E30}" type="slidenum">
              <a:rPr lang="en-US"/>
              <a:pPr>
                <a:defRPr/>
              </a:pPr>
              <a:t>‹#›</a:t>
            </a:fld>
            <a:endParaRPr lang="en-US" dirty="0"/>
          </a:p>
        </p:txBody>
      </p:sp>
    </p:spTree>
    <p:extLst>
      <p:ext uri="{BB962C8B-B14F-4D97-AF65-F5344CB8AC3E}">
        <p14:creationId xmlns:p14="http://schemas.microsoft.com/office/powerpoint/2010/main" val="1150298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latin typeface="Arial" charset="0"/>
              <a:ea typeface="ＭＳ Ｐゴシック" pitchFamily="-111" charset="-128"/>
            </a:endParaRPr>
          </a:p>
        </p:txBody>
      </p:sp>
      <p:sp>
        <p:nvSpPr>
          <p:cNvPr id="6" name="Oval 5"/>
          <p:cNvSpPr/>
          <p:nvPr/>
        </p:nvSpPr>
        <p:spPr>
          <a:xfrm>
            <a:off x="8156576"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7" name="Straight Connector 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9"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latin typeface="Arial" charset="0"/>
              <a:ea typeface="ＭＳ Ｐゴシック" pitchFamily="-111" charset="-128"/>
            </a:endParaRPr>
          </a:p>
        </p:txBody>
      </p:sp>
      <p:sp>
        <p:nvSpPr>
          <p:cNvPr id="11" name="Straight Connector 11"/>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prstClr val="black"/>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a:xfrm rot="5400000">
            <a:off x="7589045" y="1081883"/>
            <a:ext cx="2011362" cy="384175"/>
          </a:xfrm>
          <a:prstGeom prst="rect">
            <a:avLst/>
          </a:prstGeom>
        </p:spPr>
        <p:txBody>
          <a:bodyPr rtlCol="0"/>
          <a:lstStyle>
            <a:lvl1pPr eaLnBrk="1" hangingPunct="1">
              <a:defRPr>
                <a:latin typeface="Arial" charset="0"/>
                <a:ea typeface="ＭＳ Ｐゴシック" pitchFamily="-111" charset="-128"/>
              </a:defRPr>
            </a:lvl1pPr>
          </a:lstStyle>
          <a:p>
            <a:pPr fontAlgn="base">
              <a:spcBef>
                <a:spcPct val="0"/>
              </a:spcBef>
              <a:spcAft>
                <a:spcPct val="0"/>
              </a:spcAft>
              <a:defRPr/>
            </a:pPr>
            <a:fld id="{76A0F157-E46C-43B7-84D8-EDA33A5362E5}" type="datetimeFigureOut">
              <a:rPr lang="en-US">
                <a:solidFill>
                  <a:prstClr val="black"/>
                </a:solidFill>
              </a:rPr>
              <a:pPr fontAlgn="base">
                <a:spcBef>
                  <a:spcPct val="0"/>
                </a:spcBef>
                <a:spcAft>
                  <a:spcPct val="0"/>
                </a:spcAft>
                <a:defRPr/>
              </a:pPr>
              <a:t>2/15/2021</a:t>
            </a:fld>
            <a:endParaRPr lang="en-US" dirty="0">
              <a:solidFill>
                <a:prstClr val="black"/>
              </a:solidFill>
            </a:endParaRPr>
          </a:p>
        </p:txBody>
      </p:sp>
      <p:sp>
        <p:nvSpPr>
          <p:cNvPr id="13" name="Slide Number Placeholder 17"/>
          <p:cNvSpPr>
            <a:spLocks noGrp="1"/>
          </p:cNvSpPr>
          <p:nvPr>
            <p:ph type="sldNum" sz="quarter" idx="11"/>
          </p:nvPr>
        </p:nvSpPr>
        <p:spPr/>
        <p:txBody>
          <a:bodyPr/>
          <a:lstStyle>
            <a:lvl1pPr>
              <a:defRPr/>
            </a:lvl1pPr>
          </a:lstStyle>
          <a:p>
            <a:pPr>
              <a:defRPr/>
            </a:pPr>
            <a:fld id="{C1F0A389-1428-424D-ADC1-2520C0F27180}" type="slidenum">
              <a:rPr lang="en-US"/>
              <a:pPr>
                <a:defRPr/>
              </a:pPr>
              <a:t>‹#›</a:t>
            </a:fld>
            <a:endParaRPr lang="en-US" dirty="0"/>
          </a:p>
        </p:txBody>
      </p:sp>
      <p:sp>
        <p:nvSpPr>
          <p:cNvPr id="14" name="Footer Placeholder 20"/>
          <p:cNvSpPr>
            <a:spLocks noGrp="1"/>
          </p:cNvSpPr>
          <p:nvPr>
            <p:ph type="ftr" sz="quarter" idx="12"/>
          </p:nvPr>
        </p:nvSpPr>
        <p:spPr>
          <a:xfrm rot="5400000">
            <a:off x="6989763" y="3736975"/>
            <a:ext cx="3200400" cy="365125"/>
          </a:xfrm>
          <a:prstGeom prst="rect">
            <a:avLst/>
          </a:prstGeom>
        </p:spPr>
        <p:txBody>
          <a:bodyPr rtlCol="0"/>
          <a:lstStyle>
            <a:lvl1pPr eaLnBrk="1" hangingPunct="1">
              <a:defRPr>
                <a:latin typeface="Arial" charset="0"/>
                <a:ea typeface="ＭＳ Ｐゴシック" pitchFamily="-111" charset="-128"/>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88722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BC470883-C7FC-406D-82F7-DDF54AC36775}"/>
              </a:ext>
            </a:extLst>
          </p:cNvPr>
          <p:cNvSpPr>
            <a:spLocks noGrp="1"/>
          </p:cNvSpPr>
          <p:nvPr>
            <p:ph type="sldNum" sz="quarter" idx="10"/>
          </p:nvPr>
        </p:nvSpPr>
        <p:spPr/>
        <p:txBody>
          <a:bodyPr/>
          <a:lstStyle>
            <a:lvl1pPr>
              <a:defRPr/>
            </a:lvl1pPr>
          </a:lstStyle>
          <a:p>
            <a:pPr>
              <a:defRPr/>
            </a:pPr>
            <a:fld id="{1B7B937E-37AC-49DB-AA43-EFE559BBD513}" type="slidenum">
              <a:rPr lang="en-US" altLang="en-US"/>
              <a:pPr>
                <a:defRPr/>
              </a:pPr>
              <a:t>‹#›</a:t>
            </a:fld>
            <a:endParaRPr lang="en-US" altLang="en-US"/>
          </a:p>
        </p:txBody>
      </p:sp>
    </p:spTree>
    <p:extLst>
      <p:ext uri="{BB962C8B-B14F-4D97-AF65-F5344CB8AC3E}">
        <p14:creationId xmlns:p14="http://schemas.microsoft.com/office/powerpoint/2010/main" val="2545808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80F9CE20-84EB-49DB-B5C9-DDF8F5C12935}"/>
              </a:ext>
            </a:extLst>
          </p:cNvPr>
          <p:cNvSpPr>
            <a:spLocks noGrp="1"/>
          </p:cNvSpPr>
          <p:nvPr>
            <p:ph type="sldNum" sz="quarter" idx="10"/>
          </p:nvPr>
        </p:nvSpPr>
        <p:spPr/>
        <p:txBody>
          <a:bodyPr/>
          <a:lstStyle>
            <a:lvl1pPr>
              <a:defRPr/>
            </a:lvl1pPr>
          </a:lstStyle>
          <a:p>
            <a:pPr>
              <a:defRPr/>
            </a:pPr>
            <a:fld id="{81A087E2-11BD-4111-B1FE-72FBF6AD4950}" type="slidenum">
              <a:rPr lang="en-US" altLang="en-US"/>
              <a:pPr>
                <a:defRPr/>
              </a:pPr>
              <a:t>‹#›</a:t>
            </a:fld>
            <a:endParaRPr lang="en-US" altLang="en-US"/>
          </a:p>
        </p:txBody>
      </p:sp>
    </p:spTree>
    <p:extLst>
      <p:ext uri="{BB962C8B-B14F-4D97-AF65-F5344CB8AC3E}">
        <p14:creationId xmlns:p14="http://schemas.microsoft.com/office/powerpoint/2010/main" val="66020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61E6380-AA3C-4E16-A483-EA428A661133}"/>
              </a:ext>
            </a:extLst>
          </p:cNvPr>
          <p:cNvSpPr>
            <a:spLocks noGrp="1"/>
          </p:cNvSpPr>
          <p:nvPr>
            <p:ph type="sldNum" sz="quarter" idx="10"/>
          </p:nvPr>
        </p:nvSpPr>
        <p:spPr/>
        <p:txBody>
          <a:bodyPr/>
          <a:lstStyle>
            <a:lvl1pPr>
              <a:defRPr/>
            </a:lvl1pPr>
          </a:lstStyle>
          <a:p>
            <a:pPr>
              <a:defRPr/>
            </a:pPr>
            <a:fld id="{54204AAA-2A0A-4562-A6FD-CEF15D5B7364}" type="slidenum">
              <a:rPr lang="en-US" altLang="en-US"/>
              <a:pPr>
                <a:defRPr/>
              </a:pPr>
              <a:t>‹#›</a:t>
            </a:fld>
            <a:endParaRPr lang="en-US" altLang="en-US"/>
          </a:p>
        </p:txBody>
      </p:sp>
    </p:spTree>
    <p:extLst>
      <p:ext uri="{BB962C8B-B14F-4D97-AF65-F5344CB8AC3E}">
        <p14:creationId xmlns:p14="http://schemas.microsoft.com/office/powerpoint/2010/main" val="4030731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9B7ADC37-D8D4-4B5F-AE1E-518AACD207C5}"/>
              </a:ext>
            </a:extLst>
          </p:cNvPr>
          <p:cNvSpPr>
            <a:spLocks noGrp="1"/>
          </p:cNvSpPr>
          <p:nvPr>
            <p:ph type="sldNum" sz="quarter" idx="10"/>
          </p:nvPr>
        </p:nvSpPr>
        <p:spPr/>
        <p:txBody>
          <a:bodyPr/>
          <a:lstStyle>
            <a:lvl1pPr>
              <a:defRPr/>
            </a:lvl1pPr>
          </a:lstStyle>
          <a:p>
            <a:pPr>
              <a:defRPr/>
            </a:pPr>
            <a:fld id="{11568DD7-F5A1-450A-A47B-25DC1129F295}" type="slidenum">
              <a:rPr lang="en-US" altLang="en-US"/>
              <a:pPr>
                <a:defRPr/>
              </a:pPr>
              <a:t>‹#›</a:t>
            </a:fld>
            <a:endParaRPr lang="en-US" altLang="en-US"/>
          </a:p>
        </p:txBody>
      </p:sp>
    </p:spTree>
    <p:extLst>
      <p:ext uri="{BB962C8B-B14F-4D97-AF65-F5344CB8AC3E}">
        <p14:creationId xmlns:p14="http://schemas.microsoft.com/office/powerpoint/2010/main" val="1101583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3BA77E-A3D1-4B1A-92EE-B146A192D729}"/>
              </a:ext>
            </a:extLst>
          </p:cNvPr>
          <p:cNvSpPr>
            <a:spLocks noGrp="1"/>
          </p:cNvSpPr>
          <p:nvPr>
            <p:ph type="sldNum" sz="quarter" idx="10"/>
          </p:nvPr>
        </p:nvSpPr>
        <p:spPr/>
        <p:txBody>
          <a:bodyPr/>
          <a:lstStyle>
            <a:lvl1pPr>
              <a:defRPr/>
            </a:lvl1pPr>
          </a:lstStyle>
          <a:p>
            <a:pPr>
              <a:defRPr/>
            </a:pPr>
            <a:fld id="{72E9C135-F11D-4DE2-BFE0-CB58AAC0C1E3}" type="slidenum">
              <a:rPr lang="en-US" altLang="en-US"/>
              <a:pPr>
                <a:defRPr/>
              </a:pPr>
              <a:t>‹#›</a:t>
            </a:fld>
            <a:endParaRPr lang="en-US" altLang="en-US"/>
          </a:p>
        </p:txBody>
      </p:sp>
    </p:spTree>
    <p:extLst>
      <p:ext uri="{BB962C8B-B14F-4D97-AF65-F5344CB8AC3E}">
        <p14:creationId xmlns:p14="http://schemas.microsoft.com/office/powerpoint/2010/main" val="3664355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100D8100-E67F-4DA4-8A0C-EB9EF9CD6B74}"/>
              </a:ext>
            </a:extLst>
          </p:cNvPr>
          <p:cNvSpPr>
            <a:spLocks noGrp="1"/>
          </p:cNvSpPr>
          <p:nvPr>
            <p:ph type="sldNum" sz="quarter" idx="10"/>
          </p:nvPr>
        </p:nvSpPr>
        <p:spPr/>
        <p:txBody>
          <a:bodyPr/>
          <a:lstStyle>
            <a:lvl1pPr>
              <a:defRPr/>
            </a:lvl1pPr>
          </a:lstStyle>
          <a:p>
            <a:pPr>
              <a:defRPr/>
            </a:pPr>
            <a:fld id="{183C47C9-AB30-4798-B0F3-43BF178B12D8}" type="slidenum">
              <a:rPr lang="en-US" altLang="en-US"/>
              <a:pPr>
                <a:defRPr/>
              </a:pPr>
              <a:t>‹#›</a:t>
            </a:fld>
            <a:endParaRPr lang="en-US" altLang="en-US"/>
          </a:p>
        </p:txBody>
      </p:sp>
    </p:spTree>
    <p:extLst>
      <p:ext uri="{BB962C8B-B14F-4D97-AF65-F5344CB8AC3E}">
        <p14:creationId xmlns:p14="http://schemas.microsoft.com/office/powerpoint/2010/main" val="835548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A090F5-1738-4859-A4CE-EB3123DED9BC}"/>
              </a:ext>
            </a:extLst>
          </p:cNvPr>
          <p:cNvSpPr>
            <a:spLocks noGrp="1"/>
          </p:cNvSpPr>
          <p:nvPr>
            <p:ph type="sldNum" sz="quarter" idx="10"/>
          </p:nvPr>
        </p:nvSpPr>
        <p:spPr/>
        <p:txBody>
          <a:bodyPr/>
          <a:lstStyle>
            <a:lvl1pPr>
              <a:defRPr/>
            </a:lvl1pPr>
          </a:lstStyle>
          <a:p>
            <a:pPr>
              <a:defRPr/>
            </a:pPr>
            <a:fld id="{FDB13D7B-2696-4760-9153-2770BC667A36}" type="slidenum">
              <a:rPr lang="en-US" altLang="en-US"/>
              <a:pPr>
                <a:defRPr/>
              </a:pPr>
              <a:t>‹#›</a:t>
            </a:fld>
            <a:endParaRPr lang="en-US" altLang="en-US"/>
          </a:p>
        </p:txBody>
      </p:sp>
    </p:spTree>
    <p:extLst>
      <p:ext uri="{BB962C8B-B14F-4D97-AF65-F5344CB8AC3E}">
        <p14:creationId xmlns:p14="http://schemas.microsoft.com/office/powerpoint/2010/main" val="727118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5C61D7D8-7AF5-4D63-A462-7F2C1F078019}"/>
              </a:ext>
            </a:extLst>
          </p:cNvPr>
          <p:cNvSpPr>
            <a:spLocks noGrp="1"/>
          </p:cNvSpPr>
          <p:nvPr>
            <p:ph type="sldNum" sz="quarter" idx="10"/>
          </p:nvPr>
        </p:nvSpPr>
        <p:spPr/>
        <p:txBody>
          <a:bodyPr/>
          <a:lstStyle>
            <a:lvl1pPr>
              <a:defRPr/>
            </a:lvl1pPr>
          </a:lstStyle>
          <a:p>
            <a:pPr>
              <a:defRPr/>
            </a:pPr>
            <a:fld id="{59009BB4-9F10-49D9-B055-FB6679FB7C8C}" type="slidenum">
              <a:rPr lang="en-US" altLang="en-US"/>
              <a:pPr>
                <a:defRPr/>
              </a:pPr>
              <a:t>‹#›</a:t>
            </a:fld>
            <a:endParaRPr lang="en-US" altLang="en-US"/>
          </a:p>
        </p:txBody>
      </p:sp>
    </p:spTree>
    <p:extLst>
      <p:ext uri="{BB962C8B-B14F-4D97-AF65-F5344CB8AC3E}">
        <p14:creationId xmlns:p14="http://schemas.microsoft.com/office/powerpoint/2010/main" val="352092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8161B673-5ED2-4922-B8ED-DF17E4D22DB9}"/>
              </a:ext>
            </a:extLst>
          </p:cNvPr>
          <p:cNvSpPr>
            <a:spLocks noGrp="1"/>
          </p:cNvSpPr>
          <p:nvPr>
            <p:ph type="sldNum" sz="quarter" idx="10"/>
          </p:nvPr>
        </p:nvSpPr>
        <p:spPr/>
        <p:txBody>
          <a:bodyPr/>
          <a:lstStyle>
            <a:lvl1pPr>
              <a:defRPr/>
            </a:lvl1pPr>
          </a:lstStyle>
          <a:p>
            <a:pPr>
              <a:defRPr/>
            </a:pPr>
            <a:fld id="{4B31CC95-6E0B-4664-BC93-5CBCE26A7389}" type="slidenum">
              <a:rPr lang="en-US" altLang="en-US"/>
              <a:pPr>
                <a:defRPr/>
              </a:pPr>
              <a:t>‹#›</a:t>
            </a:fld>
            <a:endParaRPr lang="en-US" altLang="en-US"/>
          </a:p>
        </p:txBody>
      </p:sp>
    </p:spTree>
    <p:extLst>
      <p:ext uri="{BB962C8B-B14F-4D97-AF65-F5344CB8AC3E}">
        <p14:creationId xmlns:p14="http://schemas.microsoft.com/office/powerpoint/2010/main" val="129572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6" y="4093378"/>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6" y="2593191"/>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091617B-9631-4FBF-8F61-D29EF850A18D}" type="slidenum">
              <a:rPr lang="en-US"/>
              <a:pPr>
                <a:defRPr/>
              </a:pPr>
              <a:t>‹#›</a:t>
            </a:fld>
            <a:endParaRPr lang="en-US" dirty="0"/>
          </a:p>
        </p:txBody>
      </p:sp>
    </p:spTree>
    <p:extLst>
      <p:ext uri="{BB962C8B-B14F-4D97-AF65-F5344CB8AC3E}">
        <p14:creationId xmlns:p14="http://schemas.microsoft.com/office/powerpoint/2010/main" val="1789870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49421C5-79EE-4B24-A5BD-C492C31F6AF4}"/>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latin typeface="Arial" charset="0"/>
              <a:ea typeface="ＭＳ Ｐゴシック" pitchFamily="-111" charset="-128"/>
            </a:endParaRPr>
          </a:p>
        </p:txBody>
      </p:sp>
      <p:sp>
        <p:nvSpPr>
          <p:cNvPr id="6" name="Oval 5">
            <a:extLst>
              <a:ext uri="{FF2B5EF4-FFF2-40B4-BE49-F238E27FC236}">
                <a16:creationId xmlns:a16="http://schemas.microsoft.com/office/drawing/2014/main" id="{A30F0F64-82FB-4306-9A8E-591465A75FF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7">
            <a:extLst>
              <a:ext uri="{FF2B5EF4-FFF2-40B4-BE49-F238E27FC236}">
                <a16:creationId xmlns:a16="http://schemas.microsoft.com/office/drawing/2014/main" id="{8C54C6B4-3DA4-4662-958F-5E3924B36746}"/>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BBAFFEB7-AEB8-48DD-AEC8-490DD862EAAB}"/>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Straight Connector 9">
            <a:extLst>
              <a:ext uri="{FF2B5EF4-FFF2-40B4-BE49-F238E27FC236}">
                <a16:creationId xmlns:a16="http://schemas.microsoft.com/office/drawing/2014/main" id="{3EE9FB4C-E9D7-43F9-BAE1-9899B030856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1543C23D-1F51-4485-8038-F728DE00298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latin typeface="Arial" charset="0"/>
              <a:ea typeface="ＭＳ Ｐゴシック" pitchFamily="-111" charset="-128"/>
            </a:endParaRPr>
          </a:p>
        </p:txBody>
      </p:sp>
      <p:sp>
        <p:nvSpPr>
          <p:cNvPr id="11" name="Straight Connector 11">
            <a:extLst>
              <a:ext uri="{FF2B5EF4-FFF2-40B4-BE49-F238E27FC236}">
                <a16:creationId xmlns:a16="http://schemas.microsoft.com/office/drawing/2014/main" id="{A644E615-8641-4788-839B-714FBDE7D944}"/>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DC835A1F-94D1-43C3-89F8-3273FBBA549B}"/>
              </a:ext>
            </a:extLst>
          </p:cNvPr>
          <p:cNvSpPr>
            <a:spLocks noGrp="1"/>
          </p:cNvSpPr>
          <p:nvPr>
            <p:ph type="dt" sz="half" idx="10"/>
          </p:nvPr>
        </p:nvSpPr>
        <p:spPr>
          <a:xfrm rot="5400000">
            <a:off x="7589045" y="1081881"/>
            <a:ext cx="2011362" cy="384175"/>
          </a:xfrm>
          <a:prstGeom prst="rect">
            <a:avLst/>
          </a:prstGeom>
        </p:spPr>
        <p:txBody>
          <a:bodyPr rtlCol="0"/>
          <a:lstStyle>
            <a:lvl1pPr eaLnBrk="1" hangingPunct="1">
              <a:defRPr>
                <a:latin typeface="Arial" charset="0"/>
                <a:ea typeface="ＭＳ Ｐゴシック" pitchFamily="-111" charset="-128"/>
              </a:defRPr>
            </a:lvl1pPr>
          </a:lstStyle>
          <a:p>
            <a:pPr>
              <a:defRPr/>
            </a:pPr>
            <a:fld id="{195055A4-75C5-4803-A707-E20BDF78FF81}" type="datetimeFigureOut">
              <a:rPr lang="en-US"/>
              <a:pPr>
                <a:defRPr/>
              </a:pPr>
              <a:t>2/15/2021</a:t>
            </a:fld>
            <a:endParaRPr lang="en-US" dirty="0"/>
          </a:p>
        </p:txBody>
      </p:sp>
      <p:sp>
        <p:nvSpPr>
          <p:cNvPr id="13" name="Slide Number Placeholder 17">
            <a:extLst>
              <a:ext uri="{FF2B5EF4-FFF2-40B4-BE49-F238E27FC236}">
                <a16:creationId xmlns:a16="http://schemas.microsoft.com/office/drawing/2014/main" id="{012AD2DA-C456-470F-BE75-2B482F41EFDE}"/>
              </a:ext>
            </a:extLst>
          </p:cNvPr>
          <p:cNvSpPr>
            <a:spLocks noGrp="1"/>
          </p:cNvSpPr>
          <p:nvPr>
            <p:ph type="sldNum" sz="quarter" idx="11"/>
          </p:nvPr>
        </p:nvSpPr>
        <p:spPr/>
        <p:txBody>
          <a:bodyPr/>
          <a:lstStyle>
            <a:lvl1pPr>
              <a:defRPr/>
            </a:lvl1pPr>
          </a:lstStyle>
          <a:p>
            <a:pPr>
              <a:defRPr/>
            </a:pPr>
            <a:fld id="{5769D1B2-29B2-4B48-A216-7EE520F9505F}" type="slidenum">
              <a:rPr lang="en-US" altLang="en-US"/>
              <a:pPr>
                <a:defRPr/>
              </a:pPr>
              <a:t>‹#›</a:t>
            </a:fld>
            <a:endParaRPr lang="en-US" altLang="en-US"/>
          </a:p>
        </p:txBody>
      </p:sp>
      <p:sp>
        <p:nvSpPr>
          <p:cNvPr id="14" name="Footer Placeholder 20">
            <a:extLst>
              <a:ext uri="{FF2B5EF4-FFF2-40B4-BE49-F238E27FC236}">
                <a16:creationId xmlns:a16="http://schemas.microsoft.com/office/drawing/2014/main" id="{46107F9A-FA3F-4AD4-850B-3930AAE73B3D}"/>
              </a:ext>
            </a:extLst>
          </p:cNvPr>
          <p:cNvSpPr>
            <a:spLocks noGrp="1"/>
          </p:cNvSpPr>
          <p:nvPr>
            <p:ph type="ftr" sz="quarter" idx="12"/>
          </p:nvPr>
        </p:nvSpPr>
        <p:spPr>
          <a:xfrm rot="5400000">
            <a:off x="6989763" y="3736975"/>
            <a:ext cx="3200400" cy="365125"/>
          </a:xfrm>
          <a:prstGeom prst="rect">
            <a:avLst/>
          </a:prstGeom>
        </p:spPr>
        <p:txBody>
          <a:bodyPr rtlCol="0"/>
          <a:lstStyle>
            <a:lvl1pPr eaLnBrk="1" hangingPunct="1">
              <a:defRPr>
                <a:latin typeface="Arial" charset="0"/>
                <a:ea typeface="ＭＳ Ｐゴシック" pitchFamily="-111" charset="-128"/>
              </a:defRPr>
            </a:lvl1pPr>
          </a:lstStyle>
          <a:p>
            <a:pPr>
              <a:defRPr/>
            </a:pPr>
            <a:endParaRPr lang="en-US"/>
          </a:p>
        </p:txBody>
      </p:sp>
    </p:spTree>
    <p:extLst>
      <p:ext uri="{BB962C8B-B14F-4D97-AF65-F5344CB8AC3E}">
        <p14:creationId xmlns:p14="http://schemas.microsoft.com/office/powerpoint/2010/main" val="265529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8"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2"/>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9159EE2-B5ED-4AEF-93D5-383368DD1D4C}" type="slidenum">
              <a:rPr lang="en-US"/>
              <a:pPr>
                <a:defRPr/>
              </a:pPr>
              <a:t>‹#›</a:t>
            </a:fld>
            <a:endParaRPr lang="en-US" dirty="0"/>
          </a:p>
        </p:txBody>
      </p:sp>
    </p:spTree>
    <p:extLst>
      <p:ext uri="{BB962C8B-B14F-4D97-AF65-F5344CB8AC3E}">
        <p14:creationId xmlns:p14="http://schemas.microsoft.com/office/powerpoint/2010/main" val="26022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70CDA164-2A72-44D6-87D1-39717B84068B}" type="slidenum">
              <a:rPr lang="en-US"/>
              <a:pPr>
                <a:defRPr/>
              </a:pPr>
              <a:t>‹#›</a:t>
            </a:fld>
            <a:endParaRPr lang="en-US" dirty="0"/>
          </a:p>
        </p:txBody>
      </p:sp>
    </p:spTree>
    <p:extLst>
      <p:ext uri="{BB962C8B-B14F-4D97-AF65-F5344CB8AC3E}">
        <p14:creationId xmlns:p14="http://schemas.microsoft.com/office/powerpoint/2010/main" val="363440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3EB8D26-579D-4866-8965-5313AD235502}" type="slidenum">
              <a:rPr lang="en-US"/>
              <a:pPr>
                <a:defRPr/>
              </a:pPr>
              <a:t>‹#›</a:t>
            </a:fld>
            <a:endParaRPr lang="en-US" dirty="0"/>
          </a:p>
        </p:txBody>
      </p:sp>
    </p:spTree>
    <p:extLst>
      <p:ext uri="{BB962C8B-B14F-4D97-AF65-F5344CB8AC3E}">
        <p14:creationId xmlns:p14="http://schemas.microsoft.com/office/powerpoint/2010/main" val="72954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7"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7" y="1435102"/>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DCD0E11-7268-4611-95E6-4F87993521F7}" type="slidenum">
              <a:rPr lang="en-US"/>
              <a:pPr>
                <a:defRPr/>
              </a:pPr>
              <a:t>‹#›</a:t>
            </a:fld>
            <a:endParaRPr lang="en-US" dirty="0"/>
          </a:p>
        </p:txBody>
      </p:sp>
    </p:spTree>
    <p:extLst>
      <p:ext uri="{BB962C8B-B14F-4D97-AF65-F5344CB8AC3E}">
        <p14:creationId xmlns:p14="http://schemas.microsoft.com/office/powerpoint/2010/main" val="25182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FDB30DE1-F6AB-47C3-8BDD-9945926395EF}" type="slidenum">
              <a:rPr lang="en-US"/>
              <a:pPr>
                <a:defRPr/>
              </a:pPr>
              <a:t>‹#›</a:t>
            </a:fld>
            <a:endParaRPr lang="en-US" dirty="0"/>
          </a:p>
        </p:txBody>
      </p:sp>
    </p:spTree>
    <p:extLst>
      <p:ext uri="{BB962C8B-B14F-4D97-AF65-F5344CB8AC3E}">
        <p14:creationId xmlns:p14="http://schemas.microsoft.com/office/powerpoint/2010/main" val="43111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4"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4" y="1600202"/>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fontAlgn="base">
              <a:spcBef>
                <a:spcPct val="0"/>
              </a:spcBef>
              <a:spcAft>
                <a:spcPct val="0"/>
              </a:spcAft>
              <a:defRPr/>
            </a:pPr>
            <a:fld id="{746071C7-BDE7-47A3-8308-9E8EFEF99146}" type="slidenum">
              <a:rPr 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590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4"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4" y="1600202"/>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fontAlgn="base">
              <a:spcBef>
                <a:spcPct val="0"/>
              </a:spcBef>
              <a:spcAft>
                <a:spcPct val="0"/>
              </a:spcAft>
              <a:defRPr/>
            </a:pPr>
            <a:fld id="{746071C7-BDE7-47A3-8308-9E8EFEF99146}" type="slidenum">
              <a:rPr 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3507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4"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4" y="1600202"/>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fontAlgn="base">
              <a:spcBef>
                <a:spcPct val="0"/>
              </a:spcBef>
              <a:spcAft>
                <a:spcPct val="0"/>
              </a:spcAft>
              <a:defRPr/>
            </a:pPr>
            <a:fld id="{746071C7-BDE7-47A3-8308-9E8EFEF99146}" type="slidenum">
              <a:rPr lang="en-US">
                <a:latin typeface="Arial" panose="020B0604020202020204" pitchFamily="34" charset="0"/>
                <a:ea typeface="ＭＳ Ｐゴシック" panose="020B0600070205080204" pitchFamily="34" charset="-128"/>
              </a:rPr>
              <a:pPr fontAlgn="base">
                <a:spcBef>
                  <a:spcPct val="0"/>
                </a:spcBef>
                <a:spcAft>
                  <a:spcPct val="0"/>
                </a:spcAft>
                <a:defRPr/>
              </a:pPr>
              <a:t>‹#›</a:t>
            </a:fld>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35444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B65240F-BEAE-4064-85E1-AF5D84F84D84}"/>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a:extLst>
              <a:ext uri="{FF2B5EF4-FFF2-40B4-BE49-F238E27FC236}">
                <a16:creationId xmlns:a16="http://schemas.microsoft.com/office/drawing/2014/main" id="{7F324E28-FE48-40D8-84EA-44532163AE8F}"/>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865A786-FA22-4030-BB7F-93A8A5F054E2}"/>
              </a:ext>
            </a:extLst>
          </p:cNvPr>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7E44C83C-D2BB-4AA5-A0C1-747BA25534EC}" type="slidenum">
              <a:rPr lang="en-US" altLang="en-US"/>
              <a:pPr>
                <a:defRPr/>
              </a:pPr>
              <a:t>‹#›</a:t>
            </a:fld>
            <a:endParaRPr lang="en-US" altLang="en-US"/>
          </a:p>
        </p:txBody>
      </p:sp>
    </p:spTree>
    <p:extLst>
      <p:ext uri="{BB962C8B-B14F-4D97-AF65-F5344CB8AC3E}">
        <p14:creationId xmlns:p14="http://schemas.microsoft.com/office/powerpoint/2010/main" val="223357909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gov/ihcda/4117.ht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gov/ihcda/4117.ht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in.gov/ihcda/4440.ht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mailto:mdoud@ihcda.in.gov" TargetMode="External"/><Relationship Id="rId3" Type="http://schemas.openxmlformats.org/officeDocument/2006/relationships/hyperlink" Target="mailto:tpearson1@ihcda.in.gov" TargetMode="External"/><Relationship Id="rId7" Type="http://schemas.openxmlformats.org/officeDocument/2006/relationships/hyperlink" Target="mailto:bwhite@ihcda.in.gov" TargetMode="External"/><Relationship Id="rId2" Type="http://schemas.openxmlformats.org/officeDocument/2006/relationships/hyperlink" Target="mailto:kiharris@ihcda.in.gov" TargetMode="External"/><Relationship Id="rId1" Type="http://schemas.openxmlformats.org/officeDocument/2006/relationships/slideLayout" Target="../slideLayouts/slideLayout33.xml"/><Relationship Id="rId6" Type="http://schemas.openxmlformats.org/officeDocument/2006/relationships/hyperlink" Target="mailto:dscisney@ihcda.in.gov" TargetMode="External"/><Relationship Id="rId5" Type="http://schemas.openxmlformats.org/officeDocument/2006/relationships/hyperlink" Target="mailto:mfraps@ihcda.in.gov" TargetMode="External"/><Relationship Id="rId4" Type="http://schemas.openxmlformats.org/officeDocument/2006/relationships/hyperlink" Target="mailto:krice-krause@ihcda.in.gov" TargetMode="External"/><Relationship Id="rId9" Type="http://schemas.openxmlformats.org/officeDocument/2006/relationships/hyperlink" Target="mailto:hfacustomercare@usbank.co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in.gov/myihcda/files/MCC_PROGRAM_GUIDE_2016_.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mailto:mdoud@ihcda.in.gov" TargetMode="External"/><Relationship Id="rId3" Type="http://schemas.openxmlformats.org/officeDocument/2006/relationships/hyperlink" Target="mailto:tpearson1@ihcda.in.gov" TargetMode="External"/><Relationship Id="rId7" Type="http://schemas.openxmlformats.org/officeDocument/2006/relationships/hyperlink" Target="mailto:Bwhite@ihcda.in.gov" TargetMode="External"/><Relationship Id="rId2" Type="http://schemas.openxmlformats.org/officeDocument/2006/relationships/hyperlink" Target="mailto:kiharris@ihcda.in.gov" TargetMode="External"/><Relationship Id="rId1" Type="http://schemas.openxmlformats.org/officeDocument/2006/relationships/slideLayout" Target="../slideLayouts/slideLayout3.xml"/><Relationship Id="rId6" Type="http://schemas.openxmlformats.org/officeDocument/2006/relationships/hyperlink" Target="mailto:krice-Krause@ihcda.in.gov" TargetMode="External"/><Relationship Id="rId5" Type="http://schemas.openxmlformats.org/officeDocument/2006/relationships/hyperlink" Target="mailto:mfraps@ihcda.in.gov" TargetMode="External"/><Relationship Id="rId4" Type="http://schemas.openxmlformats.org/officeDocument/2006/relationships/hyperlink" Target="mailto:dscisney@ihcda.in.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BWHITE@IHCDA.IN.GOV" TargetMode="External"/><Relationship Id="rId2" Type="http://schemas.openxmlformats.org/officeDocument/2006/relationships/hyperlink" Target="mailto:mdoud@ihcda.in.gov"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hyperlink" Target="https://online.ihcda.in.gov/DMSOnline/Account/login?returnUrl=%2fDMSOnline%2fSingleFamily%2fLoanQueu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hyperlink" Target="mailto:ExtensionRequests@ihcda.in.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hyperlink" Target="mailto:ExtensionRequests@ihcda.in.gov" TargetMode="Externa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hyperlink" Target="mailto:ExtensionRequests@ihcda.in.gov" TargetMode="Externa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hyperlink" Target="mailto:HomeownTerminations@ihcda.IN.gov" TargetMode="Externa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8" Type="http://schemas.openxmlformats.org/officeDocument/2006/relationships/hyperlink" Target="mailto:mdoud@ihcda.in.gov" TargetMode="External"/><Relationship Id="rId3" Type="http://schemas.openxmlformats.org/officeDocument/2006/relationships/hyperlink" Target="mailto:tpearson1@ihcda.in.gov" TargetMode="External"/><Relationship Id="rId7" Type="http://schemas.openxmlformats.org/officeDocument/2006/relationships/hyperlink" Target="mailto:bwhite@ihcda.in.gov" TargetMode="External"/><Relationship Id="rId2" Type="http://schemas.openxmlformats.org/officeDocument/2006/relationships/hyperlink" Target="mailto:kiharris@ihcda.in.gov" TargetMode="External"/><Relationship Id="rId1" Type="http://schemas.openxmlformats.org/officeDocument/2006/relationships/slideLayout" Target="../slideLayouts/slideLayout33.xml"/><Relationship Id="rId6" Type="http://schemas.openxmlformats.org/officeDocument/2006/relationships/hyperlink" Target="mailto:dscisney@ihcda.in.gov" TargetMode="External"/><Relationship Id="rId5" Type="http://schemas.openxmlformats.org/officeDocument/2006/relationships/hyperlink" Target="mailto:mfraps@ihcda.in.gov" TargetMode="External"/><Relationship Id="rId4" Type="http://schemas.openxmlformats.org/officeDocument/2006/relationships/hyperlink" Target="mailto:krice-krause@ihcda.in.gov" TargetMode="External"/><Relationship Id="rId9" Type="http://schemas.openxmlformats.org/officeDocument/2006/relationships/hyperlink" Target="mailto:hfacustomercare@usbank.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hyperlink" Target="https://online.ihcda.in.gov/DMSOnline" TargetMode="External"/><Relationship Id="rId2" Type="http://schemas.openxmlformats.org/officeDocument/2006/relationships/hyperlink" Target="http://www.ihcdaonline.com/DMSOnline" TargetMode="Externa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7.xml"/><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jpeg"/><Relationship Id="rId7" Type="http://schemas.openxmlformats.org/officeDocument/2006/relationships/diagramQuickStyle" Target="../diagrams/quickStyle3.xml"/><Relationship Id="rId2" Type="http://schemas.openxmlformats.org/officeDocument/2006/relationships/image" Target="../media/image22.jpeg"/><Relationship Id="rId1" Type="http://schemas.openxmlformats.org/officeDocument/2006/relationships/slideLayout" Target="../slideLayouts/slideLayout3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4.jpeg"/><Relationship Id="rId9" Type="http://schemas.microsoft.com/office/2007/relationships/diagramDrawing" Target="../diagrams/drawing3.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2" Type="http://schemas.openxmlformats.org/officeDocument/2006/relationships/hyperlink" Target="mailto:dscisney@ihcda.in.gov" TargetMode="Externa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6.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hyperlink" Target="https://www.in.gov/ihcda/4119.htm"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hyperlink" Target="https://online.ihcda.in.gov/DMSOnline" TargetMode="Externa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hyperlink" Target="mailto:krice-krause@ihcda.in.gov" TargetMode="External"/><Relationship Id="rId2" Type="http://schemas.openxmlformats.org/officeDocument/2006/relationships/hyperlink" Target="mailto:mfraps@ihcda.in.gov"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480577" y="3943350"/>
            <a:ext cx="59213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59"/>
              </a:buClr>
              <a:buFont typeface="Arial" panose="020B0604020202020204" pitchFamily="34" charset="0"/>
              <a:buChar char="•"/>
              <a:defRPr sz="16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buClr>
                <a:srgbClr val="003359"/>
              </a:buClr>
              <a:buFont typeface="Frutiger LT Std 45 Light" pitchFamily="-111" charset="0"/>
              <a:buChar char="‐"/>
              <a:defRPr sz="14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buClr>
                <a:srgbClr val="003359"/>
              </a:buClr>
              <a:buFont typeface="Arial" panose="020B0604020202020204" pitchFamily="34" charset="0"/>
              <a:buChar char="•"/>
              <a:defRPr sz="12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buClr>
                <a:srgbClr val="003359"/>
              </a:buClr>
              <a:buFont typeface="Frutiger LT Std 45 Light" pitchFamily="-111" charset="0"/>
              <a:buChar char="‐"/>
              <a:defRPr sz="10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9pPr>
          </a:lstStyle>
          <a:p>
            <a:pPr fontAlgn="base">
              <a:spcBef>
                <a:spcPct val="0"/>
              </a:spcBef>
              <a:spcAft>
                <a:spcPct val="0"/>
              </a:spcAft>
              <a:buClrTx/>
              <a:buFontTx/>
              <a:buNone/>
            </a:pPr>
            <a:r>
              <a:rPr lang="en-US" altLang="en-US" sz="1800" dirty="0">
                <a:solidFill>
                  <a:prstClr val="white"/>
                </a:solidFill>
              </a:rPr>
              <a:t>Homeownership Products:</a:t>
            </a:r>
          </a:p>
          <a:p>
            <a:pPr fontAlgn="base">
              <a:spcBef>
                <a:spcPct val="0"/>
              </a:spcBef>
              <a:spcAft>
                <a:spcPct val="0"/>
              </a:spcAft>
              <a:buClrTx/>
              <a:buFontTx/>
              <a:buNone/>
            </a:pPr>
            <a:endParaRPr lang="en-US" altLang="en-US" sz="1800" dirty="0">
              <a:solidFill>
                <a:prstClr val="white"/>
              </a:solidFill>
            </a:endParaRPr>
          </a:p>
          <a:p>
            <a:pPr fontAlgn="base">
              <a:spcBef>
                <a:spcPct val="0"/>
              </a:spcBef>
              <a:spcAft>
                <a:spcPct val="0"/>
              </a:spcAft>
              <a:buClrTx/>
              <a:buFontTx/>
              <a:buNone/>
            </a:pPr>
            <a:r>
              <a:rPr lang="en-US" altLang="en-US" sz="1800" dirty="0">
                <a:solidFill>
                  <a:prstClr val="white"/>
                </a:solidFill>
              </a:rPr>
              <a:t>Next Home</a:t>
            </a:r>
          </a:p>
          <a:p>
            <a:pPr fontAlgn="base">
              <a:spcBef>
                <a:spcPct val="0"/>
              </a:spcBef>
              <a:spcAft>
                <a:spcPct val="0"/>
              </a:spcAft>
              <a:buClrTx/>
              <a:buNone/>
            </a:pPr>
            <a:r>
              <a:rPr lang="en-US" altLang="en-US" sz="1800" dirty="0">
                <a:solidFill>
                  <a:prstClr val="white"/>
                </a:solidFill>
              </a:rPr>
              <a:t>First Place</a:t>
            </a:r>
          </a:p>
          <a:p>
            <a:pPr fontAlgn="base">
              <a:spcBef>
                <a:spcPct val="0"/>
              </a:spcBef>
              <a:spcAft>
                <a:spcPct val="0"/>
              </a:spcAft>
              <a:buClrTx/>
              <a:buNone/>
            </a:pPr>
            <a:r>
              <a:rPr lang="en-US" altLang="en-US" sz="1800" dirty="0">
                <a:solidFill>
                  <a:prstClr val="white"/>
                </a:solidFill>
              </a:rPr>
              <a:t>Mortgage Credit Certificate</a:t>
            </a:r>
          </a:p>
        </p:txBody>
      </p:sp>
      <p:sp>
        <p:nvSpPr>
          <p:cNvPr id="2" name="Title 1"/>
          <p:cNvSpPr>
            <a:spLocks noGrp="1"/>
          </p:cNvSpPr>
          <p:nvPr>
            <p:ph type="ctrTitle"/>
          </p:nvPr>
        </p:nvSpPr>
        <p:spPr>
          <a:xfrm>
            <a:off x="480577" y="963592"/>
            <a:ext cx="7772400" cy="1139825"/>
          </a:xfrm>
        </p:spPr>
        <p:txBody>
          <a:bodyPr/>
          <a:lstStyle/>
          <a:p>
            <a:pPr>
              <a:defRPr/>
            </a:pPr>
            <a:r>
              <a:rPr lang="en-US" dirty="0"/>
              <a:t>Lender training  </a:t>
            </a:r>
            <a:br>
              <a:rPr lang="en-US" dirty="0"/>
            </a:br>
            <a:r>
              <a:rPr lang="en-US" sz="1200" dirty="0"/>
              <a:t>(for virtual meetings)</a:t>
            </a:r>
            <a:br>
              <a:rPr lang="en-US" dirty="0"/>
            </a:br>
            <a:r>
              <a:rPr lang="en-US" sz="1400" dirty="0"/>
              <a:t>winter  2021</a:t>
            </a:r>
          </a:p>
        </p:txBody>
      </p:sp>
      <p:sp>
        <p:nvSpPr>
          <p:cNvPr id="3" name="AutoShape 2" descr="Old National Bank">
            <a:extLst>
              <a:ext uri="{FF2B5EF4-FFF2-40B4-BE49-F238E27FC236}">
                <a16:creationId xmlns:a16="http://schemas.microsoft.com/office/drawing/2014/main" id="{5CCC2398-CFB4-4EB3-963F-59A9B672D6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693031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BB5F-E7D4-4811-AFD8-A3DEC8CF0DB6}"/>
              </a:ext>
            </a:extLst>
          </p:cNvPr>
          <p:cNvSpPr>
            <a:spLocks noGrp="1"/>
          </p:cNvSpPr>
          <p:nvPr>
            <p:ph type="title"/>
          </p:nvPr>
        </p:nvSpPr>
        <p:spPr>
          <a:xfrm>
            <a:off x="530086" y="274638"/>
            <a:ext cx="8229599" cy="1143000"/>
          </a:xfrm>
        </p:spPr>
        <p:txBody>
          <a:bodyPr/>
          <a:lstStyle/>
          <a:p>
            <a:r>
              <a:rPr lang="en-US" dirty="0"/>
              <a:t>County Income Limits </a:t>
            </a:r>
            <a:r>
              <a:rPr lang="en-US" sz="3200" dirty="0"/>
              <a:t>– </a:t>
            </a:r>
            <a:r>
              <a:rPr lang="en-US" sz="2000" dirty="0"/>
              <a:t>Franklin to LaPorte</a:t>
            </a:r>
            <a:endParaRPr lang="en-US" dirty="0"/>
          </a:p>
        </p:txBody>
      </p:sp>
      <p:pic>
        <p:nvPicPr>
          <p:cNvPr id="8" name="Picture Placeholder 7" descr="A screenshot of a building&#10;&#10;Description automatically generated">
            <a:extLst>
              <a:ext uri="{FF2B5EF4-FFF2-40B4-BE49-F238E27FC236}">
                <a16:creationId xmlns:a16="http://schemas.microsoft.com/office/drawing/2014/main" id="{EA0B4A94-7897-427C-942A-C6F9C422D9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576" y="1174852"/>
            <a:ext cx="5251827" cy="5408510"/>
          </a:xfrm>
        </p:spPr>
      </p:pic>
    </p:spTree>
    <p:extLst>
      <p:ext uri="{BB962C8B-B14F-4D97-AF65-F5344CB8AC3E}">
        <p14:creationId xmlns:p14="http://schemas.microsoft.com/office/powerpoint/2010/main" val="213597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8E9F-5341-4844-9261-4CB9F11668C7}"/>
              </a:ext>
            </a:extLst>
          </p:cNvPr>
          <p:cNvSpPr>
            <a:spLocks noGrp="1"/>
          </p:cNvSpPr>
          <p:nvPr>
            <p:ph type="title"/>
          </p:nvPr>
        </p:nvSpPr>
        <p:spPr>
          <a:xfrm>
            <a:off x="565034" y="274638"/>
            <a:ext cx="8013931" cy="1143000"/>
          </a:xfrm>
        </p:spPr>
        <p:txBody>
          <a:bodyPr/>
          <a:lstStyle/>
          <a:p>
            <a:r>
              <a:rPr lang="en-US" dirty="0"/>
              <a:t>County Income Limits </a:t>
            </a:r>
            <a:r>
              <a:rPr lang="en-US" sz="1800" dirty="0"/>
              <a:t>– </a:t>
            </a:r>
            <a:r>
              <a:rPr lang="en-US" sz="2000" dirty="0"/>
              <a:t>Lawrence to Ripley</a:t>
            </a:r>
            <a:endParaRPr lang="en-US" dirty="0"/>
          </a:p>
        </p:txBody>
      </p:sp>
      <p:pic>
        <p:nvPicPr>
          <p:cNvPr id="5" name="Content Placeholder 4" descr="A screen shot of a building&#10;&#10;Description automatically generated">
            <a:extLst>
              <a:ext uri="{FF2B5EF4-FFF2-40B4-BE49-F238E27FC236}">
                <a16:creationId xmlns:a16="http://schemas.microsoft.com/office/drawing/2014/main" id="{D807FEB0-AD5D-4993-A4C1-407FAE1E58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034" y="1125742"/>
            <a:ext cx="5202106" cy="5457620"/>
          </a:xfrm>
        </p:spPr>
      </p:pic>
    </p:spTree>
    <p:extLst>
      <p:ext uri="{BB962C8B-B14F-4D97-AF65-F5344CB8AC3E}">
        <p14:creationId xmlns:p14="http://schemas.microsoft.com/office/powerpoint/2010/main" val="74392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B5B6-9249-4A18-A951-C306F9622726}"/>
              </a:ext>
            </a:extLst>
          </p:cNvPr>
          <p:cNvSpPr>
            <a:spLocks noGrp="1"/>
          </p:cNvSpPr>
          <p:nvPr>
            <p:ph type="title"/>
          </p:nvPr>
        </p:nvSpPr>
        <p:spPr>
          <a:xfrm>
            <a:off x="450574" y="274638"/>
            <a:ext cx="8375374" cy="1143000"/>
          </a:xfrm>
        </p:spPr>
        <p:txBody>
          <a:bodyPr/>
          <a:lstStyle/>
          <a:p>
            <a:r>
              <a:rPr lang="en-US" dirty="0"/>
              <a:t>County Income Limits </a:t>
            </a:r>
            <a:r>
              <a:rPr lang="en-US" sz="2400" dirty="0"/>
              <a:t>– </a:t>
            </a:r>
            <a:r>
              <a:rPr lang="en-US" sz="2600" dirty="0"/>
              <a:t>Rush to Whitley</a:t>
            </a:r>
          </a:p>
        </p:txBody>
      </p:sp>
      <p:pic>
        <p:nvPicPr>
          <p:cNvPr id="5" name="Content Placeholder 4" descr="A screen shot of a building&#10;&#10;Description automatically generated">
            <a:extLst>
              <a:ext uri="{FF2B5EF4-FFF2-40B4-BE49-F238E27FC236}">
                <a16:creationId xmlns:a16="http://schemas.microsoft.com/office/drawing/2014/main" id="{2626B5B7-E9F3-480A-B76C-529CDFBAF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818" y="1167479"/>
            <a:ext cx="5367505" cy="5415883"/>
          </a:xfrm>
        </p:spPr>
      </p:pic>
    </p:spTree>
    <p:extLst>
      <p:ext uri="{BB962C8B-B14F-4D97-AF65-F5344CB8AC3E}">
        <p14:creationId xmlns:p14="http://schemas.microsoft.com/office/powerpoint/2010/main" val="287571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Qualified Income</a:t>
            </a:r>
          </a:p>
        </p:txBody>
      </p:sp>
      <p:sp>
        <p:nvSpPr>
          <p:cNvPr id="5" name="Content Placeholder 4"/>
          <p:cNvSpPr>
            <a:spLocks noGrp="1"/>
          </p:cNvSpPr>
          <p:nvPr>
            <p:ph idx="1"/>
          </p:nvPr>
        </p:nvSpPr>
        <p:spPr/>
        <p:txBody>
          <a:bodyPr/>
          <a:lstStyle/>
          <a:p>
            <a:endParaRPr lang="en-US" sz="2000" dirty="0"/>
          </a:p>
          <a:p>
            <a:pPr marL="457200" indent="-457200">
              <a:buFont typeface="Arial" panose="020B0604020202020204" pitchFamily="34" charset="0"/>
              <a:buChar char="•"/>
            </a:pPr>
            <a:r>
              <a:rPr lang="en-US" sz="2400" dirty="0"/>
              <a:t>On the 1003,“</a:t>
            </a:r>
            <a:r>
              <a:rPr lang="en-US" sz="2400" b="1" u="sng" dirty="0"/>
              <a:t>Qualified Income</a:t>
            </a:r>
            <a:r>
              <a:rPr lang="en-US" sz="2400" dirty="0"/>
              <a:t>” needs to includes sources of income that meet the GSE definition of income and </a:t>
            </a:r>
            <a:r>
              <a:rPr lang="en-US" sz="2400" i="1" u="sng" dirty="0"/>
              <a:t>could</a:t>
            </a:r>
            <a:r>
              <a:rPr lang="en-US" sz="2400" dirty="0"/>
              <a:t> be used to qualify the borrower.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Either the Borrower’s income alone or the Borrower/Co-Borrower’s income may be used.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Co-signor, non-occupant borrowers allowed</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218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2000"/>
                                        <p:tgtEl>
                                          <p:spTgt spid="5">
                                            <p:txEl>
                                              <p:pRg st="5" end="5"/>
                                            </p:txEl>
                                          </p:spTgt>
                                        </p:tgtEl>
                                      </p:cBhvr>
                                    </p:animEffect>
                                    <p:anim calcmode="lin" valueType="num">
                                      <p:cBhvr>
                                        <p:cTn id="21"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22"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Gross annual Income</a:t>
            </a:r>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sz="2400" dirty="0"/>
              <a:t>Gross Wages &amp; Salary from employment including:</a:t>
            </a:r>
          </a:p>
          <a:p>
            <a:pPr marL="1144588" lvl="1" indent="-457200"/>
            <a:r>
              <a:rPr lang="en-US" sz="2200" dirty="0"/>
              <a:t>Part-time earnings</a:t>
            </a:r>
          </a:p>
          <a:p>
            <a:pPr marL="1144588" lvl="1" indent="-457200"/>
            <a:r>
              <a:rPr lang="en-US" sz="2200" dirty="0"/>
              <a:t>Seasonal earnings</a:t>
            </a:r>
          </a:p>
          <a:p>
            <a:pPr marL="1144588" lvl="1" indent="-457200"/>
            <a:r>
              <a:rPr lang="en-US" sz="2200" dirty="0"/>
              <a:t>Sporadic earnings</a:t>
            </a:r>
          </a:p>
          <a:p>
            <a:pPr marL="1144588" lvl="1" indent="-457200"/>
            <a:r>
              <a:rPr lang="en-US" sz="2200" dirty="0"/>
              <a:t>Shift differential</a:t>
            </a:r>
          </a:p>
          <a:p>
            <a:pPr marL="1144588" lvl="1" indent="-457200"/>
            <a:r>
              <a:rPr lang="en-US" sz="2200" dirty="0"/>
              <a:t>Overtime pay</a:t>
            </a:r>
          </a:p>
          <a:p>
            <a:pPr marL="1144588" lvl="1" indent="-457200"/>
            <a:r>
              <a:rPr lang="en-US" sz="2200" dirty="0"/>
              <a:t>Commission earnings</a:t>
            </a:r>
          </a:p>
          <a:p>
            <a:pPr marL="1144588" lvl="1" indent="-457200"/>
            <a:r>
              <a:rPr lang="en-US" sz="2200" dirty="0"/>
              <a:t>Fees</a:t>
            </a:r>
          </a:p>
          <a:p>
            <a:pPr marL="1144588" lvl="1" indent="-457200"/>
            <a:r>
              <a:rPr lang="en-US" sz="2200" dirty="0"/>
              <a:t>Tips</a:t>
            </a:r>
          </a:p>
          <a:p>
            <a:pPr marL="1144588" lvl="1" indent="-457200"/>
            <a:r>
              <a:rPr lang="en-US" sz="2200" dirty="0"/>
              <a:t>Bonuses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000" dirty="0"/>
              <a:t>This list is also included in Section 2 of the Program Guides  </a:t>
            </a:r>
          </a:p>
          <a:p>
            <a:r>
              <a:rPr lang="en-US" sz="2000" dirty="0"/>
              <a:t>       (</a:t>
            </a:r>
            <a:r>
              <a:rPr lang="en-US" dirty="0">
                <a:hlinkClick r:id="rId2"/>
              </a:rPr>
              <a:t>https://www.in.gov/ihcda/4117.htm</a:t>
            </a:r>
            <a:r>
              <a:rPr lang="en-US"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6545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heel(1)">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heel(1)">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heel(1)">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heel(1)">
                                      <p:cBhvr>
                                        <p:cTn id="47" dur="2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heel(1)">
                                      <p:cBhvr>
                                        <p:cTn id="52" dur="20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wheel(1)">
                                      <p:cBhvr>
                                        <p:cTn id="57" dur="20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wheel(1)">
                                      <p:cBhvr>
                                        <p:cTn id="6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Gross annual Income</a:t>
            </a:r>
          </a:p>
        </p:txBody>
      </p:sp>
      <p:sp>
        <p:nvSpPr>
          <p:cNvPr id="5" name="Content Placeholder 4"/>
          <p:cNvSpPr>
            <a:spLocks noGrp="1"/>
          </p:cNvSpPr>
          <p:nvPr>
            <p:ph idx="1"/>
          </p:nvPr>
        </p:nvSpPr>
        <p:spPr>
          <a:xfrm>
            <a:off x="238539" y="1426022"/>
            <a:ext cx="8719931" cy="4525963"/>
          </a:xfrm>
        </p:spPr>
        <p:txBody>
          <a:bodyPr/>
          <a:lstStyle/>
          <a:p>
            <a:pPr marL="457200" indent="-457200">
              <a:buFont typeface="Arial" panose="020B0604020202020204" pitchFamily="34" charset="0"/>
              <a:buChar char="•"/>
            </a:pPr>
            <a:r>
              <a:rPr lang="en-US" sz="2400" dirty="0"/>
              <a:t>Additional sources of income can include:</a:t>
            </a:r>
          </a:p>
          <a:p>
            <a:pPr marL="1144588" lvl="1" indent="-457200"/>
            <a:r>
              <a:rPr lang="en-US" sz="2200" dirty="0"/>
              <a:t>Child support</a:t>
            </a:r>
          </a:p>
          <a:p>
            <a:pPr marL="1144588" lvl="1" indent="-457200"/>
            <a:r>
              <a:rPr lang="en-US" sz="2200" dirty="0"/>
              <a:t>Alimony</a:t>
            </a:r>
          </a:p>
          <a:p>
            <a:pPr marL="1144588" lvl="1" indent="-457200"/>
            <a:r>
              <a:rPr lang="en-US" sz="2200" dirty="0"/>
              <a:t>Periodic payments from:  </a:t>
            </a:r>
            <a:r>
              <a:rPr lang="en-US" sz="1800" dirty="0"/>
              <a:t>trusts, annuities, inheritances,    	insurance policies, pensions, retirement funds, lotteries</a:t>
            </a:r>
          </a:p>
          <a:p>
            <a:pPr marL="1144588" lvl="1" indent="-457200"/>
            <a:r>
              <a:rPr lang="en-US" sz="2000" dirty="0"/>
              <a:t>Public assistance </a:t>
            </a:r>
            <a:r>
              <a:rPr lang="en-US" sz="1800" dirty="0"/>
              <a:t>(excluding Medicaid &amp; food stamps)</a:t>
            </a:r>
          </a:p>
          <a:p>
            <a:pPr marL="1144588" lvl="1" indent="-457200"/>
            <a:r>
              <a:rPr lang="en-US" sz="2000" dirty="0"/>
              <a:t>Interests &amp; dividends</a:t>
            </a:r>
          </a:p>
          <a:p>
            <a:pPr marL="1144588" lvl="1" indent="-457200"/>
            <a:r>
              <a:rPr lang="en-US" sz="2000" dirty="0"/>
              <a:t>Payments in lieu of earnings: </a:t>
            </a:r>
            <a:r>
              <a:rPr lang="en-US" sz="1800" dirty="0"/>
              <a:t>social security, unemployment benefits,  	workers comp, severance pay, disability benefits, death benefits</a:t>
            </a:r>
          </a:p>
          <a:p>
            <a:pPr marL="1144588" lvl="1" indent="-457200"/>
            <a:r>
              <a:rPr lang="en-US" sz="2000" dirty="0"/>
              <a:t>Income from partnerships</a:t>
            </a:r>
          </a:p>
          <a:p>
            <a:pPr marL="1144588" lvl="1" indent="-457200"/>
            <a:r>
              <a:rPr lang="en-US" sz="2000" dirty="0"/>
              <a:t>Rental Income</a:t>
            </a:r>
          </a:p>
          <a:p>
            <a:pPr marL="1144588" lvl="1" indent="-457200"/>
            <a:r>
              <a:rPr lang="en-US" sz="2000" dirty="0"/>
              <a:t>All Armed Forces pay </a:t>
            </a:r>
            <a:r>
              <a:rPr lang="en-US" sz="1800" dirty="0"/>
              <a:t>(except special pay for hostile fire service)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This list is also included in Section 2 of the Program Guides  </a:t>
            </a:r>
          </a:p>
          <a:p>
            <a:r>
              <a:rPr lang="en-US" sz="2000" dirty="0"/>
              <a:t>       (</a:t>
            </a:r>
            <a:r>
              <a:rPr lang="en-US" dirty="0">
                <a:hlinkClick r:id="rId2"/>
              </a:rPr>
              <a:t>https://www.in.gov/ihcda/4117.htm</a:t>
            </a:r>
            <a:r>
              <a:rPr lang="en-US"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00403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heel(1)">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heel(1)">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heel(1)">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heel(1)">
                                      <p:cBhvr>
                                        <p:cTn id="47" dur="2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heel(1)">
                                      <p:cBhvr>
                                        <p:cTn id="52" dur="20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wheel(1)">
                                      <p:cBhvr>
                                        <p:cTn id="57" dur="20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wheel(1)">
                                      <p:cBhvr>
                                        <p:cTn id="6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Homeownership products </a:t>
            </a:r>
            <a:br>
              <a:rPr lang="en-US" dirty="0"/>
            </a:br>
            <a:r>
              <a:rPr lang="en-US" dirty="0"/>
              <a:t>	</a:t>
            </a:r>
          </a:p>
        </p:txBody>
      </p:sp>
    </p:spTree>
    <p:extLst>
      <p:ext uri="{BB962C8B-B14F-4D97-AF65-F5344CB8AC3E}">
        <p14:creationId xmlns:p14="http://schemas.microsoft.com/office/powerpoint/2010/main" val="367875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63" y="283022"/>
            <a:ext cx="8164874" cy="1143000"/>
          </a:xfrm>
        </p:spPr>
        <p:txBody>
          <a:bodyPr/>
          <a:lstStyle/>
          <a:p>
            <a:r>
              <a:rPr lang="en-US" dirty="0"/>
              <a:t>Down Payment Assistance </a:t>
            </a:r>
            <a:r>
              <a:rPr lang="en-US" sz="2000" dirty="0"/>
              <a:t>(Most popular)</a:t>
            </a:r>
            <a:endParaRPr lang="en-US" dirty="0"/>
          </a:p>
        </p:txBody>
      </p:sp>
      <p:sp>
        <p:nvSpPr>
          <p:cNvPr id="3" name="Content Placeholder 2"/>
          <p:cNvSpPr>
            <a:spLocks noGrp="1"/>
          </p:cNvSpPr>
          <p:nvPr>
            <p:ph idx="1"/>
          </p:nvPr>
        </p:nvSpPr>
        <p:spPr>
          <a:xfrm>
            <a:off x="489563" y="1093563"/>
            <a:ext cx="8316812" cy="5306301"/>
          </a:xfrm>
        </p:spPr>
        <p:txBody>
          <a:bodyPr/>
          <a:lstStyle/>
          <a:p>
            <a:r>
              <a:rPr lang="en-US" sz="2800" b="1" dirty="0"/>
              <a:t>Next Home		</a:t>
            </a:r>
            <a:r>
              <a:rPr lang="en-US" b="1" dirty="0"/>
              <a:t> </a:t>
            </a:r>
            <a:r>
              <a:rPr lang="en-US" sz="2800" b="1" dirty="0"/>
              <a:t>	      </a:t>
            </a:r>
            <a:r>
              <a:rPr lang="en-US" sz="2000" b="1" dirty="0"/>
              <a:t>Reservation Fee</a:t>
            </a:r>
            <a:r>
              <a:rPr lang="en-US" sz="2000" dirty="0"/>
              <a:t>:  $100</a:t>
            </a:r>
          </a:p>
          <a:p>
            <a:r>
              <a:rPr lang="en-US" sz="1200" dirty="0"/>
              <a:t> </a:t>
            </a:r>
            <a:endParaRPr lang="en-US" sz="2000" dirty="0"/>
          </a:p>
          <a:p>
            <a:r>
              <a:rPr lang="en-US" sz="2000" b="1" u="sng" dirty="0"/>
              <a:t>Main Features for Borrower</a:t>
            </a:r>
          </a:p>
          <a:p>
            <a:r>
              <a:rPr lang="en-US" sz="500" dirty="0"/>
              <a:t> </a:t>
            </a:r>
          </a:p>
          <a:p>
            <a:pPr marL="342900" indent="-342900">
              <a:buFont typeface="Arial" panose="020B0604020202020204" pitchFamily="34" charset="0"/>
              <a:buChar char="•"/>
            </a:pPr>
            <a:r>
              <a:rPr lang="en-US" sz="2000" dirty="0"/>
              <a:t>First-Time Homebuyer AND non-1</a:t>
            </a:r>
            <a:r>
              <a:rPr lang="en-US" sz="2000" baseline="30000" dirty="0"/>
              <a:t>st</a:t>
            </a:r>
            <a:r>
              <a:rPr lang="en-US" sz="2000" dirty="0"/>
              <a:t> Time Homebuyer</a:t>
            </a:r>
          </a:p>
          <a:p>
            <a:pPr marL="342900" indent="-342900">
              <a:buFont typeface="Arial" panose="020B0604020202020204" pitchFamily="34" charset="0"/>
              <a:buChar char="•"/>
            </a:pPr>
            <a:r>
              <a:rPr lang="en-US" sz="2000" dirty="0"/>
              <a:t>DPA of 3.5% of the lower of appraised value or purchase price </a:t>
            </a:r>
          </a:p>
          <a:p>
            <a:pPr marL="342900" indent="-342900">
              <a:buFont typeface="Arial" panose="020B0604020202020204" pitchFamily="34" charset="0"/>
              <a:buChar char="•"/>
            </a:pPr>
            <a:r>
              <a:rPr lang="en-US" sz="2000" dirty="0"/>
              <a:t>DPA forgiven in 3 years, secured via 2</a:t>
            </a:r>
            <a:r>
              <a:rPr lang="en-US" sz="2000" baseline="30000" dirty="0"/>
              <a:t>nd</a:t>
            </a:r>
            <a:r>
              <a:rPr lang="en-US" sz="2000" dirty="0"/>
              <a:t> mortgage</a:t>
            </a:r>
          </a:p>
          <a:p>
            <a:pPr marL="342900" indent="-342900">
              <a:buFont typeface="Arial" panose="020B0604020202020204" pitchFamily="34" charset="0"/>
              <a:buChar char="•"/>
            </a:pPr>
            <a:r>
              <a:rPr lang="en-US" sz="2000" dirty="0"/>
              <a:t>Standard FHA financing, underwrite to </a:t>
            </a:r>
            <a:r>
              <a:rPr lang="en-US" sz="2000" dirty="0" err="1"/>
              <a:t>Ginnie</a:t>
            </a:r>
            <a:r>
              <a:rPr lang="en-US" sz="2000" dirty="0"/>
              <a:t> guidelines</a:t>
            </a:r>
          </a:p>
          <a:p>
            <a:pPr marL="342900" indent="-342900">
              <a:buFont typeface="Arial" panose="020B0604020202020204" pitchFamily="34" charset="0"/>
              <a:buChar char="•"/>
            </a:pPr>
            <a:r>
              <a:rPr lang="en-US" sz="2000" dirty="0"/>
              <a:t>All Conventional loan products are currently “paused” by IHCDA</a:t>
            </a:r>
          </a:p>
          <a:p>
            <a:pPr marL="342900" indent="-342900">
              <a:buFont typeface="Arial" panose="020B0604020202020204" pitchFamily="34" charset="0"/>
              <a:buChar char="•"/>
            </a:pPr>
            <a:r>
              <a:rPr lang="en-US" sz="2000" u="sng" dirty="0"/>
              <a:t>MCC can be added</a:t>
            </a:r>
            <a:r>
              <a:rPr lang="en-US" sz="2000" dirty="0"/>
              <a:t>, if FTHB, eligible military veteran, or property is  located in a targeted area</a:t>
            </a:r>
          </a:p>
          <a:p>
            <a:endParaRPr lang="en-US" dirty="0"/>
          </a:p>
          <a:p>
            <a:r>
              <a:rPr lang="en-US" sz="2000" b="1" u="sng" dirty="0"/>
              <a:t>Lender Features to Know</a:t>
            </a:r>
          </a:p>
          <a:p>
            <a:pPr marL="342900" indent="-342900">
              <a:buFont typeface="Arial" panose="020B0604020202020204" pitchFamily="34" charset="0"/>
              <a:buChar char="•"/>
            </a:pPr>
            <a:r>
              <a:rPr lang="en-US" sz="2000" dirty="0"/>
              <a:t>Lender must provide CD on 2</a:t>
            </a:r>
            <a:r>
              <a:rPr lang="en-US" sz="2000" baseline="30000" dirty="0"/>
              <a:t>nd</a:t>
            </a:r>
            <a:r>
              <a:rPr lang="en-US" sz="2000" dirty="0"/>
              <a:t> in accordance with the TRID rules</a:t>
            </a:r>
          </a:p>
          <a:p>
            <a:pPr marL="342900" indent="-342900">
              <a:buFont typeface="Arial" panose="020B0604020202020204" pitchFamily="34" charset="0"/>
              <a:buChar char="•"/>
            </a:pPr>
            <a:r>
              <a:rPr lang="en-US" sz="2000" dirty="0"/>
              <a:t>Tax transcripts not needed, unless an MCC is added </a:t>
            </a:r>
            <a:endParaRPr lang="en-US" sz="1400" dirty="0"/>
          </a:p>
          <a:p>
            <a:pPr marL="342900" indent="-342900">
              <a:buFont typeface="Arial" panose="020B0604020202020204" pitchFamily="34" charset="0"/>
              <a:buChar char="•"/>
            </a:pPr>
            <a:r>
              <a:rPr lang="en-US" sz="2000" dirty="0"/>
              <a:t>Acquisition and normal income requirements apply</a:t>
            </a:r>
          </a:p>
          <a:p>
            <a:endParaRPr lang="en-US" sz="2800" dirty="0"/>
          </a:p>
          <a:p>
            <a:pPr marL="285750" lvl="1" indent="-285750"/>
            <a:endParaRPr lang="en-US" sz="2600" dirty="0"/>
          </a:p>
          <a:p>
            <a:pPr lvl="0"/>
            <a:endParaRPr lang="en-US" sz="1600" dirty="0"/>
          </a:p>
          <a:p>
            <a:pPr lvl="0"/>
            <a:endParaRPr lang="en-US" sz="1600" dirty="0"/>
          </a:p>
          <a:p>
            <a:endParaRPr lang="en-US" dirty="0"/>
          </a:p>
        </p:txBody>
      </p:sp>
    </p:spTree>
    <p:extLst>
      <p:ext uri="{BB962C8B-B14F-4D97-AF65-F5344CB8AC3E}">
        <p14:creationId xmlns:p14="http://schemas.microsoft.com/office/powerpoint/2010/main" val="40961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circle(in)">
                                      <p:cBhvr>
                                        <p:cTn id="7" dur="2000"/>
                                        <p:tgtEl>
                                          <p:spTgt spid="3">
                                            <p:txEl>
                                              <p:pRg st="11" end="1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circle(in)">
                                      <p:cBhvr>
                                        <p:cTn id="10" dur="2000"/>
                                        <p:tgtEl>
                                          <p:spTgt spid="3">
                                            <p:txEl>
                                              <p:pRg st="12" end="1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circle(in)">
                                      <p:cBhvr>
                                        <p:cTn id="13" dur="2000"/>
                                        <p:tgtEl>
                                          <p:spTgt spid="3">
                                            <p:txEl>
                                              <p:pRg st="13" end="1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circle(in)">
                                      <p:cBhvr>
                                        <p:cTn id="16"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4" y="274638"/>
            <a:ext cx="8364537" cy="825500"/>
          </a:xfrm>
        </p:spPr>
        <p:txBody>
          <a:bodyPr/>
          <a:lstStyle/>
          <a:p>
            <a:r>
              <a:rPr lang="en-US" dirty="0"/>
              <a:t>Down Payment assistance +</a:t>
            </a:r>
          </a:p>
        </p:txBody>
      </p:sp>
      <p:sp>
        <p:nvSpPr>
          <p:cNvPr id="3" name="Content Placeholder 2"/>
          <p:cNvSpPr>
            <a:spLocks noGrp="1"/>
          </p:cNvSpPr>
          <p:nvPr>
            <p:ph idx="1"/>
          </p:nvPr>
        </p:nvSpPr>
        <p:spPr>
          <a:xfrm>
            <a:off x="335274" y="1100138"/>
            <a:ext cx="8808726" cy="5483224"/>
          </a:xfrm>
        </p:spPr>
        <p:txBody>
          <a:bodyPr/>
          <a:lstStyle/>
          <a:p>
            <a:r>
              <a:rPr lang="en-US" sz="2800" b="1" dirty="0"/>
              <a:t>First Place</a:t>
            </a:r>
            <a:r>
              <a:rPr lang="en-US" dirty="0"/>
              <a:t>	 (FHA Loan)			 </a:t>
            </a:r>
            <a:r>
              <a:rPr lang="en-US" sz="2000" b="1" dirty="0"/>
              <a:t>Reservation Fee:  </a:t>
            </a:r>
            <a:r>
              <a:rPr lang="en-US" sz="2000" dirty="0"/>
              <a:t>$100</a:t>
            </a:r>
          </a:p>
          <a:p>
            <a:endParaRPr lang="en-US" dirty="0"/>
          </a:p>
          <a:p>
            <a:r>
              <a:rPr lang="en-US" b="1" u="sng" dirty="0"/>
              <a:t>Main Features</a:t>
            </a:r>
          </a:p>
          <a:p>
            <a:endParaRPr lang="en-US" sz="100" dirty="0"/>
          </a:p>
          <a:p>
            <a:pPr marL="285750" indent="-285750">
              <a:buFont typeface="Arial" panose="020B0604020202020204" pitchFamily="34" charset="0"/>
              <a:buChar char="•"/>
            </a:pPr>
            <a:r>
              <a:rPr lang="en-US" sz="2000" dirty="0"/>
              <a:t>Offers </a:t>
            </a:r>
            <a:r>
              <a:rPr lang="en-US" sz="2000" u="sng" dirty="0"/>
              <a:t>6% of purchase price </a:t>
            </a:r>
            <a:r>
              <a:rPr lang="en-US" sz="1600" dirty="0"/>
              <a:t>(cannot exceed the appraised value)</a:t>
            </a:r>
            <a:r>
              <a:rPr lang="en-US" sz="2000" dirty="0"/>
              <a:t>,</a:t>
            </a:r>
            <a:r>
              <a:rPr lang="en-US" sz="1600" dirty="0"/>
              <a:t> </a:t>
            </a:r>
            <a:r>
              <a:rPr lang="en-US" sz="2000" dirty="0"/>
              <a:t>which can be applied toward the down payment, closing costs or </a:t>
            </a:r>
            <a:r>
              <a:rPr lang="en-US" sz="2000" dirty="0" err="1"/>
              <a:t>prepaids</a:t>
            </a:r>
            <a:endParaRPr lang="en-US" sz="2000" dirty="0"/>
          </a:p>
          <a:p>
            <a:pPr marL="285750" indent="-285750">
              <a:buFont typeface="Arial" panose="020B0604020202020204" pitchFamily="34" charset="0"/>
              <a:buChar char="•"/>
            </a:pPr>
            <a:r>
              <a:rPr lang="en-US" sz="2000" u="sng" dirty="0">
                <a:solidFill>
                  <a:srgbClr val="FF0000"/>
                </a:solidFill>
              </a:rPr>
              <a:t>1</a:t>
            </a:r>
            <a:r>
              <a:rPr lang="en-US" sz="2000" u="sng" baseline="30000" dirty="0">
                <a:solidFill>
                  <a:srgbClr val="FF0000"/>
                </a:solidFill>
              </a:rPr>
              <a:t>st</a:t>
            </a:r>
            <a:r>
              <a:rPr lang="en-US" sz="2000" u="sng" dirty="0">
                <a:solidFill>
                  <a:srgbClr val="FF0000"/>
                </a:solidFill>
              </a:rPr>
              <a:t> homebuyers only</a:t>
            </a:r>
            <a:r>
              <a:rPr lang="en-US" sz="2000" dirty="0"/>
              <a:t>, </a:t>
            </a:r>
            <a:r>
              <a:rPr lang="en-US" sz="2000" i="1" dirty="0"/>
              <a:t>unless purchasing in a targeted area, go to:  </a:t>
            </a:r>
            <a:r>
              <a:rPr lang="en-US" sz="2000" i="1" dirty="0">
                <a:hlinkClick r:id="rId2"/>
              </a:rPr>
              <a:t>www.in.gov/ihcda/4440.htm</a:t>
            </a:r>
            <a:r>
              <a:rPr lang="en-US" sz="2000" i="1" dirty="0"/>
              <a:t> to determine if property is in a targeted area.</a:t>
            </a:r>
          </a:p>
          <a:p>
            <a:pPr marL="285750" marR="0" lvl="0" indent="-28575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a:t>
            </a:r>
            <a:r>
              <a:rPr kumimoji="0" lang="en-US" sz="2000" b="0" i="0" u="sng" strike="noStrike" kern="1200" cap="none" spc="0" normalizeH="0" baseline="0" noProof="0" dirty="0">
                <a:ln>
                  <a:noFill/>
                </a:ln>
                <a:solidFill>
                  <a:srgbClr val="003359"/>
                </a:solidFill>
                <a:effectLst/>
                <a:uLnTx/>
                <a:uFillTx/>
                <a:latin typeface="Arial"/>
                <a:ea typeface="ＭＳ Ｐゴシック" pitchFamily="-112" charset="-128"/>
                <a:cs typeface="Arial"/>
              </a:rPr>
              <a:t>Affordability period” (forgiveness period) is 9 years</a:t>
            </a:r>
          </a:p>
          <a:p>
            <a:pPr marL="285750" indent="-285750">
              <a:buFont typeface="Arial" panose="020B0604020202020204" pitchFamily="34" charset="0"/>
              <a:buChar char="•"/>
            </a:pPr>
            <a:r>
              <a:rPr lang="en-US" sz="2000" dirty="0"/>
              <a:t>Acquisition and normal program income limits apply</a:t>
            </a:r>
          </a:p>
          <a:p>
            <a:pPr marL="285750" lvl="0" indent="-285750">
              <a:buFont typeface="Arial" panose="020B0604020202020204" pitchFamily="34" charset="0"/>
              <a:buChar char="•"/>
            </a:pPr>
            <a:r>
              <a:rPr lang="en-US" sz="2000" dirty="0"/>
              <a:t>Recapture tax provisions could apply if loan is sold or refinanced</a:t>
            </a:r>
          </a:p>
          <a:p>
            <a:pPr marL="285750" indent="-285750">
              <a:buFont typeface="Arial" panose="020B0604020202020204" pitchFamily="34" charset="0"/>
              <a:buChar char="•"/>
            </a:pPr>
            <a:endParaRPr lang="en-US" sz="2000" dirty="0"/>
          </a:p>
          <a:p>
            <a:r>
              <a:rPr lang="en-US" sz="2000" b="1" u="sng" dirty="0"/>
              <a:t>Lender Features to Know</a:t>
            </a:r>
          </a:p>
          <a:p>
            <a:pPr marL="285750" indent="-285750">
              <a:buFont typeface="Arial" panose="020B0604020202020204" pitchFamily="34" charset="0"/>
              <a:buChar char="•"/>
            </a:pPr>
            <a:r>
              <a:rPr lang="en-US" sz="2000" dirty="0"/>
              <a:t>Silent 2</a:t>
            </a:r>
            <a:r>
              <a:rPr lang="en-US" sz="2000" baseline="30000" dirty="0"/>
              <a:t>nd</a:t>
            </a:r>
            <a:r>
              <a:rPr lang="en-US" sz="2000" dirty="0"/>
              <a:t> mortgage &amp; IHCDA promissory note, no payments/no interest</a:t>
            </a:r>
          </a:p>
          <a:p>
            <a:pPr marL="285750" indent="-285750">
              <a:buFont typeface="Arial" panose="020B0604020202020204" pitchFamily="34" charset="0"/>
              <a:buChar char="•"/>
            </a:pPr>
            <a:r>
              <a:rPr lang="en-US" sz="2000" dirty="0"/>
              <a:t>Participating lender can charge 1% origination fee and up to $1,200 in usual and customary lender fees.</a:t>
            </a:r>
          </a:p>
          <a:p>
            <a:pPr marL="285750" lvl="0" indent="-285750">
              <a:buFont typeface="Arial" panose="020B0604020202020204" pitchFamily="34" charset="0"/>
              <a:buChar char="•"/>
            </a:pPr>
            <a:r>
              <a:rPr lang="en-US" sz="2000" b="1" dirty="0"/>
              <a:t>MCC cannot be added</a:t>
            </a:r>
          </a:p>
          <a:p>
            <a:pPr marL="285750" indent="-285750">
              <a:buFont typeface="Arial" panose="020B0604020202020204" pitchFamily="34" charset="0"/>
              <a:buChar char="•"/>
            </a:pPr>
            <a:endParaRPr lang="en-US" sz="2000" dirty="0"/>
          </a:p>
          <a:p>
            <a:endParaRPr lang="en-US" sz="20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59682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63" y="283022"/>
            <a:ext cx="11152716" cy="1143000"/>
          </a:xfrm>
        </p:spPr>
        <p:txBody>
          <a:bodyPr/>
          <a:lstStyle/>
          <a:p>
            <a:r>
              <a:rPr lang="en-US" dirty="0"/>
              <a:t>Federal Tax credit</a:t>
            </a:r>
          </a:p>
        </p:txBody>
      </p:sp>
      <p:sp>
        <p:nvSpPr>
          <p:cNvPr id="3" name="Content Placeholder 2"/>
          <p:cNvSpPr>
            <a:spLocks noGrp="1"/>
          </p:cNvSpPr>
          <p:nvPr>
            <p:ph idx="1"/>
          </p:nvPr>
        </p:nvSpPr>
        <p:spPr>
          <a:xfrm>
            <a:off x="489563" y="1093563"/>
            <a:ext cx="8274609" cy="5306301"/>
          </a:xfrm>
        </p:spPr>
        <p:txBody>
          <a:bodyPr/>
          <a:lstStyle/>
          <a:p>
            <a:r>
              <a:rPr lang="en-US" sz="2000" b="1" dirty="0"/>
              <a:t>Mortgage Credit Certificate (MCC)	Reservation Fee</a:t>
            </a:r>
            <a:r>
              <a:rPr lang="en-US" sz="2000" dirty="0"/>
              <a:t>:  $800 / $100</a:t>
            </a:r>
          </a:p>
          <a:p>
            <a:r>
              <a:rPr lang="en-US" sz="1200" dirty="0"/>
              <a:t>     </a:t>
            </a:r>
            <a:r>
              <a:rPr lang="en-US" sz="2000" dirty="0"/>
              <a:t>  </a:t>
            </a:r>
          </a:p>
          <a:p>
            <a:r>
              <a:rPr lang="en-US" sz="2000" b="1" u="sng" dirty="0"/>
              <a:t>Main Feature for Borrower</a:t>
            </a:r>
          </a:p>
          <a:p>
            <a:endParaRPr lang="en-US" sz="1200" dirty="0"/>
          </a:p>
          <a:p>
            <a:pPr marL="342900" indent="-342900">
              <a:buFont typeface="Arial" panose="020B0604020202020204" pitchFamily="34" charset="0"/>
              <a:buChar char="•"/>
            </a:pPr>
            <a:r>
              <a:rPr lang="en-US" sz="2000" dirty="0"/>
              <a:t>Offers a Homeowner up to $2,000 per year of a dollar-for-dollar Income Tax </a:t>
            </a:r>
            <a:r>
              <a:rPr lang="en-US" sz="2000" i="1" dirty="0"/>
              <a:t>credit</a:t>
            </a:r>
            <a:r>
              <a:rPr lang="en-US" sz="2000" dirty="0"/>
              <a:t> against their federal tax liability for as long as the home remains their primary residence.</a:t>
            </a:r>
          </a:p>
          <a:p>
            <a:pPr marL="342900" indent="-342900">
              <a:buFont typeface="Arial" panose="020B0604020202020204" pitchFamily="34" charset="0"/>
              <a:buChar char="•"/>
            </a:pPr>
            <a:endParaRPr lang="en-US" sz="2000" dirty="0"/>
          </a:p>
          <a:p>
            <a:r>
              <a:rPr lang="en-US" sz="2000" b="1" u="sng" dirty="0"/>
              <a:t>Lender Features to Know</a:t>
            </a:r>
          </a:p>
          <a:p>
            <a:pPr marL="342900" indent="-342900">
              <a:buFont typeface="Arial" panose="020B0604020202020204" pitchFamily="34" charset="0"/>
              <a:buChar char="•"/>
            </a:pPr>
            <a:r>
              <a:rPr lang="en-US" sz="2000" dirty="0"/>
              <a:t>For </a:t>
            </a:r>
            <a:r>
              <a:rPr lang="en-US" sz="2000" u="sng" dirty="0">
                <a:solidFill>
                  <a:srgbClr val="FF0000"/>
                </a:solidFill>
              </a:rPr>
              <a:t>1</a:t>
            </a:r>
            <a:r>
              <a:rPr lang="en-US" sz="2000" u="sng" baseline="30000" dirty="0">
                <a:solidFill>
                  <a:srgbClr val="FF0000"/>
                </a:solidFill>
              </a:rPr>
              <a:t>st</a:t>
            </a:r>
            <a:r>
              <a:rPr lang="en-US" sz="2000" u="sng" dirty="0">
                <a:solidFill>
                  <a:srgbClr val="FF0000"/>
                </a:solidFill>
              </a:rPr>
              <a:t> Time Homebuyers</a:t>
            </a:r>
            <a:r>
              <a:rPr lang="en-US" sz="2000" b="1" dirty="0"/>
              <a:t>* </a:t>
            </a:r>
            <a:r>
              <a:rPr lang="en-US" sz="2000" dirty="0"/>
              <a:t>(not on title for last 3 years)</a:t>
            </a:r>
          </a:p>
          <a:p>
            <a:pPr marL="342900" indent="-342900">
              <a:buFont typeface="Arial" panose="020B0604020202020204" pitchFamily="34" charset="0"/>
              <a:buChar char="•"/>
            </a:pPr>
            <a:r>
              <a:rPr lang="en-US" sz="2000" dirty="0"/>
              <a:t>Transferable to a new mortgage, in most cases</a:t>
            </a:r>
          </a:p>
          <a:p>
            <a:pPr marL="342900" indent="-342900">
              <a:buFont typeface="Arial" panose="020B0604020202020204" pitchFamily="34" charset="0"/>
              <a:buChar char="•"/>
            </a:pPr>
            <a:r>
              <a:rPr lang="en-US" sz="2000" dirty="0"/>
              <a:t>Permanent credit rate of 25%, annual amount the borrower receives will change as the mortgage loan amount decreases each year</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sz="2000" dirty="0"/>
              <a:t>Recapture Tax may apply </a:t>
            </a:r>
            <a:r>
              <a:rPr lang="en-US" sz="1600" dirty="0"/>
              <a:t>(determined by a tax professional when home is sold)</a:t>
            </a:r>
          </a:p>
          <a:p>
            <a:pPr marL="342900" indent="-342900">
              <a:buFont typeface="Arial" panose="020B0604020202020204" pitchFamily="34" charset="0"/>
              <a:buChar char="•"/>
            </a:pPr>
            <a:r>
              <a:rPr lang="en-US" sz="2000" dirty="0"/>
              <a:t>Normal county income and acquisition limits apply</a:t>
            </a:r>
          </a:p>
          <a:p>
            <a:pPr marL="342900" indent="-342900">
              <a:buFont typeface="Arial" panose="020B0604020202020204" pitchFamily="34" charset="0"/>
              <a:buChar char="•"/>
            </a:pPr>
            <a:endParaRPr lang="en-US" dirty="0"/>
          </a:p>
          <a:p>
            <a:r>
              <a:rPr lang="en-US" dirty="0"/>
              <a:t>*</a:t>
            </a:r>
            <a:r>
              <a:rPr lang="en-US" sz="1600" i="1" u="sng" dirty="0"/>
              <a:t>Unless in Targeted Area or military veteran</a:t>
            </a:r>
          </a:p>
          <a:p>
            <a:pPr marL="285750" lvl="1" indent="-285750"/>
            <a:endParaRPr lang="en-US" sz="2600" dirty="0"/>
          </a:p>
          <a:p>
            <a:pPr lvl="0"/>
            <a:endParaRPr lang="en-US" sz="1600" dirty="0"/>
          </a:p>
          <a:p>
            <a:pPr lvl="0"/>
            <a:endParaRPr lang="en-US" sz="1600" dirty="0"/>
          </a:p>
          <a:p>
            <a:endParaRPr lang="en-US" dirty="0"/>
          </a:p>
        </p:txBody>
      </p:sp>
    </p:spTree>
    <p:extLst>
      <p:ext uri="{BB962C8B-B14F-4D97-AF65-F5344CB8AC3E}">
        <p14:creationId xmlns:p14="http://schemas.microsoft.com/office/powerpoint/2010/main" val="32472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80">
                                          <p:stCondLst>
                                            <p:cond delay="0"/>
                                          </p:stCondLst>
                                        </p:cTn>
                                        <p:tgtEl>
                                          <p:spTgt spid="3">
                                            <p:txEl>
                                              <p:pRg st="7" end="7"/>
                                            </p:txEl>
                                          </p:spTgt>
                                        </p:tgtEl>
                                      </p:cBhvr>
                                    </p:animEffect>
                                    <p:anim calcmode="lin" valueType="num">
                                      <p:cBhvr>
                                        <p:cTn id="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7" end="7"/>
                                            </p:txEl>
                                          </p:spTgt>
                                        </p:tgtEl>
                                      </p:cBhvr>
                                      <p:to x="100000" y="60000"/>
                                    </p:animScale>
                                    <p:animScale>
                                      <p:cBhvr>
                                        <p:cTn id="30" dur="166" decel="50000">
                                          <p:stCondLst>
                                            <p:cond delay="676"/>
                                          </p:stCondLst>
                                        </p:cTn>
                                        <p:tgtEl>
                                          <p:spTgt spid="3">
                                            <p:txEl>
                                              <p:pRg st="7" end="7"/>
                                            </p:txEl>
                                          </p:spTgt>
                                        </p:tgtEl>
                                      </p:cBhvr>
                                      <p:to x="100000" y="100000"/>
                                    </p:animScale>
                                    <p:animScale>
                                      <p:cBhvr>
                                        <p:cTn id="31" dur="26">
                                          <p:stCondLst>
                                            <p:cond delay="1312"/>
                                          </p:stCondLst>
                                        </p:cTn>
                                        <p:tgtEl>
                                          <p:spTgt spid="3">
                                            <p:txEl>
                                              <p:pRg st="7" end="7"/>
                                            </p:txEl>
                                          </p:spTgt>
                                        </p:tgtEl>
                                      </p:cBhvr>
                                      <p:to x="100000" y="80000"/>
                                    </p:animScale>
                                    <p:animScale>
                                      <p:cBhvr>
                                        <p:cTn id="32" dur="166" decel="50000">
                                          <p:stCondLst>
                                            <p:cond delay="1338"/>
                                          </p:stCondLst>
                                        </p:cTn>
                                        <p:tgtEl>
                                          <p:spTgt spid="3">
                                            <p:txEl>
                                              <p:pRg st="7" end="7"/>
                                            </p:txEl>
                                          </p:spTgt>
                                        </p:tgtEl>
                                      </p:cBhvr>
                                      <p:to x="100000" y="100000"/>
                                    </p:animScale>
                                    <p:animScale>
                                      <p:cBhvr>
                                        <p:cTn id="33" dur="26">
                                          <p:stCondLst>
                                            <p:cond delay="1642"/>
                                          </p:stCondLst>
                                        </p:cTn>
                                        <p:tgtEl>
                                          <p:spTgt spid="3">
                                            <p:txEl>
                                              <p:pRg st="7" end="7"/>
                                            </p:txEl>
                                          </p:spTgt>
                                        </p:tgtEl>
                                      </p:cBhvr>
                                      <p:to x="100000" y="90000"/>
                                    </p:animScale>
                                    <p:animScale>
                                      <p:cBhvr>
                                        <p:cTn id="34" dur="166" decel="50000">
                                          <p:stCondLst>
                                            <p:cond delay="1668"/>
                                          </p:stCondLst>
                                        </p:cTn>
                                        <p:tgtEl>
                                          <p:spTgt spid="3">
                                            <p:txEl>
                                              <p:pRg st="7" end="7"/>
                                            </p:txEl>
                                          </p:spTgt>
                                        </p:tgtEl>
                                      </p:cBhvr>
                                      <p:to x="100000" y="100000"/>
                                    </p:animScale>
                                    <p:animScale>
                                      <p:cBhvr>
                                        <p:cTn id="35" dur="26">
                                          <p:stCondLst>
                                            <p:cond delay="1808"/>
                                          </p:stCondLst>
                                        </p:cTn>
                                        <p:tgtEl>
                                          <p:spTgt spid="3">
                                            <p:txEl>
                                              <p:pRg st="7" end="7"/>
                                            </p:txEl>
                                          </p:spTgt>
                                        </p:tgtEl>
                                      </p:cBhvr>
                                      <p:to x="100000" y="95000"/>
                                    </p:animScale>
                                    <p:animScale>
                                      <p:cBhvr>
                                        <p:cTn id="36" dur="166" decel="50000">
                                          <p:stCondLst>
                                            <p:cond delay="1834"/>
                                          </p:stCondLst>
                                        </p:cTn>
                                        <p:tgtEl>
                                          <p:spTgt spid="3">
                                            <p:txEl>
                                              <p:pRg st="7" end="7"/>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80">
                                          <p:stCondLst>
                                            <p:cond delay="0"/>
                                          </p:stCondLst>
                                        </p:cTn>
                                        <p:tgtEl>
                                          <p:spTgt spid="3">
                                            <p:txEl>
                                              <p:pRg st="8" end="8"/>
                                            </p:txEl>
                                          </p:spTgt>
                                        </p:tgtEl>
                                      </p:cBhvr>
                                    </p:animEffect>
                                    <p:anim calcmode="lin" valueType="num">
                                      <p:cBhvr>
                                        <p:cTn id="4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8" end="8"/>
                                            </p:txEl>
                                          </p:spTgt>
                                        </p:tgtEl>
                                      </p:cBhvr>
                                      <p:to x="100000" y="60000"/>
                                    </p:animScale>
                                    <p:animScale>
                                      <p:cBhvr>
                                        <p:cTn id="46" dur="166" decel="50000">
                                          <p:stCondLst>
                                            <p:cond delay="676"/>
                                          </p:stCondLst>
                                        </p:cTn>
                                        <p:tgtEl>
                                          <p:spTgt spid="3">
                                            <p:txEl>
                                              <p:pRg st="8" end="8"/>
                                            </p:txEl>
                                          </p:spTgt>
                                        </p:tgtEl>
                                      </p:cBhvr>
                                      <p:to x="100000" y="100000"/>
                                    </p:animScale>
                                    <p:animScale>
                                      <p:cBhvr>
                                        <p:cTn id="47" dur="26">
                                          <p:stCondLst>
                                            <p:cond delay="1312"/>
                                          </p:stCondLst>
                                        </p:cTn>
                                        <p:tgtEl>
                                          <p:spTgt spid="3">
                                            <p:txEl>
                                              <p:pRg st="8" end="8"/>
                                            </p:txEl>
                                          </p:spTgt>
                                        </p:tgtEl>
                                      </p:cBhvr>
                                      <p:to x="100000" y="80000"/>
                                    </p:animScale>
                                    <p:animScale>
                                      <p:cBhvr>
                                        <p:cTn id="48" dur="166" decel="50000">
                                          <p:stCondLst>
                                            <p:cond delay="1338"/>
                                          </p:stCondLst>
                                        </p:cTn>
                                        <p:tgtEl>
                                          <p:spTgt spid="3">
                                            <p:txEl>
                                              <p:pRg st="8" end="8"/>
                                            </p:txEl>
                                          </p:spTgt>
                                        </p:tgtEl>
                                      </p:cBhvr>
                                      <p:to x="100000" y="100000"/>
                                    </p:animScale>
                                    <p:animScale>
                                      <p:cBhvr>
                                        <p:cTn id="49" dur="26">
                                          <p:stCondLst>
                                            <p:cond delay="1642"/>
                                          </p:stCondLst>
                                        </p:cTn>
                                        <p:tgtEl>
                                          <p:spTgt spid="3">
                                            <p:txEl>
                                              <p:pRg st="8" end="8"/>
                                            </p:txEl>
                                          </p:spTgt>
                                        </p:tgtEl>
                                      </p:cBhvr>
                                      <p:to x="100000" y="90000"/>
                                    </p:animScale>
                                    <p:animScale>
                                      <p:cBhvr>
                                        <p:cTn id="50" dur="166" decel="50000">
                                          <p:stCondLst>
                                            <p:cond delay="1668"/>
                                          </p:stCondLst>
                                        </p:cTn>
                                        <p:tgtEl>
                                          <p:spTgt spid="3">
                                            <p:txEl>
                                              <p:pRg st="8" end="8"/>
                                            </p:txEl>
                                          </p:spTgt>
                                        </p:tgtEl>
                                      </p:cBhvr>
                                      <p:to x="100000" y="100000"/>
                                    </p:animScale>
                                    <p:animScale>
                                      <p:cBhvr>
                                        <p:cTn id="51" dur="26">
                                          <p:stCondLst>
                                            <p:cond delay="1808"/>
                                          </p:stCondLst>
                                        </p:cTn>
                                        <p:tgtEl>
                                          <p:spTgt spid="3">
                                            <p:txEl>
                                              <p:pRg st="8" end="8"/>
                                            </p:txEl>
                                          </p:spTgt>
                                        </p:tgtEl>
                                      </p:cBhvr>
                                      <p:to x="100000" y="95000"/>
                                    </p:animScale>
                                    <p:animScale>
                                      <p:cBhvr>
                                        <p:cTn id="52" dur="166" decel="50000">
                                          <p:stCondLst>
                                            <p:cond delay="1834"/>
                                          </p:stCondLst>
                                        </p:cTn>
                                        <p:tgtEl>
                                          <p:spTgt spid="3">
                                            <p:txEl>
                                              <p:pRg st="8" end="8"/>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down)">
                                      <p:cBhvr>
                                        <p:cTn id="55" dur="580">
                                          <p:stCondLst>
                                            <p:cond delay="0"/>
                                          </p:stCondLst>
                                        </p:cTn>
                                        <p:tgtEl>
                                          <p:spTgt spid="3">
                                            <p:txEl>
                                              <p:pRg st="9" end="9"/>
                                            </p:txEl>
                                          </p:spTgt>
                                        </p:tgtEl>
                                      </p:cBhvr>
                                    </p:animEffect>
                                    <p:anim calcmode="lin" valueType="num">
                                      <p:cBhvr>
                                        <p:cTn id="5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9" end="9"/>
                                            </p:txEl>
                                          </p:spTgt>
                                        </p:tgtEl>
                                      </p:cBhvr>
                                      <p:to x="100000" y="60000"/>
                                    </p:animScale>
                                    <p:animScale>
                                      <p:cBhvr>
                                        <p:cTn id="62" dur="166" decel="50000">
                                          <p:stCondLst>
                                            <p:cond delay="676"/>
                                          </p:stCondLst>
                                        </p:cTn>
                                        <p:tgtEl>
                                          <p:spTgt spid="3">
                                            <p:txEl>
                                              <p:pRg st="9" end="9"/>
                                            </p:txEl>
                                          </p:spTgt>
                                        </p:tgtEl>
                                      </p:cBhvr>
                                      <p:to x="100000" y="100000"/>
                                    </p:animScale>
                                    <p:animScale>
                                      <p:cBhvr>
                                        <p:cTn id="63" dur="26">
                                          <p:stCondLst>
                                            <p:cond delay="1312"/>
                                          </p:stCondLst>
                                        </p:cTn>
                                        <p:tgtEl>
                                          <p:spTgt spid="3">
                                            <p:txEl>
                                              <p:pRg st="9" end="9"/>
                                            </p:txEl>
                                          </p:spTgt>
                                        </p:tgtEl>
                                      </p:cBhvr>
                                      <p:to x="100000" y="80000"/>
                                    </p:animScale>
                                    <p:animScale>
                                      <p:cBhvr>
                                        <p:cTn id="64" dur="166" decel="50000">
                                          <p:stCondLst>
                                            <p:cond delay="1338"/>
                                          </p:stCondLst>
                                        </p:cTn>
                                        <p:tgtEl>
                                          <p:spTgt spid="3">
                                            <p:txEl>
                                              <p:pRg st="9" end="9"/>
                                            </p:txEl>
                                          </p:spTgt>
                                        </p:tgtEl>
                                      </p:cBhvr>
                                      <p:to x="100000" y="100000"/>
                                    </p:animScale>
                                    <p:animScale>
                                      <p:cBhvr>
                                        <p:cTn id="65" dur="26">
                                          <p:stCondLst>
                                            <p:cond delay="1642"/>
                                          </p:stCondLst>
                                        </p:cTn>
                                        <p:tgtEl>
                                          <p:spTgt spid="3">
                                            <p:txEl>
                                              <p:pRg st="9" end="9"/>
                                            </p:txEl>
                                          </p:spTgt>
                                        </p:tgtEl>
                                      </p:cBhvr>
                                      <p:to x="100000" y="90000"/>
                                    </p:animScale>
                                    <p:animScale>
                                      <p:cBhvr>
                                        <p:cTn id="66" dur="166" decel="50000">
                                          <p:stCondLst>
                                            <p:cond delay="1668"/>
                                          </p:stCondLst>
                                        </p:cTn>
                                        <p:tgtEl>
                                          <p:spTgt spid="3">
                                            <p:txEl>
                                              <p:pRg st="9" end="9"/>
                                            </p:txEl>
                                          </p:spTgt>
                                        </p:tgtEl>
                                      </p:cBhvr>
                                      <p:to x="100000" y="100000"/>
                                    </p:animScale>
                                    <p:animScale>
                                      <p:cBhvr>
                                        <p:cTn id="67" dur="26">
                                          <p:stCondLst>
                                            <p:cond delay="1808"/>
                                          </p:stCondLst>
                                        </p:cTn>
                                        <p:tgtEl>
                                          <p:spTgt spid="3">
                                            <p:txEl>
                                              <p:pRg st="9" end="9"/>
                                            </p:txEl>
                                          </p:spTgt>
                                        </p:tgtEl>
                                      </p:cBhvr>
                                      <p:to x="100000" y="95000"/>
                                    </p:animScale>
                                    <p:animScale>
                                      <p:cBhvr>
                                        <p:cTn id="68" dur="166" decel="50000">
                                          <p:stCondLst>
                                            <p:cond delay="1834"/>
                                          </p:stCondLst>
                                        </p:cTn>
                                        <p:tgtEl>
                                          <p:spTgt spid="3">
                                            <p:txEl>
                                              <p:pRg st="9" end="9"/>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wipe(down)">
                                      <p:cBhvr>
                                        <p:cTn id="71" dur="580">
                                          <p:stCondLst>
                                            <p:cond delay="0"/>
                                          </p:stCondLst>
                                        </p:cTn>
                                        <p:tgtEl>
                                          <p:spTgt spid="3">
                                            <p:txEl>
                                              <p:pRg st="10" end="10"/>
                                            </p:txEl>
                                          </p:spTgt>
                                        </p:tgtEl>
                                      </p:cBhvr>
                                    </p:animEffect>
                                    <p:anim calcmode="lin" valueType="num">
                                      <p:cBhvr>
                                        <p:cTn id="7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10" end="10"/>
                                            </p:txEl>
                                          </p:spTgt>
                                        </p:tgtEl>
                                      </p:cBhvr>
                                      <p:to x="100000" y="60000"/>
                                    </p:animScale>
                                    <p:animScale>
                                      <p:cBhvr>
                                        <p:cTn id="78" dur="166" decel="50000">
                                          <p:stCondLst>
                                            <p:cond delay="676"/>
                                          </p:stCondLst>
                                        </p:cTn>
                                        <p:tgtEl>
                                          <p:spTgt spid="3">
                                            <p:txEl>
                                              <p:pRg st="10" end="10"/>
                                            </p:txEl>
                                          </p:spTgt>
                                        </p:tgtEl>
                                      </p:cBhvr>
                                      <p:to x="100000" y="100000"/>
                                    </p:animScale>
                                    <p:animScale>
                                      <p:cBhvr>
                                        <p:cTn id="79" dur="26">
                                          <p:stCondLst>
                                            <p:cond delay="1312"/>
                                          </p:stCondLst>
                                        </p:cTn>
                                        <p:tgtEl>
                                          <p:spTgt spid="3">
                                            <p:txEl>
                                              <p:pRg st="10" end="10"/>
                                            </p:txEl>
                                          </p:spTgt>
                                        </p:tgtEl>
                                      </p:cBhvr>
                                      <p:to x="100000" y="80000"/>
                                    </p:animScale>
                                    <p:animScale>
                                      <p:cBhvr>
                                        <p:cTn id="80" dur="166" decel="50000">
                                          <p:stCondLst>
                                            <p:cond delay="1338"/>
                                          </p:stCondLst>
                                        </p:cTn>
                                        <p:tgtEl>
                                          <p:spTgt spid="3">
                                            <p:txEl>
                                              <p:pRg st="10" end="10"/>
                                            </p:txEl>
                                          </p:spTgt>
                                        </p:tgtEl>
                                      </p:cBhvr>
                                      <p:to x="100000" y="100000"/>
                                    </p:animScale>
                                    <p:animScale>
                                      <p:cBhvr>
                                        <p:cTn id="81" dur="26">
                                          <p:stCondLst>
                                            <p:cond delay="1642"/>
                                          </p:stCondLst>
                                        </p:cTn>
                                        <p:tgtEl>
                                          <p:spTgt spid="3">
                                            <p:txEl>
                                              <p:pRg st="10" end="10"/>
                                            </p:txEl>
                                          </p:spTgt>
                                        </p:tgtEl>
                                      </p:cBhvr>
                                      <p:to x="100000" y="90000"/>
                                    </p:animScale>
                                    <p:animScale>
                                      <p:cBhvr>
                                        <p:cTn id="82" dur="166" decel="50000">
                                          <p:stCondLst>
                                            <p:cond delay="1668"/>
                                          </p:stCondLst>
                                        </p:cTn>
                                        <p:tgtEl>
                                          <p:spTgt spid="3">
                                            <p:txEl>
                                              <p:pRg st="10" end="10"/>
                                            </p:txEl>
                                          </p:spTgt>
                                        </p:tgtEl>
                                      </p:cBhvr>
                                      <p:to x="100000" y="100000"/>
                                    </p:animScale>
                                    <p:animScale>
                                      <p:cBhvr>
                                        <p:cTn id="83" dur="26">
                                          <p:stCondLst>
                                            <p:cond delay="1808"/>
                                          </p:stCondLst>
                                        </p:cTn>
                                        <p:tgtEl>
                                          <p:spTgt spid="3">
                                            <p:txEl>
                                              <p:pRg st="10" end="10"/>
                                            </p:txEl>
                                          </p:spTgt>
                                        </p:tgtEl>
                                      </p:cBhvr>
                                      <p:to x="100000" y="95000"/>
                                    </p:animScale>
                                    <p:animScale>
                                      <p:cBhvr>
                                        <p:cTn id="84" dur="166" decel="50000">
                                          <p:stCondLst>
                                            <p:cond delay="1834"/>
                                          </p:stCondLst>
                                        </p:cTn>
                                        <p:tgtEl>
                                          <p:spTgt spid="3">
                                            <p:txEl>
                                              <p:pRg st="10" end="10"/>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Effect transition="in" filter="wipe(down)">
                                      <p:cBhvr>
                                        <p:cTn id="87" dur="580">
                                          <p:stCondLst>
                                            <p:cond delay="0"/>
                                          </p:stCondLst>
                                        </p:cTn>
                                        <p:tgtEl>
                                          <p:spTgt spid="3">
                                            <p:txEl>
                                              <p:pRg st="11" end="11"/>
                                            </p:txEl>
                                          </p:spTgt>
                                        </p:tgtEl>
                                      </p:cBhvr>
                                    </p:animEffect>
                                    <p:anim calcmode="lin" valueType="num">
                                      <p:cBhvr>
                                        <p:cTn id="8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11" end="11"/>
                                            </p:txEl>
                                          </p:spTgt>
                                        </p:tgtEl>
                                      </p:cBhvr>
                                      <p:to x="100000" y="60000"/>
                                    </p:animScale>
                                    <p:animScale>
                                      <p:cBhvr>
                                        <p:cTn id="94" dur="166" decel="50000">
                                          <p:stCondLst>
                                            <p:cond delay="676"/>
                                          </p:stCondLst>
                                        </p:cTn>
                                        <p:tgtEl>
                                          <p:spTgt spid="3">
                                            <p:txEl>
                                              <p:pRg st="11" end="11"/>
                                            </p:txEl>
                                          </p:spTgt>
                                        </p:tgtEl>
                                      </p:cBhvr>
                                      <p:to x="100000" y="100000"/>
                                    </p:animScale>
                                    <p:animScale>
                                      <p:cBhvr>
                                        <p:cTn id="95" dur="26">
                                          <p:stCondLst>
                                            <p:cond delay="1312"/>
                                          </p:stCondLst>
                                        </p:cTn>
                                        <p:tgtEl>
                                          <p:spTgt spid="3">
                                            <p:txEl>
                                              <p:pRg st="11" end="11"/>
                                            </p:txEl>
                                          </p:spTgt>
                                        </p:tgtEl>
                                      </p:cBhvr>
                                      <p:to x="100000" y="80000"/>
                                    </p:animScale>
                                    <p:animScale>
                                      <p:cBhvr>
                                        <p:cTn id="96" dur="166" decel="50000">
                                          <p:stCondLst>
                                            <p:cond delay="1338"/>
                                          </p:stCondLst>
                                        </p:cTn>
                                        <p:tgtEl>
                                          <p:spTgt spid="3">
                                            <p:txEl>
                                              <p:pRg st="11" end="11"/>
                                            </p:txEl>
                                          </p:spTgt>
                                        </p:tgtEl>
                                      </p:cBhvr>
                                      <p:to x="100000" y="100000"/>
                                    </p:animScale>
                                    <p:animScale>
                                      <p:cBhvr>
                                        <p:cTn id="97" dur="26">
                                          <p:stCondLst>
                                            <p:cond delay="1642"/>
                                          </p:stCondLst>
                                        </p:cTn>
                                        <p:tgtEl>
                                          <p:spTgt spid="3">
                                            <p:txEl>
                                              <p:pRg st="11" end="11"/>
                                            </p:txEl>
                                          </p:spTgt>
                                        </p:tgtEl>
                                      </p:cBhvr>
                                      <p:to x="100000" y="90000"/>
                                    </p:animScale>
                                    <p:animScale>
                                      <p:cBhvr>
                                        <p:cTn id="98" dur="166" decel="50000">
                                          <p:stCondLst>
                                            <p:cond delay="1668"/>
                                          </p:stCondLst>
                                        </p:cTn>
                                        <p:tgtEl>
                                          <p:spTgt spid="3">
                                            <p:txEl>
                                              <p:pRg st="11" end="11"/>
                                            </p:txEl>
                                          </p:spTgt>
                                        </p:tgtEl>
                                      </p:cBhvr>
                                      <p:to x="100000" y="100000"/>
                                    </p:animScale>
                                    <p:animScale>
                                      <p:cBhvr>
                                        <p:cTn id="99" dur="26">
                                          <p:stCondLst>
                                            <p:cond delay="1808"/>
                                          </p:stCondLst>
                                        </p:cTn>
                                        <p:tgtEl>
                                          <p:spTgt spid="3">
                                            <p:txEl>
                                              <p:pRg st="11" end="11"/>
                                            </p:txEl>
                                          </p:spTgt>
                                        </p:tgtEl>
                                      </p:cBhvr>
                                      <p:to x="100000" y="95000"/>
                                    </p:animScale>
                                    <p:animScale>
                                      <p:cBhvr>
                                        <p:cTn id="100" dur="166" decel="50000">
                                          <p:stCondLst>
                                            <p:cond delay="1834"/>
                                          </p:stCondLst>
                                        </p:cTn>
                                        <p:tgtEl>
                                          <p:spTgt spid="3">
                                            <p:txEl>
                                              <p:pRg st="11" end="11"/>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13" end="13"/>
                                            </p:txEl>
                                          </p:spTgt>
                                        </p:tgtEl>
                                        <p:attrNameLst>
                                          <p:attrName>style.visibility</p:attrName>
                                        </p:attrNameLst>
                                      </p:cBhvr>
                                      <p:to>
                                        <p:strVal val="visible"/>
                                      </p:to>
                                    </p:set>
                                    <p:animEffect transition="in" filter="wipe(down)">
                                      <p:cBhvr>
                                        <p:cTn id="103" dur="580">
                                          <p:stCondLst>
                                            <p:cond delay="0"/>
                                          </p:stCondLst>
                                        </p:cTn>
                                        <p:tgtEl>
                                          <p:spTgt spid="3">
                                            <p:txEl>
                                              <p:pRg st="13" end="13"/>
                                            </p:txEl>
                                          </p:spTgt>
                                        </p:tgtEl>
                                      </p:cBhvr>
                                    </p:animEffect>
                                    <p:anim calcmode="lin" valueType="num">
                                      <p:cBhvr>
                                        <p:cTn id="104"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13" end="13"/>
                                            </p:txEl>
                                          </p:spTgt>
                                        </p:tgtEl>
                                      </p:cBhvr>
                                      <p:to x="100000" y="60000"/>
                                    </p:animScale>
                                    <p:animScale>
                                      <p:cBhvr>
                                        <p:cTn id="110" dur="166" decel="50000">
                                          <p:stCondLst>
                                            <p:cond delay="676"/>
                                          </p:stCondLst>
                                        </p:cTn>
                                        <p:tgtEl>
                                          <p:spTgt spid="3">
                                            <p:txEl>
                                              <p:pRg st="13" end="13"/>
                                            </p:txEl>
                                          </p:spTgt>
                                        </p:tgtEl>
                                      </p:cBhvr>
                                      <p:to x="100000" y="100000"/>
                                    </p:animScale>
                                    <p:animScale>
                                      <p:cBhvr>
                                        <p:cTn id="111" dur="26">
                                          <p:stCondLst>
                                            <p:cond delay="1312"/>
                                          </p:stCondLst>
                                        </p:cTn>
                                        <p:tgtEl>
                                          <p:spTgt spid="3">
                                            <p:txEl>
                                              <p:pRg st="13" end="13"/>
                                            </p:txEl>
                                          </p:spTgt>
                                        </p:tgtEl>
                                      </p:cBhvr>
                                      <p:to x="100000" y="80000"/>
                                    </p:animScale>
                                    <p:animScale>
                                      <p:cBhvr>
                                        <p:cTn id="112" dur="166" decel="50000">
                                          <p:stCondLst>
                                            <p:cond delay="1338"/>
                                          </p:stCondLst>
                                        </p:cTn>
                                        <p:tgtEl>
                                          <p:spTgt spid="3">
                                            <p:txEl>
                                              <p:pRg st="13" end="13"/>
                                            </p:txEl>
                                          </p:spTgt>
                                        </p:tgtEl>
                                      </p:cBhvr>
                                      <p:to x="100000" y="100000"/>
                                    </p:animScale>
                                    <p:animScale>
                                      <p:cBhvr>
                                        <p:cTn id="113" dur="26">
                                          <p:stCondLst>
                                            <p:cond delay="1642"/>
                                          </p:stCondLst>
                                        </p:cTn>
                                        <p:tgtEl>
                                          <p:spTgt spid="3">
                                            <p:txEl>
                                              <p:pRg st="13" end="13"/>
                                            </p:txEl>
                                          </p:spTgt>
                                        </p:tgtEl>
                                      </p:cBhvr>
                                      <p:to x="100000" y="90000"/>
                                    </p:animScale>
                                    <p:animScale>
                                      <p:cBhvr>
                                        <p:cTn id="114" dur="166" decel="50000">
                                          <p:stCondLst>
                                            <p:cond delay="1668"/>
                                          </p:stCondLst>
                                        </p:cTn>
                                        <p:tgtEl>
                                          <p:spTgt spid="3">
                                            <p:txEl>
                                              <p:pRg st="13" end="13"/>
                                            </p:txEl>
                                          </p:spTgt>
                                        </p:tgtEl>
                                      </p:cBhvr>
                                      <p:to x="100000" y="100000"/>
                                    </p:animScale>
                                    <p:animScale>
                                      <p:cBhvr>
                                        <p:cTn id="115" dur="26">
                                          <p:stCondLst>
                                            <p:cond delay="1808"/>
                                          </p:stCondLst>
                                        </p:cTn>
                                        <p:tgtEl>
                                          <p:spTgt spid="3">
                                            <p:txEl>
                                              <p:pRg st="13" end="13"/>
                                            </p:txEl>
                                          </p:spTgt>
                                        </p:tgtEl>
                                      </p:cBhvr>
                                      <p:to x="100000" y="95000"/>
                                    </p:animScale>
                                    <p:animScale>
                                      <p:cBhvr>
                                        <p:cTn id="116" dur="166" decel="50000">
                                          <p:stCondLst>
                                            <p:cond delay="1834"/>
                                          </p:stCondLst>
                                        </p:cTn>
                                        <p:tgtEl>
                                          <p:spTgt spid="3">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2B75-3CB0-4822-AA2B-61DCA5605472}"/>
              </a:ext>
            </a:extLst>
          </p:cNvPr>
          <p:cNvSpPr>
            <a:spLocks noGrp="1"/>
          </p:cNvSpPr>
          <p:nvPr>
            <p:ph type="title"/>
          </p:nvPr>
        </p:nvSpPr>
        <p:spPr>
          <a:xfrm>
            <a:off x="334963" y="274638"/>
            <a:ext cx="8364537" cy="792162"/>
          </a:xfrm>
        </p:spPr>
        <p:txBody>
          <a:bodyPr/>
          <a:lstStyle/>
          <a:p>
            <a:pPr>
              <a:defRPr/>
            </a:pPr>
            <a:r>
              <a:rPr lang="en-US" dirty="0"/>
              <a:t>The homeownership team</a:t>
            </a:r>
          </a:p>
        </p:txBody>
      </p:sp>
      <p:sp>
        <p:nvSpPr>
          <p:cNvPr id="17411" name="Content Placeholder 2">
            <a:extLst>
              <a:ext uri="{FF2B5EF4-FFF2-40B4-BE49-F238E27FC236}">
                <a16:creationId xmlns:a16="http://schemas.microsoft.com/office/drawing/2014/main" id="{11B33E64-E08F-4091-9467-BFF9068EE775}"/>
              </a:ext>
            </a:extLst>
          </p:cNvPr>
          <p:cNvSpPr>
            <a:spLocks noGrp="1"/>
          </p:cNvSpPr>
          <p:nvPr>
            <p:ph idx="1"/>
          </p:nvPr>
        </p:nvSpPr>
        <p:spPr>
          <a:xfrm>
            <a:off x="334963" y="923925"/>
            <a:ext cx="8364537" cy="5473700"/>
          </a:xfrm>
        </p:spPr>
        <p:txBody>
          <a:bodyPr/>
          <a:lstStyle/>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Homeownership Director </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Kim Harris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2"/>
              </a:rPr>
              <a:t>kiharris@ihcda.in.gov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317-233-5367</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Operations Manager</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Tom Pearson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3"/>
              </a:rPr>
              <a:t>tpearson1@ihcda.in.gov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317-232-0210</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Underwriters</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Katryna Rice-Krause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4"/>
              </a:rPr>
              <a:t>krice-krause@ihcda.in.gov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317-232-2023</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Marianne Fraps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5"/>
              </a:rPr>
              <a:t>mfraps@ihcda.in.gov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317-232-7023	</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Operations</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Dolores Scisney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6"/>
              </a:rPr>
              <a:t>dscisney@ihcda.in.gov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317-234-3706</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Account Managers</a:t>
            </a:r>
          </a:p>
          <a:p>
            <a:r>
              <a:rPr lang="en-US" altLang="en-US" sz="1400" dirty="0" err="1">
                <a:latin typeface="Arial" panose="020B0604020202020204" pitchFamily="34" charset="0"/>
                <a:ea typeface="ＭＳ Ｐゴシック" panose="020B0600070205080204" pitchFamily="34" charset="-128"/>
                <a:cs typeface="Arial" panose="020B0604020202020204" pitchFamily="34" charset="0"/>
              </a:rPr>
              <a:t>Brienn</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White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7"/>
              </a:rPr>
              <a:t>bwhite@ihcda.in.gov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463-203-7108</a:t>
            </a:r>
          </a:p>
          <a:p>
            <a:pPr marL="0"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Mark Doud @ </a:t>
            </a:r>
            <a:r>
              <a:rPr kumimoji="0" lang="en-US" altLang="en-US" sz="14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8"/>
              </a:rPr>
              <a:t>mdoud@ihcda.in.gov</a:t>
            </a:r>
            <a:r>
              <a:rPr kumimoji="0" lang="en-US" altLang="en-US" sz="14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			317-447-8156</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US Bank Customer Care Specialists		</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800-562-5165, option 1</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9"/>
              </a:rPr>
              <a:t>hfacustomercare@usbank.com</a:t>
            </a:r>
            <a:endParaRPr lang="en-US" altLang="en-US" sz="14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0064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Recapture Tax – know thy borrower</a:t>
            </a:r>
          </a:p>
        </p:txBody>
      </p:sp>
      <p:sp>
        <p:nvSpPr>
          <p:cNvPr id="5" name="Content Placeholder 4"/>
          <p:cNvSpPr>
            <a:spLocks noGrp="1"/>
          </p:cNvSpPr>
          <p:nvPr>
            <p:ph idx="1"/>
          </p:nvPr>
        </p:nvSpPr>
        <p:spPr>
          <a:xfrm>
            <a:off x="335274" y="1159100"/>
            <a:ext cx="8364589" cy="4792886"/>
          </a:xfrm>
        </p:spPr>
        <p:txBody>
          <a:bodyPr/>
          <a:lstStyle/>
          <a:p>
            <a:pPr marL="457200" indent="-457200">
              <a:buFont typeface="Arial" panose="020B0604020202020204" pitchFamily="34" charset="0"/>
              <a:buChar char="•"/>
            </a:pPr>
            <a:r>
              <a:rPr lang="en-US" sz="2000" dirty="0"/>
              <a:t>The law mandates a “recapture” of </a:t>
            </a:r>
            <a:r>
              <a:rPr lang="en-US" sz="2000" i="1" dirty="0"/>
              <a:t>some</a:t>
            </a:r>
            <a:r>
              <a:rPr lang="en-US" sz="2000" dirty="0"/>
              <a:t> of the benefits of the program if a Mortgagor meets </a:t>
            </a:r>
            <a:r>
              <a:rPr lang="en-US" sz="2000" u="sng" dirty="0"/>
              <a:t>all</a:t>
            </a:r>
            <a:r>
              <a:rPr lang="en-US" sz="2000" dirty="0"/>
              <a:t> 3 of the following criteria:</a:t>
            </a:r>
          </a:p>
          <a:p>
            <a:pPr marL="1144588" lvl="1" indent="-457200">
              <a:buFont typeface="+mj-lt"/>
              <a:buAutoNum type="arabicParenR"/>
            </a:pPr>
            <a:endParaRPr lang="en-US" sz="1800" dirty="0"/>
          </a:p>
          <a:p>
            <a:pPr marL="1144588" lvl="1" indent="-457200">
              <a:buFont typeface="+mj-lt"/>
              <a:buAutoNum type="arabicParenR"/>
            </a:pPr>
            <a:r>
              <a:rPr lang="en-US" sz="1800" dirty="0"/>
              <a:t>the property ceases to be the principal residence in the first full nine (9) years after the date that the mortgage loan is closed; </a:t>
            </a:r>
            <a:endParaRPr lang="en-US" sz="1100" dirty="0"/>
          </a:p>
          <a:p>
            <a:pPr marL="1144588" lvl="1" indent="-457200">
              <a:buFont typeface="+mj-lt"/>
              <a:buAutoNum type="arabicParenR"/>
            </a:pPr>
            <a:r>
              <a:rPr lang="en-US" sz="1800" dirty="0"/>
              <a:t>there is a profit on the sale of the home; and,</a:t>
            </a:r>
            <a:endParaRPr lang="en-US" sz="1100" dirty="0"/>
          </a:p>
          <a:p>
            <a:pPr marL="1144588" lvl="1" indent="-457200">
              <a:buFont typeface="+mj-lt"/>
              <a:buAutoNum type="arabicParenR"/>
            </a:pPr>
            <a:r>
              <a:rPr lang="en-US" sz="1800" dirty="0"/>
              <a:t>the household income is more than that year’s adjusted qualifying income for the Mortgagor’s family size in the year the home is sold. This income amount is provided in the MCC documentation the borrower receives once the loan is sold into the secondary market.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Federal Recapture Tax must be repaid, it will never exceed the lesser of 6.25% of the original loan amount or ½ of the gain on the sale of the home</a:t>
            </a:r>
          </a:p>
          <a:p>
            <a:endParaRPr lang="en-US" b="1" dirty="0"/>
          </a:p>
          <a:p>
            <a:r>
              <a:rPr lang="en-US" sz="1400" b="1" dirty="0"/>
              <a:t>For more details see</a:t>
            </a:r>
            <a:r>
              <a:rPr lang="en-US" sz="1400" dirty="0"/>
              <a:t>:  </a:t>
            </a:r>
            <a:r>
              <a:rPr lang="en-US" sz="1400" dirty="0">
                <a:hlinkClick r:id="rId2"/>
              </a:rPr>
              <a:t>http://www.in.gov/myihcda/files/MCC_PROGRAM_GUIDE_2016_.pdf</a:t>
            </a:r>
            <a:r>
              <a:rPr lang="en-US" sz="1400" dirty="0"/>
              <a:t> </a:t>
            </a:r>
          </a:p>
          <a:p>
            <a:endParaRPr lang="en-US" sz="2000" dirty="0"/>
          </a:p>
        </p:txBody>
      </p:sp>
    </p:spTree>
    <p:extLst>
      <p:ext uri="{BB962C8B-B14F-4D97-AF65-F5344CB8AC3E}">
        <p14:creationId xmlns:p14="http://schemas.microsoft.com/office/powerpoint/2010/main" val="26682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p:cTn id="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964" y="274638"/>
            <a:ext cx="8364537" cy="1143000"/>
          </a:xfrm>
        </p:spPr>
        <p:txBody>
          <a:bodyPr/>
          <a:lstStyle/>
          <a:p>
            <a:r>
              <a:rPr lang="en-US" sz="2400" dirty="0"/>
              <a:t>MCC Federal tax benefit for the homebuyer</a:t>
            </a:r>
          </a:p>
        </p:txBody>
      </p:sp>
      <p:sp>
        <p:nvSpPr>
          <p:cNvPr id="6" name="Content Placeholder 4"/>
          <p:cNvSpPr>
            <a:spLocks noGrp="1"/>
          </p:cNvSpPr>
          <p:nvPr>
            <p:ph sz="half" idx="1"/>
          </p:nvPr>
        </p:nvSpPr>
        <p:spPr>
          <a:xfrm>
            <a:off x="393485" y="1190552"/>
            <a:ext cx="4098048" cy="4525963"/>
          </a:xfrm>
        </p:spPr>
        <p:txBody>
          <a:bodyPr/>
          <a:lstStyle/>
          <a:p>
            <a:r>
              <a:rPr lang="en-US" sz="1200" dirty="0">
                <a:latin typeface="Arial" charset="0"/>
                <a:ea typeface="ＭＳ Ｐゴシック" pitchFamily="-111" charset="-128"/>
                <a:cs typeface="Arial" charset="0"/>
              </a:rPr>
              <a:t>Simply calculation:</a:t>
            </a:r>
          </a:p>
          <a:p>
            <a:endParaRPr lang="en-US" sz="1200" dirty="0">
              <a:latin typeface="Arial" charset="0"/>
              <a:ea typeface="ＭＳ Ｐゴシック" pitchFamily="-111" charset="-128"/>
              <a:cs typeface="Arial" charset="0"/>
            </a:endParaRPr>
          </a:p>
          <a:p>
            <a:r>
              <a:rPr lang="en-US" sz="1200" dirty="0">
                <a:latin typeface="Arial" charset="0"/>
                <a:ea typeface="ＭＳ Ｐゴシック" pitchFamily="-111" charset="-128"/>
                <a:cs typeface="Arial" charset="0"/>
              </a:rPr>
              <a:t>MTG Amount x Interest Rate x MCC Rate =  Tax Credit</a:t>
            </a:r>
          </a:p>
          <a:p>
            <a:endParaRPr lang="en-US" sz="1400" dirty="0">
              <a:latin typeface="Arial" charset="0"/>
              <a:ea typeface="ＭＳ Ｐゴシック" pitchFamily="-111" charset="-128"/>
              <a:cs typeface="Arial" charset="0"/>
            </a:endParaRPr>
          </a:p>
          <a:p>
            <a:endParaRPr lang="en-US" sz="1400" dirty="0">
              <a:latin typeface="Arial" charset="0"/>
              <a:ea typeface="ＭＳ Ｐゴシック" pitchFamily="-111" charset="-128"/>
              <a:cs typeface="Arial" charset="0"/>
            </a:endParaRPr>
          </a:p>
          <a:p>
            <a:r>
              <a:rPr lang="en-US" sz="1400" dirty="0">
                <a:latin typeface="Arial" charset="0"/>
                <a:ea typeface="ＭＳ Ｐゴシック" pitchFamily="-111" charset="-128"/>
                <a:cs typeface="Arial" charset="0"/>
              </a:rPr>
              <a:t>     $120,000  x  4%  x  25%   =   </a:t>
            </a:r>
            <a:r>
              <a:rPr lang="en-US" b="1" dirty="0">
                <a:latin typeface="Arial" charset="0"/>
                <a:ea typeface="ＭＳ Ｐゴシック" pitchFamily="-111" charset="-128"/>
                <a:cs typeface="Arial" charset="0"/>
              </a:rPr>
              <a:t>$1,200</a:t>
            </a:r>
          </a:p>
          <a:p>
            <a:endParaRPr lang="en-US" sz="1400" dirty="0">
              <a:latin typeface="Arial" charset="0"/>
              <a:ea typeface="ＭＳ Ｐゴシック" pitchFamily="-111" charset="-128"/>
              <a:cs typeface="Arial" charset="0"/>
            </a:endParaRPr>
          </a:p>
          <a:p>
            <a:r>
              <a:rPr lang="en-US" sz="1400" dirty="0">
                <a:latin typeface="Arial" charset="0"/>
                <a:ea typeface="ＭＳ Ｐゴシック" pitchFamily="-111" charset="-128"/>
                <a:cs typeface="Arial" charset="0"/>
              </a:rPr>
              <a:t>     $150,000  x  4%  x  25%   =   </a:t>
            </a:r>
            <a:r>
              <a:rPr lang="en-US" b="1" dirty="0">
                <a:latin typeface="Arial" charset="0"/>
                <a:ea typeface="ＭＳ Ｐゴシック" pitchFamily="-111" charset="-128"/>
                <a:cs typeface="Arial" charset="0"/>
              </a:rPr>
              <a:t>$1,500</a:t>
            </a:r>
          </a:p>
          <a:p>
            <a:endParaRPr lang="en-US" sz="1400" dirty="0"/>
          </a:p>
          <a:p>
            <a:r>
              <a:rPr lang="en-US" sz="1400" dirty="0"/>
              <a:t>     $175,000  x  4%  x  25%   =   </a:t>
            </a:r>
            <a:r>
              <a:rPr lang="en-US" b="1" dirty="0"/>
              <a:t>$1,750</a:t>
            </a:r>
          </a:p>
          <a:p>
            <a:endParaRPr lang="en-US" sz="1400" dirty="0"/>
          </a:p>
          <a:p>
            <a:r>
              <a:rPr lang="en-US" sz="1400" dirty="0"/>
              <a:t>     $200,000  x  4%  x  25%   =   </a:t>
            </a:r>
            <a:r>
              <a:rPr lang="en-US" b="1" dirty="0"/>
              <a:t>$2,000</a:t>
            </a:r>
          </a:p>
          <a:p>
            <a:endParaRPr lang="en-US" sz="1400" dirty="0"/>
          </a:p>
          <a:p>
            <a:r>
              <a:rPr lang="en-US" sz="1400" dirty="0"/>
              <a:t>     $250,000  x  4%  x  25%   =   </a:t>
            </a:r>
            <a:r>
              <a:rPr lang="en-US" dirty="0"/>
              <a:t>$</a:t>
            </a:r>
            <a:r>
              <a:rPr lang="en-US" strike="sngStrike" dirty="0"/>
              <a:t>2,500</a:t>
            </a:r>
          </a:p>
          <a:p>
            <a:r>
              <a:rPr lang="en-US" sz="1400" dirty="0"/>
              <a:t>			</a:t>
            </a:r>
            <a:r>
              <a:rPr lang="en-US" b="1" dirty="0"/>
              <a:t>$2,000 </a:t>
            </a:r>
            <a:r>
              <a:rPr lang="en-US" sz="1400" dirty="0"/>
              <a:t>Limit</a:t>
            </a:r>
          </a:p>
        </p:txBody>
      </p:sp>
      <p:sp>
        <p:nvSpPr>
          <p:cNvPr id="8" name="Content Placeholder 5"/>
          <p:cNvSpPr txBox="1">
            <a:spLocks/>
          </p:cNvSpPr>
          <p:nvPr/>
        </p:nvSpPr>
        <p:spPr>
          <a:xfrm>
            <a:off x="4146997" y="1417638"/>
            <a:ext cx="5803468" cy="4525963"/>
          </a:xfrm>
          <a:prstGeom prst="rect">
            <a:avLst/>
          </a:prstGeom>
        </p:spPr>
        <p:txBody>
          <a:bodyPr>
            <a:normAutofit/>
          </a:bodyPr>
          <a:lst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Increase W-4 Withholdings to Distribute into Paycheck</a:t>
            </a: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endParaRPr kumimoji="0" lang="en-US" sz="1100" b="0" i="0" u="sng"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400" b="0" i="0" u="sng" strike="noStrike" kern="1200" cap="none" spc="0" normalizeH="0" baseline="0" noProof="0" dirty="0">
                <a:ln>
                  <a:noFill/>
                </a:ln>
                <a:solidFill>
                  <a:srgbClr val="003359"/>
                </a:solidFill>
                <a:effectLst/>
                <a:uLnTx/>
                <a:uFillTx/>
                <a:latin typeface="Arial"/>
                <a:ea typeface="ＭＳ Ｐゴシック" pitchFamily="-112" charset="-128"/>
                <a:cs typeface="Arial"/>
              </a:rPr>
              <a:t>Monthly</a:t>
            </a:r>
            <a:r>
              <a:rPr kumimoji="0" 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a:t>
            </a:r>
            <a:r>
              <a:rPr kumimoji="0" lang="en-US" sz="1400" b="0" i="0" u="sng" strike="noStrike" kern="1200" cap="none" spc="0" normalizeH="0" baseline="0" noProof="0" dirty="0">
                <a:ln>
                  <a:noFill/>
                </a:ln>
                <a:solidFill>
                  <a:srgbClr val="003359"/>
                </a:solidFill>
                <a:effectLst/>
                <a:uLnTx/>
                <a:uFillTx/>
                <a:latin typeface="Arial"/>
                <a:ea typeface="ＭＳ Ｐゴシック" pitchFamily="-112" charset="-128"/>
                <a:cs typeface="Arial"/>
              </a:rPr>
              <a:t>Bi-Weekly</a:t>
            </a:r>
            <a:r>
              <a:rPr kumimoji="0" lang="en-US" sz="14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a:t>
            </a:r>
            <a:r>
              <a:rPr kumimoji="0" lang="en-US" sz="1400" b="0" i="0" u="sng" strike="noStrike" kern="1200" cap="none" spc="0" normalizeH="0" baseline="0" noProof="0" dirty="0">
                <a:ln>
                  <a:noFill/>
                </a:ln>
                <a:solidFill>
                  <a:srgbClr val="003359"/>
                </a:solidFill>
                <a:effectLst/>
                <a:uLnTx/>
                <a:uFillTx/>
                <a:latin typeface="Arial"/>
                <a:ea typeface="ＭＳ Ｐゴシック" pitchFamily="-112" charset="-128"/>
                <a:cs typeface="Arial"/>
              </a:rPr>
              <a:t>Weekly</a:t>
            </a:r>
          </a:p>
          <a:p>
            <a:pPr marL="687388" marR="0" lvl="0" indent="-225425"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$100	     $50		  $25</a:t>
            </a: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$125	     $56		  $28	</a:t>
            </a:r>
          </a:p>
          <a:p>
            <a:pPr marL="687388" marR="0" lvl="0" indent="-225425"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$146	     $66		  $33</a:t>
            </a:r>
          </a:p>
          <a:p>
            <a:pPr marL="687388" marR="0" lvl="0" indent="-225425"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$167	     $83		  $38</a:t>
            </a:r>
          </a:p>
          <a:p>
            <a:pPr marL="687388" marR="0" lvl="0" indent="-225425"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endParaRPr>
          </a:p>
          <a:p>
            <a:pPr marL="461963"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sz="1600" b="0" i="0" u="none" strike="noStrike" kern="1200" cap="none" spc="0" normalizeH="0" baseline="0" noProof="0" dirty="0">
                <a:ln>
                  <a:noFill/>
                </a:ln>
                <a:solidFill>
                  <a:srgbClr val="003359"/>
                </a:solidFill>
                <a:effectLst/>
                <a:uLnTx/>
                <a:uFillTx/>
                <a:latin typeface="Arial"/>
                <a:ea typeface="ＭＳ Ｐゴシック" pitchFamily="-112" charset="-128"/>
                <a:cs typeface="Arial"/>
              </a:rPr>
              <a:t> $167	     $83		  $38</a:t>
            </a:r>
          </a:p>
        </p:txBody>
      </p:sp>
    </p:spTree>
    <p:extLst>
      <p:ext uri="{BB962C8B-B14F-4D97-AF65-F5344CB8AC3E}">
        <p14:creationId xmlns:p14="http://schemas.microsoft.com/office/powerpoint/2010/main" val="91402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p:cTn id="1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p:cTn id="25"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6" end="6"/>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p:cTn id="31"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8" end="8"/>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p:cTn id="37" dur="10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10" end="10"/>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10" end="10"/>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10" end="10"/>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 calcmode="lin" valueType="num">
                                      <p:cBhvr>
                                        <p:cTn id="43" dur="1000" fill="hold"/>
                                        <p:tgtEl>
                                          <p:spTgt spid="8">
                                            <p:txEl>
                                              <p:pRg st="12" end="12"/>
                                            </p:txEl>
                                          </p:spTgt>
                                        </p:tgtEl>
                                        <p:attrNameLst>
                                          <p:attrName>ppt_w</p:attrName>
                                        </p:attrNameLst>
                                      </p:cBhvr>
                                      <p:tavLst>
                                        <p:tav tm="0">
                                          <p:val>
                                            <p:fltVal val="0"/>
                                          </p:val>
                                        </p:tav>
                                        <p:tav tm="100000">
                                          <p:val>
                                            <p:strVal val="#ppt_w"/>
                                          </p:val>
                                        </p:tav>
                                      </p:tavLst>
                                    </p:anim>
                                    <p:anim calcmode="lin" valueType="num">
                                      <p:cBhvr>
                                        <p:cTn id="44" dur="1000" fill="hold"/>
                                        <p:tgtEl>
                                          <p:spTgt spid="8">
                                            <p:txEl>
                                              <p:pRg st="12" end="12"/>
                                            </p:txEl>
                                          </p:spTgt>
                                        </p:tgtEl>
                                        <p:attrNameLst>
                                          <p:attrName>ppt_h</p:attrName>
                                        </p:attrNameLst>
                                      </p:cBhvr>
                                      <p:tavLst>
                                        <p:tav tm="0">
                                          <p:val>
                                            <p:fltVal val="0"/>
                                          </p:val>
                                        </p:tav>
                                        <p:tav tm="100000">
                                          <p:val>
                                            <p:strVal val="#ppt_h"/>
                                          </p:val>
                                        </p:tav>
                                      </p:tavLst>
                                    </p:anim>
                                    <p:anim calcmode="lin" valueType="num">
                                      <p:cBhvr>
                                        <p:cTn id="45" dur="1000" fill="hold"/>
                                        <p:tgtEl>
                                          <p:spTgt spid="8">
                                            <p:txEl>
                                              <p:pRg st="12" end="12"/>
                                            </p:txEl>
                                          </p:spTgt>
                                        </p:tgtEl>
                                        <p:attrNameLst>
                                          <p:attrName>style.rotation</p:attrName>
                                        </p:attrNameLst>
                                      </p:cBhvr>
                                      <p:tavLst>
                                        <p:tav tm="0">
                                          <p:val>
                                            <p:fltVal val="90"/>
                                          </p:val>
                                        </p:tav>
                                        <p:tav tm="100000">
                                          <p:val>
                                            <p:fltVal val="0"/>
                                          </p:val>
                                        </p:tav>
                                      </p:tavLst>
                                    </p:anim>
                                    <p:animEffect transition="in" filter="fade">
                                      <p:cBhvr>
                                        <p:cTn id="46" dur="10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33" y="370802"/>
            <a:ext cx="8254730" cy="900786"/>
          </a:xfrm>
        </p:spPr>
        <p:txBody>
          <a:bodyPr/>
          <a:lstStyle/>
          <a:p>
            <a:r>
              <a:rPr lang="en-US" dirty="0"/>
              <a:t>DPA &amp; </a:t>
            </a:r>
            <a:r>
              <a:rPr lang="en-US" dirty="0" err="1"/>
              <a:t>Mcc</a:t>
            </a:r>
            <a:r>
              <a:rPr lang="en-US" dirty="0"/>
              <a:t> </a:t>
            </a:r>
            <a:r>
              <a:rPr lang="en-US" sz="2000" dirty="0"/>
              <a:t>(Tax benefit)</a:t>
            </a:r>
            <a:endParaRPr lang="en-US" sz="3200" dirty="0"/>
          </a:p>
        </p:txBody>
      </p:sp>
      <p:sp>
        <p:nvSpPr>
          <p:cNvPr id="3" name="Content Placeholder 2"/>
          <p:cNvSpPr>
            <a:spLocks noGrp="1"/>
          </p:cNvSpPr>
          <p:nvPr>
            <p:ph idx="1"/>
          </p:nvPr>
        </p:nvSpPr>
        <p:spPr>
          <a:xfrm>
            <a:off x="489563" y="1093563"/>
            <a:ext cx="8254730" cy="5306301"/>
          </a:xfrm>
        </p:spPr>
        <p:txBody>
          <a:bodyPr/>
          <a:lstStyle/>
          <a:p>
            <a:r>
              <a:rPr lang="en-US" sz="2800" b="1" dirty="0"/>
              <a:t>Next Home/MCC Combo </a:t>
            </a:r>
            <a:r>
              <a:rPr lang="en-US" sz="2000" b="1" dirty="0"/>
              <a:t>	           Reservation Fee</a:t>
            </a:r>
            <a:r>
              <a:rPr lang="en-US" sz="2000" dirty="0"/>
              <a:t>: $100</a:t>
            </a:r>
          </a:p>
          <a:p>
            <a:r>
              <a:rPr lang="en-US" sz="800" dirty="0"/>
              <a:t>     </a:t>
            </a:r>
            <a:r>
              <a:rPr lang="en-US" sz="1100" dirty="0"/>
              <a:t>  </a:t>
            </a:r>
            <a:r>
              <a:rPr lang="en-US" sz="900" dirty="0"/>
              <a:t>    </a:t>
            </a:r>
          </a:p>
          <a:p>
            <a:endParaRPr lang="en-US" sz="1100" dirty="0"/>
          </a:p>
          <a:p>
            <a:r>
              <a:rPr lang="en-US" sz="2000" b="1" u="sng" dirty="0"/>
              <a:t>Main Features</a:t>
            </a:r>
          </a:p>
          <a:p>
            <a:endParaRPr lang="en-US" sz="1200" dirty="0"/>
          </a:p>
          <a:p>
            <a:pPr marL="457200" indent="-457200">
              <a:buFont typeface="Arial" panose="020B0604020202020204" pitchFamily="34" charset="0"/>
              <a:buChar char="•"/>
            </a:pPr>
            <a:r>
              <a:rPr lang="en-US" dirty="0"/>
              <a:t>DPA of 3.5 of appraised value or purchase price, whichever is less</a:t>
            </a:r>
          </a:p>
          <a:p>
            <a:pPr marL="457200" indent="-457200">
              <a:buFont typeface="Arial" panose="020B0604020202020204" pitchFamily="34" charset="0"/>
              <a:buChar char="•"/>
            </a:pPr>
            <a:r>
              <a:rPr lang="en-US" dirty="0"/>
              <a:t>DPA Forgiven in 3 years, provided at Closing table</a:t>
            </a:r>
          </a:p>
          <a:p>
            <a:pPr marL="457200" indent="-457200">
              <a:buFont typeface="Arial" panose="020B0604020202020204" pitchFamily="34" charset="0"/>
              <a:buChar char="•"/>
            </a:pPr>
            <a:r>
              <a:rPr lang="en-US" dirty="0"/>
              <a:t>Available for 1</a:t>
            </a:r>
            <a:r>
              <a:rPr lang="en-US" baseline="30000" dirty="0"/>
              <a:t>st</a:t>
            </a:r>
            <a:r>
              <a:rPr lang="en-US" dirty="0"/>
              <a:t> Time Homebuyers or Existing Homeowners</a:t>
            </a:r>
          </a:p>
          <a:p>
            <a:pPr marL="457200" indent="-457200">
              <a:buFont typeface="Arial" panose="020B0604020202020204" pitchFamily="34" charset="0"/>
              <a:buChar char="•"/>
            </a:pPr>
            <a:r>
              <a:rPr lang="en-US" dirty="0"/>
              <a:t>Tax transcripts not needed</a:t>
            </a:r>
          </a:p>
          <a:p>
            <a:pPr marL="457200" indent="-457200">
              <a:buFont typeface="Arial" panose="020B0604020202020204" pitchFamily="34" charset="0"/>
              <a:buChar char="•"/>
            </a:pPr>
            <a:r>
              <a:rPr lang="en-US" dirty="0"/>
              <a:t>Lender provided CD on 2</a:t>
            </a:r>
            <a:r>
              <a:rPr lang="en-US" baseline="30000" dirty="0"/>
              <a:t>nd</a:t>
            </a:r>
          </a:p>
          <a:p>
            <a:pPr marL="457200" indent="-457200">
              <a:buFont typeface="Arial" panose="020B0604020202020204" pitchFamily="34" charset="0"/>
              <a:buChar char="•"/>
            </a:pPr>
            <a:r>
              <a:rPr lang="en-US" dirty="0"/>
              <a:t>MCC may be added</a:t>
            </a:r>
          </a:p>
          <a:p>
            <a:endParaRPr lang="en-US" sz="800" dirty="0"/>
          </a:p>
          <a:p>
            <a:endParaRPr lang="en-US" sz="800" b="1" u="sng" dirty="0"/>
          </a:p>
          <a:p>
            <a:r>
              <a:rPr lang="en-US" b="1" u="sng" dirty="0"/>
              <a:t>When </a:t>
            </a:r>
            <a:r>
              <a:rPr lang="en-US" b="1" u="sng" dirty="0" err="1"/>
              <a:t>Combo’d</a:t>
            </a:r>
            <a:r>
              <a:rPr lang="en-US" b="1" u="sng" dirty="0"/>
              <a:t> with a MCC the comparative differences are</a:t>
            </a:r>
            <a:r>
              <a:rPr lang="en-US" dirty="0"/>
              <a:t>:</a:t>
            </a:r>
          </a:p>
          <a:p>
            <a:pPr marL="457200" indent="-457200">
              <a:buFont typeface="Arial" panose="020B0604020202020204" pitchFamily="34" charset="0"/>
              <a:buChar char="•"/>
            </a:pPr>
            <a:r>
              <a:rPr lang="en-US" b="1" dirty="0"/>
              <a:t>First-Time Homebuyer* </a:t>
            </a:r>
            <a:r>
              <a:rPr lang="en-US" strike="sngStrike" dirty="0"/>
              <a:t>and non-1</a:t>
            </a:r>
            <a:r>
              <a:rPr lang="en-US" strike="sngStrike" baseline="30000" dirty="0"/>
              <a:t>st</a:t>
            </a:r>
            <a:r>
              <a:rPr lang="en-US" strike="sngStrike" dirty="0"/>
              <a:t> Time Homebuyer</a:t>
            </a:r>
          </a:p>
          <a:p>
            <a:pPr marL="457200" indent="-457200">
              <a:buFont typeface="Arial" panose="020B0604020202020204" pitchFamily="34" charset="0"/>
              <a:buChar char="•"/>
            </a:pPr>
            <a:r>
              <a:rPr lang="en-US" dirty="0"/>
              <a:t>Tax transcripts (3 years)* </a:t>
            </a:r>
            <a:r>
              <a:rPr lang="en-US" strike="sngStrike" dirty="0"/>
              <a:t>not</a:t>
            </a:r>
            <a:r>
              <a:rPr lang="en-US" dirty="0"/>
              <a:t> needed in the closing package</a:t>
            </a:r>
          </a:p>
          <a:p>
            <a:pPr marL="457200" indent="-457200">
              <a:buFont typeface="Arial" panose="020B0604020202020204" pitchFamily="34" charset="0"/>
              <a:buChar char="•"/>
            </a:pPr>
            <a:r>
              <a:rPr lang="en-US" dirty="0"/>
              <a:t>Due to the MCC, a Recapture Tax may apply when property is sold.  </a:t>
            </a:r>
            <a:r>
              <a:rPr lang="en-US" sz="1400" dirty="0"/>
              <a:t>(Borrower will need to consult w/ tax professional to determine if recapture tax would apply at time of sale)</a:t>
            </a:r>
          </a:p>
          <a:p>
            <a:endParaRPr lang="en-US" dirty="0"/>
          </a:p>
          <a:p>
            <a:r>
              <a:rPr lang="en-US" sz="1700" dirty="0"/>
              <a:t>*</a:t>
            </a:r>
            <a:r>
              <a:rPr lang="en-US" sz="1700" i="1" dirty="0"/>
              <a:t>Unless in Targeted Area or the borrower is a veteran</a:t>
            </a:r>
          </a:p>
          <a:p>
            <a:pPr marL="0" lvl="1" indent="0">
              <a:buNone/>
            </a:pPr>
            <a:endParaRPr lang="en-US" sz="1600" dirty="0"/>
          </a:p>
          <a:p>
            <a:pPr lvl="0"/>
            <a:endParaRPr lang="en-US" sz="1600" dirty="0"/>
          </a:p>
          <a:p>
            <a:endParaRPr lang="en-US" dirty="0"/>
          </a:p>
        </p:txBody>
      </p:sp>
    </p:spTree>
    <p:extLst>
      <p:ext uri="{BB962C8B-B14F-4D97-AF65-F5344CB8AC3E}">
        <p14:creationId xmlns:p14="http://schemas.microsoft.com/office/powerpoint/2010/main" val="35188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1000"/>
                                        <p:tgtEl>
                                          <p:spTgt spid="3">
                                            <p:txEl>
                                              <p:pRg st="13" end="13"/>
                                            </p:txEl>
                                          </p:spTgt>
                                        </p:tgtEl>
                                      </p:cBhvr>
                                    </p:animEffect>
                                    <p:anim calcmode="lin" valueType="num">
                                      <p:cBhvr>
                                        <p:cTn id="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4" end="14"/>
                                            </p:txEl>
                                          </p:spTgt>
                                        </p:tgtEl>
                                        <p:attrNameLst>
                                          <p:attrName>style.visibility</p:attrName>
                                        </p:attrNameLst>
                                      </p:cBhvr>
                                      <p:to>
                                        <p:strVal val="visible"/>
                                      </p:to>
                                    </p:set>
                                    <p:animEffect transition="in" filter="fade">
                                      <p:cBhvr>
                                        <p:cTn id="12" dur="1000"/>
                                        <p:tgtEl>
                                          <p:spTgt spid="3">
                                            <p:txEl>
                                              <p:pRg st="14" end="14"/>
                                            </p:txEl>
                                          </p:spTgt>
                                        </p:tgtEl>
                                      </p:cBhvr>
                                    </p:animEffect>
                                    <p:anim calcmode="lin" valueType="num">
                                      <p:cBhvr>
                                        <p:cTn id="1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animEffect transition="in" filter="fade">
                                      <p:cBhvr>
                                        <p:cTn id="17" dur="1000"/>
                                        <p:tgtEl>
                                          <p:spTgt spid="3">
                                            <p:txEl>
                                              <p:pRg st="15" end="15"/>
                                            </p:txEl>
                                          </p:spTgt>
                                        </p:tgtEl>
                                      </p:cBhvr>
                                    </p:animEffect>
                                    <p:anim calcmode="lin" valueType="num">
                                      <p:cBhvr>
                                        <p:cTn id="1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6" end="16"/>
                                            </p:txEl>
                                          </p:spTgt>
                                        </p:tgtEl>
                                        <p:attrNameLst>
                                          <p:attrName>style.visibility</p:attrName>
                                        </p:attrNameLst>
                                      </p:cBhvr>
                                      <p:to>
                                        <p:strVal val="visible"/>
                                      </p:to>
                                    </p:set>
                                    <p:animEffect transition="in" filter="fade">
                                      <p:cBhvr>
                                        <p:cTn id="22" dur="1000"/>
                                        <p:tgtEl>
                                          <p:spTgt spid="3">
                                            <p:txEl>
                                              <p:pRg st="16" end="16"/>
                                            </p:txEl>
                                          </p:spTgt>
                                        </p:tgtEl>
                                      </p:cBhvr>
                                    </p:animEffect>
                                    <p:anim calcmode="lin" valueType="num">
                                      <p:cBhvr>
                                        <p:cTn id="2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resources	</a:t>
            </a:r>
          </a:p>
        </p:txBody>
      </p:sp>
    </p:spTree>
    <p:extLst>
      <p:ext uri="{BB962C8B-B14F-4D97-AF65-F5344CB8AC3E}">
        <p14:creationId xmlns:p14="http://schemas.microsoft.com/office/powerpoint/2010/main" val="225628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Homeownership team</a:t>
            </a:r>
          </a:p>
        </p:txBody>
      </p:sp>
      <p:sp>
        <p:nvSpPr>
          <p:cNvPr id="4" name="Content Placeholder 2"/>
          <p:cNvSpPr>
            <a:spLocks noGrp="1"/>
          </p:cNvSpPr>
          <p:nvPr>
            <p:ph idx="1"/>
          </p:nvPr>
        </p:nvSpPr>
        <p:spPr>
          <a:xfrm>
            <a:off x="334964" y="1149926"/>
            <a:ext cx="8364537" cy="5330825"/>
          </a:xfrm>
        </p:spPr>
        <p:txBody>
          <a:bodyPr/>
          <a:lstStyle/>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Homeownership Director</a:t>
            </a:r>
          </a:p>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	Kim Harris @ </a:t>
            </a: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2"/>
              </a:rPr>
              <a:t>kiharris@ihcda.in.gov</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317-233-5367</a:t>
            </a:r>
          </a:p>
          <a:p>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Operations:</a:t>
            </a:r>
          </a:p>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	Tom Pearson @ </a:t>
            </a: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3"/>
              </a:rPr>
              <a:t>tpearson1@ihcda.in.gov</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317-232-0210</a:t>
            </a:r>
          </a:p>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	Dolores </a:t>
            </a:r>
            <a:r>
              <a:rPr lang="en-US" altLang="en-US" sz="1600" dirty="0" err="1">
                <a:latin typeface="Arial" panose="020B0604020202020204" pitchFamily="34" charset="0"/>
                <a:ea typeface="ＭＳ Ｐゴシック" panose="020B0600070205080204" pitchFamily="34" charset="-128"/>
                <a:cs typeface="Arial" panose="020B0604020202020204" pitchFamily="34" charset="0"/>
              </a:rPr>
              <a:t>Scisney</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  </a:t>
            </a:r>
            <a:r>
              <a:rPr lang="en-US" altLang="en-US" sz="1600" u="sng" dirty="0">
                <a:latin typeface="Arial" panose="020B0604020202020204" pitchFamily="34" charset="0"/>
                <a:ea typeface="ＭＳ Ｐゴシック" panose="020B0600070205080204" pitchFamily="34" charset="-128"/>
                <a:cs typeface="Arial" panose="020B0604020202020204" pitchFamily="34" charset="0"/>
                <a:hlinkClick r:id="rId4"/>
              </a:rPr>
              <a:t>dscisney@ihcda.in.gov</a:t>
            </a:r>
            <a:r>
              <a:rPr lang="en-US" altLang="en-US" sz="1600" u="sng"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317-234-3706</a:t>
            </a:r>
          </a:p>
          <a:p>
            <a:endParaRPr lang="en-US" altLang="en-US" sz="16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Underwriters:</a:t>
            </a:r>
          </a:p>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	Marianne Fraps @ </a:t>
            </a: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5"/>
              </a:rPr>
              <a:t>mfraps@ihcda.in.gov</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317-232-7023	</a:t>
            </a:r>
            <a:r>
              <a:rPr lang="en-US" altLang="en-US" sz="1600" dirty="0" err="1">
                <a:latin typeface="Arial" panose="020B0604020202020204" pitchFamily="34" charset="0"/>
                <a:ea typeface="ＭＳ Ｐゴシック" panose="020B0600070205080204" pitchFamily="34" charset="-128"/>
                <a:cs typeface="Arial" panose="020B0604020202020204" pitchFamily="34" charset="0"/>
              </a:rPr>
              <a:t>Katryn</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Rice-Krause @ </a:t>
            </a: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6"/>
              </a:rPr>
              <a:t>krice-Krause@ihcda.in.gov</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317-232-2582</a:t>
            </a:r>
          </a:p>
          <a:p>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Account Manager</a:t>
            </a:r>
          </a:p>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600" dirty="0" err="1">
                <a:latin typeface="Arial" panose="020B0604020202020204" pitchFamily="34" charset="0"/>
                <a:ea typeface="ＭＳ Ｐゴシック" panose="020B0600070205080204" pitchFamily="34" charset="-128"/>
                <a:cs typeface="Arial" panose="020B0604020202020204" pitchFamily="34" charset="0"/>
              </a:rPr>
              <a:t>Bre</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White @ </a:t>
            </a: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7"/>
              </a:rPr>
              <a:t>Bwhite@ihcda.in.gov</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463-203-7108</a:t>
            </a:r>
          </a:p>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Mark Doud @ </a:t>
            </a:r>
            <a:r>
              <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8"/>
              </a:rPr>
              <a:t>mdoud@ihcda.in.gov</a:t>
            </a:r>
            <a:r>
              <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 			317-447-8156</a:t>
            </a: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6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6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US Bank Help Desk</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800-562-5165</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87584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&amp; outreach opportunities</a:t>
            </a:r>
          </a:p>
        </p:txBody>
      </p:sp>
      <p:sp>
        <p:nvSpPr>
          <p:cNvPr id="3" name="Content Placeholder 2"/>
          <p:cNvSpPr>
            <a:spLocks noGrp="1"/>
          </p:cNvSpPr>
          <p:nvPr>
            <p:ph idx="1"/>
          </p:nvPr>
        </p:nvSpPr>
        <p:spPr>
          <a:xfrm>
            <a:off x="335274" y="1426022"/>
            <a:ext cx="8668049" cy="4988846"/>
          </a:xfrm>
        </p:spPr>
        <p:txBody>
          <a:bodyPr/>
          <a:lstStyle/>
          <a:p>
            <a:pPr marL="342900" lvl="0" indent="-342900">
              <a:buFont typeface="Arial" panose="020B0604020202020204" pitchFamily="34" charset="0"/>
              <a:buChar char="•"/>
            </a:pPr>
            <a:r>
              <a:rPr lang="en-US" sz="2800" dirty="0"/>
              <a:t>On-Demand, customizable program flyers</a:t>
            </a:r>
          </a:p>
          <a:p>
            <a:pPr marL="342900" lvl="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800" dirty="0"/>
              <a:t>Marketing brochures </a:t>
            </a:r>
            <a:r>
              <a:rPr lang="en-US" dirty="0"/>
              <a:t>(to be ordered)</a:t>
            </a:r>
          </a:p>
          <a:p>
            <a:pPr marL="342900" lvl="0" indent="-342900">
              <a:buFont typeface="Arial" panose="020B0604020202020204" pitchFamily="34" charset="0"/>
              <a:buChar char="•"/>
            </a:pPr>
            <a:endParaRPr lang="en-US" sz="1400" dirty="0"/>
          </a:p>
          <a:p>
            <a:pPr marL="342900" lvl="0" indent="-342900">
              <a:buFont typeface="Arial" panose="020B0604020202020204" pitchFamily="34" charset="0"/>
              <a:buChar char="•"/>
            </a:pPr>
            <a:r>
              <a:rPr lang="en-US" sz="2800" dirty="0"/>
              <a:t>Availability to partner w/special promotional events*</a:t>
            </a:r>
          </a:p>
          <a:p>
            <a:pPr marL="1030288" lvl="1" indent="-342900"/>
            <a:r>
              <a:rPr lang="en-US" sz="1800" dirty="0"/>
              <a:t>Realtor Lunch &amp; Learns or other realtor forums </a:t>
            </a:r>
          </a:p>
          <a:p>
            <a:pPr marL="1030288" lvl="1" indent="-342900"/>
            <a:r>
              <a:rPr lang="en-US" sz="1800" dirty="0"/>
              <a:t>Builder programs </a:t>
            </a:r>
          </a:p>
          <a:p>
            <a:pPr marL="1030288" lvl="1" indent="-342900"/>
            <a:r>
              <a:rPr lang="en-US" sz="1800" dirty="0"/>
              <a:t>Community based 1</a:t>
            </a:r>
            <a:r>
              <a:rPr lang="en-US" sz="1800" baseline="30000" dirty="0"/>
              <a:t>st</a:t>
            </a:r>
            <a:r>
              <a:rPr lang="en-US" sz="1800" dirty="0"/>
              <a:t> Time Homeownership programs </a:t>
            </a:r>
          </a:p>
          <a:p>
            <a:pPr marL="1030288" lvl="1" indent="-342900"/>
            <a:r>
              <a:rPr lang="en-US" sz="1800" dirty="0"/>
              <a:t>Smart Money Week (April)</a:t>
            </a:r>
          </a:p>
          <a:p>
            <a:pPr marL="1030288" lvl="1" indent="-342900"/>
            <a:r>
              <a:rPr lang="en-US" sz="1800" dirty="0"/>
              <a:t>National Homeownership Month (June)</a:t>
            </a:r>
          </a:p>
          <a:p>
            <a:pPr marL="1030288" lvl="1" indent="-342900"/>
            <a:r>
              <a:rPr lang="en-US" sz="1800" dirty="0"/>
              <a:t>Civic groups (i.e. Rotary, Chamber of Commerce, </a:t>
            </a:r>
            <a:r>
              <a:rPr lang="en-US" sz="1800" dirty="0" err="1"/>
              <a:t>etc</a:t>
            </a:r>
            <a:r>
              <a:rPr lang="en-US" sz="1800" dirty="0"/>
              <a:t>…)</a:t>
            </a:r>
          </a:p>
          <a:p>
            <a:pPr marL="1030288" lvl="1" indent="-342900"/>
            <a:r>
              <a:rPr lang="en-US" sz="1800" dirty="0"/>
              <a:t>Vendor/Exhibit/</a:t>
            </a:r>
            <a:r>
              <a:rPr lang="en-US" sz="2000" b="1" dirty="0"/>
              <a:t>Virtual</a:t>
            </a:r>
            <a:r>
              <a:rPr lang="en-US" sz="1800" dirty="0"/>
              <a:t> opportunities  </a:t>
            </a:r>
          </a:p>
          <a:p>
            <a:endParaRPr lang="en-US" sz="1200" dirty="0"/>
          </a:p>
          <a:p>
            <a:pPr marL="285750" indent="-285750">
              <a:buFont typeface="Arial" panose="020B0604020202020204" pitchFamily="34" charset="0"/>
              <a:buChar char="•"/>
            </a:pPr>
            <a:r>
              <a:rPr lang="en-US" sz="2800" dirty="0"/>
              <a:t>Website:  </a:t>
            </a:r>
            <a:r>
              <a:rPr lang="en-US" sz="2800" b="1" dirty="0"/>
              <a:t>homeownership.in.gov</a:t>
            </a:r>
            <a:r>
              <a:rPr lang="en-US" sz="3000" b="1" dirty="0"/>
              <a:t> </a:t>
            </a:r>
            <a:r>
              <a:rPr lang="en-US" sz="2400" dirty="0"/>
              <a:t>or</a:t>
            </a:r>
            <a:r>
              <a:rPr lang="en-US" sz="3000" b="1" dirty="0"/>
              <a:t> </a:t>
            </a:r>
            <a:r>
              <a:rPr lang="en-US" sz="2800" b="1" dirty="0"/>
              <a:t>in.gov/</a:t>
            </a:r>
            <a:r>
              <a:rPr lang="en-US" sz="2800" b="1" dirty="0" err="1"/>
              <a:t>ihcda</a:t>
            </a:r>
            <a:endParaRPr lang="en-US" sz="2800" b="1" dirty="0"/>
          </a:p>
          <a:p>
            <a:endParaRPr lang="en-US" sz="1400" b="1" dirty="0"/>
          </a:p>
          <a:p>
            <a:endParaRPr lang="en-US" sz="1400" b="1" dirty="0"/>
          </a:p>
          <a:p>
            <a:endParaRPr lang="en-US" sz="1400" b="1" dirty="0"/>
          </a:p>
          <a:p>
            <a:r>
              <a:rPr lang="en-US" sz="1500" dirty="0"/>
              <a:t>*When COVID-19 travel restrictions are lifted, 2021 at earliest</a:t>
            </a:r>
          </a:p>
          <a:p>
            <a:endParaRPr lang="en-US" sz="2800" b="1" dirty="0"/>
          </a:p>
        </p:txBody>
      </p:sp>
    </p:spTree>
    <p:extLst>
      <p:ext uri="{BB962C8B-B14F-4D97-AF65-F5344CB8AC3E}">
        <p14:creationId xmlns:p14="http://schemas.microsoft.com/office/powerpoint/2010/main" val="399112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98DD0-B9FA-4500-BAE9-BBBCBC66FCCD}"/>
              </a:ext>
            </a:extLst>
          </p:cNvPr>
          <p:cNvPicPr>
            <a:picLocks noChangeAspect="1"/>
          </p:cNvPicPr>
          <p:nvPr/>
        </p:nvPicPr>
        <p:blipFill>
          <a:blip r:embed="rId2"/>
          <a:stretch>
            <a:fillRect/>
          </a:stretch>
        </p:blipFill>
        <p:spPr>
          <a:xfrm>
            <a:off x="-1" y="-1927274"/>
            <a:ext cx="9833317" cy="9298745"/>
          </a:xfrm>
          <a:prstGeom prst="rect">
            <a:avLst/>
          </a:prstGeom>
        </p:spPr>
      </p:pic>
      <p:sp>
        <p:nvSpPr>
          <p:cNvPr id="5" name="Arrow: Left-Right 4">
            <a:extLst>
              <a:ext uri="{FF2B5EF4-FFF2-40B4-BE49-F238E27FC236}">
                <a16:creationId xmlns:a16="http://schemas.microsoft.com/office/drawing/2014/main" id="{D66996E1-473D-4980-8E3C-5D858B34C14A}"/>
              </a:ext>
            </a:extLst>
          </p:cNvPr>
          <p:cNvSpPr/>
          <p:nvPr/>
        </p:nvSpPr>
        <p:spPr>
          <a:xfrm>
            <a:off x="1955409" y="5570807"/>
            <a:ext cx="201168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586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998F-4E22-4D92-84F6-01F27E2F57DE}"/>
              </a:ext>
            </a:extLst>
          </p:cNvPr>
          <p:cNvSpPr>
            <a:spLocks noGrp="1"/>
          </p:cNvSpPr>
          <p:nvPr>
            <p:ph type="title"/>
          </p:nvPr>
        </p:nvSpPr>
        <p:spPr/>
        <p:txBody>
          <a:bodyPr/>
          <a:lstStyle/>
          <a:p>
            <a:r>
              <a:rPr lang="en-US" dirty="0"/>
              <a:t>Marketing suggestions	</a:t>
            </a:r>
          </a:p>
        </p:txBody>
      </p:sp>
      <p:sp>
        <p:nvSpPr>
          <p:cNvPr id="3" name="Content Placeholder 2">
            <a:extLst>
              <a:ext uri="{FF2B5EF4-FFF2-40B4-BE49-F238E27FC236}">
                <a16:creationId xmlns:a16="http://schemas.microsoft.com/office/drawing/2014/main" id="{BC4B6E74-5EBA-4EA4-8B1A-48DA4EC7221D}"/>
              </a:ext>
            </a:extLst>
          </p:cNvPr>
          <p:cNvSpPr>
            <a:spLocks noGrp="1"/>
          </p:cNvSpPr>
          <p:nvPr>
            <p:ph idx="1"/>
          </p:nvPr>
        </p:nvSpPr>
        <p:spPr/>
        <p:txBody>
          <a:bodyPr/>
          <a:lstStyle/>
          <a:p>
            <a:endParaRPr lang="en-US" dirty="0"/>
          </a:p>
          <a:p>
            <a:endParaRPr lang="en-US" dirty="0"/>
          </a:p>
          <a:p>
            <a:pPr marL="457200" indent="-457200">
              <a:buFont typeface="Wingdings" panose="05000000000000000000" pitchFamily="2" charset="2"/>
              <a:buChar char="q"/>
            </a:pPr>
            <a:r>
              <a:rPr lang="en-US" sz="2800" dirty="0"/>
              <a:t>What marketing approaches or materials can we offer to you and your realtor partners to get the word out to potential homebuyers that these </a:t>
            </a:r>
            <a:r>
              <a:rPr lang="en-US" sz="2800" dirty="0" err="1"/>
              <a:t>homeowenership</a:t>
            </a:r>
            <a:r>
              <a:rPr lang="en-US" sz="2800" dirty="0"/>
              <a:t> programs are available?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Generally, 60-70% of homes listings are homes that the borrower, if credit score and income eligible, would be able to use IHCDA’s down payment assistance to purchase</a:t>
            </a:r>
          </a:p>
        </p:txBody>
      </p:sp>
    </p:spTree>
    <p:extLst>
      <p:ext uri="{BB962C8B-B14F-4D97-AF65-F5344CB8AC3E}">
        <p14:creationId xmlns:p14="http://schemas.microsoft.com/office/powerpoint/2010/main" val="295612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D2759EA-510B-4B0E-A547-24DA93072172}"/>
              </a:ext>
            </a:extLst>
          </p:cNvPr>
          <p:cNvGraphicFramePr>
            <a:graphicFrameLocks noChangeAspect="1"/>
          </p:cNvGraphicFramePr>
          <p:nvPr>
            <p:extLst>
              <p:ext uri="{D42A27DB-BD31-4B8C-83A1-F6EECF244321}">
                <p14:modId xmlns:p14="http://schemas.microsoft.com/office/powerpoint/2010/main" val="1931529468"/>
              </p:ext>
            </p:extLst>
          </p:nvPr>
        </p:nvGraphicFramePr>
        <p:xfrm>
          <a:off x="2433711" y="267287"/>
          <a:ext cx="5373858" cy="6175716"/>
        </p:xfrm>
        <a:graphic>
          <a:graphicData uri="http://schemas.openxmlformats.org/presentationml/2006/ole">
            <mc:AlternateContent xmlns:mc="http://schemas.openxmlformats.org/markup-compatibility/2006">
              <mc:Choice xmlns:v="urn:schemas-microsoft-com:vml" Requires="v">
                <p:oleObj name="Acrobat Document" r:id="rId2" imgW="5829298" imgH="7543753" progId="AcroExch.Document.DC">
                  <p:embed/>
                </p:oleObj>
              </mc:Choice>
              <mc:Fallback>
                <p:oleObj name="Acrobat Document" r:id="rId2" imgW="5829298" imgH="7543753" progId="AcroExch.Document.DC">
                  <p:embed/>
                  <p:pic>
                    <p:nvPicPr>
                      <p:cNvPr id="0" name=""/>
                      <p:cNvPicPr/>
                      <p:nvPr/>
                    </p:nvPicPr>
                    <p:blipFill>
                      <a:blip r:embed="rId3"/>
                      <a:stretch>
                        <a:fillRect/>
                      </a:stretch>
                    </p:blipFill>
                    <p:spPr>
                      <a:xfrm>
                        <a:off x="2433711" y="267287"/>
                        <a:ext cx="5373858" cy="6175716"/>
                      </a:xfrm>
                      <a:prstGeom prst="rect">
                        <a:avLst/>
                      </a:prstGeom>
                    </p:spPr>
                  </p:pic>
                </p:oleObj>
              </mc:Fallback>
            </mc:AlternateContent>
          </a:graphicData>
        </a:graphic>
      </p:graphicFrame>
    </p:spTree>
    <p:extLst>
      <p:ext uri="{BB962C8B-B14F-4D97-AF65-F5344CB8AC3E}">
        <p14:creationId xmlns:p14="http://schemas.microsoft.com/office/powerpoint/2010/main" val="2650071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summary	</a:t>
            </a:r>
          </a:p>
        </p:txBody>
      </p:sp>
      <p:sp>
        <p:nvSpPr>
          <p:cNvPr id="5" name="Content Placeholder 4"/>
          <p:cNvSpPr>
            <a:spLocks noGrp="1"/>
          </p:cNvSpPr>
          <p:nvPr>
            <p:ph sz="half" idx="1"/>
          </p:nvPr>
        </p:nvSpPr>
        <p:spPr>
          <a:xfrm>
            <a:off x="325626" y="1271588"/>
            <a:ext cx="4432111" cy="5243512"/>
          </a:xfrm>
        </p:spPr>
        <p:txBody>
          <a:bodyPr/>
          <a:lstStyle/>
          <a:p>
            <a:r>
              <a:rPr lang="en-US" sz="2800" b="1" dirty="0"/>
              <a:t>4 Eligibility Factors</a:t>
            </a:r>
          </a:p>
          <a:p>
            <a:endParaRPr lang="en-US" sz="1000" b="1" dirty="0"/>
          </a:p>
          <a:p>
            <a:endParaRPr lang="en-US" sz="100" dirty="0"/>
          </a:p>
          <a:p>
            <a:pPr marL="461963" indent="0"/>
            <a:r>
              <a:rPr lang="en-US" sz="2800" b="1" dirty="0"/>
              <a:t>1) </a:t>
            </a:r>
            <a:r>
              <a:rPr lang="en-US" sz="2800" b="1" u="sng" dirty="0"/>
              <a:t>Income</a:t>
            </a:r>
            <a:r>
              <a:rPr lang="en-US" sz="2000" dirty="0"/>
              <a:t> </a:t>
            </a:r>
            <a:r>
              <a:rPr lang="en-US" sz="1600" dirty="0"/>
              <a:t>- </a:t>
            </a:r>
            <a:r>
              <a:rPr lang="en-US" sz="1400" dirty="0"/>
              <a:t>Regional Ranges</a:t>
            </a:r>
            <a:r>
              <a:rPr lang="en-US" dirty="0"/>
              <a:t>  </a:t>
            </a:r>
            <a:endParaRPr lang="en-US" sz="2000" dirty="0"/>
          </a:p>
          <a:p>
            <a:pPr marL="461963" indent="0"/>
            <a:r>
              <a:rPr lang="en-US" sz="2400" dirty="0"/>
              <a:t>	$</a:t>
            </a:r>
            <a:r>
              <a:rPr lang="en-US" sz="2400" dirty="0">
                <a:solidFill>
                  <a:srgbClr val="002060"/>
                </a:solidFill>
              </a:rPr>
              <a:t>72,300 </a:t>
            </a:r>
            <a:r>
              <a:rPr lang="en-US" dirty="0">
                <a:solidFill>
                  <a:srgbClr val="002060"/>
                </a:solidFill>
              </a:rPr>
              <a:t>to</a:t>
            </a:r>
            <a:r>
              <a:rPr lang="en-US" sz="2400" dirty="0">
                <a:solidFill>
                  <a:srgbClr val="002060"/>
                </a:solidFill>
              </a:rPr>
              <a:t> $120,820</a:t>
            </a:r>
            <a:endParaRPr lang="en-US" sz="1100" dirty="0">
              <a:solidFill>
                <a:srgbClr val="002060"/>
              </a:solidFill>
            </a:endParaRPr>
          </a:p>
          <a:p>
            <a:pPr marL="747713" indent="-285750">
              <a:buFont typeface="Arial" panose="020B0604020202020204" pitchFamily="34" charset="0"/>
              <a:buChar char="•"/>
            </a:pPr>
            <a:endParaRPr lang="en-US" sz="1000" dirty="0"/>
          </a:p>
          <a:p>
            <a:pPr marL="461963" indent="0"/>
            <a:r>
              <a:rPr lang="en-US" sz="2400" b="1" dirty="0"/>
              <a:t>2) </a:t>
            </a:r>
            <a:r>
              <a:rPr lang="en-US" sz="2400" b="1" u="sng" dirty="0"/>
              <a:t>Credit Scores</a:t>
            </a:r>
          </a:p>
          <a:p>
            <a:pPr marL="461963" indent="0"/>
            <a:endParaRPr lang="en-US" sz="500" b="1" u="sng" dirty="0"/>
          </a:p>
          <a:p>
            <a:pPr marL="461963" indent="0"/>
            <a:r>
              <a:rPr lang="en-US" sz="2200" dirty="0"/>
              <a:t>	</a:t>
            </a:r>
            <a:r>
              <a:rPr lang="en-US" sz="2800" b="1" dirty="0"/>
              <a:t>640 </a:t>
            </a:r>
            <a:r>
              <a:rPr lang="en-US" sz="2400" dirty="0"/>
              <a:t>w/ DTI of 45% </a:t>
            </a:r>
            <a:r>
              <a:rPr lang="en-US" sz="2400" u="sng" dirty="0"/>
              <a:t>&lt;</a:t>
            </a:r>
          </a:p>
          <a:p>
            <a:pPr marL="461963" indent="0"/>
            <a:r>
              <a:rPr lang="en-US" sz="2400" dirty="0"/>
              <a:t>	</a:t>
            </a:r>
            <a:r>
              <a:rPr lang="en-US" sz="2800" b="1" dirty="0"/>
              <a:t>680 </a:t>
            </a:r>
            <a:r>
              <a:rPr lang="en-US" sz="2000" dirty="0"/>
              <a:t>w/ DTI b/t 46-50%</a:t>
            </a:r>
          </a:p>
          <a:p>
            <a:pPr marL="461963" lvl="0" indent="0"/>
            <a:endParaRPr lang="en-US" sz="1000" b="1" dirty="0"/>
          </a:p>
          <a:p>
            <a:pPr marL="461963" lvl="0" indent="0"/>
            <a:r>
              <a:rPr lang="en-US" sz="2400" b="1" dirty="0"/>
              <a:t>3) </a:t>
            </a:r>
            <a:r>
              <a:rPr lang="en-US" sz="2400" b="1" u="sng" dirty="0"/>
              <a:t>Reservation Fee</a:t>
            </a:r>
            <a:r>
              <a:rPr lang="en-US" sz="2400" b="1" dirty="0"/>
              <a:t>:</a:t>
            </a:r>
          </a:p>
          <a:p>
            <a:pPr marL="461963" lvl="0" indent="0"/>
            <a:r>
              <a:rPr lang="en-US" sz="2400" b="1" dirty="0"/>
              <a:t>	</a:t>
            </a:r>
            <a:r>
              <a:rPr lang="en-US" sz="2400" dirty="0"/>
              <a:t>$100 or $800*</a:t>
            </a:r>
          </a:p>
          <a:p>
            <a:pPr marL="461963" lvl="0" indent="0"/>
            <a:endParaRPr lang="en-US" sz="1000" b="1" dirty="0"/>
          </a:p>
          <a:p>
            <a:pPr marL="461963" lvl="0" indent="0"/>
            <a:r>
              <a:rPr lang="en-US" sz="2000" b="1" dirty="0"/>
              <a:t>4)  </a:t>
            </a:r>
            <a:r>
              <a:rPr lang="en-US" sz="2400" b="1" u="sng" dirty="0"/>
              <a:t>USB Overlay</a:t>
            </a:r>
            <a:r>
              <a:rPr lang="en-US" sz="2000" b="1" dirty="0"/>
              <a:t>:  </a:t>
            </a:r>
            <a:r>
              <a:rPr lang="en-US" sz="2000" dirty="0"/>
              <a:t>1-month 	PITIA &amp; 6 month on the job 	if FICO is b/t 640 &amp; 659</a:t>
            </a:r>
          </a:p>
          <a:p>
            <a:pPr marL="461963" lvl="0" indent="0"/>
            <a:endParaRPr lang="en-US" sz="2000" dirty="0"/>
          </a:p>
          <a:p>
            <a:pPr marL="461963" lvl="0" indent="0"/>
            <a:r>
              <a:rPr lang="en-US" sz="2000" dirty="0"/>
              <a:t>*MCC Stand-alone</a:t>
            </a:r>
            <a:endParaRPr lang="en-US" dirty="0"/>
          </a:p>
        </p:txBody>
      </p:sp>
      <p:sp>
        <p:nvSpPr>
          <p:cNvPr id="6" name="Content Placeholder 5"/>
          <p:cNvSpPr>
            <a:spLocks noGrp="1"/>
          </p:cNvSpPr>
          <p:nvPr>
            <p:ph sz="half" idx="2"/>
          </p:nvPr>
        </p:nvSpPr>
        <p:spPr>
          <a:xfrm>
            <a:off x="3943350" y="1271588"/>
            <a:ext cx="5357813" cy="4854577"/>
          </a:xfrm>
        </p:spPr>
        <p:txBody>
          <a:bodyPr>
            <a:normAutofit/>
          </a:bodyPr>
          <a:lstStyle/>
          <a:p>
            <a:r>
              <a:rPr lang="en-US" sz="2800" b="1" dirty="0"/>
              <a:t>Benefits for the Borrower</a:t>
            </a:r>
          </a:p>
          <a:p>
            <a:endParaRPr lang="en-US" dirty="0"/>
          </a:p>
          <a:p>
            <a:pPr marL="1201738" lvl="1" indent="-285750"/>
            <a:r>
              <a:rPr lang="en-US" sz="2400" b="1" u="sng" dirty="0"/>
              <a:t>Down Payment either</a:t>
            </a:r>
            <a:r>
              <a:rPr lang="en-US" sz="2400" b="1" dirty="0"/>
              <a:t>:</a:t>
            </a:r>
          </a:p>
          <a:p>
            <a:pPr marL="915988" lvl="1" indent="0">
              <a:buNone/>
            </a:pPr>
            <a:r>
              <a:rPr lang="en-US" sz="2000" dirty="0"/>
              <a:t>     &gt; 3.5% on an FHA loan</a:t>
            </a:r>
          </a:p>
          <a:p>
            <a:pPr marL="915988" lvl="1" indent="0">
              <a:buNone/>
            </a:pPr>
            <a:endParaRPr lang="en-US" dirty="0"/>
          </a:p>
          <a:p>
            <a:pPr marL="1201738" lvl="1" indent="-285750"/>
            <a:r>
              <a:rPr lang="en-US" sz="2800" b="1" u="sng" dirty="0"/>
              <a:t>Federal Tax Credit</a:t>
            </a:r>
            <a:endParaRPr lang="en-US" dirty="0"/>
          </a:p>
          <a:p>
            <a:pPr marL="1201738" lvl="1" indent="-285750"/>
            <a:endParaRPr lang="en-US" sz="1800" u="sng" dirty="0"/>
          </a:p>
          <a:p>
            <a:pPr marL="1201738" lvl="1" indent="-285750"/>
            <a:r>
              <a:rPr lang="en-US" sz="2800" b="1" u="sng" dirty="0"/>
              <a:t>Extra cash loan options </a:t>
            </a:r>
          </a:p>
          <a:p>
            <a:pPr marL="915988" lvl="1" indent="0">
              <a:buNone/>
            </a:pPr>
            <a:r>
              <a:rPr lang="en-US" sz="2000" dirty="0"/>
              <a:t>     &gt;</a:t>
            </a:r>
            <a:r>
              <a:rPr lang="en-US" sz="2800" b="1" dirty="0"/>
              <a:t> </a:t>
            </a:r>
            <a:r>
              <a:rPr lang="en-US" sz="2000" dirty="0"/>
              <a:t>to assist w/ closing costs,             	prepaids</a:t>
            </a:r>
          </a:p>
        </p:txBody>
      </p:sp>
    </p:spTree>
    <p:extLst>
      <p:ext uri="{BB962C8B-B14F-4D97-AF65-F5344CB8AC3E}">
        <p14:creationId xmlns:p14="http://schemas.microsoft.com/office/powerpoint/2010/main" val="25519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p:cTn id="2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p:cTn id="3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7" end="7"/>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p:cTn id="3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19311" y="1280969"/>
            <a:ext cx="6588361" cy="1139841"/>
          </a:xfrm>
        </p:spPr>
        <p:txBody>
          <a:bodyPr/>
          <a:lstStyle/>
          <a:p>
            <a:r>
              <a:rPr lang="en-US" dirty="0"/>
              <a:t>Is your borrower eligible	</a:t>
            </a:r>
          </a:p>
        </p:txBody>
      </p:sp>
    </p:spTree>
    <p:extLst>
      <p:ext uri="{BB962C8B-B14F-4D97-AF65-F5344CB8AC3E}">
        <p14:creationId xmlns:p14="http://schemas.microsoft.com/office/powerpoint/2010/main" val="118256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0856" y="1716258"/>
            <a:ext cx="7772400" cy="2290898"/>
          </a:xfrm>
        </p:spPr>
        <p:txBody>
          <a:bodyPr/>
          <a:lstStyle/>
          <a:p>
            <a:pPr algn="ctr"/>
            <a:br>
              <a:rPr lang="en-US" sz="4400" dirty="0"/>
            </a:br>
            <a:br>
              <a:rPr lang="en-US" sz="4400" dirty="0"/>
            </a:br>
            <a:r>
              <a:rPr lang="en-US" sz="4400" dirty="0"/>
              <a:t>loan ORIGINATOR Questions?</a:t>
            </a:r>
            <a:br>
              <a:rPr lang="en-US" altLang="en-US" sz="44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44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dirty="0">
                <a:latin typeface="Arial Bold" panose="020B0704020202020204" pitchFamily="34" charset="0"/>
                <a:ea typeface="ＭＳ Ｐゴシック" panose="020B0600070205080204" pitchFamily="34" charset="-128"/>
                <a:cs typeface="Arial Bold" panose="020B0704020202020204" pitchFamily="34" charset="0"/>
              </a:rPr>
              <a:t>Account managers</a:t>
            </a:r>
            <a:br>
              <a:rPr lang="en-US" altLang="en-US" sz="44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t>Mark Doud                   </a:t>
            </a:r>
            <a:r>
              <a:rPr lang="en-US" altLang="en-US" sz="1800" dirty="0" err="1">
                <a:latin typeface="Arial Bold" panose="020B0704020202020204" pitchFamily="34" charset="0"/>
                <a:ea typeface="ＭＳ Ｐゴシック" panose="020B0600070205080204" pitchFamily="34" charset="-128"/>
                <a:cs typeface="Arial Bold" panose="020B0704020202020204" pitchFamily="34" charset="0"/>
              </a:rPr>
              <a:t>Bre</a:t>
            </a: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t> White</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t>         317-447-8156                 463-203-7108</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hlinkClick r:id="rId2"/>
              </a:rPr>
              <a:t>mdoud@ihcda.in.gov</a:t>
            </a: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t>               </a:t>
            </a: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hlinkClick r:id="rId3"/>
              </a:rPr>
              <a:t>Bwhite@ihcda.in.gov</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2800" dirty="0">
                <a:latin typeface="Arial Bold" panose="020B0704020202020204" pitchFamily="34" charset="0"/>
                <a:ea typeface="ＭＳ Ｐゴシック" panose="020B0600070205080204" pitchFamily="34" charset="-128"/>
                <a:cs typeface="Arial Bold" panose="020B0704020202020204" pitchFamily="34" charset="0"/>
              </a:rPr>
              <a:t>HOMEOWNERSHIP.IN.GOV</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100" dirty="0">
                <a:latin typeface="Arial Bold" panose="020B0704020202020204" pitchFamily="34" charset="0"/>
                <a:ea typeface="ＭＳ Ｐゴシック" panose="020B0600070205080204" pitchFamily="34" charset="-128"/>
                <a:cs typeface="Arial Bold" panose="020B0704020202020204" pitchFamily="34" charset="0"/>
              </a:rPr>
            </a:br>
            <a:br>
              <a:rPr lang="en-US" sz="1100" dirty="0">
                <a:highlight>
                  <a:srgbClr val="C0C0C0"/>
                </a:highlight>
              </a:rPr>
            </a:br>
            <a:r>
              <a:rPr lang="en-US" dirty="0"/>
              <a:t>	</a:t>
            </a:r>
          </a:p>
        </p:txBody>
      </p:sp>
    </p:spTree>
    <p:extLst>
      <p:ext uri="{BB962C8B-B14F-4D97-AF65-F5344CB8AC3E}">
        <p14:creationId xmlns:p14="http://schemas.microsoft.com/office/powerpoint/2010/main" val="267570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General process &amp; additional important information </a:t>
            </a:r>
          </a:p>
        </p:txBody>
      </p:sp>
    </p:spTree>
    <p:extLst>
      <p:ext uri="{BB962C8B-B14F-4D97-AF65-F5344CB8AC3E}">
        <p14:creationId xmlns:p14="http://schemas.microsoft.com/office/powerpoint/2010/main" val="2848036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Ihcda</a:t>
            </a:r>
            <a:r>
              <a:rPr lang="en-US" dirty="0"/>
              <a:t>:  products &amp; process</a:t>
            </a:r>
          </a:p>
        </p:txBody>
      </p:sp>
      <p:sp>
        <p:nvSpPr>
          <p:cNvPr id="5" name="Content Placeholder 4"/>
          <p:cNvSpPr>
            <a:spLocks noGrp="1"/>
          </p:cNvSpPr>
          <p:nvPr>
            <p:ph sz="half" idx="1"/>
          </p:nvPr>
        </p:nvSpPr>
        <p:spPr>
          <a:xfrm>
            <a:off x="214314" y="1600203"/>
            <a:ext cx="5029199" cy="3576916"/>
          </a:xfrm>
        </p:spPr>
        <p:txBody>
          <a:bodyPr/>
          <a:lstStyle/>
          <a:p>
            <a:endParaRPr lang="en-US" sz="1600" b="1" dirty="0"/>
          </a:p>
          <a:p>
            <a:r>
              <a:rPr lang="en-US" sz="2700" b="1" dirty="0"/>
              <a:t>IHCDA Loan Products 	currently offers:</a:t>
            </a:r>
          </a:p>
          <a:p>
            <a:endParaRPr lang="en-US" dirty="0"/>
          </a:p>
          <a:p>
            <a:pPr marL="1201738" lvl="1" indent="-285750"/>
            <a:r>
              <a:rPr lang="en-US" sz="2200" b="1" dirty="0">
                <a:solidFill>
                  <a:srgbClr val="002060"/>
                </a:solidFill>
              </a:rPr>
              <a:t>MCC</a:t>
            </a:r>
          </a:p>
          <a:p>
            <a:pPr marL="1201738" lvl="1" indent="-285750"/>
            <a:r>
              <a:rPr lang="en-US" sz="2200" b="1" dirty="0">
                <a:solidFill>
                  <a:srgbClr val="002060"/>
                </a:solidFill>
              </a:rPr>
              <a:t>Next Home</a:t>
            </a:r>
          </a:p>
          <a:p>
            <a:pPr marL="1201738" lvl="1" indent="-285750"/>
            <a:r>
              <a:rPr lang="en-US" sz="2200" b="1" dirty="0">
                <a:solidFill>
                  <a:srgbClr val="002060"/>
                </a:solidFill>
              </a:rPr>
              <a:t>First Place</a:t>
            </a:r>
          </a:p>
          <a:p>
            <a:pPr marL="915988" lvl="1" indent="0">
              <a:buNone/>
            </a:pPr>
            <a:endParaRPr lang="en-US" sz="2200" b="1" dirty="0">
              <a:solidFill>
                <a:srgbClr val="C00000"/>
              </a:solidFill>
            </a:endParaRPr>
          </a:p>
          <a:p>
            <a:pPr marL="1201738" lvl="1" indent="-285750"/>
            <a:endParaRPr lang="en-US" b="1" dirty="0"/>
          </a:p>
          <a:p>
            <a:endParaRPr lang="en-US" dirty="0"/>
          </a:p>
        </p:txBody>
      </p:sp>
      <p:sp>
        <p:nvSpPr>
          <p:cNvPr id="6" name="Content Placeholder 5"/>
          <p:cNvSpPr>
            <a:spLocks noGrp="1"/>
          </p:cNvSpPr>
          <p:nvPr>
            <p:ph sz="half" idx="2"/>
          </p:nvPr>
        </p:nvSpPr>
        <p:spPr>
          <a:xfrm>
            <a:off x="4648200" y="1600202"/>
            <a:ext cx="4038600" cy="4057647"/>
          </a:xfrm>
        </p:spPr>
        <p:txBody>
          <a:bodyPr>
            <a:normAutofit fontScale="32500" lnSpcReduction="20000"/>
          </a:bodyPr>
          <a:lstStyle/>
          <a:p>
            <a:endParaRPr lang="en-US" sz="6700" b="1" dirty="0"/>
          </a:p>
          <a:p>
            <a:r>
              <a:rPr lang="en-US" sz="6700" b="1" dirty="0"/>
              <a:t>Process/System</a:t>
            </a:r>
            <a:r>
              <a:rPr lang="en-US" sz="4400" b="1" dirty="0"/>
              <a:t>* </a:t>
            </a:r>
          </a:p>
          <a:p>
            <a:pPr algn="ctr"/>
            <a:endParaRPr lang="en-US" sz="4400" dirty="0"/>
          </a:p>
          <a:p>
            <a:pPr marL="804863" indent="-342900">
              <a:buFont typeface="Arial" panose="020B0604020202020204" pitchFamily="34" charset="0"/>
              <a:buChar char="•"/>
            </a:pPr>
            <a:r>
              <a:rPr lang="en-US" sz="6000" dirty="0"/>
              <a:t>Placing Reservation</a:t>
            </a:r>
          </a:p>
          <a:p>
            <a:pPr marL="804863" indent="-342900">
              <a:buFont typeface="Arial" panose="020B0604020202020204" pitchFamily="34" charset="0"/>
              <a:buChar char="•"/>
            </a:pPr>
            <a:r>
              <a:rPr lang="en-US" sz="6000" dirty="0"/>
              <a:t>Reservation Fee</a:t>
            </a:r>
          </a:p>
          <a:p>
            <a:pPr marL="804863" indent="-342900">
              <a:buFont typeface="Arial" panose="020B0604020202020204" pitchFamily="34" charset="0"/>
              <a:buChar char="•"/>
            </a:pPr>
            <a:r>
              <a:rPr lang="en-US" sz="6000" dirty="0"/>
              <a:t>Submitting Affidavit</a:t>
            </a:r>
          </a:p>
          <a:p>
            <a:pPr marL="804863" indent="-342900">
              <a:buFont typeface="Arial" panose="020B0604020202020204" pitchFamily="34" charset="0"/>
              <a:buChar char="•"/>
            </a:pPr>
            <a:r>
              <a:rPr lang="en-US" sz="6000" dirty="0"/>
              <a:t>DPA Wire </a:t>
            </a:r>
            <a:r>
              <a:rPr lang="en-US" sz="4900" dirty="0"/>
              <a:t>(if applicable)</a:t>
            </a:r>
          </a:p>
          <a:p>
            <a:pPr marL="804863" indent="-342900">
              <a:buFont typeface="Arial" panose="020B0604020202020204" pitchFamily="34" charset="0"/>
              <a:buChar char="•"/>
            </a:pPr>
            <a:r>
              <a:rPr lang="en-US" sz="6000" dirty="0"/>
              <a:t>Closing Packet</a:t>
            </a:r>
          </a:p>
          <a:p>
            <a:pPr marL="461963" indent="0"/>
            <a:endParaRPr lang="en-US" sz="2400" dirty="0"/>
          </a:p>
          <a:p>
            <a:pPr marL="461963" indent="0"/>
            <a:endParaRPr lang="en-US" sz="2400" dirty="0"/>
          </a:p>
          <a:p>
            <a:pPr marL="461963" indent="0"/>
            <a:endParaRPr lang="en-US" sz="2400" dirty="0"/>
          </a:p>
          <a:p>
            <a:pPr marL="461963" indent="0"/>
            <a:endParaRPr lang="en-US" sz="2400" dirty="0"/>
          </a:p>
          <a:p>
            <a:pPr marL="804863" indent="-342900">
              <a:buFont typeface="Arial" panose="020B0604020202020204" pitchFamily="34" charset="0"/>
              <a:buChar char="•"/>
            </a:pPr>
            <a:endParaRPr lang="en-US" sz="2400" dirty="0"/>
          </a:p>
          <a:p>
            <a:pPr marL="804863" indent="-342900">
              <a:buFont typeface="Arial" panose="020B0604020202020204" pitchFamily="34" charset="0"/>
              <a:buChar char="•"/>
            </a:pPr>
            <a:endParaRPr lang="en-US" sz="2400" dirty="0"/>
          </a:p>
          <a:p>
            <a:pPr marL="804863" indent="-342900">
              <a:buFont typeface="Arial" panose="020B0604020202020204" pitchFamily="34" charset="0"/>
              <a:buChar char="•"/>
            </a:pPr>
            <a:endParaRPr lang="en-US" sz="2400" dirty="0"/>
          </a:p>
          <a:p>
            <a:pPr marL="804863" indent="-342900">
              <a:buFont typeface="Arial" panose="020B0604020202020204" pitchFamily="34" charset="0"/>
              <a:buChar char="•"/>
            </a:pPr>
            <a:endParaRPr lang="en-US" sz="2400" dirty="0"/>
          </a:p>
          <a:p>
            <a:pPr marL="804863" indent="-342900">
              <a:buFont typeface="Arial" panose="020B0604020202020204" pitchFamily="34" charset="0"/>
              <a:buChar char="•"/>
            </a:pPr>
            <a:endParaRPr lang="en-US" sz="2400" dirty="0"/>
          </a:p>
          <a:p>
            <a:pPr marL="804863" indent="-342900">
              <a:buFont typeface="Arial" panose="020B0604020202020204" pitchFamily="34" charset="0"/>
              <a:buChar char="•"/>
            </a:pPr>
            <a:endParaRPr lang="en-US" sz="2400" dirty="0"/>
          </a:p>
          <a:p>
            <a:pPr marL="461963" indent="0"/>
            <a:r>
              <a:rPr lang="en-US" sz="4300" dirty="0"/>
              <a:t>*Note:  An On-Demand DMS training video</a:t>
            </a:r>
          </a:p>
          <a:p>
            <a:pPr marL="461963" indent="0"/>
            <a:r>
              <a:rPr lang="en-US" sz="4300" dirty="0"/>
              <a:t>	   is under development and will soon</a:t>
            </a:r>
          </a:p>
          <a:p>
            <a:pPr marL="461963" indent="0"/>
            <a:r>
              <a:rPr lang="en-US" sz="4300" dirty="0"/>
              <a:t>	   be available.  </a:t>
            </a:r>
          </a:p>
          <a:p>
            <a:pPr marL="461963" indent="0"/>
            <a:r>
              <a:rPr lang="en-US" sz="4300" dirty="0"/>
              <a:t>Link:    </a:t>
            </a:r>
          </a:p>
          <a:p>
            <a:pPr marL="804863" indent="-342900">
              <a:buFont typeface="Arial" panose="020B0604020202020204" pitchFamily="34" charset="0"/>
              <a:buChar char="•"/>
            </a:pPr>
            <a:endParaRPr lang="en-US" sz="2400" dirty="0"/>
          </a:p>
          <a:p>
            <a:pPr marL="461963" indent="0"/>
            <a:endParaRPr lang="en-US" sz="2400" dirty="0"/>
          </a:p>
          <a:p>
            <a:pPr marL="461963" indent="0"/>
            <a:endParaRPr lang="en-US" sz="2400" dirty="0"/>
          </a:p>
        </p:txBody>
      </p:sp>
    </p:spTree>
    <p:extLst>
      <p:ext uri="{BB962C8B-B14F-4D97-AF65-F5344CB8AC3E}">
        <p14:creationId xmlns:p14="http://schemas.microsoft.com/office/powerpoint/2010/main" val="36766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902B-BEEF-4849-9DF6-F5004D18017D}"/>
              </a:ext>
            </a:extLst>
          </p:cNvPr>
          <p:cNvSpPr>
            <a:spLocks noGrp="1"/>
          </p:cNvSpPr>
          <p:nvPr>
            <p:ph type="title"/>
          </p:nvPr>
        </p:nvSpPr>
        <p:spPr/>
        <p:txBody>
          <a:bodyPr/>
          <a:lstStyle/>
          <a:p>
            <a:r>
              <a:rPr lang="en-US" dirty="0" err="1"/>
              <a:t>Dms</a:t>
            </a:r>
            <a:r>
              <a:rPr lang="en-US" dirty="0"/>
              <a:t> System access</a:t>
            </a:r>
          </a:p>
        </p:txBody>
      </p:sp>
      <p:sp>
        <p:nvSpPr>
          <p:cNvPr id="3" name="Content Placeholder 2">
            <a:extLst>
              <a:ext uri="{FF2B5EF4-FFF2-40B4-BE49-F238E27FC236}">
                <a16:creationId xmlns:a16="http://schemas.microsoft.com/office/drawing/2014/main" id="{0987B2BC-BD76-4B16-A6D4-F423DF07B446}"/>
              </a:ext>
            </a:extLst>
          </p:cNvPr>
          <p:cNvSpPr>
            <a:spLocks noGrp="1"/>
          </p:cNvSpPr>
          <p:nvPr>
            <p:ph idx="1"/>
          </p:nvPr>
        </p:nvSpPr>
        <p:spPr>
          <a:xfrm>
            <a:off x="335274" y="1426022"/>
            <a:ext cx="8710252" cy="4525963"/>
          </a:xfrm>
        </p:spPr>
        <p:txBody>
          <a:bodyPr/>
          <a:lstStyle/>
          <a:p>
            <a:endParaRPr lang="en-US" dirty="0"/>
          </a:p>
          <a:p>
            <a:pPr marL="342900" indent="-342900">
              <a:buFont typeface="Wingdings" panose="05000000000000000000" pitchFamily="2" charset="2"/>
              <a:buChar char="q"/>
            </a:pPr>
            <a:r>
              <a:rPr lang="en-US" sz="2400" dirty="0"/>
              <a:t>Access to the DMS is granted by each lender’s DMS Administrator(s)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Administrator grants access level to each user:</a:t>
            </a:r>
          </a:p>
          <a:p>
            <a:pPr marL="1030288" lvl="1" indent="-342900">
              <a:buFont typeface="Wingdings" panose="05000000000000000000" pitchFamily="2" charset="2"/>
              <a:buChar char="q"/>
            </a:pPr>
            <a:r>
              <a:rPr lang="en-US" sz="2200" dirty="0"/>
              <a:t>Lender – </a:t>
            </a:r>
            <a:r>
              <a:rPr lang="en-US" sz="2000" dirty="0"/>
              <a:t>Allows LO to check daily rates, check loan status and initiate loan reservations</a:t>
            </a:r>
          </a:p>
          <a:p>
            <a:pPr marL="1030288" lvl="1" indent="-342900">
              <a:buFont typeface="Wingdings" panose="05000000000000000000" pitchFamily="2" charset="2"/>
              <a:buChar char="q"/>
            </a:pPr>
            <a:r>
              <a:rPr lang="en-US" sz="2200" dirty="0"/>
              <a:t>Lender Documents – </a:t>
            </a:r>
            <a:r>
              <a:rPr lang="en-US" sz="2000" dirty="0"/>
              <a:t>Access to printable documents</a:t>
            </a:r>
          </a:p>
          <a:p>
            <a:pPr marL="1030288" lvl="1" indent="-342900">
              <a:buFont typeface="Wingdings" panose="05000000000000000000" pitchFamily="2" charset="2"/>
              <a:buChar char="q"/>
            </a:pPr>
            <a:r>
              <a:rPr lang="en-US" sz="2200" dirty="0"/>
              <a:t>DPA Wire &amp; Closing – </a:t>
            </a:r>
            <a:r>
              <a:rPr lang="en-US" sz="2000" dirty="0"/>
              <a:t>Ordering of DPA wire/upload closing docs</a:t>
            </a:r>
          </a:p>
          <a:p>
            <a:pPr marL="1030288" lvl="1" indent="-342900">
              <a:buFont typeface="Wingdings" panose="05000000000000000000" pitchFamily="2" charset="2"/>
              <a:buChar char="q"/>
            </a:pPr>
            <a:r>
              <a:rPr lang="en-US" sz="2200" dirty="0"/>
              <a:t>Administrator – </a:t>
            </a:r>
            <a:r>
              <a:rPr lang="en-US" sz="2000" dirty="0"/>
              <a:t>Set-up/deactivate users; assign access levels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Log-in link:  </a:t>
            </a:r>
            <a:r>
              <a:rPr lang="en-US" sz="2400" dirty="0">
                <a:hlinkClick r:id="rId2"/>
              </a:rPr>
              <a:t>https://online.ihcda.in.gov/DMSOnline</a:t>
            </a:r>
            <a:endParaRPr lang="en-US" sz="2400" dirty="0"/>
          </a:p>
          <a:p>
            <a:endParaRPr lang="en-US" dirty="0"/>
          </a:p>
        </p:txBody>
      </p:sp>
    </p:spTree>
    <p:extLst>
      <p:ext uri="{BB962C8B-B14F-4D97-AF65-F5344CB8AC3E}">
        <p14:creationId xmlns:p14="http://schemas.microsoft.com/office/powerpoint/2010/main" val="161941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OVERALL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1157502"/>
              </p:ext>
            </p:extLst>
          </p:nvPr>
        </p:nvGraphicFramePr>
        <p:xfrm>
          <a:off x="334964" y="1417638"/>
          <a:ext cx="8164799" cy="4096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132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Summary of submittal process</a:t>
            </a:r>
          </a:p>
        </p:txBody>
      </p:sp>
      <p:sp>
        <p:nvSpPr>
          <p:cNvPr id="5" name="Content Placeholder 4"/>
          <p:cNvSpPr>
            <a:spLocks noGrp="1"/>
          </p:cNvSpPr>
          <p:nvPr>
            <p:ph idx="1"/>
          </p:nvPr>
        </p:nvSpPr>
        <p:spPr/>
        <p:txBody>
          <a:bodyPr/>
          <a:lstStyle/>
          <a:p>
            <a:pPr>
              <a:defRPr/>
            </a:pPr>
            <a:r>
              <a:rPr lang="en-US" b="1" u="sng" dirty="0"/>
              <a:t>Front End</a:t>
            </a:r>
          </a:p>
          <a:p>
            <a:pPr>
              <a:defRPr/>
            </a:pPr>
            <a:endParaRPr lang="en-US" sz="1100" dirty="0"/>
          </a:p>
          <a:p>
            <a:pPr marL="342900" lvl="0" indent="-342900">
              <a:buFont typeface="Arial" panose="020B0604020202020204" pitchFamily="34" charset="0"/>
              <a:buChar char="•"/>
              <a:defRPr/>
            </a:pPr>
            <a:r>
              <a:rPr lang="en-US" b="1" dirty="0">
                <a:latin typeface="Arial" pitchFamily="34" charset="0"/>
                <a:ea typeface="ＭＳ Ｐゴシック" pitchFamily="34" charset="-128"/>
                <a:cs typeface="Arial" pitchFamily="34" charset="0"/>
              </a:rPr>
              <a:t>Homeownership Affidavit </a:t>
            </a:r>
            <a:r>
              <a:rPr lang="en-US" dirty="0">
                <a:latin typeface="Arial" pitchFamily="34" charset="0"/>
                <a:ea typeface="ＭＳ Ｐゴシック" pitchFamily="34" charset="-128"/>
                <a:cs typeface="Arial" pitchFamily="34" charset="0"/>
              </a:rPr>
              <a:t>– </a:t>
            </a:r>
            <a:r>
              <a:rPr lang="en-US" sz="1600" dirty="0">
                <a:latin typeface="Arial" pitchFamily="34" charset="0"/>
                <a:ea typeface="ＭＳ Ｐゴシック" pitchFamily="34" charset="-128"/>
                <a:cs typeface="Arial" pitchFamily="34" charset="0"/>
              </a:rPr>
              <a:t>A summary review of all aspects of the file that must be evident for the file to maintain tax compliance.  Much of the document is pre-filled with data from the reservation.  Lender signs/dates the affidavit verifying its accuracy.  </a:t>
            </a:r>
            <a:endParaRPr lang="en-US" dirty="0">
              <a:latin typeface="Arial" pitchFamily="34" charset="0"/>
              <a:ea typeface="ＭＳ Ｐゴシック" pitchFamily="34" charset="-128"/>
              <a:cs typeface="Arial" pitchFamily="34" charset="0"/>
            </a:endParaRPr>
          </a:p>
          <a:p>
            <a:pPr marL="1030288" lvl="1" indent="-342900">
              <a:defRPr/>
            </a:pPr>
            <a:r>
              <a:rPr lang="en-US" dirty="0">
                <a:latin typeface="Arial" pitchFamily="34" charset="0"/>
                <a:ea typeface="ＭＳ Ｐゴシック" pitchFamily="34" charset="-128"/>
                <a:cs typeface="Arial" pitchFamily="34" charset="0"/>
              </a:rPr>
              <a:t>Turn-time:  Approves are issued within 24 - 48 business hours (</a:t>
            </a:r>
            <a:r>
              <a:rPr lang="en-US" i="1" u="sng" dirty="0">
                <a:latin typeface="Arial" pitchFamily="34" charset="0"/>
                <a:ea typeface="ＭＳ Ｐゴシック" pitchFamily="34" charset="-128"/>
                <a:cs typeface="Arial" pitchFamily="34" charset="0"/>
              </a:rPr>
              <a:t>often sooner</a:t>
            </a:r>
            <a:r>
              <a:rPr lang="en-US" dirty="0">
                <a:latin typeface="Arial" pitchFamily="34" charset="0"/>
                <a:ea typeface="ＭＳ Ｐゴシック" pitchFamily="34" charset="-128"/>
                <a:cs typeface="Arial" pitchFamily="34" charset="0"/>
              </a:rPr>
              <a:t>)</a:t>
            </a:r>
          </a:p>
          <a:p>
            <a:pPr>
              <a:defRPr/>
            </a:pPr>
            <a:endParaRPr lang="en-US" dirty="0"/>
          </a:p>
          <a:p>
            <a:pPr>
              <a:defRPr/>
            </a:pPr>
            <a:r>
              <a:rPr lang="en-US" b="1" u="sng" dirty="0"/>
              <a:t>Middle</a:t>
            </a:r>
            <a:r>
              <a:rPr lang="en-US" dirty="0"/>
              <a:t> (if applicable)</a:t>
            </a:r>
          </a:p>
          <a:p>
            <a:pPr>
              <a:defRPr/>
            </a:pPr>
            <a:endParaRPr lang="en-US" sz="1100" dirty="0"/>
          </a:p>
          <a:p>
            <a:pPr marL="342900" indent="-342900">
              <a:buFont typeface="Arial" panose="020B0604020202020204" pitchFamily="34" charset="0"/>
              <a:buChar char="•"/>
              <a:defRPr/>
            </a:pPr>
            <a:r>
              <a:rPr lang="en-US" b="1" dirty="0"/>
              <a:t>DPA Wire Order </a:t>
            </a:r>
            <a:r>
              <a:rPr lang="en-US" dirty="0"/>
              <a:t>- </a:t>
            </a:r>
            <a:r>
              <a:rPr lang="en-US" sz="1600" dirty="0"/>
              <a:t>Within the DMS Online system lender orders the DPA Wire for the Closing Table, 48 – 72 business hours prior to closing date.  The system will not permit a wire to be ordered until the Affidavit and Appraisal have been approved</a:t>
            </a:r>
            <a:r>
              <a:rPr lang="en-US" dirty="0"/>
              <a:t>.</a:t>
            </a:r>
          </a:p>
          <a:p>
            <a:pPr>
              <a:defRPr/>
            </a:pPr>
            <a:endParaRPr lang="en-US" dirty="0"/>
          </a:p>
          <a:p>
            <a:pPr>
              <a:defRPr/>
            </a:pPr>
            <a:r>
              <a:rPr lang="en-US" b="1" u="sng" dirty="0"/>
              <a:t>Back End</a:t>
            </a:r>
          </a:p>
          <a:p>
            <a:pPr>
              <a:defRPr/>
            </a:pPr>
            <a:endParaRPr lang="en-US" sz="1100" dirty="0"/>
          </a:p>
          <a:p>
            <a:pPr marL="342900" indent="-342900">
              <a:buFont typeface="Arial" panose="020B0604020202020204" pitchFamily="34" charset="0"/>
              <a:buChar char="•"/>
              <a:defRPr/>
            </a:pPr>
            <a:r>
              <a:rPr lang="en-US" b="1" dirty="0"/>
              <a:t>Closing Packets </a:t>
            </a:r>
            <a:r>
              <a:rPr lang="en-US" dirty="0"/>
              <a:t>- </a:t>
            </a:r>
            <a:r>
              <a:rPr lang="en-US" sz="1600" dirty="0"/>
              <a:t>Loan must have final approval from IHCDA </a:t>
            </a:r>
            <a:r>
              <a:rPr lang="en-US" sz="1600" b="1" dirty="0"/>
              <a:t>AND</a:t>
            </a:r>
            <a:r>
              <a:rPr lang="en-US" sz="1600" dirty="0"/>
              <a:t> be </a:t>
            </a:r>
            <a:r>
              <a:rPr lang="en-US" sz="1600" u="sng" dirty="0"/>
              <a:t>purchased</a:t>
            </a:r>
            <a:r>
              <a:rPr lang="en-US" sz="1600" dirty="0"/>
              <a:t> by US Bank before commitment expiration date. (</a:t>
            </a:r>
            <a:r>
              <a:rPr lang="en-US" sz="1600" u="sng" dirty="0"/>
              <a:t>60-days</a:t>
            </a:r>
            <a:r>
              <a:rPr lang="en-US" sz="1600" dirty="0"/>
              <a:t>)</a:t>
            </a:r>
            <a:endParaRPr lang="en-US" dirty="0"/>
          </a:p>
        </p:txBody>
      </p:sp>
    </p:spTree>
    <p:extLst>
      <p:ext uri="{BB962C8B-B14F-4D97-AF65-F5344CB8AC3E}">
        <p14:creationId xmlns:p14="http://schemas.microsoft.com/office/powerpoint/2010/main" val="927844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964" y="274638"/>
            <a:ext cx="8364537" cy="794308"/>
          </a:xfrm>
        </p:spPr>
        <p:txBody>
          <a:bodyPr/>
          <a:lstStyle/>
          <a:p>
            <a:r>
              <a:rPr lang="en-US" sz="2800" dirty="0"/>
              <a:t>Paperless application package</a:t>
            </a:r>
          </a:p>
        </p:txBody>
      </p:sp>
      <p:sp>
        <p:nvSpPr>
          <p:cNvPr id="3" name="Content Placeholder 2"/>
          <p:cNvSpPr>
            <a:spLocks noGrp="1"/>
          </p:cNvSpPr>
          <p:nvPr>
            <p:ph idx="1"/>
          </p:nvPr>
        </p:nvSpPr>
        <p:spPr>
          <a:xfrm>
            <a:off x="334964" y="928688"/>
            <a:ext cx="8909049" cy="5086349"/>
          </a:xfrm>
        </p:spPr>
        <p:txBody>
          <a:bodyPr/>
          <a:lstStyle/>
          <a:p>
            <a:pPr defTabSz="971550">
              <a:tabLst>
                <a:tab pos="742950" algn="l"/>
              </a:tabLst>
              <a:defRPr/>
            </a:pPr>
            <a:endParaRPr lang="en-US" sz="1200" u="sng" dirty="0"/>
          </a:p>
          <a:p>
            <a:pPr defTabSz="971550">
              <a:tabLst>
                <a:tab pos="742950" algn="l"/>
              </a:tabLst>
              <a:defRPr/>
            </a:pPr>
            <a:r>
              <a:rPr lang="en-US" sz="1200" u="sng" dirty="0"/>
              <a:t>Step 1</a:t>
            </a:r>
            <a:r>
              <a:rPr lang="en-US" sz="1200" dirty="0"/>
              <a:t>:	Lender makes reservation in the DMS Online—60 day clock begins</a:t>
            </a:r>
          </a:p>
          <a:p>
            <a:pPr>
              <a:defRPr/>
            </a:pPr>
            <a:endParaRPr lang="en-US" sz="500" dirty="0"/>
          </a:p>
          <a:p>
            <a:pPr defTabSz="742950">
              <a:defRPr/>
            </a:pPr>
            <a:r>
              <a:rPr lang="en-US" sz="1200" i="1" dirty="0"/>
              <a:t>Step 2</a:t>
            </a:r>
            <a:r>
              <a:rPr lang="en-US" sz="1200" dirty="0"/>
              <a:t>:	Lender submits reservation fee via:</a:t>
            </a:r>
          </a:p>
          <a:p>
            <a:pPr marL="914400" lvl="2" indent="57150">
              <a:buFont typeface="+mj-lt"/>
              <a:buAutoNum type="arabicPeriod"/>
              <a:defRPr/>
            </a:pPr>
            <a:r>
              <a:rPr lang="en-US" sz="1200" dirty="0"/>
              <a:t>   ACH (ACH account number and routing number is given to Lender only after a signed MOSA is approved) </a:t>
            </a:r>
          </a:p>
          <a:p>
            <a:pPr marL="914400" lvl="2" indent="57150">
              <a:buFont typeface="+mj-lt"/>
              <a:buAutoNum type="arabicPeriod"/>
              <a:defRPr/>
            </a:pPr>
            <a:r>
              <a:rPr lang="en-US" sz="1200" b="1" dirty="0"/>
              <a:t>   Mails Certified check/Lender check/money order to IHCDA</a:t>
            </a:r>
            <a:r>
              <a:rPr lang="en-US" sz="1200" dirty="0"/>
              <a:t>. If sending checks/money orders you must </a:t>
            </a:r>
          </a:p>
          <a:p>
            <a:pPr marL="914400" lvl="2" indent="0">
              <a:buNone/>
              <a:defRPr/>
            </a:pPr>
            <a:r>
              <a:rPr lang="en-US" sz="1200" dirty="0"/>
              <a:t>      submit the IHCDA Invoice along with the fee and include the 5-digit reservation number in the memo section of  </a:t>
            </a:r>
          </a:p>
          <a:p>
            <a:pPr marL="914400" lvl="2" indent="0">
              <a:buNone/>
              <a:defRPr/>
            </a:pPr>
            <a:r>
              <a:rPr lang="en-US" sz="1200" dirty="0"/>
              <a:t>      the check or money order. The IHCDA Invoice is located in the Loan Documents section of the DMS system (personal checks are not accepted).  Electronic transfer for Reservation Fees can be </a:t>
            </a:r>
          </a:p>
          <a:p>
            <a:pPr marL="914400" lvl="2" indent="0">
              <a:buNone/>
              <a:defRPr/>
            </a:pPr>
            <a:r>
              <a:rPr lang="en-US" sz="1200" dirty="0"/>
              <a:t>      set-up if lender prefers (Point one above).</a:t>
            </a:r>
          </a:p>
          <a:p>
            <a:pPr marL="914400" lvl="2" indent="0">
              <a:buNone/>
              <a:defRPr/>
            </a:pPr>
            <a:r>
              <a:rPr lang="en-US" sz="1200" dirty="0"/>
              <a:t>**Due to remote working arrangements, files are being allowed to progress without first receiving the reservation fee.  Under normal work environments, this fee must be received before a file will be reviewed.  Files are currently conditioned at the Closing Package Review for reservation fee payment; stand-alone MCC’s reservation fees must be received prior to the Closing Package approval.</a:t>
            </a:r>
          </a:p>
          <a:p>
            <a:pPr>
              <a:defRPr/>
            </a:pPr>
            <a:endParaRPr lang="en-US" sz="800" dirty="0"/>
          </a:p>
          <a:p>
            <a:pPr defTabSz="742950">
              <a:defRPr/>
            </a:pPr>
            <a:r>
              <a:rPr lang="en-US" sz="1200" i="1" dirty="0"/>
              <a:t>Step 3</a:t>
            </a:r>
            <a:r>
              <a:rPr lang="en-US" sz="1200" dirty="0"/>
              <a:t>:	Lender completes and uploads the IHCDA </a:t>
            </a:r>
            <a:r>
              <a:rPr lang="en-US" sz="1200" b="1" dirty="0"/>
              <a:t>Homeownership Affidavit </a:t>
            </a:r>
            <a:r>
              <a:rPr lang="en-US" sz="1200" dirty="0"/>
              <a:t>and, the Property Appraisal</a:t>
            </a:r>
            <a:r>
              <a:rPr lang="en-US" sz="1250" b="1" dirty="0"/>
              <a:t>  </a:t>
            </a:r>
          </a:p>
          <a:p>
            <a:pPr defTabSz="742950">
              <a:defRPr/>
            </a:pPr>
            <a:r>
              <a:rPr lang="en-US" sz="600" b="1" dirty="0"/>
              <a:t>	</a:t>
            </a:r>
            <a:endParaRPr lang="en-US" sz="500" dirty="0"/>
          </a:p>
          <a:p>
            <a:pPr defTabSz="742950">
              <a:defRPr/>
            </a:pPr>
            <a:r>
              <a:rPr lang="en-US" sz="1200" i="1" dirty="0"/>
              <a:t>Step 4</a:t>
            </a:r>
            <a:r>
              <a:rPr lang="en-US" sz="1200" dirty="0"/>
              <a:t>:  	Lender checks Enhanced IHSF system for status of loan within </a:t>
            </a:r>
            <a:r>
              <a:rPr lang="en-US" sz="1200" dirty="0">
                <a:solidFill>
                  <a:srgbClr val="FF0000"/>
                </a:solidFill>
              </a:rPr>
              <a:t>24 business hours </a:t>
            </a:r>
            <a:r>
              <a:rPr lang="en-US" sz="1200" dirty="0">
                <a:solidFill>
                  <a:schemeClr val="tx2"/>
                </a:solidFill>
              </a:rPr>
              <a:t>(or sooner)</a:t>
            </a:r>
          </a:p>
          <a:p>
            <a:pPr>
              <a:defRPr/>
            </a:pPr>
            <a:endParaRPr lang="en-US" sz="500" dirty="0"/>
          </a:p>
          <a:p>
            <a:pPr defTabSz="742950">
              <a:defRPr/>
            </a:pPr>
            <a:r>
              <a:rPr lang="en-US" sz="1200" i="1" dirty="0"/>
              <a:t>Step 5</a:t>
            </a:r>
            <a:r>
              <a:rPr lang="en-US" sz="1200" dirty="0"/>
              <a:t>:  	Upon </a:t>
            </a:r>
            <a:r>
              <a:rPr lang="en-US" sz="1600" b="1" dirty="0"/>
              <a:t>“Committed Approval” </a:t>
            </a:r>
            <a:r>
              <a:rPr lang="en-US" sz="1200" dirty="0"/>
              <a:t>status (Stage 4), the Enhanced IHSF system allows the lender to order the 	DPA funds to be wired (if applicable)</a:t>
            </a:r>
          </a:p>
          <a:p>
            <a:pPr defTabSz="742950">
              <a:defRPr/>
            </a:pPr>
            <a:r>
              <a:rPr lang="en-US" sz="1200" dirty="0"/>
              <a:t>	NOTE:  	Requests should be made no more than 5 business days before closing but </a:t>
            </a:r>
            <a:r>
              <a:rPr lang="en-US" sz="1200" u="sng" dirty="0"/>
              <a:t>must allow at least </a:t>
            </a:r>
          </a:p>
          <a:p>
            <a:pPr defTabSz="742950">
              <a:defRPr/>
            </a:pPr>
            <a:r>
              <a:rPr lang="en-US" sz="1200" dirty="0"/>
              <a:t>	</a:t>
            </a:r>
            <a:r>
              <a:rPr lang="en-US" sz="1600" u="sng" dirty="0">
                <a:solidFill>
                  <a:srgbClr val="FF0000"/>
                </a:solidFill>
              </a:rPr>
              <a:t>48 business hours </a:t>
            </a:r>
            <a:r>
              <a:rPr lang="en-US" sz="1200" u="sng" dirty="0"/>
              <a:t>for wire to be received</a:t>
            </a:r>
            <a:r>
              <a:rPr lang="en-US" sz="1200" dirty="0"/>
              <a:t> </a:t>
            </a:r>
          </a:p>
          <a:p>
            <a:pPr>
              <a:defRPr/>
            </a:pPr>
            <a:endParaRPr lang="en-US" sz="500" dirty="0"/>
          </a:p>
          <a:p>
            <a:pPr defTabSz="742950">
              <a:defRPr/>
            </a:pPr>
            <a:r>
              <a:rPr lang="en-US" sz="1200" dirty="0"/>
              <a:t>Step 6:	Lender closes the loan (Signings occur)</a:t>
            </a:r>
          </a:p>
          <a:p>
            <a:pPr>
              <a:defRPr/>
            </a:pPr>
            <a:endParaRPr lang="en-US" sz="500" dirty="0"/>
          </a:p>
          <a:p>
            <a:pPr>
              <a:tabLst>
                <a:tab pos="742950" algn="l"/>
              </a:tabLst>
              <a:defRPr/>
            </a:pPr>
            <a:r>
              <a:rPr lang="en-US" sz="1200" i="1" dirty="0"/>
              <a:t>Step 7</a:t>
            </a:r>
            <a:r>
              <a:rPr lang="en-US" sz="1200" dirty="0"/>
              <a:t>:	Lender sends Closing packet to IHCDA and a Closing packet to </a:t>
            </a:r>
          </a:p>
          <a:p>
            <a:pPr>
              <a:tabLst>
                <a:tab pos="742950" algn="l"/>
              </a:tabLst>
              <a:defRPr/>
            </a:pPr>
            <a:r>
              <a:rPr lang="en-US" sz="1200" dirty="0"/>
              <a:t>	US Bank and monitors each system for any further </a:t>
            </a:r>
          </a:p>
          <a:p>
            <a:pPr>
              <a:tabLst>
                <a:tab pos="742950" algn="l"/>
              </a:tabLst>
              <a:defRPr/>
            </a:pPr>
            <a:r>
              <a:rPr lang="en-US" sz="1200" dirty="0"/>
              <a:t>	Conditions.  If no conditions are issued or when all conditions are </a:t>
            </a:r>
          </a:p>
          <a:p>
            <a:pPr>
              <a:tabLst>
                <a:tab pos="742950" algn="l"/>
              </a:tabLst>
              <a:defRPr/>
            </a:pPr>
            <a:r>
              <a:rPr lang="en-US" sz="1200" dirty="0"/>
              <a:t>	cleared, loan is sold into secondary market, U.S. Bank remits SRP</a:t>
            </a:r>
          </a:p>
          <a:p>
            <a:pPr>
              <a:tabLst>
                <a:tab pos="742950" algn="l"/>
              </a:tabLst>
              <a:defRPr/>
            </a:pPr>
            <a:r>
              <a:rPr lang="en-US" sz="1200" dirty="0"/>
              <a:t>	to originating lender and the process is complete.</a:t>
            </a:r>
          </a:p>
          <a:p>
            <a:pPr>
              <a:defRPr/>
            </a:pPr>
            <a:r>
              <a:rPr lang="en-US" sz="1200" dirty="0"/>
              <a:t> </a:t>
            </a:r>
          </a:p>
          <a:p>
            <a:pPr>
              <a:defRPr/>
            </a:pPr>
            <a:endParaRPr lang="en-US" sz="1600" dirty="0">
              <a:latin typeface="Arial" pitchFamily="34" charset="0"/>
              <a:ea typeface="ＭＳ Ｐゴシック" pitchFamily="34" charset="-128"/>
              <a:cs typeface="Arial" pitchFamily="34" charset="0"/>
            </a:endParaRPr>
          </a:p>
          <a:p>
            <a:endParaRPr lang="en-US" dirty="0"/>
          </a:p>
        </p:txBody>
      </p:sp>
    </p:spTree>
    <p:extLst>
      <p:ext uri="{BB962C8B-B14F-4D97-AF65-F5344CB8AC3E}">
        <p14:creationId xmlns:p14="http://schemas.microsoft.com/office/powerpoint/2010/main" val="1750669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907297" y="3429000"/>
            <a:ext cx="5921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59"/>
              </a:buClr>
              <a:buFont typeface="Arial" panose="020B0604020202020204" pitchFamily="34" charset="0"/>
              <a:buChar char="•"/>
              <a:defRPr sz="16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buClr>
                <a:srgbClr val="003359"/>
              </a:buClr>
              <a:buFont typeface="Frutiger LT Std 45 Light" pitchFamily="-111" charset="0"/>
              <a:buChar char="‐"/>
              <a:defRPr sz="14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buClr>
                <a:srgbClr val="003359"/>
              </a:buClr>
              <a:buFont typeface="Arial" panose="020B0604020202020204" pitchFamily="34" charset="0"/>
              <a:buChar char="•"/>
              <a:defRPr sz="12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buClr>
                <a:srgbClr val="003359"/>
              </a:buClr>
              <a:buFont typeface="Frutiger LT Std 45 Light" pitchFamily="-111" charset="0"/>
              <a:buChar char="‐"/>
              <a:defRPr sz="10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dirty="0">
                <a:solidFill>
                  <a:prstClr val="white"/>
                </a:solidFill>
              </a:rPr>
              <a:t>Topics</a:t>
            </a: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Program Locks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Tax Transcripts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dirty="0">
                <a:solidFill>
                  <a:prstClr val="white"/>
                </a:solidFill>
              </a:rPr>
              <a:t>Cancellations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Transfers </a:t>
            </a:r>
            <a:r>
              <a:rPr lang="en-US" altLang="en-US" sz="1800" dirty="0">
                <a:solidFill>
                  <a:prstClr val="white"/>
                </a:solidFill>
              </a:rPr>
              <a:t>&amp; Changes</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Title 1"/>
          <p:cNvSpPr>
            <a:spLocks noGrp="1"/>
          </p:cNvSpPr>
          <p:nvPr>
            <p:ph type="ctrTitle"/>
          </p:nvPr>
        </p:nvSpPr>
        <p:spPr>
          <a:xfrm>
            <a:off x="480577" y="963592"/>
            <a:ext cx="7772400" cy="1477328"/>
          </a:xfrm>
        </p:spPr>
        <p:txBody>
          <a:bodyPr/>
          <a:lstStyle/>
          <a:p>
            <a:pPr>
              <a:defRPr/>
            </a:pPr>
            <a:r>
              <a:rPr lang="en-US" dirty="0"/>
              <a:t>Operations &amp; processing  </a:t>
            </a:r>
            <a:br>
              <a:rPr lang="en-US" dirty="0"/>
            </a:br>
            <a:r>
              <a:rPr lang="en-US" sz="1100" dirty="0"/>
              <a:t>(for virtual meetings)</a:t>
            </a:r>
            <a:br>
              <a:rPr lang="en-US" dirty="0"/>
            </a:br>
            <a:r>
              <a:rPr lang="en-US" sz="1400" dirty="0"/>
              <a:t>winter 2021</a:t>
            </a:r>
          </a:p>
        </p:txBody>
      </p:sp>
      <p:sp>
        <p:nvSpPr>
          <p:cNvPr id="3" name="AutoShape 2" descr="Old National Bank">
            <a:extLst>
              <a:ext uri="{FF2B5EF4-FFF2-40B4-BE49-F238E27FC236}">
                <a16:creationId xmlns:a16="http://schemas.microsoft.com/office/drawing/2014/main" id="{5CCC2398-CFB4-4EB3-963F-59A9B672D6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spTree>
    <p:extLst>
      <p:ext uri="{BB962C8B-B14F-4D97-AF65-F5344CB8AC3E}">
        <p14:creationId xmlns:p14="http://schemas.microsoft.com/office/powerpoint/2010/main" val="416204139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807B-8170-4C13-B9E1-5181B3BE336F}"/>
              </a:ext>
            </a:extLst>
          </p:cNvPr>
          <p:cNvSpPr>
            <a:spLocks noGrp="1"/>
          </p:cNvSpPr>
          <p:nvPr>
            <p:ph type="title"/>
          </p:nvPr>
        </p:nvSpPr>
        <p:spPr/>
        <p:txBody>
          <a:bodyPr/>
          <a:lstStyle/>
          <a:p>
            <a:pPr>
              <a:defRPr/>
            </a:pPr>
            <a:r>
              <a:rPr lang="en-US" dirty="0"/>
              <a:t>Reservation fees</a:t>
            </a:r>
          </a:p>
        </p:txBody>
      </p:sp>
      <p:sp>
        <p:nvSpPr>
          <p:cNvPr id="45059" name="Content Placeholder 2">
            <a:extLst>
              <a:ext uri="{FF2B5EF4-FFF2-40B4-BE49-F238E27FC236}">
                <a16:creationId xmlns:a16="http://schemas.microsoft.com/office/drawing/2014/main" id="{D3B35195-628B-4D0A-B154-540C2EF8D6B6}"/>
              </a:ext>
            </a:extLst>
          </p:cNvPr>
          <p:cNvSpPr>
            <a:spLocks noGrp="1"/>
          </p:cNvSpPr>
          <p:nvPr>
            <p:ph idx="1"/>
          </p:nvPr>
        </p:nvSpPr>
        <p:spPr>
          <a:xfrm>
            <a:off x="334963" y="1425575"/>
            <a:ext cx="8364537" cy="4525963"/>
          </a:xfrm>
        </p:spPr>
        <p:txBody>
          <a:bodyPr/>
          <a:lstStyle/>
          <a:p>
            <a:r>
              <a:rPr lang="en-US" altLang="en-US" sz="2000" dirty="0">
                <a:latin typeface="Arial" panose="020B0604020202020204" pitchFamily="34" charset="0"/>
                <a:ea typeface="ＭＳ Ｐゴシック" panose="020B0600070205080204" pitchFamily="34" charset="-128"/>
                <a:cs typeface="Arial" panose="020B0604020202020204" pitchFamily="34" charset="0"/>
              </a:rPr>
              <a:t>Reservation fees can be paid via; </a:t>
            </a:r>
          </a:p>
          <a:p>
            <a:pPr marL="973138" lvl="1" indent="-285750"/>
            <a:r>
              <a:rPr lang="en-US" altLang="en-US" dirty="0">
                <a:latin typeface="Arial" panose="020B0604020202020204" pitchFamily="34" charset="0"/>
                <a:ea typeface="ＭＳ Ｐゴシック" panose="020B0600070205080204" pitchFamily="34" charset="-128"/>
                <a:cs typeface="Arial" panose="020B0604020202020204" pitchFamily="34" charset="0"/>
              </a:rPr>
              <a:t>ACH – </a:t>
            </a:r>
            <a:r>
              <a:rPr lang="en-US" altLang="en-US"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preferred   </a:t>
            </a:r>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(details on next slide)</a:t>
            </a:r>
          </a:p>
          <a:p>
            <a:pPr marL="973138" lvl="1" indent="-285750"/>
            <a:r>
              <a:rPr lang="en-US" altLang="en-US" dirty="0">
                <a:latin typeface="Arial" panose="020B0604020202020204" pitchFamily="34" charset="0"/>
                <a:ea typeface="ＭＳ Ｐゴシック" panose="020B0600070205080204" pitchFamily="34" charset="-128"/>
                <a:cs typeface="Arial" panose="020B0604020202020204" pitchFamily="34" charset="0"/>
              </a:rPr>
              <a:t>Lender Check, Cashiers Check or Money Order </a:t>
            </a:r>
          </a:p>
          <a:p>
            <a:pPr marL="1427163" lvl="2" indent="-285750">
              <a:buFont typeface="Frutiger LT Std 45 Light" pitchFamily="-111"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No personal checks and/or credit cards are accepted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b="1" u="sng" dirty="0">
                <a:latin typeface="Arial" panose="020B0604020202020204" pitchFamily="34" charset="0"/>
                <a:ea typeface="ＭＳ Ｐゴシック" panose="020B0600070205080204" pitchFamily="34" charset="-128"/>
                <a:cs typeface="Arial" panose="020B0604020202020204" pitchFamily="34" charset="0"/>
              </a:rPr>
              <a:t>All DPA Programs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92D050"/>
                </a:solidFill>
                <a:latin typeface="Arial" panose="020B0604020202020204" pitchFamily="34" charset="0"/>
                <a:ea typeface="ＭＳ Ｐゴシック" panose="020B0600070205080204" pitchFamily="34" charset="-128"/>
                <a:cs typeface="Arial" panose="020B0604020202020204" pitchFamily="34" charset="0"/>
              </a:rPr>
              <a:t>$100.00 – </a:t>
            </a:r>
            <a:r>
              <a:rPr lang="en-US" altLang="en-US"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NON-REFUNDABLE</a:t>
            </a:r>
          </a:p>
          <a:p>
            <a:endParaRPr lang="en-US" altLang="en-US" b="1"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b="1" u="sng" dirty="0">
                <a:latin typeface="Arial" panose="020B0604020202020204" pitchFamily="34" charset="0"/>
                <a:ea typeface="ＭＳ Ｐゴシック" panose="020B0600070205080204" pitchFamily="34" charset="-128"/>
                <a:cs typeface="Arial" panose="020B0604020202020204" pitchFamily="34" charset="0"/>
              </a:rPr>
              <a:t>MCC Only</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92D050"/>
                </a:solidFill>
                <a:latin typeface="Arial" panose="020B0604020202020204" pitchFamily="34" charset="0"/>
                <a:ea typeface="ＭＳ Ｐゴシック" panose="020B0600070205080204" pitchFamily="34" charset="-128"/>
                <a:cs typeface="Arial" panose="020B0604020202020204" pitchFamily="34" charset="0"/>
              </a:rPr>
              <a:t>$800.00 – </a:t>
            </a:r>
            <a:r>
              <a:rPr lang="en-US" altLang="en-US"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REFUNDABLE if cancelled</a:t>
            </a:r>
          </a:p>
          <a:p>
            <a:r>
              <a:rPr lang="en-US" altLang="en-US"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IHCDA refunds 75% ($600) &amp; retains 25% ($200), if the file has been reviewed</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Refund is paid to the lender for the lender to refund the borrower </a:t>
            </a:r>
            <a:endParaRPr lang="en-US" altLang="en-US" sz="14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fees</a:t>
            </a:r>
          </a:p>
        </p:txBody>
      </p:sp>
      <p:sp>
        <p:nvSpPr>
          <p:cNvPr id="5" name="Content Placeholder 2"/>
          <p:cNvSpPr txBox="1">
            <a:spLocks/>
          </p:cNvSpPr>
          <p:nvPr/>
        </p:nvSpPr>
        <p:spPr bwMode="auto">
          <a:xfrm>
            <a:off x="90055" y="1215014"/>
            <a:ext cx="4030662" cy="45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buClr>
                <a:srgbClr val="003359"/>
              </a:buClr>
              <a:buFont typeface="Arial" panose="020B0604020202020204" pitchFamily="34" charset="0"/>
              <a:buNone/>
              <a:defRPr sz="1800" b="0" i="0" kern="1200">
                <a:solidFill>
                  <a:srgbClr val="003359"/>
                </a:solidFill>
                <a:latin typeface="Arial"/>
                <a:ea typeface="ＭＳ Ｐゴシック" pitchFamily="-112" charset="-128"/>
                <a:cs typeface="Arial"/>
              </a:defRPr>
            </a:lvl1pPr>
            <a:lvl2pPr marL="687388" indent="-225425" algn="l" rtl="0" eaLnBrk="0" fontAlgn="base" hangingPunct="0">
              <a:spcBef>
                <a:spcPct val="0"/>
              </a:spcBef>
              <a:spcAft>
                <a:spcPct val="0"/>
              </a:spcAft>
              <a:buClr>
                <a:srgbClr val="003359"/>
              </a:buClr>
              <a:buFont typeface="Arial" pitchFamily="34" charset="0"/>
              <a:buChar char="•"/>
              <a:defRPr sz="1600" b="0" i="0" kern="1200">
                <a:solidFill>
                  <a:srgbClr val="003359"/>
                </a:solidFill>
                <a:latin typeface="Arial"/>
                <a:ea typeface="ＭＳ Ｐゴシック" pitchFamily="-112" charset="-128"/>
                <a:cs typeface="Arial"/>
              </a:defRPr>
            </a:lvl2pPr>
            <a:lvl3pPr marL="1141413" indent="-227013" algn="l" rtl="0" eaLnBrk="0" fontAlgn="base" hangingPunct="0">
              <a:spcBef>
                <a:spcPct val="0"/>
              </a:spcBef>
              <a:spcAft>
                <a:spcPct val="0"/>
              </a:spcAft>
              <a:buClr>
                <a:srgbClr val="003359"/>
              </a:buClr>
              <a:buFont typeface="Frutiger LT Std 45 Light" pitchFamily="34" charset="0"/>
              <a:buChar char="‐"/>
              <a:defRPr sz="1400" b="0" i="0" kern="1200">
                <a:solidFill>
                  <a:srgbClr val="003359"/>
                </a:solidFill>
                <a:latin typeface="Arial"/>
                <a:ea typeface="ＭＳ Ｐゴシック" pitchFamily="-112" charset="-128"/>
                <a:cs typeface="Arial"/>
              </a:defRPr>
            </a:lvl3pPr>
            <a:lvl4pPr marL="1601788" indent="-225425" algn="l" rtl="0" eaLnBrk="0" fontAlgn="base" hangingPunct="0">
              <a:spcBef>
                <a:spcPct val="0"/>
              </a:spcBef>
              <a:spcAft>
                <a:spcPct val="0"/>
              </a:spcAft>
              <a:buClr>
                <a:srgbClr val="003359"/>
              </a:buClr>
              <a:buFont typeface="Arial" pitchFamily="34" charset="0"/>
              <a:buChar char="•"/>
              <a:defRPr sz="1200" b="0" i="0" kern="1200">
                <a:solidFill>
                  <a:srgbClr val="003359"/>
                </a:solidFill>
                <a:latin typeface="Arial"/>
                <a:ea typeface="ＭＳ Ｐゴシック" pitchFamily="-112" charset="-128"/>
                <a:cs typeface="Arial"/>
              </a:defRPr>
            </a:lvl4pPr>
            <a:lvl5pPr marL="2055813" indent="-227013" algn="l" rtl="0" eaLnBrk="0" fontAlgn="base" hangingPunct="0">
              <a:spcBef>
                <a:spcPct val="0"/>
              </a:spcBef>
              <a:spcAft>
                <a:spcPct val="0"/>
              </a:spcAft>
              <a:buClr>
                <a:srgbClr val="003359"/>
              </a:buClr>
              <a:buFont typeface="Frutiger LT Std 45 Light" pitchFamily="34" charset="0"/>
              <a:buChar char="‐"/>
              <a:defRPr sz="1000" b="0" i="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7713" indent="-285750">
              <a:buFont typeface="Arial" panose="020B0604020202020204" pitchFamily="34" charset="0"/>
              <a:buChar char="•"/>
              <a:defRPr/>
            </a:pPr>
            <a:endParaRPr lang="en-US" dirty="0">
              <a:latin typeface="Arial" pitchFamily="34" charset="0"/>
              <a:ea typeface="ＭＳ Ｐゴシック" pitchFamily="34" charset="-128"/>
              <a:cs typeface="Arial" pitchFamily="34" charset="0"/>
            </a:endParaRPr>
          </a:p>
          <a:p>
            <a:pPr marL="747713" indent="-285750" algn="ctr">
              <a:buFont typeface="Arial" panose="020B0604020202020204" pitchFamily="34" charset="0"/>
              <a:buChar char="•"/>
              <a:defRPr/>
            </a:pPr>
            <a:endParaRPr lang="en-US" dirty="0">
              <a:latin typeface="Arial" pitchFamily="34" charset="0"/>
              <a:ea typeface="ＭＳ Ｐゴシック" pitchFamily="34" charset="-128"/>
              <a:cs typeface="Arial" pitchFamily="34" charset="0"/>
            </a:endParaRPr>
          </a:p>
          <a:p>
            <a:pPr marL="461963" algn="ctr">
              <a:defRPr/>
            </a:pPr>
            <a:endParaRPr lang="en-US" dirty="0">
              <a:latin typeface="Arial" pitchFamily="34" charset="0"/>
              <a:ea typeface="ＭＳ Ｐゴシック" pitchFamily="34" charset="-128"/>
              <a:cs typeface="Arial" pitchFamily="34" charset="0"/>
            </a:endParaRPr>
          </a:p>
          <a:p>
            <a:pPr marL="461963">
              <a:defRPr/>
            </a:pPr>
            <a:r>
              <a:rPr lang="en-US" dirty="0">
                <a:latin typeface="Arial" pitchFamily="34" charset="0"/>
                <a:ea typeface="ＭＳ Ｐゴシック" pitchFamily="34" charset="-128"/>
                <a:cs typeface="Arial" pitchFamily="34" charset="0"/>
              </a:rPr>
              <a:t>Made payable by ACH, lender check, cashiers check or money order</a:t>
            </a:r>
          </a:p>
          <a:p>
            <a:pPr marL="461963" algn="ctr">
              <a:defRPr/>
            </a:pPr>
            <a:r>
              <a:rPr lang="en-US" sz="2000" b="1" u="sng" dirty="0">
                <a:latin typeface="Arial" pitchFamily="34" charset="0"/>
                <a:ea typeface="ＭＳ Ｐゴシック" pitchFamily="34" charset="-128"/>
                <a:cs typeface="Arial" pitchFamily="34" charset="0"/>
              </a:rPr>
              <a:t>$100.00 </a:t>
            </a:r>
          </a:p>
          <a:p>
            <a:pPr marL="461963" algn="ctr">
              <a:defRPr/>
            </a:pPr>
            <a:r>
              <a:rPr lang="en-US" dirty="0">
                <a:latin typeface="Arial" pitchFamily="34" charset="0"/>
                <a:ea typeface="ＭＳ Ｐゴシック" pitchFamily="34" charset="-128"/>
                <a:cs typeface="Arial" pitchFamily="34" charset="0"/>
              </a:rPr>
              <a:t>Next Home (NH)</a:t>
            </a:r>
          </a:p>
          <a:p>
            <a:pPr marL="461963" algn="ctr">
              <a:defRPr/>
            </a:pPr>
            <a:r>
              <a:rPr lang="en-US" dirty="0">
                <a:latin typeface="Arial" pitchFamily="34" charset="0"/>
                <a:ea typeface="ＭＳ Ｐゴシック" pitchFamily="34" charset="-128"/>
                <a:cs typeface="Arial" pitchFamily="34" charset="0"/>
              </a:rPr>
              <a:t>First Place and </a:t>
            </a:r>
          </a:p>
          <a:p>
            <a:pPr marL="461963" algn="ctr">
              <a:defRPr/>
            </a:pPr>
            <a:r>
              <a:rPr lang="en-US" dirty="0">
                <a:latin typeface="Arial" pitchFamily="34" charset="0"/>
                <a:ea typeface="ＭＳ Ｐゴシック" pitchFamily="34" charset="-128"/>
                <a:cs typeface="Arial" pitchFamily="34" charset="0"/>
              </a:rPr>
              <a:t>Next Home/MCC Combo loan</a:t>
            </a:r>
          </a:p>
          <a:p>
            <a:pPr marL="461963">
              <a:defRPr/>
            </a:pPr>
            <a:endParaRPr lang="en-US" dirty="0">
              <a:latin typeface="Arial" pitchFamily="34" charset="0"/>
              <a:ea typeface="ＭＳ Ｐゴシック" pitchFamily="34" charset="-128"/>
              <a:cs typeface="Arial" pitchFamily="34" charset="0"/>
            </a:endParaRPr>
          </a:p>
          <a:p>
            <a:pPr marL="461963" algn="ctr">
              <a:defRPr/>
            </a:pPr>
            <a:r>
              <a:rPr lang="en-US" sz="2000" b="1" u="sng" dirty="0">
                <a:latin typeface="Arial" pitchFamily="34" charset="0"/>
                <a:ea typeface="ＭＳ Ｐゴシック" pitchFamily="34" charset="-128"/>
                <a:cs typeface="Arial" pitchFamily="34" charset="0"/>
              </a:rPr>
              <a:t>$800.00</a:t>
            </a:r>
          </a:p>
          <a:p>
            <a:pPr marL="461963" algn="ctr">
              <a:defRPr/>
            </a:pPr>
            <a:r>
              <a:rPr lang="en-US" dirty="0">
                <a:latin typeface="Arial" pitchFamily="34" charset="0"/>
                <a:ea typeface="ＭＳ Ｐゴシック" pitchFamily="34" charset="-128"/>
                <a:cs typeface="Arial" pitchFamily="34" charset="0"/>
              </a:rPr>
              <a:t>MCC stand-alone</a:t>
            </a:r>
          </a:p>
          <a:p>
            <a:pPr marL="461963">
              <a:defRPr/>
            </a:pPr>
            <a:endParaRPr lang="en-US" dirty="0">
              <a:latin typeface="Arial" pitchFamily="34" charset="0"/>
              <a:ea typeface="ＭＳ Ｐゴシック" pitchFamily="34" charset="-128"/>
              <a:cs typeface="Arial" pitchFamily="34" charset="0"/>
            </a:endParaRPr>
          </a:p>
          <a:p>
            <a:pPr marL="461963">
              <a:defRPr/>
            </a:pPr>
            <a:endParaRPr lang="en-US" dirty="0">
              <a:latin typeface="Arial" pitchFamily="34" charset="0"/>
              <a:ea typeface="ＭＳ Ｐゴシック" pitchFamily="34" charset="-128"/>
              <a:cs typeface="Arial" pitchFamily="34" charset="0"/>
            </a:endParaRPr>
          </a:p>
          <a:p>
            <a:pPr marL="461963">
              <a:defRPr/>
            </a:pPr>
            <a:endParaRPr lang="en-US" dirty="0">
              <a:latin typeface="Arial" pitchFamily="34" charset="0"/>
              <a:ea typeface="ＭＳ Ｐゴシック" pitchFamily="34" charset="-128"/>
              <a:cs typeface="Arial" pitchFamily="34" charset="0"/>
            </a:endParaRPr>
          </a:p>
        </p:txBody>
      </p:sp>
      <p:sp>
        <p:nvSpPr>
          <p:cNvPr id="6" name="Content Placeholder 1"/>
          <p:cNvSpPr>
            <a:spLocks noGrp="1"/>
          </p:cNvSpPr>
          <p:nvPr>
            <p:ph sz="half" idx="4294967295"/>
          </p:nvPr>
        </p:nvSpPr>
        <p:spPr>
          <a:xfrm>
            <a:off x="4460787" y="1352839"/>
            <a:ext cx="3969704" cy="4647911"/>
          </a:xfrm>
          <a:prstGeom prst="rect">
            <a:avLst/>
          </a:prstGeom>
        </p:spPr>
        <p:txBody>
          <a:bodyPr>
            <a:normAutofit/>
          </a:bodyPr>
          <a:lstStyle/>
          <a:p>
            <a:pPr marL="747713" indent="-285750">
              <a:buFont typeface="Arial" panose="020B0604020202020204" pitchFamily="34" charset="0"/>
              <a:buChar char="•"/>
              <a:defRPr/>
            </a:pPr>
            <a:endParaRPr lang="en-US" dirty="0">
              <a:latin typeface="Arial" pitchFamily="34" charset="0"/>
              <a:ea typeface="ＭＳ Ｐゴシック" pitchFamily="34" charset="-128"/>
              <a:cs typeface="Arial" pitchFamily="34" charset="0"/>
            </a:endParaRPr>
          </a:p>
          <a:p>
            <a:pPr marL="747713" indent="-285750">
              <a:buFont typeface="Arial" panose="020B0604020202020204" pitchFamily="34" charset="0"/>
              <a:buChar char="•"/>
              <a:defRPr/>
            </a:pPr>
            <a:endParaRPr lang="en-US" dirty="0">
              <a:latin typeface="Arial" pitchFamily="34" charset="0"/>
              <a:ea typeface="ＭＳ Ｐゴシック" pitchFamily="34" charset="-128"/>
              <a:cs typeface="Arial" pitchFamily="34" charset="0"/>
            </a:endParaRPr>
          </a:p>
          <a:p>
            <a:pPr marL="461963" indent="0">
              <a:buNone/>
              <a:defRPr/>
            </a:pPr>
            <a:r>
              <a:rPr lang="en-US" sz="1400" b="1" u="sng" dirty="0">
                <a:latin typeface="Arial" pitchFamily="34" charset="0"/>
                <a:ea typeface="ＭＳ Ｐゴシック" pitchFamily="34" charset="-128"/>
                <a:cs typeface="Arial" pitchFamily="34" charset="0"/>
              </a:rPr>
              <a:t>MCC stand-alone</a:t>
            </a:r>
          </a:p>
          <a:p>
            <a:pPr marL="461963" indent="0">
              <a:defRPr/>
            </a:pPr>
            <a:r>
              <a:rPr lang="en-US" sz="1200" i="1" dirty="0">
                <a:latin typeface="Arial" pitchFamily="34" charset="0"/>
                <a:ea typeface="ＭＳ Ｐゴシック" pitchFamily="34" charset="-128"/>
                <a:cs typeface="Arial" pitchFamily="34" charset="0"/>
              </a:rPr>
              <a:t>**Due if the commitment date expires prior to the loan receiving </a:t>
            </a:r>
            <a:r>
              <a:rPr lang="en-US" sz="1200" i="1" dirty="0">
                <a:solidFill>
                  <a:srgbClr val="FF0000"/>
                </a:solidFill>
                <a:latin typeface="Arial" pitchFamily="34" charset="0"/>
                <a:ea typeface="ＭＳ Ｐゴシック" pitchFamily="34" charset="-128"/>
                <a:cs typeface="Arial" pitchFamily="34" charset="0"/>
              </a:rPr>
              <a:t>final approval from IHCDA</a:t>
            </a:r>
            <a:r>
              <a:rPr lang="en-US" sz="1200" i="1" dirty="0">
                <a:latin typeface="Arial" pitchFamily="34" charset="0"/>
                <a:ea typeface="ＭＳ Ｐゴシック" pitchFamily="34" charset="-128"/>
                <a:cs typeface="Arial" pitchFamily="34" charset="0"/>
              </a:rPr>
              <a:t> </a:t>
            </a:r>
            <a:endParaRPr lang="en-US" sz="1400" i="1" dirty="0">
              <a:latin typeface="Arial" pitchFamily="34" charset="0"/>
              <a:ea typeface="ＭＳ Ｐゴシック" pitchFamily="34" charset="-128"/>
              <a:cs typeface="Arial" pitchFamily="34" charset="0"/>
            </a:endParaRPr>
          </a:p>
          <a:p>
            <a:pPr marL="461963" indent="0">
              <a:defRPr/>
            </a:pPr>
            <a:endParaRPr lang="en-US" sz="1400" dirty="0">
              <a:latin typeface="Arial" pitchFamily="34" charset="0"/>
              <a:ea typeface="ＭＳ Ｐゴシック" pitchFamily="34" charset="-128"/>
              <a:cs typeface="Arial" pitchFamily="34" charset="0"/>
            </a:endParaRPr>
          </a:p>
          <a:p>
            <a:pPr marL="461963" indent="0">
              <a:buNone/>
              <a:defRPr/>
            </a:pPr>
            <a:r>
              <a:rPr lang="en-US" sz="1400" dirty="0">
                <a:latin typeface="Arial" pitchFamily="34" charset="0"/>
                <a:ea typeface="ＭＳ Ｐゴシック" pitchFamily="34" charset="-128"/>
                <a:cs typeface="Arial" pitchFamily="34" charset="0"/>
              </a:rPr>
              <a:t>30-day extension only, .25% of the final loan amount </a:t>
            </a:r>
            <a:r>
              <a:rPr lang="en-US" sz="1400" dirty="0">
                <a:solidFill>
                  <a:srgbClr val="FF0000"/>
                </a:solidFill>
                <a:latin typeface="Arial" pitchFamily="34" charset="0"/>
                <a:ea typeface="ＭＳ Ｐゴシック" pitchFamily="34" charset="-128"/>
                <a:cs typeface="Arial" pitchFamily="34" charset="0"/>
              </a:rPr>
              <a:t>made payable to IHCDA </a:t>
            </a:r>
            <a:r>
              <a:rPr lang="en-US" sz="1400" dirty="0">
                <a:latin typeface="Arial" pitchFamily="34" charset="0"/>
                <a:ea typeface="ＭＳ Ｐゴシック" pitchFamily="34" charset="-128"/>
                <a:cs typeface="Arial" pitchFamily="34" charset="0"/>
              </a:rPr>
              <a:t>(this fee cannot be paid by the borrower)</a:t>
            </a:r>
          </a:p>
          <a:p>
            <a:pPr marL="461963" indent="0">
              <a:buNone/>
              <a:defRPr/>
            </a:pPr>
            <a:endParaRPr lang="en-US" dirty="0">
              <a:latin typeface="Arial" pitchFamily="34" charset="0"/>
              <a:ea typeface="ＭＳ Ｐゴシック" pitchFamily="34" charset="-128"/>
              <a:cs typeface="Arial" pitchFamily="34" charset="0"/>
            </a:endParaRPr>
          </a:p>
          <a:p>
            <a:pPr marL="461963" indent="0">
              <a:buNone/>
              <a:defRPr/>
            </a:pPr>
            <a:r>
              <a:rPr lang="en-US" sz="1500" b="1" u="sng" dirty="0">
                <a:latin typeface="Arial" pitchFamily="34" charset="0"/>
                <a:ea typeface="ＭＳ Ｐゴシック" pitchFamily="34" charset="-128"/>
                <a:cs typeface="Arial" pitchFamily="34" charset="0"/>
              </a:rPr>
              <a:t>Next Home, Next Home w/MCC Combo and First Place</a:t>
            </a:r>
          </a:p>
          <a:p>
            <a:pPr marL="461963" indent="0">
              <a:buNone/>
              <a:defRPr/>
            </a:pPr>
            <a:endParaRPr lang="en-US" sz="1400" b="1" u="sng" dirty="0">
              <a:highlight>
                <a:srgbClr val="FFFF00"/>
              </a:highlight>
              <a:latin typeface="Arial" pitchFamily="34" charset="0"/>
              <a:ea typeface="ＭＳ Ｐゴシック" pitchFamily="34" charset="-128"/>
              <a:cs typeface="Arial" pitchFamily="34" charset="0"/>
            </a:endParaRPr>
          </a:p>
          <a:p>
            <a:pPr marL="461963" indent="0">
              <a:buNone/>
              <a:defRPr/>
            </a:pPr>
            <a:r>
              <a:rPr lang="en-US" sz="1400" i="1" dirty="0">
                <a:latin typeface="Arial" pitchFamily="34" charset="0"/>
                <a:ea typeface="ＭＳ Ｐゴシック" pitchFamily="34" charset="-128"/>
                <a:cs typeface="Arial" pitchFamily="34" charset="0"/>
              </a:rPr>
              <a:t>**Extension must be requested if the commitment date expires prior to the loan being </a:t>
            </a:r>
            <a:r>
              <a:rPr lang="en-US" sz="1400" i="1" dirty="0">
                <a:solidFill>
                  <a:srgbClr val="FF0000"/>
                </a:solidFill>
                <a:latin typeface="Arial" pitchFamily="34" charset="0"/>
                <a:ea typeface="ＭＳ Ｐゴシック" pitchFamily="34" charset="-128"/>
                <a:cs typeface="Arial" pitchFamily="34" charset="0"/>
              </a:rPr>
              <a:t>purchased by US Bank</a:t>
            </a:r>
            <a:endParaRPr lang="en-US" sz="1800" dirty="0">
              <a:solidFill>
                <a:srgbClr val="FF0000"/>
              </a:solidFill>
            </a:endParaRPr>
          </a:p>
          <a:p>
            <a:pPr>
              <a:defRPr/>
            </a:pPr>
            <a:endParaRPr lang="en-US" sz="1400" dirty="0"/>
          </a:p>
          <a:p>
            <a:pPr marL="461963" indent="0">
              <a:buNone/>
              <a:defRPr/>
            </a:pPr>
            <a:r>
              <a:rPr lang="en-US" sz="1400" dirty="0"/>
              <a:t>Extension options: </a:t>
            </a:r>
            <a:r>
              <a:rPr lang="en-US" sz="1700" dirty="0">
                <a:hlinkClick r:id="rId2"/>
              </a:rPr>
              <a:t>ExtensionRequests@ihcda.in.gov</a:t>
            </a:r>
            <a:endParaRPr lang="en-US" sz="1700" dirty="0"/>
          </a:p>
          <a:p>
            <a:pPr marL="461963" indent="0">
              <a:buNone/>
              <a:defRPr/>
            </a:pPr>
            <a:r>
              <a:rPr lang="en-US" sz="1400" dirty="0"/>
              <a:t>   </a:t>
            </a:r>
            <a:endParaRPr lang="en-US"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a:p>
            <a:pPr>
              <a:defRPr/>
            </a:pPr>
            <a:endParaRPr lang="en-US" b="1" u="sng"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a:p>
            <a:pPr>
              <a:defRPr/>
            </a:pPr>
            <a:endParaRPr lang="en-US" dirty="0"/>
          </a:p>
        </p:txBody>
      </p:sp>
      <p:sp>
        <p:nvSpPr>
          <p:cNvPr id="7" name="Rounded Rectangle 6"/>
          <p:cNvSpPr/>
          <p:nvPr/>
        </p:nvSpPr>
        <p:spPr>
          <a:xfrm>
            <a:off x="651168" y="1226127"/>
            <a:ext cx="2542308" cy="393412"/>
          </a:xfrm>
          <a:prstGeom prst="roundRect">
            <a:avLst/>
          </a:prstGeom>
          <a:solidFill>
            <a:srgbClr val="A2A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srgbClr val="003359"/>
                </a:solidFill>
                <a:latin typeface="Arial" pitchFamily="34" charset="0"/>
                <a:cs typeface="Arial" pitchFamily="34" charset="0"/>
              </a:rPr>
              <a:t>Reservation Fees</a:t>
            </a:r>
          </a:p>
        </p:txBody>
      </p:sp>
      <p:sp>
        <p:nvSpPr>
          <p:cNvPr id="8" name="Rounded Rectangle 7"/>
          <p:cNvSpPr/>
          <p:nvPr/>
        </p:nvSpPr>
        <p:spPr>
          <a:xfrm>
            <a:off x="5028194" y="1215014"/>
            <a:ext cx="2543577" cy="393412"/>
          </a:xfrm>
          <a:prstGeom prst="roundRect">
            <a:avLst/>
          </a:prstGeom>
          <a:solidFill>
            <a:srgbClr val="A2A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srgbClr val="003359"/>
                </a:solidFill>
                <a:latin typeface="Arial" pitchFamily="34" charset="0"/>
                <a:cs typeface="Arial" pitchFamily="34" charset="0"/>
              </a:rPr>
              <a:t>Extension Fees</a:t>
            </a:r>
          </a:p>
        </p:txBody>
      </p:sp>
    </p:spTree>
    <p:extLst>
      <p:ext uri="{BB962C8B-B14F-4D97-AF65-F5344CB8AC3E}">
        <p14:creationId xmlns:p14="http://schemas.microsoft.com/office/powerpoint/2010/main" val="127946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a:t>Ihcda</a:t>
            </a:r>
            <a:r>
              <a:rPr lang="en-US" sz="3600" dirty="0"/>
              <a:t> homebuyer eligibility</a:t>
            </a:r>
            <a:br>
              <a:rPr lang="en-US" sz="3600" dirty="0"/>
            </a:br>
            <a:r>
              <a:rPr lang="en-US" sz="2800" u="sng" dirty="0"/>
              <a:t>Fico Credit Score minimums</a:t>
            </a:r>
            <a:endParaRPr lang="en-US" sz="3600" u="sng" dirty="0"/>
          </a:p>
        </p:txBody>
      </p:sp>
      <p:sp>
        <p:nvSpPr>
          <p:cNvPr id="3" name="Content Placeholder 2"/>
          <p:cNvSpPr>
            <a:spLocks noGrp="1"/>
          </p:cNvSpPr>
          <p:nvPr>
            <p:ph sz="half" idx="1"/>
          </p:nvPr>
        </p:nvSpPr>
        <p:spPr/>
        <p:txBody>
          <a:bodyPr/>
          <a:lstStyle/>
          <a:p>
            <a:pPr algn="ctr"/>
            <a:r>
              <a:rPr lang="en-US" sz="13800" b="1" u="sng" dirty="0"/>
              <a:t>640</a:t>
            </a:r>
          </a:p>
          <a:p>
            <a:pPr lvl="0" algn="ctr"/>
            <a:endParaRPr lang="en-US" sz="2000" b="1" dirty="0"/>
          </a:p>
          <a:p>
            <a:pPr lvl="0" algn="ctr"/>
            <a:r>
              <a:rPr lang="en-US" sz="2800" b="1" dirty="0"/>
              <a:t>With a DTI ratio of 45% or less</a:t>
            </a:r>
            <a:endParaRPr lang="en-US" sz="4800" b="1" dirty="0"/>
          </a:p>
          <a:p>
            <a:pPr lvl="0" algn="ctr"/>
            <a:endParaRPr lang="en-US" sz="2800" b="1" dirty="0"/>
          </a:p>
          <a:p>
            <a:pPr lvl="0" algn="ctr"/>
            <a:endParaRPr lang="en-US" sz="2800" b="1" dirty="0"/>
          </a:p>
          <a:p>
            <a:pPr algn="ctr"/>
            <a:endParaRPr lang="en-US" sz="8000" b="1" dirty="0"/>
          </a:p>
        </p:txBody>
      </p:sp>
      <p:sp>
        <p:nvSpPr>
          <p:cNvPr id="4" name="Content Placeholder 3"/>
          <p:cNvSpPr>
            <a:spLocks noGrp="1"/>
          </p:cNvSpPr>
          <p:nvPr>
            <p:ph sz="half" idx="2"/>
          </p:nvPr>
        </p:nvSpPr>
        <p:spPr>
          <a:xfrm>
            <a:off x="3926541" y="1600202"/>
            <a:ext cx="5217459" cy="4525963"/>
          </a:xfrm>
        </p:spPr>
        <p:txBody>
          <a:bodyPr>
            <a:normAutofit/>
          </a:bodyPr>
          <a:lstStyle/>
          <a:p>
            <a:r>
              <a:rPr lang="en-US" sz="13800" b="1" dirty="0"/>
              <a:t> </a:t>
            </a:r>
            <a:r>
              <a:rPr lang="en-US" sz="13800" b="1" u="sng" dirty="0"/>
              <a:t>680</a:t>
            </a:r>
            <a:r>
              <a:rPr lang="en-US" sz="4800" b="1" dirty="0"/>
              <a:t> </a:t>
            </a:r>
          </a:p>
          <a:p>
            <a:r>
              <a:rPr lang="en-US" sz="2000" b="1" dirty="0"/>
              <a:t>  </a:t>
            </a:r>
          </a:p>
          <a:p>
            <a:r>
              <a:rPr lang="en-US" sz="2800" b="1" dirty="0"/>
              <a:t>With a DTI ratio between  		46 – 50%</a:t>
            </a:r>
          </a:p>
        </p:txBody>
      </p:sp>
      <p:pic>
        <p:nvPicPr>
          <p:cNvPr id="6" name="Graphic 5" descr="Stop">
            <a:extLst>
              <a:ext uri="{FF2B5EF4-FFF2-40B4-BE49-F238E27FC236}">
                <a16:creationId xmlns:a16="http://schemas.microsoft.com/office/drawing/2014/main" id="{62D0BB00-8F29-47A5-9607-422CC9FCA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249" y="1417638"/>
            <a:ext cx="3896751" cy="2700679"/>
          </a:xfrm>
          <a:prstGeom prst="rect">
            <a:avLst/>
          </a:prstGeom>
        </p:spPr>
      </p:pic>
    </p:spTree>
    <p:extLst>
      <p:ext uri="{BB962C8B-B14F-4D97-AF65-F5344CB8AC3E}">
        <p14:creationId xmlns:p14="http://schemas.microsoft.com/office/powerpoint/2010/main" val="34091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80">
                                          <p:stCondLst>
                                            <p:cond delay="0"/>
                                          </p:stCondLst>
                                        </p:cTn>
                                        <p:tgtEl>
                                          <p:spTgt spid="4">
                                            <p:txEl>
                                              <p:pRg st="0" end="0"/>
                                            </p:txEl>
                                          </p:spTgt>
                                        </p:tgtEl>
                                      </p:cBhvr>
                                    </p:animEffect>
                                    <p:anim calcmode="lin" valueType="num">
                                      <p:cBhvr>
                                        <p:cTn id="1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xEl>
                                              <p:pRg st="0" end="0"/>
                                            </p:txEl>
                                          </p:spTgt>
                                        </p:tgtEl>
                                      </p:cBhvr>
                                      <p:to x="100000" y="60000"/>
                                    </p:animScale>
                                    <p:animScale>
                                      <p:cBhvr>
                                        <p:cTn id="24" dur="166" decel="50000">
                                          <p:stCondLst>
                                            <p:cond delay="676"/>
                                          </p:stCondLst>
                                        </p:cTn>
                                        <p:tgtEl>
                                          <p:spTgt spid="4">
                                            <p:txEl>
                                              <p:pRg st="0" end="0"/>
                                            </p:txEl>
                                          </p:spTgt>
                                        </p:tgtEl>
                                      </p:cBhvr>
                                      <p:to x="100000" y="100000"/>
                                    </p:animScale>
                                    <p:animScale>
                                      <p:cBhvr>
                                        <p:cTn id="25" dur="26">
                                          <p:stCondLst>
                                            <p:cond delay="1312"/>
                                          </p:stCondLst>
                                        </p:cTn>
                                        <p:tgtEl>
                                          <p:spTgt spid="4">
                                            <p:txEl>
                                              <p:pRg st="0" end="0"/>
                                            </p:txEl>
                                          </p:spTgt>
                                        </p:tgtEl>
                                      </p:cBhvr>
                                      <p:to x="100000" y="80000"/>
                                    </p:animScale>
                                    <p:animScale>
                                      <p:cBhvr>
                                        <p:cTn id="26" dur="166" decel="50000">
                                          <p:stCondLst>
                                            <p:cond delay="1338"/>
                                          </p:stCondLst>
                                        </p:cTn>
                                        <p:tgtEl>
                                          <p:spTgt spid="4">
                                            <p:txEl>
                                              <p:pRg st="0" end="0"/>
                                            </p:txEl>
                                          </p:spTgt>
                                        </p:tgtEl>
                                      </p:cBhvr>
                                      <p:to x="100000" y="100000"/>
                                    </p:animScale>
                                    <p:animScale>
                                      <p:cBhvr>
                                        <p:cTn id="27" dur="26">
                                          <p:stCondLst>
                                            <p:cond delay="1642"/>
                                          </p:stCondLst>
                                        </p:cTn>
                                        <p:tgtEl>
                                          <p:spTgt spid="4">
                                            <p:txEl>
                                              <p:pRg st="0" end="0"/>
                                            </p:txEl>
                                          </p:spTgt>
                                        </p:tgtEl>
                                      </p:cBhvr>
                                      <p:to x="100000" y="90000"/>
                                    </p:animScale>
                                    <p:animScale>
                                      <p:cBhvr>
                                        <p:cTn id="28" dur="166" decel="50000">
                                          <p:stCondLst>
                                            <p:cond delay="1668"/>
                                          </p:stCondLst>
                                        </p:cTn>
                                        <p:tgtEl>
                                          <p:spTgt spid="4">
                                            <p:txEl>
                                              <p:pRg st="0" end="0"/>
                                            </p:txEl>
                                          </p:spTgt>
                                        </p:tgtEl>
                                      </p:cBhvr>
                                      <p:to x="100000" y="100000"/>
                                    </p:animScale>
                                    <p:animScale>
                                      <p:cBhvr>
                                        <p:cTn id="29" dur="26">
                                          <p:stCondLst>
                                            <p:cond delay="1808"/>
                                          </p:stCondLst>
                                        </p:cTn>
                                        <p:tgtEl>
                                          <p:spTgt spid="4">
                                            <p:txEl>
                                              <p:pRg st="0" end="0"/>
                                            </p:txEl>
                                          </p:spTgt>
                                        </p:tgtEl>
                                      </p:cBhvr>
                                      <p:to x="100000" y="95000"/>
                                    </p:animScale>
                                    <p:animScale>
                                      <p:cBhvr>
                                        <p:cTn id="30" dur="166" decel="50000">
                                          <p:stCondLst>
                                            <p:cond delay="1834"/>
                                          </p:stCondLst>
                                        </p:cTn>
                                        <p:tgtEl>
                                          <p:spTgt spid="4">
                                            <p:txEl>
                                              <p:pRg st="0" end="0"/>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80">
                                          <p:stCondLst>
                                            <p:cond delay="0"/>
                                          </p:stCondLst>
                                        </p:cTn>
                                        <p:tgtEl>
                                          <p:spTgt spid="4">
                                            <p:txEl>
                                              <p:pRg st="1" end="1"/>
                                            </p:txEl>
                                          </p:spTgt>
                                        </p:tgtEl>
                                      </p:cBhvr>
                                    </p:animEffect>
                                    <p:anim calcmode="lin" valueType="num">
                                      <p:cBhvr>
                                        <p:cTn id="3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1" end="1"/>
                                            </p:txEl>
                                          </p:spTgt>
                                        </p:tgtEl>
                                      </p:cBhvr>
                                      <p:to x="100000" y="60000"/>
                                    </p:animScale>
                                    <p:animScale>
                                      <p:cBhvr>
                                        <p:cTn id="40" dur="166" decel="50000">
                                          <p:stCondLst>
                                            <p:cond delay="676"/>
                                          </p:stCondLst>
                                        </p:cTn>
                                        <p:tgtEl>
                                          <p:spTgt spid="4">
                                            <p:txEl>
                                              <p:pRg st="1" end="1"/>
                                            </p:txEl>
                                          </p:spTgt>
                                        </p:tgtEl>
                                      </p:cBhvr>
                                      <p:to x="100000" y="100000"/>
                                    </p:animScale>
                                    <p:animScale>
                                      <p:cBhvr>
                                        <p:cTn id="41" dur="26">
                                          <p:stCondLst>
                                            <p:cond delay="1312"/>
                                          </p:stCondLst>
                                        </p:cTn>
                                        <p:tgtEl>
                                          <p:spTgt spid="4">
                                            <p:txEl>
                                              <p:pRg st="1" end="1"/>
                                            </p:txEl>
                                          </p:spTgt>
                                        </p:tgtEl>
                                      </p:cBhvr>
                                      <p:to x="100000" y="80000"/>
                                    </p:animScale>
                                    <p:animScale>
                                      <p:cBhvr>
                                        <p:cTn id="42" dur="166" decel="50000">
                                          <p:stCondLst>
                                            <p:cond delay="1338"/>
                                          </p:stCondLst>
                                        </p:cTn>
                                        <p:tgtEl>
                                          <p:spTgt spid="4">
                                            <p:txEl>
                                              <p:pRg st="1" end="1"/>
                                            </p:txEl>
                                          </p:spTgt>
                                        </p:tgtEl>
                                      </p:cBhvr>
                                      <p:to x="100000" y="100000"/>
                                    </p:animScale>
                                    <p:animScale>
                                      <p:cBhvr>
                                        <p:cTn id="43" dur="26">
                                          <p:stCondLst>
                                            <p:cond delay="1642"/>
                                          </p:stCondLst>
                                        </p:cTn>
                                        <p:tgtEl>
                                          <p:spTgt spid="4">
                                            <p:txEl>
                                              <p:pRg st="1" end="1"/>
                                            </p:txEl>
                                          </p:spTgt>
                                        </p:tgtEl>
                                      </p:cBhvr>
                                      <p:to x="100000" y="90000"/>
                                    </p:animScale>
                                    <p:animScale>
                                      <p:cBhvr>
                                        <p:cTn id="44" dur="166" decel="50000">
                                          <p:stCondLst>
                                            <p:cond delay="1668"/>
                                          </p:stCondLst>
                                        </p:cTn>
                                        <p:tgtEl>
                                          <p:spTgt spid="4">
                                            <p:txEl>
                                              <p:pRg st="1" end="1"/>
                                            </p:txEl>
                                          </p:spTgt>
                                        </p:tgtEl>
                                      </p:cBhvr>
                                      <p:to x="100000" y="100000"/>
                                    </p:animScale>
                                    <p:animScale>
                                      <p:cBhvr>
                                        <p:cTn id="45" dur="26">
                                          <p:stCondLst>
                                            <p:cond delay="1808"/>
                                          </p:stCondLst>
                                        </p:cTn>
                                        <p:tgtEl>
                                          <p:spTgt spid="4">
                                            <p:txEl>
                                              <p:pRg st="1" end="1"/>
                                            </p:txEl>
                                          </p:spTgt>
                                        </p:tgtEl>
                                      </p:cBhvr>
                                      <p:to x="100000" y="95000"/>
                                    </p:animScale>
                                    <p:animScale>
                                      <p:cBhvr>
                                        <p:cTn id="46" dur="166" decel="50000">
                                          <p:stCondLst>
                                            <p:cond delay="1834"/>
                                          </p:stCondLst>
                                        </p:cTn>
                                        <p:tgtEl>
                                          <p:spTgt spid="4">
                                            <p:txEl>
                                              <p:pRg st="1" end="1"/>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wipe(down)">
                                      <p:cBhvr>
                                        <p:cTn id="49" dur="580">
                                          <p:stCondLst>
                                            <p:cond delay="0"/>
                                          </p:stCondLst>
                                        </p:cTn>
                                        <p:tgtEl>
                                          <p:spTgt spid="4">
                                            <p:txEl>
                                              <p:pRg st="2" end="2"/>
                                            </p:txEl>
                                          </p:spTgt>
                                        </p:tgtEl>
                                      </p:cBhvr>
                                    </p:animEffect>
                                    <p:anim calcmode="lin" valueType="num">
                                      <p:cBhvr>
                                        <p:cTn id="5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xEl>
                                              <p:pRg st="2" end="2"/>
                                            </p:txEl>
                                          </p:spTgt>
                                        </p:tgtEl>
                                      </p:cBhvr>
                                      <p:to x="100000" y="60000"/>
                                    </p:animScale>
                                    <p:animScale>
                                      <p:cBhvr>
                                        <p:cTn id="56" dur="166" decel="50000">
                                          <p:stCondLst>
                                            <p:cond delay="676"/>
                                          </p:stCondLst>
                                        </p:cTn>
                                        <p:tgtEl>
                                          <p:spTgt spid="4">
                                            <p:txEl>
                                              <p:pRg st="2" end="2"/>
                                            </p:txEl>
                                          </p:spTgt>
                                        </p:tgtEl>
                                      </p:cBhvr>
                                      <p:to x="100000" y="100000"/>
                                    </p:animScale>
                                    <p:animScale>
                                      <p:cBhvr>
                                        <p:cTn id="57" dur="26">
                                          <p:stCondLst>
                                            <p:cond delay="1312"/>
                                          </p:stCondLst>
                                        </p:cTn>
                                        <p:tgtEl>
                                          <p:spTgt spid="4">
                                            <p:txEl>
                                              <p:pRg st="2" end="2"/>
                                            </p:txEl>
                                          </p:spTgt>
                                        </p:tgtEl>
                                      </p:cBhvr>
                                      <p:to x="100000" y="80000"/>
                                    </p:animScale>
                                    <p:animScale>
                                      <p:cBhvr>
                                        <p:cTn id="58" dur="166" decel="50000">
                                          <p:stCondLst>
                                            <p:cond delay="1338"/>
                                          </p:stCondLst>
                                        </p:cTn>
                                        <p:tgtEl>
                                          <p:spTgt spid="4">
                                            <p:txEl>
                                              <p:pRg st="2" end="2"/>
                                            </p:txEl>
                                          </p:spTgt>
                                        </p:tgtEl>
                                      </p:cBhvr>
                                      <p:to x="100000" y="100000"/>
                                    </p:animScale>
                                    <p:animScale>
                                      <p:cBhvr>
                                        <p:cTn id="59" dur="26">
                                          <p:stCondLst>
                                            <p:cond delay="1642"/>
                                          </p:stCondLst>
                                        </p:cTn>
                                        <p:tgtEl>
                                          <p:spTgt spid="4">
                                            <p:txEl>
                                              <p:pRg st="2" end="2"/>
                                            </p:txEl>
                                          </p:spTgt>
                                        </p:tgtEl>
                                      </p:cBhvr>
                                      <p:to x="100000" y="90000"/>
                                    </p:animScale>
                                    <p:animScale>
                                      <p:cBhvr>
                                        <p:cTn id="60" dur="166" decel="50000">
                                          <p:stCondLst>
                                            <p:cond delay="1668"/>
                                          </p:stCondLst>
                                        </p:cTn>
                                        <p:tgtEl>
                                          <p:spTgt spid="4">
                                            <p:txEl>
                                              <p:pRg st="2" end="2"/>
                                            </p:txEl>
                                          </p:spTgt>
                                        </p:tgtEl>
                                      </p:cBhvr>
                                      <p:to x="100000" y="100000"/>
                                    </p:animScale>
                                    <p:animScale>
                                      <p:cBhvr>
                                        <p:cTn id="61" dur="26">
                                          <p:stCondLst>
                                            <p:cond delay="1808"/>
                                          </p:stCondLst>
                                        </p:cTn>
                                        <p:tgtEl>
                                          <p:spTgt spid="4">
                                            <p:txEl>
                                              <p:pRg st="2" end="2"/>
                                            </p:txEl>
                                          </p:spTgt>
                                        </p:tgtEl>
                                      </p:cBhvr>
                                      <p:to x="100000" y="95000"/>
                                    </p:animScale>
                                    <p:animScale>
                                      <p:cBhvr>
                                        <p:cTn id="62"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3685-F9F9-47F3-B0DC-82FF2A414028}"/>
              </a:ext>
            </a:extLst>
          </p:cNvPr>
          <p:cNvSpPr>
            <a:spLocks noGrp="1"/>
          </p:cNvSpPr>
          <p:nvPr>
            <p:ph type="title"/>
          </p:nvPr>
        </p:nvSpPr>
        <p:spPr/>
        <p:txBody>
          <a:bodyPr/>
          <a:lstStyle/>
          <a:p>
            <a:pPr>
              <a:defRPr/>
            </a:pPr>
            <a:r>
              <a:rPr lang="en-US" dirty="0"/>
              <a:t>ACH account information</a:t>
            </a:r>
          </a:p>
        </p:txBody>
      </p:sp>
      <p:sp>
        <p:nvSpPr>
          <p:cNvPr id="46083" name="Content Placeholder 2">
            <a:extLst>
              <a:ext uri="{FF2B5EF4-FFF2-40B4-BE49-F238E27FC236}">
                <a16:creationId xmlns:a16="http://schemas.microsoft.com/office/drawing/2014/main" id="{7F7C0A97-D91F-40EC-97F5-5F168E1F6177}"/>
              </a:ext>
            </a:extLst>
          </p:cNvPr>
          <p:cNvSpPr>
            <a:spLocks noGrp="1"/>
          </p:cNvSpPr>
          <p:nvPr>
            <p:ph idx="1"/>
          </p:nvPr>
        </p:nvSpPr>
        <p:spPr>
          <a:xfrm>
            <a:off x="334963" y="1425575"/>
            <a:ext cx="8364537" cy="4525963"/>
          </a:xfrm>
        </p:spPr>
        <p:txBody>
          <a:bodyPr/>
          <a:lstStyle/>
          <a:p>
            <a:r>
              <a:rPr lang="en-US" altLang="en-US" sz="1600" dirty="0">
                <a:latin typeface="Arial" panose="020B0604020202020204" pitchFamily="34" charset="0"/>
                <a:ea typeface="ＭＳ Ｐゴシック" panose="020B0600070205080204" pitchFamily="34" charset="-128"/>
                <a:cs typeface="Arial" panose="020B0604020202020204" pitchFamily="34" charset="0"/>
              </a:rPr>
              <a:t>The below account information should be used when </a:t>
            </a:r>
            <a:r>
              <a:rPr lang="en-US" altLang="en-US" sz="1600" u="sng" dirty="0">
                <a:latin typeface="Arial" panose="020B0604020202020204" pitchFamily="34" charset="0"/>
                <a:ea typeface="ＭＳ Ｐゴシック" panose="020B0600070205080204" pitchFamily="34" charset="-128"/>
                <a:cs typeface="Arial" panose="020B0604020202020204" pitchFamily="34" charset="0"/>
              </a:rPr>
              <a:t>sending the reservation fee via ACH Wire</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to IHCDA</a:t>
            </a:r>
          </a:p>
          <a:p>
            <a:endParaRPr lang="en-US" altLang="en-US" sz="16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THIS ACCOUNT SHOULD NOT BE SHARED WITH ANY BORROWERS – The ACH Wire is to ONLY come from an IHCDA participating lender.</a:t>
            </a:r>
            <a:endParaRPr lang="en-US" altLang="en-US" sz="16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6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600" b="1" dirty="0">
                <a:latin typeface="Arial" panose="020B0604020202020204" pitchFamily="34" charset="0"/>
                <a:ea typeface="ＭＳ Ｐゴシック" panose="020B0600070205080204" pitchFamily="34" charset="-128"/>
                <a:cs typeface="Arial" panose="020B0604020202020204" pitchFamily="34" charset="0"/>
              </a:rPr>
              <a:t>REMINDER: </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The 5-digit IHCDA reservation number must be input as a reference for IHCDA to be able to apply the fee to the correct loan</a:t>
            </a: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algn="ctr"/>
            <a:r>
              <a:rPr lang="en-US" altLang="en-US" sz="2400" dirty="0">
                <a:latin typeface="Arial" panose="020B0604020202020204" pitchFamily="34" charset="0"/>
                <a:ea typeface="ＭＳ Ｐゴシック" panose="020B0600070205080204" pitchFamily="34" charset="-128"/>
                <a:cs typeface="Arial" panose="020B0604020202020204" pitchFamily="34" charset="0"/>
              </a:rPr>
              <a:t>J.P. Morgan Chase </a:t>
            </a:r>
          </a:p>
          <a:p>
            <a:pPr algn="ctr"/>
            <a:r>
              <a:rPr lang="en-US" altLang="en-US" sz="2400" dirty="0">
                <a:latin typeface="Arial" panose="020B0604020202020204" pitchFamily="34" charset="0"/>
                <a:ea typeface="ＭＳ Ｐゴシック" panose="020B0600070205080204" pitchFamily="34" charset="-128"/>
                <a:cs typeface="Arial" panose="020B0604020202020204" pitchFamily="34" charset="0"/>
              </a:rPr>
              <a:t>1 East Ohio Street </a:t>
            </a:r>
          </a:p>
          <a:p>
            <a:pPr algn="ctr"/>
            <a:r>
              <a:rPr lang="en-US" altLang="en-US" sz="2400" dirty="0">
                <a:latin typeface="Arial" panose="020B0604020202020204" pitchFamily="34" charset="0"/>
                <a:ea typeface="ＭＳ Ｐゴシック" panose="020B0600070205080204" pitchFamily="34" charset="-128"/>
                <a:cs typeface="Arial" panose="020B0604020202020204" pitchFamily="34" charset="0"/>
              </a:rPr>
              <a:t>Indianapolis, IN 46277 </a:t>
            </a:r>
          </a:p>
          <a:p>
            <a:pPr algn="ct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Routing: 074000010 </a:t>
            </a:r>
          </a:p>
          <a:p>
            <a:pPr algn="ctr"/>
            <a:r>
              <a:rPr lang="en-US" altLang="en-US" sz="2400" dirty="0">
                <a:latin typeface="Arial" panose="020B0604020202020204" pitchFamily="34" charset="0"/>
                <a:ea typeface="ＭＳ Ｐゴシック" panose="020B0600070205080204" pitchFamily="34" charset="-128"/>
                <a:cs typeface="Arial" panose="020B0604020202020204" pitchFamily="34" charset="0"/>
              </a:rPr>
              <a:t>Account: 687725080 </a:t>
            </a:r>
          </a:p>
        </p:txBody>
      </p:sp>
    </p:spTree>
    <p:extLst>
      <p:ext uri="{BB962C8B-B14F-4D97-AF65-F5344CB8AC3E}">
        <p14:creationId xmlns:p14="http://schemas.microsoft.com/office/powerpoint/2010/main" val="806657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03FB-ACBE-43BC-B638-DA9B3B887356}"/>
              </a:ext>
            </a:extLst>
          </p:cNvPr>
          <p:cNvSpPr>
            <a:spLocks noGrp="1"/>
          </p:cNvSpPr>
          <p:nvPr>
            <p:ph type="title"/>
          </p:nvPr>
        </p:nvSpPr>
        <p:spPr>
          <a:xfrm>
            <a:off x="334963" y="139700"/>
            <a:ext cx="8364537" cy="1165225"/>
          </a:xfrm>
        </p:spPr>
        <p:txBody>
          <a:bodyPr/>
          <a:lstStyle/>
          <a:p>
            <a:pPr>
              <a:defRPr/>
            </a:pPr>
            <a:r>
              <a:rPr lang="en-US" dirty="0"/>
              <a:t>PROGRAM locks </a:t>
            </a:r>
            <a:br>
              <a:rPr lang="en-US" dirty="0"/>
            </a:br>
            <a:r>
              <a:rPr lang="en-US" sz="1800" dirty="0"/>
              <a:t>NEXT Home &amp; next home/mcc combo, &amp; First place	</a:t>
            </a:r>
          </a:p>
        </p:txBody>
      </p:sp>
      <p:sp>
        <p:nvSpPr>
          <p:cNvPr id="3" name="Content Placeholder 2">
            <a:extLst>
              <a:ext uri="{FF2B5EF4-FFF2-40B4-BE49-F238E27FC236}">
                <a16:creationId xmlns:a16="http://schemas.microsoft.com/office/drawing/2014/main" id="{AE3BDAA1-9572-4EE8-8147-AC7C9D929992}"/>
              </a:ext>
            </a:extLst>
          </p:cNvPr>
          <p:cNvSpPr>
            <a:spLocks noGrp="1"/>
          </p:cNvSpPr>
          <p:nvPr>
            <p:ph idx="1"/>
          </p:nvPr>
        </p:nvSpPr>
        <p:spPr>
          <a:xfrm>
            <a:off x="334963" y="1357313"/>
            <a:ext cx="8364537" cy="5500687"/>
          </a:xfrm>
        </p:spPr>
        <p:txBody>
          <a:bodyPr/>
          <a:lstStyle/>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r>
              <a:rPr lang="en-US" sz="2000" dirty="0"/>
              <a:t>Once reserved, loan receives a lock of </a:t>
            </a:r>
            <a:r>
              <a:rPr lang="en-US" sz="2000" b="1" u="sng" dirty="0">
                <a:solidFill>
                  <a:srgbClr val="FF0000"/>
                </a:solidFill>
              </a:rPr>
              <a:t>60 days</a:t>
            </a:r>
            <a:r>
              <a:rPr lang="en-US" sz="2000" dirty="0">
                <a:solidFill>
                  <a:srgbClr val="000000"/>
                </a:solidFill>
              </a:rPr>
              <a:t> with</a:t>
            </a:r>
            <a:r>
              <a:rPr lang="en-US" sz="2000" dirty="0"/>
              <a:t> IHCDA</a:t>
            </a: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r>
              <a:rPr lang="en-US" sz="2000" dirty="0"/>
              <a:t>Relocks occur if; </a:t>
            </a:r>
          </a:p>
          <a:p>
            <a:pPr marL="1484313" lvl="2" indent="-342900">
              <a:defRPr/>
            </a:pPr>
            <a:r>
              <a:rPr lang="en-US" dirty="0"/>
              <a:t>a lock expires</a:t>
            </a:r>
            <a:r>
              <a:rPr lang="en-US" b="1" dirty="0">
                <a:solidFill>
                  <a:srgbClr val="FF0000"/>
                </a:solidFill>
              </a:rPr>
              <a:t>**</a:t>
            </a:r>
          </a:p>
          <a:p>
            <a:pPr marL="1484313" lvl="2" indent="-342900">
              <a:defRPr/>
            </a:pPr>
            <a:r>
              <a:rPr lang="en-US" dirty="0"/>
              <a:t>if there is a property change</a:t>
            </a:r>
            <a:r>
              <a:rPr lang="en-US" b="1" dirty="0">
                <a:solidFill>
                  <a:srgbClr val="FF0000"/>
                </a:solidFill>
              </a:rPr>
              <a:t>**</a:t>
            </a:r>
          </a:p>
          <a:p>
            <a:pPr marL="1484313" lvl="2" indent="-342900">
              <a:defRPr/>
            </a:pPr>
            <a:r>
              <a:rPr lang="en-US" dirty="0"/>
              <a:t>if Mortgagor changes lender</a:t>
            </a:r>
            <a:r>
              <a:rPr lang="en-US" b="1" dirty="0">
                <a:solidFill>
                  <a:srgbClr val="FF0000"/>
                </a:solidFill>
              </a:rPr>
              <a:t>**</a:t>
            </a:r>
          </a:p>
          <a:p>
            <a:pPr marL="1484313" lvl="2" indent="-342900">
              <a:defRPr/>
            </a:pPr>
            <a:r>
              <a:rPr lang="en-US" dirty="0"/>
              <a:t>if a cancellation occurs and loan is outside of original 60 day lock period</a:t>
            </a:r>
            <a:r>
              <a:rPr lang="en-US" b="1" dirty="0">
                <a:solidFill>
                  <a:srgbClr val="FF0000"/>
                </a:solidFill>
              </a:rPr>
              <a:t>**</a:t>
            </a:r>
          </a:p>
          <a:p>
            <a:pPr marL="1030288" lvl="1" indent="-342900">
              <a:defRPr/>
            </a:pPr>
            <a:endParaRPr lang="en-US" b="1" dirty="0">
              <a:solidFill>
                <a:srgbClr val="FF0000"/>
              </a:solidFill>
            </a:endParaRPr>
          </a:p>
          <a:p>
            <a:pPr marL="342900" indent="-342900">
              <a:buFont typeface="Arial" panose="020B0604020202020204" pitchFamily="34" charset="0"/>
              <a:buChar char="•"/>
              <a:defRPr/>
            </a:pPr>
            <a:r>
              <a:rPr lang="en-US" sz="2000" dirty="0"/>
              <a:t>Extensions must be requested at </a:t>
            </a:r>
            <a:r>
              <a:rPr lang="en-US" sz="2000" dirty="0">
                <a:hlinkClick r:id="rId2"/>
              </a:rPr>
              <a:t>ExtensionRequests@ihcda.in.gov</a:t>
            </a:r>
            <a:endParaRPr lang="en-US" sz="2000" dirty="0"/>
          </a:p>
          <a:p>
            <a:pPr marL="1030288" lvl="1" indent="-342900">
              <a:defRPr/>
            </a:pPr>
            <a:r>
              <a:rPr lang="en-US" b="1" dirty="0">
                <a:solidFill>
                  <a:srgbClr val="FF0000"/>
                </a:solidFill>
              </a:rPr>
              <a:t>NOTE: </a:t>
            </a:r>
            <a:r>
              <a:rPr lang="en-US" dirty="0"/>
              <a:t>US Bank will only allow </a:t>
            </a:r>
            <a:r>
              <a:rPr lang="en-US" u="sng" dirty="0"/>
              <a:t>ONE (1)</a:t>
            </a:r>
            <a:r>
              <a:rPr lang="en-US" dirty="0"/>
              <a:t> additional 30-day extension once the closing package is submitted for review.  This applies on all loans that are aged past the commitment expiration date.</a:t>
            </a:r>
            <a:endParaRPr lang="en-US" sz="2000" dirty="0"/>
          </a:p>
          <a:p>
            <a:pPr>
              <a:buFont typeface="Arial" charset="0"/>
              <a:buNone/>
              <a:defRPr/>
            </a:pPr>
            <a:endParaRPr lang="en-US" sz="2000" b="1" dirty="0">
              <a:solidFill>
                <a:srgbClr val="FF0000"/>
              </a:solidFill>
            </a:endParaRPr>
          </a:p>
          <a:p>
            <a:pPr>
              <a:buFont typeface="Arial" charset="0"/>
              <a:buNone/>
              <a:defRPr/>
            </a:pPr>
            <a:r>
              <a:rPr lang="en-US" sz="2000" b="1" dirty="0">
                <a:solidFill>
                  <a:srgbClr val="FF0000"/>
                </a:solidFill>
              </a:rPr>
              <a:t>** ALL RELOCKS ARE AT WORST CASE PRICING **</a:t>
            </a:r>
          </a:p>
          <a:p>
            <a:pPr>
              <a:buFont typeface="Arial" charset="0"/>
              <a:buNone/>
              <a:defRPr/>
            </a:pPr>
            <a:endParaRPr lang="en-US" dirty="0"/>
          </a:p>
          <a:p>
            <a:pPr>
              <a:buFont typeface="Arial" charset="0"/>
              <a:buNone/>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3C-4315-4DA4-ABAE-32172F7DAF1B}"/>
              </a:ext>
            </a:extLst>
          </p:cNvPr>
          <p:cNvSpPr>
            <a:spLocks noGrp="1"/>
          </p:cNvSpPr>
          <p:nvPr>
            <p:ph type="title"/>
          </p:nvPr>
        </p:nvSpPr>
        <p:spPr>
          <a:xfrm>
            <a:off x="249238" y="158750"/>
            <a:ext cx="8364537" cy="1143000"/>
          </a:xfrm>
        </p:spPr>
        <p:txBody>
          <a:bodyPr/>
          <a:lstStyle/>
          <a:p>
            <a:pPr>
              <a:defRPr/>
            </a:pPr>
            <a:r>
              <a:rPr lang="en-US" dirty="0"/>
              <a:t>Extension fees</a:t>
            </a:r>
          </a:p>
        </p:txBody>
      </p:sp>
      <p:sp>
        <p:nvSpPr>
          <p:cNvPr id="35843" name="Content Placeholder 2">
            <a:extLst>
              <a:ext uri="{FF2B5EF4-FFF2-40B4-BE49-F238E27FC236}">
                <a16:creationId xmlns:a16="http://schemas.microsoft.com/office/drawing/2014/main" id="{F0B5A89C-B12F-45F7-BF4F-77222D3E41AF}"/>
              </a:ext>
            </a:extLst>
          </p:cNvPr>
          <p:cNvSpPr>
            <a:spLocks noGrp="1"/>
          </p:cNvSpPr>
          <p:nvPr>
            <p:ph idx="1"/>
          </p:nvPr>
        </p:nvSpPr>
        <p:spPr>
          <a:xfrm>
            <a:off x="389731" y="992188"/>
            <a:ext cx="8364537" cy="5387975"/>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Must be requested via email if the commitment date expires prior to the loan being purchased by US Bank - </a:t>
            </a:r>
            <a:r>
              <a:rPr lang="en-US" altLang="en-US"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Paid to US Bank through SRP except MCC-stand alone</a:t>
            </a:r>
            <a:endParaRPr lang="en-US" altLang="en-US"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MCC-stand alone fees must not be passed on to the borrower and need to be paid directly to IHCDA by the lender.</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hlinkClick r:id="rId2"/>
              </a:rPr>
              <a:t>ExtensionRequests@ihcda.in.gov</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Email must state the reservation number and the choice of days to extend. Choices can be singular or any combination. Extension options;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dirty="0"/>
              <a:t>US Bank will only allow </a:t>
            </a:r>
            <a:r>
              <a:rPr lang="en-US" u="sng" dirty="0"/>
              <a:t>ONE (1)</a:t>
            </a:r>
            <a:r>
              <a:rPr lang="en-US" dirty="0"/>
              <a:t> additional 30-day extension once the closing package is submitted for review.  This applies on all loans that are aged past the commitment expiration date</a:t>
            </a:r>
            <a:r>
              <a:rPr lang="en-US" sz="1600" dirty="0"/>
              <a:t>.</a:t>
            </a:r>
          </a:p>
          <a:p>
            <a:r>
              <a:rPr lang="en-US" altLang="en-US" sz="800" b="1"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u="sng" dirty="0">
                <a:latin typeface="Arial" panose="020B0604020202020204" pitchFamily="34" charset="0"/>
                <a:ea typeface="ＭＳ Ｐゴシック" panose="020B0600070205080204" pitchFamily="34" charset="-128"/>
                <a:cs typeface="Arial" panose="020B0604020202020204" pitchFamily="34" charset="0"/>
              </a:rPr>
              <a:t>Rate Lock Extension</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u="sng" dirty="0">
                <a:latin typeface="Arial" panose="020B0604020202020204" pitchFamily="34" charset="0"/>
                <a:ea typeface="ＭＳ Ｐゴシック" panose="020B0600070205080204" pitchFamily="34" charset="-128"/>
                <a:cs typeface="Arial" panose="020B0604020202020204" pitchFamily="34" charset="0"/>
              </a:rPr>
              <a:t>Extension Fee</a:t>
            </a:r>
            <a:endParaRPr lang="en-US" altLang="en-US" u="sng"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15 days		 	        .12500</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30 days		 	        .25000</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E2AB-9246-408D-BD62-C5006547C6A1}"/>
              </a:ext>
            </a:extLst>
          </p:cNvPr>
          <p:cNvSpPr>
            <a:spLocks noGrp="1"/>
          </p:cNvSpPr>
          <p:nvPr>
            <p:ph type="title"/>
          </p:nvPr>
        </p:nvSpPr>
        <p:spPr/>
        <p:txBody>
          <a:bodyPr/>
          <a:lstStyle/>
          <a:p>
            <a:pPr>
              <a:defRPr/>
            </a:pPr>
            <a:r>
              <a:rPr lang="en-US" cap="none" dirty="0">
                <a:latin typeface="Arial Bold" pitchFamily="-111" charset="0"/>
                <a:ea typeface="ＭＳ Ｐゴシック" pitchFamily="34" charset="-128"/>
                <a:cs typeface="Arial Bold" pitchFamily="-111" charset="0"/>
              </a:rPr>
              <a:t>MCC Stand Alone</a:t>
            </a:r>
            <a:br>
              <a:rPr lang="en-US" cap="none" dirty="0">
                <a:latin typeface="Arial Bold" pitchFamily="-111" charset="0"/>
                <a:ea typeface="ＭＳ Ｐゴシック" pitchFamily="34" charset="-128"/>
                <a:cs typeface="Arial Bold" pitchFamily="-111" charset="0"/>
              </a:rPr>
            </a:br>
            <a:r>
              <a:rPr lang="en-US" sz="2400" cap="none" dirty="0">
                <a:latin typeface="Arial Bold" pitchFamily="-111" charset="0"/>
                <a:ea typeface="ＭＳ Ｐゴシック" pitchFamily="34" charset="-128"/>
                <a:cs typeface="Arial Bold" pitchFamily="-111" charset="0"/>
              </a:rPr>
              <a:t>ADDITIONAL FEES and COMMITMENT DATES</a:t>
            </a:r>
            <a:endParaRPr lang="en-US" sz="2400" dirty="0"/>
          </a:p>
        </p:txBody>
      </p:sp>
      <p:sp>
        <p:nvSpPr>
          <p:cNvPr id="4" name="Content Placeholder 3">
            <a:extLst>
              <a:ext uri="{FF2B5EF4-FFF2-40B4-BE49-F238E27FC236}">
                <a16:creationId xmlns:a16="http://schemas.microsoft.com/office/drawing/2014/main" id="{B0864488-F5E7-4393-B670-2777FF401C8B}"/>
              </a:ext>
            </a:extLst>
          </p:cNvPr>
          <p:cNvSpPr>
            <a:spLocks noGrp="1"/>
          </p:cNvSpPr>
          <p:nvPr>
            <p:ph idx="1"/>
          </p:nvPr>
        </p:nvSpPr>
        <p:spPr>
          <a:xfrm>
            <a:off x="841375" y="1555750"/>
            <a:ext cx="2913063" cy="800100"/>
          </a:xfrm>
          <a:prstGeom prst="roundRect">
            <a:avLst/>
          </a:prstGeom>
          <a:solidFill>
            <a:srgbClr val="A2A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3359"/>
                </a:solidFill>
                <a:latin typeface="Arial" pitchFamily="34" charset="0"/>
                <a:cs typeface="Arial" pitchFamily="34" charset="0"/>
              </a:rPr>
              <a:t>MCC FEES</a:t>
            </a:r>
          </a:p>
        </p:txBody>
      </p:sp>
      <p:sp>
        <p:nvSpPr>
          <p:cNvPr id="5" name="Rounded Rectangle 4">
            <a:extLst>
              <a:ext uri="{FF2B5EF4-FFF2-40B4-BE49-F238E27FC236}">
                <a16:creationId xmlns:a16="http://schemas.microsoft.com/office/drawing/2014/main" id="{DBEC673A-6A18-41D1-B476-CD6B87526F06}"/>
              </a:ext>
            </a:extLst>
          </p:cNvPr>
          <p:cNvSpPr/>
          <p:nvPr/>
        </p:nvSpPr>
        <p:spPr>
          <a:xfrm>
            <a:off x="5376863" y="1538288"/>
            <a:ext cx="2992437" cy="817562"/>
          </a:xfrm>
          <a:prstGeom prst="roundRect">
            <a:avLst/>
          </a:prstGeom>
          <a:solidFill>
            <a:srgbClr val="A2A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59"/>
                </a:solidFill>
                <a:effectLst/>
                <a:uLnTx/>
                <a:uFillTx/>
                <a:latin typeface="Arial" pitchFamily="34" charset="0"/>
                <a:ea typeface="+mn-ea"/>
                <a:cs typeface="Arial" pitchFamily="34" charset="0"/>
              </a:rPr>
              <a:t>COMMITMENT DATES/LOCKS</a:t>
            </a:r>
          </a:p>
        </p:txBody>
      </p:sp>
      <p:sp>
        <p:nvSpPr>
          <p:cNvPr id="17413" name="Rectangle 6">
            <a:extLst>
              <a:ext uri="{FF2B5EF4-FFF2-40B4-BE49-F238E27FC236}">
                <a16:creationId xmlns:a16="http://schemas.microsoft.com/office/drawing/2014/main" id="{FE1950CC-8F9C-494B-B0FA-722806C7E9F5}"/>
              </a:ext>
            </a:extLst>
          </p:cNvPr>
          <p:cNvSpPr>
            <a:spLocks noChangeArrowheads="1"/>
          </p:cNvSpPr>
          <p:nvPr/>
        </p:nvSpPr>
        <p:spPr bwMode="auto">
          <a:xfrm>
            <a:off x="817563" y="2551113"/>
            <a:ext cx="3486150" cy="2031325"/>
          </a:xfrm>
          <a:prstGeom prst="rect">
            <a:avLst/>
          </a:prstGeom>
          <a:noFill/>
          <a:ln>
            <a:noFill/>
          </a:ln>
        </p:spPr>
        <p:txBody>
          <a:bodyPr>
            <a:spAutoFit/>
          </a:bodyPr>
          <a:lstStyle>
            <a:lvl1pPr eaLnBrk="0" hangingPunct="0">
              <a:buClr>
                <a:srgbClr val="003359"/>
              </a:buClr>
              <a:buFont typeface="Arial" pitchFamily="34" charset="0"/>
              <a:buChar char="•"/>
              <a:defRPr sz="1600">
                <a:solidFill>
                  <a:srgbClr val="003359"/>
                </a:solidFill>
                <a:latin typeface="Arial" pitchFamily="34" charset="0"/>
                <a:ea typeface="ＭＳ Ｐゴシック" pitchFamily="34" charset="-128"/>
                <a:cs typeface="Arial" pitchFamily="34" charset="0"/>
              </a:defRPr>
            </a:lvl1pPr>
            <a:lvl2pPr eaLnBrk="0" hangingPunct="0">
              <a:buClr>
                <a:srgbClr val="003359"/>
              </a:buClr>
              <a:buFont typeface="Frutiger LT Std 45 Light" pitchFamily="-111" charset="0"/>
              <a:buChar char="‐"/>
              <a:defRPr sz="1400">
                <a:solidFill>
                  <a:srgbClr val="003359"/>
                </a:solidFill>
                <a:latin typeface="Arial" pitchFamily="34" charset="0"/>
                <a:ea typeface="ＭＳ Ｐゴシック" pitchFamily="34" charset="-128"/>
                <a:cs typeface="Arial" pitchFamily="34" charset="0"/>
              </a:defRPr>
            </a:lvl2pPr>
            <a:lvl3pPr marL="1143000" indent="-228600" eaLnBrk="0" hangingPunct="0">
              <a:buClr>
                <a:srgbClr val="003359"/>
              </a:buClr>
              <a:buFont typeface="Arial" pitchFamily="34" charset="0"/>
              <a:buChar char="•"/>
              <a:defRPr sz="1200">
                <a:solidFill>
                  <a:srgbClr val="003359"/>
                </a:solidFill>
                <a:latin typeface="Arial" pitchFamily="34" charset="0"/>
                <a:ea typeface="ＭＳ Ｐゴシック" pitchFamily="34" charset="-128"/>
                <a:cs typeface="Arial" pitchFamily="34" charset="0"/>
              </a:defRPr>
            </a:lvl3pPr>
            <a:lvl4pPr marL="1600200" indent="-228600" eaLnBrk="0" hangingPunct="0">
              <a:buClr>
                <a:srgbClr val="003359"/>
              </a:buClr>
              <a:buFont typeface="Frutiger LT Std 45 Light" pitchFamily="-111" charset="0"/>
              <a:buChar char="‐"/>
              <a:defRPr sz="1000">
                <a:solidFill>
                  <a:srgbClr val="003359"/>
                </a:solidFill>
                <a:latin typeface="Arial" pitchFamily="34" charset="0"/>
                <a:ea typeface="ＭＳ Ｐゴシック" pitchFamily="34" charset="-128"/>
                <a:cs typeface="Arial" pitchFamily="34" charset="0"/>
              </a:defRPr>
            </a:lvl4pPr>
            <a:lvl5pPr marL="2057400" indent="-228600" eaLnBrk="0" hangingPunct="0">
              <a:buClr>
                <a:srgbClr val="003359"/>
              </a:buClr>
              <a:buFont typeface="Arial" pitchFamily="34" charset="0"/>
              <a:buChar char="•"/>
              <a:defRPr sz="800">
                <a:solidFill>
                  <a:srgbClr val="003359"/>
                </a:solidFill>
                <a:latin typeface="Arial" pitchFamily="34" charset="0"/>
                <a:ea typeface="ＭＳ Ｐゴシック" pitchFamily="34" charset="-128"/>
                <a:cs typeface="Arial" pitchFamily="34" charset="0"/>
              </a:defRPr>
            </a:lvl5pPr>
            <a:lvl6pPr marL="2514600" indent="-228600" eaLnBrk="0" fontAlgn="base" hangingPunct="0">
              <a:spcBef>
                <a:spcPct val="0"/>
              </a:spcBef>
              <a:spcAft>
                <a:spcPct val="0"/>
              </a:spcAft>
              <a:buClr>
                <a:srgbClr val="003359"/>
              </a:buClr>
              <a:buFont typeface="Arial" pitchFamily="34" charset="0"/>
              <a:buChar char="•"/>
              <a:defRPr sz="800">
                <a:solidFill>
                  <a:srgbClr val="003359"/>
                </a:solidFill>
                <a:latin typeface="Arial" pitchFamily="34" charset="0"/>
                <a:ea typeface="ＭＳ Ｐゴシック" pitchFamily="34" charset="-128"/>
                <a:cs typeface="Arial" pitchFamily="34" charset="0"/>
              </a:defRPr>
            </a:lvl6pPr>
            <a:lvl7pPr marL="2971800" indent="-228600" eaLnBrk="0" fontAlgn="base" hangingPunct="0">
              <a:spcBef>
                <a:spcPct val="0"/>
              </a:spcBef>
              <a:spcAft>
                <a:spcPct val="0"/>
              </a:spcAft>
              <a:buClr>
                <a:srgbClr val="003359"/>
              </a:buClr>
              <a:buFont typeface="Arial" pitchFamily="34" charset="0"/>
              <a:buChar char="•"/>
              <a:defRPr sz="800">
                <a:solidFill>
                  <a:srgbClr val="003359"/>
                </a:solidFill>
                <a:latin typeface="Arial" pitchFamily="34" charset="0"/>
                <a:ea typeface="ＭＳ Ｐゴシック" pitchFamily="34" charset="-128"/>
                <a:cs typeface="Arial" pitchFamily="34" charset="0"/>
              </a:defRPr>
            </a:lvl7pPr>
            <a:lvl8pPr marL="3429000" indent="-228600" eaLnBrk="0" fontAlgn="base" hangingPunct="0">
              <a:spcBef>
                <a:spcPct val="0"/>
              </a:spcBef>
              <a:spcAft>
                <a:spcPct val="0"/>
              </a:spcAft>
              <a:buClr>
                <a:srgbClr val="003359"/>
              </a:buClr>
              <a:buFont typeface="Arial" pitchFamily="34" charset="0"/>
              <a:buChar char="•"/>
              <a:defRPr sz="800">
                <a:solidFill>
                  <a:srgbClr val="003359"/>
                </a:solidFill>
                <a:latin typeface="Arial" pitchFamily="34" charset="0"/>
                <a:ea typeface="ＭＳ Ｐゴシック" pitchFamily="34" charset="-128"/>
                <a:cs typeface="Arial" pitchFamily="34" charset="0"/>
              </a:defRPr>
            </a:lvl8pPr>
            <a:lvl9pPr marL="3886200" indent="-228600" eaLnBrk="0" fontAlgn="base" hangingPunct="0">
              <a:spcBef>
                <a:spcPct val="0"/>
              </a:spcBef>
              <a:spcAft>
                <a:spcPct val="0"/>
              </a:spcAft>
              <a:buClr>
                <a:srgbClr val="003359"/>
              </a:buClr>
              <a:buFont typeface="Arial" pitchFamily="34" charset="0"/>
              <a:buChar char="•"/>
              <a:defRPr sz="800">
                <a:solidFill>
                  <a:srgbClr val="003359"/>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Late Submission: .25%</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altLang="en-US" sz="1600" b="0" i="0" u="none" strike="noStrike" kern="1200" cap="none" spc="0" normalizeH="0" baseline="0" noProof="0" dirty="0">
              <a:ln>
                <a:noFill/>
              </a:ln>
              <a:solidFill>
                <a:srgbClr val="9BBB59"/>
              </a:solidFill>
              <a:effectLst/>
              <a:uLnTx/>
              <a:uFillTx/>
              <a:latin typeface="Arial"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Cancellation/Reinstatement: </a:t>
            </a:r>
          </a:p>
          <a:p>
            <a:pPr marL="457200" marR="0" lvl="1" indent="0" algn="l" defTabSz="914400" rtl="0" eaLnBrk="1" fontAlgn="base" latinLnBrk="0" hangingPunct="1">
              <a:lnSpc>
                <a:spcPct val="100000"/>
              </a:lnSpc>
              <a:spcBef>
                <a:spcPct val="0"/>
              </a:spcBef>
              <a:spcAft>
                <a:spcPct val="0"/>
              </a:spcAft>
              <a:buClrTx/>
              <a:buSzTx/>
              <a:buFont typeface="Frutiger LT Std 45 Light" pitchFamily="-111"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Tier 1: $500</a:t>
            </a:r>
          </a:p>
          <a:p>
            <a:pPr marL="457200" marR="0" lvl="1" indent="0" algn="l" defTabSz="914400" rtl="0" eaLnBrk="1" fontAlgn="base" latinLnBrk="0" hangingPunct="1">
              <a:lnSpc>
                <a:spcPct val="100000"/>
              </a:lnSpc>
              <a:spcBef>
                <a:spcPct val="0"/>
              </a:spcBef>
              <a:spcAft>
                <a:spcPct val="0"/>
              </a:spcAft>
              <a:buClrTx/>
              <a:buSzTx/>
              <a:buFont typeface="Frutiger LT Std 45 Light" pitchFamily="-111"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Tier 2: $1,000 plus reservation fee</a:t>
            </a:r>
          </a:p>
          <a:p>
            <a:pPr marL="457200" marR="0" lvl="1" indent="0" algn="l" defTabSz="914400" rtl="0" eaLnBrk="1" fontAlgn="base" latinLnBrk="0" hangingPunct="1">
              <a:lnSpc>
                <a:spcPct val="100000"/>
              </a:lnSpc>
              <a:spcBef>
                <a:spcPct val="0"/>
              </a:spcBef>
              <a:spcAft>
                <a:spcPct val="0"/>
              </a:spcAft>
              <a:buClrTx/>
              <a:buSzTx/>
              <a:buFont typeface="Frutiger LT Std 45 Light" pitchFamily="-111"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Tier 3: $1,500 plus reservation fee</a:t>
            </a:r>
          </a:p>
          <a:p>
            <a:pPr marL="457200" marR="0" lvl="1" indent="0" algn="l" defTabSz="914400" rtl="0" eaLnBrk="1" fontAlgn="base" latinLnBrk="0" hangingPunct="1">
              <a:lnSpc>
                <a:spcPct val="100000"/>
              </a:lnSpc>
              <a:spcBef>
                <a:spcPct val="0"/>
              </a:spcBef>
              <a:spcAft>
                <a:spcPct val="0"/>
              </a:spcAft>
              <a:buClrTx/>
              <a:buSzTx/>
              <a:buFont typeface="Frutiger LT Std 45 Light" pitchFamily="-111" charset="0"/>
              <a:buChar char="‐"/>
              <a:tabLst/>
              <a:defRPr/>
            </a:pPr>
            <a:endParaRPr kumimoji="0" lang="en-US" altLang="en-US" sz="1400" b="0" i="0" u="none" strike="noStrike" kern="1200" cap="none" spc="0" normalizeH="0" baseline="0" noProof="0" dirty="0">
              <a:ln>
                <a:noFill/>
              </a:ln>
              <a:solidFill>
                <a:srgbClr val="9BBB59"/>
              </a:solidFill>
              <a:effectLst/>
              <a:uLnTx/>
              <a:uFillTx/>
              <a:latin typeface="Arial"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Re-Issuance: $200</a:t>
            </a:r>
            <a:endPar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6870" name="Rectangle 7">
            <a:extLst>
              <a:ext uri="{FF2B5EF4-FFF2-40B4-BE49-F238E27FC236}">
                <a16:creationId xmlns:a16="http://schemas.microsoft.com/office/drawing/2014/main" id="{4974E806-2E6F-4648-BF71-A09E4124C00B}"/>
              </a:ext>
            </a:extLst>
          </p:cNvPr>
          <p:cNvSpPr>
            <a:spLocks noChangeArrowheads="1"/>
          </p:cNvSpPr>
          <p:nvPr/>
        </p:nvSpPr>
        <p:spPr bwMode="auto">
          <a:xfrm>
            <a:off x="5376863" y="2951163"/>
            <a:ext cx="32083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59"/>
              </a:buClr>
              <a:buFont typeface="Arial" panose="020B0604020202020204" pitchFamily="34" charset="0"/>
              <a:buChar char="•"/>
              <a:defRPr sz="16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1pPr>
            <a:lvl2pPr marL="1141413" indent="-227013">
              <a:buClr>
                <a:srgbClr val="003359"/>
              </a:buClr>
              <a:buFont typeface="Frutiger LT Std 45 Light" pitchFamily="-111" charset="0"/>
              <a:buChar char="‐"/>
              <a:defRPr sz="14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buClr>
                <a:srgbClr val="003359"/>
              </a:buClr>
              <a:buFont typeface="Arial" panose="020B0604020202020204" pitchFamily="34" charset="0"/>
              <a:buChar char="•"/>
              <a:defRPr sz="12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buClr>
                <a:srgbClr val="003359"/>
              </a:buClr>
              <a:buFont typeface="Frutiger LT Std 45 Light" pitchFamily="-111" charset="0"/>
              <a:buChar char="‐"/>
              <a:defRPr sz="10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3359"/>
              </a:buClr>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3359"/>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Existing – 90 days</a:t>
            </a:r>
          </a:p>
          <a:p>
            <a:pPr marL="0" marR="0" lvl="0" indent="0" algn="l" defTabSz="914400" rtl="0" eaLnBrk="1" fontAlgn="base" latinLnBrk="0" hangingPunct="1">
              <a:lnSpc>
                <a:spcPct val="100000"/>
              </a:lnSpc>
              <a:spcBef>
                <a:spcPct val="0"/>
              </a:spcBef>
              <a:spcAft>
                <a:spcPct val="0"/>
              </a:spcAft>
              <a:buClr>
                <a:srgbClr val="003359"/>
              </a:buClr>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3359"/>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New Construction – 180 days</a:t>
            </a:r>
          </a:p>
          <a:p>
            <a:pPr marL="0" marR="0" lvl="0" indent="0" algn="l" defTabSz="914400" rtl="0" eaLnBrk="1" fontAlgn="base" latinLnBrk="0" hangingPunct="1">
              <a:lnSpc>
                <a:spcPct val="100000"/>
              </a:lnSpc>
              <a:spcBef>
                <a:spcPct val="0"/>
              </a:spcBef>
              <a:spcAft>
                <a:spcPct val="0"/>
              </a:spcAft>
              <a:buClr>
                <a:srgbClr val="003359"/>
              </a:buClr>
              <a:buSzTx/>
              <a:buFont typeface="Arial" panose="020B0604020202020204" pitchFamily="34" charset="0"/>
              <a:buNone/>
              <a:tabLst/>
              <a:defRPr/>
            </a:pPr>
            <a:endParaRPr kumimoji="0" lang="en-US" altLang="en-US" sz="12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3359"/>
              </a:buClr>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sp>
        <p:nvSpPr>
          <p:cNvPr id="36871" name="Rectangle 8">
            <a:extLst>
              <a:ext uri="{FF2B5EF4-FFF2-40B4-BE49-F238E27FC236}">
                <a16:creationId xmlns:a16="http://schemas.microsoft.com/office/drawing/2014/main" id="{C33C7CE1-3842-4595-BACA-C479E6E701AD}"/>
              </a:ext>
            </a:extLst>
          </p:cNvPr>
          <p:cNvSpPr>
            <a:spLocks noChangeArrowheads="1"/>
          </p:cNvSpPr>
          <p:nvPr/>
        </p:nvSpPr>
        <p:spPr bwMode="auto">
          <a:xfrm>
            <a:off x="334963" y="5226050"/>
            <a:ext cx="8364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59"/>
              </a:buClr>
              <a:buFont typeface="Arial" panose="020B0604020202020204" pitchFamily="34" charset="0"/>
              <a:buChar char="•"/>
              <a:defRPr sz="16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buClr>
                <a:srgbClr val="003359"/>
              </a:buClr>
              <a:buFont typeface="Frutiger LT Std 45 Light" pitchFamily="-111" charset="0"/>
              <a:buChar char="‐"/>
              <a:defRPr sz="14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buClr>
                <a:srgbClr val="003359"/>
              </a:buClr>
              <a:buFont typeface="Arial" panose="020B0604020202020204" pitchFamily="34" charset="0"/>
              <a:buChar char="•"/>
              <a:defRPr sz="12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buClr>
                <a:srgbClr val="003359"/>
              </a:buClr>
              <a:buFont typeface="Frutiger LT Std 45 Light" pitchFamily="-111" charset="0"/>
              <a:buChar char="‐"/>
              <a:defRPr sz="10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2AD00"/>
                </a:solidFill>
                <a:effectLst/>
                <a:uLnTx/>
                <a:uFillTx/>
                <a:latin typeface="Arial" panose="020B0604020202020204" pitchFamily="34" charset="0"/>
                <a:ea typeface="ＭＳ Ｐゴシック" panose="020B0600070205080204" pitchFamily="34" charset="-128"/>
                <a:cs typeface="Arial" panose="020B0604020202020204" pitchFamily="34" charset="0"/>
              </a:rPr>
              <a:t>ALL FEES ARE BASED OFF OF THE FINAL LOAN AMOUNT AND DUE PRIOR TO FINAL APPROVAL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C24C-3282-4CC4-AFF2-A610E0601FE5}"/>
              </a:ext>
            </a:extLst>
          </p:cNvPr>
          <p:cNvSpPr>
            <a:spLocks noGrp="1"/>
          </p:cNvSpPr>
          <p:nvPr>
            <p:ph type="title"/>
          </p:nvPr>
        </p:nvSpPr>
        <p:spPr/>
        <p:txBody>
          <a:bodyPr/>
          <a:lstStyle/>
          <a:p>
            <a:pPr>
              <a:defRPr/>
            </a:pPr>
            <a:r>
              <a:rPr lang="en-US" dirty="0"/>
              <a:t>Exception code / file Rescinds</a:t>
            </a:r>
          </a:p>
        </p:txBody>
      </p:sp>
      <p:sp>
        <p:nvSpPr>
          <p:cNvPr id="3" name="Content Placeholder 2">
            <a:extLst>
              <a:ext uri="{FF2B5EF4-FFF2-40B4-BE49-F238E27FC236}">
                <a16:creationId xmlns:a16="http://schemas.microsoft.com/office/drawing/2014/main" id="{4FC6528A-B239-49A0-98A2-2BACD84B8A26}"/>
              </a:ext>
            </a:extLst>
          </p:cNvPr>
          <p:cNvSpPr>
            <a:spLocks noGrp="1"/>
          </p:cNvSpPr>
          <p:nvPr>
            <p:ph idx="1"/>
          </p:nvPr>
        </p:nvSpPr>
        <p:spPr>
          <a:xfrm>
            <a:off x="334963" y="1164315"/>
            <a:ext cx="8364537" cy="4525963"/>
          </a:xfrm>
        </p:spPr>
        <p:txBody>
          <a:bodyPr/>
          <a:lstStyle/>
          <a:p>
            <a:pPr>
              <a:defRPr/>
            </a:pPr>
            <a:endParaRPr lang="en-US" sz="1600" dirty="0"/>
          </a:p>
          <a:p>
            <a:pPr marL="285750" indent="-285750">
              <a:buFont typeface="Arial" panose="020B0604020202020204" pitchFamily="34" charset="0"/>
              <a:buChar char="•"/>
              <a:defRPr/>
            </a:pPr>
            <a:r>
              <a:rPr lang="en-US" sz="2000" dirty="0"/>
              <a:t>Pre-lock or Post-lock:  If a file has been reserved (submitted, i.e. locked), and a change needs to be made, contact an IHCDA Homeownership staffer and they will rescind the file back to Stage 1 (or any other Stage level where the change needs to be made) and the data can be re-typed back correctly.</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If a file cannot be rescinded, then an exception code will need to be issued and a new reservation begun.  When the new reservation is initiated the system will request an exception code in order to continue</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endParaRPr lang="en-US" sz="1600" dirty="0"/>
          </a:p>
          <a:p>
            <a:pPr>
              <a:defRPr/>
            </a:pPr>
            <a:endParaRPr lang="en-US" dirty="0"/>
          </a:p>
        </p:txBody>
      </p:sp>
    </p:spTree>
    <p:extLst>
      <p:ext uri="{BB962C8B-B14F-4D97-AF65-F5344CB8AC3E}">
        <p14:creationId xmlns:p14="http://schemas.microsoft.com/office/powerpoint/2010/main" val="1923914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8774-7D7B-4350-BFB6-F074DE26A40C}"/>
              </a:ext>
            </a:extLst>
          </p:cNvPr>
          <p:cNvSpPr>
            <a:spLocks noGrp="1"/>
          </p:cNvSpPr>
          <p:nvPr>
            <p:ph type="title"/>
          </p:nvPr>
        </p:nvSpPr>
        <p:spPr>
          <a:xfrm>
            <a:off x="334963" y="282575"/>
            <a:ext cx="8364537" cy="969450"/>
          </a:xfrm>
        </p:spPr>
        <p:txBody>
          <a:bodyPr/>
          <a:lstStyle/>
          <a:p>
            <a:pPr>
              <a:defRPr/>
            </a:pPr>
            <a:r>
              <a:rPr lang="en-US" dirty="0"/>
              <a:t>Reservation CHANGES</a:t>
            </a:r>
          </a:p>
        </p:txBody>
      </p:sp>
      <p:sp>
        <p:nvSpPr>
          <p:cNvPr id="3" name="Content Placeholder 2">
            <a:extLst>
              <a:ext uri="{FF2B5EF4-FFF2-40B4-BE49-F238E27FC236}">
                <a16:creationId xmlns:a16="http://schemas.microsoft.com/office/drawing/2014/main" id="{E40BBFCD-C633-43AC-8721-9959C764FD50}"/>
              </a:ext>
            </a:extLst>
          </p:cNvPr>
          <p:cNvSpPr>
            <a:spLocks noGrp="1"/>
          </p:cNvSpPr>
          <p:nvPr>
            <p:ph idx="1"/>
          </p:nvPr>
        </p:nvSpPr>
        <p:spPr>
          <a:xfrm>
            <a:off x="334963" y="1252025"/>
            <a:ext cx="8364537" cy="4699513"/>
          </a:xfrm>
        </p:spPr>
        <p:txBody>
          <a:bodyPr/>
          <a:lstStyle/>
          <a:p>
            <a:pPr marL="285750" indent="-285750">
              <a:buFont typeface="Arial" panose="020B0604020202020204" pitchFamily="34" charset="0"/>
              <a:buChar char="•"/>
              <a:defRPr/>
            </a:pPr>
            <a:endParaRPr lang="en-US" sz="1200" dirty="0"/>
          </a:p>
          <a:p>
            <a:pPr marL="285750" indent="-285750">
              <a:buFont typeface="Arial" panose="020B0604020202020204" pitchFamily="34" charset="0"/>
              <a:buChar char="•"/>
              <a:defRPr/>
            </a:pPr>
            <a:endParaRPr lang="en-US" dirty="0">
              <a:solidFill>
                <a:schemeClr val="tx2">
                  <a:lumMod val="50000"/>
                </a:schemeClr>
              </a:solidFill>
            </a:endParaRPr>
          </a:p>
          <a:p>
            <a:pPr marL="285750" indent="-285750">
              <a:buFont typeface="Arial" panose="020B0604020202020204" pitchFamily="34" charset="0"/>
              <a:buChar char="•"/>
              <a:defRPr/>
            </a:pPr>
            <a:r>
              <a:rPr lang="en-US" sz="2400" dirty="0">
                <a:solidFill>
                  <a:schemeClr val="tx2">
                    <a:lumMod val="50000"/>
                  </a:schemeClr>
                </a:solidFill>
              </a:rPr>
              <a:t>If </a:t>
            </a:r>
            <a:r>
              <a:rPr lang="en-US" sz="2400" b="1" dirty="0">
                <a:solidFill>
                  <a:schemeClr val="tx2">
                    <a:lumMod val="50000"/>
                  </a:schemeClr>
                </a:solidFill>
              </a:rPr>
              <a:t>changes</a:t>
            </a:r>
            <a:r>
              <a:rPr lang="en-US" sz="2400" dirty="0">
                <a:solidFill>
                  <a:schemeClr val="tx2">
                    <a:lumMod val="50000"/>
                  </a:schemeClr>
                </a:solidFill>
              </a:rPr>
              <a:t> need to be made to the file prior to the Affidavit upload (ex: purchase price, loan amt., </a:t>
            </a:r>
            <a:r>
              <a:rPr lang="en-US" sz="2400" dirty="0" err="1">
                <a:solidFill>
                  <a:schemeClr val="tx2">
                    <a:lumMod val="50000"/>
                  </a:schemeClr>
                </a:solidFill>
              </a:rPr>
              <a:t>etc</a:t>
            </a:r>
            <a:r>
              <a:rPr lang="en-US" sz="2400" dirty="0">
                <a:solidFill>
                  <a:schemeClr val="tx2">
                    <a:lumMod val="50000"/>
                  </a:schemeClr>
                </a:solidFill>
              </a:rPr>
              <a:t>…), include the changes on the Affidavit and the Underwriter will make the changes during their compliance review process.</a:t>
            </a:r>
          </a:p>
          <a:p>
            <a:pPr>
              <a:defRPr/>
            </a:pPr>
            <a:endParaRPr lang="en-US"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C24C-3282-4CC4-AFF2-A610E0601FE5}"/>
              </a:ext>
            </a:extLst>
          </p:cNvPr>
          <p:cNvSpPr>
            <a:spLocks noGrp="1"/>
          </p:cNvSpPr>
          <p:nvPr>
            <p:ph type="title"/>
          </p:nvPr>
        </p:nvSpPr>
        <p:spPr/>
        <p:txBody>
          <a:bodyPr/>
          <a:lstStyle/>
          <a:p>
            <a:pPr>
              <a:defRPr/>
            </a:pPr>
            <a:r>
              <a:rPr lang="en-US" dirty="0"/>
              <a:t>Loan reservation CANCELLATIONS</a:t>
            </a:r>
          </a:p>
        </p:txBody>
      </p:sp>
      <p:sp>
        <p:nvSpPr>
          <p:cNvPr id="3" name="Content Placeholder 2">
            <a:extLst>
              <a:ext uri="{FF2B5EF4-FFF2-40B4-BE49-F238E27FC236}">
                <a16:creationId xmlns:a16="http://schemas.microsoft.com/office/drawing/2014/main" id="{4FC6528A-B239-49A0-98A2-2BACD84B8A26}"/>
              </a:ext>
            </a:extLst>
          </p:cNvPr>
          <p:cNvSpPr>
            <a:spLocks noGrp="1"/>
          </p:cNvSpPr>
          <p:nvPr>
            <p:ph idx="1"/>
          </p:nvPr>
        </p:nvSpPr>
        <p:spPr>
          <a:xfrm>
            <a:off x="334963" y="1164315"/>
            <a:ext cx="8364537" cy="4525963"/>
          </a:xfrm>
        </p:spPr>
        <p:txBody>
          <a:bodyPr/>
          <a:lstStyle/>
          <a:p>
            <a:pPr marL="285750" indent="-285750">
              <a:buFont typeface="Arial" panose="020B0604020202020204" pitchFamily="34" charset="0"/>
              <a:buChar char="•"/>
              <a:defRPr/>
            </a:pPr>
            <a:r>
              <a:rPr lang="en-US" sz="1600" dirty="0"/>
              <a:t>Pre-locked:  If your file has not yet been locked and you wish to </a:t>
            </a:r>
            <a:r>
              <a:rPr lang="en-US" sz="1600" b="1" dirty="0"/>
              <a:t>cance</a:t>
            </a:r>
            <a:r>
              <a:rPr lang="en-US" sz="1600" dirty="0"/>
              <a:t>l, it is your responsibility to do so. </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Post-locked:  Once your file has been locked, the </a:t>
            </a:r>
            <a:r>
              <a:rPr lang="en-US" sz="1600" b="1" dirty="0"/>
              <a:t>cancellation</a:t>
            </a:r>
            <a:r>
              <a:rPr lang="en-US" sz="1600" dirty="0"/>
              <a:t> would need to be completed by IHCDA.  Please use the Cancellation email address to request these changes. </a:t>
            </a:r>
            <a:r>
              <a:rPr lang="en-US" sz="1600" dirty="0">
                <a:hlinkClick r:id="rId2"/>
              </a:rPr>
              <a:t>HomeownTerminations@ihcda.IN.gov</a:t>
            </a:r>
            <a:r>
              <a:rPr lang="en-US" sz="1600" dirty="0"/>
              <a:t>  </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Once the loan is </a:t>
            </a:r>
            <a:r>
              <a:rPr lang="en-US" sz="1600" b="1" dirty="0"/>
              <a:t>cancelled</a:t>
            </a:r>
            <a:r>
              <a:rPr lang="en-US" sz="1600" dirty="0"/>
              <a:t>, the reservation fee is non-transferable.</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Similarly, if you have submitted the reservation fee and the loan is to be</a:t>
            </a:r>
            <a:r>
              <a:rPr lang="en-US" sz="1600" b="1" dirty="0"/>
              <a:t> cancelled</a:t>
            </a:r>
            <a:r>
              <a:rPr lang="en-US" sz="1600" dirty="0"/>
              <a:t>, without re-reserving, under all programs except MCC Stand Alone the reservation fee is </a:t>
            </a:r>
            <a:r>
              <a:rPr lang="en-US" sz="1600" b="1" dirty="0"/>
              <a:t>NON-REFUNDABLE.  </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MCC Stand Alone will refund the full $800 if the loan has not been submitted or reviewed by an IHCDA Underwriter OR a portion of the reservation fee will be refunded, 75% ($600) of the $800, if the loan is in Stage 4 Application Review or after.</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If the </a:t>
            </a:r>
            <a:r>
              <a:rPr lang="en-US" sz="1600" b="1" dirty="0"/>
              <a:t>cancellation</a:t>
            </a:r>
            <a:r>
              <a:rPr lang="en-US" sz="1600" dirty="0"/>
              <a:t> occurs after the DPA has been wired out, the DPA will need to be returned to IHCDA immediately.</a:t>
            </a: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1314-1E30-49C8-A479-D14FF84AD486}"/>
              </a:ext>
            </a:extLst>
          </p:cNvPr>
          <p:cNvSpPr>
            <a:spLocks noGrp="1"/>
          </p:cNvSpPr>
          <p:nvPr>
            <p:ph type="title"/>
          </p:nvPr>
        </p:nvSpPr>
        <p:spPr/>
        <p:txBody>
          <a:bodyPr/>
          <a:lstStyle/>
          <a:p>
            <a:pPr>
              <a:defRPr/>
            </a:pPr>
            <a:r>
              <a:rPr lang="en-US" u="sng" dirty="0"/>
              <a:t>The closing package</a:t>
            </a:r>
            <a:endParaRPr lang="en-US" dirty="0"/>
          </a:p>
        </p:txBody>
      </p:sp>
      <p:sp>
        <p:nvSpPr>
          <p:cNvPr id="3" name="Content Placeholder 2">
            <a:extLst>
              <a:ext uri="{FF2B5EF4-FFF2-40B4-BE49-F238E27FC236}">
                <a16:creationId xmlns:a16="http://schemas.microsoft.com/office/drawing/2014/main" id="{45C31475-9614-4A11-A418-403E00E5610F}"/>
              </a:ext>
            </a:extLst>
          </p:cNvPr>
          <p:cNvSpPr>
            <a:spLocks noGrp="1"/>
          </p:cNvSpPr>
          <p:nvPr>
            <p:ph idx="1"/>
          </p:nvPr>
        </p:nvSpPr>
        <p:spPr>
          <a:xfrm>
            <a:off x="334963" y="1203325"/>
            <a:ext cx="8809037" cy="4748213"/>
          </a:xfrm>
        </p:spPr>
        <p:txBody>
          <a:bodyPr/>
          <a:lstStyle/>
          <a:p>
            <a:pPr marL="342900" indent="-342900">
              <a:buFont typeface="+mj-lt"/>
              <a:buAutoNum type="arabicPeriod"/>
              <a:defRPr/>
            </a:pPr>
            <a:r>
              <a:rPr lang="en-US" dirty="0"/>
              <a:t>You are ready to close once the file has reached Committed Stage 5 and your DPA has been requested, wired and received by the title company, if applicable. You will find this confirmation on the Summary page under Loan Progress.</a:t>
            </a:r>
          </a:p>
          <a:p>
            <a:pPr marL="342900" indent="-342900">
              <a:buFont typeface="+mj-lt"/>
              <a:buAutoNum type="arabicPeriod"/>
              <a:defRPr/>
            </a:pPr>
            <a:endParaRPr lang="en-US" sz="1200" dirty="0"/>
          </a:p>
          <a:p>
            <a:pPr marL="342900" indent="-342900">
              <a:buFont typeface="+mj-lt"/>
              <a:buAutoNum type="arabicPeriod"/>
              <a:defRPr/>
            </a:pPr>
            <a:r>
              <a:rPr lang="en-US" dirty="0"/>
              <a:t>You will find docs required by IHCDA under the </a:t>
            </a:r>
            <a:r>
              <a:rPr lang="en-US" b="1" dirty="0"/>
              <a:t>GENERATE FILLED DOCS </a:t>
            </a:r>
            <a:r>
              <a:rPr lang="en-US" dirty="0"/>
              <a:t>on the bottom right of the Documents tab.  The docs required will be listed under closing upload identified as IHCDA with a check mark next to it.  Only the documents pertaining to your chosen program will be listed.</a:t>
            </a:r>
            <a:endParaRPr lang="en-US" b="1" dirty="0"/>
          </a:p>
          <a:p>
            <a:pPr marL="342900" indent="-342900">
              <a:buFont typeface="+mj-lt"/>
              <a:buAutoNum type="arabicPeriod"/>
              <a:defRPr/>
            </a:pPr>
            <a:endParaRPr lang="en-US" sz="1200" dirty="0"/>
          </a:p>
          <a:p>
            <a:pPr marL="342900" indent="-342900">
              <a:buFont typeface="+mj-lt"/>
              <a:buAutoNum type="arabicPeriod"/>
              <a:defRPr/>
            </a:pPr>
            <a:r>
              <a:rPr lang="en-US" dirty="0"/>
              <a:t>Once your file has closed, you are ready to upload the complete closing package.</a:t>
            </a:r>
          </a:p>
          <a:p>
            <a:pPr marL="342900" indent="-342900">
              <a:buFont typeface="+mj-lt"/>
              <a:buAutoNum type="arabicPeriod"/>
              <a:defRPr/>
            </a:pPr>
            <a:endParaRPr lang="en-US" sz="1200" dirty="0"/>
          </a:p>
          <a:p>
            <a:pPr marL="342900" indent="-342900">
              <a:buFont typeface="+mj-lt"/>
              <a:buAutoNum type="arabicPeriod"/>
              <a:defRPr/>
            </a:pPr>
            <a:r>
              <a:rPr lang="en-US" dirty="0"/>
              <a:t>When a complete file has been uploaded, your underwriter will be notified via email that it is ready for review.</a:t>
            </a:r>
          </a:p>
          <a:p>
            <a:pPr marL="342900" indent="-342900">
              <a:buFont typeface="+mj-lt"/>
              <a:buAutoNum type="arabicPeriod"/>
              <a:defRPr/>
            </a:pPr>
            <a:endParaRPr lang="en-US" sz="1200" dirty="0"/>
          </a:p>
          <a:p>
            <a:pPr marL="342900" indent="-342900">
              <a:buFont typeface="+mj-lt"/>
              <a:buAutoNum type="arabicPeriod"/>
              <a:defRPr/>
            </a:pPr>
            <a:r>
              <a:rPr lang="en-US" dirty="0"/>
              <a:t>Watch your pipeline for approval or any open conditions that need to be addressed.</a:t>
            </a:r>
            <a:r>
              <a:rPr lang="en-US" sz="1600" dirty="0"/>
              <a:t> </a:t>
            </a:r>
          </a:p>
          <a:p>
            <a:pPr marL="342900" indent="-342900">
              <a:buFont typeface="+mj-lt"/>
              <a:buAutoNum type="arabicPeriod"/>
              <a:defRPr/>
            </a:pPr>
            <a:endParaRPr lang="en-US" sz="1600" dirty="0"/>
          </a:p>
          <a:p>
            <a:pPr>
              <a:defRPr/>
            </a:pPr>
            <a:r>
              <a:rPr lang="en-US" sz="1400" b="1" dirty="0">
                <a:solidFill>
                  <a:srgbClr val="A2AD00"/>
                </a:solidFill>
              </a:rPr>
              <a:t>*For faster approvals, upload these to the “Add Conditions Document” section of the Status Tab*</a:t>
            </a:r>
          </a:p>
          <a:p>
            <a:pPr>
              <a:defRPr/>
            </a:pPr>
            <a:endParaRPr lang="en-US" sz="1600" dirty="0"/>
          </a:p>
          <a:p>
            <a:pP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A9E8-78DE-4FEC-B043-6031F53F9AF4}"/>
              </a:ext>
            </a:extLst>
          </p:cNvPr>
          <p:cNvSpPr>
            <a:spLocks noGrp="1"/>
          </p:cNvSpPr>
          <p:nvPr>
            <p:ph type="title"/>
          </p:nvPr>
        </p:nvSpPr>
        <p:spPr/>
        <p:txBody>
          <a:bodyPr/>
          <a:lstStyle/>
          <a:p>
            <a:r>
              <a:rPr lang="en-US" dirty="0"/>
              <a:t>IHCDA Turn-times</a:t>
            </a:r>
          </a:p>
        </p:txBody>
      </p:sp>
      <p:sp>
        <p:nvSpPr>
          <p:cNvPr id="3" name="Content Placeholder 2">
            <a:extLst>
              <a:ext uri="{FF2B5EF4-FFF2-40B4-BE49-F238E27FC236}">
                <a16:creationId xmlns:a16="http://schemas.microsoft.com/office/drawing/2014/main" id="{E374B639-6C08-4B48-9E0B-E046DABD8CB3}"/>
              </a:ext>
            </a:extLst>
          </p:cNvPr>
          <p:cNvSpPr>
            <a:spLocks noGrp="1"/>
          </p:cNvSpPr>
          <p:nvPr>
            <p:ph idx="1"/>
          </p:nvPr>
        </p:nvSpPr>
        <p:spPr/>
        <p:txBody>
          <a:bodyPr/>
          <a:lstStyle/>
          <a:p>
            <a:endParaRPr lang="en-US" dirty="0"/>
          </a:p>
          <a:p>
            <a:endParaRPr lang="en-US" dirty="0"/>
          </a:p>
          <a:p>
            <a:pPr>
              <a:defRPr/>
            </a:pPr>
            <a:r>
              <a:rPr lang="en-US" sz="1800" b="1" u="sng" dirty="0">
                <a:latin typeface="Arial" pitchFamily="34" charset="0"/>
                <a:ea typeface="ＭＳ Ｐゴシック" pitchFamily="34" charset="-128"/>
                <a:cs typeface="Arial" pitchFamily="34" charset="0"/>
              </a:rPr>
              <a:t>TURN-AROUND TIMES</a:t>
            </a:r>
          </a:p>
          <a:p>
            <a:pPr marL="285750" indent="-285750">
              <a:buFont typeface="Arial" panose="020B0604020202020204" pitchFamily="34" charset="0"/>
              <a:buChar char="•"/>
              <a:defRPr/>
            </a:pPr>
            <a:endParaRPr lang="en-US" sz="18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400" dirty="0">
                <a:latin typeface="Arial" pitchFamily="34" charset="0"/>
                <a:ea typeface="ＭＳ Ｐゴシック" pitchFamily="34" charset="-128"/>
                <a:cs typeface="Arial" pitchFamily="34" charset="0"/>
              </a:rPr>
              <a:t>All files (application or closing) </a:t>
            </a:r>
            <a:r>
              <a:rPr lang="en-US" sz="1800" dirty="0">
                <a:latin typeface="Arial" pitchFamily="34" charset="0"/>
                <a:ea typeface="ＭＳ Ｐゴシック" pitchFamily="34" charset="-128"/>
                <a:cs typeface="Arial" pitchFamily="34" charset="0"/>
              </a:rPr>
              <a:t>– </a:t>
            </a:r>
            <a:r>
              <a:rPr lang="en-US" sz="1800" b="1" dirty="0">
                <a:solidFill>
                  <a:srgbClr val="FF0000"/>
                </a:solidFill>
                <a:latin typeface="Arial" pitchFamily="34" charset="0"/>
                <a:ea typeface="ＭＳ Ｐゴシック" pitchFamily="34" charset="-128"/>
                <a:cs typeface="Arial" pitchFamily="34" charset="0"/>
              </a:rPr>
              <a:t>24 to 48 business hours</a:t>
            </a:r>
          </a:p>
          <a:p>
            <a:pPr marL="285750" indent="-285750">
              <a:buFont typeface="Arial" panose="020B0604020202020204" pitchFamily="34" charset="0"/>
              <a:buChar char="•"/>
              <a:defRPr/>
            </a:pPr>
            <a:r>
              <a:rPr lang="en-US" sz="2400" dirty="0">
                <a:latin typeface="Arial" pitchFamily="34" charset="0"/>
                <a:ea typeface="ＭＳ Ｐゴシック" pitchFamily="34" charset="-128"/>
                <a:cs typeface="Arial" pitchFamily="34" charset="0"/>
              </a:rPr>
              <a:t>DPA disbursement </a:t>
            </a:r>
            <a:r>
              <a:rPr lang="en-US" sz="1800" dirty="0">
                <a:latin typeface="Arial" pitchFamily="34" charset="0"/>
                <a:ea typeface="ＭＳ Ｐゴシック" pitchFamily="34" charset="-128"/>
                <a:cs typeface="Arial" pitchFamily="34" charset="0"/>
              </a:rPr>
              <a:t>– </a:t>
            </a:r>
            <a:r>
              <a:rPr lang="en-US" sz="1800" b="1" dirty="0">
                <a:solidFill>
                  <a:srgbClr val="FF0000"/>
                </a:solidFill>
                <a:latin typeface="Arial" pitchFamily="34" charset="0"/>
                <a:ea typeface="ＭＳ Ｐゴシック" pitchFamily="34" charset="-128"/>
                <a:cs typeface="Arial" pitchFamily="34" charset="0"/>
              </a:rPr>
              <a:t>48-72 business hours</a:t>
            </a:r>
          </a:p>
          <a:p>
            <a:pPr marL="285750" indent="-285750">
              <a:buFont typeface="Arial" panose="020B0604020202020204" pitchFamily="34" charset="0"/>
              <a:buChar char="•"/>
              <a:defRPr/>
            </a:pPr>
            <a:r>
              <a:rPr lang="en-US" sz="2400" dirty="0">
                <a:latin typeface="Arial" pitchFamily="34" charset="0"/>
                <a:ea typeface="ＭＳ Ｐゴシック" pitchFamily="34" charset="-128"/>
                <a:cs typeface="Arial" pitchFamily="34" charset="0"/>
              </a:rPr>
              <a:t>Conditions</a:t>
            </a:r>
            <a:r>
              <a:rPr lang="en-US" sz="1800" dirty="0">
                <a:latin typeface="Arial" pitchFamily="34" charset="0"/>
                <a:ea typeface="ＭＳ Ｐゴシック" pitchFamily="34" charset="-128"/>
                <a:cs typeface="Arial" pitchFamily="34" charset="0"/>
              </a:rPr>
              <a:t> </a:t>
            </a:r>
            <a:r>
              <a:rPr lang="en-US" dirty="0">
                <a:latin typeface="Arial" pitchFamily="34" charset="0"/>
                <a:ea typeface="ＭＳ Ｐゴシック" pitchFamily="34" charset="-128"/>
                <a:cs typeface="Arial" pitchFamily="34" charset="0"/>
              </a:rPr>
              <a:t>(if uploaded as “Add Conditions Document” on Status Screen) </a:t>
            </a:r>
            <a:r>
              <a:rPr lang="en-US" sz="1800" dirty="0">
                <a:latin typeface="Arial" pitchFamily="34" charset="0"/>
                <a:ea typeface="ＭＳ Ｐゴシック" pitchFamily="34" charset="-128"/>
                <a:cs typeface="Arial" pitchFamily="34" charset="0"/>
              </a:rPr>
              <a:t>– </a:t>
            </a:r>
            <a:r>
              <a:rPr lang="en-US" sz="1800" b="1" dirty="0">
                <a:solidFill>
                  <a:srgbClr val="FF0000"/>
                </a:solidFill>
                <a:latin typeface="Arial" pitchFamily="34" charset="0"/>
                <a:ea typeface="ＭＳ Ｐゴシック" pitchFamily="34" charset="-128"/>
                <a:cs typeface="Arial" pitchFamily="34" charset="0"/>
              </a:rPr>
              <a:t>24-72 business hours</a:t>
            </a:r>
          </a:p>
          <a:p>
            <a:endParaRPr lang="en-US" dirty="0"/>
          </a:p>
        </p:txBody>
      </p:sp>
    </p:spTree>
    <p:extLst>
      <p:ext uri="{BB962C8B-B14F-4D97-AF65-F5344CB8AC3E}">
        <p14:creationId xmlns:p14="http://schemas.microsoft.com/office/powerpoint/2010/main" val="1136879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50AB6B6-E666-4C0A-A553-5C3FD6B0FFD8}"/>
              </a:ext>
            </a:extLst>
          </p:cNvPr>
          <p:cNvSpPr>
            <a:spLocks noGrp="1"/>
          </p:cNvSpPr>
          <p:nvPr>
            <p:ph type="ctrTitle"/>
          </p:nvPr>
        </p:nvSpPr>
        <p:spPr>
          <a:xfrm>
            <a:off x="358775" y="801859"/>
            <a:ext cx="7772400" cy="1322363"/>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UNDERWRITING</a:t>
            </a:r>
          </a:p>
        </p:txBody>
      </p:sp>
      <p:sp>
        <p:nvSpPr>
          <p:cNvPr id="41987" name="TextBox 2">
            <a:extLst>
              <a:ext uri="{FF2B5EF4-FFF2-40B4-BE49-F238E27FC236}">
                <a16:creationId xmlns:a16="http://schemas.microsoft.com/office/drawing/2014/main" id="{08552571-83E1-427B-AEEE-83D515939431}"/>
              </a:ext>
            </a:extLst>
          </p:cNvPr>
          <p:cNvSpPr txBox="1">
            <a:spLocks noChangeArrowheads="1"/>
          </p:cNvSpPr>
          <p:nvPr/>
        </p:nvSpPr>
        <p:spPr bwMode="auto">
          <a:xfrm>
            <a:off x="1239838" y="3317875"/>
            <a:ext cx="592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59"/>
              </a:buClr>
              <a:buFont typeface="Arial" panose="020B0604020202020204" pitchFamily="34" charset="0"/>
              <a:buChar char="•"/>
              <a:defRPr sz="16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buClr>
                <a:srgbClr val="003359"/>
              </a:buClr>
              <a:buFont typeface="Frutiger LT Std 45 Light" pitchFamily="-111" charset="0"/>
              <a:buChar char="‐"/>
              <a:defRPr sz="14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buClr>
                <a:srgbClr val="003359"/>
              </a:buClr>
              <a:buFont typeface="Arial" panose="020B0604020202020204" pitchFamily="34" charset="0"/>
              <a:buChar char="•"/>
              <a:defRPr sz="12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buClr>
                <a:srgbClr val="003359"/>
              </a:buClr>
              <a:buFont typeface="Frutiger LT Std 45 Light" pitchFamily="-111" charset="0"/>
              <a:buChar char="‐"/>
              <a:defRPr sz="10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0"/>
              </a:spcBef>
              <a:spcAft>
                <a:spcPct val="0"/>
              </a:spcAft>
              <a:buClr>
                <a:srgbClr val="003359"/>
              </a:buClr>
              <a:buFont typeface="Arial" panose="020B0604020202020204" pitchFamily="34" charset="0"/>
              <a:buChar char="•"/>
              <a:defRPr sz="800">
                <a:solidFill>
                  <a:srgbClr val="003359"/>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Processes and Procedures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u="sng" dirty="0" err="1"/>
              <a:t>Ihcda</a:t>
            </a:r>
            <a:r>
              <a:rPr lang="en-US" sz="3600" dirty="0"/>
              <a:t> Homebuyer eligibility</a:t>
            </a:r>
            <a:r>
              <a:rPr lang="en-US" dirty="0"/>
              <a:t> </a:t>
            </a:r>
            <a:r>
              <a:rPr lang="en-US" u="sng" dirty="0"/>
              <a:t>Income Limits </a:t>
            </a:r>
            <a:r>
              <a:rPr lang="en-US" sz="2000" dirty="0"/>
              <a:t>(varies by county)</a:t>
            </a:r>
            <a:endParaRPr lang="en-US" dirty="0"/>
          </a:p>
        </p:txBody>
      </p:sp>
      <p:sp>
        <p:nvSpPr>
          <p:cNvPr id="6" name="Content Placeholder 5"/>
          <p:cNvSpPr>
            <a:spLocks noGrp="1"/>
          </p:cNvSpPr>
          <p:nvPr>
            <p:ph idx="1"/>
          </p:nvPr>
        </p:nvSpPr>
        <p:spPr>
          <a:xfrm>
            <a:off x="334964" y="1348051"/>
            <a:ext cx="8580436" cy="4254260"/>
          </a:xfrm>
        </p:spPr>
        <p:txBody>
          <a:bodyPr/>
          <a:lstStyle/>
          <a:p>
            <a:pPr algn="ctr"/>
            <a:r>
              <a:rPr lang="en-US" sz="3600" dirty="0">
                <a:solidFill>
                  <a:schemeClr val="tx2"/>
                </a:solidFill>
              </a:rPr>
              <a:t>Marion</a:t>
            </a:r>
            <a:r>
              <a:rPr lang="en-US" sz="3600" dirty="0">
                <a:solidFill>
                  <a:srgbClr val="FFC000"/>
                </a:solidFill>
              </a:rPr>
              <a:t> </a:t>
            </a:r>
            <a:r>
              <a:rPr lang="en-US" sz="3600" dirty="0"/>
              <a:t>County and most doughnut counties:</a:t>
            </a:r>
          </a:p>
          <a:p>
            <a:pPr algn="ctr"/>
            <a:endParaRPr lang="en-US" sz="800" b="1" dirty="0"/>
          </a:p>
          <a:p>
            <a:pPr algn="ctr"/>
            <a:r>
              <a:rPr lang="en-US" sz="4800" b="1" dirty="0"/>
              <a:t>$82,000 / $94,300</a:t>
            </a:r>
            <a:endParaRPr lang="en-US" sz="2000" b="1" dirty="0"/>
          </a:p>
          <a:p>
            <a:r>
              <a:rPr lang="en-US" sz="2000" b="1" dirty="0"/>
              <a:t>  		        </a:t>
            </a:r>
            <a:r>
              <a:rPr lang="en-US" dirty="0"/>
              <a:t>(1-2 person)      </a:t>
            </a:r>
            <a:r>
              <a:rPr lang="en-US" sz="2800" dirty="0"/>
              <a:t>/	   </a:t>
            </a:r>
            <a:r>
              <a:rPr lang="en-US" dirty="0"/>
              <a:t>(3+ persons)</a:t>
            </a:r>
          </a:p>
          <a:p>
            <a:endParaRPr lang="en-US" sz="900" dirty="0"/>
          </a:p>
          <a:p>
            <a:pPr algn="ctr"/>
            <a:r>
              <a:rPr lang="en-US" sz="2800" dirty="0"/>
              <a:t>Except Shelby County:</a:t>
            </a:r>
          </a:p>
          <a:p>
            <a:endParaRPr lang="en-US" sz="400" dirty="0"/>
          </a:p>
          <a:p>
            <a:pPr algn="ctr"/>
            <a:r>
              <a:rPr lang="en-US" sz="4800" b="1" dirty="0"/>
              <a:t>$98,400 / $114,800</a:t>
            </a:r>
            <a:endParaRPr lang="en-US" sz="2800" b="1" dirty="0"/>
          </a:p>
          <a:p>
            <a:r>
              <a:rPr lang="en-US" sz="2800" b="1" dirty="0"/>
              <a:t>  		      </a:t>
            </a:r>
            <a:r>
              <a:rPr lang="en-US" dirty="0"/>
              <a:t>(1-2 person)      </a:t>
            </a:r>
            <a:r>
              <a:rPr lang="en-US" sz="2800" dirty="0"/>
              <a:t>/	   </a:t>
            </a:r>
            <a:r>
              <a:rPr lang="en-US" dirty="0"/>
              <a:t>(3+ persons)</a:t>
            </a:r>
          </a:p>
          <a:p>
            <a:endParaRPr lang="en-US" dirty="0"/>
          </a:p>
          <a:p>
            <a:endParaRPr lang="en-US" dirty="0"/>
          </a:p>
        </p:txBody>
      </p:sp>
    </p:spTree>
    <p:extLst>
      <p:ext uri="{BB962C8B-B14F-4D97-AF65-F5344CB8AC3E}">
        <p14:creationId xmlns:p14="http://schemas.microsoft.com/office/powerpoint/2010/main" val="3589011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6F9264-4707-4C2E-B5A3-AE4E14542BA4}"/>
              </a:ext>
            </a:extLst>
          </p:cNvPr>
          <p:cNvSpPr>
            <a:spLocks noGrp="1"/>
          </p:cNvSpPr>
          <p:nvPr>
            <p:ph idx="1"/>
          </p:nvPr>
        </p:nvSpPr>
        <p:spPr>
          <a:xfrm>
            <a:off x="334963" y="1295400"/>
            <a:ext cx="8364537" cy="5391150"/>
          </a:xfrm>
        </p:spPr>
        <p:txBody>
          <a:bodyPr/>
          <a:lstStyle/>
          <a:p>
            <a:pPr marL="461963" lvl="1" indent="0">
              <a:buNone/>
              <a:defRPr/>
            </a:pPr>
            <a:r>
              <a:rPr lang="en-US" sz="1800" dirty="0"/>
              <a:t>1.	Qualifying Income – All income that meets the GSE standards.  The 	breakdown of eligible income can be found in the Program Guides 	under Section 2 – Mortgagor Eligibility, Letter C.</a:t>
            </a:r>
          </a:p>
          <a:p>
            <a:pPr marL="461963" lvl="1" indent="0">
              <a:buFont typeface="Arial" pitchFamily="34" charset="0"/>
              <a:buNone/>
              <a:defRPr/>
            </a:pPr>
            <a:endParaRPr lang="en-US" dirty="0"/>
          </a:p>
          <a:p>
            <a:pPr marL="461963" lvl="1" indent="0">
              <a:buFont typeface="Arial" pitchFamily="34" charset="0"/>
              <a:buNone/>
              <a:defRPr/>
            </a:pPr>
            <a:r>
              <a:rPr lang="en-US" dirty="0"/>
              <a:t>2.	</a:t>
            </a:r>
            <a:r>
              <a:rPr lang="en-US" sz="1800" dirty="0"/>
              <a:t>Program Income Limits.</a:t>
            </a:r>
          </a:p>
          <a:p>
            <a:pPr marL="976313" lvl="1" indent="-514350">
              <a:buFont typeface="+mj-lt"/>
              <a:buAutoNum type="arabicPeriod"/>
              <a:defRPr/>
            </a:pPr>
            <a:endParaRPr lang="en-US" dirty="0"/>
          </a:p>
          <a:p>
            <a:pPr marL="461963" lvl="1" indent="0">
              <a:buFont typeface="Arial" pitchFamily="34" charset="0"/>
              <a:buNone/>
              <a:defRPr/>
            </a:pPr>
            <a:r>
              <a:rPr lang="en-US" dirty="0"/>
              <a:t>3.	</a:t>
            </a:r>
            <a:r>
              <a:rPr lang="en-US" sz="1800" dirty="0"/>
              <a:t>Program Acquisition/Purchase Price Limits, when applicable.</a:t>
            </a:r>
          </a:p>
          <a:p>
            <a:pPr marL="461963" lvl="1" indent="0">
              <a:buFont typeface="Arial" pitchFamily="34" charset="0"/>
              <a:buNone/>
              <a:defRPr/>
            </a:pPr>
            <a:endParaRPr lang="en-US" dirty="0"/>
          </a:p>
          <a:p>
            <a:pPr marL="461963" lvl="1" indent="0">
              <a:buFont typeface="Arial" pitchFamily="34" charset="0"/>
              <a:buNone/>
              <a:defRPr/>
            </a:pPr>
            <a:r>
              <a:rPr lang="en-US" dirty="0"/>
              <a:t>4.	</a:t>
            </a:r>
            <a:r>
              <a:rPr lang="en-US" sz="1800" dirty="0"/>
              <a:t>First-time homebuyer guideline, when applicable.</a:t>
            </a:r>
          </a:p>
          <a:p>
            <a:pPr marL="461963" lvl="1" indent="0">
              <a:buNone/>
              <a:defRPr/>
            </a:pPr>
            <a:endParaRPr lang="en-US" dirty="0"/>
          </a:p>
          <a:p>
            <a:pPr marL="804863" lvl="1" indent="-342900">
              <a:buAutoNum type="arabicPeriod" startAt="5"/>
              <a:defRPr/>
            </a:pPr>
            <a:r>
              <a:rPr lang="en-US" sz="1800" dirty="0"/>
              <a:t> Purchase Price cannot exceed appraised value, except on MCC stand-	alone program.</a:t>
            </a:r>
          </a:p>
          <a:p>
            <a:pPr marL="804863" lvl="1" indent="-342900">
              <a:buAutoNum type="arabicPeriod" startAt="5"/>
              <a:defRPr/>
            </a:pPr>
            <a:endParaRPr lang="en-US" sz="1800" dirty="0"/>
          </a:p>
          <a:p>
            <a:pPr marL="804863" lvl="1" indent="-342900">
              <a:buAutoNum type="arabicPeriod" startAt="5"/>
              <a:defRPr/>
            </a:pPr>
            <a:r>
              <a:rPr lang="en-US" sz="1800" dirty="0"/>
              <a:t>Dwelling must be one (1) parcel under all programs.</a:t>
            </a:r>
          </a:p>
          <a:p>
            <a:pPr marL="804863" lvl="1" indent="-342900">
              <a:buAutoNum type="arabicPeriod" startAt="5"/>
              <a:defRPr/>
            </a:pPr>
            <a:endParaRPr lang="en-US" sz="1800" dirty="0"/>
          </a:p>
          <a:p>
            <a:pPr marL="804863" lvl="1" indent="-342900">
              <a:buAutoNum type="arabicPeriod" startAt="5"/>
              <a:defRPr/>
            </a:pPr>
            <a:r>
              <a:rPr lang="en-US" sz="1800" dirty="0"/>
              <a:t>All land must be required for the livability of the property and so noted within the Appraisal.</a:t>
            </a:r>
          </a:p>
        </p:txBody>
      </p:sp>
      <p:sp>
        <p:nvSpPr>
          <p:cNvPr id="43011" name="Title 1">
            <a:extLst>
              <a:ext uri="{FF2B5EF4-FFF2-40B4-BE49-F238E27FC236}">
                <a16:creationId xmlns:a16="http://schemas.microsoft.com/office/drawing/2014/main" id="{6CC50E7F-40A5-48B7-AE6E-A0E0D5B94A29}"/>
              </a:ext>
            </a:extLst>
          </p:cNvPr>
          <p:cNvSpPr>
            <a:spLocks noGrp="1"/>
          </p:cNvSpPr>
          <p:nvPr>
            <p:ph type="title"/>
          </p:nvPr>
        </p:nvSpPr>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What underwriting criteria does IHCDA 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97701D7-621B-428F-A4C5-1E1D10667F1C}"/>
              </a:ext>
            </a:extLst>
          </p:cNvPr>
          <p:cNvSpPr>
            <a:spLocks noGrp="1"/>
          </p:cNvSpPr>
          <p:nvPr>
            <p:ph type="title"/>
          </p:nvPr>
        </p:nvSpPr>
        <p:spPr/>
        <p:txBody>
          <a:bodyPr/>
          <a:lstStyle/>
          <a:p>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HIGHLIGHTS</a:t>
            </a:r>
          </a:p>
        </p:txBody>
      </p:sp>
      <p:sp>
        <p:nvSpPr>
          <p:cNvPr id="25603" name="Content Placeholder 2">
            <a:extLst>
              <a:ext uri="{FF2B5EF4-FFF2-40B4-BE49-F238E27FC236}">
                <a16:creationId xmlns:a16="http://schemas.microsoft.com/office/drawing/2014/main" id="{39F61396-B1B5-45BE-A906-52E99892601B}"/>
              </a:ext>
            </a:extLst>
          </p:cNvPr>
          <p:cNvSpPr>
            <a:spLocks noGrp="1"/>
          </p:cNvSpPr>
          <p:nvPr>
            <p:ph idx="1"/>
          </p:nvPr>
        </p:nvSpPr>
        <p:spPr>
          <a:xfrm>
            <a:off x="334963" y="1223963"/>
            <a:ext cx="8364537" cy="5214937"/>
          </a:xfrm>
        </p:spPr>
        <p:txBody>
          <a:bodyPr/>
          <a:lstStyle/>
          <a:p>
            <a:pPr marL="285750" indent="-285750">
              <a:buFont typeface="Arial" panose="020B0604020202020204" pitchFamily="34" charset="0"/>
              <a:buChar char="•"/>
              <a:defRPr/>
            </a:pPr>
            <a:r>
              <a:rPr lang="en-US" sz="2000" b="1" dirty="0">
                <a:latin typeface="Arial" pitchFamily="34" charset="0"/>
                <a:ea typeface="ＭＳ Ｐゴシック" pitchFamily="34" charset="-128"/>
                <a:cs typeface="Arial" pitchFamily="34" charset="0"/>
              </a:rPr>
              <a:t>Using Qualifying Income based off of the 1003 </a:t>
            </a:r>
            <a:r>
              <a:rPr lang="en-US" sz="2000" b="1" dirty="0">
                <a:solidFill>
                  <a:srgbClr val="FF0000"/>
                </a:solidFill>
                <a:latin typeface="Arial" pitchFamily="34" charset="0"/>
                <a:ea typeface="ＭＳ Ｐゴシック" pitchFamily="34" charset="-128"/>
                <a:cs typeface="Arial" pitchFamily="34" charset="0"/>
              </a:rPr>
              <a:t>FOR MORTGAGOR/CO-MORTGAGOR ONLY</a:t>
            </a:r>
          </a:p>
          <a:p>
            <a:pPr marL="285750" indent="-285750">
              <a:buFont typeface="Arial" panose="020B0604020202020204" pitchFamily="34" charset="0"/>
              <a:buChar char="•"/>
              <a:defRPr/>
            </a:pPr>
            <a:endParaRPr lang="en-US" sz="1600" b="1" dirty="0">
              <a:solidFill>
                <a:srgbClr val="FF0000"/>
              </a:solidFill>
              <a:latin typeface="Arial" pitchFamily="34" charset="0"/>
              <a:ea typeface="ＭＳ Ｐゴシック" pitchFamily="34" charset="-128"/>
              <a:cs typeface="Arial" pitchFamily="34" charset="0"/>
            </a:endParaRPr>
          </a:p>
          <a:p>
            <a:pPr lvl="1">
              <a:defRPr/>
            </a:pPr>
            <a:r>
              <a:rPr lang="en-US" sz="1800" dirty="0">
                <a:latin typeface="Arial" pitchFamily="34" charset="0"/>
                <a:ea typeface="ＭＳ Ｐゴシック" pitchFamily="34" charset="-128"/>
                <a:cs typeface="Arial" pitchFamily="34" charset="0"/>
              </a:rPr>
              <a:t>Paystubs are not required</a:t>
            </a:r>
          </a:p>
          <a:p>
            <a:pPr lvl="1">
              <a:defRPr/>
            </a:pPr>
            <a:endParaRPr lang="en-US" sz="1400" dirty="0">
              <a:latin typeface="Arial" pitchFamily="34" charset="0"/>
              <a:ea typeface="ＭＳ Ｐゴシック" pitchFamily="34" charset="-128"/>
              <a:cs typeface="Arial" pitchFamily="34" charset="0"/>
            </a:endParaRPr>
          </a:p>
          <a:p>
            <a:pPr marL="914400" lvl="2" indent="0">
              <a:buNone/>
              <a:defRPr/>
            </a:pPr>
            <a:r>
              <a:rPr lang="en-US" sz="1600" dirty="0">
                <a:latin typeface="Arial" pitchFamily="34" charset="0"/>
                <a:ea typeface="ＭＳ Ｐゴシック" pitchFamily="34" charset="-128"/>
                <a:cs typeface="Arial" pitchFamily="34" charset="0"/>
              </a:rPr>
              <a:t>-     May be requested if there is a discrepancy</a:t>
            </a:r>
          </a:p>
          <a:p>
            <a:pPr marL="461963" lvl="1" indent="0">
              <a:buFont typeface="Arial" pitchFamily="34" charset="0"/>
              <a:buNone/>
              <a:defRPr/>
            </a:pPr>
            <a:endParaRPr lang="en-US" dirty="0">
              <a:latin typeface="Arial" pitchFamily="34" charset="0"/>
              <a:ea typeface="ＭＳ Ｐゴシック" pitchFamily="34" charset="-128"/>
              <a:cs typeface="Arial" pitchFamily="34" charset="0"/>
            </a:endParaRPr>
          </a:p>
          <a:p>
            <a:pPr marL="461963" lvl="1" indent="0">
              <a:buFont typeface="Arial" pitchFamily="34" charset="0"/>
              <a:buNone/>
              <a:defRPr/>
            </a:pPr>
            <a:r>
              <a:rPr lang="en-US" dirty="0">
                <a:latin typeface="Arial" pitchFamily="34" charset="0"/>
                <a:ea typeface="ＭＳ Ｐゴシック" pitchFamily="34" charset="-128"/>
                <a:cs typeface="Arial" pitchFamily="34" charset="0"/>
              </a:rPr>
              <a:t>	-     </a:t>
            </a:r>
            <a:r>
              <a:rPr lang="en-US" dirty="0"/>
              <a:t>Qualifying Income – </a:t>
            </a:r>
            <a:r>
              <a:rPr lang="en-US" b="1" dirty="0"/>
              <a:t>ALL income that meets GSE standards.  </a:t>
            </a:r>
            <a:r>
              <a:rPr lang="en-US" dirty="0"/>
              <a:t>The 	       breakdown of eligible income can be found in all Program Guides under 	       Section 2 – Mortgagor Eligibility, Letter A</a:t>
            </a:r>
          </a:p>
          <a:p>
            <a:pPr marL="461963" lvl="1" indent="0">
              <a:buFont typeface="Arial" pitchFamily="34" charset="0"/>
              <a:buNone/>
              <a:defRPr/>
            </a:pPr>
            <a:endParaRPr lang="en-US" sz="12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b="1" dirty="0">
                <a:latin typeface="Arial" pitchFamily="34" charset="0"/>
                <a:ea typeface="ＭＳ Ｐゴシック" pitchFamily="34" charset="-128"/>
                <a:cs typeface="Arial" pitchFamily="34" charset="0"/>
              </a:rPr>
              <a:t>3-Years Tax Transcripts are only required on MCC, Next Home/MCC Combo, and First Place</a:t>
            </a:r>
          </a:p>
          <a:p>
            <a:pPr marL="285750" indent="-285750">
              <a:buFont typeface="Arial" panose="020B0604020202020204" pitchFamily="34" charset="0"/>
              <a:buChar char="•"/>
              <a:defRPr/>
            </a:pPr>
            <a:endParaRPr lang="en-US" b="1" dirty="0">
              <a:latin typeface="Arial" pitchFamily="34" charset="0"/>
              <a:ea typeface="ＭＳ Ｐゴシック" pitchFamily="34" charset="-128"/>
              <a:cs typeface="Arial" pitchFamily="34" charset="0"/>
            </a:endParaRPr>
          </a:p>
          <a:p>
            <a:pPr marL="973138" lvl="1" indent="-285750">
              <a:defRPr/>
            </a:pPr>
            <a:r>
              <a:rPr lang="en-US" dirty="0">
                <a:latin typeface="Arial" pitchFamily="34" charset="0"/>
                <a:ea typeface="ＭＳ Ｐゴシック" pitchFamily="34" charset="-128"/>
                <a:cs typeface="Arial" pitchFamily="34" charset="0"/>
              </a:rPr>
              <a:t>Tax Transcripts are not required on the stand-alone Next Home.</a:t>
            </a:r>
          </a:p>
          <a:p>
            <a:pPr marL="973138" lvl="1" indent="-285750">
              <a:defRPr/>
            </a:pPr>
            <a:endParaRPr lang="en-US"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b="1" dirty="0">
                <a:latin typeface="Arial" pitchFamily="34" charset="0"/>
                <a:ea typeface="ＭＳ Ｐゴシック" pitchFamily="34" charset="-128"/>
                <a:cs typeface="Arial" pitchFamily="34" charset="0"/>
              </a:rPr>
              <a:t>Accessory Units are acceptable with a Notarized Auxiliary Unit Affidavit</a:t>
            </a:r>
          </a:p>
          <a:p>
            <a:pPr marL="285750" indent="-285750">
              <a:buFont typeface="Arial" panose="020B0604020202020204" pitchFamily="34" charset="0"/>
              <a:buChar char="•"/>
              <a:defRPr/>
            </a:pPr>
            <a:endParaRPr lang="en-US" sz="12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endParaRPr lang="en-US" sz="1600" b="1" dirty="0">
              <a:latin typeface="Arial" pitchFamily="34" charset="0"/>
              <a:ea typeface="ＭＳ Ｐゴシック" pitchFamily="34" charset="-128"/>
              <a:cs typeface="Arial" pitchFamily="34" charset="0"/>
            </a:endParaRPr>
          </a:p>
          <a:p>
            <a:pPr>
              <a:defRPr/>
            </a:pPr>
            <a:endParaRPr lang="en-US" sz="1600" b="1" dirty="0">
              <a:latin typeface="Arial" pitchFamily="34" charset="0"/>
              <a:ea typeface="ＭＳ Ｐゴシック" pitchFamily="34" charset="-128"/>
              <a:cs typeface="Arial" pitchFamily="34" charset="0"/>
            </a:endParaRPr>
          </a:p>
          <a:p>
            <a:pPr indent="53975">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C1FC2AB-5831-4ABA-8B37-29B2E7712E57}"/>
              </a:ext>
            </a:extLst>
          </p:cNvPr>
          <p:cNvSpPr>
            <a:spLocks noGrp="1"/>
          </p:cNvSpPr>
          <p:nvPr>
            <p:ph type="title"/>
          </p:nvPr>
        </p:nvSpPr>
        <p:spPr/>
        <p:txBody>
          <a:bodyPr/>
          <a:lstStyle/>
          <a:p>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TAX TRANSCRIPTS &amp; GUIDELINES</a:t>
            </a:r>
          </a:p>
        </p:txBody>
      </p:sp>
      <p:sp>
        <p:nvSpPr>
          <p:cNvPr id="25603" name="Content Placeholder 2">
            <a:extLst>
              <a:ext uri="{FF2B5EF4-FFF2-40B4-BE49-F238E27FC236}">
                <a16:creationId xmlns:a16="http://schemas.microsoft.com/office/drawing/2014/main" id="{3A7DC62A-F2D9-4AE0-BB9E-6F7DFDF01A91}"/>
              </a:ext>
            </a:extLst>
          </p:cNvPr>
          <p:cNvSpPr>
            <a:spLocks noGrp="1"/>
          </p:cNvSpPr>
          <p:nvPr>
            <p:ph idx="1"/>
          </p:nvPr>
        </p:nvSpPr>
        <p:spPr>
          <a:xfrm>
            <a:off x="334963" y="1223963"/>
            <a:ext cx="8364537" cy="5214937"/>
          </a:xfrm>
        </p:spPr>
        <p:txBody>
          <a:bodyPr/>
          <a:lstStyle/>
          <a:p>
            <a:pPr marL="285750" indent="-285750">
              <a:buFont typeface="Arial" panose="020B0604020202020204" pitchFamily="34" charset="0"/>
              <a:buChar char="•"/>
              <a:defRPr/>
            </a:pPr>
            <a:endParaRPr lang="en-US" b="1"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b="1" dirty="0">
                <a:latin typeface="Arial" pitchFamily="34" charset="0"/>
                <a:ea typeface="ＭＳ Ｐゴシック" pitchFamily="34" charset="-128"/>
                <a:cs typeface="Arial" pitchFamily="34" charset="0"/>
              </a:rPr>
              <a:t>IRS Tax Compliance Laws require applicable program loans to be documented by 3-years of tax transcripts</a:t>
            </a:r>
          </a:p>
          <a:p>
            <a:pPr marL="973138" lvl="1" indent="-285750">
              <a:defRPr/>
            </a:pPr>
            <a:r>
              <a:rPr lang="en-US" sz="1400" dirty="0">
                <a:latin typeface="Arial" pitchFamily="34" charset="0"/>
                <a:ea typeface="ＭＳ Ｐゴシック" pitchFamily="34" charset="-128"/>
                <a:cs typeface="Arial" pitchFamily="34" charset="0"/>
              </a:rPr>
              <a:t>MCC</a:t>
            </a:r>
          </a:p>
          <a:p>
            <a:pPr marL="973138" lvl="1" indent="-285750">
              <a:defRPr/>
            </a:pPr>
            <a:r>
              <a:rPr lang="en-US" sz="1400" dirty="0">
                <a:latin typeface="Arial" pitchFamily="34" charset="0"/>
                <a:ea typeface="ＭＳ Ｐゴシック" pitchFamily="34" charset="-128"/>
                <a:cs typeface="Arial" pitchFamily="34" charset="0"/>
              </a:rPr>
              <a:t>Next Home/MCC</a:t>
            </a:r>
          </a:p>
          <a:p>
            <a:pPr marL="973138" lvl="1" indent="-285750">
              <a:defRPr/>
            </a:pPr>
            <a:r>
              <a:rPr lang="en-US" sz="1400" dirty="0">
                <a:latin typeface="Arial" pitchFamily="34" charset="0"/>
                <a:ea typeface="ＭＳ Ｐゴシック" pitchFamily="34" charset="-128"/>
                <a:cs typeface="Arial" pitchFamily="34" charset="0"/>
              </a:rPr>
              <a:t>First Place</a:t>
            </a:r>
          </a:p>
          <a:p>
            <a:pPr>
              <a:defRPr/>
            </a:pPr>
            <a:endParaRPr lang="en-US" sz="1600"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b="1" dirty="0">
                <a:latin typeface="Arial" pitchFamily="34" charset="0"/>
                <a:ea typeface="ＭＳ Ｐゴシック" pitchFamily="34" charset="-128"/>
                <a:cs typeface="Arial" pitchFamily="34" charset="0"/>
              </a:rPr>
              <a:t>3 yrs. of IRS Tax Transcripts are required on mortgagor/co-mortgagor and must be submitted with the closing package on applicable IHCDA programs</a:t>
            </a:r>
          </a:p>
          <a:p>
            <a:pPr>
              <a:defRPr/>
            </a:pPr>
            <a:endParaRPr lang="en-US" sz="1600" b="1"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b="1" dirty="0">
                <a:latin typeface="Arial" pitchFamily="34" charset="0"/>
                <a:ea typeface="ＭＳ Ｐゴシック" pitchFamily="34" charset="-128"/>
                <a:cs typeface="Arial" pitchFamily="34" charset="0"/>
              </a:rPr>
              <a:t>If a borrower did not file a tax return for all 3 years and/or any of the past years tax returns, they must complete the ‘INCOME TAX AFFIDAVIT’ section of the IHCDA Borrower Information Certificate</a:t>
            </a:r>
          </a:p>
          <a:p>
            <a:pPr marL="285750" indent="-285750">
              <a:buFont typeface="Arial" panose="020B0604020202020204" pitchFamily="34" charset="0"/>
              <a:buChar char="•"/>
              <a:defRPr/>
            </a:pPr>
            <a:endParaRPr lang="en-US" sz="1600" b="1" dirty="0">
              <a:latin typeface="Arial" pitchFamily="34" charset="0"/>
              <a:ea typeface="ＭＳ Ｐゴシック" pitchFamily="34" charset="-128"/>
              <a:cs typeface="Arial" pitchFamily="34" charset="0"/>
            </a:endParaRPr>
          </a:p>
          <a:p>
            <a:pPr>
              <a:defRPr/>
            </a:pPr>
            <a:endParaRPr lang="en-US" sz="1600" b="1" dirty="0">
              <a:latin typeface="Arial" pitchFamily="34" charset="0"/>
              <a:ea typeface="ＭＳ Ｐゴシック" pitchFamily="34" charset="-128"/>
              <a:cs typeface="Arial" pitchFamily="34" charset="0"/>
            </a:endParaRPr>
          </a:p>
          <a:p>
            <a:pPr indent="53975">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2B75-3CB0-4822-AA2B-61DCA5605472}"/>
              </a:ext>
            </a:extLst>
          </p:cNvPr>
          <p:cNvSpPr>
            <a:spLocks noGrp="1"/>
          </p:cNvSpPr>
          <p:nvPr>
            <p:ph type="title"/>
          </p:nvPr>
        </p:nvSpPr>
        <p:spPr>
          <a:xfrm>
            <a:off x="334963" y="274638"/>
            <a:ext cx="8364537" cy="792162"/>
          </a:xfrm>
        </p:spPr>
        <p:txBody>
          <a:bodyPr/>
          <a:lstStyle/>
          <a:p>
            <a:pPr>
              <a:defRPr/>
            </a:pPr>
            <a:r>
              <a:rPr lang="en-US" dirty="0"/>
              <a:t>The homeownership team</a:t>
            </a:r>
          </a:p>
        </p:txBody>
      </p:sp>
      <p:sp>
        <p:nvSpPr>
          <p:cNvPr id="17411" name="Content Placeholder 2">
            <a:extLst>
              <a:ext uri="{FF2B5EF4-FFF2-40B4-BE49-F238E27FC236}">
                <a16:creationId xmlns:a16="http://schemas.microsoft.com/office/drawing/2014/main" id="{11B33E64-E08F-4091-9467-BFF9068EE775}"/>
              </a:ext>
            </a:extLst>
          </p:cNvPr>
          <p:cNvSpPr>
            <a:spLocks noGrp="1"/>
          </p:cNvSpPr>
          <p:nvPr>
            <p:ph idx="1"/>
          </p:nvPr>
        </p:nvSpPr>
        <p:spPr>
          <a:xfrm>
            <a:off x="334963" y="923925"/>
            <a:ext cx="8364537" cy="5473700"/>
          </a:xfrm>
        </p:spPr>
        <p:txBody>
          <a:bodyPr/>
          <a:lstStyle/>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Homeownership Director </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Kim Harris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2"/>
              </a:rPr>
              <a:t>kiharris@ihcda.in.gov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317-233-5367</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Operations Manager</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Tom Pearson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3"/>
              </a:rPr>
              <a:t>tpearson1@ihcda.in.gov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317-232-0210</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Underwriters</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Katryna Rice-Krause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4"/>
              </a:rPr>
              <a:t>krice-krause@ihcda.in.gov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317-232-2023</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Marianne Fraps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5"/>
              </a:rPr>
              <a:t>mfraps@ihcda.in.gov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317-232-7023	</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Operations</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Dolores Scisney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6"/>
              </a:rPr>
              <a:t>dscisney@ihcda.in.gov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317-234-3706</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Account Managers</a:t>
            </a:r>
          </a:p>
          <a:p>
            <a:r>
              <a:rPr lang="en-US" altLang="en-US" sz="1400" dirty="0" err="1">
                <a:latin typeface="Arial" panose="020B0604020202020204" pitchFamily="34" charset="0"/>
                <a:ea typeface="ＭＳ Ｐゴシック" panose="020B0600070205080204" pitchFamily="34" charset="-128"/>
                <a:cs typeface="Arial" panose="020B0604020202020204" pitchFamily="34" charset="0"/>
              </a:rPr>
              <a:t>Brienn</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White @ </a:t>
            </a:r>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7"/>
              </a:rPr>
              <a:t>bwhite@ihcda.in.gov</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463-203-7108</a:t>
            </a:r>
          </a:p>
          <a:p>
            <a:pPr marL="0" marR="0" lvl="0" indent="0" algn="l" defTabSz="914400" rtl="0" eaLnBrk="0" fontAlgn="base" latinLnBrk="0" hangingPunct="0">
              <a:lnSpc>
                <a:spcPct val="100000"/>
              </a:lnSpc>
              <a:spcBef>
                <a:spcPct val="0"/>
              </a:spcBef>
              <a:spcAft>
                <a:spcPct val="0"/>
              </a:spcAft>
              <a:buClr>
                <a:srgbClr val="003359"/>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Mark Doud @ </a:t>
            </a:r>
            <a:r>
              <a:rPr kumimoji="0" lang="en-US" altLang="en-US" sz="14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8"/>
              </a:rPr>
              <a:t>mdoud@ihcda.in.gov</a:t>
            </a:r>
            <a:r>
              <a:rPr kumimoji="0" lang="en-US" altLang="en-US" sz="1400" b="0" i="0" u="none" strike="noStrike" kern="1200" cap="none" spc="0" normalizeH="0" baseline="0" noProof="0" dirty="0">
                <a:ln>
                  <a:noFill/>
                </a:ln>
                <a:solidFill>
                  <a:srgbClr val="003359"/>
                </a:solidFill>
                <a:effectLst/>
                <a:uLnTx/>
                <a:uFillTx/>
                <a:latin typeface="Arial" panose="020B0604020202020204" pitchFamily="34" charset="0"/>
                <a:ea typeface="ＭＳ Ｐゴシック" panose="020B0600070205080204" pitchFamily="34" charset="-128"/>
                <a:cs typeface="Arial" panose="020B0604020202020204" pitchFamily="34" charset="0"/>
              </a:rPr>
              <a:t>			317-447-8156</a:t>
            </a: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4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b="1" dirty="0">
                <a:latin typeface="Arial" panose="020B0604020202020204" pitchFamily="34" charset="0"/>
                <a:ea typeface="ＭＳ Ｐゴシック" panose="020B0600070205080204" pitchFamily="34" charset="-128"/>
                <a:cs typeface="Arial" panose="020B0604020202020204" pitchFamily="34" charset="0"/>
              </a:rPr>
              <a:t>US Bank Customer Care Specialists		</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 	800-562-5165, option 1</a:t>
            </a:r>
          </a:p>
          <a:p>
            <a:r>
              <a:rPr lang="en-US" altLang="en-US" sz="1400" dirty="0">
                <a:latin typeface="Arial" panose="020B0604020202020204" pitchFamily="34" charset="0"/>
                <a:ea typeface="ＭＳ Ｐゴシック" panose="020B0600070205080204" pitchFamily="34" charset="-128"/>
                <a:cs typeface="Arial" panose="020B0604020202020204" pitchFamily="34" charset="0"/>
                <a:hlinkClick r:id="rId9"/>
              </a:rPr>
              <a:t>hfacustomercare@usbank.com</a:t>
            </a:r>
            <a:endParaRPr lang="en-US" altLang="en-US" sz="14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8923985-7E6F-4675-A451-1AFB74E85190}"/>
              </a:ext>
            </a:extLst>
          </p:cNvPr>
          <p:cNvSpPr>
            <a:spLocks noGrp="1"/>
          </p:cNvSpPr>
          <p:nvPr>
            <p:ph type="ctrTitle"/>
          </p:nvPr>
        </p:nvSpPr>
        <p:spPr>
          <a:xfrm>
            <a:off x="836613" y="1609725"/>
            <a:ext cx="7772400" cy="2997200"/>
          </a:xfrm>
        </p:spPr>
        <p:txBody>
          <a:bodyPr/>
          <a:lstStyle/>
          <a:p>
            <a:pPr algn="ctr"/>
            <a:r>
              <a:rPr lang="en-US" altLang="en-US" sz="4400" cap="none" dirty="0">
                <a:latin typeface="Arial Bold" panose="020B0704020202020204" pitchFamily="34" charset="0"/>
                <a:ea typeface="ＭＳ Ｐゴシック" panose="020B0600070205080204" pitchFamily="34" charset="-128"/>
                <a:cs typeface="Arial Bold" panose="020B0704020202020204" pitchFamily="34" charset="0"/>
              </a:rPr>
              <a:t>IHCDA DMS Online</a:t>
            </a:r>
            <a:br>
              <a:rPr lang="en-US" altLang="en-US" sz="4400"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4400" cap="none" dirty="0">
                <a:latin typeface="Arial Bold" panose="020B0704020202020204" pitchFamily="34" charset="0"/>
                <a:ea typeface="ＭＳ Ｐゴシック" panose="020B0600070205080204" pitchFamily="34" charset="-128"/>
                <a:cs typeface="Arial Bold" panose="020B0704020202020204" pitchFamily="34" charset="0"/>
              </a:rPr>
              <a:t> </a:t>
            </a:r>
            <a:br>
              <a:rPr lang="en-US" altLang="en-US" sz="4400"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4400" cap="none" dirty="0">
                <a:latin typeface="Arial Bold" panose="020B0704020202020204" pitchFamily="34" charset="0"/>
                <a:ea typeface="ＭＳ Ｐゴシック" panose="020B0600070205080204" pitchFamily="34" charset="-128"/>
                <a:cs typeface="Arial Bold" panose="020B0704020202020204" pitchFamily="34" charset="0"/>
              </a:rPr>
              <a:t>System Training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731EC-CEF9-48F6-B57E-DEACC38E845C}"/>
              </a:ext>
            </a:extLst>
          </p:cNvPr>
          <p:cNvSpPr>
            <a:spLocks noGrp="1"/>
          </p:cNvSpPr>
          <p:nvPr>
            <p:ph type="title"/>
          </p:nvPr>
        </p:nvSpPr>
        <p:spPr>
          <a:xfrm>
            <a:off x="325438" y="274638"/>
            <a:ext cx="8374062" cy="1143000"/>
          </a:xfrm>
        </p:spPr>
        <p:txBody>
          <a:bodyPr/>
          <a:lstStyle/>
          <a:p>
            <a:pPr>
              <a:defRPr/>
            </a:pPr>
            <a:r>
              <a:rPr lang="en-US" dirty="0"/>
              <a:t>Web link</a:t>
            </a:r>
          </a:p>
        </p:txBody>
      </p:sp>
      <p:sp>
        <p:nvSpPr>
          <p:cNvPr id="66563" name="Content Placeholder 3">
            <a:extLst>
              <a:ext uri="{FF2B5EF4-FFF2-40B4-BE49-F238E27FC236}">
                <a16:creationId xmlns:a16="http://schemas.microsoft.com/office/drawing/2014/main" id="{CE41E070-A97A-4EDF-BFD0-C5B30C6C6F53}"/>
              </a:ext>
            </a:extLst>
          </p:cNvPr>
          <p:cNvSpPr>
            <a:spLocks noGrp="1"/>
          </p:cNvSpPr>
          <p:nvPr>
            <p:ph sz="half" idx="1"/>
          </p:nvPr>
        </p:nvSpPr>
        <p:spPr>
          <a:xfrm>
            <a:off x="325438" y="1600200"/>
            <a:ext cx="4057650" cy="4525963"/>
          </a:xfrm>
        </p:spPr>
        <p:txBody>
          <a:bodyPr/>
          <a:lstStyle/>
          <a:p>
            <a:pPr marL="285750" indent="-285750">
              <a:buFont typeface="Arial" panose="020B0604020202020204" pitchFamily="34" charset="0"/>
              <a:buChar char="•"/>
              <a:defRPr/>
            </a:pPr>
            <a:r>
              <a:rPr lang="en-US" dirty="0">
                <a:latin typeface="Arial" pitchFamily="34" charset="0"/>
                <a:ea typeface="ＭＳ Ｐゴシック" pitchFamily="34" charset="-128"/>
                <a:cs typeface="Arial" pitchFamily="34" charset="0"/>
              </a:rPr>
              <a:t>IHCDA Online is a web-based application, no downloaded software, that is supported by the most recent versions of major browsers like;</a:t>
            </a:r>
          </a:p>
          <a:p>
            <a:pPr marL="973138" lvl="1" indent="-285750">
              <a:defRPr/>
            </a:pPr>
            <a:r>
              <a:rPr lang="en-US" sz="1800" dirty="0">
                <a:latin typeface="Arial" pitchFamily="34" charset="0"/>
                <a:ea typeface="ＭＳ Ｐゴシック" pitchFamily="34" charset="-128"/>
                <a:cs typeface="Arial" pitchFamily="34" charset="0"/>
              </a:rPr>
              <a:t>Google Chrome</a:t>
            </a:r>
          </a:p>
          <a:p>
            <a:pPr marL="973138" lvl="1" indent="-285750">
              <a:defRPr/>
            </a:pPr>
            <a:r>
              <a:rPr lang="en-US" sz="1800" dirty="0">
                <a:latin typeface="Arial" pitchFamily="34" charset="0"/>
                <a:ea typeface="ＭＳ Ｐゴシック" pitchFamily="34" charset="-128"/>
                <a:cs typeface="Arial" pitchFamily="34" charset="0"/>
              </a:rPr>
              <a:t>Firefox</a:t>
            </a:r>
          </a:p>
          <a:p>
            <a:pPr marL="687388" lvl="1" indent="0">
              <a:buFont typeface="Arial" pitchFamily="34" charset="0"/>
              <a:buNone/>
              <a:defRPr/>
            </a:pPr>
            <a:endParaRPr lang="en-US" sz="1800" dirty="0">
              <a:latin typeface="Arial" pitchFamily="34" charset="0"/>
              <a:ea typeface="ＭＳ Ｐゴシック" pitchFamily="34" charset="-128"/>
              <a:cs typeface="Arial" pitchFamily="34" charset="0"/>
            </a:endParaRPr>
          </a:p>
          <a:p>
            <a:pPr>
              <a:defRPr/>
            </a:pPr>
            <a:endParaRPr lang="en-US" altLang="en-US" sz="4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3252" name="Content Placeholder 1">
            <a:extLst>
              <a:ext uri="{FF2B5EF4-FFF2-40B4-BE49-F238E27FC236}">
                <a16:creationId xmlns:a16="http://schemas.microsoft.com/office/drawing/2014/main" id="{9CCF4CFE-328D-42C1-8F28-93467B15D669}"/>
              </a:ext>
            </a:extLst>
          </p:cNvPr>
          <p:cNvSpPr>
            <a:spLocks noGrp="1"/>
          </p:cNvSpPr>
          <p:nvPr>
            <p:ph sz="half" idx="2"/>
          </p:nvPr>
        </p:nvSpPr>
        <p:spPr/>
        <p:txBody>
          <a:bodyPr/>
          <a:lstStyle/>
          <a:p>
            <a:endParaRPr lang="en-US" altLang="en-US" sz="1600">
              <a:latin typeface="Arial" panose="020B0604020202020204" pitchFamily="34" charset="0"/>
              <a:ea typeface="ＭＳ Ｐゴシック" panose="020B0600070205080204" pitchFamily="34" charset="-128"/>
              <a:cs typeface="Arial" panose="020B0604020202020204" pitchFamily="34" charset="0"/>
              <a:hlinkClick r:id="rId2"/>
            </a:endParaRPr>
          </a:p>
          <a:p>
            <a:endParaRPr lang="en-US" altLang="en-US" sz="1600">
              <a:latin typeface="Arial" panose="020B0604020202020204" pitchFamily="34" charset="0"/>
              <a:ea typeface="ＭＳ Ｐゴシック" panose="020B0600070205080204" pitchFamily="34" charset="-128"/>
              <a:cs typeface="Arial" panose="020B0604020202020204" pitchFamily="34" charset="0"/>
              <a:hlinkClick r:id="rId2"/>
            </a:endParaRPr>
          </a:p>
          <a:p>
            <a:r>
              <a:rPr lang="en-US" altLang="en-US" sz="1600">
                <a:latin typeface="Arial" panose="020B0604020202020204" pitchFamily="34" charset="0"/>
                <a:ea typeface="ＭＳ Ｐゴシック" panose="020B0600070205080204" pitchFamily="34" charset="-128"/>
                <a:cs typeface="Arial" panose="020B0604020202020204" pitchFamily="34" charset="0"/>
                <a:hlinkClick r:id="rId3"/>
              </a:rPr>
              <a:t>https://online.ihcda.in.gov/DMSOnline</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pic>
        <p:nvPicPr>
          <p:cNvPr id="53253" name="Picture 1">
            <a:extLst>
              <a:ext uri="{FF2B5EF4-FFF2-40B4-BE49-F238E27FC236}">
                <a16:creationId xmlns:a16="http://schemas.microsoft.com/office/drawing/2014/main" id="{C14CDCC9-B415-4016-A6D6-9AB5DBD429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2857500"/>
            <a:ext cx="56292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F03EEF0-CDA9-4144-BF3B-2B07FE00C260}"/>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Home Screen Navigation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1">
            <a:extLst>
              <a:ext uri="{FF2B5EF4-FFF2-40B4-BE49-F238E27FC236}">
                <a16:creationId xmlns:a16="http://schemas.microsoft.com/office/drawing/2014/main" id="{0009F285-6E08-415E-BA9F-85CEC3DF18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103188"/>
            <a:ext cx="8975725"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a:extLst>
              <a:ext uri="{FF2B5EF4-FFF2-40B4-BE49-F238E27FC236}">
                <a16:creationId xmlns:a16="http://schemas.microsoft.com/office/drawing/2014/main" id="{277B15C3-700E-45CB-BC13-36CCC6902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665413"/>
            <a:ext cx="2800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FBD551F-EFD9-459D-84C9-B24E729D4E2B}"/>
              </a:ext>
            </a:extLst>
          </p:cNvPr>
          <p:cNvSpPr txBox="1"/>
          <p:nvPr/>
        </p:nvSpPr>
        <p:spPr>
          <a:xfrm>
            <a:off x="3683000" y="2668588"/>
            <a:ext cx="2559050" cy="6461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Loans with Open Conditions = Incomplete loans for both Application &amp; Closing status loans</a:t>
            </a:r>
          </a:p>
        </p:txBody>
      </p:sp>
      <p:cxnSp>
        <p:nvCxnSpPr>
          <p:cNvPr id="20" name="Straight Arrow Connector 19">
            <a:extLst>
              <a:ext uri="{FF2B5EF4-FFF2-40B4-BE49-F238E27FC236}">
                <a16:creationId xmlns:a16="http://schemas.microsoft.com/office/drawing/2014/main" id="{9E691748-84C9-41D1-B78F-CDDBEBA65AE0}"/>
              </a:ext>
            </a:extLst>
          </p:cNvPr>
          <p:cNvCxnSpPr/>
          <p:nvPr/>
        </p:nvCxnSpPr>
        <p:spPr>
          <a:xfrm>
            <a:off x="4837113" y="1279525"/>
            <a:ext cx="1023937" cy="1554163"/>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CB10479-3A6F-45D7-85AE-4E145AA3D001}"/>
              </a:ext>
            </a:extLst>
          </p:cNvPr>
          <p:cNvSpPr txBox="1"/>
          <p:nvPr/>
        </p:nvSpPr>
        <p:spPr>
          <a:xfrm>
            <a:off x="2171700" y="411163"/>
            <a:ext cx="2559050" cy="6461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Reservations Started = Reservations started but not yet submitted as a live/locked loan </a:t>
            </a:r>
          </a:p>
        </p:txBody>
      </p:sp>
      <p:cxnSp>
        <p:nvCxnSpPr>
          <p:cNvPr id="18" name="Straight Arrow Connector 17">
            <a:extLst>
              <a:ext uri="{FF2B5EF4-FFF2-40B4-BE49-F238E27FC236}">
                <a16:creationId xmlns:a16="http://schemas.microsoft.com/office/drawing/2014/main" id="{D19454BC-CF1B-4FFD-8C31-96BEB442669E}"/>
              </a:ext>
            </a:extLst>
          </p:cNvPr>
          <p:cNvCxnSpPr/>
          <p:nvPr/>
        </p:nvCxnSpPr>
        <p:spPr>
          <a:xfrm flipH="1">
            <a:off x="2760663" y="849313"/>
            <a:ext cx="815975" cy="490537"/>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453853E-DD42-477A-BEFA-B5AED748958D}"/>
              </a:ext>
            </a:extLst>
          </p:cNvPr>
          <p:cNvCxnSpPr/>
          <p:nvPr/>
        </p:nvCxnSpPr>
        <p:spPr>
          <a:xfrm>
            <a:off x="844550" y="1731963"/>
            <a:ext cx="274638" cy="1179512"/>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3FFC1F-2CB8-4972-84A2-EC80BE161A19}"/>
              </a:ext>
            </a:extLst>
          </p:cNvPr>
          <p:cNvSpPr txBox="1"/>
          <p:nvPr/>
        </p:nvSpPr>
        <p:spPr>
          <a:xfrm>
            <a:off x="4891088" y="3475038"/>
            <a:ext cx="2559050" cy="101600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Waiting on Application Package = Live reservations with the reservation fee submitted waiting for the Homeownership Affidavit to be uploaded for review </a:t>
            </a:r>
          </a:p>
        </p:txBody>
      </p:sp>
      <p:cxnSp>
        <p:nvCxnSpPr>
          <p:cNvPr id="16" name="Straight Arrow Connector 15">
            <a:extLst>
              <a:ext uri="{FF2B5EF4-FFF2-40B4-BE49-F238E27FC236}">
                <a16:creationId xmlns:a16="http://schemas.microsoft.com/office/drawing/2014/main" id="{93C86953-34F1-4E0F-818C-31C58CD89006}"/>
              </a:ext>
            </a:extLst>
          </p:cNvPr>
          <p:cNvCxnSpPr/>
          <p:nvPr/>
        </p:nvCxnSpPr>
        <p:spPr>
          <a:xfrm>
            <a:off x="6562725" y="1339850"/>
            <a:ext cx="412750" cy="2241550"/>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9AED91-07B3-48B1-A58A-154268568B75}"/>
              </a:ext>
            </a:extLst>
          </p:cNvPr>
          <p:cNvSpPr txBox="1"/>
          <p:nvPr/>
        </p:nvSpPr>
        <p:spPr>
          <a:xfrm>
            <a:off x="6396038" y="4651375"/>
            <a:ext cx="2559050" cy="83185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Waiting on Closing Package = Loans that have been wired by IHCDA waiting on closing documents to be uploaded</a:t>
            </a:r>
          </a:p>
        </p:txBody>
      </p:sp>
      <p:cxnSp>
        <p:nvCxnSpPr>
          <p:cNvPr id="13" name="Straight Arrow Connector 12">
            <a:extLst>
              <a:ext uri="{FF2B5EF4-FFF2-40B4-BE49-F238E27FC236}">
                <a16:creationId xmlns:a16="http://schemas.microsoft.com/office/drawing/2014/main" id="{33087031-1DBF-4075-93D6-FB051F71E7D3}"/>
              </a:ext>
            </a:extLst>
          </p:cNvPr>
          <p:cNvCxnSpPr/>
          <p:nvPr/>
        </p:nvCxnSpPr>
        <p:spPr>
          <a:xfrm>
            <a:off x="8474075" y="1379538"/>
            <a:ext cx="347663" cy="3449637"/>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49B5119A-0FF9-4188-8B97-D70DDBBB48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84138"/>
            <a:ext cx="8993188"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B705D0E-8480-48BD-A9C3-E0501705191B}"/>
              </a:ext>
            </a:extLst>
          </p:cNvPr>
          <p:cNvSpPr txBox="1"/>
          <p:nvPr/>
        </p:nvSpPr>
        <p:spPr>
          <a:xfrm>
            <a:off x="2987675" y="2719388"/>
            <a:ext cx="6035675" cy="228600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Searching for loans;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Borrower Name</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Loan Number (Lender or IHCDA)</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Address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The search box is similar to Google.  Input what you are looking for with as little or as much information as you have.  To separate your search criteria, the word “AND” must be used.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Example: You wanted to search Smith at Maple Street.  Your search would be; Smith and “Maple Street”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HINT: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using </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encloses the phrase you are searching</a:t>
            </a:r>
          </a:p>
        </p:txBody>
      </p:sp>
      <p:pic>
        <p:nvPicPr>
          <p:cNvPr id="4" name="Picture 3">
            <a:extLst>
              <a:ext uri="{FF2B5EF4-FFF2-40B4-BE49-F238E27FC236}">
                <a16:creationId xmlns:a16="http://schemas.microsoft.com/office/drawing/2014/main" id="{75D07F0D-D4B2-4A8D-843D-07A356708089}"/>
              </a:ext>
            </a:extLst>
          </p:cNvPr>
          <p:cNvPicPr>
            <a:picLocks noChangeAspect="1"/>
          </p:cNvPicPr>
          <p:nvPr/>
        </p:nvPicPr>
        <p:blipFill>
          <a:blip r:embed="rId3"/>
          <a:stretch>
            <a:fillRect/>
          </a:stretch>
        </p:blipFill>
        <p:spPr>
          <a:xfrm>
            <a:off x="2128838" y="220663"/>
            <a:ext cx="6735762" cy="2303462"/>
          </a:xfrm>
          <a:prstGeom prst="rect">
            <a:avLst/>
          </a:prstGeom>
          <a:ln w="76200">
            <a:solidFill>
              <a:schemeClr val="accent6">
                <a:lumMod val="75000"/>
              </a:schemeClr>
            </a:solidFill>
          </a:ln>
        </p:spPr>
      </p:pic>
      <p:cxnSp>
        <p:nvCxnSpPr>
          <p:cNvPr id="5" name="Straight Arrow Connector 4">
            <a:extLst>
              <a:ext uri="{FF2B5EF4-FFF2-40B4-BE49-F238E27FC236}">
                <a16:creationId xmlns:a16="http://schemas.microsoft.com/office/drawing/2014/main" id="{B4CC6B08-3DD1-4000-A2F9-67DDEB407BB7}"/>
              </a:ext>
            </a:extLst>
          </p:cNvPr>
          <p:cNvCxnSpPr/>
          <p:nvPr/>
        </p:nvCxnSpPr>
        <p:spPr>
          <a:xfrm flipV="1">
            <a:off x="1473200" y="1373188"/>
            <a:ext cx="1187450" cy="833437"/>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AFAE99-3F45-4111-88D7-5E31F871C74F}"/>
              </a:ext>
            </a:extLst>
          </p:cNvPr>
          <p:cNvSpPr txBox="1"/>
          <p:nvPr/>
        </p:nvSpPr>
        <p:spPr>
          <a:xfrm>
            <a:off x="2987675" y="877888"/>
            <a:ext cx="3821113" cy="6461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Search fields can also be limited to exclude certain criteria by clicking “All” and selecting what you DO NOT want to be included.</a:t>
            </a:r>
          </a:p>
        </p:txBody>
      </p:sp>
      <p:cxnSp>
        <p:nvCxnSpPr>
          <p:cNvPr id="9" name="Straight Arrow Connector 8">
            <a:extLst>
              <a:ext uri="{FF2B5EF4-FFF2-40B4-BE49-F238E27FC236}">
                <a16:creationId xmlns:a16="http://schemas.microsoft.com/office/drawing/2014/main" id="{824349F2-664F-4659-9F21-E851278DE988}"/>
              </a:ext>
            </a:extLst>
          </p:cNvPr>
          <p:cNvCxnSpPr/>
          <p:nvPr/>
        </p:nvCxnSpPr>
        <p:spPr>
          <a:xfrm>
            <a:off x="1814513" y="2243138"/>
            <a:ext cx="1246187" cy="784225"/>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E552C87-2A7A-49D3-AF43-42B5E52BCB62}"/>
              </a:ext>
            </a:extLst>
          </p:cNvPr>
          <p:cNvSpPr txBox="1"/>
          <p:nvPr/>
        </p:nvSpPr>
        <p:spPr>
          <a:xfrm>
            <a:off x="284163" y="4065588"/>
            <a:ext cx="1912937" cy="26781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HINT: Once your loan is found or opening a loan at all, you can click on that line item but that will open the loan in the current window.  In order to toggle between your home screen and different loans, right click the “Pencil” next to the loan and select either; </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Open link in a new tab    OR </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Open link in a new window</a:t>
            </a:r>
          </a:p>
        </p:txBody>
      </p:sp>
      <p:cxnSp>
        <p:nvCxnSpPr>
          <p:cNvPr id="14" name="Straight Arrow Connector 13">
            <a:extLst>
              <a:ext uri="{FF2B5EF4-FFF2-40B4-BE49-F238E27FC236}">
                <a16:creationId xmlns:a16="http://schemas.microsoft.com/office/drawing/2014/main" id="{1B058E3B-E03B-4A21-91A5-D2EF87CBF39F}"/>
              </a:ext>
            </a:extLst>
          </p:cNvPr>
          <p:cNvCxnSpPr/>
          <p:nvPr/>
        </p:nvCxnSpPr>
        <p:spPr>
          <a:xfrm flipH="1">
            <a:off x="311150" y="2890838"/>
            <a:ext cx="1027113" cy="1216025"/>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E6621F1-69F0-402D-824F-DCBFC1748FE8}"/>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Inputting Reservations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19311" y="1280969"/>
            <a:ext cx="6588361" cy="1139841"/>
          </a:xfrm>
        </p:spPr>
        <p:txBody>
          <a:bodyPr/>
          <a:lstStyle/>
          <a:p>
            <a:r>
              <a:rPr lang="en-US" dirty="0"/>
              <a:t>Key features	</a:t>
            </a:r>
          </a:p>
        </p:txBody>
      </p:sp>
    </p:spTree>
    <p:extLst>
      <p:ext uri="{BB962C8B-B14F-4D97-AF65-F5344CB8AC3E}">
        <p14:creationId xmlns:p14="http://schemas.microsoft.com/office/powerpoint/2010/main" val="2155510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ADC65D50-4144-4156-B123-78EF869C13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363538"/>
            <a:ext cx="8982075"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F8CF425-5B51-4FED-A5C5-514320A640DD}"/>
              </a:ext>
            </a:extLst>
          </p:cNvPr>
          <p:cNvPicPr>
            <a:picLocks noChangeAspect="1"/>
          </p:cNvPicPr>
          <p:nvPr/>
        </p:nvPicPr>
        <p:blipFill>
          <a:blip r:embed="rId3"/>
          <a:stretch>
            <a:fillRect/>
          </a:stretch>
        </p:blipFill>
        <p:spPr>
          <a:xfrm>
            <a:off x="5137150" y="95250"/>
            <a:ext cx="3794125" cy="1822450"/>
          </a:xfrm>
          <a:prstGeom prst="rect">
            <a:avLst/>
          </a:prstGeom>
          <a:ln w="82550">
            <a:solidFill>
              <a:schemeClr val="accent6">
                <a:lumMod val="75000"/>
              </a:schemeClr>
            </a:solidFill>
          </a:ln>
        </p:spPr>
      </p:pic>
      <p:sp>
        <p:nvSpPr>
          <p:cNvPr id="4" name="Down Arrow 3">
            <a:extLst>
              <a:ext uri="{FF2B5EF4-FFF2-40B4-BE49-F238E27FC236}">
                <a16:creationId xmlns:a16="http://schemas.microsoft.com/office/drawing/2014/main" id="{424368A4-9321-47E8-975E-DC9767F9835D}"/>
              </a:ext>
            </a:extLst>
          </p:cNvPr>
          <p:cNvSpPr/>
          <p:nvPr/>
        </p:nvSpPr>
        <p:spPr>
          <a:xfrm rot="16817721">
            <a:off x="6784589" y="782524"/>
            <a:ext cx="635000" cy="982662"/>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
        <p:nvSpPr>
          <p:cNvPr id="5" name="Down Arrow 4">
            <a:extLst>
              <a:ext uri="{FF2B5EF4-FFF2-40B4-BE49-F238E27FC236}">
                <a16:creationId xmlns:a16="http://schemas.microsoft.com/office/drawing/2014/main" id="{60D9EC47-9DBE-4EC5-AA1B-C4CFAA8E863C}"/>
              </a:ext>
            </a:extLst>
          </p:cNvPr>
          <p:cNvSpPr/>
          <p:nvPr/>
        </p:nvSpPr>
        <p:spPr>
          <a:xfrm>
            <a:off x="773113" y="241300"/>
            <a:ext cx="581025" cy="1136650"/>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pic>
        <p:nvPicPr>
          <p:cNvPr id="6" name="Picture 5">
            <a:extLst>
              <a:ext uri="{FF2B5EF4-FFF2-40B4-BE49-F238E27FC236}">
                <a16:creationId xmlns:a16="http://schemas.microsoft.com/office/drawing/2014/main" id="{B961EC02-0DA5-4261-ACC2-C1CDA1716B11}"/>
              </a:ext>
            </a:extLst>
          </p:cNvPr>
          <p:cNvPicPr>
            <a:picLocks noChangeAspect="1"/>
          </p:cNvPicPr>
          <p:nvPr/>
        </p:nvPicPr>
        <p:blipFill>
          <a:blip r:embed="rId4"/>
          <a:stretch>
            <a:fillRect/>
          </a:stretch>
        </p:blipFill>
        <p:spPr>
          <a:xfrm>
            <a:off x="161925" y="5842000"/>
            <a:ext cx="5459413" cy="647700"/>
          </a:xfrm>
          <a:prstGeom prst="rect">
            <a:avLst/>
          </a:prstGeom>
          <a:ln w="38100">
            <a:solidFill>
              <a:schemeClr val="accent1">
                <a:shade val="50000"/>
              </a:schemeClr>
            </a:solidFill>
          </a:ln>
        </p:spPr>
      </p:pic>
      <p:sp>
        <p:nvSpPr>
          <p:cNvPr id="7" name="Down Arrow 6">
            <a:extLst>
              <a:ext uri="{FF2B5EF4-FFF2-40B4-BE49-F238E27FC236}">
                <a16:creationId xmlns:a16="http://schemas.microsoft.com/office/drawing/2014/main" id="{0D9BBF23-C0DB-4EEB-86FE-69CF6E76BFA8}"/>
              </a:ext>
            </a:extLst>
          </p:cNvPr>
          <p:cNvSpPr/>
          <p:nvPr/>
        </p:nvSpPr>
        <p:spPr>
          <a:xfrm rot="16817721">
            <a:off x="3723482" y="5598318"/>
            <a:ext cx="635000" cy="982663"/>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AB9B8D89-AC01-4B64-9AAD-94C0411CE5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98425"/>
            <a:ext cx="89027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FE320D5-6C94-438C-B83D-DBA23CC9D8E3}"/>
              </a:ext>
            </a:extLst>
          </p:cNvPr>
          <p:cNvPicPr>
            <a:picLocks noChangeAspect="1"/>
          </p:cNvPicPr>
          <p:nvPr/>
        </p:nvPicPr>
        <p:blipFill>
          <a:blip r:embed="rId3"/>
          <a:stretch>
            <a:fillRect/>
          </a:stretch>
        </p:blipFill>
        <p:spPr>
          <a:xfrm>
            <a:off x="268288" y="1611313"/>
            <a:ext cx="8329612" cy="3516312"/>
          </a:xfrm>
          <a:prstGeom prst="rect">
            <a:avLst/>
          </a:prstGeom>
          <a:ln w="38100">
            <a:solidFill>
              <a:schemeClr val="accent6">
                <a:lumMod val="75000"/>
              </a:schemeClr>
            </a:solidFill>
          </a:ln>
        </p:spPr>
      </p:pic>
      <p:pic>
        <p:nvPicPr>
          <p:cNvPr id="59396" name="Picture 3">
            <a:extLst>
              <a:ext uri="{FF2B5EF4-FFF2-40B4-BE49-F238E27FC236}">
                <a16:creationId xmlns:a16="http://schemas.microsoft.com/office/drawing/2014/main" id="{EC961B99-16FA-4F30-BD17-7A51D0066B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3182938"/>
            <a:ext cx="5683250" cy="3549650"/>
          </a:xfrm>
          <a:prstGeom prst="rect">
            <a:avLst/>
          </a:prstGeom>
          <a:noFill/>
          <a:ln w="38100">
            <a:solidFill>
              <a:srgbClr val="00335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4352AF6-71CE-4A00-AC6C-FD1C1312A5B1}"/>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Application Upload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AF227F-9E91-4892-8B96-A389CAC4C9BD}"/>
              </a:ext>
            </a:extLst>
          </p:cNvPr>
          <p:cNvSpPr>
            <a:spLocks noGrp="1"/>
          </p:cNvSpPr>
          <p:nvPr>
            <p:ph type="title"/>
          </p:nvPr>
        </p:nvSpPr>
        <p:spPr/>
        <p:txBody>
          <a:bodyPr/>
          <a:lstStyle/>
          <a:p>
            <a:pPr>
              <a:defRPr/>
            </a:pPr>
            <a:r>
              <a:rPr lang="en-US" dirty="0"/>
              <a:t>Stage 2 – fee received</a:t>
            </a:r>
          </a:p>
        </p:txBody>
      </p:sp>
      <p:pic>
        <p:nvPicPr>
          <p:cNvPr id="61443" name="Picture 3">
            <a:extLst>
              <a:ext uri="{FF2B5EF4-FFF2-40B4-BE49-F238E27FC236}">
                <a16:creationId xmlns:a16="http://schemas.microsoft.com/office/drawing/2014/main" id="{475C1041-8EE3-4E7D-A1E8-23FAF6A418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17588"/>
            <a:ext cx="50927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75CFE23-EEF8-448C-9628-38E2C0D183FE}"/>
              </a:ext>
            </a:extLst>
          </p:cNvPr>
          <p:cNvPicPr>
            <a:picLocks noChangeAspect="1"/>
          </p:cNvPicPr>
          <p:nvPr/>
        </p:nvPicPr>
        <p:blipFill>
          <a:blip r:embed="rId3"/>
          <a:stretch>
            <a:fillRect/>
          </a:stretch>
        </p:blipFill>
        <p:spPr>
          <a:xfrm>
            <a:off x="5302250" y="111125"/>
            <a:ext cx="3721100" cy="4725988"/>
          </a:xfrm>
          <a:prstGeom prst="rect">
            <a:avLst/>
          </a:prstGeom>
          <a:ln w="38100">
            <a:solidFill>
              <a:schemeClr val="accent1">
                <a:lumMod val="60000"/>
                <a:lumOff val="40000"/>
              </a:schemeClr>
            </a:solidFill>
          </a:ln>
        </p:spPr>
      </p:pic>
      <p:pic>
        <p:nvPicPr>
          <p:cNvPr id="61445" name="Picture 5">
            <a:extLst>
              <a:ext uri="{FF2B5EF4-FFF2-40B4-BE49-F238E27FC236}">
                <a16:creationId xmlns:a16="http://schemas.microsoft.com/office/drawing/2014/main" id="{007144DD-D71A-4C9B-A785-8FE7CC991B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400300"/>
            <a:ext cx="4738687" cy="4219575"/>
          </a:xfrm>
          <a:prstGeom prst="rect">
            <a:avLst/>
          </a:prstGeom>
          <a:noFill/>
          <a:ln w="38100">
            <a:solidFill>
              <a:srgbClr val="003359"/>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9F61D93A-39EA-48EB-B196-B0F22AC946BC}"/>
              </a:ext>
            </a:extLst>
          </p:cNvPr>
          <p:cNvGraphicFramePr/>
          <p:nvPr/>
        </p:nvGraphicFramePr>
        <p:xfrm>
          <a:off x="1524000" y="274637"/>
          <a:ext cx="7620000" cy="58930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7ABD5DD3-61DF-4D8F-A9B4-F1E15C0F71E2}"/>
              </a:ext>
            </a:extLst>
          </p:cNvPr>
          <p:cNvSpPr txBox="1"/>
          <p:nvPr/>
        </p:nvSpPr>
        <p:spPr>
          <a:xfrm>
            <a:off x="496888" y="5192713"/>
            <a:ext cx="2738437" cy="1201737"/>
          </a:xfrm>
          <a:prstGeom prst="rect">
            <a:avLst/>
          </a:prstGeom>
          <a:solidFill>
            <a:schemeClr val="tx2">
              <a:lumMod val="40000"/>
              <a:lumOff val="60000"/>
            </a:schemeClr>
          </a:solidFill>
          <a:ln w="12700">
            <a:solidFill>
              <a:schemeClr val="tx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Note: Stage 2 “Fee Received – Assigned” does not reflect payment received by IHCDA.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07F3-02EE-48CA-86C5-5B18456D2DD0}"/>
              </a:ext>
            </a:extLst>
          </p:cNvPr>
          <p:cNvSpPr>
            <a:spLocks noGrp="1"/>
          </p:cNvSpPr>
          <p:nvPr>
            <p:ph type="title"/>
          </p:nvPr>
        </p:nvSpPr>
        <p:spPr/>
        <p:txBody>
          <a:bodyPr/>
          <a:lstStyle/>
          <a:p>
            <a:pPr>
              <a:defRPr/>
            </a:pPr>
            <a:r>
              <a:rPr lang="en-US" dirty="0"/>
              <a:t>Stage 3 – application upload</a:t>
            </a:r>
          </a:p>
        </p:txBody>
      </p:sp>
      <p:pic>
        <p:nvPicPr>
          <p:cNvPr id="62467" name="Picture 2">
            <a:extLst>
              <a:ext uri="{FF2B5EF4-FFF2-40B4-BE49-F238E27FC236}">
                <a16:creationId xmlns:a16="http://schemas.microsoft.com/office/drawing/2014/main" id="{8453C2E8-5DF2-4A9E-8F69-4DA12AAD4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076325"/>
            <a:ext cx="869632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32F2-5B84-489E-8534-B21134CE5906}"/>
              </a:ext>
            </a:extLst>
          </p:cNvPr>
          <p:cNvSpPr>
            <a:spLocks noGrp="1"/>
          </p:cNvSpPr>
          <p:nvPr>
            <p:ph type="title"/>
          </p:nvPr>
        </p:nvSpPr>
        <p:spPr/>
        <p:txBody>
          <a:bodyPr/>
          <a:lstStyle/>
          <a:p>
            <a:pPr>
              <a:defRPr/>
            </a:pPr>
            <a:r>
              <a:rPr lang="en-US" dirty="0"/>
              <a:t>Stage 3 – application upload</a:t>
            </a:r>
          </a:p>
        </p:txBody>
      </p:sp>
      <p:pic>
        <p:nvPicPr>
          <p:cNvPr id="63491" name="Picture 3">
            <a:extLst>
              <a:ext uri="{FF2B5EF4-FFF2-40B4-BE49-F238E27FC236}">
                <a16:creationId xmlns:a16="http://schemas.microsoft.com/office/drawing/2014/main" id="{4BB0CFEA-31B9-45AC-A79A-56A8C0E20D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1044575"/>
            <a:ext cx="89852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a:extLst>
              <a:ext uri="{FF2B5EF4-FFF2-40B4-BE49-F238E27FC236}">
                <a16:creationId xmlns:a16="http://schemas.microsoft.com/office/drawing/2014/main" id="{D3FD8276-B76C-4F76-B854-A4716ACFED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943225"/>
            <a:ext cx="8842375" cy="3859213"/>
          </a:xfrm>
          <a:prstGeom prst="rect">
            <a:avLst/>
          </a:prstGeom>
          <a:noFill/>
          <a:ln w="38100">
            <a:solidFill>
              <a:srgbClr val="F0AB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5D7B2C-8406-4C58-9EA5-0DEA5A40DA2F}"/>
              </a:ext>
            </a:extLst>
          </p:cNvPr>
          <p:cNvSpPr txBox="1"/>
          <p:nvPr/>
        </p:nvSpPr>
        <p:spPr>
          <a:xfrm>
            <a:off x="5497513" y="2743200"/>
            <a:ext cx="2559050" cy="461963"/>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Chose the saved file from your computer and select “Upload”</a:t>
            </a:r>
          </a:p>
        </p:txBody>
      </p:sp>
      <p:sp>
        <p:nvSpPr>
          <p:cNvPr id="9" name="Down Arrow 8">
            <a:extLst>
              <a:ext uri="{FF2B5EF4-FFF2-40B4-BE49-F238E27FC236}">
                <a16:creationId xmlns:a16="http://schemas.microsoft.com/office/drawing/2014/main" id="{E39B4FD0-667C-41D5-A63B-2107F226977A}"/>
              </a:ext>
            </a:extLst>
          </p:cNvPr>
          <p:cNvSpPr/>
          <p:nvPr/>
        </p:nvSpPr>
        <p:spPr>
          <a:xfrm rot="10800000">
            <a:off x="5035550" y="2438400"/>
            <a:ext cx="581025" cy="771525"/>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
        <p:nvSpPr>
          <p:cNvPr id="10" name="TextBox 9">
            <a:extLst>
              <a:ext uri="{FF2B5EF4-FFF2-40B4-BE49-F238E27FC236}">
                <a16:creationId xmlns:a16="http://schemas.microsoft.com/office/drawing/2014/main" id="{D565C46E-8947-4890-8282-9EA59DFE4B2F}"/>
              </a:ext>
            </a:extLst>
          </p:cNvPr>
          <p:cNvSpPr txBox="1"/>
          <p:nvPr/>
        </p:nvSpPr>
        <p:spPr>
          <a:xfrm>
            <a:off x="1692275" y="5510213"/>
            <a:ext cx="4029075" cy="6461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Once the document is uploaded the “upload arrow” turns into a magnifying glass along with the ability to delete the document if an error was made during the uploading process.</a:t>
            </a:r>
          </a:p>
        </p:txBody>
      </p:sp>
      <p:sp>
        <p:nvSpPr>
          <p:cNvPr id="11" name="Curved Left Arrow 10">
            <a:extLst>
              <a:ext uri="{FF2B5EF4-FFF2-40B4-BE49-F238E27FC236}">
                <a16:creationId xmlns:a16="http://schemas.microsoft.com/office/drawing/2014/main" id="{02EBF73E-2273-449D-A4A8-434E4882C051}"/>
              </a:ext>
            </a:extLst>
          </p:cNvPr>
          <p:cNvSpPr/>
          <p:nvPr/>
        </p:nvSpPr>
        <p:spPr>
          <a:xfrm rot="9308618">
            <a:off x="939800" y="5073650"/>
            <a:ext cx="612775" cy="12588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cxnSp>
        <p:nvCxnSpPr>
          <p:cNvPr id="12" name="Straight Arrow Connector 11">
            <a:extLst>
              <a:ext uri="{FF2B5EF4-FFF2-40B4-BE49-F238E27FC236}">
                <a16:creationId xmlns:a16="http://schemas.microsoft.com/office/drawing/2014/main" id="{A237E65E-019B-469B-BA75-235896748D6C}"/>
              </a:ext>
            </a:extLst>
          </p:cNvPr>
          <p:cNvCxnSpPr/>
          <p:nvPr/>
        </p:nvCxnSpPr>
        <p:spPr>
          <a:xfrm flipH="1">
            <a:off x="3581400" y="5168900"/>
            <a:ext cx="3725863" cy="360363"/>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318076-1424-45C4-95E9-A944A806D8DB}"/>
              </a:ext>
            </a:extLst>
          </p:cNvPr>
          <p:cNvSpPr txBox="1"/>
          <p:nvPr/>
        </p:nvSpPr>
        <p:spPr>
          <a:xfrm>
            <a:off x="4838700" y="3613150"/>
            <a:ext cx="4029075" cy="830263"/>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To find/fill an IHCDA required document locate the “Fillable Documents” section, use the drop down arrow to locate which document to prefill and select “Generate Filled Document”.</a:t>
            </a:r>
          </a:p>
        </p:txBody>
      </p:sp>
      <p:cxnSp>
        <p:nvCxnSpPr>
          <p:cNvPr id="14" name="Straight Arrow Connector 13">
            <a:extLst>
              <a:ext uri="{FF2B5EF4-FFF2-40B4-BE49-F238E27FC236}">
                <a16:creationId xmlns:a16="http://schemas.microsoft.com/office/drawing/2014/main" id="{BB1D46EB-9382-4676-90D8-49825D3D6051}"/>
              </a:ext>
            </a:extLst>
          </p:cNvPr>
          <p:cNvCxnSpPr/>
          <p:nvPr/>
        </p:nvCxnSpPr>
        <p:spPr>
          <a:xfrm>
            <a:off x="8699500" y="4294188"/>
            <a:ext cx="0" cy="2047875"/>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a:extLst>
              <a:ext uri="{FF2B5EF4-FFF2-40B4-BE49-F238E27FC236}">
                <a16:creationId xmlns:a16="http://schemas.microsoft.com/office/drawing/2014/main" id="{2DB3E737-0D3F-4E9F-924A-AF4EA5EE84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6375"/>
            <a:ext cx="898842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a:extLst>
              <a:ext uri="{FF2B5EF4-FFF2-40B4-BE49-F238E27FC236}">
                <a16:creationId xmlns:a16="http://schemas.microsoft.com/office/drawing/2014/main" id="{221A5163-B9C2-455A-8AF9-05267CADBE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927225"/>
            <a:ext cx="8593137" cy="3770313"/>
          </a:xfrm>
          <a:prstGeom prst="rect">
            <a:avLst/>
          </a:prstGeom>
          <a:noFill/>
          <a:ln w="38100">
            <a:solidFill>
              <a:srgbClr val="F0AB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575DD1-0512-470C-8053-C6EC49080ADD}"/>
              </a:ext>
            </a:extLst>
          </p:cNvPr>
          <p:cNvSpPr txBox="1"/>
          <p:nvPr/>
        </p:nvSpPr>
        <p:spPr>
          <a:xfrm>
            <a:off x="1076325" y="1301750"/>
            <a:ext cx="7446963" cy="120015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Once all “required” documents are uploaded a submission box appears asking if you are ready to submit the file to IHCDA for review.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NOTE: If there are additional non-required documents you want to upload you can select “Cancel” to continuing uploading.  You will receive the submission box after each upload until you select “OK” to submit the file to IHCDA.</a:t>
            </a:r>
          </a:p>
        </p:txBody>
      </p:sp>
      <p:sp>
        <p:nvSpPr>
          <p:cNvPr id="5" name="TextBox 4">
            <a:extLst>
              <a:ext uri="{FF2B5EF4-FFF2-40B4-BE49-F238E27FC236}">
                <a16:creationId xmlns:a16="http://schemas.microsoft.com/office/drawing/2014/main" id="{3163D9C7-C50A-49E2-888F-83D9BCA0079A}"/>
              </a:ext>
            </a:extLst>
          </p:cNvPr>
          <p:cNvSpPr txBox="1"/>
          <p:nvPr/>
        </p:nvSpPr>
        <p:spPr>
          <a:xfrm>
            <a:off x="1666875" y="3351213"/>
            <a:ext cx="2071688" cy="1939925"/>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Once the documents are uploaded and submitted for IHCDA review, the validation checks turn green and the loan summary line moves to a yellow @ Stage 4 of “Application Review” awaiting an IHCDA Underwriter’s review of the uploaded file.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0662B24-8446-46BE-BAA6-26A01E0D31DE}"/>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Application Review - Incomplete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C1C82C9-CDDE-490D-9A5F-78F70031E867}"/>
              </a:ext>
            </a:extLst>
          </p:cNvPr>
          <p:cNvSpPr>
            <a:spLocks noGrp="1"/>
          </p:cNvSpPr>
          <p:nvPr>
            <p:ph type="title"/>
          </p:nvPr>
        </p:nvSpPr>
        <p:spPr/>
        <p:txBody>
          <a:bodyPr/>
          <a:lstStyle/>
          <a:p>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UNDERSTANDING CONDITIONS</a:t>
            </a:r>
          </a:p>
        </p:txBody>
      </p:sp>
      <p:sp>
        <p:nvSpPr>
          <p:cNvPr id="55299" name="Content Placeholder 2">
            <a:extLst>
              <a:ext uri="{FF2B5EF4-FFF2-40B4-BE49-F238E27FC236}">
                <a16:creationId xmlns:a16="http://schemas.microsoft.com/office/drawing/2014/main" id="{A39919D2-BE5C-406F-93DC-87BD240D1A00}"/>
              </a:ext>
            </a:extLst>
          </p:cNvPr>
          <p:cNvSpPr>
            <a:spLocks noGrp="1"/>
          </p:cNvSpPr>
          <p:nvPr>
            <p:ph idx="1"/>
          </p:nvPr>
        </p:nvSpPr>
        <p:spPr>
          <a:xfrm>
            <a:off x="334963" y="1417638"/>
            <a:ext cx="8478837" cy="4289425"/>
          </a:xfrm>
        </p:spPr>
        <p:txBody>
          <a:bodyPr>
            <a:normAutofit/>
          </a:bodyPr>
          <a:lstStyle/>
          <a:p>
            <a:pPr indent="40481">
              <a:defRPr/>
            </a:pPr>
            <a:endParaRPr lang="en-US" dirty="0">
              <a:latin typeface="Arial" pitchFamily="34" charset="0"/>
              <a:ea typeface="ＭＳ Ｐゴシック" pitchFamily="34" charset="-128"/>
              <a:cs typeface="Arial" pitchFamily="34" charset="0"/>
            </a:endParaRPr>
          </a:p>
          <a:p>
            <a:pPr marL="214313" indent="-214313">
              <a:defRPr/>
            </a:pPr>
            <a:r>
              <a:rPr lang="en-US" dirty="0">
                <a:latin typeface="Arial" pitchFamily="34" charset="0"/>
                <a:ea typeface="ＭＳ Ｐゴシック" pitchFamily="34" charset="-128"/>
                <a:cs typeface="Arial" pitchFamily="34" charset="0"/>
              </a:rPr>
              <a:t>Our goal as underwriters is to always try to make all conditions clear and understandable</a:t>
            </a:r>
          </a:p>
          <a:p>
            <a:pPr marL="214313" indent="-214313">
              <a:defRPr/>
            </a:pPr>
            <a:endParaRPr lang="en-US" dirty="0">
              <a:latin typeface="Arial" pitchFamily="34" charset="0"/>
              <a:ea typeface="ＭＳ Ｐゴシック" pitchFamily="34" charset="-128"/>
              <a:cs typeface="Arial" pitchFamily="34" charset="0"/>
            </a:endParaRPr>
          </a:p>
          <a:p>
            <a:pPr marL="729854" lvl="1" indent="-214313">
              <a:defRPr/>
            </a:pPr>
            <a:r>
              <a:rPr lang="en-US" sz="1800" dirty="0">
                <a:latin typeface="Arial" pitchFamily="34" charset="0"/>
                <a:ea typeface="ＭＳ Ｐゴシック" pitchFamily="34" charset="-128"/>
                <a:cs typeface="Arial" pitchFamily="34" charset="0"/>
              </a:rPr>
              <a:t>If you do not understand a noted condition, please contact the assigned underwriter as we are always willing to explain what is being asked for and why</a:t>
            </a:r>
          </a:p>
          <a:p>
            <a:pPr marL="214313" indent="-214313">
              <a:defRPr/>
            </a:pPr>
            <a:endParaRPr lang="en-US" dirty="0">
              <a:latin typeface="Arial" pitchFamily="34" charset="0"/>
              <a:ea typeface="ＭＳ Ｐゴシック" pitchFamily="34" charset="-128"/>
              <a:cs typeface="Arial" pitchFamily="34" charset="0"/>
            </a:endParaRPr>
          </a:p>
          <a:p>
            <a:pPr marL="214313" indent="-214313">
              <a:defRPr/>
            </a:pPr>
            <a:endParaRPr lang="en-US" dirty="0">
              <a:latin typeface="Arial" pitchFamily="34" charset="0"/>
              <a:ea typeface="ＭＳ Ｐゴシック" pitchFamily="34" charset="-128"/>
              <a:cs typeface="Arial" pitchFamily="34" charset="0"/>
            </a:endParaRPr>
          </a:p>
          <a:p>
            <a:pPr marL="214313" indent="-214313">
              <a:defRPr/>
            </a:pPr>
            <a:r>
              <a:rPr lang="en-US" b="1" u="sng" dirty="0">
                <a:latin typeface="Arial" pitchFamily="34" charset="0"/>
                <a:ea typeface="ＭＳ Ｐゴシック" pitchFamily="34" charset="-128"/>
                <a:cs typeface="Arial" pitchFamily="34" charset="0"/>
              </a:rPr>
              <a:t>Reminders</a:t>
            </a:r>
          </a:p>
          <a:p>
            <a:pPr marL="973138" lvl="1" indent="-285750">
              <a:buFont typeface="Wingdings" panose="05000000000000000000" pitchFamily="2" charset="2"/>
              <a:buChar char="§"/>
              <a:defRPr/>
            </a:pPr>
            <a:r>
              <a:rPr lang="en-US" sz="1800" dirty="0">
                <a:latin typeface="Arial" pitchFamily="34" charset="0"/>
                <a:ea typeface="ＭＳ Ｐゴシック" pitchFamily="34" charset="-128"/>
                <a:cs typeface="Arial" pitchFamily="34" charset="0"/>
              </a:rPr>
              <a:t>Allow 24-48 hours for conditions to be reviewed</a:t>
            </a:r>
          </a:p>
          <a:p>
            <a:pPr marL="973138" lvl="1" indent="-285750">
              <a:buFont typeface="Wingdings" panose="05000000000000000000" pitchFamily="2" charset="2"/>
              <a:buChar char="§"/>
              <a:defRPr/>
            </a:pPr>
            <a:r>
              <a:rPr lang="en-US" sz="1800" dirty="0">
                <a:latin typeface="Arial" pitchFamily="34" charset="0"/>
                <a:ea typeface="ＭＳ Ｐゴシック" pitchFamily="34" charset="-128"/>
                <a:cs typeface="Arial" pitchFamily="34" charset="0"/>
              </a:rPr>
              <a:t>Conditions must be uploaded correctly</a:t>
            </a:r>
          </a:p>
          <a:p>
            <a:pPr marL="973138" lvl="1" indent="-285750">
              <a:buFont typeface="Wingdings" panose="05000000000000000000" pitchFamily="2" charset="2"/>
              <a:buChar char="§"/>
              <a:defRPr/>
            </a:pPr>
            <a:r>
              <a:rPr lang="en-US" sz="1800" dirty="0">
                <a:latin typeface="Arial" pitchFamily="34" charset="0"/>
                <a:ea typeface="ＭＳ Ｐゴシック" pitchFamily="34" charset="-128"/>
                <a:cs typeface="Arial" pitchFamily="34" charset="0"/>
              </a:rPr>
              <a:t>All open conditions must be satisfied prior to IHCDA underwriter review</a:t>
            </a:r>
          </a:p>
          <a:p>
            <a:pPr indent="40481">
              <a:defRPr/>
            </a:pPr>
            <a:endParaRPr lang="en-US" dirty="0">
              <a:latin typeface="Arial" pitchFamily="34" charset="0"/>
              <a:ea typeface="ＭＳ Ｐゴシック" pitchFamily="34" charset="-128"/>
              <a:cs typeface="Arial" pitchFamily="34" charset="0"/>
            </a:endParaRPr>
          </a:p>
          <a:p>
            <a:pPr indent="40481">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E55F4F94-C351-4783-A0CF-86BD6684D5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65088"/>
            <a:ext cx="8953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7D2C7C8-6EAC-4432-BDA3-B6F51F6E9BCB}"/>
              </a:ext>
            </a:extLst>
          </p:cNvPr>
          <p:cNvSpPr txBox="1"/>
          <p:nvPr/>
        </p:nvSpPr>
        <p:spPr>
          <a:xfrm>
            <a:off x="3343275" y="2649538"/>
            <a:ext cx="3768725" cy="10144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If you’ve received an “Incomplete” review, the bubble will turn Red @ Stage 4 as well as the validation checks shows an “X” meaning open conditions.  At this point, you will need to upload the required open conditions for an IHCDA re-review.</a:t>
            </a:r>
          </a:p>
        </p:txBody>
      </p:sp>
      <p:cxnSp>
        <p:nvCxnSpPr>
          <p:cNvPr id="5" name="Straight Arrow Connector 4">
            <a:extLst>
              <a:ext uri="{FF2B5EF4-FFF2-40B4-BE49-F238E27FC236}">
                <a16:creationId xmlns:a16="http://schemas.microsoft.com/office/drawing/2014/main" id="{7329036E-47FA-4D0C-82BE-C4903BCE2C28}"/>
              </a:ext>
            </a:extLst>
          </p:cNvPr>
          <p:cNvCxnSpPr/>
          <p:nvPr/>
        </p:nvCxnSpPr>
        <p:spPr>
          <a:xfrm>
            <a:off x="5889625" y="3433763"/>
            <a:ext cx="1222375" cy="167640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30D9E4B-4996-454D-97D1-1A469231CC5E}"/>
              </a:ext>
            </a:extLst>
          </p:cNvPr>
          <p:cNvCxnSpPr/>
          <p:nvPr/>
        </p:nvCxnSpPr>
        <p:spPr>
          <a:xfrm>
            <a:off x="5029200" y="2455863"/>
            <a:ext cx="198438" cy="32385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BROAD PROGRAM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9891302"/>
              </p:ext>
            </p:extLst>
          </p:nvPr>
        </p:nvGraphicFramePr>
        <p:xfrm>
          <a:off x="334964" y="1417638"/>
          <a:ext cx="8364537" cy="4096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467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a:extLst>
              <a:ext uri="{FF2B5EF4-FFF2-40B4-BE49-F238E27FC236}">
                <a16:creationId xmlns:a16="http://schemas.microsoft.com/office/drawing/2014/main" id="{DF9FFA5A-987A-4462-9474-A2E31211F9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06363"/>
            <a:ext cx="8955087"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a:extLst>
              <a:ext uri="{FF2B5EF4-FFF2-40B4-BE49-F238E27FC236}">
                <a16:creationId xmlns:a16="http://schemas.microsoft.com/office/drawing/2014/main" id="{FD47A65E-1E7A-4554-9D9A-D6F58FD764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475038"/>
            <a:ext cx="8740775" cy="3221037"/>
          </a:xfrm>
          <a:prstGeom prst="rect">
            <a:avLst/>
          </a:prstGeom>
          <a:noFill/>
          <a:ln w="508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54927F-1FD8-45E1-A31E-5DA047A4F08D}"/>
              </a:ext>
            </a:extLst>
          </p:cNvPr>
          <p:cNvSpPr txBox="1"/>
          <p:nvPr/>
        </p:nvSpPr>
        <p:spPr>
          <a:xfrm>
            <a:off x="4303713" y="1851025"/>
            <a:ext cx="3768725" cy="1014413"/>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1: Review all “Open” conditions needed to be uploaded for approval.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2: Click “Add Conditions Document” to upload required item(s).</a:t>
            </a:r>
          </a:p>
        </p:txBody>
      </p:sp>
      <p:sp>
        <p:nvSpPr>
          <p:cNvPr id="7" name="Curved Right Arrow 6">
            <a:extLst>
              <a:ext uri="{FF2B5EF4-FFF2-40B4-BE49-F238E27FC236}">
                <a16:creationId xmlns:a16="http://schemas.microsoft.com/office/drawing/2014/main" id="{59F049DC-B6A6-4580-BA5D-7B8F3F2E5C91}"/>
              </a:ext>
            </a:extLst>
          </p:cNvPr>
          <p:cNvSpPr/>
          <p:nvPr/>
        </p:nvSpPr>
        <p:spPr>
          <a:xfrm rot="3767626">
            <a:off x="2650332" y="735806"/>
            <a:ext cx="868362" cy="2670175"/>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sp>
        <p:nvSpPr>
          <p:cNvPr id="8" name="Curved Down Arrow 7">
            <a:extLst>
              <a:ext uri="{FF2B5EF4-FFF2-40B4-BE49-F238E27FC236}">
                <a16:creationId xmlns:a16="http://schemas.microsoft.com/office/drawing/2014/main" id="{6689EEB6-F0E4-4D31-9C59-473E45E4EF74}"/>
              </a:ext>
            </a:extLst>
          </p:cNvPr>
          <p:cNvSpPr/>
          <p:nvPr/>
        </p:nvSpPr>
        <p:spPr>
          <a:xfrm rot="1379875">
            <a:off x="7772400" y="2097088"/>
            <a:ext cx="1379538" cy="920750"/>
          </a:xfrm>
          <a:prstGeom prst="curvedDownArrow">
            <a:avLst>
              <a:gd name="adj1" fmla="val 20610"/>
              <a:gd name="adj2" fmla="val 74955"/>
              <a:gd name="adj3" fmla="val 2556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sp>
        <p:nvSpPr>
          <p:cNvPr id="9" name="TextBox 8">
            <a:extLst>
              <a:ext uri="{FF2B5EF4-FFF2-40B4-BE49-F238E27FC236}">
                <a16:creationId xmlns:a16="http://schemas.microsoft.com/office/drawing/2014/main" id="{6CCB61F3-EADF-4740-AAF1-8825B35D4500}"/>
              </a:ext>
            </a:extLst>
          </p:cNvPr>
          <p:cNvSpPr txBox="1"/>
          <p:nvPr/>
        </p:nvSpPr>
        <p:spPr>
          <a:xfrm>
            <a:off x="233363" y="5019675"/>
            <a:ext cx="3289300" cy="1570038"/>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3: Select which condition the document you are uploading will satisfy.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4: Choose the document label from the drop down box.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5: Browse your computer and select the applicable document.</a:t>
            </a:r>
          </a:p>
        </p:txBody>
      </p:sp>
      <p:sp>
        <p:nvSpPr>
          <p:cNvPr id="10" name="TextBox 9">
            <a:extLst>
              <a:ext uri="{FF2B5EF4-FFF2-40B4-BE49-F238E27FC236}">
                <a16:creationId xmlns:a16="http://schemas.microsoft.com/office/drawing/2014/main" id="{2CDAE268-0B51-44AD-BC68-9A8B94956508}"/>
              </a:ext>
            </a:extLst>
          </p:cNvPr>
          <p:cNvSpPr txBox="1"/>
          <p:nvPr/>
        </p:nvSpPr>
        <p:spPr>
          <a:xfrm>
            <a:off x="5378450" y="4371975"/>
            <a:ext cx="3290888" cy="1014413"/>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6: Hit “Save” to actually load the document for that specific open condition.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7: Select “Return” to go back to the Status tab.</a:t>
            </a:r>
          </a:p>
        </p:txBody>
      </p:sp>
      <p:cxnSp>
        <p:nvCxnSpPr>
          <p:cNvPr id="12" name="Curved Connector 11">
            <a:extLst>
              <a:ext uri="{FF2B5EF4-FFF2-40B4-BE49-F238E27FC236}">
                <a16:creationId xmlns:a16="http://schemas.microsoft.com/office/drawing/2014/main" id="{4263C239-D0AD-4E4C-B51A-CFF8C402FD2A}"/>
              </a:ext>
            </a:extLst>
          </p:cNvPr>
          <p:cNvCxnSpPr/>
          <p:nvPr/>
        </p:nvCxnSpPr>
        <p:spPr>
          <a:xfrm rot="5400000">
            <a:off x="641350" y="4525963"/>
            <a:ext cx="592137" cy="528638"/>
          </a:xfrm>
          <a:prstGeom prst="curvedConnector3">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F21FF7A2-C324-4479-887D-5120117287ED}"/>
              </a:ext>
            </a:extLst>
          </p:cNvPr>
          <p:cNvCxnSpPr/>
          <p:nvPr/>
        </p:nvCxnSpPr>
        <p:spPr>
          <a:xfrm flipV="1">
            <a:off x="3352800" y="4687888"/>
            <a:ext cx="1196975" cy="1117600"/>
          </a:xfrm>
          <a:prstGeom prst="curvedConnector3">
            <a:avLst>
              <a:gd name="adj1" fmla="val 133924"/>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F02F974C-B432-4554-BB05-5F07847B8351}"/>
              </a:ext>
            </a:extLst>
          </p:cNvPr>
          <p:cNvCxnSpPr/>
          <p:nvPr/>
        </p:nvCxnSpPr>
        <p:spPr>
          <a:xfrm flipV="1">
            <a:off x="1730375" y="4879975"/>
            <a:ext cx="2025650" cy="1557338"/>
          </a:xfrm>
          <a:prstGeom prst="bentConnector3">
            <a:avLst>
              <a:gd name="adj1" fmla="val 93805"/>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FC839AAB-BBFB-4D7F-ADA6-794DCFBC2352}"/>
              </a:ext>
            </a:extLst>
          </p:cNvPr>
          <p:cNvCxnSpPr/>
          <p:nvPr/>
        </p:nvCxnSpPr>
        <p:spPr>
          <a:xfrm flipV="1">
            <a:off x="3951288" y="4572000"/>
            <a:ext cx="1508125" cy="447675"/>
          </a:xfrm>
          <a:prstGeom prst="bent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488879A1-0420-4D68-8FC2-C25C5B1AA45D}"/>
              </a:ext>
            </a:extLst>
          </p:cNvPr>
          <p:cNvCxnSpPr/>
          <p:nvPr/>
        </p:nvCxnSpPr>
        <p:spPr>
          <a:xfrm>
            <a:off x="4257675" y="5086350"/>
            <a:ext cx="1120775" cy="158750"/>
          </a:xfrm>
          <a:prstGeom prst="bent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1FA4E7-084C-41CD-95C0-D7A153C17CD6}"/>
              </a:ext>
            </a:extLst>
          </p:cNvPr>
          <p:cNvSpPr>
            <a:spLocks noGrp="1"/>
          </p:cNvSpPr>
          <p:nvPr>
            <p:ph type="title"/>
          </p:nvPr>
        </p:nvSpPr>
        <p:spPr/>
        <p:txBody>
          <a:bodyPr/>
          <a:lstStyle/>
          <a:p>
            <a:pPr>
              <a:defRPr/>
            </a:pPr>
            <a:r>
              <a:rPr lang="en-US" dirty="0"/>
              <a:t>Committed – approved (stage 5)</a:t>
            </a:r>
          </a:p>
        </p:txBody>
      </p:sp>
      <p:pic>
        <p:nvPicPr>
          <p:cNvPr id="69635" name="Content Placeholder 5">
            <a:extLst>
              <a:ext uri="{FF2B5EF4-FFF2-40B4-BE49-F238E27FC236}">
                <a16:creationId xmlns:a16="http://schemas.microsoft.com/office/drawing/2014/main" id="{9FAFDDF4-97B8-4D69-BDB0-89620CCB3E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25" y="1054100"/>
            <a:ext cx="8890000" cy="4700588"/>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871A9686-628E-460E-A54A-6AE86105629A}"/>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Inputting a DPA Wire Request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6">
            <a:extLst>
              <a:ext uri="{FF2B5EF4-FFF2-40B4-BE49-F238E27FC236}">
                <a16:creationId xmlns:a16="http://schemas.microsoft.com/office/drawing/2014/main" id="{B32F31B4-8AB9-4DB6-9527-59D34D4AB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125538"/>
            <a:ext cx="8364537"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8">
            <a:extLst>
              <a:ext uri="{FF2B5EF4-FFF2-40B4-BE49-F238E27FC236}">
                <a16:creationId xmlns:a16="http://schemas.microsoft.com/office/drawing/2014/main" id="{CB7A6657-2519-4805-9EE7-3B140FF7ED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8413" y="2727325"/>
            <a:ext cx="24558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C4A750D8-4BE5-4753-A6F3-6E98B78AF1E8}"/>
              </a:ext>
            </a:extLst>
          </p:cNvPr>
          <p:cNvSpPr>
            <a:spLocks noGrp="1"/>
          </p:cNvSpPr>
          <p:nvPr>
            <p:ph type="title"/>
          </p:nvPr>
        </p:nvSpPr>
        <p:spPr/>
        <p:txBody>
          <a:bodyPr/>
          <a:lstStyle/>
          <a:p>
            <a:pPr>
              <a:defRPr/>
            </a:pPr>
            <a:r>
              <a:rPr lang="en-US" dirty="0"/>
              <a:t>Committed &amp; ordering </a:t>
            </a:r>
            <a:r>
              <a:rPr lang="en-US" dirty="0" err="1"/>
              <a:t>dpa</a:t>
            </a:r>
            <a:r>
              <a:rPr lang="en-US" dirty="0"/>
              <a:t> wire</a:t>
            </a:r>
          </a:p>
        </p:txBody>
      </p:sp>
      <p:sp>
        <p:nvSpPr>
          <p:cNvPr id="12" name="TextBox 11">
            <a:extLst>
              <a:ext uri="{FF2B5EF4-FFF2-40B4-BE49-F238E27FC236}">
                <a16:creationId xmlns:a16="http://schemas.microsoft.com/office/drawing/2014/main" id="{CFE5734C-42BF-4006-8E1D-2D536320CF30}"/>
              </a:ext>
            </a:extLst>
          </p:cNvPr>
          <p:cNvSpPr txBox="1"/>
          <p:nvPr/>
        </p:nvSpPr>
        <p:spPr>
          <a:xfrm>
            <a:off x="6442075" y="2909888"/>
            <a:ext cx="2559050" cy="1076325"/>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Once a loan is “Committed – Approved” the ‘DPA Funding Request’ button will appear for the wire to be ordered.</a:t>
            </a:r>
          </a:p>
        </p:txBody>
      </p:sp>
      <p:sp>
        <p:nvSpPr>
          <p:cNvPr id="11" name="Down Arrow 10">
            <a:extLst>
              <a:ext uri="{FF2B5EF4-FFF2-40B4-BE49-F238E27FC236}">
                <a16:creationId xmlns:a16="http://schemas.microsoft.com/office/drawing/2014/main" id="{A80E6842-0626-4D32-8C34-C99F48330523}"/>
              </a:ext>
            </a:extLst>
          </p:cNvPr>
          <p:cNvSpPr/>
          <p:nvPr/>
        </p:nvSpPr>
        <p:spPr>
          <a:xfrm>
            <a:off x="7685088" y="3929063"/>
            <a:ext cx="635000" cy="1497012"/>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6BFF-1DF8-473B-9044-3D342E9336B8}"/>
              </a:ext>
            </a:extLst>
          </p:cNvPr>
          <p:cNvSpPr>
            <a:spLocks noGrp="1"/>
          </p:cNvSpPr>
          <p:nvPr>
            <p:ph type="title"/>
          </p:nvPr>
        </p:nvSpPr>
        <p:spPr/>
        <p:txBody>
          <a:bodyPr/>
          <a:lstStyle/>
          <a:p>
            <a:pPr>
              <a:defRPr/>
            </a:pPr>
            <a:r>
              <a:rPr lang="en-US" dirty="0"/>
              <a:t>Inputting wiring instructions</a:t>
            </a:r>
          </a:p>
        </p:txBody>
      </p:sp>
      <p:pic>
        <p:nvPicPr>
          <p:cNvPr id="72707" name="Picture 2">
            <a:extLst>
              <a:ext uri="{FF2B5EF4-FFF2-40B4-BE49-F238E27FC236}">
                <a16:creationId xmlns:a16="http://schemas.microsoft.com/office/drawing/2014/main" id="{34690CBC-5CAD-4998-82E2-A4CD155E30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5538"/>
            <a:ext cx="868045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DF83976-59F9-47E1-97E8-D3A2B20E6D1F}"/>
              </a:ext>
            </a:extLst>
          </p:cNvPr>
          <p:cNvSpPr txBox="1"/>
          <p:nvPr/>
        </p:nvSpPr>
        <p:spPr>
          <a:xfrm>
            <a:off x="1258888" y="4400550"/>
            <a:ext cx="3724275" cy="1570038"/>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Confirmation Contact input “Lender” information and </a:t>
            </a:r>
            <a:r>
              <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at least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one email address of the one individual that needs to know the wire has been sent. There is now the ability to add another email address, if applicable.</a:t>
            </a:r>
          </a:p>
        </p:txBody>
      </p:sp>
      <p:cxnSp>
        <p:nvCxnSpPr>
          <p:cNvPr id="6" name="Straight Arrow Connector 5">
            <a:extLst>
              <a:ext uri="{FF2B5EF4-FFF2-40B4-BE49-F238E27FC236}">
                <a16:creationId xmlns:a16="http://schemas.microsoft.com/office/drawing/2014/main" id="{8650E3C1-1FFE-4FB1-ADB6-C94BFF47F177}"/>
              </a:ext>
            </a:extLst>
          </p:cNvPr>
          <p:cNvCxnSpPr/>
          <p:nvPr/>
        </p:nvCxnSpPr>
        <p:spPr>
          <a:xfrm flipV="1">
            <a:off x="4548188" y="4549775"/>
            <a:ext cx="736600" cy="103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743EAB-089F-4531-AEF9-2D62CD697659}"/>
              </a:ext>
            </a:extLst>
          </p:cNvPr>
          <p:cNvCxnSpPr/>
          <p:nvPr/>
        </p:nvCxnSpPr>
        <p:spPr>
          <a:xfrm flipV="1">
            <a:off x="4662488" y="4292600"/>
            <a:ext cx="514350" cy="44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D990EC-CD92-45A9-8C2B-BC71DC5212C1}"/>
              </a:ext>
            </a:extLst>
          </p:cNvPr>
          <p:cNvSpPr>
            <a:spLocks noGrp="1"/>
          </p:cNvSpPr>
          <p:nvPr>
            <p:ph type="title"/>
          </p:nvPr>
        </p:nvSpPr>
        <p:spPr/>
        <p:txBody>
          <a:bodyPr/>
          <a:lstStyle/>
          <a:p>
            <a:pPr>
              <a:defRPr/>
            </a:pPr>
            <a:r>
              <a:rPr lang="en-US" dirty="0" err="1"/>
              <a:t>dpa</a:t>
            </a:r>
            <a:r>
              <a:rPr lang="en-US" dirty="0"/>
              <a:t> wired – confirmation</a:t>
            </a:r>
          </a:p>
        </p:txBody>
      </p:sp>
      <p:pic>
        <p:nvPicPr>
          <p:cNvPr id="73731" name="Picture 1">
            <a:extLst>
              <a:ext uri="{FF2B5EF4-FFF2-40B4-BE49-F238E27FC236}">
                <a16:creationId xmlns:a16="http://schemas.microsoft.com/office/drawing/2014/main" id="{E43D90C7-BDC5-4AE5-8DAC-51D87B93B5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85850"/>
            <a:ext cx="8447087"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E0F0B05-6A13-4B7D-BBCF-33B2AAA5B6C3}"/>
              </a:ext>
            </a:extLst>
          </p:cNvPr>
          <p:cNvSpPr txBox="1"/>
          <p:nvPr/>
        </p:nvSpPr>
        <p:spPr>
          <a:xfrm>
            <a:off x="1497013" y="4918075"/>
            <a:ext cx="3019425" cy="181610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You will be able to see the funding request has been submitted. Once the loan has been wired and a wire date has been input by IHCDA the ability to upload the closing package “unlocks” and becomes available.</a:t>
            </a:r>
          </a:p>
        </p:txBody>
      </p:sp>
      <p:pic>
        <p:nvPicPr>
          <p:cNvPr id="73733" name="Picture 1">
            <a:extLst>
              <a:ext uri="{FF2B5EF4-FFF2-40B4-BE49-F238E27FC236}">
                <a16:creationId xmlns:a16="http://schemas.microsoft.com/office/drawing/2014/main" id="{F1FDA133-CB8A-4448-8BF2-BB071DA986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3248025"/>
            <a:ext cx="35179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ent Arrow 3">
            <a:extLst>
              <a:ext uri="{FF2B5EF4-FFF2-40B4-BE49-F238E27FC236}">
                <a16:creationId xmlns:a16="http://schemas.microsoft.com/office/drawing/2014/main" id="{8A8F6980-9E75-4074-9568-1FF5099C6756}"/>
              </a:ext>
            </a:extLst>
          </p:cNvPr>
          <p:cNvSpPr/>
          <p:nvPr/>
        </p:nvSpPr>
        <p:spPr>
          <a:xfrm>
            <a:off x="4106863" y="3665538"/>
            <a:ext cx="1220787" cy="1336675"/>
          </a:xfrm>
          <a:prstGeom prst="bentArrow">
            <a:avLst>
              <a:gd name="adj1" fmla="val 11896"/>
              <a:gd name="adj2" fmla="val 21107"/>
              <a:gd name="adj3" fmla="val 23039"/>
              <a:gd name="adj4" fmla="val 110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9ECB5F-61E5-480B-8CEC-1EA41B2F62B1}"/>
              </a:ext>
            </a:extLst>
          </p:cNvPr>
          <p:cNvSpPr>
            <a:spLocks noGrp="1"/>
          </p:cNvSpPr>
          <p:nvPr>
            <p:ph type="title"/>
          </p:nvPr>
        </p:nvSpPr>
        <p:spPr/>
        <p:txBody>
          <a:bodyPr/>
          <a:lstStyle/>
          <a:p>
            <a:pPr>
              <a:defRPr/>
            </a:pPr>
            <a:r>
              <a:rPr lang="en-US" dirty="0"/>
              <a:t>Additional dpa wire information</a:t>
            </a:r>
          </a:p>
        </p:txBody>
      </p:sp>
      <p:sp>
        <p:nvSpPr>
          <p:cNvPr id="74755" name="Content Placeholder 5">
            <a:extLst>
              <a:ext uri="{FF2B5EF4-FFF2-40B4-BE49-F238E27FC236}">
                <a16:creationId xmlns:a16="http://schemas.microsoft.com/office/drawing/2014/main" id="{3106A1D4-FE93-4137-AF9E-DB464D6525A1}"/>
              </a:ext>
            </a:extLst>
          </p:cNvPr>
          <p:cNvSpPr>
            <a:spLocks noGrp="1"/>
          </p:cNvSpPr>
          <p:nvPr>
            <p:ph idx="1"/>
          </p:nvPr>
        </p:nvSpPr>
        <p:spPr>
          <a:xfrm>
            <a:off x="334963" y="1425575"/>
            <a:ext cx="8364537" cy="4525963"/>
          </a:xfrm>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a:latin typeface="Arial" panose="020B0604020202020204" pitchFamily="34" charset="0"/>
                <a:ea typeface="ＭＳ Ｐゴシック" panose="020B0600070205080204" pitchFamily="34" charset="-128"/>
                <a:cs typeface="Arial" panose="020B0604020202020204" pitchFamily="34" charset="0"/>
              </a:rPr>
              <a:t>INTERMEDIARY DISBURSEMENTS:  </a:t>
            </a:r>
          </a:p>
          <a:p>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a:latin typeface="Arial" panose="020B0604020202020204" pitchFamily="34" charset="0"/>
                <a:ea typeface="ＭＳ Ｐゴシック" panose="020B0600070205080204" pitchFamily="34" charset="-128"/>
                <a:cs typeface="Arial" panose="020B0604020202020204" pitchFamily="34" charset="0"/>
              </a:rPr>
              <a:t>IHCDA Online is not set up to enter more than one (1) financial institution.  If there is an intermediary bank involved, please contact IHCDA’s Homeownership Operations Team.</a:t>
            </a:r>
          </a:p>
          <a:p>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a:latin typeface="Arial" panose="020B0604020202020204" pitchFamily="34" charset="0"/>
                <a:ea typeface="ＭＳ Ｐゴシック" panose="020B0600070205080204" pitchFamily="34" charset="-128"/>
                <a:cs typeface="Arial" panose="020B0604020202020204" pitchFamily="34" charset="0"/>
              </a:rPr>
              <a:t>Dolores Scisney: </a:t>
            </a:r>
            <a:r>
              <a:rPr lang="en-US" altLang="en-US" sz="2000">
                <a:latin typeface="Arial" panose="020B0604020202020204" pitchFamily="34" charset="0"/>
                <a:ea typeface="ＭＳ Ｐゴシック" panose="020B0600070205080204" pitchFamily="34" charset="-128"/>
                <a:cs typeface="Arial" panose="020B0604020202020204" pitchFamily="34" charset="0"/>
                <a:hlinkClick r:id="rId2"/>
              </a:rPr>
              <a:t>dscisney@ihcda.in.gov</a:t>
            </a:r>
            <a:r>
              <a:rPr lang="en-US" altLang="en-US" sz="200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51ABB164-5C61-4B27-9D1C-ED3D4006CF4C}"/>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Closing Upload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FEB8-13E1-4208-8651-CB9823BF1CC7}"/>
              </a:ext>
            </a:extLst>
          </p:cNvPr>
          <p:cNvSpPr>
            <a:spLocks noGrp="1"/>
          </p:cNvSpPr>
          <p:nvPr>
            <p:ph type="title"/>
          </p:nvPr>
        </p:nvSpPr>
        <p:spPr/>
        <p:txBody>
          <a:bodyPr/>
          <a:lstStyle/>
          <a:p>
            <a:pPr>
              <a:defRPr/>
            </a:pPr>
            <a:r>
              <a:rPr lang="en-US" dirty="0"/>
              <a:t>Stage 6 – closing upload</a:t>
            </a:r>
          </a:p>
        </p:txBody>
      </p:sp>
      <p:pic>
        <p:nvPicPr>
          <p:cNvPr id="76803" name="Picture 2">
            <a:extLst>
              <a:ext uri="{FF2B5EF4-FFF2-40B4-BE49-F238E27FC236}">
                <a16:creationId xmlns:a16="http://schemas.microsoft.com/office/drawing/2014/main" id="{46086852-C232-4705-A90E-29FBE4A24E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057275"/>
            <a:ext cx="888682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EB824AF-0A45-40C9-A85A-C4E195FBCF44}"/>
              </a:ext>
            </a:extLst>
          </p:cNvPr>
          <p:cNvSpPr txBox="1"/>
          <p:nvPr/>
        </p:nvSpPr>
        <p:spPr>
          <a:xfrm>
            <a:off x="6121400" y="2614613"/>
            <a:ext cx="1427163" cy="120015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Upload all “Required” closing documents, following the same process as the application upload.  </a:t>
            </a:r>
          </a:p>
        </p:txBody>
      </p:sp>
      <p:sp>
        <p:nvSpPr>
          <p:cNvPr id="6" name="TextBox 5">
            <a:extLst>
              <a:ext uri="{FF2B5EF4-FFF2-40B4-BE49-F238E27FC236}">
                <a16:creationId xmlns:a16="http://schemas.microsoft.com/office/drawing/2014/main" id="{79AF132F-41E0-4461-A626-476BFB8BB55C}"/>
              </a:ext>
            </a:extLst>
          </p:cNvPr>
          <p:cNvSpPr txBox="1"/>
          <p:nvPr/>
        </p:nvSpPr>
        <p:spPr>
          <a:xfrm>
            <a:off x="1701800" y="5313363"/>
            <a:ext cx="4029075" cy="83026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Reminder: To find/fill an IHCDA required document locate the “Fillable Documents” section, use the drop down arrow to locate which document to prefill and select “Generate Filled Document”.</a:t>
            </a:r>
          </a:p>
        </p:txBody>
      </p:sp>
      <p:cxnSp>
        <p:nvCxnSpPr>
          <p:cNvPr id="7" name="Straight Arrow Connector 6">
            <a:extLst>
              <a:ext uri="{FF2B5EF4-FFF2-40B4-BE49-F238E27FC236}">
                <a16:creationId xmlns:a16="http://schemas.microsoft.com/office/drawing/2014/main" id="{706A0497-46FD-4F13-A5DC-D94E9DE7228E}"/>
              </a:ext>
            </a:extLst>
          </p:cNvPr>
          <p:cNvCxnSpPr/>
          <p:nvPr/>
        </p:nvCxnSpPr>
        <p:spPr>
          <a:xfrm flipH="1">
            <a:off x="5154613" y="5418138"/>
            <a:ext cx="2870200" cy="417512"/>
          </a:xfrm>
          <a:prstGeom prst="straightConnector1">
            <a:avLst/>
          </a:prstGeom>
          <a:ln w="508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rved Left Arrow 8">
            <a:extLst>
              <a:ext uri="{FF2B5EF4-FFF2-40B4-BE49-F238E27FC236}">
                <a16:creationId xmlns:a16="http://schemas.microsoft.com/office/drawing/2014/main" id="{955003B1-4D27-4C98-8D01-E9227FADC2FF}"/>
              </a:ext>
            </a:extLst>
          </p:cNvPr>
          <p:cNvSpPr/>
          <p:nvPr/>
        </p:nvSpPr>
        <p:spPr>
          <a:xfrm rot="9308618">
            <a:off x="962025" y="4794250"/>
            <a:ext cx="631825" cy="962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cxnSp>
        <p:nvCxnSpPr>
          <p:cNvPr id="10" name="Straight Arrow Connector 9">
            <a:extLst>
              <a:ext uri="{FF2B5EF4-FFF2-40B4-BE49-F238E27FC236}">
                <a16:creationId xmlns:a16="http://schemas.microsoft.com/office/drawing/2014/main" id="{7ED3D6AA-B079-4A13-95E7-585461A186DF}"/>
              </a:ext>
            </a:extLst>
          </p:cNvPr>
          <p:cNvCxnSpPr/>
          <p:nvPr/>
        </p:nvCxnSpPr>
        <p:spPr>
          <a:xfrm flipH="1" flipV="1">
            <a:off x="5414963" y="2614613"/>
            <a:ext cx="706437" cy="18415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CCAD77-CB8F-4D6E-9E9A-AE2A56189D49}"/>
              </a:ext>
            </a:extLst>
          </p:cNvPr>
          <p:cNvCxnSpPr/>
          <p:nvPr/>
        </p:nvCxnSpPr>
        <p:spPr>
          <a:xfrm flipH="1">
            <a:off x="5414963" y="3648075"/>
            <a:ext cx="706437" cy="16668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7109-F147-4CDE-8C2A-4A948DEDFA30}"/>
              </a:ext>
            </a:extLst>
          </p:cNvPr>
          <p:cNvSpPr>
            <a:spLocks noGrp="1"/>
          </p:cNvSpPr>
          <p:nvPr>
            <p:ph type="title"/>
          </p:nvPr>
        </p:nvSpPr>
        <p:spPr/>
        <p:txBody>
          <a:bodyPr/>
          <a:lstStyle/>
          <a:p>
            <a:pPr>
              <a:defRPr/>
            </a:pPr>
            <a:r>
              <a:rPr lang="en-US" dirty="0"/>
              <a:t>Stage 6 – Closing upload</a:t>
            </a:r>
          </a:p>
        </p:txBody>
      </p:sp>
      <p:pic>
        <p:nvPicPr>
          <p:cNvPr id="77827" name="Picture 3">
            <a:extLst>
              <a:ext uri="{FF2B5EF4-FFF2-40B4-BE49-F238E27FC236}">
                <a16:creationId xmlns:a16="http://schemas.microsoft.com/office/drawing/2014/main" id="{DB450E9B-C5F6-46B2-9270-5194705821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1011238"/>
            <a:ext cx="89852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2">
            <a:extLst>
              <a:ext uri="{FF2B5EF4-FFF2-40B4-BE49-F238E27FC236}">
                <a16:creationId xmlns:a16="http://schemas.microsoft.com/office/drawing/2014/main" id="{AFB0D1B1-C36B-49BB-87E8-A9FAA1CB8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973388"/>
            <a:ext cx="8823325" cy="3633787"/>
          </a:xfrm>
          <a:prstGeom prst="rect">
            <a:avLst/>
          </a:prstGeom>
          <a:noFill/>
          <a:ln w="38100">
            <a:solidFill>
              <a:srgbClr val="F0AB00"/>
            </a:solidFill>
            <a:miter lim="800000"/>
            <a:headEnd/>
            <a:tailEnd/>
          </a:ln>
          <a:extLst>
            <a:ext uri="{909E8E84-426E-40DD-AFC4-6F175D3DCCD1}">
              <a14:hiddenFill xmlns:a14="http://schemas.microsoft.com/office/drawing/2010/main">
                <a:solidFill>
                  <a:srgbClr val="FFFFFF"/>
                </a:solidFill>
              </a14:hiddenFill>
            </a:ext>
          </a:extLst>
        </p:spPr>
      </p:pic>
      <p:sp>
        <p:nvSpPr>
          <p:cNvPr id="9" name="Down Arrow 8">
            <a:extLst>
              <a:ext uri="{FF2B5EF4-FFF2-40B4-BE49-F238E27FC236}">
                <a16:creationId xmlns:a16="http://schemas.microsoft.com/office/drawing/2014/main" id="{CDA37C9D-E346-4398-B671-00DFBD3D1DE2}"/>
              </a:ext>
            </a:extLst>
          </p:cNvPr>
          <p:cNvSpPr/>
          <p:nvPr/>
        </p:nvSpPr>
        <p:spPr>
          <a:xfrm rot="10800000">
            <a:off x="5035550" y="2438400"/>
            <a:ext cx="581025" cy="771525"/>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
        <p:nvSpPr>
          <p:cNvPr id="6" name="TextBox 5">
            <a:extLst>
              <a:ext uri="{FF2B5EF4-FFF2-40B4-BE49-F238E27FC236}">
                <a16:creationId xmlns:a16="http://schemas.microsoft.com/office/drawing/2014/main" id="{F434FD20-2F61-49C7-A819-4D948B5F3C77}"/>
              </a:ext>
            </a:extLst>
          </p:cNvPr>
          <p:cNvSpPr txBox="1"/>
          <p:nvPr/>
        </p:nvSpPr>
        <p:spPr>
          <a:xfrm>
            <a:off x="5497513" y="2743200"/>
            <a:ext cx="2559050" cy="646113"/>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Chose the saved file(s) from your computer and select “Upload” on all required documents.</a:t>
            </a:r>
          </a:p>
        </p:txBody>
      </p:sp>
      <p:sp>
        <p:nvSpPr>
          <p:cNvPr id="13" name="TextBox 12">
            <a:extLst>
              <a:ext uri="{FF2B5EF4-FFF2-40B4-BE49-F238E27FC236}">
                <a16:creationId xmlns:a16="http://schemas.microsoft.com/office/drawing/2014/main" id="{41582141-C315-49BE-8EE6-D2E189FC52EC}"/>
              </a:ext>
            </a:extLst>
          </p:cNvPr>
          <p:cNvSpPr txBox="1"/>
          <p:nvPr/>
        </p:nvSpPr>
        <p:spPr>
          <a:xfrm>
            <a:off x="4560888" y="5241925"/>
            <a:ext cx="4402137" cy="1570038"/>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Once all “required” documents are uploaded a submission box appears asking if you are ready to submit the file to IHCDA for review.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REMINDER: If there are additional non-required documents you want to upload you can select “Cancel” to continuing uploading.  You will receive the submission box after each upload until you select “OK” to submit the file to IHCDA.</a:t>
            </a:r>
          </a:p>
        </p:txBody>
      </p:sp>
      <p:sp>
        <p:nvSpPr>
          <p:cNvPr id="14" name="Down Arrow 13">
            <a:extLst>
              <a:ext uri="{FF2B5EF4-FFF2-40B4-BE49-F238E27FC236}">
                <a16:creationId xmlns:a16="http://schemas.microsoft.com/office/drawing/2014/main" id="{A6368F19-A12E-4689-801D-C006A785642F}"/>
              </a:ext>
            </a:extLst>
          </p:cNvPr>
          <p:cNvSpPr/>
          <p:nvPr/>
        </p:nvSpPr>
        <p:spPr>
          <a:xfrm rot="14823428">
            <a:off x="4964113" y="4714875"/>
            <a:ext cx="581025" cy="771525"/>
          </a:xfrm>
          <a:prstGeom prst="downArrow">
            <a:avLst>
              <a:gd name="adj1" fmla="val 30952"/>
              <a:gd name="adj2" fmla="val 464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705" y="1280969"/>
            <a:ext cx="7820527" cy="1139841"/>
          </a:xfrm>
        </p:spPr>
        <p:txBody>
          <a:bodyPr/>
          <a:lstStyle/>
          <a:p>
            <a:r>
              <a:rPr lang="en-US" dirty="0"/>
              <a:t>Income</a:t>
            </a:r>
            <a:br>
              <a:rPr lang="en-US" dirty="0"/>
            </a:br>
            <a:r>
              <a:rPr lang="en-US" sz="1800" dirty="0"/>
              <a:t>Link to: </a:t>
            </a:r>
            <a:r>
              <a:rPr lang="en-US" sz="1800" dirty="0">
                <a:hlinkClick r:id="rId2"/>
              </a:rPr>
              <a:t>https://www.in.gov/ihcda/4119.htm</a:t>
            </a:r>
            <a:r>
              <a:rPr lang="en-US" sz="1800" dirty="0"/>
              <a:t> </a:t>
            </a:r>
            <a:r>
              <a:rPr lang="en-US" dirty="0"/>
              <a:t>	</a:t>
            </a:r>
          </a:p>
        </p:txBody>
      </p:sp>
    </p:spTree>
    <p:extLst>
      <p:ext uri="{BB962C8B-B14F-4D97-AF65-F5344CB8AC3E}">
        <p14:creationId xmlns:p14="http://schemas.microsoft.com/office/powerpoint/2010/main" val="3383202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id="{0B65D01D-F2D9-4ACF-B638-A1706402E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79375"/>
            <a:ext cx="8977313"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56FE4A1-4DF9-4BBF-A929-675328C8D027}"/>
              </a:ext>
            </a:extLst>
          </p:cNvPr>
          <p:cNvSpPr txBox="1"/>
          <p:nvPr/>
        </p:nvSpPr>
        <p:spPr>
          <a:xfrm>
            <a:off x="3916363" y="2105025"/>
            <a:ext cx="2071687" cy="1938338"/>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Once the documents are uploaded and submitted for IHCDA review, the validation checks turn green and the loan summary line moves to a yellow @ Stage 7 of “Closing </a:t>
            </a:r>
            <a:r>
              <a:rPr kumimoji="0" lang="en-US" sz="12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Pkg</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Review” awaiting an IHCDA Underwriter’s review of the uploaded file.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E4946B5-36B2-4F05-BE0E-FA30DE4461B7}"/>
              </a:ext>
            </a:extLst>
          </p:cNvPr>
          <p:cNvSpPr>
            <a:spLocks noGrp="1"/>
          </p:cNvSpPr>
          <p:nvPr>
            <p:ph type="ctrTitle"/>
          </p:nvPr>
        </p:nvSpPr>
        <p:spPr>
          <a:xfrm>
            <a:off x="673100" y="2478088"/>
            <a:ext cx="7772400" cy="1139825"/>
          </a:xfrm>
        </p:spPr>
        <p:txBody>
          <a:bodyPr/>
          <a:lstStyle/>
          <a:p>
            <a:pPr algn="ct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Closing Pkg Review - Incomplete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a:extLst>
              <a:ext uri="{FF2B5EF4-FFF2-40B4-BE49-F238E27FC236}">
                <a16:creationId xmlns:a16="http://schemas.microsoft.com/office/drawing/2014/main" id="{B7173440-2D75-4703-A8BF-5822C34AD8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107950"/>
            <a:ext cx="895985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6BFC2FC-F531-4621-B127-EB2882D30215}"/>
              </a:ext>
            </a:extLst>
          </p:cNvPr>
          <p:cNvSpPr txBox="1"/>
          <p:nvPr/>
        </p:nvSpPr>
        <p:spPr>
          <a:xfrm>
            <a:off x="3314700" y="2711450"/>
            <a:ext cx="3768725" cy="1016000"/>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If you’ve received an “Incomplete” review, the bubble will turn Red @ Stage 7 as well as the validation checks shows an “X” meaning open conditions.  At this point, you will need to upload the required open conditions for an IHCDA re-review.</a:t>
            </a:r>
          </a:p>
        </p:txBody>
      </p:sp>
      <p:cxnSp>
        <p:nvCxnSpPr>
          <p:cNvPr id="7" name="Straight Arrow Connector 6">
            <a:extLst>
              <a:ext uri="{FF2B5EF4-FFF2-40B4-BE49-F238E27FC236}">
                <a16:creationId xmlns:a16="http://schemas.microsoft.com/office/drawing/2014/main" id="{7F78D554-2641-45B1-A2B5-5771A4CE77BC}"/>
              </a:ext>
            </a:extLst>
          </p:cNvPr>
          <p:cNvCxnSpPr/>
          <p:nvPr/>
        </p:nvCxnSpPr>
        <p:spPr>
          <a:xfrm flipH="1">
            <a:off x="5432425" y="2178050"/>
            <a:ext cx="385763" cy="53340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EE88CFC-7480-48E0-ABA9-F34D99B2C6F9}"/>
              </a:ext>
            </a:extLst>
          </p:cNvPr>
          <p:cNvCxnSpPr/>
          <p:nvPr/>
        </p:nvCxnSpPr>
        <p:spPr>
          <a:xfrm>
            <a:off x="5626100" y="3536950"/>
            <a:ext cx="1457325" cy="1465263"/>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2">
            <a:extLst>
              <a:ext uri="{FF2B5EF4-FFF2-40B4-BE49-F238E27FC236}">
                <a16:creationId xmlns:a16="http://schemas.microsoft.com/office/drawing/2014/main" id="{288E5D0D-AFC2-44CD-8753-BAC381CF9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5663"/>
            <a:ext cx="9144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1">
            <a:extLst>
              <a:ext uri="{FF2B5EF4-FFF2-40B4-BE49-F238E27FC236}">
                <a16:creationId xmlns:a16="http://schemas.microsoft.com/office/drawing/2014/main" id="{62857438-EF0C-47AE-929F-FF1BADCB6D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9144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ED11D06-0389-4341-988D-4F4D7A5E6F51}"/>
              </a:ext>
            </a:extLst>
          </p:cNvPr>
          <p:cNvSpPr txBox="1"/>
          <p:nvPr/>
        </p:nvSpPr>
        <p:spPr>
          <a:xfrm>
            <a:off x="4321175" y="2147888"/>
            <a:ext cx="3768725" cy="1014412"/>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1: Review all “Open” conditions needed to be uploaded for approval.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2: Click “Add Conditions Document” to upload required item(s).</a:t>
            </a:r>
          </a:p>
        </p:txBody>
      </p:sp>
      <p:sp>
        <p:nvSpPr>
          <p:cNvPr id="9" name="TextBox 8">
            <a:extLst>
              <a:ext uri="{FF2B5EF4-FFF2-40B4-BE49-F238E27FC236}">
                <a16:creationId xmlns:a16="http://schemas.microsoft.com/office/drawing/2014/main" id="{A1F4CA35-CD4C-4B79-A654-6A04431B46A7}"/>
              </a:ext>
            </a:extLst>
          </p:cNvPr>
          <p:cNvSpPr txBox="1"/>
          <p:nvPr/>
        </p:nvSpPr>
        <p:spPr>
          <a:xfrm>
            <a:off x="233363" y="5019675"/>
            <a:ext cx="3289300" cy="1570038"/>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3: Select which condition the document you are uploading will satisfy.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4: Choose the document label from the drop down box.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5: Browse your computer and select the applicable document.</a:t>
            </a:r>
          </a:p>
        </p:txBody>
      </p:sp>
      <p:sp>
        <p:nvSpPr>
          <p:cNvPr id="10" name="TextBox 9">
            <a:extLst>
              <a:ext uri="{FF2B5EF4-FFF2-40B4-BE49-F238E27FC236}">
                <a16:creationId xmlns:a16="http://schemas.microsoft.com/office/drawing/2014/main" id="{240FB02E-B782-41C5-BB41-CABFF87FF002}"/>
              </a:ext>
            </a:extLst>
          </p:cNvPr>
          <p:cNvSpPr txBox="1"/>
          <p:nvPr/>
        </p:nvSpPr>
        <p:spPr>
          <a:xfrm>
            <a:off x="5407025" y="4657725"/>
            <a:ext cx="3290888" cy="1014413"/>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6: Hit “Save” to actually load the document for that specific open condition.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Step 7: Select “Return” to go back to the Status tab.</a:t>
            </a:r>
          </a:p>
        </p:txBody>
      </p:sp>
      <p:cxnSp>
        <p:nvCxnSpPr>
          <p:cNvPr id="12" name="Curved Connector 11">
            <a:extLst>
              <a:ext uri="{FF2B5EF4-FFF2-40B4-BE49-F238E27FC236}">
                <a16:creationId xmlns:a16="http://schemas.microsoft.com/office/drawing/2014/main" id="{55A18C48-D240-4D8F-8D0C-51008BF3D52A}"/>
              </a:ext>
            </a:extLst>
          </p:cNvPr>
          <p:cNvCxnSpPr/>
          <p:nvPr/>
        </p:nvCxnSpPr>
        <p:spPr>
          <a:xfrm rot="10800000" flipV="1">
            <a:off x="708025" y="4606925"/>
            <a:ext cx="623888" cy="477838"/>
          </a:xfrm>
          <a:prstGeom prst="curvedConnector3">
            <a:avLst>
              <a:gd name="adj1" fmla="val -19745"/>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0D0A586A-1A18-4931-BDBD-EECA6AC7E703}"/>
              </a:ext>
            </a:extLst>
          </p:cNvPr>
          <p:cNvCxnSpPr/>
          <p:nvPr/>
        </p:nvCxnSpPr>
        <p:spPr>
          <a:xfrm flipV="1">
            <a:off x="1154113" y="5051425"/>
            <a:ext cx="3806825" cy="874713"/>
          </a:xfrm>
          <a:prstGeom prst="curvedConnector3">
            <a:avLst>
              <a:gd name="adj1" fmla="val 108277"/>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0400E812-5950-4041-975C-78402CE48464}"/>
              </a:ext>
            </a:extLst>
          </p:cNvPr>
          <p:cNvCxnSpPr/>
          <p:nvPr/>
        </p:nvCxnSpPr>
        <p:spPr>
          <a:xfrm flipV="1">
            <a:off x="1878013" y="5235575"/>
            <a:ext cx="1965325" cy="1279525"/>
          </a:xfrm>
          <a:prstGeom prst="bentConnector3">
            <a:avLst>
              <a:gd name="adj1" fmla="val 49549"/>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0F1FD14E-012F-478E-BB63-7ECBEF901207}"/>
              </a:ext>
            </a:extLst>
          </p:cNvPr>
          <p:cNvCxnSpPr/>
          <p:nvPr/>
        </p:nvCxnSpPr>
        <p:spPr>
          <a:xfrm flipV="1">
            <a:off x="4059238" y="4864100"/>
            <a:ext cx="1382712" cy="684213"/>
          </a:xfrm>
          <a:prstGeom prst="bentConnector3">
            <a:avLst>
              <a:gd name="adj1" fmla="val 50000"/>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5FA925C4-3935-4C7F-87C6-7DCD4ED57EFB}"/>
              </a:ext>
            </a:extLst>
          </p:cNvPr>
          <p:cNvCxnSpPr/>
          <p:nvPr/>
        </p:nvCxnSpPr>
        <p:spPr>
          <a:xfrm>
            <a:off x="4443413" y="5357813"/>
            <a:ext cx="1087437" cy="79375"/>
          </a:xfrm>
          <a:prstGeom prst="bentConnector3">
            <a:avLst>
              <a:gd name="adj1" fmla="val 50000"/>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Down Arrow 2">
            <a:extLst>
              <a:ext uri="{FF2B5EF4-FFF2-40B4-BE49-F238E27FC236}">
                <a16:creationId xmlns:a16="http://schemas.microsoft.com/office/drawing/2014/main" id="{5B5A743F-FA60-4EFE-AF2A-AEFD8A0EA126}"/>
              </a:ext>
            </a:extLst>
          </p:cNvPr>
          <p:cNvSpPr/>
          <p:nvPr/>
        </p:nvSpPr>
        <p:spPr>
          <a:xfrm>
            <a:off x="4425950" y="1287463"/>
            <a:ext cx="292100" cy="728662"/>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utiger LT Std 45 Light"/>
              <a:ea typeface="+mn-ea"/>
              <a:cs typeface="+mn-cs"/>
            </a:endParaRPr>
          </a:p>
        </p:txBody>
      </p:sp>
      <p:sp>
        <p:nvSpPr>
          <p:cNvPr id="6" name="Curved Left Arrow 5">
            <a:extLst>
              <a:ext uri="{FF2B5EF4-FFF2-40B4-BE49-F238E27FC236}">
                <a16:creationId xmlns:a16="http://schemas.microsoft.com/office/drawing/2014/main" id="{1F6CAA5A-008A-4E70-9596-A96133AE5C0C}"/>
              </a:ext>
            </a:extLst>
          </p:cNvPr>
          <p:cNvSpPr/>
          <p:nvPr/>
        </p:nvSpPr>
        <p:spPr>
          <a:xfrm rot="5017603">
            <a:off x="2806700" y="1543050"/>
            <a:ext cx="736600" cy="2527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sp>
        <p:nvSpPr>
          <p:cNvPr id="11" name="Bent Arrow 10">
            <a:extLst>
              <a:ext uri="{FF2B5EF4-FFF2-40B4-BE49-F238E27FC236}">
                <a16:creationId xmlns:a16="http://schemas.microsoft.com/office/drawing/2014/main" id="{30EB1812-CD69-4C4B-9B60-642F099BB4B6}"/>
              </a:ext>
            </a:extLst>
          </p:cNvPr>
          <p:cNvSpPr/>
          <p:nvPr/>
        </p:nvSpPr>
        <p:spPr>
          <a:xfrm rot="5400000">
            <a:off x="6223001" y="2157412"/>
            <a:ext cx="311150" cy="18383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utiger LT Std 45 Light"/>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70AF8274-998D-4F3F-B748-1131D983DD86}"/>
              </a:ext>
            </a:extLst>
          </p:cNvPr>
          <p:cNvSpPr>
            <a:spLocks noGrp="1"/>
          </p:cNvSpPr>
          <p:nvPr>
            <p:ph type="title"/>
          </p:nvPr>
        </p:nvSpPr>
        <p:spPr/>
        <p:txBody>
          <a:bodyPr/>
          <a:lstStyle/>
          <a:p>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UPLOADING CONDITIONS</a:t>
            </a:r>
          </a:p>
        </p:txBody>
      </p:sp>
      <p:sp>
        <p:nvSpPr>
          <p:cNvPr id="55299" name="Content Placeholder 2">
            <a:extLst>
              <a:ext uri="{FF2B5EF4-FFF2-40B4-BE49-F238E27FC236}">
                <a16:creationId xmlns:a16="http://schemas.microsoft.com/office/drawing/2014/main" id="{C8AEBB3D-DC1C-44CD-9CA9-3F2B6D6BDC7F}"/>
              </a:ext>
            </a:extLst>
          </p:cNvPr>
          <p:cNvSpPr>
            <a:spLocks noGrp="1"/>
          </p:cNvSpPr>
          <p:nvPr>
            <p:ph idx="1"/>
          </p:nvPr>
        </p:nvSpPr>
        <p:spPr>
          <a:xfrm>
            <a:off x="334963" y="1417638"/>
            <a:ext cx="8478837" cy="4289425"/>
          </a:xfrm>
        </p:spPr>
        <p:txBody>
          <a:bodyPr>
            <a:normAutofit fontScale="92500" lnSpcReduction="20000"/>
          </a:bodyPr>
          <a:lstStyle/>
          <a:p>
            <a:pPr indent="40481">
              <a:defRPr/>
            </a:pPr>
            <a:endParaRPr lang="en-US" dirty="0">
              <a:latin typeface="Arial" pitchFamily="34" charset="0"/>
              <a:ea typeface="ＭＳ Ｐゴシック" pitchFamily="34" charset="-128"/>
              <a:cs typeface="Arial" pitchFamily="34" charset="0"/>
            </a:endParaRPr>
          </a:p>
          <a:p>
            <a:pPr marL="214313" indent="-214313">
              <a:defRPr/>
            </a:pPr>
            <a:r>
              <a:rPr lang="en-US" sz="3800" b="1" u="sng" dirty="0">
                <a:solidFill>
                  <a:srgbClr val="FF0000"/>
                </a:solidFill>
                <a:latin typeface="Arial" pitchFamily="34" charset="0"/>
                <a:ea typeface="ＭＳ Ｐゴシック" pitchFamily="34" charset="-128"/>
                <a:cs typeface="Arial" pitchFamily="34" charset="0"/>
              </a:rPr>
              <a:t>REMINDER</a:t>
            </a:r>
          </a:p>
          <a:p>
            <a:pPr>
              <a:defRPr/>
            </a:pPr>
            <a:r>
              <a:rPr lang="en-US" dirty="0"/>
              <a:t>Please make sure you upload condition documents correctly otherwise IHCDA underwriter is never notified of the loan to be reviewed.  </a:t>
            </a:r>
          </a:p>
          <a:p>
            <a:pPr>
              <a:defRPr/>
            </a:pPr>
            <a:r>
              <a:rPr lang="en-US" dirty="0"/>
              <a:t> </a:t>
            </a:r>
          </a:p>
          <a:p>
            <a:pPr>
              <a:defRPr/>
            </a:pPr>
            <a:r>
              <a:rPr lang="en-US" b="1" u="sng" dirty="0"/>
              <a:t>Incomplete Condition Uploading Process </a:t>
            </a:r>
          </a:p>
          <a:p>
            <a:pPr marL="342900" indent="-342900">
              <a:buFont typeface="+mj-lt"/>
              <a:buAutoNum type="arabicPeriod"/>
              <a:defRPr/>
            </a:pPr>
            <a:r>
              <a:rPr lang="en-US" dirty="0"/>
              <a:t>Under the “Status” tab by selecting ‘Add Conditions Document’</a:t>
            </a:r>
          </a:p>
          <a:p>
            <a:pPr marL="342900" indent="-342900">
              <a:buFont typeface="+mj-lt"/>
              <a:buAutoNum type="arabicPeriod"/>
              <a:defRPr/>
            </a:pPr>
            <a:r>
              <a:rPr lang="en-US" dirty="0"/>
              <a:t>Select what condition(s) you are satisfying.  </a:t>
            </a:r>
          </a:p>
          <a:p>
            <a:pPr marL="342900" indent="-342900">
              <a:buFont typeface="+mj-lt"/>
              <a:buAutoNum type="arabicPeriod"/>
              <a:defRPr/>
            </a:pPr>
            <a:r>
              <a:rPr lang="en-US" dirty="0"/>
              <a:t>Select a Document Type to match the condition document you are uploading</a:t>
            </a:r>
          </a:p>
          <a:p>
            <a:pPr marL="342900" indent="-342900">
              <a:buFont typeface="+mj-lt"/>
              <a:buAutoNum type="arabicPeriod"/>
              <a:defRPr/>
            </a:pPr>
            <a:r>
              <a:rPr lang="en-US" dirty="0"/>
              <a:t>“Choose File” to browse your computer</a:t>
            </a:r>
          </a:p>
          <a:p>
            <a:pPr marL="342900" indent="-342900">
              <a:buFont typeface="+mj-lt"/>
              <a:buAutoNum type="arabicPeriod"/>
              <a:defRPr/>
            </a:pPr>
            <a:r>
              <a:rPr lang="en-US" dirty="0"/>
              <a:t>Hit “Save” and then “Return”</a:t>
            </a:r>
          </a:p>
          <a:p>
            <a:pPr marL="342900" indent="-342900">
              <a:buFont typeface="+mj-lt"/>
              <a:buAutoNum type="arabicPeriod"/>
              <a:defRPr/>
            </a:pPr>
            <a:r>
              <a:rPr lang="en-US" dirty="0"/>
              <a:t>Once you’ve uploaded the condition(s) correctly, on the “Status” tab, the ‘Open’ condition will turn into </a:t>
            </a:r>
            <a:r>
              <a:rPr lang="en-US" b="1" dirty="0"/>
              <a:t>‘Lender Submitted’ </a:t>
            </a:r>
            <a:r>
              <a:rPr lang="en-US" dirty="0"/>
              <a:t>and then the “Date Received” column will show the date of the upload</a:t>
            </a:r>
            <a:r>
              <a:rPr lang="en-US" b="1" dirty="0"/>
              <a:t>.</a:t>
            </a:r>
            <a:r>
              <a:rPr lang="en-US" dirty="0"/>
              <a:t>  </a:t>
            </a:r>
          </a:p>
          <a:p>
            <a:pPr>
              <a:defRPr/>
            </a:pPr>
            <a:r>
              <a:rPr lang="en-US" dirty="0"/>
              <a:t> </a:t>
            </a:r>
          </a:p>
          <a:p>
            <a:pPr>
              <a:defRPr/>
            </a:pPr>
            <a:r>
              <a:rPr lang="en-US" dirty="0"/>
              <a:t>Once </a:t>
            </a:r>
            <a:r>
              <a:rPr lang="en-US" b="1" u="sng" dirty="0"/>
              <a:t>all open conditions are changed to "Lender Submitted"</a:t>
            </a:r>
            <a:r>
              <a:rPr lang="en-US" dirty="0"/>
              <a:t>, the IHCDA underwriter will get a notification to review the file.  </a:t>
            </a:r>
            <a:r>
              <a:rPr lang="en-US" b="1" dirty="0"/>
              <a:t>This is the only way the assigned underwriter will be notified.</a:t>
            </a:r>
            <a:r>
              <a:rPr lang="en-US" dirty="0"/>
              <a:t> If any condition reflects ‘Open’ the file and all uploaded documents will not be reviewed.</a:t>
            </a:r>
          </a:p>
          <a:p>
            <a:pPr indent="40481">
              <a:defRPr/>
            </a:pPr>
            <a:endParaRPr lang="en-US" dirty="0">
              <a:latin typeface="Arial" pitchFamily="34" charset="0"/>
              <a:ea typeface="ＭＳ Ｐゴシック" pitchFamily="34" charset="-128"/>
              <a:cs typeface="Arial" pitchFamily="34" charset="0"/>
            </a:endParaRPr>
          </a:p>
          <a:p>
            <a:pPr indent="40481">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47EC1B-ABB4-4681-8FA2-C995F25F46AF}"/>
              </a:ext>
            </a:extLst>
          </p:cNvPr>
          <p:cNvSpPr>
            <a:spLocks noGrp="1"/>
          </p:cNvSpPr>
          <p:nvPr>
            <p:ph type="title"/>
          </p:nvPr>
        </p:nvSpPr>
        <p:spPr/>
        <p:txBody>
          <a:bodyPr/>
          <a:lstStyle/>
          <a:p>
            <a:pPr>
              <a:defRPr/>
            </a:pPr>
            <a:r>
              <a:rPr lang="en-US" dirty="0"/>
              <a:t>Closing </a:t>
            </a:r>
            <a:r>
              <a:rPr lang="en-US" dirty="0" err="1"/>
              <a:t>pkg</a:t>
            </a:r>
            <a:r>
              <a:rPr lang="en-US" dirty="0"/>
              <a:t> review – final approval</a:t>
            </a:r>
          </a:p>
        </p:txBody>
      </p:sp>
      <p:pic>
        <p:nvPicPr>
          <p:cNvPr id="83971" name="Content Placeholder 2">
            <a:extLst>
              <a:ext uri="{FF2B5EF4-FFF2-40B4-BE49-F238E27FC236}">
                <a16:creationId xmlns:a16="http://schemas.microsoft.com/office/drawing/2014/main" id="{E85583F2-FA53-4C9C-94D2-A3FBDB0918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8" y="1057275"/>
            <a:ext cx="8845550" cy="4706938"/>
          </a:xfrm>
        </p:spPr>
      </p:pic>
      <p:sp>
        <p:nvSpPr>
          <p:cNvPr id="7" name="TextBox 6">
            <a:extLst>
              <a:ext uri="{FF2B5EF4-FFF2-40B4-BE49-F238E27FC236}">
                <a16:creationId xmlns:a16="http://schemas.microsoft.com/office/drawing/2014/main" id="{97619E8A-381B-4A35-9988-A5AEAB68DFBA}"/>
              </a:ext>
            </a:extLst>
          </p:cNvPr>
          <p:cNvSpPr txBox="1"/>
          <p:nvPr/>
        </p:nvSpPr>
        <p:spPr>
          <a:xfrm>
            <a:off x="4794250" y="1501775"/>
            <a:ext cx="3289300" cy="460375"/>
          </a:xfrm>
          <a:prstGeom prst="rect">
            <a:avLst/>
          </a:prstGeom>
          <a:solidFill>
            <a:schemeClr val="bg1">
              <a:lumMod val="85000"/>
            </a:schemeClr>
          </a:solidFill>
          <a:ln w="12700">
            <a:solidFill>
              <a:schemeClr val="accent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Stage 7 as a blue checked bubble shows that IHCDA has provided “Final Approval” on the loan.</a:t>
            </a:r>
          </a:p>
        </p:txBody>
      </p:sp>
      <p:cxnSp>
        <p:nvCxnSpPr>
          <p:cNvPr id="12" name="Straight Arrow Connector 11">
            <a:extLst>
              <a:ext uri="{FF2B5EF4-FFF2-40B4-BE49-F238E27FC236}">
                <a16:creationId xmlns:a16="http://schemas.microsoft.com/office/drawing/2014/main" id="{3638732B-0EF8-46BF-95CA-C17D29010911}"/>
              </a:ext>
            </a:extLst>
          </p:cNvPr>
          <p:cNvCxnSpPr/>
          <p:nvPr/>
        </p:nvCxnSpPr>
        <p:spPr>
          <a:xfrm flipH="1">
            <a:off x="5916613" y="1874838"/>
            <a:ext cx="346075" cy="1030287"/>
          </a:xfrm>
          <a:prstGeom prst="straightConnector1">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5E1F3-FD71-4144-A133-749A0E004278}"/>
              </a:ext>
            </a:extLst>
          </p:cNvPr>
          <p:cNvSpPr>
            <a:spLocks noGrp="1"/>
          </p:cNvSpPr>
          <p:nvPr>
            <p:ph type="title"/>
          </p:nvPr>
        </p:nvSpPr>
        <p:spPr>
          <a:xfrm>
            <a:off x="334963" y="238125"/>
            <a:ext cx="8364537" cy="1143000"/>
          </a:xfrm>
        </p:spPr>
        <p:txBody>
          <a:bodyPr/>
          <a:lstStyle/>
          <a:p>
            <a:pPr>
              <a:defRPr/>
            </a:pPr>
            <a:r>
              <a:rPr lang="en-US" dirty="0"/>
              <a:t>HOMEOWNERSHIP Websites</a:t>
            </a:r>
          </a:p>
        </p:txBody>
      </p:sp>
      <p:sp>
        <p:nvSpPr>
          <p:cNvPr id="17411" name="Content Placeholder 3">
            <a:extLst>
              <a:ext uri="{FF2B5EF4-FFF2-40B4-BE49-F238E27FC236}">
                <a16:creationId xmlns:a16="http://schemas.microsoft.com/office/drawing/2014/main" id="{9AD5F480-FC95-4F84-8F50-166C95FE5B56}"/>
              </a:ext>
            </a:extLst>
          </p:cNvPr>
          <p:cNvSpPr>
            <a:spLocks noGrp="1"/>
          </p:cNvSpPr>
          <p:nvPr>
            <p:ph idx="1"/>
          </p:nvPr>
        </p:nvSpPr>
        <p:spPr>
          <a:xfrm>
            <a:off x="334963" y="1425575"/>
            <a:ext cx="8364537" cy="4816475"/>
          </a:xfrm>
        </p:spPr>
        <p:txBody>
          <a:bodyPr/>
          <a:lstStyle/>
          <a:p>
            <a:pPr>
              <a:defRP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https://www.in.gov/ihcda</a:t>
            </a:r>
          </a:p>
          <a:p>
            <a:pPr>
              <a:defRPr/>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b="1"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LENDER INFORMATION</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Become a Participating Lender (MOSA info &amp; IRS 8329 Reporting)</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Contact Information</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Homeownership Web Application &amp; Training (Log-on link &amp; Training Info)</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Program Guides (Bullet point info &amp; links to each program’s Program Guide)</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Loan Status (Quick access to check on the status of a loan)</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Mortgage Credit Certificate Re-issuance Affidavit </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Servicer Overlays</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Income/Acquisition limits</a:t>
            </a:r>
          </a:p>
          <a:p>
            <a:pPr marL="342900" indent="-342900">
              <a:buFont typeface="Arial" panose="020B0604020202020204" pitchFamily="34" charset="0"/>
              <a:buChar char="•"/>
              <a:defRPr/>
            </a:pPr>
            <a:r>
              <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Targeted Areas</a:t>
            </a:r>
          </a:p>
          <a:p>
            <a:pPr>
              <a:defRPr/>
            </a:pPr>
            <a:endPar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rPr>
              <a:t>IHCDA ONLINE </a:t>
            </a:r>
          </a:p>
          <a:p>
            <a:pPr>
              <a:defRPr/>
            </a:pPr>
            <a:r>
              <a:rPr lang="en-US" altLang="en-US" sz="2000"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hlinkClick r:id="rId2"/>
              </a:rPr>
              <a:t>https://online.ihcda.in.gov/DMSOnline</a:t>
            </a:r>
            <a:endParaRPr lang="en-US" altLang="en-US" sz="2000" dirty="0">
              <a:solidFill>
                <a:schemeClr val="accent1">
                  <a:lumMod val="75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0856" y="3429000"/>
            <a:ext cx="7772400" cy="453683"/>
          </a:xfrm>
        </p:spPr>
        <p:txBody>
          <a:bodyPr/>
          <a:lstStyle/>
          <a:p>
            <a:pPr algn="ctr"/>
            <a:r>
              <a:rPr lang="en-US" sz="4000" dirty="0"/>
              <a:t>PROCESS / UW / system Questions?</a:t>
            </a:r>
            <a:br>
              <a:rPr lang="en-US" sz="1400" dirty="0"/>
            </a:br>
            <a:br>
              <a:rPr lang="en-US" sz="2400" dirty="0"/>
            </a:br>
            <a:r>
              <a:rPr lang="en-US" altLang="en-US" sz="2400" dirty="0">
                <a:latin typeface="Arial Bold" panose="020B0704020202020204" pitchFamily="34" charset="0"/>
                <a:ea typeface="ＭＳ Ｐゴシック" panose="020B0600070205080204" pitchFamily="34" charset="-128"/>
                <a:cs typeface="Arial Bold" panose="020B0704020202020204" pitchFamily="34" charset="0"/>
              </a:rPr>
              <a:t>Tax compliance underwriter</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t>Marianne Fraps</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317-232-7023</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hlinkClick r:id="rId2"/>
              </a:rPr>
              <a:t>mfaps@ihcda.in.gov</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dirty="0">
                <a:latin typeface="Arial Bold" panose="020B0704020202020204" pitchFamily="34" charset="0"/>
                <a:ea typeface="ＭＳ Ｐゴシック" panose="020B0600070205080204" pitchFamily="34" charset="-128"/>
                <a:cs typeface="Arial Bold" panose="020B0704020202020204" pitchFamily="34" charset="0"/>
              </a:rPr>
              <a:t>DMS System / IT</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t>Katryna </a:t>
            </a:r>
            <a:r>
              <a:rPr lang="en-US" altLang="en-US" sz="1800" dirty="0" err="1">
                <a:latin typeface="Arial Bold" panose="020B0704020202020204" pitchFamily="34" charset="0"/>
                <a:ea typeface="ＭＳ Ｐゴシック" panose="020B0600070205080204" pitchFamily="34" charset="-128"/>
                <a:cs typeface="Arial Bold" panose="020B0704020202020204" pitchFamily="34" charset="0"/>
              </a:rPr>
              <a:t>rice-Krause</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317-232-2023</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hlinkClick r:id="rId3"/>
              </a:rPr>
              <a:t>krice-krause@ihcda.in.gov</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2800" dirty="0">
                <a:latin typeface="Arial Bold" panose="020B0704020202020204" pitchFamily="34" charset="0"/>
                <a:ea typeface="ＭＳ Ｐゴシック" panose="020B0600070205080204" pitchFamily="34" charset="-128"/>
                <a:cs typeface="Arial Bold" panose="020B0704020202020204" pitchFamily="34" charset="0"/>
              </a:rPr>
              <a:t>HOMEOWNERSHIP.IN.GOV</a:t>
            </a:r>
            <a:br>
              <a:rPr lang="en-US" altLang="en-US" sz="1800"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sz="1100" dirty="0">
                <a:latin typeface="Arial Bold" panose="020B0704020202020204" pitchFamily="34" charset="0"/>
                <a:ea typeface="ＭＳ Ｐゴシック" panose="020B0600070205080204" pitchFamily="34" charset="-128"/>
                <a:cs typeface="Arial Bold" panose="020B0704020202020204" pitchFamily="34" charset="0"/>
              </a:rPr>
            </a:br>
            <a:br>
              <a:rPr lang="en-US" sz="1100" dirty="0">
                <a:highlight>
                  <a:srgbClr val="C0C0C0"/>
                </a:highlight>
              </a:rPr>
            </a:br>
            <a:r>
              <a:rPr lang="en-US" dirty="0"/>
              <a:t>	</a:t>
            </a:r>
          </a:p>
        </p:txBody>
      </p:sp>
    </p:spTree>
    <p:extLst>
      <p:ext uri="{BB962C8B-B14F-4D97-AF65-F5344CB8AC3E}">
        <p14:creationId xmlns:p14="http://schemas.microsoft.com/office/powerpoint/2010/main" val="2472778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233" y="1280969"/>
            <a:ext cx="8159261" cy="1139841"/>
          </a:xfrm>
        </p:spPr>
        <p:txBody>
          <a:bodyPr/>
          <a:lstStyle/>
          <a:p>
            <a:r>
              <a:rPr lang="en-US" dirty="0"/>
              <a:t>Addendum slides 	</a:t>
            </a:r>
          </a:p>
        </p:txBody>
      </p:sp>
    </p:spTree>
    <p:extLst>
      <p:ext uri="{BB962C8B-B14F-4D97-AF65-F5344CB8AC3E}">
        <p14:creationId xmlns:p14="http://schemas.microsoft.com/office/powerpoint/2010/main" val="15237473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C24C-3282-4CC4-AFF2-A610E0601FE5}"/>
              </a:ext>
            </a:extLst>
          </p:cNvPr>
          <p:cNvSpPr>
            <a:spLocks noGrp="1"/>
          </p:cNvSpPr>
          <p:nvPr>
            <p:ph type="title"/>
          </p:nvPr>
        </p:nvSpPr>
        <p:spPr/>
        <p:txBody>
          <a:bodyPr/>
          <a:lstStyle/>
          <a:p>
            <a:pPr>
              <a:defRPr/>
            </a:pPr>
            <a:r>
              <a:rPr lang="en-US" dirty="0"/>
              <a:t>Reservation fee </a:t>
            </a:r>
            <a:r>
              <a:rPr lang="en-US" dirty="0" err="1"/>
              <a:t>refundS</a:t>
            </a:r>
            <a:endParaRPr lang="en-US" dirty="0"/>
          </a:p>
        </p:txBody>
      </p:sp>
      <p:sp>
        <p:nvSpPr>
          <p:cNvPr id="3" name="Content Placeholder 2">
            <a:extLst>
              <a:ext uri="{FF2B5EF4-FFF2-40B4-BE49-F238E27FC236}">
                <a16:creationId xmlns:a16="http://schemas.microsoft.com/office/drawing/2014/main" id="{4FC6528A-B239-49A0-98A2-2BACD84B8A26}"/>
              </a:ext>
            </a:extLst>
          </p:cNvPr>
          <p:cNvSpPr>
            <a:spLocks noGrp="1"/>
          </p:cNvSpPr>
          <p:nvPr>
            <p:ph idx="1"/>
          </p:nvPr>
        </p:nvSpPr>
        <p:spPr>
          <a:xfrm>
            <a:off x="334963" y="1164315"/>
            <a:ext cx="8364537" cy="4525963"/>
          </a:xfrm>
        </p:spPr>
        <p:txBody>
          <a:bodyPr/>
          <a:lstStyle/>
          <a:p>
            <a:pPr>
              <a:defRPr/>
            </a:pPr>
            <a:endParaRPr lang="en-US" sz="1600" dirty="0"/>
          </a:p>
          <a:p>
            <a:pPr marL="285750" indent="-285750">
              <a:buFont typeface="Arial" panose="020B0604020202020204" pitchFamily="34" charset="0"/>
              <a:buChar char="•"/>
              <a:defRPr/>
            </a:pPr>
            <a:r>
              <a:rPr lang="en-US" sz="1600" dirty="0"/>
              <a:t>If the reservation fee has been paid and you want to </a:t>
            </a:r>
            <a:r>
              <a:rPr lang="en-US" sz="1600" b="1" dirty="0"/>
              <a:t>transfer</a:t>
            </a:r>
            <a:r>
              <a:rPr lang="en-US" sz="1600" dirty="0"/>
              <a:t> the fee to a new reservation, this must be requested prior to cancellation.  Once the loan is cancelled, the reservation fee is non-</a:t>
            </a:r>
            <a:r>
              <a:rPr lang="en-US" sz="1600" b="1" dirty="0"/>
              <a:t>transferable</a:t>
            </a:r>
            <a:r>
              <a:rPr lang="en-US" sz="1600" dirty="0"/>
              <a:t>. </a:t>
            </a:r>
            <a:r>
              <a:rPr lang="en-US" sz="1600" i="1" dirty="0"/>
              <a:t>and a new reservation fee will need to be submitted.  ??</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If you have submitted the reservation fee and the loan is to be cancelled, without re-reserving, under all programs except MCC Stand Alone the reservation fee is NON-</a:t>
            </a:r>
            <a:r>
              <a:rPr lang="en-US" sz="1600" b="1" dirty="0"/>
              <a:t>REFUNDABLE</a:t>
            </a:r>
            <a:r>
              <a:rPr lang="en-US" sz="1600" dirty="0"/>
              <a:t>.  </a:t>
            </a: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r>
              <a:rPr lang="en-US" sz="1600" dirty="0"/>
              <a:t>MCC Stand Alone will </a:t>
            </a:r>
            <a:r>
              <a:rPr lang="en-US" sz="1600" b="1" dirty="0"/>
              <a:t>refund</a:t>
            </a:r>
            <a:r>
              <a:rPr lang="en-US" sz="1600" dirty="0"/>
              <a:t> the full $800 if the loan has not been submitted or reviewed by an IHCDA Underwriter OR a portion of the reservation fee will be refunded, 75% ($600) of the $800, if the loan is in Stage 4 Application Review or after.</a:t>
            </a:r>
          </a:p>
          <a:p>
            <a:pPr marL="285750" indent="-285750">
              <a:buFont typeface="Arial" panose="020B0604020202020204" pitchFamily="34" charset="0"/>
              <a:buChar char="•"/>
              <a:defRPr/>
            </a:pPr>
            <a:endParaRPr lang="en-US" sz="1600" dirty="0"/>
          </a:p>
          <a:p>
            <a:pPr>
              <a:defRPr/>
            </a:pPr>
            <a:endParaRPr lang="en-US" dirty="0"/>
          </a:p>
        </p:txBody>
      </p:sp>
    </p:spTree>
    <p:extLst>
      <p:ext uri="{BB962C8B-B14F-4D97-AF65-F5344CB8AC3E}">
        <p14:creationId xmlns:p14="http://schemas.microsoft.com/office/powerpoint/2010/main" val="199077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A8E1C-8B48-4B9E-A046-CFFB2BAF9D97}"/>
              </a:ext>
            </a:extLst>
          </p:cNvPr>
          <p:cNvSpPr>
            <a:spLocks noGrp="1"/>
          </p:cNvSpPr>
          <p:nvPr>
            <p:ph type="title"/>
          </p:nvPr>
        </p:nvSpPr>
        <p:spPr>
          <a:xfrm>
            <a:off x="489797" y="274638"/>
            <a:ext cx="8164406" cy="951188"/>
          </a:xfrm>
        </p:spPr>
        <p:txBody>
          <a:bodyPr/>
          <a:lstStyle/>
          <a:p>
            <a:r>
              <a:rPr lang="en-US" dirty="0"/>
              <a:t>county income limits </a:t>
            </a:r>
            <a:r>
              <a:rPr lang="en-US" sz="2000" dirty="0"/>
              <a:t>– </a:t>
            </a:r>
            <a:r>
              <a:rPr lang="en-US" sz="2200" dirty="0"/>
              <a:t>Adams to Fountain</a:t>
            </a:r>
          </a:p>
        </p:txBody>
      </p:sp>
      <p:pic>
        <p:nvPicPr>
          <p:cNvPr id="6" name="Content Placeholder 5" descr="A screenshot of a building&#10;&#10;Description automatically generated">
            <a:extLst>
              <a:ext uri="{FF2B5EF4-FFF2-40B4-BE49-F238E27FC236}">
                <a16:creationId xmlns:a16="http://schemas.microsoft.com/office/drawing/2014/main" id="{780B216E-0BEA-4F2A-95ED-F7F7E66E80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97" y="1102441"/>
            <a:ext cx="5269448" cy="5480921"/>
          </a:xfrm>
        </p:spPr>
      </p:pic>
    </p:spTree>
    <p:extLst>
      <p:ext uri="{BB962C8B-B14F-4D97-AF65-F5344CB8AC3E}">
        <p14:creationId xmlns:p14="http://schemas.microsoft.com/office/powerpoint/2010/main" val="2771885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D4AB477-A54E-4084-8637-C775D2B98FF8}"/>
              </a:ext>
            </a:extLst>
          </p:cNvPr>
          <p:cNvSpPr>
            <a:spLocks noGrp="1"/>
          </p:cNvSpPr>
          <p:nvPr>
            <p:ph type="title"/>
          </p:nvPr>
        </p:nvSpPr>
        <p:spPr/>
        <p:txBody>
          <a:bodyPr/>
          <a:lstStyle/>
          <a:p>
            <a:r>
              <a:rPr lang="en-US" altLang="en-US" sz="4000" cap="none" dirty="0">
                <a:latin typeface="Arial Bold" panose="020B0704020202020204" pitchFamily="34" charset="0"/>
                <a:ea typeface="ＭＳ Ｐゴシック" panose="020B0600070205080204" pitchFamily="34" charset="-128"/>
                <a:cs typeface="Arial Bold" panose="020B0704020202020204" pitchFamily="34" charset="0"/>
              </a:rPr>
              <a:t>RECAPTURE TAX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(MCC, NH/MCC combo,  First Place)</a:t>
            </a:r>
          </a:p>
        </p:txBody>
      </p:sp>
      <p:sp>
        <p:nvSpPr>
          <p:cNvPr id="25603" name="Content Placeholder 2">
            <a:extLst>
              <a:ext uri="{FF2B5EF4-FFF2-40B4-BE49-F238E27FC236}">
                <a16:creationId xmlns:a16="http://schemas.microsoft.com/office/drawing/2014/main" id="{C1C896E1-3ADF-4247-B97F-ACFE6A7299B7}"/>
              </a:ext>
            </a:extLst>
          </p:cNvPr>
          <p:cNvSpPr>
            <a:spLocks noGrp="1"/>
          </p:cNvSpPr>
          <p:nvPr>
            <p:ph idx="1"/>
          </p:nvPr>
        </p:nvSpPr>
        <p:spPr>
          <a:xfrm>
            <a:off x="334963" y="1417638"/>
            <a:ext cx="8364537" cy="5021262"/>
          </a:xfrm>
        </p:spPr>
        <p:txBody>
          <a:bodyPr/>
          <a:lstStyle/>
          <a:p>
            <a:pPr marL="285750" indent="-285750">
              <a:buFont typeface="Arial" panose="020B0604020202020204" pitchFamily="34" charset="0"/>
              <a:buChar char="•"/>
              <a:defRPr/>
            </a:pPr>
            <a:r>
              <a:rPr lang="en-US" sz="2000" b="1" dirty="0">
                <a:latin typeface="Arial" pitchFamily="34" charset="0"/>
                <a:ea typeface="ＭＳ Ｐゴシック" pitchFamily="34" charset="-128"/>
                <a:cs typeface="Arial" pitchFamily="34" charset="0"/>
              </a:rPr>
              <a:t>Recapture tax is in accordance with Section 143(m) of the Internal Revenue Code for mortgages that are Federally Subsidized</a:t>
            </a:r>
          </a:p>
          <a:p>
            <a:pPr>
              <a:defRPr/>
            </a:pPr>
            <a:endParaRPr lang="en-US" sz="1200" b="1" dirty="0">
              <a:latin typeface="Arial" pitchFamily="34" charset="0"/>
              <a:ea typeface="ＭＳ Ｐゴシック" pitchFamily="34" charset="-128"/>
              <a:cs typeface="Arial" pitchFamily="34" charset="0"/>
            </a:endParaRPr>
          </a:p>
          <a:p>
            <a:pPr marL="285750" indent="-285750">
              <a:buFont typeface="Arial" panose="020B0604020202020204" pitchFamily="34" charset="0"/>
              <a:buChar char="•"/>
              <a:defRPr/>
            </a:pPr>
            <a:r>
              <a:rPr lang="en-US" sz="2000" b="1" dirty="0">
                <a:latin typeface="Arial" pitchFamily="34" charset="0"/>
                <a:ea typeface="ＭＳ Ｐゴシック" pitchFamily="34" charset="-128"/>
                <a:cs typeface="Arial" pitchFamily="34" charset="0"/>
              </a:rPr>
              <a:t>A “Notice to Borrower(s) of Maximum Recapture Tax and Method to compute Recapture Tax in Disposition of Home” is sent to each borrower once the loan has received final approval with IHCDA </a:t>
            </a:r>
          </a:p>
          <a:p>
            <a:pPr marL="739775" lvl="2" indent="-285750">
              <a:defRPr/>
            </a:pPr>
            <a:r>
              <a:rPr lang="en-US" sz="1600" dirty="0">
                <a:latin typeface="Arial" pitchFamily="34" charset="0"/>
                <a:ea typeface="ＭＳ Ｐゴシック" pitchFamily="34" charset="-128"/>
                <a:cs typeface="Arial" pitchFamily="34" charset="0"/>
              </a:rPr>
              <a:t>IHCDA will not calculate the Recapture Tax amount, if any, upon sale of the home.  If the borrower needs assistance, they would need to consult their tax advisor or the IRS</a:t>
            </a:r>
          </a:p>
          <a:p>
            <a:pPr marL="454025" lvl="2" indent="0">
              <a:buFont typeface="Frutiger LT Std 45 Light" pitchFamily="34" charset="0"/>
              <a:buNone/>
              <a:defRPr/>
            </a:pPr>
            <a:endParaRPr lang="en-US" sz="1200" dirty="0">
              <a:latin typeface="Arial" pitchFamily="34" charset="0"/>
              <a:ea typeface="ＭＳ Ｐゴシック" pitchFamily="34" charset="-128"/>
              <a:cs typeface="Arial" pitchFamily="34" charset="0"/>
            </a:endParaRPr>
          </a:p>
          <a:p>
            <a:pPr marL="285750" lvl="1" indent="-285750">
              <a:defRPr/>
            </a:pPr>
            <a:r>
              <a:rPr lang="en-US" sz="2000" b="1" dirty="0">
                <a:latin typeface="Arial" charset="0"/>
                <a:ea typeface="ＭＳ Ｐゴシック" pitchFamily="-111" charset="-128"/>
                <a:cs typeface="Arial" charset="0"/>
              </a:rPr>
              <a:t>Borrowers must pay “Recapture Tax” when the following THREE conditions occur:</a:t>
            </a:r>
          </a:p>
          <a:p>
            <a:pPr marL="739775" lvl="2" indent="-285750">
              <a:defRPr/>
            </a:pPr>
            <a:r>
              <a:rPr lang="en-US" sz="1600" dirty="0">
                <a:latin typeface="Arial" charset="0"/>
                <a:ea typeface="ＭＳ Ｐゴシック" pitchFamily="-111" charset="-128"/>
                <a:cs typeface="Arial" charset="0"/>
              </a:rPr>
              <a:t>Property is sold within the first 9-years</a:t>
            </a:r>
          </a:p>
          <a:p>
            <a:pPr marL="739775" lvl="2" indent="-285750">
              <a:defRPr/>
            </a:pPr>
            <a:r>
              <a:rPr lang="en-US" sz="1600" dirty="0">
                <a:latin typeface="Arial" charset="0"/>
                <a:ea typeface="ＭＳ Ｐゴシック" pitchFamily="-111" charset="-128"/>
                <a:cs typeface="Arial" charset="0"/>
              </a:rPr>
              <a:t>A net profit on the sale of the property is made</a:t>
            </a:r>
          </a:p>
          <a:p>
            <a:pPr marL="739775" lvl="2" indent="-285750">
              <a:defRPr/>
            </a:pPr>
            <a:r>
              <a:rPr lang="en-US" sz="1600" dirty="0">
                <a:latin typeface="Arial" charset="0"/>
                <a:ea typeface="ＭＳ Ｐゴシック" pitchFamily="-111" charset="-128"/>
                <a:cs typeface="Arial" charset="0"/>
              </a:rPr>
              <a:t>The household income is above the current income </a:t>
            </a:r>
          </a:p>
          <a:p>
            <a:pPr marL="739775" lvl="2" indent="-285750">
              <a:defRPr/>
            </a:pPr>
            <a:r>
              <a:rPr lang="en-US" sz="1600" dirty="0">
                <a:latin typeface="Arial" charset="0"/>
                <a:ea typeface="ＭＳ Ｐゴシック" pitchFamily="-111" charset="-128"/>
                <a:cs typeface="Arial" charset="0"/>
              </a:rPr>
              <a:t>limit at the time of sale of the property</a:t>
            </a:r>
          </a:p>
          <a:p>
            <a:pPr marL="454025" lvl="2" indent="0">
              <a:buFont typeface="Frutiger LT Std 45 Light" pitchFamily="34" charset="0"/>
              <a:buNone/>
              <a:defRPr/>
            </a:pPr>
            <a:endParaRPr lang="en-US" dirty="0">
              <a:latin typeface="Arial" charset="0"/>
              <a:ea typeface="ＭＳ Ｐゴシック" pitchFamily="-111" charset="-128"/>
              <a:cs typeface="Arial" charset="0"/>
            </a:endParaRPr>
          </a:p>
          <a:p>
            <a:pPr>
              <a:defRPr/>
            </a:pPr>
            <a:endParaRPr lang="en-US" sz="1600"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a:defRPr/>
            </a:pPr>
            <a:endParaRPr lang="en-US" sz="1600" dirty="0">
              <a:latin typeface="Arial" pitchFamily="34" charset="0"/>
              <a:ea typeface="ＭＳ Ｐゴシック" pitchFamily="34" charset="-128"/>
              <a:cs typeface="Arial" pitchFamily="34" charset="0"/>
            </a:endParaRPr>
          </a:p>
          <a:p>
            <a:pPr indent="53975">
              <a:defRPr/>
            </a:pPr>
            <a:endParaRPr lang="en-US"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120602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6B7A-EE79-4E2C-87FC-4A597DC37079}"/>
              </a:ext>
            </a:extLst>
          </p:cNvPr>
          <p:cNvSpPr>
            <a:spLocks noGrp="1"/>
          </p:cNvSpPr>
          <p:nvPr>
            <p:ph type="title"/>
          </p:nvPr>
        </p:nvSpPr>
        <p:spPr/>
        <p:txBody>
          <a:bodyPr/>
          <a:lstStyle/>
          <a:p>
            <a:pPr>
              <a:defRPr/>
            </a:pPr>
            <a:r>
              <a:rPr lang="en-US" u="sng" dirty="0"/>
              <a:t>The Application package</a:t>
            </a:r>
          </a:p>
        </p:txBody>
      </p:sp>
      <p:sp>
        <p:nvSpPr>
          <p:cNvPr id="29699" name="Content Placeholder 2">
            <a:extLst>
              <a:ext uri="{FF2B5EF4-FFF2-40B4-BE49-F238E27FC236}">
                <a16:creationId xmlns:a16="http://schemas.microsoft.com/office/drawing/2014/main" id="{91C7D247-2936-40DC-ACCA-E49B8E37023C}"/>
              </a:ext>
            </a:extLst>
          </p:cNvPr>
          <p:cNvSpPr>
            <a:spLocks noGrp="1"/>
          </p:cNvSpPr>
          <p:nvPr>
            <p:ph idx="1"/>
          </p:nvPr>
        </p:nvSpPr>
        <p:spPr>
          <a:xfrm>
            <a:off x="334963" y="1119188"/>
            <a:ext cx="8364537" cy="4876800"/>
          </a:xfrm>
        </p:spPr>
        <p:txBody>
          <a:bodyPr/>
          <a:lstStyle/>
          <a:p>
            <a:pPr marL="342900" indent="-342900">
              <a:buFont typeface="+mj-lt"/>
              <a:buAutoNum type="arabicPeriod"/>
              <a:defRPr/>
            </a:pPr>
            <a:r>
              <a:rPr lang="en-US" dirty="0"/>
              <a:t>Reservation</a:t>
            </a:r>
          </a:p>
          <a:p>
            <a:pPr marL="342900" indent="-342900">
              <a:buFont typeface="+mj-lt"/>
              <a:buAutoNum type="arabicPeriod"/>
              <a:defRPr/>
            </a:pPr>
            <a:r>
              <a:rPr lang="en-US" dirty="0"/>
              <a:t>Fees</a:t>
            </a:r>
          </a:p>
          <a:p>
            <a:pPr marL="342900" indent="-342900">
              <a:buFont typeface="+mj-lt"/>
              <a:buAutoNum type="arabicPeriod"/>
              <a:defRPr/>
            </a:pPr>
            <a:r>
              <a:rPr lang="en-US" dirty="0"/>
              <a:t>Lender downloads and completes the IHCDA Homeownership Affidavit (found under the “Documents” tab in IHCDA Online) and </a:t>
            </a:r>
            <a:r>
              <a:rPr lang="en-US" i="1" dirty="0"/>
              <a:t>uploads </a:t>
            </a:r>
            <a:r>
              <a:rPr lang="en-US" u="sng" dirty="0"/>
              <a:t>the completed and signed affidavit and appraisal</a:t>
            </a:r>
            <a:r>
              <a:rPr lang="en-US" dirty="0"/>
              <a:t> for IHCDA compliance review</a:t>
            </a:r>
          </a:p>
          <a:p>
            <a:pPr marL="1030288" lvl="1" indent="-342900">
              <a:buFont typeface="+mj-lt"/>
              <a:buAutoNum type="arabicPeriod"/>
              <a:defRPr/>
            </a:pPr>
            <a:r>
              <a:rPr lang="en-US" dirty="0"/>
              <a:t>Any changes to income, purchase price, or mortgagor status, update them on the homeownership affidavit for IHCDA to change in the system.</a:t>
            </a:r>
          </a:p>
          <a:p>
            <a:pPr marL="342900" indent="-342900">
              <a:buFont typeface="+mj-lt"/>
              <a:buAutoNum type="arabicPeriod"/>
              <a:defRPr/>
            </a:pPr>
            <a:r>
              <a:rPr lang="en-US" dirty="0"/>
              <a:t>Lender to check IHCDA Online for status of loan within </a:t>
            </a:r>
            <a:r>
              <a:rPr lang="en-US" dirty="0">
                <a:solidFill>
                  <a:srgbClr val="FF0000"/>
                </a:solidFill>
              </a:rPr>
              <a:t>24 business hours</a:t>
            </a:r>
          </a:p>
          <a:p>
            <a:pPr marL="342900" indent="-342900">
              <a:buFont typeface="+mj-lt"/>
              <a:buAutoNum type="arabicPeriod"/>
              <a:defRPr/>
            </a:pPr>
            <a:r>
              <a:rPr lang="en-US" dirty="0"/>
              <a:t>Upon “Committed Approval” status</a:t>
            </a:r>
          </a:p>
          <a:p>
            <a:pPr marL="1030288" lvl="1" indent="-342900">
              <a:buFont typeface="+mj-lt"/>
              <a:buAutoNum type="arabicPeriod"/>
              <a:defRPr/>
            </a:pPr>
            <a:r>
              <a:rPr lang="en-US" sz="1800" dirty="0"/>
              <a:t>Lender requests DPA funds to be wired (if applicable)</a:t>
            </a:r>
          </a:p>
          <a:p>
            <a:pPr marL="1030288" lvl="1" indent="-342900">
              <a:buFont typeface="+mj-lt"/>
              <a:buAutoNum type="arabicPeriod"/>
              <a:defRPr/>
            </a:pPr>
            <a:r>
              <a:rPr lang="en-US" sz="1800" dirty="0"/>
              <a:t>Requests should be made no more than 3 business days before closing but must allow </a:t>
            </a:r>
            <a:r>
              <a:rPr lang="en-US" sz="1800" b="1" dirty="0">
                <a:solidFill>
                  <a:srgbClr val="FF0000"/>
                </a:solidFill>
              </a:rPr>
              <a:t>48 business hours </a:t>
            </a:r>
            <a:r>
              <a:rPr lang="en-US" sz="1800" dirty="0"/>
              <a:t>for wire to be received </a:t>
            </a:r>
          </a:p>
          <a:p>
            <a:pPr>
              <a:defRPr/>
            </a:pPr>
            <a:r>
              <a:rPr lang="en-US" dirty="0"/>
              <a:t>6.   Lender will generate required </a:t>
            </a:r>
            <a:r>
              <a:rPr lang="en-US" sz="1400" dirty="0"/>
              <a:t>IHCDA documents from the borrower’s Documents tab.</a:t>
            </a:r>
          </a:p>
          <a:p>
            <a:pPr>
              <a:defRPr/>
            </a:pPr>
            <a:r>
              <a:rPr lang="en-US" sz="1400" dirty="0"/>
              <a:t>7.    </a:t>
            </a:r>
            <a:r>
              <a:rPr lang="en-US" dirty="0"/>
              <a:t>Lender closes the loan</a:t>
            </a:r>
            <a:endParaRPr lang="en-US" sz="1400" dirty="0"/>
          </a:p>
          <a:p>
            <a:pPr>
              <a:defRPr/>
            </a:pPr>
            <a:r>
              <a:rPr lang="en-US" sz="1400" dirty="0"/>
              <a:t>     </a:t>
            </a:r>
          </a:p>
          <a:p>
            <a:pPr>
              <a:defRPr/>
            </a:pPr>
            <a:endParaRPr lang="en-US" sz="1400" b="1" dirty="0"/>
          </a:p>
          <a:p>
            <a:pPr>
              <a:defRPr/>
            </a:pPr>
            <a:r>
              <a:rPr lang="en-US" sz="1400" b="1" dirty="0"/>
              <a:t>NOTE: All loans, regardless of the program, cannot close until </a:t>
            </a:r>
          </a:p>
          <a:p>
            <a:pPr>
              <a:defRPr/>
            </a:pPr>
            <a:r>
              <a:rPr lang="en-US" sz="1400" b="1" dirty="0"/>
              <a:t>      IHCDA has provided a ‘Stage 5 – Committed Approval’ status</a:t>
            </a:r>
          </a:p>
          <a:p>
            <a:pPr marL="342900" indent="-342900">
              <a:buFont typeface="+mj-lt"/>
              <a:buAutoNum type="arabicPeriod"/>
              <a:defRPr/>
            </a:pPr>
            <a:endParaRPr lang="en-US" sz="1600" dirty="0"/>
          </a:p>
          <a:p>
            <a:pPr>
              <a:defRPr/>
            </a:pPr>
            <a:endParaRPr lang="en-US" sz="1600" dirty="0"/>
          </a:p>
          <a:p>
            <a:pPr>
              <a:defRPr/>
            </a:pPr>
            <a:endParaRPr lang="en-US" sz="1600" dirty="0"/>
          </a:p>
          <a:p>
            <a:pPr>
              <a:defRPr/>
            </a:pPr>
            <a:endParaRPr lang="en-US" dirty="0">
              <a:latin typeface="Arial" pitchFamily="34" charset="0"/>
              <a:ea typeface="ＭＳ Ｐゴシック" pitchFamily="34" charset="-128"/>
              <a:cs typeface="Arial" pitchFamily="34" charset="0"/>
            </a:endParaRPr>
          </a:p>
          <a:p>
            <a:pPr>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BDDE906-1733-466D-8806-C71BEC762A30}"/>
              </a:ext>
            </a:extLst>
          </p:cNvPr>
          <p:cNvSpPr>
            <a:spLocks noGrp="1"/>
          </p:cNvSpPr>
          <p:nvPr>
            <p:ph type="title"/>
          </p:nvPr>
        </p:nvSpPr>
        <p:spPr/>
        <p:txBody>
          <a:bodyPr/>
          <a:lstStyle/>
          <a:p>
            <a:r>
              <a:rPr lang="en-US" altLang="en-US" b="0" u="sng" cap="none">
                <a:latin typeface="Arial Bold" panose="020B0704020202020204" pitchFamily="34" charset="0"/>
                <a:ea typeface="ＭＳ Ｐゴシック" panose="020B0600070205080204" pitchFamily="34" charset="-128"/>
                <a:cs typeface="Arial Bold" panose="020B0704020202020204" pitchFamily="34" charset="0"/>
              </a:rPr>
              <a:t>SUBMISSION</a:t>
            </a:r>
            <a:r>
              <a:rPr lang="en-US" altLang="en-US" u="sng" cap="none">
                <a:latin typeface="Arial Bold" panose="020B0704020202020204" pitchFamily="34" charset="0"/>
                <a:ea typeface="ＭＳ Ｐゴシック" panose="020B0600070205080204" pitchFamily="34" charset="-128"/>
                <a:cs typeface="Arial Bold" panose="020B0704020202020204" pitchFamily="34" charset="0"/>
              </a:rPr>
              <a:t> PROCESS</a:t>
            </a:r>
          </a:p>
        </p:txBody>
      </p:sp>
      <p:sp>
        <p:nvSpPr>
          <p:cNvPr id="25603" name="Content Placeholder 2">
            <a:extLst>
              <a:ext uri="{FF2B5EF4-FFF2-40B4-BE49-F238E27FC236}">
                <a16:creationId xmlns:a16="http://schemas.microsoft.com/office/drawing/2014/main" id="{B098EC69-D7F2-41D6-B416-839034CD4A65}"/>
              </a:ext>
            </a:extLst>
          </p:cNvPr>
          <p:cNvSpPr>
            <a:spLocks noGrp="1"/>
          </p:cNvSpPr>
          <p:nvPr>
            <p:ph idx="1"/>
          </p:nvPr>
        </p:nvSpPr>
        <p:spPr>
          <a:xfrm>
            <a:off x="334963" y="1223963"/>
            <a:ext cx="8364537" cy="5214937"/>
          </a:xfrm>
        </p:spPr>
        <p:txBody>
          <a:bodyPr/>
          <a:lstStyle/>
          <a:p>
            <a:pPr>
              <a:defRPr/>
            </a:pPr>
            <a:r>
              <a:rPr lang="en-US" sz="1200" b="1" u="sng" dirty="0">
                <a:latin typeface="Arial" pitchFamily="34" charset="0"/>
                <a:ea typeface="ＭＳ Ｐゴシック" pitchFamily="34" charset="-128"/>
                <a:cs typeface="Arial" pitchFamily="34" charset="0"/>
              </a:rPr>
              <a:t>APPLICATION</a:t>
            </a:r>
          </a:p>
          <a:p>
            <a:pPr marL="285750" indent="-285750">
              <a:buFont typeface="Arial" panose="020B0604020202020204" pitchFamily="34" charset="0"/>
              <a:buChar char="•"/>
              <a:defRPr/>
            </a:pPr>
            <a:r>
              <a:rPr lang="en-US" sz="1200" dirty="0">
                <a:latin typeface="Arial" pitchFamily="34" charset="0"/>
                <a:ea typeface="ＭＳ Ｐゴシック" pitchFamily="34" charset="-128"/>
                <a:cs typeface="Arial" pitchFamily="34" charset="0"/>
              </a:rPr>
              <a:t>Lender uploads the completed and signed Homeownership Affidavit and the Appraisal.</a:t>
            </a:r>
          </a:p>
          <a:p>
            <a:pPr marL="285750" indent="-285750">
              <a:buFont typeface="Arial" panose="020B0604020202020204" pitchFamily="34" charset="0"/>
              <a:buChar char="•"/>
              <a:defRPr/>
            </a:pPr>
            <a:r>
              <a:rPr lang="en-US" sz="1200" b="1" dirty="0">
                <a:solidFill>
                  <a:srgbClr val="FF0000"/>
                </a:solidFill>
                <a:latin typeface="Arial" pitchFamily="34" charset="0"/>
                <a:ea typeface="ＭＳ Ｐゴシック" pitchFamily="34" charset="-128"/>
                <a:cs typeface="Arial" pitchFamily="34" charset="0"/>
              </a:rPr>
              <a:t>Once the loan has been reserved AND the $100 reservation fee is paid</a:t>
            </a:r>
            <a:r>
              <a:rPr lang="en-US" sz="1200" dirty="0">
                <a:latin typeface="Arial" pitchFamily="34" charset="0"/>
                <a:ea typeface="ＭＳ Ｐゴシック" pitchFamily="34" charset="-128"/>
                <a:cs typeface="Arial" pitchFamily="34" charset="0"/>
              </a:rPr>
              <a:t> for an approval to close from IHCDA.</a:t>
            </a:r>
          </a:p>
          <a:p>
            <a:pPr marL="973138" lvl="1" indent="-285750">
              <a:defRPr/>
            </a:pPr>
            <a:r>
              <a:rPr lang="en-US" sz="1200" dirty="0">
                <a:latin typeface="Arial" pitchFamily="34" charset="0"/>
                <a:ea typeface="ＭＳ Ｐゴシック" pitchFamily="34" charset="-128"/>
                <a:cs typeface="Arial" pitchFamily="34" charset="0"/>
              </a:rPr>
              <a:t>The affidavit must be uploaded into the specific ‘Application Upload’ spot for the affidavit to be submitted for underwriter review</a:t>
            </a:r>
          </a:p>
          <a:p>
            <a:pPr marL="973138" lvl="1" indent="-285750">
              <a:defRPr/>
            </a:pPr>
            <a:r>
              <a:rPr lang="en-US" sz="1200" dirty="0">
                <a:latin typeface="Arial" pitchFamily="34" charset="0"/>
                <a:ea typeface="ＭＳ Ｐゴシック" pitchFamily="34" charset="-128"/>
                <a:cs typeface="Arial" pitchFamily="34" charset="0"/>
              </a:rPr>
              <a:t>The appraisal must be submitted with the application</a:t>
            </a:r>
          </a:p>
          <a:p>
            <a:pPr lvl="1" indent="0">
              <a:buFont typeface="Arial" pitchFamily="34" charset="0"/>
              <a:buNone/>
              <a:defRPr/>
            </a:pPr>
            <a:endParaRPr lang="en-US" sz="1200" b="1" i="1" dirty="0">
              <a:latin typeface="Arial" pitchFamily="34" charset="0"/>
              <a:ea typeface="ＭＳ Ｐゴシック" pitchFamily="34" charset="-128"/>
              <a:cs typeface="Arial" pitchFamily="34" charset="0"/>
            </a:endParaRPr>
          </a:p>
          <a:p>
            <a:pPr>
              <a:defRPr/>
            </a:pPr>
            <a:r>
              <a:rPr lang="en-US" sz="1200" b="1" u="sng" dirty="0">
                <a:latin typeface="Arial" pitchFamily="34" charset="0"/>
                <a:ea typeface="ＭＳ Ｐゴシック" pitchFamily="34" charset="-128"/>
                <a:cs typeface="Arial" pitchFamily="34" charset="0"/>
              </a:rPr>
              <a:t>DPA </a:t>
            </a:r>
          </a:p>
          <a:p>
            <a:pPr marL="285750" indent="-285750">
              <a:buFont typeface="Arial" panose="020B0604020202020204" pitchFamily="34" charset="0"/>
              <a:buChar char="•"/>
              <a:defRPr/>
            </a:pPr>
            <a:r>
              <a:rPr lang="en-US" sz="1200" dirty="0">
                <a:latin typeface="Arial" pitchFamily="34" charset="0"/>
                <a:ea typeface="ＭＳ Ｐゴシック" pitchFamily="34" charset="-128"/>
                <a:cs typeface="Arial" pitchFamily="34" charset="0"/>
              </a:rPr>
              <a:t>Requested after Affidavit approval</a:t>
            </a:r>
          </a:p>
          <a:p>
            <a:pPr marL="285750" indent="-285750">
              <a:buFont typeface="Arial" panose="020B0604020202020204" pitchFamily="34" charset="0"/>
              <a:buChar char="•"/>
              <a:defRPr/>
            </a:pPr>
            <a:r>
              <a:rPr lang="en-US" sz="1200" dirty="0">
                <a:latin typeface="Arial" pitchFamily="34" charset="0"/>
                <a:ea typeface="ＭＳ Ｐゴシック" pitchFamily="34" charset="-128"/>
                <a:cs typeface="Arial" pitchFamily="34" charset="0"/>
              </a:rPr>
              <a:t>After the DPA has been requested you will generate your IHCDA required closing documents found under the documents tab.  </a:t>
            </a:r>
          </a:p>
          <a:p>
            <a:pPr marL="285750" indent="-285750">
              <a:buFont typeface="Arial" panose="020B0604020202020204" pitchFamily="34" charset="0"/>
              <a:buChar char="•"/>
              <a:defRPr/>
            </a:pPr>
            <a:endParaRPr lang="en-US" sz="1200" b="1" u="sng" dirty="0">
              <a:latin typeface="Arial" pitchFamily="34" charset="0"/>
              <a:ea typeface="ＭＳ Ｐゴシック" pitchFamily="34" charset="-128"/>
              <a:cs typeface="Arial" pitchFamily="34" charset="0"/>
            </a:endParaRPr>
          </a:p>
          <a:p>
            <a:pPr>
              <a:defRPr/>
            </a:pPr>
            <a:r>
              <a:rPr lang="en-US" sz="1200" b="1" u="sng" dirty="0">
                <a:latin typeface="Arial" pitchFamily="34" charset="0"/>
                <a:ea typeface="ＭＳ Ｐゴシック" pitchFamily="34" charset="-128"/>
                <a:cs typeface="Arial" pitchFamily="34" charset="0"/>
              </a:rPr>
              <a:t>CLOSING</a:t>
            </a:r>
          </a:p>
          <a:p>
            <a:pPr marL="285750" indent="-285750">
              <a:buFont typeface="Arial" panose="020B0604020202020204" pitchFamily="34" charset="0"/>
              <a:buChar char="•"/>
              <a:defRPr/>
            </a:pPr>
            <a:r>
              <a:rPr lang="en-US" sz="1200" dirty="0">
                <a:latin typeface="Arial" pitchFamily="34" charset="0"/>
                <a:ea typeface="ＭＳ Ｐゴシック" pitchFamily="34" charset="-128"/>
                <a:cs typeface="Arial" pitchFamily="34" charset="0"/>
              </a:rPr>
              <a:t>Lender uploads the full closing package, </a:t>
            </a:r>
            <a:r>
              <a:rPr lang="en-US" sz="1200" b="1" dirty="0">
                <a:solidFill>
                  <a:srgbClr val="FF0000"/>
                </a:solidFill>
                <a:latin typeface="Arial" pitchFamily="34" charset="0"/>
                <a:ea typeface="ＭＳ Ｐゴシック" pitchFamily="34" charset="-128"/>
                <a:cs typeface="Arial" pitchFamily="34" charset="0"/>
              </a:rPr>
              <a:t>after the loan has closed</a:t>
            </a:r>
            <a:r>
              <a:rPr lang="en-US" sz="1200" dirty="0">
                <a:latin typeface="Arial" pitchFamily="34" charset="0"/>
                <a:ea typeface="ＭＳ Ｐゴシック" pitchFamily="34" charset="-128"/>
                <a:cs typeface="Arial" pitchFamily="34" charset="0"/>
              </a:rPr>
              <a:t>, with all required documents completed and signed for final approval from IHCDA</a:t>
            </a:r>
          </a:p>
          <a:p>
            <a:pPr marL="973138" lvl="1" indent="-285750">
              <a:defRPr/>
            </a:pPr>
            <a:r>
              <a:rPr lang="en-US" sz="1200" dirty="0">
                <a:latin typeface="Arial" pitchFamily="34" charset="0"/>
                <a:ea typeface="ＭＳ Ｐゴシック" pitchFamily="34" charset="-128"/>
                <a:cs typeface="Arial" pitchFamily="34" charset="0"/>
              </a:rPr>
              <a:t>Each document must be uploaded into the specific ‘Closing Upload’ spots for a full package to be submitted for underwriter review</a:t>
            </a:r>
          </a:p>
          <a:p>
            <a:pPr lvl="1" indent="0">
              <a:buFont typeface="Arial" pitchFamily="34" charset="0"/>
              <a:buNone/>
              <a:defRPr/>
            </a:pPr>
            <a:endParaRPr lang="en-US" sz="1200" dirty="0">
              <a:latin typeface="Arial" pitchFamily="34" charset="0"/>
              <a:ea typeface="ＭＳ Ｐゴシック" pitchFamily="34" charset="-128"/>
              <a:cs typeface="Arial" pitchFamily="34" charset="0"/>
            </a:endParaRPr>
          </a:p>
          <a:p>
            <a:pPr>
              <a:defRPr/>
            </a:pPr>
            <a:r>
              <a:rPr lang="en-US" sz="1200" b="1" u="sng" dirty="0">
                <a:latin typeface="Arial" pitchFamily="34" charset="0"/>
                <a:ea typeface="ＭＳ Ｐゴシック" pitchFamily="34" charset="-128"/>
                <a:cs typeface="Arial" pitchFamily="34" charset="0"/>
              </a:rPr>
              <a:t>T</a:t>
            </a:r>
            <a:endParaRPr lang="en-US" sz="1600" dirty="0">
              <a:latin typeface="Arial" pitchFamily="34" charset="0"/>
              <a:ea typeface="ＭＳ Ｐゴシック" pitchFamily="34" charset="-128"/>
              <a:cs typeface="Arial" pitchFamily="34" charset="0"/>
            </a:endParaRPr>
          </a:p>
          <a:p>
            <a:pPr lvl="1" indent="0">
              <a:buFont typeface="Arial" pitchFamily="34" charset="0"/>
              <a:buNone/>
              <a:defRPr/>
            </a:pPr>
            <a:endParaRPr lang="en-US" sz="1400" dirty="0">
              <a:latin typeface="Arial" pitchFamily="34" charset="0"/>
              <a:ea typeface="ＭＳ Ｐゴシック" pitchFamily="34" charset="-128"/>
              <a:cs typeface="Arial" pitchFamily="34" charset="0"/>
            </a:endParaRPr>
          </a:p>
          <a:p>
            <a:pPr lvl="1" indent="0">
              <a:buFont typeface="Arial" pitchFamily="34" charset="0"/>
              <a:buNone/>
              <a:defRPr/>
            </a:pPr>
            <a:endParaRPr lang="en-US" sz="1400" dirty="0">
              <a:latin typeface="Arial" pitchFamily="34" charset="0"/>
              <a:ea typeface="ＭＳ Ｐゴシック" pitchFamily="34" charset="-128"/>
              <a:cs typeface="Arial" pitchFamily="34" charset="0"/>
            </a:endParaRPr>
          </a:p>
          <a:p>
            <a:pPr>
              <a:defRPr/>
            </a:pPr>
            <a:endParaRPr lang="en-US" sz="1600" b="1" dirty="0">
              <a:latin typeface="Arial" pitchFamily="34" charset="0"/>
              <a:ea typeface="ＭＳ Ｐゴシック" pitchFamily="34" charset="-128"/>
              <a:cs typeface="Arial" pitchFamily="34" charset="0"/>
            </a:endParaRPr>
          </a:p>
          <a:p>
            <a:pPr indent="53975">
              <a:defRPr/>
            </a:pPr>
            <a:endParaRPr lang="en-US" dirty="0">
              <a:latin typeface="Arial" pitchFamily="34" charset="0"/>
              <a:ea typeface="ＭＳ Ｐゴシック" pitchFamily="34" charset="-128"/>
              <a:cs typeface="Arial" pitchFamily="34" charset="0"/>
            </a:endParaRPr>
          </a:p>
        </p:txBody>
      </p:sp>
    </p:spTree>
  </p:cSld>
  <p:clrMapOvr>
    <a:masterClrMapping/>
  </p:clrMapOvr>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9468</TotalTime>
  <Words>6650</Words>
  <Application>Microsoft Office PowerPoint</Application>
  <PresentationFormat>On-screen Show (4:3)</PresentationFormat>
  <Paragraphs>826</Paragraphs>
  <Slides>92</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92</vt:i4>
      </vt:variant>
    </vt:vector>
  </HeadingPairs>
  <TitlesOfParts>
    <vt:vector size="103" baseType="lpstr">
      <vt:lpstr>Arial</vt:lpstr>
      <vt:lpstr>Arial Bold</vt:lpstr>
      <vt:lpstr>Calibri</vt:lpstr>
      <vt:lpstr>Frutiger LT Std 45 Light</vt:lpstr>
      <vt:lpstr>NeutraText-Demi</vt:lpstr>
      <vt:lpstr>Wingdings</vt:lpstr>
      <vt:lpstr>1 ihcda theme one</vt:lpstr>
      <vt:lpstr>1_1 ihcda theme one</vt:lpstr>
      <vt:lpstr>2_1 ihcda theme one</vt:lpstr>
      <vt:lpstr>3_1 ihcda theme one</vt:lpstr>
      <vt:lpstr>Acrobat Document</vt:lpstr>
      <vt:lpstr>Lender training   (for virtual meetings) winter  2021</vt:lpstr>
      <vt:lpstr>The homeownership team</vt:lpstr>
      <vt:lpstr>Is your borrower eligible </vt:lpstr>
      <vt:lpstr>Ihcda homebuyer eligibility Fico Credit Score minimums</vt:lpstr>
      <vt:lpstr>Ihcda Homebuyer eligibility Income Limits (varies by county)</vt:lpstr>
      <vt:lpstr>Key features </vt:lpstr>
      <vt:lpstr>BROAD PROGRAM FEATURES</vt:lpstr>
      <vt:lpstr>Income Link to: https://www.in.gov/ihcda/4119.htm  </vt:lpstr>
      <vt:lpstr>county income limits – Adams to Fountain</vt:lpstr>
      <vt:lpstr>County Income Limits – Franklin to LaPorte</vt:lpstr>
      <vt:lpstr>County Income Limits – Lawrence to Ripley</vt:lpstr>
      <vt:lpstr>County Income Limits – Rush to Whitley</vt:lpstr>
      <vt:lpstr>Qualified Income</vt:lpstr>
      <vt:lpstr>Gross annual Income</vt:lpstr>
      <vt:lpstr>Gross annual Income</vt:lpstr>
      <vt:lpstr>Homeownership products   </vt:lpstr>
      <vt:lpstr>Down Payment Assistance (Most popular)</vt:lpstr>
      <vt:lpstr>Down Payment assistance +</vt:lpstr>
      <vt:lpstr>Federal Tax credit</vt:lpstr>
      <vt:lpstr>Recapture Tax – know thy borrower</vt:lpstr>
      <vt:lpstr>MCC Federal tax benefit for the homebuyer</vt:lpstr>
      <vt:lpstr>DPA &amp; Mcc (Tax benefit)</vt:lpstr>
      <vt:lpstr>resources </vt:lpstr>
      <vt:lpstr>Homeownership team</vt:lpstr>
      <vt:lpstr>Marketing &amp; outreach opportunities</vt:lpstr>
      <vt:lpstr>PowerPoint Presentation</vt:lpstr>
      <vt:lpstr>Marketing suggestions </vt:lpstr>
      <vt:lpstr>PowerPoint Presentation</vt:lpstr>
      <vt:lpstr>Program summary </vt:lpstr>
      <vt:lpstr>  loan ORIGINATOR Questions?  Account managers Mark Doud                   Bre White          317-447-8156                 463-203-7108 mdoud@ihcda.in.gov               Bwhite@ihcda.in.gov    HOMEOWNERSHIP.IN.GOV    </vt:lpstr>
      <vt:lpstr>General process &amp; additional important information </vt:lpstr>
      <vt:lpstr>Ihcda:  products &amp; process</vt:lpstr>
      <vt:lpstr>Dms System access</vt:lpstr>
      <vt:lpstr>OVERALL PROCESS</vt:lpstr>
      <vt:lpstr>Summary of submittal process</vt:lpstr>
      <vt:lpstr>Paperless application package</vt:lpstr>
      <vt:lpstr>Operations &amp; processing   (for virtual meetings) winter 2021</vt:lpstr>
      <vt:lpstr>Reservation fees</vt:lpstr>
      <vt:lpstr>fees</vt:lpstr>
      <vt:lpstr>ACH account information</vt:lpstr>
      <vt:lpstr>PROGRAM locks  NEXT Home &amp; next home/mcc combo, &amp; First place </vt:lpstr>
      <vt:lpstr>Extension fees</vt:lpstr>
      <vt:lpstr>MCC Stand Alone ADDITIONAL FEES and COMMITMENT DATES</vt:lpstr>
      <vt:lpstr>Exception code / file Rescinds</vt:lpstr>
      <vt:lpstr>Reservation CHANGES</vt:lpstr>
      <vt:lpstr>Loan reservation CANCELLATIONS</vt:lpstr>
      <vt:lpstr>The closing package</vt:lpstr>
      <vt:lpstr>IHCDA Turn-times</vt:lpstr>
      <vt:lpstr>UNDERWRITING</vt:lpstr>
      <vt:lpstr>What underwriting criteria does IHCDA use?</vt:lpstr>
      <vt:lpstr>HIGHLIGHTS</vt:lpstr>
      <vt:lpstr>TAX TRANSCRIPTS &amp; GUIDELINES</vt:lpstr>
      <vt:lpstr>The homeownership team</vt:lpstr>
      <vt:lpstr>IHCDA DMS Online   System Training </vt:lpstr>
      <vt:lpstr>Web link</vt:lpstr>
      <vt:lpstr>Home Screen Navigation</vt:lpstr>
      <vt:lpstr>PowerPoint Presentation</vt:lpstr>
      <vt:lpstr>PowerPoint Presentation</vt:lpstr>
      <vt:lpstr>Inputting Reservations</vt:lpstr>
      <vt:lpstr>PowerPoint Presentation</vt:lpstr>
      <vt:lpstr>PowerPoint Presentation</vt:lpstr>
      <vt:lpstr>Application Upload</vt:lpstr>
      <vt:lpstr>Stage 2 – fee received</vt:lpstr>
      <vt:lpstr>Stage 3 – application upload</vt:lpstr>
      <vt:lpstr>Stage 3 – application upload</vt:lpstr>
      <vt:lpstr>PowerPoint Presentation</vt:lpstr>
      <vt:lpstr>Application Review - Incomplete</vt:lpstr>
      <vt:lpstr>UNDERSTANDING CONDITIONS</vt:lpstr>
      <vt:lpstr>PowerPoint Presentation</vt:lpstr>
      <vt:lpstr>PowerPoint Presentation</vt:lpstr>
      <vt:lpstr>Committed – approved (stage 5)</vt:lpstr>
      <vt:lpstr>Inputting a DPA Wire Request</vt:lpstr>
      <vt:lpstr>Committed &amp; ordering dpa wire</vt:lpstr>
      <vt:lpstr>Inputting wiring instructions</vt:lpstr>
      <vt:lpstr>dpa wired – confirmation</vt:lpstr>
      <vt:lpstr>Additional dpa wire information</vt:lpstr>
      <vt:lpstr>Closing Upload</vt:lpstr>
      <vt:lpstr>Stage 6 – closing upload</vt:lpstr>
      <vt:lpstr>Stage 6 – Closing upload</vt:lpstr>
      <vt:lpstr>PowerPoint Presentation</vt:lpstr>
      <vt:lpstr>Closing Pkg Review - Incomplete</vt:lpstr>
      <vt:lpstr>PowerPoint Presentation</vt:lpstr>
      <vt:lpstr>PowerPoint Presentation</vt:lpstr>
      <vt:lpstr>UPLOADING CONDITIONS</vt:lpstr>
      <vt:lpstr>Closing pkg review – final approval</vt:lpstr>
      <vt:lpstr>HOMEOWNERSHIP Websites</vt:lpstr>
      <vt:lpstr>PROCESS / UW / system Questions?  Tax compliance underwriter Marianne Fraps 317-232-7023 mfaps@ihcda.in.gov  DMS System / IT Katryna rice-Krause 317-232-2023 krice-krause@ihcda.in.gov  HOMEOWNERSHIP.IN.GOV    </vt:lpstr>
      <vt:lpstr>Addendum slides  </vt:lpstr>
      <vt:lpstr>Reservation fee refundS</vt:lpstr>
      <vt:lpstr>RECAPTURE TAX  (MCC, NH/MCC combo,  First Place)</vt:lpstr>
      <vt:lpstr>The Application package</vt:lpstr>
      <vt:lpstr>SUBMISSION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doud</dc:creator>
  <cp:lastModifiedBy>Doud, Mark</cp:lastModifiedBy>
  <cp:revision>586</cp:revision>
  <cp:lastPrinted>2017-03-07T21:11:39Z</cp:lastPrinted>
  <dcterms:created xsi:type="dcterms:W3CDTF">2015-08-26T18:14:39Z</dcterms:created>
  <dcterms:modified xsi:type="dcterms:W3CDTF">2021-02-15T16:19:29Z</dcterms:modified>
</cp:coreProperties>
</file>